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9" r:id="rId4"/>
    <p:sldMasterId id="2147483711" r:id="rId5"/>
    <p:sldMasterId id="2147483723" r:id="rId6"/>
    <p:sldMasterId id="2147483738" r:id="rId7"/>
    <p:sldMasterId id="2147483750" r:id="rId8"/>
    <p:sldMasterId id="2147483762" r:id="rId9"/>
  </p:sldMasterIdLst>
  <p:notesMasterIdLst>
    <p:notesMasterId r:id="rId165"/>
  </p:notesMasterIdLst>
  <p:sldIdLst>
    <p:sldId id="461" r:id="rId10"/>
    <p:sldId id="352" r:id="rId11"/>
    <p:sldId id="353" r:id="rId12"/>
    <p:sldId id="354" r:id="rId13"/>
    <p:sldId id="501" r:id="rId14"/>
    <p:sldId id="349" r:id="rId15"/>
    <p:sldId id="606" r:id="rId16"/>
    <p:sldId id="496" r:id="rId17"/>
    <p:sldId id="549" r:id="rId18"/>
    <p:sldId id="473" r:id="rId19"/>
    <p:sldId id="382" r:id="rId20"/>
    <p:sldId id="427" r:id="rId21"/>
    <p:sldId id="475" r:id="rId22"/>
    <p:sldId id="499" r:id="rId23"/>
    <p:sldId id="566" r:id="rId24"/>
    <p:sldId id="500" r:id="rId25"/>
    <p:sldId id="502" r:id="rId26"/>
    <p:sldId id="504" r:id="rId27"/>
    <p:sldId id="564" r:id="rId28"/>
    <p:sldId id="375" r:id="rId29"/>
    <p:sldId id="374" r:id="rId30"/>
    <p:sldId id="373" r:id="rId31"/>
    <p:sldId id="505" r:id="rId32"/>
    <p:sldId id="368" r:id="rId33"/>
    <p:sldId id="577" r:id="rId34"/>
    <p:sldId id="618" r:id="rId35"/>
    <p:sldId id="619" r:id="rId36"/>
    <p:sldId id="506" r:id="rId37"/>
    <p:sldId id="615" r:id="rId38"/>
    <p:sldId id="616" r:id="rId39"/>
    <p:sldId id="617" r:id="rId40"/>
    <p:sldId id="620" r:id="rId41"/>
    <p:sldId id="370" r:id="rId42"/>
    <p:sldId id="612" r:id="rId43"/>
    <p:sldId id="613" r:id="rId44"/>
    <p:sldId id="507" r:id="rId45"/>
    <p:sldId id="390" r:id="rId46"/>
    <p:sldId id="388" r:id="rId47"/>
    <p:sldId id="371" r:id="rId48"/>
    <p:sldId id="508" r:id="rId49"/>
    <p:sldId id="529" r:id="rId50"/>
    <p:sldId id="516" r:id="rId51"/>
    <p:sldId id="394" r:id="rId52"/>
    <p:sldId id="511" r:id="rId53"/>
    <p:sldId id="509" r:id="rId54"/>
    <p:sldId id="510" r:id="rId55"/>
    <p:sldId id="574" r:id="rId56"/>
    <p:sldId id="380" r:id="rId57"/>
    <p:sldId id="395" r:id="rId58"/>
    <p:sldId id="582" r:id="rId59"/>
    <p:sldId id="379" r:id="rId60"/>
    <p:sldId id="543" r:id="rId61"/>
    <p:sldId id="579" r:id="rId62"/>
    <p:sldId id="581" r:id="rId63"/>
    <p:sldId id="583" r:id="rId64"/>
    <p:sldId id="567" r:id="rId65"/>
    <p:sldId id="396" r:id="rId66"/>
    <p:sldId id="568" r:id="rId67"/>
    <p:sldId id="550" r:id="rId68"/>
    <p:sldId id="478" r:id="rId69"/>
    <p:sldId id="423" r:id="rId70"/>
    <p:sldId id="429" r:id="rId71"/>
    <p:sldId id="455" r:id="rId72"/>
    <p:sldId id="397" r:id="rId73"/>
    <p:sldId id="398" r:id="rId74"/>
    <p:sldId id="417" r:id="rId75"/>
    <p:sldId id="545" r:id="rId76"/>
    <p:sldId id="544" r:id="rId77"/>
    <p:sldId id="546" r:id="rId78"/>
    <p:sldId id="422" r:id="rId79"/>
    <p:sldId id="551" r:id="rId80"/>
    <p:sldId id="547" r:id="rId81"/>
    <p:sldId id="548" r:id="rId82"/>
    <p:sldId id="404" r:id="rId83"/>
    <p:sldId id="421" r:id="rId84"/>
    <p:sldId id="424" r:id="rId85"/>
    <p:sldId id="399" r:id="rId86"/>
    <p:sldId id="426" r:id="rId87"/>
    <p:sldId id="621" r:id="rId88"/>
    <p:sldId id="576" r:id="rId89"/>
    <p:sldId id="410" r:id="rId90"/>
    <p:sldId id="563" r:id="rId91"/>
    <p:sldId id="412" r:id="rId92"/>
    <p:sldId id="405" r:id="rId93"/>
    <p:sldId id="428" r:id="rId94"/>
    <p:sldId id="406" r:id="rId95"/>
    <p:sldId id="584" r:id="rId96"/>
    <p:sldId id="571" r:id="rId97"/>
    <p:sldId id="572" r:id="rId98"/>
    <p:sldId id="611" r:id="rId99"/>
    <p:sldId id="409" r:id="rId100"/>
    <p:sldId id="418" r:id="rId101"/>
    <p:sldId id="407" r:id="rId102"/>
    <p:sldId id="439" r:id="rId103"/>
    <p:sldId id="512" r:id="rId104"/>
    <p:sldId id="600" r:id="rId105"/>
    <p:sldId id="430" r:id="rId106"/>
    <p:sldId id="459" r:id="rId107"/>
    <p:sldId id="432" r:id="rId108"/>
    <p:sldId id="587" r:id="rId109"/>
    <p:sldId id="555" r:id="rId110"/>
    <p:sldId id="482" r:id="rId111"/>
    <p:sldId id="443" r:id="rId112"/>
    <p:sldId id="445" r:id="rId113"/>
    <p:sldId id="484" r:id="rId114"/>
    <p:sldId id="450" r:id="rId115"/>
    <p:sldId id="605" r:id="rId116"/>
    <p:sldId id="622" r:id="rId117"/>
    <p:sldId id="444" r:id="rId118"/>
    <p:sldId id="449" r:id="rId119"/>
    <p:sldId id="585" r:id="rId120"/>
    <p:sldId id="556" r:id="rId121"/>
    <p:sldId id="446" r:id="rId122"/>
    <p:sldId id="602" r:id="rId123"/>
    <p:sldId id="593" r:id="rId124"/>
    <p:sldId id="485" r:id="rId125"/>
    <p:sldId id="610" r:id="rId126"/>
    <p:sldId id="594" r:id="rId127"/>
    <p:sldId id="465" r:id="rId128"/>
    <p:sldId id="435" r:id="rId129"/>
    <p:sldId id="596" r:id="rId130"/>
    <p:sldId id="447" r:id="rId131"/>
    <p:sldId id="558" r:id="rId132"/>
    <p:sldId id="486" r:id="rId133"/>
    <p:sldId id="470" r:id="rId134"/>
    <p:sldId id="588" r:id="rId135"/>
    <p:sldId id="557" r:id="rId136"/>
    <p:sldId id="601" r:id="rId137"/>
    <p:sldId id="490" r:id="rId138"/>
    <p:sldId id="466" r:id="rId139"/>
    <p:sldId id="559" r:id="rId140"/>
    <p:sldId id="524" r:id="rId141"/>
    <p:sldId id="527" r:id="rId142"/>
    <p:sldId id="472" r:id="rId143"/>
    <p:sldId id="553" r:id="rId144"/>
    <p:sldId id="554" r:id="rId145"/>
    <p:sldId id="525" r:id="rId146"/>
    <p:sldId id="487" r:id="rId147"/>
    <p:sldId id="448" r:id="rId148"/>
    <p:sldId id="592" r:id="rId149"/>
    <p:sldId id="595" r:id="rId150"/>
    <p:sldId id="598" r:id="rId151"/>
    <p:sldId id="599" r:id="rId152"/>
    <p:sldId id="591" r:id="rId153"/>
    <p:sldId id="609" r:id="rId154"/>
    <p:sldId id="561" r:id="rId155"/>
    <p:sldId id="597" r:id="rId156"/>
    <p:sldId id="562" r:id="rId157"/>
    <p:sldId id="608" r:id="rId158"/>
    <p:sldId id="560" r:id="rId159"/>
    <p:sldId id="437" r:id="rId160"/>
    <p:sldId id="456" r:id="rId161"/>
    <p:sldId id="438" r:id="rId162"/>
    <p:sldId id="325" r:id="rId163"/>
    <p:sldId id="607" r:id="rId164"/>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E39"/>
    <a:srgbClr val="006699"/>
    <a:srgbClr val="003300"/>
    <a:srgbClr val="FF0066"/>
    <a:srgbClr val="FF3300"/>
    <a:srgbClr val="00FFFF"/>
    <a:srgbClr val="00CCFF"/>
    <a:srgbClr val="FF9900"/>
    <a:srgbClr val="FF4215"/>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56" autoAdjust="0"/>
    <p:restoredTop sz="98592" autoAdjust="0"/>
  </p:normalViewPr>
  <p:slideViewPr>
    <p:cSldViewPr>
      <p:cViewPr varScale="1">
        <p:scale>
          <a:sx n="74" d="100"/>
          <a:sy n="74" d="100"/>
        </p:scale>
        <p:origin x="1044" y="72"/>
      </p:cViewPr>
      <p:guideLst>
        <p:guide orient="horz" pos="2160"/>
        <p:guide pos="2880"/>
      </p:guideLst>
    </p:cSldViewPr>
  </p:slideViewPr>
  <p:outlineViewPr>
    <p:cViewPr>
      <p:scale>
        <a:sx n="33" d="100"/>
        <a:sy n="33" d="100"/>
      </p:scale>
      <p:origin x="0" y="1806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38" Type="http://schemas.openxmlformats.org/officeDocument/2006/relationships/slide" Target="slides/slide129.xml"/><Relationship Id="rId154" Type="http://schemas.openxmlformats.org/officeDocument/2006/relationships/slide" Target="slides/slide145.xml"/><Relationship Id="rId159" Type="http://schemas.openxmlformats.org/officeDocument/2006/relationships/slide" Target="slides/slide150.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144" Type="http://schemas.openxmlformats.org/officeDocument/2006/relationships/slide" Target="slides/slide135.xml"/><Relationship Id="rId149" Type="http://schemas.openxmlformats.org/officeDocument/2006/relationships/slide" Target="slides/slide14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160" Type="http://schemas.openxmlformats.org/officeDocument/2006/relationships/slide" Target="slides/slide151.xml"/><Relationship Id="rId165" Type="http://schemas.openxmlformats.org/officeDocument/2006/relationships/notesMaster" Target="notesMasters/notesMaster1.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slide" Target="slides/slide141.xml"/><Relationship Id="rId155" Type="http://schemas.openxmlformats.org/officeDocument/2006/relationships/slide" Target="slides/slide14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61" Type="http://schemas.openxmlformats.org/officeDocument/2006/relationships/slide" Target="slides/slide152.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30" Type="http://schemas.openxmlformats.org/officeDocument/2006/relationships/slide" Target="slides/slide121.xml"/><Relationship Id="rId135" Type="http://schemas.openxmlformats.org/officeDocument/2006/relationships/slide" Target="slides/slide126.xml"/><Relationship Id="rId143" Type="http://schemas.openxmlformats.org/officeDocument/2006/relationships/slide" Target="slides/slide134.xml"/><Relationship Id="rId148" Type="http://schemas.openxmlformats.org/officeDocument/2006/relationships/slide" Target="slides/slide139.xml"/><Relationship Id="rId151" Type="http://schemas.openxmlformats.org/officeDocument/2006/relationships/slide" Target="slides/slide142.xml"/><Relationship Id="rId156" Type="http://schemas.openxmlformats.org/officeDocument/2006/relationships/slide" Target="slides/slide147.xml"/><Relationship Id="rId164" Type="http://schemas.openxmlformats.org/officeDocument/2006/relationships/slide" Target="slides/slide155.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slide" Target="slides/slide15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D1609DC6-7FF9-4086-90A3-4BC36EF4EE9B}" type="datetimeFigureOut">
              <a:rPr lang="fr-FR"/>
              <a:pPr>
                <a:defRPr/>
              </a:pPr>
              <a:t>11/11/2024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2AED6F1-F17D-4915-8501-7E4E55CA663E}" type="slidenum">
              <a:rPr lang="fr-FR"/>
              <a:pPr>
                <a:defRPr/>
              </a:pPr>
              <a:t>‹N°›</a:t>
            </a:fld>
            <a:endParaRPr lang="fr-FR"/>
          </a:p>
        </p:txBody>
      </p:sp>
    </p:spTree>
    <p:extLst>
      <p:ext uri="{BB962C8B-B14F-4D97-AF65-F5344CB8AC3E}">
        <p14:creationId xmlns:p14="http://schemas.microsoft.com/office/powerpoint/2010/main" val="224932186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www.aquaportail.com/definition-1760-membrane-plasmique.html" TargetMode="External"/><Relationship Id="rId13" Type="http://schemas.openxmlformats.org/officeDocument/2006/relationships/hyperlink" Target="http://www.aquaportail.com/definition-5028-ligand.html" TargetMode="External"/><Relationship Id="rId3" Type="http://schemas.openxmlformats.org/officeDocument/2006/relationships/hyperlink" Target="http://www.aquaportail.com/definition-10217-branche.html" TargetMode="External"/><Relationship Id="rId7" Type="http://schemas.openxmlformats.org/officeDocument/2006/relationships/hyperlink" Target="http://www.aquaportail.com/definition-163-manteau.html" TargetMode="External"/><Relationship Id="rId12" Type="http://schemas.openxmlformats.org/officeDocument/2006/relationships/hyperlink" Target="http://www.aquaportail.com/definition-11030-recepteur.html" TargetMode="External"/><Relationship Id="rId2" Type="http://schemas.openxmlformats.org/officeDocument/2006/relationships/slide" Target="../slides/slide113.xml"/><Relationship Id="rId1" Type="http://schemas.openxmlformats.org/officeDocument/2006/relationships/notesMaster" Target="../notesMasters/notesMaster1.xml"/><Relationship Id="rId6" Type="http://schemas.openxmlformats.org/officeDocument/2006/relationships/hyperlink" Target="http://www.aquaportail.com/definition-503-membrane.html" TargetMode="External"/><Relationship Id="rId11" Type="http://schemas.openxmlformats.org/officeDocument/2006/relationships/hyperlink" Target="http://www.aquaportail.com/definition-1220-phagocytose.html" TargetMode="External"/><Relationship Id="rId5" Type="http://schemas.openxmlformats.org/officeDocument/2006/relationships/hyperlink" Target="http://www.aquaportail.com/definition-5104-cytoplasmique.html" TargetMode="External"/><Relationship Id="rId10" Type="http://schemas.openxmlformats.org/officeDocument/2006/relationships/hyperlink" Target="http://www.aquaportail.com/definition-8623-pinocytose.html" TargetMode="External"/><Relationship Id="rId4" Type="http://schemas.openxmlformats.org/officeDocument/2006/relationships/hyperlink" Target="http://www.aquaportail.com/definition-4984-puits.html" TargetMode="External"/><Relationship Id="rId9" Type="http://schemas.openxmlformats.org/officeDocument/2006/relationships/hyperlink" Target="http://www.aquaportail.com/definition-982-vesicule.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www.aquaportail.com/definition-1760-membrane-plasmique.html" TargetMode="External"/><Relationship Id="rId13" Type="http://schemas.openxmlformats.org/officeDocument/2006/relationships/hyperlink" Target="http://www.aquaportail.com/definition-5028-ligand.html" TargetMode="External"/><Relationship Id="rId3" Type="http://schemas.openxmlformats.org/officeDocument/2006/relationships/hyperlink" Target="http://www.aquaportail.com/definition-10217-branche.html" TargetMode="External"/><Relationship Id="rId7" Type="http://schemas.openxmlformats.org/officeDocument/2006/relationships/hyperlink" Target="http://www.aquaportail.com/definition-163-manteau.html" TargetMode="External"/><Relationship Id="rId12" Type="http://schemas.openxmlformats.org/officeDocument/2006/relationships/hyperlink" Target="http://www.aquaportail.com/definition-11030-recepteur.html" TargetMode="External"/><Relationship Id="rId2" Type="http://schemas.openxmlformats.org/officeDocument/2006/relationships/slide" Target="../slides/slide115.xml"/><Relationship Id="rId1" Type="http://schemas.openxmlformats.org/officeDocument/2006/relationships/notesMaster" Target="../notesMasters/notesMaster1.xml"/><Relationship Id="rId6" Type="http://schemas.openxmlformats.org/officeDocument/2006/relationships/hyperlink" Target="http://www.aquaportail.com/definition-503-membrane.html" TargetMode="External"/><Relationship Id="rId11" Type="http://schemas.openxmlformats.org/officeDocument/2006/relationships/hyperlink" Target="http://www.aquaportail.com/definition-1220-phagocytose.html" TargetMode="External"/><Relationship Id="rId5" Type="http://schemas.openxmlformats.org/officeDocument/2006/relationships/hyperlink" Target="http://www.aquaportail.com/definition-5104-cytoplasmique.html" TargetMode="External"/><Relationship Id="rId10" Type="http://schemas.openxmlformats.org/officeDocument/2006/relationships/hyperlink" Target="http://www.aquaportail.com/definition-8623-pinocytose.html" TargetMode="External"/><Relationship Id="rId4" Type="http://schemas.openxmlformats.org/officeDocument/2006/relationships/hyperlink" Target="http://www.aquaportail.com/definition-4984-puits.html" TargetMode="External"/><Relationship Id="rId9" Type="http://schemas.openxmlformats.org/officeDocument/2006/relationships/hyperlink" Target="http://www.aquaportail.com/definition-982-vesicule.html"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www.aquaportail.com/definition-1760-membrane-plasmique.html" TargetMode="External"/><Relationship Id="rId13" Type="http://schemas.openxmlformats.org/officeDocument/2006/relationships/hyperlink" Target="http://www.aquaportail.com/definition-5028-ligand.html" TargetMode="External"/><Relationship Id="rId3" Type="http://schemas.openxmlformats.org/officeDocument/2006/relationships/hyperlink" Target="http://www.aquaportail.com/definition-10217-branche.html" TargetMode="External"/><Relationship Id="rId7" Type="http://schemas.openxmlformats.org/officeDocument/2006/relationships/hyperlink" Target="http://www.aquaportail.com/definition-163-manteau.html" TargetMode="External"/><Relationship Id="rId12" Type="http://schemas.openxmlformats.org/officeDocument/2006/relationships/hyperlink" Target="http://www.aquaportail.com/definition-11030-recepteur.html" TargetMode="External"/><Relationship Id="rId2" Type="http://schemas.openxmlformats.org/officeDocument/2006/relationships/slide" Target="../slides/slide118.xml"/><Relationship Id="rId1" Type="http://schemas.openxmlformats.org/officeDocument/2006/relationships/notesMaster" Target="../notesMasters/notesMaster1.xml"/><Relationship Id="rId6" Type="http://schemas.openxmlformats.org/officeDocument/2006/relationships/hyperlink" Target="http://www.aquaportail.com/definition-503-membrane.html" TargetMode="External"/><Relationship Id="rId11" Type="http://schemas.openxmlformats.org/officeDocument/2006/relationships/hyperlink" Target="http://www.aquaportail.com/definition-1220-phagocytose.html" TargetMode="External"/><Relationship Id="rId5" Type="http://schemas.openxmlformats.org/officeDocument/2006/relationships/hyperlink" Target="http://www.aquaportail.com/definition-5104-cytoplasmique.html" TargetMode="External"/><Relationship Id="rId10" Type="http://schemas.openxmlformats.org/officeDocument/2006/relationships/hyperlink" Target="http://www.aquaportail.com/definition-8623-pinocytose.html" TargetMode="External"/><Relationship Id="rId4" Type="http://schemas.openxmlformats.org/officeDocument/2006/relationships/hyperlink" Target="http://www.aquaportail.com/definition-4984-puits.html" TargetMode="External"/><Relationship Id="rId9" Type="http://schemas.openxmlformats.org/officeDocument/2006/relationships/hyperlink" Target="http://www.aquaportail.com/definition-982-vesicule.html"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www.aquaportail.com/definition-1760-membrane-plasmique.html" TargetMode="External"/><Relationship Id="rId13" Type="http://schemas.openxmlformats.org/officeDocument/2006/relationships/hyperlink" Target="http://www.aquaportail.com/definition-5028-ligand.html" TargetMode="External"/><Relationship Id="rId3" Type="http://schemas.openxmlformats.org/officeDocument/2006/relationships/hyperlink" Target="http://www.aquaportail.com/definition-10217-branche.html" TargetMode="External"/><Relationship Id="rId7" Type="http://schemas.openxmlformats.org/officeDocument/2006/relationships/hyperlink" Target="http://www.aquaportail.com/definition-163-manteau.html" TargetMode="External"/><Relationship Id="rId12" Type="http://schemas.openxmlformats.org/officeDocument/2006/relationships/hyperlink" Target="http://www.aquaportail.com/definition-11030-recepteur.html" TargetMode="External"/><Relationship Id="rId2" Type="http://schemas.openxmlformats.org/officeDocument/2006/relationships/slide" Target="../slides/slide121.xml"/><Relationship Id="rId1" Type="http://schemas.openxmlformats.org/officeDocument/2006/relationships/notesMaster" Target="../notesMasters/notesMaster1.xml"/><Relationship Id="rId6" Type="http://schemas.openxmlformats.org/officeDocument/2006/relationships/hyperlink" Target="http://www.aquaportail.com/definition-503-membrane.html" TargetMode="External"/><Relationship Id="rId11" Type="http://schemas.openxmlformats.org/officeDocument/2006/relationships/hyperlink" Target="http://www.aquaportail.com/definition-1220-phagocytose.html" TargetMode="External"/><Relationship Id="rId5" Type="http://schemas.openxmlformats.org/officeDocument/2006/relationships/hyperlink" Target="http://www.aquaportail.com/definition-5104-cytoplasmique.html" TargetMode="External"/><Relationship Id="rId10" Type="http://schemas.openxmlformats.org/officeDocument/2006/relationships/hyperlink" Target="http://www.aquaportail.com/definition-8623-pinocytose.html" TargetMode="External"/><Relationship Id="rId4" Type="http://schemas.openxmlformats.org/officeDocument/2006/relationships/hyperlink" Target="http://www.aquaportail.com/definition-4984-puits.html" TargetMode="External"/><Relationship Id="rId9" Type="http://schemas.openxmlformats.org/officeDocument/2006/relationships/hyperlink" Target="http://www.aquaportail.com/definition-982-vesicule.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baseline="0" dirty="0" smtClean="0">
                <a:solidFill>
                  <a:schemeClr val="tx1"/>
                </a:solidFill>
                <a:latin typeface="+mn-lt"/>
                <a:ea typeface="+mn-ea"/>
                <a:cs typeface="+mn-cs"/>
              </a:rPr>
              <a:t>Les membranes cellulaires sont toutes organisées selon le modèle d’une </a:t>
            </a:r>
            <a:r>
              <a:rPr lang="fr-FR" sz="1200" b="1" kern="1200" baseline="0" dirty="0" smtClean="0">
                <a:solidFill>
                  <a:schemeClr val="tx1"/>
                </a:solidFill>
                <a:latin typeface="+mn-lt"/>
                <a:ea typeface="+mn-ea"/>
                <a:cs typeface="+mn-cs"/>
              </a:rPr>
              <a:t>bicouche lipidique fluide dans laquelle sont enchâssées plus ou moins profondément les protéines membranaires. </a:t>
            </a:r>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2</a:t>
            </a:fld>
            <a:endParaRPr lang="fr-FR"/>
          </a:p>
        </p:txBody>
      </p:sp>
    </p:spTree>
    <p:extLst>
      <p:ext uri="{BB962C8B-B14F-4D97-AF65-F5344CB8AC3E}">
        <p14:creationId xmlns:p14="http://schemas.microsoft.com/office/powerpoint/2010/main" val="3895205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77</a:t>
            </a:fld>
            <a:endParaRPr lang="fr-FR"/>
          </a:p>
        </p:txBody>
      </p:sp>
    </p:spTree>
    <p:extLst>
      <p:ext uri="{BB962C8B-B14F-4D97-AF65-F5344CB8AC3E}">
        <p14:creationId xmlns:p14="http://schemas.microsoft.com/office/powerpoint/2010/main" val="1123582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FR" sz="1200" b="0" i="0" kern="1200" dirty="0" smtClean="0">
                <a:solidFill>
                  <a:schemeClr val="tx1"/>
                </a:solidFill>
                <a:latin typeface="+mn-lt"/>
                <a:ea typeface="+mn-ea"/>
                <a:cs typeface="+mn-cs"/>
              </a:rPr>
              <a:t>Un transport actif-secondaire effectué par le symport Na</a:t>
            </a:r>
            <a:r>
              <a:rPr lang="fr-FR" sz="1200" b="0" i="0" kern="1200" baseline="30000" dirty="0" smtClean="0">
                <a:solidFill>
                  <a:schemeClr val="tx1"/>
                </a:solidFill>
                <a:latin typeface="+mn-lt"/>
                <a:ea typeface="+mn-ea"/>
                <a:cs typeface="+mn-cs"/>
              </a:rPr>
              <a:t>+</a:t>
            </a:r>
            <a:r>
              <a:rPr lang="fr-FR" sz="1200" b="0" i="0" kern="1200" dirty="0" smtClean="0">
                <a:solidFill>
                  <a:schemeClr val="tx1"/>
                </a:solidFill>
                <a:latin typeface="+mn-lt"/>
                <a:ea typeface="+mn-ea"/>
                <a:cs typeface="+mn-cs"/>
              </a:rPr>
              <a:t>-glucose (SGLT-1, sodium glucose </a:t>
            </a:r>
            <a:r>
              <a:rPr lang="fr-FR" sz="1200" b="0" i="0" kern="1200" dirty="0" err="1" smtClean="0">
                <a:solidFill>
                  <a:schemeClr val="tx1"/>
                </a:solidFill>
                <a:latin typeface="+mn-lt"/>
                <a:ea typeface="+mn-ea"/>
                <a:cs typeface="+mn-cs"/>
              </a:rPr>
              <a:t>cotransporter</a:t>
            </a:r>
            <a:r>
              <a:rPr lang="fr-FR" sz="1200" b="0" i="0" kern="1200" dirty="0" smtClean="0">
                <a:solidFill>
                  <a:schemeClr val="tx1"/>
                </a:solidFill>
                <a:latin typeface="+mn-lt"/>
                <a:ea typeface="+mn-ea"/>
                <a:cs typeface="+mn-cs"/>
              </a:rPr>
              <a:t>-1). Ce transporteur est abondant dans l'épithélium du tube digestif et du tubule rénal (néphron). Il pour faire pénétrer spécifiquement le glucose dans la cellule avec un rapport de un glucose pour un Na</a:t>
            </a:r>
            <a:r>
              <a:rPr lang="fr-FR" sz="1200" b="0" i="0" kern="1200" baseline="30000" dirty="0" smtClean="0">
                <a:solidFill>
                  <a:schemeClr val="tx1"/>
                </a:solidFill>
                <a:latin typeface="+mn-lt"/>
                <a:ea typeface="+mn-ea"/>
                <a:cs typeface="+mn-cs"/>
              </a:rPr>
              <a:t>+</a:t>
            </a:r>
            <a:r>
              <a:rPr lang="fr-FR" sz="1200" b="0" i="0" kern="1200" dirty="0" smtClean="0">
                <a:solidFill>
                  <a:schemeClr val="tx1"/>
                </a:solidFill>
                <a:latin typeface="+mn-lt"/>
                <a:ea typeface="+mn-ea"/>
                <a:cs typeface="+mn-cs"/>
              </a:rPr>
              <a:t>.</a:t>
            </a:r>
          </a:p>
          <a:p>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86</a:t>
            </a:fld>
            <a:endParaRPr lang="fr-FR"/>
          </a:p>
        </p:txBody>
      </p:sp>
    </p:spTree>
    <p:extLst>
      <p:ext uri="{BB962C8B-B14F-4D97-AF65-F5344CB8AC3E}">
        <p14:creationId xmlns:p14="http://schemas.microsoft.com/office/powerpoint/2010/main" val="556027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FR" sz="1200" b="0" i="0" kern="1200" dirty="0" smtClean="0">
                <a:solidFill>
                  <a:schemeClr val="tx1"/>
                </a:solidFill>
                <a:latin typeface="+mn-lt"/>
                <a:ea typeface="+mn-ea"/>
                <a:cs typeface="+mn-cs"/>
              </a:rPr>
              <a:t>Un transport actif-secondaire effectué par le symport Na</a:t>
            </a:r>
            <a:r>
              <a:rPr lang="fr-FR" sz="1200" b="0" i="0" kern="1200" baseline="30000" dirty="0" smtClean="0">
                <a:solidFill>
                  <a:schemeClr val="tx1"/>
                </a:solidFill>
                <a:latin typeface="+mn-lt"/>
                <a:ea typeface="+mn-ea"/>
                <a:cs typeface="+mn-cs"/>
              </a:rPr>
              <a:t>+</a:t>
            </a:r>
            <a:r>
              <a:rPr lang="fr-FR" sz="1200" b="0" i="0" kern="1200" dirty="0" smtClean="0">
                <a:solidFill>
                  <a:schemeClr val="tx1"/>
                </a:solidFill>
                <a:latin typeface="+mn-lt"/>
                <a:ea typeface="+mn-ea"/>
                <a:cs typeface="+mn-cs"/>
              </a:rPr>
              <a:t>-glucose (SGLT-1, sodium glucose </a:t>
            </a:r>
            <a:r>
              <a:rPr lang="fr-FR" sz="1200" b="0" i="0" kern="1200" dirty="0" err="1" smtClean="0">
                <a:solidFill>
                  <a:schemeClr val="tx1"/>
                </a:solidFill>
                <a:latin typeface="+mn-lt"/>
                <a:ea typeface="+mn-ea"/>
                <a:cs typeface="+mn-cs"/>
              </a:rPr>
              <a:t>cotransporter</a:t>
            </a:r>
            <a:r>
              <a:rPr lang="fr-FR" sz="1200" b="0" i="0" kern="1200" dirty="0" smtClean="0">
                <a:solidFill>
                  <a:schemeClr val="tx1"/>
                </a:solidFill>
                <a:latin typeface="+mn-lt"/>
                <a:ea typeface="+mn-ea"/>
                <a:cs typeface="+mn-cs"/>
              </a:rPr>
              <a:t>-1). Ce transporteur est abondant dans l'épithélium du tube digestif et du tubule rénal (néphron). Il pour faire pénétrer spécifiquement le glucose dans la cellule avec un rapport de un glucose pour un Na</a:t>
            </a:r>
            <a:r>
              <a:rPr lang="fr-FR" sz="1200" b="0" i="0" kern="1200" baseline="30000" dirty="0" smtClean="0">
                <a:solidFill>
                  <a:schemeClr val="tx1"/>
                </a:solidFill>
                <a:latin typeface="+mn-lt"/>
                <a:ea typeface="+mn-ea"/>
                <a:cs typeface="+mn-cs"/>
              </a:rPr>
              <a:t>+</a:t>
            </a:r>
            <a:r>
              <a:rPr lang="fr-FR" sz="1200" b="0" i="0" kern="1200" dirty="0" smtClean="0">
                <a:solidFill>
                  <a:schemeClr val="tx1"/>
                </a:solidFill>
                <a:latin typeface="+mn-lt"/>
                <a:ea typeface="+mn-ea"/>
                <a:cs typeface="+mn-cs"/>
              </a:rPr>
              <a:t>.</a:t>
            </a:r>
          </a:p>
          <a:p>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87</a:t>
            </a:fld>
            <a:endParaRPr lang="fr-FR"/>
          </a:p>
        </p:txBody>
      </p:sp>
    </p:spTree>
    <p:extLst>
      <p:ext uri="{BB962C8B-B14F-4D97-AF65-F5344CB8AC3E}">
        <p14:creationId xmlns:p14="http://schemas.microsoft.com/office/powerpoint/2010/main" val="1496751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0" i="0" kern="1200" dirty="0" smtClean="0">
                <a:solidFill>
                  <a:schemeClr val="tx1"/>
                </a:solidFill>
                <a:latin typeface="+mn-lt"/>
                <a:ea typeface="+mn-ea"/>
                <a:cs typeface="+mn-cs"/>
              </a:rPr>
              <a:t>Ces deux types de transporteurs du glucose sont associés dans la fonction physiologique du transport de glucose à travers l'épithélium du tube digestif : le glucose intestinal est activement transporté à l'intérieur des </a:t>
            </a:r>
            <a:r>
              <a:rPr lang="fr-FR" sz="1200" b="0" i="0" kern="1200" dirty="0" err="1" smtClean="0">
                <a:solidFill>
                  <a:schemeClr val="tx1"/>
                </a:solidFill>
                <a:latin typeface="+mn-lt"/>
                <a:ea typeface="+mn-ea"/>
                <a:cs typeface="+mn-cs"/>
              </a:rPr>
              <a:t>entérocytes</a:t>
            </a:r>
            <a:r>
              <a:rPr lang="fr-FR" sz="1200" b="0" i="0" kern="1200" dirty="0" smtClean="0">
                <a:solidFill>
                  <a:schemeClr val="tx1"/>
                </a:solidFill>
                <a:latin typeface="+mn-lt"/>
                <a:ea typeface="+mn-ea"/>
                <a:cs typeface="+mn-cs"/>
              </a:rPr>
              <a:t> (cellules de l'épithélium intestinal) par des transporteurs Na</a:t>
            </a:r>
            <a:r>
              <a:rPr lang="fr-FR" sz="1200" b="0" i="0" kern="1200" baseline="30000" dirty="0" smtClean="0">
                <a:solidFill>
                  <a:schemeClr val="tx1"/>
                </a:solidFill>
                <a:latin typeface="+mn-lt"/>
                <a:ea typeface="+mn-ea"/>
                <a:cs typeface="+mn-cs"/>
              </a:rPr>
              <a:t>+</a:t>
            </a:r>
            <a:r>
              <a:rPr lang="fr-FR" sz="1200" b="0" i="0" kern="1200" dirty="0" smtClean="0">
                <a:solidFill>
                  <a:schemeClr val="tx1"/>
                </a:solidFill>
                <a:latin typeface="+mn-lt"/>
                <a:ea typeface="+mn-ea"/>
                <a:cs typeface="+mn-cs"/>
              </a:rPr>
              <a:t>-glucose (symport par SGLT-1) localisés dans la région apicale de la membrane. L'élévation de la concentration intracellulaire en glucose qui en résulte entraîne sa sortie au pôle basal de la cellule grâce à une perméase glucose (GLUT-2). La localisation sélective des deux types de transporteurs du glucose au sein des deux pôles membranaires de l'</a:t>
            </a:r>
            <a:r>
              <a:rPr lang="fr-FR" sz="1200" b="0" i="0" kern="1200" dirty="0" err="1" smtClean="0">
                <a:solidFill>
                  <a:schemeClr val="tx1"/>
                </a:solidFill>
                <a:latin typeface="+mn-lt"/>
                <a:ea typeface="+mn-ea"/>
                <a:cs typeface="+mn-cs"/>
              </a:rPr>
              <a:t>entérocyte</a:t>
            </a:r>
            <a:r>
              <a:rPr lang="fr-FR" sz="1200" b="0" i="0" kern="1200" dirty="0" smtClean="0">
                <a:solidFill>
                  <a:schemeClr val="tx1"/>
                </a:solidFill>
                <a:latin typeface="+mn-lt"/>
                <a:ea typeface="+mn-ea"/>
                <a:cs typeface="+mn-cs"/>
              </a:rPr>
              <a:t> est essentielle au transport orienté et constitue un excellent exemple de polarité structurale et fonctionnelle cellulaire.</a:t>
            </a:r>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89</a:t>
            </a:fld>
            <a:endParaRPr lang="fr-FR"/>
          </a:p>
        </p:txBody>
      </p:sp>
    </p:spTree>
    <p:extLst>
      <p:ext uri="{BB962C8B-B14F-4D97-AF65-F5344CB8AC3E}">
        <p14:creationId xmlns:p14="http://schemas.microsoft.com/office/powerpoint/2010/main" val="4159079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0" i="0" kern="1200" dirty="0" smtClean="0">
                <a:solidFill>
                  <a:schemeClr val="tx1"/>
                </a:solidFill>
                <a:latin typeface="+mn-lt"/>
                <a:ea typeface="+mn-ea"/>
                <a:cs typeface="+mn-cs"/>
              </a:rPr>
              <a:t>Ces deux types de transporteurs du glucose sont associés dans la fonction physiologique du transport de glucose à travers l'épithélium du tube digestif : le glucose intestinal est activement transporté à l'intérieur des </a:t>
            </a:r>
            <a:r>
              <a:rPr lang="fr-FR" sz="1200" b="0" i="0" kern="1200" dirty="0" err="1" smtClean="0">
                <a:solidFill>
                  <a:schemeClr val="tx1"/>
                </a:solidFill>
                <a:latin typeface="+mn-lt"/>
                <a:ea typeface="+mn-ea"/>
                <a:cs typeface="+mn-cs"/>
              </a:rPr>
              <a:t>entérocytes</a:t>
            </a:r>
            <a:r>
              <a:rPr lang="fr-FR" sz="1200" b="0" i="0" kern="1200" dirty="0" smtClean="0">
                <a:solidFill>
                  <a:schemeClr val="tx1"/>
                </a:solidFill>
                <a:latin typeface="+mn-lt"/>
                <a:ea typeface="+mn-ea"/>
                <a:cs typeface="+mn-cs"/>
              </a:rPr>
              <a:t> (cellules de l'épithélium intestinal) par des transporteurs Na</a:t>
            </a:r>
            <a:r>
              <a:rPr lang="fr-FR" sz="1200" b="0" i="0" kern="1200" baseline="30000" dirty="0" smtClean="0">
                <a:solidFill>
                  <a:schemeClr val="tx1"/>
                </a:solidFill>
                <a:latin typeface="+mn-lt"/>
                <a:ea typeface="+mn-ea"/>
                <a:cs typeface="+mn-cs"/>
              </a:rPr>
              <a:t>+</a:t>
            </a:r>
            <a:r>
              <a:rPr lang="fr-FR" sz="1200" b="0" i="0" kern="1200" dirty="0" smtClean="0">
                <a:solidFill>
                  <a:schemeClr val="tx1"/>
                </a:solidFill>
                <a:latin typeface="+mn-lt"/>
                <a:ea typeface="+mn-ea"/>
                <a:cs typeface="+mn-cs"/>
              </a:rPr>
              <a:t>-glucose (symport par SGLT-1) localisés dans la région apicale de la membrane. L'élévation de la concentration intracellulaire en glucose qui en résulte entraîne sa sortie au pôle basal de la cellule grâce à une perméase glucose (GLUT-2). La localisation sélective des deux types de transporteurs du glucose au sein des deux pôles membranaires de l'</a:t>
            </a:r>
            <a:r>
              <a:rPr lang="fr-FR" sz="1200" b="0" i="0" kern="1200" dirty="0" err="1" smtClean="0">
                <a:solidFill>
                  <a:schemeClr val="tx1"/>
                </a:solidFill>
                <a:latin typeface="+mn-lt"/>
                <a:ea typeface="+mn-ea"/>
                <a:cs typeface="+mn-cs"/>
              </a:rPr>
              <a:t>entérocyte</a:t>
            </a:r>
            <a:r>
              <a:rPr lang="fr-FR" sz="1200" b="0" i="0" kern="1200" dirty="0" smtClean="0">
                <a:solidFill>
                  <a:schemeClr val="tx1"/>
                </a:solidFill>
                <a:latin typeface="+mn-lt"/>
                <a:ea typeface="+mn-ea"/>
                <a:cs typeface="+mn-cs"/>
              </a:rPr>
              <a:t> est essentielle au transport orienté et constitue un excellent exemple de polarité structurale et fonctionnelle cellulaire.</a:t>
            </a:r>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90</a:t>
            </a:fld>
            <a:endParaRPr lang="fr-FR"/>
          </a:p>
        </p:txBody>
      </p:sp>
    </p:spTree>
    <p:extLst>
      <p:ext uri="{BB962C8B-B14F-4D97-AF65-F5344CB8AC3E}">
        <p14:creationId xmlns:p14="http://schemas.microsoft.com/office/powerpoint/2010/main" val="1540415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91</a:t>
            </a:fld>
            <a:endParaRPr lang="fr-FR"/>
          </a:p>
        </p:txBody>
      </p:sp>
    </p:spTree>
    <p:extLst>
      <p:ext uri="{BB962C8B-B14F-4D97-AF65-F5344CB8AC3E}">
        <p14:creationId xmlns:p14="http://schemas.microsoft.com/office/powerpoint/2010/main" val="631372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99</a:t>
            </a:fld>
            <a:endParaRPr lang="fr-FR"/>
          </a:p>
        </p:txBody>
      </p:sp>
    </p:spTree>
    <p:extLst>
      <p:ext uri="{BB962C8B-B14F-4D97-AF65-F5344CB8AC3E}">
        <p14:creationId xmlns:p14="http://schemas.microsoft.com/office/powerpoint/2010/main" val="3000413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La phagocytose est principalement</a:t>
            </a:r>
            <a:r>
              <a:rPr lang="fr-FR" baseline="0" dirty="0" smtClean="0"/>
              <a:t> le fait des cellules spécialisées professionnelles Macrophages, PNN/ mais elle peut être exercée par la plupart des cellules dont les cellules épithéliales </a:t>
            </a:r>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103</a:t>
            </a:fld>
            <a:endParaRPr lang="fr-FR"/>
          </a:p>
        </p:txBody>
      </p:sp>
    </p:spTree>
    <p:extLst>
      <p:ext uri="{BB962C8B-B14F-4D97-AF65-F5344CB8AC3E}">
        <p14:creationId xmlns:p14="http://schemas.microsoft.com/office/powerpoint/2010/main" val="3463624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baseline="0" dirty="0" smtClean="0">
                <a:solidFill>
                  <a:schemeClr val="tx1"/>
                </a:solidFill>
                <a:latin typeface="+mn-lt"/>
                <a:ea typeface="+mn-ea"/>
                <a:cs typeface="+mn-cs"/>
              </a:rPr>
              <a:t>Du fait que la plupart des cellules sont capables de pinocytose, tandis que le processus DE LA PHAGOCYTOSE est réservé à certaines cellules spécialisées</a:t>
            </a:r>
          </a:p>
          <a:p>
            <a:r>
              <a:rPr lang="fr-FR" sz="1200" kern="1200" baseline="0" dirty="0" smtClean="0">
                <a:solidFill>
                  <a:schemeClr val="tx1"/>
                </a:solidFill>
                <a:latin typeface="+mn-lt"/>
                <a:ea typeface="+mn-ea"/>
                <a:cs typeface="+mn-cs"/>
              </a:rPr>
              <a:t> la phagocytose est un phénomène caractéristique des cellules immunitaires. Chez les cellules ne pratiquant pas la phagocytose les deux termes </a:t>
            </a:r>
            <a:r>
              <a:rPr lang="fr-FR" sz="1200" kern="1200" baseline="0" dirty="0" err="1" smtClean="0">
                <a:solidFill>
                  <a:schemeClr val="tx1"/>
                </a:solidFill>
                <a:latin typeface="+mn-lt"/>
                <a:ea typeface="+mn-ea"/>
                <a:cs typeface="+mn-cs"/>
              </a:rPr>
              <a:t>endocytose</a:t>
            </a:r>
            <a:r>
              <a:rPr lang="fr-FR" sz="1200" kern="1200" baseline="0" dirty="0" smtClean="0">
                <a:solidFill>
                  <a:schemeClr val="tx1"/>
                </a:solidFill>
                <a:latin typeface="+mn-lt"/>
                <a:ea typeface="+mn-ea"/>
                <a:cs typeface="+mn-cs"/>
              </a:rPr>
              <a:t> et pinocytose sont donc parfois utilisés indifféremment</a:t>
            </a:r>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109</a:t>
            </a:fld>
            <a:endParaRPr lang="fr-FR"/>
          </a:p>
        </p:txBody>
      </p:sp>
    </p:spTree>
    <p:extLst>
      <p:ext uri="{BB962C8B-B14F-4D97-AF65-F5344CB8AC3E}">
        <p14:creationId xmlns:p14="http://schemas.microsoft.com/office/powerpoint/2010/main" val="1933037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Une </a:t>
            </a:r>
            <a:r>
              <a:rPr lang="fr-FR" dirty="0" err="1" smtClean="0"/>
              <a:t>clathrine</a:t>
            </a:r>
            <a:r>
              <a:rPr lang="fr-FR" dirty="0" smtClean="0"/>
              <a:t> est un complexe protéique composé de 6 chaînes polypeptidiques, 3 légères en forme de U et 3 lourdes. Les 6 chaînes forment une structure en étoile à 3 </a:t>
            </a:r>
            <a:r>
              <a:rPr lang="fr-FR" dirty="0" smtClean="0">
                <a:hlinkClick r:id="rId3" tooltip="branche"/>
              </a:rPr>
              <a:t>branches</a:t>
            </a:r>
            <a:r>
              <a:rPr lang="fr-FR" dirty="0" smtClean="0"/>
              <a:t> appelée triskèle ou </a:t>
            </a:r>
            <a:r>
              <a:rPr lang="fr-FR" dirty="0" err="1" smtClean="0"/>
              <a:t>triskélion</a:t>
            </a:r>
            <a:r>
              <a:rPr lang="fr-FR" dirty="0" smtClean="0"/>
              <a:t>.</a:t>
            </a:r>
            <a:br>
              <a:rPr lang="fr-FR" dirty="0" smtClean="0"/>
            </a:br>
            <a:r>
              <a:rPr lang="fr-FR" dirty="0" smtClean="0"/>
              <a:t/>
            </a:r>
            <a:br>
              <a:rPr lang="fr-FR" dirty="0" smtClean="0"/>
            </a:br>
            <a:r>
              <a:rPr lang="fr-FR" dirty="0" smtClean="0"/>
              <a:t>Les triskèles s'assemblent pour former des manteaux recouvrant des </a:t>
            </a:r>
            <a:r>
              <a:rPr lang="fr-FR" dirty="0" smtClean="0">
                <a:hlinkClick r:id="rId4" tooltip="puits"/>
              </a:rPr>
              <a:t>puits</a:t>
            </a:r>
            <a:r>
              <a:rPr lang="fr-FR" dirty="0" smtClean="0"/>
              <a:t> sur la face </a:t>
            </a:r>
            <a:r>
              <a:rPr lang="fr-FR" dirty="0" smtClean="0">
                <a:hlinkClick r:id="rId5" tooltip="cytoplasmique"/>
              </a:rPr>
              <a:t>cytoplasmique</a:t>
            </a:r>
            <a:r>
              <a:rPr lang="fr-FR" dirty="0" smtClean="0"/>
              <a:t> de la </a:t>
            </a:r>
            <a:r>
              <a:rPr lang="fr-FR" dirty="0" smtClean="0">
                <a:hlinkClick r:id="rId6" tooltip="membrane"/>
              </a:rPr>
              <a:t>membrane</a:t>
            </a:r>
            <a:r>
              <a:rPr lang="fr-FR" dirty="0" smtClean="0"/>
              <a:t>.</a:t>
            </a:r>
            <a:br>
              <a:rPr lang="fr-FR" dirty="0" smtClean="0"/>
            </a:br>
            <a:r>
              <a:rPr lang="fr-FR" dirty="0" smtClean="0"/>
              <a:t/>
            </a:r>
            <a:br>
              <a:rPr lang="fr-FR" dirty="0" smtClean="0"/>
            </a:br>
            <a:r>
              <a:rPr lang="fr-FR" dirty="0" smtClean="0"/>
              <a:t>Le </a:t>
            </a:r>
            <a:r>
              <a:rPr lang="fr-FR" dirty="0" smtClean="0">
                <a:hlinkClick r:id="rId7" tooltip="manteau"/>
              </a:rPr>
              <a:t>manteau</a:t>
            </a:r>
            <a:r>
              <a:rPr lang="fr-FR" dirty="0" smtClean="0"/>
              <a:t> de </a:t>
            </a:r>
            <a:r>
              <a:rPr lang="fr-FR" dirty="0" err="1" smtClean="0"/>
              <a:t>clathrine</a:t>
            </a:r>
            <a:r>
              <a:rPr lang="fr-FR" dirty="0" smtClean="0"/>
              <a:t> aiderait à courber le </a:t>
            </a:r>
            <a:r>
              <a:rPr lang="fr-FR" dirty="0" smtClean="0">
                <a:hlinkClick r:id="rId8" tooltip="membrane plasmique"/>
              </a:rPr>
              <a:t>membrane plasmique</a:t>
            </a:r>
            <a:r>
              <a:rPr lang="fr-FR" dirty="0" smtClean="0"/>
              <a:t> afin de former les </a:t>
            </a:r>
            <a:r>
              <a:rPr lang="fr-FR" dirty="0" smtClean="0">
                <a:hlinkClick r:id="rId9" tooltip="vésicule"/>
              </a:rPr>
              <a:t>vésicules</a:t>
            </a:r>
            <a:r>
              <a:rPr lang="fr-FR" dirty="0" smtClean="0"/>
              <a:t> (de </a:t>
            </a:r>
            <a:r>
              <a:rPr lang="fr-FR" dirty="0" smtClean="0">
                <a:hlinkClick r:id="rId10" tooltip="pinocytose"/>
              </a:rPr>
              <a:t>pinocytose</a:t>
            </a:r>
            <a:r>
              <a:rPr lang="fr-FR" dirty="0" smtClean="0"/>
              <a:t>, de </a:t>
            </a:r>
            <a:r>
              <a:rPr lang="fr-FR" dirty="0" smtClean="0">
                <a:hlinkClick r:id="rId11" tooltip="phagocytose"/>
              </a:rPr>
              <a:t>phagocytose</a:t>
            </a:r>
            <a:r>
              <a:rPr lang="fr-FR" dirty="0" smtClean="0"/>
              <a:t>) et aiderait à capturer des </a:t>
            </a:r>
            <a:r>
              <a:rPr lang="fr-FR" dirty="0" smtClean="0">
                <a:hlinkClick r:id="rId12" tooltip="récepteur"/>
              </a:rPr>
              <a:t>récepteurs</a:t>
            </a:r>
            <a:r>
              <a:rPr lang="fr-FR" dirty="0" smtClean="0"/>
              <a:t> spécifiques liés à leur </a:t>
            </a:r>
            <a:r>
              <a:rPr lang="fr-FR" dirty="0" smtClean="0">
                <a:hlinkClick r:id="rId13" tooltip="ligand"/>
              </a:rPr>
              <a:t>ligand</a:t>
            </a: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113</a:t>
            </a:fld>
            <a:endParaRPr lang="fr-FR"/>
          </a:p>
        </p:txBody>
      </p:sp>
    </p:spTree>
    <p:extLst>
      <p:ext uri="{BB962C8B-B14F-4D97-AF65-F5344CB8AC3E}">
        <p14:creationId xmlns:p14="http://schemas.microsoft.com/office/powerpoint/2010/main" val="2320643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baseline="0" dirty="0" smtClean="0">
                <a:solidFill>
                  <a:schemeClr val="tx1"/>
                </a:solidFill>
                <a:latin typeface="+mn-lt"/>
                <a:ea typeface="+mn-ea"/>
                <a:cs typeface="+mn-cs"/>
              </a:rPr>
              <a:t>Pour vivre, la cellule a besoin de prélever des aliments dans le milieu extérieur et d’y rejeter les déchets. </a:t>
            </a:r>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3</a:t>
            </a:fld>
            <a:endParaRPr lang="fr-FR"/>
          </a:p>
        </p:txBody>
      </p:sp>
    </p:spTree>
    <p:extLst>
      <p:ext uri="{BB962C8B-B14F-4D97-AF65-F5344CB8AC3E}">
        <p14:creationId xmlns:p14="http://schemas.microsoft.com/office/powerpoint/2010/main" val="1064723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Une </a:t>
            </a:r>
            <a:r>
              <a:rPr lang="fr-FR" dirty="0" err="1" smtClean="0"/>
              <a:t>clathrine</a:t>
            </a:r>
            <a:r>
              <a:rPr lang="fr-FR" dirty="0" smtClean="0"/>
              <a:t> est un complexe protéique composé de 6 chaînes polypeptidiques, 3 légères en forme de U et 3 lourdes. Les 6 chaînes forment une structure en étoile à 3 </a:t>
            </a:r>
            <a:r>
              <a:rPr lang="fr-FR" dirty="0" smtClean="0">
                <a:hlinkClick r:id="rId3" tooltip="branche"/>
              </a:rPr>
              <a:t>branches</a:t>
            </a:r>
            <a:r>
              <a:rPr lang="fr-FR" dirty="0" smtClean="0"/>
              <a:t> appelée triskèle ou </a:t>
            </a:r>
            <a:r>
              <a:rPr lang="fr-FR" dirty="0" err="1" smtClean="0"/>
              <a:t>triskélion</a:t>
            </a:r>
            <a:r>
              <a:rPr lang="fr-FR" dirty="0" smtClean="0"/>
              <a:t>.</a:t>
            </a:r>
            <a:br>
              <a:rPr lang="fr-FR" dirty="0" smtClean="0"/>
            </a:br>
            <a:r>
              <a:rPr lang="fr-FR" dirty="0" smtClean="0"/>
              <a:t/>
            </a:r>
            <a:br>
              <a:rPr lang="fr-FR" dirty="0" smtClean="0"/>
            </a:br>
            <a:r>
              <a:rPr lang="fr-FR" dirty="0" smtClean="0"/>
              <a:t>Les triskèles s'assemblent pour former des manteaux recouvrant des </a:t>
            </a:r>
            <a:r>
              <a:rPr lang="fr-FR" dirty="0" smtClean="0">
                <a:hlinkClick r:id="rId4" tooltip="puits"/>
              </a:rPr>
              <a:t>puits</a:t>
            </a:r>
            <a:r>
              <a:rPr lang="fr-FR" dirty="0" smtClean="0"/>
              <a:t> sur la face </a:t>
            </a:r>
            <a:r>
              <a:rPr lang="fr-FR" dirty="0" smtClean="0">
                <a:hlinkClick r:id="rId5" tooltip="cytoplasmique"/>
              </a:rPr>
              <a:t>cytoplasmique</a:t>
            </a:r>
            <a:r>
              <a:rPr lang="fr-FR" dirty="0" smtClean="0"/>
              <a:t> de la </a:t>
            </a:r>
            <a:r>
              <a:rPr lang="fr-FR" dirty="0" smtClean="0">
                <a:hlinkClick r:id="rId6" tooltip="membrane"/>
              </a:rPr>
              <a:t>membrane</a:t>
            </a:r>
            <a:r>
              <a:rPr lang="fr-FR" dirty="0" smtClean="0"/>
              <a:t>.</a:t>
            </a:r>
            <a:br>
              <a:rPr lang="fr-FR" dirty="0" smtClean="0"/>
            </a:br>
            <a:r>
              <a:rPr lang="fr-FR" dirty="0" smtClean="0"/>
              <a:t/>
            </a:r>
            <a:br>
              <a:rPr lang="fr-FR" dirty="0" smtClean="0"/>
            </a:br>
            <a:r>
              <a:rPr lang="fr-FR" dirty="0" smtClean="0"/>
              <a:t>Le </a:t>
            </a:r>
            <a:r>
              <a:rPr lang="fr-FR" dirty="0" smtClean="0">
                <a:hlinkClick r:id="rId7" tooltip="manteau"/>
              </a:rPr>
              <a:t>manteau</a:t>
            </a:r>
            <a:r>
              <a:rPr lang="fr-FR" dirty="0" smtClean="0"/>
              <a:t> de </a:t>
            </a:r>
            <a:r>
              <a:rPr lang="fr-FR" dirty="0" err="1" smtClean="0"/>
              <a:t>clathrine</a:t>
            </a:r>
            <a:r>
              <a:rPr lang="fr-FR" dirty="0" smtClean="0"/>
              <a:t> aiderait à courber le </a:t>
            </a:r>
            <a:r>
              <a:rPr lang="fr-FR" dirty="0" smtClean="0">
                <a:hlinkClick r:id="rId8" tooltip="membrane plasmique"/>
              </a:rPr>
              <a:t>membrane plasmique</a:t>
            </a:r>
            <a:r>
              <a:rPr lang="fr-FR" dirty="0" smtClean="0"/>
              <a:t> afin de former les </a:t>
            </a:r>
            <a:r>
              <a:rPr lang="fr-FR" dirty="0" smtClean="0">
                <a:hlinkClick r:id="rId9" tooltip="vésicule"/>
              </a:rPr>
              <a:t>vésicules</a:t>
            </a:r>
            <a:r>
              <a:rPr lang="fr-FR" dirty="0" smtClean="0"/>
              <a:t> (de </a:t>
            </a:r>
            <a:r>
              <a:rPr lang="fr-FR" dirty="0" smtClean="0">
                <a:hlinkClick r:id="rId10" tooltip="pinocytose"/>
              </a:rPr>
              <a:t>pinocytose</a:t>
            </a:r>
            <a:r>
              <a:rPr lang="fr-FR" dirty="0" smtClean="0"/>
              <a:t>, de </a:t>
            </a:r>
            <a:r>
              <a:rPr lang="fr-FR" dirty="0" smtClean="0">
                <a:hlinkClick r:id="rId11" tooltip="phagocytose"/>
              </a:rPr>
              <a:t>phagocytose</a:t>
            </a:r>
            <a:r>
              <a:rPr lang="fr-FR" dirty="0" smtClean="0"/>
              <a:t>) et aiderait à capturer des </a:t>
            </a:r>
            <a:r>
              <a:rPr lang="fr-FR" dirty="0" smtClean="0">
                <a:hlinkClick r:id="rId12" tooltip="récepteur"/>
              </a:rPr>
              <a:t>récepteurs</a:t>
            </a:r>
            <a:r>
              <a:rPr lang="fr-FR" dirty="0" smtClean="0"/>
              <a:t> spécifiques liés à leur </a:t>
            </a:r>
            <a:r>
              <a:rPr lang="fr-FR" dirty="0" smtClean="0">
                <a:hlinkClick r:id="rId13" tooltip="ligand"/>
              </a:rPr>
              <a:t>ligand</a:t>
            </a: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115</a:t>
            </a:fld>
            <a:endParaRPr lang="fr-FR"/>
          </a:p>
        </p:txBody>
      </p:sp>
    </p:spTree>
    <p:extLst>
      <p:ext uri="{BB962C8B-B14F-4D97-AF65-F5344CB8AC3E}">
        <p14:creationId xmlns:p14="http://schemas.microsoft.com/office/powerpoint/2010/main" val="646641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Une </a:t>
            </a:r>
            <a:r>
              <a:rPr lang="fr-FR" dirty="0" err="1" smtClean="0"/>
              <a:t>clathrine</a:t>
            </a:r>
            <a:r>
              <a:rPr lang="fr-FR" dirty="0" smtClean="0"/>
              <a:t> est un complexe protéique composé de 6 chaînes polypeptidiques, 3 légères en forme de U et 3 lourdes. Les 6 chaînes forment une structure en étoile à 3 </a:t>
            </a:r>
            <a:r>
              <a:rPr lang="fr-FR" dirty="0" smtClean="0">
                <a:hlinkClick r:id="rId3" tooltip="branche"/>
              </a:rPr>
              <a:t>branches</a:t>
            </a:r>
            <a:r>
              <a:rPr lang="fr-FR" dirty="0" smtClean="0"/>
              <a:t> appelée triskèle ou </a:t>
            </a:r>
            <a:r>
              <a:rPr lang="fr-FR" dirty="0" err="1" smtClean="0"/>
              <a:t>triskélion</a:t>
            </a:r>
            <a:r>
              <a:rPr lang="fr-FR" dirty="0" smtClean="0"/>
              <a:t>.</a:t>
            </a:r>
            <a:br>
              <a:rPr lang="fr-FR" dirty="0" smtClean="0"/>
            </a:br>
            <a:r>
              <a:rPr lang="fr-FR" dirty="0" smtClean="0"/>
              <a:t/>
            </a:r>
            <a:br>
              <a:rPr lang="fr-FR" dirty="0" smtClean="0"/>
            </a:br>
            <a:r>
              <a:rPr lang="fr-FR" dirty="0" smtClean="0"/>
              <a:t>Les triskèles s'assemblent pour former des manteaux recouvrant des </a:t>
            </a:r>
            <a:r>
              <a:rPr lang="fr-FR" dirty="0" smtClean="0">
                <a:hlinkClick r:id="rId4" tooltip="puits"/>
              </a:rPr>
              <a:t>puits</a:t>
            </a:r>
            <a:r>
              <a:rPr lang="fr-FR" dirty="0" smtClean="0"/>
              <a:t> sur la face </a:t>
            </a:r>
            <a:r>
              <a:rPr lang="fr-FR" dirty="0" smtClean="0">
                <a:hlinkClick r:id="rId5" tooltip="cytoplasmique"/>
              </a:rPr>
              <a:t>cytoplasmique</a:t>
            </a:r>
            <a:r>
              <a:rPr lang="fr-FR" dirty="0" smtClean="0"/>
              <a:t> de la </a:t>
            </a:r>
            <a:r>
              <a:rPr lang="fr-FR" dirty="0" smtClean="0">
                <a:hlinkClick r:id="rId6" tooltip="membrane"/>
              </a:rPr>
              <a:t>membrane</a:t>
            </a:r>
            <a:r>
              <a:rPr lang="fr-FR" dirty="0" smtClean="0"/>
              <a:t>.</a:t>
            </a:r>
            <a:br>
              <a:rPr lang="fr-FR" dirty="0" smtClean="0"/>
            </a:br>
            <a:r>
              <a:rPr lang="fr-FR" dirty="0" smtClean="0"/>
              <a:t/>
            </a:r>
            <a:br>
              <a:rPr lang="fr-FR" dirty="0" smtClean="0"/>
            </a:br>
            <a:r>
              <a:rPr lang="fr-FR" dirty="0" smtClean="0"/>
              <a:t>Le </a:t>
            </a:r>
            <a:r>
              <a:rPr lang="fr-FR" dirty="0" smtClean="0">
                <a:hlinkClick r:id="rId7" tooltip="manteau"/>
              </a:rPr>
              <a:t>manteau</a:t>
            </a:r>
            <a:r>
              <a:rPr lang="fr-FR" dirty="0" smtClean="0"/>
              <a:t> de </a:t>
            </a:r>
            <a:r>
              <a:rPr lang="fr-FR" dirty="0" err="1" smtClean="0"/>
              <a:t>clathrine</a:t>
            </a:r>
            <a:r>
              <a:rPr lang="fr-FR" dirty="0" smtClean="0"/>
              <a:t> aiderait à courber le </a:t>
            </a:r>
            <a:r>
              <a:rPr lang="fr-FR" dirty="0" smtClean="0">
                <a:hlinkClick r:id="rId8" tooltip="membrane plasmique"/>
              </a:rPr>
              <a:t>membrane plasmique</a:t>
            </a:r>
            <a:r>
              <a:rPr lang="fr-FR" dirty="0" smtClean="0"/>
              <a:t> afin de former les </a:t>
            </a:r>
            <a:r>
              <a:rPr lang="fr-FR" dirty="0" smtClean="0">
                <a:hlinkClick r:id="rId9" tooltip="vésicule"/>
              </a:rPr>
              <a:t>vésicules</a:t>
            </a:r>
            <a:r>
              <a:rPr lang="fr-FR" dirty="0" smtClean="0"/>
              <a:t> (de </a:t>
            </a:r>
            <a:r>
              <a:rPr lang="fr-FR" dirty="0" smtClean="0">
                <a:hlinkClick r:id="rId10" tooltip="pinocytose"/>
              </a:rPr>
              <a:t>pinocytose</a:t>
            </a:r>
            <a:r>
              <a:rPr lang="fr-FR" dirty="0" smtClean="0"/>
              <a:t>, de </a:t>
            </a:r>
            <a:r>
              <a:rPr lang="fr-FR" dirty="0" smtClean="0">
                <a:hlinkClick r:id="rId11" tooltip="phagocytose"/>
              </a:rPr>
              <a:t>phagocytose</a:t>
            </a:r>
            <a:r>
              <a:rPr lang="fr-FR" dirty="0" smtClean="0"/>
              <a:t>) et aiderait à capturer des </a:t>
            </a:r>
            <a:r>
              <a:rPr lang="fr-FR" dirty="0" smtClean="0">
                <a:hlinkClick r:id="rId12" tooltip="récepteur"/>
              </a:rPr>
              <a:t>récepteurs</a:t>
            </a:r>
            <a:r>
              <a:rPr lang="fr-FR" dirty="0" smtClean="0"/>
              <a:t> spécifiques liés à leur </a:t>
            </a:r>
            <a:r>
              <a:rPr lang="fr-FR" dirty="0" smtClean="0">
                <a:hlinkClick r:id="rId13" tooltip="ligand"/>
              </a:rPr>
              <a:t>ligand</a:t>
            </a: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118</a:t>
            </a:fld>
            <a:endParaRPr lang="fr-FR"/>
          </a:p>
        </p:txBody>
      </p:sp>
    </p:spTree>
    <p:extLst>
      <p:ext uri="{BB962C8B-B14F-4D97-AF65-F5344CB8AC3E}">
        <p14:creationId xmlns:p14="http://schemas.microsoft.com/office/powerpoint/2010/main" val="1732689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Une </a:t>
            </a:r>
            <a:r>
              <a:rPr lang="fr-FR" dirty="0" err="1" smtClean="0"/>
              <a:t>clathrine</a:t>
            </a:r>
            <a:r>
              <a:rPr lang="fr-FR" dirty="0" smtClean="0"/>
              <a:t> est un complexe protéique composé de 6 chaînes polypeptidiques, 3 légères en forme de U et 3 lourdes. Les 6 chaînes forment une structure en étoile à 3 </a:t>
            </a:r>
            <a:r>
              <a:rPr lang="fr-FR" dirty="0" smtClean="0">
                <a:hlinkClick r:id="rId3" tooltip="branche"/>
              </a:rPr>
              <a:t>branches</a:t>
            </a:r>
            <a:r>
              <a:rPr lang="fr-FR" dirty="0" smtClean="0"/>
              <a:t> appelée triskèle ou </a:t>
            </a:r>
            <a:r>
              <a:rPr lang="fr-FR" dirty="0" err="1" smtClean="0"/>
              <a:t>triskélion</a:t>
            </a:r>
            <a:r>
              <a:rPr lang="fr-FR" dirty="0" smtClean="0"/>
              <a:t>.</a:t>
            </a:r>
            <a:br>
              <a:rPr lang="fr-FR" dirty="0" smtClean="0"/>
            </a:br>
            <a:r>
              <a:rPr lang="fr-FR" dirty="0" smtClean="0"/>
              <a:t/>
            </a:r>
            <a:br>
              <a:rPr lang="fr-FR" dirty="0" smtClean="0"/>
            </a:br>
            <a:r>
              <a:rPr lang="fr-FR" dirty="0" smtClean="0"/>
              <a:t>Les triskèles s'assemblent pour former des manteaux recouvrant des </a:t>
            </a:r>
            <a:r>
              <a:rPr lang="fr-FR" dirty="0" smtClean="0">
                <a:hlinkClick r:id="rId4" tooltip="puits"/>
              </a:rPr>
              <a:t>puits</a:t>
            </a:r>
            <a:r>
              <a:rPr lang="fr-FR" dirty="0" smtClean="0"/>
              <a:t> sur la face </a:t>
            </a:r>
            <a:r>
              <a:rPr lang="fr-FR" dirty="0" smtClean="0">
                <a:hlinkClick r:id="rId5" tooltip="cytoplasmique"/>
              </a:rPr>
              <a:t>cytoplasmique</a:t>
            </a:r>
            <a:r>
              <a:rPr lang="fr-FR" dirty="0" smtClean="0"/>
              <a:t> de la </a:t>
            </a:r>
            <a:r>
              <a:rPr lang="fr-FR" dirty="0" smtClean="0">
                <a:hlinkClick r:id="rId6" tooltip="membrane"/>
              </a:rPr>
              <a:t>membrane</a:t>
            </a:r>
            <a:r>
              <a:rPr lang="fr-FR" dirty="0" smtClean="0"/>
              <a:t>.</a:t>
            </a:r>
            <a:br>
              <a:rPr lang="fr-FR" dirty="0" smtClean="0"/>
            </a:br>
            <a:r>
              <a:rPr lang="fr-FR" dirty="0" smtClean="0"/>
              <a:t/>
            </a:r>
            <a:br>
              <a:rPr lang="fr-FR" dirty="0" smtClean="0"/>
            </a:br>
            <a:r>
              <a:rPr lang="fr-FR" dirty="0" smtClean="0"/>
              <a:t>Le </a:t>
            </a:r>
            <a:r>
              <a:rPr lang="fr-FR" dirty="0" smtClean="0">
                <a:hlinkClick r:id="rId7" tooltip="manteau"/>
              </a:rPr>
              <a:t>manteau</a:t>
            </a:r>
            <a:r>
              <a:rPr lang="fr-FR" dirty="0" smtClean="0"/>
              <a:t> de </a:t>
            </a:r>
            <a:r>
              <a:rPr lang="fr-FR" dirty="0" err="1" smtClean="0"/>
              <a:t>clathrine</a:t>
            </a:r>
            <a:r>
              <a:rPr lang="fr-FR" dirty="0" smtClean="0"/>
              <a:t> aiderait à courber le </a:t>
            </a:r>
            <a:r>
              <a:rPr lang="fr-FR" dirty="0" smtClean="0">
                <a:hlinkClick r:id="rId8" tooltip="membrane plasmique"/>
              </a:rPr>
              <a:t>membrane plasmique</a:t>
            </a:r>
            <a:r>
              <a:rPr lang="fr-FR" dirty="0" smtClean="0"/>
              <a:t> afin de former les </a:t>
            </a:r>
            <a:r>
              <a:rPr lang="fr-FR" dirty="0" smtClean="0">
                <a:hlinkClick r:id="rId9" tooltip="vésicule"/>
              </a:rPr>
              <a:t>vésicules</a:t>
            </a:r>
            <a:r>
              <a:rPr lang="fr-FR" dirty="0" smtClean="0"/>
              <a:t> (de </a:t>
            </a:r>
            <a:r>
              <a:rPr lang="fr-FR" dirty="0" smtClean="0">
                <a:hlinkClick r:id="rId10" tooltip="pinocytose"/>
              </a:rPr>
              <a:t>pinocytose</a:t>
            </a:r>
            <a:r>
              <a:rPr lang="fr-FR" dirty="0" smtClean="0"/>
              <a:t>, de </a:t>
            </a:r>
            <a:r>
              <a:rPr lang="fr-FR" dirty="0" smtClean="0">
                <a:hlinkClick r:id="rId11" tooltip="phagocytose"/>
              </a:rPr>
              <a:t>phagocytose</a:t>
            </a:r>
            <a:r>
              <a:rPr lang="fr-FR" dirty="0" smtClean="0"/>
              <a:t>) et aiderait à capturer des </a:t>
            </a:r>
            <a:r>
              <a:rPr lang="fr-FR" dirty="0" smtClean="0">
                <a:hlinkClick r:id="rId12" tooltip="récepteur"/>
              </a:rPr>
              <a:t>récepteurs</a:t>
            </a:r>
            <a:r>
              <a:rPr lang="fr-FR" dirty="0" smtClean="0"/>
              <a:t> spécifiques liés à leur </a:t>
            </a:r>
            <a:r>
              <a:rPr lang="fr-FR" dirty="0" smtClean="0">
                <a:hlinkClick r:id="rId13" tooltip="ligand"/>
              </a:rPr>
              <a:t>ligand</a:t>
            </a: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121</a:t>
            </a:fld>
            <a:endParaRPr lang="fr-FR"/>
          </a:p>
        </p:txBody>
      </p:sp>
    </p:spTree>
    <p:extLst>
      <p:ext uri="{BB962C8B-B14F-4D97-AF65-F5344CB8AC3E}">
        <p14:creationId xmlns:p14="http://schemas.microsoft.com/office/powerpoint/2010/main" val="3002125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baseline="0" dirty="0" smtClean="0">
                <a:solidFill>
                  <a:schemeClr val="tx1"/>
                </a:solidFill>
                <a:latin typeface="+mn-lt"/>
                <a:ea typeface="+mn-ea"/>
                <a:cs typeface="+mn-cs"/>
              </a:rPr>
              <a:t>La membrane cytoplasmique protège la cellule de son environnement mais assure aussi les échanges entre le hyaloplasme et le milieu extracellulaire.</a:t>
            </a:r>
          </a:p>
          <a:p>
            <a:pPr marL="0" marR="0" indent="0" algn="l" defTabSz="914400" rtl="0" eaLnBrk="1" fontAlgn="base" latinLnBrk="0" hangingPunct="1">
              <a:lnSpc>
                <a:spcPct val="100000"/>
              </a:lnSpc>
              <a:spcBef>
                <a:spcPct val="30000"/>
              </a:spcBef>
              <a:spcAft>
                <a:spcPct val="0"/>
              </a:spcAft>
              <a:buClrTx/>
              <a:buSzTx/>
              <a:buFontTx/>
              <a:buNone/>
              <a:tabLst/>
              <a:defRPr/>
            </a:pPr>
            <a:r>
              <a:rPr lang="fr-FR" sz="1200" kern="1200" baseline="0" dirty="0" smtClean="0">
                <a:solidFill>
                  <a:schemeClr val="tx1"/>
                </a:solidFill>
                <a:latin typeface="+mn-lt"/>
                <a:ea typeface="+mn-ea"/>
                <a:cs typeface="+mn-cs"/>
              </a:rPr>
              <a:t>Le passage des substances à travers la membrane est qualifié de </a:t>
            </a:r>
            <a:r>
              <a:rPr lang="fr-FR" sz="1200" b="1" kern="1200" baseline="0" dirty="0" smtClean="0">
                <a:solidFill>
                  <a:schemeClr val="tx1"/>
                </a:solidFill>
                <a:latin typeface="+mn-lt"/>
                <a:ea typeface="+mn-ea"/>
                <a:cs typeface="+mn-cs"/>
              </a:rPr>
              <a:t>perméabilité, cette dernière est sélective.</a:t>
            </a:r>
            <a:endParaRPr lang="fr-FR" dirty="0" smtClean="0"/>
          </a:p>
          <a:p>
            <a:endParaRPr lang="fr-FR" sz="1200" kern="1200" baseline="0" dirty="0" smtClean="0">
              <a:solidFill>
                <a:schemeClr val="tx1"/>
              </a:solidFill>
              <a:latin typeface="+mn-lt"/>
              <a:ea typeface="+mn-ea"/>
              <a:cs typeface="+mn-cs"/>
            </a:endParaRPr>
          </a:p>
          <a:p>
            <a:r>
              <a:rPr lang="fr-FR" sz="1200" b="0" i="0" kern="1200" dirty="0" smtClean="0">
                <a:solidFill>
                  <a:schemeClr val="tx1"/>
                </a:solidFill>
                <a:latin typeface="+mn-lt"/>
                <a:ea typeface="+mn-ea"/>
                <a:cs typeface="+mn-cs"/>
              </a:rPr>
              <a:t>et ceci est d’ailleurs vrai pour la cytomembrane mais aussi pour chaque compartiment cellulaire (mitochondrie, lysosome, réticulum endoplasmique, etc.). </a:t>
            </a:r>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7</a:t>
            </a:fld>
            <a:endParaRPr lang="fr-FR"/>
          </a:p>
        </p:txBody>
      </p:sp>
    </p:spTree>
    <p:extLst>
      <p:ext uri="{BB962C8B-B14F-4D97-AF65-F5344CB8AC3E}">
        <p14:creationId xmlns:p14="http://schemas.microsoft.com/office/powerpoint/2010/main" val="1847472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8</a:t>
            </a:fld>
            <a:endParaRPr lang="fr-FR"/>
          </a:p>
        </p:txBody>
      </p:sp>
    </p:spTree>
    <p:extLst>
      <p:ext uri="{BB962C8B-B14F-4D97-AF65-F5344CB8AC3E}">
        <p14:creationId xmlns:p14="http://schemas.microsoft.com/office/powerpoint/2010/main" val="2427481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13</a:t>
            </a:fld>
            <a:endParaRPr lang="fr-FR"/>
          </a:p>
        </p:txBody>
      </p:sp>
    </p:spTree>
    <p:extLst>
      <p:ext uri="{BB962C8B-B14F-4D97-AF65-F5344CB8AC3E}">
        <p14:creationId xmlns:p14="http://schemas.microsoft.com/office/powerpoint/2010/main" val="2128110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0" i="0" kern="1200" dirty="0" smtClean="0">
                <a:solidFill>
                  <a:schemeClr val="tx1"/>
                </a:solidFill>
                <a:latin typeface="+mn-lt"/>
                <a:ea typeface="+mn-ea"/>
                <a:cs typeface="+mn-cs"/>
              </a:rPr>
              <a:t>Il est limité aux gaz (N</a:t>
            </a:r>
            <a:r>
              <a:rPr lang="fr-FR" sz="1200" b="0" i="0" kern="1200" baseline="-25000" dirty="0" smtClean="0">
                <a:solidFill>
                  <a:schemeClr val="tx1"/>
                </a:solidFill>
                <a:latin typeface="+mn-lt"/>
                <a:ea typeface="+mn-ea"/>
                <a:cs typeface="+mn-cs"/>
              </a:rPr>
              <a:t>2</a:t>
            </a:r>
            <a:r>
              <a:rPr lang="fr-FR" sz="1200" b="0" i="0" kern="1200" dirty="0" smtClean="0">
                <a:solidFill>
                  <a:schemeClr val="tx1"/>
                </a:solidFill>
                <a:latin typeface="+mn-lt"/>
                <a:ea typeface="+mn-ea"/>
                <a:cs typeface="+mn-cs"/>
              </a:rPr>
              <a:t>, O</a:t>
            </a:r>
            <a:r>
              <a:rPr lang="fr-FR" sz="1200" b="0" i="0" kern="1200" baseline="-25000" dirty="0" smtClean="0">
                <a:solidFill>
                  <a:schemeClr val="tx1"/>
                </a:solidFill>
                <a:latin typeface="+mn-lt"/>
                <a:ea typeface="+mn-ea"/>
                <a:cs typeface="+mn-cs"/>
              </a:rPr>
              <a:t>2</a:t>
            </a:r>
            <a:r>
              <a:rPr lang="fr-FR" sz="1200" b="0" i="0" kern="1200" dirty="0" smtClean="0">
                <a:solidFill>
                  <a:schemeClr val="tx1"/>
                </a:solidFill>
                <a:latin typeface="+mn-lt"/>
                <a:ea typeface="+mn-ea"/>
                <a:cs typeface="+mn-cs"/>
              </a:rPr>
              <a:t>, CO</a:t>
            </a:r>
            <a:r>
              <a:rPr lang="fr-FR" sz="1200" b="0" i="0" kern="1200" baseline="-25000" dirty="0" smtClean="0">
                <a:solidFill>
                  <a:schemeClr val="tx1"/>
                </a:solidFill>
                <a:latin typeface="+mn-lt"/>
                <a:ea typeface="+mn-ea"/>
                <a:cs typeface="+mn-cs"/>
              </a:rPr>
              <a:t>2</a:t>
            </a:r>
            <a:r>
              <a:rPr lang="fr-FR" sz="1200" b="0" i="0" kern="1200" dirty="0" smtClean="0">
                <a:solidFill>
                  <a:schemeClr val="tx1"/>
                </a:solidFill>
                <a:latin typeface="+mn-lt"/>
                <a:ea typeface="+mn-ea"/>
                <a:cs typeface="+mn-cs"/>
              </a:rPr>
              <a:t>, NO), aux molécules lipophiles (hormones stéroïdes et thyroïdiennes, urée, éthanol, etc.) </a:t>
            </a:r>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19</a:t>
            </a:fld>
            <a:endParaRPr lang="fr-FR"/>
          </a:p>
        </p:txBody>
      </p:sp>
    </p:spTree>
    <p:extLst>
      <p:ext uri="{BB962C8B-B14F-4D97-AF65-F5344CB8AC3E}">
        <p14:creationId xmlns:p14="http://schemas.microsoft.com/office/powerpoint/2010/main" val="1084449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latin typeface="Times New Roman" pitchFamily="18" charset="0"/>
                <a:cs typeface="Times New Roman" pitchFamily="18" charset="0"/>
              </a:rPr>
              <a:t>L'intérieur des canaux anioniques (comme CI</a:t>
            </a:r>
            <a:r>
              <a:rPr lang="fr-FR" baseline="30000" dirty="0" smtClean="0">
                <a:latin typeface="Times New Roman" pitchFamily="18" charset="0"/>
                <a:cs typeface="Times New Roman" pitchFamily="18" charset="0"/>
              </a:rPr>
              <a:t>-</a:t>
            </a:r>
            <a:r>
              <a:rPr lang="fr-FR" dirty="0" smtClean="0">
                <a:latin typeface="Times New Roman" pitchFamily="18" charset="0"/>
                <a:cs typeface="Times New Roman" pitchFamily="18" charset="0"/>
              </a:rPr>
              <a:t>) est faiblement positif et celui des canaux cationiques (comme K</a:t>
            </a:r>
            <a:r>
              <a:rPr lang="fr-FR" baseline="30000" dirty="0" smtClean="0">
                <a:latin typeface="Times New Roman" pitchFamily="18" charset="0"/>
                <a:cs typeface="Times New Roman" pitchFamily="18" charset="0"/>
              </a:rPr>
              <a:t>+</a:t>
            </a:r>
            <a:r>
              <a:rPr lang="fr-FR" dirty="0" smtClean="0">
                <a:latin typeface="Times New Roman" pitchFamily="18" charset="0"/>
                <a:cs typeface="Times New Roman" pitchFamily="18" charset="0"/>
              </a:rPr>
              <a:t>) est faiblement négatif. L'ion est alors attiré par la faible charge opposée et se positionne au milieu du canal dans un environnement électrostatique favorable</a:t>
            </a:r>
            <a:r>
              <a:rPr lang="fr-FR" sz="1600" dirty="0" smtClean="0"/>
              <a:t>.</a:t>
            </a:r>
            <a:r>
              <a:rPr lang="fr-FR" sz="1600" b="1" dirty="0" smtClean="0">
                <a:latin typeface="Times New Roman" pitchFamily="18" charset="0"/>
                <a:cs typeface="Times New Roman" pitchFamily="18" charset="0"/>
              </a:rPr>
              <a:t> </a:t>
            </a:r>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25</a:t>
            </a:fld>
            <a:endParaRPr lang="fr-FR"/>
          </a:p>
        </p:txBody>
      </p:sp>
    </p:spTree>
    <p:extLst>
      <p:ext uri="{BB962C8B-B14F-4D97-AF65-F5344CB8AC3E}">
        <p14:creationId xmlns:p14="http://schemas.microsoft.com/office/powerpoint/2010/main" val="2951687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latin typeface="Times New Roman" pitchFamily="18" charset="0"/>
                <a:cs typeface="Times New Roman" pitchFamily="18" charset="0"/>
              </a:rPr>
              <a:t>L'intérieur des canaux anioniques (comme CI</a:t>
            </a:r>
            <a:r>
              <a:rPr lang="fr-FR" baseline="30000" dirty="0" smtClean="0">
                <a:latin typeface="Times New Roman" pitchFamily="18" charset="0"/>
                <a:cs typeface="Times New Roman" pitchFamily="18" charset="0"/>
              </a:rPr>
              <a:t>-</a:t>
            </a:r>
            <a:r>
              <a:rPr lang="fr-FR" dirty="0" smtClean="0">
                <a:latin typeface="Times New Roman" pitchFamily="18" charset="0"/>
                <a:cs typeface="Times New Roman" pitchFamily="18" charset="0"/>
              </a:rPr>
              <a:t>) est faiblement positif et celui des canaux cationiques (comme K</a:t>
            </a:r>
            <a:r>
              <a:rPr lang="fr-FR" baseline="30000" dirty="0" smtClean="0">
                <a:latin typeface="Times New Roman" pitchFamily="18" charset="0"/>
                <a:cs typeface="Times New Roman" pitchFamily="18" charset="0"/>
              </a:rPr>
              <a:t>+</a:t>
            </a:r>
            <a:r>
              <a:rPr lang="fr-FR" dirty="0" smtClean="0">
                <a:latin typeface="Times New Roman" pitchFamily="18" charset="0"/>
                <a:cs typeface="Times New Roman" pitchFamily="18" charset="0"/>
              </a:rPr>
              <a:t>) est faiblement négatif. L'ion est alors attiré par la faible charge opposée et se positionne au milieu du canal dans un environnement électrostatique favorable</a:t>
            </a:r>
            <a:r>
              <a:rPr lang="fr-FR" sz="1600" dirty="0" smtClean="0"/>
              <a:t>.</a:t>
            </a:r>
            <a:r>
              <a:rPr lang="fr-FR" sz="1600" b="1" dirty="0" smtClean="0">
                <a:latin typeface="Times New Roman" pitchFamily="18" charset="0"/>
                <a:cs typeface="Times New Roman" pitchFamily="18" charset="0"/>
              </a:rPr>
              <a:t> </a:t>
            </a:r>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26</a:t>
            </a:fld>
            <a:endParaRPr lang="fr-FR"/>
          </a:p>
        </p:txBody>
      </p:sp>
    </p:spTree>
    <p:extLst>
      <p:ext uri="{BB962C8B-B14F-4D97-AF65-F5344CB8AC3E}">
        <p14:creationId xmlns:p14="http://schemas.microsoft.com/office/powerpoint/2010/main" val="3852256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72AED6F1-F17D-4915-8501-7E4E55CA663E}" type="slidenum">
              <a:rPr lang="fr-FR" smtClean="0"/>
              <a:pPr>
                <a:defRPr/>
              </a:pPr>
              <a:t>76</a:t>
            </a:fld>
            <a:endParaRPr lang="fr-FR"/>
          </a:p>
        </p:txBody>
      </p:sp>
    </p:spTree>
    <p:extLst>
      <p:ext uri="{BB962C8B-B14F-4D97-AF65-F5344CB8AC3E}">
        <p14:creationId xmlns:p14="http://schemas.microsoft.com/office/powerpoint/2010/main" val="2550881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2"/>
      </p:bgRef>
    </p:bg>
    <p:spTree>
      <p:nvGrpSpPr>
        <p:cNvPr id="1" name=""/>
        <p:cNvGrpSpPr/>
        <p:nvPr/>
      </p:nvGrpSpPr>
      <p:grpSpPr>
        <a:xfrm>
          <a:off x="0" y="0"/>
          <a:ext cx="0" cy="0"/>
          <a:chOff x="0" y="0"/>
          <a:chExt cx="0" cy="0"/>
        </a:xfrm>
      </p:grpSpPr>
      <p:sp>
        <p:nvSpPr>
          <p:cNvPr id="4" name="Forme libre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5" name="Forme libre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9" name="Titr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fr-FR" smtClean="0"/>
              <a:t>Cliquez pour modifier le style du titre</a:t>
            </a:r>
            <a:endParaRPr lang="en-US"/>
          </a:p>
        </p:txBody>
      </p:sp>
      <p:sp>
        <p:nvSpPr>
          <p:cNvPr id="17" name="Sous-titre 16"/>
          <p:cNvSpPr>
            <a:spLocks noGrp="1"/>
          </p:cNvSpPr>
          <p:nvPr>
            <p:ph type="subTitle" idx="1"/>
          </p:nvPr>
        </p:nvSpPr>
        <p:spPr>
          <a:xfrm>
            <a:off x="433051"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Cliquez pour modifier le style des sous-titres du masque</a:t>
            </a:r>
            <a:endParaRPr lang="en-US"/>
          </a:p>
        </p:txBody>
      </p:sp>
      <p:sp>
        <p:nvSpPr>
          <p:cNvPr id="6" name="Espace réservé de la date 29"/>
          <p:cNvSpPr>
            <a:spLocks noGrp="1"/>
          </p:cNvSpPr>
          <p:nvPr>
            <p:ph type="dt" sz="half" idx="10"/>
          </p:nvPr>
        </p:nvSpPr>
        <p:spPr/>
        <p:txBody>
          <a:bodyPr/>
          <a:lstStyle>
            <a:lvl1pPr>
              <a:defRPr/>
            </a:lvl1pPr>
          </a:lstStyle>
          <a:p>
            <a:pPr>
              <a:defRPr/>
            </a:pPr>
            <a:fld id="{33F86234-EF1E-4E96-B9CA-3D8FE737F5AB}" type="datetimeFigureOut">
              <a:rPr lang="fr-FR"/>
              <a:pPr>
                <a:defRPr/>
              </a:pPr>
              <a:t>11/11/2024</a:t>
            </a:fld>
            <a:endParaRPr lang="fr-FR"/>
          </a:p>
        </p:txBody>
      </p:sp>
      <p:sp>
        <p:nvSpPr>
          <p:cNvPr id="7" name="Espace réservé du pied de page 18"/>
          <p:cNvSpPr>
            <a:spLocks noGrp="1"/>
          </p:cNvSpPr>
          <p:nvPr>
            <p:ph type="ftr" sz="quarter" idx="11"/>
          </p:nvPr>
        </p:nvSpPr>
        <p:spPr/>
        <p:txBody>
          <a:bodyPr/>
          <a:lstStyle>
            <a:lvl1pPr>
              <a:defRPr/>
            </a:lvl1pPr>
          </a:lstStyle>
          <a:p>
            <a:pPr>
              <a:defRPr/>
            </a:pPr>
            <a:endParaRPr lang="fr-FR"/>
          </a:p>
        </p:txBody>
      </p:sp>
      <p:sp>
        <p:nvSpPr>
          <p:cNvPr id="8" name="Espace réservé du numéro de diapositive 26"/>
          <p:cNvSpPr>
            <a:spLocks noGrp="1"/>
          </p:cNvSpPr>
          <p:nvPr>
            <p:ph type="sldNum" sz="quarter" idx="12"/>
          </p:nvPr>
        </p:nvSpPr>
        <p:spPr/>
        <p:txBody>
          <a:bodyPr/>
          <a:lstStyle>
            <a:lvl1pPr>
              <a:defRPr/>
            </a:lvl1pPr>
          </a:lstStyle>
          <a:p>
            <a:pPr>
              <a:defRPr/>
            </a:pPr>
            <a:fld id="{65C0082A-17FF-4FC2-BF70-2D490FCDD20D}" type="slidenum">
              <a:rPr lang="fr-FR"/>
              <a:pPr>
                <a:defRPr/>
              </a:pPr>
              <a:t>‹N°›</a:t>
            </a:fld>
            <a:endParaRPr lang="fr-FR"/>
          </a:p>
        </p:txBody>
      </p:sp>
    </p:spTree>
  </p:cSld>
  <p:clrMapOvr>
    <a:overrideClrMapping bg1="dk1" tx1="lt1" bg2="dk2" tx2="lt2" accent1="accent1" accent2="accent2" accent3="accent3" accent4="accent4" accent5="accent5" accent6="accent6" hlink="hlink" folHlink="folHlink"/>
  </p:clrMapOvr>
  <p:transition spd="slow">
    <p:pull dir="l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85BF1129-FC23-4AAE-81BD-1960F3AFAA0B}" type="datetimeFigureOut">
              <a:rPr lang="fr-FR"/>
              <a:pPr>
                <a:defRPr/>
              </a:pPr>
              <a:t>11/11/2024</a:t>
            </a:fld>
            <a:endParaRPr lang="fr-FR"/>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07FD6B0B-71FB-4448-9ECA-861F51FE1A70}" type="slidenum">
              <a:rPr lang="fr-FR"/>
              <a:pPr>
                <a:defRPr/>
              </a:pPr>
              <a:t>‹N°›</a:t>
            </a:fld>
            <a:endParaRPr lang="fr-FR"/>
          </a:p>
        </p:txBody>
      </p:sp>
    </p:spTree>
  </p:cSld>
  <p:clrMapOvr>
    <a:masterClrMapping/>
  </p:clrMapOvr>
  <p:transition spd="slow">
    <p:pull dir="l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
        <p:nvSpPr>
          <p:cNvPr id="3"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5"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ECD8A152-B956-4B84-8AD0-B262C7269C3D}" type="slidenum">
              <a:rPr lang="en-US"/>
              <a:pPr>
                <a:defRPr/>
              </a:pPr>
              <a:t>‹N°›</a:t>
            </a:fld>
            <a:endParaRPr lang="en-US"/>
          </a:p>
        </p:txBody>
      </p:sp>
    </p:spTree>
  </p:cSld>
  <p:clrMapOvr>
    <a:masterClrMapping/>
  </p:clrMapOvr>
  <p:transition spd="slow">
    <p:pull dir="l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4"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F02E8580-5381-479C-9C3F-35B5C545EF86}" type="slidenum">
              <a:rPr lang="en-US"/>
              <a:pPr>
                <a:defRPr/>
              </a:pPr>
              <a:t>‹N°›</a:t>
            </a:fld>
            <a:endParaRPr lang="en-US"/>
          </a:p>
        </p:txBody>
      </p:sp>
    </p:spTree>
  </p:cSld>
  <p:clrMapOvr>
    <a:masterClrMapping/>
  </p:clrMapOvr>
  <p:transition spd="slow">
    <p:pull dir="l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7"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089DCC6E-568E-4503-94E3-A8C52CA2424E}" type="slidenum">
              <a:rPr lang="en-US"/>
              <a:pPr>
                <a:defRPr/>
              </a:pPr>
              <a:t>‹N°›</a:t>
            </a:fld>
            <a:endParaRPr lang="en-US"/>
          </a:p>
        </p:txBody>
      </p:sp>
    </p:spTree>
  </p:cSld>
  <p:clrMapOvr>
    <a:masterClrMapping/>
  </p:clrMapOvr>
  <p:transition spd="slow">
    <p:pull dir="l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7"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94A02BF3-A381-4D90-AC2A-D6E88EB0C40C}" type="slidenum">
              <a:rPr lang="en-US"/>
              <a:pPr>
                <a:defRPr/>
              </a:pPr>
              <a:t>‹N°›</a:t>
            </a:fld>
            <a:endParaRPr lang="en-US"/>
          </a:p>
        </p:txBody>
      </p:sp>
    </p:spTree>
  </p:cSld>
  <p:clrMapOvr>
    <a:masterClrMapping/>
  </p:clrMapOvr>
  <p:transition spd="slow">
    <p:pull dir="l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6"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809FA761-649C-4109-B70C-8AF9BD2650E3}" type="slidenum">
              <a:rPr lang="en-US"/>
              <a:pPr>
                <a:defRPr/>
              </a:pPr>
              <a:t>‹N°›</a:t>
            </a:fld>
            <a:endParaRPr lang="en-US"/>
          </a:p>
        </p:txBody>
      </p:sp>
    </p:spTree>
  </p:cSld>
  <p:clrMapOvr>
    <a:masterClrMapping/>
  </p:clrMapOvr>
  <p:transition spd="slow">
    <p:pull dir="l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fr-FR" smtClean="0"/>
              <a:t>Cliquez pour modifier le style du titre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6"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E8E46718-8178-489E-A13F-78EB9746EBC7}" type="slidenum">
              <a:rPr lang="en-US"/>
              <a:pPr>
                <a:defRPr/>
              </a:pPr>
              <a:t>‹N°›</a:t>
            </a:fld>
            <a:endParaRPr lang="en-US"/>
          </a:p>
        </p:txBody>
      </p:sp>
    </p:spTree>
  </p:cSld>
  <p:clrMapOvr>
    <a:masterClrMapping/>
  </p:clrMapOvr>
  <p:transition spd="slow">
    <p:pull dir="l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fr-FR" smtClean="0"/>
              <a:t>Cliquez pour modifier le style du titre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7"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990F439E-03F2-432F-ACE1-438483607150}" type="slidenum">
              <a:rPr lang="en-US"/>
              <a:pPr>
                <a:defRPr/>
              </a:pPr>
              <a:t>‹N°›</a:t>
            </a:fld>
            <a:endParaRPr lang="en-US"/>
          </a:p>
        </p:txBody>
      </p:sp>
    </p:spTree>
  </p:cSld>
  <p:clrMapOvr>
    <a:masterClrMapping/>
  </p:clrMapOvr>
  <p:transition spd="slow">
    <p:pull dir="l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OverTx" preserve="1">
  <p:cSld name="Titre et contenu sur text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fr-FR" smtClean="0"/>
              <a:t>Cliquez pour modifier le style du titre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7"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C942827F-B7BC-4210-A24A-67D77DC82160}" type="slidenum">
              <a:rPr lang="en-US"/>
              <a:pPr>
                <a:defRPr/>
              </a:pPr>
              <a:t>‹N°›</a:t>
            </a:fld>
            <a:endParaRPr lang="en-US"/>
          </a:p>
        </p:txBody>
      </p:sp>
    </p:spTree>
  </p:cSld>
  <p:clrMapOvr>
    <a:masterClrMapping/>
  </p:clrMapOvr>
  <p:transition spd="slow">
    <p:pull dir="l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3"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5"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4695C9EA-16DF-4ECF-9A8F-61D1DF042A70}" type="slidenum">
              <a:rPr lang="en-US"/>
              <a:pPr>
                <a:defRPr/>
              </a:pPr>
              <a:t>‹N°›</a:t>
            </a:fld>
            <a:endParaRPr lang="en-US"/>
          </a:p>
        </p:txBody>
      </p:sp>
    </p:spTree>
  </p:cSld>
  <p:clrMapOvr>
    <a:masterClrMapping/>
  </p:clrMapOvr>
  <p:transition spd="slow">
    <p:pull dir="l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8FC18D00-D851-4670-8DA8-EBC0FB96D3C8}" type="datetimeFigureOut">
              <a:rPr lang="fr-FR"/>
              <a:pPr>
                <a:defRPr/>
              </a:pPr>
              <a:t>11/11/2024</a:t>
            </a:fld>
            <a:endParaRPr lang="fr-FR"/>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974FE878-56B8-49F3-9B33-766DA592E45F}" type="slidenum">
              <a:rPr lang="fr-FR"/>
              <a:pPr>
                <a:defRPr/>
              </a:pPr>
              <a:t>‹N°›</a:t>
            </a:fld>
            <a:endParaRPr lang="fr-FR"/>
          </a:p>
        </p:txBody>
      </p:sp>
    </p:spTree>
  </p:cSld>
  <p:clrMapOvr>
    <a:masterClrMapping/>
  </p:clrMapOvr>
  <p:transition spd="slow">
    <p:pull dir="l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2"/>
      </p:bgRef>
    </p:bg>
    <p:spTree>
      <p:nvGrpSpPr>
        <p:cNvPr id="1" name=""/>
        <p:cNvGrpSpPr/>
        <p:nvPr/>
      </p:nvGrpSpPr>
      <p:grpSpPr>
        <a:xfrm>
          <a:off x="0" y="0"/>
          <a:ext cx="0" cy="0"/>
          <a:chOff x="0" y="0"/>
          <a:chExt cx="0" cy="0"/>
        </a:xfrm>
      </p:grpSpPr>
      <p:sp>
        <p:nvSpPr>
          <p:cNvPr id="4" name="Forme libre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5" name="Forme libre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9" name="Titr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fr-FR" smtClean="0"/>
              <a:t>Cliquez pour modifier le style du titre</a:t>
            </a:r>
            <a:endParaRPr lang="en-US"/>
          </a:p>
        </p:txBody>
      </p:sp>
      <p:sp>
        <p:nvSpPr>
          <p:cNvPr id="17" name="Sous-titre 16"/>
          <p:cNvSpPr>
            <a:spLocks noGrp="1"/>
          </p:cNvSpPr>
          <p:nvPr>
            <p:ph type="subTitle" idx="1"/>
          </p:nvPr>
        </p:nvSpPr>
        <p:spPr>
          <a:xfrm>
            <a:off x="433051"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Cliquez pour modifier le style des sous-titres du masque</a:t>
            </a:r>
            <a:endParaRPr lang="en-US"/>
          </a:p>
        </p:txBody>
      </p:sp>
      <p:sp>
        <p:nvSpPr>
          <p:cNvPr id="6" name="Espace réservé de la date 29"/>
          <p:cNvSpPr>
            <a:spLocks noGrp="1"/>
          </p:cNvSpPr>
          <p:nvPr>
            <p:ph type="dt" sz="half" idx="10"/>
          </p:nvPr>
        </p:nvSpPr>
        <p:spPr/>
        <p:txBody>
          <a:bodyPr/>
          <a:lstStyle>
            <a:lvl1pPr>
              <a:defRPr/>
            </a:lvl1pPr>
          </a:lstStyle>
          <a:p>
            <a:pPr>
              <a:defRPr/>
            </a:pPr>
            <a:fld id="{65FA6204-87A5-431F-822A-25CB51242B37}" type="datetimeFigureOut">
              <a:rPr lang="fr-FR"/>
              <a:pPr>
                <a:defRPr/>
              </a:pPr>
              <a:t>11/11/2024</a:t>
            </a:fld>
            <a:endParaRPr lang="fr-FR" dirty="0"/>
          </a:p>
        </p:txBody>
      </p:sp>
      <p:sp>
        <p:nvSpPr>
          <p:cNvPr id="7" name="Espace réservé du pied de page 18"/>
          <p:cNvSpPr>
            <a:spLocks noGrp="1"/>
          </p:cNvSpPr>
          <p:nvPr>
            <p:ph type="ftr" sz="quarter" idx="11"/>
          </p:nvPr>
        </p:nvSpPr>
        <p:spPr/>
        <p:txBody>
          <a:bodyPr/>
          <a:lstStyle>
            <a:lvl1pPr>
              <a:defRPr/>
            </a:lvl1pPr>
          </a:lstStyle>
          <a:p>
            <a:pPr>
              <a:defRPr/>
            </a:pPr>
            <a:endParaRPr lang="fr-FR"/>
          </a:p>
        </p:txBody>
      </p:sp>
      <p:sp>
        <p:nvSpPr>
          <p:cNvPr id="8" name="Espace réservé du numéro de diapositive 26"/>
          <p:cNvSpPr>
            <a:spLocks noGrp="1"/>
          </p:cNvSpPr>
          <p:nvPr>
            <p:ph type="sldNum" sz="quarter" idx="12"/>
          </p:nvPr>
        </p:nvSpPr>
        <p:spPr/>
        <p:txBody>
          <a:bodyPr/>
          <a:lstStyle>
            <a:lvl1pPr>
              <a:defRPr/>
            </a:lvl1pPr>
          </a:lstStyle>
          <a:p>
            <a:pPr>
              <a:defRPr/>
            </a:pPr>
            <a:fld id="{A9B2BFFD-CE71-46C9-BF6F-97D8B4A09235}" type="slidenum">
              <a:rPr lang="fr-FR"/>
              <a:pPr>
                <a:defRPr/>
              </a:pPr>
              <a:t>‹N°›</a:t>
            </a:fld>
            <a:endParaRPr lang="fr-FR" dirty="0"/>
          </a:p>
        </p:txBody>
      </p:sp>
    </p:spTree>
  </p:cSld>
  <p:clrMapOvr>
    <a:overrideClrMapping bg1="dk1" tx1="lt1" bg2="dk2" tx2="lt2" accent1="accent1" accent2="accent2" accent3="accent3" accent4="accent4" accent5="accent5" accent6="accent6" hlink="hlink" folHlink="folHlink"/>
  </p:clrMapOvr>
  <p:transition spd="slow">
    <p:pull dir="l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1B659430-7621-4DED-8372-E3C7B8D8E7BA}" type="datetimeFigureOut">
              <a:rPr lang="fr-FR"/>
              <a:pPr>
                <a:defRPr/>
              </a:pPr>
              <a:t>11/11/2024</a:t>
            </a:fld>
            <a:endParaRPr lang="fr-FR" dirty="0"/>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F92D2266-4659-4AB7-90F0-00FB30A9EE73}" type="slidenum">
              <a:rPr lang="fr-FR"/>
              <a:pPr>
                <a:defRPr/>
              </a:pPr>
              <a:t>‹N°›</a:t>
            </a:fld>
            <a:endParaRPr lang="fr-FR" dirty="0"/>
          </a:p>
        </p:txBody>
      </p:sp>
    </p:spTree>
  </p:cSld>
  <p:clrMapOvr>
    <a:masterClrMapping/>
  </p:clrMapOvr>
  <p:transition spd="slow">
    <p:pull dir="l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2">
        <a:schemeClr val="bg2"/>
      </p:bgRef>
    </p:bg>
    <p:spTree>
      <p:nvGrpSpPr>
        <p:cNvPr id="1" name=""/>
        <p:cNvGrpSpPr/>
        <p:nvPr/>
      </p:nvGrpSpPr>
      <p:grpSpPr>
        <a:xfrm>
          <a:off x="0" y="0"/>
          <a:ext cx="0" cy="0"/>
          <a:chOff x="0" y="0"/>
          <a:chExt cx="0" cy="0"/>
        </a:xfrm>
      </p:grpSpPr>
      <p:sp>
        <p:nvSpPr>
          <p:cNvPr id="4" name="Forme libre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5" name="Forme libre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2" name="Titre 1"/>
          <p:cNvSpPr>
            <a:spLocks noGrp="1"/>
          </p:cNvSpPr>
          <p:nvPr>
            <p:ph type="title"/>
          </p:nvPr>
        </p:nvSpPr>
        <p:spPr>
          <a:xfrm>
            <a:off x="685800" y="3583838"/>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685800" y="2485801"/>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Cliquez pour modifier les styles du texte du masque</a:t>
            </a:r>
          </a:p>
        </p:txBody>
      </p:sp>
      <p:sp>
        <p:nvSpPr>
          <p:cNvPr id="6" name="Espace réservé de la date 3"/>
          <p:cNvSpPr>
            <a:spLocks noGrp="1"/>
          </p:cNvSpPr>
          <p:nvPr>
            <p:ph type="dt" sz="half" idx="10"/>
          </p:nvPr>
        </p:nvSpPr>
        <p:spPr/>
        <p:txBody>
          <a:bodyPr/>
          <a:lstStyle>
            <a:lvl1pPr>
              <a:defRPr/>
            </a:lvl1pPr>
          </a:lstStyle>
          <a:p>
            <a:pPr>
              <a:defRPr/>
            </a:pPr>
            <a:fld id="{6C92C5CD-9403-4756-8D06-114D7845EEB4}" type="datetimeFigureOut">
              <a:rPr lang="fr-FR"/>
              <a:pPr>
                <a:defRPr/>
              </a:pPr>
              <a:t>11/11/2024</a:t>
            </a:fld>
            <a:endParaRPr lang="fr-FR" dirty="0"/>
          </a:p>
        </p:txBody>
      </p:sp>
      <p:sp>
        <p:nvSpPr>
          <p:cNvPr id="7" name="Espace réservé du pied de page 4"/>
          <p:cNvSpPr>
            <a:spLocks noGrp="1"/>
          </p:cNvSpPr>
          <p:nvPr>
            <p:ph type="ftr" sz="quarter" idx="11"/>
          </p:nvPr>
        </p:nvSpPr>
        <p:spPr/>
        <p:txBody>
          <a:bodyPr/>
          <a:lstStyle>
            <a:lvl1pPr>
              <a:defRPr/>
            </a:lvl1pPr>
          </a:lstStyle>
          <a:p>
            <a:pPr>
              <a:defRPr/>
            </a:pPr>
            <a:endParaRPr lang="fr-FR"/>
          </a:p>
        </p:txBody>
      </p:sp>
      <p:sp>
        <p:nvSpPr>
          <p:cNvPr id="8" name="Espace réservé du numéro de diapositive 5"/>
          <p:cNvSpPr>
            <a:spLocks noGrp="1"/>
          </p:cNvSpPr>
          <p:nvPr>
            <p:ph type="sldNum" sz="quarter" idx="12"/>
          </p:nvPr>
        </p:nvSpPr>
        <p:spPr/>
        <p:txBody>
          <a:bodyPr/>
          <a:lstStyle>
            <a:lvl1pPr>
              <a:defRPr/>
            </a:lvl1pPr>
          </a:lstStyle>
          <a:p>
            <a:pPr>
              <a:defRPr/>
            </a:pPr>
            <a:fld id="{3E2FBF17-7630-418A-B7C0-E4892020E849}" type="slidenum">
              <a:rPr lang="fr-FR"/>
              <a:pPr>
                <a:defRPr/>
              </a:pPr>
              <a:t>‹N°›</a:t>
            </a:fld>
            <a:endParaRPr lang="fr-FR" dirty="0"/>
          </a:p>
        </p:txBody>
      </p:sp>
    </p:spTree>
  </p:cSld>
  <p:clrMapOvr>
    <a:overrideClrMapping bg1="dk1" tx1="lt1" bg2="dk2" tx2="lt2" accent1="accent1" accent2="accent2" accent3="accent3" accent4="accent4" accent5="accent5" accent6="accent6" hlink="hlink" folHlink="folHlink"/>
  </p:clrMapOvr>
  <p:transition spd="slow">
    <p:pull dir="l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1"/>
            <a:ext cx="3657600" cy="4525963"/>
          </a:xfrm>
        </p:spPr>
        <p:txBody>
          <a:bodyPr/>
          <a:lstStyle>
            <a:lvl1pPr>
              <a:defRPr sz="2600"/>
            </a:lvl1pPr>
            <a:lvl2pPr>
              <a:defRPr sz="22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267200" y="1600201"/>
            <a:ext cx="3657600" cy="4525963"/>
          </a:xfrm>
        </p:spPr>
        <p:txBody>
          <a:bodyPr/>
          <a:lstStyle>
            <a:lvl1pPr>
              <a:defRPr sz="2600"/>
            </a:lvl1pPr>
            <a:lvl2pPr>
              <a:defRPr sz="22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9"/>
          <p:cNvSpPr>
            <a:spLocks noGrp="1"/>
          </p:cNvSpPr>
          <p:nvPr>
            <p:ph type="dt" sz="half" idx="10"/>
          </p:nvPr>
        </p:nvSpPr>
        <p:spPr/>
        <p:txBody>
          <a:bodyPr/>
          <a:lstStyle>
            <a:lvl1pPr>
              <a:defRPr/>
            </a:lvl1pPr>
          </a:lstStyle>
          <a:p>
            <a:pPr>
              <a:defRPr/>
            </a:pPr>
            <a:fld id="{876A10B6-EBA2-47E1-A70D-38D700252ABF}" type="datetimeFigureOut">
              <a:rPr lang="fr-FR"/>
              <a:pPr>
                <a:defRPr/>
              </a:pPr>
              <a:t>11/11/2024</a:t>
            </a:fld>
            <a:endParaRPr lang="fr-FR" dirty="0"/>
          </a:p>
        </p:txBody>
      </p:sp>
      <p:sp>
        <p:nvSpPr>
          <p:cNvPr id="6" name="Espace réservé du pied de page 21"/>
          <p:cNvSpPr>
            <a:spLocks noGrp="1"/>
          </p:cNvSpPr>
          <p:nvPr>
            <p:ph type="ftr" sz="quarter" idx="11"/>
          </p:nvPr>
        </p:nvSpPr>
        <p:spPr/>
        <p:txBody>
          <a:bodyPr/>
          <a:lstStyle>
            <a:lvl1pPr>
              <a:defRPr/>
            </a:lvl1pPr>
          </a:lstStyle>
          <a:p>
            <a:pPr>
              <a:defRPr/>
            </a:pPr>
            <a:endParaRPr lang="fr-FR"/>
          </a:p>
        </p:txBody>
      </p:sp>
      <p:sp>
        <p:nvSpPr>
          <p:cNvPr id="7" name="Espace réservé du numéro de diapositive 17"/>
          <p:cNvSpPr>
            <a:spLocks noGrp="1"/>
          </p:cNvSpPr>
          <p:nvPr>
            <p:ph type="sldNum" sz="quarter" idx="12"/>
          </p:nvPr>
        </p:nvSpPr>
        <p:spPr/>
        <p:txBody>
          <a:bodyPr/>
          <a:lstStyle>
            <a:lvl1pPr>
              <a:defRPr/>
            </a:lvl1pPr>
          </a:lstStyle>
          <a:p>
            <a:pPr>
              <a:defRPr/>
            </a:pPr>
            <a:fld id="{2EC33869-FE29-4651-935F-FC049F936F2A}" type="slidenum">
              <a:rPr lang="fr-FR"/>
              <a:pPr>
                <a:defRPr/>
              </a:pPr>
              <a:t>‹N°›</a:t>
            </a:fld>
            <a:endParaRPr lang="fr-FR" dirty="0"/>
          </a:p>
        </p:txBody>
      </p:sp>
    </p:spTree>
  </p:cSld>
  <p:clrMapOvr>
    <a:masterClrMapping/>
  </p:clrMapOvr>
  <p:transition spd="slow">
    <p:pull dir="l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1"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4" name="Espace réservé du texte 3"/>
          <p:cNvSpPr>
            <a:spLocks noGrp="1"/>
          </p:cNvSpPr>
          <p:nvPr>
            <p:ph type="body" sz="half" idx="3"/>
          </p:nvPr>
        </p:nvSpPr>
        <p:spPr>
          <a:xfrm>
            <a:off x="4645026"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5" name="Espace réservé du contenu 4"/>
          <p:cNvSpPr>
            <a:spLocks noGrp="1"/>
          </p:cNvSpPr>
          <p:nvPr>
            <p:ph sz="quarter" idx="2"/>
          </p:nvPr>
        </p:nvSpPr>
        <p:spPr>
          <a:xfrm>
            <a:off x="457201" y="1516912"/>
            <a:ext cx="4040188" cy="3941763"/>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contenu 5"/>
          <p:cNvSpPr>
            <a:spLocks noGrp="1"/>
          </p:cNvSpPr>
          <p:nvPr>
            <p:ph sz="quarter" idx="4"/>
          </p:nvPr>
        </p:nvSpPr>
        <p:spPr>
          <a:xfrm>
            <a:off x="4645026" y="1516912"/>
            <a:ext cx="4041775" cy="3941763"/>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lvl1pPr>
              <a:defRPr/>
            </a:lvl1pPr>
          </a:lstStyle>
          <a:p>
            <a:pPr>
              <a:defRPr/>
            </a:pPr>
            <a:fld id="{A0AAEABC-8E4C-4543-8FC7-5B66E58347DB}" type="datetimeFigureOut">
              <a:rPr lang="fr-FR"/>
              <a:pPr>
                <a:defRPr/>
              </a:pPr>
              <a:t>11/11/2024</a:t>
            </a:fld>
            <a:endParaRPr lang="fr-FR" dirty="0"/>
          </a:p>
        </p:txBody>
      </p:sp>
      <p:sp>
        <p:nvSpPr>
          <p:cNvPr id="8" name="Espace réservé du pied de page 7"/>
          <p:cNvSpPr>
            <a:spLocks noGrp="1"/>
          </p:cNvSpPr>
          <p:nvPr>
            <p:ph type="ftr" sz="quarter" idx="11"/>
          </p:nvPr>
        </p:nvSpPr>
        <p:spPr/>
        <p:txBody>
          <a:bodyPr/>
          <a:lstStyle>
            <a:lvl1pPr>
              <a:defRPr/>
            </a:lvl1pPr>
          </a:lstStyle>
          <a:p>
            <a:pPr>
              <a:defRPr/>
            </a:pPr>
            <a:endParaRPr lang="fr-FR"/>
          </a:p>
        </p:txBody>
      </p:sp>
      <p:sp>
        <p:nvSpPr>
          <p:cNvPr id="9" name="Espace réservé du numéro de diapositive 8"/>
          <p:cNvSpPr>
            <a:spLocks noGrp="1"/>
          </p:cNvSpPr>
          <p:nvPr>
            <p:ph type="sldNum" sz="quarter" idx="12"/>
          </p:nvPr>
        </p:nvSpPr>
        <p:spPr/>
        <p:txBody>
          <a:bodyPr/>
          <a:lstStyle>
            <a:lvl1pPr>
              <a:defRPr/>
            </a:lvl1pPr>
          </a:lstStyle>
          <a:p>
            <a:pPr>
              <a:defRPr/>
            </a:pPr>
            <a:fld id="{2BFDF5A6-1A69-4E62-8728-FAD9E83A39A7}" type="slidenum">
              <a:rPr lang="fr-FR"/>
              <a:pPr>
                <a:defRPr/>
              </a:pPr>
              <a:t>‹N°›</a:t>
            </a:fld>
            <a:endParaRPr lang="fr-FR" dirty="0"/>
          </a:p>
        </p:txBody>
      </p:sp>
    </p:spTree>
  </p:cSld>
  <p:clrMapOvr>
    <a:masterClrMapping/>
  </p:clrMapOvr>
  <p:transition spd="slow">
    <p:pull dir="lu"/>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lstStyle>
            <a:lvl1pPr algn="l">
              <a:defRPr sz="4600"/>
            </a:lvl1pPr>
          </a:lstStyle>
          <a:p>
            <a:r>
              <a:rPr lang="fr-FR" smtClean="0"/>
              <a:t>Cliquez pour modifier le style du titre</a:t>
            </a:r>
            <a:endParaRPr lang="en-US"/>
          </a:p>
        </p:txBody>
      </p:sp>
      <p:sp>
        <p:nvSpPr>
          <p:cNvPr id="3" name="Espace réservé de la date 9"/>
          <p:cNvSpPr>
            <a:spLocks noGrp="1"/>
          </p:cNvSpPr>
          <p:nvPr>
            <p:ph type="dt" sz="half" idx="10"/>
          </p:nvPr>
        </p:nvSpPr>
        <p:spPr/>
        <p:txBody>
          <a:bodyPr/>
          <a:lstStyle>
            <a:lvl1pPr>
              <a:defRPr/>
            </a:lvl1pPr>
          </a:lstStyle>
          <a:p>
            <a:pPr>
              <a:defRPr/>
            </a:pPr>
            <a:fld id="{F4E2946F-DF7F-4411-957F-1827812861B5}" type="datetimeFigureOut">
              <a:rPr lang="fr-FR"/>
              <a:pPr>
                <a:defRPr/>
              </a:pPr>
              <a:t>11/11/2024</a:t>
            </a:fld>
            <a:endParaRPr lang="fr-FR" dirty="0"/>
          </a:p>
        </p:txBody>
      </p:sp>
      <p:sp>
        <p:nvSpPr>
          <p:cNvPr id="4" name="Espace réservé du pied de page 21"/>
          <p:cNvSpPr>
            <a:spLocks noGrp="1"/>
          </p:cNvSpPr>
          <p:nvPr>
            <p:ph type="ftr" sz="quarter" idx="11"/>
          </p:nvPr>
        </p:nvSpPr>
        <p:spPr/>
        <p:txBody>
          <a:bodyPr/>
          <a:lstStyle>
            <a:lvl1pPr>
              <a:defRPr/>
            </a:lvl1pPr>
          </a:lstStyle>
          <a:p>
            <a:pPr>
              <a:defRPr/>
            </a:pPr>
            <a:endParaRPr lang="fr-FR"/>
          </a:p>
        </p:txBody>
      </p:sp>
      <p:sp>
        <p:nvSpPr>
          <p:cNvPr id="5" name="Espace réservé du numéro de diapositive 17"/>
          <p:cNvSpPr>
            <a:spLocks noGrp="1"/>
          </p:cNvSpPr>
          <p:nvPr>
            <p:ph type="sldNum" sz="quarter" idx="12"/>
          </p:nvPr>
        </p:nvSpPr>
        <p:spPr/>
        <p:txBody>
          <a:bodyPr/>
          <a:lstStyle>
            <a:lvl1pPr>
              <a:defRPr/>
            </a:lvl1pPr>
          </a:lstStyle>
          <a:p>
            <a:pPr>
              <a:defRPr/>
            </a:pPr>
            <a:fld id="{E58412E4-4884-4254-815C-48B3A0FF2BE7}" type="slidenum">
              <a:rPr lang="fr-FR"/>
              <a:pPr>
                <a:defRPr/>
              </a:pPr>
              <a:t>‹N°›</a:t>
            </a:fld>
            <a:endParaRPr lang="fr-FR" dirty="0"/>
          </a:p>
        </p:txBody>
      </p:sp>
    </p:spTree>
  </p:cSld>
  <p:clrMapOvr>
    <a:masterClrMapping/>
  </p:clrMapOvr>
  <p:transition spd="slow">
    <p:pull dir="l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9"/>
          <p:cNvSpPr>
            <a:spLocks noGrp="1"/>
          </p:cNvSpPr>
          <p:nvPr>
            <p:ph type="dt" sz="half" idx="10"/>
          </p:nvPr>
        </p:nvSpPr>
        <p:spPr/>
        <p:txBody>
          <a:bodyPr/>
          <a:lstStyle>
            <a:lvl1pPr>
              <a:defRPr/>
            </a:lvl1pPr>
          </a:lstStyle>
          <a:p>
            <a:pPr>
              <a:defRPr/>
            </a:pPr>
            <a:fld id="{0AA0D817-BE61-49EB-AEDA-F8A75A2CC398}" type="datetimeFigureOut">
              <a:rPr lang="fr-FR"/>
              <a:pPr>
                <a:defRPr/>
              </a:pPr>
              <a:t>11/11/2024</a:t>
            </a:fld>
            <a:endParaRPr lang="fr-FR" dirty="0"/>
          </a:p>
        </p:txBody>
      </p:sp>
      <p:sp>
        <p:nvSpPr>
          <p:cNvPr id="3" name="Espace réservé du pied de page 21"/>
          <p:cNvSpPr>
            <a:spLocks noGrp="1"/>
          </p:cNvSpPr>
          <p:nvPr>
            <p:ph type="ftr" sz="quarter" idx="11"/>
          </p:nvPr>
        </p:nvSpPr>
        <p:spPr/>
        <p:txBody>
          <a:bodyPr/>
          <a:lstStyle>
            <a:lvl1pPr>
              <a:defRPr/>
            </a:lvl1pPr>
          </a:lstStyle>
          <a:p>
            <a:pPr>
              <a:defRPr/>
            </a:pPr>
            <a:endParaRPr lang="fr-FR"/>
          </a:p>
        </p:txBody>
      </p:sp>
      <p:sp>
        <p:nvSpPr>
          <p:cNvPr id="4" name="Espace réservé du numéro de diapositive 17"/>
          <p:cNvSpPr>
            <a:spLocks noGrp="1"/>
          </p:cNvSpPr>
          <p:nvPr>
            <p:ph type="sldNum" sz="quarter" idx="12"/>
          </p:nvPr>
        </p:nvSpPr>
        <p:spPr/>
        <p:txBody>
          <a:bodyPr/>
          <a:lstStyle>
            <a:lvl1pPr>
              <a:defRPr/>
            </a:lvl1pPr>
          </a:lstStyle>
          <a:p>
            <a:pPr>
              <a:defRPr/>
            </a:pPr>
            <a:fld id="{E7A681DD-28EA-40CB-B841-2D1719B0E6D6}" type="slidenum">
              <a:rPr lang="fr-FR"/>
              <a:pPr>
                <a:defRPr/>
              </a:pPr>
              <a:t>‹N°›</a:t>
            </a:fld>
            <a:endParaRPr lang="fr-FR" dirty="0"/>
          </a:p>
        </p:txBody>
      </p:sp>
    </p:spTree>
  </p:cSld>
  <p:clrMapOvr>
    <a:masterClrMapping/>
  </p:clrMapOvr>
  <p:transition spd="slow">
    <p:pull dir="l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9"/>
            <a:ext cx="3200400" cy="730250"/>
          </a:xfrm>
        </p:spPr>
        <p:txBody>
          <a:bodyPr tIns="0" bIns="0" anchor="t"/>
          <a:lstStyle>
            <a:lvl1pPr algn="l">
              <a:buNone/>
              <a:defRPr sz="1800" b="1">
                <a:solidFill>
                  <a:schemeClr val="accent1"/>
                </a:solidFill>
              </a:defRPr>
            </a:lvl1pPr>
          </a:lstStyle>
          <a:p>
            <a:r>
              <a:rPr lang="fr-FR" smtClean="0"/>
              <a:t>Cliquez pour modifier le style du titre</a:t>
            </a:r>
            <a:endParaRPr lang="en-US"/>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fr-FR" smtClean="0"/>
              <a:t>Cliquez pour modifier les styles du texte du masque</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a:defRPr/>
            </a:lvl1pPr>
          </a:lstStyle>
          <a:p>
            <a:pPr>
              <a:defRPr/>
            </a:pPr>
            <a:fld id="{F9576EB4-8A5E-4688-B442-6911F9EFB380}" type="datetimeFigureOut">
              <a:rPr lang="fr-FR"/>
              <a:pPr>
                <a:defRPr/>
              </a:pPr>
              <a:t>11/11/2024</a:t>
            </a:fld>
            <a:endParaRPr lang="fr-FR" dirty="0"/>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a:xfrm>
            <a:off x="8156575" y="6421438"/>
            <a:ext cx="762000" cy="365125"/>
          </a:xfrm>
        </p:spPr>
        <p:txBody>
          <a:bodyPr/>
          <a:lstStyle>
            <a:lvl1pPr>
              <a:defRPr/>
            </a:lvl1pPr>
          </a:lstStyle>
          <a:p>
            <a:pPr>
              <a:defRPr/>
            </a:pPr>
            <a:fld id="{0B0B1F85-E259-4660-936C-4FC5E516EF9E}" type="slidenum">
              <a:rPr lang="fr-FR"/>
              <a:pPr>
                <a:defRPr/>
              </a:pPr>
              <a:t>‹N°›</a:t>
            </a:fld>
            <a:endParaRPr lang="fr-FR" dirty="0"/>
          </a:p>
        </p:txBody>
      </p:sp>
    </p:spTree>
  </p:cSld>
  <p:clrMapOvr>
    <a:masterClrMapping/>
  </p:clrMapOvr>
  <p:transition spd="slow">
    <p:pull dir="l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AD08B2A0-1D70-46DD-AA4D-51E5FCDB9052}" type="datetimeFigureOut">
              <a:rPr lang="fr-FR"/>
              <a:pPr>
                <a:defRPr/>
              </a:pPr>
              <a:t>11/11/2024</a:t>
            </a:fld>
            <a:endParaRPr lang="fr-FR"/>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529863E2-AAE6-446C-8D36-DEB60DFF9B58}" type="slidenum">
              <a:rPr lang="fr-FR"/>
              <a:pPr>
                <a:defRPr/>
              </a:pPr>
              <a:t>‹N°›</a:t>
            </a:fld>
            <a:endParaRPr lang="fr-FR"/>
          </a:p>
        </p:txBody>
      </p:sp>
    </p:spTree>
  </p:cSld>
  <p:clrMapOvr>
    <a:masterClrMapping/>
  </p:clrMapOvr>
  <p:transition spd="slow">
    <p:pull dir="l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3" y="1705709"/>
            <a:ext cx="3053868" cy="1253808"/>
          </a:xfrm>
        </p:spPr>
        <p:txBody>
          <a:bodyPr anchor="b"/>
          <a:lstStyle>
            <a:lvl1pPr algn="l">
              <a:buNone/>
              <a:defRPr sz="2200" b="1">
                <a:solidFill>
                  <a:schemeClr val="accent1"/>
                </a:solidFill>
              </a:defRPr>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5556733" y="2998766"/>
            <a:ext cx="3053867"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4D41FC95-6599-4A15-A852-880E8D04877F}" type="datetimeFigureOut">
              <a:rPr lang="fr-FR"/>
              <a:pPr>
                <a:defRPr/>
              </a:pPr>
              <a:t>11/11/2024</a:t>
            </a:fld>
            <a:endParaRPr lang="fr-FR" dirty="0"/>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fld id="{3F5656AC-2609-43D2-AA68-15004C31CB35}" type="slidenum">
              <a:rPr lang="fr-FR"/>
              <a:pPr>
                <a:defRPr/>
              </a:pPr>
              <a:t>‹N°›</a:t>
            </a:fld>
            <a:endParaRPr lang="fr-FR" dirty="0"/>
          </a:p>
        </p:txBody>
      </p:sp>
    </p:spTree>
  </p:cSld>
  <p:clrMapOvr>
    <a:masterClrMapping/>
  </p:clrMapOvr>
  <p:transition spd="slow">
    <p:pull dir="l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04F4DD07-0260-4367-B54A-D6F5C69DF52F}" type="datetimeFigureOut">
              <a:rPr lang="fr-FR"/>
              <a:pPr>
                <a:defRPr/>
              </a:pPr>
              <a:t>11/11/2024</a:t>
            </a:fld>
            <a:endParaRPr lang="fr-FR" dirty="0"/>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661884E9-713E-4DF1-AD63-1BC6C650AB4E}" type="slidenum">
              <a:rPr lang="fr-FR"/>
              <a:pPr>
                <a:defRPr/>
              </a:pPr>
              <a:t>‹N°›</a:t>
            </a:fld>
            <a:endParaRPr lang="fr-FR" dirty="0"/>
          </a:p>
        </p:txBody>
      </p:sp>
    </p:spTree>
  </p:cSld>
  <p:clrMapOvr>
    <a:masterClrMapping/>
  </p:clrMapOvr>
  <p:transition spd="slow">
    <p:pull dir="l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E198A739-B409-4905-9A68-95EFD49D3256}" type="datetimeFigureOut">
              <a:rPr lang="fr-FR"/>
              <a:pPr>
                <a:defRPr/>
              </a:pPr>
              <a:t>11/11/2024</a:t>
            </a:fld>
            <a:endParaRPr lang="fr-FR" dirty="0"/>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2FC1157C-EEFE-49A7-9D41-5BEDAEF8C4CB}" type="slidenum">
              <a:rPr lang="fr-FR"/>
              <a:pPr>
                <a:defRPr/>
              </a:pPr>
              <a:t>‹N°›</a:t>
            </a:fld>
            <a:endParaRPr lang="fr-FR" dirty="0"/>
          </a:p>
        </p:txBody>
      </p:sp>
    </p:spTree>
  </p:cSld>
  <p:clrMapOvr>
    <a:masterClrMapping/>
  </p:clrMapOvr>
  <p:transition spd="slow">
    <p:pull dir="l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hangingPunct="0">
                <a:defRPr/>
              </a:pPr>
              <a:endParaRPr lang="en-US">
                <a:solidFill>
                  <a:srgbClr val="FFFFFF"/>
                </a:solidFill>
                <a:latin typeface="+mn-lt"/>
                <a:cs typeface="+mn-cs"/>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hangingPunct="0">
                <a:defRPr/>
              </a:pPr>
              <a:endParaRPr lang="en-US">
                <a:solidFill>
                  <a:srgbClr val="FFFFFF"/>
                </a:solidFill>
                <a:latin typeface="+mn-lt"/>
                <a:cs typeface="+mn-cs"/>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hangingPunct="0">
                <a:defRPr/>
              </a:pPr>
              <a:endParaRPr lang="en-US">
                <a:solidFill>
                  <a:srgbClr val="FFFFFF"/>
                </a:solidFill>
                <a:latin typeface="+mn-lt"/>
                <a:cs typeface="+mn-cs"/>
              </a:endParaRPr>
            </a:p>
          </p:txBody>
        </p:sp>
      </p:grpSp>
      <p:sp>
        <p:nvSpPr>
          <p:cNvPr id="81930" name="Rectangle 10"/>
          <p:cNvSpPr>
            <a:spLocks noGrp="1" noChangeArrowheads="1"/>
          </p:cNvSpPr>
          <p:nvPr>
            <p:ph type="ctrTitle" sz="quarter"/>
          </p:nvPr>
        </p:nvSpPr>
        <p:spPr>
          <a:xfrm>
            <a:off x="685800" y="1873250"/>
            <a:ext cx="7772400" cy="1555750"/>
          </a:xfrm>
        </p:spPr>
        <p:txBody>
          <a:bodyPr/>
          <a:lstStyle>
            <a:lvl1pPr>
              <a:defRPr sz="4800"/>
            </a:lvl1pPr>
          </a:lstStyle>
          <a:p>
            <a:r>
              <a:rPr lang="fr-FR" smtClean="0"/>
              <a:t>Cliquez pour modifier le style du titre</a:t>
            </a:r>
            <a:endParaRPr lang="en-US"/>
          </a:p>
        </p:txBody>
      </p:sp>
      <p:sp>
        <p:nvSpPr>
          <p:cNvPr id="819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fr-FR" smtClean="0"/>
              <a:t>Cliquez pour modifier le style des sous-titres du masque</a:t>
            </a:r>
            <a:endParaRPr lang="en-US"/>
          </a:p>
        </p:txBody>
      </p:sp>
      <p:sp>
        <p:nvSpPr>
          <p:cNvPr id="12" name="Rectangle 12"/>
          <p:cNvSpPr>
            <a:spLocks noGrp="1" noChangeArrowheads="1"/>
          </p:cNvSpPr>
          <p:nvPr>
            <p:ph type="dt" sz="quarter" idx="10"/>
          </p:nvPr>
        </p:nvSpPr>
        <p:spPr/>
        <p:txBody>
          <a:bodyPr/>
          <a:lstStyle>
            <a:lvl1pPr fontAlgn="auto">
              <a:spcBef>
                <a:spcPts val="0"/>
              </a:spcBef>
              <a:spcAft>
                <a:spcPts val="0"/>
              </a:spcAft>
              <a:defRPr/>
            </a:lvl1pPr>
          </a:lstStyle>
          <a:p>
            <a:pPr>
              <a:defRPr/>
            </a:pPr>
            <a:endParaRPr lang="en-US"/>
          </a:p>
        </p:txBody>
      </p:sp>
      <p:sp>
        <p:nvSpPr>
          <p:cNvPr id="13"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14"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DDCB1B41-24D8-4EC5-B5A6-5E53095F3C61}" type="slidenum">
              <a:rPr lang="en-US"/>
              <a:pPr>
                <a:defRPr/>
              </a:pPr>
              <a:t>‹N°›</a:t>
            </a:fld>
            <a:endParaRPr lang="en-US"/>
          </a:p>
        </p:txBody>
      </p:sp>
    </p:spTree>
  </p:cSld>
  <p:clrMapOvr>
    <a:masterClrMapping/>
  </p:clrMapOvr>
  <p:transition spd="slow">
    <p:pull dir="l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6"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41215334-43C7-455A-B5B8-5313CC779354}" type="slidenum">
              <a:rPr lang="en-US"/>
              <a:pPr>
                <a:defRPr/>
              </a:pPr>
              <a:t>‹N°›</a:t>
            </a:fld>
            <a:endParaRPr lang="en-US"/>
          </a:p>
        </p:txBody>
      </p:sp>
    </p:spTree>
  </p:cSld>
  <p:clrMapOvr>
    <a:masterClrMapping/>
  </p:clrMapOvr>
  <p:transition spd="slow">
    <p:pull dir="l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6"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B10A0763-36A2-42AB-8932-64D82AEC3F2B}" type="slidenum">
              <a:rPr lang="en-US"/>
              <a:pPr>
                <a:defRPr/>
              </a:pPr>
              <a:t>‹N°›</a:t>
            </a:fld>
            <a:endParaRPr lang="en-US"/>
          </a:p>
        </p:txBody>
      </p:sp>
    </p:spTree>
  </p:cSld>
  <p:clrMapOvr>
    <a:masterClrMapping/>
  </p:clrMapOvr>
  <p:transition spd="slow">
    <p:pull dir="l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7"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5865EB14-3C73-4424-90BE-6C5D6D639DAE}" type="slidenum">
              <a:rPr lang="en-US"/>
              <a:pPr>
                <a:defRPr/>
              </a:pPr>
              <a:t>‹N°›</a:t>
            </a:fld>
            <a:endParaRPr lang="en-US"/>
          </a:p>
        </p:txBody>
      </p:sp>
    </p:spTree>
  </p:cSld>
  <p:clrMapOvr>
    <a:masterClrMapping/>
  </p:clrMapOvr>
  <p:transition spd="slow">
    <p:pull dir="l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9"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8A8A1645-250C-4F04-9B09-E1D93677FAF0}" type="slidenum">
              <a:rPr lang="en-US"/>
              <a:pPr>
                <a:defRPr/>
              </a:pPr>
              <a:t>‹N°›</a:t>
            </a:fld>
            <a:endParaRPr lang="en-US"/>
          </a:p>
        </p:txBody>
      </p:sp>
    </p:spTree>
  </p:cSld>
  <p:clrMapOvr>
    <a:masterClrMapping/>
  </p:clrMapOvr>
  <p:transition spd="slow">
    <p:pull dir="l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
        <p:nvSpPr>
          <p:cNvPr id="3"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5"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97EE062C-3878-49FF-B61D-71942FA46A17}" type="slidenum">
              <a:rPr lang="en-US"/>
              <a:pPr>
                <a:defRPr/>
              </a:pPr>
              <a:t>‹N°›</a:t>
            </a:fld>
            <a:endParaRPr lang="en-US"/>
          </a:p>
        </p:txBody>
      </p:sp>
    </p:spTree>
  </p:cSld>
  <p:clrMapOvr>
    <a:masterClrMapping/>
  </p:clrMapOvr>
  <p:transition spd="slow">
    <p:pull dir="l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4"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C87D8774-5543-45E1-86BD-555DDA818FA2}" type="slidenum">
              <a:rPr lang="en-US"/>
              <a:pPr>
                <a:defRPr/>
              </a:pPr>
              <a:t>‹N°›</a:t>
            </a:fld>
            <a:endParaRPr lang="en-US"/>
          </a:p>
        </p:txBody>
      </p:sp>
    </p:spTree>
  </p:cSld>
  <p:clrMapOvr>
    <a:masterClrMapping/>
  </p:clrMapOvr>
  <p:transition spd="slow">
    <p:pull dir="l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2">
        <a:schemeClr val="bg2"/>
      </p:bgRef>
    </p:bg>
    <p:spTree>
      <p:nvGrpSpPr>
        <p:cNvPr id="1" name=""/>
        <p:cNvGrpSpPr/>
        <p:nvPr/>
      </p:nvGrpSpPr>
      <p:grpSpPr>
        <a:xfrm>
          <a:off x="0" y="0"/>
          <a:ext cx="0" cy="0"/>
          <a:chOff x="0" y="0"/>
          <a:chExt cx="0" cy="0"/>
        </a:xfrm>
      </p:grpSpPr>
      <p:sp>
        <p:nvSpPr>
          <p:cNvPr id="4" name="Forme libre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5" name="Forme libre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2" name="Titre 1"/>
          <p:cNvSpPr>
            <a:spLocks noGrp="1"/>
          </p:cNvSpPr>
          <p:nvPr>
            <p:ph type="title"/>
          </p:nvPr>
        </p:nvSpPr>
        <p:spPr>
          <a:xfrm>
            <a:off x="685800" y="3583838"/>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685800" y="2485801"/>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Cliquez pour modifier les styles du texte du masque</a:t>
            </a:r>
          </a:p>
        </p:txBody>
      </p:sp>
      <p:sp>
        <p:nvSpPr>
          <p:cNvPr id="6" name="Espace réservé de la date 3"/>
          <p:cNvSpPr>
            <a:spLocks noGrp="1"/>
          </p:cNvSpPr>
          <p:nvPr>
            <p:ph type="dt" sz="half" idx="10"/>
          </p:nvPr>
        </p:nvSpPr>
        <p:spPr/>
        <p:txBody>
          <a:bodyPr/>
          <a:lstStyle>
            <a:lvl1pPr>
              <a:defRPr/>
            </a:lvl1pPr>
          </a:lstStyle>
          <a:p>
            <a:pPr>
              <a:defRPr/>
            </a:pPr>
            <a:fld id="{D55EF074-1474-4D77-9630-867AF83CF81F}" type="datetimeFigureOut">
              <a:rPr lang="fr-FR"/>
              <a:pPr>
                <a:defRPr/>
              </a:pPr>
              <a:t>11/11/2024</a:t>
            </a:fld>
            <a:endParaRPr lang="fr-FR"/>
          </a:p>
        </p:txBody>
      </p:sp>
      <p:sp>
        <p:nvSpPr>
          <p:cNvPr id="7" name="Espace réservé du pied de page 4"/>
          <p:cNvSpPr>
            <a:spLocks noGrp="1"/>
          </p:cNvSpPr>
          <p:nvPr>
            <p:ph type="ftr" sz="quarter" idx="11"/>
          </p:nvPr>
        </p:nvSpPr>
        <p:spPr/>
        <p:txBody>
          <a:bodyPr/>
          <a:lstStyle>
            <a:lvl1pPr>
              <a:defRPr/>
            </a:lvl1pPr>
          </a:lstStyle>
          <a:p>
            <a:pPr>
              <a:defRPr/>
            </a:pPr>
            <a:endParaRPr lang="fr-FR"/>
          </a:p>
        </p:txBody>
      </p:sp>
      <p:sp>
        <p:nvSpPr>
          <p:cNvPr id="8" name="Espace réservé du numéro de diapositive 5"/>
          <p:cNvSpPr>
            <a:spLocks noGrp="1"/>
          </p:cNvSpPr>
          <p:nvPr>
            <p:ph type="sldNum" sz="quarter" idx="12"/>
          </p:nvPr>
        </p:nvSpPr>
        <p:spPr/>
        <p:txBody>
          <a:bodyPr/>
          <a:lstStyle>
            <a:lvl1pPr>
              <a:defRPr/>
            </a:lvl1pPr>
          </a:lstStyle>
          <a:p>
            <a:pPr>
              <a:defRPr/>
            </a:pPr>
            <a:fld id="{BDB17A59-B3AB-4A35-9064-64D395A03DE6}" type="slidenum">
              <a:rPr lang="fr-FR"/>
              <a:pPr>
                <a:defRPr/>
              </a:pPr>
              <a:t>‹N°›</a:t>
            </a:fld>
            <a:endParaRPr lang="fr-FR"/>
          </a:p>
        </p:txBody>
      </p:sp>
    </p:spTree>
  </p:cSld>
  <p:clrMapOvr>
    <a:overrideClrMapping bg1="dk1" tx1="lt1" bg2="dk2" tx2="lt2" accent1="accent1" accent2="accent2" accent3="accent3" accent4="accent4" accent5="accent5" accent6="accent6" hlink="hlink" folHlink="folHlink"/>
  </p:clrMapOvr>
  <p:transition spd="slow">
    <p:pull dir="l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7"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A10BCEB6-C0A4-4532-A821-8DDB4C351D37}" type="slidenum">
              <a:rPr lang="en-US"/>
              <a:pPr>
                <a:defRPr/>
              </a:pPr>
              <a:t>‹N°›</a:t>
            </a:fld>
            <a:endParaRPr lang="en-US"/>
          </a:p>
        </p:txBody>
      </p:sp>
    </p:spTree>
  </p:cSld>
  <p:clrMapOvr>
    <a:masterClrMapping/>
  </p:clrMapOvr>
  <p:transition spd="slow">
    <p:pull dir="l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7"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3401030A-9057-4AB4-8031-05A2BF56CC28}" type="slidenum">
              <a:rPr lang="en-US"/>
              <a:pPr>
                <a:defRPr/>
              </a:pPr>
              <a:t>‹N°›</a:t>
            </a:fld>
            <a:endParaRPr lang="en-US"/>
          </a:p>
        </p:txBody>
      </p:sp>
    </p:spTree>
  </p:cSld>
  <p:clrMapOvr>
    <a:masterClrMapping/>
  </p:clrMapOvr>
  <p:transition spd="slow">
    <p:pull dir="l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6"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EDDA5F11-852B-407E-BC18-FF29FB484FD6}" type="slidenum">
              <a:rPr lang="en-US"/>
              <a:pPr>
                <a:defRPr/>
              </a:pPr>
              <a:t>‹N°›</a:t>
            </a:fld>
            <a:endParaRPr lang="en-US"/>
          </a:p>
        </p:txBody>
      </p:sp>
    </p:spTree>
  </p:cSld>
  <p:clrMapOvr>
    <a:masterClrMapping/>
  </p:clrMapOvr>
  <p:transition spd="slow">
    <p:pull dir="l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fr-FR" smtClean="0"/>
              <a:t>Cliquez pour modifier le style du titre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6"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C70587E4-2D23-4417-A253-2715F4A4C716}" type="slidenum">
              <a:rPr lang="en-US"/>
              <a:pPr>
                <a:defRPr/>
              </a:pPr>
              <a:t>‹N°›</a:t>
            </a:fld>
            <a:endParaRPr lang="en-US"/>
          </a:p>
        </p:txBody>
      </p:sp>
    </p:spTree>
  </p:cSld>
  <p:clrMapOvr>
    <a:masterClrMapping/>
  </p:clrMapOvr>
  <p:transition spd="slow">
    <p:pull dir="l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fr-FR" smtClean="0"/>
              <a:t>Cliquez pour modifier le style du titre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7"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340A6705-DFD5-45CC-A2DB-AA50EAC7A6F4}" type="slidenum">
              <a:rPr lang="en-US"/>
              <a:pPr>
                <a:defRPr/>
              </a:pPr>
              <a:t>‹N°›</a:t>
            </a:fld>
            <a:endParaRPr lang="en-US"/>
          </a:p>
        </p:txBody>
      </p:sp>
    </p:spTree>
  </p:cSld>
  <p:clrMapOvr>
    <a:masterClrMapping/>
  </p:clrMapOvr>
  <p:transition spd="slow">
    <p:pull dir="l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re et contenu sur text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fr-FR" smtClean="0"/>
              <a:t>Cliquez pour modifier le style du titre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7"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1A90A593-853C-498D-9C2B-6C8FC4B955B6}" type="slidenum">
              <a:rPr lang="en-US"/>
              <a:pPr>
                <a:defRPr/>
              </a:pPr>
              <a:t>‹N°›</a:t>
            </a:fld>
            <a:endParaRPr lang="en-US"/>
          </a:p>
        </p:txBody>
      </p:sp>
    </p:spTree>
  </p:cSld>
  <p:clrMapOvr>
    <a:masterClrMapping/>
  </p:clrMapOvr>
  <p:transition spd="slow">
    <p:pull dir="l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3"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5"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65F59050-D7EA-46DF-B750-2185C3C15BC3}" type="slidenum">
              <a:rPr lang="en-US"/>
              <a:pPr>
                <a:defRPr/>
              </a:pPr>
              <a:t>‹N°›</a:t>
            </a:fld>
            <a:endParaRPr lang="en-US"/>
          </a:p>
        </p:txBody>
      </p:sp>
    </p:spTree>
  </p:cSld>
  <p:clrMapOvr>
    <a:masterClrMapping/>
  </p:clrMapOvr>
  <p:transition spd="slow">
    <p:pull dir="l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2"/>
      </p:bgRef>
    </p:bg>
    <p:spTree>
      <p:nvGrpSpPr>
        <p:cNvPr id="1" name=""/>
        <p:cNvGrpSpPr/>
        <p:nvPr/>
      </p:nvGrpSpPr>
      <p:grpSpPr>
        <a:xfrm>
          <a:off x="0" y="0"/>
          <a:ext cx="0" cy="0"/>
          <a:chOff x="0" y="0"/>
          <a:chExt cx="0" cy="0"/>
        </a:xfrm>
      </p:grpSpPr>
      <p:sp>
        <p:nvSpPr>
          <p:cNvPr id="4" name="Forme libre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5" name="Forme libre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9" name="Titr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fr-FR" smtClean="0"/>
              <a:t>Cliquez pour modifier le style du titre</a:t>
            </a:r>
            <a:endParaRPr lang="en-US"/>
          </a:p>
        </p:txBody>
      </p:sp>
      <p:sp>
        <p:nvSpPr>
          <p:cNvPr id="17" name="Sous-titre 16"/>
          <p:cNvSpPr>
            <a:spLocks noGrp="1"/>
          </p:cNvSpPr>
          <p:nvPr>
            <p:ph type="subTitle" idx="1"/>
          </p:nvPr>
        </p:nvSpPr>
        <p:spPr>
          <a:xfrm>
            <a:off x="433051"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Cliquez pour modifier le style des sous-titres du masque</a:t>
            </a:r>
            <a:endParaRPr lang="en-US"/>
          </a:p>
        </p:txBody>
      </p:sp>
      <p:sp>
        <p:nvSpPr>
          <p:cNvPr id="6" name="Espace réservé de la date 29"/>
          <p:cNvSpPr>
            <a:spLocks noGrp="1"/>
          </p:cNvSpPr>
          <p:nvPr>
            <p:ph type="dt" sz="half" idx="10"/>
          </p:nvPr>
        </p:nvSpPr>
        <p:spPr/>
        <p:txBody>
          <a:bodyPr/>
          <a:lstStyle>
            <a:lvl1pPr>
              <a:defRPr>
                <a:solidFill>
                  <a:srgbClr val="FFFFFF"/>
                </a:solidFill>
              </a:defRPr>
            </a:lvl1pPr>
          </a:lstStyle>
          <a:p>
            <a:pPr>
              <a:defRPr/>
            </a:pPr>
            <a:endParaRPr lang="en-US"/>
          </a:p>
        </p:txBody>
      </p:sp>
      <p:sp>
        <p:nvSpPr>
          <p:cNvPr id="7" name="Espace réservé du pied de page 18"/>
          <p:cNvSpPr>
            <a:spLocks noGrp="1"/>
          </p:cNvSpPr>
          <p:nvPr>
            <p:ph type="ftr" sz="quarter" idx="11"/>
          </p:nvPr>
        </p:nvSpPr>
        <p:spPr/>
        <p:txBody>
          <a:bodyPr/>
          <a:lstStyle>
            <a:lvl1pPr>
              <a:defRPr smtClean="0">
                <a:solidFill>
                  <a:srgbClr val="FFFFFF"/>
                </a:solidFill>
              </a:defRPr>
            </a:lvl1pPr>
          </a:lstStyle>
          <a:p>
            <a:pPr>
              <a:defRPr/>
            </a:pPr>
            <a:r>
              <a:rPr lang="en-US"/>
              <a:t>Pictures redrawn from Stashak: "Adam's Lameness in Horses"</a:t>
            </a:r>
          </a:p>
        </p:txBody>
      </p:sp>
      <p:sp>
        <p:nvSpPr>
          <p:cNvPr id="8" name="Espace réservé du numéro de diapositive 26"/>
          <p:cNvSpPr>
            <a:spLocks noGrp="1"/>
          </p:cNvSpPr>
          <p:nvPr>
            <p:ph type="sldNum" sz="quarter" idx="12"/>
          </p:nvPr>
        </p:nvSpPr>
        <p:spPr/>
        <p:txBody>
          <a:bodyPr/>
          <a:lstStyle>
            <a:lvl1pPr>
              <a:defRPr>
                <a:solidFill>
                  <a:srgbClr val="FFFFFF"/>
                </a:solidFill>
              </a:defRPr>
            </a:lvl1pPr>
          </a:lstStyle>
          <a:p>
            <a:pPr>
              <a:defRPr/>
            </a:pPr>
            <a:fld id="{22897F8B-634A-4776-B026-F271CF435874}" type="slidenum">
              <a:rPr lang="en-US"/>
              <a:pPr>
                <a:defRPr/>
              </a:pPr>
              <a:t>‹N°›</a:t>
            </a:fld>
            <a:endParaRPr lang="en-US"/>
          </a:p>
        </p:txBody>
      </p:sp>
    </p:spTree>
  </p:cSld>
  <p:clrMapOvr>
    <a:overrideClrMapping bg1="dk1" tx1="lt1" bg2="dk2" tx2="lt2" accent1="accent1" accent2="accent2" accent3="accent3" accent4="accent4" accent5="accent5" accent6="accent6" hlink="hlink" folHlink="folHlink"/>
  </p:clrMapOvr>
  <p:transition spd="slow">
    <p:pull dir="l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solidFill>
                  <a:srgbClr val="FFFFFF"/>
                </a:solidFill>
              </a:defRPr>
            </a:lvl1pPr>
          </a:lstStyle>
          <a:p>
            <a:pPr>
              <a:defRPr/>
            </a:pPr>
            <a:endParaRPr lang="en-US"/>
          </a:p>
        </p:txBody>
      </p:sp>
      <p:sp>
        <p:nvSpPr>
          <p:cNvPr id="5" name="Espace réservé du pied de page 4"/>
          <p:cNvSpPr>
            <a:spLocks noGrp="1"/>
          </p:cNvSpPr>
          <p:nvPr>
            <p:ph type="ftr" sz="quarter" idx="11"/>
          </p:nvPr>
        </p:nvSpPr>
        <p:spPr/>
        <p:txBody>
          <a:bodyPr/>
          <a:lstStyle>
            <a:lvl1pPr>
              <a:defRPr smtClean="0">
                <a:solidFill>
                  <a:srgbClr val="FFFFFF"/>
                </a:solidFill>
              </a:defRPr>
            </a:lvl1pPr>
          </a:lstStyle>
          <a:p>
            <a:pPr>
              <a:defRPr/>
            </a:pPr>
            <a:r>
              <a:rPr lang="en-US"/>
              <a:t>Pictures redrawn from Stashak: "Adam's Lameness in Horses"</a:t>
            </a:r>
          </a:p>
        </p:txBody>
      </p:sp>
      <p:sp>
        <p:nvSpPr>
          <p:cNvPr id="6" name="Espace réservé du numéro de diapositive 5"/>
          <p:cNvSpPr>
            <a:spLocks noGrp="1"/>
          </p:cNvSpPr>
          <p:nvPr>
            <p:ph type="sldNum" sz="quarter" idx="12"/>
          </p:nvPr>
        </p:nvSpPr>
        <p:spPr/>
        <p:txBody>
          <a:bodyPr/>
          <a:lstStyle>
            <a:lvl1pPr>
              <a:defRPr>
                <a:solidFill>
                  <a:srgbClr val="FFFFFF"/>
                </a:solidFill>
              </a:defRPr>
            </a:lvl1pPr>
          </a:lstStyle>
          <a:p>
            <a:pPr>
              <a:defRPr/>
            </a:pPr>
            <a:fld id="{1BA84BE6-E14C-4BBD-AFCF-985207E98AF7}" type="slidenum">
              <a:rPr lang="en-US"/>
              <a:pPr>
                <a:defRPr/>
              </a:pPr>
              <a:t>‹N°›</a:t>
            </a:fld>
            <a:endParaRPr lang="en-US"/>
          </a:p>
        </p:txBody>
      </p:sp>
    </p:spTree>
  </p:cSld>
  <p:clrMapOvr>
    <a:masterClrMapping/>
  </p:clrMapOvr>
  <p:transition spd="slow">
    <p:pull dir="lu"/>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2">
        <a:schemeClr val="bg2"/>
      </p:bgRef>
    </p:bg>
    <p:spTree>
      <p:nvGrpSpPr>
        <p:cNvPr id="1" name=""/>
        <p:cNvGrpSpPr/>
        <p:nvPr/>
      </p:nvGrpSpPr>
      <p:grpSpPr>
        <a:xfrm>
          <a:off x="0" y="0"/>
          <a:ext cx="0" cy="0"/>
          <a:chOff x="0" y="0"/>
          <a:chExt cx="0" cy="0"/>
        </a:xfrm>
      </p:grpSpPr>
      <p:sp>
        <p:nvSpPr>
          <p:cNvPr id="4" name="Forme libre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5" name="Forme libre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2" name="Titre 1"/>
          <p:cNvSpPr>
            <a:spLocks noGrp="1"/>
          </p:cNvSpPr>
          <p:nvPr>
            <p:ph type="title"/>
          </p:nvPr>
        </p:nvSpPr>
        <p:spPr>
          <a:xfrm>
            <a:off x="685800" y="3583838"/>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685800" y="2485801"/>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Cliquez pour modifier les styles du texte du masque</a:t>
            </a:r>
          </a:p>
        </p:txBody>
      </p:sp>
      <p:sp>
        <p:nvSpPr>
          <p:cNvPr id="6" name="Espace réservé de la date 3"/>
          <p:cNvSpPr>
            <a:spLocks noGrp="1"/>
          </p:cNvSpPr>
          <p:nvPr>
            <p:ph type="dt" sz="half" idx="10"/>
          </p:nvPr>
        </p:nvSpPr>
        <p:spPr/>
        <p:txBody>
          <a:bodyPr/>
          <a:lstStyle>
            <a:lvl1pPr>
              <a:defRPr>
                <a:solidFill>
                  <a:srgbClr val="FFFFFF"/>
                </a:solidFill>
              </a:defRPr>
            </a:lvl1pPr>
          </a:lstStyle>
          <a:p>
            <a:pPr>
              <a:defRPr/>
            </a:pPr>
            <a:endParaRPr lang="en-US"/>
          </a:p>
        </p:txBody>
      </p:sp>
      <p:sp>
        <p:nvSpPr>
          <p:cNvPr id="7" name="Espace réservé du pied de page 4"/>
          <p:cNvSpPr>
            <a:spLocks noGrp="1"/>
          </p:cNvSpPr>
          <p:nvPr>
            <p:ph type="ftr" sz="quarter" idx="11"/>
          </p:nvPr>
        </p:nvSpPr>
        <p:spPr/>
        <p:txBody>
          <a:bodyPr/>
          <a:lstStyle>
            <a:lvl1pPr>
              <a:defRPr smtClean="0">
                <a:solidFill>
                  <a:srgbClr val="FFFFFF"/>
                </a:solidFill>
              </a:defRPr>
            </a:lvl1pPr>
          </a:lstStyle>
          <a:p>
            <a:pPr>
              <a:defRPr/>
            </a:pPr>
            <a:r>
              <a:rPr lang="en-US"/>
              <a:t>Pictures redrawn from Stashak: "Adam's Lameness in Horses"</a:t>
            </a:r>
          </a:p>
        </p:txBody>
      </p:sp>
      <p:sp>
        <p:nvSpPr>
          <p:cNvPr id="8" name="Espace réservé du numéro de diapositive 5"/>
          <p:cNvSpPr>
            <a:spLocks noGrp="1"/>
          </p:cNvSpPr>
          <p:nvPr>
            <p:ph type="sldNum" sz="quarter" idx="12"/>
          </p:nvPr>
        </p:nvSpPr>
        <p:spPr/>
        <p:txBody>
          <a:bodyPr/>
          <a:lstStyle>
            <a:lvl1pPr>
              <a:defRPr>
                <a:solidFill>
                  <a:srgbClr val="FFFFFF"/>
                </a:solidFill>
              </a:defRPr>
            </a:lvl1pPr>
          </a:lstStyle>
          <a:p>
            <a:pPr>
              <a:defRPr/>
            </a:pPr>
            <a:fld id="{8C80E7AE-CB3F-41AF-8ED3-3E02AC4962DE}" type="slidenum">
              <a:rPr lang="en-US"/>
              <a:pPr>
                <a:defRPr/>
              </a:pPr>
              <a:t>‹N°›</a:t>
            </a:fld>
            <a:endParaRPr lang="en-US"/>
          </a:p>
        </p:txBody>
      </p:sp>
    </p:spTree>
  </p:cSld>
  <p:clrMapOvr>
    <a:overrideClrMapping bg1="dk1" tx1="lt1" bg2="dk2" tx2="lt2" accent1="accent1" accent2="accent2" accent3="accent3" accent4="accent4" accent5="accent5" accent6="accent6" hlink="hlink" folHlink="folHlink"/>
  </p:clrMapOvr>
  <p:transition spd="slow">
    <p:pull dir="l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1"/>
            <a:ext cx="3657600" cy="4525963"/>
          </a:xfrm>
        </p:spPr>
        <p:txBody>
          <a:bodyPr/>
          <a:lstStyle>
            <a:lvl1pPr>
              <a:defRPr sz="2600"/>
            </a:lvl1pPr>
            <a:lvl2pPr>
              <a:defRPr sz="22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267200" y="1600201"/>
            <a:ext cx="3657600" cy="4525963"/>
          </a:xfrm>
        </p:spPr>
        <p:txBody>
          <a:bodyPr/>
          <a:lstStyle>
            <a:lvl1pPr>
              <a:defRPr sz="2600"/>
            </a:lvl1pPr>
            <a:lvl2pPr>
              <a:defRPr sz="22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9"/>
          <p:cNvSpPr>
            <a:spLocks noGrp="1"/>
          </p:cNvSpPr>
          <p:nvPr>
            <p:ph type="dt" sz="half" idx="10"/>
          </p:nvPr>
        </p:nvSpPr>
        <p:spPr/>
        <p:txBody>
          <a:bodyPr/>
          <a:lstStyle>
            <a:lvl1pPr>
              <a:defRPr/>
            </a:lvl1pPr>
          </a:lstStyle>
          <a:p>
            <a:pPr>
              <a:defRPr/>
            </a:pPr>
            <a:fld id="{84169451-ED87-4D25-9125-EBE98D03F067}" type="datetimeFigureOut">
              <a:rPr lang="fr-FR"/>
              <a:pPr>
                <a:defRPr/>
              </a:pPr>
              <a:t>11/11/2024</a:t>
            </a:fld>
            <a:endParaRPr lang="fr-FR"/>
          </a:p>
        </p:txBody>
      </p:sp>
      <p:sp>
        <p:nvSpPr>
          <p:cNvPr id="6" name="Espace réservé du pied de page 21"/>
          <p:cNvSpPr>
            <a:spLocks noGrp="1"/>
          </p:cNvSpPr>
          <p:nvPr>
            <p:ph type="ftr" sz="quarter" idx="11"/>
          </p:nvPr>
        </p:nvSpPr>
        <p:spPr/>
        <p:txBody>
          <a:bodyPr/>
          <a:lstStyle>
            <a:lvl1pPr>
              <a:defRPr/>
            </a:lvl1pPr>
          </a:lstStyle>
          <a:p>
            <a:pPr>
              <a:defRPr/>
            </a:pPr>
            <a:endParaRPr lang="fr-FR"/>
          </a:p>
        </p:txBody>
      </p:sp>
      <p:sp>
        <p:nvSpPr>
          <p:cNvPr id="7" name="Espace réservé du numéro de diapositive 17"/>
          <p:cNvSpPr>
            <a:spLocks noGrp="1"/>
          </p:cNvSpPr>
          <p:nvPr>
            <p:ph type="sldNum" sz="quarter" idx="12"/>
          </p:nvPr>
        </p:nvSpPr>
        <p:spPr/>
        <p:txBody>
          <a:bodyPr/>
          <a:lstStyle>
            <a:lvl1pPr>
              <a:defRPr/>
            </a:lvl1pPr>
          </a:lstStyle>
          <a:p>
            <a:pPr>
              <a:defRPr/>
            </a:pPr>
            <a:fld id="{0F51DCCB-A524-465B-B407-3A0CECA9D4D7}" type="slidenum">
              <a:rPr lang="fr-FR"/>
              <a:pPr>
                <a:defRPr/>
              </a:pPr>
              <a:t>‹N°›</a:t>
            </a:fld>
            <a:endParaRPr lang="fr-FR"/>
          </a:p>
        </p:txBody>
      </p:sp>
    </p:spTree>
  </p:cSld>
  <p:clrMapOvr>
    <a:masterClrMapping/>
  </p:clrMapOvr>
  <p:transition spd="slow">
    <p:pull dir="l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1"/>
            <a:ext cx="3657600" cy="4525963"/>
          </a:xfrm>
        </p:spPr>
        <p:txBody>
          <a:bodyPr/>
          <a:lstStyle>
            <a:lvl1pPr>
              <a:defRPr sz="2600"/>
            </a:lvl1pPr>
            <a:lvl2pPr>
              <a:defRPr sz="22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267200" y="1600201"/>
            <a:ext cx="3657600" cy="4525963"/>
          </a:xfrm>
        </p:spPr>
        <p:txBody>
          <a:bodyPr/>
          <a:lstStyle>
            <a:lvl1pPr>
              <a:defRPr sz="2600"/>
            </a:lvl1pPr>
            <a:lvl2pPr>
              <a:defRPr sz="22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a:defRPr>
                <a:solidFill>
                  <a:srgbClr val="FFFFFF"/>
                </a:solidFill>
              </a:defRPr>
            </a:lvl1pPr>
          </a:lstStyle>
          <a:p>
            <a:pPr>
              <a:defRPr/>
            </a:pPr>
            <a:endParaRPr lang="en-US"/>
          </a:p>
        </p:txBody>
      </p:sp>
      <p:sp>
        <p:nvSpPr>
          <p:cNvPr id="6" name="Espace réservé du pied de page 5"/>
          <p:cNvSpPr>
            <a:spLocks noGrp="1"/>
          </p:cNvSpPr>
          <p:nvPr>
            <p:ph type="ftr" sz="quarter" idx="11"/>
          </p:nvPr>
        </p:nvSpPr>
        <p:spPr/>
        <p:txBody>
          <a:bodyPr/>
          <a:lstStyle>
            <a:lvl1pPr>
              <a:defRPr smtClean="0">
                <a:solidFill>
                  <a:srgbClr val="FFFFFF"/>
                </a:solidFill>
              </a:defRPr>
            </a:lvl1pPr>
          </a:lstStyle>
          <a:p>
            <a:pPr>
              <a:defRPr/>
            </a:pPr>
            <a:r>
              <a:rPr lang="en-US"/>
              <a:t>Pictures redrawn from Stashak: "Adam's Lameness in Horses"</a:t>
            </a:r>
          </a:p>
        </p:txBody>
      </p:sp>
      <p:sp>
        <p:nvSpPr>
          <p:cNvPr id="7" name="Espace réservé du numéro de diapositive 6"/>
          <p:cNvSpPr>
            <a:spLocks noGrp="1"/>
          </p:cNvSpPr>
          <p:nvPr>
            <p:ph type="sldNum" sz="quarter" idx="12"/>
          </p:nvPr>
        </p:nvSpPr>
        <p:spPr/>
        <p:txBody>
          <a:bodyPr/>
          <a:lstStyle>
            <a:lvl1pPr>
              <a:defRPr>
                <a:solidFill>
                  <a:srgbClr val="FFFFFF"/>
                </a:solidFill>
              </a:defRPr>
            </a:lvl1pPr>
          </a:lstStyle>
          <a:p>
            <a:pPr>
              <a:defRPr/>
            </a:pPr>
            <a:fld id="{0F18B7B7-00DC-4813-A2A6-A8B72D464701}" type="slidenum">
              <a:rPr lang="en-US"/>
              <a:pPr>
                <a:defRPr/>
              </a:pPr>
              <a:t>‹N°›</a:t>
            </a:fld>
            <a:endParaRPr lang="en-US"/>
          </a:p>
        </p:txBody>
      </p:sp>
    </p:spTree>
  </p:cSld>
  <p:clrMapOvr>
    <a:masterClrMapping/>
  </p:clrMapOvr>
  <p:transition spd="slow">
    <p:pull dir="lu"/>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1"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4" name="Espace réservé du texte 3"/>
          <p:cNvSpPr>
            <a:spLocks noGrp="1"/>
          </p:cNvSpPr>
          <p:nvPr>
            <p:ph type="body" sz="half" idx="3"/>
          </p:nvPr>
        </p:nvSpPr>
        <p:spPr>
          <a:xfrm>
            <a:off x="4645026"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5" name="Espace réservé du contenu 4"/>
          <p:cNvSpPr>
            <a:spLocks noGrp="1"/>
          </p:cNvSpPr>
          <p:nvPr>
            <p:ph sz="quarter" idx="2"/>
          </p:nvPr>
        </p:nvSpPr>
        <p:spPr>
          <a:xfrm>
            <a:off x="457201" y="1516912"/>
            <a:ext cx="4040188" cy="3941763"/>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contenu 5"/>
          <p:cNvSpPr>
            <a:spLocks noGrp="1"/>
          </p:cNvSpPr>
          <p:nvPr>
            <p:ph sz="quarter" idx="4"/>
          </p:nvPr>
        </p:nvSpPr>
        <p:spPr>
          <a:xfrm>
            <a:off x="4645026" y="1516912"/>
            <a:ext cx="4041775" cy="3941763"/>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lvl1pPr>
              <a:defRPr>
                <a:solidFill>
                  <a:srgbClr val="FFFFFF"/>
                </a:solidFill>
              </a:defRPr>
            </a:lvl1pPr>
          </a:lstStyle>
          <a:p>
            <a:pPr>
              <a:defRPr/>
            </a:pPr>
            <a:endParaRPr lang="en-US"/>
          </a:p>
        </p:txBody>
      </p:sp>
      <p:sp>
        <p:nvSpPr>
          <p:cNvPr id="8" name="Espace réservé du pied de page 7"/>
          <p:cNvSpPr>
            <a:spLocks noGrp="1"/>
          </p:cNvSpPr>
          <p:nvPr>
            <p:ph type="ftr" sz="quarter" idx="11"/>
          </p:nvPr>
        </p:nvSpPr>
        <p:spPr/>
        <p:txBody>
          <a:bodyPr/>
          <a:lstStyle>
            <a:lvl1pPr>
              <a:defRPr smtClean="0">
                <a:solidFill>
                  <a:srgbClr val="FFFFFF"/>
                </a:solidFill>
              </a:defRPr>
            </a:lvl1pPr>
          </a:lstStyle>
          <a:p>
            <a:pPr>
              <a:defRPr/>
            </a:pPr>
            <a:r>
              <a:rPr lang="en-US"/>
              <a:t>Pictures redrawn from Stashak: "Adam's Lameness in Horses"</a:t>
            </a:r>
          </a:p>
        </p:txBody>
      </p:sp>
      <p:sp>
        <p:nvSpPr>
          <p:cNvPr id="9" name="Espace réservé du numéro de diapositive 8"/>
          <p:cNvSpPr>
            <a:spLocks noGrp="1"/>
          </p:cNvSpPr>
          <p:nvPr>
            <p:ph type="sldNum" sz="quarter" idx="12"/>
          </p:nvPr>
        </p:nvSpPr>
        <p:spPr/>
        <p:txBody>
          <a:bodyPr/>
          <a:lstStyle>
            <a:lvl1pPr>
              <a:defRPr>
                <a:solidFill>
                  <a:srgbClr val="FFFFFF"/>
                </a:solidFill>
              </a:defRPr>
            </a:lvl1pPr>
          </a:lstStyle>
          <a:p>
            <a:pPr>
              <a:defRPr/>
            </a:pPr>
            <a:fld id="{8F881504-4255-4464-B35D-ED6402BB5772}" type="slidenum">
              <a:rPr lang="en-US"/>
              <a:pPr>
                <a:defRPr/>
              </a:pPr>
              <a:t>‹N°›</a:t>
            </a:fld>
            <a:endParaRPr lang="en-US"/>
          </a:p>
        </p:txBody>
      </p:sp>
    </p:spTree>
  </p:cSld>
  <p:clrMapOvr>
    <a:masterClrMapping/>
  </p:clrMapOvr>
  <p:transition spd="slow">
    <p:pull dir="lu"/>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lstStyle>
            <a:lvl1pPr algn="l">
              <a:defRPr sz="4600"/>
            </a:lvl1pPr>
          </a:lstStyle>
          <a:p>
            <a:r>
              <a:rPr lang="fr-FR" smtClean="0"/>
              <a:t>Cliquez pour modifier le style du titre</a:t>
            </a:r>
            <a:endParaRPr lang="en-US"/>
          </a:p>
        </p:txBody>
      </p:sp>
      <p:sp>
        <p:nvSpPr>
          <p:cNvPr id="3" name="Espace réservé de la date 6"/>
          <p:cNvSpPr>
            <a:spLocks noGrp="1"/>
          </p:cNvSpPr>
          <p:nvPr>
            <p:ph type="dt" sz="half" idx="10"/>
          </p:nvPr>
        </p:nvSpPr>
        <p:spPr/>
        <p:txBody>
          <a:bodyPr/>
          <a:lstStyle>
            <a:lvl1pPr>
              <a:defRPr>
                <a:solidFill>
                  <a:srgbClr val="FFFFFF"/>
                </a:solidFill>
              </a:defRPr>
            </a:lvl1pPr>
          </a:lstStyle>
          <a:p>
            <a:pPr>
              <a:defRPr/>
            </a:pPr>
            <a:endParaRPr lang="en-US"/>
          </a:p>
        </p:txBody>
      </p:sp>
      <p:sp>
        <p:nvSpPr>
          <p:cNvPr id="4" name="Espace réservé du numéro de diapositive 7"/>
          <p:cNvSpPr>
            <a:spLocks noGrp="1"/>
          </p:cNvSpPr>
          <p:nvPr>
            <p:ph type="sldNum" sz="quarter" idx="11"/>
          </p:nvPr>
        </p:nvSpPr>
        <p:spPr/>
        <p:txBody>
          <a:bodyPr/>
          <a:lstStyle>
            <a:lvl1pPr>
              <a:defRPr>
                <a:solidFill>
                  <a:srgbClr val="FFFFFF"/>
                </a:solidFill>
              </a:defRPr>
            </a:lvl1pPr>
          </a:lstStyle>
          <a:p>
            <a:pPr>
              <a:defRPr/>
            </a:pPr>
            <a:fld id="{BE48FF0A-AA7C-42A4-A9A7-6EB33EEDDB2A}" type="slidenum">
              <a:rPr lang="en-US"/>
              <a:pPr>
                <a:defRPr/>
              </a:pPr>
              <a:t>‹N°›</a:t>
            </a:fld>
            <a:endParaRPr lang="en-US"/>
          </a:p>
        </p:txBody>
      </p:sp>
      <p:sp>
        <p:nvSpPr>
          <p:cNvPr id="5" name="Espace réservé du pied de page 8"/>
          <p:cNvSpPr>
            <a:spLocks noGrp="1"/>
          </p:cNvSpPr>
          <p:nvPr>
            <p:ph type="ftr" sz="quarter" idx="12"/>
          </p:nvPr>
        </p:nvSpPr>
        <p:spPr/>
        <p:txBody>
          <a:bodyPr/>
          <a:lstStyle>
            <a:lvl1pPr>
              <a:defRPr smtClean="0">
                <a:solidFill>
                  <a:srgbClr val="FFFFFF"/>
                </a:solidFill>
              </a:defRPr>
            </a:lvl1pPr>
          </a:lstStyle>
          <a:p>
            <a:pPr>
              <a:defRPr/>
            </a:pPr>
            <a:r>
              <a:rPr lang="en-US"/>
              <a:t>Pictures redrawn from Stashak: "Adam's Lameness in Horses"</a:t>
            </a:r>
          </a:p>
        </p:txBody>
      </p:sp>
    </p:spTree>
  </p:cSld>
  <p:clrMapOvr>
    <a:masterClrMapping/>
  </p:clrMapOvr>
  <p:transition spd="slow">
    <p:pull dir="l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solidFill>
                  <a:srgbClr val="FFFFFF"/>
                </a:solidFill>
              </a:defRPr>
            </a:lvl1pPr>
          </a:lstStyle>
          <a:p>
            <a:pPr>
              <a:defRPr/>
            </a:pPr>
            <a:endParaRPr lang="en-US"/>
          </a:p>
        </p:txBody>
      </p:sp>
      <p:sp>
        <p:nvSpPr>
          <p:cNvPr id="3" name="Espace réservé du pied de page 2"/>
          <p:cNvSpPr>
            <a:spLocks noGrp="1"/>
          </p:cNvSpPr>
          <p:nvPr>
            <p:ph type="ftr" sz="quarter" idx="11"/>
          </p:nvPr>
        </p:nvSpPr>
        <p:spPr/>
        <p:txBody>
          <a:bodyPr/>
          <a:lstStyle>
            <a:lvl1pPr>
              <a:defRPr smtClean="0">
                <a:solidFill>
                  <a:srgbClr val="FFFFFF"/>
                </a:solidFill>
              </a:defRPr>
            </a:lvl1pPr>
          </a:lstStyle>
          <a:p>
            <a:pPr>
              <a:defRPr/>
            </a:pPr>
            <a:r>
              <a:rPr lang="en-US"/>
              <a:t>Pictures redrawn from Stashak: "Adam's Lameness in Horses"</a:t>
            </a:r>
          </a:p>
        </p:txBody>
      </p:sp>
      <p:sp>
        <p:nvSpPr>
          <p:cNvPr id="4" name="Espace réservé du numéro de diapositive 3"/>
          <p:cNvSpPr>
            <a:spLocks noGrp="1"/>
          </p:cNvSpPr>
          <p:nvPr>
            <p:ph type="sldNum" sz="quarter" idx="12"/>
          </p:nvPr>
        </p:nvSpPr>
        <p:spPr/>
        <p:txBody>
          <a:bodyPr/>
          <a:lstStyle>
            <a:lvl1pPr>
              <a:defRPr>
                <a:solidFill>
                  <a:srgbClr val="FFFFFF"/>
                </a:solidFill>
              </a:defRPr>
            </a:lvl1pPr>
          </a:lstStyle>
          <a:p>
            <a:pPr>
              <a:defRPr/>
            </a:pPr>
            <a:fld id="{0DF80752-26D5-4796-8173-F0644A23A1A1}" type="slidenum">
              <a:rPr lang="en-US"/>
              <a:pPr>
                <a:defRPr/>
              </a:pPr>
              <a:t>‹N°›</a:t>
            </a:fld>
            <a:endParaRPr lang="en-US"/>
          </a:p>
        </p:txBody>
      </p:sp>
    </p:spTree>
  </p:cSld>
  <p:clrMapOvr>
    <a:masterClrMapping/>
  </p:clrMapOvr>
  <p:transition spd="slow">
    <p:pull dir="lu"/>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9"/>
            <a:ext cx="3200400" cy="730250"/>
          </a:xfrm>
        </p:spPr>
        <p:txBody>
          <a:bodyPr tIns="0" bIns="0" anchor="t"/>
          <a:lstStyle>
            <a:lvl1pPr algn="l">
              <a:buNone/>
              <a:defRPr sz="1800" b="1">
                <a:solidFill>
                  <a:schemeClr val="accent1"/>
                </a:solidFill>
              </a:defRPr>
            </a:lvl1pPr>
          </a:lstStyle>
          <a:p>
            <a:r>
              <a:rPr lang="fr-FR" smtClean="0"/>
              <a:t>Cliquez pour modifier le style du titre</a:t>
            </a:r>
            <a:endParaRPr lang="en-US"/>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fr-FR" smtClean="0"/>
              <a:t>Cliquez pour modifier les styles du texte du masque</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a:defRPr>
                <a:solidFill>
                  <a:srgbClr val="FFFFFF"/>
                </a:solidFill>
              </a:defRPr>
            </a:lvl1pPr>
          </a:lstStyle>
          <a:p>
            <a:pPr>
              <a:defRPr/>
            </a:pPr>
            <a:endParaRPr lang="en-US"/>
          </a:p>
        </p:txBody>
      </p:sp>
      <p:sp>
        <p:nvSpPr>
          <p:cNvPr id="6" name="Espace réservé du pied de page 5"/>
          <p:cNvSpPr>
            <a:spLocks noGrp="1"/>
          </p:cNvSpPr>
          <p:nvPr>
            <p:ph type="ftr" sz="quarter" idx="11"/>
          </p:nvPr>
        </p:nvSpPr>
        <p:spPr/>
        <p:txBody>
          <a:bodyPr/>
          <a:lstStyle>
            <a:lvl1pPr>
              <a:defRPr smtClean="0">
                <a:solidFill>
                  <a:srgbClr val="FFFFFF"/>
                </a:solidFill>
              </a:defRPr>
            </a:lvl1pPr>
          </a:lstStyle>
          <a:p>
            <a:pPr>
              <a:defRPr/>
            </a:pPr>
            <a:r>
              <a:rPr lang="en-US"/>
              <a:t>Pictures redrawn from Stashak: "Adam's Lameness in Horses"</a:t>
            </a:r>
          </a:p>
        </p:txBody>
      </p:sp>
      <p:sp>
        <p:nvSpPr>
          <p:cNvPr id="7" name="Espace réservé du numéro de diapositive 6"/>
          <p:cNvSpPr>
            <a:spLocks noGrp="1"/>
          </p:cNvSpPr>
          <p:nvPr>
            <p:ph type="sldNum" sz="quarter" idx="12"/>
          </p:nvPr>
        </p:nvSpPr>
        <p:spPr>
          <a:xfrm>
            <a:off x="8156575" y="6421438"/>
            <a:ext cx="762000" cy="365125"/>
          </a:xfrm>
        </p:spPr>
        <p:txBody>
          <a:bodyPr/>
          <a:lstStyle>
            <a:lvl1pPr>
              <a:defRPr>
                <a:solidFill>
                  <a:srgbClr val="FFFFFF"/>
                </a:solidFill>
              </a:defRPr>
            </a:lvl1pPr>
          </a:lstStyle>
          <a:p>
            <a:pPr>
              <a:defRPr/>
            </a:pPr>
            <a:fld id="{0B21AB38-8C38-4E90-8860-D5EF6217BFFD}" type="slidenum">
              <a:rPr lang="en-US"/>
              <a:pPr>
                <a:defRPr/>
              </a:pPr>
              <a:t>‹N°›</a:t>
            </a:fld>
            <a:endParaRPr lang="en-US"/>
          </a:p>
        </p:txBody>
      </p:sp>
    </p:spTree>
  </p:cSld>
  <p:clrMapOvr>
    <a:masterClrMapping/>
  </p:clrMapOvr>
  <p:transition spd="slow">
    <p:pull dir="l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3" y="1705709"/>
            <a:ext cx="3053868" cy="1253808"/>
          </a:xfrm>
        </p:spPr>
        <p:txBody>
          <a:bodyPr anchor="b"/>
          <a:lstStyle>
            <a:lvl1pPr algn="l">
              <a:buNone/>
              <a:defRPr sz="2200" b="1">
                <a:solidFill>
                  <a:schemeClr val="accent1"/>
                </a:solidFill>
              </a:defRPr>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5556733" y="2998766"/>
            <a:ext cx="3053867"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solidFill>
                  <a:srgbClr val="FFFFFF"/>
                </a:solidFill>
              </a:defRPr>
            </a:lvl1pPr>
          </a:lstStyle>
          <a:p>
            <a:pPr>
              <a:defRPr/>
            </a:pPr>
            <a:endParaRPr lang="en-US"/>
          </a:p>
        </p:txBody>
      </p:sp>
      <p:sp>
        <p:nvSpPr>
          <p:cNvPr id="6" name="Espace réservé du pied de page 5"/>
          <p:cNvSpPr>
            <a:spLocks noGrp="1"/>
          </p:cNvSpPr>
          <p:nvPr>
            <p:ph type="ftr" sz="quarter" idx="11"/>
          </p:nvPr>
        </p:nvSpPr>
        <p:spPr/>
        <p:txBody>
          <a:bodyPr/>
          <a:lstStyle>
            <a:lvl1pPr>
              <a:defRPr smtClean="0">
                <a:solidFill>
                  <a:srgbClr val="FFFFFF"/>
                </a:solidFill>
              </a:defRPr>
            </a:lvl1pPr>
          </a:lstStyle>
          <a:p>
            <a:pPr>
              <a:defRPr/>
            </a:pPr>
            <a:r>
              <a:rPr lang="en-US"/>
              <a:t>Pictures redrawn from Stashak: "Adam's Lameness in Horses"</a:t>
            </a:r>
          </a:p>
        </p:txBody>
      </p:sp>
      <p:sp>
        <p:nvSpPr>
          <p:cNvPr id="7" name="Espace réservé du numéro de diapositive 6"/>
          <p:cNvSpPr>
            <a:spLocks noGrp="1"/>
          </p:cNvSpPr>
          <p:nvPr>
            <p:ph type="sldNum" sz="quarter" idx="12"/>
          </p:nvPr>
        </p:nvSpPr>
        <p:spPr/>
        <p:txBody>
          <a:bodyPr/>
          <a:lstStyle>
            <a:lvl1pPr>
              <a:defRPr>
                <a:solidFill>
                  <a:srgbClr val="FFFFFF"/>
                </a:solidFill>
              </a:defRPr>
            </a:lvl1pPr>
          </a:lstStyle>
          <a:p>
            <a:pPr>
              <a:defRPr/>
            </a:pPr>
            <a:fld id="{ED481AE5-5F25-4787-9642-7BDF3370A4AF}" type="slidenum">
              <a:rPr lang="en-US"/>
              <a:pPr>
                <a:defRPr/>
              </a:pPr>
              <a:t>‹N°›</a:t>
            </a:fld>
            <a:endParaRPr lang="en-US"/>
          </a:p>
        </p:txBody>
      </p:sp>
    </p:spTree>
  </p:cSld>
  <p:clrMapOvr>
    <a:masterClrMapping/>
  </p:clrMapOvr>
  <p:transition spd="slow">
    <p:pull dir="lu"/>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solidFill>
                  <a:srgbClr val="FFFFFF"/>
                </a:solidFill>
              </a:defRPr>
            </a:lvl1pPr>
          </a:lstStyle>
          <a:p>
            <a:pPr>
              <a:defRPr/>
            </a:pPr>
            <a:endParaRPr lang="en-US"/>
          </a:p>
        </p:txBody>
      </p:sp>
      <p:sp>
        <p:nvSpPr>
          <p:cNvPr id="5" name="Espace réservé du pied de page 4"/>
          <p:cNvSpPr>
            <a:spLocks noGrp="1"/>
          </p:cNvSpPr>
          <p:nvPr>
            <p:ph type="ftr" sz="quarter" idx="11"/>
          </p:nvPr>
        </p:nvSpPr>
        <p:spPr/>
        <p:txBody>
          <a:bodyPr/>
          <a:lstStyle>
            <a:lvl1pPr>
              <a:defRPr smtClean="0">
                <a:solidFill>
                  <a:srgbClr val="FFFFFF"/>
                </a:solidFill>
              </a:defRPr>
            </a:lvl1pPr>
          </a:lstStyle>
          <a:p>
            <a:pPr>
              <a:defRPr/>
            </a:pPr>
            <a:r>
              <a:rPr lang="en-US"/>
              <a:t>Pictures redrawn from Stashak: "Adam's Lameness in Horses"</a:t>
            </a:r>
          </a:p>
        </p:txBody>
      </p:sp>
      <p:sp>
        <p:nvSpPr>
          <p:cNvPr id="6" name="Espace réservé du numéro de diapositive 5"/>
          <p:cNvSpPr>
            <a:spLocks noGrp="1"/>
          </p:cNvSpPr>
          <p:nvPr>
            <p:ph type="sldNum" sz="quarter" idx="12"/>
          </p:nvPr>
        </p:nvSpPr>
        <p:spPr/>
        <p:txBody>
          <a:bodyPr/>
          <a:lstStyle>
            <a:lvl1pPr>
              <a:defRPr>
                <a:solidFill>
                  <a:srgbClr val="FFFFFF"/>
                </a:solidFill>
              </a:defRPr>
            </a:lvl1pPr>
          </a:lstStyle>
          <a:p>
            <a:pPr>
              <a:defRPr/>
            </a:pPr>
            <a:fld id="{21A353BD-62B5-4728-87C6-222E27DD6106}" type="slidenum">
              <a:rPr lang="en-US"/>
              <a:pPr>
                <a:defRPr/>
              </a:pPr>
              <a:t>‹N°›</a:t>
            </a:fld>
            <a:endParaRPr lang="en-US"/>
          </a:p>
        </p:txBody>
      </p:sp>
    </p:spTree>
  </p:cSld>
  <p:clrMapOvr>
    <a:masterClrMapping/>
  </p:clrMapOvr>
  <p:transition spd="slow">
    <p:pull dir="lu"/>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solidFill>
                  <a:srgbClr val="FFFFFF"/>
                </a:solidFill>
              </a:defRPr>
            </a:lvl1pPr>
          </a:lstStyle>
          <a:p>
            <a:pPr>
              <a:defRPr/>
            </a:pPr>
            <a:endParaRPr lang="en-US"/>
          </a:p>
        </p:txBody>
      </p:sp>
      <p:sp>
        <p:nvSpPr>
          <p:cNvPr id="5" name="Espace réservé du pied de page 4"/>
          <p:cNvSpPr>
            <a:spLocks noGrp="1"/>
          </p:cNvSpPr>
          <p:nvPr>
            <p:ph type="ftr" sz="quarter" idx="11"/>
          </p:nvPr>
        </p:nvSpPr>
        <p:spPr/>
        <p:txBody>
          <a:bodyPr/>
          <a:lstStyle>
            <a:lvl1pPr>
              <a:defRPr smtClean="0">
                <a:solidFill>
                  <a:srgbClr val="FFFFFF"/>
                </a:solidFill>
              </a:defRPr>
            </a:lvl1pPr>
          </a:lstStyle>
          <a:p>
            <a:pPr>
              <a:defRPr/>
            </a:pPr>
            <a:r>
              <a:rPr lang="en-US"/>
              <a:t>Pictures redrawn from Stashak: "Adam's Lameness in Horses"</a:t>
            </a:r>
          </a:p>
        </p:txBody>
      </p:sp>
      <p:sp>
        <p:nvSpPr>
          <p:cNvPr id="6" name="Espace réservé du numéro de diapositive 5"/>
          <p:cNvSpPr>
            <a:spLocks noGrp="1"/>
          </p:cNvSpPr>
          <p:nvPr>
            <p:ph type="sldNum" sz="quarter" idx="12"/>
          </p:nvPr>
        </p:nvSpPr>
        <p:spPr/>
        <p:txBody>
          <a:bodyPr/>
          <a:lstStyle>
            <a:lvl1pPr>
              <a:defRPr>
                <a:solidFill>
                  <a:srgbClr val="FFFFFF"/>
                </a:solidFill>
              </a:defRPr>
            </a:lvl1pPr>
          </a:lstStyle>
          <a:p>
            <a:pPr>
              <a:defRPr/>
            </a:pPr>
            <a:fld id="{482FF123-926E-43BE-BA37-775D3ADFD00D}" type="slidenum">
              <a:rPr lang="en-US"/>
              <a:pPr>
                <a:defRPr/>
              </a:pPr>
              <a:t>‹N°›</a:t>
            </a:fld>
            <a:endParaRPr lang="en-US"/>
          </a:p>
        </p:txBody>
      </p:sp>
    </p:spTree>
  </p:cSld>
  <p:clrMapOvr>
    <a:masterClrMapping/>
  </p:clrMapOvr>
  <p:transition spd="slow">
    <p:pull dir="lu"/>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2"/>
      </p:bgRef>
    </p:bg>
    <p:spTree>
      <p:nvGrpSpPr>
        <p:cNvPr id="1" name=""/>
        <p:cNvGrpSpPr/>
        <p:nvPr/>
      </p:nvGrpSpPr>
      <p:grpSpPr>
        <a:xfrm>
          <a:off x="0" y="0"/>
          <a:ext cx="0" cy="0"/>
          <a:chOff x="0" y="0"/>
          <a:chExt cx="0" cy="0"/>
        </a:xfrm>
      </p:grpSpPr>
      <p:sp>
        <p:nvSpPr>
          <p:cNvPr id="4" name="Forme libre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5" name="Forme libre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9" name="Titr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fr-FR" smtClean="0"/>
              <a:t>Cliquez pour modifier le style du titre</a:t>
            </a:r>
            <a:endParaRPr lang="en-US"/>
          </a:p>
        </p:txBody>
      </p:sp>
      <p:sp>
        <p:nvSpPr>
          <p:cNvPr id="17" name="Sous-titre 16"/>
          <p:cNvSpPr>
            <a:spLocks noGrp="1"/>
          </p:cNvSpPr>
          <p:nvPr>
            <p:ph type="subTitle" idx="1"/>
          </p:nvPr>
        </p:nvSpPr>
        <p:spPr>
          <a:xfrm>
            <a:off x="433051"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Cliquez pour modifier le style des sous-titres du masque</a:t>
            </a:r>
            <a:endParaRPr lang="en-US"/>
          </a:p>
        </p:txBody>
      </p:sp>
      <p:sp>
        <p:nvSpPr>
          <p:cNvPr id="6" name="Espace réservé de la date 29"/>
          <p:cNvSpPr>
            <a:spLocks noGrp="1"/>
          </p:cNvSpPr>
          <p:nvPr>
            <p:ph type="dt" sz="half" idx="10"/>
          </p:nvPr>
        </p:nvSpPr>
        <p:spPr/>
        <p:txBody>
          <a:bodyPr/>
          <a:lstStyle>
            <a:lvl1pPr>
              <a:defRPr/>
            </a:lvl1pPr>
          </a:lstStyle>
          <a:p>
            <a:pPr>
              <a:defRPr/>
            </a:pPr>
            <a:fld id="{6832C778-AABE-4DF5-B548-2D2C35E24F2D}" type="datetimeFigureOut">
              <a:rPr lang="fr-FR"/>
              <a:pPr>
                <a:defRPr/>
              </a:pPr>
              <a:t>11/11/2024</a:t>
            </a:fld>
            <a:endParaRPr lang="fr-FR" dirty="0"/>
          </a:p>
        </p:txBody>
      </p:sp>
      <p:sp>
        <p:nvSpPr>
          <p:cNvPr id="7" name="Espace réservé du pied de page 18"/>
          <p:cNvSpPr>
            <a:spLocks noGrp="1"/>
          </p:cNvSpPr>
          <p:nvPr>
            <p:ph type="ftr" sz="quarter" idx="11"/>
          </p:nvPr>
        </p:nvSpPr>
        <p:spPr/>
        <p:txBody>
          <a:bodyPr/>
          <a:lstStyle>
            <a:lvl1pPr>
              <a:defRPr/>
            </a:lvl1pPr>
          </a:lstStyle>
          <a:p>
            <a:pPr>
              <a:defRPr/>
            </a:pPr>
            <a:endParaRPr lang="fr-FR"/>
          </a:p>
        </p:txBody>
      </p:sp>
      <p:sp>
        <p:nvSpPr>
          <p:cNvPr id="8" name="Espace réservé du numéro de diapositive 26"/>
          <p:cNvSpPr>
            <a:spLocks noGrp="1"/>
          </p:cNvSpPr>
          <p:nvPr>
            <p:ph type="sldNum" sz="quarter" idx="12"/>
          </p:nvPr>
        </p:nvSpPr>
        <p:spPr/>
        <p:txBody>
          <a:bodyPr/>
          <a:lstStyle>
            <a:lvl1pPr>
              <a:defRPr/>
            </a:lvl1pPr>
          </a:lstStyle>
          <a:p>
            <a:pPr>
              <a:defRPr/>
            </a:pPr>
            <a:fld id="{524932BD-1105-490F-B908-08215A2C5CC3}" type="slidenum">
              <a:rPr lang="fr-FR"/>
              <a:pPr>
                <a:defRPr/>
              </a:pPr>
              <a:t>‹N°›</a:t>
            </a:fld>
            <a:endParaRPr lang="fr-FR" dirty="0"/>
          </a:p>
        </p:txBody>
      </p:sp>
    </p:spTree>
  </p:cSld>
  <p:clrMapOvr>
    <a:overrideClrMapping bg1="dk1" tx1="lt1" bg2="dk2" tx2="lt2" accent1="accent1" accent2="accent2" accent3="accent3" accent4="accent4" accent5="accent5" accent6="accent6" hlink="hlink" folHlink="folHlink"/>
  </p:clrMapOvr>
  <p:transition spd="slow">
    <p:pull dir="l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E1CF7C07-4A06-4996-BE70-6C56FDDE10F2}" type="datetimeFigureOut">
              <a:rPr lang="fr-FR"/>
              <a:pPr>
                <a:defRPr/>
              </a:pPr>
              <a:t>11/11/2024</a:t>
            </a:fld>
            <a:endParaRPr lang="fr-FR" dirty="0"/>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ED8257F9-648D-4AD7-8BBF-EF21E0D289F5}" type="slidenum">
              <a:rPr lang="fr-FR"/>
              <a:pPr>
                <a:defRPr/>
              </a:pPr>
              <a:t>‹N°›</a:t>
            </a:fld>
            <a:endParaRPr lang="fr-FR" dirty="0"/>
          </a:p>
        </p:txBody>
      </p:sp>
    </p:spTree>
  </p:cSld>
  <p:clrMapOvr>
    <a:masterClrMapping/>
  </p:clrMapOvr>
  <p:transition spd="slow">
    <p:pull dir="l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1"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4" name="Espace réservé du texte 3"/>
          <p:cNvSpPr>
            <a:spLocks noGrp="1"/>
          </p:cNvSpPr>
          <p:nvPr>
            <p:ph type="body" sz="half" idx="3"/>
          </p:nvPr>
        </p:nvSpPr>
        <p:spPr>
          <a:xfrm>
            <a:off x="4645026"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5" name="Espace réservé du contenu 4"/>
          <p:cNvSpPr>
            <a:spLocks noGrp="1"/>
          </p:cNvSpPr>
          <p:nvPr>
            <p:ph sz="quarter" idx="2"/>
          </p:nvPr>
        </p:nvSpPr>
        <p:spPr>
          <a:xfrm>
            <a:off x="457201" y="1516912"/>
            <a:ext cx="4040188" cy="3941763"/>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contenu 5"/>
          <p:cNvSpPr>
            <a:spLocks noGrp="1"/>
          </p:cNvSpPr>
          <p:nvPr>
            <p:ph sz="quarter" idx="4"/>
          </p:nvPr>
        </p:nvSpPr>
        <p:spPr>
          <a:xfrm>
            <a:off x="4645026" y="1516912"/>
            <a:ext cx="4041775" cy="3941763"/>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lvl1pPr>
              <a:defRPr/>
            </a:lvl1pPr>
          </a:lstStyle>
          <a:p>
            <a:pPr>
              <a:defRPr/>
            </a:pPr>
            <a:fld id="{60D74C96-DA03-4D43-8511-2517F8DD8D51}" type="datetimeFigureOut">
              <a:rPr lang="fr-FR"/>
              <a:pPr>
                <a:defRPr/>
              </a:pPr>
              <a:t>11/11/2024</a:t>
            </a:fld>
            <a:endParaRPr lang="fr-FR"/>
          </a:p>
        </p:txBody>
      </p:sp>
      <p:sp>
        <p:nvSpPr>
          <p:cNvPr id="8" name="Espace réservé du pied de page 7"/>
          <p:cNvSpPr>
            <a:spLocks noGrp="1"/>
          </p:cNvSpPr>
          <p:nvPr>
            <p:ph type="ftr" sz="quarter" idx="11"/>
          </p:nvPr>
        </p:nvSpPr>
        <p:spPr/>
        <p:txBody>
          <a:bodyPr/>
          <a:lstStyle>
            <a:lvl1pPr>
              <a:defRPr/>
            </a:lvl1pPr>
          </a:lstStyle>
          <a:p>
            <a:pPr>
              <a:defRPr/>
            </a:pPr>
            <a:endParaRPr lang="fr-FR"/>
          </a:p>
        </p:txBody>
      </p:sp>
      <p:sp>
        <p:nvSpPr>
          <p:cNvPr id="9" name="Espace réservé du numéro de diapositive 8"/>
          <p:cNvSpPr>
            <a:spLocks noGrp="1"/>
          </p:cNvSpPr>
          <p:nvPr>
            <p:ph type="sldNum" sz="quarter" idx="12"/>
          </p:nvPr>
        </p:nvSpPr>
        <p:spPr/>
        <p:txBody>
          <a:bodyPr/>
          <a:lstStyle>
            <a:lvl1pPr>
              <a:defRPr/>
            </a:lvl1pPr>
          </a:lstStyle>
          <a:p>
            <a:pPr>
              <a:defRPr/>
            </a:pPr>
            <a:fld id="{733248CB-F567-4ECD-93EB-0FDA56654387}" type="slidenum">
              <a:rPr lang="fr-FR"/>
              <a:pPr>
                <a:defRPr/>
              </a:pPr>
              <a:t>‹N°›</a:t>
            </a:fld>
            <a:endParaRPr lang="fr-FR"/>
          </a:p>
        </p:txBody>
      </p:sp>
    </p:spTree>
  </p:cSld>
  <p:clrMapOvr>
    <a:masterClrMapping/>
  </p:clrMapOvr>
  <p:transition spd="slow">
    <p:pull dir="lu"/>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2">
        <a:schemeClr val="bg2"/>
      </p:bgRef>
    </p:bg>
    <p:spTree>
      <p:nvGrpSpPr>
        <p:cNvPr id="1" name=""/>
        <p:cNvGrpSpPr/>
        <p:nvPr/>
      </p:nvGrpSpPr>
      <p:grpSpPr>
        <a:xfrm>
          <a:off x="0" y="0"/>
          <a:ext cx="0" cy="0"/>
          <a:chOff x="0" y="0"/>
          <a:chExt cx="0" cy="0"/>
        </a:xfrm>
      </p:grpSpPr>
      <p:sp>
        <p:nvSpPr>
          <p:cNvPr id="4" name="Forme libre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5" name="Forme libre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2" name="Titre 1"/>
          <p:cNvSpPr>
            <a:spLocks noGrp="1"/>
          </p:cNvSpPr>
          <p:nvPr>
            <p:ph type="title"/>
          </p:nvPr>
        </p:nvSpPr>
        <p:spPr>
          <a:xfrm>
            <a:off x="685800" y="3583838"/>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685800" y="2485801"/>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Cliquez pour modifier les styles du texte du masque</a:t>
            </a:r>
          </a:p>
        </p:txBody>
      </p:sp>
      <p:sp>
        <p:nvSpPr>
          <p:cNvPr id="6" name="Espace réservé de la date 3"/>
          <p:cNvSpPr>
            <a:spLocks noGrp="1"/>
          </p:cNvSpPr>
          <p:nvPr>
            <p:ph type="dt" sz="half" idx="10"/>
          </p:nvPr>
        </p:nvSpPr>
        <p:spPr/>
        <p:txBody>
          <a:bodyPr/>
          <a:lstStyle>
            <a:lvl1pPr>
              <a:defRPr/>
            </a:lvl1pPr>
          </a:lstStyle>
          <a:p>
            <a:pPr>
              <a:defRPr/>
            </a:pPr>
            <a:fld id="{2C0DEF2B-9F92-400E-B002-2C2692B7D095}" type="datetimeFigureOut">
              <a:rPr lang="fr-FR"/>
              <a:pPr>
                <a:defRPr/>
              </a:pPr>
              <a:t>11/11/2024</a:t>
            </a:fld>
            <a:endParaRPr lang="fr-FR" dirty="0"/>
          </a:p>
        </p:txBody>
      </p:sp>
      <p:sp>
        <p:nvSpPr>
          <p:cNvPr id="7" name="Espace réservé du pied de page 4"/>
          <p:cNvSpPr>
            <a:spLocks noGrp="1"/>
          </p:cNvSpPr>
          <p:nvPr>
            <p:ph type="ftr" sz="quarter" idx="11"/>
          </p:nvPr>
        </p:nvSpPr>
        <p:spPr/>
        <p:txBody>
          <a:bodyPr/>
          <a:lstStyle>
            <a:lvl1pPr>
              <a:defRPr/>
            </a:lvl1pPr>
          </a:lstStyle>
          <a:p>
            <a:pPr>
              <a:defRPr/>
            </a:pPr>
            <a:endParaRPr lang="fr-FR"/>
          </a:p>
        </p:txBody>
      </p:sp>
      <p:sp>
        <p:nvSpPr>
          <p:cNvPr id="8" name="Espace réservé du numéro de diapositive 5"/>
          <p:cNvSpPr>
            <a:spLocks noGrp="1"/>
          </p:cNvSpPr>
          <p:nvPr>
            <p:ph type="sldNum" sz="quarter" idx="12"/>
          </p:nvPr>
        </p:nvSpPr>
        <p:spPr/>
        <p:txBody>
          <a:bodyPr/>
          <a:lstStyle>
            <a:lvl1pPr>
              <a:defRPr/>
            </a:lvl1pPr>
          </a:lstStyle>
          <a:p>
            <a:pPr>
              <a:defRPr/>
            </a:pPr>
            <a:fld id="{3CC0AC03-FF5D-4F2D-80DC-30AC0A94C013}" type="slidenum">
              <a:rPr lang="fr-FR"/>
              <a:pPr>
                <a:defRPr/>
              </a:pPr>
              <a:t>‹N°›</a:t>
            </a:fld>
            <a:endParaRPr lang="fr-FR" dirty="0"/>
          </a:p>
        </p:txBody>
      </p:sp>
    </p:spTree>
  </p:cSld>
  <p:clrMapOvr>
    <a:overrideClrMapping bg1="dk1" tx1="lt1" bg2="dk2" tx2="lt2" accent1="accent1" accent2="accent2" accent3="accent3" accent4="accent4" accent5="accent5" accent6="accent6" hlink="hlink" folHlink="folHlink"/>
  </p:clrMapOvr>
  <p:transition spd="slow">
    <p:pull dir="l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1"/>
            <a:ext cx="3657600" cy="4525963"/>
          </a:xfrm>
        </p:spPr>
        <p:txBody>
          <a:bodyPr/>
          <a:lstStyle>
            <a:lvl1pPr>
              <a:defRPr sz="2600"/>
            </a:lvl1pPr>
            <a:lvl2pPr>
              <a:defRPr sz="22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267200" y="1600201"/>
            <a:ext cx="3657600" cy="4525963"/>
          </a:xfrm>
        </p:spPr>
        <p:txBody>
          <a:bodyPr/>
          <a:lstStyle>
            <a:lvl1pPr>
              <a:defRPr sz="2600"/>
            </a:lvl1pPr>
            <a:lvl2pPr>
              <a:defRPr sz="22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9"/>
          <p:cNvSpPr>
            <a:spLocks noGrp="1"/>
          </p:cNvSpPr>
          <p:nvPr>
            <p:ph type="dt" sz="half" idx="10"/>
          </p:nvPr>
        </p:nvSpPr>
        <p:spPr/>
        <p:txBody>
          <a:bodyPr/>
          <a:lstStyle>
            <a:lvl1pPr>
              <a:defRPr/>
            </a:lvl1pPr>
          </a:lstStyle>
          <a:p>
            <a:pPr>
              <a:defRPr/>
            </a:pPr>
            <a:fld id="{BC538D88-662E-4448-9C43-31E2BD786AB5}" type="datetimeFigureOut">
              <a:rPr lang="fr-FR"/>
              <a:pPr>
                <a:defRPr/>
              </a:pPr>
              <a:t>11/11/2024</a:t>
            </a:fld>
            <a:endParaRPr lang="fr-FR" dirty="0"/>
          </a:p>
        </p:txBody>
      </p:sp>
      <p:sp>
        <p:nvSpPr>
          <p:cNvPr id="6" name="Espace réservé du pied de page 21"/>
          <p:cNvSpPr>
            <a:spLocks noGrp="1"/>
          </p:cNvSpPr>
          <p:nvPr>
            <p:ph type="ftr" sz="quarter" idx="11"/>
          </p:nvPr>
        </p:nvSpPr>
        <p:spPr/>
        <p:txBody>
          <a:bodyPr/>
          <a:lstStyle>
            <a:lvl1pPr>
              <a:defRPr/>
            </a:lvl1pPr>
          </a:lstStyle>
          <a:p>
            <a:pPr>
              <a:defRPr/>
            </a:pPr>
            <a:endParaRPr lang="fr-FR"/>
          </a:p>
        </p:txBody>
      </p:sp>
      <p:sp>
        <p:nvSpPr>
          <p:cNvPr id="7" name="Espace réservé du numéro de diapositive 17"/>
          <p:cNvSpPr>
            <a:spLocks noGrp="1"/>
          </p:cNvSpPr>
          <p:nvPr>
            <p:ph type="sldNum" sz="quarter" idx="12"/>
          </p:nvPr>
        </p:nvSpPr>
        <p:spPr/>
        <p:txBody>
          <a:bodyPr/>
          <a:lstStyle>
            <a:lvl1pPr>
              <a:defRPr/>
            </a:lvl1pPr>
          </a:lstStyle>
          <a:p>
            <a:pPr>
              <a:defRPr/>
            </a:pPr>
            <a:fld id="{8FB62069-2618-456E-B2E2-CF81955FCA68}" type="slidenum">
              <a:rPr lang="fr-FR"/>
              <a:pPr>
                <a:defRPr/>
              </a:pPr>
              <a:t>‹N°›</a:t>
            </a:fld>
            <a:endParaRPr lang="fr-FR" dirty="0"/>
          </a:p>
        </p:txBody>
      </p:sp>
    </p:spTree>
  </p:cSld>
  <p:clrMapOvr>
    <a:masterClrMapping/>
  </p:clrMapOvr>
  <p:transition spd="slow">
    <p:pull dir="l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1"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4" name="Espace réservé du texte 3"/>
          <p:cNvSpPr>
            <a:spLocks noGrp="1"/>
          </p:cNvSpPr>
          <p:nvPr>
            <p:ph type="body" sz="half" idx="3"/>
          </p:nvPr>
        </p:nvSpPr>
        <p:spPr>
          <a:xfrm>
            <a:off x="4645026"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5" name="Espace réservé du contenu 4"/>
          <p:cNvSpPr>
            <a:spLocks noGrp="1"/>
          </p:cNvSpPr>
          <p:nvPr>
            <p:ph sz="quarter" idx="2"/>
          </p:nvPr>
        </p:nvSpPr>
        <p:spPr>
          <a:xfrm>
            <a:off x="457201" y="1516912"/>
            <a:ext cx="4040188" cy="3941763"/>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contenu 5"/>
          <p:cNvSpPr>
            <a:spLocks noGrp="1"/>
          </p:cNvSpPr>
          <p:nvPr>
            <p:ph sz="quarter" idx="4"/>
          </p:nvPr>
        </p:nvSpPr>
        <p:spPr>
          <a:xfrm>
            <a:off x="4645026" y="1516912"/>
            <a:ext cx="4041775" cy="3941763"/>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lvl1pPr>
              <a:defRPr/>
            </a:lvl1pPr>
          </a:lstStyle>
          <a:p>
            <a:pPr>
              <a:defRPr/>
            </a:pPr>
            <a:fld id="{4C9F805C-7D0C-4E00-B882-44317F3149DC}" type="datetimeFigureOut">
              <a:rPr lang="fr-FR"/>
              <a:pPr>
                <a:defRPr/>
              </a:pPr>
              <a:t>11/11/2024</a:t>
            </a:fld>
            <a:endParaRPr lang="fr-FR" dirty="0"/>
          </a:p>
        </p:txBody>
      </p:sp>
      <p:sp>
        <p:nvSpPr>
          <p:cNvPr id="8" name="Espace réservé du pied de page 7"/>
          <p:cNvSpPr>
            <a:spLocks noGrp="1"/>
          </p:cNvSpPr>
          <p:nvPr>
            <p:ph type="ftr" sz="quarter" idx="11"/>
          </p:nvPr>
        </p:nvSpPr>
        <p:spPr/>
        <p:txBody>
          <a:bodyPr/>
          <a:lstStyle>
            <a:lvl1pPr>
              <a:defRPr/>
            </a:lvl1pPr>
          </a:lstStyle>
          <a:p>
            <a:pPr>
              <a:defRPr/>
            </a:pPr>
            <a:endParaRPr lang="fr-FR"/>
          </a:p>
        </p:txBody>
      </p:sp>
      <p:sp>
        <p:nvSpPr>
          <p:cNvPr id="9" name="Espace réservé du numéro de diapositive 8"/>
          <p:cNvSpPr>
            <a:spLocks noGrp="1"/>
          </p:cNvSpPr>
          <p:nvPr>
            <p:ph type="sldNum" sz="quarter" idx="12"/>
          </p:nvPr>
        </p:nvSpPr>
        <p:spPr/>
        <p:txBody>
          <a:bodyPr/>
          <a:lstStyle>
            <a:lvl1pPr>
              <a:defRPr/>
            </a:lvl1pPr>
          </a:lstStyle>
          <a:p>
            <a:pPr>
              <a:defRPr/>
            </a:pPr>
            <a:fld id="{F04E84E2-3105-4437-B0D3-CB35427FBDE9}" type="slidenum">
              <a:rPr lang="fr-FR"/>
              <a:pPr>
                <a:defRPr/>
              </a:pPr>
              <a:t>‹N°›</a:t>
            </a:fld>
            <a:endParaRPr lang="fr-FR" dirty="0"/>
          </a:p>
        </p:txBody>
      </p:sp>
    </p:spTree>
  </p:cSld>
  <p:clrMapOvr>
    <a:masterClrMapping/>
  </p:clrMapOvr>
  <p:transition spd="slow">
    <p:pull dir="lu"/>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lstStyle>
            <a:lvl1pPr algn="l">
              <a:defRPr sz="4600"/>
            </a:lvl1pPr>
          </a:lstStyle>
          <a:p>
            <a:r>
              <a:rPr lang="fr-FR" smtClean="0"/>
              <a:t>Cliquez pour modifier le style du titre</a:t>
            </a:r>
            <a:endParaRPr lang="en-US"/>
          </a:p>
        </p:txBody>
      </p:sp>
      <p:sp>
        <p:nvSpPr>
          <p:cNvPr id="3" name="Espace réservé de la date 9"/>
          <p:cNvSpPr>
            <a:spLocks noGrp="1"/>
          </p:cNvSpPr>
          <p:nvPr>
            <p:ph type="dt" sz="half" idx="10"/>
          </p:nvPr>
        </p:nvSpPr>
        <p:spPr/>
        <p:txBody>
          <a:bodyPr/>
          <a:lstStyle>
            <a:lvl1pPr>
              <a:defRPr/>
            </a:lvl1pPr>
          </a:lstStyle>
          <a:p>
            <a:pPr>
              <a:defRPr/>
            </a:pPr>
            <a:fld id="{E553CDDE-DC42-4957-A3A3-26CBB87625E8}" type="datetimeFigureOut">
              <a:rPr lang="fr-FR"/>
              <a:pPr>
                <a:defRPr/>
              </a:pPr>
              <a:t>11/11/2024</a:t>
            </a:fld>
            <a:endParaRPr lang="fr-FR" dirty="0"/>
          </a:p>
        </p:txBody>
      </p:sp>
      <p:sp>
        <p:nvSpPr>
          <p:cNvPr id="4" name="Espace réservé du pied de page 21"/>
          <p:cNvSpPr>
            <a:spLocks noGrp="1"/>
          </p:cNvSpPr>
          <p:nvPr>
            <p:ph type="ftr" sz="quarter" idx="11"/>
          </p:nvPr>
        </p:nvSpPr>
        <p:spPr/>
        <p:txBody>
          <a:bodyPr/>
          <a:lstStyle>
            <a:lvl1pPr>
              <a:defRPr/>
            </a:lvl1pPr>
          </a:lstStyle>
          <a:p>
            <a:pPr>
              <a:defRPr/>
            </a:pPr>
            <a:endParaRPr lang="fr-FR"/>
          </a:p>
        </p:txBody>
      </p:sp>
      <p:sp>
        <p:nvSpPr>
          <p:cNvPr id="5" name="Espace réservé du numéro de diapositive 17"/>
          <p:cNvSpPr>
            <a:spLocks noGrp="1"/>
          </p:cNvSpPr>
          <p:nvPr>
            <p:ph type="sldNum" sz="quarter" idx="12"/>
          </p:nvPr>
        </p:nvSpPr>
        <p:spPr/>
        <p:txBody>
          <a:bodyPr/>
          <a:lstStyle>
            <a:lvl1pPr>
              <a:defRPr/>
            </a:lvl1pPr>
          </a:lstStyle>
          <a:p>
            <a:pPr>
              <a:defRPr/>
            </a:pPr>
            <a:fld id="{7875BDF5-FA94-4A5E-AEEC-763942EABAF6}" type="slidenum">
              <a:rPr lang="fr-FR"/>
              <a:pPr>
                <a:defRPr/>
              </a:pPr>
              <a:t>‹N°›</a:t>
            </a:fld>
            <a:endParaRPr lang="fr-FR" dirty="0"/>
          </a:p>
        </p:txBody>
      </p:sp>
    </p:spTree>
  </p:cSld>
  <p:clrMapOvr>
    <a:masterClrMapping/>
  </p:clrMapOvr>
  <p:transition spd="slow">
    <p:pull dir="l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9"/>
          <p:cNvSpPr>
            <a:spLocks noGrp="1"/>
          </p:cNvSpPr>
          <p:nvPr>
            <p:ph type="dt" sz="half" idx="10"/>
          </p:nvPr>
        </p:nvSpPr>
        <p:spPr/>
        <p:txBody>
          <a:bodyPr/>
          <a:lstStyle>
            <a:lvl1pPr>
              <a:defRPr/>
            </a:lvl1pPr>
          </a:lstStyle>
          <a:p>
            <a:pPr>
              <a:defRPr/>
            </a:pPr>
            <a:fld id="{3982B2B0-F420-4863-A78B-1F5F0B14EC38}" type="datetimeFigureOut">
              <a:rPr lang="fr-FR"/>
              <a:pPr>
                <a:defRPr/>
              </a:pPr>
              <a:t>11/11/2024</a:t>
            </a:fld>
            <a:endParaRPr lang="fr-FR" dirty="0"/>
          </a:p>
        </p:txBody>
      </p:sp>
      <p:sp>
        <p:nvSpPr>
          <p:cNvPr id="3" name="Espace réservé du pied de page 21"/>
          <p:cNvSpPr>
            <a:spLocks noGrp="1"/>
          </p:cNvSpPr>
          <p:nvPr>
            <p:ph type="ftr" sz="quarter" idx="11"/>
          </p:nvPr>
        </p:nvSpPr>
        <p:spPr/>
        <p:txBody>
          <a:bodyPr/>
          <a:lstStyle>
            <a:lvl1pPr>
              <a:defRPr/>
            </a:lvl1pPr>
          </a:lstStyle>
          <a:p>
            <a:pPr>
              <a:defRPr/>
            </a:pPr>
            <a:endParaRPr lang="fr-FR"/>
          </a:p>
        </p:txBody>
      </p:sp>
      <p:sp>
        <p:nvSpPr>
          <p:cNvPr id="4" name="Espace réservé du numéro de diapositive 17"/>
          <p:cNvSpPr>
            <a:spLocks noGrp="1"/>
          </p:cNvSpPr>
          <p:nvPr>
            <p:ph type="sldNum" sz="quarter" idx="12"/>
          </p:nvPr>
        </p:nvSpPr>
        <p:spPr/>
        <p:txBody>
          <a:bodyPr/>
          <a:lstStyle>
            <a:lvl1pPr>
              <a:defRPr/>
            </a:lvl1pPr>
          </a:lstStyle>
          <a:p>
            <a:pPr>
              <a:defRPr/>
            </a:pPr>
            <a:fld id="{C57205DE-2BB5-4125-A647-C57B092E90F5}" type="slidenum">
              <a:rPr lang="fr-FR"/>
              <a:pPr>
                <a:defRPr/>
              </a:pPr>
              <a:t>‹N°›</a:t>
            </a:fld>
            <a:endParaRPr lang="fr-FR" dirty="0"/>
          </a:p>
        </p:txBody>
      </p:sp>
    </p:spTree>
  </p:cSld>
  <p:clrMapOvr>
    <a:masterClrMapping/>
  </p:clrMapOvr>
  <p:transition spd="slow">
    <p:pull dir="l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9"/>
            <a:ext cx="3200400" cy="730250"/>
          </a:xfrm>
        </p:spPr>
        <p:txBody>
          <a:bodyPr tIns="0" bIns="0" anchor="t"/>
          <a:lstStyle>
            <a:lvl1pPr algn="l">
              <a:buNone/>
              <a:defRPr sz="1800" b="1">
                <a:solidFill>
                  <a:schemeClr val="accent1"/>
                </a:solidFill>
              </a:defRPr>
            </a:lvl1pPr>
          </a:lstStyle>
          <a:p>
            <a:r>
              <a:rPr lang="fr-FR" smtClean="0"/>
              <a:t>Cliquez pour modifier le style du titre</a:t>
            </a:r>
            <a:endParaRPr lang="en-US"/>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fr-FR" smtClean="0"/>
              <a:t>Cliquez pour modifier les styles du texte du masque</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a:defRPr/>
            </a:lvl1pPr>
          </a:lstStyle>
          <a:p>
            <a:pPr>
              <a:defRPr/>
            </a:pPr>
            <a:fld id="{5F61C9CE-3FE2-42A0-8238-0719FAEF1E9E}" type="datetimeFigureOut">
              <a:rPr lang="fr-FR"/>
              <a:pPr>
                <a:defRPr/>
              </a:pPr>
              <a:t>11/11/2024</a:t>
            </a:fld>
            <a:endParaRPr lang="fr-FR" dirty="0"/>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a:xfrm>
            <a:off x="8156575" y="6421438"/>
            <a:ext cx="762000" cy="365125"/>
          </a:xfrm>
        </p:spPr>
        <p:txBody>
          <a:bodyPr/>
          <a:lstStyle>
            <a:lvl1pPr>
              <a:defRPr/>
            </a:lvl1pPr>
          </a:lstStyle>
          <a:p>
            <a:pPr>
              <a:defRPr/>
            </a:pPr>
            <a:fld id="{2176183C-0229-4E14-8178-20433F642063}" type="slidenum">
              <a:rPr lang="fr-FR"/>
              <a:pPr>
                <a:defRPr/>
              </a:pPr>
              <a:t>‹N°›</a:t>
            </a:fld>
            <a:endParaRPr lang="fr-FR" dirty="0"/>
          </a:p>
        </p:txBody>
      </p:sp>
    </p:spTree>
  </p:cSld>
  <p:clrMapOvr>
    <a:masterClrMapping/>
  </p:clrMapOvr>
  <p:transition spd="slow">
    <p:pull dir="l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3" y="1705709"/>
            <a:ext cx="3053868" cy="1253808"/>
          </a:xfrm>
        </p:spPr>
        <p:txBody>
          <a:bodyPr anchor="b"/>
          <a:lstStyle>
            <a:lvl1pPr algn="l">
              <a:buNone/>
              <a:defRPr sz="2200" b="1">
                <a:solidFill>
                  <a:schemeClr val="accent1"/>
                </a:solidFill>
              </a:defRPr>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5556733" y="2998766"/>
            <a:ext cx="3053867"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4FEF485C-BB7C-4924-8C03-140B382CC6BF}" type="datetimeFigureOut">
              <a:rPr lang="fr-FR"/>
              <a:pPr>
                <a:defRPr/>
              </a:pPr>
              <a:t>11/11/2024</a:t>
            </a:fld>
            <a:endParaRPr lang="fr-FR" dirty="0"/>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fld id="{41CDF987-6D51-4D2A-86FE-6EB0914829F6}" type="slidenum">
              <a:rPr lang="fr-FR"/>
              <a:pPr>
                <a:defRPr/>
              </a:pPr>
              <a:t>‹N°›</a:t>
            </a:fld>
            <a:endParaRPr lang="fr-FR" dirty="0"/>
          </a:p>
        </p:txBody>
      </p:sp>
    </p:spTree>
  </p:cSld>
  <p:clrMapOvr>
    <a:masterClrMapping/>
  </p:clrMapOvr>
  <p:transition spd="slow">
    <p:pull dir="lu"/>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16F01545-3523-4E92-A66B-926FB2AE93C2}" type="datetimeFigureOut">
              <a:rPr lang="fr-FR"/>
              <a:pPr>
                <a:defRPr/>
              </a:pPr>
              <a:t>11/11/2024</a:t>
            </a:fld>
            <a:endParaRPr lang="fr-FR" dirty="0"/>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C3580FBD-D87A-48BA-86C1-8D8BC44154DE}" type="slidenum">
              <a:rPr lang="fr-FR"/>
              <a:pPr>
                <a:defRPr/>
              </a:pPr>
              <a:t>‹N°›</a:t>
            </a:fld>
            <a:endParaRPr lang="fr-FR" dirty="0"/>
          </a:p>
        </p:txBody>
      </p:sp>
    </p:spTree>
  </p:cSld>
  <p:clrMapOvr>
    <a:masterClrMapping/>
  </p:clrMapOvr>
  <p:transition spd="slow">
    <p:pull dir="l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83516477-7E04-4EF6-AFF8-7E0C4CD2F7C9}" type="datetimeFigureOut">
              <a:rPr lang="fr-FR"/>
              <a:pPr>
                <a:defRPr/>
              </a:pPr>
              <a:t>11/11/2024</a:t>
            </a:fld>
            <a:endParaRPr lang="fr-FR" dirty="0"/>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ECA5152C-6268-4EFF-B3EF-12ACC97BB85E}" type="slidenum">
              <a:rPr lang="fr-FR"/>
              <a:pPr>
                <a:defRPr/>
              </a:pPr>
              <a:t>‹N°›</a:t>
            </a:fld>
            <a:endParaRPr lang="fr-FR" dirty="0"/>
          </a:p>
        </p:txBody>
      </p:sp>
    </p:spTree>
  </p:cSld>
  <p:clrMapOvr>
    <a:masterClrMapping/>
  </p:clrMapOvr>
  <p:transition spd="slow">
    <p:pull dir="l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hangingPunct="0">
                <a:defRPr/>
              </a:pPr>
              <a:endParaRPr lang="en-US">
                <a:solidFill>
                  <a:srgbClr val="FFFFFF"/>
                </a:solidFill>
                <a:latin typeface="+mn-lt"/>
                <a:cs typeface="+mn-cs"/>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hangingPunct="0">
                <a:defRPr/>
              </a:pPr>
              <a:endParaRPr lang="en-US">
                <a:solidFill>
                  <a:srgbClr val="FFFFFF"/>
                </a:solidFill>
                <a:latin typeface="+mn-lt"/>
                <a:cs typeface="+mn-cs"/>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hangingPunct="0">
                <a:defRPr/>
              </a:pPr>
              <a:endParaRPr lang="en-US">
                <a:solidFill>
                  <a:srgbClr val="FFFFFF"/>
                </a:solidFill>
                <a:latin typeface="+mn-lt"/>
                <a:cs typeface="+mn-cs"/>
              </a:endParaRPr>
            </a:p>
          </p:txBody>
        </p:sp>
      </p:grpSp>
      <p:sp>
        <p:nvSpPr>
          <p:cNvPr id="81930" name="Rectangle 10"/>
          <p:cNvSpPr>
            <a:spLocks noGrp="1" noChangeArrowheads="1"/>
          </p:cNvSpPr>
          <p:nvPr>
            <p:ph type="ctrTitle" sz="quarter"/>
          </p:nvPr>
        </p:nvSpPr>
        <p:spPr>
          <a:xfrm>
            <a:off x="685800" y="1873250"/>
            <a:ext cx="7772400" cy="1555750"/>
          </a:xfrm>
        </p:spPr>
        <p:txBody>
          <a:bodyPr/>
          <a:lstStyle>
            <a:lvl1pPr>
              <a:defRPr sz="4800"/>
            </a:lvl1pPr>
          </a:lstStyle>
          <a:p>
            <a:r>
              <a:rPr lang="fr-FR" smtClean="0"/>
              <a:t>Cliquez pour modifier le style du titre</a:t>
            </a:r>
            <a:endParaRPr lang="en-US"/>
          </a:p>
        </p:txBody>
      </p:sp>
      <p:sp>
        <p:nvSpPr>
          <p:cNvPr id="819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fr-FR" smtClean="0"/>
              <a:t>Cliquez pour modifier le style des sous-titres du masque</a:t>
            </a:r>
            <a:endParaRPr lang="en-US"/>
          </a:p>
        </p:txBody>
      </p:sp>
      <p:sp>
        <p:nvSpPr>
          <p:cNvPr id="12" name="Rectangle 12"/>
          <p:cNvSpPr>
            <a:spLocks noGrp="1" noChangeArrowheads="1"/>
          </p:cNvSpPr>
          <p:nvPr>
            <p:ph type="dt" sz="quarter" idx="10"/>
          </p:nvPr>
        </p:nvSpPr>
        <p:spPr/>
        <p:txBody>
          <a:bodyPr/>
          <a:lstStyle>
            <a:lvl1pPr fontAlgn="auto">
              <a:spcBef>
                <a:spcPts val="0"/>
              </a:spcBef>
              <a:spcAft>
                <a:spcPts val="0"/>
              </a:spcAft>
              <a:defRPr/>
            </a:lvl1pPr>
          </a:lstStyle>
          <a:p>
            <a:pPr>
              <a:defRPr/>
            </a:pPr>
            <a:endParaRPr lang="en-US"/>
          </a:p>
        </p:txBody>
      </p:sp>
      <p:sp>
        <p:nvSpPr>
          <p:cNvPr id="13"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14"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709D9111-0A46-48A9-90EF-A296FC32D1C6}" type="slidenum">
              <a:rPr lang="en-US"/>
              <a:pPr>
                <a:defRPr/>
              </a:pPr>
              <a:t>‹N°›</a:t>
            </a:fld>
            <a:endParaRPr lang="en-US"/>
          </a:p>
        </p:txBody>
      </p:sp>
    </p:spTree>
  </p:cSld>
  <p:clrMapOvr>
    <a:masterClrMapping/>
  </p:clrMapOvr>
  <p:transition spd="slow">
    <p:pull dir="l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lstStyle>
            <a:lvl1pPr algn="l">
              <a:defRPr sz="4600"/>
            </a:lvl1pPr>
          </a:lstStyle>
          <a:p>
            <a:r>
              <a:rPr lang="fr-FR" smtClean="0"/>
              <a:t>Cliquez pour modifier le style du titre</a:t>
            </a:r>
            <a:endParaRPr lang="en-US"/>
          </a:p>
        </p:txBody>
      </p:sp>
      <p:sp>
        <p:nvSpPr>
          <p:cNvPr id="3" name="Espace réservé de la date 9"/>
          <p:cNvSpPr>
            <a:spLocks noGrp="1"/>
          </p:cNvSpPr>
          <p:nvPr>
            <p:ph type="dt" sz="half" idx="10"/>
          </p:nvPr>
        </p:nvSpPr>
        <p:spPr/>
        <p:txBody>
          <a:bodyPr/>
          <a:lstStyle>
            <a:lvl1pPr>
              <a:defRPr/>
            </a:lvl1pPr>
          </a:lstStyle>
          <a:p>
            <a:pPr>
              <a:defRPr/>
            </a:pPr>
            <a:fld id="{0F115269-0017-4AAA-87C9-F25C656F07C7}" type="datetimeFigureOut">
              <a:rPr lang="fr-FR"/>
              <a:pPr>
                <a:defRPr/>
              </a:pPr>
              <a:t>11/11/2024</a:t>
            </a:fld>
            <a:endParaRPr lang="fr-FR"/>
          </a:p>
        </p:txBody>
      </p:sp>
      <p:sp>
        <p:nvSpPr>
          <p:cNvPr id="4" name="Espace réservé du pied de page 21"/>
          <p:cNvSpPr>
            <a:spLocks noGrp="1"/>
          </p:cNvSpPr>
          <p:nvPr>
            <p:ph type="ftr" sz="quarter" idx="11"/>
          </p:nvPr>
        </p:nvSpPr>
        <p:spPr/>
        <p:txBody>
          <a:bodyPr/>
          <a:lstStyle>
            <a:lvl1pPr>
              <a:defRPr/>
            </a:lvl1pPr>
          </a:lstStyle>
          <a:p>
            <a:pPr>
              <a:defRPr/>
            </a:pPr>
            <a:endParaRPr lang="fr-FR"/>
          </a:p>
        </p:txBody>
      </p:sp>
      <p:sp>
        <p:nvSpPr>
          <p:cNvPr id="5" name="Espace réservé du numéro de diapositive 17"/>
          <p:cNvSpPr>
            <a:spLocks noGrp="1"/>
          </p:cNvSpPr>
          <p:nvPr>
            <p:ph type="sldNum" sz="quarter" idx="12"/>
          </p:nvPr>
        </p:nvSpPr>
        <p:spPr/>
        <p:txBody>
          <a:bodyPr/>
          <a:lstStyle>
            <a:lvl1pPr>
              <a:defRPr/>
            </a:lvl1pPr>
          </a:lstStyle>
          <a:p>
            <a:pPr>
              <a:defRPr/>
            </a:pPr>
            <a:fld id="{AED1301B-521A-488F-90DD-586D6D6D0ECD}" type="slidenum">
              <a:rPr lang="fr-FR"/>
              <a:pPr>
                <a:defRPr/>
              </a:pPr>
              <a:t>‹N°›</a:t>
            </a:fld>
            <a:endParaRPr lang="fr-FR"/>
          </a:p>
        </p:txBody>
      </p:sp>
    </p:spTree>
  </p:cSld>
  <p:clrMapOvr>
    <a:masterClrMapping/>
  </p:clrMapOvr>
  <p:transition spd="slow">
    <p:pull dir="l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6"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18825232-B168-406D-BBA6-E837B33E2ED8}" type="slidenum">
              <a:rPr lang="en-US"/>
              <a:pPr>
                <a:defRPr/>
              </a:pPr>
              <a:t>‹N°›</a:t>
            </a:fld>
            <a:endParaRPr lang="en-US"/>
          </a:p>
        </p:txBody>
      </p:sp>
    </p:spTree>
  </p:cSld>
  <p:clrMapOvr>
    <a:masterClrMapping/>
  </p:clrMapOvr>
  <p:transition spd="slow">
    <p:pull dir="l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6"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A754E0EF-A04C-4517-BE76-119BC1A2C0D3}" type="slidenum">
              <a:rPr lang="en-US"/>
              <a:pPr>
                <a:defRPr/>
              </a:pPr>
              <a:t>‹N°›</a:t>
            </a:fld>
            <a:endParaRPr lang="en-US"/>
          </a:p>
        </p:txBody>
      </p:sp>
    </p:spTree>
  </p:cSld>
  <p:clrMapOvr>
    <a:masterClrMapping/>
  </p:clrMapOvr>
  <p:transition spd="slow">
    <p:pull dir="l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7"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6BB680AC-AD40-4432-99C3-D80B706FB702}" type="slidenum">
              <a:rPr lang="en-US"/>
              <a:pPr>
                <a:defRPr/>
              </a:pPr>
              <a:t>‹N°›</a:t>
            </a:fld>
            <a:endParaRPr lang="en-US"/>
          </a:p>
        </p:txBody>
      </p:sp>
    </p:spTree>
  </p:cSld>
  <p:clrMapOvr>
    <a:masterClrMapping/>
  </p:clrMapOvr>
  <p:transition spd="slow">
    <p:pull dir="l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9"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9BEFD08F-86A8-41D4-A168-2AEC21FB46FA}" type="slidenum">
              <a:rPr lang="en-US"/>
              <a:pPr>
                <a:defRPr/>
              </a:pPr>
              <a:t>‹N°›</a:t>
            </a:fld>
            <a:endParaRPr lang="en-US"/>
          </a:p>
        </p:txBody>
      </p:sp>
    </p:spTree>
  </p:cSld>
  <p:clrMapOvr>
    <a:masterClrMapping/>
  </p:clrMapOvr>
  <p:transition spd="slow">
    <p:pull dir="l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
        <p:nvSpPr>
          <p:cNvPr id="3"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5"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42D0FEF5-F44A-4AAD-AF02-8622D7D0F69E}" type="slidenum">
              <a:rPr lang="en-US"/>
              <a:pPr>
                <a:defRPr/>
              </a:pPr>
              <a:t>‹N°›</a:t>
            </a:fld>
            <a:endParaRPr lang="en-US"/>
          </a:p>
        </p:txBody>
      </p:sp>
    </p:spTree>
  </p:cSld>
  <p:clrMapOvr>
    <a:masterClrMapping/>
  </p:clrMapOvr>
  <p:transition spd="slow">
    <p:pull dir="l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4"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3F152873-EDB4-4207-A8C9-2694AEB9BC9A}" type="slidenum">
              <a:rPr lang="en-US"/>
              <a:pPr>
                <a:defRPr/>
              </a:pPr>
              <a:t>‹N°›</a:t>
            </a:fld>
            <a:endParaRPr lang="en-US"/>
          </a:p>
        </p:txBody>
      </p:sp>
    </p:spTree>
  </p:cSld>
  <p:clrMapOvr>
    <a:masterClrMapping/>
  </p:clrMapOvr>
  <p:transition spd="slow">
    <p:pull dir="l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7"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CAFD9622-D17A-407C-9979-41ABB5CBA402}" type="slidenum">
              <a:rPr lang="en-US"/>
              <a:pPr>
                <a:defRPr/>
              </a:pPr>
              <a:t>‹N°›</a:t>
            </a:fld>
            <a:endParaRPr lang="en-US"/>
          </a:p>
        </p:txBody>
      </p:sp>
    </p:spTree>
  </p:cSld>
  <p:clrMapOvr>
    <a:masterClrMapping/>
  </p:clrMapOvr>
  <p:transition spd="slow">
    <p:pull dir="l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7"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B222AD8E-45D7-48AE-8BA9-55A6D3035DA0}" type="slidenum">
              <a:rPr lang="en-US"/>
              <a:pPr>
                <a:defRPr/>
              </a:pPr>
              <a:t>‹N°›</a:t>
            </a:fld>
            <a:endParaRPr lang="en-US"/>
          </a:p>
        </p:txBody>
      </p:sp>
    </p:spTree>
  </p:cSld>
  <p:clrMapOvr>
    <a:masterClrMapping/>
  </p:clrMapOvr>
  <p:transition spd="slow">
    <p:pull dir="l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6"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D0BE76E1-48E8-4D19-9215-1F76145C34EE}" type="slidenum">
              <a:rPr lang="en-US"/>
              <a:pPr>
                <a:defRPr/>
              </a:pPr>
              <a:t>‹N°›</a:t>
            </a:fld>
            <a:endParaRPr lang="en-US"/>
          </a:p>
        </p:txBody>
      </p:sp>
    </p:spTree>
  </p:cSld>
  <p:clrMapOvr>
    <a:masterClrMapping/>
  </p:clrMapOvr>
  <p:transition spd="slow">
    <p:pull dir="l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fr-FR" smtClean="0"/>
              <a:t>Cliquez pour modifier le style du titre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6"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5B927C2B-67A3-4C99-B677-B56B9A872F6B}" type="slidenum">
              <a:rPr lang="en-US"/>
              <a:pPr>
                <a:defRPr/>
              </a:pPr>
              <a:t>‹N°›</a:t>
            </a:fld>
            <a:endParaRPr lang="en-US"/>
          </a:p>
        </p:txBody>
      </p:sp>
    </p:spTree>
  </p:cSld>
  <p:clrMapOvr>
    <a:masterClrMapping/>
  </p:clrMapOvr>
  <p:transition spd="slow">
    <p:pull dir="l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9"/>
          <p:cNvSpPr>
            <a:spLocks noGrp="1"/>
          </p:cNvSpPr>
          <p:nvPr>
            <p:ph type="dt" sz="half" idx="10"/>
          </p:nvPr>
        </p:nvSpPr>
        <p:spPr/>
        <p:txBody>
          <a:bodyPr/>
          <a:lstStyle>
            <a:lvl1pPr>
              <a:defRPr/>
            </a:lvl1pPr>
          </a:lstStyle>
          <a:p>
            <a:pPr>
              <a:defRPr/>
            </a:pPr>
            <a:fld id="{040852ED-A0BD-49E8-BEA2-CC637A3DE57C}" type="datetimeFigureOut">
              <a:rPr lang="fr-FR"/>
              <a:pPr>
                <a:defRPr/>
              </a:pPr>
              <a:t>11/11/2024</a:t>
            </a:fld>
            <a:endParaRPr lang="fr-FR"/>
          </a:p>
        </p:txBody>
      </p:sp>
      <p:sp>
        <p:nvSpPr>
          <p:cNvPr id="3" name="Espace réservé du pied de page 21"/>
          <p:cNvSpPr>
            <a:spLocks noGrp="1"/>
          </p:cNvSpPr>
          <p:nvPr>
            <p:ph type="ftr" sz="quarter" idx="11"/>
          </p:nvPr>
        </p:nvSpPr>
        <p:spPr/>
        <p:txBody>
          <a:bodyPr/>
          <a:lstStyle>
            <a:lvl1pPr>
              <a:defRPr/>
            </a:lvl1pPr>
          </a:lstStyle>
          <a:p>
            <a:pPr>
              <a:defRPr/>
            </a:pPr>
            <a:endParaRPr lang="fr-FR"/>
          </a:p>
        </p:txBody>
      </p:sp>
      <p:sp>
        <p:nvSpPr>
          <p:cNvPr id="4" name="Espace réservé du numéro de diapositive 17"/>
          <p:cNvSpPr>
            <a:spLocks noGrp="1"/>
          </p:cNvSpPr>
          <p:nvPr>
            <p:ph type="sldNum" sz="quarter" idx="12"/>
          </p:nvPr>
        </p:nvSpPr>
        <p:spPr/>
        <p:txBody>
          <a:bodyPr/>
          <a:lstStyle>
            <a:lvl1pPr>
              <a:defRPr/>
            </a:lvl1pPr>
          </a:lstStyle>
          <a:p>
            <a:pPr>
              <a:defRPr/>
            </a:pPr>
            <a:fld id="{4823AE6C-2D31-4ACA-965D-EC75BAE9A39D}" type="slidenum">
              <a:rPr lang="fr-FR"/>
              <a:pPr>
                <a:defRPr/>
              </a:pPr>
              <a:t>‹N°›</a:t>
            </a:fld>
            <a:endParaRPr lang="fr-FR"/>
          </a:p>
        </p:txBody>
      </p:sp>
    </p:spTree>
  </p:cSld>
  <p:clrMapOvr>
    <a:masterClrMapping/>
  </p:clrMapOvr>
  <p:transition spd="slow">
    <p:pull dir="l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fr-FR" smtClean="0"/>
              <a:t>Cliquez pour modifier le style du titre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7"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7446BFEC-FEBA-4FFA-9EDB-DE07F780BEF1}" type="slidenum">
              <a:rPr lang="en-US"/>
              <a:pPr>
                <a:defRPr/>
              </a:pPr>
              <a:t>‹N°›</a:t>
            </a:fld>
            <a:endParaRPr lang="en-US"/>
          </a:p>
        </p:txBody>
      </p:sp>
    </p:spTree>
  </p:cSld>
  <p:clrMapOvr>
    <a:masterClrMapping/>
  </p:clrMapOvr>
  <p:transition spd="slow">
    <p:pull dir="l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OverTx" preserve="1">
  <p:cSld name="Titre et contenu sur text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fr-FR" smtClean="0"/>
              <a:t>Cliquez pour modifier le style du titre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7"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7CD08CEA-0EC9-4DA6-ACFC-1DE8371B1753}" type="slidenum">
              <a:rPr lang="en-US"/>
              <a:pPr>
                <a:defRPr/>
              </a:pPr>
              <a:t>‹N°›</a:t>
            </a:fld>
            <a:endParaRPr lang="en-US"/>
          </a:p>
        </p:txBody>
      </p:sp>
    </p:spTree>
  </p:cSld>
  <p:clrMapOvr>
    <a:masterClrMapping/>
  </p:clrMapOvr>
  <p:transition spd="slow">
    <p:pull dir="l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3"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5"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77CAD241-3351-4092-A2D9-C22FCB49C15D}" type="slidenum">
              <a:rPr lang="en-US"/>
              <a:pPr>
                <a:defRPr/>
              </a:pPr>
              <a:t>‹N°›</a:t>
            </a:fld>
            <a:endParaRPr lang="en-US"/>
          </a:p>
        </p:txBody>
      </p:sp>
    </p:spTree>
  </p:cSld>
  <p:clrMapOvr>
    <a:masterClrMapping/>
  </p:clrMapOvr>
  <p:transition spd="slow">
    <p:pull dir="l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2"/>
      </p:bgRef>
    </p:bg>
    <p:spTree>
      <p:nvGrpSpPr>
        <p:cNvPr id="1" name=""/>
        <p:cNvGrpSpPr/>
        <p:nvPr/>
      </p:nvGrpSpPr>
      <p:grpSpPr>
        <a:xfrm>
          <a:off x="0" y="0"/>
          <a:ext cx="0" cy="0"/>
          <a:chOff x="0" y="0"/>
          <a:chExt cx="0" cy="0"/>
        </a:xfrm>
      </p:grpSpPr>
      <p:sp>
        <p:nvSpPr>
          <p:cNvPr id="4" name="Forme libre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5" name="Forme libre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9" name="Titr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fr-FR" smtClean="0"/>
              <a:t>Cliquez pour modifier le style du titre</a:t>
            </a:r>
            <a:endParaRPr lang="en-US"/>
          </a:p>
        </p:txBody>
      </p:sp>
      <p:sp>
        <p:nvSpPr>
          <p:cNvPr id="17" name="Sous-titre 16"/>
          <p:cNvSpPr>
            <a:spLocks noGrp="1"/>
          </p:cNvSpPr>
          <p:nvPr>
            <p:ph type="subTitle" idx="1"/>
          </p:nvPr>
        </p:nvSpPr>
        <p:spPr>
          <a:xfrm>
            <a:off x="433051"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Cliquez pour modifier le style des sous-titres du masque</a:t>
            </a:r>
            <a:endParaRPr lang="en-US"/>
          </a:p>
        </p:txBody>
      </p:sp>
      <p:sp>
        <p:nvSpPr>
          <p:cNvPr id="6" name="Espace réservé de la date 29"/>
          <p:cNvSpPr>
            <a:spLocks noGrp="1"/>
          </p:cNvSpPr>
          <p:nvPr>
            <p:ph type="dt" sz="half" idx="10"/>
          </p:nvPr>
        </p:nvSpPr>
        <p:spPr/>
        <p:txBody>
          <a:bodyPr/>
          <a:lstStyle>
            <a:lvl1pPr>
              <a:defRPr>
                <a:solidFill>
                  <a:srgbClr val="FFFFFF"/>
                </a:solidFill>
              </a:defRPr>
            </a:lvl1pPr>
          </a:lstStyle>
          <a:p>
            <a:pPr>
              <a:defRPr/>
            </a:pPr>
            <a:endParaRPr lang="en-US"/>
          </a:p>
        </p:txBody>
      </p:sp>
      <p:sp>
        <p:nvSpPr>
          <p:cNvPr id="7" name="Espace réservé du pied de page 18"/>
          <p:cNvSpPr>
            <a:spLocks noGrp="1"/>
          </p:cNvSpPr>
          <p:nvPr>
            <p:ph type="ftr" sz="quarter" idx="11"/>
          </p:nvPr>
        </p:nvSpPr>
        <p:spPr/>
        <p:txBody>
          <a:bodyPr/>
          <a:lstStyle>
            <a:lvl1pPr>
              <a:defRPr smtClean="0">
                <a:solidFill>
                  <a:srgbClr val="FFFFFF"/>
                </a:solidFill>
              </a:defRPr>
            </a:lvl1pPr>
          </a:lstStyle>
          <a:p>
            <a:pPr>
              <a:defRPr/>
            </a:pPr>
            <a:r>
              <a:rPr lang="en-US"/>
              <a:t>Pictures redrawn from Stashak: "Adam's Lameness in Horses"</a:t>
            </a:r>
          </a:p>
        </p:txBody>
      </p:sp>
      <p:sp>
        <p:nvSpPr>
          <p:cNvPr id="8" name="Espace réservé du numéro de diapositive 26"/>
          <p:cNvSpPr>
            <a:spLocks noGrp="1"/>
          </p:cNvSpPr>
          <p:nvPr>
            <p:ph type="sldNum" sz="quarter" idx="12"/>
          </p:nvPr>
        </p:nvSpPr>
        <p:spPr/>
        <p:txBody>
          <a:bodyPr/>
          <a:lstStyle>
            <a:lvl1pPr>
              <a:defRPr>
                <a:solidFill>
                  <a:srgbClr val="FFFFFF"/>
                </a:solidFill>
              </a:defRPr>
            </a:lvl1pPr>
          </a:lstStyle>
          <a:p>
            <a:pPr>
              <a:defRPr/>
            </a:pPr>
            <a:fld id="{D5A34457-4809-4383-95AF-B6ACEAA743DD}" type="slidenum">
              <a:rPr lang="en-US"/>
              <a:pPr>
                <a:defRPr/>
              </a:pPr>
              <a:t>‹N°›</a:t>
            </a:fld>
            <a:endParaRPr lang="en-US"/>
          </a:p>
        </p:txBody>
      </p:sp>
    </p:spTree>
  </p:cSld>
  <p:clrMapOvr>
    <a:overrideClrMapping bg1="dk1" tx1="lt1" bg2="dk2" tx2="lt2" accent1="accent1" accent2="accent2" accent3="accent3" accent4="accent4" accent5="accent5" accent6="accent6" hlink="hlink" folHlink="folHlink"/>
  </p:clrMapOvr>
  <p:transition spd="slow">
    <p:pull dir="l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solidFill>
                  <a:srgbClr val="FFFFFF"/>
                </a:solidFill>
              </a:defRPr>
            </a:lvl1pPr>
          </a:lstStyle>
          <a:p>
            <a:pPr>
              <a:defRPr/>
            </a:pPr>
            <a:endParaRPr lang="en-US"/>
          </a:p>
        </p:txBody>
      </p:sp>
      <p:sp>
        <p:nvSpPr>
          <p:cNvPr id="5" name="Espace réservé du pied de page 4"/>
          <p:cNvSpPr>
            <a:spLocks noGrp="1"/>
          </p:cNvSpPr>
          <p:nvPr>
            <p:ph type="ftr" sz="quarter" idx="11"/>
          </p:nvPr>
        </p:nvSpPr>
        <p:spPr/>
        <p:txBody>
          <a:bodyPr/>
          <a:lstStyle>
            <a:lvl1pPr>
              <a:defRPr smtClean="0">
                <a:solidFill>
                  <a:srgbClr val="FFFFFF"/>
                </a:solidFill>
              </a:defRPr>
            </a:lvl1pPr>
          </a:lstStyle>
          <a:p>
            <a:pPr>
              <a:defRPr/>
            </a:pPr>
            <a:r>
              <a:rPr lang="en-US"/>
              <a:t>Pictures redrawn from Stashak: "Adam's Lameness in Horses"</a:t>
            </a:r>
          </a:p>
        </p:txBody>
      </p:sp>
      <p:sp>
        <p:nvSpPr>
          <p:cNvPr id="6" name="Espace réservé du numéro de diapositive 5"/>
          <p:cNvSpPr>
            <a:spLocks noGrp="1"/>
          </p:cNvSpPr>
          <p:nvPr>
            <p:ph type="sldNum" sz="quarter" idx="12"/>
          </p:nvPr>
        </p:nvSpPr>
        <p:spPr/>
        <p:txBody>
          <a:bodyPr/>
          <a:lstStyle>
            <a:lvl1pPr>
              <a:defRPr>
                <a:solidFill>
                  <a:srgbClr val="FFFFFF"/>
                </a:solidFill>
              </a:defRPr>
            </a:lvl1pPr>
          </a:lstStyle>
          <a:p>
            <a:pPr>
              <a:defRPr/>
            </a:pPr>
            <a:fld id="{1B377485-86A2-4BB2-969C-43320BA70B86}" type="slidenum">
              <a:rPr lang="en-US"/>
              <a:pPr>
                <a:defRPr/>
              </a:pPr>
              <a:t>‹N°›</a:t>
            </a:fld>
            <a:endParaRPr lang="en-US"/>
          </a:p>
        </p:txBody>
      </p:sp>
    </p:spTree>
  </p:cSld>
  <p:clrMapOvr>
    <a:masterClrMapping/>
  </p:clrMapOvr>
  <p:transition spd="slow">
    <p:pull dir="lu"/>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2">
        <a:schemeClr val="bg2"/>
      </p:bgRef>
    </p:bg>
    <p:spTree>
      <p:nvGrpSpPr>
        <p:cNvPr id="1" name=""/>
        <p:cNvGrpSpPr/>
        <p:nvPr/>
      </p:nvGrpSpPr>
      <p:grpSpPr>
        <a:xfrm>
          <a:off x="0" y="0"/>
          <a:ext cx="0" cy="0"/>
          <a:chOff x="0" y="0"/>
          <a:chExt cx="0" cy="0"/>
        </a:xfrm>
      </p:grpSpPr>
      <p:sp>
        <p:nvSpPr>
          <p:cNvPr id="4" name="Forme libre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5" name="Forme libre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2" name="Titre 1"/>
          <p:cNvSpPr>
            <a:spLocks noGrp="1"/>
          </p:cNvSpPr>
          <p:nvPr>
            <p:ph type="title"/>
          </p:nvPr>
        </p:nvSpPr>
        <p:spPr>
          <a:xfrm>
            <a:off x="685800" y="3583838"/>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685800" y="2485801"/>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Cliquez pour modifier les styles du texte du masque</a:t>
            </a:r>
          </a:p>
        </p:txBody>
      </p:sp>
      <p:sp>
        <p:nvSpPr>
          <p:cNvPr id="6" name="Espace réservé de la date 3"/>
          <p:cNvSpPr>
            <a:spLocks noGrp="1"/>
          </p:cNvSpPr>
          <p:nvPr>
            <p:ph type="dt" sz="half" idx="10"/>
          </p:nvPr>
        </p:nvSpPr>
        <p:spPr/>
        <p:txBody>
          <a:bodyPr/>
          <a:lstStyle>
            <a:lvl1pPr>
              <a:defRPr>
                <a:solidFill>
                  <a:srgbClr val="FFFFFF"/>
                </a:solidFill>
              </a:defRPr>
            </a:lvl1pPr>
          </a:lstStyle>
          <a:p>
            <a:pPr>
              <a:defRPr/>
            </a:pPr>
            <a:endParaRPr lang="en-US"/>
          </a:p>
        </p:txBody>
      </p:sp>
      <p:sp>
        <p:nvSpPr>
          <p:cNvPr id="7" name="Espace réservé du pied de page 4"/>
          <p:cNvSpPr>
            <a:spLocks noGrp="1"/>
          </p:cNvSpPr>
          <p:nvPr>
            <p:ph type="ftr" sz="quarter" idx="11"/>
          </p:nvPr>
        </p:nvSpPr>
        <p:spPr/>
        <p:txBody>
          <a:bodyPr/>
          <a:lstStyle>
            <a:lvl1pPr>
              <a:defRPr smtClean="0">
                <a:solidFill>
                  <a:srgbClr val="FFFFFF"/>
                </a:solidFill>
              </a:defRPr>
            </a:lvl1pPr>
          </a:lstStyle>
          <a:p>
            <a:pPr>
              <a:defRPr/>
            </a:pPr>
            <a:r>
              <a:rPr lang="en-US"/>
              <a:t>Pictures redrawn from Stashak: "Adam's Lameness in Horses"</a:t>
            </a:r>
          </a:p>
        </p:txBody>
      </p:sp>
      <p:sp>
        <p:nvSpPr>
          <p:cNvPr id="8" name="Espace réservé du numéro de diapositive 5"/>
          <p:cNvSpPr>
            <a:spLocks noGrp="1"/>
          </p:cNvSpPr>
          <p:nvPr>
            <p:ph type="sldNum" sz="quarter" idx="12"/>
          </p:nvPr>
        </p:nvSpPr>
        <p:spPr/>
        <p:txBody>
          <a:bodyPr/>
          <a:lstStyle>
            <a:lvl1pPr>
              <a:defRPr>
                <a:solidFill>
                  <a:srgbClr val="FFFFFF"/>
                </a:solidFill>
              </a:defRPr>
            </a:lvl1pPr>
          </a:lstStyle>
          <a:p>
            <a:pPr>
              <a:defRPr/>
            </a:pPr>
            <a:fld id="{6D19F585-73D4-48CA-835E-C57E5562D2BC}" type="slidenum">
              <a:rPr lang="en-US"/>
              <a:pPr>
                <a:defRPr/>
              </a:pPr>
              <a:t>‹N°›</a:t>
            </a:fld>
            <a:endParaRPr lang="en-US"/>
          </a:p>
        </p:txBody>
      </p:sp>
    </p:spTree>
  </p:cSld>
  <p:clrMapOvr>
    <a:overrideClrMapping bg1="dk1" tx1="lt1" bg2="dk2" tx2="lt2" accent1="accent1" accent2="accent2" accent3="accent3" accent4="accent4" accent5="accent5" accent6="accent6" hlink="hlink" folHlink="folHlink"/>
  </p:clrMapOvr>
  <p:transition spd="slow">
    <p:pull dir="l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1"/>
            <a:ext cx="3657600" cy="4525963"/>
          </a:xfrm>
        </p:spPr>
        <p:txBody>
          <a:bodyPr/>
          <a:lstStyle>
            <a:lvl1pPr>
              <a:defRPr sz="2600"/>
            </a:lvl1pPr>
            <a:lvl2pPr>
              <a:defRPr sz="22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267200" y="1600201"/>
            <a:ext cx="3657600" cy="4525963"/>
          </a:xfrm>
        </p:spPr>
        <p:txBody>
          <a:bodyPr/>
          <a:lstStyle>
            <a:lvl1pPr>
              <a:defRPr sz="2600"/>
            </a:lvl1pPr>
            <a:lvl2pPr>
              <a:defRPr sz="22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a:defRPr>
                <a:solidFill>
                  <a:srgbClr val="FFFFFF"/>
                </a:solidFill>
              </a:defRPr>
            </a:lvl1pPr>
          </a:lstStyle>
          <a:p>
            <a:pPr>
              <a:defRPr/>
            </a:pPr>
            <a:endParaRPr lang="en-US"/>
          </a:p>
        </p:txBody>
      </p:sp>
      <p:sp>
        <p:nvSpPr>
          <p:cNvPr id="6" name="Espace réservé du pied de page 5"/>
          <p:cNvSpPr>
            <a:spLocks noGrp="1"/>
          </p:cNvSpPr>
          <p:nvPr>
            <p:ph type="ftr" sz="quarter" idx="11"/>
          </p:nvPr>
        </p:nvSpPr>
        <p:spPr/>
        <p:txBody>
          <a:bodyPr/>
          <a:lstStyle>
            <a:lvl1pPr>
              <a:defRPr smtClean="0">
                <a:solidFill>
                  <a:srgbClr val="FFFFFF"/>
                </a:solidFill>
              </a:defRPr>
            </a:lvl1pPr>
          </a:lstStyle>
          <a:p>
            <a:pPr>
              <a:defRPr/>
            </a:pPr>
            <a:r>
              <a:rPr lang="en-US"/>
              <a:t>Pictures redrawn from Stashak: "Adam's Lameness in Horses"</a:t>
            </a:r>
          </a:p>
        </p:txBody>
      </p:sp>
      <p:sp>
        <p:nvSpPr>
          <p:cNvPr id="7" name="Espace réservé du numéro de diapositive 6"/>
          <p:cNvSpPr>
            <a:spLocks noGrp="1"/>
          </p:cNvSpPr>
          <p:nvPr>
            <p:ph type="sldNum" sz="quarter" idx="12"/>
          </p:nvPr>
        </p:nvSpPr>
        <p:spPr/>
        <p:txBody>
          <a:bodyPr/>
          <a:lstStyle>
            <a:lvl1pPr>
              <a:defRPr>
                <a:solidFill>
                  <a:srgbClr val="FFFFFF"/>
                </a:solidFill>
              </a:defRPr>
            </a:lvl1pPr>
          </a:lstStyle>
          <a:p>
            <a:pPr>
              <a:defRPr/>
            </a:pPr>
            <a:fld id="{A17FD787-5C87-4B2F-8BAC-333E7B1B17F9}" type="slidenum">
              <a:rPr lang="en-US"/>
              <a:pPr>
                <a:defRPr/>
              </a:pPr>
              <a:t>‹N°›</a:t>
            </a:fld>
            <a:endParaRPr lang="en-US"/>
          </a:p>
        </p:txBody>
      </p:sp>
    </p:spTree>
  </p:cSld>
  <p:clrMapOvr>
    <a:masterClrMapping/>
  </p:clrMapOvr>
  <p:transition spd="slow">
    <p:pull dir="lu"/>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1"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4" name="Espace réservé du texte 3"/>
          <p:cNvSpPr>
            <a:spLocks noGrp="1"/>
          </p:cNvSpPr>
          <p:nvPr>
            <p:ph type="body" sz="half" idx="3"/>
          </p:nvPr>
        </p:nvSpPr>
        <p:spPr>
          <a:xfrm>
            <a:off x="4645026"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5" name="Espace réservé du contenu 4"/>
          <p:cNvSpPr>
            <a:spLocks noGrp="1"/>
          </p:cNvSpPr>
          <p:nvPr>
            <p:ph sz="quarter" idx="2"/>
          </p:nvPr>
        </p:nvSpPr>
        <p:spPr>
          <a:xfrm>
            <a:off x="457201" y="1516912"/>
            <a:ext cx="4040188" cy="3941763"/>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contenu 5"/>
          <p:cNvSpPr>
            <a:spLocks noGrp="1"/>
          </p:cNvSpPr>
          <p:nvPr>
            <p:ph sz="quarter" idx="4"/>
          </p:nvPr>
        </p:nvSpPr>
        <p:spPr>
          <a:xfrm>
            <a:off x="4645026" y="1516912"/>
            <a:ext cx="4041775" cy="3941763"/>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lvl1pPr>
              <a:defRPr>
                <a:solidFill>
                  <a:srgbClr val="FFFFFF"/>
                </a:solidFill>
              </a:defRPr>
            </a:lvl1pPr>
          </a:lstStyle>
          <a:p>
            <a:pPr>
              <a:defRPr/>
            </a:pPr>
            <a:endParaRPr lang="en-US"/>
          </a:p>
        </p:txBody>
      </p:sp>
      <p:sp>
        <p:nvSpPr>
          <p:cNvPr id="8" name="Espace réservé du pied de page 7"/>
          <p:cNvSpPr>
            <a:spLocks noGrp="1"/>
          </p:cNvSpPr>
          <p:nvPr>
            <p:ph type="ftr" sz="quarter" idx="11"/>
          </p:nvPr>
        </p:nvSpPr>
        <p:spPr/>
        <p:txBody>
          <a:bodyPr/>
          <a:lstStyle>
            <a:lvl1pPr>
              <a:defRPr smtClean="0">
                <a:solidFill>
                  <a:srgbClr val="FFFFFF"/>
                </a:solidFill>
              </a:defRPr>
            </a:lvl1pPr>
          </a:lstStyle>
          <a:p>
            <a:pPr>
              <a:defRPr/>
            </a:pPr>
            <a:r>
              <a:rPr lang="en-US"/>
              <a:t>Pictures redrawn from Stashak: "Adam's Lameness in Horses"</a:t>
            </a:r>
          </a:p>
        </p:txBody>
      </p:sp>
      <p:sp>
        <p:nvSpPr>
          <p:cNvPr id="9" name="Espace réservé du numéro de diapositive 8"/>
          <p:cNvSpPr>
            <a:spLocks noGrp="1"/>
          </p:cNvSpPr>
          <p:nvPr>
            <p:ph type="sldNum" sz="quarter" idx="12"/>
          </p:nvPr>
        </p:nvSpPr>
        <p:spPr/>
        <p:txBody>
          <a:bodyPr/>
          <a:lstStyle>
            <a:lvl1pPr>
              <a:defRPr>
                <a:solidFill>
                  <a:srgbClr val="FFFFFF"/>
                </a:solidFill>
              </a:defRPr>
            </a:lvl1pPr>
          </a:lstStyle>
          <a:p>
            <a:pPr>
              <a:defRPr/>
            </a:pPr>
            <a:fld id="{10264310-B3D2-401D-89F3-7007E8EBF5A9}" type="slidenum">
              <a:rPr lang="en-US"/>
              <a:pPr>
                <a:defRPr/>
              </a:pPr>
              <a:t>‹N°›</a:t>
            </a:fld>
            <a:endParaRPr lang="en-US"/>
          </a:p>
        </p:txBody>
      </p:sp>
    </p:spTree>
  </p:cSld>
  <p:clrMapOvr>
    <a:masterClrMapping/>
  </p:clrMapOvr>
  <p:transition spd="slow">
    <p:pull dir="lu"/>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lstStyle>
            <a:lvl1pPr algn="l">
              <a:defRPr sz="4600"/>
            </a:lvl1pPr>
          </a:lstStyle>
          <a:p>
            <a:r>
              <a:rPr lang="fr-FR" smtClean="0"/>
              <a:t>Cliquez pour modifier le style du titre</a:t>
            </a:r>
            <a:endParaRPr lang="en-US"/>
          </a:p>
        </p:txBody>
      </p:sp>
      <p:sp>
        <p:nvSpPr>
          <p:cNvPr id="3" name="Espace réservé de la date 6"/>
          <p:cNvSpPr>
            <a:spLocks noGrp="1"/>
          </p:cNvSpPr>
          <p:nvPr>
            <p:ph type="dt" sz="half" idx="10"/>
          </p:nvPr>
        </p:nvSpPr>
        <p:spPr/>
        <p:txBody>
          <a:bodyPr/>
          <a:lstStyle>
            <a:lvl1pPr>
              <a:defRPr>
                <a:solidFill>
                  <a:srgbClr val="FFFFFF"/>
                </a:solidFill>
              </a:defRPr>
            </a:lvl1pPr>
          </a:lstStyle>
          <a:p>
            <a:pPr>
              <a:defRPr/>
            </a:pPr>
            <a:endParaRPr lang="en-US"/>
          </a:p>
        </p:txBody>
      </p:sp>
      <p:sp>
        <p:nvSpPr>
          <p:cNvPr id="4" name="Espace réservé du numéro de diapositive 7"/>
          <p:cNvSpPr>
            <a:spLocks noGrp="1"/>
          </p:cNvSpPr>
          <p:nvPr>
            <p:ph type="sldNum" sz="quarter" idx="11"/>
          </p:nvPr>
        </p:nvSpPr>
        <p:spPr/>
        <p:txBody>
          <a:bodyPr/>
          <a:lstStyle>
            <a:lvl1pPr>
              <a:defRPr>
                <a:solidFill>
                  <a:srgbClr val="FFFFFF"/>
                </a:solidFill>
              </a:defRPr>
            </a:lvl1pPr>
          </a:lstStyle>
          <a:p>
            <a:pPr>
              <a:defRPr/>
            </a:pPr>
            <a:fld id="{B98A10A6-32B3-4296-B861-8F4D237776A6}" type="slidenum">
              <a:rPr lang="en-US"/>
              <a:pPr>
                <a:defRPr/>
              </a:pPr>
              <a:t>‹N°›</a:t>
            </a:fld>
            <a:endParaRPr lang="en-US"/>
          </a:p>
        </p:txBody>
      </p:sp>
      <p:sp>
        <p:nvSpPr>
          <p:cNvPr id="5" name="Espace réservé du pied de page 8"/>
          <p:cNvSpPr>
            <a:spLocks noGrp="1"/>
          </p:cNvSpPr>
          <p:nvPr>
            <p:ph type="ftr" sz="quarter" idx="12"/>
          </p:nvPr>
        </p:nvSpPr>
        <p:spPr/>
        <p:txBody>
          <a:bodyPr/>
          <a:lstStyle>
            <a:lvl1pPr>
              <a:defRPr smtClean="0">
                <a:solidFill>
                  <a:srgbClr val="FFFFFF"/>
                </a:solidFill>
              </a:defRPr>
            </a:lvl1pPr>
          </a:lstStyle>
          <a:p>
            <a:pPr>
              <a:defRPr/>
            </a:pPr>
            <a:r>
              <a:rPr lang="en-US"/>
              <a:t>Pictures redrawn from Stashak: "Adam's Lameness in Horses"</a:t>
            </a:r>
          </a:p>
        </p:txBody>
      </p:sp>
    </p:spTree>
  </p:cSld>
  <p:clrMapOvr>
    <a:masterClrMapping/>
  </p:clrMapOvr>
  <p:transition spd="slow">
    <p:pull dir="l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solidFill>
                  <a:srgbClr val="FFFFFF"/>
                </a:solidFill>
              </a:defRPr>
            </a:lvl1pPr>
          </a:lstStyle>
          <a:p>
            <a:pPr>
              <a:defRPr/>
            </a:pPr>
            <a:endParaRPr lang="en-US"/>
          </a:p>
        </p:txBody>
      </p:sp>
      <p:sp>
        <p:nvSpPr>
          <p:cNvPr id="3" name="Espace réservé du pied de page 2"/>
          <p:cNvSpPr>
            <a:spLocks noGrp="1"/>
          </p:cNvSpPr>
          <p:nvPr>
            <p:ph type="ftr" sz="quarter" idx="11"/>
          </p:nvPr>
        </p:nvSpPr>
        <p:spPr/>
        <p:txBody>
          <a:bodyPr/>
          <a:lstStyle>
            <a:lvl1pPr>
              <a:defRPr smtClean="0">
                <a:solidFill>
                  <a:srgbClr val="FFFFFF"/>
                </a:solidFill>
              </a:defRPr>
            </a:lvl1pPr>
          </a:lstStyle>
          <a:p>
            <a:pPr>
              <a:defRPr/>
            </a:pPr>
            <a:r>
              <a:rPr lang="en-US"/>
              <a:t>Pictures redrawn from Stashak: "Adam's Lameness in Horses"</a:t>
            </a:r>
          </a:p>
        </p:txBody>
      </p:sp>
      <p:sp>
        <p:nvSpPr>
          <p:cNvPr id="4" name="Espace réservé du numéro de diapositive 3"/>
          <p:cNvSpPr>
            <a:spLocks noGrp="1"/>
          </p:cNvSpPr>
          <p:nvPr>
            <p:ph type="sldNum" sz="quarter" idx="12"/>
          </p:nvPr>
        </p:nvSpPr>
        <p:spPr/>
        <p:txBody>
          <a:bodyPr/>
          <a:lstStyle>
            <a:lvl1pPr>
              <a:defRPr>
                <a:solidFill>
                  <a:srgbClr val="FFFFFF"/>
                </a:solidFill>
              </a:defRPr>
            </a:lvl1pPr>
          </a:lstStyle>
          <a:p>
            <a:pPr>
              <a:defRPr/>
            </a:pPr>
            <a:fld id="{FDA57DA9-E453-4368-A092-73F35229AF3C}" type="slidenum">
              <a:rPr lang="en-US"/>
              <a:pPr>
                <a:defRPr/>
              </a:pPr>
              <a:t>‹N°›</a:t>
            </a:fld>
            <a:endParaRPr lang="en-US"/>
          </a:p>
        </p:txBody>
      </p:sp>
    </p:spTree>
  </p:cSld>
  <p:clrMapOvr>
    <a:masterClrMapping/>
  </p:clrMapOvr>
  <p:transition spd="slow">
    <p:pull dir="l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9"/>
            <a:ext cx="3200400" cy="730250"/>
          </a:xfrm>
        </p:spPr>
        <p:txBody>
          <a:bodyPr tIns="0" bIns="0" anchor="t"/>
          <a:lstStyle>
            <a:lvl1pPr algn="l">
              <a:buNone/>
              <a:defRPr sz="1800" b="1">
                <a:solidFill>
                  <a:schemeClr val="accent1"/>
                </a:solidFill>
              </a:defRPr>
            </a:lvl1pPr>
          </a:lstStyle>
          <a:p>
            <a:r>
              <a:rPr lang="fr-FR" smtClean="0"/>
              <a:t>Cliquez pour modifier le style du titre</a:t>
            </a:r>
            <a:endParaRPr lang="en-US"/>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fr-FR" smtClean="0"/>
              <a:t>Cliquez pour modifier les styles du texte du masque</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a:defRPr/>
            </a:lvl1pPr>
          </a:lstStyle>
          <a:p>
            <a:pPr>
              <a:defRPr/>
            </a:pPr>
            <a:fld id="{AF50CDAE-19CB-4D3D-91C7-4B07593A2262}" type="datetimeFigureOut">
              <a:rPr lang="fr-FR"/>
              <a:pPr>
                <a:defRPr/>
              </a:pPr>
              <a:t>11/11/2024</a:t>
            </a:fld>
            <a:endParaRPr lang="fr-FR"/>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a:xfrm>
            <a:off x="8156575" y="6421438"/>
            <a:ext cx="762000" cy="365125"/>
          </a:xfrm>
        </p:spPr>
        <p:txBody>
          <a:bodyPr/>
          <a:lstStyle>
            <a:lvl1pPr>
              <a:defRPr/>
            </a:lvl1pPr>
          </a:lstStyle>
          <a:p>
            <a:pPr>
              <a:defRPr/>
            </a:pPr>
            <a:fld id="{8E6C09AB-0BF5-4EDC-8EA7-4A84BFA42218}" type="slidenum">
              <a:rPr lang="fr-FR"/>
              <a:pPr>
                <a:defRPr/>
              </a:pPr>
              <a:t>‹N°›</a:t>
            </a:fld>
            <a:endParaRPr lang="fr-FR"/>
          </a:p>
        </p:txBody>
      </p:sp>
    </p:spTree>
  </p:cSld>
  <p:clrMapOvr>
    <a:masterClrMapping/>
  </p:clrMapOvr>
  <p:transition spd="slow">
    <p:pull dir="l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9"/>
            <a:ext cx="3200400" cy="730250"/>
          </a:xfrm>
        </p:spPr>
        <p:txBody>
          <a:bodyPr tIns="0" bIns="0" anchor="t"/>
          <a:lstStyle>
            <a:lvl1pPr algn="l">
              <a:buNone/>
              <a:defRPr sz="1800" b="1">
                <a:solidFill>
                  <a:schemeClr val="accent1"/>
                </a:solidFill>
              </a:defRPr>
            </a:lvl1pPr>
          </a:lstStyle>
          <a:p>
            <a:r>
              <a:rPr lang="fr-FR" smtClean="0"/>
              <a:t>Cliquez pour modifier le style du titre</a:t>
            </a:r>
            <a:endParaRPr lang="en-US"/>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fr-FR" smtClean="0"/>
              <a:t>Cliquez pour modifier les styles du texte du masque</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a:defRPr>
                <a:solidFill>
                  <a:srgbClr val="FFFFFF"/>
                </a:solidFill>
              </a:defRPr>
            </a:lvl1pPr>
          </a:lstStyle>
          <a:p>
            <a:pPr>
              <a:defRPr/>
            </a:pPr>
            <a:endParaRPr lang="en-US"/>
          </a:p>
        </p:txBody>
      </p:sp>
      <p:sp>
        <p:nvSpPr>
          <p:cNvPr id="6" name="Espace réservé du pied de page 5"/>
          <p:cNvSpPr>
            <a:spLocks noGrp="1"/>
          </p:cNvSpPr>
          <p:nvPr>
            <p:ph type="ftr" sz="quarter" idx="11"/>
          </p:nvPr>
        </p:nvSpPr>
        <p:spPr/>
        <p:txBody>
          <a:bodyPr/>
          <a:lstStyle>
            <a:lvl1pPr>
              <a:defRPr smtClean="0">
                <a:solidFill>
                  <a:srgbClr val="FFFFFF"/>
                </a:solidFill>
              </a:defRPr>
            </a:lvl1pPr>
          </a:lstStyle>
          <a:p>
            <a:pPr>
              <a:defRPr/>
            </a:pPr>
            <a:r>
              <a:rPr lang="en-US"/>
              <a:t>Pictures redrawn from Stashak: "Adam's Lameness in Horses"</a:t>
            </a:r>
          </a:p>
        </p:txBody>
      </p:sp>
      <p:sp>
        <p:nvSpPr>
          <p:cNvPr id="7" name="Espace réservé du numéro de diapositive 6"/>
          <p:cNvSpPr>
            <a:spLocks noGrp="1"/>
          </p:cNvSpPr>
          <p:nvPr>
            <p:ph type="sldNum" sz="quarter" idx="12"/>
          </p:nvPr>
        </p:nvSpPr>
        <p:spPr>
          <a:xfrm>
            <a:off x="8156575" y="6421438"/>
            <a:ext cx="762000" cy="365125"/>
          </a:xfrm>
        </p:spPr>
        <p:txBody>
          <a:bodyPr/>
          <a:lstStyle>
            <a:lvl1pPr>
              <a:defRPr>
                <a:solidFill>
                  <a:srgbClr val="FFFFFF"/>
                </a:solidFill>
              </a:defRPr>
            </a:lvl1pPr>
          </a:lstStyle>
          <a:p>
            <a:pPr>
              <a:defRPr/>
            </a:pPr>
            <a:fld id="{31C01288-6084-4B51-B2FB-62FC61D571F9}" type="slidenum">
              <a:rPr lang="en-US"/>
              <a:pPr>
                <a:defRPr/>
              </a:pPr>
              <a:t>‹N°›</a:t>
            </a:fld>
            <a:endParaRPr lang="en-US"/>
          </a:p>
        </p:txBody>
      </p:sp>
    </p:spTree>
  </p:cSld>
  <p:clrMapOvr>
    <a:masterClrMapping/>
  </p:clrMapOvr>
  <p:transition spd="slow">
    <p:pull dir="l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3" y="1705709"/>
            <a:ext cx="3053868" cy="1253808"/>
          </a:xfrm>
        </p:spPr>
        <p:txBody>
          <a:bodyPr anchor="b"/>
          <a:lstStyle>
            <a:lvl1pPr algn="l">
              <a:buNone/>
              <a:defRPr sz="2200" b="1">
                <a:solidFill>
                  <a:schemeClr val="accent1"/>
                </a:solidFill>
              </a:defRPr>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5556733" y="2998766"/>
            <a:ext cx="3053867"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solidFill>
                  <a:srgbClr val="FFFFFF"/>
                </a:solidFill>
              </a:defRPr>
            </a:lvl1pPr>
          </a:lstStyle>
          <a:p>
            <a:pPr>
              <a:defRPr/>
            </a:pPr>
            <a:endParaRPr lang="en-US"/>
          </a:p>
        </p:txBody>
      </p:sp>
      <p:sp>
        <p:nvSpPr>
          <p:cNvPr id="6" name="Espace réservé du pied de page 5"/>
          <p:cNvSpPr>
            <a:spLocks noGrp="1"/>
          </p:cNvSpPr>
          <p:nvPr>
            <p:ph type="ftr" sz="quarter" idx="11"/>
          </p:nvPr>
        </p:nvSpPr>
        <p:spPr/>
        <p:txBody>
          <a:bodyPr/>
          <a:lstStyle>
            <a:lvl1pPr>
              <a:defRPr smtClean="0">
                <a:solidFill>
                  <a:srgbClr val="FFFFFF"/>
                </a:solidFill>
              </a:defRPr>
            </a:lvl1pPr>
          </a:lstStyle>
          <a:p>
            <a:pPr>
              <a:defRPr/>
            </a:pPr>
            <a:r>
              <a:rPr lang="en-US"/>
              <a:t>Pictures redrawn from Stashak: "Adam's Lameness in Horses"</a:t>
            </a:r>
          </a:p>
        </p:txBody>
      </p:sp>
      <p:sp>
        <p:nvSpPr>
          <p:cNvPr id="7" name="Espace réservé du numéro de diapositive 6"/>
          <p:cNvSpPr>
            <a:spLocks noGrp="1"/>
          </p:cNvSpPr>
          <p:nvPr>
            <p:ph type="sldNum" sz="quarter" idx="12"/>
          </p:nvPr>
        </p:nvSpPr>
        <p:spPr/>
        <p:txBody>
          <a:bodyPr/>
          <a:lstStyle>
            <a:lvl1pPr>
              <a:defRPr>
                <a:solidFill>
                  <a:srgbClr val="FFFFFF"/>
                </a:solidFill>
              </a:defRPr>
            </a:lvl1pPr>
          </a:lstStyle>
          <a:p>
            <a:pPr>
              <a:defRPr/>
            </a:pPr>
            <a:fld id="{9CB8AD74-4BA3-42B3-B1E6-312DEDFF5F91}" type="slidenum">
              <a:rPr lang="en-US"/>
              <a:pPr>
                <a:defRPr/>
              </a:pPr>
              <a:t>‹N°›</a:t>
            </a:fld>
            <a:endParaRPr lang="en-US"/>
          </a:p>
        </p:txBody>
      </p:sp>
    </p:spTree>
  </p:cSld>
  <p:clrMapOvr>
    <a:masterClrMapping/>
  </p:clrMapOvr>
  <p:transition spd="slow">
    <p:pull dir="lu"/>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solidFill>
                  <a:srgbClr val="FFFFFF"/>
                </a:solidFill>
              </a:defRPr>
            </a:lvl1pPr>
          </a:lstStyle>
          <a:p>
            <a:pPr>
              <a:defRPr/>
            </a:pPr>
            <a:endParaRPr lang="en-US"/>
          </a:p>
        </p:txBody>
      </p:sp>
      <p:sp>
        <p:nvSpPr>
          <p:cNvPr id="5" name="Espace réservé du pied de page 4"/>
          <p:cNvSpPr>
            <a:spLocks noGrp="1"/>
          </p:cNvSpPr>
          <p:nvPr>
            <p:ph type="ftr" sz="quarter" idx="11"/>
          </p:nvPr>
        </p:nvSpPr>
        <p:spPr/>
        <p:txBody>
          <a:bodyPr/>
          <a:lstStyle>
            <a:lvl1pPr>
              <a:defRPr smtClean="0">
                <a:solidFill>
                  <a:srgbClr val="FFFFFF"/>
                </a:solidFill>
              </a:defRPr>
            </a:lvl1pPr>
          </a:lstStyle>
          <a:p>
            <a:pPr>
              <a:defRPr/>
            </a:pPr>
            <a:r>
              <a:rPr lang="en-US"/>
              <a:t>Pictures redrawn from Stashak: "Adam's Lameness in Horses"</a:t>
            </a:r>
          </a:p>
        </p:txBody>
      </p:sp>
      <p:sp>
        <p:nvSpPr>
          <p:cNvPr id="6" name="Espace réservé du numéro de diapositive 5"/>
          <p:cNvSpPr>
            <a:spLocks noGrp="1"/>
          </p:cNvSpPr>
          <p:nvPr>
            <p:ph type="sldNum" sz="quarter" idx="12"/>
          </p:nvPr>
        </p:nvSpPr>
        <p:spPr/>
        <p:txBody>
          <a:bodyPr/>
          <a:lstStyle>
            <a:lvl1pPr>
              <a:defRPr>
                <a:solidFill>
                  <a:srgbClr val="FFFFFF"/>
                </a:solidFill>
              </a:defRPr>
            </a:lvl1pPr>
          </a:lstStyle>
          <a:p>
            <a:pPr>
              <a:defRPr/>
            </a:pPr>
            <a:fld id="{C57ED28D-3D3A-421E-8D2D-0E81367980C3}" type="slidenum">
              <a:rPr lang="en-US"/>
              <a:pPr>
                <a:defRPr/>
              </a:pPr>
              <a:t>‹N°›</a:t>
            </a:fld>
            <a:endParaRPr lang="en-US"/>
          </a:p>
        </p:txBody>
      </p:sp>
    </p:spTree>
  </p:cSld>
  <p:clrMapOvr>
    <a:masterClrMapping/>
  </p:clrMapOvr>
  <p:transition spd="slow">
    <p:pull dir="lu"/>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solidFill>
                  <a:srgbClr val="FFFFFF"/>
                </a:solidFill>
              </a:defRPr>
            </a:lvl1pPr>
          </a:lstStyle>
          <a:p>
            <a:pPr>
              <a:defRPr/>
            </a:pPr>
            <a:endParaRPr lang="en-US"/>
          </a:p>
        </p:txBody>
      </p:sp>
      <p:sp>
        <p:nvSpPr>
          <p:cNvPr id="5" name="Espace réservé du pied de page 4"/>
          <p:cNvSpPr>
            <a:spLocks noGrp="1"/>
          </p:cNvSpPr>
          <p:nvPr>
            <p:ph type="ftr" sz="quarter" idx="11"/>
          </p:nvPr>
        </p:nvSpPr>
        <p:spPr/>
        <p:txBody>
          <a:bodyPr/>
          <a:lstStyle>
            <a:lvl1pPr>
              <a:defRPr smtClean="0">
                <a:solidFill>
                  <a:srgbClr val="FFFFFF"/>
                </a:solidFill>
              </a:defRPr>
            </a:lvl1pPr>
          </a:lstStyle>
          <a:p>
            <a:pPr>
              <a:defRPr/>
            </a:pPr>
            <a:r>
              <a:rPr lang="en-US"/>
              <a:t>Pictures redrawn from Stashak: "Adam's Lameness in Horses"</a:t>
            </a:r>
          </a:p>
        </p:txBody>
      </p:sp>
      <p:sp>
        <p:nvSpPr>
          <p:cNvPr id="6" name="Espace réservé du numéro de diapositive 5"/>
          <p:cNvSpPr>
            <a:spLocks noGrp="1"/>
          </p:cNvSpPr>
          <p:nvPr>
            <p:ph type="sldNum" sz="quarter" idx="12"/>
          </p:nvPr>
        </p:nvSpPr>
        <p:spPr/>
        <p:txBody>
          <a:bodyPr/>
          <a:lstStyle>
            <a:lvl1pPr>
              <a:defRPr>
                <a:solidFill>
                  <a:srgbClr val="FFFFFF"/>
                </a:solidFill>
              </a:defRPr>
            </a:lvl1pPr>
          </a:lstStyle>
          <a:p>
            <a:pPr>
              <a:defRPr/>
            </a:pPr>
            <a:fld id="{EE32C2F7-46A4-4295-B351-63118D8D9F97}" type="slidenum">
              <a:rPr lang="en-US"/>
              <a:pPr>
                <a:defRPr/>
              </a:pPr>
              <a:t>‹N°›</a:t>
            </a:fld>
            <a:endParaRPr lang="en-US"/>
          </a:p>
        </p:txBody>
      </p:sp>
    </p:spTree>
  </p:cSld>
  <p:clrMapOvr>
    <a:masterClrMapping/>
  </p:clrMapOvr>
  <p:transition spd="slow">
    <p:pull dir="lu"/>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2"/>
      </p:bgRef>
    </p:bg>
    <p:spTree>
      <p:nvGrpSpPr>
        <p:cNvPr id="1" name=""/>
        <p:cNvGrpSpPr/>
        <p:nvPr/>
      </p:nvGrpSpPr>
      <p:grpSpPr>
        <a:xfrm>
          <a:off x="0" y="0"/>
          <a:ext cx="0" cy="0"/>
          <a:chOff x="0" y="0"/>
          <a:chExt cx="0" cy="0"/>
        </a:xfrm>
      </p:grpSpPr>
      <p:sp>
        <p:nvSpPr>
          <p:cNvPr id="4" name="Forme libre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5" name="Forme libre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9" name="Titr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fr-FR" smtClean="0"/>
              <a:t>Cliquez pour modifier le style du titre</a:t>
            </a:r>
            <a:endParaRPr lang="en-US"/>
          </a:p>
        </p:txBody>
      </p:sp>
      <p:sp>
        <p:nvSpPr>
          <p:cNvPr id="17" name="Sous-titre 16"/>
          <p:cNvSpPr>
            <a:spLocks noGrp="1"/>
          </p:cNvSpPr>
          <p:nvPr>
            <p:ph type="subTitle" idx="1"/>
          </p:nvPr>
        </p:nvSpPr>
        <p:spPr>
          <a:xfrm>
            <a:off x="433051"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Cliquez pour modifier le style des sous-titres du masque</a:t>
            </a:r>
            <a:endParaRPr lang="en-US"/>
          </a:p>
        </p:txBody>
      </p:sp>
      <p:sp>
        <p:nvSpPr>
          <p:cNvPr id="6" name="Espace réservé de la date 29"/>
          <p:cNvSpPr>
            <a:spLocks noGrp="1"/>
          </p:cNvSpPr>
          <p:nvPr>
            <p:ph type="dt" sz="half" idx="10"/>
          </p:nvPr>
        </p:nvSpPr>
        <p:spPr/>
        <p:txBody>
          <a:bodyPr/>
          <a:lstStyle>
            <a:lvl1pPr>
              <a:defRPr/>
            </a:lvl1pPr>
          </a:lstStyle>
          <a:p>
            <a:pPr>
              <a:defRPr/>
            </a:pPr>
            <a:fld id="{A5DD71BC-79AD-4433-A058-9406DAA8931A}" type="datetimeFigureOut">
              <a:rPr lang="fr-FR"/>
              <a:pPr>
                <a:defRPr/>
              </a:pPr>
              <a:t>11/11/2024</a:t>
            </a:fld>
            <a:endParaRPr lang="fr-FR" dirty="0"/>
          </a:p>
        </p:txBody>
      </p:sp>
      <p:sp>
        <p:nvSpPr>
          <p:cNvPr id="7" name="Espace réservé du pied de page 18"/>
          <p:cNvSpPr>
            <a:spLocks noGrp="1"/>
          </p:cNvSpPr>
          <p:nvPr>
            <p:ph type="ftr" sz="quarter" idx="11"/>
          </p:nvPr>
        </p:nvSpPr>
        <p:spPr/>
        <p:txBody>
          <a:bodyPr/>
          <a:lstStyle>
            <a:lvl1pPr>
              <a:defRPr/>
            </a:lvl1pPr>
          </a:lstStyle>
          <a:p>
            <a:pPr>
              <a:defRPr/>
            </a:pPr>
            <a:endParaRPr lang="fr-FR"/>
          </a:p>
        </p:txBody>
      </p:sp>
      <p:sp>
        <p:nvSpPr>
          <p:cNvPr id="8" name="Espace réservé du numéro de diapositive 26"/>
          <p:cNvSpPr>
            <a:spLocks noGrp="1"/>
          </p:cNvSpPr>
          <p:nvPr>
            <p:ph type="sldNum" sz="quarter" idx="12"/>
          </p:nvPr>
        </p:nvSpPr>
        <p:spPr/>
        <p:txBody>
          <a:bodyPr/>
          <a:lstStyle>
            <a:lvl1pPr>
              <a:defRPr/>
            </a:lvl1pPr>
          </a:lstStyle>
          <a:p>
            <a:pPr>
              <a:defRPr/>
            </a:pPr>
            <a:fld id="{F2251E7E-7641-4A6B-98F5-6C638700C2F1}" type="slidenum">
              <a:rPr lang="fr-FR"/>
              <a:pPr>
                <a:defRPr/>
              </a:pPr>
              <a:t>‹N°›</a:t>
            </a:fld>
            <a:endParaRPr lang="fr-FR" dirty="0"/>
          </a:p>
        </p:txBody>
      </p:sp>
    </p:spTree>
  </p:cSld>
  <p:clrMapOvr>
    <a:overrideClrMapping bg1="dk1" tx1="lt1" bg2="dk2" tx2="lt2" accent1="accent1" accent2="accent2" accent3="accent3" accent4="accent4" accent5="accent5" accent6="accent6" hlink="hlink" folHlink="folHlink"/>
  </p:clrMapOvr>
  <p:transition spd="slow">
    <p:pull dir="l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30407941-1123-48D2-B229-AC7C01464B10}" type="datetimeFigureOut">
              <a:rPr lang="fr-FR"/>
              <a:pPr>
                <a:defRPr/>
              </a:pPr>
              <a:t>11/11/2024</a:t>
            </a:fld>
            <a:endParaRPr lang="fr-FR" dirty="0"/>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1A6F11DF-09EF-4408-8EB4-B3EF9D66D57A}" type="slidenum">
              <a:rPr lang="fr-FR"/>
              <a:pPr>
                <a:defRPr/>
              </a:pPr>
              <a:t>‹N°›</a:t>
            </a:fld>
            <a:endParaRPr lang="fr-FR" dirty="0"/>
          </a:p>
        </p:txBody>
      </p:sp>
    </p:spTree>
  </p:cSld>
  <p:clrMapOvr>
    <a:masterClrMapping/>
  </p:clrMapOvr>
  <p:transition spd="slow">
    <p:pull dir="l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2">
        <a:schemeClr val="bg2"/>
      </p:bgRef>
    </p:bg>
    <p:spTree>
      <p:nvGrpSpPr>
        <p:cNvPr id="1" name=""/>
        <p:cNvGrpSpPr/>
        <p:nvPr/>
      </p:nvGrpSpPr>
      <p:grpSpPr>
        <a:xfrm>
          <a:off x="0" y="0"/>
          <a:ext cx="0" cy="0"/>
          <a:chOff x="0" y="0"/>
          <a:chExt cx="0" cy="0"/>
        </a:xfrm>
      </p:grpSpPr>
      <p:sp>
        <p:nvSpPr>
          <p:cNvPr id="4" name="Forme libre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5" name="Forme libre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2" name="Titre 1"/>
          <p:cNvSpPr>
            <a:spLocks noGrp="1"/>
          </p:cNvSpPr>
          <p:nvPr>
            <p:ph type="title"/>
          </p:nvPr>
        </p:nvSpPr>
        <p:spPr>
          <a:xfrm>
            <a:off x="685800" y="3583838"/>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685800" y="2485801"/>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Cliquez pour modifier les styles du texte du masque</a:t>
            </a:r>
          </a:p>
        </p:txBody>
      </p:sp>
      <p:sp>
        <p:nvSpPr>
          <p:cNvPr id="6" name="Espace réservé de la date 3"/>
          <p:cNvSpPr>
            <a:spLocks noGrp="1"/>
          </p:cNvSpPr>
          <p:nvPr>
            <p:ph type="dt" sz="half" idx="10"/>
          </p:nvPr>
        </p:nvSpPr>
        <p:spPr/>
        <p:txBody>
          <a:bodyPr/>
          <a:lstStyle>
            <a:lvl1pPr>
              <a:defRPr/>
            </a:lvl1pPr>
          </a:lstStyle>
          <a:p>
            <a:pPr>
              <a:defRPr/>
            </a:pPr>
            <a:fld id="{6978FCDC-6445-44BC-93C0-C3CE5D52551A}" type="datetimeFigureOut">
              <a:rPr lang="fr-FR"/>
              <a:pPr>
                <a:defRPr/>
              </a:pPr>
              <a:t>11/11/2024</a:t>
            </a:fld>
            <a:endParaRPr lang="fr-FR" dirty="0"/>
          </a:p>
        </p:txBody>
      </p:sp>
      <p:sp>
        <p:nvSpPr>
          <p:cNvPr id="7" name="Espace réservé du pied de page 4"/>
          <p:cNvSpPr>
            <a:spLocks noGrp="1"/>
          </p:cNvSpPr>
          <p:nvPr>
            <p:ph type="ftr" sz="quarter" idx="11"/>
          </p:nvPr>
        </p:nvSpPr>
        <p:spPr/>
        <p:txBody>
          <a:bodyPr/>
          <a:lstStyle>
            <a:lvl1pPr>
              <a:defRPr/>
            </a:lvl1pPr>
          </a:lstStyle>
          <a:p>
            <a:pPr>
              <a:defRPr/>
            </a:pPr>
            <a:endParaRPr lang="fr-FR"/>
          </a:p>
        </p:txBody>
      </p:sp>
      <p:sp>
        <p:nvSpPr>
          <p:cNvPr id="8" name="Espace réservé du numéro de diapositive 5"/>
          <p:cNvSpPr>
            <a:spLocks noGrp="1"/>
          </p:cNvSpPr>
          <p:nvPr>
            <p:ph type="sldNum" sz="quarter" idx="12"/>
          </p:nvPr>
        </p:nvSpPr>
        <p:spPr/>
        <p:txBody>
          <a:bodyPr/>
          <a:lstStyle>
            <a:lvl1pPr>
              <a:defRPr/>
            </a:lvl1pPr>
          </a:lstStyle>
          <a:p>
            <a:pPr>
              <a:defRPr/>
            </a:pPr>
            <a:fld id="{B45FC870-9B56-4AE3-A0B7-B81C1AD80226}" type="slidenum">
              <a:rPr lang="fr-FR"/>
              <a:pPr>
                <a:defRPr/>
              </a:pPr>
              <a:t>‹N°›</a:t>
            </a:fld>
            <a:endParaRPr lang="fr-FR" dirty="0"/>
          </a:p>
        </p:txBody>
      </p:sp>
    </p:spTree>
  </p:cSld>
  <p:clrMapOvr>
    <a:overrideClrMapping bg1="dk1" tx1="lt1" bg2="dk2" tx2="lt2" accent1="accent1" accent2="accent2" accent3="accent3" accent4="accent4" accent5="accent5" accent6="accent6" hlink="hlink" folHlink="folHlink"/>
  </p:clrMapOvr>
  <p:transition spd="slow">
    <p:pull dir="l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1"/>
            <a:ext cx="3657600" cy="4525963"/>
          </a:xfrm>
        </p:spPr>
        <p:txBody>
          <a:bodyPr/>
          <a:lstStyle>
            <a:lvl1pPr>
              <a:defRPr sz="2600"/>
            </a:lvl1pPr>
            <a:lvl2pPr>
              <a:defRPr sz="22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267200" y="1600201"/>
            <a:ext cx="3657600" cy="4525963"/>
          </a:xfrm>
        </p:spPr>
        <p:txBody>
          <a:bodyPr/>
          <a:lstStyle>
            <a:lvl1pPr>
              <a:defRPr sz="2600"/>
            </a:lvl1pPr>
            <a:lvl2pPr>
              <a:defRPr sz="22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9"/>
          <p:cNvSpPr>
            <a:spLocks noGrp="1"/>
          </p:cNvSpPr>
          <p:nvPr>
            <p:ph type="dt" sz="half" idx="10"/>
          </p:nvPr>
        </p:nvSpPr>
        <p:spPr/>
        <p:txBody>
          <a:bodyPr/>
          <a:lstStyle>
            <a:lvl1pPr>
              <a:defRPr/>
            </a:lvl1pPr>
          </a:lstStyle>
          <a:p>
            <a:pPr>
              <a:defRPr/>
            </a:pPr>
            <a:fld id="{3BA428A6-B6B9-4A1B-93DD-2B1874242AD3}" type="datetimeFigureOut">
              <a:rPr lang="fr-FR"/>
              <a:pPr>
                <a:defRPr/>
              </a:pPr>
              <a:t>11/11/2024</a:t>
            </a:fld>
            <a:endParaRPr lang="fr-FR" dirty="0"/>
          </a:p>
        </p:txBody>
      </p:sp>
      <p:sp>
        <p:nvSpPr>
          <p:cNvPr id="6" name="Espace réservé du pied de page 21"/>
          <p:cNvSpPr>
            <a:spLocks noGrp="1"/>
          </p:cNvSpPr>
          <p:nvPr>
            <p:ph type="ftr" sz="quarter" idx="11"/>
          </p:nvPr>
        </p:nvSpPr>
        <p:spPr/>
        <p:txBody>
          <a:bodyPr/>
          <a:lstStyle>
            <a:lvl1pPr>
              <a:defRPr/>
            </a:lvl1pPr>
          </a:lstStyle>
          <a:p>
            <a:pPr>
              <a:defRPr/>
            </a:pPr>
            <a:endParaRPr lang="fr-FR"/>
          </a:p>
        </p:txBody>
      </p:sp>
      <p:sp>
        <p:nvSpPr>
          <p:cNvPr id="7" name="Espace réservé du numéro de diapositive 17"/>
          <p:cNvSpPr>
            <a:spLocks noGrp="1"/>
          </p:cNvSpPr>
          <p:nvPr>
            <p:ph type="sldNum" sz="quarter" idx="12"/>
          </p:nvPr>
        </p:nvSpPr>
        <p:spPr/>
        <p:txBody>
          <a:bodyPr/>
          <a:lstStyle>
            <a:lvl1pPr>
              <a:defRPr/>
            </a:lvl1pPr>
          </a:lstStyle>
          <a:p>
            <a:pPr>
              <a:defRPr/>
            </a:pPr>
            <a:fld id="{F32708AF-1C07-4279-A0D8-ED8934C07BAD}" type="slidenum">
              <a:rPr lang="fr-FR"/>
              <a:pPr>
                <a:defRPr/>
              </a:pPr>
              <a:t>‹N°›</a:t>
            </a:fld>
            <a:endParaRPr lang="fr-FR" dirty="0"/>
          </a:p>
        </p:txBody>
      </p:sp>
    </p:spTree>
  </p:cSld>
  <p:clrMapOvr>
    <a:masterClrMapping/>
  </p:clrMapOvr>
  <p:transition spd="slow">
    <p:pull dir="l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1"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4" name="Espace réservé du texte 3"/>
          <p:cNvSpPr>
            <a:spLocks noGrp="1"/>
          </p:cNvSpPr>
          <p:nvPr>
            <p:ph type="body" sz="half" idx="3"/>
          </p:nvPr>
        </p:nvSpPr>
        <p:spPr>
          <a:xfrm>
            <a:off x="4645026"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5" name="Espace réservé du contenu 4"/>
          <p:cNvSpPr>
            <a:spLocks noGrp="1"/>
          </p:cNvSpPr>
          <p:nvPr>
            <p:ph sz="quarter" idx="2"/>
          </p:nvPr>
        </p:nvSpPr>
        <p:spPr>
          <a:xfrm>
            <a:off x="457201" y="1516912"/>
            <a:ext cx="4040188" cy="3941763"/>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contenu 5"/>
          <p:cNvSpPr>
            <a:spLocks noGrp="1"/>
          </p:cNvSpPr>
          <p:nvPr>
            <p:ph sz="quarter" idx="4"/>
          </p:nvPr>
        </p:nvSpPr>
        <p:spPr>
          <a:xfrm>
            <a:off x="4645026" y="1516912"/>
            <a:ext cx="4041775" cy="3941763"/>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lvl1pPr>
              <a:defRPr/>
            </a:lvl1pPr>
          </a:lstStyle>
          <a:p>
            <a:pPr>
              <a:defRPr/>
            </a:pPr>
            <a:fld id="{A3E4E706-EB18-4E8E-853A-252E7D366941}" type="datetimeFigureOut">
              <a:rPr lang="fr-FR"/>
              <a:pPr>
                <a:defRPr/>
              </a:pPr>
              <a:t>11/11/2024</a:t>
            </a:fld>
            <a:endParaRPr lang="fr-FR" dirty="0"/>
          </a:p>
        </p:txBody>
      </p:sp>
      <p:sp>
        <p:nvSpPr>
          <p:cNvPr id="8" name="Espace réservé du pied de page 7"/>
          <p:cNvSpPr>
            <a:spLocks noGrp="1"/>
          </p:cNvSpPr>
          <p:nvPr>
            <p:ph type="ftr" sz="quarter" idx="11"/>
          </p:nvPr>
        </p:nvSpPr>
        <p:spPr/>
        <p:txBody>
          <a:bodyPr/>
          <a:lstStyle>
            <a:lvl1pPr>
              <a:defRPr/>
            </a:lvl1pPr>
          </a:lstStyle>
          <a:p>
            <a:pPr>
              <a:defRPr/>
            </a:pPr>
            <a:endParaRPr lang="fr-FR"/>
          </a:p>
        </p:txBody>
      </p:sp>
      <p:sp>
        <p:nvSpPr>
          <p:cNvPr id="9" name="Espace réservé du numéro de diapositive 8"/>
          <p:cNvSpPr>
            <a:spLocks noGrp="1"/>
          </p:cNvSpPr>
          <p:nvPr>
            <p:ph type="sldNum" sz="quarter" idx="12"/>
          </p:nvPr>
        </p:nvSpPr>
        <p:spPr/>
        <p:txBody>
          <a:bodyPr/>
          <a:lstStyle>
            <a:lvl1pPr>
              <a:defRPr/>
            </a:lvl1pPr>
          </a:lstStyle>
          <a:p>
            <a:pPr>
              <a:defRPr/>
            </a:pPr>
            <a:fld id="{7BD8C645-741E-4528-9328-84698FB44804}" type="slidenum">
              <a:rPr lang="fr-FR"/>
              <a:pPr>
                <a:defRPr/>
              </a:pPr>
              <a:t>‹N°›</a:t>
            </a:fld>
            <a:endParaRPr lang="fr-FR" dirty="0"/>
          </a:p>
        </p:txBody>
      </p:sp>
    </p:spTree>
  </p:cSld>
  <p:clrMapOvr>
    <a:masterClrMapping/>
  </p:clrMapOvr>
  <p:transition spd="slow">
    <p:pull dir="lu"/>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lstStyle>
            <a:lvl1pPr algn="l">
              <a:defRPr sz="4600"/>
            </a:lvl1pPr>
          </a:lstStyle>
          <a:p>
            <a:r>
              <a:rPr lang="fr-FR" smtClean="0"/>
              <a:t>Cliquez pour modifier le style du titre</a:t>
            </a:r>
            <a:endParaRPr lang="en-US"/>
          </a:p>
        </p:txBody>
      </p:sp>
      <p:sp>
        <p:nvSpPr>
          <p:cNvPr id="3" name="Espace réservé de la date 9"/>
          <p:cNvSpPr>
            <a:spLocks noGrp="1"/>
          </p:cNvSpPr>
          <p:nvPr>
            <p:ph type="dt" sz="half" idx="10"/>
          </p:nvPr>
        </p:nvSpPr>
        <p:spPr/>
        <p:txBody>
          <a:bodyPr/>
          <a:lstStyle>
            <a:lvl1pPr>
              <a:defRPr/>
            </a:lvl1pPr>
          </a:lstStyle>
          <a:p>
            <a:pPr>
              <a:defRPr/>
            </a:pPr>
            <a:fld id="{95780140-CEB6-40F1-BEB2-96F711059752}" type="datetimeFigureOut">
              <a:rPr lang="fr-FR"/>
              <a:pPr>
                <a:defRPr/>
              </a:pPr>
              <a:t>11/11/2024</a:t>
            </a:fld>
            <a:endParaRPr lang="fr-FR" dirty="0"/>
          </a:p>
        </p:txBody>
      </p:sp>
      <p:sp>
        <p:nvSpPr>
          <p:cNvPr id="4" name="Espace réservé du pied de page 21"/>
          <p:cNvSpPr>
            <a:spLocks noGrp="1"/>
          </p:cNvSpPr>
          <p:nvPr>
            <p:ph type="ftr" sz="quarter" idx="11"/>
          </p:nvPr>
        </p:nvSpPr>
        <p:spPr/>
        <p:txBody>
          <a:bodyPr/>
          <a:lstStyle>
            <a:lvl1pPr>
              <a:defRPr/>
            </a:lvl1pPr>
          </a:lstStyle>
          <a:p>
            <a:pPr>
              <a:defRPr/>
            </a:pPr>
            <a:endParaRPr lang="fr-FR"/>
          </a:p>
        </p:txBody>
      </p:sp>
      <p:sp>
        <p:nvSpPr>
          <p:cNvPr id="5" name="Espace réservé du numéro de diapositive 17"/>
          <p:cNvSpPr>
            <a:spLocks noGrp="1"/>
          </p:cNvSpPr>
          <p:nvPr>
            <p:ph type="sldNum" sz="quarter" idx="12"/>
          </p:nvPr>
        </p:nvSpPr>
        <p:spPr/>
        <p:txBody>
          <a:bodyPr/>
          <a:lstStyle>
            <a:lvl1pPr>
              <a:defRPr/>
            </a:lvl1pPr>
          </a:lstStyle>
          <a:p>
            <a:pPr>
              <a:defRPr/>
            </a:pPr>
            <a:fld id="{E3A7B317-F5DE-41BA-B415-C904FF5B41CA}" type="slidenum">
              <a:rPr lang="fr-FR"/>
              <a:pPr>
                <a:defRPr/>
              </a:pPr>
              <a:t>‹N°›</a:t>
            </a:fld>
            <a:endParaRPr lang="fr-FR" dirty="0"/>
          </a:p>
        </p:txBody>
      </p:sp>
    </p:spTree>
  </p:cSld>
  <p:clrMapOvr>
    <a:masterClrMapping/>
  </p:clrMapOvr>
  <p:transition spd="slow">
    <p:pull dir="l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3" y="1705709"/>
            <a:ext cx="3053868" cy="1253808"/>
          </a:xfrm>
        </p:spPr>
        <p:txBody>
          <a:bodyPr anchor="b"/>
          <a:lstStyle>
            <a:lvl1pPr algn="l">
              <a:buNone/>
              <a:defRPr sz="2200" b="1">
                <a:solidFill>
                  <a:schemeClr val="accent1"/>
                </a:solidFill>
              </a:defRPr>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5556733" y="2998766"/>
            <a:ext cx="3053867"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722A186F-CADE-445E-94BC-3F7C249945B5}" type="datetimeFigureOut">
              <a:rPr lang="fr-FR"/>
              <a:pPr>
                <a:defRPr/>
              </a:pPr>
              <a:t>11/11/2024</a:t>
            </a:fld>
            <a:endParaRPr lang="fr-FR"/>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fld id="{8082C71C-6B26-43A9-9409-03C79B2593B7}" type="slidenum">
              <a:rPr lang="fr-FR"/>
              <a:pPr>
                <a:defRPr/>
              </a:pPr>
              <a:t>‹N°›</a:t>
            </a:fld>
            <a:endParaRPr lang="fr-FR"/>
          </a:p>
        </p:txBody>
      </p:sp>
    </p:spTree>
  </p:cSld>
  <p:clrMapOvr>
    <a:masterClrMapping/>
  </p:clrMapOvr>
  <p:transition spd="slow">
    <p:pull dir="lu"/>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9"/>
          <p:cNvSpPr>
            <a:spLocks noGrp="1"/>
          </p:cNvSpPr>
          <p:nvPr>
            <p:ph type="dt" sz="half" idx="10"/>
          </p:nvPr>
        </p:nvSpPr>
        <p:spPr/>
        <p:txBody>
          <a:bodyPr/>
          <a:lstStyle>
            <a:lvl1pPr>
              <a:defRPr/>
            </a:lvl1pPr>
          </a:lstStyle>
          <a:p>
            <a:pPr>
              <a:defRPr/>
            </a:pPr>
            <a:fld id="{CFFBDE56-8155-4EA3-95EF-7D1456AE423F}" type="datetimeFigureOut">
              <a:rPr lang="fr-FR"/>
              <a:pPr>
                <a:defRPr/>
              </a:pPr>
              <a:t>11/11/2024</a:t>
            </a:fld>
            <a:endParaRPr lang="fr-FR" dirty="0"/>
          </a:p>
        </p:txBody>
      </p:sp>
      <p:sp>
        <p:nvSpPr>
          <p:cNvPr id="3" name="Espace réservé du pied de page 21"/>
          <p:cNvSpPr>
            <a:spLocks noGrp="1"/>
          </p:cNvSpPr>
          <p:nvPr>
            <p:ph type="ftr" sz="quarter" idx="11"/>
          </p:nvPr>
        </p:nvSpPr>
        <p:spPr/>
        <p:txBody>
          <a:bodyPr/>
          <a:lstStyle>
            <a:lvl1pPr>
              <a:defRPr/>
            </a:lvl1pPr>
          </a:lstStyle>
          <a:p>
            <a:pPr>
              <a:defRPr/>
            </a:pPr>
            <a:endParaRPr lang="fr-FR"/>
          </a:p>
        </p:txBody>
      </p:sp>
      <p:sp>
        <p:nvSpPr>
          <p:cNvPr id="4" name="Espace réservé du numéro de diapositive 17"/>
          <p:cNvSpPr>
            <a:spLocks noGrp="1"/>
          </p:cNvSpPr>
          <p:nvPr>
            <p:ph type="sldNum" sz="quarter" idx="12"/>
          </p:nvPr>
        </p:nvSpPr>
        <p:spPr/>
        <p:txBody>
          <a:bodyPr/>
          <a:lstStyle>
            <a:lvl1pPr>
              <a:defRPr/>
            </a:lvl1pPr>
          </a:lstStyle>
          <a:p>
            <a:pPr>
              <a:defRPr/>
            </a:pPr>
            <a:fld id="{74FEF0F7-7D17-4638-8134-B8970456B435}" type="slidenum">
              <a:rPr lang="fr-FR"/>
              <a:pPr>
                <a:defRPr/>
              </a:pPr>
              <a:t>‹N°›</a:t>
            </a:fld>
            <a:endParaRPr lang="fr-FR" dirty="0"/>
          </a:p>
        </p:txBody>
      </p:sp>
    </p:spTree>
  </p:cSld>
  <p:clrMapOvr>
    <a:masterClrMapping/>
  </p:clrMapOvr>
  <p:transition spd="slow">
    <p:pull dir="l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9"/>
            <a:ext cx="3200400" cy="730250"/>
          </a:xfrm>
        </p:spPr>
        <p:txBody>
          <a:bodyPr tIns="0" bIns="0" anchor="t"/>
          <a:lstStyle>
            <a:lvl1pPr algn="l">
              <a:buNone/>
              <a:defRPr sz="1800" b="1">
                <a:solidFill>
                  <a:schemeClr val="accent1"/>
                </a:solidFill>
              </a:defRPr>
            </a:lvl1pPr>
          </a:lstStyle>
          <a:p>
            <a:r>
              <a:rPr lang="fr-FR" smtClean="0"/>
              <a:t>Cliquez pour modifier le style du titre</a:t>
            </a:r>
            <a:endParaRPr lang="en-US"/>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fr-FR" smtClean="0"/>
              <a:t>Cliquez pour modifier les styles du texte du masque</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a:defRPr/>
            </a:lvl1pPr>
          </a:lstStyle>
          <a:p>
            <a:pPr>
              <a:defRPr/>
            </a:pPr>
            <a:fld id="{A11909D6-5FF3-4FFB-A313-3A48810845D2}" type="datetimeFigureOut">
              <a:rPr lang="fr-FR"/>
              <a:pPr>
                <a:defRPr/>
              </a:pPr>
              <a:t>11/11/2024</a:t>
            </a:fld>
            <a:endParaRPr lang="fr-FR" dirty="0"/>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a:xfrm>
            <a:off x="8156575" y="6421438"/>
            <a:ext cx="762000" cy="365125"/>
          </a:xfrm>
        </p:spPr>
        <p:txBody>
          <a:bodyPr/>
          <a:lstStyle>
            <a:lvl1pPr>
              <a:defRPr/>
            </a:lvl1pPr>
          </a:lstStyle>
          <a:p>
            <a:pPr>
              <a:defRPr/>
            </a:pPr>
            <a:fld id="{09D0DA32-98C1-4B9B-A2BA-BB4460F5ED56}" type="slidenum">
              <a:rPr lang="fr-FR"/>
              <a:pPr>
                <a:defRPr/>
              </a:pPr>
              <a:t>‹N°›</a:t>
            </a:fld>
            <a:endParaRPr lang="fr-FR" dirty="0"/>
          </a:p>
        </p:txBody>
      </p:sp>
    </p:spTree>
  </p:cSld>
  <p:clrMapOvr>
    <a:masterClrMapping/>
  </p:clrMapOvr>
  <p:transition spd="slow">
    <p:pull dir="l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3" y="1705709"/>
            <a:ext cx="3053868" cy="1253808"/>
          </a:xfrm>
        </p:spPr>
        <p:txBody>
          <a:bodyPr anchor="b"/>
          <a:lstStyle>
            <a:lvl1pPr algn="l">
              <a:buNone/>
              <a:defRPr sz="2200" b="1">
                <a:solidFill>
                  <a:schemeClr val="accent1"/>
                </a:solidFill>
              </a:defRPr>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5556733" y="2998766"/>
            <a:ext cx="3053867"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2C29BDDC-06A3-4FB5-AE46-8FAB1243AABB}" type="datetimeFigureOut">
              <a:rPr lang="fr-FR"/>
              <a:pPr>
                <a:defRPr/>
              </a:pPr>
              <a:t>11/11/2024</a:t>
            </a:fld>
            <a:endParaRPr lang="fr-FR" dirty="0"/>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fld id="{D4C15984-3417-4FF7-971A-DC4EFC7F363C}" type="slidenum">
              <a:rPr lang="fr-FR"/>
              <a:pPr>
                <a:defRPr/>
              </a:pPr>
              <a:t>‹N°›</a:t>
            </a:fld>
            <a:endParaRPr lang="fr-FR" dirty="0"/>
          </a:p>
        </p:txBody>
      </p:sp>
    </p:spTree>
  </p:cSld>
  <p:clrMapOvr>
    <a:masterClrMapping/>
  </p:clrMapOvr>
  <p:transition spd="slow">
    <p:pull dir="lu"/>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A306D63E-76BB-434A-9680-EBBA696546B2}" type="datetimeFigureOut">
              <a:rPr lang="fr-FR"/>
              <a:pPr>
                <a:defRPr/>
              </a:pPr>
              <a:t>11/11/2024</a:t>
            </a:fld>
            <a:endParaRPr lang="fr-FR" dirty="0"/>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B474A436-02AA-40FE-9904-1A920DEA3177}" type="slidenum">
              <a:rPr lang="fr-FR"/>
              <a:pPr>
                <a:defRPr/>
              </a:pPr>
              <a:t>‹N°›</a:t>
            </a:fld>
            <a:endParaRPr lang="fr-FR" dirty="0"/>
          </a:p>
        </p:txBody>
      </p:sp>
    </p:spTree>
  </p:cSld>
  <p:clrMapOvr>
    <a:masterClrMapping/>
  </p:clrMapOvr>
  <p:transition spd="slow">
    <p:pull dir="l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1AF1FE32-629C-47DD-9ACE-F32D4211CC50}" type="datetimeFigureOut">
              <a:rPr lang="fr-FR"/>
              <a:pPr>
                <a:defRPr/>
              </a:pPr>
              <a:t>11/11/2024</a:t>
            </a:fld>
            <a:endParaRPr lang="fr-FR" dirty="0"/>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F4EFB53F-9361-48E0-BD68-3D47450ADA29}" type="slidenum">
              <a:rPr lang="fr-FR"/>
              <a:pPr>
                <a:defRPr/>
              </a:pPr>
              <a:t>‹N°›</a:t>
            </a:fld>
            <a:endParaRPr lang="fr-FR" dirty="0"/>
          </a:p>
        </p:txBody>
      </p:sp>
    </p:spTree>
  </p:cSld>
  <p:clrMapOvr>
    <a:masterClrMapping/>
  </p:clrMapOvr>
  <p:transition spd="slow">
    <p:pull dir="l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hangingPunct="0">
                <a:defRPr/>
              </a:pPr>
              <a:endParaRPr lang="en-US">
                <a:solidFill>
                  <a:srgbClr val="FFFFFF"/>
                </a:solidFill>
                <a:latin typeface="+mn-lt"/>
                <a:cs typeface="+mn-cs"/>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hangingPunct="0">
                <a:defRPr/>
              </a:pPr>
              <a:endParaRPr lang="en-US">
                <a:solidFill>
                  <a:srgbClr val="FFFFFF"/>
                </a:solidFill>
                <a:latin typeface="+mn-lt"/>
                <a:cs typeface="+mn-cs"/>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hangingPunct="0">
                <a:defRPr/>
              </a:pPr>
              <a:endParaRPr lang="en-US">
                <a:solidFill>
                  <a:srgbClr val="FFFFFF"/>
                </a:solidFill>
                <a:latin typeface="+mn-lt"/>
                <a:cs typeface="+mn-cs"/>
              </a:endParaRPr>
            </a:p>
          </p:txBody>
        </p:sp>
      </p:grpSp>
      <p:sp>
        <p:nvSpPr>
          <p:cNvPr id="81930" name="Rectangle 10"/>
          <p:cNvSpPr>
            <a:spLocks noGrp="1" noChangeArrowheads="1"/>
          </p:cNvSpPr>
          <p:nvPr>
            <p:ph type="ctrTitle" sz="quarter"/>
          </p:nvPr>
        </p:nvSpPr>
        <p:spPr>
          <a:xfrm>
            <a:off x="685800" y="1873250"/>
            <a:ext cx="7772400" cy="1555750"/>
          </a:xfrm>
        </p:spPr>
        <p:txBody>
          <a:bodyPr/>
          <a:lstStyle>
            <a:lvl1pPr>
              <a:defRPr sz="4800"/>
            </a:lvl1pPr>
          </a:lstStyle>
          <a:p>
            <a:r>
              <a:rPr lang="fr-FR" smtClean="0"/>
              <a:t>Cliquez pour modifier le style du titre</a:t>
            </a:r>
            <a:endParaRPr lang="en-US"/>
          </a:p>
        </p:txBody>
      </p:sp>
      <p:sp>
        <p:nvSpPr>
          <p:cNvPr id="819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fr-FR" smtClean="0"/>
              <a:t>Cliquez pour modifier le style des sous-titres du masque</a:t>
            </a:r>
            <a:endParaRPr lang="en-US"/>
          </a:p>
        </p:txBody>
      </p:sp>
      <p:sp>
        <p:nvSpPr>
          <p:cNvPr id="12" name="Rectangle 12"/>
          <p:cNvSpPr>
            <a:spLocks noGrp="1" noChangeArrowheads="1"/>
          </p:cNvSpPr>
          <p:nvPr>
            <p:ph type="dt" sz="quarter" idx="10"/>
          </p:nvPr>
        </p:nvSpPr>
        <p:spPr/>
        <p:txBody>
          <a:bodyPr/>
          <a:lstStyle>
            <a:lvl1pPr fontAlgn="auto">
              <a:spcBef>
                <a:spcPts val="0"/>
              </a:spcBef>
              <a:spcAft>
                <a:spcPts val="0"/>
              </a:spcAft>
              <a:defRPr/>
            </a:lvl1pPr>
          </a:lstStyle>
          <a:p>
            <a:pPr>
              <a:defRPr/>
            </a:pPr>
            <a:endParaRPr lang="en-US"/>
          </a:p>
        </p:txBody>
      </p:sp>
      <p:sp>
        <p:nvSpPr>
          <p:cNvPr id="13"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14"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0AF9543C-3AC4-4F20-830D-574B8427748E}" type="slidenum">
              <a:rPr lang="en-US"/>
              <a:pPr>
                <a:defRPr/>
              </a:pPr>
              <a:t>‹N°›</a:t>
            </a:fld>
            <a:endParaRPr lang="en-US"/>
          </a:p>
        </p:txBody>
      </p:sp>
    </p:spTree>
  </p:cSld>
  <p:clrMapOvr>
    <a:masterClrMapping/>
  </p:clrMapOvr>
  <p:transition spd="slow">
    <p:pull dir="l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6"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4294FC2A-C64C-4FD1-B05F-DFF3BCBC34CC}" type="slidenum">
              <a:rPr lang="en-US"/>
              <a:pPr>
                <a:defRPr/>
              </a:pPr>
              <a:t>‹N°›</a:t>
            </a:fld>
            <a:endParaRPr lang="en-US"/>
          </a:p>
        </p:txBody>
      </p:sp>
    </p:spTree>
  </p:cSld>
  <p:clrMapOvr>
    <a:masterClrMapping/>
  </p:clrMapOvr>
  <p:transition spd="slow">
    <p:pull dir="l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6"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C7B82FD3-50B4-43AE-BED2-B3E71E4E909D}" type="slidenum">
              <a:rPr lang="en-US"/>
              <a:pPr>
                <a:defRPr/>
              </a:pPr>
              <a:t>‹N°›</a:t>
            </a:fld>
            <a:endParaRPr lang="en-US"/>
          </a:p>
        </p:txBody>
      </p:sp>
    </p:spTree>
  </p:cSld>
  <p:clrMapOvr>
    <a:masterClrMapping/>
  </p:clrMapOvr>
  <p:transition spd="slow">
    <p:pull dir="l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7"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1EC49E2C-68ED-40E8-937E-73878CE38F2B}" type="slidenum">
              <a:rPr lang="en-US"/>
              <a:pPr>
                <a:defRPr/>
              </a:pPr>
              <a:t>‹N°›</a:t>
            </a:fld>
            <a:endParaRPr lang="en-US"/>
          </a:p>
        </p:txBody>
      </p:sp>
    </p:spTree>
  </p:cSld>
  <p:clrMapOvr>
    <a:masterClrMapping/>
  </p:clrMapOvr>
  <p:transition spd="slow">
    <p:pull dir="l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1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13"/>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Pictures redrawn from Stashak: "Adam's Lameness in Horses"</a:t>
            </a:r>
          </a:p>
        </p:txBody>
      </p:sp>
      <p:sp>
        <p:nvSpPr>
          <p:cNvPr id="9" name="Rectangle 14"/>
          <p:cNvSpPr>
            <a:spLocks noGrp="1" noChangeArrowheads="1"/>
          </p:cNvSpPr>
          <p:nvPr>
            <p:ph type="sldNum" sz="quarter" idx="12"/>
          </p:nvPr>
        </p:nvSpPr>
        <p:spPr/>
        <p:txBody>
          <a:bodyPr/>
          <a:lstStyle>
            <a:lvl1pPr fontAlgn="auto">
              <a:spcBef>
                <a:spcPts val="0"/>
              </a:spcBef>
              <a:spcAft>
                <a:spcPts val="0"/>
              </a:spcAft>
              <a:defRPr/>
            </a:lvl1pPr>
          </a:lstStyle>
          <a:p>
            <a:pPr>
              <a:defRPr/>
            </a:pPr>
            <a:fld id="{4876B9EA-35B5-4E24-A378-B677758A1D3F}" type="slidenum">
              <a:rPr lang="en-US"/>
              <a:pPr>
                <a:defRPr/>
              </a:pPr>
              <a:t>‹N°›</a:t>
            </a:fld>
            <a:endParaRPr lang="en-US"/>
          </a:p>
        </p:txBody>
      </p:sp>
    </p:spTree>
  </p:cSld>
  <p:clrMapOvr>
    <a:masterClrMapping/>
  </p:clrMapOvr>
  <p:transition spd="slow">
    <p:pull dir="l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6.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theme" Target="../theme/theme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2" name="Forme libre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16" name="Forme libre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1028" name="Espace réservé du titre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fr-FR" smtClean="0"/>
              <a:t>Cliquez pour modifier le style du titre</a:t>
            </a:r>
            <a:endParaRPr lang="en-US" smtClean="0"/>
          </a:p>
        </p:txBody>
      </p:sp>
      <p:sp>
        <p:nvSpPr>
          <p:cNvPr id="1029" name="Espace réservé du texte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0" name="Espace réservé de la date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smtClean="0">
                <a:solidFill>
                  <a:schemeClr val="tx2">
                    <a:shade val="50000"/>
                  </a:schemeClr>
                </a:solidFill>
                <a:latin typeface="+mn-lt"/>
                <a:cs typeface="+mn-cs"/>
              </a:defRPr>
            </a:lvl1pPr>
          </a:lstStyle>
          <a:p>
            <a:pPr>
              <a:defRPr/>
            </a:pPr>
            <a:fld id="{3DD21B0B-4E4D-42C3-930B-A2F3B6C87FF0}" type="datetimeFigureOut">
              <a:rPr lang="fr-FR"/>
              <a:pPr>
                <a:defRPr/>
              </a:pPr>
              <a:t>11/11/2024</a:t>
            </a:fld>
            <a:endParaRPr lang="fr-FR"/>
          </a:p>
        </p:txBody>
      </p:sp>
      <p:sp>
        <p:nvSpPr>
          <p:cNvPr id="22" name="Espace réservé du pied de page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chemeClr val="tx2">
                    <a:shade val="50000"/>
                  </a:schemeClr>
                </a:solidFill>
                <a:latin typeface="+mn-lt"/>
                <a:cs typeface="+mn-cs"/>
              </a:defRPr>
            </a:lvl1pPr>
          </a:lstStyle>
          <a:p>
            <a:pPr>
              <a:defRPr/>
            </a:pPr>
            <a:endParaRPr lang="fr-FR"/>
          </a:p>
        </p:txBody>
      </p:sp>
      <p:sp>
        <p:nvSpPr>
          <p:cNvPr id="18" name="Espace réservé du numéro de diapositive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smtClean="0">
                <a:solidFill>
                  <a:schemeClr val="tx2">
                    <a:shade val="50000"/>
                  </a:schemeClr>
                </a:solidFill>
                <a:latin typeface="+mn-lt"/>
                <a:cs typeface="+mn-cs"/>
              </a:defRPr>
            </a:lvl1pPr>
          </a:lstStyle>
          <a:p>
            <a:pPr>
              <a:defRPr/>
            </a:pPr>
            <a:fld id="{454A5B7E-ACAD-4E94-BBA6-ED079EB26A74}" type="slidenum">
              <a:rPr lang="fr-FR"/>
              <a:pPr>
                <a:defRPr/>
              </a:pPr>
              <a:t>‹N°›</a:t>
            </a:fld>
            <a:endParaRPr lang="fr-FR"/>
          </a:p>
        </p:txBody>
      </p:sp>
    </p:spTree>
  </p:cSld>
  <p:clrMap bg1="dk1" tx1="lt1" bg2="dk2" tx2="lt2" accent1="accent1" accent2="accent2" accent3="accent3" accent4="accent4" accent5="accent5" accent6="accent6" hlink="hlink" folHlink="folHlink"/>
  <p:sldLayoutIdLst>
    <p:sldLayoutId id="2147483871" r:id="rId1"/>
    <p:sldLayoutId id="2147483847" r:id="rId2"/>
    <p:sldLayoutId id="2147483872" r:id="rId3"/>
    <p:sldLayoutId id="2147483848" r:id="rId4"/>
    <p:sldLayoutId id="2147483873" r:id="rId5"/>
    <p:sldLayoutId id="2147483849" r:id="rId6"/>
    <p:sldLayoutId id="2147483850" r:id="rId7"/>
    <p:sldLayoutId id="2147483874" r:id="rId8"/>
    <p:sldLayoutId id="2147483875" r:id="rId9"/>
    <p:sldLayoutId id="2147483851" r:id="rId10"/>
    <p:sldLayoutId id="2147483852" r:id="rId11"/>
  </p:sldLayoutIdLst>
  <p:transition spd="slow">
    <p:pull dir="lu"/>
  </p:transition>
  <p:timing>
    <p:tnLst>
      <p:par>
        <p:cTn id="1" dur="indefinite" restart="never" nodeType="tmRoot"/>
      </p:par>
    </p:tnLst>
  </p:timing>
  <p:txStyles>
    <p:titleStyle>
      <a:lvl1pPr algn="l" rtl="0" fontAlgn="base">
        <a:spcBef>
          <a:spcPct val="0"/>
        </a:spcBef>
        <a:spcAft>
          <a:spcPct val="0"/>
        </a:spcAft>
        <a:defRPr sz="4600" kern="1200">
          <a:solidFill>
            <a:schemeClr val="tx1"/>
          </a:solidFill>
          <a:latin typeface="+mj-lt"/>
          <a:ea typeface="+mj-ea"/>
          <a:cs typeface="+mj-cs"/>
        </a:defRPr>
      </a:lvl1pPr>
      <a:lvl2pPr algn="l" rtl="0" fontAlgn="base">
        <a:spcBef>
          <a:spcPct val="0"/>
        </a:spcBef>
        <a:spcAft>
          <a:spcPct val="0"/>
        </a:spcAft>
        <a:defRPr sz="4600">
          <a:solidFill>
            <a:schemeClr val="tx1"/>
          </a:solidFill>
          <a:latin typeface="Franklin Gothic Book" pitchFamily="34" charset="0"/>
        </a:defRPr>
      </a:lvl2pPr>
      <a:lvl3pPr algn="l" rtl="0" fontAlgn="base">
        <a:spcBef>
          <a:spcPct val="0"/>
        </a:spcBef>
        <a:spcAft>
          <a:spcPct val="0"/>
        </a:spcAft>
        <a:defRPr sz="4600">
          <a:solidFill>
            <a:schemeClr val="tx1"/>
          </a:solidFill>
          <a:latin typeface="Franklin Gothic Book" pitchFamily="34" charset="0"/>
        </a:defRPr>
      </a:lvl3pPr>
      <a:lvl4pPr algn="l" rtl="0" fontAlgn="base">
        <a:spcBef>
          <a:spcPct val="0"/>
        </a:spcBef>
        <a:spcAft>
          <a:spcPct val="0"/>
        </a:spcAft>
        <a:defRPr sz="4600">
          <a:solidFill>
            <a:schemeClr val="tx1"/>
          </a:solidFill>
          <a:latin typeface="Franklin Gothic Book" pitchFamily="34" charset="0"/>
        </a:defRPr>
      </a:lvl4pPr>
      <a:lvl5pPr algn="l" rtl="0" fontAlgn="base">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fontAlgn="base">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fontAlgn="base">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fontAlgn="base">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fontAlgn="base">
        <a:spcBef>
          <a:spcPct val="20000"/>
        </a:spcBef>
        <a:spcAft>
          <a:spcPct val="0"/>
        </a:spcAft>
        <a:buClr>
          <a:srgbClr val="E8E7EC"/>
        </a:buClr>
        <a:buSzPct val="90000"/>
        <a:buFont typeface="Wingdings 2" pitchFamily="18" charset="2"/>
        <a:buChar char=""/>
        <a:defRPr sz="2000" kern="1200">
          <a:solidFill>
            <a:schemeClr val="tx1"/>
          </a:solidFill>
          <a:latin typeface="+mn-lt"/>
          <a:ea typeface="+mn-ea"/>
          <a:cs typeface="+mn-cs"/>
        </a:defRPr>
      </a:lvl4pPr>
      <a:lvl5pPr marL="1489075" indent="-182563" algn="l" rtl="0" fontAlgn="base">
        <a:spcBef>
          <a:spcPct val="20000"/>
        </a:spcBef>
        <a:spcAft>
          <a:spcPct val="0"/>
        </a:spcAft>
        <a:buClr>
          <a:srgbClr val="C7CFBD"/>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2" name="Forme libre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16" name="Forme libre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13316" name="Espace réservé du titre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fr-FR" smtClean="0"/>
              <a:t>Cliquez pour modifier le style du titre</a:t>
            </a:r>
            <a:endParaRPr lang="en-US" smtClean="0"/>
          </a:p>
        </p:txBody>
      </p:sp>
      <p:sp>
        <p:nvSpPr>
          <p:cNvPr id="13317" name="Espace réservé du texte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0" name="Espace réservé de la date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smtClean="0">
                <a:solidFill>
                  <a:srgbClr val="D4D2D0">
                    <a:shade val="50000"/>
                  </a:srgbClr>
                </a:solidFill>
                <a:latin typeface="+mn-lt"/>
                <a:cs typeface="+mn-cs"/>
              </a:defRPr>
            </a:lvl1pPr>
          </a:lstStyle>
          <a:p>
            <a:pPr>
              <a:defRPr/>
            </a:pPr>
            <a:fld id="{46CF7E0E-36EB-4E4C-BD83-B1ADEE9DC77D}" type="datetimeFigureOut">
              <a:rPr lang="fr-FR"/>
              <a:pPr>
                <a:defRPr/>
              </a:pPr>
              <a:t>11/11/2024</a:t>
            </a:fld>
            <a:endParaRPr lang="fr-FR" dirty="0"/>
          </a:p>
        </p:txBody>
      </p:sp>
      <p:sp>
        <p:nvSpPr>
          <p:cNvPr id="22" name="Espace réservé du pied de page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dirty="0">
                <a:solidFill>
                  <a:srgbClr val="D4D2D0">
                    <a:shade val="50000"/>
                  </a:srgbClr>
                </a:solidFill>
                <a:latin typeface="+mn-lt"/>
                <a:cs typeface="+mn-cs"/>
              </a:defRPr>
            </a:lvl1pPr>
          </a:lstStyle>
          <a:p>
            <a:pPr>
              <a:defRPr/>
            </a:pPr>
            <a:endParaRPr lang="fr-FR"/>
          </a:p>
        </p:txBody>
      </p:sp>
      <p:sp>
        <p:nvSpPr>
          <p:cNvPr id="18" name="Espace réservé du numéro de diapositive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smtClean="0">
                <a:solidFill>
                  <a:srgbClr val="D4D2D0">
                    <a:shade val="50000"/>
                  </a:srgbClr>
                </a:solidFill>
                <a:latin typeface="+mn-lt"/>
                <a:cs typeface="+mn-cs"/>
              </a:defRPr>
            </a:lvl1pPr>
          </a:lstStyle>
          <a:p>
            <a:pPr>
              <a:defRPr/>
            </a:pPr>
            <a:fld id="{C74B4E05-7BA3-4541-B4C5-BE547D36D648}" type="slidenum">
              <a:rPr lang="fr-FR"/>
              <a:pPr>
                <a:defRPr/>
              </a:pPr>
              <a:t>‹N°›</a:t>
            </a:fld>
            <a:endParaRPr lang="fr-FR" dirty="0"/>
          </a:p>
        </p:txBody>
      </p:sp>
    </p:spTree>
  </p:cSld>
  <p:clrMap bg1="dk1" tx1="lt1" bg2="dk2" tx2="lt2" accent1="accent1" accent2="accent2" accent3="accent3" accent4="accent4" accent5="accent5" accent6="accent6" hlink="hlink" folHlink="folHlink"/>
  <p:sldLayoutIdLst>
    <p:sldLayoutId id="2147483876" r:id="rId1"/>
    <p:sldLayoutId id="2147483853" r:id="rId2"/>
    <p:sldLayoutId id="2147483877" r:id="rId3"/>
    <p:sldLayoutId id="2147483854" r:id="rId4"/>
    <p:sldLayoutId id="2147483878" r:id="rId5"/>
    <p:sldLayoutId id="2147483855" r:id="rId6"/>
    <p:sldLayoutId id="2147483856" r:id="rId7"/>
    <p:sldLayoutId id="2147483879" r:id="rId8"/>
    <p:sldLayoutId id="2147483880" r:id="rId9"/>
    <p:sldLayoutId id="2147483857" r:id="rId10"/>
    <p:sldLayoutId id="2147483858" r:id="rId11"/>
  </p:sldLayoutIdLst>
  <p:transition spd="slow">
    <p:pull dir="lu"/>
  </p:transition>
  <p:timing>
    <p:tnLst>
      <p:par>
        <p:cTn id="1" dur="indefinite" restart="never" nodeType="tmRoot"/>
      </p:par>
    </p:tnLst>
  </p:timing>
  <p:txStyles>
    <p:titleStyle>
      <a:lvl1pPr algn="l" rtl="0" fontAlgn="base">
        <a:spcBef>
          <a:spcPct val="0"/>
        </a:spcBef>
        <a:spcAft>
          <a:spcPct val="0"/>
        </a:spcAft>
        <a:defRPr sz="4600" kern="1200">
          <a:solidFill>
            <a:schemeClr val="tx1"/>
          </a:solidFill>
          <a:latin typeface="+mj-lt"/>
          <a:ea typeface="+mj-ea"/>
          <a:cs typeface="+mj-cs"/>
        </a:defRPr>
      </a:lvl1pPr>
      <a:lvl2pPr algn="l" rtl="0" fontAlgn="base">
        <a:spcBef>
          <a:spcPct val="0"/>
        </a:spcBef>
        <a:spcAft>
          <a:spcPct val="0"/>
        </a:spcAft>
        <a:defRPr sz="4600">
          <a:solidFill>
            <a:schemeClr val="tx1"/>
          </a:solidFill>
          <a:latin typeface="Franklin Gothic Book" pitchFamily="34" charset="0"/>
        </a:defRPr>
      </a:lvl2pPr>
      <a:lvl3pPr algn="l" rtl="0" fontAlgn="base">
        <a:spcBef>
          <a:spcPct val="0"/>
        </a:spcBef>
        <a:spcAft>
          <a:spcPct val="0"/>
        </a:spcAft>
        <a:defRPr sz="4600">
          <a:solidFill>
            <a:schemeClr val="tx1"/>
          </a:solidFill>
          <a:latin typeface="Franklin Gothic Book" pitchFamily="34" charset="0"/>
        </a:defRPr>
      </a:lvl3pPr>
      <a:lvl4pPr algn="l" rtl="0" fontAlgn="base">
        <a:spcBef>
          <a:spcPct val="0"/>
        </a:spcBef>
        <a:spcAft>
          <a:spcPct val="0"/>
        </a:spcAft>
        <a:defRPr sz="4600">
          <a:solidFill>
            <a:schemeClr val="tx1"/>
          </a:solidFill>
          <a:latin typeface="Franklin Gothic Book" pitchFamily="34" charset="0"/>
        </a:defRPr>
      </a:lvl4pPr>
      <a:lvl5pPr algn="l" rtl="0" fontAlgn="base">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fontAlgn="base">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fontAlgn="base">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fontAlgn="base">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fontAlgn="base">
        <a:spcBef>
          <a:spcPct val="20000"/>
        </a:spcBef>
        <a:spcAft>
          <a:spcPct val="0"/>
        </a:spcAft>
        <a:buClr>
          <a:srgbClr val="E8E7EC"/>
        </a:buClr>
        <a:buSzPct val="90000"/>
        <a:buFont typeface="Wingdings 2" pitchFamily="18" charset="2"/>
        <a:buChar char=""/>
        <a:defRPr sz="2000" kern="1200">
          <a:solidFill>
            <a:schemeClr val="tx1"/>
          </a:solidFill>
          <a:latin typeface="+mn-lt"/>
          <a:ea typeface="+mn-ea"/>
          <a:cs typeface="+mn-cs"/>
        </a:defRPr>
      </a:lvl4pPr>
      <a:lvl5pPr marL="1489075" indent="-182563" algn="l" rtl="0" fontAlgn="base">
        <a:spcBef>
          <a:spcPct val="20000"/>
        </a:spcBef>
        <a:spcAft>
          <a:spcPct val="0"/>
        </a:spcAft>
        <a:buClr>
          <a:srgbClr val="C7CFBD"/>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8089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8090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8090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8090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809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hangingPunct="0">
                <a:defRPr/>
              </a:pPr>
              <a:endParaRPr lang="en-US">
                <a:solidFill>
                  <a:srgbClr val="FFFFFF"/>
                </a:solidFill>
                <a:latin typeface="+mn-lt"/>
                <a:cs typeface="+mn-cs"/>
              </a:endParaRPr>
            </a:p>
          </p:txBody>
        </p:sp>
        <p:sp>
          <p:nvSpPr>
            <p:cNvPr id="809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hangingPunct="0">
                <a:defRPr/>
              </a:pPr>
              <a:endParaRPr lang="en-US">
                <a:solidFill>
                  <a:srgbClr val="FFFFFF"/>
                </a:solidFill>
                <a:latin typeface="+mn-lt"/>
                <a:cs typeface="+mn-cs"/>
              </a:endParaRPr>
            </a:p>
          </p:txBody>
        </p:sp>
        <p:sp>
          <p:nvSpPr>
            <p:cNvPr id="809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hangingPunct="0">
                <a:defRPr/>
              </a:pPr>
              <a:endParaRPr lang="en-US">
                <a:solidFill>
                  <a:srgbClr val="FFFFFF"/>
                </a:solidFill>
                <a:latin typeface="+mn-lt"/>
                <a:cs typeface="+mn-cs"/>
              </a:endParaRPr>
            </a:p>
          </p:txBody>
        </p:sp>
      </p:grpSp>
      <p:sp>
        <p:nvSpPr>
          <p:cNvPr id="8090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fr-FR" smtClean="0"/>
              <a:t>Cliquez pour modifier le style du titre</a:t>
            </a:r>
            <a:endParaRPr lang="en-US" smtClean="0"/>
          </a:p>
        </p:txBody>
      </p:sp>
      <p:sp>
        <p:nvSpPr>
          <p:cNvPr id="8090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8090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mn-lt"/>
                <a:cs typeface="+mn-cs"/>
              </a:defRPr>
            </a:lvl1pPr>
          </a:lstStyle>
          <a:p>
            <a:pPr>
              <a:defRPr/>
            </a:pPr>
            <a:endParaRPr lang="en-US"/>
          </a:p>
        </p:txBody>
      </p:sp>
      <p:sp>
        <p:nvSpPr>
          <p:cNvPr id="8090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mn-lt"/>
                <a:cs typeface="+mn-cs"/>
              </a:defRPr>
            </a:lvl1pPr>
          </a:lstStyle>
          <a:p>
            <a:pPr>
              <a:defRPr/>
            </a:pPr>
            <a:r>
              <a:rPr lang="en-US"/>
              <a:t>Pictures redrawn from Stashak: "Adam's Lameness in Horses"</a:t>
            </a:r>
          </a:p>
        </p:txBody>
      </p:sp>
      <p:sp>
        <p:nvSpPr>
          <p:cNvPr id="8091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mn-lt"/>
                <a:cs typeface="+mn-cs"/>
              </a:defRPr>
            </a:lvl1pPr>
          </a:lstStyle>
          <a:p>
            <a:pPr>
              <a:defRPr/>
            </a:pPr>
            <a:fld id="{52D55FC1-91EE-458E-A90A-47FB34621365}" type="slidenum">
              <a:rPr lang="en-US"/>
              <a:pPr>
                <a:defRPr/>
              </a:pPr>
              <a:t>‹N°›</a:t>
            </a:fld>
            <a:endParaRPr lang="en-US"/>
          </a:p>
        </p:txBody>
      </p:sp>
    </p:spTree>
  </p:cSld>
  <p:clrMap bg1="dk2" tx1="lt1" bg2="dk1"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Lst>
  <p:transition spd="slow">
    <p:pull dir="lu"/>
  </p:transition>
  <p:timing>
    <p:tnLst>
      <p:par>
        <p:cTn id="1" dur="indefinite" restart="never" nodeType="tmRoot"/>
      </p:par>
    </p:tnLst>
  </p:timing>
  <p:hf hdr="0" dt="0"/>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2" name="Forme libre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16" name="Forme libre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40964" name="Espace réservé du titre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fr-FR" smtClean="0"/>
              <a:t>Cliquez pour modifier le style du titre</a:t>
            </a:r>
            <a:endParaRPr lang="en-US" smtClean="0"/>
          </a:p>
        </p:txBody>
      </p:sp>
      <p:sp>
        <p:nvSpPr>
          <p:cNvPr id="40965" name="Espace réservé du texte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0" name="Espace réservé de la date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smtClean="0">
                <a:solidFill>
                  <a:schemeClr val="tx2">
                    <a:shade val="50000"/>
                  </a:schemeClr>
                </a:solidFill>
                <a:latin typeface="+mn-lt"/>
                <a:cs typeface="+mn-cs"/>
              </a:defRPr>
            </a:lvl1pPr>
          </a:lstStyle>
          <a:p>
            <a:pPr>
              <a:defRPr/>
            </a:pPr>
            <a:fld id="{E315266D-9551-4742-A8BF-45056F6E02D0}" type="datetimeFigureOut">
              <a:rPr lang="fr-FR"/>
              <a:pPr>
                <a:defRPr/>
              </a:pPr>
              <a:t>11/11/2024</a:t>
            </a:fld>
            <a:endParaRPr lang="fr-FR"/>
          </a:p>
        </p:txBody>
      </p:sp>
      <p:sp>
        <p:nvSpPr>
          <p:cNvPr id="22" name="Espace réservé du pied de page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chemeClr val="tx2">
                    <a:shade val="50000"/>
                  </a:schemeClr>
                </a:solidFill>
                <a:latin typeface="+mn-lt"/>
                <a:cs typeface="+mn-cs"/>
              </a:defRPr>
            </a:lvl1pPr>
          </a:lstStyle>
          <a:p>
            <a:pPr>
              <a:defRPr/>
            </a:pPr>
            <a:endParaRPr lang="fr-FR"/>
          </a:p>
        </p:txBody>
      </p:sp>
      <p:sp>
        <p:nvSpPr>
          <p:cNvPr id="18" name="Espace réservé du numéro de diapositive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smtClean="0">
                <a:solidFill>
                  <a:schemeClr val="tx2">
                    <a:shade val="50000"/>
                  </a:schemeClr>
                </a:solidFill>
                <a:latin typeface="+mn-lt"/>
                <a:cs typeface="+mn-cs"/>
              </a:defRPr>
            </a:lvl1pPr>
          </a:lstStyle>
          <a:p>
            <a:pPr>
              <a:defRPr/>
            </a:pPr>
            <a:fld id="{A314C1AE-5C11-49E9-AAD7-A128D2073735}" type="slidenum">
              <a:rPr lang="fr-FR"/>
              <a:pPr>
                <a:defRPr/>
              </a:pPr>
              <a:t>‹N°›</a:t>
            </a:fld>
            <a:endParaRPr lang="fr-FR"/>
          </a:p>
        </p:txBody>
      </p:sp>
    </p:spTree>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ransition spd="slow">
    <p:pull dir="lu"/>
  </p:transition>
  <p:timing>
    <p:tnLst>
      <p:par>
        <p:cTn id="1" dur="indefinite" restart="never" nodeType="tmRoot"/>
      </p:par>
    </p:tnLst>
  </p:timing>
  <p:txStyles>
    <p:titleStyle>
      <a:lvl1pPr algn="l" rtl="0" fontAlgn="base">
        <a:spcBef>
          <a:spcPct val="0"/>
        </a:spcBef>
        <a:spcAft>
          <a:spcPct val="0"/>
        </a:spcAft>
        <a:defRPr sz="4600" kern="1200">
          <a:solidFill>
            <a:schemeClr val="tx1"/>
          </a:solidFill>
          <a:latin typeface="+mj-lt"/>
          <a:ea typeface="+mj-ea"/>
          <a:cs typeface="+mj-cs"/>
        </a:defRPr>
      </a:lvl1pPr>
      <a:lvl2pPr algn="l" rtl="0" fontAlgn="base">
        <a:spcBef>
          <a:spcPct val="0"/>
        </a:spcBef>
        <a:spcAft>
          <a:spcPct val="0"/>
        </a:spcAft>
        <a:defRPr sz="4600">
          <a:solidFill>
            <a:schemeClr val="tx1"/>
          </a:solidFill>
          <a:latin typeface="Franklin Gothic Book" pitchFamily="34" charset="0"/>
        </a:defRPr>
      </a:lvl2pPr>
      <a:lvl3pPr algn="l" rtl="0" fontAlgn="base">
        <a:spcBef>
          <a:spcPct val="0"/>
        </a:spcBef>
        <a:spcAft>
          <a:spcPct val="0"/>
        </a:spcAft>
        <a:defRPr sz="4600">
          <a:solidFill>
            <a:schemeClr val="tx1"/>
          </a:solidFill>
          <a:latin typeface="Franklin Gothic Book" pitchFamily="34" charset="0"/>
        </a:defRPr>
      </a:lvl3pPr>
      <a:lvl4pPr algn="l" rtl="0" fontAlgn="base">
        <a:spcBef>
          <a:spcPct val="0"/>
        </a:spcBef>
        <a:spcAft>
          <a:spcPct val="0"/>
        </a:spcAft>
        <a:defRPr sz="4600">
          <a:solidFill>
            <a:schemeClr val="tx1"/>
          </a:solidFill>
          <a:latin typeface="Franklin Gothic Book" pitchFamily="34" charset="0"/>
        </a:defRPr>
      </a:lvl4pPr>
      <a:lvl5pPr algn="l" rtl="0" fontAlgn="base">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fontAlgn="base">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fontAlgn="base">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fontAlgn="base">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fontAlgn="base">
        <a:spcBef>
          <a:spcPct val="20000"/>
        </a:spcBef>
        <a:spcAft>
          <a:spcPct val="0"/>
        </a:spcAft>
        <a:buClr>
          <a:srgbClr val="E8E7EC"/>
        </a:buClr>
        <a:buSzPct val="90000"/>
        <a:buFont typeface="Wingdings 2" pitchFamily="18" charset="2"/>
        <a:buChar char=""/>
        <a:defRPr sz="2000" kern="1200">
          <a:solidFill>
            <a:schemeClr val="tx1"/>
          </a:solidFill>
          <a:latin typeface="+mn-lt"/>
          <a:ea typeface="+mn-ea"/>
          <a:cs typeface="+mn-cs"/>
        </a:defRPr>
      </a:lvl4pPr>
      <a:lvl5pPr marL="1489075" indent="-182563" algn="l" rtl="0" fontAlgn="base">
        <a:spcBef>
          <a:spcPct val="20000"/>
        </a:spcBef>
        <a:spcAft>
          <a:spcPct val="0"/>
        </a:spcAft>
        <a:buClr>
          <a:srgbClr val="C7CFBD"/>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2" name="Forme libre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16" name="Forme libre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53252" name="Espace réservé du titre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fr-FR" smtClean="0"/>
              <a:t>Cliquez pour modifier le style du titre</a:t>
            </a:r>
            <a:endParaRPr lang="en-US" smtClean="0"/>
          </a:p>
        </p:txBody>
      </p:sp>
      <p:sp>
        <p:nvSpPr>
          <p:cNvPr id="53253" name="Espace réservé du texte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0" name="Espace réservé de la date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smtClean="0">
                <a:solidFill>
                  <a:srgbClr val="D4D2D0">
                    <a:shade val="50000"/>
                  </a:srgbClr>
                </a:solidFill>
                <a:latin typeface="+mn-lt"/>
                <a:cs typeface="+mn-cs"/>
              </a:defRPr>
            </a:lvl1pPr>
          </a:lstStyle>
          <a:p>
            <a:pPr>
              <a:defRPr/>
            </a:pPr>
            <a:fld id="{94905037-5E2D-4A75-8BEF-DBD761CEBE6E}" type="datetimeFigureOut">
              <a:rPr lang="fr-FR"/>
              <a:pPr>
                <a:defRPr/>
              </a:pPr>
              <a:t>11/11/2024</a:t>
            </a:fld>
            <a:endParaRPr lang="fr-FR" dirty="0"/>
          </a:p>
        </p:txBody>
      </p:sp>
      <p:sp>
        <p:nvSpPr>
          <p:cNvPr id="22" name="Espace réservé du pied de page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dirty="0">
                <a:solidFill>
                  <a:srgbClr val="D4D2D0">
                    <a:shade val="50000"/>
                  </a:srgbClr>
                </a:solidFill>
                <a:latin typeface="+mn-lt"/>
                <a:cs typeface="+mn-cs"/>
              </a:defRPr>
            </a:lvl1pPr>
          </a:lstStyle>
          <a:p>
            <a:pPr>
              <a:defRPr/>
            </a:pPr>
            <a:endParaRPr lang="fr-FR"/>
          </a:p>
        </p:txBody>
      </p:sp>
      <p:sp>
        <p:nvSpPr>
          <p:cNvPr id="18" name="Espace réservé du numéro de diapositive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smtClean="0">
                <a:solidFill>
                  <a:srgbClr val="D4D2D0">
                    <a:shade val="50000"/>
                  </a:srgbClr>
                </a:solidFill>
                <a:latin typeface="+mn-lt"/>
                <a:cs typeface="+mn-cs"/>
              </a:defRPr>
            </a:lvl1pPr>
          </a:lstStyle>
          <a:p>
            <a:pPr>
              <a:defRPr/>
            </a:pPr>
            <a:fld id="{8ABA17A9-2617-4BEB-83ED-124A2FBFD910}" type="slidenum">
              <a:rPr lang="fr-FR"/>
              <a:pPr>
                <a:defRPr/>
              </a:pPr>
              <a:t>‹N°›</a:t>
            </a:fld>
            <a:endParaRPr lang="fr-FR" dirty="0"/>
          </a:p>
        </p:txBody>
      </p:sp>
    </p:spTree>
  </p:cSld>
  <p:clrMap bg1="dk1" tx1="lt1" bg2="dk2" tx2="lt2" accent1="accent1" accent2="accent2" accent3="accent3" accent4="accent4" accent5="accent5" accent6="accent6" hlink="hlink" folHlink="folHlink"/>
  <p:sldLayoutIdLst>
    <p:sldLayoutId id="2147483906" r:id="rId1"/>
    <p:sldLayoutId id="2147483859" r:id="rId2"/>
    <p:sldLayoutId id="2147483907" r:id="rId3"/>
    <p:sldLayoutId id="2147483860" r:id="rId4"/>
    <p:sldLayoutId id="2147483908" r:id="rId5"/>
    <p:sldLayoutId id="2147483861" r:id="rId6"/>
    <p:sldLayoutId id="2147483862" r:id="rId7"/>
    <p:sldLayoutId id="2147483909" r:id="rId8"/>
    <p:sldLayoutId id="2147483910" r:id="rId9"/>
    <p:sldLayoutId id="2147483863" r:id="rId10"/>
    <p:sldLayoutId id="2147483864" r:id="rId11"/>
  </p:sldLayoutIdLst>
  <p:transition spd="slow">
    <p:pull dir="lu"/>
  </p:transition>
  <p:timing>
    <p:tnLst>
      <p:par>
        <p:cTn id="1" dur="indefinite" restart="never" nodeType="tmRoot"/>
      </p:par>
    </p:tnLst>
  </p:timing>
  <p:txStyles>
    <p:titleStyle>
      <a:lvl1pPr algn="l" rtl="0" fontAlgn="base">
        <a:spcBef>
          <a:spcPct val="0"/>
        </a:spcBef>
        <a:spcAft>
          <a:spcPct val="0"/>
        </a:spcAft>
        <a:defRPr sz="4600" kern="1200">
          <a:solidFill>
            <a:schemeClr val="tx1"/>
          </a:solidFill>
          <a:latin typeface="+mj-lt"/>
          <a:ea typeface="+mj-ea"/>
          <a:cs typeface="+mj-cs"/>
        </a:defRPr>
      </a:lvl1pPr>
      <a:lvl2pPr algn="l" rtl="0" fontAlgn="base">
        <a:spcBef>
          <a:spcPct val="0"/>
        </a:spcBef>
        <a:spcAft>
          <a:spcPct val="0"/>
        </a:spcAft>
        <a:defRPr sz="4600">
          <a:solidFill>
            <a:schemeClr val="tx1"/>
          </a:solidFill>
          <a:latin typeface="Franklin Gothic Book" pitchFamily="34" charset="0"/>
        </a:defRPr>
      </a:lvl2pPr>
      <a:lvl3pPr algn="l" rtl="0" fontAlgn="base">
        <a:spcBef>
          <a:spcPct val="0"/>
        </a:spcBef>
        <a:spcAft>
          <a:spcPct val="0"/>
        </a:spcAft>
        <a:defRPr sz="4600">
          <a:solidFill>
            <a:schemeClr val="tx1"/>
          </a:solidFill>
          <a:latin typeface="Franklin Gothic Book" pitchFamily="34" charset="0"/>
        </a:defRPr>
      </a:lvl3pPr>
      <a:lvl4pPr algn="l" rtl="0" fontAlgn="base">
        <a:spcBef>
          <a:spcPct val="0"/>
        </a:spcBef>
        <a:spcAft>
          <a:spcPct val="0"/>
        </a:spcAft>
        <a:defRPr sz="4600">
          <a:solidFill>
            <a:schemeClr val="tx1"/>
          </a:solidFill>
          <a:latin typeface="Franklin Gothic Book" pitchFamily="34" charset="0"/>
        </a:defRPr>
      </a:lvl4pPr>
      <a:lvl5pPr algn="l" rtl="0" fontAlgn="base">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fontAlgn="base">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fontAlgn="base">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fontAlgn="base">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fontAlgn="base">
        <a:spcBef>
          <a:spcPct val="20000"/>
        </a:spcBef>
        <a:spcAft>
          <a:spcPct val="0"/>
        </a:spcAft>
        <a:buClr>
          <a:srgbClr val="E8E7EC"/>
        </a:buClr>
        <a:buSzPct val="90000"/>
        <a:buFont typeface="Wingdings 2" pitchFamily="18" charset="2"/>
        <a:buChar char=""/>
        <a:defRPr sz="2000" kern="1200">
          <a:solidFill>
            <a:schemeClr val="tx1"/>
          </a:solidFill>
          <a:latin typeface="+mn-lt"/>
          <a:ea typeface="+mn-ea"/>
          <a:cs typeface="+mn-cs"/>
        </a:defRPr>
      </a:lvl4pPr>
      <a:lvl5pPr marL="1489075" indent="-182563" algn="l" rtl="0" fontAlgn="base">
        <a:spcBef>
          <a:spcPct val="20000"/>
        </a:spcBef>
        <a:spcAft>
          <a:spcPct val="0"/>
        </a:spcAft>
        <a:buClr>
          <a:srgbClr val="C7CFBD"/>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5538" name="Group 2"/>
          <p:cNvGrpSpPr>
            <a:grpSpLocks/>
          </p:cNvGrpSpPr>
          <p:nvPr/>
        </p:nvGrpSpPr>
        <p:grpSpPr bwMode="auto">
          <a:xfrm>
            <a:off x="0" y="3902075"/>
            <a:ext cx="3400425" cy="2949575"/>
            <a:chOff x="0" y="2458"/>
            <a:chExt cx="2142" cy="1858"/>
          </a:xfrm>
        </p:grpSpPr>
        <p:sp>
          <p:nvSpPr>
            <p:cNvPr id="8089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8090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8090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8090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809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hangingPunct="0">
                <a:defRPr/>
              </a:pPr>
              <a:endParaRPr lang="en-US">
                <a:solidFill>
                  <a:srgbClr val="FFFFFF"/>
                </a:solidFill>
                <a:latin typeface="+mn-lt"/>
                <a:cs typeface="+mn-cs"/>
              </a:endParaRPr>
            </a:p>
          </p:txBody>
        </p:sp>
        <p:sp>
          <p:nvSpPr>
            <p:cNvPr id="809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hangingPunct="0">
                <a:defRPr/>
              </a:pPr>
              <a:endParaRPr lang="en-US">
                <a:solidFill>
                  <a:srgbClr val="FFFFFF"/>
                </a:solidFill>
                <a:latin typeface="+mn-lt"/>
                <a:cs typeface="+mn-cs"/>
              </a:endParaRPr>
            </a:p>
          </p:txBody>
        </p:sp>
        <p:sp>
          <p:nvSpPr>
            <p:cNvPr id="809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hangingPunct="0">
                <a:defRPr/>
              </a:pPr>
              <a:endParaRPr lang="en-US">
                <a:solidFill>
                  <a:srgbClr val="FFFFFF"/>
                </a:solidFill>
                <a:latin typeface="+mn-lt"/>
                <a:cs typeface="+mn-cs"/>
              </a:endParaRPr>
            </a:p>
          </p:txBody>
        </p:sp>
      </p:grpSp>
      <p:sp>
        <p:nvSpPr>
          <p:cNvPr id="8090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fr-FR" smtClean="0"/>
              <a:t>Cliquez pour modifier le style du titre</a:t>
            </a:r>
            <a:endParaRPr lang="en-US" smtClean="0"/>
          </a:p>
        </p:txBody>
      </p:sp>
      <p:sp>
        <p:nvSpPr>
          <p:cNvPr id="8090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8090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mn-lt"/>
                <a:cs typeface="+mn-cs"/>
              </a:defRPr>
            </a:lvl1pPr>
          </a:lstStyle>
          <a:p>
            <a:pPr>
              <a:defRPr/>
            </a:pPr>
            <a:endParaRPr lang="en-US"/>
          </a:p>
        </p:txBody>
      </p:sp>
      <p:sp>
        <p:nvSpPr>
          <p:cNvPr id="8090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mn-lt"/>
                <a:cs typeface="+mn-cs"/>
              </a:defRPr>
            </a:lvl1pPr>
          </a:lstStyle>
          <a:p>
            <a:pPr>
              <a:defRPr/>
            </a:pPr>
            <a:r>
              <a:rPr lang="en-US"/>
              <a:t>Pictures redrawn from Stashak: "Adam's Lameness in Horses"</a:t>
            </a:r>
          </a:p>
        </p:txBody>
      </p:sp>
      <p:sp>
        <p:nvSpPr>
          <p:cNvPr id="8091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mn-lt"/>
                <a:cs typeface="+mn-cs"/>
              </a:defRPr>
            </a:lvl1pPr>
          </a:lstStyle>
          <a:p>
            <a:pPr>
              <a:defRPr/>
            </a:pPr>
            <a:fld id="{D013F56B-93EE-4493-8E87-DC9A059C6A1A}" type="slidenum">
              <a:rPr lang="en-US"/>
              <a:pPr>
                <a:defRPr/>
              </a:pPr>
              <a:t>‹N°›</a:t>
            </a:fld>
            <a:endParaRPr lang="en-US"/>
          </a:p>
        </p:txBody>
      </p:sp>
    </p:spTree>
  </p:cSld>
  <p:clrMap bg1="dk2" tx1="lt1" bg2="dk1"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Lst>
  <p:transition spd="slow">
    <p:pull dir="lu"/>
  </p:transition>
  <p:timing>
    <p:tnLst>
      <p:par>
        <p:cTn id="1" dur="indefinite" restart="never" nodeType="tmRoot"/>
      </p:par>
    </p:tnLst>
  </p:timing>
  <p:hf hdr="0" dt="0"/>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2" name="Forme libre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16" name="Forme libre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80900" name="Espace réservé du titre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fr-FR" smtClean="0"/>
              <a:t>Cliquez pour modifier le style du titre</a:t>
            </a:r>
            <a:endParaRPr lang="en-US" smtClean="0"/>
          </a:p>
        </p:txBody>
      </p:sp>
      <p:sp>
        <p:nvSpPr>
          <p:cNvPr id="80901" name="Espace réservé du texte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0" name="Espace réservé de la date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smtClean="0">
                <a:solidFill>
                  <a:schemeClr val="tx2">
                    <a:shade val="50000"/>
                  </a:schemeClr>
                </a:solidFill>
                <a:latin typeface="+mn-lt"/>
                <a:cs typeface="+mn-cs"/>
              </a:defRPr>
            </a:lvl1pPr>
          </a:lstStyle>
          <a:p>
            <a:pPr>
              <a:defRPr/>
            </a:pPr>
            <a:fld id="{FC8ABB93-8889-4D15-A066-EDBFBED13A5B}" type="datetimeFigureOut">
              <a:rPr lang="fr-FR"/>
              <a:pPr>
                <a:defRPr/>
              </a:pPr>
              <a:t>11/11/2024</a:t>
            </a:fld>
            <a:endParaRPr lang="fr-FR"/>
          </a:p>
        </p:txBody>
      </p:sp>
      <p:sp>
        <p:nvSpPr>
          <p:cNvPr id="22" name="Espace réservé du pied de page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chemeClr val="tx2">
                    <a:shade val="50000"/>
                  </a:schemeClr>
                </a:solidFill>
                <a:latin typeface="+mn-lt"/>
                <a:cs typeface="+mn-cs"/>
              </a:defRPr>
            </a:lvl1pPr>
          </a:lstStyle>
          <a:p>
            <a:pPr>
              <a:defRPr/>
            </a:pPr>
            <a:endParaRPr lang="fr-FR"/>
          </a:p>
        </p:txBody>
      </p:sp>
      <p:sp>
        <p:nvSpPr>
          <p:cNvPr id="18" name="Espace réservé du numéro de diapositive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smtClean="0">
                <a:solidFill>
                  <a:schemeClr val="tx2">
                    <a:shade val="50000"/>
                  </a:schemeClr>
                </a:solidFill>
                <a:latin typeface="+mn-lt"/>
                <a:cs typeface="+mn-cs"/>
              </a:defRPr>
            </a:lvl1pPr>
          </a:lstStyle>
          <a:p>
            <a:pPr>
              <a:defRPr/>
            </a:pPr>
            <a:fld id="{69E3F42C-4CAD-4454-BA1E-F5693DE4632F}" type="slidenum">
              <a:rPr lang="fr-FR"/>
              <a:pPr>
                <a:defRPr/>
              </a:pPr>
              <a:t>‹N°›</a:t>
            </a:fld>
            <a:endParaRPr lang="fr-FR"/>
          </a:p>
        </p:txBody>
      </p:sp>
    </p:spTree>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spd="slow">
    <p:pull dir="lu"/>
  </p:transition>
  <p:timing>
    <p:tnLst>
      <p:par>
        <p:cTn id="1" dur="indefinite" restart="never" nodeType="tmRoot"/>
      </p:par>
    </p:tnLst>
  </p:timing>
  <p:txStyles>
    <p:titleStyle>
      <a:lvl1pPr algn="l" rtl="0" fontAlgn="base">
        <a:spcBef>
          <a:spcPct val="0"/>
        </a:spcBef>
        <a:spcAft>
          <a:spcPct val="0"/>
        </a:spcAft>
        <a:defRPr sz="4600" kern="1200">
          <a:solidFill>
            <a:schemeClr val="tx1"/>
          </a:solidFill>
          <a:latin typeface="+mj-lt"/>
          <a:ea typeface="+mj-ea"/>
          <a:cs typeface="+mj-cs"/>
        </a:defRPr>
      </a:lvl1pPr>
      <a:lvl2pPr algn="l" rtl="0" fontAlgn="base">
        <a:spcBef>
          <a:spcPct val="0"/>
        </a:spcBef>
        <a:spcAft>
          <a:spcPct val="0"/>
        </a:spcAft>
        <a:defRPr sz="4600">
          <a:solidFill>
            <a:schemeClr val="tx1"/>
          </a:solidFill>
          <a:latin typeface="Franklin Gothic Book" pitchFamily="34" charset="0"/>
        </a:defRPr>
      </a:lvl2pPr>
      <a:lvl3pPr algn="l" rtl="0" fontAlgn="base">
        <a:spcBef>
          <a:spcPct val="0"/>
        </a:spcBef>
        <a:spcAft>
          <a:spcPct val="0"/>
        </a:spcAft>
        <a:defRPr sz="4600">
          <a:solidFill>
            <a:schemeClr val="tx1"/>
          </a:solidFill>
          <a:latin typeface="Franklin Gothic Book" pitchFamily="34" charset="0"/>
        </a:defRPr>
      </a:lvl3pPr>
      <a:lvl4pPr algn="l" rtl="0" fontAlgn="base">
        <a:spcBef>
          <a:spcPct val="0"/>
        </a:spcBef>
        <a:spcAft>
          <a:spcPct val="0"/>
        </a:spcAft>
        <a:defRPr sz="4600">
          <a:solidFill>
            <a:schemeClr val="tx1"/>
          </a:solidFill>
          <a:latin typeface="Franklin Gothic Book" pitchFamily="34" charset="0"/>
        </a:defRPr>
      </a:lvl4pPr>
      <a:lvl5pPr algn="l" rtl="0" fontAlgn="base">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fontAlgn="base">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fontAlgn="base">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fontAlgn="base">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fontAlgn="base">
        <a:spcBef>
          <a:spcPct val="20000"/>
        </a:spcBef>
        <a:spcAft>
          <a:spcPct val="0"/>
        </a:spcAft>
        <a:buClr>
          <a:srgbClr val="E8E7EC"/>
        </a:buClr>
        <a:buSzPct val="90000"/>
        <a:buFont typeface="Wingdings 2" pitchFamily="18" charset="2"/>
        <a:buChar char=""/>
        <a:defRPr sz="2000" kern="1200">
          <a:solidFill>
            <a:schemeClr val="tx1"/>
          </a:solidFill>
          <a:latin typeface="+mn-lt"/>
          <a:ea typeface="+mn-ea"/>
          <a:cs typeface="+mn-cs"/>
        </a:defRPr>
      </a:lvl4pPr>
      <a:lvl5pPr marL="1489075" indent="-182563" algn="l" rtl="0" fontAlgn="base">
        <a:spcBef>
          <a:spcPct val="20000"/>
        </a:spcBef>
        <a:spcAft>
          <a:spcPct val="0"/>
        </a:spcAft>
        <a:buClr>
          <a:srgbClr val="C7CFBD"/>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2" name="Forme libre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16" name="Forme libre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white"/>
              </a:solidFill>
              <a:latin typeface="+mn-lt"/>
              <a:cs typeface="+mn-cs"/>
            </a:endParaRPr>
          </a:p>
        </p:txBody>
      </p:sp>
      <p:sp>
        <p:nvSpPr>
          <p:cNvPr id="93188" name="Espace réservé du titre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fr-FR" smtClean="0"/>
              <a:t>Cliquez pour modifier le style du titre</a:t>
            </a:r>
            <a:endParaRPr lang="en-US" smtClean="0"/>
          </a:p>
        </p:txBody>
      </p:sp>
      <p:sp>
        <p:nvSpPr>
          <p:cNvPr id="93189" name="Espace réservé du texte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0" name="Espace réservé de la date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smtClean="0">
                <a:solidFill>
                  <a:srgbClr val="D4D2D0">
                    <a:shade val="50000"/>
                  </a:srgbClr>
                </a:solidFill>
                <a:latin typeface="+mn-lt"/>
                <a:cs typeface="+mn-cs"/>
              </a:defRPr>
            </a:lvl1pPr>
          </a:lstStyle>
          <a:p>
            <a:pPr>
              <a:defRPr/>
            </a:pPr>
            <a:fld id="{3779BF76-2937-45E5-A31B-0BDADFD5ABCE}" type="datetimeFigureOut">
              <a:rPr lang="fr-FR"/>
              <a:pPr>
                <a:defRPr/>
              </a:pPr>
              <a:t>11/11/2024</a:t>
            </a:fld>
            <a:endParaRPr lang="fr-FR" dirty="0"/>
          </a:p>
        </p:txBody>
      </p:sp>
      <p:sp>
        <p:nvSpPr>
          <p:cNvPr id="22" name="Espace réservé du pied de page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dirty="0">
                <a:solidFill>
                  <a:srgbClr val="D4D2D0">
                    <a:shade val="50000"/>
                  </a:srgbClr>
                </a:solidFill>
                <a:latin typeface="+mn-lt"/>
                <a:cs typeface="+mn-cs"/>
              </a:defRPr>
            </a:lvl1pPr>
          </a:lstStyle>
          <a:p>
            <a:pPr>
              <a:defRPr/>
            </a:pPr>
            <a:endParaRPr lang="fr-FR"/>
          </a:p>
        </p:txBody>
      </p:sp>
      <p:sp>
        <p:nvSpPr>
          <p:cNvPr id="18" name="Espace réservé du numéro de diapositive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smtClean="0">
                <a:solidFill>
                  <a:srgbClr val="D4D2D0">
                    <a:shade val="50000"/>
                  </a:srgbClr>
                </a:solidFill>
                <a:latin typeface="+mn-lt"/>
                <a:cs typeface="+mn-cs"/>
              </a:defRPr>
            </a:lvl1pPr>
          </a:lstStyle>
          <a:p>
            <a:pPr>
              <a:defRPr/>
            </a:pPr>
            <a:fld id="{ABFEFE38-0D1D-4414-AA95-137CC0FCC404}" type="slidenum">
              <a:rPr lang="fr-FR"/>
              <a:pPr>
                <a:defRPr/>
              </a:pPr>
              <a:t>‹N°›</a:t>
            </a:fld>
            <a:endParaRPr lang="fr-FR" dirty="0"/>
          </a:p>
        </p:txBody>
      </p:sp>
    </p:spTree>
  </p:cSld>
  <p:clrMap bg1="dk1" tx1="lt1" bg2="dk2" tx2="lt2" accent1="accent1" accent2="accent2" accent3="accent3" accent4="accent4" accent5="accent5" accent6="accent6" hlink="hlink" folHlink="folHlink"/>
  <p:sldLayoutIdLst>
    <p:sldLayoutId id="2147483936" r:id="rId1"/>
    <p:sldLayoutId id="2147483865" r:id="rId2"/>
    <p:sldLayoutId id="2147483937" r:id="rId3"/>
    <p:sldLayoutId id="2147483866" r:id="rId4"/>
    <p:sldLayoutId id="2147483938" r:id="rId5"/>
    <p:sldLayoutId id="2147483867" r:id="rId6"/>
    <p:sldLayoutId id="2147483868" r:id="rId7"/>
    <p:sldLayoutId id="2147483939" r:id="rId8"/>
    <p:sldLayoutId id="2147483940" r:id="rId9"/>
    <p:sldLayoutId id="2147483869" r:id="rId10"/>
    <p:sldLayoutId id="2147483870" r:id="rId11"/>
  </p:sldLayoutIdLst>
  <p:transition spd="slow">
    <p:pull dir="lu"/>
  </p:transition>
  <p:timing>
    <p:tnLst>
      <p:par>
        <p:cTn id="1" dur="indefinite" restart="never" nodeType="tmRoot"/>
      </p:par>
    </p:tnLst>
  </p:timing>
  <p:txStyles>
    <p:titleStyle>
      <a:lvl1pPr algn="l" rtl="0" fontAlgn="base">
        <a:spcBef>
          <a:spcPct val="0"/>
        </a:spcBef>
        <a:spcAft>
          <a:spcPct val="0"/>
        </a:spcAft>
        <a:defRPr sz="4600" kern="1200">
          <a:solidFill>
            <a:schemeClr val="tx1"/>
          </a:solidFill>
          <a:latin typeface="+mj-lt"/>
          <a:ea typeface="+mj-ea"/>
          <a:cs typeface="+mj-cs"/>
        </a:defRPr>
      </a:lvl1pPr>
      <a:lvl2pPr algn="l" rtl="0" fontAlgn="base">
        <a:spcBef>
          <a:spcPct val="0"/>
        </a:spcBef>
        <a:spcAft>
          <a:spcPct val="0"/>
        </a:spcAft>
        <a:defRPr sz="4600">
          <a:solidFill>
            <a:schemeClr val="tx1"/>
          </a:solidFill>
          <a:latin typeface="Franklin Gothic Book" pitchFamily="34" charset="0"/>
        </a:defRPr>
      </a:lvl2pPr>
      <a:lvl3pPr algn="l" rtl="0" fontAlgn="base">
        <a:spcBef>
          <a:spcPct val="0"/>
        </a:spcBef>
        <a:spcAft>
          <a:spcPct val="0"/>
        </a:spcAft>
        <a:defRPr sz="4600">
          <a:solidFill>
            <a:schemeClr val="tx1"/>
          </a:solidFill>
          <a:latin typeface="Franklin Gothic Book" pitchFamily="34" charset="0"/>
        </a:defRPr>
      </a:lvl3pPr>
      <a:lvl4pPr algn="l" rtl="0" fontAlgn="base">
        <a:spcBef>
          <a:spcPct val="0"/>
        </a:spcBef>
        <a:spcAft>
          <a:spcPct val="0"/>
        </a:spcAft>
        <a:defRPr sz="4600">
          <a:solidFill>
            <a:schemeClr val="tx1"/>
          </a:solidFill>
          <a:latin typeface="Franklin Gothic Book" pitchFamily="34" charset="0"/>
        </a:defRPr>
      </a:lvl4pPr>
      <a:lvl5pPr algn="l" rtl="0" fontAlgn="base">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fontAlgn="base">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fontAlgn="base">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fontAlgn="base">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fontAlgn="base">
        <a:spcBef>
          <a:spcPct val="20000"/>
        </a:spcBef>
        <a:spcAft>
          <a:spcPct val="0"/>
        </a:spcAft>
        <a:buClr>
          <a:srgbClr val="E8E7EC"/>
        </a:buClr>
        <a:buSzPct val="90000"/>
        <a:buFont typeface="Wingdings 2" pitchFamily="18" charset="2"/>
        <a:buChar char=""/>
        <a:defRPr sz="2000" kern="1200">
          <a:solidFill>
            <a:schemeClr val="tx1"/>
          </a:solidFill>
          <a:latin typeface="+mn-lt"/>
          <a:ea typeface="+mn-ea"/>
          <a:cs typeface="+mn-cs"/>
        </a:defRPr>
      </a:lvl4pPr>
      <a:lvl5pPr marL="1489075" indent="-182563" algn="l" rtl="0" fontAlgn="base">
        <a:spcBef>
          <a:spcPct val="20000"/>
        </a:spcBef>
        <a:spcAft>
          <a:spcPct val="0"/>
        </a:spcAft>
        <a:buClr>
          <a:srgbClr val="C7CFBD"/>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3902075"/>
            <a:ext cx="3400425" cy="2949575"/>
            <a:chOff x="0" y="2458"/>
            <a:chExt cx="2142" cy="1858"/>
          </a:xfrm>
        </p:grpSpPr>
        <p:sp>
          <p:nvSpPr>
            <p:cNvPr id="8089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8090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8090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8090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mn-lt"/>
                <a:cs typeface="+mn-cs"/>
              </a:endParaRPr>
            </a:p>
          </p:txBody>
        </p:sp>
        <p:sp>
          <p:nvSpPr>
            <p:cNvPr id="809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hangingPunct="0">
                <a:defRPr/>
              </a:pPr>
              <a:endParaRPr lang="en-US">
                <a:solidFill>
                  <a:srgbClr val="FFFFFF"/>
                </a:solidFill>
                <a:latin typeface="+mn-lt"/>
                <a:cs typeface="+mn-cs"/>
              </a:endParaRPr>
            </a:p>
          </p:txBody>
        </p:sp>
        <p:sp>
          <p:nvSpPr>
            <p:cNvPr id="809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hangingPunct="0">
                <a:defRPr/>
              </a:pPr>
              <a:endParaRPr lang="en-US">
                <a:solidFill>
                  <a:srgbClr val="FFFFFF"/>
                </a:solidFill>
                <a:latin typeface="+mn-lt"/>
                <a:cs typeface="+mn-cs"/>
              </a:endParaRPr>
            </a:p>
          </p:txBody>
        </p:sp>
        <p:sp>
          <p:nvSpPr>
            <p:cNvPr id="809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hangingPunct="0">
                <a:defRPr/>
              </a:pPr>
              <a:endParaRPr lang="en-US">
                <a:solidFill>
                  <a:srgbClr val="FFFFFF"/>
                </a:solidFill>
                <a:latin typeface="+mn-lt"/>
                <a:cs typeface="+mn-cs"/>
              </a:endParaRPr>
            </a:p>
          </p:txBody>
        </p:sp>
      </p:grpSp>
      <p:sp>
        <p:nvSpPr>
          <p:cNvPr id="8090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fr-FR" smtClean="0"/>
              <a:t>Cliquez pour modifier le style du titre</a:t>
            </a:r>
            <a:endParaRPr lang="en-US" smtClean="0"/>
          </a:p>
        </p:txBody>
      </p:sp>
      <p:sp>
        <p:nvSpPr>
          <p:cNvPr id="8090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8090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mn-lt"/>
                <a:cs typeface="+mn-cs"/>
              </a:defRPr>
            </a:lvl1pPr>
          </a:lstStyle>
          <a:p>
            <a:pPr>
              <a:defRPr/>
            </a:pPr>
            <a:endParaRPr lang="en-US"/>
          </a:p>
        </p:txBody>
      </p:sp>
      <p:sp>
        <p:nvSpPr>
          <p:cNvPr id="8090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mn-lt"/>
                <a:cs typeface="+mn-cs"/>
              </a:defRPr>
            </a:lvl1pPr>
          </a:lstStyle>
          <a:p>
            <a:pPr>
              <a:defRPr/>
            </a:pPr>
            <a:r>
              <a:rPr lang="en-US"/>
              <a:t>Pictures redrawn from Stashak: "Adam's Lameness in Horses"</a:t>
            </a:r>
          </a:p>
        </p:txBody>
      </p:sp>
      <p:sp>
        <p:nvSpPr>
          <p:cNvPr id="8091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mn-lt"/>
                <a:cs typeface="+mn-cs"/>
              </a:defRPr>
            </a:lvl1pPr>
          </a:lstStyle>
          <a:p>
            <a:pPr>
              <a:defRPr/>
            </a:pPr>
            <a:fld id="{0406F78C-32BD-469B-82C5-FE3510E0912E}" type="slidenum">
              <a:rPr lang="en-US"/>
              <a:pPr>
                <a:defRPr/>
              </a:pPr>
              <a:t>‹N°›</a:t>
            </a:fld>
            <a:endParaRPr lang="en-US"/>
          </a:p>
        </p:txBody>
      </p:sp>
    </p:spTree>
  </p:cSld>
  <p:clrMap bg1="dk2" tx1="lt1" bg2="dk1" tx2="lt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Lst>
  <p:transition spd="slow">
    <p:pull dir="lu"/>
  </p:transition>
  <p:timing>
    <p:tnLst>
      <p:par>
        <p:cTn id="1" dur="indefinite" restart="never" nodeType="tmRoot"/>
      </p:par>
    </p:tnLst>
  </p:timing>
  <p:hf hdr="0" dt="0"/>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5.xml"/></Relationships>
</file>

<file path=ppt/slides/_rels/slide10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5.xml"/></Relationships>
</file>

<file path=ppt/slides/_rels/slide10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5.xml"/></Relationships>
</file>

<file path=ppt/slides/_rels/slide10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10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5.xml"/></Relationships>
</file>

<file path=ppt/slides/_rels/slide10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5.xml"/></Relationships>
</file>

<file path=ppt/slides/_rels/slide10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5.xml"/></Relationships>
</file>

<file path=ppt/slides/_rels/slide10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5.xml"/></Relationships>
</file>

<file path=ppt/slides/_rels/slide10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5.xml"/></Relationships>
</file>

<file path=ppt/slides/_rels/slide11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1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5.xml"/></Relationships>
</file>

<file path=ppt/slides/_rels/slide1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5.xml"/></Relationships>
</file>

<file path=ppt/slides/_rels/slide1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5.xml"/></Relationships>
</file>

<file path=ppt/slides/_rels/slide1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5.xml"/></Relationships>
</file>

<file path=ppt/slides/_rels/slide1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5.xml"/></Relationships>
</file>

<file path=ppt/slides/_rels/slide1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5.xml"/></Relationships>
</file>

<file path=ppt/slides/_rels/slide1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5.xml"/></Relationships>
</file>

<file path=ppt/slides/_rels/slide1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5.xml"/></Relationships>
</file>

<file path=ppt/slides/_rels/slide1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5.xml"/></Relationships>
</file>

<file path=ppt/slides/_rels/slide1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1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5.xml"/></Relationships>
</file>

<file path=ppt/slides/_rels/slide1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5.xml"/></Relationships>
</file>

<file path=ppt/slides/_rels/slide1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5.xml"/></Relationships>
</file>

<file path=ppt/slides/_rels/slide1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5.xml"/></Relationships>
</file>

<file path=ppt/slides/_rels/slide1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5.xml"/></Relationships>
</file>

<file path=ppt/slides/_rels/slide1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4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4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4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5.xml"/></Relationships>
</file>

<file path=ppt/slides/_rels/slide1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5.xml"/></Relationships>
</file>

<file path=ppt/slides/_rels/slide14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5.xml"/></Relationships>
</file>

<file path=ppt/slides/_rels/slide14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5.xml"/></Relationships>
</file>

<file path=ppt/slides/_rels/slide1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5.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5.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7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5.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5.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5.xml"/></Relationships>
</file>

<file path=ppt/slides/_rels/slide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6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8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5.xml"/></Relationships>
</file>

<file path=ppt/slides/_rels/slide8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65.xml"/><Relationship Id="rId6" Type="http://schemas.openxmlformats.org/officeDocument/2006/relationships/image" Target="../media/image53.jpe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65.xml"/><Relationship Id="rId6" Type="http://schemas.openxmlformats.org/officeDocument/2006/relationships/image" Target="../media/image53.jpe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6"/>
          <p:cNvSpPr>
            <a:spLocks noChangeArrowheads="1"/>
          </p:cNvSpPr>
          <p:nvPr/>
        </p:nvSpPr>
        <p:spPr bwMode="auto">
          <a:xfrm>
            <a:off x="2285984" y="1142984"/>
            <a:ext cx="4357718" cy="857256"/>
          </a:xfrm>
          <a:prstGeom prst="rect">
            <a:avLst/>
          </a:prstGeom>
          <a:gradFill rotWithShape="1">
            <a:gsLst>
              <a:gs pos="0">
                <a:srgbClr val="00008F"/>
              </a:gs>
              <a:gs pos="50000">
                <a:srgbClr val="0000FF"/>
              </a:gs>
              <a:gs pos="100000">
                <a:srgbClr val="00008F"/>
              </a:gs>
            </a:gsLst>
            <a:lin ang="5400000" scaled="1"/>
          </a:gradFill>
          <a:ln w="76200" cmpd="thinThick">
            <a:solidFill>
              <a:srgbClr val="FF0000"/>
            </a:solidFill>
            <a:miter lim="800000"/>
            <a:headEnd/>
            <a:tailEnd/>
          </a:ln>
        </p:spPr>
        <p:txBody>
          <a:bodyPr wrap="none" anchor="ctr"/>
          <a:lstStyle/>
          <a:p>
            <a:endParaRPr lang="fr-FR" dirty="0"/>
          </a:p>
        </p:txBody>
      </p:sp>
      <p:sp>
        <p:nvSpPr>
          <p:cNvPr id="2051" name="Rectangle 3"/>
          <p:cNvSpPr>
            <a:spLocks noGrp="1" noChangeArrowheads="1"/>
          </p:cNvSpPr>
          <p:nvPr>
            <p:ph type="subTitle" idx="1"/>
          </p:nvPr>
        </p:nvSpPr>
        <p:spPr>
          <a:xfrm>
            <a:off x="357158" y="2071678"/>
            <a:ext cx="8429684" cy="3071834"/>
          </a:xfr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FF0000"/>
            </a:solidFill>
          </a:ln>
        </p:spPr>
        <p:txBody>
          <a:bodyPr lIns="360000" rIns="360000"/>
          <a:lstStyle/>
          <a:p>
            <a:r>
              <a:rPr lang="fr-FR" sz="4000" b="1" dirty="0" smtClean="0">
                <a:latin typeface="Times New Roman" pitchFamily="18" charset="0"/>
                <a:cs typeface="Times New Roman" pitchFamily="18" charset="0"/>
              </a:rPr>
              <a:t>La Membrane plasmique</a:t>
            </a:r>
          </a:p>
          <a:p>
            <a:r>
              <a:rPr lang="fr-FR" sz="4000" b="1" dirty="0" smtClean="0">
                <a:ln w="28575">
                  <a:solidFill>
                    <a:schemeClr val="tx1"/>
                  </a:solidFill>
                </a:ln>
                <a:solidFill>
                  <a:srgbClr val="FF0000"/>
                </a:solidFill>
                <a:latin typeface="Times New Roman" pitchFamily="18" charset="0"/>
                <a:cs typeface="Times New Roman" pitchFamily="18" charset="0"/>
              </a:rPr>
              <a:t>II. Rôles physiologiques de la membrane</a:t>
            </a:r>
            <a:r>
              <a:rPr lang="fr-FR" sz="4000" b="1" smtClean="0">
                <a:ln w="28575">
                  <a:solidFill>
                    <a:schemeClr val="tx1"/>
                  </a:solidFill>
                </a:ln>
                <a:solidFill>
                  <a:srgbClr val="FF0000"/>
                </a:solidFill>
                <a:latin typeface="Times New Roman" pitchFamily="18" charset="0"/>
                <a:cs typeface="Times New Roman" pitchFamily="18" charset="0"/>
              </a:rPr>
              <a:t>: Transports membranaires</a:t>
            </a:r>
            <a:endParaRPr lang="fr-FR" sz="4000" b="1" dirty="0" smtClean="0">
              <a:ln w="28575">
                <a:solidFill>
                  <a:schemeClr val="tx1"/>
                </a:solidFill>
              </a:ln>
              <a:solidFill>
                <a:srgbClr val="FF0000"/>
              </a:solidFill>
              <a:latin typeface="Times New Roman" pitchFamily="18" charset="0"/>
              <a:cs typeface="Times New Roman" pitchFamily="18" charset="0"/>
            </a:endParaRPr>
          </a:p>
        </p:txBody>
      </p:sp>
      <p:sp>
        <p:nvSpPr>
          <p:cNvPr id="121861" name="Text Box 5"/>
          <p:cNvSpPr txBox="1">
            <a:spLocks noChangeArrowheads="1"/>
          </p:cNvSpPr>
          <p:nvPr/>
        </p:nvSpPr>
        <p:spPr bwMode="auto">
          <a:xfrm>
            <a:off x="683568" y="1052736"/>
            <a:ext cx="7610475" cy="2632075"/>
          </a:xfrm>
          <a:prstGeom prst="rect">
            <a:avLst/>
          </a:prstGeom>
          <a:noFill/>
          <a:ln w="9525">
            <a:noFill/>
            <a:miter lim="800000"/>
            <a:headEnd/>
            <a:tailEnd/>
          </a:ln>
        </p:spPr>
        <p:txBody>
          <a:bodyPr wrap="none"/>
          <a:lstStyle/>
          <a:p>
            <a:endParaRPr lang="fr-FR" dirty="0">
              <a:latin typeface="Garamond" pitchFamily="18" charset="0"/>
            </a:endParaRPr>
          </a:p>
        </p:txBody>
      </p:sp>
      <p:sp>
        <p:nvSpPr>
          <p:cNvPr id="121862" name="Text Box 8"/>
          <p:cNvSpPr txBox="1">
            <a:spLocks noChangeArrowheads="1"/>
          </p:cNvSpPr>
          <p:nvPr/>
        </p:nvSpPr>
        <p:spPr bwMode="auto">
          <a:xfrm>
            <a:off x="1142976" y="240549"/>
            <a:ext cx="6786610" cy="830997"/>
          </a:xfrm>
          <a:prstGeom prst="rect">
            <a:avLst/>
          </a:prstGeom>
          <a:gradFill rotWithShape="1">
            <a:gsLst>
              <a:gs pos="0">
                <a:srgbClr val="000076"/>
              </a:gs>
              <a:gs pos="50000">
                <a:srgbClr val="0000FF"/>
              </a:gs>
              <a:gs pos="100000">
                <a:srgbClr val="000076"/>
              </a:gs>
            </a:gsLst>
            <a:lin ang="5400000" scaled="1"/>
          </a:gradFill>
          <a:ln w="76200" cmpd="thinThick">
            <a:solidFill>
              <a:srgbClr val="FF0000"/>
            </a:solidFill>
            <a:miter lim="800000"/>
            <a:headEnd/>
            <a:tailEnd/>
          </a:ln>
        </p:spPr>
        <p:txBody>
          <a:bodyPr wrap="square" anchor="t" anchorCtr="0">
            <a:spAutoFit/>
          </a:bodyPr>
          <a:lstStyle/>
          <a:p>
            <a:pPr algn="ctr"/>
            <a:r>
              <a:rPr lang="fr-FR" sz="1200" b="1" dirty="0" smtClean="0">
                <a:latin typeface="Times New Roman" pitchFamily="18" charset="0"/>
                <a:cs typeface="Times New Roman" pitchFamily="18" charset="0"/>
              </a:rPr>
              <a:t>REPUBLIQUE ALGERIENNE DEMOCRATIQUE ET POPULAIRE</a:t>
            </a:r>
            <a:r>
              <a:rPr lang="fr-FR" sz="1200" dirty="0" smtClean="0">
                <a:latin typeface="Times New Roman" pitchFamily="18" charset="0"/>
                <a:cs typeface="Times New Roman" pitchFamily="18" charset="0"/>
              </a:rPr>
              <a:t/>
            </a:r>
            <a:br>
              <a:rPr lang="fr-FR" sz="1200" dirty="0" smtClean="0">
                <a:latin typeface="Times New Roman" pitchFamily="18" charset="0"/>
                <a:cs typeface="Times New Roman" pitchFamily="18" charset="0"/>
              </a:rPr>
            </a:br>
            <a:r>
              <a:rPr lang="fr-FR" sz="1200" b="1" dirty="0" smtClean="0">
                <a:latin typeface="Times New Roman" pitchFamily="18" charset="0"/>
                <a:cs typeface="Times New Roman" pitchFamily="18" charset="0"/>
              </a:rPr>
              <a:t>MINISTERE DE L’ENSEIGNEMENT SUPERIEUR ET DE LA RECHERCHE SCIENTIFIQUE</a:t>
            </a:r>
            <a:br>
              <a:rPr lang="fr-FR" sz="1200" b="1" dirty="0" smtClean="0">
                <a:latin typeface="Times New Roman" pitchFamily="18" charset="0"/>
                <a:cs typeface="Times New Roman" pitchFamily="18" charset="0"/>
              </a:rPr>
            </a:br>
            <a:r>
              <a:rPr lang="fr-FR" sz="1200" b="1" i="1" dirty="0" smtClean="0"/>
              <a:t>Institut des sciences vétérinaires </a:t>
            </a:r>
            <a:r>
              <a:rPr lang="fr-FR" sz="1200" b="1" i="1" dirty="0" err="1" smtClean="0"/>
              <a:t>khroub</a:t>
            </a:r>
            <a:r>
              <a:rPr lang="fr-FR" sz="1200" b="1" i="1" dirty="0" smtClean="0"/>
              <a:t>  </a:t>
            </a:r>
            <a:r>
              <a:rPr lang="fr-FR" sz="1200" b="1" i="1" dirty="0" err="1" smtClean="0"/>
              <a:t>Univ</a:t>
            </a:r>
            <a:r>
              <a:rPr lang="fr-FR" sz="1200" b="1" i="1" dirty="0" smtClean="0"/>
              <a:t> </a:t>
            </a:r>
            <a:r>
              <a:rPr lang="fr-FR" sz="1200" b="1" i="1" dirty="0" err="1" smtClean="0"/>
              <a:t>constantine</a:t>
            </a:r>
            <a:r>
              <a:rPr lang="fr-FR" sz="1200" b="1" i="1" dirty="0" smtClean="0"/>
              <a:t>- 1</a:t>
            </a:r>
            <a:br>
              <a:rPr lang="fr-FR" sz="1200" b="1" i="1" dirty="0" smtClean="0"/>
            </a:br>
            <a:r>
              <a:rPr lang="fr-FR" sz="1200" b="1" i="1" dirty="0" smtClean="0"/>
              <a:t>Département de préclinique</a:t>
            </a:r>
            <a:endParaRPr lang="fr-FR" sz="1200" b="1" i="1" dirty="0" smtClean="0">
              <a:effectLst>
                <a:outerShdw blurRad="38100" dist="38100" dir="2700000" algn="tl">
                  <a:srgbClr val="000000">
                    <a:alpha val="43137"/>
                  </a:srgbClr>
                </a:outerShdw>
              </a:effectLst>
              <a:latin typeface="Arial Rounded MT Bold" pitchFamily="34" charset="0"/>
              <a:ea typeface="+mj-ea"/>
              <a:cs typeface="+mj-cs"/>
            </a:endParaRPr>
          </a:p>
        </p:txBody>
      </p:sp>
      <p:sp>
        <p:nvSpPr>
          <p:cNvPr id="2057" name="Rectangle 9"/>
          <p:cNvSpPr>
            <a:spLocks noChangeArrowheads="1"/>
          </p:cNvSpPr>
          <p:nvPr/>
        </p:nvSpPr>
        <p:spPr bwMode="auto">
          <a:xfrm>
            <a:off x="142844" y="5357826"/>
            <a:ext cx="9001156" cy="1357322"/>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FF0000"/>
            </a:solidFill>
            <a:miter lim="800000"/>
            <a:headEnd/>
            <a:tailEnd/>
          </a:ln>
          <a:effectLst/>
        </p:spPr>
        <p:txBody>
          <a:bodyPr/>
          <a:lstStyle/>
          <a:p>
            <a:pPr lvl="0" algn="ctr"/>
            <a:endParaRPr lang="fr-FR" sz="1600" b="1" dirty="0" smtClean="0">
              <a:latin typeface="Times New Roman" pitchFamily="18" charset="0"/>
              <a:ea typeface="Calibri" pitchFamily="34" charset="0"/>
              <a:cs typeface="Times New Roman" pitchFamily="18" charset="0"/>
            </a:endParaRPr>
          </a:p>
          <a:p>
            <a:pPr lvl="0" algn="ctr"/>
            <a:r>
              <a:rPr lang="fr-FR" sz="2000" b="1" dirty="0" smtClean="0">
                <a:latin typeface="Times New Roman" pitchFamily="18" charset="0"/>
                <a:ea typeface="Calibri" pitchFamily="34" charset="0"/>
                <a:cs typeface="Times New Roman" pitchFamily="18" charset="0"/>
              </a:rPr>
              <a:t>Présentés par l’Enseignante  : Dr . ALLAOUI . A </a:t>
            </a:r>
            <a:endParaRPr lang="fr-FR" sz="2000" dirty="0" smtClean="0">
              <a:latin typeface="Times New Roman" pitchFamily="18" charset="0"/>
              <a:cs typeface="Times New Roman" pitchFamily="18" charset="0"/>
            </a:endParaRPr>
          </a:p>
          <a:p>
            <a:pPr lvl="0" algn="just" eaLnBrk="0" hangingPunct="0"/>
            <a:r>
              <a:rPr lang="fr-FR" sz="2000" b="1" dirty="0" smtClean="0">
                <a:latin typeface="Times New Roman" pitchFamily="18" charset="0"/>
                <a:ea typeface="Calibri" pitchFamily="34" charset="0"/>
                <a:cs typeface="Times New Roman" pitchFamily="18" charset="0"/>
              </a:rPr>
              <a:t>Maitre de Conférences -Institut des sciences vétérinaires université Constantine 1</a:t>
            </a:r>
          </a:p>
          <a:p>
            <a:pPr lvl="0" algn="ctr" eaLnBrk="0" hangingPunct="0"/>
            <a:r>
              <a:rPr lang="fr-FR" sz="2000" b="1" dirty="0" smtClean="0">
                <a:latin typeface="Times New Roman" pitchFamily="18" charset="0"/>
                <a:ea typeface="Calibri" pitchFamily="34" charset="0"/>
                <a:cs typeface="Times New Roman" pitchFamily="18" charset="0"/>
              </a:rPr>
              <a:t>Année universitaire – </a:t>
            </a:r>
            <a:r>
              <a:rPr lang="fr-FR" sz="2000" b="1" dirty="0" smtClean="0">
                <a:latin typeface="Times New Roman" pitchFamily="18" charset="0"/>
                <a:ea typeface="Calibri" pitchFamily="34" charset="0"/>
                <a:cs typeface="Times New Roman" pitchFamily="18" charset="0"/>
              </a:rPr>
              <a:t>2024 </a:t>
            </a:r>
            <a:r>
              <a:rPr lang="fr-FR" sz="2000" b="1" dirty="0" smtClean="0">
                <a:latin typeface="Times New Roman" pitchFamily="18" charset="0"/>
                <a:ea typeface="Calibri" pitchFamily="34" charset="0"/>
                <a:cs typeface="Times New Roman" pitchFamily="18" charset="0"/>
              </a:rPr>
              <a:t>. </a:t>
            </a:r>
            <a:r>
              <a:rPr lang="fr-FR" sz="2000" b="1" smtClean="0">
                <a:latin typeface="Times New Roman" pitchFamily="18" charset="0"/>
                <a:ea typeface="Calibri" pitchFamily="34" charset="0"/>
                <a:cs typeface="Times New Roman" pitchFamily="18" charset="0"/>
              </a:rPr>
              <a:t>2025- </a:t>
            </a:r>
            <a:endParaRPr lang="fr-FR" sz="2000" b="1" dirty="0" smtClean="0">
              <a:latin typeface="Times New Roman" pitchFamily="18" charset="0"/>
              <a:ea typeface="Calibri" pitchFamily="34" charset="0"/>
              <a:cs typeface="Times New Roman" pitchFamily="18" charset="0"/>
            </a:endParaRPr>
          </a:p>
          <a:p>
            <a:pPr lvl="0" algn="ctr" eaLnBrk="0" hangingPunct="0"/>
            <a:endParaRPr lang="fr-FR" sz="2000" dirty="0" smtClean="0">
              <a:latin typeface="Times New Roman" pitchFamily="18" charset="0"/>
              <a:cs typeface="Times New Roman" pitchFamily="18" charset="0"/>
            </a:endParaRPr>
          </a:p>
          <a:p>
            <a:pPr algn="ctr" fontAlgn="auto">
              <a:lnSpc>
                <a:spcPct val="150000"/>
              </a:lnSpc>
              <a:spcBef>
                <a:spcPct val="20000"/>
              </a:spcBef>
              <a:spcAft>
                <a:spcPts val="0"/>
              </a:spcAft>
              <a:buClr>
                <a:schemeClr val="hlink"/>
              </a:buClr>
              <a:buSzPct val="70000"/>
              <a:buFont typeface="Wingdings" pitchFamily="2" charset="2"/>
              <a:buNone/>
              <a:defRPr/>
            </a:pPr>
            <a:endParaRPr lang="en-US" b="1" dirty="0">
              <a:solidFill>
                <a:schemeClr val="hlink"/>
              </a:solidFill>
              <a:effectLst>
                <a:outerShdw blurRad="38100" dist="38100" dir="2700000" algn="tl">
                  <a:srgbClr val="000000"/>
                </a:outerShdw>
              </a:effectLst>
              <a:latin typeface="+mn-lt"/>
              <a:cs typeface="+mn-cs"/>
            </a:endParaRPr>
          </a:p>
        </p:txBody>
      </p:sp>
      <p:sp>
        <p:nvSpPr>
          <p:cNvPr id="17" name="Rectangle 2"/>
          <p:cNvSpPr>
            <a:spLocks noGrp="1" noChangeArrowheads="1"/>
          </p:cNvSpPr>
          <p:nvPr>
            <p:ph type="ctrTitle" sz="quarter"/>
          </p:nvPr>
        </p:nvSpPr>
        <p:spPr>
          <a:xfrm>
            <a:off x="2285984" y="1214422"/>
            <a:ext cx="4286280" cy="785818"/>
          </a:xfrm>
        </p:spPr>
        <p:txBody>
          <a:bodyPr/>
          <a:lstStyle/>
          <a:p>
            <a:pPr lvl="0"/>
            <a:r>
              <a:rPr lang="fr-FR" sz="4000" dirty="0" smtClean="0">
                <a:solidFill>
                  <a:schemeClr val="hlink"/>
                </a:solidFill>
                <a:latin typeface="Arial Rounded MT Bold" pitchFamily="34" charset="0"/>
              </a:rPr>
              <a:t/>
            </a:r>
            <a:br>
              <a:rPr lang="fr-FR" sz="4000" dirty="0" smtClean="0">
                <a:solidFill>
                  <a:schemeClr val="hlink"/>
                </a:solidFill>
                <a:latin typeface="Arial Rounded MT Bold" pitchFamily="34" charset="0"/>
              </a:rPr>
            </a:br>
            <a:r>
              <a:rPr lang="fr-FR" sz="4000" b="1" i="1" dirty="0" smtClean="0">
                <a:solidFill>
                  <a:srgbClr val="000000"/>
                </a:solidFill>
                <a:latin typeface="Perpetua Titling MT" pitchFamily="18" charset="0"/>
              </a:rPr>
              <a:t> </a:t>
            </a:r>
            <a:br>
              <a:rPr lang="fr-FR" sz="4000" b="1" i="1" dirty="0" smtClean="0">
                <a:solidFill>
                  <a:srgbClr val="000000"/>
                </a:solidFill>
                <a:latin typeface="Perpetua Titling MT" pitchFamily="18" charset="0"/>
              </a:rPr>
            </a:br>
            <a:r>
              <a:rPr lang="fr-FR" sz="4000" b="1" i="1" dirty="0" smtClean="0">
                <a:solidFill>
                  <a:srgbClr val="000000"/>
                </a:solidFill>
                <a:latin typeface="Perpetua Titling MT" pitchFamily="18" charset="0"/>
              </a:rPr>
              <a:t/>
            </a:r>
            <a:br>
              <a:rPr lang="fr-FR" sz="4000" b="1" i="1" dirty="0" smtClean="0">
                <a:solidFill>
                  <a:srgbClr val="000000"/>
                </a:solidFill>
                <a:latin typeface="Perpetua Titling MT" pitchFamily="18" charset="0"/>
              </a:rPr>
            </a:br>
            <a:r>
              <a:rPr lang="fr-FR" sz="4000" b="1" i="1" dirty="0" smtClean="0">
                <a:solidFill>
                  <a:srgbClr val="000000"/>
                </a:solidFill>
                <a:latin typeface="Perpetua Titling MT" pitchFamily="18" charset="0"/>
              </a:rPr>
              <a:t/>
            </a:r>
            <a:br>
              <a:rPr lang="fr-FR" sz="4000" b="1" i="1" dirty="0" smtClean="0">
                <a:solidFill>
                  <a:srgbClr val="000000"/>
                </a:solidFill>
                <a:latin typeface="Perpetua Titling MT" pitchFamily="18" charset="0"/>
              </a:rPr>
            </a:br>
            <a:r>
              <a:rPr lang="fr-FR" sz="4000" b="1" i="1" dirty="0" smtClean="0">
                <a:solidFill>
                  <a:srgbClr val="000000"/>
                </a:solidFill>
                <a:latin typeface="Perpetua Titling MT" pitchFamily="18" charset="0"/>
              </a:rPr>
              <a:t/>
            </a:r>
            <a:br>
              <a:rPr lang="fr-FR" sz="4000" b="1" i="1" dirty="0" smtClean="0">
                <a:solidFill>
                  <a:srgbClr val="000000"/>
                </a:solidFill>
                <a:latin typeface="Perpetua Titling MT" pitchFamily="18" charset="0"/>
              </a:rPr>
            </a:br>
            <a:r>
              <a:rPr lang="fr-FR" sz="2400" b="1" dirty="0" smtClean="0">
                <a:solidFill>
                  <a:schemeClr val="tx1"/>
                </a:solidFill>
                <a:latin typeface="Times New Roman" pitchFamily="18" charset="0"/>
                <a:ea typeface="Calibri" pitchFamily="34" charset="0"/>
                <a:cs typeface="Times New Roman" pitchFamily="18" charset="0"/>
              </a:rPr>
              <a:t>Cours de cytophysiologie </a:t>
            </a:r>
            <a:r>
              <a:rPr lang="fr-FR" sz="2400" dirty="0" smtClean="0">
                <a:solidFill>
                  <a:schemeClr val="tx1"/>
                </a:solidFill>
                <a:latin typeface="Times New Roman" pitchFamily="18" charset="0"/>
                <a:cs typeface="Times New Roman" pitchFamily="18" charset="0"/>
              </a:rPr>
              <a:t/>
            </a:r>
            <a:br>
              <a:rPr lang="fr-FR" sz="2400" dirty="0" smtClean="0">
                <a:solidFill>
                  <a:schemeClr val="tx1"/>
                </a:solidFill>
                <a:latin typeface="Times New Roman" pitchFamily="18" charset="0"/>
                <a:cs typeface="Times New Roman" pitchFamily="18" charset="0"/>
              </a:rPr>
            </a:br>
            <a:r>
              <a:rPr lang="fr-FR" sz="4000" b="1" i="1" dirty="0" smtClean="0">
                <a:solidFill>
                  <a:srgbClr val="000000"/>
                </a:solidFill>
                <a:latin typeface="Perpetua Titling MT" pitchFamily="18" charset="0"/>
              </a:rPr>
              <a:t/>
            </a:r>
            <a:br>
              <a:rPr lang="fr-FR" sz="4000" b="1" i="1" dirty="0" smtClean="0">
                <a:solidFill>
                  <a:srgbClr val="000000"/>
                </a:solidFill>
                <a:latin typeface="Perpetua Titling MT" pitchFamily="18" charset="0"/>
              </a:rPr>
            </a:br>
            <a:r>
              <a:rPr lang="fr-FR" sz="2800" dirty="0" smtClean="0">
                <a:solidFill>
                  <a:prstClr val="black"/>
                </a:solidFill>
                <a:latin typeface="Arial" pitchFamily="34" charset="0"/>
                <a:cs typeface="Arial" pitchFamily="34" charset="0"/>
              </a:rPr>
              <a:t/>
            </a:r>
            <a:br>
              <a:rPr lang="fr-FR" sz="2800" dirty="0" smtClean="0">
                <a:solidFill>
                  <a:prstClr val="black"/>
                </a:solidFill>
                <a:latin typeface="Arial" pitchFamily="34" charset="0"/>
                <a:cs typeface="Arial" pitchFamily="34" charset="0"/>
              </a:rPr>
            </a:br>
            <a:r>
              <a:rPr lang="fr-FR" sz="2800" dirty="0" smtClean="0"/>
              <a:t/>
            </a:r>
            <a:br>
              <a:rPr lang="fr-FR" sz="2800" dirty="0" smtClean="0"/>
            </a:br>
            <a:r>
              <a:rPr lang="fr-FR" sz="2800" b="1" i="1" dirty="0" smtClean="0">
                <a:solidFill>
                  <a:srgbClr val="000000"/>
                </a:solidFill>
                <a:latin typeface="Perpetua Titling MT" pitchFamily="18" charset="0"/>
              </a:rPr>
              <a:t/>
            </a:r>
            <a:br>
              <a:rPr lang="fr-FR" sz="2800" b="1" i="1" dirty="0" smtClean="0">
                <a:solidFill>
                  <a:srgbClr val="000000"/>
                </a:solidFill>
                <a:latin typeface="Perpetua Titling MT" pitchFamily="18" charset="0"/>
              </a:rPr>
            </a:br>
            <a:r>
              <a:rPr lang="fr-FR" sz="2800" b="1" i="1" dirty="0" smtClean="0">
                <a:solidFill>
                  <a:srgbClr val="000000"/>
                </a:solidFill>
                <a:latin typeface="Perpetua Titling MT" pitchFamily="18" charset="0"/>
              </a:rPr>
              <a:t/>
            </a:r>
            <a:br>
              <a:rPr lang="fr-FR" sz="2800" b="1" i="1" dirty="0" smtClean="0">
                <a:solidFill>
                  <a:srgbClr val="000000"/>
                </a:solidFill>
                <a:latin typeface="Perpetua Titling MT" pitchFamily="18" charset="0"/>
              </a:rPr>
            </a:br>
            <a:r>
              <a:rPr lang="fr-FR" sz="2800" dirty="0" smtClean="0">
                <a:solidFill>
                  <a:schemeClr val="hlink"/>
                </a:solidFill>
                <a:latin typeface="Arial Rounded MT Bold" pitchFamily="34" charset="0"/>
              </a:rPr>
              <a:t/>
            </a:r>
            <a:br>
              <a:rPr lang="fr-FR" sz="2800" dirty="0" smtClean="0">
                <a:solidFill>
                  <a:schemeClr val="hlink"/>
                </a:solidFill>
                <a:latin typeface="Arial Rounded MT Bold" pitchFamily="34" charset="0"/>
              </a:rPr>
            </a:br>
            <a:endParaRPr lang="en-US" sz="2800" dirty="0" smtClean="0">
              <a:solidFill>
                <a:schemeClr val="hlink"/>
              </a:solidFill>
              <a:latin typeface="Arial Rounded MT Bold" pitchFamily="34" charset="0"/>
            </a:endParaRPr>
          </a:p>
        </p:txBody>
      </p:sp>
    </p:spTree>
  </p:cSld>
  <p:clrMapOvr>
    <a:masterClrMapping/>
  </p:clrMapOvr>
  <p:transition spd="slow">
    <p:pull dir="l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10</a:t>
            </a:fld>
            <a:endParaRPr lang="en-US"/>
          </a:p>
        </p:txBody>
      </p:sp>
      <p:sp>
        <p:nvSpPr>
          <p:cNvPr id="5" name="Rectangle 4"/>
          <p:cNvSpPr/>
          <p:nvPr/>
        </p:nvSpPr>
        <p:spPr>
          <a:xfrm>
            <a:off x="285752" y="6000768"/>
            <a:ext cx="8572528"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fr-FR" sz="2400" b="1" dirty="0" smtClean="0">
                <a:latin typeface="Times New Roman" pitchFamily="18" charset="0"/>
                <a:ea typeface="Times New Roman" pitchFamily="18" charset="0"/>
                <a:cs typeface="Times New Roman" pitchFamily="18" charset="0"/>
              </a:rPr>
              <a:t>Figure: Différents types de transport membranaires</a:t>
            </a:r>
            <a:endParaRPr lang="fr-FR" sz="2400" dirty="0"/>
          </a:p>
        </p:txBody>
      </p:sp>
      <p:pic>
        <p:nvPicPr>
          <p:cNvPr id="4" name="Picture 2"/>
          <p:cNvPicPr>
            <a:picLocks noChangeAspect="1" noChangeArrowheads="1"/>
          </p:cNvPicPr>
          <p:nvPr/>
        </p:nvPicPr>
        <p:blipFill>
          <a:blip r:embed="rId2"/>
          <a:srcRect/>
          <a:stretch>
            <a:fillRect/>
          </a:stretch>
        </p:blipFill>
        <p:spPr bwMode="auto">
          <a:xfrm>
            <a:off x="215470" y="105414"/>
            <a:ext cx="8714248" cy="5895354"/>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100</a:t>
            </a:fld>
            <a:endParaRPr lang="en-US"/>
          </a:p>
        </p:txBody>
      </p:sp>
      <p:pic>
        <p:nvPicPr>
          <p:cNvPr id="3074" name="Picture 2"/>
          <p:cNvPicPr>
            <a:picLocks noChangeAspect="1" noChangeArrowheads="1"/>
          </p:cNvPicPr>
          <p:nvPr/>
        </p:nvPicPr>
        <p:blipFill>
          <a:blip r:embed="rId2"/>
          <a:srcRect b="1176"/>
          <a:stretch>
            <a:fillRect/>
          </a:stretch>
        </p:blipFill>
        <p:spPr bwMode="auto">
          <a:xfrm>
            <a:off x="142844" y="142852"/>
            <a:ext cx="8908961" cy="6000792"/>
          </a:xfrm>
          <a:prstGeom prst="rect">
            <a:avLst/>
          </a:prstGeom>
          <a:noFill/>
          <a:ln w="76200">
            <a:solidFill>
              <a:srgbClr val="00FF00"/>
            </a:solid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101</a:t>
            </a:fld>
            <a:endParaRPr lang="en-US"/>
          </a:p>
        </p:txBody>
      </p:sp>
      <p:pic>
        <p:nvPicPr>
          <p:cNvPr id="5122" name="Picture 2"/>
          <p:cNvPicPr>
            <a:picLocks noChangeAspect="1" noChangeArrowheads="1"/>
          </p:cNvPicPr>
          <p:nvPr/>
        </p:nvPicPr>
        <p:blipFill>
          <a:blip r:embed="rId2"/>
          <a:srcRect/>
          <a:stretch>
            <a:fillRect/>
          </a:stretch>
        </p:blipFill>
        <p:spPr bwMode="auto">
          <a:xfrm>
            <a:off x="138113" y="123847"/>
            <a:ext cx="8863043" cy="6019797"/>
          </a:xfrm>
          <a:prstGeom prst="rect">
            <a:avLst/>
          </a:prstGeom>
          <a:noFill/>
          <a:ln w="76200">
            <a:solidFill>
              <a:srgbClr val="33CCFF"/>
            </a:solid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102</a:t>
            </a:fld>
            <a:endParaRPr lang="en-US"/>
          </a:p>
        </p:txBody>
      </p:sp>
      <p:pic>
        <p:nvPicPr>
          <p:cNvPr id="1026" name="Picture 2"/>
          <p:cNvPicPr>
            <a:picLocks noChangeAspect="1" noChangeArrowheads="1"/>
          </p:cNvPicPr>
          <p:nvPr/>
        </p:nvPicPr>
        <p:blipFill>
          <a:blip r:embed="rId2"/>
          <a:srcRect/>
          <a:stretch>
            <a:fillRect/>
          </a:stretch>
        </p:blipFill>
        <p:spPr bwMode="auto">
          <a:xfrm>
            <a:off x="35438" y="28575"/>
            <a:ext cx="9037156" cy="6686573"/>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103</a:t>
            </a:fld>
            <a:endParaRPr lang="en-US"/>
          </a:p>
        </p:txBody>
      </p:sp>
      <p:sp>
        <p:nvSpPr>
          <p:cNvPr id="1025" name="Rectangle 1"/>
          <p:cNvSpPr>
            <a:spLocks noChangeArrowheads="1"/>
          </p:cNvSpPr>
          <p:nvPr/>
        </p:nvSpPr>
        <p:spPr bwMode="auto">
          <a:xfrm>
            <a:off x="285720" y="1045445"/>
            <a:ext cx="8501122" cy="502676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216000" tIns="45720" rIns="216000" bIns="45720" numCol="1" anchor="ctr" anchorCtr="0" compatLnSpc="1">
            <a:prstTxWarp prst="textNoShape">
              <a:avLst/>
            </a:prstTxWarp>
            <a:spAutoFit/>
          </a:bodyPr>
          <a:lstStyle/>
          <a:p>
            <a:pPr lvl="0" algn="justLow">
              <a:lnSpc>
                <a:spcPct val="150000"/>
              </a:lnSpc>
              <a:buFontTx/>
              <a:buChar char="•"/>
            </a:pPr>
            <a:r>
              <a:rPr lang="fr-FR" sz="2800" b="1" dirty="0" smtClean="0">
                <a:latin typeface="Times New Roman" pitchFamily="18" charset="0"/>
                <a:ea typeface="Calibri" pitchFamily="34" charset="0"/>
                <a:cs typeface="Times New Roman" pitchFamily="18" charset="0"/>
              </a:rPr>
              <a:t> </a:t>
            </a:r>
            <a:r>
              <a:rPr lang="fr-FR" sz="2700" b="1" dirty="0" smtClean="0">
                <a:solidFill>
                  <a:schemeClr val="bg1"/>
                </a:solidFill>
                <a:latin typeface="Times New Roman" pitchFamily="18" charset="0"/>
                <a:ea typeface="Calibri" pitchFamily="34" charset="0"/>
                <a:cs typeface="Times New Roman" pitchFamily="18" charset="0"/>
              </a:rPr>
              <a:t>La phagocytose du grec </a:t>
            </a:r>
            <a:r>
              <a:rPr lang="fr-FR" sz="2700" b="1" dirty="0" err="1" smtClean="0">
                <a:solidFill>
                  <a:schemeClr val="bg1"/>
                </a:solidFill>
                <a:latin typeface="Times New Roman" pitchFamily="18" charset="0"/>
                <a:ea typeface="Calibri" pitchFamily="34" charset="0"/>
                <a:cs typeface="Times New Roman" pitchFamily="18" charset="0"/>
              </a:rPr>
              <a:t>phagein</a:t>
            </a:r>
            <a:r>
              <a:rPr lang="fr-FR" sz="2700" b="1" dirty="0" smtClean="0">
                <a:solidFill>
                  <a:schemeClr val="bg1"/>
                </a:solidFill>
                <a:latin typeface="Times New Roman" pitchFamily="18" charset="0"/>
                <a:ea typeface="Calibri" pitchFamily="34" charset="0"/>
                <a:cs typeface="Times New Roman" pitchFamily="18" charset="0"/>
              </a:rPr>
              <a:t> = manger, concerne l’</a:t>
            </a:r>
            <a:r>
              <a:rPr lang="fr-FR" sz="2700" b="1" dirty="0" err="1" smtClean="0">
                <a:solidFill>
                  <a:schemeClr val="bg1"/>
                </a:solidFill>
                <a:latin typeface="Times New Roman" pitchFamily="18" charset="0"/>
                <a:ea typeface="Calibri" pitchFamily="34" charset="0"/>
                <a:cs typeface="Times New Roman" pitchFamily="18" charset="0"/>
              </a:rPr>
              <a:t>endocytose</a:t>
            </a:r>
            <a:r>
              <a:rPr lang="fr-FR" sz="2700" b="1" dirty="0" smtClean="0">
                <a:solidFill>
                  <a:schemeClr val="bg1"/>
                </a:solidFill>
                <a:latin typeface="Times New Roman" pitchFamily="18" charset="0"/>
                <a:ea typeface="Calibri" pitchFamily="34" charset="0"/>
                <a:cs typeface="Times New Roman" pitchFamily="18" charset="0"/>
              </a:rPr>
              <a:t> de particules volumineuses </a:t>
            </a:r>
          </a:p>
          <a:p>
            <a:pPr lvl="0" algn="justLow">
              <a:lnSpc>
                <a:spcPct val="150000"/>
              </a:lnSpc>
              <a:buFontTx/>
              <a:buChar char="•"/>
            </a:pPr>
            <a:r>
              <a:rPr kumimoji="0" lang="fr-FR" sz="27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 Les vésicules </a:t>
            </a:r>
            <a:r>
              <a:rPr lang="fr-FR" sz="2700" b="1" dirty="0" smtClean="0">
                <a:solidFill>
                  <a:schemeClr val="bg1"/>
                </a:solidFill>
                <a:latin typeface="Times New Roman" pitchFamily="18" charset="0"/>
                <a:ea typeface="Calibri" pitchFamily="34" charset="0"/>
                <a:cs typeface="Times New Roman" pitchFamily="18" charset="0"/>
              </a:rPr>
              <a:t>(les </a:t>
            </a:r>
            <a:r>
              <a:rPr lang="fr-FR" sz="2700" b="1" dirty="0" err="1" smtClean="0">
                <a:solidFill>
                  <a:schemeClr val="bg1"/>
                </a:solidFill>
                <a:latin typeface="Times New Roman" pitchFamily="18" charset="0"/>
                <a:ea typeface="Calibri" pitchFamily="34" charset="0"/>
                <a:cs typeface="Times New Roman" pitchFamily="18" charset="0"/>
              </a:rPr>
              <a:t>phagosomes</a:t>
            </a:r>
            <a:r>
              <a:rPr lang="fr-FR" sz="2700" b="1" dirty="0" smtClean="0">
                <a:solidFill>
                  <a:schemeClr val="bg1"/>
                </a:solidFill>
                <a:latin typeface="Times New Roman" pitchFamily="18" charset="0"/>
                <a:ea typeface="Calibri" pitchFamily="34" charset="0"/>
                <a:cs typeface="Times New Roman" pitchFamily="18" charset="0"/>
              </a:rPr>
              <a:t>) </a:t>
            </a:r>
            <a:r>
              <a:rPr kumimoji="0" lang="fr-FR" sz="27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sont de grande taille supérieurs à 250 nm</a:t>
            </a:r>
          </a:p>
          <a:p>
            <a:pPr marL="0" marR="0" lvl="0" indent="0" algn="justLow" defTabSz="914400" rtl="0" eaLnBrk="1" fontAlgn="base" latinLnBrk="0" hangingPunct="1">
              <a:lnSpc>
                <a:spcPct val="150000"/>
              </a:lnSpc>
              <a:spcBef>
                <a:spcPct val="0"/>
              </a:spcBef>
              <a:spcAft>
                <a:spcPct val="0"/>
              </a:spcAft>
              <a:buClrTx/>
              <a:buSzTx/>
              <a:buFontTx/>
              <a:buChar char="•"/>
              <a:tabLst/>
            </a:pPr>
            <a:r>
              <a:rPr lang="fr-FR" sz="2700" b="1" dirty="0" smtClean="0">
                <a:solidFill>
                  <a:schemeClr val="bg2"/>
                </a:solidFill>
                <a:latin typeface="Times New Roman" pitchFamily="18" charset="0"/>
                <a:ea typeface="Calibri" pitchFamily="34" charset="0"/>
                <a:cs typeface="Times New Roman" pitchFamily="18" charset="0"/>
              </a:rPr>
              <a:t> </a:t>
            </a:r>
            <a:r>
              <a:rPr lang="fr-FR" sz="2700" b="1" dirty="0" smtClean="0">
                <a:solidFill>
                  <a:schemeClr val="bg1"/>
                </a:solidFill>
                <a:latin typeface="Times New Roman" pitchFamily="18" charset="0"/>
                <a:ea typeface="Calibri" pitchFamily="34" charset="0"/>
                <a:cs typeface="Times New Roman" pitchFamily="18" charset="0"/>
              </a:rPr>
              <a:t>Les vésicules </a:t>
            </a:r>
            <a:r>
              <a:rPr kumimoji="0" lang="fr-FR" sz="27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contiennent des microorganismes et/ou</a:t>
            </a:r>
            <a:r>
              <a:rPr kumimoji="0" lang="fr-FR" sz="2700" b="1" i="0" u="none" strike="noStrike" cap="none" normalizeH="0" dirty="0" smtClean="0">
                <a:ln>
                  <a:noFill/>
                </a:ln>
                <a:solidFill>
                  <a:schemeClr val="bg1"/>
                </a:solidFill>
                <a:effectLst/>
                <a:latin typeface="Times New Roman" pitchFamily="18" charset="0"/>
                <a:ea typeface="Calibri" pitchFamily="34" charset="0"/>
                <a:cs typeface="Times New Roman" pitchFamily="18" charset="0"/>
              </a:rPr>
              <a:t> des </a:t>
            </a:r>
            <a:r>
              <a:rPr kumimoji="0" lang="fr-FR" sz="27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débris cellulaires </a:t>
            </a:r>
          </a:p>
          <a:p>
            <a:pPr marL="0" marR="0" lvl="0" indent="0" algn="justLow" defTabSz="914400" rtl="0" eaLnBrk="1" fontAlgn="base" latinLnBrk="0" hangingPunct="1">
              <a:lnSpc>
                <a:spcPct val="150000"/>
              </a:lnSpc>
              <a:spcBef>
                <a:spcPct val="0"/>
              </a:spcBef>
              <a:spcAft>
                <a:spcPct val="0"/>
              </a:spcAft>
              <a:buClrTx/>
              <a:buSzTx/>
              <a:buFontTx/>
              <a:buChar char="•"/>
              <a:tabLst/>
            </a:pPr>
            <a:r>
              <a:rPr lang="fr-FR" sz="2700" b="1" dirty="0" smtClean="0">
                <a:solidFill>
                  <a:schemeClr val="bg1"/>
                </a:solidFill>
                <a:latin typeface="Times New Roman" pitchFamily="18" charset="0"/>
                <a:cs typeface="Times New Roman" pitchFamily="18" charset="0"/>
              </a:rPr>
              <a:t> Les vacuoles d’</a:t>
            </a:r>
            <a:r>
              <a:rPr lang="fr-FR" sz="2700" b="1" dirty="0" err="1" smtClean="0">
                <a:solidFill>
                  <a:schemeClr val="bg1"/>
                </a:solidFill>
                <a:latin typeface="Times New Roman" pitchFamily="18" charset="0"/>
                <a:cs typeface="Times New Roman" pitchFamily="18" charset="0"/>
              </a:rPr>
              <a:t>endocytose</a:t>
            </a:r>
            <a:r>
              <a:rPr lang="fr-FR" sz="2700" b="1" dirty="0" smtClean="0">
                <a:solidFill>
                  <a:schemeClr val="bg1"/>
                </a:solidFill>
                <a:latin typeface="Times New Roman" pitchFamily="18" charset="0"/>
                <a:cs typeface="Times New Roman" pitchFamily="18" charset="0"/>
              </a:rPr>
              <a:t> ou </a:t>
            </a:r>
            <a:r>
              <a:rPr lang="fr-FR" sz="2700" b="1" dirty="0" err="1" smtClean="0">
                <a:solidFill>
                  <a:schemeClr val="bg1"/>
                </a:solidFill>
                <a:latin typeface="Times New Roman" pitchFamily="18" charset="0"/>
                <a:cs typeface="Times New Roman" pitchFamily="18" charset="0"/>
              </a:rPr>
              <a:t>phagosomes</a:t>
            </a:r>
            <a:r>
              <a:rPr lang="fr-FR" sz="2700" b="1" dirty="0" smtClean="0">
                <a:solidFill>
                  <a:schemeClr val="bg1"/>
                </a:solidFill>
                <a:latin typeface="Times New Roman" pitchFamily="18" charset="0"/>
                <a:cs typeface="Times New Roman" pitchFamily="18" charset="0"/>
              </a:rPr>
              <a:t> se détachent </a:t>
            </a:r>
            <a:r>
              <a:rPr lang="fr-FR" sz="2700" b="1" dirty="0" smtClean="0">
                <a:solidFill>
                  <a:schemeClr val="accent1">
                    <a:lumMod val="50000"/>
                  </a:schemeClr>
                </a:solidFill>
                <a:latin typeface="Times New Roman" pitchFamily="18" charset="0"/>
                <a:cs typeface="Times New Roman" pitchFamily="18" charset="0"/>
              </a:rPr>
              <a:t>sans intervention de la dynamine</a:t>
            </a:r>
            <a:endParaRPr kumimoji="0" lang="fr-FR" sz="2700" b="0" i="0" u="none" strike="noStrike" cap="none" normalizeH="0" baseline="0" dirty="0" smtClean="0">
              <a:ln>
                <a:noFill/>
              </a:ln>
              <a:solidFill>
                <a:schemeClr val="accent1">
                  <a:lumMod val="50000"/>
                </a:schemeClr>
              </a:solidFill>
              <a:effectLst/>
              <a:latin typeface="Times New Roman" pitchFamily="18" charset="0"/>
              <a:cs typeface="Times New Roman" pitchFamily="18" charset="0"/>
            </a:endParaRPr>
          </a:p>
        </p:txBody>
      </p:sp>
      <p:sp>
        <p:nvSpPr>
          <p:cNvPr id="5" name="Rectangle 6"/>
          <p:cNvSpPr>
            <a:spLocks noRot="1" noChangeArrowheads="1"/>
          </p:cNvSpPr>
          <p:nvPr/>
        </p:nvSpPr>
        <p:spPr bwMode="auto">
          <a:xfrm>
            <a:off x="2143108" y="142852"/>
            <a:ext cx="4786346" cy="1071570"/>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chemeClr val="tx1">
                <a:lumMod val="95000"/>
              </a:schemeClr>
            </a:solidFill>
            <a:miter lim="800000"/>
            <a:headEnd/>
            <a:tailEnd/>
          </a:ln>
          <a:effectLst/>
        </p:spPr>
        <p:txBody>
          <a:bodyPr anchor="ctr"/>
          <a:lstStyle/>
          <a:p>
            <a:pPr algn="ctr" fontAlgn="auto">
              <a:spcBef>
                <a:spcPts val="0"/>
              </a:spcBef>
              <a:spcAft>
                <a:spcPts val="0"/>
              </a:spcAft>
              <a:defRPr/>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La phagocytose</a:t>
            </a:r>
            <a:r>
              <a:rPr lang="fr-FR" sz="3200" b="1" dirty="0" smtClean="0">
                <a:latin typeface="Times New Roman" pitchFamily="18" charset="0"/>
                <a:cs typeface="Times New Roman" pitchFamily="18" charset="0"/>
              </a:rPr>
              <a:t> </a:t>
            </a:r>
          </a:p>
        </p:txBody>
      </p:sp>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104</a:t>
            </a:fld>
            <a:endParaRPr lang="en-US"/>
          </a:p>
        </p:txBody>
      </p:sp>
      <p:pic>
        <p:nvPicPr>
          <p:cNvPr id="4" name="Image 3" descr="http://upload.wikimedia.org/wikipedia/commons/e/e6/Phagocytosis2.png"/>
          <p:cNvPicPr/>
          <p:nvPr/>
        </p:nvPicPr>
        <p:blipFill>
          <a:blip r:embed="rId2" cstate="print"/>
          <a:srcRect/>
          <a:stretch>
            <a:fillRect/>
          </a:stretch>
        </p:blipFill>
        <p:spPr bwMode="auto">
          <a:xfrm>
            <a:off x="428596" y="285727"/>
            <a:ext cx="8286775" cy="3429025"/>
          </a:xfrm>
          <a:prstGeom prst="rect">
            <a:avLst/>
          </a:prstGeom>
          <a:noFill/>
          <a:ln w="57150">
            <a:solidFill>
              <a:srgbClr val="FF0000"/>
            </a:solidFill>
            <a:miter lim="800000"/>
            <a:headEnd/>
            <a:tailEnd/>
          </a:ln>
        </p:spPr>
      </p:pic>
      <p:sp>
        <p:nvSpPr>
          <p:cNvPr id="5" name="Rectangle 4"/>
          <p:cNvSpPr/>
          <p:nvPr/>
        </p:nvSpPr>
        <p:spPr>
          <a:xfrm>
            <a:off x="357158" y="3857628"/>
            <a:ext cx="8501122" cy="1938992"/>
          </a:xfrm>
          <a:prstGeom prst="rect">
            <a:avLst/>
          </a:prstGeom>
          <a:ln w="7620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2400" b="1" dirty="0" smtClean="0">
                <a:latin typeface="Times New Roman" pitchFamily="18" charset="0"/>
                <a:cs typeface="Times New Roman" pitchFamily="18" charset="0"/>
              </a:rPr>
              <a:t>Exemple: Les polynucléaires stimulés par un antigène (provient d'une cellule étrangère bactérie par exemple ou cellule infectée), émettent des prolongement cytoplasmiques appelés pseudopodes qui vont entourer la cellule cible et finissent par l'inclure dans le corps cellulaire</a:t>
            </a:r>
            <a:endParaRPr lang="fr-FR" sz="2400" b="1" dirty="0">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105</a:t>
            </a:fld>
            <a:endParaRPr lang="en-US" dirty="0"/>
          </a:p>
        </p:txBody>
      </p:sp>
      <p:pic>
        <p:nvPicPr>
          <p:cNvPr id="23554" name="Picture 2"/>
          <p:cNvPicPr>
            <a:picLocks noChangeAspect="1" noChangeArrowheads="1"/>
          </p:cNvPicPr>
          <p:nvPr/>
        </p:nvPicPr>
        <p:blipFill>
          <a:blip r:embed="rId2"/>
          <a:srcRect/>
          <a:stretch>
            <a:fillRect/>
          </a:stretch>
        </p:blipFill>
        <p:spPr bwMode="auto">
          <a:xfrm>
            <a:off x="285720" y="642918"/>
            <a:ext cx="8572560" cy="3500462"/>
          </a:xfrm>
          <a:prstGeom prst="rect">
            <a:avLst/>
          </a:prstGeom>
          <a:noFill/>
          <a:ln w="57150">
            <a:solidFill>
              <a:srgbClr val="66FFFF"/>
            </a:solidFill>
            <a:miter lim="800000"/>
            <a:headEnd/>
            <a:tailEnd/>
          </a:ln>
          <a:effectLst/>
        </p:spPr>
      </p:pic>
      <p:sp>
        <p:nvSpPr>
          <p:cNvPr id="4" name="Rectangle 3"/>
          <p:cNvSpPr/>
          <p:nvPr/>
        </p:nvSpPr>
        <p:spPr>
          <a:xfrm>
            <a:off x="214282" y="4288232"/>
            <a:ext cx="8715436" cy="1569660"/>
          </a:xfrm>
          <a:prstGeom prst="rect">
            <a:avLst/>
          </a:prstGeom>
          <a:ln w="76200">
            <a:solidFill>
              <a:schemeClr val="bg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Low" eaLnBrk="0" hangingPunct="0"/>
            <a:r>
              <a:rPr lang="fr-FR" sz="2400" b="1" dirty="0" smtClean="0">
                <a:latin typeface="Times New Roman" pitchFamily="18" charset="0"/>
                <a:ea typeface="Calibri" pitchFamily="34" charset="0"/>
                <a:cs typeface="Times New Roman" pitchFamily="18" charset="0"/>
              </a:rPr>
              <a:t>Le macrophage émet des pseudopodes qui entourent la particule à phagocyter, l'englobe puis il y a formation de vésicule de phagocytose (</a:t>
            </a:r>
            <a:r>
              <a:rPr lang="fr-FR" sz="2400" b="1" dirty="0" err="1" smtClean="0">
                <a:latin typeface="Times New Roman" pitchFamily="18" charset="0"/>
                <a:ea typeface="Calibri" pitchFamily="34" charset="0"/>
                <a:cs typeface="Times New Roman" pitchFamily="18" charset="0"/>
              </a:rPr>
              <a:t>phagosome</a:t>
            </a:r>
            <a:r>
              <a:rPr lang="fr-FR" sz="2400" b="1" dirty="0" smtClean="0">
                <a:latin typeface="Times New Roman" pitchFamily="18" charset="0"/>
                <a:ea typeface="Calibri" pitchFamily="34" charset="0"/>
                <a:cs typeface="Times New Roman" pitchFamily="18" charset="0"/>
              </a:rPr>
              <a:t>) dans lequel viennent se déverser les enzymes des lysosomes primaires pour créer un </a:t>
            </a:r>
            <a:r>
              <a:rPr lang="fr-FR" sz="2400" b="1" dirty="0" err="1" smtClean="0">
                <a:latin typeface="Times New Roman" pitchFamily="18" charset="0"/>
                <a:ea typeface="Calibri" pitchFamily="34" charset="0"/>
                <a:cs typeface="Times New Roman" pitchFamily="18" charset="0"/>
              </a:rPr>
              <a:t>phagolysosome</a:t>
            </a:r>
            <a:r>
              <a:rPr lang="fr-FR" sz="2400" b="1" dirty="0" smtClean="0">
                <a:latin typeface="Times New Roman" pitchFamily="18" charset="0"/>
                <a:ea typeface="Calibri" pitchFamily="34" charset="0"/>
                <a:cs typeface="Times New Roman" pitchFamily="18" charset="0"/>
              </a:rPr>
              <a:t>.</a:t>
            </a:r>
            <a:endParaRPr lang="fr-FR" sz="2400" b="1" dirty="0" smtClean="0">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106</a:t>
            </a:fld>
            <a:endParaRPr lang="en-US"/>
          </a:p>
        </p:txBody>
      </p:sp>
      <p:sp>
        <p:nvSpPr>
          <p:cNvPr id="4" name="Rectangle 6"/>
          <p:cNvSpPr>
            <a:spLocks noRot="1" noChangeArrowheads="1"/>
          </p:cNvSpPr>
          <p:nvPr/>
        </p:nvSpPr>
        <p:spPr bwMode="auto">
          <a:xfrm>
            <a:off x="2285984" y="142852"/>
            <a:ext cx="4286280" cy="1071570"/>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chemeClr val="accent6">
                <a:lumMod val="20000"/>
                <a:lumOff val="80000"/>
              </a:schemeClr>
            </a:solidFill>
            <a:miter lim="800000"/>
            <a:headEnd/>
            <a:tailEnd/>
          </a:ln>
          <a:effectLst/>
        </p:spPr>
        <p:txBody>
          <a:bodyPr anchor="ctr"/>
          <a:lstStyle/>
          <a:p>
            <a:pPr algn="ctr" fontAlgn="auto">
              <a:spcBef>
                <a:spcPts val="0"/>
              </a:spcBef>
              <a:spcAft>
                <a:spcPts val="0"/>
              </a:spcAft>
              <a:defRPr/>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La pinocytose</a:t>
            </a:r>
            <a:r>
              <a:rPr lang="fr-FR" sz="3200" b="1" dirty="0" smtClean="0">
                <a:latin typeface="Times New Roman" pitchFamily="18" charset="0"/>
                <a:cs typeface="Times New Roman" pitchFamily="18" charset="0"/>
              </a:rPr>
              <a:t> </a:t>
            </a:r>
          </a:p>
        </p:txBody>
      </p:sp>
      <p:sp>
        <p:nvSpPr>
          <p:cNvPr id="21505" name="Rectangle 1"/>
          <p:cNvSpPr>
            <a:spLocks noChangeArrowheads="1"/>
          </p:cNvSpPr>
          <p:nvPr/>
        </p:nvSpPr>
        <p:spPr bwMode="auto">
          <a:xfrm>
            <a:off x="428596" y="1285860"/>
            <a:ext cx="8286808" cy="165617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180000" tIns="180000" rIns="180000" bIns="18000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Char char="•"/>
              <a:tabLst/>
            </a:pPr>
            <a:r>
              <a:rPr kumimoji="0" lang="fr-FR" sz="28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 Les vésicules </a:t>
            </a:r>
            <a:r>
              <a:rPr kumimoji="0" lang="fr-FR" sz="28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ne dépassent pas 150nm </a:t>
            </a:r>
            <a:r>
              <a:rPr kumimoji="0" lang="fr-FR" sz="28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de diamètre, elles contiennent du liquide extracellulaire, et de petites particules. </a:t>
            </a:r>
          </a:p>
        </p:txBody>
      </p:sp>
      <p:pic>
        <p:nvPicPr>
          <p:cNvPr id="5" name="Picture 2"/>
          <p:cNvPicPr>
            <a:picLocks noChangeAspect="1" noChangeArrowheads="1"/>
          </p:cNvPicPr>
          <p:nvPr/>
        </p:nvPicPr>
        <p:blipFill>
          <a:blip r:embed="rId2"/>
          <a:srcRect/>
          <a:stretch>
            <a:fillRect/>
          </a:stretch>
        </p:blipFill>
        <p:spPr bwMode="auto">
          <a:xfrm>
            <a:off x="3786182" y="3000372"/>
            <a:ext cx="4924700" cy="3071834"/>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6" name="Picture 2"/>
          <p:cNvPicPr>
            <a:picLocks noChangeAspect="1" noChangeArrowheads="1"/>
          </p:cNvPicPr>
          <p:nvPr/>
        </p:nvPicPr>
        <p:blipFill>
          <a:blip r:embed="rId3"/>
          <a:srcRect/>
          <a:stretch>
            <a:fillRect/>
          </a:stretch>
        </p:blipFill>
        <p:spPr bwMode="auto">
          <a:xfrm>
            <a:off x="357158" y="3000373"/>
            <a:ext cx="3429024" cy="3071834"/>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107</a:t>
            </a:fld>
            <a:endParaRPr lang="en-US"/>
          </a:p>
        </p:txBody>
      </p:sp>
      <p:sp>
        <p:nvSpPr>
          <p:cNvPr id="21505" name="Rectangle 1"/>
          <p:cNvSpPr>
            <a:spLocks noChangeArrowheads="1"/>
          </p:cNvSpPr>
          <p:nvPr/>
        </p:nvSpPr>
        <p:spPr bwMode="auto">
          <a:xfrm>
            <a:off x="142844" y="714356"/>
            <a:ext cx="8858280" cy="307194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180000" tIns="180000" rIns="180000" bIns="180000" numCol="1" anchor="ctr" anchorCtr="0" compatLnSpc="1">
            <a:prstTxWarp prst="textNoShape">
              <a:avLst/>
            </a:prstTxWarp>
            <a:spAutoFit/>
          </a:bodyPr>
          <a:lstStyle/>
          <a:p>
            <a:pPr algn="just"/>
            <a:r>
              <a:rPr lang="fr-FR" sz="2200" b="1" dirty="0" smtClean="0">
                <a:solidFill>
                  <a:schemeClr val="bg1"/>
                </a:solidFill>
                <a:latin typeface="Times New Roman" pitchFamily="18" charset="0"/>
                <a:ea typeface="Calibri" pitchFamily="34" charset="0"/>
                <a:cs typeface="Times New Roman" pitchFamily="18" charset="0"/>
              </a:rPr>
              <a:t>la cellule peut englober du liquide du milieu extracellulaire de façon non sélective par pinocytose.  </a:t>
            </a:r>
          </a:p>
          <a:p>
            <a:pPr algn="just"/>
            <a:r>
              <a:rPr lang="fr-FR" sz="2200" b="1" dirty="0" smtClean="0">
                <a:solidFill>
                  <a:schemeClr val="bg1"/>
                </a:solidFill>
                <a:latin typeface="Times New Roman" pitchFamily="18" charset="0"/>
                <a:ea typeface="Calibri" pitchFamily="34" charset="0"/>
                <a:cs typeface="Times New Roman" pitchFamily="18" charset="0"/>
              </a:rPr>
              <a:t>Mais la plupart de ces phénomènes consistent </a:t>
            </a:r>
            <a:r>
              <a:rPr lang="fr-FR" sz="2200" b="1" u="sng" dirty="0" smtClean="0">
                <a:solidFill>
                  <a:srgbClr val="FF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à capturer sélectivement des ligands qui se lient avec une affinité élevée à des protéines de la membrane plasmique</a:t>
            </a:r>
            <a:r>
              <a:rPr lang="fr-FR" sz="2200" b="1" dirty="0" smtClean="0">
                <a:solidFill>
                  <a:schemeClr val="bg1"/>
                </a:solidFill>
                <a:latin typeface="Times New Roman" pitchFamily="18" charset="0"/>
                <a:ea typeface="Calibri" pitchFamily="34" charset="0"/>
                <a:cs typeface="Times New Roman" pitchFamily="18" charset="0"/>
              </a:rPr>
              <a:t> avant d'être internalisés. Au cours de cette </a:t>
            </a:r>
            <a:r>
              <a:rPr lang="fr-FR" sz="2200" b="1" u="sng" dirty="0" smtClean="0">
                <a:solidFill>
                  <a:srgbClr val="FF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pinocytose </a:t>
            </a:r>
            <a:r>
              <a:rPr lang="fr-FR" sz="2200" b="1" u="sng" dirty="0" err="1" smtClean="0">
                <a:solidFill>
                  <a:srgbClr val="FF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médiée</a:t>
            </a:r>
            <a:r>
              <a:rPr lang="fr-FR" sz="2200" b="1" u="sng" dirty="0" smtClean="0">
                <a:solidFill>
                  <a:srgbClr val="FF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par un récepteur </a:t>
            </a:r>
            <a:r>
              <a:rPr lang="fr-FR" sz="2200" b="1" dirty="0" smtClean="0">
                <a:solidFill>
                  <a:schemeClr val="bg1"/>
                </a:solidFill>
                <a:latin typeface="Times New Roman" pitchFamily="18" charset="0"/>
                <a:ea typeface="Calibri" pitchFamily="34" charset="0"/>
                <a:cs typeface="Times New Roman" pitchFamily="18" charset="0"/>
              </a:rPr>
              <a:t>les complexes ligand-récepteur se concentrent dans des régions de la membrane qui s'invaginent en vésicules dans la cellule. </a:t>
            </a:r>
          </a:p>
        </p:txBody>
      </p:sp>
      <p:sp>
        <p:nvSpPr>
          <p:cNvPr id="5" name="Rectangle 6"/>
          <p:cNvSpPr>
            <a:spLocks noRot="1" noChangeArrowheads="1"/>
          </p:cNvSpPr>
          <p:nvPr/>
        </p:nvSpPr>
        <p:spPr bwMode="auto">
          <a:xfrm>
            <a:off x="2285984" y="142852"/>
            <a:ext cx="4286280" cy="714380"/>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chemeClr val="accent6">
                <a:lumMod val="20000"/>
                <a:lumOff val="80000"/>
              </a:schemeClr>
            </a:solidFill>
            <a:miter lim="800000"/>
            <a:headEnd/>
            <a:tailEnd/>
          </a:ln>
          <a:effectLst/>
        </p:spPr>
        <p:txBody>
          <a:bodyPr anchor="ctr"/>
          <a:lstStyle/>
          <a:p>
            <a:pPr algn="ctr" fontAlgn="auto">
              <a:spcBef>
                <a:spcPts val="0"/>
              </a:spcBef>
              <a:spcAft>
                <a:spcPts val="0"/>
              </a:spcAft>
              <a:defRPr/>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La pinocytose</a:t>
            </a:r>
            <a:r>
              <a:rPr lang="fr-FR" sz="3200" b="1" dirty="0" smtClean="0">
                <a:latin typeface="Times New Roman" pitchFamily="18" charset="0"/>
                <a:cs typeface="Times New Roman" pitchFamily="18" charset="0"/>
              </a:rPr>
              <a:t> </a:t>
            </a:r>
          </a:p>
        </p:txBody>
      </p:sp>
      <p:pic>
        <p:nvPicPr>
          <p:cNvPr id="1026" name="Picture 2"/>
          <p:cNvPicPr>
            <a:picLocks noChangeAspect="1" noChangeArrowheads="1"/>
          </p:cNvPicPr>
          <p:nvPr/>
        </p:nvPicPr>
        <p:blipFill>
          <a:blip r:embed="rId2"/>
          <a:srcRect/>
          <a:stretch>
            <a:fillRect/>
          </a:stretch>
        </p:blipFill>
        <p:spPr bwMode="auto">
          <a:xfrm>
            <a:off x="190500" y="3643314"/>
            <a:ext cx="8763000" cy="2919410"/>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108</a:t>
            </a:fld>
            <a:endParaRPr lang="en-US"/>
          </a:p>
        </p:txBody>
      </p:sp>
      <p:sp>
        <p:nvSpPr>
          <p:cNvPr id="5" name="Rectangle 6"/>
          <p:cNvSpPr>
            <a:spLocks noRot="1" noChangeArrowheads="1"/>
          </p:cNvSpPr>
          <p:nvPr/>
        </p:nvSpPr>
        <p:spPr bwMode="auto">
          <a:xfrm>
            <a:off x="2285984" y="142852"/>
            <a:ext cx="4286280" cy="714380"/>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chemeClr val="accent6">
                <a:lumMod val="20000"/>
                <a:lumOff val="80000"/>
              </a:schemeClr>
            </a:solidFill>
            <a:miter lim="800000"/>
            <a:headEnd/>
            <a:tailEnd/>
          </a:ln>
          <a:effectLst/>
        </p:spPr>
        <p:txBody>
          <a:bodyPr anchor="ctr"/>
          <a:lstStyle/>
          <a:p>
            <a:pPr algn="ctr" fontAlgn="auto">
              <a:spcBef>
                <a:spcPts val="0"/>
              </a:spcBef>
              <a:spcAft>
                <a:spcPts val="0"/>
              </a:spcAft>
              <a:defRPr/>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La pinocytose</a:t>
            </a:r>
            <a:r>
              <a:rPr lang="fr-FR" sz="3200" b="1" dirty="0" smtClean="0">
                <a:latin typeface="Times New Roman" pitchFamily="18" charset="0"/>
                <a:cs typeface="Times New Roman" pitchFamily="18" charset="0"/>
              </a:rPr>
              <a:t> </a:t>
            </a:r>
          </a:p>
        </p:txBody>
      </p:sp>
      <p:pic>
        <p:nvPicPr>
          <p:cNvPr id="1026" name="Picture 2"/>
          <p:cNvPicPr>
            <a:picLocks noChangeAspect="1" noChangeArrowheads="1"/>
          </p:cNvPicPr>
          <p:nvPr/>
        </p:nvPicPr>
        <p:blipFill>
          <a:blip r:embed="rId2"/>
          <a:srcRect/>
          <a:stretch>
            <a:fillRect/>
          </a:stretch>
        </p:blipFill>
        <p:spPr bwMode="auto">
          <a:xfrm>
            <a:off x="190500" y="1071546"/>
            <a:ext cx="8763000" cy="5491178"/>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109</a:t>
            </a:fld>
            <a:endParaRPr lang="en-US"/>
          </a:p>
        </p:txBody>
      </p:sp>
      <p:sp>
        <p:nvSpPr>
          <p:cNvPr id="216065" name="Rectangle 1"/>
          <p:cNvSpPr>
            <a:spLocks noChangeArrowheads="1"/>
          </p:cNvSpPr>
          <p:nvPr/>
        </p:nvSpPr>
        <p:spPr bwMode="auto">
          <a:xfrm>
            <a:off x="214282" y="1996284"/>
            <a:ext cx="8715436" cy="4278094"/>
          </a:xfrm>
          <a:prstGeom prst="rect">
            <a:avLst/>
          </a:prstGeom>
          <a:solidFill>
            <a:schemeClr val="bg2">
              <a:lumMod val="50000"/>
            </a:schemeClr>
          </a:solidFill>
          <a:ln w="76200">
            <a:solidFill>
              <a:srgbClr val="FF0066"/>
            </a:solidFill>
            <a:prstDash val="solid"/>
            <a:miter lim="800000"/>
            <a:headEnd/>
            <a:tailEnd/>
          </a:ln>
          <a:effectLst/>
        </p:spPr>
        <p:txBody>
          <a:bodyPr vert="horz" wrap="square" lIns="91440" tIns="45720" rIns="91440" bIns="45720" numCol="1" anchor="ctr" anchorCtr="0" compatLnSpc="1">
            <a:prstTxWarp prst="textNoShape">
              <a:avLst/>
            </a:prstTxWarp>
            <a:spAutoFit/>
          </a:bodyPr>
          <a:lstStyle/>
          <a:p>
            <a:pPr lvl="0" algn="just">
              <a:buClr>
                <a:srgbClr val="FFFF00"/>
              </a:buClr>
              <a:buSzPct val="200000"/>
              <a:buFontTx/>
              <a:buChar char="•"/>
              <a:tabLst>
                <a:tab pos="457200" algn="l"/>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Fait intervenir des molécules associées à la membrane </a:t>
            </a:r>
            <a:r>
              <a:rPr lang="fr-FR" sz="2400" b="1" dirty="0" smtClean="0">
                <a:latin typeface="Times New Roman" pitchFamily="18" charset="0"/>
                <a:ea typeface="Calibri" pitchFamily="34" charset="0"/>
                <a:cs typeface="Times New Roman" pitchFamily="18" charset="0"/>
              </a:rPr>
              <a:t>(récepteurs, protéines de revêtement) </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qui vont intervenir dans la formation de la vésicule d'</a:t>
            </a:r>
            <a:r>
              <a:rPr kumimoji="0" lang="fr-FR"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endocytose</a:t>
            </a:r>
            <a:endPar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lvl="0" algn="just">
              <a:buClr>
                <a:srgbClr val="FFFF00"/>
              </a:buClr>
              <a:buSzPct val="200000"/>
              <a:buFontTx/>
              <a:buChar char="•"/>
              <a:tabLst>
                <a:tab pos="457200" algn="l"/>
              </a:tabLst>
            </a:pPr>
            <a:r>
              <a:rPr lang="fr-FR" sz="2400" b="1" dirty="0" smtClean="0">
                <a:latin typeface="Times New Roman" pitchFamily="18" charset="0"/>
                <a:ea typeface="Calibri" pitchFamily="34" charset="0"/>
                <a:cs typeface="Times New Roman" pitchFamily="18" charset="0"/>
              </a:rPr>
              <a:t>   Selon la nature du</a:t>
            </a:r>
            <a:r>
              <a:rPr kumimoji="0" lang="fr-FR" sz="24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revêtement protéique présent </a:t>
            </a:r>
            <a:r>
              <a:rPr lang="fr-FR" sz="2400" b="1" dirty="0" smtClean="0">
                <a:latin typeface="Times New Roman" pitchFamily="18" charset="0"/>
                <a:ea typeface="Calibri" pitchFamily="34" charset="0"/>
                <a:cs typeface="Times New Roman" pitchFamily="18" charset="0"/>
              </a:rPr>
              <a:t>sur la face </a:t>
            </a:r>
            <a:r>
              <a:rPr lang="fr-FR" sz="2400" b="1" dirty="0" err="1" smtClean="0">
                <a:latin typeface="Times New Roman" pitchFamily="18" charset="0"/>
                <a:ea typeface="Calibri" pitchFamily="34" charset="0"/>
                <a:cs typeface="Times New Roman" pitchFamily="18" charset="0"/>
              </a:rPr>
              <a:t>cytosolique</a:t>
            </a:r>
            <a:r>
              <a:rPr lang="fr-FR" sz="2400" b="1" dirty="0" smtClean="0">
                <a:latin typeface="Times New Roman" pitchFamily="18" charset="0"/>
                <a:ea typeface="Calibri" pitchFamily="34" charset="0"/>
                <a:cs typeface="Times New Roman" pitchFamily="18" charset="0"/>
              </a:rPr>
              <a:t> </a:t>
            </a:r>
            <a:r>
              <a:rPr kumimoji="0" lang="fr-FR" sz="24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des vésicules </a:t>
            </a:r>
            <a:r>
              <a:rPr lang="fr-FR" sz="2400" b="1" dirty="0" smtClean="0">
                <a:latin typeface="Times New Roman" pitchFamily="18" charset="0"/>
                <a:ea typeface="Calibri" pitchFamily="34" charset="0"/>
                <a:cs typeface="Times New Roman" pitchFamily="18" charset="0"/>
              </a:rPr>
              <a:t>d’</a:t>
            </a:r>
            <a:r>
              <a:rPr lang="fr-FR" sz="2400" b="1" dirty="0" err="1" smtClean="0">
                <a:latin typeface="Times New Roman" pitchFamily="18" charset="0"/>
                <a:ea typeface="Calibri" pitchFamily="34" charset="0"/>
                <a:cs typeface="Times New Roman" pitchFamily="18" charset="0"/>
              </a:rPr>
              <a:t>endocytose</a:t>
            </a:r>
            <a:r>
              <a:rPr lang="fr-FR" sz="2400" b="1" dirty="0" smtClean="0">
                <a:latin typeface="Times New Roman" pitchFamily="18" charset="0"/>
                <a:ea typeface="Calibri" pitchFamily="34" charset="0"/>
                <a:cs typeface="Times New Roman" pitchFamily="18" charset="0"/>
              </a:rPr>
              <a:t>, on distingue </a:t>
            </a:r>
            <a:r>
              <a:rPr kumimoji="0" lang="fr-FR" sz="2400" b="1" i="0" u="none" strike="noStrike" cap="none" normalizeH="0" baseline="0" dirty="0" smtClean="0">
                <a:ln>
                  <a:noFill/>
                </a:ln>
                <a:latin typeface="Times New Roman" pitchFamily="18" charset="0"/>
                <a:ea typeface="Calibri" pitchFamily="34" charset="0"/>
                <a:cs typeface="Times New Roman" pitchFamily="18" charset="0"/>
              </a:rPr>
              <a:t>deux grands groupes de ce type d'</a:t>
            </a:r>
            <a:r>
              <a:rPr kumimoji="0" lang="fr-FR" sz="2400" b="1" i="0" u="none" strike="noStrike" cap="none" normalizeH="0" baseline="0" dirty="0" err="1" smtClean="0">
                <a:ln>
                  <a:noFill/>
                </a:ln>
                <a:latin typeface="Times New Roman" pitchFamily="18" charset="0"/>
                <a:ea typeface="Calibri" pitchFamily="34" charset="0"/>
                <a:cs typeface="Times New Roman" pitchFamily="18" charset="0"/>
              </a:rPr>
              <a:t>endocytose</a:t>
            </a:r>
            <a:r>
              <a:rPr kumimoji="0" lang="fr-FR" sz="2400" b="1" i="0" u="none" strike="noStrike" cap="none" normalizeH="0" baseline="0" dirty="0" smtClean="0">
                <a:ln>
                  <a:noFill/>
                </a:ln>
                <a:latin typeface="Times New Roman" pitchFamily="18" charset="0"/>
                <a:ea typeface="Calibri" pitchFamily="34" charset="0"/>
                <a:cs typeface="Times New Roman" pitchFamily="18" charset="0"/>
              </a:rPr>
              <a:t> :</a:t>
            </a:r>
          </a:p>
          <a:p>
            <a:pPr marL="457200" marR="0" lvl="0" indent="-457200" algn="just" defTabSz="914400" rtl="0" eaLnBrk="0" fontAlgn="base" latinLnBrk="0" hangingPunct="0">
              <a:spcBef>
                <a:spcPct val="0"/>
              </a:spcBef>
              <a:spcAft>
                <a:spcPct val="0"/>
              </a:spcAft>
              <a:buClrTx/>
              <a:buSzTx/>
              <a:buFont typeface="+mj-lt"/>
              <a:buAutoNum type="arabicPeriod"/>
              <a:tabLst>
                <a:tab pos="457200" algn="l"/>
              </a:tabLst>
            </a:pPr>
            <a:r>
              <a:rPr lang="fr-FR" sz="2400" b="1" dirty="0" smtClean="0">
                <a:solidFill>
                  <a:srgbClr val="0DFF0D"/>
                </a:solidFill>
                <a:latin typeface="Times New Roman" pitchFamily="18" charset="0"/>
                <a:ea typeface="Calibri" pitchFamily="34" charset="0"/>
                <a:cs typeface="Times New Roman" pitchFamily="18" charset="0"/>
              </a:rPr>
              <a:t>Endocytose par des vésicules </a:t>
            </a:r>
            <a:r>
              <a:rPr lang="fr-FR" sz="3200" b="1" dirty="0" smtClean="0">
                <a:solidFill>
                  <a:srgbClr val="0DFF0D"/>
                </a:solidFill>
                <a:latin typeface="Times New Roman" pitchFamily="18" charset="0"/>
                <a:ea typeface="Calibri" pitchFamily="34" charset="0"/>
                <a:cs typeface="Times New Roman" pitchFamily="18" charset="0"/>
              </a:rPr>
              <a:t>recouvertes de </a:t>
            </a:r>
            <a:r>
              <a:rPr lang="fr-FR" sz="3200" b="1" dirty="0" err="1" smtClean="0">
                <a:solidFill>
                  <a:srgbClr val="0DFF0D"/>
                </a:solidFill>
                <a:latin typeface="Times New Roman" pitchFamily="18" charset="0"/>
                <a:ea typeface="Calibri" pitchFamily="34" charset="0"/>
                <a:cs typeface="Times New Roman" pitchFamily="18" charset="0"/>
              </a:rPr>
              <a:t>clathrine</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3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(Endocytose d’adsorption) </a:t>
            </a:r>
          </a:p>
          <a:p>
            <a:pPr marL="457200" lvl="0" indent="-457200" algn="just" eaLnBrk="0" hangingPunct="0">
              <a:buFont typeface="+mj-lt"/>
              <a:buAutoNum type="arabicPeriod"/>
              <a:tabLst>
                <a:tab pos="457200" algn="l"/>
              </a:tabLst>
            </a:pPr>
            <a:r>
              <a:rPr lang="fr-FR" sz="2400" b="1" dirty="0" smtClean="0">
                <a:solidFill>
                  <a:srgbClr val="0DFF0D"/>
                </a:solidFill>
                <a:latin typeface="Times New Roman" pitchFamily="18" charset="0"/>
                <a:ea typeface="Calibri" pitchFamily="34" charset="0"/>
                <a:cs typeface="Times New Roman" pitchFamily="18" charset="0"/>
              </a:rPr>
              <a:t>Endocytose par des vésicules </a:t>
            </a:r>
            <a:r>
              <a:rPr lang="fr-FR" sz="3200" b="1" dirty="0" smtClean="0">
                <a:solidFill>
                  <a:srgbClr val="0DFF0D"/>
                </a:solidFill>
                <a:latin typeface="Times New Roman" pitchFamily="18" charset="0"/>
                <a:ea typeface="Calibri" pitchFamily="34" charset="0"/>
                <a:cs typeface="Times New Roman" pitchFamily="18" charset="0"/>
              </a:rPr>
              <a:t>recouvertes de cavéoline </a:t>
            </a:r>
            <a:r>
              <a:rPr lang="fr-FR" sz="3200" b="1" dirty="0" smtClean="0">
                <a:latin typeface="Times New Roman" pitchFamily="18" charset="0"/>
                <a:ea typeface="Calibri" pitchFamily="34" charset="0"/>
                <a:cs typeface="Times New Roman" pitchFamily="18" charset="0"/>
              </a:rPr>
              <a:t>(</a:t>
            </a:r>
            <a:r>
              <a:rPr lang="fr-FR" sz="3200" b="1" dirty="0" err="1" smtClean="0">
                <a:latin typeface="Times New Roman" pitchFamily="18" charset="0"/>
                <a:ea typeface="Calibri" pitchFamily="34" charset="0"/>
                <a:cs typeface="Times New Roman" pitchFamily="18" charset="0"/>
              </a:rPr>
              <a:t>Potocytose</a:t>
            </a:r>
            <a:r>
              <a:rPr lang="fr-FR" sz="3200" b="1" dirty="0" smtClean="0">
                <a:latin typeface="Times New Roman" pitchFamily="18" charset="0"/>
                <a:ea typeface="Calibri" pitchFamily="34" charset="0"/>
                <a:cs typeface="Times New Roman" pitchFamily="18" charset="0"/>
              </a:rPr>
              <a:t>)</a:t>
            </a:r>
            <a:endParaRPr lang="fr-FR" sz="2400" b="1" dirty="0" smtClean="0">
              <a:latin typeface="Times New Roman" pitchFamily="18" charset="0"/>
              <a:ea typeface="Calibri" pitchFamily="34" charset="0"/>
              <a:cs typeface="Times New Roman" pitchFamily="18" charset="0"/>
            </a:endParaRPr>
          </a:p>
        </p:txBody>
      </p:sp>
      <p:sp>
        <p:nvSpPr>
          <p:cNvPr id="5" name="Rectangle 6"/>
          <p:cNvSpPr>
            <a:spLocks noRot="1" noChangeArrowheads="1"/>
          </p:cNvSpPr>
          <p:nvPr/>
        </p:nvSpPr>
        <p:spPr bwMode="auto">
          <a:xfrm>
            <a:off x="285720" y="142852"/>
            <a:ext cx="8358246" cy="1500198"/>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chemeClr val="tx2">
                <a:lumMod val="20000"/>
                <a:lumOff val="80000"/>
              </a:schemeClr>
            </a:solidFill>
            <a:miter lim="800000"/>
            <a:headEnd/>
            <a:tailEnd/>
          </a:ln>
          <a:effectLst/>
        </p:spPr>
        <p:txBody>
          <a:bodyPr anchor="ctr"/>
          <a:lstStyle/>
          <a:p>
            <a:pPr algn="ctr" fontAlgn="auto">
              <a:spcBef>
                <a:spcPts val="0"/>
              </a:spcBef>
              <a:spcAft>
                <a:spcPts val="0"/>
              </a:spcAft>
              <a:defRPr/>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Endocytose </a:t>
            </a:r>
            <a:r>
              <a:rPr lang="fr-FR" sz="3200" b="1" dirty="0" err="1" smtClean="0">
                <a:solidFill>
                  <a:schemeClr val="hlink"/>
                </a:solidFill>
                <a:effectLst>
                  <a:outerShdw blurRad="38100" dist="38100" dir="2700000" algn="tl">
                    <a:srgbClr val="000000"/>
                  </a:outerShdw>
                </a:effectLst>
                <a:latin typeface="Times New Roman" pitchFamily="18" charset="0"/>
                <a:cs typeface="Times New Roman" pitchFamily="18" charset="0"/>
              </a:rPr>
              <a:t>médiée</a:t>
            </a: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 par récepteurs interposés (</a:t>
            </a:r>
            <a:r>
              <a:rPr lang="fr-FR" sz="3200" b="1" smtClean="0">
                <a:solidFill>
                  <a:schemeClr val="hlink"/>
                </a:solidFill>
                <a:effectLst>
                  <a:outerShdw blurRad="38100" dist="38100" dir="2700000" algn="tl">
                    <a:srgbClr val="000000"/>
                  </a:outerShdw>
                </a:effectLst>
                <a:latin typeface="Times New Roman" pitchFamily="18" charset="0"/>
                <a:cs typeface="Times New Roman" pitchFamily="18" charset="0"/>
              </a:rPr>
              <a:t>Pinocytose spécifique)</a:t>
            </a:r>
            <a:endPar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sp>
        <p:nvSpPr>
          <p:cNvPr id="6" name="Rectangle 5"/>
          <p:cNvSpPr/>
          <p:nvPr/>
        </p:nvSpPr>
        <p:spPr bwMode="auto">
          <a:xfrm>
            <a:off x="72594" y="1857364"/>
            <a:ext cx="8964000" cy="4572032"/>
          </a:xfrm>
          <a:prstGeom prst="rect">
            <a:avLst/>
          </a:prstGeom>
          <a:noFill/>
          <a:ln w="76200" cap="flat" cmpd="sng" algn="ctr">
            <a:solidFill>
              <a:schemeClr val="bg2">
                <a:lumMod val="60000"/>
                <a:lumOff val="4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45156" y="216025"/>
            <a:ext cx="8856000" cy="5999057"/>
          </a:xfrm>
          <a:prstGeom prst="rect">
            <a:avLst/>
          </a:prstGeom>
          <a:noFill/>
          <a:ln w="76200">
            <a:solidFill>
              <a:schemeClr val="accent1">
                <a:lumMod val="50000"/>
              </a:schemeClr>
            </a:solid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110</a:t>
            </a:fld>
            <a:endParaRPr lang="en-US"/>
          </a:p>
        </p:txBody>
      </p:sp>
      <p:sp>
        <p:nvSpPr>
          <p:cNvPr id="1025" name="Rectangle 1"/>
          <p:cNvSpPr>
            <a:spLocks noChangeArrowheads="1"/>
          </p:cNvSpPr>
          <p:nvPr/>
        </p:nvSpPr>
        <p:spPr bwMode="auto">
          <a:xfrm>
            <a:off x="285720" y="642918"/>
            <a:ext cx="8429684" cy="4907461"/>
          </a:xfrm>
          <a:prstGeom prst="rect">
            <a:avLst/>
          </a:prstGeom>
          <a:solidFill>
            <a:schemeClr val="tx1"/>
          </a:solidFill>
          <a:ln w="76200">
            <a:solidFill>
              <a:srgbClr val="FF0066"/>
            </a:solidFill>
            <a:miter lim="800000"/>
            <a:headEnd/>
            <a:tailEnd/>
          </a:ln>
          <a:effectLst/>
        </p:spPr>
        <p:txBody>
          <a:bodyPr vert="horz" wrap="square" lIns="216000" tIns="144000" rIns="216000" bIns="14400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Char char="•"/>
              <a:tabLst>
                <a:tab pos="457200" algn="l"/>
              </a:tabLst>
            </a:pPr>
            <a:r>
              <a:rPr kumimoji="0" lang="fr-FR"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fr-FR"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Les molécules à importer à l’intérieur de la cellule sont rangées sous le terme générique de</a:t>
            </a:r>
            <a:r>
              <a:rPr kumimoji="0" lang="fr-FR"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fr-FR" sz="3200" b="1" i="0" u="none" strike="noStrike" cap="none" normalizeH="0" baseline="0" dirty="0" smtClean="0">
                <a:ln>
                  <a:noFill/>
                </a:ln>
                <a:solidFill>
                  <a:srgbClr val="FF0066"/>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ligand</a:t>
            </a:r>
          </a:p>
          <a:p>
            <a:pPr marL="0" marR="0" lvl="0" indent="0" algn="just" defTabSz="914400" rtl="0" eaLnBrk="1" fontAlgn="base" latinLnBrk="0" hangingPunct="1">
              <a:lnSpc>
                <a:spcPct val="150000"/>
              </a:lnSpc>
              <a:spcBef>
                <a:spcPct val="0"/>
              </a:spcBef>
              <a:spcAft>
                <a:spcPct val="0"/>
              </a:spcAft>
              <a:buClrTx/>
              <a:buSzTx/>
              <a:buFontTx/>
              <a:buChar char="•"/>
              <a:tabLst>
                <a:tab pos="457200" algn="l"/>
              </a:tabLst>
            </a:pPr>
            <a:endParaRPr lang="fr-FR" sz="3200" b="1" dirty="0" smtClean="0">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50000"/>
              </a:lnSpc>
              <a:spcBef>
                <a:spcPct val="0"/>
              </a:spcBef>
              <a:spcAft>
                <a:spcPct val="0"/>
              </a:spcAft>
              <a:buClrTx/>
              <a:buSzPct val="200000"/>
              <a:buFontTx/>
              <a:buChar char="•"/>
              <a:tabLst>
                <a:tab pos="457200" algn="l"/>
              </a:tabLst>
            </a:pPr>
            <a:r>
              <a:rPr kumimoji="0" lang="fr-FR"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La liaison spécifique ligand-récepteur permet une concentration sélective du matériel dont la cellule a besoin sans qu’un important volume de liquide extracellulaire ne soit également internalisé</a:t>
            </a:r>
          </a:p>
          <a:p>
            <a:pPr marL="0" marR="0" lvl="0" indent="0" algn="just" defTabSz="914400" rtl="0" eaLnBrk="0" fontAlgn="base" latinLnBrk="0" hangingPunct="0">
              <a:lnSpc>
                <a:spcPct val="100000"/>
              </a:lnSpc>
              <a:spcBef>
                <a:spcPct val="0"/>
              </a:spcBef>
              <a:spcAft>
                <a:spcPct val="0"/>
              </a:spcAft>
              <a:buClrTx/>
              <a:buSzPct val="300000"/>
              <a:tabLst>
                <a:tab pos="457200" algn="l"/>
              </a:tabLst>
            </a:pPr>
            <a:endParaRPr kumimoji="0" lang="en-US" sz="2400" b="0"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111</a:t>
            </a:fld>
            <a:endParaRPr lang="en-US"/>
          </a:p>
        </p:txBody>
      </p:sp>
      <p:sp>
        <p:nvSpPr>
          <p:cNvPr id="1025" name="Rectangle 1"/>
          <p:cNvSpPr>
            <a:spLocks noChangeArrowheads="1"/>
          </p:cNvSpPr>
          <p:nvPr/>
        </p:nvSpPr>
        <p:spPr bwMode="auto">
          <a:xfrm>
            <a:off x="285720" y="332063"/>
            <a:ext cx="8429684" cy="5092127"/>
          </a:xfrm>
          <a:prstGeom prst="rect">
            <a:avLst/>
          </a:prstGeom>
          <a:solidFill>
            <a:schemeClr val="tx1"/>
          </a:solidFill>
          <a:ln w="76200">
            <a:solidFill>
              <a:srgbClr val="FF0066"/>
            </a:solidFill>
            <a:miter lim="800000"/>
            <a:headEnd/>
            <a:tailEnd/>
          </a:ln>
          <a:effectLst/>
        </p:spPr>
        <p:txBody>
          <a:bodyPr vert="horz" wrap="square" lIns="216000" tIns="144000" rIns="216000" bIns="14400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Pct val="200000"/>
              <a:buFontTx/>
              <a:buChar char="•"/>
              <a:tabLst>
                <a:tab pos="457200" algn="l"/>
              </a:tabLst>
            </a:pPr>
            <a:r>
              <a:rPr kumimoji="0" lang="fr-FR"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Le détachement</a:t>
            </a:r>
            <a:r>
              <a:rPr kumimoji="0" lang="en-US"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des </a:t>
            </a:r>
            <a:r>
              <a:rPr kumimoji="0" lang="fr-FR"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vésicules d’</a:t>
            </a:r>
            <a:r>
              <a:rPr kumimoji="0" lang="fr-FR" sz="2400" b="1"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endocytose</a:t>
            </a:r>
            <a:r>
              <a:rPr kumimoji="0" lang="en-US"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fait </a:t>
            </a:r>
            <a:r>
              <a:rPr kumimoji="0" lang="fr-FR"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intervenir</a:t>
            </a:r>
            <a:r>
              <a:rPr kumimoji="0" lang="en-US"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lang="en-US" sz="2400" b="1" dirty="0" smtClean="0">
                <a:solidFill>
                  <a:schemeClr val="bg1"/>
                </a:solidFill>
                <a:latin typeface="Times New Roman" pitchFamily="18" charset="0"/>
                <a:ea typeface="Times New Roman" pitchFamily="18" charset="0"/>
                <a:cs typeface="Times New Roman" pitchFamily="18" charset="0"/>
              </a:rPr>
              <a:t>la </a:t>
            </a:r>
            <a:r>
              <a:rPr kumimoji="0" lang="en-US" sz="3200" b="1" i="0" u="none" strike="noStrike" cap="none" normalizeH="0" baseline="0" dirty="0" err="1" smtClean="0">
                <a:ln>
                  <a:noFill/>
                </a:ln>
                <a:solidFill>
                  <a:srgbClr val="FF0066"/>
                </a:solidFill>
                <a:effectLst/>
                <a:latin typeface="Times New Roman" pitchFamily="18" charset="0"/>
                <a:ea typeface="Times New Roman" pitchFamily="18" charset="0"/>
                <a:cs typeface="Times New Roman" pitchFamily="18" charset="0"/>
              </a:rPr>
              <a:t>dynamine</a:t>
            </a:r>
            <a:r>
              <a:rPr kumimoji="0" lang="en-US" sz="3200" b="1" i="0" u="none" strike="noStrike" cap="none" normalizeH="0" baseline="0" dirty="0" smtClean="0">
                <a:ln>
                  <a:noFill/>
                </a:ln>
                <a:solidFill>
                  <a:srgbClr val="FF0066"/>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protéine</a:t>
            </a:r>
            <a:r>
              <a:rPr kumimoji="0" lang="en-US"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G </a:t>
            </a:r>
            <a:r>
              <a:rPr kumimoji="0" lang="en-US" sz="2400" b="1"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monomérique</a:t>
            </a:r>
            <a:r>
              <a:rPr kumimoji="0" lang="en-US"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indispensable au </a:t>
            </a:r>
            <a:r>
              <a:rPr kumimoji="0" lang="en-US" sz="2400" b="1"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bourgeonnement</a:t>
            </a:r>
            <a:r>
              <a:rPr kumimoji="0" lang="en-US"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puis</a:t>
            </a:r>
            <a:r>
              <a:rPr kumimoji="0" lang="en-US"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au </a:t>
            </a:r>
            <a:r>
              <a:rPr kumimoji="0" lang="en-US" sz="2400" b="1"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détachement</a:t>
            </a:r>
            <a:r>
              <a:rPr kumimoji="0" lang="en-US"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à </a:t>
            </a:r>
            <a:r>
              <a:rPr kumimoji="0" lang="en-US" sz="2400" b="1"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partir</a:t>
            </a:r>
            <a:r>
              <a:rPr kumimoji="0" lang="en-US"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de la membrane </a:t>
            </a:r>
            <a:r>
              <a:rPr kumimoji="0" lang="en-US" sz="2400" b="1"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plasmique</a:t>
            </a:r>
            <a:r>
              <a:rPr kumimoji="0" lang="en-US"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des </a:t>
            </a:r>
            <a:r>
              <a:rPr kumimoji="0" lang="fr-FR"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vésicules</a:t>
            </a:r>
            <a:r>
              <a:rPr kumimoji="0" lang="en-US"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recouvertes</a:t>
            </a:r>
            <a:r>
              <a:rPr kumimoji="0" lang="en-US"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de </a:t>
            </a:r>
            <a:r>
              <a:rPr kumimoji="0" lang="en-US" sz="2400" b="1"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clathrine</a:t>
            </a:r>
            <a:r>
              <a:rPr kumimoji="0" lang="en-US"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et de  cavéoline</a:t>
            </a:r>
          </a:p>
          <a:p>
            <a:pPr lvl="0" algn="just" eaLnBrk="0" hangingPunct="0">
              <a:lnSpc>
                <a:spcPct val="150000"/>
              </a:lnSpc>
              <a:tabLst>
                <a:tab pos="457200" algn="l"/>
              </a:tabLst>
            </a:pPr>
            <a:r>
              <a:rPr lang="en-US" sz="3200" b="1" dirty="0" smtClean="0">
                <a:solidFill>
                  <a:schemeClr val="bg1"/>
                </a:solidFill>
                <a:latin typeface="Times New Roman" pitchFamily="18" charset="0"/>
                <a:cs typeface="Times New Roman" pitchFamily="18" charset="0"/>
              </a:rPr>
              <a:t> </a:t>
            </a:r>
            <a:r>
              <a:rPr lang="fr-FR" sz="3200" b="1" dirty="0" smtClean="0">
                <a:solidFill>
                  <a:schemeClr val="bg1"/>
                </a:solidFill>
                <a:effectLst>
                  <a:outerShdw blurRad="38100" dist="38100" dir="2700000" algn="tl">
                    <a:srgbClr val="000000">
                      <a:alpha val="43137"/>
                    </a:srgbClr>
                  </a:outerShdw>
                </a:effectLst>
                <a:latin typeface="Arial Rounded MT Bold" pitchFamily="34" charset="0"/>
                <a:cs typeface="Times New Roman" pitchFamily="18" charset="0"/>
                <a:sym typeface="Wingdings"/>
              </a:rPr>
              <a:t></a:t>
            </a:r>
            <a:r>
              <a:rPr lang="en-US" sz="3200" b="1" dirty="0" smtClean="0">
                <a:solidFill>
                  <a:schemeClr val="bg1"/>
                </a:solidFill>
                <a:latin typeface="Times New Roman" pitchFamily="18" charset="0"/>
                <a:cs typeface="Times New Roman" pitchFamily="18" charset="0"/>
              </a:rPr>
              <a:t>  </a:t>
            </a:r>
            <a:r>
              <a:rPr lang="en-US" sz="2400" b="1" dirty="0" smtClean="0">
                <a:solidFill>
                  <a:schemeClr val="accent5">
                    <a:lumMod val="50000"/>
                  </a:schemeClr>
                </a:solidFill>
                <a:latin typeface="Times New Roman" pitchFamily="18" charset="0"/>
                <a:cs typeface="Times New Roman" pitchFamily="18" charset="0"/>
              </a:rPr>
              <a:t>Des cellules </a:t>
            </a:r>
            <a:r>
              <a:rPr lang="en-US" sz="2400" b="1" dirty="0" err="1" smtClean="0">
                <a:solidFill>
                  <a:schemeClr val="accent5">
                    <a:lumMod val="50000"/>
                  </a:schemeClr>
                </a:solidFill>
                <a:latin typeface="Times New Roman" pitchFamily="18" charset="0"/>
                <a:cs typeface="Times New Roman" pitchFamily="18" charset="0"/>
              </a:rPr>
              <a:t>comportant</a:t>
            </a:r>
            <a:r>
              <a:rPr lang="en-US" sz="2400" b="1" dirty="0" smtClean="0">
                <a:solidFill>
                  <a:schemeClr val="accent5">
                    <a:lumMod val="50000"/>
                  </a:schemeClr>
                </a:solidFill>
                <a:latin typeface="Times New Roman" pitchFamily="18" charset="0"/>
                <a:cs typeface="Times New Roman" pitchFamily="18" charset="0"/>
              </a:rPr>
              <a:t> </a:t>
            </a:r>
            <a:r>
              <a:rPr lang="en-US" sz="2400" b="1" dirty="0" err="1" smtClean="0">
                <a:solidFill>
                  <a:schemeClr val="accent5">
                    <a:lumMod val="50000"/>
                  </a:schemeClr>
                </a:solidFill>
                <a:latin typeface="Times New Roman" pitchFamily="18" charset="0"/>
                <a:cs typeface="Times New Roman" pitchFamily="18" charset="0"/>
              </a:rPr>
              <a:t>une</a:t>
            </a:r>
            <a:r>
              <a:rPr lang="en-US" sz="2400" b="1" dirty="0" smtClean="0">
                <a:solidFill>
                  <a:schemeClr val="accent5">
                    <a:lumMod val="50000"/>
                  </a:schemeClr>
                </a:solidFill>
                <a:latin typeface="Times New Roman" pitchFamily="18" charset="0"/>
                <a:cs typeface="Times New Roman" pitchFamily="18" charset="0"/>
              </a:rPr>
              <a:t> </a:t>
            </a:r>
            <a:r>
              <a:rPr lang="en-US" sz="3200" b="1" u="sng" dirty="0" smtClean="0">
                <a:solidFill>
                  <a:schemeClr val="bg2">
                    <a:lumMod val="75000"/>
                  </a:schemeClr>
                </a:solidFill>
                <a:latin typeface="Times New Roman" pitchFamily="18" charset="0"/>
                <a:cs typeface="Times New Roman" pitchFamily="18" charset="0"/>
              </a:rPr>
              <a:t>dynamine </a:t>
            </a:r>
            <a:r>
              <a:rPr lang="en-US" sz="3200" b="1" u="sng" dirty="0" err="1" smtClean="0">
                <a:solidFill>
                  <a:schemeClr val="bg2">
                    <a:lumMod val="75000"/>
                  </a:schemeClr>
                </a:solidFill>
                <a:latin typeface="Times New Roman" pitchFamily="18" charset="0"/>
                <a:cs typeface="Times New Roman" pitchFamily="18" charset="0"/>
              </a:rPr>
              <a:t>mutée</a:t>
            </a:r>
            <a:r>
              <a:rPr lang="en-US" sz="2400" b="1" u="sng" dirty="0" smtClean="0">
                <a:solidFill>
                  <a:schemeClr val="bg2">
                    <a:lumMod val="75000"/>
                  </a:schemeClr>
                </a:solidFill>
                <a:latin typeface="Times New Roman" pitchFamily="18" charset="0"/>
                <a:cs typeface="Times New Roman" pitchFamily="18" charset="0"/>
              </a:rPr>
              <a:t> </a:t>
            </a:r>
            <a:r>
              <a:rPr lang="en-US" sz="2400" b="1" dirty="0" smtClean="0">
                <a:solidFill>
                  <a:schemeClr val="accent5">
                    <a:lumMod val="50000"/>
                  </a:schemeClr>
                </a:solidFill>
                <a:latin typeface="Times New Roman" pitchFamily="18" charset="0"/>
                <a:cs typeface="Times New Roman" pitchFamily="18" charset="0"/>
              </a:rPr>
              <a:t>(qui </a:t>
            </a:r>
            <a:r>
              <a:rPr lang="en-US" sz="2400" b="1" dirty="0" err="1" smtClean="0">
                <a:solidFill>
                  <a:schemeClr val="accent5">
                    <a:lumMod val="50000"/>
                  </a:schemeClr>
                </a:solidFill>
                <a:latin typeface="Times New Roman" pitchFamily="18" charset="0"/>
                <a:cs typeface="Times New Roman" pitchFamily="18" charset="0"/>
              </a:rPr>
              <a:t>n’est</a:t>
            </a:r>
            <a:r>
              <a:rPr lang="en-US" sz="2400" b="1" dirty="0" smtClean="0">
                <a:solidFill>
                  <a:schemeClr val="accent5">
                    <a:lumMod val="50000"/>
                  </a:schemeClr>
                </a:solidFill>
                <a:latin typeface="Times New Roman" pitchFamily="18" charset="0"/>
                <a:cs typeface="Times New Roman" pitchFamily="18" charset="0"/>
              </a:rPr>
              <a:t> plus capable </a:t>
            </a:r>
            <a:r>
              <a:rPr lang="en-US" sz="2400" b="1" dirty="0" err="1" smtClean="0">
                <a:solidFill>
                  <a:schemeClr val="accent5">
                    <a:lumMod val="50000"/>
                  </a:schemeClr>
                </a:solidFill>
                <a:latin typeface="Times New Roman" pitchFamily="18" charset="0"/>
                <a:cs typeface="Times New Roman" pitchFamily="18" charset="0"/>
              </a:rPr>
              <a:t>d’hydrolyser</a:t>
            </a:r>
            <a:r>
              <a:rPr lang="en-US" sz="2400" b="1" dirty="0" smtClean="0">
                <a:solidFill>
                  <a:schemeClr val="accent5">
                    <a:lumMod val="50000"/>
                  </a:schemeClr>
                </a:solidFill>
                <a:latin typeface="Times New Roman" pitchFamily="18" charset="0"/>
                <a:cs typeface="Times New Roman" pitchFamily="18" charset="0"/>
              </a:rPr>
              <a:t> le GTP en GDP) ne </a:t>
            </a:r>
            <a:r>
              <a:rPr lang="en-US" sz="2400" b="1" dirty="0" err="1" smtClean="0">
                <a:solidFill>
                  <a:schemeClr val="accent5">
                    <a:lumMod val="50000"/>
                  </a:schemeClr>
                </a:solidFill>
                <a:latin typeface="Times New Roman" pitchFamily="18" charset="0"/>
                <a:cs typeface="Times New Roman" pitchFamily="18" charset="0"/>
              </a:rPr>
              <a:t>peuvent</a:t>
            </a:r>
            <a:r>
              <a:rPr lang="en-US" sz="2400" b="1" dirty="0" smtClean="0">
                <a:solidFill>
                  <a:schemeClr val="accent5">
                    <a:lumMod val="50000"/>
                  </a:schemeClr>
                </a:solidFill>
                <a:latin typeface="Times New Roman" pitchFamily="18" charset="0"/>
                <a:cs typeface="Times New Roman" pitchFamily="18" charset="0"/>
              </a:rPr>
              <a:t> </a:t>
            </a:r>
            <a:r>
              <a:rPr lang="en-US" sz="2400" b="1" dirty="0" err="1" smtClean="0">
                <a:solidFill>
                  <a:schemeClr val="accent5">
                    <a:lumMod val="50000"/>
                  </a:schemeClr>
                </a:solidFill>
                <a:latin typeface="Times New Roman" pitchFamily="18" charset="0"/>
                <a:cs typeface="Times New Roman" pitchFamily="18" charset="0"/>
              </a:rPr>
              <a:t>réaliser</a:t>
            </a:r>
            <a:r>
              <a:rPr lang="en-US" sz="2400" b="1" dirty="0" smtClean="0">
                <a:solidFill>
                  <a:schemeClr val="accent5">
                    <a:lumMod val="50000"/>
                  </a:schemeClr>
                </a:solidFill>
                <a:latin typeface="Times New Roman" pitchFamily="18" charset="0"/>
                <a:cs typeface="Times New Roman" pitchFamily="18" charset="0"/>
              </a:rPr>
              <a:t> </a:t>
            </a:r>
            <a:r>
              <a:rPr lang="en-US" sz="2400" b="1" dirty="0" err="1" smtClean="0">
                <a:solidFill>
                  <a:schemeClr val="accent5">
                    <a:lumMod val="50000"/>
                  </a:schemeClr>
                </a:solidFill>
                <a:latin typeface="Times New Roman" pitchFamily="18" charset="0"/>
                <a:cs typeface="Times New Roman" pitchFamily="18" charset="0"/>
              </a:rPr>
              <a:t>ce</a:t>
            </a:r>
            <a:r>
              <a:rPr lang="en-US" sz="2400" b="1" dirty="0" smtClean="0">
                <a:solidFill>
                  <a:schemeClr val="accent5">
                    <a:lumMod val="50000"/>
                  </a:schemeClr>
                </a:solidFill>
                <a:latin typeface="Times New Roman" pitchFamily="18" charset="0"/>
                <a:cs typeface="Times New Roman" pitchFamily="18" charset="0"/>
              </a:rPr>
              <a:t> type </a:t>
            </a:r>
            <a:r>
              <a:rPr lang="en-US" sz="2400" b="1" dirty="0" err="1" smtClean="0">
                <a:solidFill>
                  <a:schemeClr val="accent5">
                    <a:lumMod val="50000"/>
                  </a:schemeClr>
                </a:solidFill>
                <a:latin typeface="Times New Roman" pitchFamily="18" charset="0"/>
                <a:cs typeface="Times New Roman" pitchFamily="18" charset="0"/>
              </a:rPr>
              <a:t>d’endocytose</a:t>
            </a:r>
            <a:r>
              <a:rPr lang="en-US" sz="2400" b="1" dirty="0" smtClean="0">
                <a:solidFill>
                  <a:schemeClr val="accent5">
                    <a:lumMod val="50000"/>
                  </a:schemeClr>
                </a:solidFill>
                <a:latin typeface="Times New Roman" pitchFamily="18" charset="0"/>
                <a:cs typeface="Times New Roman" pitchFamily="18" charset="0"/>
              </a:rPr>
              <a:t> </a:t>
            </a:r>
            <a:endParaRPr kumimoji="0" lang="en-US" sz="2400" b="0"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112</a:t>
            </a:fld>
            <a:endParaRPr lang="en-US"/>
          </a:p>
        </p:txBody>
      </p:sp>
      <p:pic>
        <p:nvPicPr>
          <p:cNvPr id="9218" name="Picture 2"/>
          <p:cNvPicPr>
            <a:picLocks noChangeAspect="1" noChangeArrowheads="1"/>
          </p:cNvPicPr>
          <p:nvPr/>
        </p:nvPicPr>
        <p:blipFill>
          <a:blip r:embed="rId2"/>
          <a:srcRect/>
          <a:stretch>
            <a:fillRect/>
          </a:stretch>
        </p:blipFill>
        <p:spPr bwMode="auto">
          <a:xfrm>
            <a:off x="66675" y="0"/>
            <a:ext cx="9048455" cy="6500833"/>
          </a:xfrm>
          <a:prstGeom prst="rect">
            <a:avLst/>
          </a:prstGeom>
          <a:noFill/>
          <a:ln w="57150">
            <a:solidFill>
              <a:schemeClr val="bg1"/>
            </a:solid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113</a:t>
            </a:fld>
            <a:endParaRPr lang="en-US"/>
          </a:p>
        </p:txBody>
      </p:sp>
      <p:sp>
        <p:nvSpPr>
          <p:cNvPr id="4" name="Rectangle 6"/>
          <p:cNvSpPr>
            <a:spLocks noRot="1" noChangeArrowheads="1"/>
          </p:cNvSpPr>
          <p:nvPr/>
        </p:nvSpPr>
        <p:spPr bwMode="auto">
          <a:xfrm>
            <a:off x="357158" y="214290"/>
            <a:ext cx="8358246" cy="2071702"/>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chemeClr val="tx2">
                <a:lumMod val="20000"/>
                <a:lumOff val="80000"/>
              </a:schemeClr>
            </a:solidFill>
            <a:miter lim="800000"/>
            <a:headEnd/>
            <a:tailEnd/>
          </a:ln>
          <a:effectLst/>
        </p:spPr>
        <p:txBody>
          <a:bodyPr anchor="ctr"/>
          <a:lstStyle/>
          <a:p>
            <a:pPr algn="ctr" fontAlgn="auto">
              <a:spcBef>
                <a:spcPts val="0"/>
              </a:spcBef>
              <a:spcAft>
                <a:spcPts val="0"/>
              </a:spcAft>
              <a:defRPr/>
            </a:pPr>
            <a:endPar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endParaRPr>
          </a:p>
          <a:p>
            <a:pPr algn="ctr" fontAlgn="auto">
              <a:spcBef>
                <a:spcPts val="0"/>
              </a:spcBef>
              <a:spcAft>
                <a:spcPts val="0"/>
              </a:spcAft>
              <a:defRPr/>
            </a:pPr>
            <a:r>
              <a:rPr lang="fr-FR" sz="3200" b="1" dirty="0" err="1" smtClean="0">
                <a:solidFill>
                  <a:schemeClr val="hlink"/>
                </a:solidFill>
                <a:effectLst>
                  <a:outerShdw blurRad="38100" dist="38100" dir="2700000" algn="tl">
                    <a:srgbClr val="000000"/>
                  </a:outerShdw>
                </a:effectLst>
                <a:latin typeface="Times New Roman" pitchFamily="18" charset="0"/>
                <a:cs typeface="Times New Roman" pitchFamily="18" charset="0"/>
              </a:rPr>
              <a:t>Endocytose</a:t>
            </a: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 </a:t>
            </a:r>
            <a:r>
              <a:rPr lang="fr-FR" sz="3200" b="1" dirty="0" err="1" smtClean="0">
                <a:solidFill>
                  <a:schemeClr val="hlink"/>
                </a:solidFill>
                <a:effectLst>
                  <a:outerShdw blurRad="38100" dist="38100" dir="2700000" algn="tl">
                    <a:srgbClr val="000000"/>
                  </a:outerShdw>
                </a:effectLst>
                <a:latin typeface="Times New Roman" pitchFamily="18" charset="0"/>
                <a:cs typeface="Times New Roman" pitchFamily="18" charset="0"/>
              </a:rPr>
              <a:t>médiée</a:t>
            </a: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 par récepteur interposés</a:t>
            </a:r>
          </a:p>
          <a:p>
            <a:pPr lvl="0" algn="ctr" fontAlgn="auto">
              <a:spcBef>
                <a:spcPts val="0"/>
              </a:spcBef>
              <a:spcAft>
                <a:spcPts val="0"/>
              </a:spcAft>
              <a:defRPr/>
            </a:pPr>
            <a:r>
              <a:rPr lang="fr-FR" sz="3200" b="1" dirty="0" smtClean="0">
                <a:solidFill>
                  <a:srgbClr val="FFFF00"/>
                </a:solidFill>
                <a:effectLst>
                  <a:outerShdw blurRad="38100" dist="38100" dir="2700000" algn="tl">
                    <a:srgbClr val="000000"/>
                  </a:outerShdw>
                </a:effectLst>
                <a:latin typeface="Times New Roman" pitchFamily="18" charset="0"/>
                <a:cs typeface="Times New Roman" pitchFamily="18" charset="0"/>
              </a:rPr>
              <a:t>1. </a:t>
            </a:r>
            <a:r>
              <a:rPr lang="fr-FR" sz="3200" b="1" dirty="0" smtClean="0">
                <a:solidFill>
                  <a:srgbClr val="FFFF00"/>
                </a:solidFill>
                <a:latin typeface="Times New Roman" pitchFamily="18" charset="0"/>
                <a:ea typeface="Calibri" pitchFamily="34" charset="0"/>
                <a:cs typeface="Times New Roman" pitchFamily="18" charset="0"/>
              </a:rPr>
              <a:t>Endocytose par vésicules recouvertes de </a:t>
            </a:r>
            <a:r>
              <a:rPr lang="fr-FR" sz="3200" b="1" dirty="0" err="1" smtClean="0">
                <a:solidFill>
                  <a:srgbClr val="FFFF00"/>
                </a:solidFill>
                <a:latin typeface="Times New Roman" pitchFamily="18" charset="0"/>
                <a:ea typeface="Calibri" pitchFamily="34" charset="0"/>
                <a:cs typeface="Times New Roman" pitchFamily="18" charset="0"/>
              </a:rPr>
              <a:t>clathrine</a:t>
            </a:r>
            <a:r>
              <a:rPr lang="fr-FR" sz="3200" b="1" dirty="0" smtClean="0">
                <a:solidFill>
                  <a:srgbClr val="FFFF00"/>
                </a:solidFill>
                <a:latin typeface="Times New Roman" pitchFamily="18" charset="0"/>
                <a:ea typeface="Calibri" pitchFamily="34" charset="0"/>
                <a:cs typeface="Times New Roman" pitchFamily="18" charset="0"/>
              </a:rPr>
              <a:t>, (</a:t>
            </a:r>
            <a:r>
              <a:rPr lang="fr-FR" sz="3200" b="1" dirty="0" err="1" smtClean="0">
                <a:solidFill>
                  <a:srgbClr val="FFFF00"/>
                </a:solidFill>
                <a:latin typeface="Times New Roman" pitchFamily="18" charset="0"/>
                <a:ea typeface="Calibri" pitchFamily="34" charset="0"/>
                <a:cs typeface="Times New Roman" pitchFamily="18" charset="0"/>
              </a:rPr>
              <a:t>endocytose</a:t>
            </a:r>
            <a:r>
              <a:rPr lang="fr-FR" sz="3200" b="1" dirty="0" smtClean="0">
                <a:solidFill>
                  <a:srgbClr val="FFFF00"/>
                </a:solidFill>
                <a:latin typeface="Times New Roman" pitchFamily="18" charset="0"/>
                <a:ea typeface="Calibri" pitchFamily="34" charset="0"/>
                <a:cs typeface="Times New Roman" pitchFamily="18" charset="0"/>
              </a:rPr>
              <a:t> d’adsorption) </a:t>
            </a:r>
          </a:p>
          <a:p>
            <a:pPr algn="ctr" fontAlgn="auto">
              <a:spcBef>
                <a:spcPts val="0"/>
              </a:spcBef>
              <a:spcAft>
                <a:spcPts val="0"/>
              </a:spcAft>
              <a:defRPr/>
            </a:pPr>
            <a:endPar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endParaRPr>
          </a:p>
          <a:p>
            <a:pPr algn="ctr" fontAlgn="auto">
              <a:spcBef>
                <a:spcPts val="0"/>
              </a:spcBef>
              <a:spcAft>
                <a:spcPts val="0"/>
              </a:spcAft>
              <a:defRPr/>
            </a:pPr>
            <a:endParaRPr lang="en-US" sz="3200" b="1" dirty="0">
              <a:solidFill>
                <a:schemeClr val="hlink"/>
              </a:solidFill>
              <a:effectLst>
                <a:outerShdw blurRad="38100" dist="38100" dir="2700000" algn="tl">
                  <a:srgbClr val="000000"/>
                </a:outerShdw>
              </a:effectLst>
              <a:latin typeface="+mn-lt"/>
              <a:cs typeface="+mn-cs"/>
            </a:endParaRPr>
          </a:p>
        </p:txBody>
      </p:sp>
      <p:sp>
        <p:nvSpPr>
          <p:cNvPr id="217089" name="Rectangle 1"/>
          <p:cNvSpPr>
            <a:spLocks noChangeArrowheads="1"/>
          </p:cNvSpPr>
          <p:nvPr/>
        </p:nvSpPr>
        <p:spPr bwMode="auto">
          <a:xfrm>
            <a:off x="357158" y="2500306"/>
            <a:ext cx="8358246" cy="2031848"/>
          </a:xfrm>
          <a:prstGeom prst="rect">
            <a:avLst/>
          </a:prstGeom>
          <a:solidFill>
            <a:schemeClr val="tx1"/>
          </a:solidFill>
          <a:ln w="76200">
            <a:solidFill>
              <a:srgbClr val="FFC000"/>
            </a:solidFill>
            <a:prstDash val="sysDash"/>
            <a:headEnd/>
            <a:tailEnd/>
          </a:ln>
        </p:spPr>
        <p:style>
          <a:lnRef idx="2">
            <a:schemeClr val="accent1"/>
          </a:lnRef>
          <a:fillRef idx="1">
            <a:schemeClr val="lt1"/>
          </a:fillRef>
          <a:effectRef idx="0">
            <a:schemeClr val="accent1"/>
          </a:effectRef>
          <a:fontRef idx="minor">
            <a:schemeClr val="dk1"/>
          </a:fontRef>
        </p:style>
        <p:txBody>
          <a:bodyPr vert="horz" wrap="square" lIns="216000" tIns="216000" rIns="216000" bIns="216000" numCol="1" anchor="ctr" anchorCtr="0" compatLnSpc="1">
            <a:prstTxWarp prst="textNoShape">
              <a:avLst/>
            </a:prstTxWarp>
            <a:spAutoFit/>
          </a:bodyPr>
          <a:lstStyle/>
          <a:p>
            <a:pPr algn="just">
              <a:lnSpc>
                <a:spcPct val="150000"/>
              </a:lnSpc>
            </a:pPr>
            <a:r>
              <a:rPr lang="fr-FR" sz="2400" b="1" dirty="0" smtClean="0">
                <a:latin typeface="Times New Roman" pitchFamily="18" charset="0"/>
                <a:cs typeface="Times New Roman" pitchFamily="18" charset="0"/>
              </a:rPr>
              <a:t>L'</a:t>
            </a:r>
            <a:r>
              <a:rPr lang="fr-FR" sz="2400" b="1" dirty="0" err="1" smtClean="0">
                <a:latin typeface="Times New Roman" pitchFamily="18" charset="0"/>
                <a:cs typeface="Times New Roman" pitchFamily="18" charset="0"/>
              </a:rPr>
              <a:t>endocytose</a:t>
            </a:r>
            <a:r>
              <a:rPr lang="fr-FR" sz="2400" b="1" dirty="0" smtClean="0">
                <a:latin typeface="Times New Roman" pitchFamily="18" charset="0"/>
                <a:cs typeface="Times New Roman" pitchFamily="18" charset="0"/>
              </a:rPr>
              <a:t> dépendante de la </a:t>
            </a:r>
            <a:r>
              <a:rPr lang="fr-FR" sz="2400" b="1" dirty="0" err="1" smtClean="0">
                <a:latin typeface="Times New Roman" pitchFamily="18" charset="0"/>
                <a:cs typeface="Times New Roman" pitchFamily="18" charset="0"/>
              </a:rPr>
              <a:t>clathrine</a:t>
            </a:r>
            <a:r>
              <a:rPr lang="fr-FR" sz="2400" b="1" dirty="0" smtClean="0">
                <a:latin typeface="Times New Roman" pitchFamily="18" charset="0"/>
                <a:cs typeface="Times New Roman" pitchFamily="18" charset="0"/>
              </a:rPr>
              <a:t> </a:t>
            </a:r>
            <a:r>
              <a:rPr lang="fr-FR" sz="2400" dirty="0" smtClean="0">
                <a:latin typeface="Times New Roman" pitchFamily="18" charset="0"/>
                <a:cs typeface="Times New Roman" pitchFamily="18" charset="0"/>
              </a:rPr>
              <a:t>est utilisée par toutes les cellules Eucaryotes notamment dans l’assimilation des nutriments essentiels comme le fer ou le cholestérol </a:t>
            </a: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114</a:t>
            </a:fld>
            <a:endParaRPr lang="en-US"/>
          </a:p>
        </p:txBody>
      </p:sp>
      <p:pic>
        <p:nvPicPr>
          <p:cNvPr id="4" name="Image 3" descr="endocytose.JPG (142990 octets)"/>
          <p:cNvPicPr/>
          <p:nvPr/>
        </p:nvPicPr>
        <p:blipFill>
          <a:blip r:embed="rId2"/>
          <a:srcRect t="3853" r="-847" b="22907"/>
          <a:stretch>
            <a:fillRect/>
          </a:stretch>
        </p:blipFill>
        <p:spPr bwMode="auto">
          <a:xfrm>
            <a:off x="214314" y="428604"/>
            <a:ext cx="8786842" cy="4214842"/>
          </a:xfrm>
          <a:prstGeom prst="rect">
            <a:avLst/>
          </a:prstGeom>
          <a:noFill/>
          <a:ln w="76200">
            <a:solidFill>
              <a:schemeClr val="tx1"/>
            </a:solidFill>
            <a:miter lim="800000"/>
            <a:headEnd/>
            <a:tailEnd/>
          </a:ln>
        </p:spPr>
      </p:pic>
      <p:sp>
        <p:nvSpPr>
          <p:cNvPr id="5" name="Rectangle 4"/>
          <p:cNvSpPr/>
          <p:nvPr/>
        </p:nvSpPr>
        <p:spPr>
          <a:xfrm>
            <a:off x="357158" y="4714884"/>
            <a:ext cx="8501122"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fr-FR" sz="2400" b="1" dirty="0" smtClean="0">
                <a:solidFill>
                  <a:schemeClr val="bg1"/>
                </a:solidFill>
                <a:latin typeface="Times New Roman" pitchFamily="18" charset="0"/>
                <a:cs typeface="Times New Roman" pitchFamily="18" charset="0"/>
              </a:rPr>
              <a:t>Figure: Vésicule d’</a:t>
            </a:r>
            <a:r>
              <a:rPr lang="fr-FR" sz="2400" b="1" dirty="0" err="1" smtClean="0">
                <a:solidFill>
                  <a:schemeClr val="bg1"/>
                </a:solidFill>
                <a:latin typeface="Times New Roman" pitchFamily="18" charset="0"/>
                <a:cs typeface="Times New Roman" pitchFamily="18" charset="0"/>
              </a:rPr>
              <a:t>endocytose</a:t>
            </a:r>
            <a:r>
              <a:rPr lang="fr-FR" sz="2400" b="1" dirty="0" smtClean="0">
                <a:solidFill>
                  <a:schemeClr val="bg1"/>
                </a:solidFill>
                <a:latin typeface="Times New Roman" pitchFamily="18" charset="0"/>
                <a:cs typeface="Times New Roman" pitchFamily="18" charset="0"/>
              </a:rPr>
              <a:t> </a:t>
            </a:r>
            <a:r>
              <a:rPr lang="fr-FR" sz="2400" b="1" dirty="0" err="1" smtClean="0">
                <a:solidFill>
                  <a:schemeClr val="bg1"/>
                </a:solidFill>
                <a:latin typeface="Times New Roman" pitchFamily="18" charset="0"/>
                <a:cs typeface="Times New Roman" pitchFamily="18" charset="0"/>
              </a:rPr>
              <a:t>adsorptive</a:t>
            </a:r>
            <a:r>
              <a:rPr lang="fr-FR" sz="2400" b="1" dirty="0" smtClean="0">
                <a:solidFill>
                  <a:schemeClr val="bg1"/>
                </a:solidFill>
                <a:latin typeface="Times New Roman" pitchFamily="18" charset="0"/>
                <a:cs typeface="Times New Roman" pitchFamily="18" charset="0"/>
              </a:rPr>
              <a:t> (</a:t>
            </a:r>
            <a:r>
              <a:rPr lang="fr-FR" sz="2400" b="1" dirty="0" err="1" smtClean="0">
                <a:solidFill>
                  <a:schemeClr val="bg1"/>
                </a:solidFill>
                <a:latin typeface="Times New Roman" pitchFamily="18" charset="0"/>
                <a:cs typeface="Times New Roman" pitchFamily="18" charset="0"/>
              </a:rPr>
              <a:t>endocytose</a:t>
            </a:r>
            <a:r>
              <a:rPr lang="fr-FR" sz="2400" b="1" dirty="0" smtClean="0">
                <a:solidFill>
                  <a:schemeClr val="bg1"/>
                </a:solidFill>
                <a:latin typeface="Times New Roman" pitchFamily="18" charset="0"/>
                <a:cs typeface="Times New Roman" pitchFamily="18" charset="0"/>
              </a:rPr>
              <a:t> par vésicules recouvertes de </a:t>
            </a:r>
            <a:r>
              <a:rPr lang="fr-FR" sz="2400" b="1" dirty="0" err="1" smtClean="0">
                <a:solidFill>
                  <a:schemeClr val="bg1"/>
                </a:solidFill>
                <a:latin typeface="Times New Roman" pitchFamily="18" charset="0"/>
                <a:cs typeface="Times New Roman" pitchFamily="18" charset="0"/>
              </a:rPr>
              <a:t>clathrine</a:t>
            </a:r>
            <a:r>
              <a:rPr lang="fr-FR" sz="2400" b="1" dirty="0" smtClean="0">
                <a:solidFill>
                  <a:schemeClr val="bg1"/>
                </a:solidFill>
                <a:latin typeface="Times New Roman" pitchFamily="18" charset="0"/>
                <a:cs typeface="Times New Roman" pitchFamily="18" charset="0"/>
              </a:rPr>
              <a:t>) se formant par inclusion de la membrane plasmique </a:t>
            </a:r>
            <a:endParaRPr lang="fr-FR" sz="2400" dirty="0">
              <a:solidFill>
                <a:schemeClr val="bg1"/>
              </a:solidFill>
            </a:endParaRPr>
          </a:p>
        </p:txBody>
      </p:sp>
    </p:spTree>
  </p:cSld>
  <p:clrMapOvr>
    <a:masterClrMapping/>
  </p:clrMapOvr>
  <p:transition spd="slow">
    <p:pull dir="lu"/>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115</a:t>
            </a:fld>
            <a:endParaRPr lang="en-US"/>
          </a:p>
        </p:txBody>
      </p:sp>
      <p:sp>
        <p:nvSpPr>
          <p:cNvPr id="4" name="Rectangle 6"/>
          <p:cNvSpPr>
            <a:spLocks noRot="1" noChangeArrowheads="1"/>
          </p:cNvSpPr>
          <p:nvPr/>
        </p:nvSpPr>
        <p:spPr bwMode="auto">
          <a:xfrm>
            <a:off x="214282" y="1071546"/>
            <a:ext cx="8572560" cy="3929090"/>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chemeClr val="tx2">
                <a:lumMod val="20000"/>
                <a:lumOff val="80000"/>
              </a:schemeClr>
            </a:solidFill>
            <a:miter lim="800000"/>
            <a:headEnd/>
            <a:tailEnd/>
          </a:ln>
          <a:effectLst/>
        </p:spPr>
        <p:txBody>
          <a:bodyPr anchor="ctr"/>
          <a:lstStyle/>
          <a:p>
            <a:pPr algn="ctr" fontAlgn="auto">
              <a:spcBef>
                <a:spcPts val="0"/>
              </a:spcBef>
              <a:spcAft>
                <a:spcPts val="0"/>
              </a:spcAft>
              <a:defRPr/>
            </a:pPr>
            <a:endPar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endParaRPr>
          </a:p>
          <a:p>
            <a:pPr lvl="0" algn="ctr" fontAlgn="auto">
              <a:lnSpc>
                <a:spcPct val="150000"/>
              </a:lnSpc>
              <a:spcBef>
                <a:spcPts val="0"/>
              </a:spcBef>
              <a:spcAft>
                <a:spcPts val="0"/>
              </a:spcAft>
              <a:defRPr/>
            </a:pPr>
            <a:r>
              <a:rPr lang="fr-FR" sz="3600" b="1" dirty="0" smtClean="0">
                <a:solidFill>
                  <a:srgbClr val="FFFF00"/>
                </a:solidFill>
                <a:effectLst>
                  <a:outerShdw blurRad="38100" dist="38100" dir="2700000" algn="tl">
                    <a:srgbClr val="000000"/>
                  </a:outerShdw>
                </a:effectLst>
                <a:latin typeface="Times New Roman" pitchFamily="18" charset="0"/>
                <a:cs typeface="Times New Roman" pitchFamily="18" charset="0"/>
              </a:rPr>
              <a:t>1. </a:t>
            </a:r>
            <a:r>
              <a:rPr lang="fr-FR" sz="4400" b="1" dirty="0" smtClean="0">
                <a:solidFill>
                  <a:srgbClr val="FFFF00"/>
                </a:solidFill>
                <a:latin typeface="Times New Roman" pitchFamily="18" charset="0"/>
                <a:ea typeface="Calibri" pitchFamily="34" charset="0"/>
                <a:cs typeface="Times New Roman" pitchFamily="18" charset="0"/>
              </a:rPr>
              <a:t>Endocytose d’adsorption</a:t>
            </a:r>
          </a:p>
          <a:p>
            <a:pPr lvl="0" algn="ctr" fontAlgn="auto">
              <a:lnSpc>
                <a:spcPct val="150000"/>
              </a:lnSpc>
              <a:spcBef>
                <a:spcPts val="0"/>
              </a:spcBef>
              <a:spcAft>
                <a:spcPts val="0"/>
              </a:spcAft>
              <a:defRPr/>
            </a:pPr>
            <a:r>
              <a:rPr lang="fr-FR" sz="3600" b="1" dirty="0" smtClean="0">
                <a:ln>
                  <a:solidFill>
                    <a:srgbClr val="FFFF00"/>
                  </a:solidFill>
                </a:ln>
                <a:latin typeface="Times New Roman" pitchFamily="18" charset="0"/>
                <a:ea typeface="Calibri" pitchFamily="34" charset="0"/>
                <a:cs typeface="Times New Roman" pitchFamily="18" charset="0"/>
              </a:rPr>
              <a:t>1.1. Les constituants du revêtement de </a:t>
            </a:r>
            <a:r>
              <a:rPr lang="fr-FR" sz="3600" b="1" dirty="0" err="1" smtClean="0">
                <a:ln>
                  <a:solidFill>
                    <a:srgbClr val="FFFF00"/>
                  </a:solidFill>
                </a:ln>
                <a:latin typeface="Times New Roman" pitchFamily="18" charset="0"/>
                <a:ea typeface="Calibri" pitchFamily="34" charset="0"/>
                <a:cs typeface="Times New Roman" pitchFamily="18" charset="0"/>
              </a:rPr>
              <a:t>clathrine</a:t>
            </a:r>
            <a:r>
              <a:rPr lang="fr-FR" sz="3600" b="1" dirty="0" smtClean="0">
                <a:ln>
                  <a:solidFill>
                    <a:srgbClr val="FFFF00"/>
                  </a:solidFill>
                </a:ln>
                <a:latin typeface="Times New Roman" pitchFamily="18" charset="0"/>
                <a:ea typeface="Calibri" pitchFamily="34" charset="0"/>
                <a:cs typeface="Times New Roman" pitchFamily="18" charset="0"/>
              </a:rPr>
              <a:t> </a:t>
            </a:r>
          </a:p>
          <a:p>
            <a:pPr algn="ctr" fontAlgn="auto">
              <a:spcBef>
                <a:spcPts val="0"/>
              </a:spcBef>
              <a:spcAft>
                <a:spcPts val="0"/>
              </a:spcAft>
              <a:defRPr/>
            </a:pPr>
            <a:endPar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endParaRPr>
          </a:p>
          <a:p>
            <a:pPr algn="ctr" fontAlgn="auto">
              <a:spcBef>
                <a:spcPts val="0"/>
              </a:spcBef>
              <a:spcAft>
                <a:spcPts val="0"/>
              </a:spcAft>
              <a:defRPr/>
            </a:pPr>
            <a:endParaRPr lang="en-US" sz="3200" b="1" dirty="0">
              <a:solidFill>
                <a:schemeClr val="hlink"/>
              </a:solidFill>
              <a:effectLst>
                <a:outerShdw blurRad="38100" dist="38100" dir="2700000" algn="tl">
                  <a:srgbClr val="000000"/>
                </a:outerShdw>
              </a:effectLst>
              <a:latin typeface="+mn-lt"/>
              <a:cs typeface="+mn-cs"/>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116</a:t>
            </a:fld>
            <a:endParaRPr lang="en-US"/>
          </a:p>
        </p:txBody>
      </p:sp>
      <p:sp>
        <p:nvSpPr>
          <p:cNvPr id="7" name="Rectangle 6"/>
          <p:cNvSpPr/>
          <p:nvPr/>
        </p:nvSpPr>
        <p:spPr>
          <a:xfrm>
            <a:off x="142844" y="142852"/>
            <a:ext cx="8858280" cy="2579507"/>
          </a:xfrm>
          <a:prstGeom prst="rect">
            <a:avLst/>
          </a:prstGeom>
          <a:ln w="76200">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wrap="square" lIns="180000" tIns="180000" rIns="180000" bIns="180000">
            <a:spAutoFit/>
          </a:bodyPr>
          <a:lstStyle/>
          <a:p>
            <a:pPr algn="just"/>
            <a:r>
              <a:rPr lang="fr-FR" sz="2400" b="1" dirty="0" smtClean="0">
                <a:solidFill>
                  <a:srgbClr val="C00000"/>
                </a:solidFill>
                <a:latin typeface="Times New Roman" pitchFamily="18" charset="0"/>
                <a:ea typeface="Calibri" pitchFamily="34" charset="0"/>
                <a:cs typeface="Times New Roman" pitchFamily="18" charset="0"/>
              </a:rPr>
              <a:t>La </a:t>
            </a:r>
            <a:r>
              <a:rPr lang="fr-FR" sz="2400" b="1" dirty="0" err="1" smtClean="0">
                <a:solidFill>
                  <a:srgbClr val="C00000"/>
                </a:solidFill>
                <a:latin typeface="Times New Roman" pitchFamily="18" charset="0"/>
                <a:ea typeface="Calibri" pitchFamily="34" charset="0"/>
                <a:cs typeface="Times New Roman" pitchFamily="18" charset="0"/>
              </a:rPr>
              <a:t>clathrine</a:t>
            </a:r>
            <a:r>
              <a:rPr lang="fr-FR" sz="2400" b="1" dirty="0" smtClean="0">
                <a:solidFill>
                  <a:srgbClr val="C00000"/>
                </a:solidFill>
                <a:latin typeface="Times New Roman" pitchFamily="18" charset="0"/>
                <a:ea typeface="Calibri" pitchFamily="34" charset="0"/>
                <a:cs typeface="Times New Roman" pitchFamily="18" charset="0"/>
              </a:rPr>
              <a:t> </a:t>
            </a:r>
            <a:r>
              <a:rPr lang="fr-FR" sz="2400" b="1" dirty="0" smtClean="0">
                <a:solidFill>
                  <a:schemeClr val="bg1"/>
                </a:solidFill>
                <a:latin typeface="Times New Roman" pitchFamily="18" charset="0"/>
                <a:ea typeface="Calibri" pitchFamily="34" charset="0"/>
                <a:cs typeface="Times New Roman" pitchFamily="18" charset="0"/>
              </a:rPr>
              <a:t>est une protéine cytoplasmique qui peut s'assembler en réseau, formant une cage. </a:t>
            </a:r>
          </a:p>
          <a:p>
            <a:pPr algn="just"/>
            <a:r>
              <a:rPr lang="fr-FR" sz="2400" b="1" dirty="0" smtClean="0">
                <a:solidFill>
                  <a:schemeClr val="bg1"/>
                </a:solidFill>
                <a:latin typeface="Times New Roman" pitchFamily="18" charset="0"/>
                <a:ea typeface="Calibri" pitchFamily="34" charset="0"/>
                <a:cs typeface="Times New Roman" pitchFamily="18" charset="0"/>
              </a:rPr>
              <a:t>De forme </a:t>
            </a:r>
            <a:r>
              <a:rPr lang="fr-FR" sz="2400" b="1" dirty="0" smtClean="0">
                <a:solidFill>
                  <a:schemeClr val="bg1"/>
                </a:solidFill>
                <a:latin typeface="Times New Roman" pitchFamily="18" charset="0"/>
                <a:cs typeface="Times New Roman" pitchFamily="18" charset="0"/>
              </a:rPr>
              <a:t>complexe elle </a:t>
            </a:r>
            <a:r>
              <a:rPr lang="fr-FR" sz="2400" b="1" dirty="0" smtClean="0">
                <a:solidFill>
                  <a:schemeClr val="bg1"/>
                </a:solidFill>
                <a:latin typeface="Times New Roman" pitchFamily="18" charset="0"/>
                <a:ea typeface="Calibri" pitchFamily="34" charset="0"/>
                <a:cs typeface="Times New Roman" pitchFamily="18" charset="0"/>
              </a:rPr>
              <a:t>est </a:t>
            </a:r>
            <a:r>
              <a:rPr lang="fr-FR" sz="2400" b="1" dirty="0" smtClean="0">
                <a:solidFill>
                  <a:schemeClr val="bg1"/>
                </a:solidFill>
                <a:latin typeface="Times New Roman" pitchFamily="18" charset="0"/>
                <a:cs typeface="Times New Roman" pitchFamily="18" charset="0"/>
              </a:rPr>
              <a:t>composée de 6 chaînes  polypeptidiques, </a:t>
            </a:r>
            <a:r>
              <a:rPr lang="fr-FR" sz="2400" b="1" dirty="0" smtClean="0">
                <a:solidFill>
                  <a:srgbClr val="C00000"/>
                </a:solidFill>
                <a:latin typeface="Times New Roman" pitchFamily="18" charset="0"/>
                <a:cs typeface="Times New Roman" pitchFamily="18" charset="0"/>
              </a:rPr>
              <a:t>3 légères </a:t>
            </a:r>
            <a:r>
              <a:rPr lang="fr-FR" sz="2400" b="1" dirty="0" smtClean="0">
                <a:solidFill>
                  <a:schemeClr val="bg1"/>
                </a:solidFill>
                <a:latin typeface="Times New Roman" pitchFamily="18" charset="0"/>
                <a:cs typeface="Times New Roman" pitchFamily="18" charset="0"/>
              </a:rPr>
              <a:t>et </a:t>
            </a:r>
            <a:r>
              <a:rPr lang="fr-FR" sz="2400" b="1" dirty="0" smtClean="0">
                <a:solidFill>
                  <a:srgbClr val="C00000"/>
                </a:solidFill>
                <a:latin typeface="Times New Roman" pitchFamily="18" charset="0"/>
                <a:cs typeface="Times New Roman" pitchFamily="18" charset="0"/>
              </a:rPr>
              <a:t>3 lourdes</a:t>
            </a:r>
            <a:r>
              <a:rPr lang="fr-FR" sz="2400" b="1" dirty="0" smtClean="0">
                <a:solidFill>
                  <a:schemeClr val="bg1"/>
                </a:solidFill>
                <a:latin typeface="Times New Roman" pitchFamily="18" charset="0"/>
                <a:cs typeface="Times New Roman" pitchFamily="18" charset="0"/>
              </a:rPr>
              <a:t>. Les 6 chaînes forment une structure en </a:t>
            </a:r>
            <a:r>
              <a:rPr lang="fr-FR" sz="2400" b="1" dirty="0" smtClean="0">
                <a:solidFill>
                  <a:srgbClr val="FF0066"/>
                </a:solidFill>
                <a:latin typeface="Times New Roman" pitchFamily="18" charset="0"/>
                <a:cs typeface="Times New Roman" pitchFamily="18" charset="0"/>
              </a:rPr>
              <a:t>étoile à 3 branches (en forme de U) </a:t>
            </a:r>
            <a:r>
              <a:rPr lang="fr-FR" sz="2400" b="1" dirty="0" smtClean="0">
                <a:solidFill>
                  <a:schemeClr val="bg1"/>
                </a:solidFill>
                <a:latin typeface="Times New Roman" pitchFamily="18" charset="0"/>
                <a:cs typeface="Times New Roman" pitchFamily="18" charset="0"/>
              </a:rPr>
              <a:t>appelée </a:t>
            </a:r>
            <a:r>
              <a:rPr lang="fr-FR" sz="2400" b="1" dirty="0" smtClean="0">
                <a:solidFill>
                  <a:srgbClr val="0070C0"/>
                </a:solidFill>
                <a:latin typeface="Times New Roman" pitchFamily="18" charset="0"/>
                <a:cs typeface="Times New Roman" pitchFamily="18" charset="0"/>
              </a:rPr>
              <a:t>triskèle ou </a:t>
            </a:r>
            <a:r>
              <a:rPr lang="fr-FR" sz="2400" b="1" dirty="0" err="1" smtClean="0">
                <a:solidFill>
                  <a:srgbClr val="0070C0"/>
                </a:solidFill>
                <a:latin typeface="Times New Roman" pitchFamily="18" charset="0"/>
                <a:cs typeface="Times New Roman" pitchFamily="18" charset="0"/>
              </a:rPr>
              <a:t>triskélion</a:t>
            </a:r>
            <a:r>
              <a:rPr lang="fr-FR" sz="2400" b="1" dirty="0" smtClean="0">
                <a:solidFill>
                  <a:srgbClr val="0070C0"/>
                </a:solidFill>
                <a:latin typeface="Times New Roman" pitchFamily="18" charset="0"/>
                <a:cs typeface="Times New Roman" pitchFamily="18" charset="0"/>
              </a:rPr>
              <a:t>.</a:t>
            </a:r>
            <a:endParaRPr lang="fr-FR" sz="2400" b="1" dirty="0">
              <a:solidFill>
                <a:srgbClr val="0070C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srcRect/>
          <a:stretch>
            <a:fillRect/>
          </a:stretch>
        </p:blipFill>
        <p:spPr bwMode="auto">
          <a:xfrm>
            <a:off x="261966" y="2857496"/>
            <a:ext cx="8382000" cy="3214710"/>
          </a:xfrm>
          <a:prstGeom prst="rect">
            <a:avLst/>
          </a:prstGeom>
          <a:noFill/>
          <a:ln w="57150">
            <a:solidFill>
              <a:srgbClr val="C00000"/>
            </a:solid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117</a:t>
            </a:fld>
            <a:endParaRPr lang="en-US"/>
          </a:p>
        </p:txBody>
      </p:sp>
      <p:sp>
        <p:nvSpPr>
          <p:cNvPr id="7" name="Rectangle 6"/>
          <p:cNvSpPr/>
          <p:nvPr/>
        </p:nvSpPr>
        <p:spPr>
          <a:xfrm>
            <a:off x="142844" y="142852"/>
            <a:ext cx="8858280" cy="2579507"/>
          </a:xfrm>
          <a:prstGeom prst="rect">
            <a:avLst/>
          </a:prstGeom>
          <a:ln w="76200">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wrap="square" lIns="180000" tIns="180000" rIns="180000" bIns="180000">
            <a:spAutoFit/>
          </a:bodyPr>
          <a:lstStyle/>
          <a:p>
            <a:pPr algn="just"/>
            <a:r>
              <a:rPr lang="fr-FR" sz="2400" b="1" dirty="0" smtClean="0">
                <a:solidFill>
                  <a:srgbClr val="C00000"/>
                </a:solidFill>
                <a:latin typeface="Times New Roman" pitchFamily="18" charset="0"/>
                <a:ea typeface="Calibri" pitchFamily="34" charset="0"/>
                <a:cs typeface="Times New Roman" pitchFamily="18" charset="0"/>
              </a:rPr>
              <a:t>La </a:t>
            </a:r>
            <a:r>
              <a:rPr lang="fr-FR" sz="2400" b="1" dirty="0" err="1" smtClean="0">
                <a:solidFill>
                  <a:srgbClr val="C00000"/>
                </a:solidFill>
                <a:latin typeface="Times New Roman" pitchFamily="18" charset="0"/>
                <a:ea typeface="Calibri" pitchFamily="34" charset="0"/>
                <a:cs typeface="Times New Roman" pitchFamily="18" charset="0"/>
              </a:rPr>
              <a:t>clathrine</a:t>
            </a:r>
            <a:r>
              <a:rPr lang="fr-FR" sz="2400" b="1" dirty="0" smtClean="0">
                <a:solidFill>
                  <a:srgbClr val="C00000"/>
                </a:solidFill>
                <a:latin typeface="Times New Roman" pitchFamily="18" charset="0"/>
                <a:ea typeface="Calibri" pitchFamily="34" charset="0"/>
                <a:cs typeface="Times New Roman" pitchFamily="18" charset="0"/>
              </a:rPr>
              <a:t> </a:t>
            </a:r>
            <a:r>
              <a:rPr lang="fr-FR" sz="2400" b="1" dirty="0" smtClean="0">
                <a:solidFill>
                  <a:schemeClr val="bg1"/>
                </a:solidFill>
                <a:latin typeface="Times New Roman" pitchFamily="18" charset="0"/>
                <a:ea typeface="Calibri" pitchFamily="34" charset="0"/>
                <a:cs typeface="Times New Roman" pitchFamily="18" charset="0"/>
              </a:rPr>
              <a:t>est une protéine cytoplasmique qui peut s'assembler en réseau, formant une cage. </a:t>
            </a:r>
          </a:p>
          <a:p>
            <a:pPr algn="just"/>
            <a:r>
              <a:rPr lang="fr-FR" sz="2400" b="1" dirty="0" smtClean="0">
                <a:solidFill>
                  <a:schemeClr val="bg1"/>
                </a:solidFill>
                <a:latin typeface="Times New Roman" pitchFamily="18" charset="0"/>
                <a:ea typeface="Calibri" pitchFamily="34" charset="0"/>
                <a:cs typeface="Times New Roman" pitchFamily="18" charset="0"/>
              </a:rPr>
              <a:t>De forme </a:t>
            </a:r>
            <a:r>
              <a:rPr lang="fr-FR" sz="2400" b="1" dirty="0" smtClean="0">
                <a:solidFill>
                  <a:schemeClr val="bg1"/>
                </a:solidFill>
                <a:latin typeface="Times New Roman" pitchFamily="18" charset="0"/>
                <a:cs typeface="Times New Roman" pitchFamily="18" charset="0"/>
              </a:rPr>
              <a:t>complexe elle </a:t>
            </a:r>
            <a:r>
              <a:rPr lang="fr-FR" sz="2400" b="1" dirty="0" smtClean="0">
                <a:solidFill>
                  <a:schemeClr val="bg1"/>
                </a:solidFill>
                <a:latin typeface="Times New Roman" pitchFamily="18" charset="0"/>
                <a:ea typeface="Calibri" pitchFamily="34" charset="0"/>
                <a:cs typeface="Times New Roman" pitchFamily="18" charset="0"/>
              </a:rPr>
              <a:t>est </a:t>
            </a:r>
            <a:r>
              <a:rPr lang="fr-FR" sz="2400" b="1" dirty="0" smtClean="0">
                <a:solidFill>
                  <a:schemeClr val="bg1"/>
                </a:solidFill>
                <a:latin typeface="Times New Roman" pitchFamily="18" charset="0"/>
                <a:cs typeface="Times New Roman" pitchFamily="18" charset="0"/>
              </a:rPr>
              <a:t>composée de 6 chaînes  polypeptidiques, </a:t>
            </a:r>
            <a:r>
              <a:rPr lang="fr-FR" sz="2400" b="1" dirty="0" smtClean="0">
                <a:solidFill>
                  <a:srgbClr val="C00000"/>
                </a:solidFill>
                <a:latin typeface="Times New Roman" pitchFamily="18" charset="0"/>
                <a:cs typeface="Times New Roman" pitchFamily="18" charset="0"/>
              </a:rPr>
              <a:t>3 légères </a:t>
            </a:r>
            <a:r>
              <a:rPr lang="fr-FR" sz="2400" b="1" dirty="0" smtClean="0">
                <a:solidFill>
                  <a:schemeClr val="bg1"/>
                </a:solidFill>
                <a:latin typeface="Times New Roman" pitchFamily="18" charset="0"/>
                <a:cs typeface="Times New Roman" pitchFamily="18" charset="0"/>
              </a:rPr>
              <a:t>et </a:t>
            </a:r>
            <a:r>
              <a:rPr lang="fr-FR" sz="2400" b="1" dirty="0" smtClean="0">
                <a:solidFill>
                  <a:srgbClr val="C00000"/>
                </a:solidFill>
                <a:latin typeface="Times New Roman" pitchFamily="18" charset="0"/>
                <a:cs typeface="Times New Roman" pitchFamily="18" charset="0"/>
              </a:rPr>
              <a:t>3 lourdes</a:t>
            </a:r>
            <a:r>
              <a:rPr lang="fr-FR" sz="2400" b="1" dirty="0" smtClean="0">
                <a:solidFill>
                  <a:schemeClr val="bg1"/>
                </a:solidFill>
                <a:latin typeface="Times New Roman" pitchFamily="18" charset="0"/>
                <a:cs typeface="Times New Roman" pitchFamily="18" charset="0"/>
              </a:rPr>
              <a:t>. Les 6 chaînes forment une structure en </a:t>
            </a:r>
            <a:r>
              <a:rPr lang="fr-FR" sz="2400" b="1" dirty="0" smtClean="0">
                <a:solidFill>
                  <a:srgbClr val="FF0066"/>
                </a:solidFill>
                <a:latin typeface="Times New Roman" pitchFamily="18" charset="0"/>
                <a:cs typeface="Times New Roman" pitchFamily="18" charset="0"/>
              </a:rPr>
              <a:t>étoile à 3 branches (en forme de U) </a:t>
            </a:r>
            <a:r>
              <a:rPr lang="fr-FR" sz="2400" b="1" dirty="0" smtClean="0">
                <a:solidFill>
                  <a:schemeClr val="bg1"/>
                </a:solidFill>
                <a:latin typeface="Times New Roman" pitchFamily="18" charset="0"/>
                <a:cs typeface="Times New Roman" pitchFamily="18" charset="0"/>
              </a:rPr>
              <a:t>appelée </a:t>
            </a:r>
            <a:r>
              <a:rPr lang="fr-FR" sz="2400" b="1" dirty="0" smtClean="0">
                <a:solidFill>
                  <a:srgbClr val="0070C0"/>
                </a:solidFill>
                <a:latin typeface="Times New Roman" pitchFamily="18" charset="0"/>
                <a:cs typeface="Times New Roman" pitchFamily="18" charset="0"/>
              </a:rPr>
              <a:t>triskèle ou </a:t>
            </a:r>
            <a:r>
              <a:rPr lang="fr-FR" sz="2400" b="1" dirty="0" err="1" smtClean="0">
                <a:solidFill>
                  <a:srgbClr val="0070C0"/>
                </a:solidFill>
                <a:latin typeface="Times New Roman" pitchFamily="18" charset="0"/>
                <a:cs typeface="Times New Roman" pitchFamily="18" charset="0"/>
              </a:rPr>
              <a:t>triskélion</a:t>
            </a:r>
            <a:r>
              <a:rPr lang="fr-FR" sz="2400" b="1" dirty="0" smtClean="0">
                <a:solidFill>
                  <a:srgbClr val="0070C0"/>
                </a:solidFill>
                <a:latin typeface="Times New Roman" pitchFamily="18" charset="0"/>
                <a:cs typeface="Times New Roman" pitchFamily="18" charset="0"/>
              </a:rPr>
              <a:t>.</a:t>
            </a:r>
            <a:endParaRPr lang="fr-FR" sz="2400" b="1" dirty="0">
              <a:solidFill>
                <a:srgbClr val="0070C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srcRect/>
          <a:stretch>
            <a:fillRect/>
          </a:stretch>
        </p:blipFill>
        <p:spPr bwMode="auto">
          <a:xfrm>
            <a:off x="261966" y="2857496"/>
            <a:ext cx="8382000" cy="3214710"/>
          </a:xfrm>
          <a:prstGeom prst="rect">
            <a:avLst/>
          </a:prstGeom>
          <a:noFill/>
          <a:ln w="57150">
            <a:solidFill>
              <a:srgbClr val="C00000"/>
            </a:solid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114300" y="142852"/>
            <a:ext cx="8915400" cy="6248423"/>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amond(out)">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118</a:t>
            </a:fld>
            <a:endParaRPr lang="en-US"/>
          </a:p>
        </p:txBody>
      </p:sp>
      <p:sp>
        <p:nvSpPr>
          <p:cNvPr id="217089" name="Rectangle 1"/>
          <p:cNvSpPr>
            <a:spLocks noChangeArrowheads="1"/>
          </p:cNvSpPr>
          <p:nvPr/>
        </p:nvSpPr>
        <p:spPr bwMode="auto">
          <a:xfrm>
            <a:off x="571472" y="500042"/>
            <a:ext cx="8215370" cy="5422199"/>
          </a:xfrm>
          <a:prstGeom prst="rect">
            <a:avLst/>
          </a:prstGeom>
          <a:solidFill>
            <a:schemeClr val="tx1"/>
          </a:solidFill>
          <a:ln w="76200">
            <a:solidFill>
              <a:srgbClr val="FFC000"/>
            </a:solidFill>
            <a:prstDash val="sysDash"/>
            <a:headEnd/>
            <a:tailEnd/>
          </a:ln>
        </p:spPr>
        <p:style>
          <a:lnRef idx="2">
            <a:schemeClr val="accent1"/>
          </a:lnRef>
          <a:fillRef idx="1">
            <a:schemeClr val="lt1"/>
          </a:fillRef>
          <a:effectRef idx="0">
            <a:schemeClr val="accent1"/>
          </a:effectRef>
          <a:fontRef idx="minor">
            <a:schemeClr val="dk1"/>
          </a:fontRef>
        </p:style>
        <p:txBody>
          <a:bodyPr vert="horz" wrap="square" lIns="216000" tIns="216000" rIns="216000" bIns="216000" numCol="1" anchor="ctr" anchorCtr="0" compatLnSpc="1">
            <a:prstTxWarp prst="textNoShape">
              <a:avLst/>
            </a:prstTxWarp>
            <a:spAutoFit/>
          </a:bodyPr>
          <a:lstStyle/>
          <a:p>
            <a:pPr algn="just">
              <a:lnSpc>
                <a:spcPct val="150000"/>
              </a:lnSpc>
            </a:pPr>
            <a:r>
              <a:rPr lang="fr-FR" sz="2400" b="1" dirty="0" smtClean="0">
                <a:solidFill>
                  <a:srgbClr val="C00000"/>
                </a:solidFill>
                <a:latin typeface="Times New Roman" pitchFamily="18" charset="0"/>
                <a:cs typeface="Times New Roman" pitchFamily="18" charset="0"/>
              </a:rPr>
              <a:t>La </a:t>
            </a:r>
            <a:r>
              <a:rPr lang="fr-FR" sz="2400" b="1" dirty="0" err="1" smtClean="0">
                <a:solidFill>
                  <a:srgbClr val="C00000"/>
                </a:solidFill>
                <a:latin typeface="Times New Roman" pitchFamily="18" charset="0"/>
                <a:cs typeface="Times New Roman" pitchFamily="18" charset="0"/>
              </a:rPr>
              <a:t>clathrine</a:t>
            </a:r>
            <a:r>
              <a:rPr lang="fr-FR" sz="2400" b="1" dirty="0" smtClean="0">
                <a:solidFill>
                  <a:srgbClr val="C00000"/>
                </a:solidFill>
                <a:latin typeface="Times New Roman" pitchFamily="18" charset="0"/>
                <a:cs typeface="Times New Roman" pitchFamily="18" charset="0"/>
              </a:rPr>
              <a:t> </a:t>
            </a:r>
            <a:r>
              <a:rPr lang="fr-FR" sz="2400" b="1" dirty="0" smtClean="0">
                <a:solidFill>
                  <a:schemeClr val="bg1"/>
                </a:solidFill>
                <a:latin typeface="Times New Roman" pitchFamily="18" charset="0"/>
                <a:cs typeface="Times New Roman" pitchFamily="18" charset="0"/>
              </a:rPr>
              <a:t>et d’autres </a:t>
            </a:r>
            <a:r>
              <a:rPr lang="fr-FR" sz="2400" b="1" dirty="0" smtClean="0">
                <a:solidFill>
                  <a:srgbClr val="FF6600"/>
                </a:solidFill>
                <a:latin typeface="Times New Roman" pitchFamily="18" charset="0"/>
                <a:cs typeface="Times New Roman" pitchFamily="18" charset="0"/>
              </a:rPr>
              <a:t>protéines d’adaptation </a:t>
            </a:r>
            <a:r>
              <a:rPr lang="fr-FR" sz="2400" b="1" dirty="0" smtClean="0">
                <a:solidFill>
                  <a:schemeClr val="bg1"/>
                </a:solidFill>
                <a:latin typeface="Times New Roman" pitchFamily="18" charset="0"/>
                <a:cs typeface="Times New Roman" pitchFamily="18" charset="0"/>
              </a:rPr>
              <a:t>constituent, dans le cytoplasme, </a:t>
            </a:r>
            <a:r>
              <a:rPr lang="fr-FR" sz="2400" b="1" dirty="0" smtClean="0">
                <a:solidFill>
                  <a:srgbClr val="0070C0"/>
                </a:solidFill>
                <a:latin typeface="Times New Roman" pitchFamily="18" charset="0"/>
                <a:cs typeface="Times New Roman" pitchFamily="18" charset="0"/>
              </a:rPr>
              <a:t>un réseau à maille pentagonale et hexagonale</a:t>
            </a:r>
            <a:r>
              <a:rPr lang="fr-FR" sz="2400" b="1" dirty="0" smtClean="0">
                <a:solidFill>
                  <a:schemeClr val="bg1"/>
                </a:solidFill>
                <a:latin typeface="Times New Roman" pitchFamily="18" charset="0"/>
                <a:cs typeface="Times New Roman" pitchFamily="18" charset="0"/>
              </a:rPr>
              <a:t> dont les remaniements représentent</a:t>
            </a:r>
            <a:r>
              <a:rPr lang="fr-FR" sz="2400" b="1" dirty="0" smtClean="0">
                <a:latin typeface="Times New Roman" pitchFamily="18" charset="0"/>
                <a:cs typeface="Times New Roman" pitchFamily="18" charset="0"/>
              </a:rPr>
              <a:t> le moteur responsable de la déformation de la membrane plasmique</a:t>
            </a:r>
            <a:r>
              <a:rPr lang="fr-FR" sz="2400" b="1" dirty="0" smtClean="0">
                <a:solidFill>
                  <a:schemeClr val="bg1"/>
                </a:solidFill>
                <a:latin typeface="Times New Roman" pitchFamily="18" charset="0"/>
                <a:cs typeface="Times New Roman" pitchFamily="18" charset="0"/>
              </a:rPr>
              <a:t> lors de la formation puis le bourgeonnement de la vésicule d’</a:t>
            </a:r>
            <a:r>
              <a:rPr lang="fr-FR" sz="2400" b="1" dirty="0" err="1" smtClean="0">
                <a:solidFill>
                  <a:schemeClr val="bg1"/>
                </a:solidFill>
                <a:latin typeface="Times New Roman" pitchFamily="18" charset="0"/>
                <a:cs typeface="Times New Roman" pitchFamily="18" charset="0"/>
              </a:rPr>
              <a:t>endocytose</a:t>
            </a:r>
            <a:endParaRPr lang="fr-FR" sz="2400" b="1" dirty="0" smtClean="0">
              <a:solidFill>
                <a:schemeClr val="bg1"/>
              </a:solidFill>
              <a:latin typeface="Times New Roman" pitchFamily="18" charset="0"/>
              <a:cs typeface="Times New Roman" pitchFamily="18" charset="0"/>
            </a:endParaRPr>
          </a:p>
          <a:p>
            <a:pPr algn="just">
              <a:lnSpc>
                <a:spcPct val="150000"/>
              </a:lnSpc>
            </a:pPr>
            <a:r>
              <a:rPr lang="fr-FR" sz="2400" b="1" dirty="0" smtClean="0">
                <a:solidFill>
                  <a:schemeClr val="bg1"/>
                </a:solidFill>
                <a:latin typeface="Times New Roman" pitchFamily="18" charset="0"/>
                <a:cs typeface="Times New Roman" pitchFamily="18" charset="0"/>
              </a:rPr>
              <a:t>Le maillage rigide (la cage rigide) formé par le réseau de </a:t>
            </a:r>
            <a:r>
              <a:rPr lang="fr-FR" sz="2400" b="1" dirty="0" err="1" smtClean="0">
                <a:solidFill>
                  <a:schemeClr val="bg1"/>
                </a:solidFill>
                <a:latin typeface="Times New Roman" pitchFamily="18" charset="0"/>
                <a:cs typeface="Times New Roman" pitchFamily="18" charset="0"/>
              </a:rPr>
              <a:t>clathrine</a:t>
            </a:r>
            <a:r>
              <a:rPr lang="fr-FR" sz="2400" b="1" dirty="0" smtClean="0">
                <a:solidFill>
                  <a:schemeClr val="bg1"/>
                </a:solidFill>
                <a:latin typeface="Times New Roman" pitchFamily="18" charset="0"/>
                <a:cs typeface="Times New Roman" pitchFamily="18" charset="0"/>
              </a:rPr>
              <a:t> permettrait de piéger les récepteurs en cours d’internalisation.</a:t>
            </a:r>
          </a:p>
        </p:txBody>
      </p:sp>
    </p:spTree>
  </p:cSld>
  <p:clrMapOvr>
    <a:masterClrMapping/>
  </p:clrMapOvr>
  <p:transition spd="slow">
    <p:pull dir="lu"/>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119</a:t>
            </a:fld>
            <a:endParaRPr lang="en-US"/>
          </a:p>
        </p:txBody>
      </p:sp>
      <p:sp>
        <p:nvSpPr>
          <p:cNvPr id="5" name="Rectangle 4"/>
          <p:cNvSpPr/>
          <p:nvPr/>
        </p:nvSpPr>
        <p:spPr bwMode="auto">
          <a:xfrm>
            <a:off x="214282" y="3571876"/>
            <a:ext cx="8785718" cy="2517952"/>
          </a:xfrm>
          <a:prstGeom prst="rect">
            <a:avLst/>
          </a:prstGeom>
          <a:ln w="76200">
            <a:solidFill>
              <a:srgbClr val="007A37"/>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80000" tIns="180000" rIns="180000" bIns="180000" numCol="1" rtlCol="0" anchor="t" anchorCtr="0" compatLnSpc="1">
            <a:prstTxWarp prst="textNoShape">
              <a:avLst/>
            </a:prstTxWarp>
            <a:spAutoFit/>
          </a:bodyPr>
          <a:lstStyle/>
          <a:p>
            <a:pPr algn="just"/>
            <a:r>
              <a:rPr lang="fr-FR" sz="2000" b="1" dirty="0" smtClean="0">
                <a:solidFill>
                  <a:schemeClr val="bg1"/>
                </a:solidFill>
                <a:latin typeface="Times New Roman" pitchFamily="18" charset="0"/>
                <a:cs typeface="Times New Roman" pitchFamily="18" charset="0"/>
              </a:rPr>
              <a:t>Figure : </a:t>
            </a:r>
            <a:r>
              <a:rPr lang="fr-FR" sz="2000" b="1" dirty="0" smtClean="0">
                <a:solidFill>
                  <a:schemeClr val="bg2">
                    <a:lumMod val="75000"/>
                  </a:schemeClr>
                </a:solidFill>
                <a:latin typeface="Times New Roman" pitchFamily="18" charset="0"/>
                <a:cs typeface="Times New Roman" pitchFamily="18" charset="0"/>
              </a:rPr>
              <a:t>Schémas montrant la structure et l’organisation des molécules de </a:t>
            </a:r>
            <a:r>
              <a:rPr lang="fr-FR" sz="2000" b="1" dirty="0" err="1" smtClean="0">
                <a:solidFill>
                  <a:schemeClr val="bg2">
                    <a:lumMod val="75000"/>
                  </a:schemeClr>
                </a:solidFill>
                <a:latin typeface="Times New Roman" pitchFamily="18" charset="0"/>
                <a:cs typeface="Times New Roman" pitchFamily="18" charset="0"/>
              </a:rPr>
              <a:t>clathrines</a:t>
            </a:r>
            <a:r>
              <a:rPr lang="fr-FR" sz="2000" b="1" dirty="0" smtClean="0">
                <a:solidFill>
                  <a:schemeClr val="bg2">
                    <a:lumMod val="75000"/>
                  </a:schemeClr>
                </a:solidFill>
                <a:latin typeface="Times New Roman" pitchFamily="18" charset="0"/>
                <a:cs typeface="Times New Roman" pitchFamily="18" charset="0"/>
              </a:rPr>
              <a:t> et d’</a:t>
            </a:r>
            <a:r>
              <a:rPr lang="fr-FR" sz="2000" b="1" dirty="0" err="1" smtClean="0">
                <a:solidFill>
                  <a:schemeClr val="bg2">
                    <a:lumMod val="75000"/>
                  </a:schemeClr>
                </a:solidFill>
                <a:latin typeface="Times New Roman" pitchFamily="18" charset="0"/>
                <a:cs typeface="Times New Roman" pitchFamily="18" charset="0"/>
              </a:rPr>
              <a:t>adaptines</a:t>
            </a:r>
            <a:r>
              <a:rPr lang="fr-FR" sz="2000" b="1" dirty="0" smtClean="0">
                <a:solidFill>
                  <a:schemeClr val="bg2">
                    <a:lumMod val="75000"/>
                  </a:schemeClr>
                </a:solidFill>
                <a:latin typeface="Times New Roman" pitchFamily="18" charset="0"/>
                <a:cs typeface="Times New Roman" pitchFamily="18" charset="0"/>
              </a:rPr>
              <a:t>. </a:t>
            </a:r>
          </a:p>
          <a:p>
            <a:pPr algn="just"/>
            <a:r>
              <a:rPr lang="fr-FR" sz="2000" b="1" dirty="0" smtClean="0">
                <a:solidFill>
                  <a:srgbClr val="FF0000"/>
                </a:solidFill>
                <a:latin typeface="Times New Roman" pitchFamily="18" charset="0"/>
                <a:cs typeface="Times New Roman" pitchFamily="18" charset="0"/>
              </a:rPr>
              <a:t>(1) </a:t>
            </a:r>
            <a:r>
              <a:rPr lang="fr-FR" sz="2000" b="1" dirty="0" smtClean="0">
                <a:solidFill>
                  <a:schemeClr val="bg1"/>
                </a:solidFill>
                <a:latin typeface="Times New Roman" pitchFamily="18" charset="0"/>
                <a:cs typeface="Times New Roman" pitchFamily="18" charset="0"/>
              </a:rPr>
              <a:t>Structure tripartite (</a:t>
            </a:r>
            <a:r>
              <a:rPr lang="fr-FR" sz="2000" b="1" dirty="0" err="1" smtClean="0">
                <a:solidFill>
                  <a:schemeClr val="bg1"/>
                </a:solidFill>
                <a:latin typeface="Times New Roman" pitchFamily="18" charset="0"/>
                <a:cs typeface="Times New Roman" pitchFamily="18" charset="0"/>
              </a:rPr>
              <a:t>triskélion</a:t>
            </a:r>
            <a:r>
              <a:rPr lang="fr-FR" sz="2000" b="1" dirty="0" smtClean="0">
                <a:solidFill>
                  <a:schemeClr val="bg1"/>
                </a:solidFill>
                <a:latin typeface="Times New Roman" pitchFamily="18" charset="0"/>
                <a:cs typeface="Times New Roman" pitchFamily="18" charset="0"/>
              </a:rPr>
              <a:t>)</a:t>
            </a:r>
            <a:r>
              <a:rPr lang="fr-FR" sz="2000" b="1" dirty="0" smtClean="0">
                <a:solidFill>
                  <a:srgbClr val="FF0000"/>
                </a:solidFill>
                <a:latin typeface="Times New Roman" pitchFamily="18" charset="0"/>
                <a:cs typeface="Times New Roman" pitchFamily="18" charset="0"/>
              </a:rPr>
              <a:t> </a:t>
            </a:r>
            <a:r>
              <a:rPr lang="fr-FR" sz="2000" b="1" dirty="0" smtClean="0">
                <a:solidFill>
                  <a:schemeClr val="bg1"/>
                </a:solidFill>
                <a:latin typeface="Times New Roman" pitchFamily="18" charset="0"/>
                <a:cs typeface="Times New Roman" pitchFamily="18" charset="0"/>
              </a:rPr>
              <a:t>d’une molécule de </a:t>
            </a:r>
            <a:r>
              <a:rPr lang="fr-FR" sz="2000" b="1" dirty="0" err="1" smtClean="0">
                <a:solidFill>
                  <a:schemeClr val="bg1"/>
                </a:solidFill>
                <a:latin typeface="Times New Roman" pitchFamily="18" charset="0"/>
                <a:cs typeface="Times New Roman" pitchFamily="18" charset="0"/>
              </a:rPr>
              <a:t>clathrine</a:t>
            </a:r>
            <a:r>
              <a:rPr lang="fr-FR" sz="2000" b="1" dirty="0" smtClean="0">
                <a:solidFill>
                  <a:schemeClr val="bg1"/>
                </a:solidFill>
                <a:latin typeface="Times New Roman" pitchFamily="18" charset="0"/>
                <a:cs typeface="Times New Roman" pitchFamily="18" charset="0"/>
              </a:rPr>
              <a:t>, formée de trois chaînes lourdes et de trois chaînes légères.</a:t>
            </a:r>
            <a:r>
              <a:rPr lang="fr-FR" sz="2000" b="1" dirty="0" smtClean="0">
                <a:solidFill>
                  <a:srgbClr val="FF0000"/>
                </a:solidFill>
                <a:latin typeface="Times New Roman" pitchFamily="18" charset="0"/>
                <a:cs typeface="Times New Roman" pitchFamily="18" charset="0"/>
              </a:rPr>
              <a:t>(2) </a:t>
            </a:r>
            <a:r>
              <a:rPr lang="fr-FR" sz="2000" b="1" dirty="0" smtClean="0">
                <a:solidFill>
                  <a:schemeClr val="bg1"/>
                </a:solidFill>
                <a:latin typeface="Times New Roman" pitchFamily="18" charset="0"/>
                <a:cs typeface="Times New Roman" pitchFamily="18" charset="0"/>
              </a:rPr>
              <a:t>Agencement des </a:t>
            </a:r>
            <a:r>
              <a:rPr lang="fr-FR" sz="2000" b="1" dirty="0" err="1" smtClean="0">
                <a:solidFill>
                  <a:schemeClr val="bg1"/>
                </a:solidFill>
                <a:latin typeface="Times New Roman" pitchFamily="18" charset="0"/>
                <a:cs typeface="Times New Roman" pitchFamily="18" charset="0"/>
              </a:rPr>
              <a:t>triskélions</a:t>
            </a:r>
            <a:r>
              <a:rPr lang="fr-FR" sz="2000" b="1" dirty="0" smtClean="0">
                <a:solidFill>
                  <a:schemeClr val="bg1"/>
                </a:solidFill>
                <a:latin typeface="Times New Roman" pitchFamily="18" charset="0"/>
                <a:cs typeface="Times New Roman" pitchFamily="18" charset="0"/>
              </a:rPr>
              <a:t> de </a:t>
            </a:r>
            <a:r>
              <a:rPr lang="fr-FR" sz="2000" b="1" dirty="0" err="1" smtClean="0">
                <a:solidFill>
                  <a:schemeClr val="bg1"/>
                </a:solidFill>
                <a:latin typeface="Times New Roman" pitchFamily="18" charset="0"/>
                <a:cs typeface="Times New Roman" pitchFamily="18" charset="0"/>
              </a:rPr>
              <a:t>clathrine</a:t>
            </a:r>
            <a:r>
              <a:rPr lang="fr-FR" sz="2000" b="1" dirty="0" smtClean="0">
                <a:solidFill>
                  <a:schemeClr val="bg1"/>
                </a:solidFill>
                <a:latin typeface="Times New Roman" pitchFamily="18" charset="0"/>
                <a:cs typeface="Times New Roman" pitchFamily="18" charset="0"/>
              </a:rPr>
              <a:t> pour former un réseau hexagonal plan. </a:t>
            </a:r>
            <a:r>
              <a:rPr lang="fr-FR" sz="2000" b="1" dirty="0" smtClean="0">
                <a:solidFill>
                  <a:srgbClr val="FF0000"/>
                </a:solidFill>
                <a:latin typeface="Times New Roman" pitchFamily="18" charset="0"/>
                <a:cs typeface="Times New Roman" pitchFamily="18" charset="0"/>
              </a:rPr>
              <a:t>(3) </a:t>
            </a:r>
            <a:r>
              <a:rPr lang="fr-FR" sz="2000" b="1" dirty="0" smtClean="0">
                <a:solidFill>
                  <a:schemeClr val="bg1"/>
                </a:solidFill>
                <a:latin typeface="Times New Roman" pitchFamily="18" charset="0"/>
                <a:cs typeface="Times New Roman" pitchFamily="18" charset="0"/>
              </a:rPr>
              <a:t>Complexe </a:t>
            </a:r>
            <a:r>
              <a:rPr lang="fr-FR" sz="2000" b="1" dirty="0" err="1" smtClean="0">
                <a:solidFill>
                  <a:schemeClr val="bg1"/>
                </a:solidFill>
                <a:latin typeface="Times New Roman" pitchFamily="18" charset="0"/>
                <a:cs typeface="Times New Roman" pitchFamily="18" charset="0"/>
              </a:rPr>
              <a:t>adapteur</a:t>
            </a:r>
            <a:r>
              <a:rPr lang="fr-FR" sz="2000" b="1" dirty="0" smtClean="0">
                <a:solidFill>
                  <a:schemeClr val="bg1"/>
                </a:solidFill>
                <a:latin typeface="Times New Roman" pitchFamily="18" charset="0"/>
                <a:cs typeface="Times New Roman" pitchFamily="18" charset="0"/>
              </a:rPr>
              <a:t> protéique (AP2). </a:t>
            </a:r>
            <a:r>
              <a:rPr lang="fr-FR" sz="2000" b="1" dirty="0" smtClean="0">
                <a:solidFill>
                  <a:srgbClr val="FF0000"/>
                </a:solidFill>
                <a:latin typeface="Times New Roman" pitchFamily="18" charset="0"/>
                <a:cs typeface="Times New Roman" pitchFamily="18" charset="0"/>
              </a:rPr>
              <a:t>(4) </a:t>
            </a:r>
            <a:r>
              <a:rPr lang="fr-FR" sz="2000" b="1" dirty="0" smtClean="0">
                <a:solidFill>
                  <a:schemeClr val="bg1"/>
                </a:solidFill>
                <a:latin typeface="Times New Roman" pitchFamily="18" charset="0"/>
                <a:cs typeface="Times New Roman" pitchFamily="18" charset="0"/>
              </a:rPr>
              <a:t>Organisation d’une cage sphérique formée d’hexagones et de pentagones, comme celles qui englobent les vésicules d’</a:t>
            </a:r>
            <a:r>
              <a:rPr lang="fr-FR" sz="2000" b="1" dirty="0" err="1" smtClean="0">
                <a:solidFill>
                  <a:schemeClr val="bg1"/>
                </a:solidFill>
                <a:latin typeface="Times New Roman" pitchFamily="18" charset="0"/>
                <a:cs typeface="Times New Roman" pitchFamily="18" charset="0"/>
              </a:rPr>
              <a:t>endocytose</a:t>
            </a:r>
            <a:r>
              <a:rPr lang="fr-FR" sz="2000" b="1" dirty="0" smtClean="0">
                <a:solidFill>
                  <a:schemeClr val="bg1"/>
                </a:solidFill>
                <a:latin typeface="Times New Roman" pitchFamily="18" charset="0"/>
                <a:cs typeface="Times New Roman" pitchFamily="18" charset="0"/>
              </a:rPr>
              <a:t>.</a:t>
            </a:r>
            <a:endParaRPr kumimoji="0" lang="fr-FR" sz="2000" b="1" i="0" u="none" strike="noStrike" cap="none" normalizeH="0" baseline="0" dirty="0" smtClean="0">
              <a:ln>
                <a:noFill/>
              </a:ln>
              <a:solidFill>
                <a:schemeClr val="bg1"/>
              </a:solidFill>
              <a:effectLst/>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srcRect/>
          <a:stretch>
            <a:fillRect/>
          </a:stretch>
        </p:blipFill>
        <p:spPr bwMode="auto">
          <a:xfrm>
            <a:off x="181156" y="200541"/>
            <a:ext cx="8820000" cy="3299897"/>
          </a:xfrm>
          <a:prstGeom prst="rect">
            <a:avLst/>
          </a:prstGeom>
          <a:ln w="57150" cap="sq">
            <a:solidFill>
              <a:schemeClr val="tx1"/>
            </a:solidFill>
            <a:prstDash val="lgDash"/>
            <a:miter lim="800000"/>
          </a:ln>
          <a:effectLst>
            <a:outerShdw blurRad="50800" dist="38100" dir="2700000" algn="tl" rotWithShape="0">
              <a:srgbClr val="000000">
                <a:alpha val="43000"/>
              </a:srgbClr>
            </a:outerShdw>
          </a:effectLst>
        </p:spPr>
      </p:pic>
    </p:spTree>
  </p:cSld>
  <p:clrMapOvr>
    <a:masterClrMapping/>
  </p:clrMapOvr>
  <p:transition spd="slow">
    <p:pull dir="l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406" y="5000636"/>
            <a:ext cx="5429288" cy="1200329"/>
          </a:xfrm>
          <a:prstGeom prst="rect">
            <a:avLst/>
          </a:prstGeom>
          <a:solidFill>
            <a:schemeClr val="bg2">
              <a:lumMod val="75000"/>
            </a:schemeClr>
          </a:solidFill>
          <a:ln w="57150">
            <a:solidFill>
              <a:schemeClr val="tx1"/>
            </a:solidFill>
          </a:ln>
        </p:spPr>
        <p:txBody>
          <a:bodyPr wrap="square">
            <a:spAutoFit/>
          </a:bodyPr>
          <a:lstStyle/>
          <a:p>
            <a:pPr algn="ctr"/>
            <a:r>
              <a:rPr lang="fr-FR" sz="2400" b="1" dirty="0" smtClean="0">
                <a:solidFill>
                  <a:srgbClr val="FFFF00"/>
                </a:solidFill>
                <a:latin typeface="Times New Roman" pitchFamily="18" charset="0"/>
                <a:cs typeface="Times New Roman" pitchFamily="18" charset="0"/>
              </a:rPr>
              <a:t>Figure : mouvements de la membrane au cours de l’</a:t>
            </a:r>
            <a:r>
              <a:rPr lang="fr-FR" sz="2400" b="1" dirty="0" err="1" smtClean="0">
                <a:solidFill>
                  <a:srgbClr val="FFFF00"/>
                </a:solidFill>
                <a:latin typeface="Times New Roman" pitchFamily="18" charset="0"/>
                <a:cs typeface="Times New Roman" pitchFamily="18" charset="0"/>
              </a:rPr>
              <a:t>endocytose</a:t>
            </a:r>
            <a:r>
              <a:rPr lang="fr-FR" sz="2400" b="1" dirty="0" smtClean="0">
                <a:solidFill>
                  <a:srgbClr val="FFFF00"/>
                </a:solidFill>
                <a:latin typeface="Times New Roman" pitchFamily="18" charset="0"/>
                <a:cs typeface="Times New Roman" pitchFamily="18" charset="0"/>
              </a:rPr>
              <a:t> et de l’</a:t>
            </a:r>
            <a:r>
              <a:rPr lang="fr-FR" sz="2400" b="1" dirty="0" err="1" smtClean="0">
                <a:solidFill>
                  <a:srgbClr val="FFFF00"/>
                </a:solidFill>
                <a:latin typeface="Times New Roman" pitchFamily="18" charset="0"/>
                <a:cs typeface="Times New Roman" pitchFamily="18" charset="0"/>
              </a:rPr>
              <a:t>exocytose</a:t>
            </a:r>
            <a:endParaRPr lang="fr-FR" sz="2400" dirty="0">
              <a:solidFill>
                <a:srgbClr val="FFFF00"/>
              </a:solidFill>
              <a:latin typeface="Times New Roman" pitchFamily="18" charset="0"/>
              <a:cs typeface="Times New Roman" pitchFamily="18" charset="0"/>
            </a:endParaRPr>
          </a:p>
        </p:txBody>
      </p:sp>
      <p:pic>
        <p:nvPicPr>
          <p:cNvPr id="2" name="Picture 2"/>
          <p:cNvPicPr>
            <a:picLocks noChangeAspect="1" noChangeArrowheads="1"/>
          </p:cNvPicPr>
          <p:nvPr/>
        </p:nvPicPr>
        <p:blipFill>
          <a:blip r:embed="rId2"/>
          <a:srcRect/>
          <a:stretch>
            <a:fillRect/>
          </a:stretch>
        </p:blipFill>
        <p:spPr bwMode="auto">
          <a:xfrm>
            <a:off x="142844" y="71414"/>
            <a:ext cx="5429288" cy="4929198"/>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a:stretch>
            <a:fillRect/>
          </a:stretch>
        </p:blipFill>
        <p:spPr bwMode="auto">
          <a:xfrm>
            <a:off x="6429388" y="71414"/>
            <a:ext cx="2500330" cy="3143272"/>
          </a:xfrm>
          <a:prstGeom prst="rect">
            <a:avLst/>
          </a:prstGeom>
          <a:noFill/>
          <a:ln w="9525">
            <a:noFill/>
            <a:miter lim="800000"/>
            <a:headEnd/>
            <a:tailEnd/>
          </a:ln>
          <a:effectLst/>
        </p:spPr>
      </p:pic>
      <p:sp>
        <p:nvSpPr>
          <p:cNvPr id="6" name="Flèche gauche 5"/>
          <p:cNvSpPr/>
          <p:nvPr/>
        </p:nvSpPr>
        <p:spPr bwMode="auto">
          <a:xfrm>
            <a:off x="5500694" y="1928802"/>
            <a:ext cx="928694" cy="785818"/>
          </a:xfrm>
          <a:prstGeom prst="leftArrow">
            <a:avLst/>
          </a:prstGeom>
          <a:solidFill>
            <a:schemeClr val="bg2">
              <a:lumMod val="60000"/>
              <a:lumOff val="40000"/>
            </a:schemeClr>
          </a:solidFill>
          <a:ln w="5715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Tree>
  </p:cSld>
  <p:clrMapOvr>
    <a:masterClrMapping/>
  </p:clrMapOvr>
  <p:transition spd="slow">
    <p:pull dir="lu"/>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120</a:t>
            </a:fld>
            <a:endParaRPr lang="en-US"/>
          </a:p>
        </p:txBody>
      </p:sp>
      <p:sp>
        <p:nvSpPr>
          <p:cNvPr id="7" name="Rectangle 6"/>
          <p:cNvSpPr/>
          <p:nvPr/>
        </p:nvSpPr>
        <p:spPr>
          <a:xfrm>
            <a:off x="285720" y="3857628"/>
            <a:ext cx="8572560" cy="2434101"/>
          </a:xfrm>
          <a:prstGeom prst="rect">
            <a:avLst/>
          </a:prstGeom>
          <a:ln w="76200">
            <a:solidFill>
              <a:srgbClr val="FFD3C9"/>
            </a:solidFill>
          </a:ln>
        </p:spPr>
        <p:style>
          <a:lnRef idx="2">
            <a:schemeClr val="accent3"/>
          </a:lnRef>
          <a:fillRef idx="1">
            <a:schemeClr val="lt1"/>
          </a:fillRef>
          <a:effectRef idx="0">
            <a:schemeClr val="accent3"/>
          </a:effectRef>
          <a:fontRef idx="minor">
            <a:schemeClr val="dk1"/>
          </a:fontRef>
        </p:style>
        <p:txBody>
          <a:bodyPr wrap="square" lIns="108000" tIns="108000" rIns="108000" bIns="108000">
            <a:spAutoFit/>
          </a:bodyPr>
          <a:lstStyle/>
          <a:p>
            <a:pPr algn="just"/>
            <a:r>
              <a:rPr lang="fr-FR" sz="2400" b="1" dirty="0" smtClean="0">
                <a:solidFill>
                  <a:schemeClr val="bg1"/>
                </a:solidFill>
                <a:latin typeface="Times New Roman" pitchFamily="18" charset="0"/>
                <a:cs typeface="Times New Roman" pitchFamily="18" charset="0"/>
              </a:rPr>
              <a:t>Les triskèles de </a:t>
            </a:r>
            <a:r>
              <a:rPr lang="fr-FR" sz="2400" b="1" dirty="0" err="1" smtClean="0">
                <a:solidFill>
                  <a:schemeClr val="bg1"/>
                </a:solidFill>
                <a:latin typeface="Times New Roman" pitchFamily="18" charset="0"/>
                <a:cs typeface="Times New Roman" pitchFamily="18" charset="0"/>
              </a:rPr>
              <a:t>clathrine</a:t>
            </a:r>
            <a:r>
              <a:rPr lang="fr-FR" sz="2400" b="1" dirty="0" smtClean="0">
                <a:solidFill>
                  <a:schemeClr val="bg1"/>
                </a:solidFill>
                <a:latin typeface="Times New Roman" pitchFamily="18" charset="0"/>
                <a:cs typeface="Times New Roman" pitchFamily="18" charset="0"/>
              </a:rPr>
              <a:t> s'assemblent pour former des manteaux recouvrant des puits sur la face cytoplasmique de la membrane. </a:t>
            </a:r>
          </a:p>
          <a:p>
            <a:pPr algn="just"/>
            <a:r>
              <a:rPr lang="fr-FR" sz="2400" b="1" dirty="0" smtClean="0">
                <a:solidFill>
                  <a:schemeClr val="bg1"/>
                </a:solidFill>
                <a:latin typeface="Times New Roman" pitchFamily="18" charset="0"/>
                <a:cs typeface="Times New Roman" pitchFamily="18" charset="0"/>
              </a:rPr>
              <a:t>Le manteau de </a:t>
            </a:r>
            <a:r>
              <a:rPr lang="fr-FR" sz="2400" b="1" dirty="0" err="1" smtClean="0">
                <a:solidFill>
                  <a:schemeClr val="bg1"/>
                </a:solidFill>
                <a:latin typeface="Times New Roman" pitchFamily="18" charset="0"/>
                <a:cs typeface="Times New Roman" pitchFamily="18" charset="0"/>
              </a:rPr>
              <a:t>clathrine</a:t>
            </a:r>
            <a:r>
              <a:rPr lang="fr-FR" sz="2400" b="1" dirty="0" smtClean="0">
                <a:solidFill>
                  <a:schemeClr val="bg1"/>
                </a:solidFill>
                <a:latin typeface="Times New Roman" pitchFamily="18" charset="0"/>
                <a:cs typeface="Times New Roman" pitchFamily="18" charset="0"/>
              </a:rPr>
              <a:t> aiderait à courber la membrane plasmique afin de former les vésicules (d’</a:t>
            </a:r>
            <a:r>
              <a:rPr lang="fr-FR" sz="2400" b="1" dirty="0" err="1" smtClean="0">
                <a:solidFill>
                  <a:schemeClr val="bg1"/>
                </a:solidFill>
                <a:latin typeface="Times New Roman" pitchFamily="18" charset="0"/>
                <a:cs typeface="Times New Roman" pitchFamily="18" charset="0"/>
              </a:rPr>
              <a:t>endocytose</a:t>
            </a:r>
            <a:r>
              <a:rPr lang="fr-FR" sz="2400" b="1" dirty="0" smtClean="0">
                <a:solidFill>
                  <a:schemeClr val="bg1"/>
                </a:solidFill>
                <a:latin typeface="Times New Roman" pitchFamily="18" charset="0"/>
                <a:cs typeface="Times New Roman" pitchFamily="18" charset="0"/>
              </a:rPr>
              <a:t>) et aiderait à capturer des récepteurs spécifiques liés à leur ligand.</a:t>
            </a:r>
            <a:endParaRPr lang="fr-FR" sz="2400" b="1" dirty="0">
              <a:solidFill>
                <a:schemeClr val="bg1"/>
              </a:solidFill>
              <a:latin typeface="Times New Roman" pitchFamily="18" charset="0"/>
              <a:cs typeface="Times New Roman" pitchFamily="18" charset="0"/>
            </a:endParaRPr>
          </a:p>
        </p:txBody>
      </p:sp>
      <p:pic>
        <p:nvPicPr>
          <p:cNvPr id="8195" name="Picture 3"/>
          <p:cNvPicPr>
            <a:picLocks noChangeAspect="1" noChangeArrowheads="1"/>
          </p:cNvPicPr>
          <p:nvPr/>
        </p:nvPicPr>
        <p:blipFill>
          <a:blip r:embed="rId2"/>
          <a:srcRect/>
          <a:stretch>
            <a:fillRect/>
          </a:stretch>
        </p:blipFill>
        <p:spPr bwMode="auto">
          <a:xfrm>
            <a:off x="142876" y="71439"/>
            <a:ext cx="8786842" cy="3714751"/>
          </a:xfrm>
          <a:prstGeom prst="rect">
            <a:avLst/>
          </a:prstGeom>
          <a:noFill/>
          <a:ln w="57150">
            <a:solidFill>
              <a:srgbClr val="FFC000"/>
            </a:solidFill>
            <a:prstDash val="sysDash"/>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121</a:t>
            </a:fld>
            <a:endParaRPr lang="en-US"/>
          </a:p>
        </p:txBody>
      </p:sp>
      <p:sp>
        <p:nvSpPr>
          <p:cNvPr id="4" name="Rectangle 6"/>
          <p:cNvSpPr>
            <a:spLocks noRot="1" noChangeArrowheads="1"/>
          </p:cNvSpPr>
          <p:nvPr/>
        </p:nvSpPr>
        <p:spPr bwMode="auto">
          <a:xfrm>
            <a:off x="214282" y="1071546"/>
            <a:ext cx="8572560" cy="3929090"/>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chemeClr val="tx2">
                <a:lumMod val="20000"/>
                <a:lumOff val="80000"/>
              </a:schemeClr>
            </a:solidFill>
            <a:miter lim="800000"/>
            <a:headEnd/>
            <a:tailEnd/>
          </a:ln>
          <a:effectLst/>
        </p:spPr>
        <p:txBody>
          <a:bodyPr anchor="ctr"/>
          <a:lstStyle/>
          <a:p>
            <a:pPr algn="ctr" fontAlgn="auto">
              <a:spcBef>
                <a:spcPts val="0"/>
              </a:spcBef>
              <a:spcAft>
                <a:spcPts val="0"/>
              </a:spcAft>
              <a:defRPr/>
            </a:pPr>
            <a:endPar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endParaRPr>
          </a:p>
          <a:p>
            <a:pPr lvl="0" algn="ctr" fontAlgn="auto">
              <a:lnSpc>
                <a:spcPct val="150000"/>
              </a:lnSpc>
              <a:spcBef>
                <a:spcPts val="0"/>
              </a:spcBef>
              <a:spcAft>
                <a:spcPts val="0"/>
              </a:spcAft>
              <a:defRPr/>
            </a:pPr>
            <a:r>
              <a:rPr lang="fr-FR" sz="3600" b="1" dirty="0" smtClean="0">
                <a:solidFill>
                  <a:srgbClr val="FFFF00"/>
                </a:solidFill>
                <a:effectLst>
                  <a:outerShdw blurRad="38100" dist="38100" dir="2700000" algn="tl">
                    <a:srgbClr val="000000"/>
                  </a:outerShdw>
                </a:effectLst>
                <a:latin typeface="Times New Roman" pitchFamily="18" charset="0"/>
                <a:cs typeface="Times New Roman" pitchFamily="18" charset="0"/>
              </a:rPr>
              <a:t>1. </a:t>
            </a:r>
            <a:r>
              <a:rPr lang="fr-FR" sz="4400" b="1" dirty="0" smtClean="0">
                <a:solidFill>
                  <a:srgbClr val="FFFF00"/>
                </a:solidFill>
                <a:latin typeface="Times New Roman" pitchFamily="18" charset="0"/>
                <a:ea typeface="Calibri" pitchFamily="34" charset="0"/>
                <a:cs typeface="Times New Roman" pitchFamily="18" charset="0"/>
              </a:rPr>
              <a:t>Endocytose d’adsorption</a:t>
            </a:r>
          </a:p>
          <a:p>
            <a:pPr marL="742950" indent="-742950" algn="ctr" fontAlgn="auto">
              <a:lnSpc>
                <a:spcPct val="150000"/>
              </a:lnSpc>
              <a:spcBef>
                <a:spcPts val="0"/>
              </a:spcBef>
              <a:spcAft>
                <a:spcPts val="0"/>
              </a:spcAft>
              <a:buAutoNum type="arabicPeriod"/>
              <a:defRPr/>
            </a:pPr>
            <a:r>
              <a:rPr lang="fr-FR" sz="3600" b="1" dirty="0" smtClean="0">
                <a:ln>
                  <a:solidFill>
                    <a:srgbClr val="FFFF00"/>
                  </a:solidFill>
                </a:ln>
                <a:latin typeface="Times New Roman" pitchFamily="18" charset="0"/>
                <a:ea typeface="Calibri" pitchFamily="34" charset="0"/>
                <a:cs typeface="Times New Roman" pitchFamily="18" charset="0"/>
              </a:rPr>
              <a:t>2. Etapes de l’</a:t>
            </a:r>
            <a:r>
              <a:rPr lang="fr-FR" sz="3600" b="1" dirty="0" err="1" smtClean="0">
                <a:ln>
                  <a:solidFill>
                    <a:srgbClr val="FFFF00"/>
                  </a:solidFill>
                </a:ln>
                <a:latin typeface="Times New Roman" pitchFamily="18" charset="0"/>
                <a:ea typeface="Calibri" pitchFamily="34" charset="0"/>
                <a:cs typeface="Times New Roman" pitchFamily="18" charset="0"/>
              </a:rPr>
              <a:t>endocytose</a:t>
            </a:r>
            <a:r>
              <a:rPr lang="fr-FR" sz="3600" b="1" dirty="0" smtClean="0">
                <a:ln>
                  <a:solidFill>
                    <a:srgbClr val="FFFF00"/>
                  </a:solidFill>
                </a:ln>
                <a:latin typeface="Times New Roman" pitchFamily="18" charset="0"/>
                <a:ea typeface="Calibri" pitchFamily="34" charset="0"/>
                <a:cs typeface="Times New Roman" pitchFamily="18" charset="0"/>
              </a:rPr>
              <a:t> des vésicules recouvertes de </a:t>
            </a:r>
            <a:r>
              <a:rPr lang="fr-FR" sz="3600" b="1" dirty="0" err="1" smtClean="0">
                <a:ln>
                  <a:solidFill>
                    <a:srgbClr val="FFFF00"/>
                  </a:solidFill>
                </a:ln>
                <a:latin typeface="Times New Roman" pitchFamily="18" charset="0"/>
                <a:ea typeface="Calibri" pitchFamily="34" charset="0"/>
                <a:cs typeface="Times New Roman" pitchFamily="18" charset="0"/>
              </a:rPr>
              <a:t>clathrine</a:t>
            </a:r>
            <a:endParaRPr lang="fr-FR" sz="3600" b="1" dirty="0" smtClean="0">
              <a:ln>
                <a:solidFill>
                  <a:srgbClr val="FFFF00"/>
                </a:solidFill>
              </a:ln>
              <a:latin typeface="Times New Roman" pitchFamily="18" charset="0"/>
              <a:ea typeface="Calibri" pitchFamily="34" charset="0"/>
              <a:cs typeface="Times New Roman" pitchFamily="18" charset="0"/>
            </a:endParaRPr>
          </a:p>
          <a:p>
            <a:pPr marL="514350" indent="-514350" algn="ctr" fontAlgn="auto">
              <a:spcBef>
                <a:spcPts val="0"/>
              </a:spcBef>
              <a:spcAft>
                <a:spcPts val="0"/>
              </a:spcAft>
              <a:defRPr/>
            </a:pPr>
            <a:endPar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endParaRPr>
          </a:p>
          <a:p>
            <a:pPr algn="ctr" fontAlgn="auto">
              <a:spcBef>
                <a:spcPts val="0"/>
              </a:spcBef>
              <a:spcAft>
                <a:spcPts val="0"/>
              </a:spcAft>
              <a:defRPr/>
            </a:pPr>
            <a:endParaRPr lang="en-US" sz="3200" b="1" dirty="0">
              <a:solidFill>
                <a:schemeClr val="hlink"/>
              </a:solidFill>
              <a:effectLst>
                <a:outerShdw blurRad="38100" dist="38100" dir="2700000" algn="tl">
                  <a:srgbClr val="000000"/>
                </a:outerShdw>
              </a:effectLst>
              <a:latin typeface="+mn-lt"/>
              <a:cs typeface="+mn-cs"/>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122</a:t>
            </a:fld>
            <a:endParaRPr lang="en-US"/>
          </a:p>
        </p:txBody>
      </p:sp>
      <p:sp>
        <p:nvSpPr>
          <p:cNvPr id="4" name="Rectangle 3"/>
          <p:cNvSpPr/>
          <p:nvPr/>
        </p:nvSpPr>
        <p:spPr>
          <a:xfrm>
            <a:off x="142844" y="214290"/>
            <a:ext cx="8892000" cy="517064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57200" lvl="0" indent="-457200" algn="just" eaLnBrk="0" hangingPunct="0">
              <a:buFont typeface="+mj-lt"/>
              <a:buAutoNum type="arabicParenR"/>
              <a:tabLst>
                <a:tab pos="457200" algn="l"/>
              </a:tabLst>
            </a:pPr>
            <a:r>
              <a:rPr lang="fr-FR" sz="2200" b="1" dirty="0" smtClean="0">
                <a:solidFill>
                  <a:schemeClr val="bg1"/>
                </a:solidFill>
                <a:latin typeface="Times New Roman" pitchFamily="18" charset="0"/>
                <a:ea typeface="Calibri" pitchFamily="34" charset="0"/>
                <a:cs typeface="Times New Roman" pitchFamily="18" charset="0"/>
              </a:rPr>
              <a:t>Les</a:t>
            </a:r>
            <a:r>
              <a:rPr lang="fr-FR" sz="2200" b="1" dirty="0" smtClean="0">
                <a:solidFill>
                  <a:srgbClr val="FF0066"/>
                </a:solidFill>
                <a:latin typeface="Times New Roman" pitchFamily="18" charset="0"/>
                <a:ea typeface="Calibri" pitchFamily="34" charset="0"/>
                <a:cs typeface="Times New Roman" pitchFamily="18" charset="0"/>
              </a:rPr>
              <a:t> récepteurs </a:t>
            </a:r>
            <a:r>
              <a:rPr lang="fr-FR" sz="2200" b="1" dirty="0" smtClean="0">
                <a:solidFill>
                  <a:schemeClr val="bg1"/>
                </a:solidFill>
                <a:latin typeface="Times New Roman" pitchFamily="18" charset="0"/>
                <a:ea typeface="Calibri" pitchFamily="34" charset="0"/>
                <a:cs typeface="Times New Roman" pitchFamily="18" charset="0"/>
              </a:rPr>
              <a:t>d'</a:t>
            </a:r>
            <a:r>
              <a:rPr lang="fr-FR" sz="2200" b="1" dirty="0" err="1" smtClean="0">
                <a:solidFill>
                  <a:schemeClr val="bg1"/>
                </a:solidFill>
                <a:latin typeface="Times New Roman" pitchFamily="18" charset="0"/>
                <a:ea typeface="Calibri" pitchFamily="34" charset="0"/>
                <a:cs typeface="Times New Roman" pitchFamily="18" charset="0"/>
              </a:rPr>
              <a:t>endocytose</a:t>
            </a:r>
            <a:r>
              <a:rPr lang="fr-FR" sz="2200" b="1" dirty="0" smtClean="0">
                <a:solidFill>
                  <a:schemeClr val="bg1"/>
                </a:solidFill>
                <a:latin typeface="Times New Roman" pitchFamily="18" charset="0"/>
                <a:ea typeface="Calibri" pitchFamily="34" charset="0"/>
                <a:cs typeface="Times New Roman" pitchFamily="18" charset="0"/>
              </a:rPr>
              <a:t> sont d'abord dispersés sur la surface de la membrane </a:t>
            </a:r>
            <a:r>
              <a:rPr lang="fr-FR" sz="2200" b="1" dirty="0" smtClean="0">
                <a:solidFill>
                  <a:srgbClr val="FF0066"/>
                </a:solidFill>
                <a:latin typeface="Times New Roman" pitchFamily="18" charset="0"/>
                <a:ea typeface="Calibri" pitchFamily="34" charset="0"/>
                <a:cs typeface="Times New Roman" pitchFamily="18" charset="0"/>
              </a:rPr>
              <a:t>cellulaire</a:t>
            </a:r>
          </a:p>
          <a:p>
            <a:pPr marL="457200" lvl="0" indent="-457200" algn="just" eaLnBrk="0" hangingPunct="0">
              <a:buFont typeface="+mj-lt"/>
              <a:buAutoNum type="arabicParenR"/>
              <a:tabLst>
                <a:tab pos="457200" algn="l"/>
              </a:tabLst>
            </a:pPr>
            <a:r>
              <a:rPr lang="fr-FR" sz="2200" b="1" dirty="0" smtClean="0">
                <a:solidFill>
                  <a:schemeClr val="bg1"/>
                </a:solidFill>
                <a:latin typeface="Times New Roman" pitchFamily="18" charset="0"/>
                <a:ea typeface="Calibri" pitchFamily="34" charset="0"/>
                <a:cs typeface="Times New Roman" pitchFamily="18" charset="0"/>
              </a:rPr>
              <a:t>Les</a:t>
            </a:r>
            <a:r>
              <a:rPr lang="fr-FR" sz="2200" b="1" dirty="0" smtClean="0">
                <a:latin typeface="Times New Roman" pitchFamily="18" charset="0"/>
                <a:ea typeface="Calibri" pitchFamily="34" charset="0"/>
                <a:cs typeface="Times New Roman" pitchFamily="18" charset="0"/>
              </a:rPr>
              <a:t> </a:t>
            </a:r>
            <a:r>
              <a:rPr lang="fr-FR" sz="2200" b="1" dirty="0" smtClean="0">
                <a:solidFill>
                  <a:srgbClr val="FF0066"/>
                </a:solidFill>
                <a:latin typeface="Times New Roman" pitchFamily="18" charset="0"/>
                <a:ea typeface="Calibri" pitchFamily="34" charset="0"/>
                <a:cs typeface="Times New Roman" pitchFamily="18" charset="0"/>
              </a:rPr>
              <a:t>ligands</a:t>
            </a:r>
            <a:r>
              <a:rPr lang="fr-FR" sz="2200" b="1" dirty="0" smtClean="0">
                <a:latin typeface="Times New Roman" pitchFamily="18" charset="0"/>
                <a:ea typeface="Calibri" pitchFamily="34" charset="0"/>
                <a:cs typeface="Times New Roman" pitchFamily="18" charset="0"/>
              </a:rPr>
              <a:t> </a:t>
            </a:r>
            <a:r>
              <a:rPr lang="fr-FR" sz="2200" b="1" dirty="0" smtClean="0">
                <a:solidFill>
                  <a:schemeClr val="bg1"/>
                </a:solidFill>
                <a:latin typeface="Times New Roman" pitchFamily="18" charset="0"/>
                <a:ea typeface="Calibri" pitchFamily="34" charset="0"/>
                <a:cs typeface="Times New Roman" pitchFamily="18" charset="0"/>
              </a:rPr>
              <a:t>vont se fixer sur ces récepteurs, induisant leur migration dans le plan de la membrane par diffusion </a:t>
            </a:r>
            <a:r>
              <a:rPr lang="fr-FR" sz="2200" b="1" dirty="0" smtClean="0">
                <a:solidFill>
                  <a:srgbClr val="FF0066"/>
                </a:solidFill>
                <a:latin typeface="Times New Roman" pitchFamily="18" charset="0"/>
                <a:ea typeface="Calibri" pitchFamily="34" charset="0"/>
                <a:cs typeface="Times New Roman" pitchFamily="18" charset="0"/>
              </a:rPr>
              <a:t>latérale</a:t>
            </a:r>
            <a:r>
              <a:rPr lang="fr-FR" sz="2200" b="1" dirty="0" smtClean="0">
                <a:solidFill>
                  <a:schemeClr val="bg1"/>
                </a:solidFill>
                <a:latin typeface="Times New Roman" pitchFamily="18" charset="0"/>
                <a:ea typeface="Calibri" pitchFamily="34" charset="0"/>
                <a:cs typeface="Times New Roman" pitchFamily="18" charset="0"/>
              </a:rPr>
              <a:t> et leur regroupement au niveau des régions membranaires recouvertes du coté </a:t>
            </a:r>
            <a:r>
              <a:rPr lang="fr-FR" sz="2200" b="1" dirty="0" err="1" smtClean="0">
                <a:solidFill>
                  <a:srgbClr val="FF0066"/>
                </a:solidFill>
                <a:latin typeface="Times New Roman" pitchFamily="18" charset="0"/>
                <a:ea typeface="Calibri" pitchFamily="34" charset="0"/>
                <a:cs typeface="Times New Roman" pitchFamily="18" charset="0"/>
              </a:rPr>
              <a:t>cytosolique</a:t>
            </a:r>
            <a:r>
              <a:rPr lang="fr-FR" sz="2200" b="1" dirty="0" smtClean="0">
                <a:solidFill>
                  <a:schemeClr val="bg1"/>
                </a:solidFill>
                <a:latin typeface="Times New Roman" pitchFamily="18" charset="0"/>
                <a:ea typeface="Calibri" pitchFamily="34" charset="0"/>
                <a:cs typeface="Times New Roman" pitchFamily="18" charset="0"/>
              </a:rPr>
              <a:t> par des molécules de </a:t>
            </a:r>
            <a:r>
              <a:rPr lang="fr-FR" sz="2200" b="1" dirty="0" err="1" smtClean="0">
                <a:solidFill>
                  <a:srgbClr val="FF0066"/>
                </a:solidFill>
                <a:latin typeface="Times New Roman" pitchFamily="18" charset="0"/>
                <a:ea typeface="Calibri" pitchFamily="34" charset="0"/>
                <a:cs typeface="Times New Roman" pitchFamily="18" charset="0"/>
              </a:rPr>
              <a:t>clathrine</a:t>
            </a:r>
            <a:r>
              <a:rPr lang="fr-FR" sz="2200" b="1" dirty="0" smtClean="0">
                <a:solidFill>
                  <a:schemeClr val="bg1"/>
                </a:solidFill>
                <a:latin typeface="Times New Roman" pitchFamily="18" charset="0"/>
                <a:ea typeface="Calibri" pitchFamily="34" charset="0"/>
                <a:cs typeface="Times New Roman" pitchFamily="18" charset="0"/>
              </a:rPr>
              <a:t> </a:t>
            </a:r>
          </a:p>
          <a:p>
            <a:pPr marL="457200" lvl="0" indent="-457200" algn="just" eaLnBrk="0" hangingPunct="0">
              <a:buFont typeface="+mj-lt"/>
              <a:buAutoNum type="arabicParenR"/>
              <a:tabLst>
                <a:tab pos="457200" algn="l"/>
              </a:tabLst>
            </a:pPr>
            <a:r>
              <a:rPr lang="fr-FR" sz="2200" b="1" dirty="0" smtClean="0">
                <a:solidFill>
                  <a:schemeClr val="bg1"/>
                </a:solidFill>
                <a:latin typeface="Times New Roman" pitchFamily="18" charset="0"/>
                <a:cs typeface="Times New Roman" pitchFamily="18" charset="0"/>
              </a:rPr>
              <a:t>Les molécules </a:t>
            </a:r>
            <a:r>
              <a:rPr lang="fr-FR" sz="2200" b="1" dirty="0" smtClean="0">
                <a:solidFill>
                  <a:schemeClr val="bg2">
                    <a:lumMod val="75000"/>
                  </a:schemeClr>
                </a:solidFill>
                <a:latin typeface="Times New Roman" pitchFamily="18" charset="0"/>
                <a:cs typeface="Times New Roman" pitchFamily="18" charset="0"/>
              </a:rPr>
              <a:t>d’</a:t>
            </a:r>
            <a:r>
              <a:rPr lang="fr-FR" sz="2200" b="1" dirty="0" err="1" smtClean="0">
                <a:solidFill>
                  <a:srgbClr val="FF0066"/>
                </a:solidFill>
                <a:latin typeface="Times New Roman" pitchFamily="18" charset="0"/>
                <a:cs typeface="Times New Roman" pitchFamily="18" charset="0"/>
              </a:rPr>
              <a:t>adaptine</a:t>
            </a:r>
            <a:r>
              <a:rPr lang="fr-FR" sz="2200" b="1" dirty="0" smtClean="0">
                <a:latin typeface="Times New Roman" pitchFamily="18" charset="0"/>
                <a:cs typeface="Times New Roman" pitchFamily="18" charset="0"/>
              </a:rPr>
              <a:t> </a:t>
            </a:r>
            <a:r>
              <a:rPr lang="fr-FR" sz="2200" b="1" dirty="0" smtClean="0">
                <a:solidFill>
                  <a:schemeClr val="bg1"/>
                </a:solidFill>
                <a:latin typeface="Times New Roman" pitchFamily="18" charset="0"/>
                <a:cs typeface="Times New Roman" pitchFamily="18" charset="0"/>
              </a:rPr>
              <a:t>fixent chaque récepteur  au feutrage de </a:t>
            </a:r>
            <a:r>
              <a:rPr lang="fr-FR" sz="2200" b="1" dirty="0" err="1" smtClean="0">
                <a:solidFill>
                  <a:srgbClr val="FF0066"/>
                </a:solidFill>
                <a:latin typeface="Times New Roman" pitchFamily="18" charset="0"/>
                <a:cs typeface="Times New Roman" pitchFamily="18" charset="0"/>
              </a:rPr>
              <a:t>clathrine</a:t>
            </a:r>
            <a:r>
              <a:rPr lang="fr-FR" sz="2200" b="1" dirty="0" smtClean="0">
                <a:solidFill>
                  <a:schemeClr val="bg1"/>
                </a:solidFill>
                <a:latin typeface="Times New Roman" pitchFamily="18" charset="0"/>
                <a:cs typeface="Times New Roman" pitchFamily="18" charset="0"/>
              </a:rPr>
              <a:t> sous-jacent.</a:t>
            </a:r>
            <a:endParaRPr lang="fr-FR" sz="2200" b="1" dirty="0" smtClean="0">
              <a:solidFill>
                <a:schemeClr val="bg1"/>
              </a:solidFill>
              <a:latin typeface="Times New Roman" pitchFamily="18" charset="0"/>
              <a:ea typeface="Calibri" pitchFamily="34" charset="0"/>
              <a:cs typeface="Times New Roman" pitchFamily="18" charset="0"/>
            </a:endParaRPr>
          </a:p>
          <a:p>
            <a:pPr marL="457200" lvl="0" indent="-457200" algn="just" eaLnBrk="0" hangingPunct="0">
              <a:buFont typeface="+mj-lt"/>
              <a:buAutoNum type="arabicParenR"/>
              <a:tabLst>
                <a:tab pos="457200" algn="l"/>
              </a:tabLst>
            </a:pPr>
            <a:r>
              <a:rPr lang="fr-FR" sz="2200" b="1" dirty="0" smtClean="0">
                <a:solidFill>
                  <a:schemeClr val="bg1"/>
                </a:solidFill>
                <a:latin typeface="Times New Roman" pitchFamily="18" charset="0"/>
                <a:ea typeface="Calibri" pitchFamily="34" charset="0"/>
                <a:cs typeface="Times New Roman" pitchFamily="18" charset="0"/>
              </a:rPr>
              <a:t>Remaniement des molécules de </a:t>
            </a:r>
            <a:r>
              <a:rPr lang="fr-FR" sz="2200" b="1" dirty="0" err="1" smtClean="0">
                <a:solidFill>
                  <a:srgbClr val="FF0066"/>
                </a:solidFill>
                <a:latin typeface="Times New Roman" pitchFamily="18" charset="0"/>
                <a:ea typeface="Calibri" pitchFamily="34" charset="0"/>
                <a:cs typeface="Times New Roman" pitchFamily="18" charset="0"/>
              </a:rPr>
              <a:t>clathrine</a:t>
            </a:r>
            <a:r>
              <a:rPr lang="fr-FR" sz="2200" b="1" dirty="0" smtClean="0">
                <a:solidFill>
                  <a:schemeClr val="bg1"/>
                </a:solidFill>
                <a:latin typeface="Times New Roman" pitchFamily="18" charset="0"/>
                <a:ea typeface="Calibri" pitchFamily="34" charset="0"/>
                <a:cs typeface="Times New Roman" pitchFamily="18" charset="0"/>
              </a:rPr>
              <a:t>, entrainant une traction de la </a:t>
            </a:r>
            <a:r>
              <a:rPr lang="fr-FR" sz="2200" b="1" dirty="0" smtClean="0">
                <a:solidFill>
                  <a:srgbClr val="FF0066"/>
                </a:solidFill>
                <a:latin typeface="Times New Roman" pitchFamily="18" charset="0"/>
                <a:ea typeface="Calibri" pitchFamily="34" charset="0"/>
                <a:cs typeface="Times New Roman" pitchFamily="18" charset="0"/>
              </a:rPr>
              <a:t>membrane cytoplasmique</a:t>
            </a:r>
            <a:r>
              <a:rPr lang="fr-FR" sz="2200" b="1" dirty="0" smtClean="0">
                <a:solidFill>
                  <a:schemeClr val="bg1"/>
                </a:solidFill>
                <a:latin typeface="Times New Roman" pitchFamily="18" charset="0"/>
                <a:ea typeface="Calibri" pitchFamily="34" charset="0"/>
                <a:cs typeface="Times New Roman" pitchFamily="18" charset="0"/>
              </a:rPr>
              <a:t>, amenant à la formation d'une vésicule d'</a:t>
            </a:r>
            <a:r>
              <a:rPr lang="fr-FR" sz="2200" b="1" dirty="0" err="1" smtClean="0">
                <a:solidFill>
                  <a:schemeClr val="bg1"/>
                </a:solidFill>
                <a:latin typeface="Times New Roman" pitchFamily="18" charset="0"/>
                <a:ea typeface="Calibri" pitchFamily="34" charset="0"/>
                <a:cs typeface="Times New Roman" pitchFamily="18" charset="0"/>
              </a:rPr>
              <a:t>endocytose</a:t>
            </a:r>
            <a:r>
              <a:rPr lang="fr-FR" sz="2200" b="1" dirty="0" smtClean="0">
                <a:solidFill>
                  <a:schemeClr val="bg1"/>
                </a:solidFill>
                <a:latin typeface="Times New Roman" pitchFamily="18" charset="0"/>
                <a:ea typeface="Calibri" pitchFamily="34" charset="0"/>
                <a:cs typeface="Times New Roman" pitchFamily="18" charset="0"/>
              </a:rPr>
              <a:t>= </a:t>
            </a:r>
            <a:r>
              <a:rPr lang="fr-FR" sz="2200" b="1" dirty="0" smtClean="0">
                <a:solidFill>
                  <a:srgbClr val="FF0066"/>
                </a:solidFill>
                <a:latin typeface="Times New Roman" pitchFamily="18" charset="0"/>
                <a:ea typeface="Calibri" pitchFamily="34" charset="0"/>
                <a:cs typeface="Times New Roman" pitchFamily="18" charset="0"/>
              </a:rPr>
              <a:t>vésicule mantelée</a:t>
            </a:r>
            <a:r>
              <a:rPr lang="fr-FR" sz="2200" b="1" dirty="0" smtClean="0">
                <a:solidFill>
                  <a:schemeClr val="bg1"/>
                </a:solidFill>
                <a:latin typeface="Times New Roman" pitchFamily="18" charset="0"/>
                <a:ea typeface="Calibri" pitchFamily="34" charset="0"/>
                <a:cs typeface="Times New Roman" pitchFamily="18" charset="0"/>
              </a:rPr>
              <a:t>, recouverte de </a:t>
            </a:r>
            <a:r>
              <a:rPr lang="fr-FR" sz="2200" b="1" dirty="0" err="1" smtClean="0">
                <a:solidFill>
                  <a:schemeClr val="bg1"/>
                </a:solidFill>
                <a:latin typeface="Times New Roman" pitchFamily="18" charset="0"/>
                <a:ea typeface="Calibri" pitchFamily="34" charset="0"/>
                <a:cs typeface="Times New Roman" pitchFamily="18" charset="0"/>
              </a:rPr>
              <a:t>clathrine</a:t>
            </a:r>
            <a:r>
              <a:rPr lang="fr-FR" sz="2200" b="1" dirty="0" smtClean="0">
                <a:solidFill>
                  <a:schemeClr val="bg1"/>
                </a:solidFill>
                <a:latin typeface="Times New Roman" pitchFamily="18" charset="0"/>
                <a:ea typeface="Calibri" pitchFamily="34" charset="0"/>
                <a:cs typeface="Times New Roman" pitchFamily="18" charset="0"/>
              </a:rPr>
              <a:t> ou hérissée.</a:t>
            </a:r>
          </a:p>
          <a:p>
            <a:pPr marL="457200" lvl="0" indent="-457200" algn="just" eaLnBrk="0" hangingPunct="0">
              <a:buFont typeface="+mj-lt"/>
              <a:buAutoNum type="arabicParenR"/>
              <a:tabLst>
                <a:tab pos="457200" algn="l"/>
              </a:tabLst>
            </a:pPr>
            <a:r>
              <a:rPr lang="fr-FR" sz="2200" b="1" dirty="0" smtClean="0">
                <a:solidFill>
                  <a:schemeClr val="bg1"/>
                </a:solidFill>
                <a:latin typeface="Times New Roman" pitchFamily="18" charset="0"/>
                <a:ea typeface="Calibri" pitchFamily="34" charset="0"/>
                <a:cs typeface="Times New Roman" pitchFamily="18" charset="0"/>
              </a:rPr>
              <a:t>Isolement de la vésicule à </a:t>
            </a:r>
            <a:r>
              <a:rPr lang="fr-FR" sz="2200" b="1" dirty="0" err="1" smtClean="0">
                <a:solidFill>
                  <a:schemeClr val="bg1"/>
                </a:solidFill>
                <a:latin typeface="Times New Roman" pitchFamily="18" charset="0"/>
                <a:ea typeface="Calibri" pitchFamily="34" charset="0"/>
                <a:cs typeface="Times New Roman" pitchFamily="18" charset="0"/>
              </a:rPr>
              <a:t>Clathrine</a:t>
            </a:r>
            <a:r>
              <a:rPr lang="fr-FR" sz="2200" b="1" dirty="0" smtClean="0">
                <a:solidFill>
                  <a:schemeClr val="bg1"/>
                </a:solidFill>
                <a:latin typeface="Times New Roman" pitchFamily="18" charset="0"/>
                <a:ea typeface="Calibri" pitchFamily="34" charset="0"/>
                <a:cs typeface="Times New Roman" pitchFamily="18" charset="0"/>
              </a:rPr>
              <a:t> par la </a:t>
            </a:r>
            <a:r>
              <a:rPr lang="fr-FR" sz="2200" b="1" dirty="0" smtClean="0">
                <a:solidFill>
                  <a:srgbClr val="FF0066"/>
                </a:solidFill>
                <a:latin typeface="Times New Roman" pitchFamily="18" charset="0"/>
                <a:ea typeface="Calibri" pitchFamily="34" charset="0"/>
                <a:cs typeface="Times New Roman" pitchFamily="18" charset="0"/>
              </a:rPr>
              <a:t>Dynamine</a:t>
            </a:r>
            <a:r>
              <a:rPr lang="fr-FR" sz="2200" b="1" dirty="0" smtClean="0">
                <a:latin typeface="Times New Roman" pitchFamily="18" charset="0"/>
                <a:ea typeface="Calibri" pitchFamily="34" charset="0"/>
                <a:cs typeface="Times New Roman" pitchFamily="18" charset="0"/>
              </a:rPr>
              <a:t> </a:t>
            </a:r>
            <a:r>
              <a:rPr lang="fr-FR" sz="2200" b="1" dirty="0" err="1" smtClean="0">
                <a:solidFill>
                  <a:srgbClr val="FF0066"/>
                </a:solidFill>
                <a:latin typeface="Times New Roman" pitchFamily="18" charset="0"/>
                <a:ea typeface="Calibri" pitchFamily="34" charset="0"/>
                <a:cs typeface="Times New Roman" pitchFamily="18" charset="0"/>
              </a:rPr>
              <a:t>GTPasique</a:t>
            </a:r>
            <a:r>
              <a:rPr lang="fr-FR" sz="2200" b="1" dirty="0" smtClean="0">
                <a:solidFill>
                  <a:schemeClr val="bg1"/>
                </a:solidFill>
                <a:latin typeface="Times New Roman" pitchFamily="18" charset="0"/>
                <a:ea typeface="Calibri" pitchFamily="34" charset="0"/>
                <a:cs typeface="Times New Roman" pitchFamily="18" charset="0"/>
              </a:rPr>
              <a:t>, qui va</a:t>
            </a:r>
            <a:r>
              <a:rPr lang="fr-FR" sz="2200" b="1" dirty="0" smtClean="0">
                <a:latin typeface="Times New Roman" pitchFamily="18" charset="0"/>
                <a:ea typeface="Calibri" pitchFamily="34" charset="0"/>
                <a:cs typeface="Times New Roman" pitchFamily="18" charset="0"/>
              </a:rPr>
              <a:t> </a:t>
            </a:r>
            <a:r>
              <a:rPr lang="fr-FR" sz="2200" b="1" dirty="0" smtClean="0">
                <a:solidFill>
                  <a:schemeClr val="bg1"/>
                </a:solidFill>
                <a:latin typeface="Times New Roman" pitchFamily="18" charset="0"/>
                <a:ea typeface="Calibri" pitchFamily="34" charset="0"/>
                <a:cs typeface="Times New Roman" pitchFamily="18" charset="0"/>
              </a:rPr>
              <a:t>se fixer au niveau du collet de cette </a:t>
            </a:r>
            <a:r>
              <a:rPr lang="fr-FR" sz="2200" b="1" dirty="0" smtClean="0">
                <a:solidFill>
                  <a:srgbClr val="FF0000"/>
                </a:solidFill>
                <a:latin typeface="Times New Roman" pitchFamily="18" charset="0"/>
                <a:ea typeface="Calibri" pitchFamily="34" charset="0"/>
                <a:cs typeface="Times New Roman" pitchFamily="18" charset="0"/>
              </a:rPr>
              <a:t>vésicule </a:t>
            </a:r>
            <a:r>
              <a:rPr lang="fr-FR" sz="2200" b="1" dirty="0" smtClean="0">
                <a:solidFill>
                  <a:schemeClr val="bg1"/>
                </a:solidFill>
                <a:latin typeface="Times New Roman" pitchFamily="18" charset="0"/>
                <a:ea typeface="Calibri" pitchFamily="34" charset="0"/>
                <a:cs typeface="Times New Roman" pitchFamily="18" charset="0"/>
              </a:rPr>
              <a:t>en formation. </a:t>
            </a:r>
          </a:p>
          <a:p>
            <a:pPr marL="457200" lvl="0" indent="-457200" algn="just" eaLnBrk="0" hangingPunct="0">
              <a:buFont typeface="+mj-lt"/>
              <a:buAutoNum type="arabicParenR"/>
              <a:tabLst>
                <a:tab pos="457200" algn="l"/>
              </a:tabLst>
            </a:pPr>
            <a:r>
              <a:rPr lang="fr-FR" sz="2200" b="1" dirty="0" smtClean="0">
                <a:solidFill>
                  <a:schemeClr val="bg1"/>
                </a:solidFill>
                <a:latin typeface="Times New Roman" pitchFamily="18" charset="0"/>
                <a:cs typeface="Times New Roman" pitchFamily="18" charset="0"/>
              </a:rPr>
              <a:t>Disparition du revêtement de</a:t>
            </a:r>
            <a:r>
              <a:rPr lang="fr-FR" sz="2200" b="1" dirty="0" smtClean="0">
                <a:solidFill>
                  <a:srgbClr val="FF0000"/>
                </a:solidFill>
                <a:latin typeface="Times New Roman" pitchFamily="18" charset="0"/>
                <a:cs typeface="Times New Roman" pitchFamily="18" charset="0"/>
              </a:rPr>
              <a:t> </a:t>
            </a:r>
            <a:r>
              <a:rPr lang="fr-FR" sz="2200" b="1" dirty="0" err="1" smtClean="0">
                <a:solidFill>
                  <a:srgbClr val="FF0000"/>
                </a:solidFill>
                <a:latin typeface="Times New Roman" pitchFamily="18" charset="0"/>
                <a:cs typeface="Times New Roman" pitchFamily="18" charset="0"/>
              </a:rPr>
              <a:t>clathrine</a:t>
            </a:r>
            <a:r>
              <a:rPr lang="fr-FR" sz="2200" b="1" dirty="0" smtClean="0">
                <a:solidFill>
                  <a:srgbClr val="FF0000"/>
                </a:solidFill>
                <a:latin typeface="Times New Roman" pitchFamily="18" charset="0"/>
                <a:cs typeface="Times New Roman" pitchFamily="18" charset="0"/>
              </a:rPr>
              <a:t> </a:t>
            </a:r>
            <a:r>
              <a:rPr lang="fr-FR" sz="2200" b="1" dirty="0" smtClean="0">
                <a:solidFill>
                  <a:schemeClr val="bg1"/>
                </a:solidFill>
                <a:latin typeface="Times New Roman" pitchFamily="18" charset="0"/>
                <a:cs typeface="Times New Roman" pitchFamily="18" charset="0"/>
              </a:rPr>
              <a:t>,  la vésicule devient alors </a:t>
            </a:r>
            <a:r>
              <a:rPr lang="fr-FR" sz="2200" b="1" dirty="0" smtClean="0">
                <a:solidFill>
                  <a:srgbClr val="FF0000"/>
                </a:solidFill>
                <a:latin typeface="Times New Roman" pitchFamily="18" charset="0"/>
                <a:cs typeface="Times New Roman" pitchFamily="18" charset="0"/>
              </a:rPr>
              <a:t>lisse </a:t>
            </a:r>
            <a:r>
              <a:rPr lang="fr-FR" sz="2200" b="1" dirty="0" smtClean="0">
                <a:solidFill>
                  <a:schemeClr val="bg1"/>
                </a:solidFill>
                <a:latin typeface="Times New Roman" pitchFamily="18" charset="0"/>
                <a:cs typeface="Times New Roman" pitchFamily="18" charset="0"/>
              </a:rPr>
              <a:t>et rejoint le </a:t>
            </a:r>
            <a:r>
              <a:rPr lang="fr-FR" sz="2200" b="1" dirty="0" smtClean="0">
                <a:solidFill>
                  <a:srgbClr val="FF0000"/>
                </a:solidFill>
                <a:latin typeface="Times New Roman" pitchFamily="18" charset="0"/>
                <a:cs typeface="Times New Roman" pitchFamily="18" charset="0"/>
              </a:rPr>
              <a:t>système end membranaire</a:t>
            </a:r>
            <a:r>
              <a:rPr lang="fr-FR" sz="2200" b="1" dirty="0" smtClean="0">
                <a:latin typeface="Times New Roman" pitchFamily="18" charset="0"/>
                <a:cs typeface="Times New Roman" pitchFamily="18" charset="0"/>
              </a:rPr>
              <a:t>.</a:t>
            </a:r>
            <a:endParaRPr lang="fr-FR" sz="2200" dirty="0">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123</a:t>
            </a:fld>
            <a:endParaRPr lang="en-US"/>
          </a:p>
        </p:txBody>
      </p:sp>
      <p:sp>
        <p:nvSpPr>
          <p:cNvPr id="5" name="Rectangle 4"/>
          <p:cNvSpPr/>
          <p:nvPr/>
        </p:nvSpPr>
        <p:spPr>
          <a:xfrm>
            <a:off x="142844" y="350692"/>
            <a:ext cx="8892000" cy="2506804"/>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a:ln w="38100">
            <a:solidFill>
              <a:srgbClr val="FFFFCC"/>
            </a:solidFill>
            <a:prstDash val="sysDash"/>
          </a:ln>
        </p:spPr>
        <p:txBody>
          <a:bodyPr wrap="square" lIns="36000" tIns="144000" rIns="324000" bIns="144000">
            <a:spAutoFit/>
          </a:bodyPr>
          <a:lstStyle/>
          <a:p>
            <a:pPr marL="457200" lvl="0" indent="-457200" algn="just" eaLnBrk="0" hangingPunct="0">
              <a:buFont typeface="+mj-lt"/>
              <a:buAutoNum type="arabicParenR"/>
              <a:tabLst>
                <a:tab pos="457200" algn="l"/>
              </a:tabLst>
            </a:pPr>
            <a:r>
              <a:rPr lang="fr-FR" sz="2400" b="1" dirty="0" smtClean="0">
                <a:solidFill>
                  <a:schemeClr val="bg1"/>
                </a:solidFill>
                <a:latin typeface="Times New Roman" pitchFamily="18" charset="0"/>
                <a:ea typeface="Calibri" pitchFamily="34" charset="0"/>
                <a:cs typeface="Times New Roman" pitchFamily="18" charset="0"/>
              </a:rPr>
              <a:t>Les</a:t>
            </a:r>
            <a:r>
              <a:rPr lang="fr-FR" sz="2400" b="1" dirty="0" smtClean="0">
                <a:latin typeface="Times New Roman" pitchFamily="18" charset="0"/>
                <a:ea typeface="Calibri" pitchFamily="34" charset="0"/>
                <a:cs typeface="Times New Roman" pitchFamily="18" charset="0"/>
              </a:rPr>
              <a:t> </a:t>
            </a:r>
            <a:r>
              <a:rPr lang="fr-FR" sz="2400" b="1" dirty="0" smtClean="0">
                <a:solidFill>
                  <a:srgbClr val="C00000"/>
                </a:solidFill>
                <a:latin typeface="Times New Roman" pitchFamily="18" charset="0"/>
                <a:ea typeface="Calibri" pitchFamily="34" charset="0"/>
                <a:cs typeface="Times New Roman" pitchFamily="18" charset="0"/>
              </a:rPr>
              <a:t>récepteurs</a:t>
            </a:r>
            <a:r>
              <a:rPr lang="fr-FR" sz="2400" b="1" dirty="0" smtClean="0">
                <a:latin typeface="Times New Roman" pitchFamily="18" charset="0"/>
                <a:ea typeface="Calibri" pitchFamily="34" charset="0"/>
                <a:cs typeface="Times New Roman" pitchFamily="18" charset="0"/>
              </a:rPr>
              <a:t> </a:t>
            </a:r>
            <a:r>
              <a:rPr lang="fr-FR" sz="2400" b="1" dirty="0" smtClean="0">
                <a:solidFill>
                  <a:schemeClr val="bg1"/>
                </a:solidFill>
                <a:latin typeface="Times New Roman" pitchFamily="18" charset="0"/>
                <a:ea typeface="Calibri" pitchFamily="34" charset="0"/>
                <a:cs typeface="Times New Roman" pitchFamily="18" charset="0"/>
              </a:rPr>
              <a:t>d'</a:t>
            </a:r>
            <a:r>
              <a:rPr lang="fr-FR" sz="2400" b="1" dirty="0" err="1" smtClean="0">
                <a:solidFill>
                  <a:schemeClr val="bg1"/>
                </a:solidFill>
                <a:latin typeface="Times New Roman" pitchFamily="18" charset="0"/>
                <a:ea typeface="Calibri" pitchFamily="34" charset="0"/>
                <a:cs typeface="Times New Roman" pitchFamily="18" charset="0"/>
              </a:rPr>
              <a:t>endocytose</a:t>
            </a:r>
            <a:r>
              <a:rPr lang="fr-FR" sz="2400" b="1" dirty="0" smtClean="0">
                <a:solidFill>
                  <a:schemeClr val="bg1"/>
                </a:solidFill>
                <a:latin typeface="Times New Roman" pitchFamily="18" charset="0"/>
                <a:ea typeface="Calibri" pitchFamily="34" charset="0"/>
                <a:cs typeface="Times New Roman" pitchFamily="18" charset="0"/>
              </a:rPr>
              <a:t> sont d'abord dispersés sur la surface de la membrane cellulaire</a:t>
            </a:r>
          </a:p>
          <a:p>
            <a:pPr marL="457200" lvl="0" indent="-457200" algn="just" eaLnBrk="0" hangingPunct="0">
              <a:buFont typeface="+mj-lt"/>
              <a:buAutoNum type="arabicParenR"/>
              <a:tabLst>
                <a:tab pos="457200" algn="l"/>
              </a:tabLst>
            </a:pPr>
            <a:r>
              <a:rPr lang="fr-FR" sz="2400" b="1" dirty="0" smtClean="0">
                <a:solidFill>
                  <a:schemeClr val="bg1"/>
                </a:solidFill>
                <a:latin typeface="Times New Roman" pitchFamily="18" charset="0"/>
                <a:ea typeface="Calibri" pitchFamily="34" charset="0"/>
                <a:cs typeface="Times New Roman" pitchFamily="18" charset="0"/>
              </a:rPr>
              <a:t>Les</a:t>
            </a:r>
            <a:r>
              <a:rPr lang="fr-FR" sz="2400" b="1" dirty="0" smtClean="0">
                <a:latin typeface="Times New Roman" pitchFamily="18" charset="0"/>
                <a:ea typeface="Calibri" pitchFamily="34" charset="0"/>
                <a:cs typeface="Times New Roman" pitchFamily="18" charset="0"/>
              </a:rPr>
              <a:t> </a:t>
            </a:r>
            <a:r>
              <a:rPr lang="fr-FR" sz="2400" b="1" dirty="0" smtClean="0">
                <a:solidFill>
                  <a:srgbClr val="CC3300"/>
                </a:solidFill>
                <a:latin typeface="Times New Roman" pitchFamily="18" charset="0"/>
                <a:ea typeface="Calibri" pitchFamily="34" charset="0"/>
                <a:cs typeface="Times New Roman" pitchFamily="18" charset="0"/>
              </a:rPr>
              <a:t>ligands</a:t>
            </a:r>
            <a:r>
              <a:rPr lang="fr-FR" sz="2400" b="1" dirty="0" smtClean="0">
                <a:latin typeface="Times New Roman" pitchFamily="18" charset="0"/>
                <a:ea typeface="Calibri" pitchFamily="34" charset="0"/>
                <a:cs typeface="Times New Roman" pitchFamily="18" charset="0"/>
              </a:rPr>
              <a:t> </a:t>
            </a:r>
            <a:r>
              <a:rPr lang="fr-FR" sz="2400" b="1" dirty="0" smtClean="0">
                <a:solidFill>
                  <a:schemeClr val="bg1"/>
                </a:solidFill>
                <a:latin typeface="Times New Roman" pitchFamily="18" charset="0"/>
                <a:ea typeface="Calibri" pitchFamily="34" charset="0"/>
                <a:cs typeface="Times New Roman" pitchFamily="18" charset="0"/>
              </a:rPr>
              <a:t>vont se fixer sur ces récepteurs, induisant leur migration dans le plan de la membrane par diffusion latérale et leur regroupement au niveau des régions membranaires recouvertes du coté </a:t>
            </a:r>
            <a:r>
              <a:rPr lang="fr-FR" sz="2400" b="1" dirty="0" err="1" smtClean="0">
                <a:solidFill>
                  <a:schemeClr val="bg1"/>
                </a:solidFill>
                <a:latin typeface="Times New Roman" pitchFamily="18" charset="0"/>
                <a:ea typeface="Calibri" pitchFamily="34" charset="0"/>
                <a:cs typeface="Times New Roman" pitchFamily="18" charset="0"/>
              </a:rPr>
              <a:t>cytosolique</a:t>
            </a:r>
            <a:r>
              <a:rPr lang="fr-FR" sz="2400" b="1" dirty="0" smtClean="0">
                <a:solidFill>
                  <a:schemeClr val="bg1"/>
                </a:solidFill>
                <a:latin typeface="Times New Roman" pitchFamily="18" charset="0"/>
                <a:ea typeface="Calibri" pitchFamily="34" charset="0"/>
                <a:cs typeface="Times New Roman" pitchFamily="18" charset="0"/>
              </a:rPr>
              <a:t> par des molécules de </a:t>
            </a:r>
            <a:r>
              <a:rPr lang="fr-FR" sz="2400" b="1" dirty="0" err="1" smtClean="0">
                <a:solidFill>
                  <a:schemeClr val="bg1"/>
                </a:solidFill>
                <a:latin typeface="Times New Roman" pitchFamily="18" charset="0"/>
                <a:ea typeface="Calibri" pitchFamily="34" charset="0"/>
                <a:cs typeface="Times New Roman" pitchFamily="18" charset="0"/>
              </a:rPr>
              <a:t>clathrine</a:t>
            </a:r>
            <a:r>
              <a:rPr lang="fr-FR" sz="2400" b="1" dirty="0" smtClean="0">
                <a:solidFill>
                  <a:schemeClr val="bg1"/>
                </a:solidFill>
                <a:latin typeface="Times New Roman" pitchFamily="18" charset="0"/>
                <a:ea typeface="Calibri" pitchFamily="34" charset="0"/>
                <a:cs typeface="Times New Roman" pitchFamily="18" charset="0"/>
              </a:rPr>
              <a:t> </a:t>
            </a:r>
          </a:p>
        </p:txBody>
      </p:sp>
      <p:pic>
        <p:nvPicPr>
          <p:cNvPr id="1026" name="Picture 2"/>
          <p:cNvPicPr>
            <a:picLocks noChangeAspect="1" noChangeArrowheads="1"/>
          </p:cNvPicPr>
          <p:nvPr/>
        </p:nvPicPr>
        <p:blipFill>
          <a:blip r:embed="rId2" cstate="print"/>
          <a:srcRect r="49180"/>
          <a:stretch>
            <a:fillRect/>
          </a:stretch>
        </p:blipFill>
        <p:spPr bwMode="auto">
          <a:xfrm>
            <a:off x="214282" y="3000372"/>
            <a:ext cx="8748000" cy="3071834"/>
          </a:xfrm>
          <a:prstGeom prst="rect">
            <a:avLst/>
          </a:prstGeom>
          <a:noFill/>
          <a:ln w="57150">
            <a:solidFill>
              <a:srgbClr val="FF0000"/>
            </a:solid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124</a:t>
            </a:fld>
            <a:endParaRPr lang="en-US"/>
          </a:p>
        </p:txBody>
      </p:sp>
      <p:pic>
        <p:nvPicPr>
          <p:cNvPr id="4" name="Picture 2"/>
          <p:cNvPicPr>
            <a:picLocks noChangeAspect="1" noChangeArrowheads="1"/>
          </p:cNvPicPr>
          <p:nvPr/>
        </p:nvPicPr>
        <p:blipFill>
          <a:blip r:embed="rId2"/>
          <a:srcRect/>
          <a:stretch>
            <a:fillRect/>
          </a:stretch>
        </p:blipFill>
        <p:spPr bwMode="auto">
          <a:xfrm>
            <a:off x="357158" y="1357298"/>
            <a:ext cx="8572560" cy="4500594"/>
          </a:xfrm>
          <a:prstGeom prst="rect">
            <a:avLst/>
          </a:prstGeom>
          <a:noFill/>
          <a:ln w="76200">
            <a:solidFill>
              <a:schemeClr val="tx1">
                <a:lumMod val="50000"/>
              </a:schemeClr>
            </a:solidFill>
            <a:miter lim="800000"/>
            <a:headEnd/>
            <a:tailEnd/>
          </a:ln>
          <a:effectLst/>
        </p:spPr>
      </p:pic>
      <p:sp>
        <p:nvSpPr>
          <p:cNvPr id="5" name="Rectangle 4"/>
          <p:cNvSpPr/>
          <p:nvPr/>
        </p:nvSpPr>
        <p:spPr>
          <a:xfrm>
            <a:off x="285720" y="142852"/>
            <a:ext cx="8572560" cy="1029476"/>
          </a:xfrm>
          <a:prstGeom prst="rect">
            <a:avLst/>
          </a:prstGeom>
          <a:solidFill>
            <a:schemeClr val="tx1"/>
          </a:solidFill>
          <a:ln w="76200">
            <a:solidFill>
              <a:srgbClr val="33CC33"/>
            </a:solidFill>
          </a:ln>
        </p:spPr>
        <p:txBody>
          <a:bodyPr wrap="square" lIns="180000" tIns="144000" rIns="180000" bIns="144000">
            <a:spAutoFit/>
          </a:bodyPr>
          <a:lstStyle/>
          <a:p>
            <a:pPr marL="457200" lvl="0" indent="-457200" algn="just" eaLnBrk="0" hangingPunct="0">
              <a:buFont typeface="+mj-lt"/>
              <a:buAutoNum type="arabicParenR" startAt="3"/>
              <a:tabLst>
                <a:tab pos="457200" algn="l"/>
              </a:tabLst>
            </a:pPr>
            <a:r>
              <a:rPr lang="fr-FR" sz="2400" b="1" dirty="0" smtClean="0">
                <a:solidFill>
                  <a:schemeClr val="bg1"/>
                </a:solidFill>
                <a:latin typeface="Times New Roman" pitchFamily="18" charset="0"/>
                <a:cs typeface="Times New Roman" pitchFamily="18" charset="0"/>
              </a:rPr>
              <a:t>Les molécules </a:t>
            </a:r>
            <a:r>
              <a:rPr lang="fr-FR" sz="2400" b="1" dirty="0" smtClean="0">
                <a:solidFill>
                  <a:schemeClr val="bg2">
                    <a:lumMod val="75000"/>
                  </a:schemeClr>
                </a:solidFill>
                <a:latin typeface="Times New Roman" pitchFamily="18" charset="0"/>
                <a:cs typeface="Times New Roman" pitchFamily="18" charset="0"/>
              </a:rPr>
              <a:t>d’</a:t>
            </a:r>
            <a:r>
              <a:rPr lang="fr-FR" sz="2400" b="1" dirty="0" err="1" smtClean="0">
                <a:solidFill>
                  <a:schemeClr val="bg2">
                    <a:lumMod val="75000"/>
                  </a:schemeClr>
                </a:solidFill>
                <a:latin typeface="Times New Roman" pitchFamily="18" charset="0"/>
                <a:cs typeface="Times New Roman" pitchFamily="18" charset="0"/>
              </a:rPr>
              <a:t>adaptine</a:t>
            </a:r>
            <a:r>
              <a:rPr lang="fr-FR" sz="2400" b="1" dirty="0" smtClean="0">
                <a:latin typeface="Times New Roman" pitchFamily="18" charset="0"/>
                <a:cs typeface="Times New Roman" pitchFamily="18" charset="0"/>
              </a:rPr>
              <a:t> </a:t>
            </a:r>
            <a:r>
              <a:rPr lang="fr-FR" sz="2400" b="1" dirty="0" smtClean="0">
                <a:solidFill>
                  <a:schemeClr val="bg1"/>
                </a:solidFill>
                <a:latin typeface="Times New Roman" pitchFamily="18" charset="0"/>
                <a:cs typeface="Times New Roman" pitchFamily="18" charset="0"/>
              </a:rPr>
              <a:t>fixent chaque récepteur  au feutrage de </a:t>
            </a:r>
            <a:r>
              <a:rPr lang="fr-FR" sz="2400" b="1" dirty="0" err="1" smtClean="0">
                <a:solidFill>
                  <a:schemeClr val="bg1"/>
                </a:solidFill>
                <a:latin typeface="Times New Roman" pitchFamily="18" charset="0"/>
                <a:cs typeface="Times New Roman" pitchFamily="18" charset="0"/>
              </a:rPr>
              <a:t>clathrine</a:t>
            </a:r>
            <a:r>
              <a:rPr lang="fr-FR" sz="2400" b="1" dirty="0" smtClean="0">
                <a:solidFill>
                  <a:schemeClr val="bg1"/>
                </a:solidFill>
                <a:latin typeface="Times New Roman" pitchFamily="18" charset="0"/>
                <a:cs typeface="Times New Roman" pitchFamily="18" charset="0"/>
              </a:rPr>
              <a:t> sous-jacent.</a:t>
            </a:r>
            <a:endParaRPr lang="fr-FR" sz="2400" b="1" dirty="0" smtClean="0">
              <a:solidFill>
                <a:schemeClr val="bg1"/>
              </a:solidFill>
              <a:latin typeface="Times New Roman" pitchFamily="18" charset="0"/>
              <a:ea typeface="Calibri" pitchFamily="34"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125</a:t>
            </a:fld>
            <a:endParaRPr lang="en-US"/>
          </a:p>
        </p:txBody>
      </p:sp>
      <p:sp>
        <p:nvSpPr>
          <p:cNvPr id="5" name="Rectangle 4"/>
          <p:cNvSpPr/>
          <p:nvPr/>
        </p:nvSpPr>
        <p:spPr>
          <a:xfrm>
            <a:off x="142844" y="174476"/>
            <a:ext cx="8786874" cy="1754326"/>
          </a:xfrm>
          <a:prstGeom prst="rect">
            <a:avLst/>
          </a:prstGeom>
          <a:ln w="76200">
            <a:solidFill>
              <a:schemeClr val="accent1">
                <a:lumMod val="60000"/>
                <a:lumOff val="40000"/>
              </a:schemeClr>
            </a:solidFill>
          </a:ln>
        </p:spPr>
        <p:style>
          <a:lnRef idx="2">
            <a:schemeClr val="accent2"/>
          </a:lnRef>
          <a:fillRef idx="1">
            <a:schemeClr val="lt1"/>
          </a:fillRef>
          <a:effectRef idx="0">
            <a:schemeClr val="accent2"/>
          </a:effectRef>
          <a:fontRef idx="minor">
            <a:schemeClr val="dk1"/>
          </a:fontRef>
        </p:style>
        <p:txBody>
          <a:bodyPr wrap="square" rIns="216000">
            <a:spAutoFit/>
          </a:bodyPr>
          <a:lstStyle/>
          <a:p>
            <a:pPr marL="457200" lvl="0" indent="-457200" algn="just" eaLnBrk="0" hangingPunct="0">
              <a:lnSpc>
                <a:spcPct val="150000"/>
              </a:lnSpc>
              <a:buFont typeface="+mj-lt"/>
              <a:buAutoNum type="arabicParenR" startAt="4"/>
              <a:tabLst>
                <a:tab pos="457200" algn="l"/>
              </a:tabLst>
            </a:pPr>
            <a:r>
              <a:rPr lang="fr-FR" sz="2400" b="1" dirty="0" smtClean="0">
                <a:solidFill>
                  <a:schemeClr val="accent1">
                    <a:lumMod val="75000"/>
                  </a:schemeClr>
                </a:solidFill>
                <a:latin typeface="Times New Roman" pitchFamily="18" charset="0"/>
                <a:ea typeface="Calibri" pitchFamily="34" charset="0"/>
                <a:cs typeface="Times New Roman" pitchFamily="18" charset="0"/>
              </a:rPr>
              <a:t>Remaniement</a:t>
            </a:r>
            <a:r>
              <a:rPr lang="fr-FR" sz="2400" b="1" dirty="0" smtClean="0">
                <a:latin typeface="Times New Roman" pitchFamily="18" charset="0"/>
                <a:ea typeface="Calibri" pitchFamily="34" charset="0"/>
                <a:cs typeface="Times New Roman" pitchFamily="18" charset="0"/>
              </a:rPr>
              <a:t> </a:t>
            </a:r>
            <a:r>
              <a:rPr lang="fr-FR" sz="2400" b="1" dirty="0" smtClean="0">
                <a:solidFill>
                  <a:schemeClr val="bg1"/>
                </a:solidFill>
                <a:latin typeface="Times New Roman" pitchFamily="18" charset="0"/>
                <a:ea typeface="Calibri" pitchFamily="34" charset="0"/>
                <a:cs typeface="Times New Roman" pitchFamily="18" charset="0"/>
              </a:rPr>
              <a:t>des molécules de </a:t>
            </a:r>
            <a:r>
              <a:rPr lang="fr-FR" sz="2400" b="1" dirty="0" err="1" smtClean="0">
                <a:solidFill>
                  <a:schemeClr val="bg1"/>
                </a:solidFill>
                <a:latin typeface="Times New Roman" pitchFamily="18" charset="0"/>
                <a:ea typeface="Calibri" pitchFamily="34" charset="0"/>
                <a:cs typeface="Times New Roman" pitchFamily="18" charset="0"/>
              </a:rPr>
              <a:t>clathrine</a:t>
            </a:r>
            <a:r>
              <a:rPr lang="fr-FR" sz="2400" b="1" dirty="0" smtClean="0">
                <a:solidFill>
                  <a:schemeClr val="bg1"/>
                </a:solidFill>
                <a:latin typeface="Times New Roman" pitchFamily="18" charset="0"/>
                <a:ea typeface="Calibri" pitchFamily="34" charset="0"/>
                <a:cs typeface="Times New Roman" pitchFamily="18" charset="0"/>
              </a:rPr>
              <a:t>, entrainant une traction de la membrane cytoplasmique, amenant à la formation d'une vésicule d'</a:t>
            </a:r>
            <a:r>
              <a:rPr lang="fr-FR" sz="2400" b="1" dirty="0" err="1" smtClean="0">
                <a:solidFill>
                  <a:schemeClr val="bg1"/>
                </a:solidFill>
                <a:latin typeface="Times New Roman" pitchFamily="18" charset="0"/>
                <a:ea typeface="Calibri" pitchFamily="34" charset="0"/>
                <a:cs typeface="Times New Roman" pitchFamily="18" charset="0"/>
              </a:rPr>
              <a:t>endocytose</a:t>
            </a:r>
            <a:r>
              <a:rPr lang="fr-FR" sz="2400" b="1" dirty="0" smtClean="0">
                <a:solidFill>
                  <a:schemeClr val="bg1"/>
                </a:solidFill>
                <a:latin typeface="Times New Roman" pitchFamily="18" charset="0"/>
                <a:ea typeface="Calibri" pitchFamily="34" charset="0"/>
                <a:cs typeface="Times New Roman" pitchFamily="18" charset="0"/>
              </a:rPr>
              <a:t> </a:t>
            </a:r>
          </a:p>
        </p:txBody>
      </p:sp>
      <p:pic>
        <p:nvPicPr>
          <p:cNvPr id="6" name="Picture 2"/>
          <p:cNvPicPr>
            <a:picLocks noChangeAspect="1" noChangeArrowheads="1"/>
          </p:cNvPicPr>
          <p:nvPr/>
        </p:nvPicPr>
        <p:blipFill>
          <a:blip r:embed="rId2" cstate="print"/>
          <a:srcRect l="51639"/>
          <a:stretch>
            <a:fillRect/>
          </a:stretch>
        </p:blipFill>
        <p:spPr bwMode="auto">
          <a:xfrm>
            <a:off x="363404" y="2143116"/>
            <a:ext cx="8352000" cy="4071966"/>
          </a:xfrm>
          <a:prstGeom prst="rect">
            <a:avLst/>
          </a:prstGeom>
          <a:noFill/>
          <a:ln w="76200">
            <a:solidFill>
              <a:schemeClr val="accent5">
                <a:lumMod val="50000"/>
              </a:schemeClr>
            </a:solidFill>
            <a:prstDash val="lgDashDotDot"/>
            <a:miter lim="800000"/>
            <a:headEnd/>
            <a:tailEnd/>
          </a:ln>
          <a:effectLst/>
        </p:spPr>
      </p:pic>
      <p:sp>
        <p:nvSpPr>
          <p:cNvPr id="7" name="Rectangle à coins arrondis 6"/>
          <p:cNvSpPr/>
          <p:nvPr/>
        </p:nvSpPr>
        <p:spPr bwMode="auto">
          <a:xfrm>
            <a:off x="357158" y="2143116"/>
            <a:ext cx="500066" cy="571504"/>
          </a:xfrm>
          <a:prstGeom prst="roundRect">
            <a:avLst/>
          </a:prstGeom>
          <a:solidFill>
            <a:schemeClr val="tx2">
              <a:lumMod val="75000"/>
            </a:schemeClr>
          </a:solid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bg1"/>
                </a:solidFill>
                <a:effectLst/>
                <a:latin typeface="Times New Roman" pitchFamily="18" charset="0"/>
                <a:cs typeface="Times New Roman" pitchFamily="18" charset="0"/>
              </a:rPr>
              <a:t>4</a:t>
            </a:r>
          </a:p>
        </p:txBody>
      </p:sp>
      <p:sp>
        <p:nvSpPr>
          <p:cNvPr id="8" name="Rectangle à coins arrondis 7"/>
          <p:cNvSpPr/>
          <p:nvPr/>
        </p:nvSpPr>
        <p:spPr bwMode="auto">
          <a:xfrm>
            <a:off x="8215338" y="2143116"/>
            <a:ext cx="500066" cy="571504"/>
          </a:xfrm>
          <a:prstGeom prst="roundRect">
            <a:avLst/>
          </a:prstGeom>
          <a:solidFill>
            <a:schemeClr val="tx2">
              <a:lumMod val="75000"/>
            </a:schemeClr>
          </a:solid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FR" sz="2400" b="1" dirty="0" smtClean="0">
                <a:solidFill>
                  <a:schemeClr val="bg1"/>
                </a:solidFill>
                <a:latin typeface="Times New Roman" pitchFamily="18" charset="0"/>
                <a:cs typeface="Times New Roman" pitchFamily="18" charset="0"/>
              </a:rPr>
              <a:t>5</a:t>
            </a:r>
            <a:endParaRPr kumimoji="0" lang="fr-FR" sz="2400" b="1" i="0" u="none" strike="noStrike" cap="none" normalizeH="0" baseline="0" dirty="0" smtClean="0">
              <a:ln>
                <a:noFill/>
              </a:ln>
              <a:solidFill>
                <a:schemeClr val="bg1"/>
              </a:solidFill>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126</a:t>
            </a:fld>
            <a:endParaRPr lang="en-US"/>
          </a:p>
        </p:txBody>
      </p:sp>
      <p:pic>
        <p:nvPicPr>
          <p:cNvPr id="4099" name="Picture 3"/>
          <p:cNvPicPr>
            <a:picLocks noChangeAspect="1" noChangeArrowheads="1"/>
          </p:cNvPicPr>
          <p:nvPr/>
        </p:nvPicPr>
        <p:blipFill>
          <a:blip r:embed="rId2"/>
          <a:srcRect/>
          <a:stretch>
            <a:fillRect/>
          </a:stretch>
        </p:blipFill>
        <p:spPr bwMode="auto">
          <a:xfrm>
            <a:off x="-33" y="-24"/>
            <a:ext cx="4356000" cy="5808001"/>
          </a:xfrm>
          <a:prstGeom prst="rect">
            <a:avLst/>
          </a:prstGeom>
          <a:noFill/>
          <a:ln w="9525">
            <a:solidFill>
              <a:schemeClr val="bg2">
                <a:lumMod val="75000"/>
              </a:schemeClr>
            </a:solidFill>
            <a:miter lim="800000"/>
            <a:headEnd/>
            <a:tailEnd/>
          </a:ln>
          <a:effectLst/>
        </p:spPr>
      </p:pic>
      <p:pic>
        <p:nvPicPr>
          <p:cNvPr id="2050" name="Picture 2"/>
          <p:cNvPicPr>
            <a:picLocks noChangeAspect="1" noChangeArrowheads="1"/>
          </p:cNvPicPr>
          <p:nvPr/>
        </p:nvPicPr>
        <p:blipFill>
          <a:blip r:embed="rId3"/>
          <a:srcRect/>
          <a:stretch>
            <a:fillRect/>
          </a:stretch>
        </p:blipFill>
        <p:spPr bwMode="auto">
          <a:xfrm>
            <a:off x="4381500" y="0"/>
            <a:ext cx="4762500" cy="5848350"/>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127</a:t>
            </a:fld>
            <a:endParaRPr lang="en-US"/>
          </a:p>
        </p:txBody>
      </p:sp>
      <p:sp>
        <p:nvSpPr>
          <p:cNvPr id="6" name="Rectangle 5"/>
          <p:cNvSpPr/>
          <p:nvPr/>
        </p:nvSpPr>
        <p:spPr>
          <a:xfrm>
            <a:off x="72594" y="66612"/>
            <a:ext cx="8857124" cy="1323439"/>
          </a:xfrm>
          <a:prstGeom prst="rect">
            <a:avLst/>
          </a:prstGeom>
          <a:ln w="76200">
            <a:solidFill>
              <a:schemeClr val="accent1">
                <a:lumMod val="60000"/>
                <a:lumOff val="40000"/>
              </a:schemeClr>
            </a:solidFill>
          </a:ln>
        </p:spPr>
        <p:style>
          <a:lnRef idx="2">
            <a:schemeClr val="accent2"/>
          </a:lnRef>
          <a:fillRef idx="1">
            <a:schemeClr val="lt1"/>
          </a:fillRef>
          <a:effectRef idx="0">
            <a:schemeClr val="accent2"/>
          </a:effectRef>
          <a:fontRef idx="minor">
            <a:schemeClr val="dk1"/>
          </a:fontRef>
        </p:style>
        <p:txBody>
          <a:bodyPr wrap="square" rIns="216000">
            <a:spAutoFit/>
          </a:bodyPr>
          <a:lstStyle/>
          <a:p>
            <a:pPr marL="457200" lvl="0" indent="-457200" algn="just" eaLnBrk="0" hangingPunct="0">
              <a:buFont typeface="+mj-lt"/>
              <a:buAutoNum type="arabicParenR" startAt="5"/>
              <a:tabLst>
                <a:tab pos="457200" algn="l"/>
              </a:tabLst>
            </a:pPr>
            <a:r>
              <a:rPr lang="fr-FR" sz="2000" b="1" dirty="0" smtClean="0">
                <a:solidFill>
                  <a:schemeClr val="bg1"/>
                </a:solidFill>
                <a:latin typeface="Times New Roman" pitchFamily="18" charset="0"/>
                <a:ea typeface="Calibri" pitchFamily="34" charset="0"/>
                <a:cs typeface="Times New Roman" pitchFamily="18" charset="0"/>
              </a:rPr>
              <a:t>Isolement de la vésicule à </a:t>
            </a:r>
            <a:r>
              <a:rPr lang="fr-FR" sz="2000" b="1" dirty="0" err="1" smtClean="0">
                <a:solidFill>
                  <a:schemeClr val="bg1"/>
                </a:solidFill>
                <a:latin typeface="Times New Roman" pitchFamily="18" charset="0"/>
                <a:ea typeface="Calibri" pitchFamily="34" charset="0"/>
                <a:cs typeface="Times New Roman" pitchFamily="18" charset="0"/>
              </a:rPr>
              <a:t>Clathrine</a:t>
            </a:r>
            <a:r>
              <a:rPr lang="fr-FR" sz="2000" b="1" dirty="0" smtClean="0">
                <a:solidFill>
                  <a:schemeClr val="bg1"/>
                </a:solidFill>
                <a:latin typeface="Times New Roman" pitchFamily="18" charset="0"/>
                <a:ea typeface="Calibri" pitchFamily="34" charset="0"/>
                <a:cs typeface="Times New Roman" pitchFamily="18" charset="0"/>
              </a:rPr>
              <a:t> par la </a:t>
            </a:r>
            <a:r>
              <a:rPr lang="fr-FR" sz="2000" b="1" dirty="0" smtClean="0">
                <a:solidFill>
                  <a:srgbClr val="FF0066"/>
                </a:solidFill>
                <a:latin typeface="Times New Roman" pitchFamily="18" charset="0"/>
                <a:ea typeface="Calibri" pitchFamily="34" charset="0"/>
                <a:cs typeface="Times New Roman" pitchFamily="18" charset="0"/>
              </a:rPr>
              <a:t>Dynamine</a:t>
            </a:r>
            <a:r>
              <a:rPr lang="fr-FR" sz="2000" b="1" dirty="0" smtClean="0">
                <a:latin typeface="Times New Roman" pitchFamily="18" charset="0"/>
                <a:ea typeface="Calibri" pitchFamily="34" charset="0"/>
                <a:cs typeface="Times New Roman" pitchFamily="18" charset="0"/>
              </a:rPr>
              <a:t> </a:t>
            </a:r>
            <a:r>
              <a:rPr lang="fr-FR" sz="2000" b="1" dirty="0" err="1" smtClean="0">
                <a:solidFill>
                  <a:schemeClr val="bg1"/>
                </a:solidFill>
                <a:latin typeface="Times New Roman" pitchFamily="18" charset="0"/>
                <a:ea typeface="Calibri" pitchFamily="34" charset="0"/>
                <a:cs typeface="Times New Roman" pitchFamily="18" charset="0"/>
              </a:rPr>
              <a:t>GTPasique</a:t>
            </a:r>
            <a:r>
              <a:rPr lang="fr-FR" sz="2000" b="1" dirty="0" smtClean="0">
                <a:solidFill>
                  <a:schemeClr val="bg1"/>
                </a:solidFill>
                <a:latin typeface="Times New Roman" pitchFamily="18" charset="0"/>
                <a:ea typeface="Calibri" pitchFamily="34" charset="0"/>
                <a:cs typeface="Times New Roman" pitchFamily="18" charset="0"/>
              </a:rPr>
              <a:t>, qui va</a:t>
            </a:r>
            <a:r>
              <a:rPr lang="fr-FR" sz="2000" b="1" dirty="0" smtClean="0">
                <a:latin typeface="Times New Roman" pitchFamily="18" charset="0"/>
                <a:ea typeface="Calibri" pitchFamily="34" charset="0"/>
                <a:cs typeface="Times New Roman" pitchFamily="18" charset="0"/>
              </a:rPr>
              <a:t> </a:t>
            </a:r>
            <a:r>
              <a:rPr lang="fr-FR" sz="2000" b="1" dirty="0" smtClean="0">
                <a:solidFill>
                  <a:srgbClr val="FF0066"/>
                </a:solidFill>
                <a:latin typeface="Times New Roman" pitchFamily="18" charset="0"/>
                <a:ea typeface="Calibri" pitchFamily="34" charset="0"/>
                <a:cs typeface="Times New Roman" pitchFamily="18" charset="0"/>
              </a:rPr>
              <a:t>se fixer au niveau du collet </a:t>
            </a:r>
            <a:r>
              <a:rPr lang="fr-FR" sz="2000" b="1" dirty="0" smtClean="0">
                <a:solidFill>
                  <a:schemeClr val="bg1"/>
                </a:solidFill>
                <a:latin typeface="Times New Roman" pitchFamily="18" charset="0"/>
                <a:ea typeface="Calibri" pitchFamily="34" charset="0"/>
                <a:cs typeface="Times New Roman" pitchFamily="18" charset="0"/>
              </a:rPr>
              <a:t>de cette vésicule en formation. Vésicule qui est reconnaissable en Microscope </a:t>
            </a:r>
            <a:r>
              <a:rPr lang="fr-FR" sz="2000" b="1" dirty="0" err="1" smtClean="0">
                <a:solidFill>
                  <a:schemeClr val="bg1"/>
                </a:solidFill>
                <a:latin typeface="Times New Roman" pitchFamily="18" charset="0"/>
                <a:ea typeface="Calibri" pitchFamily="34" charset="0"/>
                <a:cs typeface="Times New Roman" pitchFamily="18" charset="0"/>
              </a:rPr>
              <a:t>Eléctronique</a:t>
            </a:r>
            <a:r>
              <a:rPr lang="fr-FR" sz="2000" b="1" dirty="0" smtClean="0">
                <a:solidFill>
                  <a:schemeClr val="bg1"/>
                </a:solidFill>
                <a:latin typeface="Times New Roman" pitchFamily="18" charset="0"/>
                <a:ea typeface="Calibri" pitchFamily="34" charset="0"/>
                <a:cs typeface="Times New Roman" pitchFamily="18" charset="0"/>
              </a:rPr>
              <a:t> grâce à son revêtement discontinu et hérissé</a:t>
            </a:r>
            <a:endParaRPr lang="fr-FR" sz="20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srcRect/>
          <a:stretch>
            <a:fillRect/>
          </a:stretch>
        </p:blipFill>
        <p:spPr bwMode="auto">
          <a:xfrm>
            <a:off x="142844" y="1500174"/>
            <a:ext cx="8786874" cy="4643470"/>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128</a:t>
            </a:fld>
            <a:endParaRPr lang="en-US"/>
          </a:p>
        </p:txBody>
      </p:sp>
      <p:pic>
        <p:nvPicPr>
          <p:cNvPr id="4" name="Picture 2"/>
          <p:cNvPicPr>
            <a:picLocks noChangeAspect="1" noChangeArrowheads="1"/>
          </p:cNvPicPr>
          <p:nvPr/>
        </p:nvPicPr>
        <p:blipFill>
          <a:blip r:embed="rId2"/>
          <a:srcRect/>
          <a:stretch>
            <a:fillRect/>
          </a:stretch>
        </p:blipFill>
        <p:spPr bwMode="auto">
          <a:xfrm>
            <a:off x="271464" y="142876"/>
            <a:ext cx="8586816" cy="5929330"/>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129</a:t>
            </a:fld>
            <a:endParaRPr lang="en-US"/>
          </a:p>
        </p:txBody>
      </p:sp>
      <p:pic>
        <p:nvPicPr>
          <p:cNvPr id="2050" name="Picture 2"/>
          <p:cNvPicPr>
            <a:picLocks noChangeAspect="1" noChangeArrowheads="1"/>
          </p:cNvPicPr>
          <p:nvPr/>
        </p:nvPicPr>
        <p:blipFill>
          <a:blip r:embed="rId2"/>
          <a:srcRect/>
          <a:stretch>
            <a:fillRect/>
          </a:stretch>
        </p:blipFill>
        <p:spPr bwMode="auto">
          <a:xfrm>
            <a:off x="214282" y="214290"/>
            <a:ext cx="8643998" cy="4143404"/>
          </a:xfrm>
          <a:prstGeom prst="rect">
            <a:avLst/>
          </a:prstGeom>
          <a:noFill/>
          <a:ln w="76200">
            <a:solidFill>
              <a:schemeClr val="tx1"/>
            </a:solidFill>
            <a:miter lim="800000"/>
            <a:headEnd/>
            <a:tailEnd/>
          </a:ln>
          <a:effectLst/>
        </p:spPr>
      </p:pic>
      <p:sp>
        <p:nvSpPr>
          <p:cNvPr id="6" name="Rectangle 5"/>
          <p:cNvSpPr/>
          <p:nvPr/>
        </p:nvSpPr>
        <p:spPr>
          <a:xfrm>
            <a:off x="142844" y="4448614"/>
            <a:ext cx="8786874" cy="2123658"/>
          </a:xfrm>
          <a:prstGeom prst="rect">
            <a:avLst/>
          </a:prstGeom>
          <a:ln w="76200">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fr-FR" sz="2200" b="1" dirty="0" smtClean="0">
                <a:latin typeface="Times New Roman" pitchFamily="18" charset="0"/>
                <a:cs typeface="Times New Roman" pitchFamily="18" charset="0"/>
              </a:rPr>
              <a:t>Figure: Modèle de fermeture par la dynamine des vésicules couvertes de </a:t>
            </a:r>
            <a:r>
              <a:rPr lang="fr-FR" sz="2200" b="1" dirty="0" err="1" smtClean="0">
                <a:latin typeface="Times New Roman" pitchFamily="18" charset="0"/>
                <a:cs typeface="Times New Roman" pitchFamily="18" charset="0"/>
              </a:rPr>
              <a:t>clathrine</a:t>
            </a:r>
            <a:r>
              <a:rPr lang="fr-FR" sz="2200" b="1" dirty="0" smtClean="0">
                <a:latin typeface="Times New Roman" pitchFamily="18" charset="0"/>
                <a:cs typeface="Times New Roman" pitchFamily="18" charset="0"/>
              </a:rPr>
              <a:t>/</a:t>
            </a:r>
            <a:r>
              <a:rPr lang="fr-FR" sz="2200" b="1" dirty="0" err="1" smtClean="0">
                <a:latin typeface="Times New Roman" pitchFamily="18" charset="0"/>
                <a:cs typeface="Times New Roman" pitchFamily="18" charset="0"/>
              </a:rPr>
              <a:t>adaptine</a:t>
            </a:r>
            <a:r>
              <a:rPr lang="fr-FR" sz="2200" b="1" dirty="0" smtClean="0">
                <a:latin typeface="Times New Roman" pitchFamily="18" charset="0"/>
                <a:cs typeface="Times New Roman" pitchFamily="18" charset="0"/>
              </a:rPr>
              <a:t> (AP). </a:t>
            </a:r>
            <a:r>
              <a:rPr lang="fr-FR" sz="2200" b="1" dirty="0" smtClean="0">
                <a:solidFill>
                  <a:schemeClr val="bg2">
                    <a:lumMod val="50000"/>
                  </a:schemeClr>
                </a:solidFill>
                <a:latin typeface="Times New Roman" pitchFamily="18" charset="0"/>
                <a:cs typeface="Times New Roman" pitchFamily="18" charset="0"/>
              </a:rPr>
              <a:t>Après la formation du bourgeon vésiculaire, la dynamine polymérise autour du col. Par un mécanisme qui n’est pas bien compris, l’hydrolyse du GTP catalysée par la dynamine </a:t>
            </a:r>
            <a:r>
              <a:rPr lang="fr-FR" sz="2200" b="1" dirty="0" err="1" smtClean="0">
                <a:solidFill>
                  <a:schemeClr val="bg2">
                    <a:lumMod val="50000"/>
                  </a:schemeClr>
                </a:solidFill>
                <a:latin typeface="Times New Roman" pitchFamily="18" charset="0"/>
                <a:cs typeface="Times New Roman" pitchFamily="18" charset="0"/>
              </a:rPr>
              <a:t>GTPase</a:t>
            </a:r>
            <a:r>
              <a:rPr lang="fr-FR" sz="2200" b="1" dirty="0" smtClean="0">
                <a:solidFill>
                  <a:schemeClr val="bg2">
                    <a:lumMod val="50000"/>
                  </a:schemeClr>
                </a:solidFill>
                <a:latin typeface="Times New Roman" pitchFamily="18" charset="0"/>
                <a:cs typeface="Times New Roman" pitchFamily="18" charset="0"/>
              </a:rPr>
              <a:t> aboutirait à la libération de la vésicule à partir de la membrane destinatrice. </a:t>
            </a:r>
            <a:endParaRPr lang="fr-FR" sz="2200" b="1" dirty="0">
              <a:solidFill>
                <a:schemeClr val="bg2">
                  <a:lumMod val="50000"/>
                </a:schemeClr>
              </a:solidFill>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13</a:t>
            </a:fld>
            <a:endParaRPr lang="en-US"/>
          </a:p>
        </p:txBody>
      </p:sp>
      <p:pic>
        <p:nvPicPr>
          <p:cNvPr id="1026" name="Picture 2"/>
          <p:cNvPicPr>
            <a:picLocks noChangeAspect="1" noChangeArrowheads="1"/>
          </p:cNvPicPr>
          <p:nvPr/>
        </p:nvPicPr>
        <p:blipFill>
          <a:blip r:embed="rId3"/>
          <a:srcRect/>
          <a:stretch>
            <a:fillRect/>
          </a:stretch>
        </p:blipFill>
        <p:spPr bwMode="auto">
          <a:xfrm>
            <a:off x="642910" y="2857496"/>
            <a:ext cx="8001056" cy="3429024"/>
          </a:xfrm>
          <a:prstGeom prst="rect">
            <a:avLst/>
          </a:prstGeom>
          <a:ln w="762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bwMode="auto">
          <a:xfrm>
            <a:off x="1428728" y="5429264"/>
            <a:ext cx="142876" cy="214314"/>
          </a:xfrm>
          <a:prstGeom prst="rect">
            <a:avLst/>
          </a:prstGeom>
          <a:solidFill>
            <a:schemeClr val="tx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5" name="Titre 3"/>
          <p:cNvSpPr txBox="1">
            <a:spLocks/>
          </p:cNvSpPr>
          <p:nvPr/>
        </p:nvSpPr>
        <p:spPr>
          <a:xfrm>
            <a:off x="571472" y="2786058"/>
            <a:ext cx="8143932" cy="3571876"/>
          </a:xfrm>
          <a:prstGeom prst="rect">
            <a:avLst/>
          </a:prstGeom>
          <a:noFill/>
          <a:ln w="76200" cap="flat" cmpd="sng" algn="ctr">
            <a:solidFill>
              <a:schemeClr val="accent2"/>
            </a:solidFill>
            <a:prstDash val="solid"/>
          </a:ln>
        </p:spPr>
        <p:style>
          <a:lnRef idx="2">
            <a:schemeClr val="accent2"/>
          </a:lnRef>
          <a:fillRef idx="1">
            <a:schemeClr val="lt1"/>
          </a:fillRef>
          <a:effectRef idx="0">
            <a:schemeClr val="accent2"/>
          </a:effectRef>
          <a:fontRef idx="minor">
            <a:schemeClr val="dk1"/>
          </a:fontRef>
        </p:style>
        <p:txBody>
          <a:bodyPr lIns="0" tIns="0" rIns="0" bIns="0" anchor="ctr" anchorCtr="0">
            <a:noAutofit/>
          </a:bodyPr>
          <a:lstStyle/>
          <a:p>
            <a:pPr marL="0" marR="0" lvl="0" indent="0" algn="l" defTabSz="914400" rtl="0" eaLnBrk="1" fontAlgn="base" latinLnBrk="0" hangingPunct="1">
              <a:spcBef>
                <a:spcPct val="0"/>
              </a:spcBef>
              <a:spcAft>
                <a:spcPct val="0"/>
              </a:spcAft>
              <a:buClrTx/>
              <a:buSzTx/>
              <a:buFontTx/>
              <a:buNone/>
              <a:tabLst/>
              <a:defRPr/>
            </a:pPr>
            <a:r>
              <a:rPr kumimoji="0" lang="fr-FR" sz="4400" b="1" i="0" u="none" strike="noStrike" kern="0" cap="none" spc="0" normalizeH="0" baseline="0" noProof="0" dirty="0" smtClean="0">
                <a:ln>
                  <a:noFill/>
                </a:ln>
                <a:solidFill>
                  <a:srgbClr val="FF0000"/>
                </a:solidFill>
                <a:effectLst>
                  <a:outerShdw blurRad="38100" dist="38100" dir="2700000" algn="tl">
                    <a:srgbClr val="FFFFFF"/>
                  </a:outerShdw>
                </a:effectLst>
                <a:uLnTx/>
                <a:uFillTx/>
                <a:latin typeface="Times New Roman" pitchFamily="18" charset="0"/>
                <a:ea typeface="+mn-ea"/>
                <a:cs typeface="Times New Roman" pitchFamily="18" charset="0"/>
              </a:rPr>
              <a:t/>
            </a:r>
            <a:br>
              <a:rPr kumimoji="0" lang="fr-FR" sz="4400" b="1" i="0" u="none" strike="noStrike" kern="0" cap="none" spc="0" normalizeH="0" baseline="0" noProof="0" dirty="0" smtClean="0">
                <a:ln>
                  <a:noFill/>
                </a:ln>
                <a:solidFill>
                  <a:srgbClr val="FF0000"/>
                </a:solidFill>
                <a:effectLst>
                  <a:outerShdw blurRad="38100" dist="38100" dir="2700000" algn="tl">
                    <a:srgbClr val="FFFFFF"/>
                  </a:outerShdw>
                </a:effectLst>
                <a:uLnTx/>
                <a:uFillTx/>
                <a:latin typeface="Times New Roman" pitchFamily="18" charset="0"/>
                <a:ea typeface="+mn-ea"/>
                <a:cs typeface="Times New Roman" pitchFamily="18" charset="0"/>
              </a:rPr>
            </a:br>
            <a:r>
              <a:rPr kumimoji="0" lang="fr-FR" sz="4000" b="0" i="0" u="none" strike="noStrike" kern="0" cap="none" spc="0" normalizeH="0" baseline="0" noProof="0" dirty="0" smtClean="0">
                <a:ln>
                  <a:noFill/>
                </a:ln>
                <a:solidFill>
                  <a:srgbClr val="FFFF00"/>
                </a:solidFill>
                <a:effectLst>
                  <a:outerShdw blurRad="38100" dist="38100" dir="2700000" algn="tl">
                    <a:srgbClr val="FFFFFF"/>
                  </a:outerShdw>
                </a:effectLst>
                <a:uLnTx/>
                <a:uFillTx/>
                <a:latin typeface="Times New Roman" pitchFamily="18" charset="0"/>
                <a:ea typeface="+mn-ea"/>
                <a:cs typeface="Times New Roman" pitchFamily="18" charset="0"/>
              </a:rPr>
              <a:t/>
            </a:r>
            <a:br>
              <a:rPr kumimoji="0" lang="fr-FR" sz="4000" b="0" i="0" u="none" strike="noStrike" kern="0" cap="none" spc="0" normalizeH="0" baseline="0" noProof="0" dirty="0" smtClean="0">
                <a:ln>
                  <a:noFill/>
                </a:ln>
                <a:solidFill>
                  <a:srgbClr val="FFFF00"/>
                </a:solidFill>
                <a:effectLst>
                  <a:outerShdw blurRad="38100" dist="38100" dir="2700000" algn="tl">
                    <a:srgbClr val="FFFFFF"/>
                  </a:outerShdw>
                </a:effectLst>
                <a:uLnTx/>
                <a:uFillTx/>
                <a:latin typeface="Times New Roman" pitchFamily="18" charset="0"/>
                <a:ea typeface="+mn-ea"/>
                <a:cs typeface="Times New Roman" pitchFamily="18" charset="0"/>
              </a:rPr>
            </a:br>
            <a:endParaRPr kumimoji="0" lang="fr-FR" sz="4000" b="0" i="0" u="none" strike="noStrike" kern="0" cap="none" spc="0" normalizeH="0" baseline="0" noProof="0" dirty="0">
              <a:ln>
                <a:noFill/>
              </a:ln>
              <a:solidFill>
                <a:srgbClr val="FFFF00"/>
              </a:solidFill>
              <a:effectLst>
                <a:outerShdw blurRad="38100" dist="38100" dir="2700000" algn="tl">
                  <a:srgbClr val="FFFFFF"/>
                </a:outerShdw>
              </a:effectLst>
              <a:uLnTx/>
              <a:uFillTx/>
              <a:latin typeface="Times New Roman" pitchFamily="18" charset="0"/>
              <a:ea typeface="+mn-ea"/>
              <a:cs typeface="Times New Roman" pitchFamily="18" charset="0"/>
            </a:endParaRPr>
          </a:p>
        </p:txBody>
      </p:sp>
      <p:sp>
        <p:nvSpPr>
          <p:cNvPr id="6" name="Rectangle 5"/>
          <p:cNvSpPr/>
          <p:nvPr/>
        </p:nvSpPr>
        <p:spPr bwMode="auto">
          <a:xfrm>
            <a:off x="217156" y="520306"/>
            <a:ext cx="8784000" cy="1980000"/>
          </a:xfrm>
          <a:prstGeom prst="rect">
            <a:avLst/>
          </a:prstGeom>
          <a:solidFill>
            <a:schemeClr val="bg2"/>
          </a:solidFill>
          <a:ln w="76200" cap="flat" cmpd="sng" algn="ctr">
            <a:solidFill>
              <a:srgbClr val="FF006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eaLnBrk="0" hangingPunct="0"/>
            <a:r>
              <a:rPr lang="fr-FR" sz="5400" b="1" kern="0" dirty="0" smtClean="0">
                <a:effectLst>
                  <a:outerShdw blurRad="38100" dist="38100" dir="2700000" algn="tl">
                    <a:srgbClr val="FFFFFF"/>
                  </a:outerShdw>
                </a:effectLst>
                <a:latin typeface="Times New Roman" pitchFamily="18" charset="0"/>
                <a:cs typeface="Times New Roman" pitchFamily="18" charset="0"/>
              </a:rPr>
              <a:t> I . Transports membranaires </a:t>
            </a:r>
          </a:p>
          <a:p>
            <a:pPr algn="ctr" eaLnBrk="0" hangingPunct="0"/>
            <a:r>
              <a:rPr lang="fr-FR" sz="5400" b="1" kern="0" dirty="0" err="1" smtClean="0">
                <a:effectLst>
                  <a:outerShdw blurRad="38100" dist="38100" dir="2700000" algn="tl">
                    <a:srgbClr val="FFFFFF"/>
                  </a:outerShdw>
                </a:effectLst>
                <a:latin typeface="Times New Roman" pitchFamily="18" charset="0"/>
                <a:cs typeface="Times New Roman" pitchFamily="18" charset="0"/>
              </a:rPr>
              <a:t>perméatifs</a:t>
            </a:r>
            <a:r>
              <a:rPr lang="fr-FR" sz="5400" b="1" kern="0" dirty="0" smtClean="0">
                <a:effectLst>
                  <a:outerShdw blurRad="38100" dist="38100" dir="2700000" algn="tl">
                    <a:srgbClr val="FFFFFF"/>
                  </a:outerShdw>
                </a:effectLst>
                <a:latin typeface="Times New Roman" pitchFamily="18" charset="0"/>
                <a:cs typeface="Times New Roman" pitchFamily="18" charset="0"/>
              </a:rPr>
              <a:t> </a:t>
            </a:r>
            <a:endParaRPr kumimoji="0" lang="fr-FR" sz="5400" b="1" i="0" u="none" strike="noStrike" cap="none" normalizeH="0" baseline="0" dirty="0" smtClean="0">
              <a:ln>
                <a:noFill/>
              </a:ln>
              <a:effectLst/>
              <a:latin typeface="Times New Roman" pitchFamily="18" charset="0"/>
              <a:cs typeface="Times New Roman" pitchFamily="18" charset="0"/>
            </a:endParaRPr>
          </a:p>
        </p:txBody>
      </p:sp>
      <p:sp>
        <p:nvSpPr>
          <p:cNvPr id="7" name="Rectangle 6"/>
          <p:cNvSpPr/>
          <p:nvPr/>
        </p:nvSpPr>
        <p:spPr bwMode="auto">
          <a:xfrm>
            <a:off x="71406" y="357166"/>
            <a:ext cx="9072000" cy="2340000"/>
          </a:xfrm>
          <a:prstGeom prst="rect">
            <a:avLst/>
          </a:prstGeom>
          <a:noFill/>
          <a:ln w="76200" cap="flat" cmpd="sng" algn="ctr">
            <a:solidFill>
              <a:srgbClr val="FF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Tree>
  </p:cSld>
  <p:clrMapOvr>
    <a:masterClrMapping/>
  </p:clrMapOvr>
  <p:transition spd="slow">
    <p:pull dir="lu"/>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130</a:t>
            </a:fld>
            <a:endParaRPr lang="en-US"/>
          </a:p>
        </p:txBody>
      </p:sp>
      <p:pic>
        <p:nvPicPr>
          <p:cNvPr id="2050" name="Picture 2"/>
          <p:cNvPicPr>
            <a:picLocks noChangeAspect="1" noChangeArrowheads="1"/>
          </p:cNvPicPr>
          <p:nvPr/>
        </p:nvPicPr>
        <p:blipFill>
          <a:blip r:embed="rId2"/>
          <a:srcRect/>
          <a:stretch>
            <a:fillRect/>
          </a:stretch>
        </p:blipFill>
        <p:spPr bwMode="auto">
          <a:xfrm>
            <a:off x="72594" y="71414"/>
            <a:ext cx="9000000" cy="3643338"/>
          </a:xfrm>
          <a:prstGeom prst="rect">
            <a:avLst/>
          </a:prstGeom>
          <a:noFill/>
          <a:ln w="9525">
            <a:noFill/>
            <a:miter lim="800000"/>
            <a:headEnd/>
            <a:tailEnd/>
          </a:ln>
          <a:effectLst/>
        </p:spPr>
      </p:pic>
      <p:sp>
        <p:nvSpPr>
          <p:cNvPr id="5" name="Rectangle 4"/>
          <p:cNvSpPr/>
          <p:nvPr/>
        </p:nvSpPr>
        <p:spPr bwMode="auto">
          <a:xfrm>
            <a:off x="71406" y="3786190"/>
            <a:ext cx="9072000" cy="2434101"/>
          </a:xfrm>
          <a:prstGeom prst="rect">
            <a:avLst/>
          </a:prstGeom>
          <a:ln w="57150">
            <a:solidFill>
              <a:schemeClr val="tx2">
                <a:lumMod val="7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72000" tIns="108000" rIns="180000" bIns="108000" numCol="1" rtlCol="0" anchor="t" anchorCtr="0" compatLnSpc="1">
            <a:prstTxWarp prst="textNoShape">
              <a:avLst/>
            </a:prstTxWarp>
            <a:spAutoFit/>
          </a:bodyPr>
          <a:lstStyle/>
          <a:p>
            <a:r>
              <a:rPr lang="fr-FR" sz="2400" b="1" dirty="0" smtClean="0">
                <a:solidFill>
                  <a:srgbClr val="0060A8"/>
                </a:solidFill>
                <a:latin typeface="Times New Roman" pitchFamily="18" charset="0"/>
                <a:cs typeface="Times New Roman" pitchFamily="18" charset="0"/>
              </a:rPr>
              <a:t>Micrographies électroniques (ME) illustrant l’</a:t>
            </a:r>
            <a:r>
              <a:rPr lang="fr-FR" sz="2400" b="1" dirty="0" err="1" smtClean="0">
                <a:solidFill>
                  <a:srgbClr val="0060A8"/>
                </a:solidFill>
                <a:latin typeface="Times New Roman" pitchFamily="18" charset="0"/>
                <a:cs typeface="Times New Roman" pitchFamily="18" charset="0"/>
              </a:rPr>
              <a:t>endocytose</a:t>
            </a:r>
            <a:endParaRPr lang="fr-FR" sz="2400" b="1" dirty="0" smtClean="0">
              <a:solidFill>
                <a:srgbClr val="0060A8"/>
              </a:solidFill>
              <a:latin typeface="Times New Roman" pitchFamily="18" charset="0"/>
              <a:cs typeface="Times New Roman" pitchFamily="18" charset="0"/>
            </a:endParaRPr>
          </a:p>
          <a:p>
            <a:pPr marL="457200" indent="-457200">
              <a:buAutoNum type="arabicParenBoth"/>
            </a:pPr>
            <a:r>
              <a:rPr lang="fr-FR" sz="2400" b="1" dirty="0" smtClean="0">
                <a:solidFill>
                  <a:schemeClr val="bg1"/>
                </a:solidFill>
                <a:latin typeface="Times New Roman" pitchFamily="18" charset="0"/>
                <a:cs typeface="Times New Roman" pitchFamily="18" charset="0"/>
              </a:rPr>
              <a:t>et (2) Vésicules d’</a:t>
            </a:r>
            <a:r>
              <a:rPr lang="fr-FR" sz="2400" b="1" dirty="0" err="1" smtClean="0">
                <a:solidFill>
                  <a:schemeClr val="bg1"/>
                </a:solidFill>
                <a:latin typeface="Times New Roman" pitchFamily="18" charset="0"/>
                <a:cs typeface="Times New Roman" pitchFamily="18" charset="0"/>
              </a:rPr>
              <a:t>endocytose</a:t>
            </a:r>
            <a:r>
              <a:rPr lang="fr-FR" sz="2400" b="1" dirty="0" smtClean="0">
                <a:solidFill>
                  <a:schemeClr val="bg1"/>
                </a:solidFill>
                <a:latin typeface="Times New Roman" pitchFamily="18" charset="0"/>
                <a:cs typeface="Times New Roman" pitchFamily="18" charset="0"/>
              </a:rPr>
              <a:t> en cours de pincement, recouvertes</a:t>
            </a:r>
          </a:p>
          <a:p>
            <a:pPr marL="457200" indent="-457200"/>
            <a:r>
              <a:rPr lang="fr-FR" sz="2400" b="1" dirty="0" smtClean="0">
                <a:solidFill>
                  <a:schemeClr val="bg1"/>
                </a:solidFill>
                <a:latin typeface="Times New Roman" pitchFamily="18" charset="0"/>
                <a:cs typeface="Times New Roman" pitchFamily="18" charset="0"/>
              </a:rPr>
              <a:t>                d’une enveloppe de </a:t>
            </a:r>
            <a:r>
              <a:rPr lang="fr-FR" sz="2400" b="1" dirty="0" err="1" smtClean="0">
                <a:solidFill>
                  <a:schemeClr val="bg1"/>
                </a:solidFill>
                <a:latin typeface="Times New Roman" pitchFamily="18" charset="0"/>
                <a:cs typeface="Times New Roman" pitchFamily="18" charset="0"/>
              </a:rPr>
              <a:t>clathrine</a:t>
            </a:r>
            <a:r>
              <a:rPr lang="fr-FR" sz="2400" b="1" dirty="0" smtClean="0">
                <a:solidFill>
                  <a:schemeClr val="bg1"/>
                </a:solidFill>
                <a:latin typeface="Times New Roman" pitchFamily="18" charset="0"/>
                <a:cs typeface="Times New Roman" pitchFamily="18" charset="0"/>
              </a:rPr>
              <a:t> et de complexes d’</a:t>
            </a:r>
            <a:r>
              <a:rPr lang="fr-FR" sz="2400" b="1" dirty="0" err="1" smtClean="0">
                <a:solidFill>
                  <a:schemeClr val="bg1"/>
                </a:solidFill>
                <a:latin typeface="Times New Roman" pitchFamily="18" charset="0"/>
                <a:cs typeface="Times New Roman" pitchFamily="18" charset="0"/>
              </a:rPr>
              <a:t>adaptine</a:t>
            </a:r>
            <a:r>
              <a:rPr lang="fr-FR" sz="2400" b="1" dirty="0" smtClean="0">
                <a:solidFill>
                  <a:schemeClr val="bg1"/>
                </a:solidFill>
                <a:latin typeface="Times New Roman" pitchFamily="18" charset="0"/>
                <a:cs typeface="Times New Roman" pitchFamily="18" charset="0"/>
              </a:rPr>
              <a:t>. </a:t>
            </a:r>
          </a:p>
          <a:p>
            <a:pPr marL="457200" indent="-457200"/>
            <a:r>
              <a:rPr lang="fr-FR" sz="2400" b="1" dirty="0" smtClean="0">
                <a:solidFill>
                  <a:schemeClr val="bg1"/>
                </a:solidFill>
                <a:latin typeface="Times New Roman" pitchFamily="18" charset="0"/>
                <a:cs typeface="Times New Roman" pitchFamily="18" charset="0"/>
              </a:rPr>
              <a:t>(3) Vésicule recouverte isolée, </a:t>
            </a:r>
            <a:r>
              <a:rPr lang="fr-FR" sz="2400" b="1" dirty="0" smtClean="0">
                <a:solidFill>
                  <a:schemeClr val="bg1"/>
                </a:solidFill>
                <a:latin typeface="Times New Roman" pitchFamily="18" charset="0"/>
                <a:ea typeface="Calibri" pitchFamily="34" charset="0"/>
                <a:cs typeface="Times New Roman" pitchFamily="18" charset="0"/>
              </a:rPr>
              <a:t>elle est reconnaissable en ME grâce à son revêtement discontinu et hérissé</a:t>
            </a:r>
            <a:r>
              <a:rPr lang="fr-FR" sz="2400" b="1" dirty="0" smtClean="0">
                <a:solidFill>
                  <a:schemeClr val="bg1"/>
                </a:solidFill>
                <a:latin typeface="Times New Roman" pitchFamily="18" charset="0"/>
                <a:cs typeface="Times New Roman" pitchFamily="18" charset="0"/>
              </a:rPr>
              <a:t>.</a:t>
            </a:r>
          </a:p>
          <a:p>
            <a:pPr marL="457200" indent="-457200"/>
            <a:r>
              <a:rPr lang="fr-FR" sz="2400" b="1" dirty="0" smtClean="0">
                <a:solidFill>
                  <a:srgbClr val="FF0000"/>
                </a:solidFill>
                <a:latin typeface="Times New Roman" pitchFamily="18" charset="0"/>
                <a:cs typeface="Times New Roman" pitchFamily="18" charset="0"/>
              </a:rPr>
              <a:t> (4) Vésicule non recouverte de </a:t>
            </a:r>
            <a:r>
              <a:rPr lang="fr-FR" sz="2400" b="1" dirty="0" err="1" smtClean="0">
                <a:solidFill>
                  <a:srgbClr val="FF0000"/>
                </a:solidFill>
                <a:latin typeface="Times New Roman" pitchFamily="18" charset="0"/>
                <a:cs typeface="Times New Roman" pitchFamily="18" charset="0"/>
              </a:rPr>
              <a:t>clathrine</a:t>
            </a:r>
            <a:r>
              <a:rPr lang="fr-FR" sz="2400" b="1" dirty="0" smtClean="0">
                <a:solidFill>
                  <a:srgbClr val="FF0000"/>
                </a:solidFill>
                <a:latin typeface="Times New Roman" pitchFamily="18" charset="0"/>
                <a:cs typeface="Times New Roman" pitchFamily="18" charset="0"/>
              </a:rPr>
              <a:t>, à titre de comparaison.</a:t>
            </a:r>
          </a:p>
        </p:txBody>
      </p:sp>
      <p:sp>
        <p:nvSpPr>
          <p:cNvPr id="6" name="Ellipse 5"/>
          <p:cNvSpPr/>
          <p:nvPr/>
        </p:nvSpPr>
        <p:spPr bwMode="auto">
          <a:xfrm>
            <a:off x="71438" y="428604"/>
            <a:ext cx="357158" cy="642942"/>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bg1"/>
                </a:solidFill>
                <a:effectLst/>
                <a:latin typeface="Times New Roman" pitchFamily="18" charset="0"/>
                <a:cs typeface="Times New Roman" pitchFamily="18" charset="0"/>
              </a:rPr>
              <a:t>1</a:t>
            </a:r>
          </a:p>
        </p:txBody>
      </p:sp>
      <p:sp>
        <p:nvSpPr>
          <p:cNvPr id="7" name="Ellipse 6"/>
          <p:cNvSpPr/>
          <p:nvPr/>
        </p:nvSpPr>
        <p:spPr bwMode="auto">
          <a:xfrm>
            <a:off x="6000760" y="142852"/>
            <a:ext cx="357158" cy="642942"/>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FR" sz="2800" b="1" dirty="0" smtClean="0">
                <a:solidFill>
                  <a:schemeClr val="bg1"/>
                </a:solidFill>
                <a:latin typeface="Times New Roman" pitchFamily="18" charset="0"/>
                <a:cs typeface="Times New Roman" pitchFamily="18" charset="0"/>
              </a:rPr>
              <a:t>2</a:t>
            </a:r>
            <a:endParaRPr kumimoji="0" lang="fr-FR" sz="2800" b="1" i="0" u="none" strike="noStrike" cap="none" normalizeH="0" baseline="0" dirty="0" smtClean="0">
              <a:ln>
                <a:noFill/>
              </a:ln>
              <a:solidFill>
                <a:schemeClr val="bg1"/>
              </a:solidFill>
              <a:effectLst/>
              <a:latin typeface="Times New Roman" pitchFamily="18" charset="0"/>
              <a:cs typeface="Times New Roman" pitchFamily="18" charset="0"/>
            </a:endParaRPr>
          </a:p>
        </p:txBody>
      </p:sp>
      <p:sp>
        <p:nvSpPr>
          <p:cNvPr id="8" name="Ellipse 7"/>
          <p:cNvSpPr/>
          <p:nvPr/>
        </p:nvSpPr>
        <p:spPr bwMode="auto">
          <a:xfrm>
            <a:off x="71438" y="2143116"/>
            <a:ext cx="357158" cy="642942"/>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FR" sz="2800" b="1" dirty="0" smtClean="0">
                <a:solidFill>
                  <a:schemeClr val="bg1"/>
                </a:solidFill>
                <a:latin typeface="Times New Roman" pitchFamily="18" charset="0"/>
                <a:cs typeface="Times New Roman" pitchFamily="18" charset="0"/>
              </a:rPr>
              <a:t>3</a:t>
            </a:r>
            <a:endParaRPr kumimoji="0" lang="fr-FR" sz="2800" b="1" i="0" u="none" strike="noStrike" cap="none" normalizeH="0" baseline="0" dirty="0" smtClean="0">
              <a:ln>
                <a:noFill/>
              </a:ln>
              <a:solidFill>
                <a:schemeClr val="bg1"/>
              </a:solidFill>
              <a:effectLst/>
              <a:latin typeface="Times New Roman" pitchFamily="18" charset="0"/>
              <a:cs typeface="Times New Roman" pitchFamily="18" charset="0"/>
            </a:endParaRPr>
          </a:p>
        </p:txBody>
      </p:sp>
      <p:sp>
        <p:nvSpPr>
          <p:cNvPr id="9" name="Ellipse 8"/>
          <p:cNvSpPr/>
          <p:nvPr/>
        </p:nvSpPr>
        <p:spPr bwMode="auto">
          <a:xfrm>
            <a:off x="6000792" y="2143116"/>
            <a:ext cx="357158" cy="642942"/>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FR" sz="2800" b="1" dirty="0" smtClean="0">
                <a:solidFill>
                  <a:schemeClr val="bg1"/>
                </a:solidFill>
                <a:latin typeface="Times New Roman" pitchFamily="18" charset="0"/>
                <a:cs typeface="Times New Roman" pitchFamily="18" charset="0"/>
              </a:rPr>
              <a:t>4</a:t>
            </a:r>
            <a:endParaRPr kumimoji="0" lang="fr-FR" sz="2800" b="1" i="0" u="none" strike="noStrike" cap="none" normalizeH="0" baseline="0" dirty="0" smtClean="0">
              <a:ln>
                <a:noFill/>
              </a:ln>
              <a:solidFill>
                <a:schemeClr val="bg1"/>
              </a:solidFill>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131</a:t>
            </a:fld>
            <a:endParaRPr lang="en-US"/>
          </a:p>
        </p:txBody>
      </p:sp>
      <p:pic>
        <p:nvPicPr>
          <p:cNvPr id="1027" name="Picture 3"/>
          <p:cNvPicPr>
            <a:picLocks noChangeAspect="1" noChangeArrowheads="1"/>
          </p:cNvPicPr>
          <p:nvPr/>
        </p:nvPicPr>
        <p:blipFill>
          <a:blip r:embed="rId2"/>
          <a:srcRect/>
          <a:stretch>
            <a:fillRect/>
          </a:stretch>
        </p:blipFill>
        <p:spPr bwMode="auto">
          <a:xfrm>
            <a:off x="214314" y="1071546"/>
            <a:ext cx="8786842" cy="5000660"/>
          </a:xfrm>
          <a:prstGeom prst="rect">
            <a:avLst/>
          </a:prstGeom>
          <a:noFill/>
          <a:ln w="57150">
            <a:solidFill>
              <a:srgbClr val="33CC33"/>
            </a:solidFill>
            <a:miter lim="800000"/>
            <a:headEnd/>
            <a:tailEnd/>
          </a:ln>
          <a:effectLst/>
        </p:spPr>
      </p:pic>
      <p:sp>
        <p:nvSpPr>
          <p:cNvPr id="6" name="Rectangle 5"/>
          <p:cNvSpPr/>
          <p:nvPr/>
        </p:nvSpPr>
        <p:spPr>
          <a:xfrm>
            <a:off x="214314" y="139463"/>
            <a:ext cx="8715404" cy="830997"/>
          </a:xfrm>
          <a:prstGeom prst="rect">
            <a:avLst/>
          </a:prstGeom>
          <a:solidFill>
            <a:srgbClr val="FFFFCC"/>
          </a:solidFill>
          <a:ln>
            <a:solidFill>
              <a:srgbClr val="FFFFCC"/>
            </a:solidFill>
          </a:ln>
        </p:spPr>
        <p:txBody>
          <a:bodyPr wrap="square">
            <a:spAutoFit/>
          </a:bodyPr>
          <a:lstStyle/>
          <a:p>
            <a:pPr marL="457200" lvl="0" indent="-457200" algn="just" eaLnBrk="0" hangingPunct="0">
              <a:buFont typeface="+mj-lt"/>
              <a:buAutoNum type="arabicParenR" startAt="6"/>
              <a:tabLst>
                <a:tab pos="457200" algn="l"/>
              </a:tabLst>
            </a:pPr>
            <a:r>
              <a:rPr lang="fr-FR" sz="2400" b="1" dirty="0" smtClean="0">
                <a:solidFill>
                  <a:schemeClr val="bg1"/>
                </a:solidFill>
                <a:latin typeface="Times New Roman" pitchFamily="18" charset="0"/>
                <a:cs typeface="Times New Roman" pitchFamily="18" charset="0"/>
              </a:rPr>
              <a:t>Disparition du revêtement de </a:t>
            </a:r>
            <a:r>
              <a:rPr lang="fr-FR" sz="2400" b="1" dirty="0" err="1" smtClean="0">
                <a:solidFill>
                  <a:schemeClr val="bg1"/>
                </a:solidFill>
                <a:latin typeface="Times New Roman" pitchFamily="18" charset="0"/>
                <a:cs typeface="Times New Roman" pitchFamily="18" charset="0"/>
              </a:rPr>
              <a:t>clathrine</a:t>
            </a:r>
            <a:r>
              <a:rPr lang="fr-FR" sz="2400" b="1" dirty="0" smtClean="0">
                <a:solidFill>
                  <a:schemeClr val="bg1"/>
                </a:solidFill>
                <a:latin typeface="Times New Roman" pitchFamily="18" charset="0"/>
                <a:cs typeface="Times New Roman" pitchFamily="18" charset="0"/>
              </a:rPr>
              <a:t> ,  la vésicule devient alors lisse et rejoint le système end membranaire</a:t>
            </a:r>
            <a:r>
              <a:rPr lang="fr-FR" sz="2400" b="1" dirty="0" smtClean="0">
                <a:latin typeface="Times New Roman" pitchFamily="18" charset="0"/>
                <a:cs typeface="Times New Roman" pitchFamily="18" charset="0"/>
              </a:rPr>
              <a:t>.</a:t>
            </a:r>
            <a:endParaRPr lang="fr-FR" sz="2400" dirty="0">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132</a:t>
            </a:fld>
            <a:endParaRPr lang="en-US"/>
          </a:p>
        </p:txBody>
      </p:sp>
      <p:sp>
        <p:nvSpPr>
          <p:cNvPr id="4" name="Rectangle 3"/>
          <p:cNvSpPr/>
          <p:nvPr/>
        </p:nvSpPr>
        <p:spPr>
          <a:xfrm>
            <a:off x="357158" y="642918"/>
            <a:ext cx="8215370" cy="5808253"/>
          </a:xfrm>
          <a:prstGeom prst="rect">
            <a:avLst/>
          </a:prstGeom>
          <a:solidFill>
            <a:srgbClr val="FFFFCC"/>
          </a:solidFill>
          <a:ln w="76200">
            <a:solidFill>
              <a:srgbClr val="FFC000"/>
            </a:solidFill>
          </a:ln>
        </p:spPr>
        <p:style>
          <a:lnRef idx="2">
            <a:schemeClr val="accent1"/>
          </a:lnRef>
          <a:fillRef idx="1">
            <a:schemeClr val="lt1"/>
          </a:fillRef>
          <a:effectRef idx="0">
            <a:schemeClr val="accent1"/>
          </a:effectRef>
          <a:fontRef idx="minor">
            <a:schemeClr val="dk1"/>
          </a:fontRef>
        </p:style>
        <p:txBody>
          <a:bodyPr wrap="square" lIns="180000" tIns="180000" rIns="180000" bIns="360000" anchor="ctr" anchorCtr="0">
            <a:spAutoFit/>
          </a:bodyPr>
          <a:lstStyle/>
          <a:p>
            <a:pPr marL="342900" indent="-342900"/>
            <a:endParaRPr lang="fr-FR" dirty="0" smtClean="0"/>
          </a:p>
          <a:p>
            <a:pPr algn="just">
              <a:lnSpc>
                <a:spcPct val="150000"/>
              </a:lnSpc>
              <a:buClr>
                <a:srgbClr val="C00000"/>
              </a:buClr>
              <a:buFont typeface="Wingdings" pitchFamily="2" charset="2"/>
              <a:buChar char="v"/>
            </a:pPr>
            <a:r>
              <a:rPr lang="fr-FR" sz="2400" b="1" dirty="0" smtClean="0">
                <a:solidFill>
                  <a:schemeClr val="bg1"/>
                </a:solidFill>
                <a:latin typeface="Times New Roman" pitchFamily="18" charset="0"/>
                <a:cs typeface="Times New Roman" pitchFamily="18" charset="0"/>
              </a:rPr>
              <a:t>     Dans les cellules en culture, on estime que la surface occupée par </a:t>
            </a:r>
            <a:r>
              <a:rPr lang="fr-FR" sz="2400" b="1" dirty="0" smtClean="0">
                <a:solidFill>
                  <a:srgbClr val="C00000"/>
                </a:solidFill>
                <a:latin typeface="Times New Roman" pitchFamily="18" charset="0"/>
                <a:cs typeface="Times New Roman" pitchFamily="18" charset="0"/>
              </a:rPr>
              <a:t>les puits recouverts représente 2 % de celle de la membrane cytoplasmique </a:t>
            </a:r>
            <a:r>
              <a:rPr lang="fr-FR" sz="2400" b="1" dirty="0" smtClean="0">
                <a:solidFill>
                  <a:schemeClr val="bg1"/>
                </a:solidFill>
                <a:latin typeface="Times New Roman" pitchFamily="18" charset="0"/>
                <a:cs typeface="Times New Roman" pitchFamily="18" charset="0"/>
              </a:rPr>
              <a:t>; </a:t>
            </a:r>
          </a:p>
          <a:p>
            <a:pPr algn="just">
              <a:lnSpc>
                <a:spcPct val="150000"/>
              </a:lnSpc>
              <a:buClr>
                <a:srgbClr val="0070C0"/>
              </a:buClr>
              <a:buFont typeface="Wingdings" pitchFamily="2" charset="2"/>
              <a:buChar char="v"/>
            </a:pPr>
            <a:r>
              <a:rPr lang="fr-FR" sz="2400" b="1" dirty="0" smtClean="0">
                <a:solidFill>
                  <a:schemeClr val="bg1"/>
                </a:solidFill>
                <a:latin typeface="Times New Roman" pitchFamily="18" charset="0"/>
                <a:cs typeface="Times New Roman" pitchFamily="18" charset="0"/>
              </a:rPr>
              <a:t>     </a:t>
            </a:r>
            <a:r>
              <a:rPr lang="fr-FR" sz="2400" b="1" dirty="0" smtClean="0">
                <a:solidFill>
                  <a:srgbClr val="006699"/>
                </a:solidFill>
                <a:latin typeface="Times New Roman" pitchFamily="18" charset="0"/>
                <a:cs typeface="Times New Roman" pitchFamily="18" charset="0"/>
              </a:rPr>
              <a:t>2 500 vésicules recouvertes</a:t>
            </a:r>
            <a:r>
              <a:rPr lang="fr-FR" sz="2400" b="1" dirty="0" smtClean="0">
                <a:solidFill>
                  <a:schemeClr val="bg1"/>
                </a:solidFill>
                <a:latin typeface="Times New Roman" pitchFamily="18" charset="0"/>
                <a:cs typeface="Times New Roman" pitchFamily="18" charset="0"/>
              </a:rPr>
              <a:t> environ s’y forment </a:t>
            </a:r>
            <a:r>
              <a:rPr lang="fr-FR" sz="2400" b="1" dirty="0" smtClean="0">
                <a:solidFill>
                  <a:srgbClr val="006699"/>
                </a:solidFill>
                <a:latin typeface="Times New Roman" pitchFamily="18" charset="0"/>
                <a:cs typeface="Times New Roman" pitchFamily="18" charset="0"/>
              </a:rPr>
              <a:t>toutes les minutes.</a:t>
            </a:r>
          </a:p>
          <a:p>
            <a:pPr algn="just">
              <a:lnSpc>
                <a:spcPct val="150000"/>
              </a:lnSpc>
              <a:buClr>
                <a:srgbClr val="0070C0"/>
              </a:buClr>
            </a:pPr>
            <a:endParaRPr lang="fr-FR" sz="2400" b="1" dirty="0" smtClean="0">
              <a:solidFill>
                <a:schemeClr val="bg1"/>
              </a:solidFill>
              <a:latin typeface="Times New Roman" pitchFamily="18" charset="0"/>
              <a:cs typeface="Times New Roman" pitchFamily="18" charset="0"/>
            </a:endParaRPr>
          </a:p>
          <a:p>
            <a:pPr algn="just">
              <a:lnSpc>
                <a:spcPct val="150000"/>
              </a:lnSpc>
              <a:buClr>
                <a:srgbClr val="92D050"/>
              </a:buClr>
              <a:buFont typeface="Wingdings" pitchFamily="2" charset="2"/>
              <a:buChar char="v"/>
            </a:pPr>
            <a:r>
              <a:rPr lang="fr-FR" sz="2400" b="1" dirty="0" smtClean="0">
                <a:solidFill>
                  <a:schemeClr val="bg1"/>
                </a:solidFill>
                <a:latin typeface="Times New Roman" pitchFamily="18" charset="0"/>
                <a:cs typeface="Times New Roman" pitchFamily="18" charset="0"/>
              </a:rPr>
              <a:t>     Ces vésicules contiennent en grande concentration les récepteurs membranaires et leurs ligands : </a:t>
            </a:r>
            <a:r>
              <a:rPr lang="fr-FR" sz="2400" b="1" dirty="0" smtClean="0">
                <a:solidFill>
                  <a:srgbClr val="007E39"/>
                </a:solidFill>
                <a:effectLst>
                  <a:outerShdw blurRad="38100" dist="38100" dir="2700000" algn="tl">
                    <a:srgbClr val="000000">
                      <a:alpha val="43137"/>
                    </a:srgbClr>
                  </a:outerShdw>
                </a:effectLst>
                <a:latin typeface="Times New Roman" pitchFamily="18" charset="0"/>
                <a:cs typeface="Times New Roman" pitchFamily="18" charset="0"/>
              </a:rPr>
              <a:t>environ 1000 complexes récepteur/ ligand par vésicule. </a:t>
            </a:r>
          </a:p>
        </p:txBody>
      </p:sp>
    </p:spTree>
  </p:cSld>
  <p:clrMapOvr>
    <a:masterClrMapping/>
  </p:clrMapOvr>
  <p:transition spd="slow">
    <p:pull dir="lu"/>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133</a:t>
            </a:fld>
            <a:endParaRPr lang="en-US"/>
          </a:p>
        </p:txBody>
      </p:sp>
      <p:sp>
        <p:nvSpPr>
          <p:cNvPr id="4" name="Rectangle 3"/>
          <p:cNvSpPr/>
          <p:nvPr/>
        </p:nvSpPr>
        <p:spPr bwMode="auto">
          <a:xfrm>
            <a:off x="1071538" y="1285860"/>
            <a:ext cx="7215238" cy="3000396"/>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fr-FR" sz="3200" b="1" dirty="0" smtClean="0">
              <a:latin typeface="Times New Roman" pitchFamily="18" charset="0"/>
              <a:cs typeface="Times New Roman"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r>
              <a:rPr lang="fr-FR" sz="3200" b="1" dirty="0" smtClean="0">
                <a:latin typeface="Times New Roman" pitchFamily="18" charset="0"/>
                <a:cs typeface="Times New Roman" pitchFamily="18" charset="0"/>
              </a:rPr>
              <a:t> Internalisation du complexe </a:t>
            </a:r>
          </a:p>
          <a:p>
            <a:pPr marL="0" marR="0" indent="0" algn="ctr" defTabSz="914400" rtl="0" eaLnBrk="0" fontAlgn="base" latinLnBrk="0" hangingPunct="0">
              <a:lnSpc>
                <a:spcPct val="100000"/>
              </a:lnSpc>
              <a:spcBef>
                <a:spcPct val="0"/>
              </a:spcBef>
              <a:spcAft>
                <a:spcPct val="0"/>
              </a:spcAft>
              <a:buClrTx/>
              <a:buSzTx/>
              <a:buFontTx/>
              <a:buNone/>
              <a:tabLst/>
            </a:pPr>
            <a:r>
              <a:rPr lang="fr-FR" sz="3200" b="1" dirty="0" smtClean="0">
                <a:latin typeface="Times New Roman" pitchFamily="18" charset="0"/>
                <a:cs typeface="Times New Roman" pitchFamily="18" charset="0"/>
              </a:rPr>
              <a:t>Récepteur- LDL- Cholestérol par </a:t>
            </a:r>
          </a:p>
          <a:p>
            <a:pPr marL="0" marR="0" indent="0" algn="ctr" defTabSz="914400" rtl="0" eaLnBrk="0" fontAlgn="base" latinLnBrk="0" hangingPunct="0">
              <a:lnSpc>
                <a:spcPct val="100000"/>
              </a:lnSpc>
              <a:spcBef>
                <a:spcPct val="0"/>
              </a:spcBef>
              <a:spcAft>
                <a:spcPct val="0"/>
              </a:spcAft>
              <a:buClrTx/>
              <a:buSzTx/>
              <a:buFontTx/>
              <a:buNone/>
              <a:tabLst/>
            </a:pPr>
            <a:r>
              <a:rPr lang="fr-FR" sz="3200" b="1" dirty="0" smtClean="0">
                <a:latin typeface="Times New Roman" pitchFamily="18" charset="0"/>
                <a:cs typeface="Times New Roman" pitchFamily="18" charset="0"/>
              </a:rPr>
              <a:t>Endocytose d’absorption </a:t>
            </a:r>
            <a:endParaRPr kumimoji="0" lang="fr-FR" sz="32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134</a:t>
            </a:fld>
            <a:endParaRPr lang="en-US"/>
          </a:p>
        </p:txBody>
      </p:sp>
      <p:sp>
        <p:nvSpPr>
          <p:cNvPr id="4" name="Rectangle 3"/>
          <p:cNvSpPr/>
          <p:nvPr/>
        </p:nvSpPr>
        <p:spPr>
          <a:xfrm>
            <a:off x="0" y="4000504"/>
            <a:ext cx="9072594" cy="2176732"/>
          </a:xfrm>
          <a:prstGeom prst="rect">
            <a:avLst/>
          </a:prstGeom>
          <a:ln w="7620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lIns="252000" tIns="72000" rIns="252000" bIns="72000">
            <a:spAutoFit/>
          </a:bodyPr>
          <a:lstStyle/>
          <a:p>
            <a:pPr algn="just"/>
            <a:r>
              <a:rPr lang="fr-FR" sz="2200" b="1" dirty="0" smtClean="0">
                <a:latin typeface="Times New Roman" pitchFamily="18" charset="0"/>
                <a:cs typeface="Times New Roman" pitchFamily="18" charset="0"/>
              </a:rPr>
              <a:t>Schéma de l’organisation d’une particule lipoprotéique de faible densité (LDL = </a:t>
            </a:r>
            <a:r>
              <a:rPr lang="fr-FR" sz="2200" b="1" i="1" dirty="0" err="1" smtClean="0">
                <a:latin typeface="Times New Roman" pitchFamily="18" charset="0"/>
                <a:cs typeface="Times New Roman" pitchFamily="18" charset="0"/>
              </a:rPr>
              <a:t>low</a:t>
            </a:r>
            <a:r>
              <a:rPr lang="fr-FR" sz="2200" b="1" i="1" dirty="0" smtClean="0">
                <a:latin typeface="Times New Roman" pitchFamily="18" charset="0"/>
                <a:cs typeface="Times New Roman" pitchFamily="18" charset="0"/>
              </a:rPr>
              <a:t> </a:t>
            </a:r>
            <a:r>
              <a:rPr lang="fr-FR" sz="2200" b="1" i="1" dirty="0" err="1" smtClean="0">
                <a:latin typeface="Times New Roman" pitchFamily="18" charset="0"/>
                <a:cs typeface="Times New Roman" pitchFamily="18" charset="0"/>
              </a:rPr>
              <a:t>density</a:t>
            </a:r>
            <a:r>
              <a:rPr lang="fr-FR" sz="2200" b="1" i="1" dirty="0" smtClean="0">
                <a:latin typeface="Times New Roman" pitchFamily="18" charset="0"/>
                <a:cs typeface="Times New Roman" pitchFamily="18" charset="0"/>
              </a:rPr>
              <a:t> </a:t>
            </a:r>
            <a:r>
              <a:rPr lang="fr-FR" sz="2200" b="1" i="1" dirty="0" err="1" smtClean="0">
                <a:latin typeface="Times New Roman" pitchFamily="18" charset="0"/>
                <a:cs typeface="Times New Roman" pitchFamily="18" charset="0"/>
              </a:rPr>
              <a:t>lipoproteins</a:t>
            </a:r>
            <a:r>
              <a:rPr lang="fr-FR" sz="2200" b="1" i="1" dirty="0" smtClean="0">
                <a:latin typeface="Times New Roman" pitchFamily="18" charset="0"/>
                <a:cs typeface="Times New Roman" pitchFamily="18" charset="0"/>
              </a:rPr>
              <a:t>. </a:t>
            </a:r>
            <a:r>
              <a:rPr lang="fr-FR" sz="2200" b="1" dirty="0" smtClean="0">
                <a:latin typeface="Times New Roman" pitchFamily="18" charset="0"/>
                <a:cs typeface="Times New Roman" pitchFamily="18" charset="0"/>
              </a:rPr>
              <a:t>Chaque particule contient un noyau hydrophobe d’environ 1500 à 2000 molécules de cholestérol estérifié par un acide gras (linoléique). Sa surface est formée d’une monocouche de phospholipides et de cholestérol. Une grosse molécule de protéine hydrophobe est ancrée dans la surface de la particule</a:t>
            </a:r>
            <a:r>
              <a:rPr lang="fr-FR" sz="2200" dirty="0" smtClean="0">
                <a:latin typeface="Times New Roman" pitchFamily="18" charset="0"/>
                <a:cs typeface="Times New Roman" pitchFamily="18" charset="0"/>
              </a:rPr>
              <a:t>.</a:t>
            </a:r>
            <a:endParaRPr lang="fr-FR" sz="2200" dirty="0">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a:srcRect r="35156"/>
          <a:stretch>
            <a:fillRect/>
          </a:stretch>
        </p:blipFill>
        <p:spPr bwMode="auto">
          <a:xfrm>
            <a:off x="4714876" y="71414"/>
            <a:ext cx="4071966" cy="3857652"/>
          </a:xfrm>
          <a:prstGeom prst="rect">
            <a:avLst/>
          </a:prstGeom>
          <a:noFill/>
          <a:ln w="9525">
            <a:noFill/>
            <a:miter lim="800000"/>
            <a:headEnd/>
            <a:tailEnd/>
          </a:ln>
          <a:effectLst/>
        </p:spPr>
      </p:pic>
      <p:pic>
        <p:nvPicPr>
          <p:cNvPr id="7" name="Picture 3"/>
          <p:cNvPicPr>
            <a:picLocks noChangeAspect="1" noChangeArrowheads="1"/>
          </p:cNvPicPr>
          <p:nvPr/>
        </p:nvPicPr>
        <p:blipFill>
          <a:blip r:embed="rId3"/>
          <a:srcRect/>
          <a:stretch>
            <a:fillRect/>
          </a:stretch>
        </p:blipFill>
        <p:spPr bwMode="auto">
          <a:xfrm>
            <a:off x="214282" y="71415"/>
            <a:ext cx="4429156" cy="3857652"/>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135</a:t>
            </a:fld>
            <a:endParaRPr lang="en-US"/>
          </a:p>
        </p:txBody>
      </p:sp>
      <p:pic>
        <p:nvPicPr>
          <p:cNvPr id="4099" name="Picture 3"/>
          <p:cNvPicPr>
            <a:picLocks noChangeAspect="1" noChangeArrowheads="1"/>
          </p:cNvPicPr>
          <p:nvPr/>
        </p:nvPicPr>
        <p:blipFill>
          <a:blip r:embed="rId2"/>
          <a:srcRect l="12115" t="11914" r="28038" b="8007"/>
          <a:stretch>
            <a:fillRect/>
          </a:stretch>
        </p:blipFill>
        <p:spPr bwMode="auto">
          <a:xfrm>
            <a:off x="142876" y="71438"/>
            <a:ext cx="8643966" cy="4214818"/>
          </a:xfrm>
          <a:prstGeom prst="rect">
            <a:avLst/>
          </a:prstGeom>
          <a:noFill/>
          <a:ln w="9525">
            <a:noFill/>
            <a:miter lim="800000"/>
            <a:headEnd/>
            <a:tailEnd/>
          </a:ln>
          <a:effectLst/>
        </p:spPr>
      </p:pic>
      <p:sp>
        <p:nvSpPr>
          <p:cNvPr id="6" name="Rectangle 5"/>
          <p:cNvSpPr/>
          <p:nvPr/>
        </p:nvSpPr>
        <p:spPr>
          <a:xfrm>
            <a:off x="0" y="4357694"/>
            <a:ext cx="9072000"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fr-FR" sz="2400" b="1" dirty="0" smtClean="0">
                <a:latin typeface="Times New Roman" pitchFamily="18" charset="0"/>
                <a:cs typeface="Times New Roman" pitchFamily="18" charset="0"/>
              </a:rPr>
              <a:t>Figure : Rôle des récepteurs protéiques des LDL</a:t>
            </a:r>
          </a:p>
          <a:p>
            <a:pPr algn="just"/>
            <a:r>
              <a:rPr lang="fr-FR" sz="2400" b="1" dirty="0" smtClean="0">
                <a:latin typeface="Times New Roman" pitchFamily="18" charset="0"/>
                <a:cs typeface="Times New Roman" pitchFamily="18" charset="0"/>
              </a:rPr>
              <a:t>Ils jouent un rôle dans la reconnaissance et la capture de ces particules, puis leur  concentration au niveau des puits recouverts, et donc dans l’</a:t>
            </a:r>
            <a:r>
              <a:rPr lang="fr-FR" sz="2400" b="1" dirty="0" err="1" smtClean="0">
                <a:latin typeface="Times New Roman" pitchFamily="18" charset="0"/>
                <a:cs typeface="Times New Roman" pitchFamily="18" charset="0"/>
              </a:rPr>
              <a:t>endocytose</a:t>
            </a:r>
            <a:r>
              <a:rPr lang="fr-FR" sz="2400" b="1" dirty="0" smtClean="0">
                <a:latin typeface="Times New Roman" pitchFamily="18" charset="0"/>
                <a:cs typeface="Times New Roman" pitchFamily="18" charset="0"/>
              </a:rPr>
              <a:t> qui en découle. Les molécules d’</a:t>
            </a:r>
            <a:r>
              <a:rPr lang="fr-FR" sz="2400" b="1" dirty="0" err="1" smtClean="0">
                <a:latin typeface="Times New Roman" pitchFamily="18" charset="0"/>
                <a:cs typeface="Times New Roman" pitchFamily="18" charset="0"/>
              </a:rPr>
              <a:t>adaptine</a:t>
            </a:r>
            <a:r>
              <a:rPr lang="fr-FR" sz="2400" b="1" dirty="0" smtClean="0">
                <a:latin typeface="Times New Roman" pitchFamily="18" charset="0"/>
                <a:cs typeface="Times New Roman" pitchFamily="18" charset="0"/>
              </a:rPr>
              <a:t> fixent chaque récepteur  au feutrage de </a:t>
            </a:r>
            <a:r>
              <a:rPr lang="fr-FR" sz="2400" b="1" dirty="0" err="1" smtClean="0">
                <a:latin typeface="Times New Roman" pitchFamily="18" charset="0"/>
                <a:cs typeface="Times New Roman" pitchFamily="18" charset="0"/>
              </a:rPr>
              <a:t>clathrine</a:t>
            </a:r>
            <a:r>
              <a:rPr lang="fr-FR" sz="2400" b="1" dirty="0" smtClean="0">
                <a:latin typeface="Times New Roman" pitchFamily="18" charset="0"/>
                <a:cs typeface="Times New Roman" pitchFamily="18" charset="0"/>
              </a:rPr>
              <a:t> sous-jacent.</a:t>
            </a:r>
            <a:endParaRPr lang="fr-FR" sz="2400" b="1" dirty="0">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136</a:t>
            </a:fld>
            <a:endParaRPr lang="en-US"/>
          </a:p>
        </p:txBody>
      </p:sp>
      <p:pic>
        <p:nvPicPr>
          <p:cNvPr id="10242" name="Picture 2"/>
          <p:cNvPicPr>
            <a:picLocks noChangeAspect="1" noChangeArrowheads="1"/>
          </p:cNvPicPr>
          <p:nvPr/>
        </p:nvPicPr>
        <p:blipFill>
          <a:blip r:embed="rId2"/>
          <a:srcRect/>
          <a:stretch>
            <a:fillRect/>
          </a:stretch>
        </p:blipFill>
        <p:spPr bwMode="auto">
          <a:xfrm>
            <a:off x="214282" y="106582"/>
            <a:ext cx="8748713" cy="5894186"/>
          </a:xfrm>
          <a:prstGeom prst="rect">
            <a:avLst/>
          </a:prstGeom>
          <a:noFill/>
          <a:ln w="76200">
            <a:solidFill>
              <a:srgbClr val="FF0000"/>
            </a:solid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137</a:t>
            </a:fld>
            <a:endParaRPr lang="en-US"/>
          </a:p>
        </p:txBody>
      </p:sp>
      <p:pic>
        <p:nvPicPr>
          <p:cNvPr id="3074" name="Picture 2"/>
          <p:cNvPicPr>
            <a:picLocks noChangeAspect="1" noChangeArrowheads="1"/>
          </p:cNvPicPr>
          <p:nvPr/>
        </p:nvPicPr>
        <p:blipFill>
          <a:blip r:embed="rId2"/>
          <a:srcRect l="20864" t="9765" r="48938" b="6250"/>
          <a:stretch>
            <a:fillRect/>
          </a:stretch>
        </p:blipFill>
        <p:spPr bwMode="auto">
          <a:xfrm>
            <a:off x="142876" y="142876"/>
            <a:ext cx="8786842" cy="5214950"/>
          </a:xfrm>
          <a:prstGeom prst="rect">
            <a:avLst/>
          </a:prstGeom>
          <a:ln w="38100" cap="sq">
            <a:solidFill>
              <a:schemeClr val="bg2">
                <a:lumMod val="60000"/>
                <a:lumOff val="40000"/>
              </a:schemeClr>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357158" y="5429264"/>
            <a:ext cx="8143932" cy="830997"/>
          </a:xfrm>
          <a:prstGeom prst="rect">
            <a:avLst/>
          </a:prstGeom>
          <a:solidFill>
            <a:schemeClr val="tx1"/>
          </a:solidFill>
          <a:ln w="76200">
            <a:solidFill>
              <a:srgbClr val="0060A8"/>
            </a:solidFill>
          </a:ln>
        </p:spPr>
        <p:txBody>
          <a:bodyPr wrap="square">
            <a:spAutoFit/>
          </a:bodyPr>
          <a:lstStyle/>
          <a:p>
            <a:pPr algn="just" eaLnBrk="0" hangingPunct="0"/>
            <a:r>
              <a:rPr lang="fr-FR" sz="2400" b="1" dirty="0" smtClean="0">
                <a:solidFill>
                  <a:schemeClr val="bg1"/>
                </a:solidFill>
                <a:latin typeface="Times New Roman" pitchFamily="18" charset="0"/>
                <a:cs typeface="Times New Roman" pitchFamily="18" charset="0"/>
              </a:rPr>
              <a:t>Internalisation du complexe  Récepteur- LDL- Cholestérol</a:t>
            </a:r>
          </a:p>
          <a:p>
            <a:pPr algn="just" eaLnBrk="0" hangingPunct="0"/>
            <a:r>
              <a:rPr lang="fr-FR" sz="2400" b="1" dirty="0" smtClean="0">
                <a:solidFill>
                  <a:schemeClr val="bg1"/>
                </a:solidFill>
                <a:latin typeface="Times New Roman" pitchFamily="18" charset="0"/>
                <a:cs typeface="Times New Roman" pitchFamily="18" charset="0"/>
              </a:rPr>
              <a:t>Endocytose d’adsorption </a:t>
            </a:r>
          </a:p>
        </p:txBody>
      </p:sp>
    </p:spTree>
  </p:cSld>
  <p:clrMapOvr>
    <a:masterClrMapping/>
  </p:clrMapOvr>
  <p:transition spd="slow">
    <p:pull dir="lu"/>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138</a:t>
            </a:fld>
            <a:endParaRPr lang="en-US"/>
          </a:p>
        </p:txBody>
      </p:sp>
      <p:pic>
        <p:nvPicPr>
          <p:cNvPr id="1026" name="Picture 2"/>
          <p:cNvPicPr>
            <a:picLocks noChangeAspect="1" noChangeArrowheads="1"/>
          </p:cNvPicPr>
          <p:nvPr/>
        </p:nvPicPr>
        <p:blipFill>
          <a:blip r:embed="rId2"/>
          <a:srcRect/>
          <a:stretch>
            <a:fillRect/>
          </a:stretch>
        </p:blipFill>
        <p:spPr bwMode="auto">
          <a:xfrm>
            <a:off x="285720" y="142877"/>
            <a:ext cx="8572528" cy="4214817"/>
          </a:xfrm>
          <a:prstGeom prst="rect">
            <a:avLst/>
          </a:prstGeom>
          <a:noFill/>
          <a:ln w="57150">
            <a:solidFill>
              <a:srgbClr val="FF0066"/>
            </a:solidFill>
            <a:miter lim="800000"/>
            <a:headEnd/>
            <a:tailEnd/>
          </a:ln>
          <a:effectLst/>
        </p:spPr>
      </p:pic>
      <p:sp>
        <p:nvSpPr>
          <p:cNvPr id="6" name="Rectangle 5"/>
          <p:cNvSpPr/>
          <p:nvPr/>
        </p:nvSpPr>
        <p:spPr bwMode="auto">
          <a:xfrm>
            <a:off x="253718" y="4429132"/>
            <a:ext cx="8676000" cy="1872000"/>
          </a:xfrm>
          <a:prstGeom prst="rect">
            <a:avLst/>
          </a:prstGeom>
          <a:solidFill>
            <a:srgbClr val="FFFFCC"/>
          </a:solidFill>
          <a:ln w="76200">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80000" tIns="72000" rIns="108000" bIns="0" numCol="1" rtlCol="0" anchor="t" anchorCtr="0" compatLnSpc="1">
            <a:prstTxWarp prst="textNoShape">
              <a:avLst/>
            </a:prstTxWarp>
            <a:normAutofit/>
          </a:bodyPr>
          <a:lstStyle/>
          <a:p>
            <a:pPr marL="360662" algn="just">
              <a:spcAft>
                <a:spcPts val="0"/>
              </a:spcAft>
              <a:buFont typeface="Arial" pitchFamily="34" charset="0"/>
              <a:buNone/>
              <a:defRPr/>
            </a:pPr>
            <a:r>
              <a:rPr lang="fr-FR" sz="2200" b="1" spc="-26" dirty="0" smtClean="0">
                <a:solidFill>
                  <a:srgbClr val="000000"/>
                </a:solidFill>
                <a:latin typeface="Times New Roman" pitchFamily="18" charset="0"/>
                <a:cs typeface="Times New Roman" pitchFamily="18" charset="0"/>
              </a:rPr>
              <a:t>(B) Cellule mutante dans laquelle les récepteurs de LDL n’ont plus </a:t>
            </a:r>
          </a:p>
          <a:p>
            <a:pPr marL="360662" algn="just">
              <a:spcAft>
                <a:spcPts val="0"/>
              </a:spcAft>
              <a:buFont typeface="Arial" pitchFamily="34" charset="0"/>
              <a:buNone/>
              <a:defRPr/>
            </a:pPr>
            <a:r>
              <a:rPr lang="fr-FR" sz="2200" b="1" spc="-26" dirty="0" smtClean="0">
                <a:solidFill>
                  <a:srgbClr val="000000"/>
                </a:solidFill>
                <a:latin typeface="Times New Roman" pitchFamily="18" charset="0"/>
                <a:cs typeface="Times New Roman" pitchFamily="18" charset="0"/>
              </a:rPr>
              <a:t>le site qui </a:t>
            </a:r>
            <a:r>
              <a:rPr lang="fr-FR" sz="2200" b="1" dirty="0" smtClean="0">
                <a:solidFill>
                  <a:srgbClr val="000000"/>
                </a:solidFill>
                <a:latin typeface="Times New Roman" pitchFamily="18" charset="0"/>
                <a:cs typeface="Times New Roman" pitchFamily="18" charset="0"/>
              </a:rPr>
              <a:t>leur permet de se lier aux </a:t>
            </a:r>
            <a:r>
              <a:rPr lang="fr-FR" sz="2200" b="1" dirty="0" err="1" smtClean="0">
                <a:solidFill>
                  <a:srgbClr val="000000"/>
                </a:solidFill>
                <a:latin typeface="Times New Roman" pitchFamily="18" charset="0"/>
                <a:cs typeface="Times New Roman" pitchFamily="18" charset="0"/>
              </a:rPr>
              <a:t>adaptines</a:t>
            </a:r>
            <a:r>
              <a:rPr lang="fr-FR" sz="2200" b="1" dirty="0" smtClean="0">
                <a:solidFill>
                  <a:srgbClr val="000000"/>
                </a:solidFill>
                <a:latin typeface="Times New Roman" pitchFamily="18" charset="0"/>
                <a:cs typeface="Times New Roman" pitchFamily="18" charset="0"/>
              </a:rPr>
              <a:t> des puits de </a:t>
            </a:r>
            <a:r>
              <a:rPr lang="fr-FR" sz="2200" b="1" dirty="0" err="1" smtClean="0">
                <a:solidFill>
                  <a:srgbClr val="000000"/>
                </a:solidFill>
                <a:latin typeface="Times New Roman" pitchFamily="18" charset="0"/>
                <a:cs typeface="Times New Roman" pitchFamily="18" charset="0"/>
              </a:rPr>
              <a:t>clathrine</a:t>
            </a:r>
            <a:r>
              <a:rPr lang="fr-FR" sz="2200" b="1" dirty="0" smtClean="0">
                <a:solidFill>
                  <a:srgbClr val="000000"/>
                </a:solidFill>
                <a:latin typeface="Times New Roman" pitchFamily="18" charset="0"/>
                <a:cs typeface="Times New Roman" pitchFamily="18" charset="0"/>
              </a:rPr>
              <a:t>.</a:t>
            </a:r>
          </a:p>
          <a:p>
            <a:pPr marL="0" algn="just">
              <a:spcAft>
                <a:spcPts val="0"/>
              </a:spcAft>
              <a:buFont typeface="Arial" pitchFamily="34" charset="0"/>
              <a:buNone/>
              <a:defRPr/>
            </a:pPr>
            <a:r>
              <a:rPr lang="fr-FR" sz="2200" spc="-31" dirty="0" smtClean="0">
                <a:solidFill>
                  <a:srgbClr val="000000"/>
                </a:solidFill>
                <a:latin typeface="Times New Roman" pitchFamily="18" charset="0"/>
                <a:cs typeface="Times New Roman" pitchFamily="18" charset="0"/>
              </a:rPr>
              <a:t>Ces cellules lient le LDL mais ne peuvent pas l'ingérer. Un individu sur </a:t>
            </a:r>
          </a:p>
          <a:p>
            <a:pPr marL="0" algn="just">
              <a:spcAft>
                <a:spcPts val="0"/>
              </a:spcAft>
              <a:buFont typeface="Arial" pitchFamily="34" charset="0"/>
              <a:buNone/>
              <a:defRPr/>
            </a:pPr>
            <a:r>
              <a:rPr lang="fr-FR" sz="2200" spc="-35" dirty="0" smtClean="0">
                <a:solidFill>
                  <a:srgbClr val="000000"/>
                </a:solidFill>
                <a:latin typeface="Times New Roman" pitchFamily="18" charset="0"/>
                <a:cs typeface="Times New Roman" pitchFamily="18" charset="0"/>
              </a:rPr>
              <a:t>500 hérite d'un gène défectueux et a donc un risque plus élevé de </a:t>
            </a:r>
            <a:r>
              <a:rPr lang="fr-FR" sz="2200" spc="-18" dirty="0" smtClean="0">
                <a:solidFill>
                  <a:srgbClr val="000000"/>
                </a:solidFill>
                <a:latin typeface="Times New Roman" pitchFamily="18" charset="0"/>
                <a:cs typeface="Times New Roman" pitchFamily="18" charset="0"/>
              </a:rPr>
              <a:t>crise </a:t>
            </a:r>
          </a:p>
          <a:p>
            <a:pPr marL="0" algn="just">
              <a:spcAft>
                <a:spcPts val="0"/>
              </a:spcAft>
              <a:buFont typeface="Arial" pitchFamily="34" charset="0"/>
              <a:buNone/>
              <a:defRPr/>
            </a:pPr>
            <a:r>
              <a:rPr lang="fr-FR" sz="2200" spc="-18" dirty="0" smtClean="0">
                <a:solidFill>
                  <a:srgbClr val="000000"/>
                </a:solidFill>
                <a:latin typeface="Times New Roman" pitchFamily="18" charset="0"/>
                <a:cs typeface="Times New Roman" pitchFamily="18" charset="0"/>
              </a:rPr>
              <a:t>cardiaque par athérosclérose</a:t>
            </a:r>
            <a:r>
              <a:rPr lang="fr-FR" sz="2400" spc="-18" dirty="0" smtClean="0">
                <a:solidFill>
                  <a:srgbClr val="000000"/>
                </a:solidFill>
                <a:latin typeface="Times New Roman" pitchFamily="18" charset="0"/>
                <a:cs typeface="Times New Roman" pitchFamily="18" charset="0"/>
              </a:rPr>
              <a:t>.</a:t>
            </a:r>
            <a:endParaRPr lang="fr-FR" sz="2400" spc="-18" dirty="0">
              <a:solidFill>
                <a:srgbClr val="000000"/>
              </a:solidFill>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139</a:t>
            </a:fld>
            <a:endParaRPr lang="en-US"/>
          </a:p>
        </p:txBody>
      </p:sp>
      <p:sp>
        <p:nvSpPr>
          <p:cNvPr id="222209" name="Rectangle 1"/>
          <p:cNvSpPr>
            <a:spLocks noChangeArrowheads="1"/>
          </p:cNvSpPr>
          <p:nvPr/>
        </p:nvSpPr>
        <p:spPr bwMode="auto">
          <a:xfrm>
            <a:off x="142844" y="711310"/>
            <a:ext cx="8858280" cy="564664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vert="horz" wrap="square" lIns="360000" tIns="360000" rIns="360000" bIns="36000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tabLst>
                <a:tab pos="457200" algn="l"/>
              </a:tabLst>
            </a:pPr>
            <a:r>
              <a:rPr kumimoji="0" lang="fr-FR" sz="23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Ce processus intervient dans : </a:t>
            </a:r>
            <a:endParaRPr kumimoji="0" lang="fr-FR" sz="23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v"/>
              <a:tabLst>
                <a:tab pos="457200" algn="l"/>
              </a:tabLst>
            </a:pPr>
            <a:r>
              <a:rPr lang="fr-FR" sz="2300" b="1" dirty="0" smtClean="0">
                <a:solidFill>
                  <a:schemeClr val="bg1"/>
                </a:solidFill>
                <a:latin typeface="Times New Roman" pitchFamily="18" charset="0"/>
                <a:ea typeface="Calibri" pitchFamily="34" charset="0"/>
                <a:cs typeface="Times New Roman" pitchFamily="18" charset="0"/>
              </a:rPr>
              <a:t> </a:t>
            </a:r>
            <a:r>
              <a:rPr kumimoji="0" lang="fr-FR" sz="23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le transport du cholestérol circulant sous forme de LDL (lipoprotéine de masse volumique faible) dans le sang  vers les différents types cellulaires, pour la synthèse de cholestérol membranaire ou d’autres stéroïdes. </a:t>
            </a:r>
            <a:endParaRPr kumimoji="0" lang="fr-FR" sz="23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v"/>
              <a:tabLst>
                <a:tab pos="457200" algn="l"/>
              </a:tabLst>
            </a:pPr>
            <a:r>
              <a:rPr lang="fr-FR" sz="2300" b="1" dirty="0" smtClean="0">
                <a:solidFill>
                  <a:schemeClr val="bg1"/>
                </a:solidFill>
                <a:latin typeface="Times New Roman" pitchFamily="18" charset="0"/>
                <a:ea typeface="Calibri" pitchFamily="34" charset="0"/>
                <a:cs typeface="Times New Roman" pitchFamily="18" charset="0"/>
              </a:rPr>
              <a:t>L’</a:t>
            </a:r>
            <a:r>
              <a:rPr kumimoji="0" lang="fr-FR" sz="23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internalisation du complexe hormone polypeptide-récepteur dans la cellule, l’exemple du « complexe insuline-récepteur » . </a:t>
            </a:r>
            <a:endParaRPr kumimoji="0" lang="fr-FR" sz="23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v"/>
              <a:tabLst>
                <a:tab pos="457200" algn="l"/>
              </a:tabLst>
            </a:pPr>
            <a:r>
              <a:rPr lang="fr-FR" sz="2300" b="1" dirty="0" smtClean="0">
                <a:solidFill>
                  <a:schemeClr val="bg1"/>
                </a:solidFill>
                <a:latin typeface="Times New Roman" pitchFamily="18" charset="0"/>
                <a:ea typeface="Calibri" pitchFamily="34" charset="0"/>
                <a:cs typeface="Times New Roman" pitchFamily="18" charset="0"/>
              </a:rPr>
              <a:t> </a:t>
            </a:r>
            <a:r>
              <a:rPr kumimoji="0" lang="fr-FR" sz="23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le transport des anticorps de la mère vers son fœtus durant la grossesse. </a:t>
            </a:r>
            <a:endParaRPr kumimoji="0" lang="fr-FR" sz="2300" b="0" i="0" u="none" strike="noStrike" cap="none" normalizeH="0" baseline="0" dirty="0" smtClean="0">
              <a:ln>
                <a:noFill/>
              </a:ln>
              <a:solidFill>
                <a:schemeClr val="bg1"/>
              </a:solidFill>
              <a:effectLst/>
              <a:latin typeface="Times New Roman" pitchFamily="18" charset="0"/>
              <a:cs typeface="Times New Roman" pitchFamily="18" charset="0"/>
            </a:endParaRPr>
          </a:p>
        </p:txBody>
      </p:sp>
      <p:sp>
        <p:nvSpPr>
          <p:cNvPr id="4" name="Rectangle 3"/>
          <p:cNvSpPr/>
          <p:nvPr/>
        </p:nvSpPr>
        <p:spPr>
          <a:xfrm>
            <a:off x="142844" y="142852"/>
            <a:ext cx="8858312" cy="1102179"/>
          </a:xfrm>
          <a:prstGeom prst="rect">
            <a:avLst/>
          </a:prstGeom>
          <a:ln w="76200">
            <a:solidFill>
              <a:srgbClr val="FFC000"/>
            </a:solidFill>
          </a:ln>
        </p:spPr>
        <p:style>
          <a:lnRef idx="2">
            <a:schemeClr val="dk1"/>
          </a:lnRef>
          <a:fillRef idx="1">
            <a:schemeClr val="lt1"/>
          </a:fillRef>
          <a:effectRef idx="0">
            <a:schemeClr val="dk1"/>
          </a:effectRef>
          <a:fontRef idx="minor">
            <a:schemeClr val="dk1"/>
          </a:fontRef>
        </p:style>
        <p:txBody>
          <a:bodyPr wrap="square" lIns="360000" tIns="180000" rIns="360000" bIns="180000">
            <a:spAutoFit/>
          </a:bodyPr>
          <a:lstStyle/>
          <a:p>
            <a:pPr algn="just"/>
            <a:r>
              <a:rPr lang="fr-FR" sz="2400" b="1" dirty="0" smtClean="0">
                <a:latin typeface="Times New Roman" pitchFamily="18" charset="0"/>
                <a:cs typeface="Times New Roman" pitchFamily="18" charset="0"/>
              </a:rPr>
              <a:t>Exemples de molécules « cargo » empruntant la voie d’</a:t>
            </a:r>
            <a:r>
              <a:rPr lang="fr-FR" sz="2400" b="1" dirty="0" err="1" smtClean="0">
                <a:latin typeface="Times New Roman" pitchFamily="18" charset="0"/>
                <a:cs typeface="Times New Roman" pitchFamily="18" charset="0"/>
              </a:rPr>
              <a:t>endocytose</a:t>
            </a:r>
            <a:r>
              <a:rPr lang="fr-FR" sz="2400" b="1" dirty="0" smtClean="0">
                <a:latin typeface="Times New Roman" pitchFamily="18" charset="0"/>
                <a:cs typeface="Times New Roman" pitchFamily="18" charset="0"/>
              </a:rPr>
              <a:t> d’adsorption</a:t>
            </a:r>
            <a:endParaRPr lang="fr-FR" sz="2400" b="1" dirty="0">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p:nvPr>
        </p:nvSpPr>
        <p:spPr>
          <a:xfrm>
            <a:off x="428596" y="134937"/>
            <a:ext cx="8229600" cy="579419"/>
          </a:xfrm>
        </p:spPr>
        <p:style>
          <a:lnRef idx="2">
            <a:schemeClr val="accent1"/>
          </a:lnRef>
          <a:fillRef idx="1">
            <a:schemeClr val="lt1"/>
          </a:fillRef>
          <a:effectRef idx="0">
            <a:schemeClr val="accent1"/>
          </a:effectRef>
          <a:fontRef idx="minor">
            <a:schemeClr val="dk1"/>
          </a:fontRef>
        </p:style>
        <p:txBody>
          <a:bodyPr/>
          <a:lstStyle/>
          <a:p>
            <a:pPr algn="just">
              <a:buClr>
                <a:srgbClr val="FFC000"/>
              </a:buClr>
            </a:pPr>
            <a:r>
              <a:rPr lang="fr-FR" sz="2400" b="1" dirty="0" smtClean="0">
                <a:solidFill>
                  <a:schemeClr val="bg1"/>
                </a:solidFill>
                <a:effectLst/>
                <a:latin typeface="Times New Roman" pitchFamily="18" charset="0"/>
                <a:cs typeface="Times New Roman" pitchFamily="18" charset="0"/>
              </a:rPr>
              <a:t>Ces transports sont classés selon deux critères distincts:</a:t>
            </a:r>
          </a:p>
          <a:p>
            <a:pPr>
              <a:buNone/>
            </a:pPr>
            <a:endParaRPr lang="fr-FR" dirty="0"/>
          </a:p>
        </p:txBody>
      </p:sp>
      <p:sp>
        <p:nvSpPr>
          <p:cNvPr id="4" name="Espace réservé du numéro de diapositive 3"/>
          <p:cNvSpPr>
            <a:spLocks noGrp="1"/>
          </p:cNvSpPr>
          <p:nvPr>
            <p:ph type="sldNum" sz="quarter" idx="12"/>
          </p:nvPr>
        </p:nvSpPr>
        <p:spPr/>
        <p:txBody>
          <a:bodyPr/>
          <a:lstStyle/>
          <a:p>
            <a:pPr>
              <a:defRPr/>
            </a:pPr>
            <a:fld id="{42D0FEF5-F44A-4AAD-AF02-8622D7D0F69E}" type="slidenum">
              <a:rPr lang="en-US" smtClean="0"/>
              <a:pPr>
                <a:defRPr/>
              </a:pPr>
              <a:t>14</a:t>
            </a:fld>
            <a:endParaRPr lang="en-US"/>
          </a:p>
        </p:txBody>
      </p:sp>
      <p:sp>
        <p:nvSpPr>
          <p:cNvPr id="6" name="Espace réservé du contenu 4"/>
          <p:cNvSpPr txBox="1">
            <a:spLocks/>
          </p:cNvSpPr>
          <p:nvPr/>
        </p:nvSpPr>
        <p:spPr bwMode="auto">
          <a:xfrm>
            <a:off x="285720" y="785794"/>
            <a:ext cx="8501122" cy="857256"/>
          </a:xfrm>
          <a:prstGeom prst="rect">
            <a:avLst/>
          </a:prstGeom>
          <a:solidFill>
            <a:srgbClr val="FFE1ED"/>
          </a:solidFill>
          <a:ln w="25400" cap="flat" cmpd="sng" algn="ctr">
            <a:solidFill>
              <a:schemeClr val="bg2">
                <a:lumMod val="75000"/>
              </a:schemeClr>
            </a:solidFill>
            <a:prstDash val="solid"/>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marL="514350" lvl="0" indent="-514350" algn="just">
              <a:spcBef>
                <a:spcPct val="20000"/>
              </a:spcBef>
              <a:buClr>
                <a:srgbClr val="00B050"/>
              </a:buClr>
              <a:buSzPct val="100000"/>
              <a:buFont typeface="+mj-lt"/>
              <a:buAutoNum type="arabicPeriod"/>
              <a:defRPr/>
            </a:pPr>
            <a:r>
              <a:rPr kumimoji="0" lang="fr-FR" sz="2400" b="1" i="0" u="none" strike="noStrike" kern="0" cap="none" spc="0" normalizeH="0" baseline="0" noProof="0" dirty="0" smtClean="0">
                <a:ln>
                  <a:noFill/>
                </a:ln>
                <a:solidFill>
                  <a:schemeClr val="dk1"/>
                </a:solidFill>
                <a:effectLst/>
                <a:uLnTx/>
                <a:uFillTx/>
                <a:latin typeface="Times New Roman" pitchFamily="18" charset="0"/>
                <a:ea typeface="+mn-ea"/>
                <a:cs typeface="Times New Roman" pitchFamily="18" charset="0"/>
              </a:rPr>
              <a:t>Source d’énergie: ATP ou mouvement des molécules selon leur </a:t>
            </a:r>
            <a:r>
              <a:rPr lang="fr-FR" sz="2400" b="1" kern="0" noProof="0" dirty="0" smtClean="0">
                <a:latin typeface="Times New Roman" pitchFamily="18" charset="0"/>
                <a:cs typeface="Times New Roman" pitchFamily="18" charset="0"/>
              </a:rPr>
              <a:t>g</a:t>
            </a:r>
            <a:r>
              <a:rPr lang="fr-FR" sz="2400" b="1" kern="0" dirty="0" smtClean="0">
                <a:latin typeface="Times New Roman" pitchFamily="18" charset="0"/>
                <a:cs typeface="Times New Roman" pitchFamily="18" charset="0"/>
              </a:rPr>
              <a:t>radient de concentration ?</a:t>
            </a:r>
            <a:r>
              <a:rPr kumimoji="0" lang="fr-FR" sz="2400" b="1" i="0" u="none" strike="noStrike" kern="0" cap="none" spc="0" normalizeH="0" baseline="0" noProof="0" dirty="0" smtClean="0">
                <a:ln>
                  <a:noFill/>
                </a:ln>
                <a:solidFill>
                  <a:schemeClr val="dk1"/>
                </a:solidFill>
                <a:effectLst/>
                <a:uLnTx/>
                <a:uFillTx/>
                <a:latin typeface="Times New Roman" pitchFamily="18" charset="0"/>
                <a:ea typeface="+mn-ea"/>
                <a:cs typeface="Times New Roman" pitchFamily="18" charset="0"/>
              </a:rPr>
              <a:t>  </a:t>
            </a:r>
          </a:p>
        </p:txBody>
      </p:sp>
      <p:sp>
        <p:nvSpPr>
          <p:cNvPr id="8" name="Espace réservé du contenu 4"/>
          <p:cNvSpPr txBox="1">
            <a:spLocks/>
          </p:cNvSpPr>
          <p:nvPr/>
        </p:nvSpPr>
        <p:spPr bwMode="auto">
          <a:xfrm>
            <a:off x="142876" y="3500438"/>
            <a:ext cx="8929718" cy="571504"/>
          </a:xfrm>
          <a:prstGeom prst="rect">
            <a:avLst/>
          </a:prstGeom>
          <a:solidFill>
            <a:srgbClr val="FFFFCC"/>
          </a:solidFill>
          <a:ln w="25400" cap="flat" cmpd="sng" algn="ctr">
            <a:solidFill>
              <a:srgbClr val="FFC000"/>
            </a:solidFill>
            <a:prstDash val="solid"/>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marL="514350" marR="0" lvl="0" indent="-514350" algn="just" defTabSz="914400" rtl="0" eaLnBrk="1" fontAlgn="base" latinLnBrk="0" hangingPunct="1">
              <a:lnSpc>
                <a:spcPct val="100000"/>
              </a:lnSpc>
              <a:spcBef>
                <a:spcPct val="20000"/>
              </a:spcBef>
              <a:spcAft>
                <a:spcPct val="0"/>
              </a:spcAft>
              <a:buClr>
                <a:srgbClr val="FF0000"/>
              </a:buClr>
              <a:buSzPct val="100000"/>
              <a:buFont typeface="+mj-lt"/>
              <a:buAutoNum type="arabicPeriod" startAt="2"/>
              <a:tabLst/>
              <a:defRPr/>
            </a:pPr>
            <a:r>
              <a:rPr kumimoji="0" lang="fr-FR" sz="2400" b="1" i="0" u="none" strike="noStrike" kern="0" cap="none" spc="0" normalizeH="0" baseline="0" noProof="0" dirty="0" smtClean="0">
                <a:ln>
                  <a:noFill/>
                </a:ln>
                <a:solidFill>
                  <a:schemeClr val="dk1"/>
                </a:solidFill>
                <a:effectLst/>
                <a:uLnTx/>
                <a:uFillTx/>
                <a:latin typeface="Times New Roman" pitchFamily="18" charset="0"/>
                <a:ea typeface="+mn-ea"/>
                <a:cs typeface="Times New Roman" pitchFamily="18" charset="0"/>
              </a:rPr>
              <a:t>La présence (+) ou non (-) d’une perméase (protéine porteuse).</a:t>
            </a: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defRPr/>
            </a:pPr>
            <a:endParaRPr kumimoji="0" lang="fr-FR" sz="3200" b="0" i="0" u="none" strike="noStrike" kern="0" cap="none" spc="0" normalizeH="0" baseline="0" noProof="0" dirty="0">
              <a:ln>
                <a:noFill/>
              </a:ln>
              <a:solidFill>
                <a:schemeClr val="dk1"/>
              </a:solidFill>
              <a:effectLst>
                <a:outerShdw blurRad="38100" dist="38100" dir="2700000" algn="tl">
                  <a:srgbClr val="010199"/>
                </a:outerShdw>
              </a:effectLst>
              <a:uLnTx/>
              <a:uFillTx/>
              <a:latin typeface="+mn-lt"/>
              <a:ea typeface="+mn-ea"/>
              <a:cs typeface="+mn-cs"/>
            </a:endParaRPr>
          </a:p>
        </p:txBody>
      </p:sp>
      <p:sp>
        <p:nvSpPr>
          <p:cNvPr id="9" name="Espace réservé du contenu 4"/>
          <p:cNvSpPr txBox="1">
            <a:spLocks/>
          </p:cNvSpPr>
          <p:nvPr/>
        </p:nvSpPr>
        <p:spPr bwMode="auto">
          <a:xfrm>
            <a:off x="4643438" y="1643050"/>
            <a:ext cx="4500562" cy="1643074"/>
          </a:xfrm>
          <a:prstGeom prst="ellipse">
            <a:avLst/>
          </a:prstGeom>
          <a:ln w="57150" cap="flat" cmpd="sng" algn="ctr">
            <a:solidFill>
              <a:srgbClr val="FF0066"/>
            </a:solidFill>
            <a:prstDash val="solid"/>
            <a:miter lim="800000"/>
            <a:headEnd/>
            <a:tailEnd/>
          </a:ln>
        </p:spPr>
        <p:style>
          <a:lnRef idx="2">
            <a:schemeClr val="accent1"/>
          </a:lnRef>
          <a:fillRef idx="1">
            <a:schemeClr val="lt1"/>
          </a:fillRef>
          <a:effectRef idx="0">
            <a:schemeClr val="accent1"/>
          </a:effectRef>
          <a:fontRef idx="minor">
            <a:schemeClr val="dk1"/>
          </a:fontRef>
        </p:style>
        <p:txBody>
          <a:bodyPr vert="horz" wrap="square" lIns="0" tIns="0" rIns="0" bIns="0" numCol="1" anchor="t" anchorCtr="0" compatLnSpc="1">
            <a:prstTxWarp prst="textNoShape">
              <a:avLst/>
            </a:prstTxWarp>
          </a:bodyPr>
          <a:lstStyle/>
          <a:p>
            <a:pPr marL="514350" marR="0" lvl="0" indent="-514350" algn="just" defTabSz="914400" rtl="0" eaLnBrk="1" fontAlgn="base" latinLnBrk="0" hangingPunct="1">
              <a:lnSpc>
                <a:spcPct val="100000"/>
              </a:lnSpc>
              <a:spcBef>
                <a:spcPct val="20000"/>
              </a:spcBef>
              <a:spcAft>
                <a:spcPct val="0"/>
              </a:spcAft>
              <a:buClr>
                <a:srgbClr val="00B050"/>
              </a:buClr>
              <a:buSzPct val="100000"/>
              <a:tabLst/>
              <a:defRPr/>
            </a:pPr>
            <a:r>
              <a:rPr lang="fr-FR" sz="2200" b="1" kern="0" dirty="0" smtClean="0">
                <a:latin typeface="Times New Roman" pitchFamily="18" charset="0"/>
                <a:cs typeface="Times New Roman" pitchFamily="18" charset="0"/>
              </a:rPr>
              <a:t>Gradient de concentration </a:t>
            </a:r>
            <a:r>
              <a:rPr kumimoji="0" lang="fr-FR" sz="2200" b="1" i="0" u="none" strike="noStrike" kern="0" cap="none" spc="0" normalizeH="0" baseline="0" noProof="0" dirty="0" smtClean="0">
                <a:ln>
                  <a:noFill/>
                </a:ln>
                <a:solidFill>
                  <a:schemeClr val="dk1"/>
                </a:solidFill>
                <a:effectLst/>
                <a:uLnTx/>
                <a:uFillTx/>
                <a:latin typeface="Times New Roman" pitchFamily="18" charset="0"/>
                <a:ea typeface="+mn-ea"/>
                <a:cs typeface="Times New Roman" pitchFamily="18" charset="0"/>
              </a:rPr>
              <a:t>Transport passif </a:t>
            </a:r>
          </a:p>
          <a:p>
            <a:pPr marL="514350" marR="0" lvl="0" indent="-514350" algn="just" defTabSz="914400" rtl="0" eaLnBrk="1" fontAlgn="base" latinLnBrk="0" hangingPunct="1">
              <a:lnSpc>
                <a:spcPct val="100000"/>
              </a:lnSpc>
              <a:spcBef>
                <a:spcPct val="20000"/>
              </a:spcBef>
              <a:spcAft>
                <a:spcPct val="0"/>
              </a:spcAft>
              <a:buClr>
                <a:srgbClr val="00B050"/>
              </a:buClr>
              <a:buSzPct val="100000"/>
              <a:tabLst/>
              <a:defRPr/>
            </a:pPr>
            <a:r>
              <a:rPr lang="fr-FR" sz="2200" b="1" kern="0" dirty="0" smtClean="0">
                <a:latin typeface="Times New Roman" pitchFamily="18" charset="0"/>
                <a:cs typeface="Times New Roman" pitchFamily="18" charset="0"/>
              </a:rPr>
              <a:t>               </a:t>
            </a:r>
            <a:r>
              <a:rPr kumimoji="0" lang="fr-FR" sz="2200" b="1" i="0" u="none" strike="noStrike" kern="0" cap="none" spc="0" normalizeH="0" baseline="0" noProof="0" dirty="0" smtClean="0">
                <a:ln>
                  <a:noFill/>
                </a:ln>
                <a:solidFill>
                  <a:schemeClr val="dk1"/>
                </a:solidFill>
                <a:effectLst/>
                <a:uLnTx/>
                <a:uFillTx/>
                <a:latin typeface="Times New Roman" pitchFamily="18" charset="0"/>
                <a:ea typeface="+mn-ea"/>
                <a:cs typeface="Times New Roman" pitchFamily="18" charset="0"/>
              </a:rPr>
              <a:t>= Diffusion</a:t>
            </a:r>
          </a:p>
          <a:p>
            <a:pPr marL="342900" marR="0" lvl="0" indent="-342900" algn="l" defTabSz="914400" rtl="0" eaLnBrk="1" fontAlgn="base" latinLnBrk="0" hangingPunct="1">
              <a:lnSpc>
                <a:spcPct val="100000"/>
              </a:lnSpc>
              <a:spcBef>
                <a:spcPct val="20000"/>
              </a:spcBef>
              <a:spcAft>
                <a:spcPct val="0"/>
              </a:spcAft>
              <a:buClr>
                <a:schemeClr val="hlink"/>
              </a:buClr>
              <a:buSzPct val="75000"/>
              <a:tabLst/>
              <a:defRPr/>
            </a:pPr>
            <a:endParaRPr kumimoji="0" lang="fr-FR" sz="3200" b="0" i="0" u="none" strike="noStrike" kern="0" cap="none" spc="0" normalizeH="0" baseline="0" noProof="0" dirty="0">
              <a:ln>
                <a:noFill/>
              </a:ln>
              <a:solidFill>
                <a:schemeClr val="dk1"/>
              </a:solidFill>
              <a:effectLst>
                <a:outerShdw blurRad="38100" dist="38100" dir="2700000" algn="tl">
                  <a:srgbClr val="010199"/>
                </a:outerShdw>
              </a:effectLst>
              <a:uLnTx/>
              <a:uFillTx/>
              <a:latin typeface="+mn-lt"/>
              <a:ea typeface="+mn-ea"/>
              <a:cs typeface="+mn-cs"/>
            </a:endParaRPr>
          </a:p>
        </p:txBody>
      </p:sp>
      <p:sp>
        <p:nvSpPr>
          <p:cNvPr id="10" name="Espace réservé du contenu 4"/>
          <p:cNvSpPr txBox="1">
            <a:spLocks/>
          </p:cNvSpPr>
          <p:nvPr/>
        </p:nvSpPr>
        <p:spPr bwMode="auto">
          <a:xfrm>
            <a:off x="0" y="1571612"/>
            <a:ext cx="3929058" cy="1785949"/>
          </a:xfrm>
          <a:prstGeom prst="ellipse">
            <a:avLst/>
          </a:prstGeom>
          <a:ln w="57150" cap="flat" cmpd="sng" algn="ctr">
            <a:solidFill>
              <a:srgbClr val="FF0066"/>
            </a:solidFill>
            <a:prstDash val="solid"/>
            <a:miter lim="800000"/>
            <a:headEnd/>
            <a:tailEnd/>
          </a:ln>
        </p:spPr>
        <p:style>
          <a:lnRef idx="2">
            <a:schemeClr val="accent1"/>
          </a:lnRef>
          <a:fillRef idx="1">
            <a:schemeClr val="lt1"/>
          </a:fillRef>
          <a:effectRef idx="0">
            <a:schemeClr val="accent1"/>
          </a:effectRef>
          <a:fontRef idx="minor">
            <a:schemeClr val="dk1"/>
          </a:fontRef>
        </p:style>
        <p:txBody>
          <a:bodyPr vert="horz" wrap="square" lIns="0" tIns="0" rIns="0" bIns="0" numCol="1" anchor="t" anchorCtr="0" compatLnSpc="1">
            <a:prstTxWarp prst="textNoShape">
              <a:avLst/>
            </a:prstTxWarp>
            <a:noAutofit/>
          </a:bodyPr>
          <a:lstStyle/>
          <a:p>
            <a:pPr marL="514350" lvl="0" indent="-514350" algn="just">
              <a:spcBef>
                <a:spcPct val="20000"/>
              </a:spcBef>
              <a:buClr>
                <a:srgbClr val="00B050"/>
              </a:buClr>
              <a:buSzPct val="100000"/>
              <a:defRPr/>
            </a:pPr>
            <a:r>
              <a:rPr kumimoji="0" lang="fr-FR" sz="2400" b="1" i="0" u="none" strike="noStrike" kern="0" cap="none" spc="0" normalizeH="0" baseline="0" noProof="0" dirty="0" smtClean="0">
                <a:ln>
                  <a:noFill/>
                </a:ln>
                <a:solidFill>
                  <a:schemeClr val="dk1"/>
                </a:solidFill>
                <a:effectLst/>
                <a:uLnTx/>
                <a:uFillTx/>
                <a:latin typeface="Times New Roman" pitchFamily="18" charset="0"/>
                <a:ea typeface="+mn-ea"/>
                <a:cs typeface="Times New Roman" pitchFamily="18" charset="0"/>
              </a:rPr>
              <a:t>               ATP</a:t>
            </a:r>
            <a:r>
              <a:rPr lang="fr-FR" sz="2400" b="1" kern="0" dirty="0" smtClean="0">
                <a:latin typeface="Times New Roman" pitchFamily="18" charset="0"/>
                <a:cs typeface="Times New Roman" pitchFamily="18" charset="0"/>
              </a:rPr>
              <a:t> Transport actif</a:t>
            </a:r>
          </a:p>
          <a:p>
            <a:pPr marL="514350" lvl="0" indent="-514350" algn="just">
              <a:spcBef>
                <a:spcPct val="20000"/>
              </a:spcBef>
              <a:buClr>
                <a:srgbClr val="00B050"/>
              </a:buClr>
              <a:buSzPct val="100000"/>
              <a:defRPr/>
            </a:pPr>
            <a:r>
              <a:rPr lang="fr-FR" sz="2000" b="1" kern="0" dirty="0" smtClean="0">
                <a:solidFill>
                  <a:srgbClr val="FF0000"/>
                </a:solidFill>
                <a:latin typeface="Times New Roman" pitchFamily="18" charset="0"/>
                <a:cs typeface="Times New Roman" pitchFamily="18" charset="0"/>
              </a:rPr>
              <a:t>(Contre le Gradient de concentration) </a:t>
            </a:r>
            <a:r>
              <a:rPr kumimoji="0" lang="fr-FR" sz="2000" b="1"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endParaRPr kumimoji="0" lang="fr-FR" sz="2000" b="0" i="0" u="none" strike="noStrike" kern="0" cap="none" spc="0" normalizeH="0" baseline="0" noProof="0" dirty="0">
              <a:ln>
                <a:noFill/>
              </a:ln>
              <a:solidFill>
                <a:srgbClr val="FF0000"/>
              </a:solidFill>
              <a:effectLst>
                <a:outerShdw blurRad="38100" dist="38100" dir="2700000" algn="tl">
                  <a:srgbClr val="010199"/>
                </a:outerShdw>
              </a:effectLst>
              <a:uLnTx/>
              <a:uFillTx/>
              <a:latin typeface="+mn-lt"/>
              <a:ea typeface="+mn-ea"/>
              <a:cs typeface="+mn-cs"/>
            </a:endParaRPr>
          </a:p>
        </p:txBody>
      </p:sp>
      <p:sp>
        <p:nvSpPr>
          <p:cNvPr id="13" name="Rectangle horizontal à deux flèches 12"/>
          <p:cNvSpPr/>
          <p:nvPr/>
        </p:nvSpPr>
        <p:spPr bwMode="auto">
          <a:xfrm>
            <a:off x="3857620" y="1643050"/>
            <a:ext cx="857256" cy="1428760"/>
          </a:xfrm>
          <a:prstGeom prst="leftRightArrowCallout">
            <a:avLst/>
          </a:prstGeom>
          <a:solidFill>
            <a:srgbClr val="FF0066"/>
          </a:solidFill>
          <a:ln w="38100" cap="flat" cmpd="sng" algn="ctr">
            <a:solidFill>
              <a:schemeClr val="bg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4" name="Espace réservé du contenu 4"/>
          <p:cNvSpPr txBox="1">
            <a:spLocks/>
          </p:cNvSpPr>
          <p:nvPr/>
        </p:nvSpPr>
        <p:spPr bwMode="auto">
          <a:xfrm>
            <a:off x="214282" y="4786322"/>
            <a:ext cx="2052000" cy="1571636"/>
          </a:xfrm>
          <a:prstGeom prst="ellipse">
            <a:avLst/>
          </a:prstGeom>
          <a:ln w="57150" cap="flat" cmpd="sng" algn="ctr">
            <a:solidFill>
              <a:srgbClr val="FFFF00"/>
            </a:solidFill>
            <a:prstDash val="solid"/>
            <a:miter lim="800000"/>
            <a:headEnd/>
            <a:tailEnd/>
          </a:ln>
        </p:spPr>
        <p:style>
          <a:lnRef idx="2">
            <a:schemeClr val="accent1"/>
          </a:lnRef>
          <a:fillRef idx="1">
            <a:schemeClr val="lt1"/>
          </a:fillRef>
          <a:effectRef idx="0">
            <a:schemeClr val="accent1"/>
          </a:effectRef>
          <a:fontRef idx="minor">
            <a:schemeClr val="dk1"/>
          </a:fontRef>
        </p:style>
        <p:txBody>
          <a:bodyPr vert="horz" wrap="square" lIns="0" tIns="0" rIns="0" bIns="0" numCol="1" anchor="t" anchorCtr="0" compatLnSpc="1">
            <a:prstTxWarp prst="textNoShape">
              <a:avLst/>
            </a:prstTxWarp>
          </a:bodyPr>
          <a:lstStyle/>
          <a:p>
            <a:pPr marL="514350" lvl="0" indent="-514350" algn="ctr">
              <a:spcBef>
                <a:spcPct val="20000"/>
              </a:spcBef>
              <a:buClr>
                <a:srgbClr val="00B050"/>
              </a:buClr>
              <a:buSzPct val="100000"/>
            </a:pPr>
            <a:r>
              <a:rPr lang="fr-FR" sz="2400" b="1" kern="0" dirty="0" smtClean="0">
                <a:latin typeface="Times New Roman" pitchFamily="18" charset="0"/>
                <a:cs typeface="Times New Roman" pitchFamily="18" charset="0"/>
              </a:rPr>
              <a:t> </a:t>
            </a:r>
            <a:r>
              <a:rPr lang="fr-FR" sz="2200" b="1" kern="0" dirty="0" smtClean="0">
                <a:latin typeface="Times New Roman" pitchFamily="18" charset="0"/>
                <a:cs typeface="Times New Roman" pitchFamily="18" charset="0"/>
              </a:rPr>
              <a:t>(-)</a:t>
            </a:r>
          </a:p>
          <a:p>
            <a:pPr marL="514350" lvl="0" indent="-514350" algn="ctr">
              <a:spcBef>
                <a:spcPct val="20000"/>
              </a:spcBef>
              <a:buClr>
                <a:srgbClr val="00B050"/>
              </a:buClr>
              <a:buSzPct val="100000"/>
            </a:pPr>
            <a:r>
              <a:rPr lang="fr-FR" sz="2200" b="1" kern="0" dirty="0" smtClean="0">
                <a:latin typeface="Times New Roman" pitchFamily="18" charset="0"/>
                <a:cs typeface="Times New Roman" pitchFamily="18" charset="0"/>
              </a:rPr>
              <a:t>Diffusion</a:t>
            </a:r>
          </a:p>
          <a:p>
            <a:pPr marL="514350" lvl="0" indent="-514350" algn="ctr">
              <a:spcBef>
                <a:spcPct val="20000"/>
              </a:spcBef>
              <a:buClr>
                <a:srgbClr val="00B050"/>
              </a:buClr>
              <a:buSzPct val="100000"/>
            </a:pPr>
            <a:r>
              <a:rPr kumimoji="0" lang="fr-FR" sz="2200" b="1" i="0" u="none" strike="noStrike" kern="0" cap="none" spc="0" normalizeH="0" baseline="0" noProof="0" dirty="0" smtClean="0">
                <a:ln>
                  <a:noFill/>
                </a:ln>
                <a:solidFill>
                  <a:schemeClr val="dk1"/>
                </a:solidFill>
                <a:effectLst/>
                <a:uLnTx/>
                <a:uFillTx/>
                <a:latin typeface="Times New Roman" pitchFamily="18" charset="0"/>
                <a:ea typeface="+mn-ea"/>
                <a:cs typeface="Times New Roman" pitchFamily="18" charset="0"/>
              </a:rPr>
              <a:t>simple </a:t>
            </a:r>
            <a:endParaRPr kumimoji="0" lang="fr-FR" sz="2200" b="0" i="0" u="none" strike="noStrike" kern="0" cap="none" spc="0" normalizeH="0" baseline="0" noProof="0" dirty="0">
              <a:ln>
                <a:noFill/>
              </a:ln>
              <a:solidFill>
                <a:schemeClr val="dk1"/>
              </a:solidFill>
              <a:effectLst>
                <a:outerShdw blurRad="38100" dist="38100" dir="2700000" algn="tl">
                  <a:srgbClr val="010199"/>
                </a:outerShdw>
              </a:effectLst>
              <a:uLnTx/>
              <a:uFillTx/>
              <a:latin typeface="+mn-lt"/>
              <a:ea typeface="+mn-ea"/>
              <a:cs typeface="+mn-cs"/>
            </a:endParaRPr>
          </a:p>
        </p:txBody>
      </p:sp>
      <p:sp>
        <p:nvSpPr>
          <p:cNvPr id="15" name="Espace réservé du contenu 4"/>
          <p:cNvSpPr txBox="1">
            <a:spLocks/>
          </p:cNvSpPr>
          <p:nvPr/>
        </p:nvSpPr>
        <p:spPr bwMode="auto">
          <a:xfrm>
            <a:off x="2500298" y="4857760"/>
            <a:ext cx="2052000" cy="1571636"/>
          </a:xfrm>
          <a:prstGeom prst="ellipse">
            <a:avLst/>
          </a:prstGeom>
          <a:ln w="57150" cap="flat" cmpd="sng" algn="ctr">
            <a:solidFill>
              <a:srgbClr val="33CC33"/>
            </a:solidFill>
            <a:prstDash val="solid"/>
            <a:miter lim="800000"/>
            <a:headEnd/>
            <a:tailEnd/>
          </a:ln>
        </p:spPr>
        <p:style>
          <a:lnRef idx="2">
            <a:schemeClr val="accent1"/>
          </a:lnRef>
          <a:fillRef idx="1">
            <a:schemeClr val="lt1"/>
          </a:fillRef>
          <a:effectRef idx="0">
            <a:schemeClr val="accent1"/>
          </a:effectRef>
          <a:fontRef idx="minor">
            <a:schemeClr val="dk1"/>
          </a:fontRef>
        </p:style>
        <p:txBody>
          <a:bodyPr vert="horz" wrap="square" lIns="0" tIns="0" rIns="0" bIns="0" numCol="1" anchor="t" anchorCtr="0" compatLnSpc="1">
            <a:prstTxWarp prst="textNoShape">
              <a:avLst/>
            </a:prstTxWarp>
          </a:bodyPr>
          <a:lstStyle/>
          <a:p>
            <a:pPr marL="514350" lvl="0" indent="-514350" algn="ctr">
              <a:spcBef>
                <a:spcPct val="20000"/>
              </a:spcBef>
              <a:buClr>
                <a:srgbClr val="00B050"/>
              </a:buClr>
              <a:buSzPct val="100000"/>
            </a:pPr>
            <a:r>
              <a:rPr lang="fr-FR" sz="2400" b="1" kern="0" dirty="0" smtClean="0">
                <a:latin typeface="Times New Roman" pitchFamily="18" charset="0"/>
                <a:cs typeface="Times New Roman" pitchFamily="18" charset="0"/>
              </a:rPr>
              <a:t>(+)</a:t>
            </a:r>
          </a:p>
          <a:p>
            <a:pPr marL="514350" lvl="0" indent="-514350" algn="ctr">
              <a:spcBef>
                <a:spcPct val="20000"/>
              </a:spcBef>
              <a:buClr>
                <a:srgbClr val="00B050"/>
              </a:buClr>
              <a:buSzPct val="100000"/>
            </a:pPr>
            <a:r>
              <a:rPr lang="fr-FR" sz="2200" b="1" kern="0" dirty="0" smtClean="0">
                <a:latin typeface="Times New Roman" pitchFamily="18" charset="0"/>
                <a:cs typeface="Times New Roman" pitchFamily="18" charset="0"/>
              </a:rPr>
              <a:t>Diffusion</a:t>
            </a:r>
            <a:endParaRPr kumimoji="0" lang="fr-FR" sz="2200" b="1" i="0" u="none" strike="noStrike" kern="0" cap="none" spc="0" normalizeH="0" baseline="0" noProof="0" dirty="0" smtClean="0">
              <a:ln>
                <a:noFill/>
              </a:ln>
              <a:solidFill>
                <a:schemeClr val="dk1"/>
              </a:solidFill>
              <a:effectLst/>
              <a:uLnTx/>
              <a:uFillTx/>
              <a:latin typeface="Times New Roman" pitchFamily="18" charset="0"/>
              <a:ea typeface="+mn-ea"/>
              <a:cs typeface="Times New Roman" pitchFamily="18" charset="0"/>
            </a:endParaRPr>
          </a:p>
          <a:p>
            <a:pPr marL="514350" marR="0" lvl="0" indent="-514350" algn="ctr" defTabSz="914400" rtl="0" eaLnBrk="1" fontAlgn="base" latinLnBrk="0" hangingPunct="1">
              <a:lnSpc>
                <a:spcPct val="100000"/>
              </a:lnSpc>
              <a:spcBef>
                <a:spcPct val="20000"/>
              </a:spcBef>
              <a:spcAft>
                <a:spcPct val="0"/>
              </a:spcAft>
              <a:buClr>
                <a:srgbClr val="00B050"/>
              </a:buClr>
              <a:buSzPct val="100000"/>
              <a:tabLst/>
              <a:defRPr/>
            </a:pPr>
            <a:r>
              <a:rPr kumimoji="0" lang="fr-FR" sz="2200" b="1" i="0" u="none" strike="noStrike" kern="0" cap="none" spc="0" normalizeH="0" baseline="0" noProof="0" dirty="0" smtClean="0">
                <a:ln>
                  <a:noFill/>
                </a:ln>
                <a:solidFill>
                  <a:schemeClr val="dk1"/>
                </a:solidFill>
                <a:effectLst/>
                <a:uLnTx/>
                <a:uFillTx/>
                <a:latin typeface="Times New Roman" pitchFamily="18" charset="0"/>
                <a:ea typeface="+mn-ea"/>
                <a:cs typeface="Times New Roman" pitchFamily="18" charset="0"/>
              </a:rPr>
              <a:t>facilitée</a:t>
            </a:r>
            <a:endParaRPr kumimoji="0" lang="fr-FR" sz="2200" b="0" i="0" u="none" strike="noStrike" kern="0" cap="none" spc="0" normalizeH="0" baseline="0" noProof="0" dirty="0">
              <a:ln>
                <a:noFill/>
              </a:ln>
              <a:solidFill>
                <a:schemeClr val="dk1"/>
              </a:solidFill>
              <a:effectLst>
                <a:outerShdw blurRad="38100" dist="38100" dir="2700000" algn="tl">
                  <a:srgbClr val="010199"/>
                </a:outerShdw>
              </a:effectLst>
              <a:uLnTx/>
              <a:uFillTx/>
              <a:latin typeface="+mn-lt"/>
              <a:ea typeface="+mn-ea"/>
              <a:cs typeface="+mn-cs"/>
            </a:endParaRPr>
          </a:p>
        </p:txBody>
      </p:sp>
      <p:sp>
        <p:nvSpPr>
          <p:cNvPr id="16" name="Espace réservé du contenu 4"/>
          <p:cNvSpPr txBox="1">
            <a:spLocks/>
          </p:cNvSpPr>
          <p:nvPr/>
        </p:nvSpPr>
        <p:spPr bwMode="auto">
          <a:xfrm>
            <a:off x="4572000" y="4714884"/>
            <a:ext cx="4501156" cy="1714512"/>
          </a:xfrm>
          <a:prstGeom prst="ellipse">
            <a:avLst/>
          </a:prstGeom>
          <a:ln w="57150" cap="flat" cmpd="sng" algn="ctr">
            <a:solidFill>
              <a:srgbClr val="FF0000"/>
            </a:solidFill>
            <a:prstDash val="solid"/>
            <a:miter lim="800000"/>
            <a:headEnd/>
            <a:tailEnd/>
          </a:ln>
        </p:spPr>
        <p:style>
          <a:lnRef idx="2">
            <a:schemeClr val="accent1"/>
          </a:lnRef>
          <a:fillRef idx="1">
            <a:schemeClr val="lt1"/>
          </a:fillRef>
          <a:effectRef idx="0">
            <a:schemeClr val="accent1"/>
          </a:effectRef>
          <a:fontRef idx="minor">
            <a:schemeClr val="dk1"/>
          </a:fontRef>
        </p:style>
        <p:txBody>
          <a:bodyPr vert="horz" wrap="square" lIns="0" tIns="0" rIns="0" bIns="0" numCol="1" anchor="t" anchorCtr="0" compatLnSpc="1">
            <a:prstTxWarp prst="textNoShape">
              <a:avLst/>
            </a:prstTxWarp>
          </a:bodyPr>
          <a:lstStyle/>
          <a:p>
            <a:pPr marL="514350" indent="-514350" algn="ctr">
              <a:spcBef>
                <a:spcPct val="20000"/>
              </a:spcBef>
              <a:buClr>
                <a:srgbClr val="00B050"/>
              </a:buClr>
              <a:buSzPct val="100000"/>
            </a:pPr>
            <a:r>
              <a:rPr lang="fr-FR" sz="2400" b="1" kern="0" dirty="0" smtClean="0">
                <a:latin typeface="Times New Roman" pitchFamily="18" charset="0"/>
                <a:cs typeface="Times New Roman" pitchFamily="18" charset="0"/>
              </a:rPr>
              <a:t>(+)</a:t>
            </a:r>
          </a:p>
          <a:p>
            <a:pPr marL="514350" marR="0" lvl="0" indent="-514350" algn="ctr" defTabSz="914400" rtl="0" eaLnBrk="1" fontAlgn="base" latinLnBrk="0" hangingPunct="1">
              <a:lnSpc>
                <a:spcPct val="100000"/>
              </a:lnSpc>
              <a:spcBef>
                <a:spcPct val="20000"/>
              </a:spcBef>
              <a:spcAft>
                <a:spcPct val="0"/>
              </a:spcAft>
              <a:buClr>
                <a:srgbClr val="00B050"/>
              </a:buClr>
              <a:buSzPct val="100000"/>
              <a:tabLst/>
              <a:defRPr/>
            </a:pPr>
            <a:r>
              <a:rPr kumimoji="0" lang="fr-FR" sz="2200" b="1" i="0" u="none" strike="noStrike" kern="0" cap="none" spc="0" normalizeH="0" baseline="0" noProof="0" dirty="0" smtClean="0">
                <a:ln>
                  <a:noFill/>
                </a:ln>
                <a:solidFill>
                  <a:schemeClr val="dk1"/>
                </a:solidFill>
                <a:effectLst/>
                <a:uLnTx/>
                <a:uFillTx/>
                <a:latin typeface="Times New Roman" pitchFamily="18" charset="0"/>
                <a:ea typeface="+mn-ea"/>
                <a:cs typeface="Times New Roman" pitchFamily="18" charset="0"/>
              </a:rPr>
              <a:t>Transport actif</a:t>
            </a:r>
          </a:p>
          <a:p>
            <a:pPr marL="514350" marR="0" lvl="0" indent="-514350" algn="ctr" defTabSz="914400" rtl="0" eaLnBrk="1" fontAlgn="base" latinLnBrk="0" hangingPunct="1">
              <a:lnSpc>
                <a:spcPct val="100000"/>
              </a:lnSpc>
              <a:spcBef>
                <a:spcPct val="20000"/>
              </a:spcBef>
              <a:spcAft>
                <a:spcPct val="0"/>
              </a:spcAft>
              <a:buClr>
                <a:srgbClr val="00B050"/>
              </a:buClr>
              <a:buSzPct val="100000"/>
              <a:tabLst/>
              <a:defRPr/>
            </a:pPr>
            <a:r>
              <a:rPr lang="fr-FR" sz="2200" b="1" kern="0" dirty="0" smtClean="0">
                <a:solidFill>
                  <a:srgbClr val="C00000"/>
                </a:solidFill>
                <a:latin typeface="Times New Roman" pitchFamily="18" charset="0"/>
                <a:cs typeface="Times New Roman" pitchFamily="18" charset="0"/>
              </a:rPr>
              <a:t>Pompes. </a:t>
            </a:r>
            <a:r>
              <a:rPr lang="fr-FR" sz="2200" b="1" kern="0" dirty="0" err="1" smtClean="0">
                <a:solidFill>
                  <a:srgbClr val="C00000"/>
                </a:solidFill>
                <a:latin typeface="Times New Roman" pitchFamily="18" charset="0"/>
                <a:cs typeface="Times New Roman" pitchFamily="18" charset="0"/>
              </a:rPr>
              <a:t>Cotransporteurs</a:t>
            </a:r>
            <a:endParaRPr lang="fr-FR" sz="2200" b="1" kern="0" dirty="0">
              <a:solidFill>
                <a:srgbClr val="C00000"/>
              </a:solidFill>
              <a:latin typeface="Times New Roman" pitchFamily="18" charset="0"/>
              <a:cs typeface="Times New Roman" pitchFamily="18" charset="0"/>
            </a:endParaRPr>
          </a:p>
        </p:txBody>
      </p:sp>
      <p:cxnSp>
        <p:nvCxnSpPr>
          <p:cNvPr id="18" name="Connecteur droit avec flèche 17"/>
          <p:cNvCxnSpPr/>
          <p:nvPr/>
        </p:nvCxnSpPr>
        <p:spPr bwMode="auto">
          <a:xfrm rot="5400000">
            <a:off x="907853" y="4449943"/>
            <a:ext cx="756000" cy="3"/>
          </a:xfrm>
          <a:prstGeom prst="straightConnector1">
            <a:avLst/>
          </a:prstGeom>
          <a:solidFill>
            <a:schemeClr val="accent1"/>
          </a:solidFill>
          <a:ln w="76200" cap="flat" cmpd="sng" algn="ctr">
            <a:solidFill>
              <a:srgbClr val="FFFF00"/>
            </a:solidFill>
            <a:prstDash val="solid"/>
            <a:round/>
            <a:headEnd type="none" w="med" len="med"/>
            <a:tailEnd type="arrow"/>
          </a:ln>
          <a:effectLst/>
        </p:spPr>
      </p:cxnSp>
      <p:cxnSp>
        <p:nvCxnSpPr>
          <p:cNvPr id="19" name="Connecteur droit avec flèche 18"/>
          <p:cNvCxnSpPr/>
          <p:nvPr/>
        </p:nvCxnSpPr>
        <p:spPr bwMode="auto">
          <a:xfrm rot="5400000">
            <a:off x="6480181" y="4377545"/>
            <a:ext cx="612000" cy="794"/>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cxnSp>
        <p:nvCxnSpPr>
          <p:cNvPr id="20" name="Connecteur droit avec flèche 19"/>
          <p:cNvCxnSpPr/>
          <p:nvPr/>
        </p:nvCxnSpPr>
        <p:spPr bwMode="auto">
          <a:xfrm rot="16200000" flipH="1">
            <a:off x="3193869" y="4479759"/>
            <a:ext cx="756000" cy="2"/>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spTree>
  </p:cSld>
  <p:clrMapOvr>
    <a:masterClrMapping/>
  </p:clrMapOvr>
  <p:transition spd="slow">
    <p:pull dir="lu"/>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6867556" y="6472262"/>
            <a:ext cx="2133600" cy="457200"/>
          </a:xfrm>
        </p:spPr>
        <p:txBody>
          <a:bodyPr/>
          <a:lstStyle/>
          <a:p>
            <a:pPr>
              <a:defRPr/>
            </a:pPr>
            <a:fld id="{3F152873-EDB4-4207-A8C9-2694AEB9BC9A}" type="slidenum">
              <a:rPr lang="en-US" sz="1600" b="1" smtClean="0">
                <a:latin typeface="Times New Roman" pitchFamily="18" charset="0"/>
                <a:cs typeface="Times New Roman" pitchFamily="18" charset="0"/>
              </a:rPr>
              <a:pPr>
                <a:defRPr/>
              </a:pPr>
              <a:t>140</a:t>
            </a:fld>
            <a:endParaRPr lang="en-US" sz="1600" b="1" dirty="0">
              <a:latin typeface="Times New Roman" pitchFamily="18" charset="0"/>
              <a:cs typeface="Times New Roman" pitchFamily="18" charset="0"/>
            </a:endParaRPr>
          </a:p>
        </p:txBody>
      </p:sp>
      <p:sp>
        <p:nvSpPr>
          <p:cNvPr id="11265" name="Rectangle 1"/>
          <p:cNvSpPr>
            <a:spLocks noChangeArrowheads="1"/>
          </p:cNvSpPr>
          <p:nvPr/>
        </p:nvSpPr>
        <p:spPr bwMode="auto">
          <a:xfrm>
            <a:off x="142844" y="1500174"/>
            <a:ext cx="8858280" cy="4752240"/>
          </a:xfrm>
          <a:prstGeom prst="rect">
            <a:avLst/>
          </a:prstGeom>
          <a:ln>
            <a:headEnd/>
            <a:tailEnd/>
          </a:ln>
        </p:spPr>
        <p:style>
          <a:lnRef idx="0">
            <a:schemeClr val="dk1"/>
          </a:lnRef>
          <a:fillRef idx="3">
            <a:schemeClr val="dk1"/>
          </a:fillRef>
          <a:effectRef idx="3">
            <a:schemeClr val="dk1"/>
          </a:effectRef>
          <a:fontRef idx="minor">
            <a:schemeClr val="lt1"/>
          </a:fontRef>
        </p:style>
        <p:txBody>
          <a:bodyPr vert="horz" wrap="square" lIns="180000" tIns="0" rIns="180000" bIns="180000" numCol="1" anchor="ctr" anchorCtr="0" compatLnSpc="1">
            <a:prstTxWarp prst="textNoShape">
              <a:avLst/>
            </a:prstTxWarp>
            <a:spAutoFit/>
          </a:bodyPr>
          <a:lstStyle/>
          <a:p>
            <a:pPr lvl="0" algn="just">
              <a:lnSpc>
                <a:spcPct val="150000"/>
              </a:lnSpc>
              <a:buFont typeface="Wingdings" pitchFamily="2" charset="2"/>
              <a:buChar char="q"/>
            </a:pPr>
            <a:r>
              <a:rPr kumimoji="0" lang="fr-FR" sz="2200" b="1" i="0" u="none" strike="noStrike" cap="none" normalizeH="0" baseline="0" dirty="0" smtClean="0">
                <a:ln>
                  <a:solidFill>
                    <a:schemeClr val="tx1"/>
                  </a:solidFill>
                </a:ln>
                <a:solidFill>
                  <a:schemeClr val="tx1"/>
                </a:solidFill>
                <a:effectLst/>
                <a:latin typeface="Times New Roman" pitchFamily="18" charset="0"/>
                <a:ea typeface="Calibri" pitchFamily="34" charset="0"/>
                <a:cs typeface="Times New Roman" pitchFamily="18" charset="0"/>
              </a:rPr>
              <a:t> </a:t>
            </a:r>
            <a:r>
              <a:rPr lang="fr-FR" sz="2200" b="1" dirty="0" smtClean="0">
                <a:ln>
                  <a:solidFill>
                    <a:schemeClr val="tx1"/>
                  </a:solidFill>
                </a:ln>
                <a:solidFill>
                  <a:schemeClr val="tx1"/>
                </a:solidFill>
                <a:latin typeface="Times New Roman" pitchFamily="18" charset="0"/>
                <a:ea typeface="Calibri" pitchFamily="34" charset="0"/>
                <a:cs typeface="Times New Roman" pitchFamily="18" charset="0"/>
              </a:rPr>
              <a:t>La</a:t>
            </a:r>
            <a:r>
              <a:rPr kumimoji="0" lang="fr-FR" sz="2200" b="1" i="0" u="none" strike="noStrike" cap="none" normalizeH="0" baseline="0" dirty="0" smtClean="0">
                <a:ln>
                  <a:solidFill>
                    <a:schemeClr val="tx1"/>
                  </a:solidFill>
                </a:ln>
                <a:solidFill>
                  <a:schemeClr val="tx1"/>
                </a:solidFill>
                <a:effectLst/>
                <a:latin typeface="Times New Roman" pitchFamily="18" charset="0"/>
                <a:ea typeface="Calibri" pitchFamily="34" charset="0"/>
                <a:cs typeface="Times New Roman" pitchFamily="18" charset="0"/>
              </a:rPr>
              <a:t> vésicule formée est appelée </a:t>
            </a:r>
            <a:r>
              <a:rPr kumimoji="0" lang="fr-FR" sz="2200" b="1" i="0" u="none" strike="noStrike" cap="none" normalizeH="0" baseline="0" dirty="0" smtClean="0">
                <a:ln>
                  <a:solidFill>
                    <a:srgbClr val="FFFF00"/>
                  </a:solidFill>
                </a:ln>
                <a:solidFill>
                  <a:srgbClr val="FFFF00"/>
                </a:solidFill>
                <a:effectLst/>
                <a:latin typeface="Times New Roman" pitchFamily="18" charset="0"/>
                <a:ea typeface="Calibri" pitchFamily="34" charset="0"/>
                <a:cs typeface="Times New Roman" pitchFamily="18" charset="0"/>
              </a:rPr>
              <a:t>cavéole </a:t>
            </a:r>
            <a:r>
              <a:rPr kumimoji="0" lang="fr-FR" sz="2200" b="1" i="0" u="none" strike="noStrike" cap="none" normalizeH="0" baseline="0" dirty="0" smtClean="0">
                <a:ln>
                  <a:solidFill>
                    <a:schemeClr val="tx1"/>
                  </a:solidFill>
                </a:ln>
                <a:solidFill>
                  <a:schemeClr val="tx1"/>
                </a:solidFill>
                <a:effectLst/>
                <a:latin typeface="Times New Roman" pitchFamily="18" charset="0"/>
                <a:ea typeface="Calibri" pitchFamily="34" charset="0"/>
                <a:cs typeface="Times New Roman" pitchFamily="18" charset="0"/>
              </a:rPr>
              <a:t>(50à 80nm)</a:t>
            </a:r>
          </a:p>
          <a:p>
            <a:pPr algn="just">
              <a:lnSpc>
                <a:spcPct val="150000"/>
              </a:lnSpc>
              <a:buFont typeface="Wingdings" pitchFamily="2" charset="2"/>
              <a:buChar char="q"/>
            </a:pPr>
            <a:r>
              <a:rPr lang="fr-FR" sz="2200" b="1" dirty="0" smtClean="0">
                <a:ln>
                  <a:solidFill>
                    <a:schemeClr val="tx1"/>
                  </a:solidFill>
                </a:ln>
                <a:solidFill>
                  <a:schemeClr val="tx1"/>
                </a:solidFill>
                <a:latin typeface="Times New Roman" pitchFamily="18" charset="0"/>
                <a:ea typeface="Calibri" pitchFamily="34" charset="0"/>
                <a:cs typeface="Times New Roman" pitchFamily="18" charset="0"/>
              </a:rPr>
              <a:t> Les </a:t>
            </a:r>
            <a:r>
              <a:rPr lang="fr-FR" sz="2200" b="1" dirty="0" err="1" smtClean="0">
                <a:ln>
                  <a:solidFill>
                    <a:schemeClr val="tx1"/>
                  </a:solidFill>
                </a:ln>
                <a:solidFill>
                  <a:schemeClr val="tx1"/>
                </a:solidFill>
                <a:latin typeface="Times New Roman" pitchFamily="18" charset="0"/>
                <a:ea typeface="Calibri" pitchFamily="34" charset="0"/>
                <a:cs typeface="Times New Roman" pitchFamily="18" charset="0"/>
              </a:rPr>
              <a:t>cavéoles</a:t>
            </a:r>
            <a:r>
              <a:rPr lang="fr-FR" sz="2200" b="1" dirty="0" smtClean="0">
                <a:ln>
                  <a:solidFill>
                    <a:schemeClr val="tx1"/>
                  </a:solidFill>
                </a:ln>
                <a:solidFill>
                  <a:schemeClr val="tx1"/>
                </a:solidFill>
                <a:latin typeface="Times New Roman" pitchFamily="18" charset="0"/>
                <a:ea typeface="Calibri" pitchFamily="34" charset="0"/>
                <a:cs typeface="Times New Roman" pitchFamily="18" charset="0"/>
              </a:rPr>
              <a:t> ont été décrites morphologiquement dès 1953 par Palade comme des </a:t>
            </a:r>
            <a:r>
              <a:rPr lang="fr-FR" sz="2200" b="1" dirty="0" smtClean="0">
                <a:ln>
                  <a:solidFill>
                    <a:srgbClr val="FFFF00"/>
                  </a:solidFill>
                </a:ln>
                <a:solidFill>
                  <a:srgbClr val="FFFF00"/>
                </a:solidFill>
                <a:latin typeface="Times New Roman" pitchFamily="18" charset="0"/>
                <a:ea typeface="Calibri" pitchFamily="34" charset="0"/>
                <a:cs typeface="Times New Roman" pitchFamily="18" charset="0"/>
              </a:rPr>
              <a:t>invaginations de la membrane plasmique non couvertes de </a:t>
            </a:r>
            <a:r>
              <a:rPr lang="fr-FR" sz="2200" b="1" dirty="0" err="1" smtClean="0">
                <a:ln>
                  <a:solidFill>
                    <a:srgbClr val="FFFF00"/>
                  </a:solidFill>
                </a:ln>
                <a:solidFill>
                  <a:srgbClr val="FFFF00"/>
                </a:solidFill>
                <a:latin typeface="Times New Roman" pitchFamily="18" charset="0"/>
                <a:ea typeface="Calibri" pitchFamily="34" charset="0"/>
                <a:cs typeface="Times New Roman" pitchFamily="18" charset="0"/>
              </a:rPr>
              <a:t>clathrine</a:t>
            </a:r>
            <a:endParaRPr lang="fr-FR" sz="2200" b="1" dirty="0" smtClean="0">
              <a:ln>
                <a:solidFill>
                  <a:srgbClr val="FFFF00"/>
                </a:solidFill>
              </a:ln>
              <a:solidFill>
                <a:srgbClr val="FFFF00"/>
              </a:solidFill>
              <a:latin typeface="Times New Roman" pitchFamily="18" charset="0"/>
              <a:ea typeface="Calibri" pitchFamily="34" charset="0"/>
              <a:cs typeface="Times New Roman" pitchFamily="18" charset="0"/>
            </a:endParaRPr>
          </a:p>
          <a:p>
            <a:pPr algn="just">
              <a:lnSpc>
                <a:spcPct val="150000"/>
              </a:lnSpc>
              <a:buFont typeface="Wingdings" pitchFamily="2" charset="2"/>
              <a:buChar char="q"/>
            </a:pPr>
            <a:r>
              <a:rPr lang="fr-FR" sz="2200" b="1" dirty="0" smtClean="0">
                <a:ln>
                  <a:solidFill>
                    <a:schemeClr val="tx1"/>
                  </a:solidFill>
                </a:ln>
                <a:solidFill>
                  <a:schemeClr val="tx1"/>
                </a:solidFill>
                <a:latin typeface="Times New Roman" pitchFamily="18" charset="0"/>
                <a:cs typeface="Times New Roman" pitchFamily="18" charset="0"/>
              </a:rPr>
              <a:t> Les </a:t>
            </a:r>
            <a:r>
              <a:rPr lang="fr-FR" sz="2200" b="1" dirty="0" err="1" smtClean="0">
                <a:ln>
                  <a:solidFill>
                    <a:schemeClr val="tx1"/>
                  </a:solidFill>
                </a:ln>
                <a:solidFill>
                  <a:schemeClr val="tx1"/>
                </a:solidFill>
                <a:latin typeface="Times New Roman" pitchFamily="18" charset="0"/>
                <a:cs typeface="Times New Roman" pitchFamily="18" charset="0"/>
              </a:rPr>
              <a:t>cavéoles</a:t>
            </a:r>
            <a:r>
              <a:rPr lang="fr-FR" sz="2200" b="1" dirty="0" smtClean="0">
                <a:ln>
                  <a:solidFill>
                    <a:schemeClr val="tx1"/>
                  </a:solidFill>
                </a:ln>
                <a:solidFill>
                  <a:schemeClr val="tx1"/>
                </a:solidFill>
                <a:latin typeface="Times New Roman" pitchFamily="18" charset="0"/>
                <a:cs typeface="Times New Roman" pitchFamily="18" charset="0"/>
              </a:rPr>
              <a:t> sont observables dans la majorité des types cellulaires et particulièrement, dans les cellules musculaires lisses et les cellules endothéliales : elles sont plus abondantes dans la microcirculation </a:t>
            </a:r>
            <a:r>
              <a:rPr lang="fr-FR" sz="2200" b="1" dirty="0" smtClean="0">
                <a:ln>
                  <a:solidFill>
                    <a:srgbClr val="FFFF00"/>
                  </a:solidFill>
                </a:ln>
                <a:solidFill>
                  <a:srgbClr val="FFFF00"/>
                </a:solidFill>
                <a:latin typeface="Times New Roman" pitchFamily="18" charset="0"/>
                <a:cs typeface="Times New Roman" pitchFamily="18" charset="0"/>
              </a:rPr>
              <a:t>(le transport </a:t>
            </a:r>
            <a:r>
              <a:rPr lang="fr-FR" sz="2200" b="1" dirty="0" err="1" smtClean="0">
                <a:ln>
                  <a:solidFill>
                    <a:srgbClr val="FFFF00"/>
                  </a:solidFill>
                </a:ln>
                <a:solidFill>
                  <a:srgbClr val="FFFF00"/>
                </a:solidFill>
                <a:latin typeface="Times New Roman" pitchFamily="18" charset="0"/>
                <a:cs typeface="Times New Roman" pitchFamily="18" charset="0"/>
              </a:rPr>
              <a:t>cavéolaire</a:t>
            </a:r>
            <a:r>
              <a:rPr lang="fr-FR" sz="2200" b="1" dirty="0" smtClean="0">
                <a:ln>
                  <a:solidFill>
                    <a:srgbClr val="FFFF00"/>
                  </a:solidFill>
                </a:ln>
                <a:solidFill>
                  <a:srgbClr val="FFFF00"/>
                </a:solidFill>
                <a:latin typeface="Times New Roman" pitchFamily="18" charset="0"/>
                <a:cs typeface="Times New Roman" pitchFamily="18" charset="0"/>
              </a:rPr>
              <a:t> participe au transfert des grosses molécules à travers la paroi des capillaires)</a:t>
            </a:r>
            <a:r>
              <a:rPr lang="fr-FR" sz="2200" b="1" dirty="0" smtClean="0">
                <a:ln>
                  <a:solidFill>
                    <a:srgbClr val="FFC000"/>
                  </a:solidFill>
                </a:ln>
                <a:solidFill>
                  <a:srgbClr val="FFFF00"/>
                </a:solidFill>
                <a:latin typeface="Times New Roman" pitchFamily="18" charset="0"/>
                <a:cs typeface="Times New Roman" pitchFamily="18" charset="0"/>
              </a:rPr>
              <a:t>  </a:t>
            </a:r>
            <a:r>
              <a:rPr lang="fr-FR" sz="2200" b="1" dirty="0" smtClean="0">
                <a:ln>
                  <a:solidFill>
                    <a:schemeClr val="tx1"/>
                  </a:solidFill>
                </a:ln>
                <a:solidFill>
                  <a:schemeClr val="tx1"/>
                </a:solidFill>
                <a:latin typeface="Times New Roman" pitchFamily="18" charset="0"/>
                <a:cs typeface="Times New Roman" pitchFamily="18" charset="0"/>
              </a:rPr>
              <a:t>qu’au niveau des gros vaisseaux.</a:t>
            </a:r>
          </a:p>
        </p:txBody>
      </p:sp>
      <p:sp>
        <p:nvSpPr>
          <p:cNvPr id="5" name="Rectangle 6"/>
          <p:cNvSpPr>
            <a:spLocks noRot="1" noChangeArrowheads="1"/>
          </p:cNvSpPr>
          <p:nvPr/>
        </p:nvSpPr>
        <p:spPr bwMode="auto">
          <a:xfrm>
            <a:off x="428596" y="71414"/>
            <a:ext cx="8429684" cy="1500198"/>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chemeClr val="tx1">
                <a:lumMod val="95000"/>
              </a:schemeClr>
            </a:solidFill>
            <a:miter lim="800000"/>
            <a:headEnd/>
            <a:tailEnd/>
          </a:ln>
          <a:effectLst/>
        </p:spPr>
        <p:txBody>
          <a:bodyPr anchor="ctr"/>
          <a:lstStyle/>
          <a:p>
            <a:pPr algn="ctr" fontAlgn="auto">
              <a:spcBef>
                <a:spcPts val="0"/>
              </a:spcBef>
              <a:spcAft>
                <a:spcPts val="0"/>
              </a:spcAft>
              <a:defRPr/>
            </a:pPr>
            <a:endPar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endParaRPr>
          </a:p>
          <a:p>
            <a:pPr algn="ctr" fontAlgn="auto">
              <a:spcBef>
                <a:spcPts val="0"/>
              </a:spcBef>
              <a:spcAft>
                <a:spcPts val="0"/>
              </a:spcAft>
              <a:defRPr/>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Endocytose </a:t>
            </a:r>
            <a:r>
              <a:rPr lang="fr-FR" sz="3200" b="1" dirty="0" err="1" smtClean="0">
                <a:solidFill>
                  <a:schemeClr val="hlink"/>
                </a:solidFill>
                <a:effectLst>
                  <a:outerShdw blurRad="38100" dist="38100" dir="2700000" algn="tl">
                    <a:srgbClr val="000000"/>
                  </a:outerShdw>
                </a:effectLst>
                <a:latin typeface="Times New Roman" pitchFamily="18" charset="0"/>
                <a:cs typeface="Times New Roman" pitchFamily="18" charset="0"/>
              </a:rPr>
              <a:t>médiée</a:t>
            </a: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 par récepteur interposés</a:t>
            </a:r>
          </a:p>
          <a:p>
            <a:pPr algn="ctr" fontAlgn="auto">
              <a:spcBef>
                <a:spcPts val="0"/>
              </a:spcBef>
              <a:spcAft>
                <a:spcPts val="0"/>
              </a:spcAft>
              <a:defRPr/>
            </a:pPr>
            <a:r>
              <a:rPr lang="fr-FR" sz="3200" b="1" dirty="0" smtClean="0">
                <a:solidFill>
                  <a:srgbClr val="FFFF00"/>
                </a:solidFill>
                <a:effectLst>
                  <a:outerShdw blurRad="38100" dist="38100" dir="2700000" algn="tl">
                    <a:srgbClr val="000000"/>
                  </a:outerShdw>
                </a:effectLst>
                <a:latin typeface="Times New Roman" pitchFamily="18" charset="0"/>
                <a:cs typeface="Times New Roman" pitchFamily="18" charset="0"/>
              </a:rPr>
              <a:t>2. </a:t>
            </a:r>
            <a:r>
              <a:rPr lang="fr-FR" sz="3200" b="1" dirty="0" smtClean="0">
                <a:solidFill>
                  <a:srgbClr val="FFFF00"/>
                </a:solidFill>
                <a:latin typeface="Times New Roman" pitchFamily="18" charset="0"/>
                <a:ea typeface="Calibri" pitchFamily="34" charset="0"/>
                <a:cs typeface="Times New Roman" pitchFamily="18" charset="0"/>
              </a:rPr>
              <a:t>Endocytose par </a:t>
            </a:r>
            <a:r>
              <a:rPr lang="fr-FR" sz="3200" b="1" dirty="0" err="1" smtClean="0">
                <a:solidFill>
                  <a:srgbClr val="FFFF00"/>
                </a:solidFill>
                <a:latin typeface="Times New Roman" pitchFamily="18" charset="0"/>
                <a:ea typeface="Calibri" pitchFamily="34" charset="0"/>
                <a:cs typeface="Times New Roman" pitchFamily="18" charset="0"/>
              </a:rPr>
              <a:t>cavéoles</a:t>
            </a:r>
            <a:r>
              <a:rPr lang="fr-FR" sz="3200" b="1" dirty="0" smtClean="0">
                <a:solidFill>
                  <a:srgbClr val="FFFF00"/>
                </a:solidFill>
                <a:latin typeface="Times New Roman" pitchFamily="18" charset="0"/>
                <a:ea typeface="Calibri" pitchFamily="34" charset="0"/>
                <a:cs typeface="Times New Roman" pitchFamily="18" charset="0"/>
              </a:rPr>
              <a:t> (</a:t>
            </a:r>
            <a:r>
              <a:rPr lang="fr-FR" sz="3200" b="1" dirty="0" err="1" smtClean="0">
                <a:solidFill>
                  <a:srgbClr val="FFFF00"/>
                </a:solidFill>
                <a:latin typeface="Times New Roman" pitchFamily="18" charset="0"/>
                <a:ea typeface="Calibri" pitchFamily="34" charset="0"/>
                <a:cs typeface="Times New Roman" pitchFamily="18" charset="0"/>
              </a:rPr>
              <a:t>potocytose</a:t>
            </a:r>
            <a:r>
              <a:rPr lang="fr-FR" sz="3200" b="1" dirty="0" smtClean="0">
                <a:solidFill>
                  <a:srgbClr val="FFFF00"/>
                </a:solidFill>
                <a:latin typeface="Times New Roman" pitchFamily="18" charset="0"/>
                <a:ea typeface="Calibri" pitchFamily="34" charset="0"/>
                <a:cs typeface="Times New Roman" pitchFamily="18" charset="0"/>
              </a:rPr>
              <a:t>)</a:t>
            </a:r>
            <a:endPar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endParaRPr>
          </a:p>
          <a:p>
            <a:pPr algn="ctr" fontAlgn="auto">
              <a:spcBef>
                <a:spcPts val="0"/>
              </a:spcBef>
              <a:spcAft>
                <a:spcPts val="0"/>
              </a:spcAft>
              <a:defRPr/>
            </a:pPr>
            <a:endParaRPr lang="en-US" sz="3200" b="1" dirty="0">
              <a:solidFill>
                <a:schemeClr val="hlink"/>
              </a:solidFill>
              <a:effectLst>
                <a:outerShdw blurRad="38100" dist="38100" dir="2700000" algn="tl">
                  <a:srgbClr val="000000"/>
                </a:outerShdw>
              </a:effectLst>
              <a:latin typeface="+mn-lt"/>
              <a:cs typeface="+mn-cs"/>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141</a:t>
            </a:fld>
            <a:endParaRPr lang="en-US"/>
          </a:p>
        </p:txBody>
      </p:sp>
      <p:pic>
        <p:nvPicPr>
          <p:cNvPr id="5122" name="Picture 2"/>
          <p:cNvPicPr>
            <a:picLocks noChangeAspect="1" noChangeArrowheads="1"/>
          </p:cNvPicPr>
          <p:nvPr/>
        </p:nvPicPr>
        <p:blipFill>
          <a:blip r:embed="rId2"/>
          <a:srcRect b="74255"/>
          <a:stretch>
            <a:fillRect/>
          </a:stretch>
        </p:blipFill>
        <p:spPr bwMode="auto">
          <a:xfrm>
            <a:off x="428596" y="357166"/>
            <a:ext cx="8286808" cy="4000528"/>
          </a:xfrm>
          <a:prstGeom prst="rect">
            <a:avLst/>
          </a:prstGeom>
          <a:noFill/>
          <a:ln w="76200">
            <a:solidFill>
              <a:schemeClr val="tx2">
                <a:lumMod val="20000"/>
                <a:lumOff val="80000"/>
              </a:schemeClr>
            </a:solidFill>
            <a:miter lim="800000"/>
            <a:headEnd/>
            <a:tailEnd/>
          </a:ln>
          <a:effectLst/>
        </p:spPr>
      </p:pic>
      <p:sp>
        <p:nvSpPr>
          <p:cNvPr id="5" name="Rectangle 4"/>
          <p:cNvSpPr/>
          <p:nvPr/>
        </p:nvSpPr>
        <p:spPr>
          <a:xfrm>
            <a:off x="285720" y="4500570"/>
            <a:ext cx="8572560" cy="1200329"/>
          </a:xfrm>
          <a:prstGeom prst="rect">
            <a:avLst/>
          </a:prstGeom>
          <a:ln w="76200">
            <a:solidFill>
              <a:schemeClr val="tx2"/>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fr-FR" sz="2400" b="1" dirty="0" smtClean="0">
                <a:solidFill>
                  <a:schemeClr val="bg1"/>
                </a:solidFill>
                <a:latin typeface="Times New Roman" pitchFamily="18" charset="0"/>
                <a:cs typeface="Times New Roman" pitchFamily="18" charset="0"/>
              </a:rPr>
              <a:t>Figure. Photographies de microscopie électronique illustrant la formation de </a:t>
            </a:r>
            <a:r>
              <a:rPr lang="fr-FR" sz="2400" b="1" dirty="0" err="1" smtClean="0">
                <a:solidFill>
                  <a:schemeClr val="bg1"/>
                </a:solidFill>
                <a:latin typeface="Times New Roman" pitchFamily="18" charset="0"/>
                <a:cs typeface="Times New Roman" pitchFamily="18" charset="0"/>
              </a:rPr>
              <a:t>cavéoles</a:t>
            </a:r>
            <a:r>
              <a:rPr lang="fr-FR" sz="2400" b="1" dirty="0" smtClean="0">
                <a:solidFill>
                  <a:schemeClr val="bg1"/>
                </a:solidFill>
                <a:latin typeface="Times New Roman" pitchFamily="18" charset="0"/>
                <a:cs typeface="Times New Roman" pitchFamily="18" charset="0"/>
              </a:rPr>
              <a:t> (flèches) à la surface apicale d'une cellule endothéliale en culture </a:t>
            </a:r>
            <a:r>
              <a:rPr lang="fr-FR" sz="2400" dirty="0" smtClean="0">
                <a:solidFill>
                  <a:schemeClr val="bg1"/>
                </a:solidFill>
                <a:latin typeface="Times New Roman" pitchFamily="18" charset="0"/>
                <a:cs typeface="Times New Roman" pitchFamily="18" charset="0"/>
              </a:rPr>
              <a:t>(Candela et al., 2008).</a:t>
            </a:r>
            <a:endParaRPr lang="fr-FR" sz="2400" dirty="0">
              <a:solidFill>
                <a:schemeClr val="bg1"/>
              </a:solidFill>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6867556" y="6472262"/>
            <a:ext cx="2133600" cy="457200"/>
          </a:xfrm>
        </p:spPr>
        <p:txBody>
          <a:bodyPr/>
          <a:lstStyle/>
          <a:p>
            <a:pPr>
              <a:defRPr/>
            </a:pPr>
            <a:fld id="{3F152873-EDB4-4207-A8C9-2694AEB9BC9A}" type="slidenum">
              <a:rPr lang="en-US" sz="1600" b="1" smtClean="0">
                <a:latin typeface="Times New Roman" pitchFamily="18" charset="0"/>
                <a:cs typeface="Times New Roman" pitchFamily="18" charset="0"/>
              </a:rPr>
              <a:pPr>
                <a:defRPr/>
              </a:pPr>
              <a:t>142</a:t>
            </a:fld>
            <a:endParaRPr lang="en-US" sz="1600" b="1" dirty="0">
              <a:latin typeface="Times New Roman" pitchFamily="18" charset="0"/>
              <a:cs typeface="Times New Roman" pitchFamily="18" charset="0"/>
            </a:endParaRPr>
          </a:p>
        </p:txBody>
      </p:sp>
      <p:sp>
        <p:nvSpPr>
          <p:cNvPr id="11265" name="Rectangle 1"/>
          <p:cNvSpPr>
            <a:spLocks noChangeArrowheads="1"/>
          </p:cNvSpPr>
          <p:nvPr/>
        </p:nvSpPr>
        <p:spPr bwMode="auto">
          <a:xfrm>
            <a:off x="142844" y="1542046"/>
            <a:ext cx="8858280" cy="4244408"/>
          </a:xfrm>
          <a:prstGeom prst="rect">
            <a:avLst/>
          </a:prstGeom>
          <a:ln>
            <a:headEnd/>
            <a:tailEnd/>
          </a:ln>
        </p:spPr>
        <p:style>
          <a:lnRef idx="0">
            <a:schemeClr val="dk1"/>
          </a:lnRef>
          <a:fillRef idx="3">
            <a:schemeClr val="dk1"/>
          </a:fillRef>
          <a:effectRef idx="3">
            <a:schemeClr val="dk1"/>
          </a:effectRef>
          <a:fontRef idx="minor">
            <a:schemeClr val="lt1"/>
          </a:fontRef>
        </p:style>
        <p:txBody>
          <a:bodyPr vert="horz" wrap="square" lIns="180000" tIns="0" rIns="180000" bIns="180000" numCol="1" anchor="ctr" anchorCtr="0" compatLnSpc="1">
            <a:prstTxWarp prst="textNoShape">
              <a:avLst/>
            </a:prstTxWarp>
            <a:spAutoFit/>
          </a:bodyPr>
          <a:lstStyle/>
          <a:p>
            <a:pPr lvl="0" algn="just">
              <a:lnSpc>
                <a:spcPct val="150000"/>
              </a:lnSpc>
              <a:buFont typeface="Wingdings" pitchFamily="2" charset="2"/>
              <a:buChar char="q"/>
            </a:pPr>
            <a:r>
              <a:rPr lang="fr-FR" sz="2400" b="1" dirty="0" smtClean="0">
                <a:ln>
                  <a:solidFill>
                    <a:schemeClr val="tx1"/>
                  </a:solidFill>
                </a:ln>
                <a:solidFill>
                  <a:schemeClr val="tx1"/>
                </a:solidFill>
                <a:latin typeface="Times New Roman" pitchFamily="18" charset="0"/>
                <a:ea typeface="Calibri" pitchFamily="34" charset="0"/>
                <a:cs typeface="Times New Roman" pitchFamily="18" charset="0"/>
              </a:rPr>
              <a:t>La formation et la stabilisation des </a:t>
            </a:r>
            <a:r>
              <a:rPr lang="fr-FR" sz="2400" b="1" dirty="0" err="1" smtClean="0">
                <a:ln>
                  <a:solidFill>
                    <a:schemeClr val="tx1"/>
                  </a:solidFill>
                </a:ln>
                <a:solidFill>
                  <a:schemeClr val="tx1"/>
                </a:solidFill>
                <a:latin typeface="Times New Roman" pitchFamily="18" charset="0"/>
                <a:ea typeface="Calibri" pitchFamily="34" charset="0"/>
                <a:cs typeface="Times New Roman" pitchFamily="18" charset="0"/>
              </a:rPr>
              <a:t>cavéoles</a:t>
            </a:r>
            <a:r>
              <a:rPr lang="fr-FR" sz="2400" b="1" dirty="0" smtClean="0">
                <a:ln>
                  <a:solidFill>
                    <a:schemeClr val="tx1"/>
                  </a:solidFill>
                </a:ln>
                <a:solidFill>
                  <a:schemeClr val="tx1"/>
                </a:solidFill>
                <a:latin typeface="Times New Roman" pitchFamily="18" charset="0"/>
                <a:ea typeface="Calibri" pitchFamily="34" charset="0"/>
                <a:cs typeface="Times New Roman" pitchFamily="18" charset="0"/>
              </a:rPr>
              <a:t> est étroitement liées à la présence de</a:t>
            </a:r>
            <a:r>
              <a:rPr lang="fr-FR" sz="2400" b="1" dirty="0" smtClean="0">
                <a:ln>
                  <a:solidFill>
                    <a:srgbClr val="FF0066"/>
                  </a:solidFill>
                </a:ln>
                <a:solidFill>
                  <a:srgbClr val="FFFF00"/>
                </a:solidFill>
                <a:latin typeface="Times New Roman" pitchFamily="18" charset="0"/>
                <a:ea typeface="Calibri" pitchFamily="34" charset="0"/>
                <a:cs typeface="Times New Roman" pitchFamily="18" charset="0"/>
              </a:rPr>
              <a:t> </a:t>
            </a:r>
            <a:r>
              <a:rPr lang="fr-FR" sz="2800" b="1" dirty="0" smtClean="0">
                <a:ln>
                  <a:solidFill>
                    <a:srgbClr val="FF0066"/>
                  </a:solidFill>
                </a:ln>
                <a:solidFill>
                  <a:srgbClr val="FFFF00"/>
                </a:solidFill>
                <a:latin typeface="Times New Roman" pitchFamily="18" charset="0"/>
                <a:ea typeface="Calibri" pitchFamily="34" charset="0"/>
                <a:cs typeface="Times New Roman" pitchFamily="18" charset="0"/>
              </a:rPr>
              <a:t>cavéoline</a:t>
            </a:r>
          </a:p>
          <a:p>
            <a:pPr algn="just">
              <a:lnSpc>
                <a:spcPct val="150000"/>
              </a:lnSpc>
              <a:buFont typeface="Wingdings" pitchFamily="2" charset="2"/>
              <a:buChar char="q"/>
            </a:pPr>
            <a:r>
              <a:rPr lang="fr-FR" sz="2400" b="1" dirty="0" smtClean="0">
                <a:ln>
                  <a:solidFill>
                    <a:schemeClr val="tx1"/>
                  </a:solidFill>
                </a:ln>
                <a:solidFill>
                  <a:schemeClr val="tx1"/>
                </a:solidFill>
                <a:latin typeface="Times New Roman" pitchFamily="18" charset="0"/>
                <a:ea typeface="Calibri" pitchFamily="34" charset="0"/>
                <a:cs typeface="Times New Roman" pitchFamily="18" charset="0"/>
              </a:rPr>
              <a:t> La </a:t>
            </a:r>
            <a:r>
              <a:rPr lang="fr-FR" sz="2800" b="1" dirty="0" smtClean="0">
                <a:ln>
                  <a:solidFill>
                    <a:srgbClr val="FF0066"/>
                  </a:solidFill>
                </a:ln>
                <a:solidFill>
                  <a:srgbClr val="FFFF00"/>
                </a:solidFill>
                <a:latin typeface="Times New Roman" pitchFamily="18" charset="0"/>
                <a:ea typeface="Calibri" pitchFamily="34" charset="0"/>
                <a:cs typeface="Times New Roman" pitchFamily="18" charset="0"/>
              </a:rPr>
              <a:t>cavéoline</a:t>
            </a:r>
            <a:r>
              <a:rPr lang="fr-FR" sz="2400" b="1" dirty="0" smtClean="0">
                <a:ln>
                  <a:solidFill>
                    <a:srgbClr val="FF0066"/>
                  </a:solidFill>
                </a:ln>
                <a:solidFill>
                  <a:srgbClr val="FFFF00"/>
                </a:solidFill>
                <a:latin typeface="Times New Roman" pitchFamily="18" charset="0"/>
                <a:ea typeface="Calibri" pitchFamily="34" charset="0"/>
                <a:cs typeface="Times New Roman" pitchFamily="18" charset="0"/>
              </a:rPr>
              <a:t> </a:t>
            </a:r>
            <a:r>
              <a:rPr lang="fr-FR" sz="2400" b="1" dirty="0" smtClean="0">
                <a:ln>
                  <a:solidFill>
                    <a:schemeClr val="tx1"/>
                  </a:solidFill>
                </a:ln>
                <a:solidFill>
                  <a:schemeClr val="tx1"/>
                </a:solidFill>
                <a:latin typeface="Times New Roman" pitchFamily="18" charset="0"/>
                <a:cs typeface="Times New Roman" pitchFamily="18" charset="0"/>
              </a:rPr>
              <a:t>qui constitue le manteau des </a:t>
            </a:r>
            <a:r>
              <a:rPr lang="fr-FR" sz="2400" b="1" dirty="0" err="1" smtClean="0">
                <a:ln>
                  <a:solidFill>
                    <a:schemeClr val="tx1"/>
                  </a:solidFill>
                </a:ln>
                <a:solidFill>
                  <a:schemeClr val="tx1"/>
                </a:solidFill>
                <a:latin typeface="Times New Roman" pitchFamily="18" charset="0"/>
                <a:cs typeface="Times New Roman" pitchFamily="18" charset="0"/>
              </a:rPr>
              <a:t>cavéoles</a:t>
            </a:r>
            <a:r>
              <a:rPr lang="fr-FR" sz="2400" b="1" dirty="0" smtClean="0">
                <a:ln>
                  <a:solidFill>
                    <a:schemeClr val="tx1"/>
                  </a:solidFill>
                </a:ln>
                <a:solidFill>
                  <a:schemeClr val="tx1"/>
                </a:solidFill>
                <a:latin typeface="Times New Roman" pitchFamily="18" charset="0"/>
                <a:cs typeface="Times New Roman" pitchFamily="18" charset="0"/>
              </a:rPr>
              <a:t> est une protéine membranaire intrinsèque. Elle a une structure en épingle à cheveux avec les extrémités N- et C-terminales cytoplasmiques. La cavéoline présente une grande affinité au cholestérol. </a:t>
            </a:r>
          </a:p>
        </p:txBody>
      </p:sp>
      <p:sp>
        <p:nvSpPr>
          <p:cNvPr id="5" name="Rectangle 6"/>
          <p:cNvSpPr>
            <a:spLocks noRot="1" noChangeArrowheads="1"/>
          </p:cNvSpPr>
          <p:nvPr/>
        </p:nvSpPr>
        <p:spPr bwMode="auto">
          <a:xfrm>
            <a:off x="428596" y="142852"/>
            <a:ext cx="8429684" cy="1500198"/>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chemeClr val="tx1">
                <a:lumMod val="95000"/>
              </a:schemeClr>
            </a:solidFill>
            <a:miter lim="800000"/>
            <a:headEnd/>
            <a:tailEnd/>
          </a:ln>
          <a:effectLst/>
        </p:spPr>
        <p:txBody>
          <a:bodyPr anchor="ctr"/>
          <a:lstStyle/>
          <a:p>
            <a:pPr algn="ctr" fontAlgn="auto">
              <a:spcBef>
                <a:spcPts val="0"/>
              </a:spcBef>
              <a:spcAft>
                <a:spcPts val="0"/>
              </a:spcAft>
              <a:defRPr/>
            </a:pPr>
            <a:endPar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endParaRPr>
          </a:p>
          <a:p>
            <a:pPr algn="ctr" fontAlgn="auto">
              <a:spcBef>
                <a:spcPts val="0"/>
              </a:spcBef>
              <a:spcAft>
                <a:spcPts val="0"/>
              </a:spcAft>
              <a:defRPr/>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Endocytose </a:t>
            </a:r>
            <a:r>
              <a:rPr lang="fr-FR" sz="3200" b="1" dirty="0" err="1" smtClean="0">
                <a:solidFill>
                  <a:schemeClr val="hlink"/>
                </a:solidFill>
                <a:effectLst>
                  <a:outerShdw blurRad="38100" dist="38100" dir="2700000" algn="tl">
                    <a:srgbClr val="000000"/>
                  </a:outerShdw>
                </a:effectLst>
                <a:latin typeface="Times New Roman" pitchFamily="18" charset="0"/>
                <a:cs typeface="Times New Roman" pitchFamily="18" charset="0"/>
              </a:rPr>
              <a:t>médiée</a:t>
            </a: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 par récepteur interposés</a:t>
            </a:r>
          </a:p>
          <a:p>
            <a:pPr algn="ctr" fontAlgn="auto">
              <a:spcBef>
                <a:spcPts val="0"/>
              </a:spcBef>
              <a:spcAft>
                <a:spcPts val="0"/>
              </a:spcAft>
              <a:defRPr/>
            </a:pPr>
            <a:r>
              <a:rPr lang="fr-FR" sz="3200" b="1" dirty="0" smtClean="0">
                <a:solidFill>
                  <a:srgbClr val="FFFF00"/>
                </a:solidFill>
                <a:effectLst>
                  <a:outerShdw blurRad="38100" dist="38100" dir="2700000" algn="tl">
                    <a:srgbClr val="000000"/>
                  </a:outerShdw>
                </a:effectLst>
                <a:latin typeface="Times New Roman" pitchFamily="18" charset="0"/>
                <a:cs typeface="Times New Roman" pitchFamily="18" charset="0"/>
              </a:rPr>
              <a:t>2. </a:t>
            </a:r>
            <a:r>
              <a:rPr lang="fr-FR" sz="3200" b="1" dirty="0" smtClean="0">
                <a:solidFill>
                  <a:srgbClr val="FFFF00"/>
                </a:solidFill>
                <a:latin typeface="Times New Roman" pitchFamily="18" charset="0"/>
                <a:ea typeface="Calibri" pitchFamily="34" charset="0"/>
                <a:cs typeface="Times New Roman" pitchFamily="18" charset="0"/>
              </a:rPr>
              <a:t>Endocytose par </a:t>
            </a:r>
            <a:r>
              <a:rPr lang="fr-FR" sz="3200" b="1" dirty="0" err="1" smtClean="0">
                <a:solidFill>
                  <a:srgbClr val="FFFF00"/>
                </a:solidFill>
                <a:latin typeface="Times New Roman" pitchFamily="18" charset="0"/>
                <a:ea typeface="Calibri" pitchFamily="34" charset="0"/>
                <a:cs typeface="Times New Roman" pitchFamily="18" charset="0"/>
              </a:rPr>
              <a:t>cavéoles</a:t>
            </a:r>
            <a:r>
              <a:rPr lang="fr-FR" sz="3200" b="1" dirty="0" smtClean="0">
                <a:solidFill>
                  <a:srgbClr val="FFFF00"/>
                </a:solidFill>
                <a:latin typeface="Times New Roman" pitchFamily="18" charset="0"/>
                <a:ea typeface="Calibri" pitchFamily="34" charset="0"/>
                <a:cs typeface="Times New Roman" pitchFamily="18" charset="0"/>
              </a:rPr>
              <a:t> (</a:t>
            </a:r>
            <a:r>
              <a:rPr lang="fr-FR" sz="3200" b="1" dirty="0" err="1" smtClean="0">
                <a:solidFill>
                  <a:srgbClr val="FFFF00"/>
                </a:solidFill>
                <a:latin typeface="Times New Roman" pitchFamily="18" charset="0"/>
                <a:ea typeface="Calibri" pitchFamily="34" charset="0"/>
                <a:cs typeface="Times New Roman" pitchFamily="18" charset="0"/>
              </a:rPr>
              <a:t>potocytose</a:t>
            </a:r>
            <a:r>
              <a:rPr lang="fr-FR" sz="3200" b="1" dirty="0" smtClean="0">
                <a:solidFill>
                  <a:srgbClr val="FFFF00"/>
                </a:solidFill>
                <a:latin typeface="Times New Roman" pitchFamily="18" charset="0"/>
                <a:ea typeface="Calibri" pitchFamily="34" charset="0"/>
                <a:cs typeface="Times New Roman" pitchFamily="18" charset="0"/>
              </a:rPr>
              <a:t>)</a:t>
            </a:r>
            <a:endPar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endParaRPr>
          </a:p>
          <a:p>
            <a:pPr algn="ctr" fontAlgn="auto">
              <a:spcBef>
                <a:spcPts val="0"/>
              </a:spcBef>
              <a:spcAft>
                <a:spcPts val="0"/>
              </a:spcAft>
              <a:defRPr/>
            </a:pPr>
            <a:endParaRPr lang="en-US" sz="3200" b="1" dirty="0">
              <a:solidFill>
                <a:schemeClr val="hlink"/>
              </a:solidFill>
              <a:effectLst>
                <a:outerShdw blurRad="38100" dist="38100" dir="2700000" algn="tl">
                  <a:srgbClr val="000000"/>
                </a:outerShdw>
              </a:effectLst>
              <a:latin typeface="+mn-lt"/>
              <a:cs typeface="+mn-cs"/>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143</a:t>
            </a:fld>
            <a:endParaRPr lang="en-US"/>
          </a:p>
        </p:txBody>
      </p:sp>
      <p:sp>
        <p:nvSpPr>
          <p:cNvPr id="5" name="Rectangle 4"/>
          <p:cNvSpPr/>
          <p:nvPr/>
        </p:nvSpPr>
        <p:spPr>
          <a:xfrm>
            <a:off x="142844" y="4857760"/>
            <a:ext cx="8715436" cy="1253402"/>
          </a:xfrm>
          <a:prstGeom prst="rect">
            <a:avLst/>
          </a:prstGeom>
          <a:solidFill>
            <a:srgbClr val="FF4215"/>
          </a:solidFill>
          <a:ln w="76200">
            <a:solidFill>
              <a:schemeClr val="bg2"/>
            </a:solidFill>
          </a:ln>
        </p:spPr>
        <p:txBody>
          <a:bodyPr wrap="square" lIns="252000" tIns="72000" rIns="252000" bIns="72000">
            <a:spAutoFit/>
          </a:bodyPr>
          <a:lstStyle/>
          <a:p>
            <a:pPr algn="just"/>
            <a:r>
              <a:rPr lang="fr-FR" sz="2400" b="1" dirty="0" smtClean="0">
                <a:latin typeface="Times New Roman" pitchFamily="18" charset="0"/>
                <a:cs typeface="Times New Roman" pitchFamily="18" charset="0"/>
              </a:rPr>
              <a:t>Figure: représentation schématique de la cavéoline dans la membrane. Les extrémités N- et C terminales sont cytoplasmiques. </a:t>
            </a:r>
            <a:endParaRPr lang="fr-FR" sz="2400" b="1" dirty="0">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2"/>
          <a:srcRect/>
          <a:stretch>
            <a:fillRect/>
          </a:stretch>
        </p:blipFill>
        <p:spPr bwMode="auto">
          <a:xfrm>
            <a:off x="285720" y="357166"/>
            <a:ext cx="8429684" cy="4357718"/>
          </a:xfrm>
          <a:prstGeom prst="rect">
            <a:avLst/>
          </a:prstGeom>
          <a:noFill/>
          <a:ln w="76200">
            <a:solidFill>
              <a:schemeClr val="bg2"/>
            </a:solidFill>
            <a:miter lim="800000"/>
            <a:headEnd/>
            <a:tailEnd/>
          </a:ln>
          <a:effectLst/>
        </p:spPr>
      </p:pic>
      <p:sp>
        <p:nvSpPr>
          <p:cNvPr id="6" name="Rectangle 5"/>
          <p:cNvSpPr/>
          <p:nvPr/>
        </p:nvSpPr>
        <p:spPr bwMode="auto">
          <a:xfrm>
            <a:off x="6143636" y="357166"/>
            <a:ext cx="2571768" cy="285752"/>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bg1"/>
                </a:solidFill>
                <a:effectLst/>
                <a:latin typeface="Times New Roman" pitchFamily="18" charset="0"/>
                <a:cs typeface="Times New Roman" pitchFamily="18" charset="0"/>
              </a:rPr>
              <a:t>Membrane plasmique</a:t>
            </a:r>
          </a:p>
        </p:txBody>
      </p:sp>
    </p:spTree>
  </p:cSld>
  <p:clrMapOvr>
    <a:masterClrMapping/>
  </p:clrMapOvr>
  <p:transition spd="slow">
    <p:pull dir="lu"/>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6867556" y="6472262"/>
            <a:ext cx="2133600" cy="457200"/>
          </a:xfrm>
        </p:spPr>
        <p:txBody>
          <a:bodyPr/>
          <a:lstStyle/>
          <a:p>
            <a:pPr>
              <a:defRPr/>
            </a:pPr>
            <a:fld id="{3F152873-EDB4-4207-A8C9-2694AEB9BC9A}" type="slidenum">
              <a:rPr lang="en-US" sz="1600" b="1" smtClean="0">
                <a:latin typeface="Times New Roman" pitchFamily="18" charset="0"/>
                <a:cs typeface="Times New Roman" pitchFamily="18" charset="0"/>
              </a:rPr>
              <a:pPr>
                <a:defRPr/>
              </a:pPr>
              <a:t>144</a:t>
            </a:fld>
            <a:endParaRPr lang="en-US" sz="1600" b="1" dirty="0">
              <a:latin typeface="Times New Roman" pitchFamily="18" charset="0"/>
              <a:cs typeface="Times New Roman" pitchFamily="18" charset="0"/>
            </a:endParaRPr>
          </a:p>
        </p:txBody>
      </p:sp>
      <p:sp>
        <p:nvSpPr>
          <p:cNvPr id="4" name="Rectangle 6"/>
          <p:cNvSpPr>
            <a:spLocks noRot="1" noChangeArrowheads="1"/>
          </p:cNvSpPr>
          <p:nvPr/>
        </p:nvSpPr>
        <p:spPr bwMode="auto">
          <a:xfrm>
            <a:off x="285720" y="214290"/>
            <a:ext cx="8429684" cy="1643074"/>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chemeClr val="tx1">
                <a:lumMod val="95000"/>
              </a:schemeClr>
            </a:solidFill>
            <a:miter lim="800000"/>
            <a:headEnd/>
            <a:tailEnd/>
          </a:ln>
          <a:effectLst/>
        </p:spPr>
        <p:txBody>
          <a:bodyPr anchor="ctr"/>
          <a:lstStyle/>
          <a:p>
            <a:pPr algn="ctr" fontAlgn="auto">
              <a:spcBef>
                <a:spcPts val="0"/>
              </a:spcBef>
              <a:spcAft>
                <a:spcPts val="0"/>
              </a:spcAft>
              <a:defRPr/>
            </a:pPr>
            <a:endPar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endParaRPr>
          </a:p>
          <a:p>
            <a:pPr algn="ctr" fontAlgn="auto">
              <a:spcBef>
                <a:spcPts val="0"/>
              </a:spcBef>
              <a:spcAft>
                <a:spcPts val="0"/>
              </a:spcAft>
              <a:defRPr/>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Endocytose </a:t>
            </a:r>
            <a:r>
              <a:rPr lang="fr-FR" sz="3200" b="1" dirty="0" err="1" smtClean="0">
                <a:solidFill>
                  <a:schemeClr val="hlink"/>
                </a:solidFill>
                <a:effectLst>
                  <a:outerShdw blurRad="38100" dist="38100" dir="2700000" algn="tl">
                    <a:srgbClr val="000000"/>
                  </a:outerShdw>
                </a:effectLst>
                <a:latin typeface="Times New Roman" pitchFamily="18" charset="0"/>
                <a:cs typeface="Times New Roman" pitchFamily="18" charset="0"/>
              </a:rPr>
              <a:t>médiée</a:t>
            </a: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 par récepteur interposés</a:t>
            </a:r>
          </a:p>
          <a:p>
            <a:pPr algn="ctr" fontAlgn="auto">
              <a:spcBef>
                <a:spcPts val="0"/>
              </a:spcBef>
              <a:spcAft>
                <a:spcPts val="0"/>
              </a:spcAft>
              <a:defRPr/>
            </a:pPr>
            <a:r>
              <a:rPr lang="fr-FR" sz="3200" b="1" dirty="0" smtClean="0">
                <a:solidFill>
                  <a:srgbClr val="FFFF00"/>
                </a:solidFill>
                <a:effectLst>
                  <a:outerShdw blurRad="38100" dist="38100" dir="2700000" algn="tl">
                    <a:srgbClr val="000000"/>
                  </a:outerShdw>
                </a:effectLst>
                <a:latin typeface="Times New Roman" pitchFamily="18" charset="0"/>
                <a:cs typeface="Times New Roman" pitchFamily="18" charset="0"/>
              </a:rPr>
              <a:t>2. </a:t>
            </a:r>
            <a:r>
              <a:rPr lang="fr-FR" sz="3200" b="1" dirty="0" smtClean="0">
                <a:solidFill>
                  <a:srgbClr val="FFFF00"/>
                </a:solidFill>
                <a:latin typeface="Times New Roman" pitchFamily="18" charset="0"/>
                <a:ea typeface="Calibri" pitchFamily="34" charset="0"/>
                <a:cs typeface="Times New Roman" pitchFamily="18" charset="0"/>
              </a:rPr>
              <a:t>Endocytose par </a:t>
            </a:r>
            <a:r>
              <a:rPr lang="fr-FR" sz="3200" b="1" dirty="0" err="1" smtClean="0">
                <a:solidFill>
                  <a:srgbClr val="FFFF00"/>
                </a:solidFill>
                <a:latin typeface="Times New Roman" pitchFamily="18" charset="0"/>
                <a:ea typeface="Calibri" pitchFamily="34" charset="0"/>
                <a:cs typeface="Times New Roman" pitchFamily="18" charset="0"/>
              </a:rPr>
              <a:t>cavéoles</a:t>
            </a:r>
            <a:r>
              <a:rPr lang="fr-FR" sz="3200" b="1" dirty="0" smtClean="0">
                <a:solidFill>
                  <a:srgbClr val="FFFF00"/>
                </a:solidFill>
                <a:latin typeface="Times New Roman" pitchFamily="18" charset="0"/>
                <a:ea typeface="Calibri" pitchFamily="34" charset="0"/>
                <a:cs typeface="Times New Roman" pitchFamily="18" charset="0"/>
              </a:rPr>
              <a:t> (</a:t>
            </a:r>
            <a:r>
              <a:rPr lang="fr-FR" sz="3200" b="1" dirty="0" err="1" smtClean="0">
                <a:solidFill>
                  <a:srgbClr val="FFFF00"/>
                </a:solidFill>
                <a:latin typeface="Times New Roman" pitchFamily="18" charset="0"/>
                <a:ea typeface="Calibri" pitchFamily="34" charset="0"/>
                <a:cs typeface="Times New Roman" pitchFamily="18" charset="0"/>
              </a:rPr>
              <a:t>potocytose</a:t>
            </a:r>
            <a:r>
              <a:rPr lang="fr-FR" sz="3200" b="1" dirty="0" smtClean="0">
                <a:solidFill>
                  <a:srgbClr val="FFFF00"/>
                </a:solidFill>
                <a:latin typeface="Times New Roman" pitchFamily="18" charset="0"/>
                <a:ea typeface="Calibri" pitchFamily="34" charset="0"/>
                <a:cs typeface="Times New Roman" pitchFamily="18" charset="0"/>
              </a:rPr>
              <a:t>)</a:t>
            </a:r>
            <a:endPar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endParaRPr>
          </a:p>
          <a:p>
            <a:pPr algn="ctr" fontAlgn="auto">
              <a:spcBef>
                <a:spcPts val="0"/>
              </a:spcBef>
              <a:spcAft>
                <a:spcPts val="0"/>
              </a:spcAft>
              <a:defRPr/>
            </a:pPr>
            <a:endParaRPr lang="en-US" sz="3200" b="1" dirty="0">
              <a:solidFill>
                <a:schemeClr val="hlink"/>
              </a:solidFill>
              <a:effectLst>
                <a:outerShdw blurRad="38100" dist="38100" dir="2700000" algn="tl">
                  <a:srgbClr val="000000"/>
                </a:outerShdw>
              </a:effectLst>
              <a:latin typeface="+mn-lt"/>
              <a:cs typeface="+mn-cs"/>
            </a:endParaRPr>
          </a:p>
        </p:txBody>
      </p:sp>
      <p:sp>
        <p:nvSpPr>
          <p:cNvPr id="11265" name="Rectangle 1"/>
          <p:cNvSpPr>
            <a:spLocks noChangeArrowheads="1"/>
          </p:cNvSpPr>
          <p:nvPr/>
        </p:nvSpPr>
        <p:spPr bwMode="auto">
          <a:xfrm>
            <a:off x="142844" y="2149495"/>
            <a:ext cx="8858280" cy="3779835"/>
          </a:xfrm>
          <a:prstGeom prst="rect">
            <a:avLst/>
          </a:prstGeom>
          <a:ln>
            <a:headEnd/>
            <a:tailEnd/>
          </a:ln>
        </p:spPr>
        <p:style>
          <a:lnRef idx="0">
            <a:schemeClr val="dk1"/>
          </a:lnRef>
          <a:fillRef idx="3">
            <a:schemeClr val="dk1"/>
          </a:fillRef>
          <a:effectRef idx="3">
            <a:schemeClr val="dk1"/>
          </a:effectRef>
          <a:fontRef idx="minor">
            <a:schemeClr val="lt1"/>
          </a:fontRef>
        </p:style>
        <p:txBody>
          <a:bodyPr vert="horz" wrap="square" lIns="252000" tIns="180000" rIns="252000" bIns="180000" numCol="1" anchor="ctr" anchorCtr="0" compatLnSpc="1">
            <a:prstTxWarp prst="textNoShape">
              <a:avLst/>
            </a:prstTxWarp>
            <a:spAutoFit/>
          </a:bodyPr>
          <a:lstStyle/>
          <a:p>
            <a:pPr lvl="0" algn="just">
              <a:lnSpc>
                <a:spcPct val="150000"/>
              </a:lnSpc>
              <a:buFont typeface="Wingdings" pitchFamily="2" charset="2"/>
              <a:buChar char="q"/>
            </a:pPr>
            <a:r>
              <a:rPr lang="fr-FR" sz="2600" b="1" dirty="0" smtClean="0">
                <a:latin typeface="Times New Roman" pitchFamily="18" charset="0"/>
                <a:ea typeface="Calibri" pitchFamily="34" charset="0"/>
                <a:cs typeface="Times New Roman" pitchFamily="18" charset="0"/>
              </a:rPr>
              <a:t> La </a:t>
            </a:r>
            <a:r>
              <a:rPr lang="fr-FR" sz="2600" b="1" dirty="0" err="1" smtClean="0">
                <a:latin typeface="Times New Roman" pitchFamily="18" charset="0"/>
                <a:ea typeface="Calibri" pitchFamily="34" charset="0"/>
                <a:cs typeface="Times New Roman" pitchFamily="18" charset="0"/>
              </a:rPr>
              <a:t>potocytose</a:t>
            </a:r>
            <a:r>
              <a:rPr lang="fr-FR" sz="2600" b="1" dirty="0" smtClean="0">
                <a:latin typeface="Times New Roman" pitchFamily="18" charset="0"/>
                <a:ea typeface="Calibri" pitchFamily="34" charset="0"/>
                <a:cs typeface="Times New Roman" pitchFamily="18" charset="0"/>
              </a:rPr>
              <a:t> </a:t>
            </a:r>
            <a:r>
              <a:rPr kumimoji="0" lang="fr-FR" sz="2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se produit dans des </a:t>
            </a:r>
            <a:r>
              <a:rPr lang="fr-FR" sz="2600" b="1" dirty="0" err="1" smtClean="0">
                <a:latin typeface="Times New Roman" pitchFamily="18" charset="0"/>
                <a:cs typeface="Times New Roman" pitchFamily="18" charset="0"/>
              </a:rPr>
              <a:t>microdomaines</a:t>
            </a:r>
            <a:r>
              <a:rPr lang="fr-FR" sz="2600" b="1" dirty="0" smtClean="0">
                <a:latin typeface="Times New Roman" pitchFamily="18" charset="0"/>
                <a:cs typeface="Times New Roman" pitchFamily="18" charset="0"/>
              </a:rPr>
              <a:t> </a:t>
            </a:r>
            <a:r>
              <a:rPr lang="fr-FR" sz="3200" b="1" dirty="0" smtClean="0">
                <a:ln w="28575">
                  <a:solidFill>
                    <a:schemeClr val="tx1"/>
                  </a:solidFill>
                </a:ln>
                <a:solidFill>
                  <a:srgbClr val="FFC000"/>
                </a:solidFill>
                <a:latin typeface="Times New Roman" pitchFamily="18" charset="0"/>
                <a:cs typeface="Times New Roman" pitchFamily="18" charset="0"/>
              </a:rPr>
              <a:t>rigides</a:t>
            </a:r>
            <a:r>
              <a:rPr lang="fr-FR" sz="2600" b="1" dirty="0" smtClean="0">
                <a:ln w="28575">
                  <a:solidFill>
                    <a:schemeClr val="tx1"/>
                  </a:solidFill>
                </a:ln>
                <a:solidFill>
                  <a:srgbClr val="FFC000"/>
                </a:solidFill>
                <a:latin typeface="Times New Roman" pitchFamily="18" charset="0"/>
                <a:cs typeface="Times New Roman" pitchFamily="18" charset="0"/>
              </a:rPr>
              <a:t> </a:t>
            </a:r>
            <a:r>
              <a:rPr kumimoji="0" lang="fr-FR" sz="2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de la membrane appelées </a:t>
            </a:r>
            <a:r>
              <a:rPr lang="fr-FR" sz="2600" b="1" dirty="0" smtClean="0">
                <a:latin typeface="Times New Roman" pitchFamily="18" charset="0"/>
                <a:cs typeface="Times New Roman" pitchFamily="18" charset="0"/>
              </a:rPr>
              <a:t>radeaux lipidiques (en anglais, </a:t>
            </a:r>
            <a:r>
              <a:rPr lang="fr-FR" sz="2600" b="1" dirty="0" err="1" smtClean="0">
                <a:latin typeface="Times New Roman" pitchFamily="18" charset="0"/>
                <a:cs typeface="Times New Roman" pitchFamily="18" charset="0"/>
              </a:rPr>
              <a:t>lipid</a:t>
            </a:r>
            <a:r>
              <a:rPr lang="fr-FR" sz="2600" b="1" dirty="0" smtClean="0">
                <a:latin typeface="Times New Roman" pitchFamily="18" charset="0"/>
                <a:cs typeface="Times New Roman" pitchFamily="18" charset="0"/>
              </a:rPr>
              <a:t>-raft). </a:t>
            </a:r>
          </a:p>
          <a:p>
            <a:pPr lvl="0" algn="just">
              <a:lnSpc>
                <a:spcPct val="150000"/>
              </a:lnSpc>
              <a:buFont typeface="Wingdings" pitchFamily="2" charset="2"/>
              <a:buChar char="q"/>
            </a:pPr>
            <a:r>
              <a:rPr lang="fr-FR" sz="2600" b="1" dirty="0" smtClean="0">
                <a:solidFill>
                  <a:schemeClr val="tx1"/>
                </a:solidFill>
                <a:latin typeface="Times New Roman" pitchFamily="18" charset="0"/>
                <a:ea typeface="Calibri" pitchFamily="34" charset="0"/>
                <a:cs typeface="Times New Roman" pitchFamily="18" charset="0"/>
              </a:rPr>
              <a:t>Les radeaux membranaires sont riches en </a:t>
            </a:r>
            <a:r>
              <a:rPr lang="fr-FR" sz="3200" b="1" dirty="0" err="1" smtClean="0">
                <a:ln>
                  <a:solidFill>
                    <a:srgbClr val="FF0066"/>
                  </a:solidFill>
                </a:ln>
                <a:solidFill>
                  <a:srgbClr val="FFFF00"/>
                </a:solidFill>
                <a:latin typeface="Times New Roman" pitchFamily="18" charset="0"/>
                <a:ea typeface="Calibri" pitchFamily="34" charset="0"/>
                <a:cs typeface="Times New Roman" pitchFamily="18" charset="0"/>
              </a:rPr>
              <a:t>cavéolines</a:t>
            </a:r>
            <a:r>
              <a:rPr lang="fr-FR" sz="3200" b="1" dirty="0" smtClean="0">
                <a:ln>
                  <a:solidFill>
                    <a:srgbClr val="FF0066"/>
                  </a:solidFill>
                </a:ln>
                <a:solidFill>
                  <a:srgbClr val="FFFF00"/>
                </a:solidFill>
                <a:latin typeface="Times New Roman" pitchFamily="18" charset="0"/>
                <a:ea typeface="Calibri" pitchFamily="34" charset="0"/>
                <a:cs typeface="Times New Roman" pitchFamily="18" charset="0"/>
              </a:rPr>
              <a:t> </a:t>
            </a:r>
            <a:r>
              <a:rPr lang="fr-FR" sz="2600" b="1" dirty="0" smtClean="0">
                <a:solidFill>
                  <a:schemeClr val="tx1"/>
                </a:solidFill>
                <a:latin typeface="Times New Roman" pitchFamily="18" charset="0"/>
                <a:ea typeface="Calibri" pitchFamily="34" charset="0"/>
                <a:cs typeface="Times New Roman" pitchFamily="18" charset="0"/>
              </a:rPr>
              <a:t>en</a:t>
            </a:r>
            <a:r>
              <a:rPr lang="fr-FR" sz="3200" b="1" dirty="0" smtClean="0">
                <a:ln>
                  <a:solidFill>
                    <a:srgbClr val="FF0066"/>
                  </a:solidFill>
                </a:ln>
                <a:solidFill>
                  <a:srgbClr val="FFFF00"/>
                </a:solidFill>
                <a:latin typeface="Times New Roman" pitchFamily="18" charset="0"/>
                <a:ea typeface="Calibri" pitchFamily="34" charset="0"/>
                <a:cs typeface="Times New Roman" pitchFamily="18" charset="0"/>
              </a:rPr>
              <a:t> </a:t>
            </a:r>
            <a:r>
              <a:rPr lang="fr-FR" sz="3200" b="1" dirty="0" smtClean="0">
                <a:ln>
                  <a:solidFill>
                    <a:srgbClr val="00FF00"/>
                  </a:solidFill>
                </a:ln>
                <a:solidFill>
                  <a:srgbClr val="FFFF00"/>
                </a:solidFill>
                <a:latin typeface="Times New Roman" pitchFamily="18" charset="0"/>
                <a:ea typeface="Calibri" pitchFamily="34" charset="0"/>
                <a:cs typeface="Times New Roman" pitchFamily="18" charset="0"/>
              </a:rPr>
              <a:t>cholestérol</a:t>
            </a:r>
            <a:r>
              <a:rPr lang="fr-FR" sz="3200" b="1" dirty="0" smtClean="0">
                <a:solidFill>
                  <a:schemeClr val="tx1"/>
                </a:solidFill>
                <a:latin typeface="Times New Roman" pitchFamily="18" charset="0"/>
                <a:ea typeface="Calibri" pitchFamily="34" charset="0"/>
                <a:cs typeface="Times New Roman" pitchFamily="18" charset="0"/>
              </a:rPr>
              <a:t> </a:t>
            </a:r>
            <a:r>
              <a:rPr lang="fr-FR" sz="3200" b="1" dirty="0" smtClean="0">
                <a:latin typeface="Times New Roman" pitchFamily="18" charset="0"/>
                <a:cs typeface="Times New Roman" pitchFamily="18" charset="0"/>
              </a:rPr>
              <a:t>et en </a:t>
            </a:r>
            <a:r>
              <a:rPr lang="fr-FR" sz="3200" b="1" dirty="0" err="1" smtClean="0">
                <a:ln>
                  <a:solidFill>
                    <a:srgbClr val="00CCFF"/>
                  </a:solidFill>
                </a:ln>
                <a:solidFill>
                  <a:srgbClr val="FFFF00"/>
                </a:solidFill>
                <a:latin typeface="Times New Roman" pitchFamily="18" charset="0"/>
                <a:cs typeface="Times New Roman" pitchFamily="18" charset="0"/>
              </a:rPr>
              <a:t>sphingolipides</a:t>
            </a:r>
            <a:r>
              <a:rPr lang="fr-FR" sz="3200" b="1" dirty="0" smtClean="0">
                <a:latin typeface="Times New Roman" pitchFamily="18" charset="0"/>
                <a:cs typeface="Times New Roman" pitchFamily="18" charset="0"/>
              </a:rPr>
              <a:t>. </a:t>
            </a: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6867556" y="6472262"/>
            <a:ext cx="2133600" cy="457200"/>
          </a:xfrm>
        </p:spPr>
        <p:txBody>
          <a:bodyPr/>
          <a:lstStyle/>
          <a:p>
            <a:pPr>
              <a:defRPr/>
            </a:pPr>
            <a:fld id="{3F152873-EDB4-4207-A8C9-2694AEB9BC9A}" type="slidenum">
              <a:rPr lang="en-US" sz="1600" b="1" smtClean="0">
                <a:latin typeface="Times New Roman" pitchFamily="18" charset="0"/>
                <a:cs typeface="Times New Roman" pitchFamily="18" charset="0"/>
              </a:rPr>
              <a:pPr>
                <a:defRPr/>
              </a:pPr>
              <a:t>145</a:t>
            </a:fld>
            <a:endParaRPr lang="en-US" sz="1600" b="1" dirty="0">
              <a:latin typeface="Times New Roman" pitchFamily="18" charset="0"/>
              <a:cs typeface="Times New Roman" pitchFamily="18" charset="0"/>
            </a:endParaRPr>
          </a:p>
        </p:txBody>
      </p:sp>
      <p:sp>
        <p:nvSpPr>
          <p:cNvPr id="4" name="Rectangle 6"/>
          <p:cNvSpPr>
            <a:spLocks noRot="1" noChangeArrowheads="1"/>
          </p:cNvSpPr>
          <p:nvPr/>
        </p:nvSpPr>
        <p:spPr bwMode="auto">
          <a:xfrm>
            <a:off x="285720" y="142852"/>
            <a:ext cx="8429684" cy="1643074"/>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chemeClr val="tx1">
                <a:lumMod val="95000"/>
              </a:schemeClr>
            </a:solidFill>
            <a:miter lim="800000"/>
            <a:headEnd/>
            <a:tailEnd/>
          </a:ln>
          <a:effectLst/>
        </p:spPr>
        <p:txBody>
          <a:bodyPr anchor="ctr"/>
          <a:lstStyle/>
          <a:p>
            <a:pPr algn="ctr" fontAlgn="auto">
              <a:spcBef>
                <a:spcPts val="0"/>
              </a:spcBef>
              <a:spcAft>
                <a:spcPts val="0"/>
              </a:spcAft>
              <a:defRPr/>
            </a:pPr>
            <a:endPar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endParaRPr>
          </a:p>
          <a:p>
            <a:pPr algn="ctr" fontAlgn="auto">
              <a:spcBef>
                <a:spcPts val="0"/>
              </a:spcBef>
              <a:spcAft>
                <a:spcPts val="0"/>
              </a:spcAft>
              <a:defRPr/>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Endocytose </a:t>
            </a:r>
            <a:r>
              <a:rPr lang="fr-FR" sz="3200" b="1" dirty="0" err="1" smtClean="0">
                <a:solidFill>
                  <a:schemeClr val="hlink"/>
                </a:solidFill>
                <a:effectLst>
                  <a:outerShdw blurRad="38100" dist="38100" dir="2700000" algn="tl">
                    <a:srgbClr val="000000"/>
                  </a:outerShdw>
                </a:effectLst>
                <a:latin typeface="Times New Roman" pitchFamily="18" charset="0"/>
                <a:cs typeface="Times New Roman" pitchFamily="18" charset="0"/>
              </a:rPr>
              <a:t>médiée</a:t>
            </a: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 par récepteur interposés</a:t>
            </a:r>
          </a:p>
          <a:p>
            <a:pPr algn="ctr" fontAlgn="auto">
              <a:spcBef>
                <a:spcPts val="0"/>
              </a:spcBef>
              <a:spcAft>
                <a:spcPts val="0"/>
              </a:spcAft>
              <a:defRPr/>
            </a:pPr>
            <a:r>
              <a:rPr lang="fr-FR" sz="3200" b="1" dirty="0" smtClean="0">
                <a:solidFill>
                  <a:srgbClr val="FFFF00"/>
                </a:solidFill>
                <a:effectLst>
                  <a:outerShdw blurRad="38100" dist="38100" dir="2700000" algn="tl">
                    <a:srgbClr val="000000"/>
                  </a:outerShdw>
                </a:effectLst>
                <a:latin typeface="Times New Roman" pitchFamily="18" charset="0"/>
                <a:cs typeface="Times New Roman" pitchFamily="18" charset="0"/>
              </a:rPr>
              <a:t>2. </a:t>
            </a:r>
            <a:r>
              <a:rPr lang="fr-FR" sz="3200" b="1" dirty="0" smtClean="0">
                <a:solidFill>
                  <a:srgbClr val="FFFF00"/>
                </a:solidFill>
                <a:latin typeface="Times New Roman" pitchFamily="18" charset="0"/>
                <a:ea typeface="Calibri" pitchFamily="34" charset="0"/>
                <a:cs typeface="Times New Roman" pitchFamily="18" charset="0"/>
              </a:rPr>
              <a:t>Endocytose par </a:t>
            </a:r>
            <a:r>
              <a:rPr lang="fr-FR" sz="3200" b="1" dirty="0" err="1" smtClean="0">
                <a:solidFill>
                  <a:srgbClr val="FFFF00"/>
                </a:solidFill>
                <a:latin typeface="Times New Roman" pitchFamily="18" charset="0"/>
                <a:ea typeface="Calibri" pitchFamily="34" charset="0"/>
                <a:cs typeface="Times New Roman" pitchFamily="18" charset="0"/>
              </a:rPr>
              <a:t>cavéoles</a:t>
            </a:r>
            <a:r>
              <a:rPr lang="fr-FR" sz="3200" b="1" dirty="0" smtClean="0">
                <a:solidFill>
                  <a:srgbClr val="FFFF00"/>
                </a:solidFill>
                <a:latin typeface="Times New Roman" pitchFamily="18" charset="0"/>
                <a:ea typeface="Calibri" pitchFamily="34" charset="0"/>
                <a:cs typeface="Times New Roman" pitchFamily="18" charset="0"/>
              </a:rPr>
              <a:t> (</a:t>
            </a:r>
            <a:r>
              <a:rPr lang="fr-FR" sz="3200" b="1" dirty="0" err="1" smtClean="0">
                <a:solidFill>
                  <a:srgbClr val="FFFF00"/>
                </a:solidFill>
                <a:latin typeface="Times New Roman" pitchFamily="18" charset="0"/>
                <a:ea typeface="Calibri" pitchFamily="34" charset="0"/>
                <a:cs typeface="Times New Roman" pitchFamily="18" charset="0"/>
              </a:rPr>
              <a:t>potocytose</a:t>
            </a:r>
            <a:r>
              <a:rPr lang="fr-FR" sz="3200" b="1" dirty="0" smtClean="0">
                <a:solidFill>
                  <a:srgbClr val="FFFF00"/>
                </a:solidFill>
                <a:latin typeface="Times New Roman" pitchFamily="18" charset="0"/>
                <a:ea typeface="Calibri" pitchFamily="34" charset="0"/>
                <a:cs typeface="Times New Roman" pitchFamily="18" charset="0"/>
              </a:rPr>
              <a:t>)</a:t>
            </a:r>
            <a:endPar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endParaRPr>
          </a:p>
          <a:p>
            <a:pPr algn="ctr" fontAlgn="auto">
              <a:spcBef>
                <a:spcPts val="0"/>
              </a:spcBef>
              <a:spcAft>
                <a:spcPts val="0"/>
              </a:spcAft>
              <a:defRPr/>
            </a:pPr>
            <a:endParaRPr lang="en-US" sz="3200" b="1" dirty="0">
              <a:solidFill>
                <a:schemeClr val="hlink"/>
              </a:solidFill>
              <a:effectLst>
                <a:outerShdw blurRad="38100" dist="38100" dir="2700000" algn="tl">
                  <a:srgbClr val="000000"/>
                </a:outerShdw>
              </a:effectLst>
              <a:latin typeface="+mn-lt"/>
              <a:cs typeface="+mn-cs"/>
            </a:endParaRPr>
          </a:p>
        </p:txBody>
      </p:sp>
      <p:sp>
        <p:nvSpPr>
          <p:cNvPr id="11265" name="Rectangle 1"/>
          <p:cNvSpPr>
            <a:spLocks noChangeArrowheads="1"/>
          </p:cNvSpPr>
          <p:nvPr/>
        </p:nvSpPr>
        <p:spPr bwMode="auto">
          <a:xfrm>
            <a:off x="142844" y="1857364"/>
            <a:ext cx="8858280" cy="3779835"/>
          </a:xfrm>
          <a:prstGeom prst="rect">
            <a:avLst/>
          </a:prstGeom>
          <a:ln>
            <a:headEnd/>
            <a:tailEnd/>
          </a:ln>
        </p:spPr>
        <p:style>
          <a:lnRef idx="0">
            <a:schemeClr val="dk1"/>
          </a:lnRef>
          <a:fillRef idx="3">
            <a:schemeClr val="dk1"/>
          </a:fillRef>
          <a:effectRef idx="3">
            <a:schemeClr val="dk1"/>
          </a:effectRef>
          <a:fontRef idx="minor">
            <a:schemeClr val="lt1"/>
          </a:fontRef>
        </p:style>
        <p:txBody>
          <a:bodyPr vert="horz" wrap="square" lIns="252000" tIns="180000" rIns="252000" bIns="180000" numCol="1" anchor="ctr" anchorCtr="0" compatLnSpc="1">
            <a:prstTxWarp prst="textNoShape">
              <a:avLst/>
            </a:prstTxWarp>
            <a:spAutoFit/>
          </a:bodyPr>
          <a:lstStyle/>
          <a:p>
            <a:pPr lvl="0" algn="just">
              <a:lnSpc>
                <a:spcPct val="150000"/>
              </a:lnSpc>
              <a:buFont typeface="Wingdings" pitchFamily="2" charset="2"/>
              <a:buChar char="q"/>
            </a:pPr>
            <a:r>
              <a:rPr lang="fr-FR" sz="2600" b="1" dirty="0" smtClean="0">
                <a:latin typeface="Times New Roman" pitchFamily="18" charset="0"/>
                <a:ea typeface="Calibri" pitchFamily="34" charset="0"/>
                <a:cs typeface="Times New Roman" pitchFamily="18" charset="0"/>
              </a:rPr>
              <a:t> La </a:t>
            </a:r>
            <a:r>
              <a:rPr lang="fr-FR" sz="2600" b="1" dirty="0" err="1" smtClean="0">
                <a:latin typeface="Times New Roman" pitchFamily="18" charset="0"/>
                <a:ea typeface="Calibri" pitchFamily="34" charset="0"/>
                <a:cs typeface="Times New Roman" pitchFamily="18" charset="0"/>
              </a:rPr>
              <a:t>potocytose</a:t>
            </a:r>
            <a:r>
              <a:rPr lang="fr-FR" sz="2600" b="1" dirty="0" smtClean="0">
                <a:latin typeface="Times New Roman" pitchFamily="18" charset="0"/>
                <a:ea typeface="Calibri" pitchFamily="34" charset="0"/>
                <a:cs typeface="Times New Roman" pitchFamily="18" charset="0"/>
              </a:rPr>
              <a:t> </a:t>
            </a:r>
            <a:r>
              <a:rPr kumimoji="0" lang="fr-FR" sz="2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se produit dans des </a:t>
            </a:r>
            <a:r>
              <a:rPr lang="fr-FR" sz="2600" b="1" dirty="0" err="1" smtClean="0">
                <a:latin typeface="Times New Roman" pitchFamily="18" charset="0"/>
                <a:cs typeface="Times New Roman" pitchFamily="18" charset="0"/>
              </a:rPr>
              <a:t>microdomaines</a:t>
            </a:r>
            <a:r>
              <a:rPr lang="fr-FR" sz="2600" b="1" dirty="0" smtClean="0">
                <a:latin typeface="Times New Roman" pitchFamily="18" charset="0"/>
                <a:cs typeface="Times New Roman" pitchFamily="18" charset="0"/>
              </a:rPr>
              <a:t> </a:t>
            </a:r>
            <a:r>
              <a:rPr lang="fr-FR" sz="3200" b="1" dirty="0" smtClean="0">
                <a:ln w="28575">
                  <a:solidFill>
                    <a:schemeClr val="tx1"/>
                  </a:solidFill>
                </a:ln>
                <a:solidFill>
                  <a:srgbClr val="FFC000"/>
                </a:solidFill>
                <a:latin typeface="Times New Roman" pitchFamily="18" charset="0"/>
                <a:cs typeface="Times New Roman" pitchFamily="18" charset="0"/>
              </a:rPr>
              <a:t>rigides</a:t>
            </a:r>
            <a:r>
              <a:rPr lang="fr-FR" sz="2600" b="1" dirty="0" smtClean="0">
                <a:ln w="28575">
                  <a:solidFill>
                    <a:schemeClr val="tx1"/>
                  </a:solidFill>
                </a:ln>
                <a:solidFill>
                  <a:srgbClr val="FFC000"/>
                </a:solidFill>
                <a:latin typeface="Times New Roman" pitchFamily="18" charset="0"/>
                <a:cs typeface="Times New Roman" pitchFamily="18" charset="0"/>
              </a:rPr>
              <a:t> </a:t>
            </a:r>
            <a:r>
              <a:rPr kumimoji="0" lang="fr-FR" sz="2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de la membrane appelées </a:t>
            </a:r>
            <a:r>
              <a:rPr lang="fr-FR" sz="2600" b="1" dirty="0" smtClean="0">
                <a:latin typeface="Times New Roman" pitchFamily="18" charset="0"/>
                <a:cs typeface="Times New Roman" pitchFamily="18" charset="0"/>
              </a:rPr>
              <a:t>radeaux lipidiques (en anglais, </a:t>
            </a:r>
            <a:r>
              <a:rPr lang="fr-FR" sz="2600" b="1" dirty="0" err="1" smtClean="0">
                <a:latin typeface="Times New Roman" pitchFamily="18" charset="0"/>
                <a:cs typeface="Times New Roman" pitchFamily="18" charset="0"/>
              </a:rPr>
              <a:t>lipid</a:t>
            </a:r>
            <a:r>
              <a:rPr lang="fr-FR" sz="2600" b="1" dirty="0" smtClean="0">
                <a:latin typeface="Times New Roman" pitchFamily="18" charset="0"/>
                <a:cs typeface="Times New Roman" pitchFamily="18" charset="0"/>
              </a:rPr>
              <a:t>-raft). </a:t>
            </a:r>
          </a:p>
          <a:p>
            <a:pPr lvl="0" algn="just">
              <a:lnSpc>
                <a:spcPct val="150000"/>
              </a:lnSpc>
              <a:buFont typeface="Wingdings" pitchFamily="2" charset="2"/>
              <a:buChar char="q"/>
            </a:pPr>
            <a:r>
              <a:rPr lang="fr-FR" sz="2600" b="1" dirty="0" smtClean="0">
                <a:solidFill>
                  <a:schemeClr val="tx1"/>
                </a:solidFill>
                <a:latin typeface="Times New Roman" pitchFamily="18" charset="0"/>
                <a:ea typeface="Calibri" pitchFamily="34" charset="0"/>
                <a:cs typeface="Times New Roman" pitchFamily="18" charset="0"/>
              </a:rPr>
              <a:t>Les radeaux membranaires sont riches en </a:t>
            </a:r>
            <a:r>
              <a:rPr lang="fr-FR" sz="3200" b="1" dirty="0" err="1" smtClean="0">
                <a:ln>
                  <a:solidFill>
                    <a:srgbClr val="FF0066"/>
                  </a:solidFill>
                </a:ln>
                <a:solidFill>
                  <a:srgbClr val="FFFF00"/>
                </a:solidFill>
                <a:latin typeface="Times New Roman" pitchFamily="18" charset="0"/>
                <a:ea typeface="Calibri" pitchFamily="34" charset="0"/>
                <a:cs typeface="Times New Roman" pitchFamily="18" charset="0"/>
              </a:rPr>
              <a:t>cavéolines</a:t>
            </a:r>
            <a:r>
              <a:rPr lang="fr-FR" sz="3200" b="1" dirty="0" smtClean="0">
                <a:ln>
                  <a:solidFill>
                    <a:srgbClr val="FF0066"/>
                  </a:solidFill>
                </a:ln>
                <a:solidFill>
                  <a:srgbClr val="FFFF00"/>
                </a:solidFill>
                <a:latin typeface="Times New Roman" pitchFamily="18" charset="0"/>
                <a:ea typeface="Calibri" pitchFamily="34" charset="0"/>
                <a:cs typeface="Times New Roman" pitchFamily="18" charset="0"/>
              </a:rPr>
              <a:t> </a:t>
            </a:r>
            <a:r>
              <a:rPr lang="fr-FR" sz="2600" b="1" dirty="0" smtClean="0">
                <a:solidFill>
                  <a:schemeClr val="tx1"/>
                </a:solidFill>
                <a:latin typeface="Times New Roman" pitchFamily="18" charset="0"/>
                <a:ea typeface="Calibri" pitchFamily="34" charset="0"/>
                <a:cs typeface="Times New Roman" pitchFamily="18" charset="0"/>
              </a:rPr>
              <a:t>en</a:t>
            </a:r>
            <a:r>
              <a:rPr lang="fr-FR" sz="3200" b="1" dirty="0" smtClean="0">
                <a:ln>
                  <a:solidFill>
                    <a:srgbClr val="FF0066"/>
                  </a:solidFill>
                </a:ln>
                <a:solidFill>
                  <a:srgbClr val="FFFF00"/>
                </a:solidFill>
                <a:latin typeface="Times New Roman" pitchFamily="18" charset="0"/>
                <a:ea typeface="Calibri" pitchFamily="34" charset="0"/>
                <a:cs typeface="Times New Roman" pitchFamily="18" charset="0"/>
              </a:rPr>
              <a:t> </a:t>
            </a:r>
            <a:r>
              <a:rPr lang="fr-FR" sz="3200" b="1" dirty="0" smtClean="0">
                <a:ln>
                  <a:solidFill>
                    <a:srgbClr val="00FF00"/>
                  </a:solidFill>
                </a:ln>
                <a:solidFill>
                  <a:srgbClr val="FFFF00"/>
                </a:solidFill>
                <a:latin typeface="Times New Roman" pitchFamily="18" charset="0"/>
                <a:ea typeface="Calibri" pitchFamily="34" charset="0"/>
                <a:cs typeface="Times New Roman" pitchFamily="18" charset="0"/>
              </a:rPr>
              <a:t>cholestérol</a:t>
            </a:r>
            <a:r>
              <a:rPr lang="fr-FR" sz="3200" b="1" dirty="0" smtClean="0">
                <a:solidFill>
                  <a:schemeClr val="tx1"/>
                </a:solidFill>
                <a:latin typeface="Times New Roman" pitchFamily="18" charset="0"/>
                <a:ea typeface="Calibri" pitchFamily="34" charset="0"/>
                <a:cs typeface="Times New Roman" pitchFamily="18" charset="0"/>
              </a:rPr>
              <a:t> </a:t>
            </a:r>
            <a:r>
              <a:rPr lang="fr-FR" sz="3200" b="1" dirty="0" smtClean="0">
                <a:latin typeface="Times New Roman" pitchFamily="18" charset="0"/>
                <a:cs typeface="Times New Roman" pitchFamily="18" charset="0"/>
              </a:rPr>
              <a:t>et en </a:t>
            </a:r>
            <a:r>
              <a:rPr lang="fr-FR" sz="3200" b="1" dirty="0" err="1" smtClean="0">
                <a:ln>
                  <a:solidFill>
                    <a:srgbClr val="00CCFF"/>
                  </a:solidFill>
                </a:ln>
                <a:solidFill>
                  <a:srgbClr val="FFFF00"/>
                </a:solidFill>
                <a:latin typeface="Times New Roman" pitchFamily="18" charset="0"/>
                <a:cs typeface="Times New Roman" pitchFamily="18" charset="0"/>
              </a:rPr>
              <a:t>sphingolipides</a:t>
            </a:r>
            <a:r>
              <a:rPr lang="fr-FR" sz="3200" b="1" dirty="0" smtClean="0">
                <a:latin typeface="Times New Roman" pitchFamily="18" charset="0"/>
                <a:cs typeface="Times New Roman" pitchFamily="18" charset="0"/>
              </a:rPr>
              <a:t>. </a:t>
            </a:r>
          </a:p>
        </p:txBody>
      </p:sp>
      <p:pic>
        <p:nvPicPr>
          <p:cNvPr id="5" name="Picture 2"/>
          <p:cNvPicPr>
            <a:picLocks noChangeAspect="1" noChangeArrowheads="1"/>
          </p:cNvPicPr>
          <p:nvPr/>
        </p:nvPicPr>
        <p:blipFill>
          <a:blip r:embed="rId2"/>
          <a:srcRect/>
          <a:stretch>
            <a:fillRect/>
          </a:stretch>
        </p:blipFill>
        <p:spPr bwMode="auto">
          <a:xfrm>
            <a:off x="214282" y="1928802"/>
            <a:ext cx="4786346" cy="4572032"/>
          </a:xfrm>
          <a:prstGeom prst="rect">
            <a:avLst/>
          </a:prstGeom>
          <a:noFill/>
          <a:ln w="76200">
            <a:solidFill>
              <a:schemeClr val="bg2"/>
            </a:solidFill>
            <a:miter lim="800000"/>
            <a:headEnd/>
            <a:tailEnd/>
          </a:ln>
          <a:effectLst/>
        </p:spPr>
      </p:pic>
      <p:sp>
        <p:nvSpPr>
          <p:cNvPr id="6" name="Rectangle 5"/>
          <p:cNvSpPr/>
          <p:nvPr/>
        </p:nvSpPr>
        <p:spPr bwMode="auto">
          <a:xfrm>
            <a:off x="5072066" y="1857364"/>
            <a:ext cx="4071934" cy="4605016"/>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100000" t="100000"/>
            </a:path>
            <a:tileRect r="-100000" b="-100000"/>
          </a:gradFill>
          <a:ln w="76200">
            <a:solidFill>
              <a:schemeClr val="bg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0000" tIns="360000" rIns="180000" bIns="360000" numCol="1" rtlCol="0" anchor="t" anchorCtr="0" compatLnSpc="1">
            <a:prstTxWarp prst="textNoShape">
              <a:avLst/>
            </a:prstTxWarp>
            <a:spAutoFit/>
          </a:bodyPr>
          <a:lstStyle/>
          <a:p>
            <a:pPr eaLnBrk="0" hangingPunct="0"/>
            <a:r>
              <a:rPr lang="fr-FR" sz="2800" b="1" dirty="0" smtClean="0">
                <a:solidFill>
                  <a:schemeClr val="bg1"/>
                </a:solidFill>
                <a:latin typeface="Times New Roman" pitchFamily="18" charset="0"/>
                <a:cs typeface="Times New Roman" pitchFamily="18" charset="0"/>
              </a:rPr>
              <a:t>Radeau: nm (Raft en anglais)</a:t>
            </a:r>
            <a:r>
              <a:rPr lang="fr-FR" sz="2800" dirty="0" smtClean="0">
                <a:solidFill>
                  <a:schemeClr val="bg1"/>
                </a:solidFill>
                <a:latin typeface="Times New Roman" pitchFamily="18" charset="0"/>
                <a:cs typeface="Times New Roman" pitchFamily="18" charset="0"/>
              </a:rPr>
              <a:t> Plateforme formée d’un assemblage de pièces de bois disposées parallèlement côte à côte et qui sont liées ensemble afin de former une sorte de plancher flottant</a:t>
            </a:r>
            <a:endParaRPr kumimoji="0" lang="fr-FR" sz="2800" b="0" i="0" u="none" strike="noStrike" cap="none" normalizeH="0" baseline="0" dirty="0" smtClean="0">
              <a:ln>
                <a:noFill/>
              </a:ln>
              <a:solidFill>
                <a:schemeClr val="bg1"/>
              </a:solidFill>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par>
                                <p:cTn id="16" presetID="2" presetClass="entr" presetSubtype="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5"/>
                                        </p:tgtEl>
                                        <p:attrNameLst>
                                          <p:attrName>ppt_x</p:attrName>
                                        </p:attrNameLst>
                                      </p:cBhvr>
                                      <p:tavLst>
                                        <p:tav tm="0">
                                          <p:val>
                                            <p:strVal val="ppt_x"/>
                                          </p:val>
                                        </p:tav>
                                        <p:tav tm="100000">
                                          <p:val>
                                            <p:strVal val="ppt_x"/>
                                          </p:val>
                                        </p:tav>
                                      </p:tavLst>
                                    </p:anim>
                                    <p:anim calcmode="lin" valueType="num">
                                      <p:cBhvr additive="base">
                                        <p:cTn id="24" dur="500"/>
                                        <p:tgtEl>
                                          <p:spTgt spid="5"/>
                                        </p:tgtEl>
                                        <p:attrNameLst>
                                          <p:attrName>ppt_y</p:attrName>
                                        </p:attrNameLst>
                                      </p:cBhvr>
                                      <p:tavLst>
                                        <p:tav tm="0">
                                          <p:val>
                                            <p:strVal val="ppt_y"/>
                                          </p:val>
                                        </p:tav>
                                        <p:tav tm="100000">
                                          <p:val>
                                            <p:strVal val="1+ppt_h/2"/>
                                          </p:val>
                                        </p:tav>
                                      </p:tavLst>
                                    </p:anim>
                                    <p:set>
                                      <p:cBhvr>
                                        <p:cTn id="25" dur="1" fill="hold">
                                          <p:stCondLst>
                                            <p:cond delay="499"/>
                                          </p:stCondLst>
                                        </p:cTn>
                                        <p:tgtEl>
                                          <p:spTgt spid="5"/>
                                        </p:tgtEl>
                                        <p:attrNameLst>
                                          <p:attrName>style.visibility</p:attrName>
                                        </p:attrNameLst>
                                      </p:cBhvr>
                                      <p:to>
                                        <p:strVal val="hidden"/>
                                      </p:to>
                                    </p:set>
                                  </p:childTnLst>
                                </p:cTn>
                              </p:par>
                              <p:par>
                                <p:cTn id="26" presetID="2" presetClass="exit" presetSubtype="4" fill="hold" grpId="1" nodeType="with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146</a:t>
            </a:fld>
            <a:endParaRPr lang="en-US" dirty="0"/>
          </a:p>
        </p:txBody>
      </p:sp>
      <p:pic>
        <p:nvPicPr>
          <p:cNvPr id="4099" name="Picture 3"/>
          <p:cNvPicPr>
            <a:picLocks noChangeAspect="1" noChangeArrowheads="1"/>
          </p:cNvPicPr>
          <p:nvPr/>
        </p:nvPicPr>
        <p:blipFill>
          <a:blip r:embed="rId2"/>
          <a:srcRect/>
          <a:stretch>
            <a:fillRect/>
          </a:stretch>
        </p:blipFill>
        <p:spPr bwMode="auto">
          <a:xfrm>
            <a:off x="158540" y="71414"/>
            <a:ext cx="8914054" cy="4929222"/>
          </a:xfrm>
          <a:prstGeom prst="rect">
            <a:avLst/>
          </a:prstGeom>
          <a:noFill/>
          <a:ln w="9525">
            <a:noFill/>
            <a:miter lim="800000"/>
            <a:headEnd/>
            <a:tailEnd/>
          </a:ln>
          <a:effectLst/>
        </p:spPr>
      </p:pic>
      <p:sp>
        <p:nvSpPr>
          <p:cNvPr id="6" name="Rectangle 1"/>
          <p:cNvSpPr>
            <a:spLocks noChangeArrowheads="1"/>
          </p:cNvSpPr>
          <p:nvPr/>
        </p:nvSpPr>
        <p:spPr bwMode="auto">
          <a:xfrm>
            <a:off x="216032" y="5072074"/>
            <a:ext cx="8928000" cy="1233772"/>
          </a:xfrm>
          <a:prstGeom prst="rect">
            <a:avLst/>
          </a:prstGeom>
          <a:solidFill>
            <a:srgbClr val="FFE1EB"/>
          </a:solidFill>
          <a:ln w="57150">
            <a:solidFill>
              <a:srgbClr val="FF0000"/>
            </a:solidFill>
            <a:headEnd/>
            <a:tailEnd/>
          </a:ln>
        </p:spPr>
        <p:style>
          <a:lnRef idx="0">
            <a:schemeClr val="dk1"/>
          </a:lnRef>
          <a:fillRef idx="3">
            <a:schemeClr val="dk1"/>
          </a:fillRef>
          <a:effectRef idx="3">
            <a:schemeClr val="dk1"/>
          </a:effectRef>
          <a:fontRef idx="minor">
            <a:schemeClr val="lt1"/>
          </a:fontRef>
        </p:style>
        <p:txBody>
          <a:bodyPr vert="horz" wrap="square" lIns="252000" tIns="108000" rIns="252000" bIns="108000" numCol="1" anchor="ctr" anchorCtr="0" compatLnSpc="1">
            <a:prstTxWarp prst="textNoShape">
              <a:avLst/>
            </a:prstTxWarp>
            <a:spAutoFit/>
          </a:bodyPr>
          <a:lstStyle/>
          <a:p>
            <a:pPr lvl="0" algn="just"/>
            <a:r>
              <a:rPr lang="fr-FR" sz="2200" b="1" dirty="0" smtClean="0">
                <a:solidFill>
                  <a:schemeClr val="bg1"/>
                </a:solidFill>
                <a:latin typeface="Times New Roman" pitchFamily="18" charset="0"/>
                <a:ea typeface="Calibri" pitchFamily="34" charset="0"/>
                <a:cs typeface="Times New Roman" pitchFamily="18" charset="0"/>
              </a:rPr>
              <a:t> Les </a:t>
            </a:r>
            <a:r>
              <a:rPr lang="fr-FR" sz="2200" b="1" dirty="0" smtClean="0">
                <a:solidFill>
                  <a:schemeClr val="bg1"/>
                </a:solidFill>
                <a:latin typeface="Times New Roman" pitchFamily="18" charset="0"/>
                <a:cs typeface="Times New Roman" pitchFamily="18" charset="0"/>
              </a:rPr>
              <a:t>radeaux membranaires  </a:t>
            </a:r>
            <a:r>
              <a:rPr kumimoji="0" lang="fr-FR" sz="22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sont des </a:t>
            </a:r>
            <a:r>
              <a:rPr lang="fr-FR" sz="2200" b="1" dirty="0" err="1" smtClean="0">
                <a:solidFill>
                  <a:schemeClr val="bg1"/>
                </a:solidFill>
                <a:latin typeface="Times New Roman" pitchFamily="18" charset="0"/>
                <a:ea typeface="Calibri" pitchFamily="34" charset="0"/>
                <a:cs typeface="Times New Roman" pitchFamily="18" charset="0"/>
              </a:rPr>
              <a:t>microdomaines</a:t>
            </a:r>
            <a:r>
              <a:rPr lang="fr-FR" sz="2200" b="1" dirty="0" smtClean="0">
                <a:solidFill>
                  <a:schemeClr val="bg1"/>
                </a:solidFill>
                <a:latin typeface="Times New Roman" pitchFamily="18" charset="0"/>
                <a:ea typeface="Calibri" pitchFamily="34" charset="0"/>
                <a:cs typeface="Times New Roman" pitchFamily="18" charset="0"/>
              </a:rPr>
              <a:t> membranaires particulièrement riches en :</a:t>
            </a:r>
            <a:r>
              <a:rPr kumimoji="0" lang="fr-FR" sz="22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 </a:t>
            </a:r>
            <a:r>
              <a:rPr lang="fr-FR" sz="2200" b="1" dirty="0" smtClean="0">
                <a:ln>
                  <a:solidFill>
                    <a:srgbClr val="C00000"/>
                  </a:solidFill>
                </a:ln>
                <a:solidFill>
                  <a:srgbClr val="FF0000"/>
                </a:solidFill>
                <a:latin typeface="Times New Roman" pitchFamily="18" charset="0"/>
                <a:ea typeface="Calibri" pitchFamily="34" charset="0"/>
                <a:cs typeface="Times New Roman" pitchFamily="18" charset="0"/>
              </a:rPr>
              <a:t>cavéoline. </a:t>
            </a:r>
            <a:r>
              <a:rPr lang="fr-FR" sz="2200" b="1" dirty="0" smtClean="0">
                <a:solidFill>
                  <a:schemeClr val="accent2">
                    <a:lumMod val="50000"/>
                  </a:schemeClr>
                </a:solidFill>
                <a:latin typeface="Times New Roman" pitchFamily="18" charset="0"/>
                <a:ea typeface="Calibri" pitchFamily="34" charset="0"/>
                <a:cs typeface="Times New Roman" pitchFamily="18" charset="0"/>
              </a:rPr>
              <a:t>qui lie </a:t>
            </a:r>
            <a:r>
              <a:rPr lang="fr-FR" sz="2200" b="1" dirty="0" smtClean="0">
                <a:ln>
                  <a:solidFill>
                    <a:schemeClr val="bg1"/>
                  </a:solidFill>
                </a:ln>
                <a:solidFill>
                  <a:schemeClr val="tx1">
                    <a:lumMod val="50000"/>
                  </a:scheme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le cholestérol </a:t>
            </a:r>
            <a:r>
              <a:rPr lang="fr-FR" sz="2200" b="1" dirty="0" smtClean="0">
                <a:solidFill>
                  <a:schemeClr val="accent2">
                    <a:lumMod val="50000"/>
                  </a:schemeClr>
                </a:solidFill>
                <a:latin typeface="Times New Roman" pitchFamily="18" charset="0"/>
                <a:ea typeface="Calibri" pitchFamily="34" charset="0"/>
                <a:cs typeface="Times New Roman" pitchFamily="18" charset="0"/>
              </a:rPr>
              <a:t>et en </a:t>
            </a:r>
            <a:r>
              <a:rPr lang="fr-FR" sz="2200" b="1" dirty="0" err="1" smtClean="0">
                <a:solidFill>
                  <a:srgbClr val="323232"/>
                </a:solidFill>
                <a:effectLst>
                  <a:outerShdw blurRad="38100" dist="38100" dir="2700000" algn="tl">
                    <a:srgbClr val="000000">
                      <a:alpha val="43137"/>
                    </a:srgbClr>
                  </a:outerShdw>
                </a:effectLst>
                <a:latin typeface="Times New Roman" pitchFamily="18" charset="0"/>
                <a:cs typeface="Times New Roman" pitchFamily="18" charset="0"/>
              </a:rPr>
              <a:t>sphingolipides</a:t>
            </a:r>
            <a:r>
              <a:rPr lang="fr-FR" sz="2200" b="1" dirty="0" smtClean="0">
                <a:solidFill>
                  <a:srgbClr val="323232"/>
                </a:solidFill>
                <a:effectLst>
                  <a:outerShdw blurRad="38100" dist="38100" dir="2700000" algn="tl">
                    <a:srgbClr val="000000">
                      <a:alpha val="43137"/>
                    </a:srgbClr>
                  </a:outerShdw>
                </a:effectLst>
                <a:latin typeface="Times New Roman" pitchFamily="18" charset="0"/>
                <a:cs typeface="Times New Roman" pitchFamily="18" charset="0"/>
              </a:rPr>
              <a:t>.</a:t>
            </a:r>
            <a:r>
              <a:rPr lang="fr-FR" sz="2200" b="1" dirty="0" smtClean="0">
                <a:solidFill>
                  <a:srgbClr val="323232"/>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r>
              <a:rPr lang="fr-FR" sz="2200" b="1" dirty="0" smtClean="0">
                <a:solidFill>
                  <a:schemeClr val="bg1"/>
                </a:solidFill>
                <a:latin typeface="Times New Roman" pitchFamily="18" charset="0"/>
                <a:cs typeface="Times New Roman" pitchFamily="18" charset="0"/>
              </a:rPr>
              <a:t>Ils comportent aussi des </a:t>
            </a:r>
            <a:r>
              <a:rPr lang="fr-FR" sz="2200" b="1" dirty="0" smtClean="0">
                <a:ln>
                  <a:solidFill>
                    <a:srgbClr val="FF0066"/>
                  </a:solidFill>
                </a:ln>
                <a:solidFill>
                  <a:srgbClr val="FF0066"/>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récepteurs de ligands</a:t>
            </a:r>
            <a:endParaRPr kumimoji="0" lang="fr-FR" sz="2200" b="1" i="0" u="none" strike="noStrike" cap="none" normalizeH="0" baseline="0" dirty="0" smtClean="0">
              <a:ln>
                <a:noFill/>
              </a:ln>
              <a:solidFill>
                <a:srgbClr val="323232"/>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147</a:t>
            </a:fld>
            <a:endParaRPr lang="en-US"/>
          </a:p>
        </p:txBody>
      </p:sp>
      <p:pic>
        <p:nvPicPr>
          <p:cNvPr id="5122" name="Picture 2"/>
          <p:cNvPicPr>
            <a:picLocks noChangeAspect="1" noChangeArrowheads="1"/>
          </p:cNvPicPr>
          <p:nvPr/>
        </p:nvPicPr>
        <p:blipFill>
          <a:blip r:embed="rId2"/>
          <a:srcRect t="25679"/>
          <a:stretch>
            <a:fillRect/>
          </a:stretch>
        </p:blipFill>
        <p:spPr bwMode="auto">
          <a:xfrm>
            <a:off x="285720" y="214290"/>
            <a:ext cx="8572560" cy="4857784"/>
          </a:xfrm>
          <a:prstGeom prst="rect">
            <a:avLst/>
          </a:prstGeom>
          <a:noFill/>
          <a:ln w="9525">
            <a:noFill/>
            <a:miter lim="800000"/>
            <a:headEnd/>
            <a:tailEnd/>
          </a:ln>
          <a:effectLst/>
        </p:spPr>
      </p:pic>
      <p:sp>
        <p:nvSpPr>
          <p:cNvPr id="4" name="Rectangle 3"/>
          <p:cNvSpPr/>
          <p:nvPr/>
        </p:nvSpPr>
        <p:spPr>
          <a:xfrm>
            <a:off x="285720" y="5143512"/>
            <a:ext cx="8572560" cy="732848"/>
          </a:xfrm>
          <a:prstGeom prst="rect">
            <a:avLst/>
          </a:prstGeom>
          <a:ln w="57150">
            <a:solidFill>
              <a:srgbClr val="FF0066"/>
            </a:solidFill>
          </a:ln>
        </p:spPr>
        <p:style>
          <a:lnRef idx="2">
            <a:schemeClr val="dk1"/>
          </a:lnRef>
          <a:fillRef idx="1">
            <a:schemeClr val="lt1"/>
          </a:fillRef>
          <a:effectRef idx="0">
            <a:schemeClr val="dk1"/>
          </a:effectRef>
          <a:fontRef idx="minor">
            <a:schemeClr val="dk1"/>
          </a:fontRef>
        </p:style>
        <p:txBody>
          <a:bodyPr wrap="square" lIns="180000" tIns="180000" rIns="180000" bIns="180000">
            <a:spAutoFit/>
          </a:bodyPr>
          <a:lstStyle/>
          <a:p>
            <a:r>
              <a:rPr lang="fr-FR" sz="2400" dirty="0" smtClean="0">
                <a:solidFill>
                  <a:schemeClr val="bg1"/>
                </a:solidFill>
                <a:latin typeface="Times New Roman" pitchFamily="18" charset="0"/>
                <a:cs typeface="Times New Roman" pitchFamily="18" charset="0"/>
              </a:rPr>
              <a:t> Figure: Formation des </a:t>
            </a:r>
            <a:r>
              <a:rPr lang="fr-FR" sz="2400" dirty="0" err="1" smtClean="0">
                <a:solidFill>
                  <a:schemeClr val="bg1"/>
                </a:solidFill>
                <a:latin typeface="Times New Roman" pitchFamily="18" charset="0"/>
                <a:cs typeface="Times New Roman" pitchFamily="18" charset="0"/>
              </a:rPr>
              <a:t>cavéoles</a:t>
            </a:r>
            <a:r>
              <a:rPr lang="fr-FR" sz="2400" dirty="0" smtClean="0">
                <a:solidFill>
                  <a:schemeClr val="bg1"/>
                </a:solidFill>
                <a:latin typeface="Times New Roman" pitchFamily="18" charset="0"/>
                <a:cs typeface="Times New Roman" pitchFamily="18" charset="0"/>
              </a:rPr>
              <a:t> à partir des radeaux lipidiques</a:t>
            </a:r>
            <a:endParaRPr lang="fr-FR" sz="2400" dirty="0">
              <a:solidFill>
                <a:schemeClr val="bg1"/>
              </a:solidFill>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148</a:t>
            </a:fld>
            <a:endParaRPr lang="en-US"/>
          </a:p>
        </p:txBody>
      </p:sp>
      <p:sp>
        <p:nvSpPr>
          <p:cNvPr id="4" name="Rectangle 1"/>
          <p:cNvSpPr>
            <a:spLocks noChangeArrowheads="1"/>
          </p:cNvSpPr>
          <p:nvPr/>
        </p:nvSpPr>
        <p:spPr bwMode="auto">
          <a:xfrm>
            <a:off x="285720" y="4429132"/>
            <a:ext cx="8568000" cy="1572326"/>
          </a:xfrm>
          <a:prstGeom prst="rect">
            <a:avLst/>
          </a:prstGeom>
          <a:solidFill>
            <a:srgbClr val="FFE1EB"/>
          </a:solidFill>
          <a:ln w="57150">
            <a:solidFill>
              <a:srgbClr val="FF0000"/>
            </a:solidFill>
            <a:headEnd/>
            <a:tailEnd/>
          </a:ln>
        </p:spPr>
        <p:style>
          <a:lnRef idx="0">
            <a:schemeClr val="dk1"/>
          </a:lnRef>
          <a:fillRef idx="3">
            <a:schemeClr val="dk1"/>
          </a:fillRef>
          <a:effectRef idx="3">
            <a:schemeClr val="dk1"/>
          </a:effectRef>
          <a:fontRef idx="minor">
            <a:schemeClr val="lt1"/>
          </a:fontRef>
        </p:style>
        <p:txBody>
          <a:bodyPr vert="horz" wrap="square" lIns="108000" tIns="108000" rIns="108000" bIns="108000" numCol="1" anchor="ctr" anchorCtr="0" compatLnSpc="1">
            <a:prstTxWarp prst="textNoShape">
              <a:avLst/>
            </a:prstTxWarp>
            <a:spAutoFit/>
          </a:bodyPr>
          <a:lstStyle/>
          <a:p>
            <a:r>
              <a:rPr lang="fr-FR" sz="2200" b="1" dirty="0" smtClean="0">
                <a:solidFill>
                  <a:schemeClr val="bg1"/>
                </a:solidFill>
                <a:latin typeface="Times New Roman" pitchFamily="18" charset="0"/>
                <a:cs typeface="Times New Roman" pitchFamily="18" charset="0"/>
              </a:rPr>
              <a:t>La fixation </a:t>
            </a:r>
            <a:r>
              <a:rPr lang="fr-FR" sz="2200" b="1" dirty="0" smtClean="0">
                <a:ln>
                  <a:solidFill>
                    <a:srgbClr val="7030A0"/>
                  </a:solidFill>
                </a:ln>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des ligands </a:t>
            </a:r>
            <a:r>
              <a:rPr lang="fr-FR" sz="2200" b="1" dirty="0" smtClean="0">
                <a:solidFill>
                  <a:schemeClr val="bg1"/>
                </a:solidFill>
                <a:latin typeface="Times New Roman" pitchFamily="18" charset="0"/>
                <a:cs typeface="Times New Roman" pitchFamily="18" charset="0"/>
              </a:rPr>
              <a:t>à leurs </a:t>
            </a:r>
            <a:r>
              <a:rPr lang="fr-FR" sz="2200" b="1" dirty="0" smtClean="0">
                <a:ln>
                  <a:solidFill>
                    <a:srgbClr val="FF0000"/>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récepteurs membranaires </a:t>
            </a:r>
            <a:r>
              <a:rPr lang="fr-FR" sz="2200" b="1" dirty="0" smtClean="0">
                <a:solidFill>
                  <a:schemeClr val="bg1"/>
                </a:solidFill>
                <a:latin typeface="Times New Roman" pitchFamily="18" charset="0"/>
                <a:cs typeface="Times New Roman" pitchFamily="18" charset="0"/>
              </a:rPr>
              <a:t>entraine la déformation du </a:t>
            </a:r>
            <a:r>
              <a:rPr lang="fr-FR" sz="2200" b="1" dirty="0" smtClean="0">
                <a:ln>
                  <a:solidFill>
                    <a:srgbClr val="323232"/>
                  </a:solidFill>
                </a:ln>
                <a:solidFill>
                  <a:srgbClr val="323232"/>
                </a:solidFill>
                <a:effectLst>
                  <a:outerShdw blurRad="38100" dist="38100" dir="2700000" algn="tl">
                    <a:srgbClr val="000000">
                      <a:alpha val="43137"/>
                    </a:srgbClr>
                  </a:outerShdw>
                </a:effectLst>
                <a:latin typeface="Times New Roman" pitchFamily="18" charset="0"/>
                <a:cs typeface="Times New Roman" pitchFamily="18" charset="0"/>
              </a:rPr>
              <a:t>domaine radeau </a:t>
            </a:r>
            <a:r>
              <a:rPr lang="fr-FR" sz="2200" b="1" dirty="0" smtClean="0">
                <a:solidFill>
                  <a:schemeClr val="bg1"/>
                </a:solidFill>
                <a:latin typeface="Times New Roman" pitchFamily="18" charset="0"/>
                <a:cs typeface="Times New Roman" pitchFamily="18" charset="0"/>
              </a:rPr>
              <a:t>et le bourgeonnement d’une vésicule appelée : </a:t>
            </a:r>
            <a:r>
              <a:rPr lang="fr-FR" sz="2200" b="1" dirty="0" smtClean="0">
                <a:ln>
                  <a:solidFill>
                    <a:srgbClr val="006600"/>
                  </a:solidFill>
                </a:ln>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cavéole</a:t>
            </a:r>
            <a:r>
              <a:rPr lang="fr-FR" sz="2200" b="1" dirty="0" smtClean="0">
                <a:ln>
                  <a:solidFill>
                    <a:srgbClr val="006600"/>
                  </a:solidFill>
                </a:ln>
                <a:solidFill>
                  <a:srgbClr val="006600"/>
                </a:solidFill>
                <a:latin typeface="Times New Roman" pitchFamily="18" charset="0"/>
                <a:cs typeface="Times New Roman" pitchFamily="18" charset="0"/>
              </a:rPr>
              <a:t>, </a:t>
            </a:r>
            <a:r>
              <a:rPr lang="fr-FR" sz="2200" b="1" dirty="0" smtClean="0">
                <a:solidFill>
                  <a:schemeClr val="bg1"/>
                </a:solidFill>
                <a:latin typeface="Times New Roman" pitchFamily="18" charset="0"/>
                <a:cs typeface="Times New Roman" pitchFamily="18" charset="0"/>
              </a:rPr>
              <a:t>qui se détache de la membrane plasmique sous l’action de la </a:t>
            </a:r>
            <a:r>
              <a:rPr lang="fr-FR" sz="2200" b="1" dirty="0" smtClean="0">
                <a:ln>
                  <a:solidFill>
                    <a:schemeClr val="bg2"/>
                  </a:solidFill>
                </a:ln>
                <a:solidFill>
                  <a:schemeClr val="bg2"/>
                </a:solidFill>
                <a:latin typeface="Times New Roman" pitchFamily="18" charset="0"/>
                <a:cs typeface="Times New Roman" pitchFamily="18" charset="0"/>
              </a:rPr>
              <a:t>dynamine</a:t>
            </a:r>
            <a:r>
              <a:rPr lang="fr-FR" sz="2200" b="1" dirty="0" smtClean="0">
                <a:solidFill>
                  <a:schemeClr val="bg1"/>
                </a:solidFill>
                <a:latin typeface="Times New Roman" pitchFamily="18" charset="0"/>
                <a:cs typeface="Times New Roman" pitchFamily="18" charset="0"/>
              </a:rPr>
              <a:t>,</a:t>
            </a:r>
            <a:endParaRPr kumimoji="0" lang="fr-FR" sz="22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7" name="Connecteur droit avec flèche 6"/>
          <p:cNvCxnSpPr/>
          <p:nvPr/>
        </p:nvCxnSpPr>
        <p:spPr bwMode="auto">
          <a:xfrm rot="10800000">
            <a:off x="6715140" y="4357694"/>
            <a:ext cx="571504" cy="285752"/>
          </a:xfrm>
          <a:prstGeom prst="straightConnector1">
            <a:avLst/>
          </a:prstGeom>
          <a:solidFill>
            <a:schemeClr val="accent1"/>
          </a:solidFill>
          <a:ln w="28575" cap="flat" cmpd="sng" algn="ctr">
            <a:solidFill>
              <a:schemeClr val="bg1"/>
            </a:solidFill>
            <a:prstDash val="solid"/>
            <a:round/>
            <a:headEnd type="none" w="med" len="med"/>
            <a:tailEnd type="arrow"/>
          </a:ln>
          <a:effectLst/>
        </p:spPr>
      </p:cxnSp>
      <p:pic>
        <p:nvPicPr>
          <p:cNvPr id="3076" name="Picture 4"/>
          <p:cNvPicPr>
            <a:picLocks noChangeAspect="1" noChangeArrowheads="1"/>
          </p:cNvPicPr>
          <p:nvPr/>
        </p:nvPicPr>
        <p:blipFill>
          <a:blip r:embed="rId2"/>
          <a:srcRect/>
          <a:stretch>
            <a:fillRect/>
          </a:stretch>
        </p:blipFill>
        <p:spPr bwMode="auto">
          <a:xfrm>
            <a:off x="228600" y="171450"/>
            <a:ext cx="8686800" cy="4186244"/>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149</a:t>
            </a:fld>
            <a:endParaRPr lang="en-US"/>
          </a:p>
        </p:txBody>
      </p:sp>
      <p:sp>
        <p:nvSpPr>
          <p:cNvPr id="222209" name="Rectangle 1"/>
          <p:cNvSpPr>
            <a:spLocks noChangeArrowheads="1"/>
          </p:cNvSpPr>
          <p:nvPr/>
        </p:nvSpPr>
        <p:spPr bwMode="auto">
          <a:xfrm>
            <a:off x="142844" y="541961"/>
            <a:ext cx="8858280" cy="5805345"/>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vert="horz" wrap="square" lIns="360000" tIns="360000" rIns="360000" bIns="36000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tabLst>
                <a:tab pos="457200" algn="l"/>
              </a:tabLst>
            </a:pPr>
            <a:r>
              <a:rPr lang="fr-FR" sz="2200" b="1" dirty="0" smtClean="0">
                <a:solidFill>
                  <a:schemeClr val="bg1"/>
                </a:solidFill>
                <a:latin typeface="Times New Roman" pitchFamily="18" charset="0"/>
                <a:cs typeface="Times New Roman" pitchFamily="18" charset="0"/>
              </a:rPr>
              <a:t>La voie </a:t>
            </a:r>
            <a:r>
              <a:rPr lang="fr-FR" sz="2200" b="1" dirty="0" err="1" smtClean="0">
                <a:solidFill>
                  <a:schemeClr val="bg1"/>
                </a:solidFill>
                <a:latin typeface="Times New Roman" pitchFamily="18" charset="0"/>
                <a:cs typeface="Times New Roman" pitchFamily="18" charset="0"/>
              </a:rPr>
              <a:t>cavéolaire</a:t>
            </a:r>
            <a:r>
              <a:rPr lang="fr-FR" sz="2200" b="1" dirty="0" smtClean="0">
                <a:solidFill>
                  <a:schemeClr val="bg1"/>
                </a:solidFill>
                <a:latin typeface="Times New Roman" pitchFamily="18" charset="0"/>
                <a:cs typeface="Times New Roman" pitchFamily="18" charset="0"/>
              </a:rPr>
              <a:t>, peut intervenir dans l’internalisation de:</a:t>
            </a:r>
          </a:p>
          <a:p>
            <a:pPr>
              <a:lnSpc>
                <a:spcPct val="150000"/>
              </a:lnSpc>
              <a:buFont typeface="Wingdings" pitchFamily="2" charset="2"/>
              <a:buChar char="v"/>
            </a:pPr>
            <a:r>
              <a:rPr lang="fr-FR" sz="2200" b="1" dirty="0" smtClean="0">
                <a:solidFill>
                  <a:schemeClr val="bg1"/>
                </a:solidFill>
                <a:latin typeface="Times New Roman" pitchFamily="18" charset="0"/>
                <a:cs typeface="Times New Roman" pitchFamily="18" charset="0"/>
              </a:rPr>
              <a:t>l’albumine par les cellules endothéliales au niveau des capillaires sanguins. </a:t>
            </a:r>
          </a:p>
          <a:p>
            <a:pPr>
              <a:lnSpc>
                <a:spcPct val="150000"/>
              </a:lnSpc>
              <a:buFont typeface="Wingdings" pitchFamily="2" charset="2"/>
              <a:buChar char="v"/>
            </a:pPr>
            <a:r>
              <a:rPr lang="fr-FR" sz="2200" b="1" dirty="0" smtClean="0">
                <a:solidFill>
                  <a:schemeClr val="bg1"/>
                </a:solidFill>
                <a:latin typeface="Times New Roman" pitchFamily="18" charset="0"/>
                <a:cs typeface="Times New Roman" pitchFamily="18" charset="0"/>
              </a:rPr>
              <a:t>Certains Virus. </a:t>
            </a:r>
            <a:r>
              <a:rPr lang="fr-FR" sz="2200" b="1" i="1" dirty="0" smtClean="0">
                <a:solidFill>
                  <a:schemeClr val="bg1"/>
                </a:solidFill>
                <a:latin typeface="Times New Roman" pitchFamily="18" charset="0"/>
                <a:cs typeface="Times New Roman" pitchFamily="18" charset="0"/>
              </a:rPr>
              <a:t>Exemple</a:t>
            </a:r>
            <a:r>
              <a:rPr lang="fr-FR" sz="2200" b="1" dirty="0" smtClean="0">
                <a:solidFill>
                  <a:schemeClr val="bg1"/>
                </a:solidFill>
                <a:latin typeface="Times New Roman" pitchFamily="18" charset="0"/>
                <a:cs typeface="Times New Roman" pitchFamily="18" charset="0"/>
              </a:rPr>
              <a:t>: Virus : SV40; Ebola; Marburg </a:t>
            </a:r>
          </a:p>
          <a:p>
            <a:pPr>
              <a:lnSpc>
                <a:spcPct val="150000"/>
              </a:lnSpc>
              <a:buFont typeface="Wingdings" pitchFamily="2" charset="2"/>
              <a:buChar char="v"/>
            </a:pPr>
            <a:r>
              <a:rPr lang="fr-FR" sz="2200" b="1" dirty="0" smtClean="0">
                <a:solidFill>
                  <a:schemeClr val="bg1"/>
                </a:solidFill>
                <a:latin typeface="Times New Roman" pitchFamily="18" charset="0"/>
                <a:cs typeface="Times New Roman" pitchFamily="18" charset="0"/>
              </a:rPr>
              <a:t>Certaines Toxines bactériennes l’exemple de la sous-unité B de la toxine cholérique</a:t>
            </a:r>
          </a:p>
          <a:p>
            <a:pPr>
              <a:lnSpc>
                <a:spcPct val="150000"/>
              </a:lnSpc>
              <a:buFont typeface="Wingdings" pitchFamily="2" charset="2"/>
              <a:buChar char="v"/>
            </a:pPr>
            <a:r>
              <a:rPr lang="fr-FR" sz="2200" b="1" dirty="0" smtClean="0">
                <a:solidFill>
                  <a:schemeClr val="bg1"/>
                </a:solidFill>
                <a:latin typeface="Times New Roman" pitchFamily="18" charset="0"/>
                <a:cs typeface="Times New Roman" pitchFamily="18" charset="0"/>
              </a:rPr>
              <a:t>Certains GPCR « récepteurs couplés à la protéine G »</a:t>
            </a:r>
          </a:p>
          <a:p>
            <a:pPr>
              <a:lnSpc>
                <a:spcPct val="150000"/>
              </a:lnSpc>
              <a:buFont typeface="Wingdings" pitchFamily="2" charset="2"/>
              <a:buChar char="v"/>
            </a:pPr>
            <a:r>
              <a:rPr lang="fr-FR" sz="2200" b="1" dirty="0" smtClean="0">
                <a:solidFill>
                  <a:schemeClr val="bg1"/>
                </a:solidFill>
                <a:latin typeface="Times New Roman" pitchFamily="18" charset="0"/>
                <a:cs typeface="Times New Roman" pitchFamily="18" charset="0"/>
              </a:rPr>
              <a:t>Protéines GPI «</a:t>
            </a:r>
            <a:r>
              <a:rPr lang="fr-FR" sz="2200" b="1" i="1" dirty="0" err="1" smtClean="0">
                <a:solidFill>
                  <a:schemeClr val="bg1"/>
                </a:solidFill>
                <a:latin typeface="Times New Roman" pitchFamily="18" charset="0"/>
                <a:cs typeface="Times New Roman" pitchFamily="18" charset="0"/>
              </a:rPr>
              <a:t>glycosyl</a:t>
            </a:r>
            <a:r>
              <a:rPr lang="fr-FR" sz="2200" b="1" i="1" dirty="0" smtClean="0">
                <a:solidFill>
                  <a:schemeClr val="bg1"/>
                </a:solidFill>
                <a:latin typeface="Times New Roman" pitchFamily="18" charset="0"/>
                <a:cs typeface="Times New Roman" pitchFamily="18" charset="0"/>
              </a:rPr>
              <a:t> phosphate </a:t>
            </a:r>
            <a:r>
              <a:rPr lang="fr-FR" sz="2200" b="1" i="1" dirty="0" err="1" smtClean="0">
                <a:solidFill>
                  <a:schemeClr val="bg1"/>
                </a:solidFill>
                <a:latin typeface="Times New Roman" pitchFamily="18" charset="0"/>
                <a:cs typeface="Times New Roman" pitchFamily="18" charset="0"/>
              </a:rPr>
              <a:t>inositol</a:t>
            </a:r>
            <a:r>
              <a:rPr lang="fr-FR" sz="2200" b="1" dirty="0" smtClean="0">
                <a:solidFill>
                  <a:schemeClr val="bg1"/>
                </a:solidFill>
                <a:latin typeface="Times New Roman" pitchFamily="18" charset="0"/>
                <a:cs typeface="Times New Roman" pitchFamily="18" charset="0"/>
              </a:rPr>
              <a:t>» </a:t>
            </a:r>
          </a:p>
          <a:p>
            <a:pPr>
              <a:lnSpc>
                <a:spcPct val="150000"/>
              </a:lnSpc>
              <a:buFont typeface="Wingdings" pitchFamily="2" charset="2"/>
              <a:buChar char="v"/>
            </a:pPr>
            <a:r>
              <a:rPr lang="fr-FR" sz="2200" b="1" dirty="0" smtClean="0">
                <a:solidFill>
                  <a:schemeClr val="bg1"/>
                </a:solidFill>
                <a:latin typeface="Times New Roman" pitchFamily="18" charset="0"/>
                <a:cs typeface="Times New Roman" pitchFamily="18" charset="0"/>
              </a:rPr>
              <a:t>Les </a:t>
            </a:r>
            <a:r>
              <a:rPr lang="fr-FR" sz="2200" b="1" dirty="0" err="1" smtClean="0">
                <a:solidFill>
                  <a:schemeClr val="bg1"/>
                </a:solidFill>
                <a:latin typeface="Times New Roman" pitchFamily="18" charset="0"/>
                <a:cs typeface="Times New Roman" pitchFamily="18" charset="0"/>
              </a:rPr>
              <a:t>cavéoles</a:t>
            </a:r>
            <a:r>
              <a:rPr lang="fr-FR" sz="2200" b="1" dirty="0" smtClean="0">
                <a:solidFill>
                  <a:schemeClr val="bg1"/>
                </a:solidFill>
                <a:latin typeface="Times New Roman" pitchFamily="18" charset="0"/>
                <a:cs typeface="Times New Roman" pitchFamily="18" charset="0"/>
              </a:rPr>
              <a:t> sont également impliquées dans le mécanisme de </a:t>
            </a:r>
            <a:r>
              <a:rPr lang="fr-FR" sz="2200" b="1" dirty="0" err="1" smtClean="0">
                <a:solidFill>
                  <a:schemeClr val="bg1"/>
                </a:solidFill>
                <a:latin typeface="Times New Roman" pitchFamily="18" charset="0"/>
                <a:cs typeface="Times New Roman" pitchFamily="18" charset="0"/>
              </a:rPr>
              <a:t>transcytose</a:t>
            </a:r>
            <a:r>
              <a:rPr lang="fr-FR" sz="2200" b="1" dirty="0" smtClean="0">
                <a:solidFill>
                  <a:schemeClr val="bg1"/>
                </a:solidFill>
                <a:latin typeface="Times New Roman" pitchFamily="18" charset="0"/>
                <a:cs typeface="Times New Roman" pitchFamily="18" charset="0"/>
              </a:rPr>
              <a:t> qui intervient dans les cellules endothéliales</a:t>
            </a:r>
            <a:endParaRPr kumimoji="0" lang="fr-FR" sz="2200" b="1" i="0" u="none" strike="noStrike" cap="none" normalizeH="0" baseline="0" dirty="0" smtClean="0">
              <a:ln>
                <a:noFill/>
              </a:ln>
              <a:solidFill>
                <a:schemeClr val="bg1"/>
              </a:solidFill>
              <a:effectLst/>
              <a:latin typeface="Times New Roman" pitchFamily="18" charset="0"/>
              <a:cs typeface="Times New Roman" pitchFamily="18" charset="0"/>
            </a:endParaRPr>
          </a:p>
        </p:txBody>
      </p:sp>
      <p:sp>
        <p:nvSpPr>
          <p:cNvPr id="4" name="Rectangle 3"/>
          <p:cNvSpPr/>
          <p:nvPr/>
        </p:nvSpPr>
        <p:spPr>
          <a:xfrm>
            <a:off x="214282" y="214290"/>
            <a:ext cx="8715436" cy="732848"/>
          </a:xfrm>
          <a:prstGeom prst="rect">
            <a:avLst/>
          </a:prstGeom>
          <a:ln w="76200">
            <a:solidFill>
              <a:srgbClr val="FFC000"/>
            </a:solidFill>
          </a:ln>
        </p:spPr>
        <p:style>
          <a:lnRef idx="2">
            <a:schemeClr val="dk1"/>
          </a:lnRef>
          <a:fillRef idx="1">
            <a:schemeClr val="lt1"/>
          </a:fillRef>
          <a:effectRef idx="0">
            <a:schemeClr val="dk1"/>
          </a:effectRef>
          <a:fontRef idx="minor">
            <a:schemeClr val="dk1"/>
          </a:fontRef>
        </p:style>
        <p:txBody>
          <a:bodyPr wrap="square" lIns="180000" tIns="180000" rIns="180000" bIns="180000">
            <a:spAutoFit/>
          </a:bodyPr>
          <a:lstStyle/>
          <a:p>
            <a:r>
              <a:rPr lang="fr-FR" sz="2400" b="1" dirty="0" smtClean="0">
                <a:latin typeface="Times New Roman" pitchFamily="18" charset="0"/>
                <a:cs typeface="Times New Roman" pitchFamily="18" charset="0"/>
              </a:rPr>
              <a:t>Exemples de molécules « cargo » empruntant la voie </a:t>
            </a:r>
            <a:r>
              <a:rPr lang="fr-FR" sz="2400" b="1" dirty="0" err="1" smtClean="0">
                <a:latin typeface="Times New Roman" pitchFamily="18" charset="0"/>
                <a:cs typeface="Times New Roman" pitchFamily="18" charset="0"/>
              </a:rPr>
              <a:t>cavéolaire</a:t>
            </a:r>
            <a:endParaRPr lang="fr-FR" sz="2400" b="1" dirty="0">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77CAD241-3351-4092-A2D9-C22FCB49C15D}" type="slidenum">
              <a:rPr lang="en-US" smtClean="0"/>
              <a:pPr>
                <a:defRPr/>
              </a:pPr>
              <a:t>15</a:t>
            </a:fld>
            <a:endParaRPr lang="en-US"/>
          </a:p>
        </p:txBody>
      </p:sp>
      <p:pic>
        <p:nvPicPr>
          <p:cNvPr id="1026" name="Picture 2"/>
          <p:cNvPicPr>
            <a:picLocks noChangeAspect="1" noChangeArrowheads="1"/>
          </p:cNvPicPr>
          <p:nvPr/>
        </p:nvPicPr>
        <p:blipFill>
          <a:blip r:embed="rId2"/>
          <a:srcRect/>
          <a:stretch>
            <a:fillRect/>
          </a:stretch>
        </p:blipFill>
        <p:spPr bwMode="auto">
          <a:xfrm>
            <a:off x="0" y="57150"/>
            <a:ext cx="9144000" cy="6372246"/>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150</a:t>
            </a:fld>
            <a:endParaRPr lang="en-US"/>
          </a:p>
        </p:txBody>
      </p:sp>
      <p:pic>
        <p:nvPicPr>
          <p:cNvPr id="5122" name="Picture 2"/>
          <p:cNvPicPr>
            <a:picLocks noChangeAspect="1" noChangeArrowheads="1"/>
          </p:cNvPicPr>
          <p:nvPr/>
        </p:nvPicPr>
        <p:blipFill>
          <a:blip r:embed="rId2"/>
          <a:srcRect/>
          <a:stretch>
            <a:fillRect/>
          </a:stretch>
        </p:blipFill>
        <p:spPr bwMode="auto">
          <a:xfrm>
            <a:off x="181718" y="195311"/>
            <a:ext cx="8748000" cy="5734019"/>
          </a:xfrm>
          <a:prstGeom prst="rect">
            <a:avLst/>
          </a:prstGeom>
          <a:noFill/>
          <a:ln w="76200">
            <a:solidFill>
              <a:srgbClr val="33CCFF"/>
            </a:solid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151</a:t>
            </a:fld>
            <a:endParaRPr lang="en-US"/>
          </a:p>
        </p:txBody>
      </p:sp>
      <p:sp>
        <p:nvSpPr>
          <p:cNvPr id="4" name="Rectangle 6"/>
          <p:cNvSpPr>
            <a:spLocks noRot="1" noChangeArrowheads="1"/>
          </p:cNvSpPr>
          <p:nvPr/>
        </p:nvSpPr>
        <p:spPr bwMode="auto">
          <a:xfrm>
            <a:off x="2143108" y="71414"/>
            <a:ext cx="4143404" cy="857256"/>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FFCCFF"/>
            </a:solidFill>
            <a:miter lim="800000"/>
            <a:headEnd/>
            <a:tailEnd/>
          </a:ln>
          <a:effectLst/>
        </p:spPr>
        <p:txBody>
          <a:bodyPr anchor="ctr"/>
          <a:lstStyle/>
          <a:p>
            <a:pPr algn="ctr" fontAlgn="auto">
              <a:spcBef>
                <a:spcPts val="0"/>
              </a:spcBef>
              <a:spcAft>
                <a:spcPts val="0"/>
              </a:spcAft>
              <a:defRPr/>
            </a:pPr>
            <a:r>
              <a:rPr lang="fr-FR" sz="3200" b="1" dirty="0" err="1" smtClean="0">
                <a:solidFill>
                  <a:schemeClr val="hlink"/>
                </a:solidFill>
                <a:effectLst>
                  <a:outerShdw blurRad="38100" dist="38100" dir="2700000" algn="tl">
                    <a:srgbClr val="000000"/>
                  </a:outerShdw>
                </a:effectLst>
                <a:latin typeface="Times New Roman" pitchFamily="18" charset="0"/>
                <a:cs typeface="Times New Roman" pitchFamily="18" charset="0"/>
              </a:rPr>
              <a:t>Exocytose</a:t>
            </a:r>
            <a:endParaRPr lang="en-US" sz="3200" b="1" dirty="0">
              <a:solidFill>
                <a:schemeClr val="hlink"/>
              </a:solidFill>
              <a:effectLst>
                <a:outerShdw blurRad="38100" dist="38100" dir="2700000" algn="tl">
                  <a:srgbClr val="000000"/>
                </a:outerShdw>
              </a:effectLst>
              <a:latin typeface="+mn-lt"/>
              <a:cs typeface="+mn-cs"/>
            </a:endParaRPr>
          </a:p>
        </p:txBody>
      </p:sp>
      <p:sp>
        <p:nvSpPr>
          <p:cNvPr id="7169" name="Rectangle 1"/>
          <p:cNvSpPr>
            <a:spLocks noChangeArrowheads="1"/>
          </p:cNvSpPr>
          <p:nvPr/>
        </p:nvSpPr>
        <p:spPr bwMode="auto">
          <a:xfrm>
            <a:off x="142844" y="1071546"/>
            <a:ext cx="8858280" cy="5632311"/>
          </a:xfrm>
          <a:prstGeom prst="rect">
            <a:avLst/>
          </a:prstGeom>
          <a:solidFill>
            <a:schemeClr val="tx1"/>
          </a:solidFill>
          <a:ln w="76200">
            <a:solidFill>
              <a:srgbClr val="FFFF00"/>
            </a:solidFill>
            <a:miter lim="800000"/>
            <a:headEnd/>
            <a:tailEnd/>
          </a:ln>
          <a:effectLst/>
        </p:spPr>
        <p:txBody>
          <a:bodyPr vert="horz" wrap="square" lIns="216000" tIns="45720" rIns="21600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q"/>
              <a:tabLst/>
            </a:pPr>
            <a:r>
              <a:rPr kumimoji="0" lang="fr-FR" sz="2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 C’est l’exportation de grandes quantités de matériaux synthétisés par la cellule et contenus dans les compartiments membranaires intracellulaires.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2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q"/>
              <a:tabLst/>
            </a:pPr>
            <a:r>
              <a:rPr lang="fr-FR" sz="2400" b="1" dirty="0" smtClean="0">
                <a:solidFill>
                  <a:schemeClr val="bg1"/>
                </a:solidFill>
                <a:latin typeface="Times New Roman" pitchFamily="18" charset="0"/>
                <a:ea typeface="Calibri" pitchFamily="34" charset="0"/>
                <a:cs typeface="Times New Roman" pitchFamily="18" charset="0"/>
              </a:rPr>
              <a:t> A</a:t>
            </a:r>
            <a:r>
              <a:rPr kumimoji="0" lang="fr-FR" sz="2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u niveau de l’appareil de golgi s’effectue le tri des protéines avant leurs sorties</a:t>
            </a:r>
            <a:r>
              <a:rPr kumimoji="0" lang="fr-FR" sz="2400" b="1" i="0" u="none" strike="noStrike" cap="none" normalizeH="0" dirty="0" smtClean="0">
                <a:ln>
                  <a:noFill/>
                </a:ln>
                <a:solidFill>
                  <a:schemeClr val="bg1"/>
                </a:solidFill>
                <a:effectLst/>
                <a:latin typeface="Times New Roman" pitchFamily="18" charset="0"/>
                <a:ea typeface="Calibri" pitchFamily="34" charset="0"/>
                <a:cs typeface="Times New Roman" pitchFamily="18" charset="0"/>
              </a:rPr>
              <a:t> dans des vésicules de sécrétion</a:t>
            </a:r>
            <a:endParaRPr kumimoji="0" lang="fr-FR" sz="2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q"/>
              <a:tabLst/>
            </a:pPr>
            <a:r>
              <a:rPr lang="fr-FR" sz="2400" b="1" dirty="0" smtClean="0">
                <a:solidFill>
                  <a:schemeClr val="bg1"/>
                </a:solidFill>
                <a:latin typeface="Times New Roman" pitchFamily="18" charset="0"/>
                <a:ea typeface="Calibri" pitchFamily="34" charset="0"/>
                <a:cs typeface="Times New Roman" pitchFamily="18" charset="0"/>
              </a:rPr>
              <a:t> </a:t>
            </a:r>
            <a:r>
              <a:rPr kumimoji="0" lang="fr-FR" sz="2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La </a:t>
            </a:r>
            <a:r>
              <a:rPr kumimoji="0" lang="fr-FR" sz="2400" b="1" i="0" u="none" strike="noStrike" cap="none" normalizeH="0" baseline="0" dirty="0" smtClean="0">
                <a:ln>
                  <a:noFill/>
                </a:ln>
                <a:solidFill>
                  <a:schemeClr val="bg2">
                    <a:lumMod val="75000"/>
                  </a:schemeClr>
                </a:solidFill>
                <a:effectLst/>
                <a:latin typeface="Times New Roman" pitchFamily="18" charset="0"/>
                <a:ea typeface="Calibri" pitchFamily="34" charset="0"/>
                <a:cs typeface="Times New Roman" pitchFamily="18" charset="0"/>
              </a:rPr>
              <a:t>vésicule migre grâce à l’intervention des </a:t>
            </a:r>
            <a:r>
              <a:rPr kumimoji="0" lang="fr-FR" sz="24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protéines du</a:t>
            </a:r>
            <a:r>
              <a:rPr kumimoji="0" lang="fr-FR" sz="2400" b="1" i="0" u="none" strike="noStrike" cap="none" normalizeH="0" dirty="0" smtClean="0">
                <a:ln>
                  <a:noFill/>
                </a:ln>
                <a:solidFill>
                  <a:srgbClr val="C00000"/>
                </a:solidFill>
                <a:effectLst/>
                <a:latin typeface="Times New Roman" pitchFamily="18" charset="0"/>
                <a:ea typeface="Calibri" pitchFamily="34" charset="0"/>
                <a:cs typeface="Times New Roman" pitchFamily="18" charset="0"/>
              </a:rPr>
              <a:t> </a:t>
            </a:r>
            <a:r>
              <a:rPr kumimoji="0" lang="fr-FR" sz="24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cytosquelette </a:t>
            </a:r>
            <a:r>
              <a:rPr kumimoji="0" lang="fr-FR" sz="2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et leurs </a:t>
            </a:r>
            <a:r>
              <a:rPr kumimoji="0" lang="fr-FR" sz="2400" b="1" i="0" u="none" strike="noStrike" cap="none" normalizeH="0" baseline="0" dirty="0" smtClean="0">
                <a:ln>
                  <a:noFill/>
                </a:ln>
                <a:solidFill>
                  <a:srgbClr val="006600"/>
                </a:solidFill>
                <a:effectLst/>
                <a:latin typeface="Times New Roman" pitchFamily="18" charset="0"/>
                <a:ea typeface="Calibri" pitchFamily="34" charset="0"/>
                <a:cs typeface="Times New Roman" pitchFamily="18" charset="0"/>
              </a:rPr>
              <a:t>protéines motrices associées. </a:t>
            </a:r>
            <a:r>
              <a:rPr kumimoji="0" lang="fr-FR" sz="2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La vésicule arrive au niveau de la membrane</a:t>
            </a:r>
            <a:r>
              <a:rPr kumimoji="0" lang="fr-FR" sz="2400" b="1" i="0" u="none" strike="noStrike" cap="none" normalizeH="0" dirty="0" smtClean="0">
                <a:ln>
                  <a:noFill/>
                </a:ln>
                <a:solidFill>
                  <a:schemeClr val="bg1"/>
                </a:solidFill>
                <a:effectLst/>
                <a:latin typeface="Times New Roman" pitchFamily="18" charset="0"/>
                <a:ea typeface="Calibri" pitchFamily="34" charset="0"/>
                <a:cs typeface="Times New Roman" pitchFamily="18" charset="0"/>
              </a:rPr>
              <a:t> plasmique</a:t>
            </a:r>
            <a:r>
              <a:rPr kumimoji="0" lang="fr-FR" sz="2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 les deux membranes s’accolent par fusion du feuillet externe de la vésicule et le feuillet interne de la membrane plasmique. Un déplacement des protéines intra membranaires en bordure de la zone de fusion provoque l’ouverture de la vésicule et l’excrétion.</a:t>
            </a:r>
          </a:p>
          <a:p>
            <a:pPr marL="0" marR="0" lvl="0" indent="0" algn="just" defTabSz="914400" rtl="0" eaLnBrk="0" fontAlgn="base" latinLnBrk="0" hangingPunct="0">
              <a:lnSpc>
                <a:spcPct val="100000"/>
              </a:lnSpc>
              <a:spcBef>
                <a:spcPct val="0"/>
              </a:spcBef>
              <a:spcAft>
                <a:spcPct val="0"/>
              </a:spcAft>
              <a:buClrTx/>
              <a:buSzTx/>
              <a:tabLst/>
            </a:pPr>
            <a:endParaRPr kumimoji="0" lang="fr-FR" sz="2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q"/>
              <a:tabLst/>
            </a:pPr>
            <a:r>
              <a:rPr kumimoji="0" lang="fr-FR" sz="2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 Ce phénomène exige de l’ATP  et des Ca</a:t>
            </a:r>
            <a:r>
              <a:rPr kumimoji="0" lang="fr-FR" sz="2400" b="1" i="0" u="none" strike="noStrike" cap="none" normalizeH="0" baseline="30000" dirty="0" smtClean="0">
                <a:ln>
                  <a:noFill/>
                </a:ln>
                <a:solidFill>
                  <a:schemeClr val="bg1"/>
                </a:solidFill>
                <a:effectLst/>
                <a:latin typeface="Times New Roman" pitchFamily="18" charset="0"/>
                <a:ea typeface="Calibri" pitchFamily="34" charset="0"/>
                <a:cs typeface="Times New Roman" pitchFamily="18" charset="0"/>
              </a:rPr>
              <a:t>2+ </a:t>
            </a:r>
            <a:r>
              <a:rPr kumimoji="0" lang="fr-FR" sz="2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 </a:t>
            </a:r>
            <a:endParaRPr kumimoji="0" lang="fr-FR" sz="2400" b="0" i="0" u="none" strike="noStrike" cap="none" normalizeH="0" baseline="0" dirty="0" smtClean="0">
              <a:ln>
                <a:noFill/>
              </a:ln>
              <a:solidFill>
                <a:schemeClr val="bg1"/>
              </a:solidFill>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152</a:t>
            </a:fld>
            <a:endParaRPr lang="en-US"/>
          </a:p>
        </p:txBody>
      </p:sp>
      <p:sp>
        <p:nvSpPr>
          <p:cNvPr id="4" name="Rectangle 3"/>
          <p:cNvSpPr/>
          <p:nvPr/>
        </p:nvSpPr>
        <p:spPr>
          <a:xfrm>
            <a:off x="285720" y="714356"/>
            <a:ext cx="8286808" cy="5035903"/>
          </a:xfrm>
          <a:prstGeom prst="rect">
            <a:avLst/>
          </a:prstGeom>
          <a:ln w="57150"/>
          <a:effectLst>
            <a:outerShdw blurRad="50800" dist="381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360000" tIns="360000" rIns="360000" bIns="360000">
            <a:spAutoFit/>
          </a:bodyPr>
          <a:lstStyle/>
          <a:p>
            <a:pPr algn="just">
              <a:buFont typeface="Wingdings" pitchFamily="2" charset="2"/>
              <a:buChar char="q"/>
            </a:pPr>
            <a:r>
              <a:rPr lang="fr-FR" b="1" dirty="0" smtClean="0">
                <a:latin typeface="Times New Roman" pitchFamily="18" charset="0"/>
                <a:cs typeface="Times New Roman" pitchFamily="18" charset="0"/>
              </a:rPr>
              <a:t> </a:t>
            </a:r>
            <a:r>
              <a:rPr lang="fr-FR" sz="2800" b="1" dirty="0" smtClean="0">
                <a:solidFill>
                  <a:schemeClr val="bg1"/>
                </a:solidFill>
                <a:latin typeface="Times New Roman" pitchFamily="18" charset="0"/>
                <a:cs typeface="Times New Roman" pitchFamily="18" charset="0"/>
              </a:rPr>
              <a:t>Nous avons deux types d’</a:t>
            </a:r>
            <a:r>
              <a:rPr lang="fr-FR" sz="2800" b="1" dirty="0" err="1" smtClean="0">
                <a:solidFill>
                  <a:schemeClr val="bg1"/>
                </a:solidFill>
                <a:latin typeface="Times New Roman" pitchFamily="18" charset="0"/>
                <a:cs typeface="Times New Roman" pitchFamily="18" charset="0"/>
              </a:rPr>
              <a:t>exocytose</a:t>
            </a:r>
            <a:r>
              <a:rPr lang="fr-FR" sz="2800" b="1" dirty="0" smtClean="0">
                <a:solidFill>
                  <a:schemeClr val="bg1"/>
                </a:solidFill>
                <a:latin typeface="Times New Roman" pitchFamily="18" charset="0"/>
                <a:cs typeface="Times New Roman" pitchFamily="18" charset="0"/>
              </a:rPr>
              <a:t> : </a:t>
            </a:r>
          </a:p>
          <a:p>
            <a:pPr algn="just"/>
            <a:endParaRPr lang="fr-FR" sz="2800" b="1" dirty="0" smtClean="0">
              <a:solidFill>
                <a:schemeClr val="bg1"/>
              </a:solidFill>
              <a:latin typeface="Times New Roman" pitchFamily="18" charset="0"/>
              <a:cs typeface="Times New Roman" pitchFamily="18" charset="0"/>
            </a:endParaRPr>
          </a:p>
          <a:p>
            <a:pPr marL="457200" indent="-457200" algn="just">
              <a:buFont typeface="+mj-lt"/>
              <a:buAutoNum type="arabicPeriod"/>
            </a:pPr>
            <a:r>
              <a:rPr lang="fr-FR" sz="2800" b="1" i="1" u="sng" dirty="0" err="1" smtClean="0">
                <a:solidFill>
                  <a:srgbClr val="FF0000"/>
                </a:solidFill>
                <a:latin typeface="Times New Roman" pitchFamily="18" charset="0"/>
                <a:cs typeface="Times New Roman" pitchFamily="18" charset="0"/>
              </a:rPr>
              <a:t>Exocytose</a:t>
            </a:r>
            <a:r>
              <a:rPr lang="fr-FR" sz="2800" b="1" i="1" u="sng" dirty="0" smtClean="0">
                <a:solidFill>
                  <a:srgbClr val="FF0000"/>
                </a:solidFill>
                <a:latin typeface="Times New Roman" pitchFamily="18" charset="0"/>
                <a:cs typeface="Times New Roman" pitchFamily="18" charset="0"/>
              </a:rPr>
              <a:t> constitutive</a:t>
            </a:r>
            <a:r>
              <a:rPr lang="fr-FR" sz="2800" b="1" dirty="0" smtClean="0">
                <a:solidFill>
                  <a:srgbClr val="FF0000"/>
                </a:solidFill>
                <a:latin typeface="Times New Roman" pitchFamily="18" charset="0"/>
                <a:cs typeface="Times New Roman" pitchFamily="18" charset="0"/>
              </a:rPr>
              <a:t> </a:t>
            </a:r>
            <a:r>
              <a:rPr lang="fr-FR" sz="2800" b="1" dirty="0" smtClean="0">
                <a:solidFill>
                  <a:schemeClr val="bg1"/>
                </a:solidFill>
                <a:latin typeface="Times New Roman" pitchFamily="18" charset="0"/>
                <a:cs typeface="Times New Roman" pitchFamily="18" charset="0"/>
              </a:rPr>
              <a:t>: observée dans toutes les cellules. Les vésicules transportent de façon continue les molécules néo synthétisés vers la membrane plasmique</a:t>
            </a:r>
          </a:p>
          <a:p>
            <a:pPr marL="457200" indent="-457200" algn="just">
              <a:buFont typeface="+mj-lt"/>
              <a:buAutoNum type="arabicPeriod"/>
            </a:pPr>
            <a:endParaRPr lang="fr-FR" sz="2800" b="1" dirty="0" smtClean="0">
              <a:solidFill>
                <a:schemeClr val="bg1"/>
              </a:solidFill>
              <a:latin typeface="Times New Roman" pitchFamily="18" charset="0"/>
              <a:cs typeface="Times New Roman" pitchFamily="18" charset="0"/>
            </a:endParaRPr>
          </a:p>
          <a:p>
            <a:pPr marL="457200" indent="-457200" algn="just">
              <a:buFont typeface="+mj-lt"/>
              <a:buAutoNum type="arabicPeriod"/>
            </a:pPr>
            <a:endParaRPr lang="fr-FR" sz="2800" b="1" dirty="0" smtClean="0">
              <a:solidFill>
                <a:schemeClr val="bg1"/>
              </a:solidFill>
              <a:latin typeface="Times New Roman" pitchFamily="18" charset="0"/>
              <a:cs typeface="Times New Roman" pitchFamily="18" charset="0"/>
            </a:endParaRPr>
          </a:p>
          <a:p>
            <a:pPr marL="457200" indent="-457200" algn="just">
              <a:buFont typeface="+mj-lt"/>
              <a:buAutoNum type="arabicPeriod"/>
            </a:pPr>
            <a:r>
              <a:rPr lang="fr-FR" sz="2800" b="1" i="1" u="sng" dirty="0" err="1" smtClean="0">
                <a:solidFill>
                  <a:srgbClr val="FF0000"/>
                </a:solidFill>
                <a:latin typeface="Times New Roman" pitchFamily="18" charset="0"/>
                <a:cs typeface="Times New Roman" pitchFamily="18" charset="0"/>
              </a:rPr>
              <a:t>Exocytose</a:t>
            </a:r>
            <a:r>
              <a:rPr lang="fr-FR" sz="2800" b="1" i="1" u="sng" dirty="0" smtClean="0">
                <a:solidFill>
                  <a:srgbClr val="FF0000"/>
                </a:solidFill>
                <a:latin typeface="Times New Roman" pitchFamily="18" charset="0"/>
                <a:cs typeface="Times New Roman" pitchFamily="18" charset="0"/>
              </a:rPr>
              <a:t> régulée</a:t>
            </a:r>
            <a:r>
              <a:rPr lang="fr-FR" sz="2800" b="1" dirty="0" smtClean="0">
                <a:solidFill>
                  <a:schemeClr val="bg1"/>
                </a:solidFill>
                <a:latin typeface="Times New Roman" pitchFamily="18" charset="0"/>
                <a:cs typeface="Times New Roman" pitchFamily="18" charset="0"/>
              </a:rPr>
              <a:t> : fonctionne dans les cellules spécialisées en réponse à une stimulation </a:t>
            </a:r>
            <a:endParaRPr lang="fr-FR" sz="800" dirty="0">
              <a:solidFill>
                <a:schemeClr val="tx1"/>
              </a:solidFill>
            </a:endParaRPr>
          </a:p>
        </p:txBody>
      </p:sp>
    </p:spTree>
  </p:cSld>
  <p:clrMapOvr>
    <a:masterClrMapping/>
  </p:clrMapOvr>
  <p:transition spd="slow">
    <p:pull dir="lu"/>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844" y="713505"/>
            <a:ext cx="8786874" cy="5262979"/>
          </a:xfrm>
          <a:prstGeom prst="rect">
            <a:avLst/>
          </a:prstGeom>
          <a:solidFill>
            <a:schemeClr val="tx1">
              <a:lumMod val="95000"/>
            </a:schemeClr>
          </a:solidFill>
          <a:ln w="76200">
            <a:solidFill>
              <a:schemeClr val="accent5">
                <a:lumMod val="90000"/>
              </a:schemeClr>
            </a:solidFill>
          </a:ln>
        </p:spPr>
        <p:style>
          <a:lnRef idx="2">
            <a:schemeClr val="accent1"/>
          </a:lnRef>
          <a:fillRef idx="1">
            <a:schemeClr val="lt1"/>
          </a:fillRef>
          <a:effectRef idx="0">
            <a:schemeClr val="accent1"/>
          </a:effectRef>
          <a:fontRef idx="minor">
            <a:schemeClr val="dk1"/>
          </a:fontRef>
        </p:style>
        <p:txBody>
          <a:bodyPr wrap="square" lIns="324000" rIns="324000">
            <a:spAutoFit/>
          </a:bodyPr>
          <a:lstStyle/>
          <a:p>
            <a:pPr algn="just"/>
            <a:endParaRPr lang="fr-FR" sz="2400" b="1" dirty="0" smtClean="0">
              <a:latin typeface="Times New Roman" pitchFamily="18" charset="0"/>
              <a:cs typeface="Times New Roman" pitchFamily="18" charset="0"/>
            </a:endParaRPr>
          </a:p>
          <a:p>
            <a:pPr algn="just">
              <a:buFont typeface="Wingdings" pitchFamily="2" charset="2"/>
              <a:buChar char="Ø"/>
            </a:pPr>
            <a:r>
              <a:rPr lang="fr-FR" sz="2400" b="1" dirty="0" smtClean="0">
                <a:solidFill>
                  <a:schemeClr val="bg1"/>
                </a:solidFill>
                <a:latin typeface="Times New Roman" pitchFamily="18" charset="0"/>
                <a:cs typeface="Times New Roman" pitchFamily="18" charset="0"/>
              </a:rPr>
              <a:t>Les mastocytes (cellules de la lignée sanguine, situées dans le tissu conjonctif), libèrent l’histamine par </a:t>
            </a:r>
            <a:r>
              <a:rPr lang="fr-FR" sz="2400" b="1" dirty="0" err="1" smtClean="0">
                <a:solidFill>
                  <a:schemeClr val="bg1"/>
                </a:solidFill>
                <a:latin typeface="Times New Roman" pitchFamily="18" charset="0"/>
                <a:cs typeface="Times New Roman" pitchFamily="18" charset="0"/>
              </a:rPr>
              <a:t>exocytose</a:t>
            </a:r>
            <a:r>
              <a:rPr lang="fr-FR" sz="2400" b="1" dirty="0" smtClean="0">
                <a:solidFill>
                  <a:schemeClr val="bg1"/>
                </a:solidFill>
                <a:latin typeface="Times New Roman" pitchFamily="18" charset="0"/>
                <a:cs typeface="Times New Roman" pitchFamily="18" charset="0"/>
              </a:rPr>
              <a:t>, dans les espaces extracellulaires suite à certains stimuli (infection locale, lésion tissulaire)</a:t>
            </a:r>
          </a:p>
          <a:p>
            <a:pPr algn="just"/>
            <a:endParaRPr lang="fr-FR" sz="2400" b="1" dirty="0" smtClean="0">
              <a:solidFill>
                <a:schemeClr val="bg1"/>
              </a:solidFill>
              <a:latin typeface="Times New Roman" pitchFamily="18" charset="0"/>
              <a:ea typeface="Calibri" pitchFamily="34" charset="0"/>
              <a:cs typeface="Times New Roman" pitchFamily="18" charset="0"/>
            </a:endParaRPr>
          </a:p>
          <a:p>
            <a:pPr algn="just">
              <a:buFont typeface="Wingdings" pitchFamily="2" charset="2"/>
              <a:buChar char="Ø"/>
            </a:pPr>
            <a:r>
              <a:rPr lang="fr-FR" sz="2400" b="1" dirty="0" smtClean="0">
                <a:solidFill>
                  <a:schemeClr val="bg1"/>
                </a:solidFill>
                <a:latin typeface="Times New Roman" pitchFamily="18" charset="0"/>
                <a:ea typeface="Calibri" pitchFamily="34" charset="0"/>
                <a:cs typeface="Times New Roman" pitchFamily="18" charset="0"/>
              </a:rPr>
              <a:t>Sécrétion d’hormones par les glandes endocrines: l’Insuline est relâchée des cellules du pancréas en réponse à un état d’hyperglycémie</a:t>
            </a:r>
          </a:p>
          <a:p>
            <a:pPr algn="just"/>
            <a:endParaRPr lang="fr-FR" sz="2400" b="1" dirty="0" smtClean="0">
              <a:solidFill>
                <a:schemeClr val="bg1"/>
              </a:solidFill>
              <a:latin typeface="Times New Roman" pitchFamily="18" charset="0"/>
              <a:ea typeface="Calibri" pitchFamily="34" charset="0"/>
              <a:cs typeface="Times New Roman" pitchFamily="18" charset="0"/>
            </a:endParaRPr>
          </a:p>
          <a:p>
            <a:pPr algn="just">
              <a:buFont typeface="Wingdings" pitchFamily="2" charset="2"/>
              <a:buChar char="Ø"/>
            </a:pPr>
            <a:r>
              <a:rPr lang="fr-FR" sz="2400" b="1" dirty="0" smtClean="0">
                <a:solidFill>
                  <a:schemeClr val="bg1"/>
                </a:solidFill>
                <a:latin typeface="Times New Roman" pitchFamily="18" charset="0"/>
                <a:ea typeface="Calibri" pitchFamily="34" charset="0"/>
                <a:cs typeface="Times New Roman" pitchFamily="18" charset="0"/>
              </a:rPr>
              <a:t>Exportation d’enzymes pancréatiques utilisés dans l’intestin </a:t>
            </a:r>
          </a:p>
          <a:p>
            <a:pPr lvl="0" algn="just">
              <a:buFont typeface="Wingdings" pitchFamily="2" charset="2"/>
              <a:buChar char="Ø"/>
            </a:pPr>
            <a:r>
              <a:rPr lang="fr-FR" sz="2400" b="1" dirty="0" smtClean="0">
                <a:solidFill>
                  <a:schemeClr val="bg1"/>
                </a:solidFill>
                <a:latin typeface="Times New Roman" pitchFamily="18" charset="0"/>
                <a:ea typeface="Calibri" pitchFamily="34" charset="0"/>
                <a:cs typeface="Times New Roman" pitchFamily="18" charset="0"/>
              </a:rPr>
              <a:t>Sécrétion de la salive par les glandes salivaires,</a:t>
            </a:r>
          </a:p>
          <a:p>
            <a:pPr lvl="0" algn="just">
              <a:buFont typeface="Wingdings" pitchFamily="2" charset="2"/>
              <a:buChar char="Ø"/>
            </a:pPr>
            <a:r>
              <a:rPr lang="fr-FR" sz="2400" b="1" dirty="0" smtClean="0">
                <a:solidFill>
                  <a:schemeClr val="bg1"/>
                </a:solidFill>
                <a:latin typeface="Times New Roman" pitchFamily="18" charset="0"/>
                <a:ea typeface="Calibri" pitchFamily="34" charset="0"/>
                <a:cs typeface="Times New Roman" pitchFamily="18" charset="0"/>
              </a:rPr>
              <a:t>Décharge de molécules de neurotransmetteurs dans les synapses</a:t>
            </a:r>
            <a:endParaRPr lang="fr-FR" sz="2800" b="1" dirty="0" smtClean="0">
              <a:solidFill>
                <a:schemeClr val="bg1"/>
              </a:solidFill>
              <a:latin typeface="Times New Roman" pitchFamily="18" charset="0"/>
              <a:ea typeface="Calibri" pitchFamily="34" charset="0"/>
              <a:cs typeface="Times New Roman" pitchFamily="18" charset="0"/>
            </a:endParaRPr>
          </a:p>
        </p:txBody>
      </p:sp>
      <p:sp>
        <p:nvSpPr>
          <p:cNvPr id="5" name="Rectangle 4"/>
          <p:cNvSpPr/>
          <p:nvPr/>
        </p:nvSpPr>
        <p:spPr>
          <a:xfrm>
            <a:off x="1500166" y="214290"/>
            <a:ext cx="6000792" cy="587441"/>
          </a:xfrm>
          <a:prstGeom prst="rect">
            <a:avLst/>
          </a:prstGeom>
          <a:solidFill>
            <a:schemeClr val="bg2">
              <a:lumMod val="40000"/>
              <a:lumOff val="60000"/>
            </a:schemeClr>
          </a:solidFill>
          <a:ln w="57150">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txBody>
          <a:bodyPr wrap="square" tIns="108000" bIns="108000">
            <a:spAutoFit/>
          </a:bodyPr>
          <a:lstStyle/>
          <a:p>
            <a:pPr algn="ctr"/>
            <a:r>
              <a:rPr lang="fr-FR" sz="2400" b="1" dirty="0" smtClean="0">
                <a:latin typeface="Times New Roman" pitchFamily="18" charset="0"/>
                <a:ea typeface="Calibri" pitchFamily="34" charset="0"/>
                <a:cs typeface="Times New Roman" pitchFamily="18" charset="0"/>
              </a:rPr>
              <a:t>Exemples d’</a:t>
            </a:r>
            <a:r>
              <a:rPr lang="fr-FR" sz="2400" b="1" dirty="0" err="1" smtClean="0">
                <a:latin typeface="Times New Roman" pitchFamily="18" charset="0"/>
                <a:ea typeface="Calibri" pitchFamily="34" charset="0"/>
                <a:cs typeface="Times New Roman" pitchFamily="18" charset="0"/>
              </a:rPr>
              <a:t>exocytose</a:t>
            </a:r>
            <a:r>
              <a:rPr lang="fr-FR" sz="2400" b="1" dirty="0" smtClean="0">
                <a:latin typeface="Times New Roman" pitchFamily="18" charset="0"/>
                <a:ea typeface="Calibri" pitchFamily="34" charset="0"/>
                <a:cs typeface="Times New Roman" pitchFamily="18" charset="0"/>
              </a:rPr>
              <a:t> régulée</a:t>
            </a:r>
            <a:endParaRPr lang="fr-FR" sz="2400" dirty="0"/>
          </a:p>
        </p:txBody>
      </p:sp>
    </p:spTree>
  </p:cSld>
  <p:clrMapOvr>
    <a:masterClrMapping/>
  </p:clrMapOvr>
  <p:transition spd="slow">
    <p:pull dir="lu"/>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79712" y="1556792"/>
            <a:ext cx="5572132" cy="2862322"/>
          </a:xfrm>
          <a:prstGeom prst="rect">
            <a:avLst/>
          </a:prstGeom>
        </p:spPr>
        <p:txBody>
          <a:bodyPr wrap="square">
            <a:spAutoFit/>
          </a:bodyPr>
          <a:lstStyle/>
          <a:p>
            <a:pPr algn="ctr"/>
            <a:r>
              <a:rPr lang="fr-FR" sz="6000" b="1" i="1" dirty="0" smtClean="0">
                <a:solidFill>
                  <a:srgbClr val="FF0000"/>
                </a:solidFill>
                <a:latin typeface="Monotype Corsiva" pitchFamily="66" charset="0"/>
              </a:rPr>
              <a:t>Merci </a:t>
            </a:r>
          </a:p>
          <a:p>
            <a:pPr algn="ctr"/>
            <a:r>
              <a:rPr lang="fr-FR" sz="6000" b="1" i="1" dirty="0" smtClean="0">
                <a:solidFill>
                  <a:srgbClr val="FF0000"/>
                </a:solidFill>
                <a:latin typeface="Monotype Corsiva" pitchFamily="66" charset="0"/>
              </a:rPr>
              <a:t>pour  votre attention</a:t>
            </a:r>
            <a:endParaRPr lang="fr-FR" sz="6000" b="1" i="1" dirty="0">
              <a:solidFill>
                <a:srgbClr val="FF0000"/>
              </a:solidFill>
              <a:latin typeface="Monotype Corsiva" pitchFamily="66" charset="0"/>
            </a:endParaRPr>
          </a:p>
        </p:txBody>
      </p:sp>
    </p:spTree>
  </p:cSld>
  <p:clrMapOvr>
    <a:masterClrMapping/>
  </p:clrMapOvr>
  <p:transition spd="slow">
    <p:pull dir="lu"/>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155</a:t>
            </a:fld>
            <a:endParaRPr lang="en-US"/>
          </a:p>
        </p:txBody>
      </p:sp>
      <p:sp>
        <p:nvSpPr>
          <p:cNvPr id="4" name="Rectangle 3"/>
          <p:cNvSpPr/>
          <p:nvPr/>
        </p:nvSpPr>
        <p:spPr bwMode="auto">
          <a:xfrm>
            <a:off x="285720" y="214291"/>
            <a:ext cx="8572560" cy="5262979"/>
          </a:xfrm>
          <a:prstGeom prst="rect">
            <a:avLst/>
          </a:prstGeom>
          <a:ln w="7620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algn="just" eaLnBrk="0" hangingPunct="0"/>
            <a:r>
              <a:rPr kumimoji="0" lang="fr-FR" sz="2400" b="1" i="0" u="none" strike="noStrike" cap="none" normalizeH="0" baseline="0" dirty="0" smtClean="0">
                <a:ln>
                  <a:noFill/>
                </a:ln>
                <a:solidFill>
                  <a:schemeClr val="bg1"/>
                </a:solidFill>
                <a:effectLst/>
                <a:latin typeface="Times New Roman" pitchFamily="18" charset="0"/>
                <a:cs typeface="Times New Roman" pitchFamily="18" charset="0"/>
              </a:rPr>
              <a:t>Soluté</a:t>
            </a:r>
            <a:r>
              <a:rPr kumimoji="0" lang="fr-FR" sz="2400" b="0" i="0" u="none" strike="noStrike" cap="none" normalizeH="0" baseline="0" dirty="0" smtClean="0">
                <a:ln>
                  <a:noFill/>
                </a:ln>
                <a:solidFill>
                  <a:schemeClr val="bg1"/>
                </a:solidFill>
                <a:effectLst/>
                <a:latin typeface="Times New Roman" pitchFamily="18" charset="0"/>
                <a:cs typeface="Times New Roman" pitchFamily="18" charset="0"/>
              </a:rPr>
              <a:t>: </a:t>
            </a:r>
            <a:r>
              <a:rPr lang="fr-FR" sz="2400" dirty="0" smtClean="0">
                <a:solidFill>
                  <a:schemeClr val="bg1"/>
                </a:solidFill>
                <a:latin typeface="Times New Roman" pitchFamily="18" charset="0"/>
                <a:cs typeface="Times New Roman" pitchFamily="18" charset="0"/>
              </a:rPr>
              <a:t>Corps dissous dans un solvant</a:t>
            </a:r>
          </a:p>
          <a:p>
            <a:pPr algn="just" eaLnBrk="0" hangingPunct="0"/>
            <a:r>
              <a:rPr lang="fr-FR" sz="2400" b="1" dirty="0" smtClean="0">
                <a:solidFill>
                  <a:schemeClr val="bg1"/>
                </a:solidFill>
                <a:latin typeface="Times New Roman" pitchFamily="18" charset="0"/>
                <a:cs typeface="Times New Roman" pitchFamily="18" charset="0"/>
              </a:rPr>
              <a:t>Ligand</a:t>
            </a:r>
            <a:r>
              <a:rPr lang="fr-FR" sz="2400" dirty="0" smtClean="0">
                <a:solidFill>
                  <a:schemeClr val="bg1"/>
                </a:solidFill>
                <a:latin typeface="Times New Roman" pitchFamily="18" charset="0"/>
                <a:cs typeface="Times New Roman" pitchFamily="18" charset="0"/>
              </a:rPr>
              <a:t> : Molécule présentant une affinité, traduite par une constante d'association, vis-à-vis d'un site de fixation spécifique sur une protéine porteuse ou un récepteur biologique. Le </a:t>
            </a:r>
            <a:r>
              <a:rPr lang="fr-FR" sz="2400" b="1" dirty="0" smtClean="0">
                <a:solidFill>
                  <a:schemeClr val="bg1"/>
                </a:solidFill>
                <a:latin typeface="Times New Roman" pitchFamily="18" charset="0"/>
                <a:cs typeface="Times New Roman" pitchFamily="18" charset="0"/>
              </a:rPr>
              <a:t>ligand</a:t>
            </a:r>
            <a:r>
              <a:rPr lang="fr-FR" sz="2400" dirty="0" smtClean="0">
                <a:solidFill>
                  <a:schemeClr val="bg1"/>
                </a:solidFill>
                <a:latin typeface="Times New Roman" pitchFamily="18" charset="0"/>
                <a:cs typeface="Times New Roman" pitchFamily="18" charset="0"/>
              </a:rPr>
              <a:t> se lie classiquement d'une manière réversible suite à des interactions non </a:t>
            </a:r>
            <a:r>
              <a:rPr lang="fr-FR" sz="2400" dirty="0" err="1" smtClean="0">
                <a:solidFill>
                  <a:schemeClr val="bg1"/>
                </a:solidFill>
                <a:latin typeface="Times New Roman" pitchFamily="18" charset="0"/>
                <a:cs typeface="Times New Roman" pitchFamily="18" charset="0"/>
              </a:rPr>
              <a:t>convalentes</a:t>
            </a:r>
            <a:r>
              <a:rPr lang="fr-FR" sz="2400" dirty="0" smtClean="0">
                <a:solidFill>
                  <a:schemeClr val="bg1"/>
                </a:solidFill>
                <a:latin typeface="Times New Roman" pitchFamily="18" charset="0"/>
                <a:cs typeface="Times New Roman" pitchFamily="18" charset="0"/>
              </a:rPr>
              <a:t> avec le site de fixation.</a:t>
            </a:r>
          </a:p>
          <a:p>
            <a:pPr algn="just" eaLnBrk="0" hangingPunct="0"/>
            <a:r>
              <a:rPr lang="fr-FR" sz="2400" b="1" dirty="0" smtClean="0">
                <a:solidFill>
                  <a:schemeClr val="bg1"/>
                </a:solidFill>
                <a:latin typeface="Times New Roman" pitchFamily="18" charset="0"/>
                <a:cs typeface="Times New Roman" pitchFamily="18" charset="0"/>
              </a:rPr>
              <a:t>Ouabaïne : </a:t>
            </a:r>
            <a:r>
              <a:rPr lang="fr-FR" sz="2400" dirty="0" smtClean="0">
                <a:solidFill>
                  <a:schemeClr val="bg1"/>
                </a:solidFill>
                <a:latin typeface="Times New Roman" pitchFamily="18" charset="0"/>
                <a:cs typeface="Times New Roman" pitchFamily="18" charset="0"/>
              </a:rPr>
              <a:t>L’ouabaïne et la </a:t>
            </a:r>
            <a:r>
              <a:rPr lang="fr-FR" sz="2400" dirty="0" err="1" smtClean="0">
                <a:solidFill>
                  <a:schemeClr val="bg1"/>
                </a:solidFill>
                <a:latin typeface="Times New Roman" pitchFamily="18" charset="0"/>
                <a:cs typeface="Times New Roman" pitchFamily="18" charset="0"/>
              </a:rPr>
              <a:t>digoxine</a:t>
            </a:r>
            <a:r>
              <a:rPr lang="fr-FR" sz="2400" dirty="0" smtClean="0">
                <a:solidFill>
                  <a:schemeClr val="bg1"/>
                </a:solidFill>
                <a:latin typeface="Times New Roman" pitchFamily="18" charset="0"/>
                <a:cs typeface="Times New Roman" pitchFamily="18" charset="0"/>
              </a:rPr>
              <a:t>,, sont les principaux inhibiteurs de la Na</a:t>
            </a:r>
            <a:r>
              <a:rPr lang="fr-FR" sz="2400" baseline="30000" dirty="0" smtClean="0">
                <a:solidFill>
                  <a:schemeClr val="bg1"/>
                </a:solidFill>
                <a:latin typeface="Times New Roman" pitchFamily="18" charset="0"/>
                <a:cs typeface="Times New Roman" pitchFamily="18" charset="0"/>
              </a:rPr>
              <a:t>+</a:t>
            </a:r>
            <a:r>
              <a:rPr lang="fr-FR" sz="2400" dirty="0" smtClean="0">
                <a:solidFill>
                  <a:schemeClr val="bg1"/>
                </a:solidFill>
                <a:latin typeface="Times New Roman" pitchFamily="18" charset="0"/>
                <a:cs typeface="Times New Roman" pitchFamily="18" charset="0"/>
              </a:rPr>
              <a:t>/K</a:t>
            </a:r>
            <a:r>
              <a:rPr lang="fr-FR" sz="2400" baseline="30000" dirty="0" smtClean="0">
                <a:solidFill>
                  <a:schemeClr val="bg1"/>
                </a:solidFill>
                <a:latin typeface="Times New Roman" pitchFamily="18" charset="0"/>
                <a:cs typeface="Times New Roman" pitchFamily="18" charset="0"/>
              </a:rPr>
              <a:t>+</a:t>
            </a:r>
            <a:r>
              <a:rPr lang="fr-FR" sz="2400" dirty="0" smtClean="0">
                <a:solidFill>
                  <a:schemeClr val="bg1"/>
                </a:solidFill>
                <a:latin typeface="Times New Roman" pitchFamily="18" charset="0"/>
                <a:cs typeface="Times New Roman" pitchFamily="18" charset="0"/>
              </a:rPr>
              <a:t>-</a:t>
            </a:r>
            <a:r>
              <a:rPr lang="fr-FR" sz="2400" dirty="0" err="1" smtClean="0">
                <a:solidFill>
                  <a:schemeClr val="bg1"/>
                </a:solidFill>
                <a:latin typeface="Times New Roman" pitchFamily="18" charset="0"/>
                <a:cs typeface="Times New Roman" pitchFamily="18" charset="0"/>
              </a:rPr>
              <a:t>ATPase</a:t>
            </a:r>
            <a:r>
              <a:rPr lang="fr-FR" sz="2400" dirty="0" smtClean="0">
                <a:solidFill>
                  <a:schemeClr val="bg1"/>
                </a:solidFill>
                <a:latin typeface="Times New Roman" pitchFamily="18" charset="0"/>
                <a:cs typeface="Times New Roman" pitchFamily="18" charset="0"/>
              </a:rPr>
              <a:t>. Ils agissent en se fixant sur la partie extracellulaire de la pompe Na</a:t>
            </a:r>
            <a:r>
              <a:rPr lang="fr-FR" sz="2400" baseline="30000" dirty="0" smtClean="0">
                <a:solidFill>
                  <a:schemeClr val="bg1"/>
                </a:solidFill>
                <a:latin typeface="Times New Roman" pitchFamily="18" charset="0"/>
                <a:cs typeface="Times New Roman" pitchFamily="18" charset="0"/>
              </a:rPr>
              <a:t>+</a:t>
            </a:r>
            <a:r>
              <a:rPr lang="fr-FR" sz="2400" dirty="0" smtClean="0">
                <a:solidFill>
                  <a:schemeClr val="bg1"/>
                </a:solidFill>
                <a:latin typeface="Times New Roman" pitchFamily="18" charset="0"/>
                <a:cs typeface="Times New Roman" pitchFamily="18" charset="0"/>
              </a:rPr>
              <a:t>/K</a:t>
            </a:r>
            <a:r>
              <a:rPr lang="fr-FR" sz="2400" baseline="30000" dirty="0" smtClean="0">
                <a:solidFill>
                  <a:schemeClr val="bg1"/>
                </a:solidFill>
                <a:latin typeface="Times New Roman" pitchFamily="18" charset="0"/>
                <a:cs typeface="Times New Roman" pitchFamily="18" charset="0"/>
              </a:rPr>
              <a:t>+</a:t>
            </a:r>
            <a:r>
              <a:rPr lang="fr-FR" sz="2400" dirty="0" smtClean="0">
                <a:solidFill>
                  <a:schemeClr val="bg1"/>
                </a:solidFill>
                <a:latin typeface="Times New Roman" pitchFamily="18" charset="0"/>
                <a:cs typeface="Times New Roman" pitchFamily="18" charset="0"/>
              </a:rPr>
              <a:t>-</a:t>
            </a:r>
            <a:r>
              <a:rPr lang="fr-FR" sz="2400" dirty="0" err="1" smtClean="0">
                <a:solidFill>
                  <a:schemeClr val="bg1"/>
                </a:solidFill>
                <a:latin typeface="Times New Roman" pitchFamily="18" charset="0"/>
                <a:cs typeface="Times New Roman" pitchFamily="18" charset="0"/>
              </a:rPr>
              <a:t>ATPase</a:t>
            </a:r>
            <a:r>
              <a:rPr lang="fr-FR" sz="2400" dirty="0" smtClean="0">
                <a:solidFill>
                  <a:schemeClr val="bg1"/>
                </a:solidFill>
                <a:latin typeface="Times New Roman" pitchFamily="18" charset="0"/>
                <a:cs typeface="Times New Roman" pitchFamily="18" charset="0"/>
              </a:rPr>
              <a:t>, c’est-à-dire au niveau du site de fixation du potassium. La pompe reste </a:t>
            </a:r>
            <a:r>
              <a:rPr lang="fr-FR" sz="2400" dirty="0" err="1" smtClean="0">
                <a:solidFill>
                  <a:schemeClr val="bg1"/>
                </a:solidFill>
                <a:latin typeface="Times New Roman" pitchFamily="18" charset="0"/>
                <a:cs typeface="Times New Roman" pitchFamily="18" charset="0"/>
              </a:rPr>
              <a:t>phosphorylée</a:t>
            </a:r>
            <a:r>
              <a:rPr lang="fr-FR" sz="2400" dirty="0" smtClean="0">
                <a:solidFill>
                  <a:schemeClr val="bg1"/>
                </a:solidFill>
                <a:latin typeface="Times New Roman" pitchFamily="18" charset="0"/>
                <a:cs typeface="Times New Roman" pitchFamily="18" charset="0"/>
              </a:rPr>
              <a:t> car c’est le potassium extracellulaire qui favorise la déphosphorylation de la sous-unité alpha, ce qui inhibe son fonctionnement. </a:t>
            </a:r>
            <a:endParaRPr kumimoji="0" lang="fr-FR" sz="2400" b="0" i="0" u="none" strike="noStrike" cap="none" normalizeH="0" baseline="0" dirty="0" smtClean="0">
              <a:ln>
                <a:noFill/>
              </a:ln>
              <a:solidFill>
                <a:schemeClr val="bg1"/>
              </a:solidFill>
              <a:effectLst/>
              <a:latin typeface="Times New Roman" pitchFamily="18" charset="0"/>
              <a:cs typeface="Times New Roman" pitchFamily="18" charset="0"/>
            </a:endParaRPr>
          </a:p>
          <a:p>
            <a:pPr eaLnBrk="0" hangingPunct="0"/>
            <a:r>
              <a:rPr kumimoji="0" lang="fr-FR" sz="2400" b="0" i="0" u="none" strike="noStrike" cap="none" normalizeH="0" baseline="0" dirty="0" smtClean="0">
                <a:ln>
                  <a:noFill/>
                </a:ln>
                <a:solidFill>
                  <a:schemeClr val="bg1"/>
                </a:solidFill>
                <a:effectLst/>
                <a:latin typeface="Times New Roman" pitchFamily="18" charset="0"/>
                <a:cs typeface="Times New Roman" pitchFamily="18" charset="0"/>
              </a:rPr>
              <a:t> </a:t>
            </a:r>
          </a:p>
        </p:txBody>
      </p:sp>
    </p:spTree>
  </p:cSld>
  <p:clrMapOvr>
    <a:masterClrMapping/>
  </p:clrMapOvr>
  <p:transition spd="slow">
    <p:pull dir="l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77CAD241-3351-4092-A2D9-C22FCB49C15D}" type="slidenum">
              <a:rPr lang="en-US" smtClean="0"/>
              <a:pPr>
                <a:defRPr/>
              </a:pPr>
              <a:t>16</a:t>
            </a:fld>
            <a:endParaRPr lang="en-US"/>
          </a:p>
        </p:txBody>
      </p:sp>
      <p:sp>
        <p:nvSpPr>
          <p:cNvPr id="5" name="Rectangle 4"/>
          <p:cNvSpPr/>
          <p:nvPr/>
        </p:nvSpPr>
        <p:spPr>
          <a:xfrm>
            <a:off x="542842" y="356915"/>
            <a:ext cx="8244000" cy="2808000"/>
          </a:xfrm>
          <a:prstGeom prst="rect">
            <a:avLst/>
          </a:prstGeom>
          <a:ln w="76200"/>
        </p:spPr>
        <p:style>
          <a:lnRef idx="2">
            <a:schemeClr val="accent1"/>
          </a:lnRef>
          <a:fillRef idx="1">
            <a:schemeClr val="lt1"/>
          </a:fillRef>
          <a:effectRef idx="0">
            <a:schemeClr val="accent1"/>
          </a:effectRef>
          <a:fontRef idx="minor">
            <a:schemeClr val="dk1"/>
          </a:fontRef>
        </p:style>
        <p:txBody>
          <a:bodyPr wrap="square" lIns="360000" tIns="216000" rIns="360000" bIns="216000">
            <a:spAutoFit/>
          </a:bodyPr>
          <a:lstStyle/>
          <a:p>
            <a:pPr>
              <a:lnSpc>
                <a:spcPct val="150000"/>
              </a:lnSpc>
            </a:pPr>
            <a:r>
              <a:rPr lang="fr-FR" sz="3600" b="1" dirty="0" smtClean="0">
                <a:solidFill>
                  <a:schemeClr val="bg2">
                    <a:lumMod val="40000"/>
                    <a:lumOff val="60000"/>
                  </a:schemeClr>
                </a:solidFill>
                <a:latin typeface="Times New Roman" pitchFamily="18" charset="0"/>
                <a:cs typeface="Times New Roman" pitchFamily="18" charset="0"/>
              </a:rPr>
              <a:t>I.1. Transports passifs </a:t>
            </a:r>
          </a:p>
          <a:p>
            <a:pPr>
              <a:lnSpc>
                <a:spcPct val="150000"/>
              </a:lnSpc>
            </a:pPr>
            <a:r>
              <a:rPr lang="fr-FR" sz="3600" b="1" dirty="0" smtClean="0">
                <a:solidFill>
                  <a:schemeClr val="bg2">
                    <a:lumMod val="40000"/>
                    <a:lumOff val="60000"/>
                  </a:schemeClr>
                </a:solidFill>
                <a:latin typeface="Times New Roman" pitchFamily="18" charset="0"/>
                <a:cs typeface="Times New Roman" pitchFamily="18" charset="0"/>
              </a:rPr>
              <a:t>= </a:t>
            </a:r>
            <a:r>
              <a:rPr lang="fr-FR" sz="3600" b="1" dirty="0" smtClean="0">
                <a:solidFill>
                  <a:schemeClr val="bg1"/>
                </a:solidFill>
                <a:latin typeface="Times New Roman" pitchFamily="18" charset="0"/>
                <a:cs typeface="Times New Roman" pitchFamily="18" charset="0"/>
              </a:rPr>
              <a:t>perméabilité passive</a:t>
            </a:r>
          </a:p>
          <a:p>
            <a:pPr>
              <a:lnSpc>
                <a:spcPct val="150000"/>
              </a:lnSpc>
            </a:pPr>
            <a:r>
              <a:rPr lang="fr-FR" sz="3600" b="1" dirty="0" smtClean="0">
                <a:solidFill>
                  <a:schemeClr val="bg2">
                    <a:lumMod val="40000"/>
                    <a:lumOff val="60000"/>
                  </a:schemeClr>
                </a:solidFill>
                <a:latin typeface="Times New Roman" pitchFamily="18" charset="0"/>
                <a:cs typeface="Times New Roman" pitchFamily="18" charset="0"/>
              </a:rPr>
              <a:t> = </a:t>
            </a:r>
            <a:r>
              <a:rPr lang="fr-FR" sz="3600" b="1" dirty="0" smtClean="0">
                <a:solidFill>
                  <a:srgbClr val="00B050"/>
                </a:solidFill>
                <a:latin typeface="Times New Roman" pitchFamily="18" charset="0"/>
                <a:cs typeface="Times New Roman" pitchFamily="18" charset="0"/>
              </a:rPr>
              <a:t>Diffusion (sans apport énergétique)</a:t>
            </a:r>
            <a:endParaRPr lang="fr-FR" sz="3600" dirty="0">
              <a:solidFill>
                <a:schemeClr val="bg2">
                  <a:lumMod val="40000"/>
                  <a:lumOff val="60000"/>
                </a:schemeClr>
              </a:solidFill>
              <a:latin typeface="Times New Roman" pitchFamily="18" charset="0"/>
              <a:cs typeface="Times New Roman" pitchFamily="18" charset="0"/>
            </a:endParaRPr>
          </a:p>
        </p:txBody>
      </p:sp>
      <p:sp>
        <p:nvSpPr>
          <p:cNvPr id="6" name="Rectangle 5"/>
          <p:cNvSpPr/>
          <p:nvPr/>
        </p:nvSpPr>
        <p:spPr bwMode="auto">
          <a:xfrm>
            <a:off x="398280" y="214290"/>
            <a:ext cx="8568000" cy="3132000"/>
          </a:xfrm>
          <a:prstGeom prst="rect">
            <a:avLst/>
          </a:prstGeom>
          <a:noFill/>
          <a:ln w="76200" cap="flat" cmpd="sng" algn="ctr">
            <a:solidFill>
              <a:srgbClr val="66FF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pic>
        <p:nvPicPr>
          <p:cNvPr id="7" name="Picture 2"/>
          <p:cNvPicPr>
            <a:picLocks noChangeAspect="1" noChangeArrowheads="1"/>
          </p:cNvPicPr>
          <p:nvPr/>
        </p:nvPicPr>
        <p:blipFill>
          <a:blip r:embed="rId2"/>
          <a:srcRect/>
          <a:stretch>
            <a:fillRect/>
          </a:stretch>
        </p:blipFill>
        <p:spPr bwMode="auto">
          <a:xfrm>
            <a:off x="3714744" y="3571877"/>
            <a:ext cx="5214974" cy="2786082"/>
          </a:xfrm>
          <a:prstGeom prst="rect">
            <a:avLst/>
          </a:prstGeom>
          <a:ln w="76200" cap="sq">
            <a:solidFill>
              <a:schemeClr val="bg2">
                <a:lumMod val="60000"/>
                <a:lumOff val="40000"/>
              </a:schemeClr>
            </a:solidFill>
            <a:prstDash val="solid"/>
            <a:miter lim="800000"/>
          </a:ln>
          <a:effectLst>
            <a:outerShdw blurRad="50800" dist="38100" dir="2700000" algn="tl" rotWithShape="0">
              <a:srgbClr val="000000">
                <a:alpha val="43000"/>
              </a:srgbClr>
            </a:outerShdw>
          </a:effectLst>
        </p:spPr>
      </p:pic>
      <p:pic>
        <p:nvPicPr>
          <p:cNvPr id="8" name="Picture 2"/>
          <p:cNvPicPr>
            <a:picLocks noChangeAspect="1" noChangeArrowheads="1"/>
          </p:cNvPicPr>
          <p:nvPr/>
        </p:nvPicPr>
        <p:blipFill>
          <a:blip r:embed="rId3"/>
          <a:srcRect t="5508" r="56250"/>
          <a:stretch>
            <a:fillRect/>
          </a:stretch>
        </p:blipFill>
        <p:spPr bwMode="auto">
          <a:xfrm>
            <a:off x="0" y="3500438"/>
            <a:ext cx="3643306" cy="2928958"/>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14282" y="71414"/>
            <a:ext cx="8715436" cy="6107790"/>
          </a:xfrm>
          <a:prstGeom prst="rect">
            <a:avLst/>
          </a:prstGeom>
          <a:ln w="76200">
            <a:solidFill>
              <a:srgbClr val="CC3300"/>
            </a:solidFill>
            <a:headEnd/>
            <a:tailEnd/>
          </a:ln>
        </p:spPr>
        <p:style>
          <a:lnRef idx="2">
            <a:schemeClr val="dk1"/>
          </a:lnRef>
          <a:fillRef idx="1">
            <a:schemeClr val="lt1"/>
          </a:fillRef>
          <a:effectRef idx="0">
            <a:schemeClr val="dk1"/>
          </a:effectRef>
          <a:fontRef idx="minor">
            <a:schemeClr val="dk1"/>
          </a:fontRef>
        </p:style>
        <p:txBody>
          <a:bodyPr vert="horz" wrap="square" lIns="144000" tIns="144000" rIns="144000" bIns="144000" numCol="1" anchor="ctr" anchorCtr="0" compatLnSpc="1">
            <a:prstTxWarp prst="textNoShape">
              <a:avLst/>
            </a:prstTxWarp>
            <a:spAutoFit/>
          </a:bodyPr>
          <a:lstStyle/>
          <a:p>
            <a:pPr lvl="0" indent="228600" algn="just">
              <a:lnSpc>
                <a:spcPct val="150000"/>
              </a:lnSpc>
              <a:buFont typeface="Wingdings" pitchFamily="2" charset="2"/>
              <a:buChar char="q"/>
              <a:tabLst>
                <a:tab pos="457200" algn="l"/>
              </a:tabLst>
            </a:pPr>
            <a:r>
              <a:rPr lang="fr-FR" sz="2400" b="1" dirty="0" smtClean="0">
                <a:latin typeface="Times New Roman" pitchFamily="18" charset="0"/>
                <a:ea typeface="Calibri" pitchFamily="34" charset="0"/>
                <a:cs typeface="Times New Roman" pitchFamily="18" charset="0"/>
              </a:rPr>
              <a:t> </a:t>
            </a:r>
            <a:r>
              <a:rPr lang="fr-FR" sz="2800" b="1" dirty="0" smtClean="0">
                <a:solidFill>
                  <a:schemeClr val="bg1"/>
                </a:solidFill>
                <a:latin typeface="Times New Roman" pitchFamily="18" charset="0"/>
                <a:ea typeface="Calibri" pitchFamily="34" charset="0"/>
                <a:cs typeface="Times New Roman" pitchFamily="18" charset="0"/>
              </a:rPr>
              <a:t>N</a:t>
            </a:r>
            <a:r>
              <a:rPr kumimoji="0" lang="fr-FR" sz="28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e nécessite pas l'intervention active de la cellule </a:t>
            </a:r>
            <a:r>
              <a:rPr kumimoji="0" lang="fr-FR" sz="2800" b="1" i="0" u="none" strike="sngStrike" cap="none" normalizeH="0" baseline="0" dirty="0" smtClean="0">
                <a:ln>
                  <a:noFill/>
                </a:ln>
                <a:solidFill>
                  <a:schemeClr val="bg1"/>
                </a:solidFill>
                <a:effectLst/>
                <a:latin typeface="Times New Roman" pitchFamily="18" charset="0"/>
                <a:ea typeface="Calibri" pitchFamily="34" charset="0"/>
                <a:cs typeface="Times New Roman" pitchFamily="18" charset="0"/>
              </a:rPr>
              <a:t>(</a:t>
            </a:r>
            <a:r>
              <a:rPr kumimoji="0" lang="fr-FR" sz="2800" b="1" i="0" u="none" strike="sngStrike" cap="none" normalizeH="0" baseline="0" dirty="0" smtClean="0">
                <a:ln>
                  <a:noFill/>
                </a:ln>
                <a:solidFill>
                  <a:srgbClr val="00B050"/>
                </a:solidFill>
                <a:effectLst/>
                <a:latin typeface="Times New Roman" pitchFamily="18" charset="0"/>
                <a:ea typeface="Calibri" pitchFamily="34" charset="0"/>
                <a:cs typeface="Times New Roman" pitchFamily="18" charset="0"/>
              </a:rPr>
              <a:t>pas de consommation </a:t>
            </a:r>
            <a:r>
              <a:rPr lang="fr-FR" sz="2800" b="1" strike="sngStrike" dirty="0" smtClean="0">
                <a:solidFill>
                  <a:srgbClr val="00B050"/>
                </a:solidFill>
                <a:latin typeface="Times New Roman" pitchFamily="18" charset="0"/>
                <a:ea typeface="Calibri" pitchFamily="34" charset="0"/>
                <a:cs typeface="Times New Roman" pitchFamily="18" charset="0"/>
              </a:rPr>
              <a:t>d’énergie sous forme </a:t>
            </a:r>
            <a:r>
              <a:rPr kumimoji="0" lang="fr-FR" sz="2800" b="1" i="0" u="none" strike="sngStrike" cap="none" normalizeH="0" baseline="0" dirty="0" smtClean="0">
                <a:ln>
                  <a:noFill/>
                </a:ln>
                <a:solidFill>
                  <a:srgbClr val="00B050"/>
                </a:solidFill>
                <a:effectLst/>
                <a:latin typeface="Times New Roman" pitchFamily="18" charset="0"/>
                <a:ea typeface="Calibri" pitchFamily="34" charset="0"/>
                <a:cs typeface="Times New Roman" pitchFamily="18" charset="0"/>
              </a:rPr>
              <a:t>d’ATP</a:t>
            </a:r>
            <a:r>
              <a:rPr kumimoji="0" lang="fr-FR" sz="2800" b="1" i="0" u="none" strike="sngStrike" cap="none" normalizeH="0" baseline="0" dirty="0" smtClean="0">
                <a:ln>
                  <a:noFill/>
                </a:ln>
                <a:solidFill>
                  <a:schemeClr val="bg1"/>
                </a:solidFill>
                <a:effectLst/>
                <a:latin typeface="Times New Roman" pitchFamily="18" charset="0"/>
                <a:ea typeface="Calibri" pitchFamily="34" charset="0"/>
                <a:cs typeface="Times New Roman" pitchFamily="18" charset="0"/>
              </a:rPr>
              <a:t>).</a:t>
            </a:r>
          </a:p>
          <a:p>
            <a:pPr lvl="0" indent="228600" algn="just">
              <a:lnSpc>
                <a:spcPct val="150000"/>
              </a:lnSpc>
              <a:tabLst>
                <a:tab pos="457200" algn="l"/>
              </a:tabLst>
            </a:pPr>
            <a:endParaRPr kumimoji="0" lang="fr-FR" sz="2800" b="1" i="0" u="none" strike="sngStrike" cap="none" normalizeH="0" baseline="0" dirty="0" smtClean="0">
              <a:ln>
                <a:noFill/>
              </a:ln>
              <a:solidFill>
                <a:schemeClr val="bg1"/>
              </a:solidFill>
              <a:effectLst/>
              <a:latin typeface="Times New Roman" pitchFamily="18" charset="0"/>
              <a:ea typeface="Calibri" pitchFamily="34" charset="0"/>
              <a:cs typeface="Times New Roman" pitchFamily="18" charset="0"/>
            </a:endParaRPr>
          </a:p>
          <a:p>
            <a:pPr lvl="0" indent="228600" algn="just">
              <a:lnSpc>
                <a:spcPct val="150000"/>
              </a:lnSpc>
              <a:buClr>
                <a:schemeClr val="bg2"/>
              </a:buClr>
              <a:buFont typeface="Wingdings" pitchFamily="2" charset="2"/>
              <a:buChar char="q"/>
              <a:tabLst>
                <a:tab pos="457200" algn="l"/>
              </a:tabLst>
            </a:pPr>
            <a:r>
              <a:rPr lang="fr-FR" sz="2800" b="1" dirty="0" smtClean="0">
                <a:solidFill>
                  <a:schemeClr val="bg1"/>
                </a:solidFill>
                <a:latin typeface="Times New Roman" pitchFamily="18" charset="0"/>
                <a:ea typeface="Calibri" pitchFamily="34" charset="0"/>
                <a:cs typeface="Times New Roman" pitchFamily="18" charset="0"/>
              </a:rPr>
              <a:t> </a:t>
            </a:r>
            <a:r>
              <a:rPr kumimoji="0" lang="fr-FR" sz="28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La </a:t>
            </a:r>
            <a:r>
              <a:rPr lang="fr-FR" sz="2800" b="1" dirty="0" smtClean="0">
                <a:solidFill>
                  <a:schemeClr val="bg1"/>
                </a:solidFill>
                <a:latin typeface="Times New Roman" pitchFamily="18" charset="0"/>
                <a:ea typeface="Calibri" pitchFamily="34" charset="0"/>
                <a:cs typeface="Times New Roman" pitchFamily="18" charset="0"/>
              </a:rPr>
              <a:t>diffusion passive </a:t>
            </a:r>
            <a:r>
              <a:rPr kumimoji="0" lang="fr-FR" sz="28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d’une substance dans la cellule dépend des concentrations relatives de cette substance de part et d’autre de la cytomembrane</a:t>
            </a:r>
          </a:p>
          <a:p>
            <a:pPr lvl="0" indent="228600" algn="just">
              <a:lnSpc>
                <a:spcPct val="150000"/>
              </a:lnSpc>
              <a:buClr>
                <a:schemeClr val="bg2"/>
              </a:buClr>
              <a:tabLst>
                <a:tab pos="457200" algn="l"/>
              </a:tabLst>
            </a:pPr>
            <a:r>
              <a:rPr kumimoji="0" lang="fr-FR" sz="28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La concentration du milieu extérieur doit être supérieure à celle du milieu intérieur</a:t>
            </a:r>
            <a:r>
              <a:rPr kumimoji="0" lang="fr-FR" sz="2800" b="1" i="0" u="none" strike="noStrike" cap="none" normalizeH="0" baseline="0" dirty="0" smtClean="0">
                <a:ln>
                  <a:noFill/>
                </a:ln>
                <a:solidFill>
                  <a:srgbClr val="003300"/>
                </a:solidFill>
                <a:effectLst/>
                <a:latin typeface="Times New Roman" pitchFamily="18" charset="0"/>
                <a:ea typeface="Calibri" pitchFamily="34" charset="0"/>
                <a:cs typeface="Times New Roman" pitchFamily="18" charset="0"/>
              </a:rPr>
              <a:t> </a:t>
            </a:r>
          </a:p>
          <a:p>
            <a:pPr lvl="0" indent="228600" algn="just">
              <a:lnSpc>
                <a:spcPct val="150000"/>
              </a:lnSpc>
              <a:tabLst>
                <a:tab pos="457200" algn="l"/>
              </a:tabLst>
            </a:pPr>
            <a:r>
              <a:rPr kumimoji="0" lang="fr-FR" sz="2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Gradient de concentration.</a:t>
            </a:r>
            <a:endParaRPr kumimoji="0" lang="fr-FR" sz="2800" b="1" i="0" u="none" strike="noStrike" cap="none" normalizeH="0" baseline="0" dirty="0" smtClean="0">
              <a:ln>
                <a:noFill/>
              </a:ln>
              <a:solidFill>
                <a:srgbClr val="002060"/>
              </a:solidFill>
              <a:effectLst/>
              <a:latin typeface="Times New Roman" pitchFamily="18" charset="0"/>
              <a:cs typeface="Times New Roman" pitchFamily="18" charset="0"/>
            </a:endParaRPr>
          </a:p>
        </p:txBody>
      </p:sp>
      <p:cxnSp>
        <p:nvCxnSpPr>
          <p:cNvPr id="5" name="Connecteur droit 4"/>
          <p:cNvCxnSpPr/>
          <p:nvPr/>
        </p:nvCxnSpPr>
        <p:spPr bwMode="auto">
          <a:xfrm>
            <a:off x="1928794" y="4429132"/>
            <a:ext cx="500066" cy="1588"/>
          </a:xfrm>
          <a:prstGeom prst="line">
            <a:avLst/>
          </a:prstGeom>
          <a:solidFill>
            <a:schemeClr val="accent1"/>
          </a:solidFill>
          <a:ln w="76200" cap="flat" cmpd="sng" algn="ctr">
            <a:solidFill>
              <a:srgbClr val="CC0066"/>
            </a:solidFill>
            <a:prstDash val="solid"/>
            <a:round/>
            <a:headEnd type="none" w="med" len="med"/>
            <a:tailEnd type="none" w="med" len="med"/>
          </a:ln>
          <a:effectLst/>
        </p:spPr>
      </p:cxnSp>
      <p:cxnSp>
        <p:nvCxnSpPr>
          <p:cNvPr id="6" name="Connecteur droit 5"/>
          <p:cNvCxnSpPr/>
          <p:nvPr/>
        </p:nvCxnSpPr>
        <p:spPr bwMode="auto">
          <a:xfrm>
            <a:off x="1928794" y="4643446"/>
            <a:ext cx="500066" cy="1588"/>
          </a:xfrm>
          <a:prstGeom prst="line">
            <a:avLst/>
          </a:prstGeom>
          <a:solidFill>
            <a:schemeClr val="accent1"/>
          </a:solidFill>
          <a:ln w="76200" cap="flat" cmpd="sng" algn="ctr">
            <a:solidFill>
              <a:srgbClr val="CC0066"/>
            </a:solidFill>
            <a:prstDash val="solid"/>
            <a:round/>
            <a:headEnd type="none" w="med" len="med"/>
            <a:tailEnd type="none" w="med" len="med"/>
          </a:ln>
          <a:effectLst/>
        </p:spPr>
      </p:cxnSp>
      <p:cxnSp>
        <p:nvCxnSpPr>
          <p:cNvPr id="7" name="Connecteur droit 6"/>
          <p:cNvCxnSpPr/>
          <p:nvPr/>
        </p:nvCxnSpPr>
        <p:spPr bwMode="auto">
          <a:xfrm>
            <a:off x="1714480" y="5643578"/>
            <a:ext cx="500066" cy="1588"/>
          </a:xfrm>
          <a:prstGeom prst="line">
            <a:avLst/>
          </a:prstGeom>
          <a:solidFill>
            <a:schemeClr val="accent1"/>
          </a:solidFill>
          <a:ln w="76200" cap="flat" cmpd="sng" algn="ctr">
            <a:solidFill>
              <a:srgbClr val="CC0066"/>
            </a:solidFill>
            <a:prstDash val="solid"/>
            <a:round/>
            <a:headEnd type="none" w="med" len="med"/>
            <a:tailEnd type="none" w="med" len="med"/>
          </a:ln>
          <a:effectLst/>
        </p:spPr>
      </p:cxnSp>
      <p:cxnSp>
        <p:nvCxnSpPr>
          <p:cNvPr id="8" name="Connecteur droit 7"/>
          <p:cNvCxnSpPr/>
          <p:nvPr/>
        </p:nvCxnSpPr>
        <p:spPr bwMode="auto">
          <a:xfrm>
            <a:off x="1714480" y="5857892"/>
            <a:ext cx="500066" cy="1588"/>
          </a:xfrm>
          <a:prstGeom prst="line">
            <a:avLst/>
          </a:prstGeom>
          <a:solidFill>
            <a:schemeClr val="accent1"/>
          </a:solidFill>
          <a:ln w="76200" cap="flat" cmpd="sng" algn="ctr">
            <a:solidFill>
              <a:srgbClr val="CC0066"/>
            </a:solidFill>
            <a:prstDash val="solid"/>
            <a:round/>
            <a:headEnd type="none" w="med" len="med"/>
            <a:tailEnd type="none" w="med" len="med"/>
          </a:ln>
          <a:effectLst/>
        </p:spPr>
      </p:cxnSp>
      <p:sp>
        <p:nvSpPr>
          <p:cNvPr id="10" name="Flèche droite 9"/>
          <p:cNvSpPr/>
          <p:nvPr/>
        </p:nvSpPr>
        <p:spPr bwMode="auto">
          <a:xfrm>
            <a:off x="500034" y="4244734"/>
            <a:ext cx="1260960" cy="541588"/>
          </a:xfrm>
          <a:prstGeom prst="rightArrow">
            <a:avLst/>
          </a:prstGeom>
          <a:solidFill>
            <a:srgbClr val="CC0099"/>
          </a:solidFill>
          <a:ln w="571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285720" y="2214554"/>
            <a:ext cx="8572560" cy="1928826"/>
          </a:xfrm>
          <a:prstGeom prst="rect">
            <a:avLst/>
          </a:prstGeom>
          <a:noFill/>
          <a:ln w="38100" cap="flat" cmpd="sng" algn="ctr">
            <a:solidFill>
              <a:schemeClr val="bg2">
                <a:lumMod val="60000"/>
                <a:lumOff val="4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Tree>
  </p:cSld>
  <p:clrMapOvr>
    <a:masterClrMapping/>
  </p:clrMapOvr>
  <p:transition spd="slow">
    <p:pull dir="l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18</a:t>
            </a:fld>
            <a:endParaRPr lang="en-US"/>
          </a:p>
        </p:txBody>
      </p:sp>
      <p:sp>
        <p:nvSpPr>
          <p:cNvPr id="264193" name="Rectangle 1"/>
          <p:cNvSpPr>
            <a:spLocks noChangeArrowheads="1"/>
          </p:cNvSpPr>
          <p:nvPr/>
        </p:nvSpPr>
        <p:spPr bwMode="auto">
          <a:xfrm>
            <a:off x="187306" y="1071546"/>
            <a:ext cx="3456000" cy="5058683"/>
          </a:xfrm>
          <a:prstGeom prst="rect">
            <a:avLst/>
          </a:prstGeom>
          <a:ln w="76200">
            <a:solidFill>
              <a:srgbClr val="C00000"/>
            </a:solidFill>
            <a:headEnd/>
            <a:tailEnd/>
          </a:ln>
        </p:spPr>
        <p:style>
          <a:lnRef idx="2">
            <a:schemeClr val="accent2"/>
          </a:lnRef>
          <a:fillRef idx="1">
            <a:schemeClr val="lt1"/>
          </a:fillRef>
          <a:effectRef idx="0">
            <a:schemeClr val="accent2"/>
          </a:effectRef>
          <a:fontRef idx="minor">
            <a:schemeClr val="dk1"/>
          </a:fontRef>
        </p:style>
        <p:txBody>
          <a:bodyPr vert="horz" wrap="square" lIns="180000" tIns="36000" rIns="180000" bIns="3600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fr-FR" sz="2400" b="1" i="0" u="sng" strike="noStrike" cap="none" normalizeH="0" baseline="0" dirty="0" smtClean="0">
                <a:ln>
                  <a:noFill/>
                </a:ln>
                <a:solidFill>
                  <a:srgbClr val="FF4215"/>
                </a:solidFill>
                <a:effectLst/>
                <a:latin typeface="Times New Roman" pitchFamily="18" charset="0"/>
                <a:ea typeface="Calibri" pitchFamily="34" charset="0"/>
                <a:cs typeface="Times New Roman" pitchFamily="18" charset="0"/>
              </a:rPr>
              <a:t>I.1.1.1.</a:t>
            </a:r>
            <a:r>
              <a:rPr kumimoji="0" lang="fr-FR" sz="2400" b="1" i="0" u="sng" strike="noStrike" cap="none" normalizeH="0" dirty="0" smtClean="0">
                <a:ln>
                  <a:noFill/>
                </a:ln>
                <a:solidFill>
                  <a:srgbClr val="FF4215"/>
                </a:solidFill>
                <a:effectLst/>
                <a:latin typeface="Times New Roman" pitchFamily="18" charset="0"/>
                <a:ea typeface="Calibri" pitchFamily="34" charset="0"/>
                <a:cs typeface="Times New Roman" pitchFamily="18" charset="0"/>
              </a:rPr>
              <a:t> </a:t>
            </a:r>
            <a:r>
              <a:rPr kumimoji="0" lang="fr-FR" sz="2400" b="1" i="0" strike="noStrike" cap="none" normalizeH="0" dirty="0" smtClean="0">
                <a:ln>
                  <a:noFill/>
                </a:ln>
                <a:solidFill>
                  <a:srgbClr val="FF4215"/>
                </a:solidFill>
                <a:effectLst/>
                <a:latin typeface="Times New Roman" pitchFamily="18" charset="0"/>
                <a:ea typeface="Calibri" pitchFamily="34" charset="0"/>
                <a:cs typeface="Times New Roman" pitchFamily="18" charset="0"/>
              </a:rPr>
              <a:t>D</a:t>
            </a:r>
            <a:r>
              <a:rPr kumimoji="0" lang="fr-FR" sz="2400" b="1" i="0" strike="noStrike" cap="none" normalizeH="0" baseline="0" dirty="0" smtClean="0">
                <a:ln>
                  <a:noFill/>
                </a:ln>
                <a:solidFill>
                  <a:srgbClr val="FF4215"/>
                </a:solidFill>
                <a:effectLst/>
                <a:latin typeface="Times New Roman" pitchFamily="18" charset="0"/>
                <a:ea typeface="Calibri" pitchFamily="34" charset="0"/>
                <a:cs typeface="Times New Roman" pitchFamily="18" charset="0"/>
              </a:rPr>
              <a:t>iffusion simple Proprement dite                              à travers la bicouche lipidique </a:t>
            </a:r>
          </a:p>
          <a:p>
            <a:pPr marL="0" marR="0" lvl="0" indent="0" algn="just" defTabSz="914400" rtl="0" eaLnBrk="0" fontAlgn="base" latinLnBrk="0" hangingPunct="0">
              <a:lnSpc>
                <a:spcPct val="150000"/>
              </a:lnSpc>
              <a:spcBef>
                <a:spcPct val="0"/>
              </a:spcBef>
              <a:spcAft>
                <a:spcPct val="0"/>
              </a:spcAft>
              <a:buClrTx/>
              <a:buSzTx/>
              <a:buFontTx/>
              <a:buNone/>
              <a:tabLst/>
            </a:pPr>
            <a:r>
              <a:rPr lang="fr-FR" sz="2400" b="1" dirty="0" smtClean="0">
                <a:solidFill>
                  <a:srgbClr val="FF4215"/>
                </a:solidFill>
                <a:latin typeface="Times New Roman" pitchFamily="18" charset="0"/>
                <a:ea typeface="Calibri" pitchFamily="34" charset="0"/>
                <a:cs typeface="Times New Roman" pitchFamily="18" charset="0"/>
              </a:rPr>
              <a:t>= </a:t>
            </a:r>
            <a:r>
              <a:rPr kumimoji="0" lang="fr-FR" sz="2400" b="1" i="0" strike="noStrike" cap="none" normalizeH="0" baseline="0" dirty="0" smtClean="0">
                <a:ln>
                  <a:noFill/>
                </a:ln>
                <a:solidFill>
                  <a:srgbClr val="FF4215"/>
                </a:solidFill>
                <a:effectLst/>
                <a:latin typeface="Times New Roman" pitchFamily="18" charset="0"/>
                <a:ea typeface="Calibri" pitchFamily="34" charset="0"/>
                <a:cs typeface="Times New Roman" pitchFamily="18" charset="0"/>
              </a:rPr>
              <a:t>Diffusion lipophile</a:t>
            </a:r>
            <a:r>
              <a:rPr kumimoji="0" lang="fr-FR" sz="2400" b="1" i="0" strike="noStrike" cap="none" normalizeH="0" baseline="0" dirty="0" smtClean="0">
                <a:ln>
                  <a:noFill/>
                </a:ln>
                <a:solidFill>
                  <a:srgbClr val="FF3300"/>
                </a:solidFill>
                <a:effectLst/>
                <a:latin typeface="Times New Roman" pitchFamily="18" charset="0"/>
                <a:ea typeface="Calibri" pitchFamily="34" charset="0"/>
                <a:cs typeface="Times New Roman" pitchFamily="18" charset="0"/>
              </a:rPr>
              <a:t> </a:t>
            </a:r>
          </a:p>
          <a:p>
            <a:pPr marL="0" marR="0" lvl="0" indent="0" algn="just" defTabSz="914400" rtl="0" eaLnBrk="0" fontAlgn="base" latinLnBrk="0" hangingPunct="0">
              <a:lnSpc>
                <a:spcPct val="150000"/>
              </a:lnSpc>
              <a:spcBef>
                <a:spcPct val="0"/>
              </a:spcBef>
              <a:spcAft>
                <a:spcPct val="0"/>
              </a:spcAft>
              <a:buClrTx/>
              <a:buSzTx/>
              <a:buFontTx/>
              <a:buNone/>
              <a:tabLst/>
            </a:pPr>
            <a:endParaRPr kumimoji="0" lang="fr-FR" sz="2400" b="1" i="0"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endParaRPr>
          </a:p>
          <a:p>
            <a:pPr algn="just" eaLnBrk="0" hangingPunct="0">
              <a:lnSpc>
                <a:spcPct val="150000"/>
              </a:lnSpc>
            </a:pPr>
            <a:r>
              <a:rPr lang="fr-FR" sz="2400" b="1" u="sng" dirty="0" smtClean="0">
                <a:solidFill>
                  <a:srgbClr val="DA0000"/>
                </a:solidFill>
                <a:latin typeface="Times New Roman" pitchFamily="18" charset="0"/>
                <a:ea typeface="Calibri" pitchFamily="34" charset="0"/>
                <a:cs typeface="Times New Roman" pitchFamily="18" charset="0"/>
              </a:rPr>
              <a:t>I.1.1.2. </a:t>
            </a:r>
            <a:r>
              <a:rPr lang="fr-FR" sz="2400" b="1" dirty="0" smtClean="0">
                <a:solidFill>
                  <a:srgbClr val="DA0000"/>
                </a:solidFill>
                <a:latin typeface="Times New Roman" pitchFamily="18" charset="0"/>
                <a:ea typeface="Calibri" pitchFamily="34" charset="0"/>
                <a:cs typeface="Times New Roman" pitchFamily="18" charset="0"/>
              </a:rPr>
              <a:t>Diffusion simple à travers les pores et canaux </a:t>
            </a:r>
            <a:endParaRPr kumimoji="0" lang="fr-FR" sz="2400" b="1" i="0" strike="noStrike" cap="none" normalizeH="0" baseline="0" dirty="0" smtClean="0">
              <a:ln>
                <a:noFill/>
              </a:ln>
              <a:solidFill>
                <a:srgbClr val="DA0000"/>
              </a:solidFill>
              <a:effectLst/>
              <a:latin typeface="Times New Roman" pitchFamily="18" charset="0"/>
              <a:ea typeface="Calibri" pitchFamily="34"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3714744" y="928671"/>
            <a:ext cx="5219437" cy="5286412"/>
          </a:xfrm>
          <a:prstGeom prst="rect">
            <a:avLst/>
          </a:prstGeom>
          <a:noFill/>
          <a:ln w="9525">
            <a:noFill/>
            <a:miter lim="800000"/>
            <a:headEnd/>
            <a:tailEnd/>
          </a:ln>
          <a:effectLst/>
        </p:spPr>
      </p:pic>
      <p:sp>
        <p:nvSpPr>
          <p:cNvPr id="7" name="Rectangle 6"/>
          <p:cNvSpPr>
            <a:spLocks noRot="1" noChangeArrowheads="1"/>
          </p:cNvSpPr>
          <p:nvPr/>
        </p:nvSpPr>
        <p:spPr bwMode="auto">
          <a:xfrm>
            <a:off x="642910" y="142852"/>
            <a:ext cx="7929618" cy="714380"/>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FFD3C9"/>
            </a:solidFill>
            <a:miter lim="800000"/>
            <a:headEnd/>
            <a:tailEnd/>
          </a:ln>
          <a:effectLst/>
        </p:spPr>
        <p:txBody>
          <a:bodyPr anchor="ctr"/>
          <a:lstStyle/>
          <a:p>
            <a:pPr lvl="0" algn="ctr" fontAlgn="auto">
              <a:spcBef>
                <a:spcPts val="0"/>
              </a:spcBef>
              <a:spcAft>
                <a:spcPts val="0"/>
              </a:spcAft>
              <a:defRPr/>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 I.1.1. La diffusion simple</a:t>
            </a:r>
            <a:endParaRPr lang="en-US"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19</a:t>
            </a:fld>
            <a:endParaRPr lang="en-US"/>
          </a:p>
        </p:txBody>
      </p:sp>
      <p:sp>
        <p:nvSpPr>
          <p:cNvPr id="264193" name="Rectangle 1"/>
          <p:cNvSpPr>
            <a:spLocks noChangeArrowheads="1"/>
          </p:cNvSpPr>
          <p:nvPr/>
        </p:nvSpPr>
        <p:spPr bwMode="auto">
          <a:xfrm>
            <a:off x="142844" y="71414"/>
            <a:ext cx="8929718" cy="6001643"/>
          </a:xfrm>
          <a:prstGeom prst="rect">
            <a:avLst/>
          </a:prstGeom>
          <a:ln w="76200">
            <a:solidFill>
              <a:srgbClr val="C00000"/>
            </a:solidFill>
            <a:headEnd/>
            <a:tailEnd/>
          </a:ln>
        </p:spPr>
        <p:style>
          <a:lnRef idx="2">
            <a:schemeClr val="accent2"/>
          </a:lnRef>
          <a:fillRef idx="1">
            <a:schemeClr val="lt1"/>
          </a:fillRef>
          <a:effectRef idx="0">
            <a:schemeClr val="accent2"/>
          </a:effectRef>
          <a:fontRef idx="minor">
            <a:schemeClr val="dk1"/>
          </a:fontRef>
        </p:style>
        <p:txBody>
          <a:bodyPr vert="horz" wrap="square" lIns="360000" tIns="45720" rIns="36000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endParaRPr kumimoji="0" lang="fr-FR" sz="28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fr-FR" sz="28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I.1.1.1.</a:t>
            </a:r>
            <a:r>
              <a:rPr kumimoji="0" lang="fr-FR" sz="2800" b="1" i="0" u="none" strike="noStrike" cap="none" normalizeH="0" dirty="0" smtClean="0">
                <a:ln>
                  <a:noFill/>
                </a:ln>
                <a:solidFill>
                  <a:srgbClr val="C00000"/>
                </a:solidFill>
                <a:effectLst/>
                <a:latin typeface="Times New Roman" pitchFamily="18" charset="0"/>
                <a:ea typeface="Calibri" pitchFamily="34" charset="0"/>
                <a:cs typeface="Times New Roman" pitchFamily="18" charset="0"/>
              </a:rPr>
              <a:t> D</a:t>
            </a:r>
            <a:r>
              <a:rPr kumimoji="0" lang="fr-FR" sz="2800" b="1" i="0" u="sng"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iffusion simple Proprement dite                              à travers la bicouche lipidique diffusion dite lipophile :</a:t>
            </a:r>
          </a:p>
          <a:p>
            <a:pPr lvl="0" algn="just">
              <a:lnSpc>
                <a:spcPct val="150000"/>
              </a:lnSpc>
              <a:buFont typeface="Wingdings" pitchFamily="2" charset="2"/>
              <a:buChar char="q"/>
            </a:pPr>
            <a:r>
              <a:rPr lang="fr-FR" sz="2400" dirty="0" smtClean="0">
                <a:solidFill>
                  <a:schemeClr val="bg1"/>
                </a:solidFill>
                <a:latin typeface="Times New Roman" pitchFamily="18" charset="0"/>
                <a:cs typeface="Times New Roman" pitchFamily="18" charset="0"/>
              </a:rPr>
              <a:t> L</a:t>
            </a:r>
            <a:r>
              <a:rPr lang="fr-FR" sz="2400" b="1" dirty="0" smtClean="0">
                <a:solidFill>
                  <a:schemeClr val="bg1"/>
                </a:solidFill>
                <a:latin typeface="Times New Roman" pitchFamily="18" charset="0"/>
                <a:cs typeface="Times New Roman" pitchFamily="18" charset="0"/>
              </a:rPr>
              <a:t>es molécules doivent êtres capables de se dissoudre dans la bicouche lipidique: gaz (O2, CO2), hormones stéroïdes ; hormones thyroïdiennes, vitamines liposolubles: A, D, E et K, alcool, urée, anesthésiques.</a:t>
            </a:r>
          </a:p>
          <a:p>
            <a:pPr lvl="0" algn="just">
              <a:lnSpc>
                <a:spcPct val="150000"/>
              </a:lnSpc>
              <a:buFont typeface="Wingdings" pitchFamily="2" charset="2"/>
              <a:buChar char="q"/>
            </a:pPr>
            <a:r>
              <a:rPr lang="fr-FR" sz="2400" b="1" dirty="0" smtClean="0">
                <a:solidFill>
                  <a:schemeClr val="bg1"/>
                </a:solidFill>
                <a:latin typeface="Times New Roman" pitchFamily="18" charset="0"/>
                <a:cs typeface="Times New Roman" pitchFamily="18" charset="0"/>
              </a:rPr>
              <a:t> Mécanisme non spécifique limité (très lent pour les molécules hydrophiles)</a:t>
            </a:r>
            <a:endParaRPr kumimoji="0" lang="fr-FR" sz="2800" b="1" i="0" u="none" strike="noStrike" cap="none" normalizeH="0" baseline="0" dirty="0" smtClean="0">
              <a:ln>
                <a:noFill/>
              </a:ln>
              <a:solidFill>
                <a:schemeClr val="bg1"/>
              </a:solidFill>
              <a:effectLst/>
              <a:latin typeface="Times New Roman" pitchFamily="18" charset="0"/>
              <a:cs typeface="Times New Roman" pitchFamily="18" charset="0"/>
            </a:endParaRPr>
          </a:p>
        </p:txBody>
      </p:sp>
      <p:sp>
        <p:nvSpPr>
          <p:cNvPr id="5" name="Rectangle 6"/>
          <p:cNvSpPr>
            <a:spLocks noRot="1" noChangeArrowheads="1"/>
          </p:cNvSpPr>
          <p:nvPr/>
        </p:nvSpPr>
        <p:spPr bwMode="auto">
          <a:xfrm>
            <a:off x="642910" y="142852"/>
            <a:ext cx="7929618" cy="714380"/>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FFD3C9"/>
            </a:solidFill>
            <a:miter lim="800000"/>
            <a:headEnd/>
            <a:tailEnd/>
          </a:ln>
          <a:effectLst/>
        </p:spPr>
        <p:txBody>
          <a:bodyPr anchor="ctr"/>
          <a:lstStyle/>
          <a:p>
            <a:pPr lvl="0" algn="ctr" fontAlgn="auto">
              <a:spcBef>
                <a:spcPts val="0"/>
              </a:spcBef>
              <a:spcAft>
                <a:spcPts val="0"/>
              </a:spcAft>
              <a:defRPr/>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 I.1.1. La diffusion simple</a:t>
            </a:r>
            <a:endParaRPr lang="en-US"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7158" y="2000240"/>
            <a:ext cx="8501122" cy="4643446"/>
          </a:xfrm>
        </p:spPr>
        <p:style>
          <a:lnRef idx="2">
            <a:schemeClr val="accent2"/>
          </a:lnRef>
          <a:fillRef idx="1">
            <a:schemeClr val="lt1"/>
          </a:fillRef>
          <a:effectRef idx="0">
            <a:schemeClr val="accent2"/>
          </a:effectRef>
          <a:fontRef idx="minor">
            <a:schemeClr val="dk1"/>
          </a:fontRef>
        </p:style>
        <p:txBody>
          <a:bodyPr/>
          <a:lstStyle/>
          <a:p>
            <a:pPr>
              <a:buNone/>
            </a:pPr>
            <a:r>
              <a:rPr lang="fr-FR" sz="2800" b="1" dirty="0" smtClean="0">
                <a:solidFill>
                  <a:schemeClr val="bg1"/>
                </a:solidFill>
                <a:effectLst/>
                <a:latin typeface="Times New Roman" pitchFamily="18" charset="0"/>
                <a:cs typeface="Times New Roman" pitchFamily="18" charset="0"/>
              </a:rPr>
              <a:t>Savoir que :</a:t>
            </a:r>
          </a:p>
          <a:p>
            <a:pPr>
              <a:lnSpc>
                <a:spcPct val="150000"/>
              </a:lnSpc>
              <a:buClr>
                <a:schemeClr val="bg2"/>
              </a:buClr>
              <a:buFont typeface="Wingdings" pitchFamily="2" charset="2"/>
              <a:buChar char="v"/>
            </a:pPr>
            <a:r>
              <a:rPr lang="fr-FR" sz="2800" b="1" dirty="0" smtClean="0">
                <a:solidFill>
                  <a:schemeClr val="bg1"/>
                </a:solidFill>
                <a:effectLst/>
                <a:latin typeface="Times New Roman" pitchFamily="18" charset="0"/>
                <a:cs typeface="Times New Roman" pitchFamily="18" charset="0"/>
              </a:rPr>
              <a:t>La cellule est la plus petite forme de vie.</a:t>
            </a:r>
          </a:p>
          <a:p>
            <a:pPr algn="just">
              <a:lnSpc>
                <a:spcPct val="150000"/>
              </a:lnSpc>
              <a:buClr>
                <a:schemeClr val="bg2"/>
              </a:buClr>
              <a:buFont typeface="Wingdings" pitchFamily="2" charset="2"/>
              <a:buChar char="v"/>
            </a:pPr>
            <a:r>
              <a:rPr lang="fr-FR" sz="2800" b="1" dirty="0" smtClean="0">
                <a:solidFill>
                  <a:schemeClr val="bg1"/>
                </a:solidFill>
                <a:effectLst/>
                <a:latin typeface="Times New Roman" pitchFamily="18" charset="0"/>
                <a:cs typeface="Times New Roman" pitchFamily="18" charset="0"/>
              </a:rPr>
              <a:t> La cellule est entourée par une membrane lipidique qui est peu perméable aux solutés et aux  macromolécules.</a:t>
            </a:r>
          </a:p>
          <a:p>
            <a:pPr>
              <a:lnSpc>
                <a:spcPct val="150000"/>
              </a:lnSpc>
              <a:buClr>
                <a:schemeClr val="bg2"/>
              </a:buClr>
              <a:buFont typeface="Wingdings" pitchFamily="2" charset="2"/>
              <a:buChar char="v"/>
            </a:pPr>
            <a:r>
              <a:rPr lang="fr-FR" sz="2800" b="1" dirty="0" smtClean="0">
                <a:solidFill>
                  <a:schemeClr val="bg1"/>
                </a:solidFill>
                <a:effectLst/>
                <a:latin typeface="Times New Roman" pitchFamily="18" charset="0"/>
                <a:cs typeface="Times New Roman" pitchFamily="18" charset="0"/>
              </a:rPr>
              <a:t>Comme tous les êtres vivants, la cellule a besoin d’énergie et elle produit des déchets</a:t>
            </a:r>
            <a:r>
              <a:rPr lang="fr-FR" sz="2800" dirty="0" smtClean="0">
                <a:solidFill>
                  <a:schemeClr val="bg1"/>
                </a:solidFill>
                <a:latin typeface="Times New Roman" pitchFamily="18" charset="0"/>
                <a:cs typeface="Times New Roman" pitchFamily="18" charset="0"/>
              </a:rPr>
              <a:t>.</a:t>
            </a:r>
            <a:endParaRPr lang="fr-FR" sz="2400" dirty="0">
              <a:solidFill>
                <a:schemeClr val="bg1"/>
              </a:solidFill>
              <a:effectLst/>
              <a:latin typeface="Times New Roman" pitchFamily="18" charset="0"/>
              <a:cs typeface="Times New Roman" pitchFamily="18" charset="0"/>
            </a:endParaRPr>
          </a:p>
        </p:txBody>
      </p:sp>
      <p:sp>
        <p:nvSpPr>
          <p:cNvPr id="7" name="Rectangle 6"/>
          <p:cNvSpPr>
            <a:spLocks noRot="1" noChangeArrowheads="1"/>
          </p:cNvSpPr>
          <p:nvPr/>
        </p:nvSpPr>
        <p:spPr bwMode="auto">
          <a:xfrm>
            <a:off x="285720" y="142852"/>
            <a:ext cx="8572560" cy="1071570"/>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FF0000"/>
            </a:solidFill>
            <a:miter lim="800000"/>
            <a:headEnd/>
            <a:tailEnd/>
          </a:ln>
          <a:effectLst/>
        </p:spPr>
        <p:txBody>
          <a:bodyPr anchor="ctr"/>
          <a:lstStyle/>
          <a:p>
            <a:pPr algn="ctr" fontAlgn="auto">
              <a:spcBef>
                <a:spcPts val="0"/>
              </a:spcBef>
              <a:spcAft>
                <a:spcPts val="0"/>
              </a:spcAft>
              <a:defRPr/>
            </a:pPr>
            <a:r>
              <a:rPr lang="fr-FR" sz="2800" b="1" dirty="0" smtClean="0">
                <a:solidFill>
                  <a:srgbClr val="FFFF00"/>
                </a:solidFill>
                <a:latin typeface="Times New Roman" pitchFamily="18" charset="0"/>
                <a:cs typeface="Times New Roman" pitchFamily="18" charset="0"/>
              </a:rPr>
              <a:t>Transports et diffusions à travers la membrane plasmique des petites et des macromolécules</a:t>
            </a:r>
            <a:endParaRPr lang="en-US" sz="2800" b="1" dirty="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sp>
        <p:nvSpPr>
          <p:cNvPr id="4" name="Rectangle 3"/>
          <p:cNvSpPr>
            <a:spLocks noRot="1" noChangeArrowheads="1"/>
          </p:cNvSpPr>
          <p:nvPr/>
        </p:nvSpPr>
        <p:spPr bwMode="auto">
          <a:xfrm>
            <a:off x="2786050" y="1214422"/>
            <a:ext cx="3027186" cy="785818"/>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FF0000"/>
            </a:solidFill>
            <a:miter lim="800000"/>
            <a:headEnd/>
            <a:tailEnd/>
          </a:ln>
          <a:effectLst/>
        </p:spPr>
        <p:txBody>
          <a:bodyPr anchor="ctr"/>
          <a:lstStyle/>
          <a:p>
            <a:pPr algn="ctr" fontAlgn="auto">
              <a:spcBef>
                <a:spcPts val="0"/>
              </a:spcBef>
              <a:spcAft>
                <a:spcPts val="0"/>
              </a:spcAft>
              <a:defRPr/>
            </a:pPr>
            <a:r>
              <a:rPr lang="fr-FR" sz="3200" b="1" dirty="0" smtClean="0"/>
              <a:t> </a:t>
            </a: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Pré requis</a:t>
            </a:r>
            <a:endParaRPr lang="en-US" sz="3200" b="1" dirty="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20</a:t>
            </a:fld>
            <a:endParaRPr lang="en-US"/>
          </a:p>
        </p:txBody>
      </p:sp>
      <p:pic>
        <p:nvPicPr>
          <p:cNvPr id="1026" name="Picture 2"/>
          <p:cNvPicPr>
            <a:picLocks noChangeAspect="1" noChangeArrowheads="1"/>
          </p:cNvPicPr>
          <p:nvPr/>
        </p:nvPicPr>
        <p:blipFill>
          <a:blip r:embed="rId2"/>
          <a:srcRect/>
          <a:stretch>
            <a:fillRect/>
          </a:stretch>
        </p:blipFill>
        <p:spPr bwMode="auto">
          <a:xfrm>
            <a:off x="71406" y="71414"/>
            <a:ext cx="8892000" cy="4786346"/>
          </a:xfrm>
          <a:prstGeom prst="rect">
            <a:avLst/>
          </a:prstGeom>
          <a:noFill/>
          <a:ln w="9525">
            <a:noFill/>
            <a:miter lim="800000"/>
            <a:headEnd/>
            <a:tailEnd/>
          </a:ln>
          <a:effectLst/>
        </p:spPr>
      </p:pic>
      <p:sp>
        <p:nvSpPr>
          <p:cNvPr id="5" name="Rectangle 4"/>
          <p:cNvSpPr/>
          <p:nvPr/>
        </p:nvSpPr>
        <p:spPr>
          <a:xfrm>
            <a:off x="71406" y="4786322"/>
            <a:ext cx="892800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fr-FR" sz="2400" b="1" dirty="0" smtClean="0">
                <a:latin typeface="Times New Roman" pitchFamily="18" charset="0"/>
                <a:cs typeface="Times New Roman" pitchFamily="18" charset="0"/>
              </a:rPr>
              <a:t>Figure: </a:t>
            </a:r>
            <a:r>
              <a:rPr lang="fr-FR" sz="2400" b="1" dirty="0" smtClean="0">
                <a:solidFill>
                  <a:schemeClr val="bg1"/>
                </a:solidFill>
                <a:latin typeface="Times New Roman" pitchFamily="18" charset="0"/>
                <a:cs typeface="Times New Roman" pitchFamily="18" charset="0"/>
              </a:rPr>
              <a:t>Diagramme montrant l’étendue des valeurs des coefficients de perméabilité (</a:t>
            </a:r>
            <a:r>
              <a:rPr lang="fr-FR" sz="2400" b="1" dirty="0" err="1" smtClean="0">
                <a:solidFill>
                  <a:schemeClr val="bg1"/>
                </a:solidFill>
                <a:latin typeface="Times New Roman" pitchFamily="18" charset="0"/>
                <a:cs typeface="Times New Roman" pitchFamily="18" charset="0"/>
              </a:rPr>
              <a:t>cm.s</a:t>
            </a:r>
            <a:r>
              <a:rPr lang="fr-FR" sz="2400" b="1" dirty="0" smtClean="0">
                <a:solidFill>
                  <a:schemeClr val="bg1"/>
                </a:solidFill>
                <a:latin typeface="Times New Roman" pitchFamily="18" charset="0"/>
                <a:cs typeface="Times New Roman" pitchFamily="18" charset="0"/>
              </a:rPr>
              <a:t>–1) pour le passage de diverses catégories de molécules et d’ions à travers les bicouches lipidiques artificielles</a:t>
            </a:r>
            <a:endParaRPr lang="fr-FR" sz="2400" b="1" dirty="0">
              <a:solidFill>
                <a:schemeClr val="bg1"/>
              </a:solidFill>
              <a:latin typeface="Times New Roman" pitchFamily="18" charset="0"/>
              <a:cs typeface="Times New Roman" pitchFamily="18" charset="0"/>
            </a:endParaRPr>
          </a:p>
        </p:txBody>
      </p:sp>
      <p:sp>
        <p:nvSpPr>
          <p:cNvPr id="6" name="Multiplier 5"/>
          <p:cNvSpPr/>
          <p:nvPr/>
        </p:nvSpPr>
        <p:spPr bwMode="auto">
          <a:xfrm>
            <a:off x="0" y="2285992"/>
            <a:ext cx="1285852" cy="1214446"/>
          </a:xfrm>
          <a:prstGeom prst="mathMultiply">
            <a:avLst/>
          </a:prstGeom>
          <a:solidFill>
            <a:srgbClr val="DA0000"/>
          </a:solidFill>
          <a:ln w="28575"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7" name="Multiplier 6"/>
          <p:cNvSpPr/>
          <p:nvPr/>
        </p:nvSpPr>
        <p:spPr bwMode="auto">
          <a:xfrm>
            <a:off x="1785918" y="2214554"/>
            <a:ext cx="864000" cy="714380"/>
          </a:xfrm>
          <a:prstGeom prst="mathMultiply">
            <a:avLst/>
          </a:prstGeom>
          <a:solidFill>
            <a:srgbClr val="DA0000"/>
          </a:solidFill>
          <a:ln w="28575"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8" name="Multiplier 7"/>
          <p:cNvSpPr/>
          <p:nvPr/>
        </p:nvSpPr>
        <p:spPr bwMode="auto">
          <a:xfrm>
            <a:off x="3357554" y="2357430"/>
            <a:ext cx="642942" cy="428628"/>
          </a:xfrm>
          <a:prstGeom prst="mathMultiply">
            <a:avLst/>
          </a:prstGeom>
          <a:solidFill>
            <a:srgbClr val="DA0000"/>
          </a:solidFill>
          <a:ln w="28575"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9" name="Flèche vers le bas 8"/>
          <p:cNvSpPr/>
          <p:nvPr/>
        </p:nvSpPr>
        <p:spPr bwMode="auto">
          <a:xfrm>
            <a:off x="6715140" y="2285992"/>
            <a:ext cx="285752" cy="2428892"/>
          </a:xfrm>
          <a:prstGeom prst="downArrow">
            <a:avLst/>
          </a:prstGeom>
          <a:solidFill>
            <a:srgbClr val="FFFF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0" name="Flèche vers le bas 9"/>
          <p:cNvSpPr/>
          <p:nvPr/>
        </p:nvSpPr>
        <p:spPr bwMode="auto">
          <a:xfrm>
            <a:off x="5357818" y="2428868"/>
            <a:ext cx="142876" cy="1714512"/>
          </a:xfrm>
          <a:prstGeom prst="downArrow">
            <a:avLst/>
          </a:prstGeom>
          <a:solidFill>
            <a:schemeClr val="tx1"/>
          </a:solidFill>
          <a:ln w="38100" cap="flat" cmpd="sng" algn="ctr">
            <a:solidFill>
              <a:schemeClr val="bg2"/>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500"/>
                                        <p:tgtEl>
                                          <p:spTgt spid="8"/>
                                        </p:tgtEl>
                                      </p:cBhvr>
                                    </p:animEffect>
                                  </p:childTnLst>
                                </p:cTn>
                              </p:par>
                            </p:childTnLst>
                          </p:cTn>
                        </p:par>
                        <p:par>
                          <p:cTn id="20" fill="hold">
                            <p:stCondLst>
                              <p:cond delay="500"/>
                            </p:stCondLst>
                            <p:childTnLst>
                              <p:par>
                                <p:cTn id="21" presetID="4"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ox(in)">
                                      <p:cBhvr>
                                        <p:cTn id="23" dur="500"/>
                                        <p:tgtEl>
                                          <p:spTgt spid="7"/>
                                        </p:tgtEl>
                                      </p:cBhvr>
                                    </p:animEffect>
                                  </p:childTnLst>
                                </p:cTn>
                              </p:par>
                            </p:childTnLst>
                          </p:cTn>
                        </p:par>
                        <p:par>
                          <p:cTn id="24" fill="hold">
                            <p:stCondLst>
                              <p:cond delay="1000"/>
                            </p:stCondLst>
                            <p:childTnLst>
                              <p:par>
                                <p:cTn id="25" presetID="8"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amond(in)">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21</a:t>
            </a:fld>
            <a:endParaRPr lang="en-US"/>
          </a:p>
        </p:txBody>
      </p:sp>
      <p:sp>
        <p:nvSpPr>
          <p:cNvPr id="5" name="Rectangle 6"/>
          <p:cNvSpPr>
            <a:spLocks noRot="1" noChangeArrowheads="1"/>
          </p:cNvSpPr>
          <p:nvPr/>
        </p:nvSpPr>
        <p:spPr bwMode="auto">
          <a:xfrm>
            <a:off x="500034" y="285728"/>
            <a:ext cx="7929618" cy="1000132"/>
          </a:xfrm>
          <a:prstGeom prst="rect">
            <a:avLst/>
          </a:prstGeom>
          <a:noFill/>
          <a:ln w="76200" cmpd="thinThick">
            <a:solidFill>
              <a:srgbClr val="FF0066"/>
            </a:solidFill>
            <a:miter lim="800000"/>
            <a:headEnd/>
            <a:tailEnd/>
          </a:ln>
          <a:effectLst/>
        </p:spPr>
        <p:txBody>
          <a:bodyPr anchor="ctr"/>
          <a:lstStyle/>
          <a:p>
            <a:pPr algn="ctr" fontAlgn="auto">
              <a:spcBef>
                <a:spcPts val="0"/>
              </a:spcBef>
              <a:spcAft>
                <a:spcPts val="0"/>
              </a:spcAft>
              <a:defRPr/>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 </a:t>
            </a:r>
            <a:r>
              <a:rPr lang="fr-FR" sz="3000" b="1" dirty="0" smtClean="0">
                <a:solidFill>
                  <a:srgbClr val="FFFF00"/>
                </a:solidFill>
                <a:effectLst>
                  <a:outerShdw blurRad="38100" dist="38100" dir="2700000" algn="tl">
                    <a:srgbClr val="000000"/>
                  </a:outerShdw>
                </a:effectLst>
                <a:latin typeface="Times New Roman" pitchFamily="18" charset="0"/>
                <a:cs typeface="Times New Roman" pitchFamily="18" charset="0"/>
              </a:rPr>
              <a:t>Facteurs régulant la diffusion simple</a:t>
            </a:r>
            <a:r>
              <a:rPr lang="fr-FR" sz="3000" b="1" u="sng" dirty="0" smtClean="0">
                <a:solidFill>
                  <a:srgbClr val="FFFF00"/>
                </a:solidFill>
                <a:latin typeface="Times New Roman" pitchFamily="18" charset="0"/>
                <a:ea typeface="Calibri" pitchFamily="34" charset="0"/>
                <a:cs typeface="Times New Roman" pitchFamily="18" charset="0"/>
              </a:rPr>
              <a:t> </a:t>
            </a:r>
            <a:r>
              <a:rPr lang="fr-FR" sz="3000" b="1" dirty="0" smtClean="0">
                <a:solidFill>
                  <a:srgbClr val="FFFF00"/>
                </a:solidFill>
                <a:effectLst>
                  <a:outerShdw blurRad="38100" dist="38100" dir="2700000" algn="tl">
                    <a:srgbClr val="000000"/>
                  </a:outerShdw>
                </a:effectLst>
                <a:latin typeface="Times New Roman" pitchFamily="18" charset="0"/>
                <a:cs typeface="Times New Roman" pitchFamily="18" charset="0"/>
              </a:rPr>
              <a:t>lipophile</a:t>
            </a:r>
            <a:endParaRPr lang="en-US" sz="3000" b="1" dirty="0" smtClean="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6" name="Rectangle 5"/>
          <p:cNvSpPr/>
          <p:nvPr/>
        </p:nvSpPr>
        <p:spPr>
          <a:xfrm>
            <a:off x="142844" y="1428736"/>
            <a:ext cx="8820000" cy="5262979"/>
          </a:xfrm>
          <a:prstGeom prst="rect">
            <a:avLst/>
          </a:prstGeom>
          <a:ln w="76200">
            <a:solidFill>
              <a:srgbClr val="C00000"/>
            </a:solidFill>
          </a:ln>
        </p:spPr>
        <p:style>
          <a:lnRef idx="2">
            <a:schemeClr val="dk1"/>
          </a:lnRef>
          <a:fillRef idx="1">
            <a:schemeClr val="lt1"/>
          </a:fillRef>
          <a:effectRef idx="0">
            <a:schemeClr val="dk1"/>
          </a:effectRef>
          <a:fontRef idx="minor">
            <a:schemeClr val="dk1"/>
          </a:fontRef>
        </p:style>
        <p:txBody>
          <a:bodyPr wrap="square">
            <a:spAutoFit/>
          </a:bodyPr>
          <a:lstStyle/>
          <a:p>
            <a:pPr marL="342900" lvl="0" indent="-342900" algn="just">
              <a:lnSpc>
                <a:spcPct val="150000"/>
              </a:lnSpc>
              <a:buFont typeface="+mj-lt"/>
              <a:buAutoNum type="arabicPeriod"/>
            </a:pPr>
            <a:r>
              <a:rPr lang="fr-FR" sz="2800" b="1" dirty="0" smtClean="0">
                <a:latin typeface="Times New Roman" pitchFamily="18" charset="0"/>
                <a:cs typeface="Times New Roman" pitchFamily="18" charset="0"/>
              </a:rPr>
              <a:t>La solubilité dans les lipides : </a:t>
            </a:r>
            <a:r>
              <a:rPr lang="fr-FR" sz="2800" b="1" dirty="0" smtClean="0">
                <a:solidFill>
                  <a:schemeClr val="bg1"/>
                </a:solidFill>
                <a:latin typeface="Times New Roman" pitchFamily="18" charset="0"/>
                <a:cs typeface="Times New Roman" pitchFamily="18" charset="0"/>
              </a:rPr>
              <a:t>le passage des substances liposolubles est  plus facile à travers la bicouche lipidique de la membrane.</a:t>
            </a:r>
          </a:p>
          <a:p>
            <a:pPr marL="342900" lvl="0" indent="-342900" algn="just">
              <a:lnSpc>
                <a:spcPct val="150000"/>
              </a:lnSpc>
            </a:pPr>
            <a:endParaRPr lang="fr-FR" sz="2800" b="1" dirty="0" smtClean="0">
              <a:solidFill>
                <a:schemeClr val="bg1"/>
              </a:solidFill>
              <a:latin typeface="Times New Roman" pitchFamily="18" charset="0"/>
              <a:cs typeface="Times New Roman" pitchFamily="18" charset="0"/>
            </a:endParaRPr>
          </a:p>
          <a:p>
            <a:pPr marL="342900" lvl="0" indent="-342900" algn="just">
              <a:lnSpc>
                <a:spcPct val="150000"/>
              </a:lnSpc>
            </a:pPr>
            <a:endParaRPr lang="fr-FR" sz="2800" b="1" dirty="0" smtClean="0">
              <a:solidFill>
                <a:schemeClr val="bg1"/>
              </a:solidFill>
              <a:latin typeface="Times New Roman" pitchFamily="18" charset="0"/>
              <a:cs typeface="Times New Roman" pitchFamily="18" charset="0"/>
            </a:endParaRPr>
          </a:p>
          <a:p>
            <a:pPr marL="342900" lvl="0" indent="-342900" algn="just">
              <a:lnSpc>
                <a:spcPct val="150000"/>
              </a:lnSpc>
              <a:buFont typeface="+mj-lt"/>
              <a:buAutoNum type="arabicPeriod"/>
            </a:pPr>
            <a:endParaRPr lang="fr-FR" sz="2800" b="1" dirty="0" smtClean="0">
              <a:solidFill>
                <a:schemeClr val="bg1"/>
              </a:solidFill>
              <a:latin typeface="Times New Roman" pitchFamily="18" charset="0"/>
              <a:cs typeface="Times New Roman" pitchFamily="18" charset="0"/>
            </a:endParaRPr>
          </a:p>
          <a:p>
            <a:pPr marL="342900" lvl="0" indent="-342900" algn="just">
              <a:lnSpc>
                <a:spcPct val="150000"/>
              </a:lnSpc>
            </a:pPr>
            <a:endParaRPr lang="fr-FR" sz="2800" b="1" dirty="0" smtClean="0">
              <a:solidFill>
                <a:schemeClr val="bg1"/>
              </a:solidFill>
              <a:latin typeface="Times New Roman" pitchFamily="18" charset="0"/>
              <a:cs typeface="Times New Roman" pitchFamily="18" charset="0"/>
            </a:endParaRPr>
          </a:p>
          <a:p>
            <a:pPr marL="514350" lvl="0" indent="-514350" algn="just">
              <a:lnSpc>
                <a:spcPct val="150000"/>
              </a:lnSpc>
            </a:pPr>
            <a:r>
              <a:rPr lang="fr-FR" sz="2800" b="1" dirty="0" smtClean="0">
                <a:latin typeface="Times New Roman" pitchFamily="18" charset="0"/>
                <a:cs typeface="Times New Roman" pitchFamily="18" charset="0"/>
              </a:rPr>
              <a:t>			</a:t>
            </a:r>
          </a:p>
        </p:txBody>
      </p:sp>
      <p:sp>
        <p:nvSpPr>
          <p:cNvPr id="7" name="Flèche droite 6"/>
          <p:cNvSpPr/>
          <p:nvPr/>
        </p:nvSpPr>
        <p:spPr bwMode="auto">
          <a:xfrm>
            <a:off x="285720" y="4572008"/>
            <a:ext cx="396000" cy="500066"/>
          </a:xfrm>
          <a:prstGeom prst="rightArrow">
            <a:avLst/>
          </a:prstGeom>
          <a:solidFill>
            <a:srgbClr val="FF0066"/>
          </a:solidFill>
          <a:ln w="38100" cap="flat" cmpd="sng" algn="ctr">
            <a:solidFill>
              <a:schemeClr val="bg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8" name="Rectangle à coins arrondis 7"/>
          <p:cNvSpPr/>
          <p:nvPr/>
        </p:nvSpPr>
        <p:spPr bwMode="auto">
          <a:xfrm>
            <a:off x="714348" y="3500438"/>
            <a:ext cx="7632000" cy="2857520"/>
          </a:xfrm>
          <a:prstGeom prst="roundRect">
            <a:avLst/>
          </a:prstGeom>
          <a:solidFill>
            <a:srgbClr val="FFD3C9"/>
          </a:solidFill>
          <a:ln w="76200" cap="flat" cmpd="sng" algn="ctr">
            <a:solidFill>
              <a:schemeClr val="accent1">
                <a:lumMod val="50000"/>
              </a:schemeClr>
            </a:solidFill>
            <a:prstDash val="solid"/>
            <a:round/>
            <a:headEnd type="none" w="med" len="med"/>
            <a:tailEnd type="none" w="med" len="med"/>
          </a:ln>
          <a:effectLst/>
        </p:spPr>
        <p:txBody>
          <a:bodyPr vert="horz" wrap="square" lIns="180000" tIns="180000" rIns="180000" bIns="180000" numCol="1" rtlCol="0" anchor="t" anchorCtr="0" compatLnSpc="1">
            <a:prstTxWarp prst="textNoShape">
              <a:avLst/>
            </a:prstTxWarp>
            <a:spAutoFit/>
          </a:bodyPr>
          <a:lstStyle/>
          <a:p>
            <a:pPr algn="just">
              <a:lnSpc>
                <a:spcPct val="150000"/>
              </a:lnSpc>
            </a:pPr>
            <a:r>
              <a:rPr lang="fr-FR" sz="2400" b="1" dirty="0" smtClean="0">
                <a:solidFill>
                  <a:schemeClr val="bg2">
                    <a:lumMod val="50000"/>
                  </a:schemeClr>
                </a:solidFill>
                <a:latin typeface="Times New Roman" pitchFamily="18" charset="0"/>
                <a:cs typeface="Times New Roman" pitchFamily="18" charset="0"/>
              </a:rPr>
              <a:t>La </a:t>
            </a:r>
            <a:r>
              <a:rPr lang="fr-FR" sz="2400" b="1" dirty="0" err="1" smtClean="0">
                <a:solidFill>
                  <a:schemeClr val="bg2">
                    <a:lumMod val="50000"/>
                  </a:schemeClr>
                </a:solidFill>
                <a:latin typeface="Times New Roman" pitchFamily="18" charset="0"/>
                <a:cs typeface="Times New Roman" pitchFamily="18" charset="0"/>
              </a:rPr>
              <a:t>liposolubilité</a:t>
            </a:r>
            <a:r>
              <a:rPr lang="fr-FR" sz="2400" b="1" dirty="0" smtClean="0">
                <a:solidFill>
                  <a:schemeClr val="bg2">
                    <a:lumMod val="50000"/>
                  </a:schemeClr>
                </a:solidFill>
                <a:latin typeface="Times New Roman" pitchFamily="18" charset="0"/>
                <a:cs typeface="Times New Roman" pitchFamily="18" charset="0"/>
              </a:rPr>
              <a:t> </a:t>
            </a:r>
            <a:r>
              <a:rPr lang="fr-FR" sz="2400" b="1" dirty="0" smtClean="0">
                <a:solidFill>
                  <a:schemeClr val="bg1"/>
                </a:solidFill>
                <a:latin typeface="Times New Roman" pitchFamily="18" charset="0"/>
                <a:cs typeface="Times New Roman" pitchFamily="18" charset="0"/>
              </a:rPr>
              <a:t>est mesurée par </a:t>
            </a:r>
            <a:r>
              <a:rPr lang="fr-FR" sz="2400" b="1" dirty="0" smtClean="0">
                <a:solidFill>
                  <a:srgbClr val="C00000"/>
                </a:solidFill>
                <a:latin typeface="Times New Roman" pitchFamily="18" charset="0"/>
                <a:cs typeface="Times New Roman" pitchFamily="18" charset="0"/>
              </a:rPr>
              <a:t>le coefficient de partition huile/eau.</a:t>
            </a:r>
            <a:r>
              <a:rPr lang="fr-FR" sz="2400" b="1" dirty="0" smtClean="0">
                <a:latin typeface="Times New Roman" pitchFamily="18" charset="0"/>
                <a:cs typeface="Times New Roman" pitchFamily="18" charset="0"/>
              </a:rPr>
              <a:t> </a:t>
            </a:r>
          </a:p>
          <a:p>
            <a:pPr algn="just">
              <a:lnSpc>
                <a:spcPct val="150000"/>
              </a:lnSpc>
            </a:pPr>
            <a:r>
              <a:rPr lang="fr-FR" sz="2400" b="1" dirty="0" smtClean="0">
                <a:solidFill>
                  <a:schemeClr val="bg1"/>
                </a:solidFill>
                <a:latin typeface="Times New Roman" pitchFamily="18" charset="0"/>
                <a:cs typeface="Times New Roman" pitchFamily="18" charset="0"/>
              </a:rPr>
              <a:t>En général, à </a:t>
            </a:r>
            <a:r>
              <a:rPr lang="fr-FR" sz="2400" b="1" dirty="0" err="1" smtClean="0">
                <a:solidFill>
                  <a:schemeClr val="bg1"/>
                </a:solidFill>
                <a:latin typeface="Times New Roman" pitchFamily="18" charset="0"/>
                <a:cs typeface="Times New Roman" pitchFamily="18" charset="0"/>
              </a:rPr>
              <a:t>liposolubilité</a:t>
            </a:r>
            <a:r>
              <a:rPr lang="fr-FR" sz="2400" b="1" dirty="0" smtClean="0">
                <a:solidFill>
                  <a:schemeClr val="bg1"/>
                </a:solidFill>
                <a:latin typeface="Times New Roman" pitchFamily="18" charset="0"/>
                <a:cs typeface="Times New Roman" pitchFamily="18" charset="0"/>
              </a:rPr>
              <a:t> égale, les petites molécules passent plus facilement que les grandes molécules</a:t>
            </a:r>
            <a:endParaRPr lang="fr-FR" sz="2400" b="1" dirty="0">
              <a:solidFill>
                <a:schemeClr val="bg1"/>
              </a:solidFill>
              <a:latin typeface="Times New Roman" pitchFamily="18" charset="0"/>
              <a:cs typeface="Times New Roman" pitchFamily="18" charset="0"/>
            </a:endParaRPr>
          </a:p>
        </p:txBody>
      </p:sp>
      <p:sp>
        <p:nvSpPr>
          <p:cNvPr id="9" name="Flèche droite 8"/>
          <p:cNvSpPr/>
          <p:nvPr/>
        </p:nvSpPr>
        <p:spPr bwMode="auto">
          <a:xfrm rot="10800000">
            <a:off x="8390842" y="4714883"/>
            <a:ext cx="396000" cy="500066"/>
          </a:xfrm>
          <a:prstGeom prst="rightArrow">
            <a:avLst/>
          </a:prstGeom>
          <a:solidFill>
            <a:srgbClr val="FF0066"/>
          </a:solidFill>
          <a:ln w="38100" cap="flat" cmpd="sng" algn="ctr">
            <a:solidFill>
              <a:schemeClr val="bg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22</a:t>
            </a:fld>
            <a:endParaRPr lang="en-US"/>
          </a:p>
        </p:txBody>
      </p:sp>
      <p:sp>
        <p:nvSpPr>
          <p:cNvPr id="4" name="Rectangle 3"/>
          <p:cNvSpPr/>
          <p:nvPr/>
        </p:nvSpPr>
        <p:spPr>
          <a:xfrm>
            <a:off x="142844" y="142852"/>
            <a:ext cx="8786842" cy="3318171"/>
          </a:xfrm>
          <a:prstGeom prst="rect">
            <a:avLst/>
          </a:prstGeom>
          <a:ln w="57150">
            <a:solidFill>
              <a:srgbClr val="FF6600"/>
            </a:solidFill>
          </a:ln>
        </p:spPr>
        <p:style>
          <a:lnRef idx="2">
            <a:schemeClr val="dk1"/>
          </a:lnRef>
          <a:fillRef idx="1">
            <a:schemeClr val="lt1"/>
          </a:fillRef>
          <a:effectRef idx="0">
            <a:schemeClr val="dk1"/>
          </a:effectRef>
          <a:fontRef idx="minor">
            <a:schemeClr val="dk1"/>
          </a:fontRef>
        </p:style>
        <p:txBody>
          <a:bodyPr wrap="square" tIns="180000" rIns="360000" bIns="180000">
            <a:spAutoFit/>
          </a:bodyPr>
          <a:lstStyle/>
          <a:p>
            <a:pPr marL="514350" lvl="0" indent="-514350" algn="just">
              <a:buFont typeface="+mj-lt"/>
              <a:buAutoNum type="arabicPeriod" startAt="2"/>
            </a:pPr>
            <a:r>
              <a:rPr lang="fr-FR" sz="2400" b="1" dirty="0" smtClean="0">
                <a:latin typeface="Times New Roman" pitchFamily="18" charset="0"/>
                <a:cs typeface="Times New Roman" pitchFamily="18" charset="0"/>
              </a:rPr>
              <a:t>Le poids moléculaire: </a:t>
            </a:r>
            <a:r>
              <a:rPr lang="fr-FR" sz="2400" b="1" dirty="0" smtClean="0">
                <a:solidFill>
                  <a:schemeClr val="bg1"/>
                </a:solidFill>
                <a:latin typeface="Times New Roman" pitchFamily="18" charset="0"/>
                <a:cs typeface="Times New Roman" pitchFamily="18" charset="0"/>
              </a:rPr>
              <a:t>s’il est élevé la vitesse de diffusion est lente. </a:t>
            </a:r>
          </a:p>
          <a:p>
            <a:pPr marL="514350" lvl="0" indent="-514350" algn="just"/>
            <a:endParaRPr lang="fr-FR" sz="2400" b="1" dirty="0" smtClean="0">
              <a:latin typeface="Times New Roman" pitchFamily="18" charset="0"/>
              <a:cs typeface="Times New Roman" pitchFamily="18" charset="0"/>
            </a:endParaRPr>
          </a:p>
          <a:p>
            <a:pPr marL="514350" lvl="0" indent="-514350" algn="just">
              <a:buFont typeface="+mj-lt"/>
              <a:buAutoNum type="arabicPeriod" startAt="4"/>
            </a:pPr>
            <a:r>
              <a:rPr lang="fr-FR" sz="2400" b="1" dirty="0" smtClean="0">
                <a:latin typeface="Times New Roman" pitchFamily="18" charset="0"/>
                <a:cs typeface="Times New Roman" pitchFamily="18" charset="0"/>
              </a:rPr>
              <a:t>La charge : </a:t>
            </a:r>
            <a:r>
              <a:rPr lang="fr-FR" sz="2400" b="1" dirty="0" smtClean="0">
                <a:solidFill>
                  <a:schemeClr val="bg1"/>
                </a:solidFill>
                <a:latin typeface="Times New Roman" pitchFamily="18" charset="0"/>
                <a:cs typeface="Times New Roman" pitchFamily="18" charset="0"/>
              </a:rPr>
              <a:t>Les petites molécules non chargées traversent très rapidement la membrane cellulaire</a:t>
            </a:r>
          </a:p>
          <a:p>
            <a:pPr marL="514350" lvl="0" indent="-514350" algn="just"/>
            <a:endParaRPr lang="fr-FR" sz="2400" b="1" dirty="0" smtClean="0">
              <a:latin typeface="Times New Roman" pitchFamily="18" charset="0"/>
              <a:cs typeface="Times New Roman" pitchFamily="18" charset="0"/>
            </a:endParaRPr>
          </a:p>
          <a:p>
            <a:pPr marL="514350" lvl="0" indent="-514350" algn="just">
              <a:buFont typeface="+mj-lt"/>
              <a:buAutoNum type="arabicPeriod" startAt="5"/>
            </a:pPr>
            <a:r>
              <a:rPr lang="fr-FR" sz="2400" b="1" dirty="0" smtClean="0">
                <a:latin typeface="Times New Roman" pitchFamily="18" charset="0"/>
                <a:cs typeface="Times New Roman" pitchFamily="18" charset="0"/>
              </a:rPr>
              <a:t>La forme moléculaire: </a:t>
            </a:r>
            <a:r>
              <a:rPr lang="fr-FR" sz="2400" b="1" dirty="0" smtClean="0">
                <a:solidFill>
                  <a:schemeClr val="bg1"/>
                </a:solidFill>
                <a:latin typeface="Times New Roman" pitchFamily="18" charset="0"/>
                <a:cs typeface="Times New Roman" pitchFamily="18" charset="0"/>
              </a:rPr>
              <a:t>les molécules globulaires à structure symétrique diffusent plus rapidement </a:t>
            </a:r>
            <a:endParaRPr lang="fr-FR" sz="2800" b="1" dirty="0" smtClean="0">
              <a:solidFill>
                <a:schemeClr val="bg1"/>
              </a:solidFill>
              <a:latin typeface="Times New Roman" pitchFamily="18" charset="0"/>
              <a:cs typeface="Times New Roman" pitchFamily="18" charset="0"/>
            </a:endParaRPr>
          </a:p>
        </p:txBody>
      </p:sp>
      <p:sp>
        <p:nvSpPr>
          <p:cNvPr id="7" name="Rectangle 6"/>
          <p:cNvSpPr/>
          <p:nvPr/>
        </p:nvSpPr>
        <p:spPr>
          <a:xfrm>
            <a:off x="142844" y="3620272"/>
            <a:ext cx="8748000" cy="2952000"/>
          </a:xfrm>
          <a:prstGeom prst="rect">
            <a:avLst/>
          </a:prstGeom>
          <a:ln w="76200">
            <a:solidFill>
              <a:srgbClr val="C00000"/>
            </a:solidFill>
          </a:ln>
        </p:spPr>
        <p:style>
          <a:lnRef idx="2">
            <a:schemeClr val="dk1"/>
          </a:lnRef>
          <a:fillRef idx="1">
            <a:schemeClr val="lt1"/>
          </a:fillRef>
          <a:effectRef idx="0">
            <a:schemeClr val="dk1"/>
          </a:effectRef>
          <a:fontRef idx="minor">
            <a:schemeClr val="dk1"/>
          </a:fontRef>
        </p:style>
        <p:txBody>
          <a:bodyPr wrap="square">
            <a:spAutoFit/>
          </a:bodyPr>
          <a:lstStyle/>
          <a:p>
            <a:pPr marL="342900" lvl="0" indent="-342900" algn="just">
              <a:lnSpc>
                <a:spcPct val="150000"/>
              </a:lnSpc>
            </a:pPr>
            <a:endParaRPr lang="fr-FR" sz="2800" b="1" dirty="0" smtClean="0">
              <a:solidFill>
                <a:schemeClr val="bg1"/>
              </a:solidFill>
              <a:latin typeface="Times New Roman" pitchFamily="18" charset="0"/>
              <a:cs typeface="Times New Roman" pitchFamily="18" charset="0"/>
            </a:endParaRPr>
          </a:p>
          <a:p>
            <a:pPr marL="342900" lvl="0" indent="-342900" algn="just">
              <a:lnSpc>
                <a:spcPct val="150000"/>
              </a:lnSpc>
              <a:buFont typeface="+mj-lt"/>
              <a:buAutoNum type="arabicPeriod"/>
            </a:pPr>
            <a:endParaRPr lang="fr-FR" sz="2800" b="1" dirty="0" smtClean="0">
              <a:solidFill>
                <a:schemeClr val="bg1"/>
              </a:solidFill>
              <a:latin typeface="Times New Roman" pitchFamily="18" charset="0"/>
              <a:cs typeface="Times New Roman" pitchFamily="18" charset="0"/>
            </a:endParaRPr>
          </a:p>
          <a:p>
            <a:pPr marL="342900" lvl="0" indent="-342900" algn="just">
              <a:lnSpc>
                <a:spcPct val="150000"/>
              </a:lnSpc>
            </a:pPr>
            <a:endParaRPr lang="fr-FR" sz="2800" b="1" dirty="0" smtClean="0">
              <a:solidFill>
                <a:schemeClr val="bg1"/>
              </a:solidFill>
              <a:latin typeface="Times New Roman" pitchFamily="18" charset="0"/>
              <a:cs typeface="Times New Roman" pitchFamily="18" charset="0"/>
            </a:endParaRPr>
          </a:p>
          <a:p>
            <a:pPr marL="514350" lvl="0" indent="-514350" algn="just">
              <a:lnSpc>
                <a:spcPct val="150000"/>
              </a:lnSpc>
            </a:pPr>
            <a:r>
              <a:rPr lang="fr-FR" sz="2800" b="1" dirty="0" smtClean="0">
                <a:latin typeface="Times New Roman" pitchFamily="18" charset="0"/>
                <a:cs typeface="Times New Roman" pitchFamily="18" charset="0"/>
              </a:rPr>
              <a:t>			</a:t>
            </a:r>
          </a:p>
        </p:txBody>
      </p:sp>
      <p:sp>
        <p:nvSpPr>
          <p:cNvPr id="8" name="Rectangle à coins arrondis 7"/>
          <p:cNvSpPr/>
          <p:nvPr/>
        </p:nvSpPr>
        <p:spPr bwMode="auto">
          <a:xfrm>
            <a:off x="714348" y="3714752"/>
            <a:ext cx="7632000" cy="2853923"/>
          </a:xfrm>
          <a:prstGeom prst="roundRect">
            <a:avLst/>
          </a:prstGeom>
          <a:solidFill>
            <a:srgbClr val="FFD3C9"/>
          </a:solidFill>
          <a:ln w="76200" cap="flat" cmpd="sng" algn="ctr">
            <a:solidFill>
              <a:schemeClr val="accent1">
                <a:lumMod val="50000"/>
              </a:schemeClr>
            </a:solidFill>
            <a:prstDash val="solid"/>
            <a:round/>
            <a:headEnd type="none" w="med" len="med"/>
            <a:tailEnd type="none" w="med" len="med"/>
          </a:ln>
          <a:effectLst/>
        </p:spPr>
        <p:txBody>
          <a:bodyPr vert="horz" wrap="square" lIns="180000" tIns="180000" rIns="180000" bIns="180000" numCol="1" rtlCol="0" anchor="t" anchorCtr="0" compatLnSpc="1">
            <a:prstTxWarp prst="textNoShape">
              <a:avLst/>
            </a:prstTxWarp>
            <a:spAutoFit/>
          </a:bodyPr>
          <a:lstStyle/>
          <a:p>
            <a:pPr lvl="0" algn="just" eaLnBrk="0" hangingPunct="0">
              <a:lnSpc>
                <a:spcPct val="150000"/>
              </a:lnSpc>
            </a:pPr>
            <a:r>
              <a:rPr lang="fr-FR" sz="2400" b="1" dirty="0" smtClean="0">
                <a:solidFill>
                  <a:schemeClr val="bg1">
                    <a:lumMod val="95000"/>
                    <a:lumOff val="5000"/>
                  </a:schemeClr>
                </a:solidFill>
                <a:latin typeface="Times New Roman" pitchFamily="18" charset="0"/>
                <a:cs typeface="Times New Roman" pitchFamily="18" charset="0"/>
              </a:rPr>
              <a:t>La molécule doit donc être hydrophobe ou être suffisamment petite et non chargée si elle est hydrophile </a:t>
            </a:r>
            <a:r>
              <a:rPr lang="fr-FR" sz="2400" b="1" dirty="0" smtClean="0">
                <a:solidFill>
                  <a:srgbClr val="FF0000"/>
                </a:solidFill>
                <a:latin typeface="Times New Roman" pitchFamily="18" charset="0"/>
                <a:cs typeface="Times New Roman" pitchFamily="18" charset="0"/>
              </a:rPr>
              <a:t>(l’H2O par exemple)</a:t>
            </a:r>
            <a:r>
              <a:rPr lang="fr-FR" sz="2400" b="1" dirty="0" smtClean="0">
                <a:solidFill>
                  <a:schemeClr val="bg1">
                    <a:lumMod val="95000"/>
                    <a:lumOff val="5000"/>
                  </a:schemeClr>
                </a:solidFill>
                <a:latin typeface="Times New Roman" pitchFamily="18" charset="0"/>
                <a:cs typeface="Times New Roman" pitchFamily="18" charset="0"/>
              </a:rPr>
              <a:t> pour traverser la membrane.</a:t>
            </a:r>
            <a:endParaRPr kumimoji="0" lang="fr-FR" sz="1800" b="0" i="0" u="none" strike="noStrike" cap="none" normalizeH="0" baseline="0" dirty="0" smtClean="0">
              <a:ln>
                <a:noFill/>
              </a:ln>
              <a:solidFill>
                <a:schemeClr val="tx1"/>
              </a:solidFill>
              <a:effectLst/>
              <a:latin typeface="Arial" charset="0"/>
            </a:endParaRPr>
          </a:p>
        </p:txBody>
      </p:sp>
      <p:sp>
        <p:nvSpPr>
          <p:cNvPr id="9" name="Flèche droite 8"/>
          <p:cNvSpPr/>
          <p:nvPr/>
        </p:nvSpPr>
        <p:spPr bwMode="auto">
          <a:xfrm>
            <a:off x="246910" y="4857760"/>
            <a:ext cx="396000" cy="500066"/>
          </a:xfrm>
          <a:prstGeom prst="rightArrow">
            <a:avLst/>
          </a:prstGeom>
          <a:solidFill>
            <a:srgbClr val="FF0066"/>
          </a:solidFill>
          <a:ln w="38100" cap="flat" cmpd="sng" algn="ctr">
            <a:solidFill>
              <a:schemeClr val="bg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0" name="Flèche droite 9"/>
          <p:cNvSpPr/>
          <p:nvPr/>
        </p:nvSpPr>
        <p:spPr bwMode="auto">
          <a:xfrm rot="10800000">
            <a:off x="8390842" y="4714884"/>
            <a:ext cx="396000" cy="500066"/>
          </a:xfrm>
          <a:prstGeom prst="rightArrow">
            <a:avLst/>
          </a:prstGeom>
          <a:solidFill>
            <a:srgbClr val="FF0066"/>
          </a:solidFill>
          <a:ln w="38100" cap="flat" cmpd="sng" algn="ctr">
            <a:solidFill>
              <a:schemeClr val="bg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1" name="Ellipse 10"/>
          <p:cNvSpPr/>
          <p:nvPr/>
        </p:nvSpPr>
        <p:spPr bwMode="auto">
          <a:xfrm>
            <a:off x="4714876" y="5857892"/>
            <a:ext cx="500066" cy="428628"/>
          </a:xfrm>
          <a:prstGeom prst="ellipse">
            <a:avLst/>
          </a:prstGeom>
          <a:solidFill>
            <a:srgbClr val="00FFFF"/>
          </a:solidFill>
          <a:ln w="9525" cap="flat" cmpd="sng" algn="ctr">
            <a:solidFill>
              <a:schemeClr val="bg2">
                <a:lumMod val="60000"/>
                <a:lumOff val="4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dirty="0" smtClean="0">
                <a:ln>
                  <a:solidFill>
                    <a:schemeClr val="accent1">
                      <a:lumMod val="50000"/>
                    </a:schemeClr>
                  </a:solidFill>
                </a:ln>
                <a:solidFill>
                  <a:schemeClr val="accent1">
                    <a:lumMod val="75000"/>
                  </a:schemeClr>
                </a:solidFill>
                <a:effectLst/>
                <a:latin typeface="Arial" charset="0"/>
              </a:rPr>
              <a:t>O</a:t>
            </a:r>
          </a:p>
        </p:txBody>
      </p:sp>
      <p:sp>
        <p:nvSpPr>
          <p:cNvPr id="13" name="Rectangle à coins arrondis 12"/>
          <p:cNvSpPr/>
          <p:nvPr/>
        </p:nvSpPr>
        <p:spPr bwMode="auto">
          <a:xfrm>
            <a:off x="5643570" y="5715016"/>
            <a:ext cx="357190" cy="357190"/>
          </a:xfrm>
          <a:prstGeom prst="roundRect">
            <a:avLst/>
          </a:prstGeom>
          <a:solidFill>
            <a:schemeClr val="accent1">
              <a:lumMod val="20000"/>
              <a:lumOff val="8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dirty="0" smtClean="0">
                <a:ln>
                  <a:noFill/>
                </a:ln>
                <a:solidFill>
                  <a:schemeClr val="bg2">
                    <a:lumMod val="75000"/>
                  </a:schemeClr>
                </a:solidFill>
                <a:effectLst/>
                <a:latin typeface="Times New Roman" pitchFamily="18" charset="0"/>
                <a:cs typeface="Times New Roman" pitchFamily="18" charset="0"/>
              </a:rPr>
              <a:t>H</a:t>
            </a:r>
          </a:p>
        </p:txBody>
      </p:sp>
      <p:sp>
        <p:nvSpPr>
          <p:cNvPr id="14" name="Rectangle à coins arrondis 13"/>
          <p:cNvSpPr/>
          <p:nvPr/>
        </p:nvSpPr>
        <p:spPr bwMode="auto">
          <a:xfrm>
            <a:off x="3857620" y="5715016"/>
            <a:ext cx="357190" cy="357190"/>
          </a:xfrm>
          <a:prstGeom prst="roundRect">
            <a:avLst/>
          </a:prstGeom>
          <a:solidFill>
            <a:schemeClr val="accent1">
              <a:lumMod val="20000"/>
              <a:lumOff val="8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b="1" i="0" u="none" strike="noStrike" cap="none" normalizeH="0" baseline="0" dirty="0" smtClean="0">
                <a:ln>
                  <a:noFill/>
                </a:ln>
                <a:solidFill>
                  <a:schemeClr val="bg2">
                    <a:lumMod val="75000"/>
                  </a:schemeClr>
                </a:solidFill>
                <a:effectLst/>
                <a:latin typeface="Times New Roman" pitchFamily="18" charset="0"/>
                <a:cs typeface="Times New Roman" pitchFamily="18" charset="0"/>
              </a:rPr>
              <a:t>H</a:t>
            </a:r>
          </a:p>
        </p:txBody>
      </p:sp>
      <p:cxnSp>
        <p:nvCxnSpPr>
          <p:cNvPr id="16" name="Connecteur droit 15"/>
          <p:cNvCxnSpPr>
            <a:stCxn id="13" idx="1"/>
            <a:endCxn id="11" idx="6"/>
          </p:cNvCxnSpPr>
          <p:nvPr/>
        </p:nvCxnSpPr>
        <p:spPr bwMode="auto">
          <a:xfrm rot="10800000" flipV="1">
            <a:off x="5214942" y="5893610"/>
            <a:ext cx="428628" cy="178595"/>
          </a:xfrm>
          <a:prstGeom prst="line">
            <a:avLst/>
          </a:prstGeom>
          <a:solidFill>
            <a:schemeClr val="accent1"/>
          </a:solidFill>
          <a:ln w="57150" cap="flat" cmpd="sng" algn="ctr">
            <a:solidFill>
              <a:schemeClr val="bg2"/>
            </a:solidFill>
            <a:prstDash val="solid"/>
            <a:round/>
            <a:headEnd type="none" w="med" len="med"/>
            <a:tailEnd type="none" w="med" len="med"/>
          </a:ln>
          <a:effectLst/>
        </p:spPr>
      </p:cxnSp>
      <p:cxnSp>
        <p:nvCxnSpPr>
          <p:cNvPr id="22" name="Connecteur droit 21"/>
          <p:cNvCxnSpPr>
            <a:stCxn id="14" idx="3"/>
            <a:endCxn id="11" idx="2"/>
          </p:cNvCxnSpPr>
          <p:nvPr/>
        </p:nvCxnSpPr>
        <p:spPr bwMode="auto">
          <a:xfrm>
            <a:off x="4214810" y="5893611"/>
            <a:ext cx="500066" cy="178595"/>
          </a:xfrm>
          <a:prstGeom prst="line">
            <a:avLst/>
          </a:prstGeom>
          <a:solidFill>
            <a:schemeClr val="accent1"/>
          </a:solidFill>
          <a:ln w="57150" cap="flat" cmpd="sng" algn="ctr">
            <a:solidFill>
              <a:schemeClr val="bg2"/>
            </a:solidFill>
            <a:prstDash val="solid"/>
            <a:round/>
            <a:headEnd type="none" w="med" len="med"/>
            <a:tailEnd type="none" w="med" len="med"/>
          </a:ln>
          <a:effectLst/>
        </p:spPr>
      </p:cxnSp>
      <p:sp>
        <p:nvSpPr>
          <p:cNvPr id="31" name="Rectangle 30"/>
          <p:cNvSpPr/>
          <p:nvPr/>
        </p:nvSpPr>
        <p:spPr bwMode="auto">
          <a:xfrm>
            <a:off x="3714744" y="5643578"/>
            <a:ext cx="2500330" cy="714380"/>
          </a:xfrm>
          <a:prstGeom prst="rect">
            <a:avLst/>
          </a:prstGeom>
          <a:no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Tree>
  </p:cSld>
  <p:clrMapOvr>
    <a:masterClrMapping/>
  </p:clrMapOvr>
  <p:transition spd="slow">
    <p:pull dir="l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23</a:t>
            </a:fld>
            <a:endParaRPr lang="en-US"/>
          </a:p>
        </p:txBody>
      </p:sp>
      <p:sp>
        <p:nvSpPr>
          <p:cNvPr id="265217" name="Rectangle 1"/>
          <p:cNvSpPr>
            <a:spLocks noChangeArrowheads="1"/>
          </p:cNvSpPr>
          <p:nvPr/>
        </p:nvSpPr>
        <p:spPr bwMode="auto">
          <a:xfrm>
            <a:off x="0" y="-142900"/>
            <a:ext cx="9144000" cy="193899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endParaRPr kumimoji="0" lang="fr-FR" sz="2800" b="1" i="0" u="none" strike="noStrike" cap="none" normalizeH="0" baseline="0" dirty="0" smtClean="0">
              <a:ln>
                <a:noFill/>
              </a:ln>
              <a:solidFill>
                <a:srgbClr val="D65C90"/>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50000"/>
              </a:lnSpc>
              <a:spcBef>
                <a:spcPct val="0"/>
              </a:spcBef>
              <a:spcAft>
                <a:spcPct val="0"/>
              </a:spcAft>
              <a:buClrTx/>
              <a:buSzTx/>
              <a:buFontTx/>
              <a:buNone/>
              <a:tabLst/>
            </a:pPr>
            <a:r>
              <a:rPr kumimoji="0" lang="fr-FR" sz="2800" b="1" i="0" u="none" strike="noStrike" cap="none" normalizeH="0" baseline="0" dirty="0" smtClean="0">
                <a:ln>
                  <a:noFill/>
                </a:ln>
                <a:solidFill>
                  <a:srgbClr val="D65C90"/>
                </a:solidFill>
                <a:effectLst/>
                <a:latin typeface="Times New Roman" pitchFamily="18" charset="0"/>
                <a:ea typeface="Calibri" pitchFamily="34" charset="0"/>
                <a:cs typeface="Times New Roman" pitchFamily="18" charset="0"/>
              </a:rPr>
              <a:t>I.1.1.2</a:t>
            </a:r>
            <a:r>
              <a:rPr kumimoji="0" lang="fr-FR" sz="2800" b="1" i="0" u="sng" strike="noStrike" cap="none" normalizeH="0" baseline="0" dirty="0" smtClean="0">
                <a:ln>
                  <a:noFill/>
                </a:ln>
                <a:solidFill>
                  <a:srgbClr val="D65C90"/>
                </a:solidFill>
                <a:effectLst/>
                <a:latin typeface="Times New Roman" pitchFamily="18" charset="0"/>
                <a:ea typeface="Calibri" pitchFamily="34" charset="0"/>
                <a:cs typeface="Times New Roman" pitchFamily="18" charset="0"/>
              </a:rPr>
              <a:t>. La diffusion simple à travers les canaux </a:t>
            </a:r>
            <a:endParaRPr kumimoji="0" lang="fr-FR" sz="2800" b="0" i="0" u="none" strike="noStrike" cap="none" normalizeH="0" baseline="0" dirty="0" smtClean="0">
              <a:ln>
                <a:noFill/>
              </a:ln>
              <a:solidFill>
                <a:srgbClr val="D65C90"/>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tabLst/>
            </a:pPr>
            <a:endPar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
        <p:nvSpPr>
          <p:cNvPr id="5" name="Rectangle 4"/>
          <p:cNvSpPr/>
          <p:nvPr/>
        </p:nvSpPr>
        <p:spPr>
          <a:xfrm>
            <a:off x="144594" y="1192114"/>
            <a:ext cx="8928000"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buFont typeface="Wingdings" pitchFamily="2" charset="2"/>
              <a:buChar char="q"/>
            </a:pPr>
            <a:r>
              <a:rPr lang="fr-FR" sz="2400" dirty="0" smtClean="0">
                <a:latin typeface="Times New Roman" pitchFamily="18" charset="0"/>
                <a:ea typeface="Calibri" pitchFamily="34" charset="0"/>
                <a:cs typeface="Times New Roman" pitchFamily="18" charset="0"/>
              </a:rPr>
              <a:t>  </a:t>
            </a:r>
            <a:r>
              <a:rPr lang="fr-FR" sz="2400" b="1" dirty="0" smtClean="0">
                <a:solidFill>
                  <a:schemeClr val="bg1"/>
                </a:solidFill>
                <a:latin typeface="Times New Roman" pitchFamily="18" charset="0"/>
                <a:ea typeface="Calibri" pitchFamily="34" charset="0"/>
                <a:cs typeface="Times New Roman" pitchFamily="18" charset="0"/>
              </a:rPr>
              <a:t>Les bicouches lipidiques étant parfaitement imperméables aux ions minéraux ou organiques, leur passage se fait à travers des </a:t>
            </a:r>
            <a:r>
              <a:rPr lang="fr-FR" sz="2400" b="1" dirty="0" smtClean="0">
                <a:solidFill>
                  <a:srgbClr val="FF0000"/>
                </a:solidFill>
                <a:latin typeface="Times New Roman" pitchFamily="18" charset="0"/>
                <a:ea typeface="Calibri" pitchFamily="34" charset="0"/>
                <a:cs typeface="Times New Roman" pitchFamily="18" charset="0"/>
              </a:rPr>
              <a:t>tunnels protéiques </a:t>
            </a:r>
            <a:r>
              <a:rPr lang="fr-FR" sz="2400" b="1" dirty="0" smtClean="0">
                <a:solidFill>
                  <a:schemeClr val="bg1"/>
                </a:solidFill>
                <a:latin typeface="Times New Roman" pitchFamily="18" charset="0"/>
                <a:ea typeface="Calibri" pitchFamily="34" charset="0"/>
                <a:cs typeface="Times New Roman" pitchFamily="18" charset="0"/>
              </a:rPr>
              <a:t>formés</a:t>
            </a:r>
            <a:r>
              <a:rPr lang="fr-FR" sz="2400" b="1" dirty="0" smtClean="0">
                <a:solidFill>
                  <a:srgbClr val="FF0000"/>
                </a:solidFill>
                <a:latin typeface="Times New Roman" pitchFamily="18" charset="0"/>
                <a:ea typeface="Calibri" pitchFamily="34" charset="0"/>
                <a:cs typeface="Times New Roman" pitchFamily="18" charset="0"/>
              </a:rPr>
              <a:t> </a:t>
            </a:r>
            <a:r>
              <a:rPr lang="fr-FR" sz="2400" b="1" dirty="0" smtClean="0">
                <a:solidFill>
                  <a:schemeClr val="bg1"/>
                </a:solidFill>
                <a:latin typeface="Times New Roman" pitchFamily="18" charset="0"/>
                <a:ea typeface="Calibri" pitchFamily="34" charset="0"/>
                <a:cs typeface="Times New Roman" pitchFamily="18" charset="0"/>
              </a:rPr>
              <a:t>par des protéines transmembranaires de transport appelées </a:t>
            </a:r>
            <a:r>
              <a:rPr lang="fr-FR" sz="2400" b="1" dirty="0" smtClean="0">
                <a:solidFill>
                  <a:srgbClr val="FF0000"/>
                </a:solidFill>
                <a:latin typeface="Times New Roman" pitchFamily="18" charset="0"/>
                <a:ea typeface="Calibri" pitchFamily="34" charset="0"/>
                <a:cs typeface="Times New Roman" pitchFamily="18" charset="0"/>
              </a:rPr>
              <a:t>pores ou </a:t>
            </a:r>
            <a:r>
              <a:rPr lang="fr-FR" sz="2400" b="1" dirty="0" err="1" smtClean="0">
                <a:solidFill>
                  <a:srgbClr val="FF0000"/>
                </a:solidFill>
                <a:latin typeface="Times New Roman" pitchFamily="18" charset="0"/>
                <a:ea typeface="Calibri" pitchFamily="34" charset="0"/>
                <a:cs typeface="Times New Roman" pitchFamily="18" charset="0"/>
              </a:rPr>
              <a:t>porines</a:t>
            </a:r>
            <a:r>
              <a:rPr lang="fr-FR" sz="2400" b="1" dirty="0" smtClean="0">
                <a:solidFill>
                  <a:srgbClr val="FF0000"/>
                </a:solidFill>
                <a:latin typeface="Times New Roman" pitchFamily="18" charset="0"/>
                <a:ea typeface="Calibri" pitchFamily="34" charset="0"/>
                <a:cs typeface="Times New Roman" pitchFamily="18" charset="0"/>
              </a:rPr>
              <a:t> , canaux  ou </a:t>
            </a:r>
            <a:r>
              <a:rPr lang="fr-FR" sz="2400" b="1" dirty="0" err="1" smtClean="0">
                <a:solidFill>
                  <a:srgbClr val="FF0000"/>
                </a:solidFill>
                <a:latin typeface="Times New Roman" pitchFamily="18" charset="0"/>
                <a:ea typeface="Calibri" pitchFamily="34" charset="0"/>
                <a:cs typeface="Times New Roman" pitchFamily="18" charset="0"/>
              </a:rPr>
              <a:t>conductines</a:t>
            </a:r>
            <a:r>
              <a:rPr lang="fr-FR" sz="2400" b="1" dirty="0" smtClean="0">
                <a:latin typeface="Times New Roman" pitchFamily="18" charset="0"/>
                <a:ea typeface="Calibri" pitchFamily="34" charset="0"/>
                <a:cs typeface="Times New Roman" pitchFamily="18" charset="0"/>
              </a:rPr>
              <a:t>. </a:t>
            </a:r>
            <a:endParaRPr lang="fr-FR" sz="2400" b="1" dirty="0"/>
          </a:p>
        </p:txBody>
      </p:sp>
      <p:pic>
        <p:nvPicPr>
          <p:cNvPr id="1026" name="Picture 2"/>
          <p:cNvPicPr>
            <a:picLocks noChangeAspect="1" noChangeArrowheads="1"/>
          </p:cNvPicPr>
          <p:nvPr/>
        </p:nvPicPr>
        <p:blipFill>
          <a:blip r:embed="rId2"/>
          <a:srcRect/>
          <a:stretch>
            <a:fillRect/>
          </a:stretch>
        </p:blipFill>
        <p:spPr bwMode="auto">
          <a:xfrm>
            <a:off x="285720" y="3571876"/>
            <a:ext cx="8501122" cy="2357454"/>
          </a:xfrm>
          <a:prstGeom prst="rect">
            <a:avLst/>
          </a:prstGeom>
          <a:noFill/>
          <a:ln w="76200">
            <a:solidFill>
              <a:schemeClr val="tx1"/>
            </a:solidFill>
            <a:miter lim="800000"/>
            <a:headEnd/>
            <a:tailEnd/>
          </a:ln>
          <a:effectLst/>
        </p:spPr>
      </p:pic>
      <p:sp>
        <p:nvSpPr>
          <p:cNvPr id="6" name="Rectangle 6"/>
          <p:cNvSpPr>
            <a:spLocks noRot="1" noChangeArrowheads="1"/>
          </p:cNvSpPr>
          <p:nvPr/>
        </p:nvSpPr>
        <p:spPr bwMode="auto">
          <a:xfrm>
            <a:off x="571472" y="-71462"/>
            <a:ext cx="7929618" cy="714380"/>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FFD3C9"/>
            </a:solidFill>
            <a:miter lim="800000"/>
            <a:headEnd/>
            <a:tailEnd/>
          </a:ln>
          <a:effectLst/>
        </p:spPr>
        <p:txBody>
          <a:bodyPr anchor="ctr"/>
          <a:lstStyle/>
          <a:p>
            <a:pPr lvl="0" algn="ctr" fontAlgn="auto">
              <a:spcBef>
                <a:spcPts val="0"/>
              </a:spcBef>
              <a:spcAft>
                <a:spcPts val="0"/>
              </a:spcAft>
              <a:defRPr/>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 I.1.1. La diffusion simple</a:t>
            </a:r>
            <a:endParaRPr lang="en-US"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24</a:t>
            </a:fld>
            <a:endParaRPr lang="en-US" dirty="0"/>
          </a:p>
        </p:txBody>
      </p:sp>
      <p:sp>
        <p:nvSpPr>
          <p:cNvPr id="6" name="Rectangle 5"/>
          <p:cNvSpPr/>
          <p:nvPr/>
        </p:nvSpPr>
        <p:spPr>
          <a:xfrm>
            <a:off x="214282" y="71414"/>
            <a:ext cx="8748000" cy="3139321"/>
          </a:xfrm>
          <a:prstGeom prst="rect">
            <a:avLst/>
          </a:prstGeom>
          <a:ln w="76200">
            <a:solidFill>
              <a:srgbClr val="C0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fr-FR" sz="2200" b="1" dirty="0" smtClean="0">
                <a:solidFill>
                  <a:schemeClr val="bg2">
                    <a:lumMod val="75000"/>
                  </a:schemeClr>
                </a:solidFill>
                <a:latin typeface="Times New Roman" pitchFamily="18" charset="0"/>
                <a:cs typeface="Times New Roman" pitchFamily="18" charset="0"/>
              </a:rPr>
              <a:t>Les pores et les canaux sont de différentes tailles. Ils forment un passage hydrophile à travers la membrane, par lequel peuvent passer simultanément de nombreuses molécules (molécules d’eau ou des ions) en file indienne et à une vitesse très élevée.      </a:t>
            </a:r>
          </a:p>
          <a:p>
            <a:pPr algn="just"/>
            <a:r>
              <a:rPr lang="fr-FR" sz="2200" i="1" u="sng" dirty="0" smtClean="0">
                <a:solidFill>
                  <a:schemeClr val="bg1"/>
                </a:solidFill>
                <a:latin typeface="Times New Roman" pitchFamily="18" charset="0"/>
                <a:cs typeface="Times New Roman" pitchFamily="18" charset="0"/>
              </a:rPr>
              <a:t>Exemple: </a:t>
            </a:r>
            <a:r>
              <a:rPr lang="fr-FR" sz="2200" dirty="0" smtClean="0">
                <a:solidFill>
                  <a:schemeClr val="bg1"/>
                </a:solidFill>
                <a:latin typeface="Times New Roman" pitchFamily="18" charset="0"/>
                <a:cs typeface="Times New Roman" pitchFamily="18" charset="0"/>
              </a:rPr>
              <a:t>Environ un million d'ions peuvent traverser un canal ionique par seconde, soit environ cent fois la vitesse de transport des protéines transporteuses.</a:t>
            </a:r>
            <a:r>
              <a:rPr lang="fr-FR" sz="2200" b="1" dirty="0" smtClean="0">
                <a:solidFill>
                  <a:schemeClr val="bg1"/>
                </a:solidFill>
                <a:latin typeface="Times New Roman" pitchFamily="18" charset="0"/>
                <a:cs typeface="Times New Roman" pitchFamily="18" charset="0"/>
              </a:rPr>
              <a:t> </a:t>
            </a:r>
          </a:p>
        </p:txBody>
      </p:sp>
      <p:pic>
        <p:nvPicPr>
          <p:cNvPr id="7" name="Picture 2"/>
          <p:cNvPicPr>
            <a:picLocks noChangeAspect="1" noChangeArrowheads="1"/>
          </p:cNvPicPr>
          <p:nvPr/>
        </p:nvPicPr>
        <p:blipFill>
          <a:blip r:embed="rId2"/>
          <a:srcRect/>
          <a:stretch>
            <a:fillRect/>
          </a:stretch>
        </p:blipFill>
        <p:spPr bwMode="auto">
          <a:xfrm>
            <a:off x="285720" y="3214686"/>
            <a:ext cx="8503905" cy="2928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357158" y="6215082"/>
            <a:ext cx="8429684" cy="600164"/>
          </a:xfrm>
          <a:prstGeom prst="rect">
            <a:avLst/>
          </a:prstGeom>
          <a:ln w="76200">
            <a:solidFill>
              <a:srgbClr val="CC00FF"/>
            </a:solid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fr-FR" sz="2200" b="1" dirty="0" smtClean="0">
                <a:solidFill>
                  <a:schemeClr val="bg1"/>
                </a:solidFill>
                <a:latin typeface="Times New Roman" pitchFamily="18" charset="0"/>
                <a:cs typeface="Times New Roman" pitchFamily="18" charset="0"/>
              </a:rPr>
              <a:t>Figure : Pores et Protéines-canaux insérés dans la bicouche lipidique </a:t>
            </a:r>
          </a:p>
        </p:txBody>
      </p:sp>
    </p:spTree>
  </p:cSld>
  <p:clrMapOvr>
    <a:masterClrMapping/>
  </p:clrMapOvr>
  <p:transition spd="slow">
    <p:pull dir="l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25</a:t>
            </a:fld>
            <a:endParaRPr lang="en-US" dirty="0"/>
          </a:p>
        </p:txBody>
      </p:sp>
      <p:pic>
        <p:nvPicPr>
          <p:cNvPr id="1026" name="Picture 2" descr="D:\1 ALLAOUI\fig04b.jpg"/>
          <p:cNvPicPr>
            <a:picLocks noChangeAspect="1" noChangeArrowheads="1"/>
          </p:cNvPicPr>
          <p:nvPr/>
        </p:nvPicPr>
        <p:blipFill>
          <a:blip r:embed="rId3"/>
          <a:srcRect/>
          <a:stretch>
            <a:fillRect/>
          </a:stretch>
        </p:blipFill>
        <p:spPr bwMode="auto">
          <a:xfrm>
            <a:off x="214282" y="3143248"/>
            <a:ext cx="8640000" cy="3429024"/>
          </a:xfrm>
          <a:prstGeom prst="rect">
            <a:avLst/>
          </a:prstGeom>
          <a:noFill/>
          <a:ln w="76200">
            <a:solidFill>
              <a:srgbClr val="CC0099"/>
            </a:solidFill>
          </a:ln>
        </p:spPr>
      </p:pic>
      <p:sp>
        <p:nvSpPr>
          <p:cNvPr id="6" name="Rectangle 5"/>
          <p:cNvSpPr/>
          <p:nvPr/>
        </p:nvSpPr>
        <p:spPr>
          <a:xfrm>
            <a:off x="214282" y="71414"/>
            <a:ext cx="8640000" cy="2948839"/>
          </a:xfrm>
          <a:prstGeom prst="rect">
            <a:avLst/>
          </a:prstGeom>
          <a:ln w="76200">
            <a:solidFill>
              <a:srgbClr val="CC0066"/>
            </a:solidFill>
          </a:ln>
        </p:spPr>
        <p:style>
          <a:lnRef idx="2">
            <a:schemeClr val="accent1"/>
          </a:lnRef>
          <a:fillRef idx="1">
            <a:schemeClr val="lt1"/>
          </a:fillRef>
          <a:effectRef idx="0">
            <a:schemeClr val="accent1"/>
          </a:effectRef>
          <a:fontRef idx="minor">
            <a:schemeClr val="dk1"/>
          </a:fontRef>
        </p:style>
        <p:txBody>
          <a:bodyPr wrap="square" lIns="180000" tIns="180000" rIns="180000" bIns="180000">
            <a:spAutoFit/>
          </a:bodyPr>
          <a:lstStyle/>
          <a:p>
            <a:pPr algn="just">
              <a:lnSpc>
                <a:spcPct val="150000"/>
              </a:lnSpc>
              <a:buFont typeface="Wingdings" pitchFamily="2" charset="2"/>
              <a:buChar char="q"/>
            </a:pPr>
            <a:r>
              <a:rPr lang="fr-FR" sz="2400" b="1" dirty="0" smtClean="0">
                <a:latin typeface="Times New Roman" pitchFamily="18" charset="0"/>
                <a:ea typeface="Calibri" pitchFamily="34" charset="0"/>
                <a:cs typeface="Times New Roman" pitchFamily="18" charset="0"/>
              </a:rPr>
              <a:t>   </a:t>
            </a:r>
            <a:r>
              <a:rPr lang="fr-FR" sz="2200" b="1" dirty="0" smtClean="0">
                <a:latin typeface="Times New Roman" pitchFamily="18" charset="0"/>
                <a:cs typeface="Times New Roman" pitchFamily="18" charset="0"/>
              </a:rPr>
              <a:t>Chaque protéine-canal est sélective</a:t>
            </a:r>
          </a:p>
          <a:p>
            <a:pPr algn="just">
              <a:lnSpc>
                <a:spcPct val="150000"/>
              </a:lnSpc>
              <a:buFont typeface="Wingdings" pitchFamily="2" charset="2"/>
              <a:buChar char="q"/>
            </a:pPr>
            <a:r>
              <a:rPr lang="fr-FR" sz="2200" b="1" dirty="0" smtClean="0">
                <a:latin typeface="Times New Roman" pitchFamily="18" charset="0"/>
                <a:cs typeface="Times New Roman" pitchFamily="18" charset="0"/>
              </a:rPr>
              <a:t>  La sélectivité de transport dépend de la nature des canaux. Pour les canaux ioniques le passage semble être déterminé par deux paramètres : les forces électrostatiques à l'intérieur du canal  et le diamètre du pore.</a:t>
            </a:r>
            <a:endParaRPr lang="fr-FR" sz="2200" b="1" dirty="0">
              <a:solidFill>
                <a:schemeClr val="bg1"/>
              </a:solidFill>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26</a:t>
            </a:fld>
            <a:endParaRPr lang="en-US" dirty="0"/>
          </a:p>
        </p:txBody>
      </p:sp>
      <p:pic>
        <p:nvPicPr>
          <p:cNvPr id="1026" name="Picture 2" descr="D:\1 ALLAOUI\fig04b.jpg"/>
          <p:cNvPicPr>
            <a:picLocks noChangeAspect="1" noChangeArrowheads="1"/>
          </p:cNvPicPr>
          <p:nvPr/>
        </p:nvPicPr>
        <p:blipFill>
          <a:blip r:embed="rId3"/>
          <a:srcRect/>
          <a:stretch>
            <a:fillRect/>
          </a:stretch>
        </p:blipFill>
        <p:spPr bwMode="auto">
          <a:xfrm>
            <a:off x="0" y="71414"/>
            <a:ext cx="9144000" cy="6786586"/>
          </a:xfrm>
          <a:prstGeom prst="rect">
            <a:avLst/>
          </a:prstGeom>
          <a:noFill/>
          <a:ln w="76200">
            <a:solidFill>
              <a:srgbClr val="CC0099"/>
            </a:solidFill>
          </a:ln>
        </p:spPr>
      </p:pic>
    </p:spTree>
  </p:cSld>
  <p:clrMapOvr>
    <a:masterClrMapping/>
  </p:clrMapOvr>
  <p:transition spd="slow">
    <p:pull dir="l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27</a:t>
            </a:fld>
            <a:endParaRPr lang="en-US"/>
          </a:p>
        </p:txBody>
      </p:sp>
      <p:sp>
        <p:nvSpPr>
          <p:cNvPr id="5" name="Rectangle 4"/>
          <p:cNvSpPr/>
          <p:nvPr/>
        </p:nvSpPr>
        <p:spPr>
          <a:xfrm>
            <a:off x="111998" y="137988"/>
            <a:ext cx="8889158" cy="1647938"/>
          </a:xfrm>
          <a:prstGeom prst="rect">
            <a:avLst/>
          </a:prstGeom>
          <a:solidFill>
            <a:schemeClr val="tx1"/>
          </a:solidFill>
          <a:ln w="76200">
            <a:solidFill>
              <a:srgbClr val="FFFF00"/>
            </a:solidFill>
          </a:ln>
        </p:spPr>
        <p:txBody>
          <a:bodyPr wrap="square" lIns="180000" tIns="108000" rIns="360000" bIns="0">
            <a:spAutoFit/>
          </a:bodyPr>
          <a:lstStyle/>
          <a:p>
            <a:pPr algn="just">
              <a:buClr>
                <a:srgbClr val="FFC000"/>
              </a:buClr>
              <a:buSzPct val="200000"/>
            </a:pPr>
            <a:r>
              <a:rPr lang="fr-FR" sz="2000" dirty="0" smtClean="0">
                <a:solidFill>
                  <a:schemeClr val="bg1"/>
                </a:solidFill>
                <a:latin typeface="Times New Roman" pitchFamily="18" charset="0"/>
                <a:cs typeface="Times New Roman" pitchFamily="18" charset="0"/>
              </a:rPr>
              <a:t>Un ion diffuse suivant </a:t>
            </a:r>
            <a:r>
              <a:rPr lang="fr-FR" sz="2000" b="1" u="sng" dirty="0" smtClean="0">
                <a:solidFill>
                  <a:srgbClr val="C00000"/>
                </a:solidFill>
                <a:latin typeface="Times New Roman" pitchFamily="18" charset="0"/>
                <a:cs typeface="Times New Roman" pitchFamily="18" charset="0"/>
              </a:rPr>
              <a:t>son gradient électrochimique, </a:t>
            </a:r>
            <a:r>
              <a:rPr lang="fr-FR" sz="2000" dirty="0" smtClean="0">
                <a:solidFill>
                  <a:schemeClr val="bg1"/>
                </a:solidFill>
                <a:latin typeface="Times New Roman" pitchFamily="18" charset="0"/>
                <a:cs typeface="Times New Roman" pitchFamily="18" charset="0"/>
              </a:rPr>
              <a:t>qui combine </a:t>
            </a:r>
            <a:r>
              <a:rPr lang="fr-FR" sz="2000" b="1" dirty="0" smtClean="0">
                <a:solidFill>
                  <a:schemeClr val="bg1"/>
                </a:solidFill>
                <a:latin typeface="Times New Roman" pitchFamily="18" charset="0"/>
                <a:cs typeface="Times New Roman" pitchFamily="18" charset="0"/>
              </a:rPr>
              <a:t>l'influence de la force électrique (potentiel de membrane) </a:t>
            </a:r>
            <a:r>
              <a:rPr lang="fr-FR" sz="2000" dirty="0" smtClean="0">
                <a:solidFill>
                  <a:schemeClr val="bg1"/>
                </a:solidFill>
                <a:latin typeface="Times New Roman" pitchFamily="18" charset="0"/>
                <a:cs typeface="Times New Roman" pitchFamily="18" charset="0"/>
              </a:rPr>
              <a:t>et celle de la </a:t>
            </a:r>
            <a:r>
              <a:rPr lang="fr-FR" sz="2000" b="1" dirty="0" smtClean="0">
                <a:solidFill>
                  <a:schemeClr val="bg1"/>
                </a:solidFill>
                <a:latin typeface="Times New Roman" pitchFamily="18" charset="0"/>
                <a:cs typeface="Times New Roman" pitchFamily="18" charset="0"/>
              </a:rPr>
              <a:t>force chimique (gradient de concentration). </a:t>
            </a:r>
          </a:p>
          <a:p>
            <a:pPr algn="just">
              <a:buClr>
                <a:srgbClr val="FFC000"/>
              </a:buClr>
              <a:buSzPct val="200000"/>
            </a:pPr>
            <a:r>
              <a:rPr lang="fr-FR" sz="2000" b="1" dirty="0" smtClean="0">
                <a:solidFill>
                  <a:srgbClr val="00B050"/>
                </a:solidFill>
                <a:latin typeface="Times New Roman" pitchFamily="18" charset="0"/>
                <a:cs typeface="Times New Roman" pitchFamily="18" charset="0"/>
              </a:rPr>
              <a:t>Les solutés non chargés (H2O, urée), quant à eux, subissent uniquement l'influence du gradient de concentration. </a:t>
            </a:r>
          </a:p>
        </p:txBody>
      </p:sp>
      <p:sp>
        <p:nvSpPr>
          <p:cNvPr id="7" name="Rectangle 6"/>
          <p:cNvSpPr/>
          <p:nvPr/>
        </p:nvSpPr>
        <p:spPr bwMode="auto">
          <a:xfrm>
            <a:off x="142844" y="2428868"/>
            <a:ext cx="8786874" cy="3786214"/>
          </a:xfrm>
          <a:prstGeom prst="rect">
            <a:avLst/>
          </a:prstGeom>
          <a:noFill/>
          <a:ln w="101600"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pic>
        <p:nvPicPr>
          <p:cNvPr id="1027" name="Picture 3"/>
          <p:cNvPicPr>
            <a:picLocks noChangeAspect="1" noChangeArrowheads="1"/>
          </p:cNvPicPr>
          <p:nvPr/>
        </p:nvPicPr>
        <p:blipFill>
          <a:blip r:embed="rId2"/>
          <a:srcRect/>
          <a:stretch>
            <a:fillRect/>
          </a:stretch>
        </p:blipFill>
        <p:spPr bwMode="auto">
          <a:xfrm>
            <a:off x="0" y="1857364"/>
            <a:ext cx="9144000" cy="4857760"/>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28</a:t>
            </a:fld>
            <a:endParaRPr lang="en-US" dirty="0"/>
          </a:p>
        </p:txBody>
      </p:sp>
      <p:sp>
        <p:nvSpPr>
          <p:cNvPr id="4" name="Rectangle 3"/>
          <p:cNvSpPr/>
          <p:nvPr/>
        </p:nvSpPr>
        <p:spPr>
          <a:xfrm>
            <a:off x="142844" y="71414"/>
            <a:ext cx="8892000" cy="2210175"/>
          </a:xfrm>
          <a:prstGeom prst="rect">
            <a:avLst/>
          </a:prstGeom>
          <a:ln w="76200">
            <a:solidFill>
              <a:srgbClr val="CC0066"/>
            </a:solidFill>
          </a:ln>
        </p:spPr>
        <p:style>
          <a:lnRef idx="2">
            <a:schemeClr val="accent1"/>
          </a:lnRef>
          <a:fillRef idx="1">
            <a:schemeClr val="lt1"/>
          </a:fillRef>
          <a:effectRef idx="0">
            <a:schemeClr val="accent1"/>
          </a:effectRef>
          <a:fontRef idx="minor">
            <a:schemeClr val="dk1"/>
          </a:fontRef>
        </p:style>
        <p:txBody>
          <a:bodyPr wrap="square" lIns="180000" tIns="180000" rIns="180000" bIns="180000">
            <a:spAutoFit/>
          </a:bodyPr>
          <a:lstStyle/>
          <a:p>
            <a:pPr algn="just"/>
            <a:r>
              <a:rPr lang="fr-FR" sz="2000" b="1" dirty="0" smtClean="0">
                <a:solidFill>
                  <a:schemeClr val="bg1"/>
                </a:solidFill>
                <a:latin typeface="Times New Roman" pitchFamily="18" charset="0"/>
                <a:cs typeface="Times New Roman" pitchFamily="18" charset="0"/>
              </a:rPr>
              <a:t>L'ouverture des canaux ioniques est transitoire et régulée par des stimuli spécifiques. </a:t>
            </a:r>
          </a:p>
          <a:p>
            <a:pPr algn="just"/>
            <a:r>
              <a:rPr lang="fr-FR" sz="2000" b="1" dirty="0" smtClean="0">
                <a:solidFill>
                  <a:schemeClr val="bg1"/>
                </a:solidFill>
                <a:latin typeface="Times New Roman" pitchFamily="18" charset="0"/>
                <a:cs typeface="Times New Roman" pitchFamily="18" charset="0"/>
              </a:rPr>
              <a:t>On distingue ainsi les canaux dont l'ouverture est dépendante de la fixation d'un ligand (neurotransmetteur), de l'interaction avec un composant intracellulaire (Ca++, nucléotide cyclique) ou d'un changement dans le potentiel membranaire (canaux dépendant du voltage).</a:t>
            </a:r>
            <a:endParaRPr lang="fr-FR" sz="2000" b="1" dirty="0">
              <a:solidFill>
                <a:schemeClr val="bg1"/>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srcRect/>
          <a:stretch>
            <a:fillRect/>
          </a:stretch>
        </p:blipFill>
        <p:spPr bwMode="auto">
          <a:xfrm>
            <a:off x="142844" y="2357430"/>
            <a:ext cx="8858312" cy="4429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pull dir="l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29</a:t>
            </a:fld>
            <a:endParaRPr lang="en-US" dirty="0"/>
          </a:p>
        </p:txBody>
      </p:sp>
      <p:sp>
        <p:nvSpPr>
          <p:cNvPr id="4" name="Rectangle 3"/>
          <p:cNvSpPr/>
          <p:nvPr/>
        </p:nvSpPr>
        <p:spPr>
          <a:xfrm>
            <a:off x="217718" y="166849"/>
            <a:ext cx="8712000" cy="2825728"/>
          </a:xfrm>
          <a:prstGeom prst="rect">
            <a:avLst/>
          </a:prstGeom>
          <a:ln w="76200">
            <a:solidFill>
              <a:srgbClr val="CC0066"/>
            </a:solidFill>
          </a:ln>
        </p:spPr>
        <p:style>
          <a:lnRef idx="2">
            <a:schemeClr val="accent1"/>
          </a:lnRef>
          <a:fillRef idx="1">
            <a:schemeClr val="lt1"/>
          </a:fillRef>
          <a:effectRef idx="0">
            <a:schemeClr val="accent1"/>
          </a:effectRef>
          <a:fontRef idx="minor">
            <a:schemeClr val="dk1"/>
          </a:fontRef>
        </p:style>
        <p:txBody>
          <a:bodyPr wrap="square" lIns="180000" tIns="180000" rIns="180000" bIns="180000">
            <a:spAutoFit/>
          </a:bodyPr>
          <a:lstStyle/>
          <a:p>
            <a:pPr algn="just"/>
            <a:r>
              <a:rPr lang="fr-FR" sz="2000" b="1" dirty="0" smtClean="0">
                <a:solidFill>
                  <a:schemeClr val="bg1"/>
                </a:solidFill>
                <a:latin typeface="Times New Roman" pitchFamily="18" charset="0"/>
                <a:cs typeface="Times New Roman" pitchFamily="18" charset="0"/>
              </a:rPr>
              <a:t>I. canaux activés par des ligands</a:t>
            </a:r>
            <a:r>
              <a:rPr lang="fr-FR" sz="2000" dirty="0" smtClean="0">
                <a:solidFill>
                  <a:schemeClr val="bg1"/>
                </a:solidFill>
                <a:latin typeface="Times New Roman" pitchFamily="18" charset="0"/>
                <a:cs typeface="Times New Roman" pitchFamily="18" charset="0"/>
              </a:rPr>
              <a:t> (récepteurs canaux): ils s'ouvrent en réponse à la liaison d'un neurotransmetteur ou d'autres molécules signales. Le mieux décrit est le récepteur canal de l'acétylcholine  ("type nicotinique") qui s'ouvre en réponse au ligand et se laisse traverser par Na+ et K+, (il est imperméable à Cl-). Si l'on prend l'exemple du muscle, l'influx de Na+ dépolarise la cellule musculaire membranaire et déclenche un potentiel d'action. Ce potentiel déclenche l'ouverture des canaux calciques voltage-dépendants ce qui entraîne une augmentation du Ca++ intracellulaire et la réponse est la contraction du muscle. </a:t>
            </a:r>
            <a:endParaRPr lang="fr-FR" sz="2000" dirty="0">
              <a:solidFill>
                <a:schemeClr val="bg1"/>
              </a:solidFill>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2"/>
          <a:srcRect/>
          <a:stretch>
            <a:fillRect/>
          </a:stretch>
        </p:blipFill>
        <p:spPr bwMode="auto">
          <a:xfrm>
            <a:off x="285720" y="3071810"/>
            <a:ext cx="8572560" cy="3429024"/>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2594" y="1643050"/>
            <a:ext cx="9000000" cy="5143512"/>
          </a:xfrm>
        </p:spPr>
        <p:style>
          <a:lnRef idx="2">
            <a:schemeClr val="accent2"/>
          </a:lnRef>
          <a:fillRef idx="1">
            <a:schemeClr val="lt1"/>
          </a:fillRef>
          <a:effectRef idx="0">
            <a:schemeClr val="accent2"/>
          </a:effectRef>
          <a:fontRef idx="minor">
            <a:schemeClr val="dk1"/>
          </a:fontRef>
        </p:style>
        <p:txBody>
          <a:bodyPr lIns="360000" tIns="144000" rIns="360000"/>
          <a:lstStyle/>
          <a:p>
            <a:pPr marL="514350" indent="-514350" algn="just">
              <a:lnSpc>
                <a:spcPct val="150000"/>
              </a:lnSpc>
              <a:buClr>
                <a:schemeClr val="bg2">
                  <a:lumMod val="60000"/>
                  <a:lumOff val="40000"/>
                </a:schemeClr>
              </a:buClr>
              <a:buFont typeface="+mj-lt"/>
              <a:buAutoNum type="arabicPeriod"/>
            </a:pPr>
            <a:r>
              <a:rPr lang="fr-FR" sz="2200" b="1" dirty="0" smtClean="0">
                <a:ln>
                  <a:solidFill>
                    <a:schemeClr val="bg1"/>
                  </a:solidFill>
                </a:ln>
                <a:solidFill>
                  <a:schemeClr val="bg1"/>
                </a:solidFill>
                <a:effectLst/>
                <a:latin typeface="Times New Roman" pitchFamily="18" charset="0"/>
                <a:cs typeface="Times New Roman" pitchFamily="18" charset="0"/>
              </a:rPr>
              <a:t>Comprendre pourquoi les cellules ont-elles besoin des protéines de transport membranaire</a:t>
            </a:r>
          </a:p>
          <a:p>
            <a:pPr marL="514350" indent="-514350" algn="just">
              <a:lnSpc>
                <a:spcPct val="150000"/>
              </a:lnSpc>
              <a:buClr>
                <a:srgbClr val="CC0066"/>
              </a:buClr>
              <a:buFont typeface="+mj-lt"/>
              <a:buAutoNum type="arabicPeriod"/>
            </a:pPr>
            <a:r>
              <a:rPr lang="fr-FR" sz="2200" b="1" dirty="0" smtClean="0">
                <a:ln>
                  <a:solidFill>
                    <a:schemeClr val="bg1"/>
                  </a:solidFill>
                </a:ln>
                <a:solidFill>
                  <a:schemeClr val="bg1"/>
                </a:solidFill>
                <a:effectLst/>
                <a:latin typeface="Times New Roman" pitchFamily="18" charset="0"/>
                <a:cs typeface="Times New Roman" pitchFamily="18" charset="0"/>
              </a:rPr>
              <a:t>Connaître les différents systèmes de transport d'ions et des différentes molécules et macromolécules ainsi mis en place.</a:t>
            </a:r>
          </a:p>
          <a:p>
            <a:pPr marL="514350" indent="-514350" algn="just">
              <a:lnSpc>
                <a:spcPct val="150000"/>
              </a:lnSpc>
              <a:buClr>
                <a:srgbClr val="00B050"/>
              </a:buClr>
              <a:buFont typeface="+mj-lt"/>
              <a:buAutoNum type="arabicPeriod"/>
            </a:pPr>
            <a:r>
              <a:rPr lang="fr-FR" sz="2200" b="1" dirty="0" smtClean="0">
                <a:ln>
                  <a:solidFill>
                    <a:schemeClr val="bg1"/>
                  </a:solidFill>
                </a:ln>
                <a:solidFill>
                  <a:schemeClr val="bg1"/>
                </a:solidFill>
                <a:effectLst/>
                <a:latin typeface="Times New Roman" pitchFamily="18" charset="0"/>
                <a:cs typeface="Times New Roman" pitchFamily="18" charset="0"/>
              </a:rPr>
              <a:t>Répondre aux questions :</a:t>
            </a:r>
          </a:p>
          <a:p>
            <a:pPr algn="just">
              <a:buNone/>
            </a:pPr>
            <a:r>
              <a:rPr lang="fr-FR" sz="2200" b="1" dirty="0" smtClean="0">
                <a:ln>
                  <a:solidFill>
                    <a:srgbClr val="92D050"/>
                  </a:solidFill>
                </a:ln>
                <a:solidFill>
                  <a:srgbClr val="92D050"/>
                </a:solidFill>
                <a:effectLst/>
                <a:latin typeface="Times New Roman" pitchFamily="18" charset="0"/>
                <a:cs typeface="Times New Roman" pitchFamily="18" charset="0"/>
              </a:rPr>
              <a:t>*</a:t>
            </a:r>
            <a:r>
              <a:rPr lang="fr-FR" sz="2200" b="1" dirty="0" smtClean="0">
                <a:ln>
                  <a:solidFill>
                    <a:schemeClr val="bg1"/>
                  </a:solidFill>
                </a:ln>
                <a:solidFill>
                  <a:srgbClr val="92D050"/>
                </a:solidFill>
                <a:effectLst/>
                <a:latin typeface="Times New Roman" pitchFamily="18" charset="0"/>
                <a:cs typeface="Times New Roman" pitchFamily="18" charset="0"/>
              </a:rPr>
              <a:t> </a:t>
            </a:r>
            <a:r>
              <a:rPr lang="fr-FR" sz="2200" b="1" dirty="0" smtClean="0">
                <a:ln>
                  <a:solidFill>
                    <a:schemeClr val="bg1"/>
                  </a:solidFill>
                </a:ln>
                <a:solidFill>
                  <a:schemeClr val="bg1"/>
                </a:solidFill>
                <a:effectLst/>
                <a:latin typeface="Times New Roman" pitchFamily="18" charset="0"/>
                <a:cs typeface="Times New Roman" pitchFamily="18" charset="0"/>
              </a:rPr>
              <a:t>Pourquoi dit-on que la membrane cellulaire est une membrane à perméabilité sélective ?</a:t>
            </a:r>
          </a:p>
          <a:p>
            <a:pPr algn="just">
              <a:buNone/>
            </a:pPr>
            <a:r>
              <a:rPr lang="fr-FR" sz="2200" b="1" dirty="0" smtClean="0">
                <a:ln>
                  <a:solidFill>
                    <a:srgbClr val="CC00FF"/>
                  </a:solidFill>
                </a:ln>
                <a:solidFill>
                  <a:srgbClr val="92D050"/>
                </a:solidFill>
                <a:effectLst/>
                <a:latin typeface="Times New Roman" pitchFamily="18" charset="0"/>
                <a:cs typeface="Times New Roman" pitchFamily="18" charset="0"/>
              </a:rPr>
              <a:t>*</a:t>
            </a:r>
            <a:r>
              <a:rPr lang="fr-FR" sz="2200" b="1" dirty="0" smtClean="0">
                <a:ln>
                  <a:solidFill>
                    <a:schemeClr val="bg1"/>
                  </a:solidFill>
                </a:ln>
                <a:solidFill>
                  <a:schemeClr val="bg1"/>
                </a:solidFill>
                <a:effectLst/>
                <a:latin typeface="Times New Roman" pitchFamily="18" charset="0"/>
                <a:cs typeface="Times New Roman" pitchFamily="18" charset="0"/>
              </a:rPr>
              <a:t> Comment la cellule absorbe-t-elle des nutriments et comment se débarrasse-t-elle des déchets?</a:t>
            </a:r>
          </a:p>
          <a:p>
            <a:pPr algn="just">
              <a:buNone/>
            </a:pPr>
            <a:r>
              <a:rPr lang="fr-FR" sz="2200" b="1" dirty="0" smtClean="0">
                <a:ln>
                  <a:solidFill>
                    <a:srgbClr val="FF0066"/>
                  </a:solidFill>
                </a:ln>
                <a:solidFill>
                  <a:srgbClr val="FF3300"/>
                </a:solidFill>
                <a:effectLst/>
                <a:latin typeface="Times New Roman" pitchFamily="18" charset="0"/>
                <a:cs typeface="Times New Roman" pitchFamily="18" charset="0"/>
              </a:rPr>
              <a:t>*  </a:t>
            </a:r>
            <a:r>
              <a:rPr lang="fr-FR" sz="2200" b="1" dirty="0" smtClean="0">
                <a:ln>
                  <a:solidFill>
                    <a:schemeClr val="bg1"/>
                  </a:solidFill>
                </a:ln>
                <a:solidFill>
                  <a:schemeClr val="bg1"/>
                </a:solidFill>
                <a:effectLst/>
                <a:latin typeface="Times New Roman" pitchFamily="18" charset="0"/>
                <a:cs typeface="Times New Roman" pitchFamily="18" charset="0"/>
              </a:rPr>
              <a:t>pourquoi la membrane cellulaire est importante pour la santé de la cellule?.</a:t>
            </a:r>
          </a:p>
          <a:p>
            <a:pPr>
              <a:buNone/>
            </a:pPr>
            <a:endParaRPr lang="fr-FR" sz="2200" dirty="0">
              <a:ln>
                <a:solidFill>
                  <a:schemeClr val="bg1"/>
                </a:solidFill>
              </a:ln>
              <a:solidFill>
                <a:schemeClr val="bg1"/>
              </a:solidFill>
              <a:effectLst/>
              <a:latin typeface="Times New Roman" pitchFamily="18" charset="0"/>
              <a:cs typeface="Times New Roman" pitchFamily="18" charset="0"/>
            </a:endParaRPr>
          </a:p>
        </p:txBody>
      </p:sp>
      <p:sp>
        <p:nvSpPr>
          <p:cNvPr id="7" name="Rectangle 6"/>
          <p:cNvSpPr>
            <a:spLocks noRot="1" noChangeArrowheads="1"/>
          </p:cNvSpPr>
          <p:nvPr/>
        </p:nvSpPr>
        <p:spPr bwMode="auto">
          <a:xfrm>
            <a:off x="285720" y="0"/>
            <a:ext cx="8572560" cy="1071570"/>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FF0000"/>
            </a:solidFill>
            <a:miter lim="800000"/>
            <a:headEnd/>
            <a:tailEnd/>
          </a:ln>
          <a:effectLst/>
        </p:spPr>
        <p:txBody>
          <a:bodyPr anchor="ctr"/>
          <a:lstStyle/>
          <a:p>
            <a:pPr algn="ctr" fontAlgn="auto">
              <a:spcBef>
                <a:spcPts val="0"/>
              </a:spcBef>
              <a:spcAft>
                <a:spcPts val="0"/>
              </a:spcAft>
              <a:defRPr/>
            </a:pPr>
            <a:r>
              <a:rPr lang="fr-FR" sz="2800" b="1" dirty="0" smtClean="0">
                <a:solidFill>
                  <a:srgbClr val="FFFF00"/>
                </a:solidFill>
                <a:latin typeface="Times New Roman" pitchFamily="18" charset="0"/>
                <a:cs typeface="Times New Roman" pitchFamily="18" charset="0"/>
              </a:rPr>
              <a:t>Transports et diffusions à travers la membrane plasmique des petites et des macromolécules</a:t>
            </a:r>
            <a:endParaRPr lang="en-US" sz="2800" b="1" dirty="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sp>
        <p:nvSpPr>
          <p:cNvPr id="4" name="Rectangle 3"/>
          <p:cNvSpPr>
            <a:spLocks noRot="1" noChangeArrowheads="1"/>
          </p:cNvSpPr>
          <p:nvPr/>
        </p:nvSpPr>
        <p:spPr bwMode="auto">
          <a:xfrm>
            <a:off x="2857488" y="1142984"/>
            <a:ext cx="3000396" cy="571504"/>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FF0000"/>
            </a:solidFill>
            <a:miter lim="800000"/>
            <a:headEnd/>
            <a:tailEnd/>
          </a:ln>
          <a:effectLst/>
        </p:spPr>
        <p:txBody>
          <a:bodyPr anchor="ctr"/>
          <a:lstStyle/>
          <a:p>
            <a:pPr algn="ctr" fontAlgn="auto">
              <a:spcBef>
                <a:spcPts val="0"/>
              </a:spcBef>
              <a:spcAft>
                <a:spcPts val="0"/>
              </a:spcAft>
              <a:defRPr/>
            </a:pPr>
            <a:r>
              <a:rPr lang="fr-FR" sz="2800" b="1" dirty="0" smtClean="0">
                <a:latin typeface="Times New Roman" pitchFamily="18" charset="0"/>
                <a:cs typeface="Times New Roman" pitchFamily="18" charset="0"/>
              </a:rPr>
              <a:t> </a:t>
            </a:r>
            <a:r>
              <a:rPr lang="fr-FR" sz="28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Objectifs</a:t>
            </a:r>
            <a:endParaRPr lang="en-US" sz="2800" b="1" dirty="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cstate="print"/>
          <a:srcRect/>
          <a:stretch>
            <a:fillRect/>
          </a:stretch>
        </p:blipFill>
        <p:spPr bwMode="auto">
          <a:xfrm>
            <a:off x="357158" y="1142984"/>
            <a:ext cx="2428892" cy="703098"/>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30</a:t>
            </a:fld>
            <a:endParaRPr lang="en-US" dirty="0"/>
          </a:p>
        </p:txBody>
      </p:sp>
      <p:sp>
        <p:nvSpPr>
          <p:cNvPr id="4" name="Rectangle 3"/>
          <p:cNvSpPr/>
          <p:nvPr/>
        </p:nvSpPr>
        <p:spPr>
          <a:xfrm>
            <a:off x="217718" y="116194"/>
            <a:ext cx="8712000" cy="2948839"/>
          </a:xfrm>
          <a:prstGeom prst="rect">
            <a:avLst/>
          </a:prstGeom>
          <a:ln w="76200">
            <a:solidFill>
              <a:srgbClr val="CC0066"/>
            </a:solidFill>
          </a:ln>
        </p:spPr>
        <p:style>
          <a:lnRef idx="2">
            <a:schemeClr val="accent1"/>
          </a:lnRef>
          <a:fillRef idx="1">
            <a:schemeClr val="lt1"/>
          </a:fillRef>
          <a:effectRef idx="0">
            <a:schemeClr val="accent1"/>
          </a:effectRef>
          <a:fontRef idx="minor">
            <a:schemeClr val="dk1"/>
          </a:fontRef>
        </p:style>
        <p:txBody>
          <a:bodyPr wrap="square" lIns="180000" tIns="180000" rIns="180000" bIns="180000">
            <a:spAutoFit/>
          </a:bodyPr>
          <a:lstStyle/>
          <a:p>
            <a:pPr algn="just"/>
            <a:r>
              <a:rPr lang="fr-FR" sz="2400" b="1" dirty="0" smtClean="0">
                <a:solidFill>
                  <a:schemeClr val="bg1"/>
                </a:solidFill>
                <a:latin typeface="Times New Roman" pitchFamily="18" charset="0"/>
                <a:cs typeface="Times New Roman" pitchFamily="18" charset="0"/>
              </a:rPr>
              <a:t>II. canaux voltage-dépendants</a:t>
            </a:r>
            <a:r>
              <a:rPr lang="fr-FR" sz="2400" dirty="0" smtClean="0">
                <a:solidFill>
                  <a:schemeClr val="bg1"/>
                </a:solidFill>
                <a:latin typeface="Times New Roman" pitchFamily="18" charset="0"/>
                <a:cs typeface="Times New Roman" pitchFamily="18" charset="0"/>
              </a:rPr>
              <a:t>: ils sont sensibles aux variations de potentiel transmembranaire. Ils s'ouvrent en réponse à une dépolarisation et se ferment lors d'une hyperpolarisation. Exemple: les canaux K</a:t>
            </a:r>
            <a:r>
              <a:rPr lang="fr-FR" sz="2400" baseline="30000" dirty="0" smtClean="0">
                <a:solidFill>
                  <a:schemeClr val="bg1"/>
                </a:solidFill>
                <a:latin typeface="Times New Roman" pitchFamily="18" charset="0"/>
                <a:cs typeface="Times New Roman" pitchFamily="18" charset="0"/>
              </a:rPr>
              <a:t>+</a:t>
            </a:r>
            <a:r>
              <a:rPr lang="fr-FR" sz="2400" dirty="0" smtClean="0">
                <a:solidFill>
                  <a:schemeClr val="bg1"/>
                </a:solidFill>
                <a:latin typeface="Times New Roman" pitchFamily="18" charset="0"/>
                <a:cs typeface="Times New Roman" pitchFamily="18" charset="0"/>
              </a:rPr>
              <a:t> et Na</a:t>
            </a:r>
            <a:r>
              <a:rPr lang="fr-FR" sz="2400" baseline="30000" dirty="0" smtClean="0">
                <a:solidFill>
                  <a:schemeClr val="bg1"/>
                </a:solidFill>
                <a:latin typeface="Times New Roman" pitchFamily="18" charset="0"/>
                <a:cs typeface="Times New Roman" pitchFamily="18" charset="0"/>
              </a:rPr>
              <a:t>+</a:t>
            </a:r>
            <a:r>
              <a:rPr lang="fr-FR" sz="2400" dirty="0" smtClean="0">
                <a:solidFill>
                  <a:schemeClr val="bg1"/>
                </a:solidFill>
                <a:latin typeface="Times New Roman" pitchFamily="18" charset="0"/>
                <a:cs typeface="Times New Roman" pitchFamily="18" charset="0"/>
              </a:rPr>
              <a:t> des nerfs et des muscles (possèdent un très haut degré de sélectivité) ainsi que les canaux Ca</a:t>
            </a:r>
            <a:r>
              <a:rPr lang="fr-FR" sz="2400" baseline="30000" dirty="0" smtClean="0">
                <a:solidFill>
                  <a:schemeClr val="bg1"/>
                </a:solidFill>
                <a:latin typeface="Times New Roman" pitchFamily="18" charset="0"/>
                <a:cs typeface="Times New Roman" pitchFamily="18" charset="0"/>
              </a:rPr>
              <a:t>++</a:t>
            </a:r>
            <a:r>
              <a:rPr lang="fr-FR" sz="2400" dirty="0" smtClean="0">
                <a:solidFill>
                  <a:schemeClr val="bg1"/>
                </a:solidFill>
                <a:latin typeface="Times New Roman" pitchFamily="18" charset="0"/>
                <a:cs typeface="Times New Roman" pitchFamily="18" charset="0"/>
              </a:rPr>
              <a:t> qui contrôlent la libération des neurotransmetteurs dans les terminaisons pré-synaptiques. </a:t>
            </a:r>
            <a:endParaRPr lang="fr-FR" sz="2400" dirty="0">
              <a:solidFill>
                <a:schemeClr val="bg1"/>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srcRect/>
          <a:stretch>
            <a:fillRect/>
          </a:stretch>
        </p:blipFill>
        <p:spPr bwMode="auto">
          <a:xfrm>
            <a:off x="228600" y="3143248"/>
            <a:ext cx="8686800" cy="3643338"/>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31</a:t>
            </a:fld>
            <a:endParaRPr lang="en-US" dirty="0"/>
          </a:p>
        </p:txBody>
      </p:sp>
      <p:sp>
        <p:nvSpPr>
          <p:cNvPr id="4" name="Rectangle 3"/>
          <p:cNvSpPr/>
          <p:nvPr/>
        </p:nvSpPr>
        <p:spPr>
          <a:xfrm>
            <a:off x="217718" y="166849"/>
            <a:ext cx="8712000" cy="5903494"/>
          </a:xfrm>
          <a:prstGeom prst="rect">
            <a:avLst/>
          </a:prstGeom>
          <a:ln w="76200">
            <a:solidFill>
              <a:srgbClr val="CC0066"/>
            </a:solidFill>
          </a:ln>
        </p:spPr>
        <p:style>
          <a:lnRef idx="2">
            <a:schemeClr val="accent1"/>
          </a:lnRef>
          <a:fillRef idx="1">
            <a:schemeClr val="lt1"/>
          </a:fillRef>
          <a:effectRef idx="0">
            <a:schemeClr val="accent1"/>
          </a:effectRef>
          <a:fontRef idx="minor">
            <a:schemeClr val="dk1"/>
          </a:fontRef>
        </p:style>
        <p:txBody>
          <a:bodyPr wrap="square" lIns="180000" tIns="180000" rIns="180000" bIns="180000">
            <a:spAutoFit/>
          </a:bodyPr>
          <a:lstStyle/>
          <a:p>
            <a:pPr algn="just">
              <a:lnSpc>
                <a:spcPct val="150000"/>
              </a:lnSpc>
            </a:pPr>
            <a:r>
              <a:rPr lang="fr-FR" sz="2400" b="1" dirty="0" smtClean="0">
                <a:solidFill>
                  <a:schemeClr val="bg1"/>
                </a:solidFill>
                <a:latin typeface="Times New Roman" pitchFamily="18" charset="0"/>
                <a:cs typeface="Times New Roman" pitchFamily="18" charset="0"/>
              </a:rPr>
              <a:t>III. canaux activés par des nucléotides</a:t>
            </a:r>
            <a:r>
              <a:rPr lang="fr-FR" sz="2400" dirty="0" smtClean="0">
                <a:solidFill>
                  <a:schemeClr val="bg1"/>
                </a:solidFill>
                <a:latin typeface="Times New Roman" pitchFamily="18" charset="0"/>
                <a:cs typeface="Times New Roman" pitchFamily="18" charset="0"/>
              </a:rPr>
              <a:t>: ils sont particulièrement importants dans les systèmes olfactifs et visuels des mammifères. Dans le système visuel, le canal activé par le </a:t>
            </a:r>
            <a:r>
              <a:rPr lang="fr-FR" sz="2400" dirty="0" err="1" smtClean="0">
                <a:solidFill>
                  <a:schemeClr val="bg1"/>
                </a:solidFill>
                <a:latin typeface="Times New Roman" pitchFamily="18" charset="0"/>
                <a:cs typeface="Times New Roman" pitchFamily="18" charset="0"/>
              </a:rPr>
              <a:t>cGMP</a:t>
            </a:r>
            <a:r>
              <a:rPr lang="fr-FR" sz="2400" dirty="0" smtClean="0">
                <a:solidFill>
                  <a:schemeClr val="bg1"/>
                </a:solidFill>
                <a:latin typeface="Times New Roman" pitchFamily="18" charset="0"/>
                <a:cs typeface="Times New Roman" pitchFamily="18" charset="0"/>
              </a:rPr>
              <a:t> est localisé dans la membrane des cellules </a:t>
            </a:r>
            <a:r>
              <a:rPr lang="fr-FR" sz="2400" dirty="0" err="1" smtClean="0">
                <a:solidFill>
                  <a:schemeClr val="bg1"/>
                </a:solidFill>
                <a:latin typeface="Times New Roman" pitchFamily="18" charset="0"/>
                <a:cs typeface="Times New Roman" pitchFamily="18" charset="0"/>
              </a:rPr>
              <a:t>photoréceptrices</a:t>
            </a:r>
            <a:r>
              <a:rPr lang="fr-FR" sz="2400" dirty="0" smtClean="0">
                <a:solidFill>
                  <a:schemeClr val="bg1"/>
                </a:solidFill>
                <a:latin typeface="Times New Roman" pitchFamily="18" charset="0"/>
                <a:cs typeface="Times New Roman" pitchFamily="18" charset="0"/>
              </a:rPr>
              <a:t> rétiniennes. Dans ces cellules, en réponse à l'obscurité, il ya une élévation intracellulaire du </a:t>
            </a:r>
            <a:r>
              <a:rPr lang="fr-FR" sz="2400" dirty="0" err="1" smtClean="0">
                <a:solidFill>
                  <a:schemeClr val="bg1"/>
                </a:solidFill>
                <a:latin typeface="Times New Roman" pitchFamily="18" charset="0"/>
                <a:cs typeface="Times New Roman" pitchFamily="18" charset="0"/>
              </a:rPr>
              <a:t>cGMP</a:t>
            </a:r>
            <a:r>
              <a:rPr lang="fr-FR" sz="2400" dirty="0" smtClean="0">
                <a:solidFill>
                  <a:schemeClr val="bg1"/>
                </a:solidFill>
                <a:latin typeface="Times New Roman" pitchFamily="18" charset="0"/>
                <a:cs typeface="Times New Roman" pitchFamily="18" charset="0"/>
              </a:rPr>
              <a:t> ce qui conduit à une ouverture du canal. Il laisse entrer des ions chargés positivement dans la cellule ce qui génère une hyperpolarisation. A l'inverse, en réponse à la lumière (photon) il y a une diminution du </a:t>
            </a:r>
            <a:r>
              <a:rPr lang="fr-FR" sz="2400" dirty="0" err="1" smtClean="0">
                <a:solidFill>
                  <a:schemeClr val="bg1"/>
                </a:solidFill>
                <a:latin typeface="Times New Roman" pitchFamily="18" charset="0"/>
                <a:cs typeface="Times New Roman" pitchFamily="18" charset="0"/>
              </a:rPr>
              <a:t>cGMP</a:t>
            </a:r>
            <a:r>
              <a:rPr lang="fr-FR" sz="2400" dirty="0" smtClean="0">
                <a:solidFill>
                  <a:schemeClr val="bg1"/>
                </a:solidFill>
                <a:latin typeface="Times New Roman" pitchFamily="18" charset="0"/>
                <a:cs typeface="Times New Roman" pitchFamily="18" charset="0"/>
              </a:rPr>
              <a:t> dans les cellules </a:t>
            </a:r>
            <a:r>
              <a:rPr lang="fr-FR" sz="2400" dirty="0" err="1" smtClean="0">
                <a:solidFill>
                  <a:schemeClr val="bg1"/>
                </a:solidFill>
                <a:latin typeface="Times New Roman" pitchFamily="18" charset="0"/>
                <a:cs typeface="Times New Roman" pitchFamily="18" charset="0"/>
              </a:rPr>
              <a:t>photoréceptrices</a:t>
            </a:r>
            <a:r>
              <a:rPr lang="fr-FR" sz="2400" dirty="0" smtClean="0">
                <a:solidFill>
                  <a:schemeClr val="bg1"/>
                </a:solidFill>
                <a:latin typeface="Times New Roman" pitchFamily="18" charset="0"/>
                <a:cs typeface="Times New Roman" pitchFamily="18" charset="0"/>
              </a:rPr>
              <a:t> ce qui génère une </a:t>
            </a:r>
            <a:r>
              <a:rPr lang="fr-FR" sz="2400" dirty="0" err="1" smtClean="0">
                <a:solidFill>
                  <a:schemeClr val="bg1"/>
                </a:solidFill>
                <a:latin typeface="Times New Roman" pitchFamily="18" charset="0"/>
                <a:cs typeface="Times New Roman" pitchFamily="18" charset="0"/>
              </a:rPr>
              <a:t>hyperphosphorylation</a:t>
            </a:r>
            <a:r>
              <a:rPr lang="fr-FR" sz="2400" dirty="0" smtClean="0">
                <a:solidFill>
                  <a:schemeClr val="bg1"/>
                </a:solidFill>
                <a:latin typeface="Times New Roman" pitchFamily="18" charset="0"/>
                <a:cs typeface="Times New Roman" pitchFamily="18" charset="0"/>
              </a:rPr>
              <a:t>. </a:t>
            </a:r>
            <a:endParaRPr lang="fr-FR" sz="2400" dirty="0">
              <a:solidFill>
                <a:schemeClr val="bg1"/>
              </a:solidFill>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32</a:t>
            </a:fld>
            <a:endParaRPr lang="en-US" dirty="0"/>
          </a:p>
        </p:txBody>
      </p:sp>
      <p:sp>
        <p:nvSpPr>
          <p:cNvPr id="4" name="Rectangle 3"/>
          <p:cNvSpPr/>
          <p:nvPr/>
        </p:nvSpPr>
        <p:spPr>
          <a:xfrm>
            <a:off x="214282" y="928670"/>
            <a:ext cx="8712000" cy="5780383"/>
          </a:xfrm>
          <a:prstGeom prst="rect">
            <a:avLst/>
          </a:prstGeom>
          <a:ln w="76200">
            <a:solidFill>
              <a:srgbClr val="CC0066"/>
            </a:solidFill>
          </a:ln>
        </p:spPr>
        <p:style>
          <a:lnRef idx="2">
            <a:schemeClr val="accent1"/>
          </a:lnRef>
          <a:fillRef idx="1">
            <a:schemeClr val="lt1"/>
          </a:fillRef>
          <a:effectRef idx="0">
            <a:schemeClr val="accent1"/>
          </a:effectRef>
          <a:fontRef idx="minor">
            <a:schemeClr val="dk1"/>
          </a:fontRef>
        </p:style>
        <p:txBody>
          <a:bodyPr wrap="square" lIns="180000" tIns="180000" rIns="180000" bIns="180000">
            <a:spAutoFit/>
          </a:bodyPr>
          <a:lstStyle/>
          <a:p>
            <a:pPr algn="just"/>
            <a:r>
              <a:rPr lang="fr-FR" sz="2200" dirty="0" smtClean="0">
                <a:solidFill>
                  <a:schemeClr val="bg1"/>
                </a:solidFill>
                <a:latin typeface="Times New Roman" pitchFamily="18" charset="0"/>
                <a:cs typeface="Times New Roman" pitchFamily="18" charset="0"/>
              </a:rPr>
              <a:t>Le rôle fondamental des canaux ioniques a été clairement établi par Alan Hodgkin et Andrew Huxley en 1952, lors d'études de la transmission de l'influx nerveux (potentiel d'action) dans l'axone des neurones géants (diamètre d'environ 1mm) du calamar. </a:t>
            </a:r>
          </a:p>
          <a:p>
            <a:pPr algn="just"/>
            <a:r>
              <a:rPr lang="fr-FR" sz="2200" dirty="0" smtClean="0">
                <a:solidFill>
                  <a:schemeClr val="bg1"/>
                </a:solidFill>
                <a:latin typeface="Times New Roman" pitchFamily="18" charset="0"/>
                <a:cs typeface="Times New Roman" pitchFamily="18" charset="0"/>
              </a:rPr>
              <a:t>En permettant de créer des </a:t>
            </a:r>
            <a:r>
              <a:rPr lang="fr-FR" sz="2200" b="1" dirty="0" smtClean="0">
                <a:solidFill>
                  <a:schemeClr val="bg1"/>
                </a:solidFill>
                <a:latin typeface="Times New Roman" pitchFamily="18" charset="0"/>
                <a:cs typeface="Times New Roman" pitchFamily="18" charset="0"/>
              </a:rPr>
              <a:t>mouvements d'ions</a:t>
            </a:r>
            <a:r>
              <a:rPr lang="fr-FR" sz="2200" dirty="0" smtClean="0">
                <a:solidFill>
                  <a:schemeClr val="bg1"/>
                </a:solidFill>
                <a:latin typeface="Times New Roman" pitchFamily="18" charset="0"/>
                <a:cs typeface="Times New Roman" pitchFamily="18" charset="0"/>
              </a:rPr>
              <a:t> et de </a:t>
            </a:r>
            <a:r>
              <a:rPr lang="fr-FR" sz="2200" b="1" dirty="0" smtClean="0">
                <a:solidFill>
                  <a:schemeClr val="bg1"/>
                </a:solidFill>
                <a:latin typeface="Times New Roman" pitchFamily="18" charset="0"/>
                <a:cs typeface="Times New Roman" pitchFamily="18" charset="0"/>
              </a:rPr>
              <a:t>dépolariser</a:t>
            </a:r>
            <a:r>
              <a:rPr lang="fr-FR" sz="2200" dirty="0" smtClean="0">
                <a:solidFill>
                  <a:schemeClr val="bg1"/>
                </a:solidFill>
                <a:latin typeface="Times New Roman" pitchFamily="18" charset="0"/>
                <a:cs typeface="Times New Roman" pitchFamily="18" charset="0"/>
              </a:rPr>
              <a:t> la membrane, ils provoquent des phénomènes tels que: </a:t>
            </a:r>
          </a:p>
          <a:p>
            <a:pPr algn="just"/>
            <a:r>
              <a:rPr lang="fr-FR" sz="2200" dirty="0" smtClean="0">
                <a:solidFill>
                  <a:schemeClr val="bg1"/>
                </a:solidFill>
                <a:latin typeface="Times New Roman" pitchFamily="18" charset="0"/>
                <a:cs typeface="Times New Roman" pitchFamily="18" charset="0"/>
              </a:rPr>
              <a:t>- la </a:t>
            </a:r>
            <a:r>
              <a:rPr lang="fr-FR" sz="2200" b="1" dirty="0" smtClean="0">
                <a:solidFill>
                  <a:schemeClr val="bg1"/>
                </a:solidFill>
                <a:latin typeface="Times New Roman" pitchFamily="18" charset="0"/>
                <a:cs typeface="Times New Roman" pitchFamily="18" charset="0"/>
              </a:rPr>
              <a:t>conduction nerveuse </a:t>
            </a:r>
            <a:endParaRPr lang="fr-FR" sz="2200" dirty="0" smtClean="0">
              <a:solidFill>
                <a:schemeClr val="bg1"/>
              </a:solidFill>
              <a:latin typeface="Times New Roman" pitchFamily="18" charset="0"/>
              <a:cs typeface="Times New Roman" pitchFamily="18" charset="0"/>
            </a:endParaRPr>
          </a:p>
          <a:p>
            <a:pPr algn="just"/>
            <a:r>
              <a:rPr lang="fr-FR" sz="2200" dirty="0" smtClean="0">
                <a:solidFill>
                  <a:schemeClr val="bg1"/>
                </a:solidFill>
                <a:latin typeface="Times New Roman" pitchFamily="18" charset="0"/>
                <a:cs typeface="Times New Roman" pitchFamily="18" charset="0"/>
              </a:rPr>
              <a:t>- la </a:t>
            </a:r>
            <a:r>
              <a:rPr lang="fr-FR" sz="2200" b="1" dirty="0" smtClean="0">
                <a:solidFill>
                  <a:schemeClr val="bg1"/>
                </a:solidFill>
                <a:latin typeface="Times New Roman" pitchFamily="18" charset="0"/>
                <a:cs typeface="Times New Roman" pitchFamily="18" charset="0"/>
              </a:rPr>
              <a:t>contraction cellulaire </a:t>
            </a:r>
            <a:endParaRPr lang="fr-FR" sz="2200" dirty="0" smtClean="0">
              <a:solidFill>
                <a:schemeClr val="bg1"/>
              </a:solidFill>
              <a:latin typeface="Times New Roman" pitchFamily="18" charset="0"/>
              <a:cs typeface="Times New Roman" pitchFamily="18" charset="0"/>
            </a:endParaRPr>
          </a:p>
          <a:p>
            <a:pPr algn="just"/>
            <a:r>
              <a:rPr lang="fr-FR" sz="2200" dirty="0" smtClean="0">
                <a:solidFill>
                  <a:schemeClr val="bg1"/>
                </a:solidFill>
                <a:latin typeface="Times New Roman" pitchFamily="18" charset="0"/>
                <a:cs typeface="Times New Roman" pitchFamily="18" charset="0"/>
              </a:rPr>
              <a:t>- la </a:t>
            </a:r>
            <a:r>
              <a:rPr lang="fr-FR" sz="2200" b="1" dirty="0" err="1" smtClean="0">
                <a:solidFill>
                  <a:schemeClr val="bg1"/>
                </a:solidFill>
                <a:latin typeface="Times New Roman" pitchFamily="18" charset="0"/>
                <a:cs typeface="Times New Roman" pitchFamily="18" charset="0"/>
              </a:rPr>
              <a:t>sensibilté</a:t>
            </a:r>
            <a:r>
              <a:rPr lang="fr-FR" sz="2200" dirty="0" smtClean="0">
                <a:solidFill>
                  <a:schemeClr val="bg1"/>
                </a:solidFill>
                <a:latin typeface="Times New Roman" pitchFamily="18" charset="0"/>
                <a:cs typeface="Times New Roman" pitchFamily="18" charset="0"/>
              </a:rPr>
              <a:t> de certains </a:t>
            </a:r>
            <a:r>
              <a:rPr lang="fr-FR" sz="2200" b="1" dirty="0" smtClean="0">
                <a:solidFill>
                  <a:schemeClr val="bg1"/>
                </a:solidFill>
                <a:latin typeface="Times New Roman" pitchFamily="18" charset="0"/>
                <a:cs typeface="Times New Roman" pitchFamily="18" charset="0"/>
              </a:rPr>
              <a:t>récepteurs</a:t>
            </a:r>
            <a:r>
              <a:rPr lang="fr-FR" sz="2200" dirty="0" smtClean="0">
                <a:solidFill>
                  <a:schemeClr val="bg1"/>
                </a:solidFill>
                <a:latin typeface="Times New Roman" pitchFamily="18" charset="0"/>
                <a:cs typeface="Times New Roman" pitchFamily="18" charset="0"/>
              </a:rPr>
              <a:t> sensoriels (les systèmes olfactifs et visuels des mammifères notamment au niveau des cellules </a:t>
            </a:r>
            <a:r>
              <a:rPr lang="fr-FR" sz="2200" dirty="0" err="1" smtClean="0">
                <a:solidFill>
                  <a:schemeClr val="bg1"/>
                </a:solidFill>
                <a:latin typeface="Times New Roman" pitchFamily="18" charset="0"/>
                <a:cs typeface="Times New Roman" pitchFamily="18" charset="0"/>
              </a:rPr>
              <a:t>photoréceptrices</a:t>
            </a:r>
            <a:r>
              <a:rPr lang="fr-FR" sz="2200" dirty="0" smtClean="0">
                <a:solidFill>
                  <a:schemeClr val="bg1"/>
                </a:solidFill>
                <a:latin typeface="Times New Roman" pitchFamily="18" charset="0"/>
                <a:cs typeface="Times New Roman" pitchFamily="18" charset="0"/>
              </a:rPr>
              <a:t> rétiniennes)</a:t>
            </a:r>
          </a:p>
          <a:p>
            <a:pPr algn="just"/>
            <a:r>
              <a:rPr lang="fr-FR" sz="2200" dirty="0" smtClean="0">
                <a:solidFill>
                  <a:schemeClr val="bg1"/>
                </a:solidFill>
                <a:latin typeface="Times New Roman" pitchFamily="18" charset="0"/>
                <a:cs typeface="Times New Roman" pitchFamily="18" charset="0"/>
              </a:rPr>
              <a:t>- la </a:t>
            </a:r>
            <a:r>
              <a:rPr lang="fr-FR" sz="2200" b="1" dirty="0" smtClean="0">
                <a:solidFill>
                  <a:schemeClr val="bg1"/>
                </a:solidFill>
                <a:latin typeface="Times New Roman" pitchFamily="18" charset="0"/>
                <a:cs typeface="Times New Roman" pitchFamily="18" charset="0"/>
              </a:rPr>
              <a:t>sensibilité aux neurotransmetteurs et aux hormones</a:t>
            </a:r>
            <a:r>
              <a:rPr lang="fr-FR" sz="2200" dirty="0" smtClean="0">
                <a:solidFill>
                  <a:schemeClr val="bg1"/>
                </a:solidFill>
                <a:latin typeface="Times New Roman" pitchFamily="18" charset="0"/>
                <a:cs typeface="Times New Roman" pitchFamily="18" charset="0"/>
              </a:rPr>
              <a:t>.</a:t>
            </a:r>
          </a:p>
          <a:p>
            <a:pPr algn="just"/>
            <a:r>
              <a:rPr lang="fr-FR" sz="2200" dirty="0" smtClean="0">
                <a:solidFill>
                  <a:srgbClr val="C00000"/>
                </a:solidFill>
                <a:latin typeface="Times New Roman" pitchFamily="18" charset="0"/>
                <a:cs typeface="Times New Roman" pitchFamily="18" charset="0"/>
              </a:rPr>
              <a:t>Cette variété de rôle est permise grâce à un nombre élevé de canaux. </a:t>
            </a:r>
            <a:br>
              <a:rPr lang="fr-FR" sz="2200" dirty="0" smtClean="0">
                <a:solidFill>
                  <a:srgbClr val="C00000"/>
                </a:solidFill>
                <a:latin typeface="Times New Roman" pitchFamily="18" charset="0"/>
                <a:cs typeface="Times New Roman" pitchFamily="18" charset="0"/>
              </a:rPr>
            </a:br>
            <a:r>
              <a:rPr lang="fr-FR" sz="2200" dirty="0" smtClean="0">
                <a:solidFill>
                  <a:srgbClr val="C00000"/>
                </a:solidFill>
                <a:latin typeface="Times New Roman" pitchFamily="18" charset="0"/>
                <a:cs typeface="Times New Roman" pitchFamily="18" charset="0"/>
              </a:rPr>
              <a:t>La diversité des réponses est aussi due au fait que l'ouverture d'un même type de canal (canal calcique par exemple, où il en existe une dizaine) diffère tant en </a:t>
            </a:r>
            <a:r>
              <a:rPr lang="fr-FR" sz="2200" b="1" dirty="0" smtClean="0">
                <a:solidFill>
                  <a:srgbClr val="C00000"/>
                </a:solidFill>
                <a:latin typeface="Times New Roman" pitchFamily="18" charset="0"/>
                <a:cs typeface="Times New Roman" pitchFamily="18" charset="0"/>
              </a:rPr>
              <a:t>mode</a:t>
            </a:r>
            <a:r>
              <a:rPr lang="fr-FR" sz="2200" dirty="0" smtClean="0">
                <a:solidFill>
                  <a:srgbClr val="C00000"/>
                </a:solidFill>
                <a:latin typeface="Times New Roman" pitchFamily="18" charset="0"/>
                <a:cs typeface="Times New Roman" pitchFamily="18" charset="0"/>
              </a:rPr>
              <a:t> qu'en </a:t>
            </a:r>
            <a:r>
              <a:rPr lang="fr-FR" sz="2200" b="1" dirty="0" smtClean="0">
                <a:solidFill>
                  <a:srgbClr val="C00000"/>
                </a:solidFill>
                <a:latin typeface="Times New Roman" pitchFamily="18" charset="0"/>
                <a:cs typeface="Times New Roman" pitchFamily="18" charset="0"/>
              </a:rPr>
              <a:t>durée.</a:t>
            </a:r>
            <a:endParaRPr lang="fr-FR" sz="2200" dirty="0">
              <a:solidFill>
                <a:srgbClr val="C00000"/>
              </a:solidFill>
              <a:latin typeface="Times New Roman" pitchFamily="18" charset="0"/>
              <a:cs typeface="Times New Roman" pitchFamily="18" charset="0"/>
            </a:endParaRPr>
          </a:p>
        </p:txBody>
      </p:sp>
      <p:sp>
        <p:nvSpPr>
          <p:cNvPr id="5" name="Rectangle 4"/>
          <p:cNvSpPr/>
          <p:nvPr/>
        </p:nvSpPr>
        <p:spPr>
          <a:xfrm>
            <a:off x="217718" y="0"/>
            <a:ext cx="8712000" cy="855958"/>
          </a:xfrm>
          <a:prstGeom prst="rect">
            <a:avLst/>
          </a:prstGeom>
          <a:ln w="76200">
            <a:solidFill>
              <a:srgbClr val="CC0066"/>
            </a:solidFill>
          </a:ln>
        </p:spPr>
        <p:style>
          <a:lnRef idx="2">
            <a:schemeClr val="accent1"/>
          </a:lnRef>
          <a:fillRef idx="1">
            <a:schemeClr val="lt1"/>
          </a:fillRef>
          <a:effectRef idx="0">
            <a:schemeClr val="accent1"/>
          </a:effectRef>
          <a:fontRef idx="minor">
            <a:schemeClr val="dk1"/>
          </a:fontRef>
        </p:style>
        <p:txBody>
          <a:bodyPr wrap="square" lIns="180000" tIns="180000" rIns="180000" bIns="180000">
            <a:spAutoFit/>
          </a:bodyPr>
          <a:lstStyle/>
          <a:p>
            <a:pPr algn="ctr"/>
            <a:r>
              <a:rPr lang="fr-FR" sz="3200" b="1" dirty="0" smtClean="0">
                <a:solidFill>
                  <a:schemeClr val="bg2">
                    <a:lumMod val="60000"/>
                    <a:lumOff val="40000"/>
                  </a:schemeClr>
                </a:solidFill>
                <a:latin typeface="Times New Roman" pitchFamily="18" charset="0"/>
                <a:cs typeface="Times New Roman" pitchFamily="18" charset="0"/>
              </a:rPr>
              <a:t>Rôle des canaux ioniques</a:t>
            </a:r>
            <a:endParaRPr lang="fr-FR" sz="3200" dirty="0">
              <a:solidFill>
                <a:schemeClr val="bg2">
                  <a:lumMod val="60000"/>
                  <a:lumOff val="40000"/>
                </a:schemeClr>
              </a:solidFill>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33</a:t>
            </a:fld>
            <a:endParaRPr lang="en-US" dirty="0"/>
          </a:p>
        </p:txBody>
      </p:sp>
      <p:sp>
        <p:nvSpPr>
          <p:cNvPr id="4" name="Rectangle 3"/>
          <p:cNvSpPr/>
          <p:nvPr/>
        </p:nvSpPr>
        <p:spPr>
          <a:xfrm>
            <a:off x="253718" y="1763137"/>
            <a:ext cx="8676000" cy="2951747"/>
          </a:xfrm>
          <a:prstGeom prst="rect">
            <a:avLst/>
          </a:prstGeom>
        </p:spPr>
        <p:style>
          <a:lnRef idx="2">
            <a:schemeClr val="dk1"/>
          </a:lnRef>
          <a:fillRef idx="1">
            <a:schemeClr val="lt1"/>
          </a:fillRef>
          <a:effectRef idx="0">
            <a:schemeClr val="dk1"/>
          </a:effectRef>
          <a:fontRef idx="minor">
            <a:schemeClr val="dk1"/>
          </a:fontRef>
        </p:style>
        <p:txBody>
          <a:bodyPr wrap="square" lIns="180000" tIns="108000" rIns="180000" bIns="72000">
            <a:spAutoFit/>
          </a:bodyPr>
          <a:lstStyle/>
          <a:p>
            <a:pPr lvl="0" algn="just">
              <a:lnSpc>
                <a:spcPct val="150000"/>
              </a:lnSpc>
              <a:buFont typeface="Wingdings" pitchFamily="2" charset="2"/>
              <a:buChar char="v"/>
            </a:pPr>
            <a:r>
              <a:rPr lang="fr-FR" sz="2400" b="1" dirty="0" smtClean="0">
                <a:solidFill>
                  <a:schemeClr val="bg1"/>
                </a:solidFill>
                <a:latin typeface="Times New Roman" pitchFamily="18" charset="0"/>
                <a:cs typeface="Times New Roman" pitchFamily="18" charset="0"/>
              </a:rPr>
              <a:t>Les membranes biologiques constituent une barrière semi-perméable, pour les molécules d’H2O </a:t>
            </a:r>
          </a:p>
          <a:p>
            <a:pPr lvl="0" algn="just">
              <a:lnSpc>
                <a:spcPct val="150000"/>
              </a:lnSpc>
              <a:buFont typeface="Wingdings" pitchFamily="2" charset="2"/>
              <a:buChar char="v"/>
            </a:pPr>
            <a:r>
              <a:rPr lang="fr-FR" sz="2400" b="1" dirty="0" smtClean="0">
                <a:solidFill>
                  <a:schemeClr val="bg1"/>
                </a:solidFill>
                <a:latin typeface="Times New Roman" pitchFamily="18" charset="0"/>
                <a:cs typeface="Times New Roman" pitchFamily="18" charset="0"/>
              </a:rPr>
              <a:t>Ne pouvant pas traverser efficacement la bicouche lipidique, l’H2O a besoin de passer à travers des pores formés par des protéines de passage spécifiques appelées </a:t>
            </a:r>
            <a:r>
              <a:rPr lang="fr-FR" sz="2400" b="1" dirty="0" err="1" smtClean="0">
                <a:solidFill>
                  <a:srgbClr val="FF0000"/>
                </a:solidFill>
                <a:latin typeface="Times New Roman" pitchFamily="18" charset="0"/>
                <a:cs typeface="Times New Roman" pitchFamily="18" charset="0"/>
              </a:rPr>
              <a:t>aquaporines</a:t>
            </a:r>
            <a:r>
              <a:rPr lang="fr-FR" sz="2400" b="1" dirty="0" smtClean="0">
                <a:solidFill>
                  <a:srgbClr val="FF0000"/>
                </a:solidFill>
                <a:latin typeface="Times New Roman" pitchFamily="18" charset="0"/>
                <a:cs typeface="Times New Roman" pitchFamily="18" charset="0"/>
              </a:rPr>
              <a:t>. </a:t>
            </a:r>
          </a:p>
        </p:txBody>
      </p:sp>
      <p:sp>
        <p:nvSpPr>
          <p:cNvPr id="5" name="Rectangle 6"/>
          <p:cNvSpPr>
            <a:spLocks noRot="1" noChangeArrowheads="1"/>
          </p:cNvSpPr>
          <p:nvPr/>
        </p:nvSpPr>
        <p:spPr bwMode="auto">
          <a:xfrm>
            <a:off x="1357290" y="214290"/>
            <a:ext cx="6072230" cy="1000132"/>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00B0F0"/>
            </a:solidFill>
            <a:miter lim="800000"/>
            <a:headEnd/>
            <a:tailEnd/>
          </a:ln>
          <a:effectLst/>
        </p:spPr>
        <p:txBody>
          <a:bodyPr anchor="ctr"/>
          <a:lstStyle/>
          <a:p>
            <a:pPr marL="514350" indent="-514350" algn="ctr" fontAlgn="auto">
              <a:spcBef>
                <a:spcPts val="0"/>
              </a:spcBef>
              <a:spcAft>
                <a:spcPts val="0"/>
              </a:spcAft>
              <a:defRPr/>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Diffusion des molécules d’eau L’osmose</a:t>
            </a:r>
            <a:endParaRPr lang="en-US" sz="3200" b="1" dirty="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smtClean="0"/>
              <a:t>Pictures redrawn from Stashak: "Adam's Lameness in Horses"</a:t>
            </a:r>
            <a:endParaRPr lang="en-US"/>
          </a:p>
        </p:txBody>
      </p:sp>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34</a:t>
            </a:fld>
            <a:endParaRPr lang="en-US"/>
          </a:p>
        </p:txBody>
      </p:sp>
      <p:pic>
        <p:nvPicPr>
          <p:cNvPr id="4" name="Image 3"/>
          <p:cNvPicPr/>
          <p:nvPr/>
        </p:nvPicPr>
        <p:blipFill>
          <a:blip r:embed="rId2"/>
          <a:srcRect l="7131" t="21350" r="8896" b="6885"/>
          <a:stretch>
            <a:fillRect/>
          </a:stretch>
        </p:blipFill>
        <p:spPr bwMode="auto">
          <a:xfrm>
            <a:off x="214282" y="71414"/>
            <a:ext cx="8715436" cy="3786214"/>
          </a:xfrm>
          <a:prstGeom prst="rect">
            <a:avLst/>
          </a:prstGeom>
          <a:noFill/>
          <a:ln w="9525">
            <a:noFill/>
            <a:miter lim="800000"/>
            <a:headEnd/>
            <a:tailEnd/>
          </a:ln>
        </p:spPr>
      </p:pic>
      <p:sp>
        <p:nvSpPr>
          <p:cNvPr id="5" name="Rectangle 4"/>
          <p:cNvSpPr/>
          <p:nvPr/>
        </p:nvSpPr>
        <p:spPr bwMode="auto">
          <a:xfrm>
            <a:off x="1643042" y="714356"/>
            <a:ext cx="2857520" cy="285752"/>
          </a:xfrm>
          <a:prstGeom prst="rect">
            <a:avLst/>
          </a:prstGeom>
          <a:solidFill>
            <a:schemeClr val="accent3">
              <a:lumMod val="60000"/>
              <a:lumOff val="40000"/>
            </a:schemeClr>
          </a:solidFill>
          <a:ln w="9525" cap="flat" cmpd="sng" algn="ctr">
            <a:solidFill>
              <a:schemeClr val="accent3">
                <a:lumMod val="60000"/>
                <a:lumOff val="4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025" name="Rectangle 1"/>
          <p:cNvSpPr>
            <a:spLocks noChangeArrowheads="1"/>
          </p:cNvSpPr>
          <p:nvPr/>
        </p:nvSpPr>
        <p:spPr bwMode="auto">
          <a:xfrm>
            <a:off x="214314" y="3914381"/>
            <a:ext cx="8643966" cy="2800767"/>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fr-FR" sz="22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Figure: </a:t>
            </a:r>
            <a:r>
              <a:rPr kumimoji="0" lang="fr-FR" sz="22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types de  diffusion de l’eau </a:t>
            </a:r>
          </a:p>
          <a:p>
            <a:pPr marL="457200" marR="0" lvl="0" indent="-457200" algn="justLow" defTabSz="914400" rtl="0" eaLnBrk="1" fontAlgn="base" latinLnBrk="0" hangingPunct="1">
              <a:lnSpc>
                <a:spcPct val="100000"/>
              </a:lnSpc>
              <a:spcBef>
                <a:spcPct val="0"/>
              </a:spcBef>
              <a:spcAft>
                <a:spcPct val="0"/>
              </a:spcAft>
              <a:buClrTx/>
              <a:buSzTx/>
              <a:buFontTx/>
              <a:buAutoNum type="arabicParenR"/>
              <a:tabLst/>
            </a:pPr>
            <a:r>
              <a:rPr kumimoji="0" lang="fr-FR" sz="22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par simple diffusion au travers des phospholipides membranaires</a:t>
            </a:r>
            <a:r>
              <a:rPr kumimoji="0" lang="fr-FR" sz="2200" b="0"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 car l’agitation moléculaire déforment sans cesse les </a:t>
            </a:r>
            <a:r>
              <a:rPr kumimoji="0" lang="fr-FR" sz="22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chaînes hydrocarbonées des acides gras </a:t>
            </a:r>
            <a:r>
              <a:rPr kumimoji="0" lang="fr-FR" sz="2200" b="0"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qui rompent leurs interactions hydrophobes les molécules d’eau de petite taille globulaires</a:t>
            </a:r>
            <a:r>
              <a:rPr kumimoji="0" lang="fr-FR" sz="2200" b="0" i="0" u="none" strike="noStrike" cap="none" normalizeH="0" dirty="0" smtClean="0">
                <a:ln>
                  <a:noFill/>
                </a:ln>
                <a:solidFill>
                  <a:schemeClr val="bg1"/>
                </a:solidFill>
                <a:effectLst/>
                <a:latin typeface="Times New Roman" pitchFamily="18" charset="0"/>
                <a:ea typeface="Calibri" pitchFamily="34" charset="0"/>
                <a:cs typeface="Times New Roman" pitchFamily="18" charset="0"/>
              </a:rPr>
              <a:t> </a:t>
            </a:r>
            <a:r>
              <a:rPr kumimoji="0" lang="fr-FR" sz="2200" b="0"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et sans charge électrique nette peuvent se faufiler</a:t>
            </a:r>
            <a:r>
              <a:rPr kumimoji="0" lang="fr-FR" sz="2200" b="0" i="0" u="none" strike="noStrike" cap="none" normalizeH="0" dirty="0" smtClean="0">
                <a:ln>
                  <a:noFill/>
                </a:ln>
                <a:solidFill>
                  <a:schemeClr val="bg1"/>
                </a:solidFill>
                <a:effectLst/>
                <a:latin typeface="Times New Roman" pitchFamily="18" charset="0"/>
                <a:ea typeface="Calibri" pitchFamily="34" charset="0"/>
                <a:cs typeface="Times New Roman" pitchFamily="18" charset="0"/>
              </a:rPr>
              <a:t> </a:t>
            </a:r>
            <a:r>
              <a:rPr kumimoji="0" lang="fr-FR" sz="2200" b="0"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entre elles </a:t>
            </a:r>
          </a:p>
          <a:p>
            <a:pPr marL="457200" marR="0" lvl="0" indent="-457200" algn="justLow" defTabSz="914400" rtl="0" eaLnBrk="1" fontAlgn="base" latinLnBrk="0" hangingPunct="1">
              <a:lnSpc>
                <a:spcPct val="100000"/>
              </a:lnSpc>
              <a:spcBef>
                <a:spcPct val="0"/>
              </a:spcBef>
              <a:spcAft>
                <a:spcPct val="0"/>
              </a:spcAft>
              <a:buClrTx/>
              <a:buSzTx/>
              <a:buFontTx/>
              <a:buAutoNum type="arabicParenR"/>
              <a:tabLst/>
            </a:pPr>
            <a:r>
              <a:rPr kumimoji="0" lang="fr-FR" sz="2200" b="1" i="0" u="sng" strike="noStrike" cap="none" normalizeH="0" baseline="0" dirty="0" smtClean="0">
                <a:ln>
                  <a:noFill/>
                </a:ln>
                <a:solidFill>
                  <a:schemeClr val="bg2"/>
                </a:solidFill>
                <a:effectLst/>
                <a:latin typeface="Times New Roman" pitchFamily="18" charset="0"/>
                <a:ea typeface="Calibri" pitchFamily="34" charset="0"/>
                <a:cs typeface="Times New Roman" pitchFamily="18" charset="0"/>
              </a:rPr>
              <a:t>2) Par les canaux hydriques constitués de protéines appartenant à la famille des </a:t>
            </a:r>
            <a:r>
              <a:rPr kumimoji="0" lang="fr-FR" sz="2200" b="1" i="0" u="sng" strike="noStrike" cap="none" normalizeH="0" baseline="0" dirty="0" err="1" smtClean="0">
                <a:ln>
                  <a:noFill/>
                </a:ln>
                <a:solidFill>
                  <a:schemeClr val="bg2"/>
                </a:solidFill>
                <a:effectLst/>
                <a:latin typeface="Times New Roman" pitchFamily="18" charset="0"/>
                <a:ea typeface="Calibri" pitchFamily="34" charset="0"/>
                <a:cs typeface="Times New Roman" pitchFamily="18" charset="0"/>
              </a:rPr>
              <a:t>aquaporines</a:t>
            </a:r>
            <a:endParaRPr kumimoji="0" lang="fr-FR" sz="2200" b="0" i="0" u="none" strike="noStrike" cap="none" normalizeH="0" baseline="0" dirty="0" smtClean="0">
              <a:ln>
                <a:noFill/>
              </a:ln>
              <a:solidFill>
                <a:schemeClr val="bg1"/>
              </a:solidFill>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35</a:t>
            </a:fld>
            <a:endParaRPr lang="en-US"/>
          </a:p>
        </p:txBody>
      </p:sp>
      <p:sp>
        <p:nvSpPr>
          <p:cNvPr id="293889" name="Rectangle 1"/>
          <p:cNvSpPr>
            <a:spLocks noChangeArrowheads="1"/>
          </p:cNvSpPr>
          <p:nvPr/>
        </p:nvSpPr>
        <p:spPr bwMode="auto">
          <a:xfrm>
            <a:off x="214314" y="565265"/>
            <a:ext cx="8572528" cy="534949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180000" tIns="180000" rIns="180000" bIns="180000" numCol="1" anchor="ctr" anchorCtr="0" compatLnSpc="1">
            <a:prstTxWarp prst="textNoShape">
              <a:avLst/>
            </a:prstTxWarp>
            <a:spAutoFit/>
          </a:bodyPr>
          <a:lstStyle/>
          <a:p>
            <a:pPr lvl="0" algn="just">
              <a:lnSpc>
                <a:spcPct val="150000"/>
              </a:lnSpc>
              <a:buFont typeface="Wingdings" pitchFamily="2" charset="2"/>
              <a:buChar char="v"/>
            </a:pPr>
            <a:r>
              <a:rPr lang="fr-FR" sz="2400" b="1" dirty="0" smtClean="0">
                <a:solidFill>
                  <a:srgbClr val="C00000"/>
                </a:solidFill>
                <a:latin typeface="Times New Roman" pitchFamily="18" charset="0"/>
                <a:ea typeface="Times New Roman" pitchFamily="18" charset="0"/>
                <a:cs typeface="Times New Roman" pitchFamily="18" charset="0"/>
              </a:rPr>
              <a:t>L</a:t>
            </a:r>
            <a:r>
              <a:rPr kumimoji="0" lang="fr-FR" sz="2400" b="1"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es </a:t>
            </a:r>
            <a:r>
              <a:rPr kumimoji="0" lang="fr-FR" sz="2400" b="1" i="0" u="none" strike="noStrike" cap="none" normalizeH="0" baseline="0" dirty="0" err="1" smtClean="0">
                <a:ln>
                  <a:noFill/>
                </a:ln>
                <a:solidFill>
                  <a:srgbClr val="C00000"/>
                </a:solidFill>
                <a:effectLst/>
                <a:latin typeface="Times New Roman" pitchFamily="18" charset="0"/>
                <a:ea typeface="Times New Roman" pitchFamily="18" charset="0"/>
                <a:cs typeface="Times New Roman" pitchFamily="18" charset="0"/>
              </a:rPr>
              <a:t>aquaporines</a:t>
            </a:r>
            <a:r>
              <a:rPr kumimoji="0" lang="fr-FR" sz="2400" b="0" i="0" u="none" strike="noStrike" cap="none" normalizeH="0" baseline="0" dirty="0" smtClean="0">
                <a:ln>
                  <a:noFill/>
                </a:ln>
                <a:solidFill>
                  <a:srgbClr val="333333"/>
                </a:solidFill>
                <a:effectLst/>
                <a:latin typeface="Times New Roman" pitchFamily="18" charset="0"/>
                <a:ea typeface="Times New Roman" pitchFamily="18" charset="0"/>
                <a:cs typeface="Times New Roman" pitchFamily="18" charset="0"/>
              </a:rPr>
              <a:t> (AQP): </a:t>
            </a:r>
            <a:r>
              <a:rPr kumimoji="0" lang="fr-FR" sz="2400" b="1" i="0" u="none" strike="noStrike" cap="none" normalizeH="0" baseline="0" dirty="0" smtClean="0">
                <a:ln>
                  <a:noFill/>
                </a:ln>
                <a:solidFill>
                  <a:srgbClr val="EA0010"/>
                </a:solidFill>
                <a:effectLst/>
                <a:latin typeface="Times New Roman" pitchFamily="18" charset="0"/>
                <a:ea typeface="Calibri" pitchFamily="34" charset="0"/>
                <a:cs typeface="Times New Roman" pitchFamily="18" charset="0"/>
              </a:rPr>
              <a:t>(</a:t>
            </a:r>
            <a:r>
              <a:rPr kumimoji="0" lang="fr-FR" sz="2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protéine</a:t>
            </a:r>
            <a:r>
              <a:rPr kumimoji="0" lang="fr-FR" sz="2400" b="1" i="0" u="none" strike="noStrike" cap="none" normalizeH="0" baseline="0" dirty="0" smtClean="0">
                <a:ln>
                  <a:noFill/>
                </a:ln>
                <a:solidFill>
                  <a:srgbClr val="EA0010"/>
                </a:solidFill>
                <a:effectLst/>
                <a:latin typeface="Times New Roman" pitchFamily="18" charset="0"/>
                <a:ea typeface="Calibri" pitchFamily="34" charset="0"/>
                <a:cs typeface="Times New Roman" pitchFamily="18" charset="0"/>
              </a:rPr>
              <a:t> canal transmembranaire </a:t>
            </a:r>
            <a:r>
              <a:rPr lang="fr-FR" sz="2400" b="1" dirty="0" smtClean="0">
                <a:solidFill>
                  <a:schemeClr val="bg1"/>
                </a:solidFill>
                <a:latin typeface="Times New Roman" pitchFamily="18" charset="0"/>
                <a:cs typeface="Times New Roman" pitchFamily="18" charset="0"/>
              </a:rPr>
              <a:t>spécifiques aux molécules d’H2O (</a:t>
            </a:r>
            <a:r>
              <a:rPr lang="fr-FR" sz="2400" b="1" strike="sngStrike" dirty="0" smtClean="0">
                <a:solidFill>
                  <a:schemeClr val="bg1"/>
                </a:solidFill>
                <a:latin typeface="Times New Roman" pitchFamily="18" charset="0"/>
                <a:cs typeface="Times New Roman" pitchFamily="18" charset="0"/>
              </a:rPr>
              <a:t>ne sont pas perméables aux ions)</a:t>
            </a:r>
            <a:r>
              <a:rPr lang="fr-FR" sz="2400" b="1" dirty="0" smtClean="0">
                <a:solidFill>
                  <a:schemeClr val="bg1"/>
                </a:solidFill>
                <a:latin typeface="Times New Roman" pitchFamily="18" charset="0"/>
                <a:cs typeface="Times New Roman" pitchFamily="18" charset="0"/>
              </a:rPr>
              <a:t> </a:t>
            </a:r>
            <a:r>
              <a:rPr kumimoji="0" lang="fr-FR" sz="2400" b="1" i="0" u="none" strike="noStrike" cap="none" normalizeH="0" baseline="0" dirty="0" smtClean="0">
                <a:ln>
                  <a:noFill/>
                </a:ln>
                <a:solidFill>
                  <a:srgbClr val="EA0010"/>
                </a:solidFill>
                <a:effectLst/>
                <a:latin typeface="Times New Roman" pitchFamily="18" charset="0"/>
                <a:ea typeface="Calibri" pitchFamily="34" charset="0"/>
                <a:cs typeface="Times New Roman" pitchFamily="18" charset="0"/>
              </a:rPr>
              <a:t>)</a:t>
            </a:r>
            <a:r>
              <a:rPr kumimoji="0" lang="fr-FR" sz="2400" b="0" i="0" u="none" strike="noStrike" cap="none" normalizeH="0" baseline="0" dirty="0" smtClean="0">
                <a:ln>
                  <a:noFill/>
                </a:ln>
                <a:solidFill>
                  <a:srgbClr val="333333"/>
                </a:solidFill>
                <a:effectLst/>
                <a:latin typeface="Times New Roman" pitchFamily="18" charset="0"/>
                <a:ea typeface="Times New Roman" pitchFamily="18" charset="0"/>
                <a:cs typeface="Times New Roman" pitchFamily="18" charset="0"/>
              </a:rPr>
              <a:t> </a:t>
            </a:r>
          </a:p>
          <a:p>
            <a:pPr lvl="0" algn="just">
              <a:lnSpc>
                <a:spcPct val="150000"/>
              </a:lnSpc>
              <a:buFont typeface="Wingdings" pitchFamily="2" charset="2"/>
              <a:buChar char="v"/>
            </a:pPr>
            <a:r>
              <a:rPr lang="fr-FR" sz="2400" b="1" dirty="0" smtClean="0">
                <a:solidFill>
                  <a:srgbClr val="C00000"/>
                </a:solidFill>
                <a:latin typeface="Times New Roman" pitchFamily="18" charset="0"/>
                <a:ea typeface="Times New Roman" pitchFamily="18" charset="0"/>
                <a:cs typeface="Times New Roman" pitchFamily="18" charset="0"/>
              </a:rPr>
              <a:t>Les </a:t>
            </a:r>
            <a:r>
              <a:rPr lang="fr-FR" sz="2400" b="1" dirty="0" err="1" smtClean="0">
                <a:solidFill>
                  <a:srgbClr val="C00000"/>
                </a:solidFill>
                <a:latin typeface="Times New Roman" pitchFamily="18" charset="0"/>
                <a:ea typeface="Times New Roman" pitchFamily="18" charset="0"/>
                <a:cs typeface="Times New Roman" pitchFamily="18" charset="0"/>
              </a:rPr>
              <a:t>aquaporines</a:t>
            </a:r>
            <a:r>
              <a:rPr lang="fr-FR" sz="2400" b="1" dirty="0" smtClean="0">
                <a:solidFill>
                  <a:srgbClr val="C00000"/>
                </a:solidFill>
                <a:latin typeface="Times New Roman" pitchFamily="18" charset="0"/>
                <a:ea typeface="Times New Roman" pitchFamily="18" charset="0"/>
                <a:cs typeface="Times New Roman" pitchFamily="18" charset="0"/>
              </a:rPr>
              <a:t> </a:t>
            </a:r>
            <a:r>
              <a:rPr kumimoji="0" lang="fr-FR" sz="24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permettent aux molécules d'eau de traverser la membrane beaucoup plus rapidement que par simple diffusion à travers la bicouche lipidique. </a:t>
            </a:r>
          </a:p>
          <a:p>
            <a:pPr lvl="0" algn="just">
              <a:lnSpc>
                <a:spcPct val="150000"/>
              </a:lnSpc>
              <a:buFont typeface="Wingdings" pitchFamily="2" charset="2"/>
              <a:buChar char="v"/>
            </a:pPr>
            <a:r>
              <a:rPr lang="fr-FR" sz="2400" b="1" dirty="0" smtClean="0">
                <a:solidFill>
                  <a:srgbClr val="C00000"/>
                </a:solidFill>
                <a:latin typeface="Times New Roman" pitchFamily="18" charset="0"/>
                <a:ea typeface="Times New Roman" pitchFamily="18" charset="0"/>
                <a:cs typeface="Times New Roman" pitchFamily="18" charset="0"/>
              </a:rPr>
              <a:t>Les </a:t>
            </a:r>
            <a:r>
              <a:rPr lang="fr-FR" sz="2400" b="1" dirty="0" err="1" smtClean="0">
                <a:solidFill>
                  <a:srgbClr val="C00000"/>
                </a:solidFill>
                <a:latin typeface="Times New Roman" pitchFamily="18" charset="0"/>
                <a:ea typeface="Times New Roman" pitchFamily="18" charset="0"/>
                <a:cs typeface="Times New Roman" pitchFamily="18" charset="0"/>
              </a:rPr>
              <a:t>aquaporines</a:t>
            </a:r>
            <a:r>
              <a:rPr lang="fr-FR" sz="2400" b="1" dirty="0" smtClean="0">
                <a:solidFill>
                  <a:srgbClr val="C00000"/>
                </a:solidFill>
                <a:latin typeface="Times New Roman" pitchFamily="18" charset="0"/>
                <a:ea typeface="Times New Roman" pitchFamily="18" charset="0"/>
                <a:cs typeface="Times New Roman" pitchFamily="18" charset="0"/>
              </a:rPr>
              <a:t> </a:t>
            </a:r>
            <a:r>
              <a:rPr lang="fr-FR" sz="2400" dirty="0" smtClean="0">
                <a:solidFill>
                  <a:schemeClr val="bg1"/>
                </a:solidFill>
                <a:latin typeface="Times New Roman" pitchFamily="18" charset="0"/>
                <a:ea typeface="Times New Roman" pitchFamily="18" charset="0"/>
                <a:cs typeface="Times New Roman" pitchFamily="18" charset="0"/>
              </a:rPr>
              <a:t>forment une grande famille de protéines (11 </a:t>
            </a:r>
            <a:r>
              <a:rPr lang="fr-FR" sz="2400" dirty="0" err="1" smtClean="0">
                <a:solidFill>
                  <a:schemeClr val="bg1"/>
                </a:solidFill>
                <a:latin typeface="Times New Roman" pitchFamily="18" charset="0"/>
                <a:ea typeface="Times New Roman" pitchFamily="18" charset="0"/>
                <a:cs typeface="Times New Roman" pitchFamily="18" charset="0"/>
              </a:rPr>
              <a:t>isoformes</a:t>
            </a:r>
            <a:r>
              <a:rPr lang="fr-FR" sz="2400" dirty="0" smtClean="0">
                <a:solidFill>
                  <a:schemeClr val="bg1"/>
                </a:solidFill>
                <a:latin typeface="Times New Roman" pitchFamily="18" charset="0"/>
                <a:ea typeface="Times New Roman" pitchFamily="18" charset="0"/>
                <a:cs typeface="Times New Roman" pitchFamily="18" charset="0"/>
              </a:rPr>
              <a:t> chez l'homme) ayant une spécificité d'expression </a:t>
            </a:r>
            <a:r>
              <a:rPr lang="fr-FR" sz="2400" dirty="0" err="1" smtClean="0">
                <a:solidFill>
                  <a:schemeClr val="bg1"/>
                </a:solidFill>
                <a:latin typeface="Times New Roman" pitchFamily="18" charset="0"/>
                <a:ea typeface="Times New Roman" pitchFamily="18" charset="0"/>
                <a:cs typeface="Times New Roman" pitchFamily="18" charset="0"/>
              </a:rPr>
              <a:t>tissullaire</a:t>
            </a:r>
            <a:r>
              <a:rPr lang="fr-FR" sz="2400" dirty="0" smtClean="0">
                <a:solidFill>
                  <a:schemeClr val="bg1"/>
                </a:solidFill>
                <a:latin typeface="Times New Roman" pitchFamily="18" charset="0"/>
                <a:ea typeface="Times New Roman" pitchFamily="18" charset="0"/>
                <a:cs typeface="Times New Roman" pitchFamily="18" charset="0"/>
              </a:rPr>
              <a:t> sauf pour AQP1 qui est ubiquitaire. </a:t>
            </a:r>
            <a:endParaRPr kumimoji="0" lang="fr-FR" sz="2000" b="0" i="0" u="none" strike="noStrike" cap="none" normalizeH="0" baseline="0" dirty="0" smtClean="0">
              <a:ln>
                <a:noFill/>
              </a:ln>
              <a:solidFill>
                <a:schemeClr val="bg1"/>
              </a:solidFill>
              <a:effectLst/>
              <a:latin typeface="Times New Roman" pitchFamily="18" charset="0"/>
              <a:cs typeface="Times New Roman" pitchFamily="18" charset="0"/>
            </a:endParaRPr>
          </a:p>
        </p:txBody>
      </p:sp>
    </p:spTree>
  </p:cSld>
  <p:clrMapOvr>
    <a:masterClrMapping/>
  </p:clrMapOvr>
  <p:transition spd="slow">
    <p:pull dir="l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36</a:t>
            </a:fld>
            <a:endParaRPr lang="en-US"/>
          </a:p>
        </p:txBody>
      </p:sp>
      <p:sp>
        <p:nvSpPr>
          <p:cNvPr id="4" name="Rectangle 3"/>
          <p:cNvSpPr/>
          <p:nvPr/>
        </p:nvSpPr>
        <p:spPr>
          <a:xfrm>
            <a:off x="326280" y="1008462"/>
            <a:ext cx="8532000" cy="5349496"/>
          </a:xfrm>
          <a:prstGeom prst="rect">
            <a:avLst/>
          </a:prstGeom>
        </p:spPr>
        <p:style>
          <a:lnRef idx="2">
            <a:schemeClr val="accent1"/>
          </a:lnRef>
          <a:fillRef idx="1">
            <a:schemeClr val="lt1"/>
          </a:fillRef>
          <a:effectRef idx="0">
            <a:schemeClr val="accent1"/>
          </a:effectRef>
          <a:fontRef idx="minor">
            <a:schemeClr val="dk1"/>
          </a:fontRef>
        </p:style>
        <p:txBody>
          <a:bodyPr wrap="square" lIns="216000" tIns="180000" rIns="216000" bIns="180000">
            <a:spAutoFit/>
          </a:bodyPr>
          <a:lstStyle/>
          <a:p>
            <a:pPr algn="just">
              <a:lnSpc>
                <a:spcPct val="150000"/>
              </a:lnSpc>
            </a:pPr>
            <a:r>
              <a:rPr lang="fr-FR" sz="2400" b="1" dirty="0" smtClean="0">
                <a:solidFill>
                  <a:schemeClr val="bg1"/>
                </a:solidFill>
                <a:latin typeface="Times New Roman" pitchFamily="18" charset="0"/>
                <a:cs typeface="Times New Roman" pitchFamily="18" charset="0"/>
              </a:rPr>
              <a:t>L’eau diffuse à travers les </a:t>
            </a:r>
            <a:r>
              <a:rPr lang="fr-FR" sz="2400" b="1" dirty="0" err="1" smtClean="0">
                <a:solidFill>
                  <a:schemeClr val="bg1"/>
                </a:solidFill>
                <a:latin typeface="Times New Roman" pitchFamily="18" charset="0"/>
                <a:cs typeface="Times New Roman" pitchFamily="18" charset="0"/>
              </a:rPr>
              <a:t>aquaporines</a:t>
            </a:r>
            <a:r>
              <a:rPr lang="fr-FR" sz="2400" b="1" dirty="0" smtClean="0">
                <a:solidFill>
                  <a:schemeClr val="bg1"/>
                </a:solidFill>
                <a:latin typeface="Times New Roman" pitchFamily="18" charset="0"/>
                <a:cs typeface="Times New Roman" pitchFamily="18" charset="0"/>
              </a:rPr>
              <a:t> par osmose.</a:t>
            </a:r>
          </a:p>
          <a:p>
            <a:pPr lvl="0" algn="just">
              <a:lnSpc>
                <a:spcPct val="150000"/>
              </a:lnSpc>
            </a:pPr>
            <a:r>
              <a:rPr lang="fr-FR" sz="2400" b="1" u="sng" dirty="0" smtClean="0">
                <a:latin typeface="Times New Roman" pitchFamily="18" charset="0"/>
                <a:cs typeface="Times New Roman" pitchFamily="18" charset="0"/>
              </a:rPr>
              <a:t>Par définition l'osmose</a:t>
            </a:r>
            <a:r>
              <a:rPr lang="fr-FR" sz="2400" b="1" dirty="0" smtClean="0">
                <a:latin typeface="Times New Roman" pitchFamily="18" charset="0"/>
                <a:cs typeface="Times New Roman" pitchFamily="18" charset="0"/>
              </a:rPr>
              <a:t> </a:t>
            </a:r>
            <a:r>
              <a:rPr lang="fr-FR" sz="2400" b="1" dirty="0" smtClean="0">
                <a:solidFill>
                  <a:schemeClr val="bg1"/>
                </a:solidFill>
                <a:latin typeface="Times New Roman" pitchFamily="18" charset="0"/>
                <a:cs typeface="Times New Roman" pitchFamily="18" charset="0"/>
              </a:rPr>
              <a:t>est un phénomène physique passif. La diffusion d’eau est influencée par des solutés qui sont trop gros pour traverser la membrane (diamètre des pores adapté seulement aux molécules d’eau). Seul le </a:t>
            </a:r>
            <a:r>
              <a:rPr lang="fr-FR" sz="2400" b="1" dirty="0" smtClean="0">
                <a:solidFill>
                  <a:schemeClr val="accent1">
                    <a:lumMod val="50000"/>
                  </a:schemeClr>
                </a:solidFill>
                <a:latin typeface="Times New Roman" pitchFamily="18" charset="0"/>
                <a:cs typeface="Times New Roman" pitchFamily="18" charset="0"/>
              </a:rPr>
              <a:t>solvant</a:t>
            </a:r>
            <a:r>
              <a:rPr lang="fr-FR" sz="2400" b="1" dirty="0" smtClean="0">
                <a:solidFill>
                  <a:schemeClr val="bg1"/>
                </a:solidFill>
                <a:latin typeface="Times New Roman" pitchFamily="18" charset="0"/>
                <a:cs typeface="Times New Roman" pitchFamily="18" charset="0"/>
              </a:rPr>
              <a:t> </a:t>
            </a:r>
            <a:r>
              <a:rPr lang="fr-FR" sz="2400" b="1" dirty="0" smtClean="0">
                <a:solidFill>
                  <a:schemeClr val="accent1">
                    <a:lumMod val="50000"/>
                  </a:schemeClr>
                </a:solidFill>
                <a:latin typeface="Times New Roman" pitchFamily="18" charset="0"/>
                <a:cs typeface="Times New Roman" pitchFamily="18" charset="0"/>
              </a:rPr>
              <a:t>(eau) </a:t>
            </a:r>
            <a:r>
              <a:rPr lang="fr-FR" sz="2400" b="1" dirty="0" smtClean="0">
                <a:solidFill>
                  <a:schemeClr val="bg1"/>
                </a:solidFill>
                <a:latin typeface="Times New Roman" pitchFamily="18" charset="0"/>
                <a:cs typeface="Times New Roman" pitchFamily="18" charset="0"/>
              </a:rPr>
              <a:t>peut alors traverser la membrane du </a:t>
            </a:r>
            <a:r>
              <a:rPr lang="fr-FR" sz="2400" b="1" dirty="0" smtClean="0">
                <a:solidFill>
                  <a:srgbClr val="FF0066"/>
                </a:solidFill>
                <a:latin typeface="Times New Roman" pitchFamily="18" charset="0"/>
                <a:cs typeface="Times New Roman" pitchFamily="18" charset="0"/>
              </a:rPr>
              <a:t>côté hypotonique </a:t>
            </a:r>
            <a:r>
              <a:rPr lang="fr-FR" sz="2400" b="1" dirty="0" smtClean="0">
                <a:solidFill>
                  <a:schemeClr val="bg1"/>
                </a:solidFill>
                <a:latin typeface="Times New Roman" pitchFamily="18" charset="0"/>
                <a:cs typeface="Times New Roman" pitchFamily="18" charset="0"/>
              </a:rPr>
              <a:t>(le plus dilué) vers le </a:t>
            </a:r>
            <a:r>
              <a:rPr lang="fr-FR" sz="2400" b="1" dirty="0" smtClean="0">
                <a:solidFill>
                  <a:srgbClr val="CC0066"/>
                </a:solidFill>
                <a:latin typeface="Times New Roman" pitchFamily="18" charset="0"/>
                <a:cs typeface="Times New Roman" pitchFamily="18" charset="0"/>
              </a:rPr>
              <a:t>côté hypertonique </a:t>
            </a:r>
            <a:r>
              <a:rPr lang="fr-FR" sz="2400" b="1" dirty="0" smtClean="0">
                <a:solidFill>
                  <a:schemeClr val="bg1"/>
                </a:solidFill>
                <a:latin typeface="Times New Roman" pitchFamily="18" charset="0"/>
                <a:cs typeface="Times New Roman" pitchFamily="18" charset="0"/>
              </a:rPr>
              <a:t>(le plus concentré en soluté) jusqu'à ce que les solutions soient isotoniques (de même concentration). </a:t>
            </a:r>
          </a:p>
        </p:txBody>
      </p:sp>
      <p:sp>
        <p:nvSpPr>
          <p:cNvPr id="5" name="Rectangle 6"/>
          <p:cNvSpPr>
            <a:spLocks noRot="1" noChangeArrowheads="1"/>
          </p:cNvSpPr>
          <p:nvPr/>
        </p:nvSpPr>
        <p:spPr bwMode="auto">
          <a:xfrm>
            <a:off x="399966" y="214314"/>
            <a:ext cx="8244000" cy="642918"/>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00B0F0"/>
            </a:solidFill>
            <a:miter lim="800000"/>
            <a:headEnd/>
            <a:tailEnd/>
          </a:ln>
          <a:effectLst/>
        </p:spPr>
        <p:txBody>
          <a:bodyPr anchor="ctr"/>
          <a:lstStyle/>
          <a:p>
            <a:pPr marL="514350" indent="-514350" algn="ctr" fontAlgn="auto">
              <a:spcBef>
                <a:spcPts val="0"/>
              </a:spcBef>
              <a:spcAft>
                <a:spcPts val="0"/>
              </a:spcAft>
              <a:defRPr/>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Diffusion des molécules d’eau = L’osmose</a:t>
            </a:r>
            <a:endParaRPr lang="en-US" sz="3200" b="1" dirty="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37</a:t>
            </a:fld>
            <a:endParaRPr lang="en-US"/>
          </a:p>
        </p:txBody>
      </p:sp>
      <p:pic>
        <p:nvPicPr>
          <p:cNvPr id="164867" name="Picture 3"/>
          <p:cNvPicPr>
            <a:picLocks noChangeAspect="1" noChangeArrowheads="1"/>
          </p:cNvPicPr>
          <p:nvPr/>
        </p:nvPicPr>
        <p:blipFill>
          <a:blip r:embed="rId2"/>
          <a:srcRect l="30140" t="-296" r="6775" b="5143"/>
          <a:stretch>
            <a:fillRect/>
          </a:stretch>
        </p:blipFill>
        <p:spPr bwMode="auto">
          <a:xfrm>
            <a:off x="5429256" y="142852"/>
            <a:ext cx="3500462" cy="5500726"/>
          </a:xfrm>
          <a:prstGeom prst="rect">
            <a:avLst/>
          </a:prstGeom>
          <a:noFill/>
          <a:ln w="76200">
            <a:solidFill>
              <a:schemeClr val="accent2"/>
            </a:solidFill>
            <a:miter lim="800000"/>
            <a:headEnd/>
            <a:tailEnd/>
          </a:ln>
          <a:effectLst/>
        </p:spPr>
      </p:pic>
      <p:sp>
        <p:nvSpPr>
          <p:cNvPr id="7" name="Rectangle 6"/>
          <p:cNvSpPr/>
          <p:nvPr/>
        </p:nvSpPr>
        <p:spPr bwMode="auto">
          <a:xfrm>
            <a:off x="5429256" y="2071678"/>
            <a:ext cx="1044000" cy="357190"/>
          </a:xfrm>
          <a:prstGeom prst="rect">
            <a:avLst/>
          </a:prstGeom>
          <a:solidFill>
            <a:schemeClr val="accent3">
              <a:lumMod val="60000"/>
              <a:lumOff val="40000"/>
            </a:schemeClr>
          </a:solidFill>
          <a:ln w="9525" cap="flat" cmpd="sng" algn="ctr">
            <a:solidFill>
              <a:schemeClr val="accent3">
                <a:lumMod val="60000"/>
                <a:lumOff val="4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pic>
        <p:nvPicPr>
          <p:cNvPr id="4098" name="Picture 2"/>
          <p:cNvPicPr>
            <a:picLocks noChangeAspect="1" noChangeArrowheads="1"/>
          </p:cNvPicPr>
          <p:nvPr/>
        </p:nvPicPr>
        <p:blipFill>
          <a:blip r:embed="rId3"/>
          <a:srcRect/>
          <a:stretch>
            <a:fillRect/>
          </a:stretch>
        </p:blipFill>
        <p:spPr bwMode="auto">
          <a:xfrm>
            <a:off x="285720" y="214290"/>
            <a:ext cx="5000660" cy="5429288"/>
          </a:xfrm>
          <a:prstGeom prst="rect">
            <a:avLst/>
          </a:prstGeom>
          <a:noFill/>
          <a:ln w="76200">
            <a:solidFill>
              <a:srgbClr val="FF6699"/>
            </a:solid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38</a:t>
            </a:fld>
            <a:endParaRPr lang="en-US"/>
          </a:p>
        </p:txBody>
      </p:sp>
      <p:pic>
        <p:nvPicPr>
          <p:cNvPr id="6" name="Picture 2"/>
          <p:cNvPicPr>
            <a:picLocks noChangeAspect="1" noChangeArrowheads="1"/>
          </p:cNvPicPr>
          <p:nvPr/>
        </p:nvPicPr>
        <p:blipFill>
          <a:blip r:embed="rId2"/>
          <a:srcRect/>
          <a:stretch>
            <a:fillRect/>
          </a:stretch>
        </p:blipFill>
        <p:spPr bwMode="auto">
          <a:xfrm>
            <a:off x="642910" y="214290"/>
            <a:ext cx="8001056" cy="5704328"/>
          </a:xfrm>
          <a:prstGeom prst="rect">
            <a:avLst/>
          </a:prstGeom>
          <a:noFill/>
          <a:ln w="76200">
            <a:solidFill>
              <a:schemeClr val="accent1"/>
            </a:solid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39</a:t>
            </a:fld>
            <a:endParaRPr lang="en-US" dirty="0"/>
          </a:p>
        </p:txBody>
      </p:sp>
      <p:pic>
        <p:nvPicPr>
          <p:cNvPr id="1026" name="Picture 2"/>
          <p:cNvPicPr>
            <a:picLocks noChangeAspect="1" noChangeArrowheads="1"/>
          </p:cNvPicPr>
          <p:nvPr/>
        </p:nvPicPr>
        <p:blipFill>
          <a:blip r:embed="rId2"/>
          <a:srcRect/>
          <a:stretch>
            <a:fillRect/>
          </a:stretch>
        </p:blipFill>
        <p:spPr bwMode="auto">
          <a:xfrm>
            <a:off x="214282" y="71414"/>
            <a:ext cx="8572560" cy="2928958"/>
          </a:xfrm>
          <a:prstGeom prst="rect">
            <a:avLst/>
          </a:prstGeom>
          <a:noFill/>
          <a:ln w="57150">
            <a:solidFill>
              <a:srgbClr val="FFC000"/>
            </a:solidFill>
            <a:miter lim="800000"/>
            <a:headEnd/>
            <a:tailEnd/>
          </a:ln>
          <a:effectLst/>
        </p:spPr>
      </p:pic>
      <p:sp>
        <p:nvSpPr>
          <p:cNvPr id="5" name="Rectangle 4"/>
          <p:cNvSpPr/>
          <p:nvPr/>
        </p:nvSpPr>
        <p:spPr>
          <a:xfrm>
            <a:off x="214282" y="3071810"/>
            <a:ext cx="8643998" cy="3785652"/>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fr-FR" sz="2000" b="1" dirty="0" smtClean="0">
                <a:latin typeface="Times New Roman" pitchFamily="18" charset="0"/>
                <a:cs typeface="Times New Roman" pitchFamily="18" charset="0"/>
              </a:rPr>
              <a:t>Chez les cellules dotées d'une paroi (cellules végétales ou bactéries par exemple), les changements d'</a:t>
            </a:r>
            <a:r>
              <a:rPr lang="fr-FR" sz="2000" b="1" dirty="0" err="1" smtClean="0">
                <a:latin typeface="Times New Roman" pitchFamily="18" charset="0"/>
                <a:cs typeface="Times New Roman" pitchFamily="18" charset="0"/>
              </a:rPr>
              <a:t>osmolarité</a:t>
            </a:r>
            <a:r>
              <a:rPr lang="fr-FR" sz="2000" b="1" dirty="0" smtClean="0">
                <a:latin typeface="Times New Roman" pitchFamily="18" charset="0"/>
                <a:cs typeface="Times New Roman" pitchFamily="18" charset="0"/>
              </a:rPr>
              <a:t> sont moins dommageables que chez celles qui n'ont pas de paroi. </a:t>
            </a:r>
          </a:p>
          <a:p>
            <a:pPr algn="just">
              <a:lnSpc>
                <a:spcPct val="150000"/>
              </a:lnSpc>
            </a:pPr>
            <a:r>
              <a:rPr lang="fr-FR" sz="2000" b="1" dirty="0" smtClean="0">
                <a:latin typeface="Times New Roman" pitchFamily="18" charset="0"/>
                <a:cs typeface="Times New Roman" pitchFamily="18" charset="0"/>
              </a:rPr>
              <a:t>Ainsi, lorsqu'un globule rouge se retrouve dans de l'eau distillée, l'eau a tendance à entrer dans la cellule (pour y diluer les solutés intracellulaires) jusqu'à son hémolyse.  Au contraire, si un globule rouge est déposé dans de l'eau très salée, l'eau aura tendance à sortir de la cellule provoquant une plasmolyse.</a:t>
            </a:r>
            <a:endParaRPr lang="fr-FR" sz="2000" b="1" dirty="0">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9156" y="428604"/>
            <a:ext cx="8892000" cy="6228000"/>
          </a:xfrm>
          <a:solidFill>
            <a:schemeClr val="bg1">
              <a:lumMod val="95000"/>
              <a:lumOff val="5000"/>
            </a:schemeClr>
          </a:solidFill>
          <a:ln w="76200">
            <a:solidFill>
              <a:schemeClr val="bg2">
                <a:lumMod val="60000"/>
                <a:lumOff val="40000"/>
              </a:schemeClr>
            </a:solidFill>
          </a:ln>
        </p:spPr>
        <p:txBody>
          <a:bodyPr/>
          <a:lstStyle/>
          <a:p>
            <a:pPr>
              <a:buNone/>
            </a:pPr>
            <a:r>
              <a:rPr lang="fr-FR" sz="2000" b="1" dirty="0" smtClean="0">
                <a:effectLst/>
                <a:latin typeface="Times New Roman" pitchFamily="18" charset="0"/>
                <a:cs typeface="Times New Roman" pitchFamily="18" charset="0"/>
              </a:rPr>
              <a:t>INTRODUCTION</a:t>
            </a:r>
          </a:p>
          <a:p>
            <a:pPr marL="514350" lvl="0" indent="-514350">
              <a:buClr>
                <a:srgbClr val="FF0000"/>
              </a:buClr>
              <a:buSzPct val="100000"/>
              <a:buFont typeface="+mj-lt"/>
              <a:buAutoNum type="romanUcPeriod"/>
            </a:pPr>
            <a:r>
              <a:rPr lang="fr-FR" sz="2000" b="1" dirty="0" smtClean="0">
                <a:solidFill>
                  <a:srgbClr val="FF0000"/>
                </a:solidFill>
                <a:effectLst/>
                <a:latin typeface="Times New Roman" pitchFamily="18" charset="0"/>
                <a:cs typeface="Times New Roman" pitchFamily="18" charset="0"/>
              </a:rPr>
              <a:t>Les transports membranaires perméatifs des petites molécules = La perméabilité sélective de la membrane plasmique  </a:t>
            </a:r>
            <a:endParaRPr lang="fr-FR" sz="2000" dirty="0" smtClean="0">
              <a:solidFill>
                <a:srgbClr val="FF0000"/>
              </a:solidFill>
              <a:effectLst/>
              <a:latin typeface="Times New Roman" pitchFamily="18" charset="0"/>
              <a:cs typeface="Times New Roman" pitchFamily="18" charset="0"/>
            </a:endParaRPr>
          </a:p>
          <a:p>
            <a:pPr>
              <a:buNone/>
            </a:pPr>
            <a:r>
              <a:rPr lang="fr-FR" sz="2000" b="1" dirty="0" smtClean="0">
                <a:solidFill>
                  <a:srgbClr val="FF0000"/>
                </a:solidFill>
                <a:effectLst/>
                <a:latin typeface="Times New Roman" pitchFamily="18" charset="0"/>
                <a:cs typeface="Times New Roman" pitchFamily="18" charset="0"/>
              </a:rPr>
              <a:t>	I.</a:t>
            </a:r>
            <a:r>
              <a:rPr lang="fr-FR" sz="2000" b="1" dirty="0" smtClean="0">
                <a:solidFill>
                  <a:schemeClr val="bg2">
                    <a:lumMod val="60000"/>
                    <a:lumOff val="40000"/>
                  </a:schemeClr>
                </a:solidFill>
                <a:effectLst/>
                <a:latin typeface="Times New Roman" pitchFamily="18" charset="0"/>
                <a:cs typeface="Times New Roman" pitchFamily="18" charset="0"/>
              </a:rPr>
              <a:t>1. </a:t>
            </a:r>
            <a:r>
              <a:rPr lang="fr-FR" sz="2000" b="1" dirty="0" smtClean="0">
                <a:solidFill>
                  <a:schemeClr val="bg2">
                    <a:lumMod val="40000"/>
                    <a:lumOff val="60000"/>
                  </a:schemeClr>
                </a:solidFill>
                <a:effectLst/>
                <a:latin typeface="Times New Roman" pitchFamily="18" charset="0"/>
                <a:cs typeface="Times New Roman" pitchFamily="18" charset="0"/>
              </a:rPr>
              <a:t>Transports passifs = perméabilité passive = Diffusion (sans apport énergétique) à travers la membrane cytoplasmique.</a:t>
            </a:r>
            <a:r>
              <a:rPr lang="fr-FR" sz="2000" dirty="0" smtClean="0">
                <a:solidFill>
                  <a:schemeClr val="bg2">
                    <a:lumMod val="40000"/>
                    <a:lumOff val="60000"/>
                  </a:schemeClr>
                </a:solidFill>
                <a:effectLst/>
                <a:latin typeface="Times New Roman" pitchFamily="18" charset="0"/>
                <a:cs typeface="Times New Roman" pitchFamily="18" charset="0"/>
              </a:rPr>
              <a:t> </a:t>
            </a:r>
          </a:p>
          <a:p>
            <a:pPr>
              <a:buNone/>
            </a:pPr>
            <a:r>
              <a:rPr lang="fr-FR" sz="2000" b="1" dirty="0" smtClean="0">
                <a:solidFill>
                  <a:srgbClr val="FF0000"/>
                </a:solidFill>
                <a:effectLst/>
                <a:latin typeface="Times New Roman" pitchFamily="18" charset="0"/>
                <a:cs typeface="Times New Roman" pitchFamily="18" charset="0"/>
              </a:rPr>
              <a:t>		I.</a:t>
            </a:r>
            <a:r>
              <a:rPr lang="fr-FR" sz="2000" b="1" dirty="0" smtClean="0">
                <a:solidFill>
                  <a:schemeClr val="bg2">
                    <a:lumMod val="60000"/>
                    <a:lumOff val="40000"/>
                  </a:schemeClr>
                </a:solidFill>
                <a:effectLst/>
                <a:latin typeface="Times New Roman" pitchFamily="18" charset="0"/>
                <a:cs typeface="Times New Roman" pitchFamily="18" charset="0"/>
              </a:rPr>
              <a:t>1</a:t>
            </a:r>
            <a:r>
              <a:rPr lang="fr-FR" sz="2000" b="1" dirty="0" smtClean="0">
                <a:solidFill>
                  <a:srgbClr val="FF0000"/>
                </a:solidFill>
                <a:effectLst/>
                <a:latin typeface="Times New Roman" pitchFamily="18" charset="0"/>
                <a:cs typeface="Times New Roman" pitchFamily="18" charset="0"/>
              </a:rPr>
              <a:t>.</a:t>
            </a:r>
            <a:r>
              <a:rPr lang="fr-FR" sz="2000" b="1" dirty="0" smtClean="0">
                <a:solidFill>
                  <a:srgbClr val="FFFF00"/>
                </a:solidFill>
                <a:effectLst/>
                <a:latin typeface="Times New Roman" pitchFamily="18" charset="0"/>
                <a:cs typeface="Times New Roman" pitchFamily="18" charset="0"/>
              </a:rPr>
              <a:t>1. La diffusion simple </a:t>
            </a:r>
            <a:endParaRPr lang="fr-FR" sz="2000" dirty="0" smtClean="0">
              <a:solidFill>
                <a:srgbClr val="FFFF00"/>
              </a:solidFill>
              <a:effectLst/>
              <a:latin typeface="Times New Roman" pitchFamily="18" charset="0"/>
              <a:cs typeface="Times New Roman" pitchFamily="18" charset="0"/>
            </a:endParaRPr>
          </a:p>
          <a:p>
            <a:pPr>
              <a:buNone/>
            </a:pPr>
            <a:r>
              <a:rPr lang="fr-FR" sz="2000" b="1" dirty="0" smtClean="0">
                <a:solidFill>
                  <a:srgbClr val="FF0000"/>
                </a:solidFill>
                <a:effectLst/>
                <a:latin typeface="Times New Roman" pitchFamily="18" charset="0"/>
                <a:cs typeface="Times New Roman" pitchFamily="18" charset="0"/>
              </a:rPr>
              <a:t>			I.</a:t>
            </a:r>
            <a:r>
              <a:rPr lang="fr-FR" sz="2000" b="1" dirty="0" smtClean="0">
                <a:solidFill>
                  <a:schemeClr val="bg2">
                    <a:lumMod val="60000"/>
                    <a:lumOff val="40000"/>
                  </a:schemeClr>
                </a:solidFill>
                <a:effectLst/>
                <a:latin typeface="Times New Roman" pitchFamily="18" charset="0"/>
                <a:cs typeface="Times New Roman" pitchFamily="18" charset="0"/>
              </a:rPr>
              <a:t>1.</a:t>
            </a:r>
            <a:r>
              <a:rPr lang="fr-FR" sz="2000" b="1" dirty="0" smtClean="0">
                <a:solidFill>
                  <a:srgbClr val="FFFF00"/>
                </a:solidFill>
                <a:effectLst/>
                <a:latin typeface="Times New Roman" pitchFamily="18" charset="0"/>
                <a:cs typeface="Times New Roman" pitchFamily="18" charset="0"/>
              </a:rPr>
              <a:t>1.</a:t>
            </a:r>
            <a:r>
              <a:rPr lang="fr-FR" sz="2000" b="1" dirty="0" smtClean="0">
                <a:solidFill>
                  <a:srgbClr val="0DFF0D"/>
                </a:solidFill>
                <a:effectLst/>
                <a:latin typeface="Times New Roman" pitchFamily="18" charset="0"/>
                <a:cs typeface="Times New Roman" pitchFamily="18" charset="0"/>
              </a:rPr>
              <a:t>1. </a:t>
            </a:r>
            <a:r>
              <a:rPr lang="fr-FR" sz="2000" b="1" u="sng" dirty="0" smtClean="0">
                <a:effectLst/>
                <a:latin typeface="Times New Roman" pitchFamily="18" charset="0"/>
                <a:cs typeface="Times New Roman" pitchFamily="18" charset="0"/>
              </a:rPr>
              <a:t>La diffusion simple Proprement dite à travers la 	</a:t>
            </a:r>
            <a:r>
              <a:rPr lang="fr-FR" sz="2000" b="1" dirty="0" smtClean="0">
                <a:effectLst/>
                <a:latin typeface="Times New Roman" pitchFamily="18" charset="0"/>
                <a:cs typeface="Times New Roman" pitchFamily="18" charset="0"/>
              </a:rPr>
              <a:t>			</a:t>
            </a:r>
            <a:r>
              <a:rPr lang="fr-FR" sz="2000" b="1" u="sng" dirty="0" smtClean="0">
                <a:effectLst/>
                <a:latin typeface="Times New Roman" pitchFamily="18" charset="0"/>
                <a:cs typeface="Times New Roman" pitchFamily="18" charset="0"/>
              </a:rPr>
              <a:t>bicouche lipidique    diffusion dite lipophile :</a:t>
            </a:r>
          </a:p>
          <a:p>
            <a:pPr>
              <a:buNone/>
            </a:pPr>
            <a:r>
              <a:rPr lang="fr-FR" sz="2000" b="1" dirty="0" smtClean="0">
                <a:solidFill>
                  <a:srgbClr val="FF0000"/>
                </a:solidFill>
                <a:effectLst/>
                <a:latin typeface="Times New Roman" pitchFamily="18" charset="0"/>
                <a:cs typeface="Times New Roman" pitchFamily="18" charset="0"/>
              </a:rPr>
              <a:t>			I.</a:t>
            </a:r>
            <a:r>
              <a:rPr lang="fr-FR" sz="2000" b="1" dirty="0" smtClean="0">
                <a:solidFill>
                  <a:schemeClr val="bg2">
                    <a:lumMod val="60000"/>
                    <a:lumOff val="40000"/>
                  </a:schemeClr>
                </a:solidFill>
                <a:effectLst/>
                <a:latin typeface="Times New Roman" pitchFamily="18" charset="0"/>
                <a:cs typeface="Times New Roman" pitchFamily="18" charset="0"/>
              </a:rPr>
              <a:t>1.</a:t>
            </a:r>
            <a:r>
              <a:rPr lang="fr-FR" sz="2000" b="1" dirty="0" smtClean="0">
                <a:solidFill>
                  <a:srgbClr val="FFFF00"/>
                </a:solidFill>
                <a:effectLst/>
                <a:latin typeface="Times New Roman" pitchFamily="18" charset="0"/>
                <a:cs typeface="Times New Roman" pitchFamily="18" charset="0"/>
              </a:rPr>
              <a:t>1.</a:t>
            </a:r>
            <a:r>
              <a:rPr lang="fr-FR" sz="2000" b="1" dirty="0" smtClean="0">
                <a:solidFill>
                  <a:srgbClr val="0DFF0D"/>
                </a:solidFill>
                <a:effectLst/>
                <a:latin typeface="Times New Roman" pitchFamily="18" charset="0"/>
                <a:cs typeface="Times New Roman" pitchFamily="18" charset="0"/>
              </a:rPr>
              <a:t>2.</a:t>
            </a:r>
            <a:r>
              <a:rPr lang="fr-FR" sz="2000" b="1" u="sng" dirty="0" smtClean="0">
                <a:effectLst/>
              </a:rPr>
              <a:t> </a:t>
            </a:r>
            <a:r>
              <a:rPr lang="fr-FR" sz="2000" b="1" u="sng" dirty="0" smtClean="0">
                <a:effectLst/>
                <a:latin typeface="Times New Roman" pitchFamily="18" charset="0"/>
                <a:cs typeface="Times New Roman" pitchFamily="18" charset="0"/>
              </a:rPr>
              <a:t>La diffusion simple à travers les canaux </a:t>
            </a:r>
          </a:p>
          <a:p>
            <a:pPr>
              <a:buNone/>
            </a:pPr>
            <a:r>
              <a:rPr lang="fr-FR" sz="2000" b="1" dirty="0" smtClean="0">
                <a:solidFill>
                  <a:srgbClr val="FF0000"/>
                </a:solidFill>
                <a:effectLst/>
                <a:latin typeface="Times New Roman" pitchFamily="18" charset="0"/>
                <a:cs typeface="Times New Roman" pitchFamily="18" charset="0"/>
              </a:rPr>
              <a:t>		I.</a:t>
            </a:r>
            <a:r>
              <a:rPr lang="fr-FR" sz="2000" b="1" dirty="0" smtClean="0">
                <a:solidFill>
                  <a:schemeClr val="bg2">
                    <a:lumMod val="60000"/>
                    <a:lumOff val="40000"/>
                  </a:schemeClr>
                </a:solidFill>
                <a:effectLst/>
                <a:latin typeface="Times New Roman" pitchFamily="18" charset="0"/>
                <a:cs typeface="Times New Roman" pitchFamily="18" charset="0"/>
              </a:rPr>
              <a:t>1</a:t>
            </a:r>
            <a:r>
              <a:rPr lang="fr-FR" sz="2000" b="1" dirty="0" smtClean="0">
                <a:solidFill>
                  <a:srgbClr val="FF0000"/>
                </a:solidFill>
                <a:effectLst/>
                <a:latin typeface="Times New Roman" pitchFamily="18" charset="0"/>
                <a:cs typeface="Times New Roman" pitchFamily="18" charset="0"/>
              </a:rPr>
              <a:t>.</a:t>
            </a:r>
            <a:r>
              <a:rPr lang="fr-FR" sz="2000" b="1" dirty="0" smtClean="0">
                <a:solidFill>
                  <a:srgbClr val="FFFF00"/>
                </a:solidFill>
                <a:effectLst/>
                <a:latin typeface="Times New Roman" pitchFamily="18" charset="0"/>
                <a:cs typeface="Times New Roman" pitchFamily="18" charset="0"/>
              </a:rPr>
              <a:t>2.</a:t>
            </a:r>
            <a:r>
              <a:rPr lang="fr-FR" sz="2000" b="1" dirty="0" smtClean="0">
                <a:effectLst/>
              </a:rPr>
              <a:t> </a:t>
            </a:r>
            <a:r>
              <a:rPr lang="fr-FR" sz="2000" b="1" dirty="0" smtClean="0">
                <a:solidFill>
                  <a:srgbClr val="FFFF00"/>
                </a:solidFill>
                <a:effectLst/>
                <a:latin typeface="Times New Roman" pitchFamily="18" charset="0"/>
                <a:cs typeface="Times New Roman" pitchFamily="18" charset="0"/>
              </a:rPr>
              <a:t>La diffusion facilitée «présence de perméase (protéine porteuse) » </a:t>
            </a:r>
          </a:p>
          <a:p>
            <a:pPr>
              <a:buNone/>
            </a:pPr>
            <a:r>
              <a:rPr lang="fr-FR" sz="2000" b="1" dirty="0" smtClean="0">
                <a:solidFill>
                  <a:srgbClr val="FF0000"/>
                </a:solidFill>
                <a:effectLst/>
                <a:latin typeface="Times New Roman" pitchFamily="18" charset="0"/>
                <a:cs typeface="Times New Roman" pitchFamily="18" charset="0"/>
              </a:rPr>
              <a:t>	I.</a:t>
            </a:r>
            <a:r>
              <a:rPr lang="fr-FR" sz="2000" b="1" dirty="0" smtClean="0">
                <a:solidFill>
                  <a:schemeClr val="bg2">
                    <a:lumMod val="60000"/>
                    <a:lumOff val="40000"/>
                  </a:schemeClr>
                </a:solidFill>
                <a:effectLst/>
                <a:latin typeface="Times New Roman" pitchFamily="18" charset="0"/>
                <a:cs typeface="Times New Roman" pitchFamily="18" charset="0"/>
              </a:rPr>
              <a:t>2.</a:t>
            </a:r>
            <a:r>
              <a:rPr lang="fr-FR" sz="2000" b="1" dirty="0" smtClean="0">
                <a:effectLst/>
              </a:rPr>
              <a:t> </a:t>
            </a:r>
            <a:r>
              <a:rPr lang="fr-FR" sz="2000" b="1" dirty="0" smtClean="0">
                <a:solidFill>
                  <a:schemeClr val="bg2">
                    <a:lumMod val="40000"/>
                    <a:lumOff val="60000"/>
                  </a:schemeClr>
                </a:solidFill>
                <a:effectLst/>
                <a:latin typeface="Times New Roman" pitchFamily="18" charset="0"/>
                <a:cs typeface="Times New Roman" pitchFamily="18" charset="0"/>
              </a:rPr>
              <a:t>Transports  Perméatifs  Actifs (avec perméase et apport énergétique)</a:t>
            </a:r>
          </a:p>
          <a:p>
            <a:pPr>
              <a:buNone/>
            </a:pPr>
            <a:r>
              <a:rPr lang="fr-FR" sz="2000" b="1" dirty="0" smtClean="0">
                <a:solidFill>
                  <a:srgbClr val="FF0000"/>
                </a:solidFill>
                <a:effectLst/>
                <a:latin typeface="Times New Roman" pitchFamily="18" charset="0"/>
                <a:cs typeface="Times New Roman" pitchFamily="18" charset="0"/>
              </a:rPr>
              <a:t>		I.</a:t>
            </a:r>
            <a:r>
              <a:rPr lang="fr-FR" sz="2000" b="1" dirty="0" smtClean="0">
                <a:solidFill>
                  <a:schemeClr val="bg2">
                    <a:lumMod val="60000"/>
                    <a:lumOff val="40000"/>
                  </a:schemeClr>
                </a:solidFill>
                <a:effectLst/>
                <a:latin typeface="Times New Roman" pitchFamily="18" charset="0"/>
                <a:cs typeface="Times New Roman" pitchFamily="18" charset="0"/>
              </a:rPr>
              <a:t>2</a:t>
            </a:r>
            <a:r>
              <a:rPr lang="fr-FR" sz="2000" b="1" dirty="0" smtClean="0">
                <a:solidFill>
                  <a:srgbClr val="FF0000"/>
                </a:solidFill>
                <a:effectLst/>
                <a:latin typeface="Times New Roman" pitchFamily="18" charset="0"/>
                <a:cs typeface="Times New Roman" pitchFamily="18" charset="0"/>
              </a:rPr>
              <a:t>.</a:t>
            </a:r>
            <a:r>
              <a:rPr lang="fr-FR" sz="2000" b="1" dirty="0" smtClean="0">
                <a:solidFill>
                  <a:srgbClr val="FFFF00"/>
                </a:solidFill>
                <a:effectLst/>
                <a:latin typeface="Times New Roman" pitchFamily="18" charset="0"/>
                <a:cs typeface="Times New Roman" pitchFamily="18" charset="0"/>
              </a:rPr>
              <a:t>1. Transports  Perméatifs  Actifs Primaire ou Direct </a:t>
            </a:r>
          </a:p>
          <a:p>
            <a:pPr lvl="4">
              <a:buFont typeface="Wingdings" pitchFamily="2" charset="2"/>
              <a:buChar char="Ø"/>
            </a:pPr>
            <a:r>
              <a:rPr lang="fr-FR" b="1" i="1" u="sng" dirty="0" smtClean="0">
                <a:effectLst/>
                <a:latin typeface="Times New Roman" pitchFamily="18" charset="0"/>
                <a:cs typeface="Times New Roman" pitchFamily="18" charset="0"/>
              </a:rPr>
              <a:t>Transport actif des ions Na+ et K+ </a:t>
            </a:r>
            <a:r>
              <a:rPr lang="fr-FR" b="1" dirty="0" smtClean="0">
                <a:effectLst/>
                <a:latin typeface="Times New Roman" pitchFamily="18" charset="0"/>
                <a:cs typeface="Times New Roman" pitchFamily="18" charset="0"/>
              </a:rPr>
              <a:t>: Pompe NA+/K+ </a:t>
            </a:r>
            <a:r>
              <a:rPr lang="fr-FR" b="1" dirty="0" err="1" smtClean="0">
                <a:effectLst/>
                <a:latin typeface="Times New Roman" pitchFamily="18" charset="0"/>
                <a:cs typeface="Times New Roman" pitchFamily="18" charset="0"/>
              </a:rPr>
              <a:t>ATPase</a:t>
            </a:r>
            <a:endParaRPr lang="fr-FR" b="1" dirty="0" smtClean="0">
              <a:effectLst/>
              <a:latin typeface="Times New Roman" pitchFamily="18" charset="0"/>
              <a:cs typeface="Times New Roman" pitchFamily="18" charset="0"/>
            </a:endParaRPr>
          </a:p>
          <a:p>
            <a:pPr lvl="4">
              <a:buFont typeface="Wingdings" pitchFamily="2" charset="2"/>
              <a:buChar char="Ø"/>
            </a:pPr>
            <a:r>
              <a:rPr lang="fr-FR" b="1" i="1" u="sng" dirty="0" smtClean="0">
                <a:effectLst/>
                <a:latin typeface="Times New Roman" pitchFamily="18" charset="0"/>
                <a:cs typeface="Times New Roman" pitchFamily="18" charset="0"/>
              </a:rPr>
              <a:t>Transport actif des ions Ca2+ par la pompe Ca </a:t>
            </a:r>
            <a:r>
              <a:rPr lang="fr-FR" b="1" i="1" u="sng" dirty="0" err="1" smtClean="0">
                <a:effectLst/>
                <a:latin typeface="Times New Roman" pitchFamily="18" charset="0"/>
                <a:cs typeface="Times New Roman" pitchFamily="18" charset="0"/>
              </a:rPr>
              <a:t>ATPase</a:t>
            </a:r>
            <a:endParaRPr lang="fr-FR" sz="2000" b="1" dirty="0" smtClean="0">
              <a:solidFill>
                <a:srgbClr val="FF0000"/>
              </a:solidFill>
              <a:effectLst/>
              <a:latin typeface="Times New Roman" pitchFamily="18" charset="0"/>
              <a:cs typeface="Times New Roman" pitchFamily="18" charset="0"/>
            </a:endParaRPr>
          </a:p>
          <a:p>
            <a:pPr>
              <a:buNone/>
            </a:pPr>
            <a:r>
              <a:rPr lang="fr-FR" sz="2000" b="1" dirty="0" smtClean="0">
                <a:solidFill>
                  <a:srgbClr val="FF0000"/>
                </a:solidFill>
                <a:effectLst/>
                <a:latin typeface="Times New Roman" pitchFamily="18" charset="0"/>
                <a:cs typeface="Times New Roman" pitchFamily="18" charset="0"/>
              </a:rPr>
              <a:t>		 I.</a:t>
            </a:r>
            <a:r>
              <a:rPr lang="fr-FR" sz="2000" b="1" dirty="0" smtClean="0">
                <a:solidFill>
                  <a:schemeClr val="bg2">
                    <a:lumMod val="60000"/>
                    <a:lumOff val="40000"/>
                  </a:schemeClr>
                </a:solidFill>
                <a:effectLst/>
                <a:latin typeface="Times New Roman" pitchFamily="18" charset="0"/>
                <a:cs typeface="Times New Roman" pitchFamily="18" charset="0"/>
              </a:rPr>
              <a:t>2</a:t>
            </a:r>
            <a:r>
              <a:rPr lang="fr-FR" sz="2000" b="1" dirty="0" smtClean="0">
                <a:solidFill>
                  <a:srgbClr val="FF0000"/>
                </a:solidFill>
                <a:effectLst/>
                <a:latin typeface="Times New Roman" pitchFamily="18" charset="0"/>
                <a:cs typeface="Times New Roman" pitchFamily="18" charset="0"/>
              </a:rPr>
              <a:t>.</a:t>
            </a:r>
            <a:r>
              <a:rPr lang="fr-FR" sz="2000" b="1" dirty="0" smtClean="0">
                <a:solidFill>
                  <a:srgbClr val="FFFF00"/>
                </a:solidFill>
                <a:effectLst/>
                <a:latin typeface="Times New Roman" pitchFamily="18" charset="0"/>
                <a:cs typeface="Times New Roman" pitchFamily="18" charset="0"/>
              </a:rPr>
              <a:t>2.</a:t>
            </a:r>
            <a:r>
              <a:rPr lang="fr-FR" sz="2000" b="1" dirty="0" smtClean="0">
                <a:solidFill>
                  <a:srgbClr val="FF0000"/>
                </a:solidFill>
                <a:effectLst/>
                <a:latin typeface="Times New Roman" pitchFamily="18" charset="0"/>
                <a:cs typeface="Times New Roman" pitchFamily="18" charset="0"/>
              </a:rPr>
              <a:t> </a:t>
            </a:r>
            <a:r>
              <a:rPr lang="fr-FR" sz="2000" b="1" dirty="0" smtClean="0">
                <a:solidFill>
                  <a:srgbClr val="FFFF00"/>
                </a:solidFill>
                <a:effectLst/>
                <a:latin typeface="Times New Roman" pitchFamily="18" charset="0"/>
                <a:cs typeface="Times New Roman" pitchFamily="18" charset="0"/>
              </a:rPr>
              <a:t>Transports  Perméatifs  Actifs Secondaire ou Indirect </a:t>
            </a:r>
          </a:p>
          <a:p>
            <a:pPr lvl="4">
              <a:buFont typeface="Wingdings" pitchFamily="2" charset="2"/>
              <a:buChar char="Ø"/>
            </a:pPr>
            <a:r>
              <a:rPr lang="fr-FR" b="1" i="1" u="sng" dirty="0" smtClean="0">
                <a:effectLst/>
                <a:latin typeface="Times New Roman" pitchFamily="18" charset="0"/>
                <a:cs typeface="Times New Roman" pitchFamily="18" charset="0"/>
              </a:rPr>
              <a:t>Transport de glucose: exemple des SGLT</a:t>
            </a:r>
          </a:p>
          <a:p>
            <a:pPr lvl="4">
              <a:buFont typeface="Wingdings" pitchFamily="2" charset="2"/>
              <a:buChar char="Ø"/>
            </a:pPr>
            <a:r>
              <a:rPr lang="fr-FR" b="1" i="1" u="sng" dirty="0" smtClean="0">
                <a:effectLst/>
                <a:latin typeface="Times New Roman" pitchFamily="18" charset="0"/>
                <a:cs typeface="Times New Roman" pitchFamily="18" charset="0"/>
              </a:rPr>
              <a:t>Exemple de Symport des acides aminés</a:t>
            </a:r>
            <a:r>
              <a:rPr lang="fr-FR" b="1" dirty="0" smtClean="0"/>
              <a:t> </a:t>
            </a:r>
            <a:endParaRPr lang="fr-FR" dirty="0" smtClean="0"/>
          </a:p>
          <a:p>
            <a:pPr lvl="4">
              <a:buFont typeface="Wingdings" pitchFamily="2" charset="2"/>
              <a:buChar char="Ø"/>
            </a:pPr>
            <a:endParaRPr lang="fr-FR" b="1" i="1" u="sng" dirty="0" smtClean="0">
              <a:effectLst/>
              <a:latin typeface="Times New Roman" pitchFamily="18" charset="0"/>
              <a:cs typeface="Times New Roman" pitchFamily="18" charset="0"/>
            </a:endParaRPr>
          </a:p>
          <a:p>
            <a:pPr>
              <a:buFont typeface="Wingdings" pitchFamily="2" charset="2"/>
              <a:buChar char="Ø"/>
            </a:pPr>
            <a:endParaRPr lang="fr-FR" sz="2000" b="1" dirty="0" smtClean="0">
              <a:solidFill>
                <a:srgbClr val="FF0000"/>
              </a:solidFill>
              <a:effectLst/>
              <a:latin typeface="Times New Roman" pitchFamily="18" charset="0"/>
              <a:cs typeface="Times New Roman" pitchFamily="18" charset="0"/>
            </a:endParaRPr>
          </a:p>
          <a:p>
            <a:pPr>
              <a:buNone/>
            </a:pPr>
            <a:endParaRPr lang="fr-FR" sz="2000" b="1" u="sng" dirty="0" smtClean="0">
              <a:latin typeface="Times New Roman" pitchFamily="18" charset="0"/>
              <a:cs typeface="Times New Roman" pitchFamily="18" charset="0"/>
            </a:endParaRPr>
          </a:p>
          <a:p>
            <a:pPr>
              <a:buNone/>
            </a:pPr>
            <a:endParaRPr lang="fr-FR" sz="2000" dirty="0" smtClean="0">
              <a:latin typeface="Times New Roman" pitchFamily="18" charset="0"/>
              <a:cs typeface="Times New Roman" pitchFamily="18" charset="0"/>
            </a:endParaRPr>
          </a:p>
          <a:p>
            <a:pPr>
              <a:buNone/>
            </a:pPr>
            <a:endParaRPr lang="fr-FR" sz="2400" dirty="0" smtClean="0">
              <a:latin typeface="Times New Roman" pitchFamily="18" charset="0"/>
              <a:cs typeface="Times New Roman" pitchFamily="18" charset="0"/>
            </a:endParaRPr>
          </a:p>
        </p:txBody>
      </p:sp>
      <p:sp>
        <p:nvSpPr>
          <p:cNvPr id="4" name="Rectangle 3"/>
          <p:cNvSpPr>
            <a:spLocks noRot="1" noChangeArrowheads="1"/>
          </p:cNvSpPr>
          <p:nvPr/>
        </p:nvSpPr>
        <p:spPr bwMode="auto">
          <a:xfrm>
            <a:off x="3500430" y="142852"/>
            <a:ext cx="2384244" cy="428628"/>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FF0000"/>
            </a:solidFill>
            <a:miter lim="800000"/>
            <a:headEnd/>
            <a:tailEnd/>
          </a:ln>
          <a:effectLst/>
        </p:spPr>
        <p:txBody>
          <a:bodyPr anchor="ctr"/>
          <a:lstStyle/>
          <a:p>
            <a:pPr algn="ctr" fontAlgn="auto">
              <a:spcBef>
                <a:spcPts val="0"/>
              </a:spcBef>
              <a:spcAft>
                <a:spcPts val="0"/>
              </a:spcAft>
              <a:defRPr/>
            </a:pPr>
            <a:r>
              <a:rPr lang="fr-FR" sz="24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Plan</a:t>
            </a:r>
            <a:endParaRPr lang="en-US" sz="2400" b="1" dirty="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40</a:t>
            </a:fld>
            <a:endParaRPr lang="en-US" dirty="0"/>
          </a:p>
        </p:txBody>
      </p:sp>
      <p:sp>
        <p:nvSpPr>
          <p:cNvPr id="4" name="Rectangle 3"/>
          <p:cNvSpPr/>
          <p:nvPr/>
        </p:nvSpPr>
        <p:spPr>
          <a:xfrm>
            <a:off x="214282" y="71414"/>
            <a:ext cx="8643966" cy="6107790"/>
          </a:xfrm>
          <a:prstGeom prst="rect">
            <a:avLst/>
          </a:prstGeom>
          <a:ln w="57150">
            <a:solidFill>
              <a:srgbClr val="FF3300"/>
            </a:solidFill>
          </a:ln>
        </p:spPr>
        <p:style>
          <a:lnRef idx="2">
            <a:schemeClr val="dk1"/>
          </a:lnRef>
          <a:fillRef idx="1">
            <a:schemeClr val="lt1"/>
          </a:fillRef>
          <a:effectRef idx="0">
            <a:schemeClr val="dk1"/>
          </a:effectRef>
          <a:fontRef idx="minor">
            <a:schemeClr val="dk1"/>
          </a:fontRef>
        </p:style>
        <p:txBody>
          <a:bodyPr wrap="square" lIns="144000" tIns="144000" rIns="144000" bIns="144000">
            <a:spAutoFit/>
          </a:bodyPr>
          <a:lstStyle/>
          <a:p>
            <a:pPr algn="just">
              <a:lnSpc>
                <a:spcPct val="150000"/>
              </a:lnSpc>
            </a:pPr>
            <a:r>
              <a:rPr lang="fr-FR" sz="2800" b="1" dirty="0" smtClean="0">
                <a:solidFill>
                  <a:schemeClr val="bg1"/>
                </a:solidFill>
                <a:latin typeface="Times New Roman" pitchFamily="18" charset="0"/>
                <a:cs typeface="Times New Roman" pitchFamily="18" charset="0"/>
              </a:rPr>
              <a:t>	Les </a:t>
            </a:r>
            <a:r>
              <a:rPr lang="fr-FR" sz="2800" b="1" dirty="0" err="1" smtClean="0">
                <a:solidFill>
                  <a:schemeClr val="bg1"/>
                </a:solidFill>
                <a:latin typeface="Times New Roman" pitchFamily="18" charset="0"/>
                <a:cs typeface="Times New Roman" pitchFamily="18" charset="0"/>
              </a:rPr>
              <a:t>aquaporines</a:t>
            </a:r>
            <a:r>
              <a:rPr lang="fr-FR" sz="2800" b="1" dirty="0" smtClean="0">
                <a:solidFill>
                  <a:schemeClr val="bg1"/>
                </a:solidFill>
                <a:latin typeface="Times New Roman" pitchFamily="18" charset="0"/>
                <a:cs typeface="Times New Roman" pitchFamily="18" charset="0"/>
              </a:rPr>
              <a:t> sont abondants au niveau:</a:t>
            </a:r>
          </a:p>
          <a:p>
            <a:pPr algn="just">
              <a:lnSpc>
                <a:spcPct val="150000"/>
              </a:lnSpc>
              <a:buFont typeface="Wingdings" pitchFamily="2" charset="2"/>
              <a:buChar char="v"/>
            </a:pPr>
            <a:r>
              <a:rPr lang="fr-FR" sz="2800" b="1" dirty="0" smtClean="0">
                <a:solidFill>
                  <a:schemeClr val="bg1"/>
                </a:solidFill>
                <a:latin typeface="Times New Roman" pitchFamily="18" charset="0"/>
                <a:cs typeface="Times New Roman" pitchFamily="18" charset="0"/>
              </a:rPr>
              <a:t>Des membranes plasmiques des cellules épithéliales du rein (</a:t>
            </a:r>
            <a:r>
              <a:rPr lang="fr-FR" sz="2800" b="1" dirty="0" err="1" smtClean="0">
                <a:solidFill>
                  <a:schemeClr val="bg1"/>
                </a:solidFill>
                <a:latin typeface="Times New Roman" pitchFamily="18" charset="0"/>
                <a:cs typeface="Times New Roman" pitchFamily="18" charset="0"/>
              </a:rPr>
              <a:t>néphoron</a:t>
            </a:r>
            <a:r>
              <a:rPr lang="fr-FR" sz="2800" b="1" dirty="0" smtClean="0">
                <a:solidFill>
                  <a:schemeClr val="bg1"/>
                </a:solidFill>
                <a:latin typeface="Times New Roman" pitchFamily="18" charset="0"/>
                <a:cs typeface="Times New Roman" pitchFamily="18" charset="0"/>
              </a:rPr>
              <a:t>), de l’intestin, du poumon, de la conjonctive de l'œil </a:t>
            </a:r>
          </a:p>
          <a:p>
            <a:pPr algn="just">
              <a:lnSpc>
                <a:spcPct val="150000"/>
              </a:lnSpc>
              <a:buFont typeface="Wingdings" pitchFamily="2" charset="2"/>
              <a:buChar char="v"/>
            </a:pPr>
            <a:r>
              <a:rPr lang="fr-FR" sz="2800" b="1" dirty="0" smtClean="0">
                <a:solidFill>
                  <a:schemeClr val="bg1"/>
                </a:solidFill>
                <a:latin typeface="Times New Roman" pitchFamily="18" charset="0"/>
                <a:cs typeface="Times New Roman" pitchFamily="18" charset="0"/>
              </a:rPr>
              <a:t>Ainsi qu’au niveau des cellules des glandes lacrymales, des cellules endothéliales et des hématies. </a:t>
            </a:r>
          </a:p>
          <a:p>
            <a:pPr algn="just">
              <a:lnSpc>
                <a:spcPct val="150000"/>
              </a:lnSpc>
              <a:buFont typeface="Wingdings" pitchFamily="2" charset="2"/>
              <a:buChar char="v"/>
            </a:pPr>
            <a:r>
              <a:rPr lang="fr-FR" sz="2800" b="1" dirty="0" smtClean="0">
                <a:solidFill>
                  <a:schemeClr val="bg1"/>
                </a:solidFill>
                <a:latin typeface="Times New Roman" pitchFamily="18" charset="0"/>
                <a:cs typeface="Times New Roman" pitchFamily="18" charset="0"/>
              </a:rPr>
              <a:t>La diffusion de l’eau par osmose à travers les </a:t>
            </a:r>
            <a:r>
              <a:rPr lang="fr-FR" sz="2800" b="1" dirty="0" err="1" smtClean="0">
                <a:solidFill>
                  <a:schemeClr val="bg1"/>
                </a:solidFill>
                <a:latin typeface="Times New Roman" pitchFamily="18" charset="0"/>
                <a:cs typeface="Times New Roman" pitchFamily="18" charset="0"/>
              </a:rPr>
              <a:t>aquaporines</a:t>
            </a:r>
            <a:r>
              <a:rPr lang="fr-FR" sz="2800" b="1" dirty="0" smtClean="0">
                <a:solidFill>
                  <a:schemeClr val="bg1"/>
                </a:solidFill>
                <a:latin typeface="Times New Roman" pitchFamily="18" charset="0"/>
                <a:cs typeface="Times New Roman" pitchFamily="18" charset="0"/>
              </a:rPr>
              <a:t> est d’une grande importance pour une multitude de fonctions de l’organisme vivant. </a:t>
            </a:r>
          </a:p>
        </p:txBody>
      </p:sp>
    </p:spTree>
  </p:cSld>
  <p:clrMapOvr>
    <a:masterClrMapping/>
  </p:clrMapOvr>
  <p:transition spd="slow">
    <p:pull dir="l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41</a:t>
            </a:fld>
            <a:endParaRPr lang="en-US"/>
          </a:p>
        </p:txBody>
      </p:sp>
      <p:sp>
        <p:nvSpPr>
          <p:cNvPr id="4" name="Rectangle 3"/>
          <p:cNvSpPr/>
          <p:nvPr/>
        </p:nvSpPr>
        <p:spPr>
          <a:xfrm>
            <a:off x="69190" y="88069"/>
            <a:ext cx="4860000" cy="6555641"/>
          </a:xfrm>
          <a:prstGeom prst="rect">
            <a:avLst/>
          </a:prstGeom>
          <a:solidFill>
            <a:srgbClr val="FFFFCC"/>
          </a:solidFill>
          <a:ln w="76200">
            <a:solidFill>
              <a:srgbClr val="CC3300"/>
            </a:solidFill>
          </a:ln>
        </p:spPr>
        <p:style>
          <a:lnRef idx="2">
            <a:schemeClr val="dk1"/>
          </a:lnRef>
          <a:fillRef idx="1">
            <a:schemeClr val="lt1"/>
          </a:fillRef>
          <a:effectRef idx="0">
            <a:schemeClr val="dk1"/>
          </a:effectRef>
          <a:fontRef idx="minor">
            <a:schemeClr val="dk1"/>
          </a:fontRef>
        </p:style>
        <p:txBody>
          <a:bodyPr wrap="square" lIns="144000" rIns="180000">
            <a:spAutoFit/>
          </a:bodyPr>
          <a:lstStyle/>
          <a:p>
            <a:pPr algn="just">
              <a:lnSpc>
                <a:spcPct val="150000"/>
              </a:lnSpc>
            </a:pPr>
            <a:r>
              <a:rPr lang="fr-FR" sz="2000" b="1" dirty="0" smtClean="0">
                <a:latin typeface="Times New Roman" pitchFamily="18" charset="0"/>
                <a:cs typeface="Times New Roman" pitchFamily="18" charset="0"/>
              </a:rPr>
              <a:t>les </a:t>
            </a:r>
            <a:r>
              <a:rPr lang="fr-FR" sz="2000" b="1" dirty="0" err="1" smtClean="0">
                <a:latin typeface="Times New Roman" pitchFamily="18" charset="0"/>
                <a:cs typeface="Times New Roman" pitchFamily="18" charset="0"/>
              </a:rPr>
              <a:t>aquaporines</a:t>
            </a:r>
            <a:r>
              <a:rPr lang="fr-FR" sz="2000" b="1" dirty="0" smtClean="0">
                <a:latin typeface="Times New Roman" pitchFamily="18" charset="0"/>
                <a:cs typeface="Times New Roman" pitchFamily="18" charset="0"/>
              </a:rPr>
              <a:t> des cellules rénales réabsorbent l’eau de l’urine avant de l’excréter. </a:t>
            </a:r>
          </a:p>
          <a:p>
            <a:pPr algn="just">
              <a:lnSpc>
                <a:spcPct val="150000"/>
              </a:lnSpc>
            </a:pPr>
            <a:r>
              <a:rPr lang="fr-FR" sz="2000" b="1" dirty="0" smtClean="0">
                <a:solidFill>
                  <a:schemeClr val="bg1"/>
                </a:solidFill>
                <a:latin typeface="Times New Roman" pitchFamily="18" charset="0"/>
                <a:ea typeface="Times New Roman" pitchFamily="18" charset="0"/>
                <a:cs typeface="Times New Roman" pitchFamily="18" charset="0"/>
              </a:rPr>
              <a:t>Dans le tubule rénal environ 70 % de l'eau est réabsorbée dans le sang par l'</a:t>
            </a:r>
            <a:r>
              <a:rPr lang="fr-FR" sz="2000" b="1" dirty="0" err="1" smtClean="0">
                <a:solidFill>
                  <a:schemeClr val="bg1"/>
                </a:solidFill>
                <a:latin typeface="Times New Roman" pitchFamily="18" charset="0"/>
                <a:ea typeface="Times New Roman" pitchFamily="18" charset="0"/>
                <a:cs typeface="Times New Roman" pitchFamily="18" charset="0"/>
              </a:rPr>
              <a:t>aquaporine</a:t>
            </a:r>
            <a:r>
              <a:rPr lang="fr-FR" sz="2000" b="1" dirty="0" smtClean="0">
                <a:solidFill>
                  <a:schemeClr val="bg1"/>
                </a:solidFill>
                <a:latin typeface="Times New Roman" pitchFamily="18" charset="0"/>
                <a:ea typeface="Times New Roman" pitchFamily="18" charset="0"/>
                <a:cs typeface="Times New Roman" pitchFamily="18" charset="0"/>
              </a:rPr>
              <a:t> AQP1, située dans les membranes </a:t>
            </a:r>
            <a:r>
              <a:rPr lang="fr-FR" sz="2000" b="1" dirty="0" err="1" smtClean="0">
                <a:solidFill>
                  <a:schemeClr val="bg1"/>
                </a:solidFill>
                <a:latin typeface="Times New Roman" pitchFamily="18" charset="0"/>
                <a:ea typeface="Times New Roman" pitchFamily="18" charset="0"/>
                <a:cs typeface="Times New Roman" pitchFamily="18" charset="0"/>
              </a:rPr>
              <a:t>luminales</a:t>
            </a:r>
            <a:r>
              <a:rPr lang="fr-FR" sz="2000" b="1" dirty="0" smtClean="0">
                <a:solidFill>
                  <a:schemeClr val="bg1"/>
                </a:solidFill>
                <a:latin typeface="Times New Roman" pitchFamily="18" charset="0"/>
                <a:ea typeface="Times New Roman" pitchFamily="18" charset="0"/>
                <a:cs typeface="Times New Roman" pitchFamily="18" charset="0"/>
              </a:rPr>
              <a:t> et </a:t>
            </a:r>
            <a:r>
              <a:rPr lang="fr-FR" sz="2000" b="1" dirty="0" err="1" smtClean="0">
                <a:solidFill>
                  <a:schemeClr val="bg1"/>
                </a:solidFill>
                <a:latin typeface="Times New Roman" pitchFamily="18" charset="0"/>
                <a:ea typeface="Times New Roman" pitchFamily="18" charset="0"/>
                <a:cs typeface="Times New Roman" pitchFamily="18" charset="0"/>
              </a:rPr>
              <a:t>basolatérales</a:t>
            </a:r>
            <a:r>
              <a:rPr lang="fr-FR" sz="2000" b="1" dirty="0" smtClean="0">
                <a:solidFill>
                  <a:schemeClr val="bg1"/>
                </a:solidFill>
                <a:latin typeface="Times New Roman" pitchFamily="18" charset="0"/>
                <a:ea typeface="Times New Roman" pitchFamily="18" charset="0"/>
                <a:cs typeface="Times New Roman" pitchFamily="18" charset="0"/>
              </a:rPr>
              <a:t> du tubule proximal et du segment grêle descendant. Au niveau du tubule collecteur, les 10 % d'eau restants sont réabsorbés par l'AQP2 et l'AQP3. </a:t>
            </a:r>
            <a:endParaRPr lang="fr-FR" sz="2000" b="1" dirty="0" smtClean="0">
              <a:solidFill>
                <a:schemeClr val="bg1"/>
              </a:solidFill>
              <a:latin typeface="Times New Roman" pitchFamily="18" charset="0"/>
              <a:cs typeface="Times New Roman" pitchFamily="18" charset="0"/>
            </a:endParaRPr>
          </a:p>
          <a:p>
            <a:pPr algn="just">
              <a:lnSpc>
                <a:spcPct val="150000"/>
              </a:lnSpc>
            </a:pPr>
            <a:r>
              <a:rPr lang="fr-FR" sz="2000" dirty="0" smtClean="0">
                <a:latin typeface="Times New Roman" pitchFamily="18" charset="0"/>
                <a:cs typeface="Times New Roman" pitchFamily="18" charset="0"/>
              </a:rPr>
              <a:t>Si les reins ne remplissaient pas cette fonction, un être humain adulte éliminerait environ 180 L d’urine par jour.</a:t>
            </a:r>
            <a:endParaRPr lang="fr-FR" sz="2000" dirty="0">
              <a:latin typeface="Times New Roman" pitchFamily="18" charset="0"/>
              <a:cs typeface="Times New Roman" pitchFamily="18" charset="0"/>
            </a:endParaRPr>
          </a:p>
        </p:txBody>
      </p:sp>
      <p:pic>
        <p:nvPicPr>
          <p:cNvPr id="5" name="Picture 2" descr="C:\Users\serv\Desktop\sans-titrer.png"/>
          <p:cNvPicPr>
            <a:picLocks noChangeAspect="1" noChangeArrowheads="1"/>
          </p:cNvPicPr>
          <p:nvPr/>
        </p:nvPicPr>
        <p:blipFill>
          <a:blip r:embed="rId2"/>
          <a:srcRect l="3846" t="3931" r="10439" b="7616"/>
          <a:stretch>
            <a:fillRect/>
          </a:stretch>
        </p:blipFill>
        <p:spPr bwMode="auto">
          <a:xfrm>
            <a:off x="5000628" y="142876"/>
            <a:ext cx="3857652" cy="6429396"/>
          </a:xfrm>
          <a:prstGeom prst="rect">
            <a:avLst/>
          </a:prstGeom>
          <a:noFill/>
        </p:spPr>
      </p:pic>
    </p:spTree>
  </p:cSld>
  <p:clrMapOvr>
    <a:masterClrMapping/>
  </p:clrMapOvr>
  <p:transition spd="slow">
    <p:pull dir="l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5720" y="3929066"/>
            <a:ext cx="8643998" cy="2214578"/>
          </a:xfrm>
          <a:solidFill>
            <a:schemeClr val="bg1"/>
          </a:solidFill>
          <a:ln w="76200">
            <a:solidFill>
              <a:srgbClr val="FFFF00"/>
            </a:solidFill>
          </a:ln>
        </p:spPr>
        <p:txBody>
          <a:bodyPr/>
          <a:lstStyle/>
          <a:p>
            <a:pPr>
              <a:buNone/>
            </a:pPr>
            <a:r>
              <a:rPr lang="fr-FR" sz="4400" b="1" dirty="0" smtClean="0">
                <a:solidFill>
                  <a:srgbClr val="FF0000"/>
                </a:solidFill>
                <a:effectLst/>
                <a:latin typeface="Times New Roman" pitchFamily="18" charset="0"/>
                <a:cs typeface="Times New Roman" pitchFamily="18" charset="0"/>
              </a:rPr>
              <a:t>	I.</a:t>
            </a:r>
            <a:r>
              <a:rPr lang="fr-FR" sz="4400" b="1" dirty="0" smtClean="0">
                <a:solidFill>
                  <a:schemeClr val="bg2">
                    <a:lumMod val="60000"/>
                    <a:lumOff val="40000"/>
                  </a:schemeClr>
                </a:solidFill>
                <a:effectLst/>
                <a:latin typeface="Times New Roman" pitchFamily="18" charset="0"/>
                <a:cs typeface="Times New Roman" pitchFamily="18" charset="0"/>
              </a:rPr>
              <a:t>1</a:t>
            </a:r>
            <a:r>
              <a:rPr lang="fr-FR" sz="4400" b="1" dirty="0" smtClean="0">
                <a:solidFill>
                  <a:srgbClr val="FF0000"/>
                </a:solidFill>
                <a:effectLst/>
                <a:latin typeface="Times New Roman" pitchFamily="18" charset="0"/>
                <a:cs typeface="Times New Roman" pitchFamily="18" charset="0"/>
              </a:rPr>
              <a:t>.</a:t>
            </a:r>
            <a:r>
              <a:rPr lang="fr-FR" sz="4400" b="1" dirty="0" smtClean="0">
                <a:solidFill>
                  <a:srgbClr val="FFFF00"/>
                </a:solidFill>
                <a:effectLst/>
                <a:latin typeface="Times New Roman" pitchFamily="18" charset="0"/>
                <a:cs typeface="Times New Roman" pitchFamily="18" charset="0"/>
              </a:rPr>
              <a:t>2.</a:t>
            </a:r>
            <a:r>
              <a:rPr lang="fr-FR" sz="4400" b="1" dirty="0" smtClean="0">
                <a:effectLst/>
                <a:latin typeface="Times New Roman" pitchFamily="18" charset="0"/>
                <a:cs typeface="Times New Roman" pitchFamily="18" charset="0"/>
              </a:rPr>
              <a:t> </a:t>
            </a:r>
            <a:r>
              <a:rPr lang="fr-FR" sz="4400" b="1" dirty="0" smtClean="0">
                <a:solidFill>
                  <a:srgbClr val="FFFF00"/>
                </a:solidFill>
                <a:effectLst/>
                <a:latin typeface="Times New Roman" pitchFamily="18" charset="0"/>
                <a:cs typeface="Times New Roman" pitchFamily="18" charset="0"/>
              </a:rPr>
              <a:t>La diffusion facilitée</a:t>
            </a:r>
          </a:p>
          <a:p>
            <a:pPr algn="ctr">
              <a:buNone/>
            </a:pPr>
            <a:r>
              <a:rPr lang="fr-FR" b="1" dirty="0" smtClean="0">
                <a:solidFill>
                  <a:srgbClr val="FFFF00"/>
                </a:solidFill>
                <a:effectLst/>
                <a:latin typeface="Times New Roman" pitchFamily="18" charset="0"/>
                <a:cs typeface="Times New Roman" pitchFamily="18" charset="0"/>
              </a:rPr>
              <a:t> «présence de perméase (protéine  porteuse)           de type </a:t>
            </a:r>
            <a:r>
              <a:rPr lang="fr-FR" b="1" dirty="0" err="1" smtClean="0">
                <a:solidFill>
                  <a:srgbClr val="FFFF00"/>
                </a:solidFill>
                <a:effectLst/>
                <a:latin typeface="Times New Roman" pitchFamily="18" charset="0"/>
                <a:cs typeface="Times New Roman" pitchFamily="18" charset="0"/>
              </a:rPr>
              <a:t>uniport</a:t>
            </a:r>
            <a:r>
              <a:rPr lang="fr-FR" b="1" dirty="0" smtClean="0">
                <a:solidFill>
                  <a:srgbClr val="FFFF00"/>
                </a:solidFill>
                <a:effectLst/>
                <a:latin typeface="Times New Roman" pitchFamily="18" charset="0"/>
                <a:cs typeface="Times New Roman" pitchFamily="18" charset="0"/>
              </a:rPr>
              <a:t> » </a:t>
            </a:r>
            <a:endParaRPr lang="fr-FR" dirty="0" smtClean="0">
              <a:latin typeface="Times New Roman" pitchFamily="18" charset="0"/>
              <a:cs typeface="Times New Roman" pitchFamily="18" charset="0"/>
            </a:endParaRPr>
          </a:p>
        </p:txBody>
      </p:sp>
      <p:sp>
        <p:nvSpPr>
          <p:cNvPr id="4" name="Rectangle 3"/>
          <p:cNvSpPr>
            <a:spLocks noRot="1" noChangeArrowheads="1"/>
          </p:cNvSpPr>
          <p:nvPr/>
        </p:nvSpPr>
        <p:spPr bwMode="auto">
          <a:xfrm>
            <a:off x="3428992" y="71414"/>
            <a:ext cx="2384244" cy="428628"/>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FF0000"/>
            </a:solidFill>
            <a:miter lim="800000"/>
            <a:headEnd/>
            <a:tailEnd/>
          </a:ln>
          <a:effectLst/>
        </p:spPr>
        <p:txBody>
          <a:bodyPr anchor="ctr"/>
          <a:lstStyle/>
          <a:p>
            <a:pPr algn="ctr" fontAlgn="auto">
              <a:spcBef>
                <a:spcPts val="0"/>
              </a:spcBef>
              <a:spcAft>
                <a:spcPts val="0"/>
              </a:spcAft>
              <a:defRPr/>
            </a:pPr>
            <a:r>
              <a:rPr lang="fr-FR" sz="24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Plan</a:t>
            </a:r>
            <a:endParaRPr lang="en-US" sz="2400" b="1" dirty="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sp>
        <p:nvSpPr>
          <p:cNvPr id="5" name="Rectangle 4"/>
          <p:cNvSpPr/>
          <p:nvPr/>
        </p:nvSpPr>
        <p:spPr bwMode="auto">
          <a:xfrm>
            <a:off x="217718" y="571480"/>
            <a:ext cx="8712000" cy="1285884"/>
          </a:xfrm>
          <a:prstGeom prst="rect">
            <a:avLst/>
          </a:prstGeom>
          <a:solidFill>
            <a:srgbClr val="FFCC00"/>
          </a:solidFill>
          <a:ln w="9525" cap="flat" cmpd="sng" algn="ctr">
            <a:solidFill>
              <a:schemeClr val="tx1"/>
            </a:solidFill>
            <a:prstDash val="solid"/>
            <a:round/>
            <a:headEnd type="none" w="med" len="med"/>
            <a:tailEnd type="none" w="med" len="med"/>
          </a:ln>
          <a:effectLst>
            <a:innerShdw blurRad="63500" dist="50800" dir="16200000">
              <a:prstClr val="black">
                <a:alpha val="50000"/>
              </a:prstClr>
            </a:innerShdw>
          </a:effectLst>
        </p:spPr>
        <p:txBody>
          <a:bodyPr vert="horz" wrap="none" lIns="91440" tIns="45720" rIns="91440" bIns="45720" numCol="1" rtlCol="0" anchor="t" anchorCtr="0" compatLnSpc="1">
            <a:prstTxWarp prst="textNoShape">
              <a:avLst/>
            </a:prstTxWarp>
          </a:bodyPr>
          <a:lstStyle/>
          <a:p>
            <a:pPr marL="342900" lvl="0" indent="-342900" algn="ctr" eaLnBrk="0" hangingPunct="0">
              <a:buAutoNum type="romanUcPeriod"/>
            </a:pPr>
            <a:r>
              <a:rPr lang="fr-FR" sz="4000" b="1" dirty="0" smtClean="0">
                <a:solidFill>
                  <a:srgbClr val="FF0000"/>
                </a:solidFill>
                <a:latin typeface="Times New Roman" pitchFamily="18" charset="0"/>
                <a:cs typeface="Times New Roman" pitchFamily="18" charset="0"/>
              </a:rPr>
              <a:t>Les transports membranaires </a:t>
            </a:r>
          </a:p>
          <a:p>
            <a:pPr marL="342900" lvl="0" indent="-342900" algn="ctr" eaLnBrk="0" hangingPunct="0"/>
            <a:r>
              <a:rPr lang="fr-FR" sz="4000" b="1" dirty="0" err="1" smtClean="0">
                <a:solidFill>
                  <a:srgbClr val="FF0000"/>
                </a:solidFill>
                <a:latin typeface="Times New Roman" pitchFamily="18" charset="0"/>
                <a:cs typeface="Times New Roman" pitchFamily="18" charset="0"/>
              </a:rPr>
              <a:t>perméatifs</a:t>
            </a:r>
            <a:endParaRPr lang="fr-FR" sz="4000" b="1" dirty="0" smtClean="0">
              <a:solidFill>
                <a:srgbClr val="FF0000"/>
              </a:solidFill>
              <a:latin typeface="Times New Roman" pitchFamily="18" charset="0"/>
              <a:cs typeface="Times New Roman" pitchFamily="18" charset="0"/>
            </a:endParaRPr>
          </a:p>
        </p:txBody>
      </p:sp>
      <p:sp>
        <p:nvSpPr>
          <p:cNvPr id="8" name="Rectangle à coins arrondis 7"/>
          <p:cNvSpPr/>
          <p:nvPr/>
        </p:nvSpPr>
        <p:spPr bwMode="auto">
          <a:xfrm>
            <a:off x="214282" y="1928802"/>
            <a:ext cx="8643998" cy="928694"/>
          </a:xfrm>
          <a:prstGeom prst="roundRect">
            <a:avLst/>
          </a:prstGeom>
          <a:solidFill>
            <a:srgbClr val="FF99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eaLnBrk="0" hangingPunct="0"/>
            <a:r>
              <a:rPr lang="fr-FR" sz="4000" b="1" dirty="0" smtClean="0">
                <a:solidFill>
                  <a:srgbClr val="FF0000"/>
                </a:solidFill>
                <a:latin typeface="Times New Roman" pitchFamily="18" charset="0"/>
                <a:cs typeface="Times New Roman" pitchFamily="18" charset="0"/>
              </a:rPr>
              <a:t>I.</a:t>
            </a:r>
            <a:r>
              <a:rPr lang="fr-FR" sz="4000" b="1" dirty="0" smtClean="0">
                <a:solidFill>
                  <a:schemeClr val="bg2">
                    <a:lumMod val="60000"/>
                    <a:lumOff val="40000"/>
                  </a:schemeClr>
                </a:solidFill>
                <a:latin typeface="Times New Roman" pitchFamily="18" charset="0"/>
                <a:cs typeface="Times New Roman" pitchFamily="18" charset="0"/>
              </a:rPr>
              <a:t>1. </a:t>
            </a:r>
            <a:r>
              <a:rPr lang="fr-FR" sz="4000" b="1" dirty="0" smtClean="0">
                <a:solidFill>
                  <a:schemeClr val="accent5">
                    <a:lumMod val="50000"/>
                  </a:schemeClr>
                </a:solidFill>
                <a:latin typeface="Times New Roman" pitchFamily="18" charset="0"/>
                <a:cs typeface="Times New Roman" pitchFamily="18" charset="0"/>
              </a:rPr>
              <a:t>Transports passifs</a:t>
            </a:r>
            <a:endParaRPr kumimoji="0" lang="fr-FR" sz="1800" b="0"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285720" y="2928934"/>
            <a:ext cx="8572560" cy="857256"/>
          </a:xfrm>
          <a:prstGeom prst="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buNone/>
            </a:pPr>
            <a:r>
              <a:rPr lang="fr-FR" sz="1600" b="1" dirty="0" smtClean="0">
                <a:solidFill>
                  <a:srgbClr val="FF0000"/>
                </a:solidFill>
                <a:latin typeface="Times New Roman" pitchFamily="18" charset="0"/>
                <a:cs typeface="Times New Roman" pitchFamily="18" charset="0"/>
              </a:rPr>
              <a:t>I.</a:t>
            </a:r>
            <a:r>
              <a:rPr lang="fr-FR" sz="1600" b="1" dirty="0" smtClean="0">
                <a:solidFill>
                  <a:schemeClr val="bg2">
                    <a:lumMod val="60000"/>
                    <a:lumOff val="40000"/>
                  </a:schemeClr>
                </a:solidFill>
                <a:latin typeface="Times New Roman" pitchFamily="18" charset="0"/>
                <a:cs typeface="Times New Roman" pitchFamily="18" charset="0"/>
              </a:rPr>
              <a:t>1</a:t>
            </a:r>
            <a:r>
              <a:rPr lang="fr-FR" sz="1600" b="1" dirty="0" smtClean="0">
                <a:solidFill>
                  <a:srgbClr val="FF0000"/>
                </a:solidFill>
                <a:latin typeface="Times New Roman" pitchFamily="18" charset="0"/>
                <a:cs typeface="Times New Roman" pitchFamily="18" charset="0"/>
              </a:rPr>
              <a:t>.</a:t>
            </a:r>
            <a:r>
              <a:rPr lang="fr-FR" sz="1600" b="1" dirty="0" smtClean="0">
                <a:solidFill>
                  <a:srgbClr val="FFFF00"/>
                </a:solidFill>
                <a:latin typeface="Times New Roman" pitchFamily="18" charset="0"/>
                <a:cs typeface="Times New Roman" pitchFamily="18" charset="0"/>
              </a:rPr>
              <a:t>1. La diffusion simple </a:t>
            </a:r>
          </a:p>
          <a:p>
            <a:pPr>
              <a:buNone/>
            </a:pPr>
            <a:r>
              <a:rPr lang="fr-FR" sz="1600" b="1" dirty="0" smtClean="0">
                <a:solidFill>
                  <a:srgbClr val="FF0000"/>
                </a:solidFill>
                <a:latin typeface="Times New Roman" pitchFamily="18" charset="0"/>
                <a:cs typeface="Times New Roman" pitchFamily="18" charset="0"/>
              </a:rPr>
              <a:t>I.</a:t>
            </a:r>
            <a:r>
              <a:rPr lang="fr-FR" sz="1600" b="1" dirty="0" smtClean="0">
                <a:solidFill>
                  <a:schemeClr val="bg2">
                    <a:lumMod val="60000"/>
                    <a:lumOff val="40000"/>
                  </a:schemeClr>
                </a:solidFill>
                <a:latin typeface="Times New Roman" pitchFamily="18" charset="0"/>
                <a:cs typeface="Times New Roman" pitchFamily="18" charset="0"/>
              </a:rPr>
              <a:t>1.</a:t>
            </a:r>
            <a:r>
              <a:rPr lang="fr-FR" sz="1600" b="1" dirty="0" smtClean="0">
                <a:solidFill>
                  <a:srgbClr val="FFFF00"/>
                </a:solidFill>
                <a:latin typeface="Times New Roman" pitchFamily="18" charset="0"/>
                <a:cs typeface="Times New Roman" pitchFamily="18" charset="0"/>
              </a:rPr>
              <a:t>1.</a:t>
            </a:r>
            <a:r>
              <a:rPr lang="fr-FR" sz="1600" b="1" dirty="0" smtClean="0">
                <a:solidFill>
                  <a:srgbClr val="0DFF0D"/>
                </a:solidFill>
                <a:latin typeface="Times New Roman" pitchFamily="18" charset="0"/>
                <a:cs typeface="Times New Roman" pitchFamily="18" charset="0"/>
              </a:rPr>
              <a:t>1. </a:t>
            </a:r>
            <a:r>
              <a:rPr lang="fr-FR" sz="1600" b="1" u="sng" dirty="0" smtClean="0">
                <a:latin typeface="Times New Roman" pitchFamily="18" charset="0"/>
                <a:cs typeface="Times New Roman" pitchFamily="18" charset="0"/>
              </a:rPr>
              <a:t>La diffusion simple lipophile </a:t>
            </a:r>
          </a:p>
          <a:p>
            <a:pPr>
              <a:buNone/>
            </a:pPr>
            <a:r>
              <a:rPr lang="fr-FR" sz="1600" b="1" dirty="0" smtClean="0">
                <a:solidFill>
                  <a:srgbClr val="FF0000"/>
                </a:solidFill>
                <a:latin typeface="Times New Roman" pitchFamily="18" charset="0"/>
                <a:cs typeface="Times New Roman" pitchFamily="18" charset="0"/>
              </a:rPr>
              <a:t>I.</a:t>
            </a:r>
            <a:r>
              <a:rPr lang="fr-FR" sz="1600" b="1" dirty="0" smtClean="0">
                <a:solidFill>
                  <a:schemeClr val="bg2">
                    <a:lumMod val="60000"/>
                    <a:lumOff val="40000"/>
                  </a:schemeClr>
                </a:solidFill>
                <a:latin typeface="Times New Roman" pitchFamily="18" charset="0"/>
                <a:cs typeface="Times New Roman" pitchFamily="18" charset="0"/>
              </a:rPr>
              <a:t>1.</a:t>
            </a:r>
            <a:r>
              <a:rPr lang="fr-FR" sz="1600" b="1" dirty="0" smtClean="0">
                <a:solidFill>
                  <a:srgbClr val="FFFF00"/>
                </a:solidFill>
                <a:latin typeface="Times New Roman" pitchFamily="18" charset="0"/>
                <a:cs typeface="Times New Roman" pitchFamily="18" charset="0"/>
              </a:rPr>
              <a:t>1.</a:t>
            </a:r>
            <a:r>
              <a:rPr lang="fr-FR" sz="1600" b="1" dirty="0" smtClean="0">
                <a:solidFill>
                  <a:srgbClr val="0DFF0D"/>
                </a:solidFill>
                <a:latin typeface="Times New Roman" pitchFamily="18" charset="0"/>
                <a:cs typeface="Times New Roman" pitchFamily="18" charset="0"/>
              </a:rPr>
              <a:t>2.</a:t>
            </a:r>
            <a:r>
              <a:rPr lang="fr-FR" sz="1600" b="1" u="sng" dirty="0" smtClean="0">
                <a:latin typeface="Times New Roman" pitchFamily="18" charset="0"/>
                <a:cs typeface="Times New Roman" pitchFamily="18" charset="0"/>
              </a:rPr>
              <a:t> La diffusion simple à travers les canaux</a:t>
            </a:r>
            <a:endParaRPr kumimoji="0" lang="fr-FR"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5"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par>
                          <p:cTn id="13" fill="hold">
                            <p:stCondLst>
                              <p:cond delay="1500"/>
                            </p:stCondLst>
                            <p:childTnLst>
                              <p:par>
                                <p:cTn id="14" presetID="4"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bg/>
                                          </p:spTgt>
                                        </p:tgtEl>
                                        <p:attrNameLst>
                                          <p:attrName>style.visibility</p:attrName>
                                        </p:attrNameLst>
                                      </p:cBhvr>
                                      <p:to>
                                        <p:strVal val="visible"/>
                                      </p:to>
                                    </p:set>
                                    <p:anim calcmode="lin" valueType="num">
                                      <p:cBhvr additive="base">
                                        <p:cTn id="24" dur="1000" fill="hold"/>
                                        <p:tgtEl>
                                          <p:spTgt spid="3">
                                            <p:bg/>
                                          </p:spTgt>
                                        </p:tgtEl>
                                        <p:attrNameLst>
                                          <p:attrName>ppt_x</p:attrName>
                                        </p:attrNameLst>
                                      </p:cBhvr>
                                      <p:tavLst>
                                        <p:tav tm="0">
                                          <p:val>
                                            <p:strVal val="#ppt_x"/>
                                          </p:val>
                                        </p:tav>
                                        <p:tav tm="100000">
                                          <p:val>
                                            <p:strVal val="#ppt_x"/>
                                          </p:val>
                                        </p:tav>
                                      </p:tavLst>
                                    </p:anim>
                                    <p:anim calcmode="lin" valueType="num">
                                      <p:cBhvr additive="base">
                                        <p:cTn id="25" dur="1000" fill="hold"/>
                                        <p:tgtEl>
                                          <p:spTgt spid="3">
                                            <p:bg/>
                                          </p:spTgt>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additive="base">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4" fill="hold" grpId="0" nodeType="after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 calcmode="lin" valueType="num">
                                      <p:cBhvr additive="base">
                                        <p:cTn id="3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5"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5" grpId="0" animBg="1"/>
      <p:bldP spid="8"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43</a:t>
            </a:fld>
            <a:endParaRPr lang="en-US"/>
          </a:p>
        </p:txBody>
      </p:sp>
      <p:sp>
        <p:nvSpPr>
          <p:cNvPr id="5" name="Rectangle 6"/>
          <p:cNvSpPr>
            <a:spLocks noRot="1" noChangeArrowheads="1"/>
          </p:cNvSpPr>
          <p:nvPr/>
        </p:nvSpPr>
        <p:spPr bwMode="auto">
          <a:xfrm>
            <a:off x="362842" y="71414"/>
            <a:ext cx="8424000" cy="928694"/>
          </a:xfrm>
          <a:prstGeom prst="rect">
            <a:avLst/>
          </a:prstGeom>
          <a:gradFill flip="none" rotWithShape="1">
            <a:gsLst>
              <a:gs pos="15000">
                <a:srgbClr val="0000FF">
                  <a:gamma/>
                  <a:shade val="46275"/>
                  <a:invGamma/>
                  <a:alpha val="73000"/>
                </a:srgbClr>
              </a:gs>
              <a:gs pos="50000">
                <a:srgbClr val="0000FF"/>
              </a:gs>
              <a:gs pos="100000">
                <a:srgbClr val="0000FF">
                  <a:gamma/>
                  <a:shade val="46275"/>
                  <a:invGamma/>
                </a:srgbClr>
              </a:gs>
            </a:gsLst>
            <a:lin ang="2700000" scaled="1"/>
            <a:tileRect/>
          </a:gradFill>
          <a:ln w="76200" cmpd="thinThick">
            <a:solidFill>
              <a:srgbClr val="FFFF00"/>
            </a:solidFill>
            <a:miter lim="800000"/>
            <a:headEnd/>
            <a:tailEnd/>
          </a:ln>
          <a:effectLst/>
        </p:spPr>
        <p:txBody>
          <a:bodyPr anchor="ctr"/>
          <a:lstStyle/>
          <a:p>
            <a:pPr marL="514350" indent="-514350" algn="ctr" fontAlgn="auto">
              <a:spcBef>
                <a:spcPts val="0"/>
              </a:spcBef>
              <a:spcAft>
                <a:spcPts val="0"/>
              </a:spcAft>
              <a:defRPr/>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Définition des perméases </a:t>
            </a:r>
          </a:p>
        </p:txBody>
      </p:sp>
      <p:sp>
        <p:nvSpPr>
          <p:cNvPr id="4" name="Rectangle 3"/>
          <p:cNvSpPr/>
          <p:nvPr/>
        </p:nvSpPr>
        <p:spPr>
          <a:xfrm>
            <a:off x="253718" y="1071546"/>
            <a:ext cx="8676000" cy="5649578"/>
          </a:xfrm>
          <a:prstGeom prst="rect">
            <a:avLst/>
          </a:prstGeom>
          <a:ln w="76200">
            <a:solidFill>
              <a:schemeClr val="accent5">
                <a:lumMod val="50000"/>
              </a:schemeClr>
            </a:solidFill>
            <a:prstDash val="sysDash"/>
          </a:ln>
        </p:spPr>
        <p:style>
          <a:lnRef idx="2">
            <a:schemeClr val="dk1"/>
          </a:lnRef>
          <a:fillRef idx="1">
            <a:schemeClr val="lt1"/>
          </a:fillRef>
          <a:effectRef idx="0">
            <a:schemeClr val="dk1"/>
          </a:effectRef>
          <a:fontRef idx="minor">
            <a:schemeClr val="dk1"/>
          </a:fontRef>
        </p:style>
        <p:txBody>
          <a:bodyPr wrap="square" lIns="360000" tIns="180000" rIns="360000" bIns="180000">
            <a:spAutoFit/>
          </a:bodyPr>
          <a:lstStyle/>
          <a:p>
            <a:pPr lvl="0" algn="just">
              <a:lnSpc>
                <a:spcPct val="150000"/>
              </a:lnSpc>
            </a:pPr>
            <a:r>
              <a:rPr lang="fr-FR" sz="2800" dirty="0" smtClean="0">
                <a:latin typeface="Times New Roman" pitchFamily="18" charset="0"/>
                <a:cs typeface="Times New Roman" pitchFamily="18" charset="0"/>
              </a:rPr>
              <a:t> </a:t>
            </a:r>
            <a:r>
              <a:rPr lang="fr-FR" sz="1200" dirty="0" smtClean="0"/>
              <a:t>	</a:t>
            </a:r>
            <a:r>
              <a:rPr lang="fr-FR" sz="2300" b="1" dirty="0" smtClean="0">
                <a:effectLst>
                  <a:outerShdw blurRad="38100" dist="38100" dir="2700000" algn="tl">
                    <a:srgbClr val="000000">
                      <a:alpha val="43137"/>
                    </a:srgbClr>
                  </a:outerShdw>
                </a:effectLst>
                <a:latin typeface="Times New Roman" pitchFamily="18" charset="0"/>
                <a:cs typeface="Times New Roman" pitchFamily="18" charset="0"/>
              </a:rPr>
              <a:t>Une perméase ou une </a:t>
            </a:r>
            <a:r>
              <a:rPr lang="fr-FR" sz="2300" b="1" dirty="0" err="1" smtClean="0">
                <a:effectLst>
                  <a:outerShdw blurRad="38100" dist="38100" dir="2700000" algn="tl">
                    <a:srgbClr val="000000">
                      <a:alpha val="43137"/>
                    </a:srgbClr>
                  </a:outerShdw>
                </a:effectLst>
                <a:latin typeface="Times New Roman" pitchFamily="18" charset="0"/>
                <a:cs typeface="Times New Roman" pitchFamily="18" charset="0"/>
              </a:rPr>
              <a:t>translocase</a:t>
            </a:r>
            <a:r>
              <a:rPr lang="fr-FR" sz="2300" b="1" dirty="0" smtClean="0">
                <a:effectLst>
                  <a:outerShdw blurRad="38100" dist="38100" dir="2700000" algn="tl">
                    <a:srgbClr val="000000">
                      <a:alpha val="43137"/>
                    </a:srgbClr>
                  </a:outerShdw>
                </a:effectLst>
                <a:latin typeface="Times New Roman" pitchFamily="18" charset="0"/>
                <a:cs typeface="Times New Roman" pitchFamily="18" charset="0"/>
              </a:rPr>
              <a:t> est une protéine ou un édifice de plusieurs protéines </a:t>
            </a:r>
            <a:r>
              <a:rPr lang="fr-FR" sz="2300" b="1" dirty="0" err="1" smtClean="0">
                <a:effectLst>
                  <a:outerShdw blurRad="38100" dist="38100" dir="2700000" algn="tl">
                    <a:srgbClr val="000000">
                      <a:alpha val="43137"/>
                    </a:srgbClr>
                  </a:outerShdw>
                </a:effectLst>
                <a:latin typeface="Times New Roman" pitchFamily="18" charset="0"/>
                <a:cs typeface="Times New Roman" pitchFamily="18" charset="0"/>
              </a:rPr>
              <a:t>trans-membranaires</a:t>
            </a:r>
            <a:r>
              <a:rPr lang="fr-FR" sz="2300" b="1" dirty="0" smtClean="0">
                <a:effectLst>
                  <a:outerShdw blurRad="38100" dist="38100" dir="2700000" algn="tl">
                    <a:srgbClr val="000000">
                      <a:alpha val="43137"/>
                    </a:srgbClr>
                  </a:outerShdw>
                </a:effectLst>
                <a:latin typeface="Times New Roman" pitchFamily="18" charset="0"/>
                <a:cs typeface="Times New Roman" pitchFamily="18" charset="0"/>
              </a:rPr>
              <a:t> responsables du transport.</a:t>
            </a:r>
          </a:p>
          <a:p>
            <a:pPr lvl="0" algn="just">
              <a:lnSpc>
                <a:spcPct val="150000"/>
              </a:lnSpc>
            </a:pPr>
            <a:r>
              <a:rPr lang="fr-FR" sz="2300" b="1" dirty="0" smtClean="0">
                <a:effectLst>
                  <a:outerShdw blurRad="38100" dist="38100" dir="2700000" algn="tl">
                    <a:srgbClr val="000000">
                      <a:alpha val="43137"/>
                    </a:srgbClr>
                  </a:outerShdw>
                </a:effectLst>
                <a:latin typeface="Times New Roman" pitchFamily="18" charset="0"/>
                <a:cs typeface="Times New Roman" pitchFamily="18" charset="0"/>
              </a:rPr>
              <a:t>	Le terme de </a:t>
            </a:r>
            <a:r>
              <a:rPr lang="fr-FR" sz="2300" b="1" dirty="0" smtClean="0">
                <a:ln>
                  <a:solidFill>
                    <a:srgbClr val="00B050"/>
                  </a:solidFill>
                </a:ln>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permé</a:t>
            </a:r>
            <a:r>
              <a:rPr lang="fr-FR" sz="2300" b="1" dirty="0" smtClean="0">
                <a:ln>
                  <a:solidFill>
                    <a:srgbClr val="FF4215"/>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ase</a:t>
            </a:r>
            <a:r>
              <a:rPr lang="fr-FR" sz="2300" b="1" dirty="0" smtClean="0">
                <a:effectLst>
                  <a:outerShdw blurRad="38100" dist="38100" dir="2700000" algn="tl">
                    <a:srgbClr val="000000">
                      <a:alpha val="43137"/>
                    </a:srgbClr>
                  </a:outerShdw>
                </a:effectLst>
                <a:latin typeface="Times New Roman" pitchFamily="18" charset="0"/>
                <a:cs typeface="Times New Roman" pitchFamily="18" charset="0"/>
              </a:rPr>
              <a:t> a été choisi par analogie avec les enzymes. Toutefois, si l’ensemble des perméases «catalysent» le transport au travers des membranes plasmiques seules certaines d’entres elles possèdent une véritable activité enzymatique (fournissant l’énergie nécessaire au transport).</a:t>
            </a:r>
          </a:p>
          <a:p>
            <a:pPr algn="just"/>
            <a:r>
              <a:rPr lang="fr-FR" sz="2000" i="1" dirty="0" smtClean="0">
                <a:solidFill>
                  <a:schemeClr val="bg1"/>
                </a:solidFill>
                <a:latin typeface="Times New Roman" pitchFamily="18" charset="0"/>
                <a:cs typeface="Times New Roman" pitchFamily="18" charset="0"/>
              </a:rPr>
              <a:t>Remarque :</a:t>
            </a:r>
            <a:endParaRPr lang="fr-FR" sz="2000" dirty="0" smtClean="0">
              <a:solidFill>
                <a:schemeClr val="bg1"/>
              </a:solidFill>
              <a:latin typeface="Times New Roman" pitchFamily="18" charset="0"/>
              <a:cs typeface="Times New Roman" pitchFamily="18" charset="0"/>
            </a:endParaRPr>
          </a:p>
          <a:p>
            <a:pPr algn="just"/>
            <a:r>
              <a:rPr lang="fr-FR" sz="2000" dirty="0" smtClean="0">
                <a:solidFill>
                  <a:schemeClr val="bg1"/>
                </a:solidFill>
                <a:latin typeface="Times New Roman" pitchFamily="18" charset="0"/>
                <a:cs typeface="Times New Roman" pitchFamily="18" charset="0"/>
              </a:rPr>
              <a:t>La membrane d’enveloppe d’autres compartiments cellulaires (système </a:t>
            </a:r>
            <a:r>
              <a:rPr lang="fr-FR" sz="2000" dirty="0" err="1" smtClean="0">
                <a:solidFill>
                  <a:schemeClr val="bg1"/>
                </a:solidFill>
                <a:latin typeface="Times New Roman" pitchFamily="18" charset="0"/>
                <a:cs typeface="Times New Roman" pitchFamily="18" charset="0"/>
              </a:rPr>
              <a:t>endomembranaire</a:t>
            </a:r>
            <a:r>
              <a:rPr lang="fr-FR" sz="2000" dirty="0" smtClean="0">
                <a:solidFill>
                  <a:schemeClr val="bg1"/>
                </a:solidFill>
                <a:latin typeface="Times New Roman" pitchFamily="18" charset="0"/>
                <a:cs typeface="Times New Roman" pitchFamily="18" charset="0"/>
              </a:rPr>
              <a:t>, mitochondrie, peroxysome….) possède des perméases. </a:t>
            </a:r>
            <a:endParaRPr lang="fr-FR" sz="2300" b="1" dirty="0" smtClean="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44</a:t>
            </a:fld>
            <a:endParaRPr lang="en-US"/>
          </a:p>
        </p:txBody>
      </p:sp>
      <p:pic>
        <p:nvPicPr>
          <p:cNvPr id="3074" name="Picture 2"/>
          <p:cNvPicPr>
            <a:picLocks noChangeAspect="1" noChangeArrowheads="1"/>
          </p:cNvPicPr>
          <p:nvPr/>
        </p:nvPicPr>
        <p:blipFill>
          <a:blip r:embed="rId2"/>
          <a:srcRect/>
          <a:stretch>
            <a:fillRect/>
          </a:stretch>
        </p:blipFill>
        <p:spPr bwMode="auto">
          <a:xfrm>
            <a:off x="571472" y="285730"/>
            <a:ext cx="7858180" cy="2500328"/>
          </a:xfrm>
          <a:prstGeom prst="rect">
            <a:avLst/>
          </a:prstGeom>
          <a:noFill/>
          <a:ln w="9525">
            <a:noFill/>
            <a:miter lim="800000"/>
            <a:headEnd/>
            <a:tailEnd/>
          </a:ln>
          <a:effectLst/>
        </p:spPr>
      </p:pic>
      <p:sp>
        <p:nvSpPr>
          <p:cNvPr id="5" name="Rectangle 4"/>
          <p:cNvSpPr/>
          <p:nvPr/>
        </p:nvSpPr>
        <p:spPr>
          <a:xfrm>
            <a:off x="254280" y="2786058"/>
            <a:ext cx="8604000" cy="34163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fr-FR" sz="2400" b="1" dirty="0" smtClean="0">
                <a:effectLst>
                  <a:outerShdw blurRad="38100" dist="38100" dir="2700000" algn="tl">
                    <a:srgbClr val="000000">
                      <a:alpha val="43137"/>
                    </a:srgbClr>
                  </a:outerShdw>
                </a:effectLst>
                <a:latin typeface="Times New Roman" pitchFamily="18" charset="0"/>
                <a:cs typeface="Times New Roman" pitchFamily="18" charset="0"/>
              </a:rPr>
              <a:t>On distingue trois formes de perméases:</a:t>
            </a:r>
          </a:p>
          <a:p>
            <a:pPr algn="just"/>
            <a:r>
              <a:rPr lang="fr-FR" sz="2400" b="1" dirty="0" smtClean="0">
                <a:effectLst>
                  <a:outerShdw blurRad="38100" dist="38100" dir="2700000" algn="tl">
                    <a:srgbClr val="000000">
                      <a:alpha val="43137"/>
                    </a:srgbClr>
                  </a:outerShdw>
                </a:effectLst>
                <a:latin typeface="Times New Roman" pitchFamily="18" charset="0"/>
                <a:cs typeface="Times New Roman" pitchFamily="18" charset="0"/>
              </a:rPr>
              <a:t>	Les protéines </a:t>
            </a:r>
            <a:r>
              <a:rPr lang="fr-FR" sz="24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de type </a:t>
            </a:r>
            <a:r>
              <a:rPr lang="fr-FR" sz="2400" b="1"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uniport</a:t>
            </a:r>
            <a:r>
              <a:rPr lang="fr-FR" sz="24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fr-FR" sz="2400" b="1" dirty="0" smtClean="0">
                <a:effectLst>
                  <a:outerShdw blurRad="38100" dist="38100" dir="2700000" algn="tl">
                    <a:srgbClr val="000000">
                      <a:alpha val="43137"/>
                    </a:srgbClr>
                  </a:outerShdw>
                </a:effectLst>
                <a:latin typeface="Times New Roman" pitchFamily="18" charset="0"/>
                <a:cs typeface="Times New Roman" pitchFamily="18" charset="0"/>
              </a:rPr>
              <a:t>(ou </a:t>
            </a:r>
            <a:r>
              <a:rPr lang="fr-FR" sz="2400" b="1" dirty="0" err="1" smtClean="0">
                <a:effectLst>
                  <a:outerShdw blurRad="38100" dist="38100" dir="2700000" algn="tl">
                    <a:srgbClr val="000000">
                      <a:alpha val="43137"/>
                    </a:srgbClr>
                  </a:outerShdw>
                </a:effectLst>
                <a:latin typeface="Times New Roman" pitchFamily="18" charset="0"/>
                <a:cs typeface="Times New Roman" pitchFamily="18" charset="0"/>
              </a:rPr>
              <a:t>uniporteurs</a:t>
            </a:r>
            <a:r>
              <a:rPr lang="fr-FR" sz="2400" b="1" dirty="0" smtClean="0">
                <a:effectLst>
                  <a:outerShdw blurRad="38100" dist="38100" dir="2700000" algn="tl">
                    <a:srgbClr val="000000">
                      <a:alpha val="43137"/>
                    </a:srgbClr>
                  </a:outerShdw>
                </a:effectLst>
                <a:latin typeface="Times New Roman" pitchFamily="18" charset="0"/>
                <a:cs typeface="Times New Roman" pitchFamily="18" charset="0"/>
              </a:rPr>
              <a:t>) transportent une molécule dans une direction.</a:t>
            </a:r>
          </a:p>
          <a:p>
            <a:pPr algn="just"/>
            <a:r>
              <a:rPr lang="fr-FR" sz="2400" b="1" dirty="0" smtClean="0">
                <a:effectLst>
                  <a:outerShdw blurRad="38100" dist="38100" dir="2700000" algn="tl">
                    <a:srgbClr val="000000">
                      <a:alpha val="43137"/>
                    </a:srgbClr>
                  </a:outerShdw>
                </a:effectLst>
                <a:latin typeface="Times New Roman" pitchFamily="18" charset="0"/>
                <a:cs typeface="Times New Roman" pitchFamily="18" charset="0"/>
              </a:rPr>
              <a:t>	Les protéines </a:t>
            </a:r>
            <a:r>
              <a:rPr lang="fr-FR" sz="24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de type symport </a:t>
            </a:r>
            <a:r>
              <a:rPr lang="fr-FR" sz="2400" b="1" dirty="0" smtClean="0">
                <a:effectLst>
                  <a:outerShdw blurRad="38100" dist="38100" dir="2700000" algn="tl">
                    <a:srgbClr val="000000">
                      <a:alpha val="43137"/>
                    </a:srgbClr>
                  </a:outerShdw>
                </a:effectLst>
                <a:latin typeface="Times New Roman" pitchFamily="18" charset="0"/>
                <a:cs typeface="Times New Roman" pitchFamily="18" charset="0"/>
              </a:rPr>
              <a:t>(ou </a:t>
            </a:r>
            <a:r>
              <a:rPr lang="fr-FR" sz="2400" b="1" dirty="0" err="1" smtClean="0">
                <a:effectLst>
                  <a:outerShdw blurRad="38100" dist="38100" dir="2700000" algn="tl">
                    <a:srgbClr val="000000">
                      <a:alpha val="43137"/>
                    </a:srgbClr>
                  </a:outerShdw>
                </a:effectLst>
                <a:latin typeface="Times New Roman" pitchFamily="18" charset="0"/>
                <a:cs typeface="Times New Roman" pitchFamily="18" charset="0"/>
              </a:rPr>
              <a:t>symporteurs</a:t>
            </a:r>
            <a:r>
              <a:rPr lang="fr-FR" sz="2400" b="1" dirty="0" smtClean="0">
                <a:effectLst>
                  <a:outerShdw blurRad="38100" dist="38100" dir="2700000" algn="tl">
                    <a:srgbClr val="000000">
                      <a:alpha val="43137"/>
                    </a:srgbClr>
                  </a:outerShdw>
                </a:effectLst>
                <a:latin typeface="Times New Roman" pitchFamily="18" charset="0"/>
                <a:cs typeface="Times New Roman" pitchFamily="18" charset="0"/>
              </a:rPr>
              <a:t>) transportent deux substances de nature différente dans la même direction.</a:t>
            </a:r>
          </a:p>
          <a:p>
            <a:pPr algn="just"/>
            <a:r>
              <a:rPr lang="fr-FR" sz="2400" b="1" dirty="0" smtClean="0">
                <a:effectLst>
                  <a:outerShdw blurRad="38100" dist="38100" dir="2700000" algn="tl">
                    <a:srgbClr val="000000">
                      <a:alpha val="43137"/>
                    </a:srgbClr>
                  </a:outerShdw>
                </a:effectLst>
                <a:latin typeface="Times New Roman" pitchFamily="18" charset="0"/>
                <a:cs typeface="Times New Roman" pitchFamily="18" charset="0"/>
              </a:rPr>
              <a:t>	Les protéines </a:t>
            </a:r>
            <a:r>
              <a:rPr lang="fr-FR" sz="24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de type antiport </a:t>
            </a:r>
            <a:r>
              <a:rPr lang="fr-FR" sz="2400" b="1" dirty="0" smtClean="0">
                <a:effectLst>
                  <a:outerShdw blurRad="38100" dist="38100" dir="2700000" algn="tl">
                    <a:srgbClr val="000000">
                      <a:alpha val="43137"/>
                    </a:srgbClr>
                  </a:outerShdw>
                </a:effectLst>
                <a:latin typeface="Times New Roman" pitchFamily="18" charset="0"/>
                <a:cs typeface="Times New Roman" pitchFamily="18" charset="0"/>
              </a:rPr>
              <a:t>(ou </a:t>
            </a:r>
            <a:r>
              <a:rPr lang="fr-FR" sz="2400" b="1" dirty="0" err="1" smtClean="0">
                <a:effectLst>
                  <a:outerShdw blurRad="38100" dist="38100" dir="2700000" algn="tl">
                    <a:srgbClr val="000000">
                      <a:alpha val="43137"/>
                    </a:srgbClr>
                  </a:outerShdw>
                </a:effectLst>
                <a:latin typeface="Times New Roman" pitchFamily="18" charset="0"/>
                <a:cs typeface="Times New Roman" pitchFamily="18" charset="0"/>
              </a:rPr>
              <a:t>antiporteurs</a:t>
            </a:r>
            <a:r>
              <a:rPr lang="fr-FR" sz="2400" b="1" dirty="0" smtClean="0">
                <a:effectLst>
                  <a:outerShdw blurRad="38100" dist="38100" dir="2700000" algn="tl">
                    <a:srgbClr val="000000">
                      <a:alpha val="43137"/>
                    </a:srgbClr>
                  </a:outerShdw>
                </a:effectLst>
                <a:latin typeface="Times New Roman" pitchFamily="18" charset="0"/>
                <a:cs typeface="Times New Roman" pitchFamily="18" charset="0"/>
              </a:rPr>
              <a:t>) transportent deux substances de nature différente dans des directions opposées.</a:t>
            </a:r>
            <a:endParaRPr lang="fr-FR"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45</a:t>
            </a:fld>
            <a:endParaRPr lang="en-US"/>
          </a:p>
        </p:txBody>
      </p:sp>
      <p:sp>
        <p:nvSpPr>
          <p:cNvPr id="5" name="Rectangle 4"/>
          <p:cNvSpPr/>
          <p:nvPr/>
        </p:nvSpPr>
        <p:spPr>
          <a:xfrm>
            <a:off x="357190" y="2256060"/>
            <a:ext cx="4429124" cy="2677656"/>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buFont typeface="Wingdings" pitchFamily="2" charset="2"/>
              <a:buChar char="q"/>
            </a:pPr>
            <a:r>
              <a:rPr lang="fr-FR" sz="2800" dirty="0" smtClean="0">
                <a:ln>
                  <a:solidFill>
                    <a:schemeClr val="bg2">
                      <a:lumMod val="50000"/>
                    </a:schemeClr>
                  </a:solidFill>
                </a:ln>
                <a:solidFill>
                  <a:schemeClr val="bg1"/>
                </a:solidFill>
                <a:latin typeface="Times New Roman" pitchFamily="18" charset="0"/>
                <a:cs typeface="Times New Roman" pitchFamily="18" charset="0"/>
              </a:rPr>
              <a:t> </a:t>
            </a:r>
            <a:r>
              <a:rPr lang="fr-FR" sz="2800" b="1" dirty="0" smtClean="0">
                <a:ln>
                  <a:solidFill>
                    <a:schemeClr val="bg2">
                      <a:lumMod val="50000"/>
                    </a:schemeClr>
                  </a:solidFill>
                </a:ln>
                <a:solidFill>
                  <a:schemeClr val="bg1"/>
                </a:solidFill>
                <a:latin typeface="Times New Roman" pitchFamily="18" charset="0"/>
                <a:cs typeface="Times New Roman" pitchFamily="18" charset="0"/>
              </a:rPr>
              <a:t>Comme dans la diffusion simple, la diffusion facilitée ne nécessite pas de l’énergie sous forme d’ATP</a:t>
            </a:r>
            <a:r>
              <a:rPr lang="fr-FR" sz="2800" dirty="0" smtClean="0">
                <a:ln>
                  <a:solidFill>
                    <a:schemeClr val="bg2">
                      <a:lumMod val="50000"/>
                    </a:schemeClr>
                  </a:solidFill>
                </a:ln>
                <a:solidFill>
                  <a:schemeClr val="bg1"/>
                </a:solidFill>
                <a:latin typeface="Times New Roman" pitchFamily="18" charset="0"/>
                <a:cs typeface="Times New Roman" pitchFamily="18" charset="0"/>
              </a:rPr>
              <a:t>. </a:t>
            </a:r>
            <a:endParaRPr lang="fr-FR" sz="2800" dirty="0">
              <a:ln>
                <a:solidFill>
                  <a:schemeClr val="bg2">
                    <a:lumMod val="50000"/>
                  </a:schemeClr>
                </a:solidFill>
              </a:ln>
              <a:solidFill>
                <a:schemeClr val="bg1"/>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2"/>
          <a:srcRect/>
          <a:stretch>
            <a:fillRect/>
          </a:stretch>
        </p:blipFill>
        <p:spPr bwMode="auto">
          <a:xfrm>
            <a:off x="4786314" y="1166821"/>
            <a:ext cx="4086222" cy="5102861"/>
          </a:xfrm>
          <a:prstGeom prst="rect">
            <a:avLst/>
          </a:prstGeom>
          <a:noFill/>
          <a:ln w="9525">
            <a:noFill/>
            <a:miter lim="800000"/>
            <a:headEnd/>
            <a:tailEnd/>
          </a:ln>
          <a:effectLst/>
        </p:spPr>
      </p:pic>
      <p:sp>
        <p:nvSpPr>
          <p:cNvPr id="6" name="Rectangle 6"/>
          <p:cNvSpPr>
            <a:spLocks noRot="1" noChangeArrowheads="1"/>
          </p:cNvSpPr>
          <p:nvPr/>
        </p:nvSpPr>
        <p:spPr bwMode="auto">
          <a:xfrm>
            <a:off x="290280" y="142852"/>
            <a:ext cx="8568000" cy="928694"/>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FFFF00"/>
            </a:solidFill>
            <a:miter lim="800000"/>
            <a:headEnd/>
            <a:tailEnd/>
          </a:ln>
          <a:effectLst/>
        </p:spPr>
        <p:txBody>
          <a:bodyPr anchor="ctr"/>
          <a:lstStyle/>
          <a:p>
            <a:pPr marL="514350" indent="-514350" algn="ctr" fontAlgn="auto">
              <a:spcBef>
                <a:spcPts val="0"/>
              </a:spcBef>
              <a:spcAft>
                <a:spcPts val="0"/>
              </a:spcAft>
              <a:defRPr/>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I.1.2. La diffusion facilitée</a:t>
            </a: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46</a:t>
            </a:fld>
            <a:endParaRPr lang="en-US"/>
          </a:p>
        </p:txBody>
      </p:sp>
      <p:sp>
        <p:nvSpPr>
          <p:cNvPr id="5" name="Rectangle 4"/>
          <p:cNvSpPr/>
          <p:nvPr/>
        </p:nvSpPr>
        <p:spPr>
          <a:xfrm>
            <a:off x="285720" y="142852"/>
            <a:ext cx="4643470" cy="2862322"/>
          </a:xfrm>
          <a:prstGeom prst="rect">
            <a:avLst/>
          </a:prstGeom>
          <a:ln w="76200">
            <a:solidFill>
              <a:srgbClr val="66FF33"/>
            </a:solidFill>
          </a:ln>
        </p:spPr>
        <p:style>
          <a:lnRef idx="2">
            <a:schemeClr val="accent1"/>
          </a:lnRef>
          <a:fillRef idx="1">
            <a:schemeClr val="lt1"/>
          </a:fillRef>
          <a:effectRef idx="0">
            <a:schemeClr val="accent1"/>
          </a:effectRef>
          <a:fontRef idx="minor">
            <a:schemeClr val="dk1"/>
          </a:fontRef>
        </p:style>
        <p:txBody>
          <a:bodyPr wrap="square" lIns="144000" rIns="144000">
            <a:spAutoFit/>
          </a:bodyPr>
          <a:lstStyle/>
          <a:p>
            <a:pPr algn="just">
              <a:lnSpc>
                <a:spcPct val="150000"/>
              </a:lnSpc>
              <a:buFont typeface="Wingdings" pitchFamily="2" charset="2"/>
              <a:buChar char="q"/>
            </a:pPr>
            <a:r>
              <a:rPr lang="fr-FR" sz="2400" b="1" dirty="0" smtClean="0">
                <a:ln>
                  <a:solidFill>
                    <a:srgbClr val="00B050"/>
                  </a:solidFill>
                </a:ln>
                <a:latin typeface="Times New Roman" pitchFamily="18" charset="0"/>
                <a:cs typeface="Times New Roman" pitchFamily="18" charset="0"/>
              </a:rPr>
              <a:t> </a:t>
            </a:r>
            <a:r>
              <a:rPr lang="fr-FR" sz="2400" b="1" dirty="0" smtClean="0">
                <a:ln>
                  <a:solidFill>
                    <a:schemeClr val="bg1"/>
                  </a:solidFill>
                </a:ln>
                <a:solidFill>
                  <a:schemeClr val="bg1"/>
                </a:solidFill>
                <a:latin typeface="Times New Roman" pitchFamily="18" charset="0"/>
                <a:cs typeface="Times New Roman" pitchFamily="18" charset="0"/>
              </a:rPr>
              <a:t>Les perméases </a:t>
            </a:r>
            <a:r>
              <a:rPr lang="fr-FR" sz="2400" dirty="0" smtClean="0">
                <a:ln>
                  <a:solidFill>
                    <a:schemeClr val="bg1"/>
                  </a:solidFill>
                </a:ln>
                <a:solidFill>
                  <a:schemeClr val="bg1"/>
                </a:solidFill>
                <a:latin typeface="Times New Roman" pitchFamily="18" charset="0"/>
                <a:cs typeface="Times New Roman" pitchFamily="18" charset="0"/>
              </a:rPr>
              <a:t>lient de façon </a:t>
            </a:r>
            <a:r>
              <a:rPr lang="fr-FR" sz="2400" b="1" dirty="0" smtClean="0">
                <a:ln>
                  <a:solidFill>
                    <a:schemeClr val="bg1"/>
                  </a:solidFill>
                </a:ln>
                <a:solidFill>
                  <a:schemeClr val="bg1"/>
                </a:solidFill>
                <a:latin typeface="Times New Roman" pitchFamily="18" charset="0"/>
                <a:cs typeface="Times New Roman" pitchFamily="18" charset="0"/>
              </a:rPr>
              <a:t>spécifique (site de fixation) mais réversible les molécules à transporter (sucres, acides aminés, </a:t>
            </a:r>
            <a:r>
              <a:rPr lang="fr-FR" sz="2400" dirty="0" smtClean="0">
                <a:ln>
                  <a:solidFill>
                    <a:schemeClr val="bg1"/>
                  </a:solidFill>
                </a:ln>
                <a:solidFill>
                  <a:schemeClr val="bg1"/>
                </a:solidFill>
                <a:latin typeface="Times New Roman" pitchFamily="18" charset="0"/>
                <a:cs typeface="Times New Roman" pitchFamily="18" charset="0"/>
              </a:rPr>
              <a:t>nucléosides)</a:t>
            </a:r>
            <a:endParaRPr lang="fr-FR" sz="2400" dirty="0">
              <a:ln>
                <a:solidFill>
                  <a:schemeClr val="bg1"/>
                </a:solidFill>
              </a:ln>
              <a:solidFill>
                <a:schemeClr val="bg1"/>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2"/>
          <a:srcRect b="1709"/>
          <a:stretch>
            <a:fillRect/>
          </a:stretch>
        </p:blipFill>
        <p:spPr bwMode="auto">
          <a:xfrm>
            <a:off x="5000628" y="142852"/>
            <a:ext cx="3929090" cy="5715040"/>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a:stretch>
            <a:fillRect/>
          </a:stretch>
        </p:blipFill>
        <p:spPr bwMode="auto">
          <a:xfrm>
            <a:off x="357158" y="3071810"/>
            <a:ext cx="4643470" cy="2857520"/>
          </a:xfrm>
          <a:prstGeom prst="rect">
            <a:avLst/>
          </a:prstGeom>
          <a:noFill/>
          <a:ln w="9525">
            <a:noFill/>
            <a:miter lim="800000"/>
            <a:headEnd/>
            <a:tailEnd/>
          </a:ln>
          <a:effectLst/>
        </p:spPr>
      </p:pic>
      <p:sp>
        <p:nvSpPr>
          <p:cNvPr id="8" name="Rectangle à coins arrondis 7"/>
          <p:cNvSpPr/>
          <p:nvPr/>
        </p:nvSpPr>
        <p:spPr bwMode="auto">
          <a:xfrm>
            <a:off x="2071670" y="3714752"/>
            <a:ext cx="1428760" cy="785818"/>
          </a:xfrm>
          <a:prstGeom prst="roundRect">
            <a:avLst/>
          </a:prstGeom>
          <a:noFill/>
          <a:ln w="57150" cap="flat" cmpd="sng" algn="ctr">
            <a:solidFill>
              <a:srgbClr val="00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9" name="Rectangle à coins arrondis 8"/>
          <p:cNvSpPr/>
          <p:nvPr/>
        </p:nvSpPr>
        <p:spPr bwMode="auto">
          <a:xfrm>
            <a:off x="428596" y="3643314"/>
            <a:ext cx="1428760" cy="428628"/>
          </a:xfrm>
          <a:prstGeom prst="roundRect">
            <a:avLst/>
          </a:prstGeom>
          <a:noFill/>
          <a:ln w="57150" cap="flat" cmpd="sng" algn="ctr">
            <a:solidFill>
              <a:srgbClr val="00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0" name="Multiplier 9"/>
          <p:cNvSpPr/>
          <p:nvPr/>
        </p:nvSpPr>
        <p:spPr bwMode="auto">
          <a:xfrm>
            <a:off x="2285984" y="4714884"/>
            <a:ext cx="1000132" cy="714380"/>
          </a:xfrm>
          <a:prstGeom prst="mathMultiply">
            <a:avLst/>
          </a:prstGeom>
          <a:solidFill>
            <a:srgbClr val="DA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2" name="Multiplier 11"/>
          <p:cNvSpPr/>
          <p:nvPr/>
        </p:nvSpPr>
        <p:spPr bwMode="auto">
          <a:xfrm>
            <a:off x="571472" y="4286256"/>
            <a:ext cx="1000132" cy="714380"/>
          </a:xfrm>
          <a:prstGeom prst="mathMultiply">
            <a:avLst/>
          </a:prstGeom>
          <a:solidFill>
            <a:srgbClr val="DA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2071670" y="3071810"/>
            <a:ext cx="1500198" cy="571504"/>
          </a:xfrm>
          <a:prstGeom prst="rect">
            <a:avLst/>
          </a:prstGeom>
          <a:noFill/>
          <a:ln w="57150" cap="flat" cmpd="sng" algn="ctr">
            <a:solidFill>
              <a:srgbClr val="00B05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4" name="Rectangle 13"/>
          <p:cNvSpPr/>
          <p:nvPr/>
        </p:nvSpPr>
        <p:spPr bwMode="auto">
          <a:xfrm>
            <a:off x="357158" y="3071810"/>
            <a:ext cx="1500198" cy="500066"/>
          </a:xfrm>
          <a:prstGeom prst="rect">
            <a:avLst/>
          </a:prstGeom>
          <a:noFill/>
          <a:ln w="57150" cap="flat" cmpd="sng" algn="ctr">
            <a:solidFill>
              <a:srgbClr val="00B05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0-#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47</a:t>
            </a:fld>
            <a:endParaRPr lang="en-US"/>
          </a:p>
        </p:txBody>
      </p:sp>
      <p:sp>
        <p:nvSpPr>
          <p:cNvPr id="5" name="Rectangle 4"/>
          <p:cNvSpPr/>
          <p:nvPr/>
        </p:nvSpPr>
        <p:spPr>
          <a:xfrm>
            <a:off x="142844" y="2714620"/>
            <a:ext cx="8858312" cy="3647152"/>
          </a:xfrm>
          <a:prstGeom prst="rect">
            <a:avLst/>
          </a:prstGeom>
          <a:ln w="76200">
            <a:solidFill>
              <a:srgbClr val="FFFF00"/>
            </a:solidFill>
          </a:ln>
        </p:spPr>
        <p:style>
          <a:lnRef idx="2">
            <a:schemeClr val="accent1"/>
          </a:lnRef>
          <a:fillRef idx="1">
            <a:schemeClr val="lt1"/>
          </a:fillRef>
          <a:effectRef idx="0">
            <a:schemeClr val="accent1"/>
          </a:effectRef>
          <a:fontRef idx="minor">
            <a:schemeClr val="dk1"/>
          </a:fontRef>
        </p:style>
        <p:txBody>
          <a:bodyPr wrap="square" lIns="144000" rIns="144000">
            <a:spAutoFit/>
          </a:bodyPr>
          <a:lstStyle/>
          <a:p>
            <a:pPr marL="457200" indent="-457200" algn="just">
              <a:lnSpc>
                <a:spcPct val="150000"/>
              </a:lnSpc>
              <a:buFont typeface="+mj-lt"/>
              <a:buAutoNum type="arabicPeriod"/>
            </a:pPr>
            <a:r>
              <a:rPr lang="fr-FR" sz="2200" dirty="0" smtClean="0">
                <a:ln>
                  <a:solidFill>
                    <a:schemeClr val="bg1"/>
                  </a:solidFill>
                </a:ln>
                <a:solidFill>
                  <a:schemeClr val="bg1"/>
                </a:solidFill>
                <a:latin typeface="Times New Roman" pitchFamily="18" charset="0"/>
                <a:cs typeface="Times New Roman" pitchFamily="18" charset="0"/>
              </a:rPr>
              <a:t>Fixation </a:t>
            </a:r>
            <a:r>
              <a:rPr lang="fr-FR" sz="2200" u="sng" dirty="0" smtClean="0">
                <a:ln>
                  <a:solidFill>
                    <a:schemeClr val="bg1"/>
                  </a:solidFill>
                </a:ln>
                <a:solidFill>
                  <a:schemeClr val="bg1"/>
                </a:solidFill>
                <a:latin typeface="Times New Roman" pitchFamily="18" charset="0"/>
                <a:cs typeface="Times New Roman" pitchFamily="18" charset="0"/>
              </a:rPr>
              <a:t>réversible</a:t>
            </a:r>
            <a:r>
              <a:rPr lang="fr-FR" sz="2200" dirty="0" smtClean="0">
                <a:ln>
                  <a:solidFill>
                    <a:schemeClr val="bg1"/>
                  </a:solidFill>
                </a:ln>
                <a:solidFill>
                  <a:schemeClr val="bg1"/>
                </a:solidFill>
                <a:latin typeface="Times New Roman" pitchFamily="18" charset="0"/>
                <a:cs typeface="Times New Roman" pitchFamily="18" charset="0"/>
              </a:rPr>
              <a:t>                  avec liaisons faibles au site de fixation</a:t>
            </a:r>
          </a:p>
          <a:p>
            <a:pPr marL="457200" indent="-457200" algn="just">
              <a:lnSpc>
                <a:spcPct val="150000"/>
              </a:lnSpc>
              <a:buFont typeface="+mj-lt"/>
              <a:buAutoNum type="arabicPeriod"/>
            </a:pPr>
            <a:r>
              <a:rPr lang="fr-FR" sz="2200" dirty="0" smtClean="0">
                <a:ln>
                  <a:solidFill>
                    <a:schemeClr val="bg1"/>
                  </a:solidFill>
                </a:ln>
                <a:solidFill>
                  <a:schemeClr val="bg1"/>
                </a:solidFill>
                <a:latin typeface="Times New Roman" pitchFamily="18" charset="0"/>
                <a:cs typeface="Times New Roman" pitchFamily="18" charset="0"/>
              </a:rPr>
              <a:t>Formation d’un complexe transporteur-soluté </a:t>
            </a:r>
          </a:p>
          <a:p>
            <a:pPr marL="457200" indent="-457200" algn="just">
              <a:lnSpc>
                <a:spcPct val="150000"/>
              </a:lnSpc>
              <a:buFont typeface="+mj-lt"/>
              <a:buAutoNum type="arabicPeriod"/>
            </a:pPr>
            <a:r>
              <a:rPr lang="fr-FR" sz="2200" dirty="0" smtClean="0">
                <a:ln>
                  <a:solidFill>
                    <a:schemeClr val="bg1"/>
                  </a:solidFill>
                </a:ln>
                <a:solidFill>
                  <a:schemeClr val="bg1"/>
                </a:solidFill>
                <a:latin typeface="Times New Roman" pitchFamily="18" charset="0"/>
                <a:cs typeface="Times New Roman" pitchFamily="18" charset="0"/>
              </a:rPr>
              <a:t>La protéine de transport subit des </a:t>
            </a:r>
            <a:r>
              <a:rPr lang="fr-FR" sz="2200" b="1" dirty="0" smtClean="0">
                <a:ln>
                  <a:solidFill>
                    <a:schemeClr val="bg1"/>
                  </a:solidFill>
                </a:ln>
                <a:solidFill>
                  <a:schemeClr val="bg1"/>
                </a:solidFill>
                <a:latin typeface="Times New Roman" pitchFamily="18" charset="0"/>
                <a:cs typeface="Times New Roman" pitchFamily="18" charset="0"/>
              </a:rPr>
              <a:t>changements </a:t>
            </a:r>
            <a:r>
              <a:rPr lang="fr-FR" sz="2200" dirty="0" smtClean="0">
                <a:ln>
                  <a:solidFill>
                    <a:schemeClr val="bg1"/>
                  </a:solidFill>
                </a:ln>
                <a:solidFill>
                  <a:schemeClr val="bg1"/>
                </a:solidFill>
                <a:latin typeface="Times New Roman" pitchFamily="18" charset="0"/>
                <a:cs typeface="Times New Roman" pitchFamily="18" charset="0"/>
              </a:rPr>
              <a:t>dans sa conformation tridimensionnelle ce </a:t>
            </a:r>
            <a:r>
              <a:rPr lang="fr-FR" sz="2200" b="1" dirty="0" smtClean="0">
                <a:ln>
                  <a:solidFill>
                    <a:schemeClr val="bg1"/>
                  </a:solidFill>
                </a:ln>
                <a:solidFill>
                  <a:schemeClr val="bg1"/>
                </a:solidFill>
                <a:latin typeface="Times New Roman" pitchFamily="18" charset="0"/>
                <a:cs typeface="Times New Roman" pitchFamily="18" charset="0"/>
              </a:rPr>
              <a:t>qui permet au soluté </a:t>
            </a:r>
            <a:r>
              <a:rPr lang="fr-FR" sz="2200" dirty="0" smtClean="0">
                <a:ln>
                  <a:solidFill>
                    <a:schemeClr val="bg1"/>
                  </a:solidFill>
                </a:ln>
                <a:solidFill>
                  <a:schemeClr val="bg1"/>
                </a:solidFill>
                <a:latin typeface="Times New Roman" pitchFamily="18" charset="0"/>
                <a:cs typeface="Times New Roman" pitchFamily="18" charset="0"/>
              </a:rPr>
              <a:t>de traverser la membrane et d'être libéré sur l'autre face.</a:t>
            </a:r>
          </a:p>
          <a:p>
            <a:pPr marL="457200" indent="-457200" algn="just">
              <a:lnSpc>
                <a:spcPct val="150000"/>
              </a:lnSpc>
              <a:buFont typeface="+mj-lt"/>
              <a:buAutoNum type="arabicPeriod"/>
            </a:pPr>
            <a:r>
              <a:rPr lang="fr-FR" sz="2200" dirty="0" smtClean="0">
                <a:ln>
                  <a:solidFill>
                    <a:schemeClr val="bg1"/>
                  </a:solidFill>
                </a:ln>
                <a:solidFill>
                  <a:schemeClr val="bg1"/>
                </a:solidFill>
                <a:latin typeface="Times New Roman" pitchFamily="18" charset="0"/>
                <a:cs typeface="Times New Roman" pitchFamily="18" charset="0"/>
              </a:rPr>
              <a:t>Après libération du soluté, la perméase reprendrait sa conformation initiale</a:t>
            </a:r>
          </a:p>
        </p:txBody>
      </p:sp>
      <p:pic>
        <p:nvPicPr>
          <p:cNvPr id="3075" name="Picture 3"/>
          <p:cNvPicPr>
            <a:picLocks noChangeAspect="1" noChangeArrowheads="1"/>
          </p:cNvPicPr>
          <p:nvPr/>
        </p:nvPicPr>
        <p:blipFill>
          <a:blip r:embed="rId2"/>
          <a:srcRect/>
          <a:stretch>
            <a:fillRect/>
          </a:stretch>
        </p:blipFill>
        <p:spPr bwMode="auto">
          <a:xfrm>
            <a:off x="428596" y="142852"/>
            <a:ext cx="8429684" cy="250033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7" name="Connecteur droit avec flèche 6"/>
          <p:cNvCxnSpPr/>
          <p:nvPr/>
        </p:nvCxnSpPr>
        <p:spPr bwMode="auto">
          <a:xfrm>
            <a:off x="3071802" y="3000372"/>
            <a:ext cx="928694" cy="1588"/>
          </a:xfrm>
          <a:prstGeom prst="straightConnector1">
            <a:avLst/>
          </a:prstGeom>
          <a:solidFill>
            <a:schemeClr val="accent1"/>
          </a:solidFill>
          <a:ln w="28575" cap="flat" cmpd="sng" algn="ctr">
            <a:solidFill>
              <a:schemeClr val="bg1"/>
            </a:solidFill>
            <a:prstDash val="solid"/>
            <a:round/>
            <a:headEnd type="none" w="med" len="med"/>
            <a:tailEnd type="arrow"/>
          </a:ln>
          <a:effectLst/>
        </p:spPr>
      </p:cxnSp>
      <p:cxnSp>
        <p:nvCxnSpPr>
          <p:cNvPr id="9" name="Connecteur droit avec flèche 8"/>
          <p:cNvCxnSpPr/>
          <p:nvPr/>
        </p:nvCxnSpPr>
        <p:spPr bwMode="auto">
          <a:xfrm rot="10800000" flipV="1">
            <a:off x="3009888" y="3143248"/>
            <a:ext cx="919170" cy="11112"/>
          </a:xfrm>
          <a:prstGeom prst="straightConnector1">
            <a:avLst/>
          </a:prstGeom>
          <a:solidFill>
            <a:schemeClr val="accent1"/>
          </a:solidFill>
          <a:ln w="28575" cap="flat" cmpd="sng" algn="ctr">
            <a:solidFill>
              <a:schemeClr val="bg1"/>
            </a:solidFill>
            <a:prstDash val="solid"/>
            <a:round/>
            <a:headEnd type="none" w="med" len="med"/>
            <a:tailEnd type="arrow"/>
          </a:ln>
          <a:effectLst/>
        </p:spPr>
      </p:cxnSp>
      <p:sp>
        <p:nvSpPr>
          <p:cNvPr id="13" name="Rectangle à coins arrondis 12"/>
          <p:cNvSpPr/>
          <p:nvPr/>
        </p:nvSpPr>
        <p:spPr bwMode="auto">
          <a:xfrm>
            <a:off x="2928926" y="2857496"/>
            <a:ext cx="1116000" cy="428628"/>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Tree>
  </p:cSld>
  <p:clrMapOvr>
    <a:masterClrMapping/>
  </p:clrMapOvr>
  <p:transition spd="slow">
    <p:pull dir="l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48</a:t>
            </a:fld>
            <a:endParaRPr lang="en-US"/>
          </a:p>
        </p:txBody>
      </p:sp>
      <p:sp>
        <p:nvSpPr>
          <p:cNvPr id="7" name="Rectangle 6"/>
          <p:cNvSpPr/>
          <p:nvPr/>
        </p:nvSpPr>
        <p:spPr>
          <a:xfrm>
            <a:off x="145156" y="3075761"/>
            <a:ext cx="8820000" cy="3139321"/>
          </a:xfrm>
          <a:prstGeom prst="rect">
            <a:avLst/>
          </a:prstGeom>
          <a:ln>
            <a:solidFill>
              <a:srgbClr val="C00000"/>
            </a:solidFill>
          </a:ln>
        </p:spPr>
        <p:style>
          <a:lnRef idx="2">
            <a:schemeClr val="dk1"/>
          </a:lnRef>
          <a:fillRef idx="1">
            <a:schemeClr val="lt1"/>
          </a:fillRef>
          <a:effectRef idx="0">
            <a:schemeClr val="dk1"/>
          </a:effectRef>
          <a:fontRef idx="minor">
            <a:schemeClr val="dk1"/>
          </a:fontRef>
        </p:style>
        <p:txBody>
          <a:bodyPr wrap="square" lIns="360000" rIns="360000">
            <a:spAutoFit/>
          </a:bodyPr>
          <a:lstStyle/>
          <a:p>
            <a:pPr lvl="0" algn="just">
              <a:lnSpc>
                <a:spcPct val="150000"/>
              </a:lnSpc>
              <a:buFont typeface="Wingdings" pitchFamily="2" charset="2"/>
              <a:buChar char="q"/>
            </a:pPr>
            <a:r>
              <a:rPr lang="fr-FR" sz="2200" b="1" dirty="0" smtClean="0">
                <a:solidFill>
                  <a:schemeClr val="bg1"/>
                </a:solidFill>
                <a:latin typeface="Times New Roman" pitchFamily="18" charset="0"/>
                <a:cs typeface="Times New Roman" pitchFamily="18" charset="0"/>
              </a:rPr>
              <a:t>  </a:t>
            </a:r>
            <a:r>
              <a:rPr lang="fr-FR" sz="2200" b="1" dirty="0" smtClean="0">
                <a:ln>
                  <a:solidFill>
                    <a:schemeClr val="bg2">
                      <a:lumMod val="50000"/>
                    </a:schemeClr>
                  </a:solidFill>
                </a:ln>
                <a:solidFill>
                  <a:schemeClr val="bg1"/>
                </a:solidFill>
                <a:latin typeface="Times New Roman" pitchFamily="18" charset="0"/>
                <a:cs typeface="Times New Roman" pitchFamily="18" charset="0"/>
              </a:rPr>
              <a:t>La perméase peut fonctionner dans les deux sens présentant alternativement le site de fixation du soluté vers l’extérieur puis vers l’intérieur de la cellule selon le gradient de concentration </a:t>
            </a:r>
          </a:p>
          <a:p>
            <a:pPr lvl="0" algn="just">
              <a:lnSpc>
                <a:spcPct val="150000"/>
              </a:lnSpc>
              <a:buFont typeface="Wingdings" pitchFamily="2" charset="2"/>
              <a:buChar char="q"/>
            </a:pPr>
            <a:r>
              <a:rPr lang="fr-FR" sz="2200" b="1" dirty="0" smtClean="0">
                <a:ln>
                  <a:solidFill>
                    <a:schemeClr val="bg2">
                      <a:lumMod val="50000"/>
                    </a:schemeClr>
                  </a:solidFill>
                </a:ln>
                <a:solidFill>
                  <a:schemeClr val="bg1"/>
                </a:solidFill>
                <a:latin typeface="Times New Roman" pitchFamily="18" charset="0"/>
                <a:cs typeface="Times New Roman" pitchFamily="18" charset="0"/>
              </a:rPr>
              <a:t>Dans les cellules du foie : en cas d’hyperglycémie (après un repas) le glucose va être capté par les GLUT2 et diffusera dans le cytoplasme; en période de jeûne (hypoglycémie) c’est l’inverse. </a:t>
            </a:r>
          </a:p>
        </p:txBody>
      </p:sp>
      <p:pic>
        <p:nvPicPr>
          <p:cNvPr id="1026" name="Picture 2"/>
          <p:cNvPicPr>
            <a:picLocks noChangeAspect="1" noChangeArrowheads="1"/>
          </p:cNvPicPr>
          <p:nvPr/>
        </p:nvPicPr>
        <p:blipFill>
          <a:blip r:embed="rId2"/>
          <a:srcRect/>
          <a:stretch>
            <a:fillRect/>
          </a:stretch>
        </p:blipFill>
        <p:spPr bwMode="auto">
          <a:xfrm>
            <a:off x="71438" y="128591"/>
            <a:ext cx="9001156" cy="2871781"/>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49</a:t>
            </a:fld>
            <a:endParaRPr lang="en-US" dirty="0"/>
          </a:p>
        </p:txBody>
      </p:sp>
      <p:sp>
        <p:nvSpPr>
          <p:cNvPr id="1025" name="Rectangle 1"/>
          <p:cNvSpPr>
            <a:spLocks noChangeArrowheads="1"/>
          </p:cNvSpPr>
          <p:nvPr/>
        </p:nvSpPr>
        <p:spPr bwMode="auto">
          <a:xfrm>
            <a:off x="214282" y="357166"/>
            <a:ext cx="8715436" cy="3518225"/>
          </a:xfrm>
          <a:prstGeom prst="rect">
            <a:avLst/>
          </a:prstGeom>
          <a:ln w="76200">
            <a:solidFill>
              <a:srgbClr val="FF0000"/>
            </a:solidFill>
            <a:headEnd/>
            <a:tailEnd/>
          </a:ln>
        </p:spPr>
        <p:style>
          <a:lnRef idx="2">
            <a:schemeClr val="dk1"/>
          </a:lnRef>
          <a:fillRef idx="1">
            <a:schemeClr val="lt1"/>
          </a:fillRef>
          <a:effectRef idx="0">
            <a:schemeClr val="dk1"/>
          </a:effectRef>
          <a:fontRef idx="minor">
            <a:schemeClr val="dk1"/>
          </a:fontRef>
        </p:style>
        <p:txBody>
          <a:bodyPr vert="horz" wrap="square" lIns="180000" tIns="180000" rIns="180000" bIns="18000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36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Caractéristiques de</a:t>
            </a:r>
            <a:r>
              <a:rPr kumimoji="0" lang="fr-FR" sz="3600" b="1" i="0" u="none" strike="noStrike" cap="none" normalizeH="0" dirty="0" smtClean="0">
                <a:ln>
                  <a:noFill/>
                </a:ln>
                <a:solidFill>
                  <a:srgbClr val="FF0000"/>
                </a:solidFill>
                <a:effectLst/>
                <a:latin typeface="Times New Roman" pitchFamily="18" charset="0"/>
                <a:ea typeface="Calibri" pitchFamily="34" charset="0"/>
                <a:cs typeface="Times New Roman" pitchFamily="18" charset="0"/>
              </a:rPr>
              <a:t> la diffusion facilitée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800" b="1" i="0" u="none" strike="noStrike" cap="none" normalizeH="0" dirty="0" smtClean="0">
              <a:ln>
                <a:noFill/>
              </a:ln>
              <a:solidFill>
                <a:srgbClr val="FF0000"/>
              </a:solidFill>
              <a:effectLst/>
              <a:latin typeface="Times New Roman" pitchFamily="18" charset="0"/>
              <a:ea typeface="Calibri" pitchFamily="34" charset="0"/>
              <a:cs typeface="Times New Roman" pitchFamily="18" charset="0"/>
            </a:endParaRPr>
          </a:p>
          <a:p>
            <a:pPr lvl="0" algn="justLow" eaLnBrk="0" hangingPunct="0">
              <a:lnSpc>
                <a:spcPct val="150000"/>
              </a:lnSpc>
              <a:buFont typeface="Wingdings" pitchFamily="2" charset="2"/>
              <a:buChar char="q"/>
            </a:pPr>
            <a:r>
              <a:rPr kumimoji="0" lang="fr-FR" sz="22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 </a:t>
            </a:r>
            <a:r>
              <a:rPr kumimoji="0" lang="fr-FR" sz="24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Le transporteur est spécifique d’une molécule donnée </a:t>
            </a:r>
          </a:p>
          <a:p>
            <a:pPr lvl="0" algn="justLow" eaLnBrk="0" hangingPunct="0">
              <a:lnSpc>
                <a:spcPct val="150000"/>
              </a:lnSpc>
            </a:pPr>
            <a:r>
              <a:rPr lang="fr-FR" sz="2400" b="1" dirty="0" smtClean="0">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Exemple : le transporteur de l’isomère D-Glucose est spécifique à cette forme et ne reconnait pas l’isomère L-Glucose.</a:t>
            </a:r>
            <a:endParaRPr kumimoji="0" lang="fr-FR" sz="24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endParaRPr>
          </a:p>
          <a:p>
            <a:pPr algn="justLow" eaLnBrk="0" hangingPunct="0">
              <a:lnSpc>
                <a:spcPct val="150000"/>
              </a:lnSpc>
            </a:pPr>
            <a:endParaRPr kumimoji="0" lang="fr-FR" sz="22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defRPr/>
            </a:pPr>
            <a:fld id="{18825232-B168-406D-BBA6-E837B33E2ED8}" type="slidenum">
              <a:rPr lang="en-US" smtClean="0"/>
              <a:pPr>
                <a:defRPr/>
              </a:pPr>
              <a:t>5</a:t>
            </a:fld>
            <a:endParaRPr lang="en-US"/>
          </a:p>
        </p:txBody>
      </p:sp>
      <p:sp>
        <p:nvSpPr>
          <p:cNvPr id="7" name="Rectangle 6"/>
          <p:cNvSpPr>
            <a:spLocks noRot="1" noChangeArrowheads="1"/>
          </p:cNvSpPr>
          <p:nvPr/>
        </p:nvSpPr>
        <p:spPr bwMode="auto">
          <a:xfrm>
            <a:off x="3500430" y="71414"/>
            <a:ext cx="2384244" cy="428628"/>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FF0000"/>
            </a:solidFill>
            <a:miter lim="800000"/>
            <a:headEnd/>
            <a:tailEnd/>
          </a:ln>
          <a:effectLst/>
        </p:spPr>
        <p:txBody>
          <a:bodyPr anchor="ctr"/>
          <a:lstStyle/>
          <a:p>
            <a:pPr algn="ctr" fontAlgn="auto">
              <a:spcBef>
                <a:spcPts val="0"/>
              </a:spcBef>
              <a:spcAft>
                <a:spcPts val="0"/>
              </a:spcAft>
              <a:defRPr/>
            </a:pPr>
            <a:r>
              <a:rPr lang="fr-FR" sz="24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Plan</a:t>
            </a:r>
            <a:endParaRPr lang="en-US" sz="2400" b="1" dirty="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sp>
        <p:nvSpPr>
          <p:cNvPr id="2049" name="Rectangle 1"/>
          <p:cNvSpPr>
            <a:spLocks noChangeArrowheads="1"/>
          </p:cNvSpPr>
          <p:nvPr/>
        </p:nvSpPr>
        <p:spPr bwMode="auto">
          <a:xfrm>
            <a:off x="71406" y="675104"/>
            <a:ext cx="8964000" cy="5539978"/>
          </a:xfrm>
          <a:prstGeom prst="rect">
            <a:avLst/>
          </a:prstGeom>
          <a:solidFill>
            <a:schemeClr val="bg1"/>
          </a:solidFill>
          <a:ln w="76200">
            <a:solidFill>
              <a:schemeClr val="bg2">
                <a:lumMod val="60000"/>
                <a:lumOff val="4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lvl="0"/>
            <a:r>
              <a:rPr kumimoji="0" lang="fr-FR"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I</a:t>
            </a:r>
            <a:r>
              <a:rPr lang="fr-FR" sz="2400" b="1" dirty="0" smtClean="0">
                <a:solidFill>
                  <a:srgbClr val="FF0000"/>
                </a:solidFill>
                <a:latin typeface="Times New Roman" pitchFamily="18" charset="0"/>
                <a:ea typeface="Calibri" pitchFamily="34" charset="0"/>
                <a:cs typeface="Times New Roman" pitchFamily="18" charset="0"/>
              </a:rPr>
              <a:t>I</a:t>
            </a:r>
            <a:r>
              <a:rPr kumimoji="0" lang="fr-FR"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fr-FR" sz="2400" b="1" i="0" u="none" strike="noStrike" cap="none" normalizeH="0" dirty="0" smtClean="0">
                <a:ln>
                  <a:noFill/>
                </a:ln>
                <a:solidFill>
                  <a:srgbClr val="FF0000"/>
                </a:solidFill>
                <a:effectLst/>
                <a:latin typeface="Times New Roman" pitchFamily="18" charset="0"/>
                <a:ea typeface="Calibri" pitchFamily="34" charset="0"/>
                <a:cs typeface="Times New Roman" pitchFamily="18" charset="0"/>
              </a:rPr>
              <a:t> </a:t>
            </a:r>
            <a:r>
              <a:rPr kumimoji="0" lang="fr-FR"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Transports membranaires </a:t>
            </a:r>
            <a:r>
              <a:rPr kumimoji="0" lang="fr-FR" sz="2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Cytotiques</a:t>
            </a:r>
            <a:r>
              <a:rPr kumimoji="0" lang="fr-FR"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 avec mouvements de la membrane plasmique » </a:t>
            </a:r>
          </a:p>
          <a:p>
            <a:pPr lvl="0"/>
            <a:r>
              <a:rPr lang="fr-FR" sz="2400" b="1" dirty="0" smtClean="0">
                <a:solidFill>
                  <a:srgbClr val="FF0000"/>
                </a:solidFill>
                <a:latin typeface="Times New Roman" pitchFamily="18" charset="0"/>
                <a:ea typeface="Calibri" pitchFamily="34" charset="0"/>
                <a:cs typeface="Times New Roman" pitchFamily="18" charset="0"/>
              </a:rPr>
              <a:t>        II</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fr-FR" sz="2400" b="1" i="0" u="none" strike="noStrike" cap="none" normalizeH="0" baseline="0" dirty="0" smtClean="0">
                <a:ln>
                  <a:noFill/>
                </a:ln>
                <a:solidFill>
                  <a:schemeClr val="bg2">
                    <a:lumMod val="40000"/>
                    <a:lumOff val="60000"/>
                  </a:schemeClr>
                </a:solidFill>
                <a:effectLst/>
                <a:latin typeface="Times New Roman" pitchFamily="18" charset="0"/>
                <a:ea typeface="Calibri" pitchFamily="34" charset="0"/>
                <a:cs typeface="Times New Roman" pitchFamily="18" charset="0"/>
              </a:rPr>
              <a:t>1. </a:t>
            </a:r>
            <a:r>
              <a:rPr lang="fr-FR" sz="2400" b="1" dirty="0" smtClean="0">
                <a:solidFill>
                  <a:schemeClr val="bg2">
                    <a:lumMod val="40000"/>
                    <a:lumOff val="60000"/>
                  </a:schemeClr>
                </a:solidFill>
                <a:latin typeface="Times New Roman" pitchFamily="18" charset="0"/>
                <a:cs typeface="Times New Roman" pitchFamily="18" charset="0"/>
              </a:rPr>
              <a:t>Endocytose </a:t>
            </a:r>
          </a:p>
          <a:p>
            <a:pPr lvl="0" eaLnBrk="0" hangingPunct="0">
              <a:lnSpc>
                <a:spcPct val="150000"/>
              </a:lnSpc>
            </a:pPr>
            <a:r>
              <a:rPr lang="fr-FR" sz="2400" dirty="0" smtClean="0">
                <a:latin typeface="Times New Roman" pitchFamily="18" charset="0"/>
                <a:cs typeface="Times New Roman" pitchFamily="18" charset="0"/>
              </a:rPr>
              <a:t>	    </a:t>
            </a:r>
            <a:r>
              <a:rPr lang="fr-FR" sz="2400" b="1" dirty="0" smtClean="0">
                <a:solidFill>
                  <a:srgbClr val="FF0000"/>
                </a:solidFill>
                <a:latin typeface="Times New Roman" pitchFamily="18" charset="0"/>
                <a:ea typeface="Calibri" pitchFamily="34" charset="0"/>
                <a:cs typeface="Times New Roman" pitchFamily="18" charset="0"/>
              </a:rPr>
              <a:t>II</a:t>
            </a:r>
            <a:r>
              <a:rPr lang="fr-FR" sz="2400" b="1" dirty="0" smtClean="0">
                <a:solidFill>
                  <a:srgbClr val="FF0000"/>
                </a:solidFill>
                <a:latin typeface="Times New Roman" pitchFamily="18" charset="0"/>
                <a:cs typeface="Times New Roman" pitchFamily="18" charset="0"/>
              </a:rPr>
              <a:t>.</a:t>
            </a:r>
            <a:r>
              <a:rPr lang="fr-FR" sz="2400" b="1" dirty="0" smtClean="0">
                <a:solidFill>
                  <a:schemeClr val="bg2">
                    <a:lumMod val="60000"/>
                    <a:lumOff val="40000"/>
                  </a:schemeClr>
                </a:solidFill>
                <a:latin typeface="Times New Roman" pitchFamily="18" charset="0"/>
                <a:cs typeface="Times New Roman" pitchFamily="18" charset="0"/>
              </a:rPr>
              <a:t>1</a:t>
            </a:r>
            <a:r>
              <a:rPr lang="fr-FR" sz="2400" b="1" dirty="0" smtClean="0">
                <a:solidFill>
                  <a:srgbClr val="FF0000"/>
                </a:solidFill>
                <a:latin typeface="Times New Roman" pitchFamily="18" charset="0"/>
                <a:cs typeface="Times New Roman" pitchFamily="18" charset="0"/>
              </a:rPr>
              <a:t>.</a:t>
            </a:r>
            <a:r>
              <a:rPr lang="fr-FR" sz="2400" b="1" dirty="0" smtClean="0">
                <a:solidFill>
                  <a:srgbClr val="FFFF00"/>
                </a:solidFill>
                <a:latin typeface="Times New Roman" pitchFamily="18" charset="0"/>
                <a:cs typeface="Times New Roman" pitchFamily="18" charset="0"/>
              </a:rPr>
              <a:t>1. </a:t>
            </a:r>
            <a:r>
              <a:rPr lang="fr-FR" sz="2400" dirty="0" smtClean="0">
                <a:solidFill>
                  <a:srgbClr val="FFFF00"/>
                </a:solidFill>
                <a:latin typeface="Times New Roman" pitchFamily="18" charset="0"/>
                <a:cs typeface="Times New Roman" pitchFamily="18" charset="0"/>
              </a:rPr>
              <a:t>P</a:t>
            </a:r>
            <a:r>
              <a:rPr lang="fr-FR" sz="2400" b="1" dirty="0" smtClean="0">
                <a:solidFill>
                  <a:srgbClr val="FFFF00"/>
                </a:solidFill>
                <a:latin typeface="Times New Roman" pitchFamily="18" charset="0"/>
                <a:cs typeface="Times New Roman" pitchFamily="18" charset="0"/>
              </a:rPr>
              <a:t>inocytose</a:t>
            </a:r>
          </a:p>
          <a:p>
            <a:pPr lvl="0" eaLnBrk="0" hangingPunct="0">
              <a:lnSpc>
                <a:spcPct val="150000"/>
              </a:lnSpc>
            </a:pPr>
            <a:r>
              <a:rPr lang="fr-FR" sz="2400" b="1" dirty="0" smtClean="0">
                <a:latin typeface="Times New Roman" pitchFamily="18" charset="0"/>
                <a:cs typeface="Times New Roman" pitchFamily="18" charset="0"/>
              </a:rPr>
              <a:t>	   </a:t>
            </a:r>
            <a:r>
              <a:rPr lang="fr-FR" sz="2400" b="1" dirty="0" smtClean="0">
                <a:solidFill>
                  <a:srgbClr val="FF0000"/>
                </a:solidFill>
                <a:latin typeface="Times New Roman" pitchFamily="18" charset="0"/>
                <a:ea typeface="Calibri" pitchFamily="34" charset="0"/>
                <a:cs typeface="Times New Roman" pitchFamily="18" charset="0"/>
              </a:rPr>
              <a:t> II</a:t>
            </a:r>
            <a:r>
              <a:rPr lang="fr-FR" sz="2400" b="1" dirty="0" smtClean="0">
                <a:solidFill>
                  <a:srgbClr val="FF0000"/>
                </a:solidFill>
                <a:latin typeface="Times New Roman" pitchFamily="18" charset="0"/>
                <a:cs typeface="Times New Roman" pitchFamily="18" charset="0"/>
              </a:rPr>
              <a:t>.</a:t>
            </a:r>
            <a:r>
              <a:rPr lang="fr-FR" sz="2400" b="1" dirty="0" smtClean="0">
                <a:solidFill>
                  <a:schemeClr val="bg2">
                    <a:lumMod val="60000"/>
                    <a:lumOff val="40000"/>
                  </a:schemeClr>
                </a:solidFill>
                <a:latin typeface="Times New Roman" pitchFamily="18" charset="0"/>
                <a:cs typeface="Times New Roman" pitchFamily="18" charset="0"/>
              </a:rPr>
              <a:t>1</a:t>
            </a:r>
            <a:r>
              <a:rPr lang="fr-FR" sz="2400" b="1" dirty="0" smtClean="0">
                <a:solidFill>
                  <a:srgbClr val="FF0000"/>
                </a:solidFill>
                <a:latin typeface="Times New Roman" pitchFamily="18" charset="0"/>
                <a:cs typeface="Times New Roman" pitchFamily="18" charset="0"/>
              </a:rPr>
              <a:t>.</a:t>
            </a:r>
            <a:r>
              <a:rPr lang="fr-FR" sz="2400" b="1" dirty="0" smtClean="0">
                <a:solidFill>
                  <a:srgbClr val="FFFF00"/>
                </a:solidFill>
                <a:latin typeface="Times New Roman" pitchFamily="18" charset="0"/>
                <a:cs typeface="Times New Roman" pitchFamily="18" charset="0"/>
              </a:rPr>
              <a:t>2 Phagocytose</a:t>
            </a:r>
          </a:p>
          <a:p>
            <a:pPr lvl="0" eaLnBrk="0" hangingPunct="0">
              <a:lnSpc>
                <a:spcPct val="150000"/>
              </a:lnSpc>
            </a:pPr>
            <a:r>
              <a:rPr lang="fr-FR" sz="2400" b="1" dirty="0" smtClean="0">
                <a:latin typeface="Times New Roman" pitchFamily="18" charset="0"/>
                <a:cs typeface="Times New Roman" pitchFamily="18" charset="0"/>
              </a:rPr>
              <a:t>	    </a:t>
            </a:r>
            <a:r>
              <a:rPr lang="fr-FR" sz="2400" b="1" dirty="0" smtClean="0">
                <a:solidFill>
                  <a:srgbClr val="FF0000"/>
                </a:solidFill>
                <a:latin typeface="Times New Roman" pitchFamily="18" charset="0"/>
                <a:ea typeface="Calibri" pitchFamily="34" charset="0"/>
                <a:cs typeface="Times New Roman" pitchFamily="18" charset="0"/>
              </a:rPr>
              <a:t>II</a:t>
            </a:r>
            <a:r>
              <a:rPr lang="fr-FR" sz="2400" b="1" dirty="0" smtClean="0">
                <a:solidFill>
                  <a:srgbClr val="FF0000"/>
                </a:solidFill>
                <a:latin typeface="Times New Roman" pitchFamily="18" charset="0"/>
                <a:cs typeface="Times New Roman" pitchFamily="18" charset="0"/>
              </a:rPr>
              <a:t>.</a:t>
            </a:r>
            <a:r>
              <a:rPr lang="fr-FR" sz="2400" b="1" dirty="0" smtClean="0">
                <a:solidFill>
                  <a:schemeClr val="bg2">
                    <a:lumMod val="60000"/>
                    <a:lumOff val="40000"/>
                  </a:schemeClr>
                </a:solidFill>
                <a:latin typeface="Times New Roman" pitchFamily="18" charset="0"/>
                <a:cs typeface="Times New Roman" pitchFamily="18" charset="0"/>
              </a:rPr>
              <a:t>1</a:t>
            </a:r>
            <a:r>
              <a:rPr lang="fr-FR" sz="2400" b="1" dirty="0" smtClean="0">
                <a:solidFill>
                  <a:srgbClr val="FF0000"/>
                </a:solidFill>
                <a:latin typeface="Times New Roman" pitchFamily="18" charset="0"/>
                <a:cs typeface="Times New Roman" pitchFamily="18" charset="0"/>
              </a:rPr>
              <a:t>.</a:t>
            </a:r>
            <a:r>
              <a:rPr lang="fr-FR" sz="2400" b="1" dirty="0" smtClean="0">
                <a:solidFill>
                  <a:srgbClr val="FFFF00"/>
                </a:solidFill>
                <a:latin typeface="Times New Roman" pitchFamily="18" charset="0"/>
                <a:cs typeface="Times New Roman" pitchFamily="18" charset="0"/>
              </a:rPr>
              <a:t>3 Endocytose spécifique</a:t>
            </a:r>
            <a:r>
              <a:rPr lang="fr-FR" sz="2200" b="1" dirty="0" smtClean="0">
                <a:solidFill>
                  <a:srgbClr val="FFFF00"/>
                </a:solidFill>
                <a:latin typeface="Times New Roman" pitchFamily="18" charset="0"/>
                <a:cs typeface="Times New Roman" pitchFamily="18" charset="0"/>
              </a:rPr>
              <a:t> </a:t>
            </a:r>
          </a:p>
          <a:p>
            <a:pPr eaLnBrk="0" hangingPunct="0">
              <a:lnSpc>
                <a:spcPct val="150000"/>
              </a:lnSpc>
            </a:pPr>
            <a:r>
              <a:rPr lang="fr-FR" sz="2000" b="1" dirty="0" smtClean="0">
                <a:latin typeface="Times New Roman" pitchFamily="18" charset="0"/>
                <a:cs typeface="Times New Roman" pitchFamily="18" charset="0"/>
              </a:rPr>
              <a:t>		</a:t>
            </a:r>
            <a:r>
              <a:rPr lang="fr-FR" sz="2200" b="1" dirty="0" smtClean="0">
                <a:latin typeface="Times New Roman" pitchFamily="18" charset="0"/>
                <a:cs typeface="Times New Roman" pitchFamily="18" charset="0"/>
              </a:rPr>
              <a:t> </a:t>
            </a:r>
            <a:r>
              <a:rPr lang="fr-FR" sz="2200" b="1" dirty="0" smtClean="0">
                <a:solidFill>
                  <a:srgbClr val="FF0000"/>
                </a:solidFill>
                <a:latin typeface="Times New Roman" pitchFamily="18" charset="0"/>
                <a:ea typeface="Calibri" pitchFamily="34" charset="0"/>
                <a:cs typeface="Times New Roman" pitchFamily="18" charset="0"/>
              </a:rPr>
              <a:t> II</a:t>
            </a:r>
            <a:r>
              <a:rPr lang="fr-FR" sz="2200" b="1" dirty="0" smtClean="0">
                <a:solidFill>
                  <a:srgbClr val="FF0000"/>
                </a:solidFill>
                <a:latin typeface="Times New Roman" pitchFamily="18" charset="0"/>
                <a:cs typeface="Times New Roman" pitchFamily="18" charset="0"/>
              </a:rPr>
              <a:t>.</a:t>
            </a:r>
            <a:r>
              <a:rPr lang="fr-FR" sz="2200" b="1" dirty="0" smtClean="0">
                <a:solidFill>
                  <a:schemeClr val="bg2">
                    <a:lumMod val="60000"/>
                    <a:lumOff val="40000"/>
                  </a:schemeClr>
                </a:solidFill>
                <a:latin typeface="Times New Roman" pitchFamily="18" charset="0"/>
                <a:cs typeface="Times New Roman" pitchFamily="18" charset="0"/>
              </a:rPr>
              <a:t>1</a:t>
            </a:r>
            <a:r>
              <a:rPr lang="fr-FR" sz="2200" b="1" dirty="0" smtClean="0">
                <a:solidFill>
                  <a:srgbClr val="FF0000"/>
                </a:solidFill>
                <a:latin typeface="Times New Roman" pitchFamily="18" charset="0"/>
                <a:cs typeface="Times New Roman" pitchFamily="18" charset="0"/>
              </a:rPr>
              <a:t>.</a:t>
            </a:r>
            <a:r>
              <a:rPr lang="fr-FR" sz="2200" b="1" dirty="0" smtClean="0">
                <a:solidFill>
                  <a:srgbClr val="FFFF00"/>
                </a:solidFill>
                <a:latin typeface="Times New Roman" pitchFamily="18" charset="0"/>
                <a:cs typeface="Times New Roman" pitchFamily="18" charset="0"/>
              </a:rPr>
              <a:t>3.</a:t>
            </a:r>
            <a:r>
              <a:rPr lang="fr-FR" sz="2200" b="1" dirty="0" smtClean="0">
                <a:solidFill>
                  <a:srgbClr val="0DFF0D"/>
                </a:solidFill>
                <a:latin typeface="Times New Roman" pitchFamily="18" charset="0"/>
                <a:cs typeface="Times New Roman" pitchFamily="18" charset="0"/>
              </a:rPr>
              <a:t>1</a:t>
            </a:r>
            <a:r>
              <a:rPr lang="fr-FR" sz="2200" b="1" dirty="0" smtClean="0">
                <a:solidFill>
                  <a:srgbClr val="FFFF00"/>
                </a:solidFill>
                <a:latin typeface="Times New Roman" pitchFamily="18" charset="0"/>
                <a:cs typeface="Times New Roman" pitchFamily="18" charset="0"/>
              </a:rPr>
              <a:t> </a:t>
            </a:r>
            <a:r>
              <a:rPr lang="fr-FR" sz="2200" b="1" u="sng" dirty="0" smtClean="0">
                <a:latin typeface="Times New Roman" pitchFamily="18" charset="0"/>
                <a:cs typeface="Times New Roman" pitchFamily="18" charset="0"/>
              </a:rPr>
              <a:t>Endocytose de vésicules recouvertes de </a:t>
            </a:r>
            <a:r>
              <a:rPr lang="fr-FR" sz="2200" b="1" u="sng" dirty="0" err="1" smtClean="0">
                <a:latin typeface="Times New Roman" pitchFamily="18" charset="0"/>
                <a:cs typeface="Times New Roman" pitchFamily="18" charset="0"/>
              </a:rPr>
              <a:t>clathrine</a:t>
            </a:r>
            <a:endParaRPr lang="fr-FR" sz="2200" dirty="0" smtClean="0">
              <a:latin typeface="Times New Roman" pitchFamily="18" charset="0"/>
              <a:cs typeface="Times New Roman" pitchFamily="18" charset="0"/>
            </a:endParaRPr>
          </a:p>
          <a:p>
            <a:pPr eaLnBrk="0" hangingPunct="0">
              <a:lnSpc>
                <a:spcPct val="150000"/>
              </a:lnSpc>
            </a:pPr>
            <a:r>
              <a:rPr lang="fr-FR" sz="2200" b="1" dirty="0" smtClean="0">
                <a:latin typeface="Times New Roman" pitchFamily="18" charset="0"/>
                <a:cs typeface="Times New Roman" pitchFamily="18" charset="0"/>
              </a:rPr>
              <a:t>		  </a:t>
            </a:r>
            <a:r>
              <a:rPr lang="fr-FR" sz="2200" b="1" dirty="0" smtClean="0">
                <a:solidFill>
                  <a:srgbClr val="FF0000"/>
                </a:solidFill>
                <a:latin typeface="Times New Roman" pitchFamily="18" charset="0"/>
                <a:ea typeface="Calibri" pitchFamily="34" charset="0"/>
                <a:cs typeface="Times New Roman" pitchFamily="18" charset="0"/>
              </a:rPr>
              <a:t>II</a:t>
            </a:r>
            <a:r>
              <a:rPr lang="fr-FR" sz="2200" b="1" dirty="0" smtClean="0">
                <a:solidFill>
                  <a:srgbClr val="FF0000"/>
                </a:solidFill>
                <a:latin typeface="Times New Roman" pitchFamily="18" charset="0"/>
                <a:cs typeface="Times New Roman" pitchFamily="18" charset="0"/>
              </a:rPr>
              <a:t>.</a:t>
            </a:r>
            <a:r>
              <a:rPr lang="fr-FR" sz="2200" b="1" dirty="0" smtClean="0">
                <a:solidFill>
                  <a:schemeClr val="bg2">
                    <a:lumMod val="60000"/>
                    <a:lumOff val="40000"/>
                  </a:schemeClr>
                </a:solidFill>
                <a:latin typeface="Times New Roman" pitchFamily="18" charset="0"/>
                <a:cs typeface="Times New Roman" pitchFamily="18" charset="0"/>
              </a:rPr>
              <a:t>1</a:t>
            </a:r>
            <a:r>
              <a:rPr lang="fr-FR" sz="2200" b="1" dirty="0" smtClean="0">
                <a:solidFill>
                  <a:srgbClr val="FF0000"/>
                </a:solidFill>
                <a:latin typeface="Times New Roman" pitchFamily="18" charset="0"/>
                <a:cs typeface="Times New Roman" pitchFamily="18" charset="0"/>
              </a:rPr>
              <a:t>.</a:t>
            </a:r>
            <a:r>
              <a:rPr lang="fr-FR" sz="2200" b="1" dirty="0" smtClean="0">
                <a:solidFill>
                  <a:srgbClr val="FFFF00"/>
                </a:solidFill>
                <a:latin typeface="Times New Roman" pitchFamily="18" charset="0"/>
                <a:cs typeface="Times New Roman" pitchFamily="18" charset="0"/>
              </a:rPr>
              <a:t>3.</a:t>
            </a:r>
            <a:r>
              <a:rPr lang="fr-FR" sz="2200" b="1" dirty="0" smtClean="0">
                <a:solidFill>
                  <a:srgbClr val="0DFF0D"/>
                </a:solidFill>
                <a:latin typeface="Times New Roman" pitchFamily="18" charset="0"/>
                <a:cs typeface="Times New Roman" pitchFamily="18" charset="0"/>
              </a:rPr>
              <a:t>2</a:t>
            </a:r>
            <a:r>
              <a:rPr lang="fr-FR" sz="2200" b="1" dirty="0" smtClean="0">
                <a:solidFill>
                  <a:srgbClr val="FFFF00"/>
                </a:solidFill>
                <a:latin typeface="Times New Roman" pitchFamily="18" charset="0"/>
                <a:cs typeface="Times New Roman" pitchFamily="18" charset="0"/>
              </a:rPr>
              <a:t> </a:t>
            </a:r>
            <a:r>
              <a:rPr lang="fr-FR" sz="2200" b="1" u="sng" dirty="0" smtClean="0">
                <a:latin typeface="Times New Roman" pitchFamily="18" charset="0"/>
                <a:cs typeface="Times New Roman" pitchFamily="18" charset="0"/>
              </a:rPr>
              <a:t>Endocytose de vésicules recouvertes de cavéoline</a:t>
            </a:r>
            <a:endParaRPr lang="fr-FR" sz="2200" dirty="0" smtClean="0">
              <a:latin typeface="Times New Roman" pitchFamily="18" charset="0"/>
              <a:cs typeface="Times New Roman" pitchFamily="18" charset="0"/>
            </a:endParaRPr>
          </a:p>
          <a:p>
            <a:pPr eaLnBrk="0" hangingPunct="0">
              <a:lnSpc>
                <a:spcPct val="150000"/>
              </a:lnSpc>
            </a:pPr>
            <a:r>
              <a:rPr lang="fr-FR" sz="2000" b="1" dirty="0" smtClean="0">
                <a:latin typeface="Times New Roman" pitchFamily="18" charset="0"/>
                <a:cs typeface="Times New Roman" pitchFamily="18" charset="0"/>
              </a:rPr>
              <a:t>        </a:t>
            </a:r>
            <a:r>
              <a:rPr lang="fr-FR" sz="2400" b="1" dirty="0" smtClean="0">
                <a:solidFill>
                  <a:srgbClr val="FF0000"/>
                </a:solidFill>
                <a:latin typeface="Times New Roman" pitchFamily="18" charset="0"/>
                <a:ea typeface="Calibri" pitchFamily="34" charset="0"/>
                <a:cs typeface="Times New Roman" pitchFamily="18" charset="0"/>
              </a:rPr>
              <a:t>II</a:t>
            </a:r>
            <a:r>
              <a:rPr lang="fr-FR" sz="2400" b="1" dirty="0" smtClean="0">
                <a:latin typeface="Times New Roman" pitchFamily="18" charset="0"/>
                <a:ea typeface="Calibri" pitchFamily="34" charset="0"/>
                <a:cs typeface="Times New Roman" pitchFamily="18" charset="0"/>
              </a:rPr>
              <a:t>.</a:t>
            </a:r>
            <a:r>
              <a:rPr lang="fr-FR" sz="2400" b="1" dirty="0" smtClean="0">
                <a:solidFill>
                  <a:schemeClr val="bg2">
                    <a:lumMod val="40000"/>
                    <a:lumOff val="60000"/>
                  </a:schemeClr>
                </a:solidFill>
                <a:latin typeface="Times New Roman" pitchFamily="18" charset="0"/>
                <a:ea typeface="Calibri" pitchFamily="34" charset="0"/>
                <a:cs typeface="Times New Roman" pitchFamily="18" charset="0"/>
              </a:rPr>
              <a:t>2. </a:t>
            </a:r>
            <a:r>
              <a:rPr lang="fr-FR" sz="2400" b="1" dirty="0" err="1" smtClean="0">
                <a:solidFill>
                  <a:schemeClr val="bg2">
                    <a:lumMod val="40000"/>
                    <a:lumOff val="60000"/>
                  </a:schemeClr>
                </a:solidFill>
                <a:latin typeface="Times New Roman" pitchFamily="18" charset="0"/>
                <a:cs typeface="Times New Roman" pitchFamily="18" charset="0"/>
              </a:rPr>
              <a:t>Exocytose</a:t>
            </a:r>
            <a:endParaRPr lang="fr-FR" sz="2400" b="1" dirty="0" smtClean="0">
              <a:solidFill>
                <a:schemeClr val="bg2">
                  <a:lumMod val="40000"/>
                  <a:lumOff val="60000"/>
                </a:schemeClr>
              </a:solidFill>
              <a:latin typeface="Times New Roman" pitchFamily="18" charset="0"/>
              <a:cs typeface="Times New Roman" pitchFamily="18" charset="0"/>
            </a:endParaRPr>
          </a:p>
          <a:p>
            <a:pPr lvl="0" eaLnBrk="0" hangingPunct="0">
              <a:lnSpc>
                <a:spcPct val="150000"/>
              </a:lnSpc>
            </a:pPr>
            <a:r>
              <a:rPr lang="fr-FR" sz="2400" dirty="0" smtClean="0">
                <a:latin typeface="Times New Roman" pitchFamily="18" charset="0"/>
                <a:cs typeface="Times New Roman" pitchFamily="18" charset="0"/>
              </a:rPr>
              <a:t>		</a:t>
            </a:r>
            <a:r>
              <a:rPr lang="fr-FR" sz="2400" b="1" dirty="0" smtClean="0">
                <a:solidFill>
                  <a:srgbClr val="FF0000"/>
                </a:solidFill>
                <a:latin typeface="Times New Roman" pitchFamily="18" charset="0"/>
                <a:ea typeface="Calibri" pitchFamily="34" charset="0"/>
                <a:cs typeface="Times New Roman" pitchFamily="18" charset="0"/>
              </a:rPr>
              <a:t> II</a:t>
            </a:r>
            <a:r>
              <a:rPr lang="fr-FR" sz="2400" b="1" dirty="0" smtClean="0">
                <a:solidFill>
                  <a:srgbClr val="FF0000"/>
                </a:solidFill>
                <a:latin typeface="Times New Roman" pitchFamily="18" charset="0"/>
                <a:cs typeface="Times New Roman" pitchFamily="18" charset="0"/>
              </a:rPr>
              <a:t>.</a:t>
            </a:r>
            <a:r>
              <a:rPr lang="fr-FR" sz="2400" b="1" dirty="0" smtClean="0">
                <a:solidFill>
                  <a:schemeClr val="bg2">
                    <a:lumMod val="60000"/>
                    <a:lumOff val="40000"/>
                  </a:schemeClr>
                </a:solidFill>
                <a:latin typeface="Times New Roman" pitchFamily="18" charset="0"/>
                <a:cs typeface="Times New Roman" pitchFamily="18" charset="0"/>
              </a:rPr>
              <a:t>2</a:t>
            </a:r>
            <a:r>
              <a:rPr lang="fr-FR" sz="2400" b="1" dirty="0" smtClean="0">
                <a:solidFill>
                  <a:srgbClr val="FF0000"/>
                </a:solidFill>
                <a:latin typeface="Times New Roman" pitchFamily="18" charset="0"/>
                <a:cs typeface="Times New Roman" pitchFamily="18" charset="0"/>
              </a:rPr>
              <a:t>.</a:t>
            </a:r>
            <a:r>
              <a:rPr lang="fr-FR" sz="2400" b="1" dirty="0" smtClean="0">
                <a:solidFill>
                  <a:srgbClr val="FFFF00"/>
                </a:solidFill>
                <a:latin typeface="Times New Roman" pitchFamily="18" charset="0"/>
                <a:cs typeface="Times New Roman" pitchFamily="18" charset="0"/>
              </a:rPr>
              <a:t>1. </a:t>
            </a:r>
            <a:r>
              <a:rPr lang="fr-FR" sz="2400" b="1" dirty="0" err="1" smtClean="0">
                <a:solidFill>
                  <a:srgbClr val="FFFF00"/>
                </a:solidFill>
                <a:latin typeface="Times New Roman" pitchFamily="18" charset="0"/>
                <a:cs typeface="Times New Roman" pitchFamily="18" charset="0"/>
              </a:rPr>
              <a:t>Exocytose</a:t>
            </a:r>
            <a:r>
              <a:rPr lang="fr-FR" sz="2400" b="1" dirty="0" smtClean="0">
                <a:solidFill>
                  <a:srgbClr val="FFFF00"/>
                </a:solidFill>
                <a:latin typeface="Times New Roman" pitchFamily="18" charset="0"/>
                <a:cs typeface="Times New Roman" pitchFamily="18" charset="0"/>
              </a:rPr>
              <a:t> constitutive ou de renouvellement </a:t>
            </a:r>
          </a:p>
          <a:p>
            <a:pPr lvl="0" eaLnBrk="0" hangingPunct="0">
              <a:lnSpc>
                <a:spcPct val="150000"/>
              </a:lnSpc>
            </a:pPr>
            <a:r>
              <a:rPr lang="fr-FR" sz="2400" b="1" dirty="0" smtClean="0">
                <a:latin typeface="Times New Roman" pitchFamily="18" charset="0"/>
                <a:cs typeface="Times New Roman" pitchFamily="18" charset="0"/>
              </a:rPr>
              <a:t>		</a:t>
            </a:r>
            <a:r>
              <a:rPr lang="fr-FR" sz="2400" b="1" dirty="0" smtClean="0">
                <a:solidFill>
                  <a:srgbClr val="FF0000"/>
                </a:solidFill>
                <a:latin typeface="Times New Roman" pitchFamily="18" charset="0"/>
                <a:ea typeface="Calibri" pitchFamily="34" charset="0"/>
                <a:cs typeface="Times New Roman" pitchFamily="18" charset="0"/>
              </a:rPr>
              <a:t> II</a:t>
            </a:r>
            <a:r>
              <a:rPr lang="fr-FR" sz="2400" b="1" dirty="0" smtClean="0">
                <a:solidFill>
                  <a:srgbClr val="FF0000"/>
                </a:solidFill>
                <a:latin typeface="Times New Roman" pitchFamily="18" charset="0"/>
                <a:cs typeface="Times New Roman" pitchFamily="18" charset="0"/>
              </a:rPr>
              <a:t>.</a:t>
            </a:r>
            <a:r>
              <a:rPr lang="fr-FR" sz="2400" b="1" dirty="0" smtClean="0">
                <a:solidFill>
                  <a:schemeClr val="bg2">
                    <a:lumMod val="60000"/>
                    <a:lumOff val="40000"/>
                  </a:schemeClr>
                </a:solidFill>
                <a:latin typeface="Times New Roman" pitchFamily="18" charset="0"/>
                <a:cs typeface="Times New Roman" pitchFamily="18" charset="0"/>
              </a:rPr>
              <a:t>2</a:t>
            </a:r>
            <a:r>
              <a:rPr lang="fr-FR" sz="2400" b="1" dirty="0" smtClean="0">
                <a:solidFill>
                  <a:srgbClr val="FF0000"/>
                </a:solidFill>
                <a:latin typeface="Times New Roman" pitchFamily="18" charset="0"/>
                <a:cs typeface="Times New Roman" pitchFamily="18" charset="0"/>
              </a:rPr>
              <a:t>.</a:t>
            </a:r>
            <a:r>
              <a:rPr lang="fr-FR" sz="2400" b="1" dirty="0" smtClean="0">
                <a:solidFill>
                  <a:srgbClr val="FFFF00"/>
                </a:solidFill>
                <a:latin typeface="Times New Roman" pitchFamily="18" charset="0"/>
                <a:cs typeface="Times New Roman" pitchFamily="18" charset="0"/>
              </a:rPr>
              <a:t>2. </a:t>
            </a:r>
            <a:r>
              <a:rPr lang="fr-FR" sz="2400" b="1" dirty="0" err="1" smtClean="0">
                <a:solidFill>
                  <a:srgbClr val="FFFF00"/>
                </a:solidFill>
                <a:latin typeface="Times New Roman" pitchFamily="18" charset="0"/>
                <a:cs typeface="Times New Roman" pitchFamily="18" charset="0"/>
              </a:rPr>
              <a:t>Exocytose</a:t>
            </a:r>
            <a:r>
              <a:rPr lang="fr-FR" sz="2400" b="1" dirty="0" smtClean="0">
                <a:solidFill>
                  <a:srgbClr val="FFFF00"/>
                </a:solidFill>
                <a:latin typeface="Times New Roman" pitchFamily="18" charset="0"/>
                <a:cs typeface="Times New Roman" pitchFamily="18" charset="0"/>
              </a:rPr>
              <a:t> régulée </a:t>
            </a:r>
            <a:endParaRPr kumimoji="0" lang="fr-FR" sz="2400" b="1" strike="noStrike" cap="none" normalizeH="0" baseline="0" dirty="0" smtClean="0">
              <a:ln>
                <a:noFill/>
              </a:ln>
              <a:solidFill>
                <a:srgbClr val="FFFF00"/>
              </a:solidFill>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50</a:t>
            </a:fld>
            <a:endParaRPr lang="en-US" dirty="0"/>
          </a:p>
        </p:txBody>
      </p:sp>
      <p:sp>
        <p:nvSpPr>
          <p:cNvPr id="1025" name="Rectangle 1"/>
          <p:cNvSpPr>
            <a:spLocks noChangeArrowheads="1"/>
          </p:cNvSpPr>
          <p:nvPr/>
        </p:nvSpPr>
        <p:spPr bwMode="auto">
          <a:xfrm>
            <a:off x="214282" y="166453"/>
            <a:ext cx="8715436" cy="5503384"/>
          </a:xfrm>
          <a:prstGeom prst="rect">
            <a:avLst/>
          </a:prstGeom>
          <a:ln w="76200">
            <a:solidFill>
              <a:srgbClr val="FF0000"/>
            </a:solidFill>
            <a:headEnd/>
            <a:tailEnd/>
          </a:ln>
        </p:spPr>
        <p:style>
          <a:lnRef idx="2">
            <a:schemeClr val="dk1"/>
          </a:lnRef>
          <a:fillRef idx="1">
            <a:schemeClr val="lt1"/>
          </a:fillRef>
          <a:effectRef idx="0">
            <a:schemeClr val="dk1"/>
          </a:effectRef>
          <a:fontRef idx="minor">
            <a:schemeClr val="dk1"/>
          </a:fontRef>
        </p:style>
        <p:txBody>
          <a:bodyPr vert="horz" wrap="square" lIns="180000" tIns="180000" rIns="180000" bIns="18000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36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Caractéristiques de</a:t>
            </a:r>
            <a:r>
              <a:rPr kumimoji="0" lang="fr-FR" sz="3600" b="1" i="0" u="none" strike="noStrike" cap="none" normalizeH="0" dirty="0" smtClean="0">
                <a:ln>
                  <a:noFill/>
                </a:ln>
                <a:solidFill>
                  <a:srgbClr val="FF0000"/>
                </a:solidFill>
                <a:effectLst/>
                <a:latin typeface="Times New Roman" pitchFamily="18" charset="0"/>
                <a:ea typeface="Calibri" pitchFamily="34" charset="0"/>
                <a:cs typeface="Times New Roman" pitchFamily="18" charset="0"/>
              </a:rPr>
              <a:t> la diffusion facilitée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800" b="1" i="0" u="none" strike="noStrike" cap="none" normalizeH="0" dirty="0" smtClean="0">
              <a:ln>
                <a:noFill/>
              </a:ln>
              <a:solidFill>
                <a:srgbClr val="FF0000"/>
              </a:solidFill>
              <a:effectLst/>
              <a:latin typeface="Times New Roman" pitchFamily="18" charset="0"/>
              <a:ea typeface="Calibri" pitchFamily="34" charset="0"/>
              <a:cs typeface="Times New Roman" pitchFamily="18" charset="0"/>
            </a:endParaRPr>
          </a:p>
          <a:p>
            <a:pPr lvl="0" algn="justLow" eaLnBrk="0" hangingPunct="0">
              <a:lnSpc>
                <a:spcPct val="150000"/>
              </a:lnSpc>
              <a:buFont typeface="Wingdings" pitchFamily="2" charset="2"/>
              <a:buChar char="q"/>
            </a:pPr>
            <a:r>
              <a:rPr lang="fr-FR" sz="2200" b="1" dirty="0" smtClean="0">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Un transporteur peut aussi prendre en charge </a:t>
            </a:r>
            <a:r>
              <a:rPr kumimoji="0" lang="fr-FR" sz="22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un groupe de substance ayant des structures voisines </a:t>
            </a:r>
            <a:r>
              <a:rPr lang="fr-FR" sz="2200" b="1" dirty="0" smtClean="0">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et que chaque molécule doit présenter </a:t>
            </a:r>
            <a:r>
              <a:rPr kumimoji="0" lang="fr-FR" sz="22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une complémentarité spatiale avec le s</a:t>
            </a:r>
            <a:r>
              <a:rPr kumimoji="0" lang="fr-FR" sz="2200" b="1" i="0" u="none" strike="noStrike" cap="none" normalizeH="0" dirty="0" smtClean="0">
                <a:ln>
                  <a:noFill/>
                </a:ln>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ite de fixation</a:t>
            </a:r>
            <a:r>
              <a:rPr lang="fr-FR" sz="2200" b="1" dirty="0" smtClean="0">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p>
          <a:p>
            <a:pPr algn="justLow" eaLnBrk="0" hangingPunct="0">
              <a:lnSpc>
                <a:spcPct val="150000"/>
              </a:lnSpc>
              <a:buFont typeface="Wingdings" pitchFamily="2" charset="2"/>
              <a:buChar char="q"/>
            </a:pPr>
            <a:r>
              <a:rPr lang="fr-FR" sz="2200" b="1" dirty="0" smtClean="0">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Exemples : les transporteurs de glucose Glut1 peuvent  fixer le  Mannose et  le galactose. Glut2</a:t>
            </a:r>
            <a:r>
              <a:rPr lang="fr-FR" sz="2400" dirty="0" smtClean="0"/>
              <a:t> </a:t>
            </a:r>
            <a:r>
              <a:rPr lang="fr-FR" sz="2200" b="1" dirty="0" smtClean="0">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transporte non seulement le glucose mais aussi le fructose et le galactose</a:t>
            </a:r>
            <a:r>
              <a:rPr lang="fr-FR" sz="2400" dirty="0" smtClean="0"/>
              <a:t> </a:t>
            </a:r>
            <a:endParaRPr lang="fr-FR" sz="22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lvl="0" algn="justLow" eaLnBrk="0" hangingPunct="0">
              <a:lnSpc>
                <a:spcPct val="150000"/>
              </a:lnSpc>
              <a:buFont typeface="Wingdings" pitchFamily="2" charset="2"/>
              <a:buChar char="q"/>
            </a:pPr>
            <a:r>
              <a:rPr lang="fr-FR" sz="2200" b="1" dirty="0" smtClean="0">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C</a:t>
            </a:r>
            <a:r>
              <a:rPr kumimoji="0" lang="fr-FR" sz="22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eci crée une compétition entre deux molécules chimiquement voisines, dont la présence de l’un ralenti l’autre </a:t>
            </a:r>
          </a:p>
        </p:txBody>
      </p:sp>
    </p:spTree>
  </p:cSld>
  <p:clrMapOvr>
    <a:masterClrMapping/>
  </p:clrMapOvr>
  <p:transition spd="slow">
    <p:pull dir="l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51</a:t>
            </a:fld>
            <a:endParaRPr lang="en-US" dirty="0"/>
          </a:p>
        </p:txBody>
      </p:sp>
      <p:sp>
        <p:nvSpPr>
          <p:cNvPr id="5" name="Rectangle 4"/>
          <p:cNvSpPr/>
          <p:nvPr/>
        </p:nvSpPr>
        <p:spPr>
          <a:xfrm>
            <a:off x="73156" y="3357562"/>
            <a:ext cx="8928000" cy="2739211"/>
          </a:xfrm>
          <a:prstGeom prst="rect">
            <a:avLst/>
          </a:prstGeom>
          <a:ln w="28575">
            <a:solidFill>
              <a:schemeClr val="accent5">
                <a:lumMod val="50000"/>
              </a:schemeClr>
            </a:solidFill>
          </a:ln>
        </p:spPr>
        <p:style>
          <a:lnRef idx="2">
            <a:schemeClr val="accent1"/>
          </a:lnRef>
          <a:fillRef idx="1">
            <a:schemeClr val="lt1"/>
          </a:fillRef>
          <a:effectRef idx="0">
            <a:schemeClr val="accent1"/>
          </a:effectRef>
          <a:fontRef idx="minor">
            <a:schemeClr val="dk1"/>
          </a:fontRef>
        </p:style>
        <p:txBody>
          <a:bodyPr wrap="square" lIns="360000" rIns="360000">
            <a:spAutoFit/>
          </a:bodyPr>
          <a:lstStyle/>
          <a:p>
            <a:pPr lvl="0" algn="just">
              <a:buFont typeface="Wingdings" pitchFamily="2" charset="2"/>
              <a:buChar char="q"/>
            </a:pPr>
            <a:r>
              <a:rPr lang="fr-FR" sz="2400" b="1" dirty="0" smtClean="0">
                <a:latin typeface="Times New Roman" pitchFamily="18" charset="0"/>
                <a:cs typeface="Times New Roman" pitchFamily="18" charset="0"/>
              </a:rPr>
              <a:t> </a:t>
            </a:r>
            <a:r>
              <a:rPr lang="fr-FR"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La diffusion facilitée est un mécanisme saturable, contrairement à la diffusion simple. La vitesse de transport atteint un maximum (</a:t>
            </a:r>
            <a:r>
              <a:rPr lang="fr-FR" sz="2400"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Vmax</a:t>
            </a:r>
            <a:r>
              <a:rPr lang="fr-FR"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lorsque le transporteur est saturé. </a:t>
            </a:r>
          </a:p>
          <a:p>
            <a:pPr lvl="0" algn="just">
              <a:buFont typeface="Wingdings" pitchFamily="2" charset="2"/>
              <a:buChar char="q"/>
            </a:pPr>
            <a:r>
              <a:rPr lang="fr-FR" sz="2400" b="1" dirty="0" smtClean="0">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Plus la concentration de la substance à transporter augmente, plus le nombre de perméases recrutées augmente et le système de transport devient saturé, par conséquent la vitesse de transport ralenti. </a:t>
            </a:r>
            <a:r>
              <a:rPr lang="fr-FR" sz="28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2050" name="Picture 2"/>
          <p:cNvPicPr>
            <a:picLocks noChangeAspect="1" noChangeArrowheads="1"/>
          </p:cNvPicPr>
          <p:nvPr/>
        </p:nvPicPr>
        <p:blipFill>
          <a:blip r:embed="rId2"/>
          <a:srcRect/>
          <a:stretch>
            <a:fillRect/>
          </a:stretch>
        </p:blipFill>
        <p:spPr bwMode="auto">
          <a:xfrm>
            <a:off x="214314" y="142877"/>
            <a:ext cx="8358214" cy="3214685"/>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52</a:t>
            </a:fld>
            <a:endParaRPr lang="en-US" dirty="0"/>
          </a:p>
        </p:txBody>
      </p:sp>
      <p:sp>
        <p:nvSpPr>
          <p:cNvPr id="4" name="Rectangle 3"/>
          <p:cNvSpPr/>
          <p:nvPr/>
        </p:nvSpPr>
        <p:spPr>
          <a:xfrm>
            <a:off x="214282" y="1500174"/>
            <a:ext cx="8715404" cy="46020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fr-FR" sz="2200" dirty="0" smtClean="0">
                <a:solidFill>
                  <a:schemeClr val="bg1"/>
                </a:solidFill>
                <a:latin typeface="Times New Roman" pitchFamily="18" charset="0"/>
                <a:cs typeface="Times New Roman" pitchFamily="18" charset="0"/>
              </a:rPr>
              <a:t>Le glucose est une petite molécule hydrophile qui circule librement dans le sang mais ne peut pas franchir la membrane plasmique de la cellule. En effet, la bicouche lipidique, étant hydrophobe, l'entrée du glucose nécessite donc la présence de protéines spécifiques appelées transporteurs de glucose. </a:t>
            </a:r>
          </a:p>
          <a:p>
            <a:pPr algn="just">
              <a:lnSpc>
                <a:spcPct val="150000"/>
              </a:lnSpc>
            </a:pPr>
            <a:r>
              <a:rPr lang="fr-FR" sz="2200" b="1" dirty="0" smtClean="0">
                <a:solidFill>
                  <a:schemeClr val="bg1"/>
                </a:solidFill>
                <a:latin typeface="Times New Roman" pitchFamily="18" charset="0"/>
                <a:cs typeface="Times New Roman" pitchFamily="18" charset="0"/>
              </a:rPr>
              <a:t>Le premier type de ces transporteurs est appelé:</a:t>
            </a:r>
          </a:p>
          <a:p>
            <a:pPr algn="just">
              <a:lnSpc>
                <a:spcPct val="150000"/>
              </a:lnSpc>
            </a:pPr>
            <a:r>
              <a:rPr lang="fr-FR" sz="2200" b="1" dirty="0" smtClean="0">
                <a:ln>
                  <a:solidFill>
                    <a:srgbClr val="EA00EA"/>
                  </a:solidFill>
                </a:ln>
                <a:solidFill>
                  <a:srgbClr val="7030A0"/>
                </a:solidFill>
                <a:latin typeface="Times New Roman" pitchFamily="18" charset="0"/>
                <a:cs typeface="Times New Roman" pitchFamily="18" charset="0"/>
              </a:rPr>
              <a:t>GLUT</a:t>
            </a:r>
            <a:r>
              <a:rPr lang="fr-FR" sz="2200" b="1" dirty="0" smtClean="0">
                <a:solidFill>
                  <a:schemeClr val="bg1"/>
                </a:solidFill>
                <a:latin typeface="Times New Roman" pitchFamily="18" charset="0"/>
                <a:cs typeface="Times New Roman" pitchFamily="18" charset="0"/>
              </a:rPr>
              <a:t>= </a:t>
            </a:r>
            <a:r>
              <a:rPr lang="fr-FR" sz="2200" b="1" dirty="0" smtClean="0">
                <a:ln>
                  <a:solidFill>
                    <a:srgbClr val="EA00EA"/>
                  </a:solidFill>
                </a:ln>
                <a:solidFill>
                  <a:srgbClr val="7030A0"/>
                </a:solidFill>
                <a:latin typeface="Times New Roman" pitchFamily="18" charset="0"/>
                <a:cs typeface="Times New Roman" pitchFamily="18" charset="0"/>
              </a:rPr>
              <a:t>GLU</a:t>
            </a:r>
            <a:r>
              <a:rPr lang="fr-FR" sz="2200" b="1" dirty="0" smtClean="0">
                <a:solidFill>
                  <a:schemeClr val="bg1"/>
                </a:solidFill>
                <a:latin typeface="Times New Roman" pitchFamily="18" charset="0"/>
                <a:cs typeface="Times New Roman" pitchFamily="18" charset="0"/>
              </a:rPr>
              <a:t>COSE </a:t>
            </a:r>
            <a:r>
              <a:rPr lang="fr-FR" sz="2200" b="1" dirty="0" smtClean="0">
                <a:ln>
                  <a:solidFill>
                    <a:srgbClr val="EA00EA"/>
                  </a:solidFill>
                </a:ln>
                <a:solidFill>
                  <a:srgbClr val="7030A0"/>
                </a:solidFill>
                <a:latin typeface="Times New Roman" pitchFamily="18" charset="0"/>
                <a:cs typeface="Times New Roman" pitchFamily="18" charset="0"/>
              </a:rPr>
              <a:t>T</a:t>
            </a:r>
            <a:r>
              <a:rPr lang="fr-FR" sz="2200" b="1" dirty="0" smtClean="0">
                <a:solidFill>
                  <a:schemeClr val="bg1"/>
                </a:solidFill>
                <a:latin typeface="Times New Roman" pitchFamily="18" charset="0"/>
                <a:cs typeface="Times New Roman" pitchFamily="18" charset="0"/>
              </a:rPr>
              <a:t>ransporteur.</a:t>
            </a:r>
          </a:p>
          <a:p>
            <a:pPr algn="just">
              <a:lnSpc>
                <a:spcPct val="150000"/>
              </a:lnSpc>
            </a:pPr>
            <a:r>
              <a:rPr lang="fr-FR" sz="2200" b="1" dirty="0" smtClean="0">
                <a:solidFill>
                  <a:schemeClr val="bg1"/>
                </a:solidFill>
                <a:latin typeface="Times New Roman" pitchFamily="18" charset="0"/>
                <a:cs typeface="Times New Roman" pitchFamily="18" charset="0"/>
              </a:rPr>
              <a:t>Les GLUT sont présents dans la plupart des cellules des mammifères qui utilisent le glucose sanguin comme principale source d’énergie cellulaire.</a:t>
            </a:r>
            <a:endParaRPr lang="fr-FR" sz="2200" b="1" dirty="0">
              <a:solidFill>
                <a:schemeClr val="bg1"/>
              </a:solidFill>
              <a:latin typeface="Times New Roman" pitchFamily="18" charset="0"/>
              <a:cs typeface="Times New Roman" pitchFamily="18" charset="0"/>
            </a:endParaRPr>
          </a:p>
        </p:txBody>
      </p:sp>
      <p:sp>
        <p:nvSpPr>
          <p:cNvPr id="7" name="Rectangle 6"/>
          <p:cNvSpPr>
            <a:spLocks noRot="1" noChangeArrowheads="1"/>
          </p:cNvSpPr>
          <p:nvPr/>
        </p:nvSpPr>
        <p:spPr bwMode="auto">
          <a:xfrm>
            <a:off x="290280" y="214290"/>
            <a:ext cx="8568000" cy="1214446"/>
          </a:xfrm>
          <a:prstGeom prst="rect">
            <a:avLst/>
          </a:prstGeom>
          <a:solidFill>
            <a:srgbClr val="CC0099"/>
          </a:solidFill>
          <a:ln w="76200" cmpd="thinThick">
            <a:solidFill>
              <a:srgbClr val="FFFF00"/>
            </a:solidFill>
            <a:miter lim="800000"/>
            <a:headEnd/>
            <a:tailEnd/>
          </a:ln>
          <a:effectLst/>
        </p:spPr>
        <p:txBody>
          <a:bodyPr anchor="ctr"/>
          <a:lstStyle/>
          <a:p>
            <a:pPr marL="514350" indent="-514350" algn="ctr" fontAlgn="auto">
              <a:spcBef>
                <a:spcPts val="0"/>
              </a:spcBef>
              <a:spcAft>
                <a:spcPts val="0"/>
              </a:spcAft>
              <a:defRPr/>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Transporteurs de Glucose </a:t>
            </a:r>
          </a:p>
          <a:p>
            <a:pPr marL="514350" indent="-514350" algn="ctr" fontAlgn="auto">
              <a:spcBef>
                <a:spcPts val="0"/>
              </a:spcBef>
              <a:spcAft>
                <a:spcPts val="0"/>
              </a:spcAft>
              <a:defRPr/>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I. Les « GLUT »</a:t>
            </a: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53</a:t>
            </a:fld>
            <a:endParaRPr lang="en-US" dirty="0"/>
          </a:p>
        </p:txBody>
      </p:sp>
      <p:sp>
        <p:nvSpPr>
          <p:cNvPr id="4" name="Rectangle 3"/>
          <p:cNvSpPr/>
          <p:nvPr/>
        </p:nvSpPr>
        <p:spPr>
          <a:xfrm>
            <a:off x="214282" y="2000240"/>
            <a:ext cx="8715404" cy="1769355"/>
          </a:xfrm>
          <a:prstGeom prst="rect">
            <a:avLst/>
          </a:prstGeom>
          <a:ln w="57150">
            <a:solidFill>
              <a:srgbClr val="FFC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fr-FR" sz="2400" b="1" u="sng" dirty="0" smtClean="0">
                <a:solidFill>
                  <a:schemeClr val="bg1"/>
                </a:solidFill>
                <a:latin typeface="Times New Roman" pitchFamily="18" charset="0"/>
                <a:cs typeface="Times New Roman" pitchFamily="18" charset="0"/>
              </a:rPr>
              <a:t>Le transporteur GLUT 1</a:t>
            </a:r>
            <a:r>
              <a:rPr lang="fr-FR" sz="2400" b="1" dirty="0" smtClean="0">
                <a:solidFill>
                  <a:schemeClr val="bg1"/>
                </a:solidFill>
                <a:latin typeface="Times New Roman" pitchFamily="18" charset="0"/>
                <a:cs typeface="Times New Roman" pitchFamily="18" charset="0"/>
              </a:rPr>
              <a:t> </a:t>
            </a:r>
            <a:r>
              <a:rPr lang="fr-FR" sz="2400" dirty="0" smtClean="0">
                <a:solidFill>
                  <a:schemeClr val="bg1"/>
                </a:solidFill>
                <a:latin typeface="Times New Roman" pitchFamily="18" charset="0"/>
                <a:cs typeface="Times New Roman" pitchFamily="18" charset="0"/>
              </a:rPr>
              <a:t>est l'</a:t>
            </a:r>
            <a:r>
              <a:rPr lang="fr-FR" sz="2400" dirty="0" err="1" smtClean="0">
                <a:solidFill>
                  <a:schemeClr val="bg1"/>
                </a:solidFill>
                <a:latin typeface="Times New Roman" pitchFamily="18" charset="0"/>
                <a:cs typeface="Times New Roman" pitchFamily="18" charset="0"/>
              </a:rPr>
              <a:t>isoforme</a:t>
            </a:r>
            <a:r>
              <a:rPr lang="fr-FR" sz="2400" dirty="0" smtClean="0">
                <a:solidFill>
                  <a:schemeClr val="bg1"/>
                </a:solidFill>
                <a:latin typeface="Times New Roman" pitchFamily="18" charset="0"/>
                <a:cs typeface="Times New Roman" pitchFamily="18" charset="0"/>
              </a:rPr>
              <a:t> la plus répandue. Elle est détectée dans pratiquement tous les tissus et cellules de l'organisme bien qu'à des concentrations variables.</a:t>
            </a:r>
          </a:p>
        </p:txBody>
      </p:sp>
      <p:pic>
        <p:nvPicPr>
          <p:cNvPr id="7" name="Picture 3" descr="C:\Users\serv\Desktop\ALLAOUI\cours cytophysio\transport mbn\structure générale des GLUT.bmp"/>
          <p:cNvPicPr>
            <a:picLocks noChangeAspect="1" noChangeArrowheads="1"/>
          </p:cNvPicPr>
          <p:nvPr/>
        </p:nvPicPr>
        <p:blipFill>
          <a:blip r:embed="rId2"/>
          <a:srcRect/>
          <a:stretch>
            <a:fillRect/>
          </a:stretch>
        </p:blipFill>
        <p:spPr bwMode="auto">
          <a:xfrm>
            <a:off x="1357290" y="3929066"/>
            <a:ext cx="6000792" cy="2428892"/>
          </a:xfrm>
          <a:prstGeom prst="rect">
            <a:avLst/>
          </a:prstGeom>
          <a:noFill/>
          <a:ln w="76200">
            <a:solidFill>
              <a:srgbClr val="C00000"/>
            </a:solidFill>
          </a:ln>
        </p:spPr>
      </p:pic>
      <p:sp>
        <p:nvSpPr>
          <p:cNvPr id="8" name="Rectangle 7"/>
          <p:cNvSpPr/>
          <p:nvPr/>
        </p:nvSpPr>
        <p:spPr>
          <a:xfrm>
            <a:off x="285720" y="174476"/>
            <a:ext cx="8501122" cy="175432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txBody>
          <a:bodyPr wrap="square">
            <a:spAutoFit/>
          </a:bodyPr>
          <a:lstStyle/>
          <a:p>
            <a:pPr algn="just">
              <a:lnSpc>
                <a:spcPct val="150000"/>
              </a:lnSpc>
            </a:pPr>
            <a:r>
              <a:rPr lang="fr-FR" sz="2400" b="1" dirty="0" smtClean="0">
                <a:solidFill>
                  <a:schemeClr val="bg1"/>
                </a:solidFill>
                <a:latin typeface="Times New Roman" pitchFamily="18" charset="0"/>
                <a:cs typeface="Times New Roman" pitchFamily="18" charset="0"/>
              </a:rPr>
              <a:t>Chez les Mammifères, on connaît 6 formes distinctes et importantes de transporteurs GLUT. Chaque forme est spécifique de certains tissus et contrôlée de manière différente. </a:t>
            </a:r>
            <a:endParaRPr lang="fr-FR" sz="2400" b="1" dirty="0">
              <a:solidFill>
                <a:schemeClr val="bg1"/>
              </a:solidFill>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54</a:t>
            </a:fld>
            <a:endParaRPr lang="en-US"/>
          </a:p>
        </p:txBody>
      </p:sp>
      <p:sp>
        <p:nvSpPr>
          <p:cNvPr id="4" name="Rectangle 3"/>
          <p:cNvSpPr/>
          <p:nvPr/>
        </p:nvSpPr>
        <p:spPr>
          <a:xfrm>
            <a:off x="142844" y="331643"/>
            <a:ext cx="8748000" cy="2954481"/>
          </a:xfrm>
          <a:prstGeom prst="rect">
            <a:avLst/>
          </a:prstGeom>
          <a:ln w="76200">
            <a:solidFill>
              <a:srgbClr val="FF0000"/>
            </a:solidFill>
          </a:ln>
        </p:spPr>
        <p:style>
          <a:lnRef idx="2">
            <a:schemeClr val="accent1"/>
          </a:lnRef>
          <a:fillRef idx="1">
            <a:schemeClr val="lt1"/>
          </a:fillRef>
          <a:effectRef idx="0">
            <a:schemeClr val="accent1"/>
          </a:effectRef>
          <a:fontRef idx="minor">
            <a:schemeClr val="dk1"/>
          </a:fontRef>
        </p:style>
        <p:txBody>
          <a:bodyPr wrap="square" lIns="180000" tIns="180000" rIns="360000" bIns="180000">
            <a:spAutoFit/>
          </a:bodyPr>
          <a:lstStyle/>
          <a:p>
            <a:pPr marL="457200" indent="-457200" algn="just">
              <a:lnSpc>
                <a:spcPct val="150000"/>
              </a:lnSpc>
              <a:buFont typeface="Wingdings" pitchFamily="2" charset="2"/>
              <a:buChar char="Ø"/>
            </a:pPr>
            <a:r>
              <a:rPr lang="fr-FR" sz="2300" b="1" u="sng" dirty="0" smtClean="0">
                <a:solidFill>
                  <a:schemeClr val="bg1"/>
                </a:solidFill>
                <a:latin typeface="Times New Roman" pitchFamily="18" charset="0"/>
                <a:cs typeface="Times New Roman" pitchFamily="18" charset="0"/>
              </a:rPr>
              <a:t>L'</a:t>
            </a:r>
            <a:r>
              <a:rPr lang="fr-FR" sz="2300" b="1" u="sng" dirty="0" err="1" smtClean="0">
                <a:solidFill>
                  <a:schemeClr val="bg1"/>
                </a:solidFill>
                <a:latin typeface="Times New Roman" pitchFamily="18" charset="0"/>
                <a:cs typeface="Times New Roman" pitchFamily="18" charset="0"/>
              </a:rPr>
              <a:t>isoforme</a:t>
            </a:r>
            <a:r>
              <a:rPr lang="fr-FR" sz="2300" b="1" u="sng" dirty="0" smtClean="0">
                <a:solidFill>
                  <a:schemeClr val="bg1"/>
                </a:solidFill>
                <a:latin typeface="Times New Roman" pitchFamily="18" charset="0"/>
                <a:cs typeface="Times New Roman" pitchFamily="18" charset="0"/>
              </a:rPr>
              <a:t> GLUT2 </a:t>
            </a:r>
            <a:r>
              <a:rPr lang="fr-FR" sz="2300" b="1" dirty="0" smtClean="0">
                <a:solidFill>
                  <a:srgbClr val="FF0000"/>
                </a:solidFill>
                <a:latin typeface="Times New Roman" pitchFamily="18" charset="0"/>
                <a:cs typeface="Times New Roman" pitchFamily="18" charset="0"/>
              </a:rPr>
              <a:t>présente une faible affinité pour le glucose </a:t>
            </a:r>
            <a:r>
              <a:rPr lang="fr-FR" sz="2300" dirty="0" smtClean="0">
                <a:solidFill>
                  <a:schemeClr val="bg1"/>
                </a:solidFill>
                <a:latin typeface="Times New Roman" pitchFamily="18" charset="0"/>
                <a:cs typeface="Times New Roman" pitchFamily="18" charset="0"/>
              </a:rPr>
              <a:t>ce qui lui permet d'avoir une activité directement proportionnelle à la glycémie. On la trouve dans les hépatocytes, sur les membranes </a:t>
            </a:r>
            <a:r>
              <a:rPr lang="fr-FR" sz="2300" dirty="0" err="1" smtClean="0">
                <a:solidFill>
                  <a:schemeClr val="bg1"/>
                </a:solidFill>
                <a:latin typeface="Times New Roman" pitchFamily="18" charset="0"/>
                <a:cs typeface="Times New Roman" pitchFamily="18" charset="0"/>
              </a:rPr>
              <a:t>baso</a:t>
            </a:r>
            <a:r>
              <a:rPr lang="fr-FR" sz="2300" dirty="0" smtClean="0">
                <a:solidFill>
                  <a:schemeClr val="bg1"/>
                </a:solidFill>
                <a:latin typeface="Times New Roman" pitchFamily="18" charset="0"/>
                <a:cs typeface="Times New Roman" pitchFamily="18" charset="0"/>
              </a:rPr>
              <a:t>-latérales des </a:t>
            </a:r>
            <a:r>
              <a:rPr lang="fr-FR" sz="2300" dirty="0" err="1" smtClean="0">
                <a:solidFill>
                  <a:schemeClr val="bg1"/>
                </a:solidFill>
                <a:latin typeface="Times New Roman" pitchFamily="18" charset="0"/>
                <a:cs typeface="Times New Roman" pitchFamily="18" charset="0"/>
              </a:rPr>
              <a:t>entérocytes</a:t>
            </a:r>
            <a:r>
              <a:rPr lang="fr-FR" sz="2300" dirty="0" smtClean="0">
                <a:solidFill>
                  <a:schemeClr val="bg1"/>
                </a:solidFill>
                <a:latin typeface="Times New Roman" pitchFamily="18" charset="0"/>
                <a:cs typeface="Times New Roman" pitchFamily="18" charset="0"/>
              </a:rPr>
              <a:t> et des cellules épithéliales du néphron ainsi que les cellules du pancréas .</a:t>
            </a:r>
          </a:p>
        </p:txBody>
      </p:sp>
    </p:spTree>
  </p:cSld>
  <p:clrMapOvr>
    <a:masterClrMapping/>
  </p:clrMapOvr>
  <p:transition spd="slow">
    <p:pull dir="l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55</a:t>
            </a:fld>
            <a:endParaRPr lang="en-US"/>
          </a:p>
        </p:txBody>
      </p:sp>
      <p:sp>
        <p:nvSpPr>
          <p:cNvPr id="4" name="Rectangle 3"/>
          <p:cNvSpPr/>
          <p:nvPr/>
        </p:nvSpPr>
        <p:spPr>
          <a:xfrm>
            <a:off x="214314" y="154382"/>
            <a:ext cx="8748000" cy="3621139"/>
          </a:xfrm>
          <a:prstGeom prst="rect">
            <a:avLst/>
          </a:prstGeom>
          <a:ln w="76200">
            <a:solidFill>
              <a:srgbClr val="FF0000"/>
            </a:solidFill>
          </a:ln>
        </p:spPr>
        <p:style>
          <a:lnRef idx="2">
            <a:schemeClr val="accent1"/>
          </a:lnRef>
          <a:fillRef idx="1">
            <a:schemeClr val="lt1"/>
          </a:fillRef>
          <a:effectRef idx="0">
            <a:schemeClr val="accent1"/>
          </a:effectRef>
          <a:fontRef idx="minor">
            <a:schemeClr val="dk1"/>
          </a:fontRef>
        </p:style>
        <p:txBody>
          <a:bodyPr wrap="square" lIns="180000" tIns="180000" rIns="360000" bIns="180000">
            <a:spAutoFit/>
          </a:bodyPr>
          <a:lstStyle/>
          <a:p>
            <a:pPr marL="457200" indent="-457200" algn="just">
              <a:lnSpc>
                <a:spcPct val="150000"/>
              </a:lnSpc>
              <a:buFont typeface="Wingdings" pitchFamily="2" charset="2"/>
              <a:buChar char="Ø"/>
            </a:pPr>
            <a:r>
              <a:rPr lang="fr-FR" sz="2400" dirty="0" smtClean="0">
                <a:solidFill>
                  <a:schemeClr val="bg1"/>
                </a:solidFill>
                <a:latin typeface="Times New Roman" pitchFamily="18" charset="0"/>
                <a:cs typeface="Times New Roman" pitchFamily="18" charset="0"/>
              </a:rPr>
              <a:t>Le </a:t>
            </a:r>
            <a:r>
              <a:rPr lang="fr-FR" sz="2400" b="1" dirty="0" smtClean="0">
                <a:solidFill>
                  <a:schemeClr val="bg1"/>
                </a:solidFill>
                <a:latin typeface="Times New Roman" pitchFamily="18" charset="0"/>
                <a:cs typeface="Times New Roman" pitchFamily="18" charset="0"/>
              </a:rPr>
              <a:t>GLUT3</a:t>
            </a:r>
            <a:r>
              <a:rPr lang="fr-FR" sz="2400" dirty="0" smtClean="0">
                <a:solidFill>
                  <a:schemeClr val="bg1"/>
                </a:solidFill>
                <a:latin typeface="Times New Roman" pitchFamily="18" charset="0"/>
                <a:cs typeface="Times New Roman" pitchFamily="18" charset="0"/>
              </a:rPr>
              <a:t>, qui a la plus forte affinité pour le glucose, </a:t>
            </a:r>
            <a:r>
              <a:rPr lang="fr-FR" sz="2400" b="1" dirty="0" smtClean="0">
                <a:solidFill>
                  <a:srgbClr val="FF0000"/>
                </a:solidFill>
                <a:latin typeface="Times New Roman" pitchFamily="18" charset="0"/>
                <a:cs typeface="Times New Roman" pitchFamily="18" charset="0"/>
              </a:rPr>
              <a:t>favorise la fourniture de glucose aux neurones</a:t>
            </a:r>
          </a:p>
          <a:p>
            <a:pPr marL="457200" indent="-457200" algn="just">
              <a:lnSpc>
                <a:spcPct val="150000"/>
              </a:lnSpc>
              <a:buFont typeface="Wingdings" pitchFamily="2" charset="2"/>
              <a:buChar char="Ø"/>
            </a:pPr>
            <a:r>
              <a:rPr lang="fr-FR" sz="2400" dirty="0" smtClean="0">
                <a:solidFill>
                  <a:schemeClr val="bg1"/>
                </a:solidFill>
                <a:latin typeface="Times New Roman" pitchFamily="18" charset="0"/>
                <a:cs typeface="Times New Roman" pitchFamily="18" charset="0"/>
              </a:rPr>
              <a:t> L’</a:t>
            </a:r>
            <a:r>
              <a:rPr lang="fr-FR" sz="2400" dirty="0" err="1" smtClean="0">
                <a:solidFill>
                  <a:schemeClr val="bg1"/>
                </a:solidFill>
                <a:latin typeface="Times New Roman" pitchFamily="18" charset="0"/>
                <a:cs typeface="Times New Roman" pitchFamily="18" charset="0"/>
              </a:rPr>
              <a:t>isoforme</a:t>
            </a:r>
            <a:r>
              <a:rPr lang="fr-FR" sz="2400" dirty="0" smtClean="0">
                <a:solidFill>
                  <a:schemeClr val="bg1"/>
                </a:solidFill>
                <a:latin typeface="Times New Roman" pitchFamily="18" charset="0"/>
                <a:cs typeface="Times New Roman" pitchFamily="18" charset="0"/>
              </a:rPr>
              <a:t> </a:t>
            </a:r>
            <a:r>
              <a:rPr lang="fr-FR" sz="2400" b="1" dirty="0" smtClean="0">
                <a:solidFill>
                  <a:schemeClr val="bg1"/>
                </a:solidFill>
                <a:latin typeface="Times New Roman" pitchFamily="18" charset="0"/>
                <a:cs typeface="Times New Roman" pitchFamily="18" charset="0"/>
              </a:rPr>
              <a:t>GLUT4 </a:t>
            </a:r>
            <a:r>
              <a:rPr lang="fr-FR" sz="2400" dirty="0" smtClean="0">
                <a:solidFill>
                  <a:schemeClr val="bg1"/>
                </a:solidFill>
                <a:latin typeface="Times New Roman" pitchFamily="18" charset="0"/>
                <a:cs typeface="Times New Roman" pitchFamily="18" charset="0"/>
              </a:rPr>
              <a:t>spécifique des muscles et du tissu adipeux, est </a:t>
            </a:r>
            <a:r>
              <a:rPr lang="fr-FR" sz="2400" b="1" dirty="0" smtClean="0">
                <a:solidFill>
                  <a:srgbClr val="FF0000"/>
                </a:solidFill>
                <a:latin typeface="Times New Roman" pitchFamily="18" charset="0"/>
                <a:cs typeface="Times New Roman" pitchFamily="18" charset="0"/>
              </a:rPr>
              <a:t>sensible à l’action de l’insuline.</a:t>
            </a:r>
          </a:p>
          <a:p>
            <a:pPr marL="457200" indent="-457200" algn="just">
              <a:lnSpc>
                <a:spcPct val="150000"/>
              </a:lnSpc>
              <a:buFont typeface="Wingdings" pitchFamily="2" charset="2"/>
              <a:buChar char="Ø"/>
            </a:pPr>
            <a:r>
              <a:rPr lang="fr-FR" sz="2400" dirty="0" smtClean="0">
                <a:solidFill>
                  <a:schemeClr val="bg1"/>
                </a:solidFill>
                <a:latin typeface="Times New Roman" pitchFamily="18" charset="0"/>
                <a:cs typeface="Times New Roman" pitchFamily="18" charset="0"/>
              </a:rPr>
              <a:t> L’</a:t>
            </a:r>
            <a:r>
              <a:rPr lang="fr-FR" sz="2400" dirty="0" err="1" smtClean="0">
                <a:solidFill>
                  <a:schemeClr val="bg1"/>
                </a:solidFill>
                <a:latin typeface="Times New Roman" pitchFamily="18" charset="0"/>
                <a:cs typeface="Times New Roman" pitchFamily="18" charset="0"/>
              </a:rPr>
              <a:t>isoforme</a:t>
            </a:r>
            <a:r>
              <a:rPr lang="fr-FR" sz="2400" dirty="0" smtClean="0">
                <a:solidFill>
                  <a:schemeClr val="bg1"/>
                </a:solidFill>
                <a:latin typeface="Times New Roman" pitchFamily="18" charset="0"/>
                <a:cs typeface="Times New Roman" pitchFamily="18" charset="0"/>
              </a:rPr>
              <a:t> </a:t>
            </a:r>
            <a:r>
              <a:rPr lang="fr-FR" sz="2400" b="1" dirty="0" smtClean="0">
                <a:solidFill>
                  <a:schemeClr val="bg1"/>
                </a:solidFill>
                <a:latin typeface="Times New Roman" pitchFamily="18" charset="0"/>
                <a:cs typeface="Times New Roman" pitchFamily="18" charset="0"/>
              </a:rPr>
              <a:t>GLUT5</a:t>
            </a:r>
            <a:r>
              <a:rPr lang="fr-FR" sz="2400" dirty="0" smtClean="0">
                <a:solidFill>
                  <a:schemeClr val="bg1"/>
                </a:solidFill>
                <a:latin typeface="Times New Roman" pitchFamily="18" charset="0"/>
                <a:cs typeface="Times New Roman" pitchFamily="18" charset="0"/>
              </a:rPr>
              <a:t>, est la plus divergente de la famille car c’est un  </a:t>
            </a:r>
            <a:r>
              <a:rPr lang="fr-FR" sz="2400" b="1" dirty="0" smtClean="0">
                <a:solidFill>
                  <a:srgbClr val="FF0000"/>
                </a:solidFill>
                <a:latin typeface="Times New Roman" pitchFamily="18" charset="0"/>
                <a:cs typeface="Times New Roman" pitchFamily="18" charset="0"/>
              </a:rPr>
              <a:t>transporteur de fructose. </a:t>
            </a:r>
            <a:endParaRPr lang="fr-FR" sz="2400" b="1" dirty="0">
              <a:solidFill>
                <a:srgbClr val="FF0000"/>
              </a:solidFill>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282" y="2357430"/>
            <a:ext cx="8643998" cy="4286280"/>
          </a:xfrm>
          <a:gradFill flip="none" rotWithShape="1">
            <a:gsLst>
              <a:gs pos="0">
                <a:srgbClr val="FF6699">
                  <a:shade val="30000"/>
                  <a:satMod val="115000"/>
                </a:srgbClr>
              </a:gs>
              <a:gs pos="50000">
                <a:srgbClr val="FF6699">
                  <a:shade val="67500"/>
                  <a:satMod val="115000"/>
                </a:srgbClr>
              </a:gs>
              <a:gs pos="100000">
                <a:srgbClr val="FF6699">
                  <a:shade val="100000"/>
                  <a:satMod val="115000"/>
                </a:srgbClr>
              </a:gs>
            </a:gsLst>
            <a:lin ang="10800000" scaled="1"/>
            <a:tileRect/>
          </a:gradFill>
          <a:ln w="76200">
            <a:solidFill>
              <a:srgbClr val="FFFF00"/>
            </a:solidFill>
          </a:ln>
        </p:spPr>
        <p:txBody>
          <a:bodyPr/>
          <a:lstStyle/>
          <a:p>
            <a:pPr>
              <a:buNone/>
            </a:pPr>
            <a:r>
              <a:rPr lang="fr-FR" b="1" dirty="0" smtClean="0">
                <a:solidFill>
                  <a:srgbClr val="FF0000"/>
                </a:solidFill>
                <a:effectLst/>
                <a:latin typeface="Times New Roman" pitchFamily="18" charset="0"/>
                <a:cs typeface="Times New Roman" pitchFamily="18" charset="0"/>
              </a:rPr>
              <a:t>	</a:t>
            </a:r>
            <a:r>
              <a:rPr lang="fr-FR" b="1" dirty="0" smtClean="0">
                <a:solidFill>
                  <a:srgbClr val="C00000"/>
                </a:solidFill>
                <a:effectLst/>
                <a:latin typeface="Times New Roman" pitchFamily="18" charset="0"/>
                <a:cs typeface="Times New Roman" pitchFamily="18" charset="0"/>
              </a:rPr>
              <a:t>I.</a:t>
            </a:r>
            <a:r>
              <a:rPr lang="fr-FR" b="1" dirty="0" smtClean="0">
                <a:solidFill>
                  <a:schemeClr val="bg2">
                    <a:lumMod val="75000"/>
                  </a:schemeClr>
                </a:solidFill>
                <a:effectLst/>
                <a:latin typeface="Times New Roman" pitchFamily="18" charset="0"/>
                <a:cs typeface="Times New Roman" pitchFamily="18" charset="0"/>
              </a:rPr>
              <a:t>2. Transports  </a:t>
            </a:r>
            <a:r>
              <a:rPr lang="fr-FR" b="1" dirty="0" err="1" smtClean="0">
                <a:solidFill>
                  <a:schemeClr val="bg2">
                    <a:lumMod val="75000"/>
                  </a:schemeClr>
                </a:solidFill>
                <a:effectLst/>
                <a:latin typeface="Times New Roman" pitchFamily="18" charset="0"/>
                <a:cs typeface="Times New Roman" pitchFamily="18" charset="0"/>
              </a:rPr>
              <a:t>Perméatifs</a:t>
            </a:r>
            <a:r>
              <a:rPr lang="fr-FR" b="1" dirty="0" smtClean="0">
                <a:solidFill>
                  <a:schemeClr val="bg2">
                    <a:lumMod val="75000"/>
                  </a:schemeClr>
                </a:solidFill>
                <a:effectLst/>
                <a:latin typeface="Times New Roman" pitchFamily="18" charset="0"/>
                <a:cs typeface="Times New Roman" pitchFamily="18" charset="0"/>
              </a:rPr>
              <a:t>  Actifs (avec perméase et apport énergétique)</a:t>
            </a:r>
          </a:p>
          <a:p>
            <a:pPr>
              <a:buNone/>
            </a:pPr>
            <a:r>
              <a:rPr lang="fr-FR" sz="2400" b="1" dirty="0" smtClean="0">
                <a:solidFill>
                  <a:srgbClr val="FF0000"/>
                </a:solidFill>
                <a:effectLst/>
                <a:latin typeface="Times New Roman" pitchFamily="18" charset="0"/>
                <a:cs typeface="Times New Roman" pitchFamily="18" charset="0"/>
              </a:rPr>
              <a:t>	</a:t>
            </a:r>
            <a:r>
              <a:rPr lang="fr-FR" sz="2400" b="1" dirty="0" smtClean="0">
                <a:solidFill>
                  <a:srgbClr val="C00000"/>
                </a:solidFill>
                <a:effectLst/>
                <a:latin typeface="Times New Roman" pitchFamily="18" charset="0"/>
                <a:cs typeface="Times New Roman" pitchFamily="18" charset="0"/>
              </a:rPr>
              <a:t>I.</a:t>
            </a:r>
            <a:r>
              <a:rPr lang="fr-FR" sz="2400" b="1" dirty="0" smtClean="0">
                <a:solidFill>
                  <a:schemeClr val="accent5">
                    <a:lumMod val="25000"/>
                  </a:schemeClr>
                </a:solidFill>
                <a:effectLst/>
                <a:latin typeface="Times New Roman" pitchFamily="18" charset="0"/>
                <a:cs typeface="Times New Roman" pitchFamily="18" charset="0"/>
              </a:rPr>
              <a:t>2.</a:t>
            </a:r>
            <a:r>
              <a:rPr lang="fr-FR" sz="2400" b="1" dirty="0" smtClean="0">
                <a:solidFill>
                  <a:srgbClr val="FFFF00"/>
                </a:solidFill>
                <a:effectLst/>
                <a:latin typeface="Times New Roman" pitchFamily="18" charset="0"/>
                <a:cs typeface="Times New Roman" pitchFamily="18" charset="0"/>
              </a:rPr>
              <a:t>1. Transports  </a:t>
            </a:r>
            <a:r>
              <a:rPr lang="fr-FR" sz="2400" b="1" dirty="0" err="1" smtClean="0">
                <a:solidFill>
                  <a:srgbClr val="FFFF00"/>
                </a:solidFill>
                <a:effectLst/>
                <a:latin typeface="Times New Roman" pitchFamily="18" charset="0"/>
                <a:cs typeface="Times New Roman" pitchFamily="18" charset="0"/>
              </a:rPr>
              <a:t>Perméatifs</a:t>
            </a:r>
            <a:r>
              <a:rPr lang="fr-FR" sz="2400" b="1" dirty="0" smtClean="0">
                <a:solidFill>
                  <a:srgbClr val="FFFF00"/>
                </a:solidFill>
                <a:effectLst/>
                <a:latin typeface="Times New Roman" pitchFamily="18" charset="0"/>
                <a:cs typeface="Times New Roman" pitchFamily="18" charset="0"/>
              </a:rPr>
              <a:t>  Actifs Primaire ou Direct </a:t>
            </a:r>
          </a:p>
          <a:p>
            <a:pPr>
              <a:buClr>
                <a:srgbClr val="00FFFF"/>
              </a:buClr>
              <a:buSzPct val="110000"/>
              <a:buFont typeface="Wingdings" pitchFamily="2" charset="2"/>
              <a:buChar char="Ø"/>
            </a:pPr>
            <a:r>
              <a:rPr lang="fr-FR" sz="2400" b="1" i="1" u="sng" dirty="0" smtClean="0">
                <a:effectLst/>
                <a:latin typeface="Times New Roman" pitchFamily="18" charset="0"/>
                <a:cs typeface="Times New Roman" pitchFamily="18" charset="0"/>
              </a:rPr>
              <a:t>Transport actif des ions Na+ et K+ </a:t>
            </a:r>
            <a:r>
              <a:rPr lang="fr-FR" sz="2400" b="1" dirty="0" smtClean="0">
                <a:effectLst/>
                <a:latin typeface="Times New Roman" pitchFamily="18" charset="0"/>
                <a:cs typeface="Times New Roman" pitchFamily="18" charset="0"/>
              </a:rPr>
              <a:t>: Pompe NA+/K+</a:t>
            </a:r>
          </a:p>
          <a:p>
            <a:pPr>
              <a:buClr>
                <a:srgbClr val="00FFFF"/>
              </a:buClr>
              <a:buSzPct val="110000"/>
              <a:buFont typeface="Wingdings" pitchFamily="2" charset="2"/>
              <a:buChar char="Ø"/>
            </a:pPr>
            <a:r>
              <a:rPr lang="fr-FR" sz="2400" b="1" dirty="0" err="1" smtClean="0">
                <a:effectLst/>
                <a:latin typeface="Times New Roman" pitchFamily="18" charset="0"/>
                <a:cs typeface="Times New Roman" pitchFamily="18" charset="0"/>
              </a:rPr>
              <a:t>ATPase</a:t>
            </a:r>
            <a:r>
              <a:rPr lang="fr-FR" sz="2400" b="1" i="1" u="sng" dirty="0" err="1" smtClean="0">
                <a:effectLst/>
                <a:latin typeface="Times New Roman" pitchFamily="18" charset="0"/>
                <a:cs typeface="Times New Roman" pitchFamily="18" charset="0"/>
              </a:rPr>
              <a:t>Transport</a:t>
            </a:r>
            <a:r>
              <a:rPr lang="fr-FR" sz="2400" b="1" i="1" u="sng" dirty="0" smtClean="0">
                <a:effectLst/>
                <a:latin typeface="Times New Roman" pitchFamily="18" charset="0"/>
                <a:cs typeface="Times New Roman" pitchFamily="18" charset="0"/>
              </a:rPr>
              <a:t> actif des ions Ca2+ par la pompe Ca </a:t>
            </a:r>
            <a:r>
              <a:rPr lang="fr-FR" sz="2400" b="1" i="1" u="sng" dirty="0" err="1" smtClean="0">
                <a:effectLst/>
                <a:latin typeface="Times New Roman" pitchFamily="18" charset="0"/>
                <a:cs typeface="Times New Roman" pitchFamily="18" charset="0"/>
              </a:rPr>
              <a:t>ATPase</a:t>
            </a:r>
            <a:endParaRPr lang="fr-FR" sz="2400" b="1" dirty="0" smtClean="0">
              <a:solidFill>
                <a:srgbClr val="FF0000"/>
              </a:solidFill>
              <a:effectLst/>
              <a:latin typeface="Times New Roman" pitchFamily="18" charset="0"/>
              <a:cs typeface="Times New Roman" pitchFamily="18" charset="0"/>
            </a:endParaRPr>
          </a:p>
          <a:p>
            <a:pPr>
              <a:buNone/>
            </a:pPr>
            <a:r>
              <a:rPr lang="fr-FR" sz="2400" b="1" dirty="0" smtClean="0">
                <a:solidFill>
                  <a:srgbClr val="FF0000"/>
                </a:solidFill>
                <a:effectLst/>
                <a:latin typeface="Times New Roman" pitchFamily="18" charset="0"/>
                <a:cs typeface="Times New Roman" pitchFamily="18" charset="0"/>
              </a:rPr>
              <a:t>	</a:t>
            </a:r>
            <a:r>
              <a:rPr lang="fr-FR" sz="2400" b="1" dirty="0" smtClean="0">
                <a:solidFill>
                  <a:srgbClr val="C00000"/>
                </a:solidFill>
                <a:effectLst/>
                <a:latin typeface="Times New Roman" pitchFamily="18" charset="0"/>
                <a:cs typeface="Times New Roman" pitchFamily="18" charset="0"/>
              </a:rPr>
              <a:t>I.</a:t>
            </a:r>
            <a:r>
              <a:rPr lang="fr-FR" sz="2400" b="1" dirty="0" smtClean="0">
                <a:solidFill>
                  <a:schemeClr val="accent5">
                    <a:lumMod val="25000"/>
                  </a:schemeClr>
                </a:solidFill>
                <a:effectLst/>
                <a:latin typeface="Times New Roman" pitchFamily="18" charset="0"/>
                <a:cs typeface="Times New Roman" pitchFamily="18" charset="0"/>
              </a:rPr>
              <a:t>2</a:t>
            </a:r>
            <a:r>
              <a:rPr lang="fr-FR" sz="2400" b="1" dirty="0" smtClean="0">
                <a:solidFill>
                  <a:srgbClr val="FF0000"/>
                </a:solidFill>
                <a:effectLst/>
                <a:latin typeface="Times New Roman" pitchFamily="18" charset="0"/>
                <a:cs typeface="Times New Roman" pitchFamily="18" charset="0"/>
              </a:rPr>
              <a:t>.</a:t>
            </a:r>
            <a:r>
              <a:rPr lang="fr-FR" sz="2400" b="1" dirty="0" smtClean="0">
                <a:solidFill>
                  <a:srgbClr val="FFFF00"/>
                </a:solidFill>
                <a:effectLst/>
                <a:latin typeface="Times New Roman" pitchFamily="18" charset="0"/>
                <a:cs typeface="Times New Roman" pitchFamily="18" charset="0"/>
              </a:rPr>
              <a:t>2.</a:t>
            </a:r>
            <a:r>
              <a:rPr lang="fr-FR" sz="2400" b="1" dirty="0" smtClean="0">
                <a:solidFill>
                  <a:srgbClr val="FF0000"/>
                </a:solidFill>
                <a:effectLst/>
                <a:latin typeface="Times New Roman" pitchFamily="18" charset="0"/>
                <a:cs typeface="Times New Roman" pitchFamily="18" charset="0"/>
              </a:rPr>
              <a:t> </a:t>
            </a:r>
            <a:r>
              <a:rPr lang="fr-FR" sz="2400" b="1" dirty="0" smtClean="0">
                <a:solidFill>
                  <a:srgbClr val="FFFF00"/>
                </a:solidFill>
                <a:effectLst/>
                <a:latin typeface="Times New Roman" pitchFamily="18" charset="0"/>
                <a:cs typeface="Times New Roman" pitchFamily="18" charset="0"/>
              </a:rPr>
              <a:t>Transports  </a:t>
            </a:r>
            <a:r>
              <a:rPr lang="fr-FR" sz="2400" b="1" dirty="0" err="1" smtClean="0">
                <a:solidFill>
                  <a:srgbClr val="FFFF00"/>
                </a:solidFill>
                <a:effectLst/>
                <a:latin typeface="Times New Roman" pitchFamily="18" charset="0"/>
                <a:cs typeface="Times New Roman" pitchFamily="18" charset="0"/>
              </a:rPr>
              <a:t>Perméatifs</a:t>
            </a:r>
            <a:r>
              <a:rPr lang="fr-FR" sz="2400" b="1" dirty="0" smtClean="0">
                <a:solidFill>
                  <a:srgbClr val="FFFF00"/>
                </a:solidFill>
                <a:effectLst/>
                <a:latin typeface="Times New Roman" pitchFamily="18" charset="0"/>
                <a:cs typeface="Times New Roman" pitchFamily="18" charset="0"/>
              </a:rPr>
              <a:t>  Actifs Secondaire ou Indirect </a:t>
            </a:r>
          </a:p>
          <a:p>
            <a:pPr lvl="4">
              <a:buClr>
                <a:srgbClr val="00FFFF"/>
              </a:buClr>
              <a:buSzPct val="110000"/>
              <a:buFont typeface="Wingdings" pitchFamily="2" charset="2"/>
              <a:buChar char="Ø"/>
            </a:pPr>
            <a:r>
              <a:rPr lang="fr-FR" sz="2400" b="1" i="1" u="sng" dirty="0" smtClean="0">
                <a:effectLst/>
                <a:latin typeface="Times New Roman" pitchFamily="18" charset="0"/>
                <a:cs typeface="Times New Roman" pitchFamily="18" charset="0"/>
              </a:rPr>
              <a:t>Transport de glucose: exemple des SGLT</a:t>
            </a:r>
          </a:p>
          <a:p>
            <a:pPr lvl="4">
              <a:buClr>
                <a:srgbClr val="00FFFF"/>
              </a:buClr>
              <a:buSzPct val="110000"/>
              <a:buFont typeface="Wingdings" pitchFamily="2" charset="2"/>
              <a:buChar char="Ø"/>
            </a:pPr>
            <a:r>
              <a:rPr lang="fr-FR" sz="2400" b="1" i="1" u="sng" dirty="0" smtClean="0">
                <a:effectLst/>
                <a:latin typeface="Times New Roman" pitchFamily="18" charset="0"/>
                <a:cs typeface="Times New Roman" pitchFamily="18" charset="0"/>
              </a:rPr>
              <a:t>Exemple de Symport des acides aminés</a:t>
            </a:r>
            <a:r>
              <a:rPr lang="fr-FR" sz="2400" b="1" dirty="0" smtClean="0">
                <a:latin typeface="Times New Roman" pitchFamily="18" charset="0"/>
                <a:cs typeface="Times New Roman" pitchFamily="18" charset="0"/>
              </a:rPr>
              <a:t> </a:t>
            </a:r>
            <a:endParaRPr lang="fr-FR" sz="2400" dirty="0" smtClean="0">
              <a:latin typeface="Times New Roman" pitchFamily="18" charset="0"/>
              <a:cs typeface="Times New Roman" pitchFamily="18" charset="0"/>
            </a:endParaRPr>
          </a:p>
        </p:txBody>
      </p:sp>
      <p:sp>
        <p:nvSpPr>
          <p:cNvPr id="4" name="Rectangle 3"/>
          <p:cNvSpPr>
            <a:spLocks noRot="1" noChangeArrowheads="1"/>
          </p:cNvSpPr>
          <p:nvPr/>
        </p:nvSpPr>
        <p:spPr bwMode="auto">
          <a:xfrm>
            <a:off x="3428992" y="71414"/>
            <a:ext cx="2384244" cy="428628"/>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FF0000"/>
            </a:solidFill>
            <a:miter lim="800000"/>
            <a:headEnd/>
            <a:tailEnd/>
          </a:ln>
          <a:effectLst/>
        </p:spPr>
        <p:txBody>
          <a:bodyPr anchor="ctr"/>
          <a:lstStyle/>
          <a:p>
            <a:pPr algn="ctr" fontAlgn="auto">
              <a:spcBef>
                <a:spcPts val="0"/>
              </a:spcBef>
              <a:spcAft>
                <a:spcPts val="0"/>
              </a:spcAft>
              <a:defRPr/>
            </a:pPr>
            <a:r>
              <a:rPr lang="fr-FR" sz="24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Plan</a:t>
            </a:r>
            <a:endParaRPr lang="en-US" sz="2400" b="1" dirty="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sp>
        <p:nvSpPr>
          <p:cNvPr id="8" name="Rectangle à coins arrondis 7"/>
          <p:cNvSpPr/>
          <p:nvPr/>
        </p:nvSpPr>
        <p:spPr bwMode="auto">
          <a:xfrm>
            <a:off x="428596" y="1928802"/>
            <a:ext cx="8429684" cy="357190"/>
          </a:xfrm>
          <a:prstGeom prst="roundRect">
            <a:avLst/>
          </a:prstGeom>
          <a:solidFill>
            <a:srgbClr val="FF99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r>
              <a:rPr lang="fr-FR" b="1" strike="sngStrike" dirty="0" smtClean="0">
                <a:solidFill>
                  <a:srgbClr val="FF0000"/>
                </a:solidFill>
                <a:latin typeface="Times New Roman" pitchFamily="18" charset="0"/>
                <a:cs typeface="Times New Roman" pitchFamily="18" charset="0"/>
              </a:rPr>
              <a:t>I.</a:t>
            </a:r>
            <a:r>
              <a:rPr lang="fr-FR" b="1" strike="sngStrike" dirty="0" smtClean="0">
                <a:solidFill>
                  <a:schemeClr val="bg2">
                    <a:lumMod val="60000"/>
                    <a:lumOff val="40000"/>
                  </a:schemeClr>
                </a:solidFill>
                <a:latin typeface="Times New Roman" pitchFamily="18" charset="0"/>
                <a:cs typeface="Times New Roman" pitchFamily="18" charset="0"/>
              </a:rPr>
              <a:t>1. </a:t>
            </a:r>
            <a:r>
              <a:rPr lang="fr-FR" b="1" strike="sngStrike" dirty="0" smtClean="0">
                <a:solidFill>
                  <a:schemeClr val="accent5">
                    <a:lumMod val="50000"/>
                  </a:schemeClr>
                </a:solidFill>
                <a:latin typeface="Times New Roman" pitchFamily="18" charset="0"/>
                <a:cs typeface="Times New Roman" pitchFamily="18" charset="0"/>
              </a:rPr>
              <a:t>Transports passifs = perméabilité passive</a:t>
            </a:r>
            <a:r>
              <a:rPr lang="fr-FR" b="1" dirty="0" smtClean="0">
                <a:solidFill>
                  <a:schemeClr val="accent5">
                    <a:lumMod val="50000"/>
                  </a:schemeClr>
                </a:solidFill>
                <a:latin typeface="Times New Roman" pitchFamily="18" charset="0"/>
                <a:cs typeface="Times New Roman" pitchFamily="18" charset="0"/>
              </a:rPr>
              <a:t> </a:t>
            </a:r>
          </a:p>
          <a:p>
            <a:pPr marL="0" marR="0" indent="0"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217718" y="500042"/>
            <a:ext cx="8712000" cy="1285884"/>
          </a:xfrm>
          <a:prstGeom prst="rect">
            <a:avLst/>
          </a:prstGeom>
          <a:solidFill>
            <a:srgbClr val="FFCC00"/>
          </a:solidFill>
          <a:ln w="9525" cap="flat" cmpd="sng" algn="ctr">
            <a:solidFill>
              <a:schemeClr val="tx1"/>
            </a:solidFill>
            <a:prstDash val="solid"/>
            <a:round/>
            <a:headEnd type="none" w="med" len="med"/>
            <a:tailEnd type="none" w="med" len="med"/>
          </a:ln>
          <a:effectLst>
            <a:innerShdw blurRad="63500" dist="50800" dir="16200000">
              <a:prstClr val="black">
                <a:alpha val="50000"/>
              </a:prstClr>
            </a:innerShdw>
          </a:effectLst>
        </p:spPr>
        <p:txBody>
          <a:bodyPr vert="horz" wrap="none" lIns="91440" tIns="45720" rIns="91440" bIns="45720" numCol="1" rtlCol="0" anchor="t" anchorCtr="0" compatLnSpc="1">
            <a:prstTxWarp prst="textNoShape">
              <a:avLst/>
            </a:prstTxWarp>
          </a:bodyPr>
          <a:lstStyle/>
          <a:p>
            <a:pPr marL="342900" lvl="0" indent="-342900" algn="ctr" eaLnBrk="0" hangingPunct="0">
              <a:buAutoNum type="romanUcPeriod"/>
            </a:pPr>
            <a:r>
              <a:rPr lang="fr-FR" sz="4000" b="1" dirty="0" smtClean="0">
                <a:solidFill>
                  <a:srgbClr val="FF0000"/>
                </a:solidFill>
                <a:latin typeface="Times New Roman" pitchFamily="18" charset="0"/>
                <a:cs typeface="Times New Roman" pitchFamily="18" charset="0"/>
              </a:rPr>
              <a:t>Les transports membranaires </a:t>
            </a:r>
          </a:p>
          <a:p>
            <a:pPr marL="342900" lvl="0" indent="-342900" algn="ctr" eaLnBrk="0" hangingPunct="0"/>
            <a:r>
              <a:rPr lang="fr-FR" sz="4000" b="1" dirty="0" err="1" smtClean="0">
                <a:solidFill>
                  <a:srgbClr val="FF0000"/>
                </a:solidFill>
                <a:latin typeface="Times New Roman" pitchFamily="18" charset="0"/>
                <a:cs typeface="Times New Roman" pitchFamily="18" charset="0"/>
              </a:rPr>
              <a:t>perméatifs</a:t>
            </a:r>
            <a:endParaRPr lang="fr-FR" sz="4000" b="1" dirty="0" smtClean="0">
              <a:solidFill>
                <a:srgbClr val="FF0000"/>
              </a:solidFill>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5"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par>
                          <p:cTn id="13" fill="hold">
                            <p:stCondLst>
                              <p:cond delay="1500"/>
                            </p:stCondLst>
                            <p:childTnLst>
                              <p:par>
                                <p:cTn id="14" presetID="4"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bg/>
                                          </p:spTgt>
                                        </p:tgtEl>
                                        <p:attrNameLst>
                                          <p:attrName>style.visibility</p:attrName>
                                        </p:attrNameLst>
                                      </p:cBhvr>
                                      <p:to>
                                        <p:strVal val="visible"/>
                                      </p:to>
                                    </p:set>
                                    <p:anim calcmode="lin" valueType="num">
                                      <p:cBhvr additive="base">
                                        <p:cTn id="21" dur="1000" fill="hold"/>
                                        <p:tgtEl>
                                          <p:spTgt spid="3">
                                            <p:bg/>
                                          </p:spTgt>
                                        </p:tgtEl>
                                        <p:attrNameLst>
                                          <p:attrName>ppt_x</p:attrName>
                                        </p:attrNameLst>
                                      </p:cBhvr>
                                      <p:tavLst>
                                        <p:tav tm="0">
                                          <p:val>
                                            <p:strVal val="#ppt_x"/>
                                          </p:val>
                                        </p:tav>
                                        <p:tav tm="100000">
                                          <p:val>
                                            <p:strVal val="#ppt_x"/>
                                          </p:val>
                                        </p:tav>
                                      </p:tavLst>
                                    </p:anim>
                                    <p:anim calcmode="lin" valueType="num">
                                      <p:cBhvr additive="base">
                                        <p:cTn id="22" dur="1000" fill="hold"/>
                                        <p:tgtEl>
                                          <p:spTgt spid="3">
                                            <p:bg/>
                                          </p:spTgt>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 calcmode="lin" valueType="num">
                                      <p:cBhvr additive="base">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7"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grpId="0" nodeType="after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additive="base">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38" fill="hold">
                            <p:stCondLst>
                              <p:cond delay="4000"/>
                            </p:stCondLst>
                            <p:childTnLst>
                              <p:par>
                                <p:cTn id="39" presetID="2" presetClass="entr" presetSubtype="4" fill="hold" grpId="0" nodeType="after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43" fill="hold">
                            <p:stCondLst>
                              <p:cond delay="5000"/>
                            </p:stCondLst>
                            <p:childTnLst>
                              <p:par>
                                <p:cTn id="44" presetID="2" presetClass="entr" presetSubtype="4" fill="hold" grpId="0" nodeType="after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 calcmode="lin" valueType="num">
                                      <p:cBhvr additive="base">
                                        <p:cTn id="4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7" dur="1000" fill="hold"/>
                                        <p:tgtEl>
                                          <p:spTgt spid="3">
                                            <p:txEl>
                                              <p:pRg st="4" end="4"/>
                                            </p:txEl>
                                          </p:spTgt>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 calcmode="lin" valueType="num">
                                      <p:cBhvr additive="base">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1" dur="1000" fill="hold"/>
                                        <p:tgtEl>
                                          <p:spTgt spid="3">
                                            <p:txEl>
                                              <p:pRg st="5" end="5"/>
                                            </p:txEl>
                                          </p:spTgt>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additive="base">
                                        <p:cTn id="5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5"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8"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57</a:t>
            </a:fld>
            <a:endParaRPr lang="en-US" dirty="0"/>
          </a:p>
        </p:txBody>
      </p:sp>
      <p:sp>
        <p:nvSpPr>
          <p:cNvPr id="169985" name="Rectangle 1"/>
          <p:cNvSpPr>
            <a:spLocks noChangeArrowheads="1"/>
          </p:cNvSpPr>
          <p:nvPr/>
        </p:nvSpPr>
        <p:spPr bwMode="auto">
          <a:xfrm>
            <a:off x="181156" y="1884186"/>
            <a:ext cx="8784000" cy="3970318"/>
          </a:xfrm>
          <a:prstGeom prst="rect">
            <a:avLst/>
          </a:prstGeom>
          <a:ln w="76200">
            <a:solidFill>
              <a:srgbClr val="0060A8"/>
            </a:solid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lvl="0" algn="justLow">
              <a:lnSpc>
                <a:spcPct val="150000"/>
              </a:lnSpc>
              <a:buFont typeface="Wingdings" pitchFamily="2" charset="2"/>
              <a:buChar char="v"/>
            </a:pPr>
            <a:r>
              <a:rPr kumimoji="0" lang="fr-FR"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Les Mécanismes de </a:t>
            </a:r>
            <a:r>
              <a:rPr lang="fr-FR" sz="2800" b="1" dirty="0" smtClean="0">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transport actifs</a:t>
            </a:r>
            <a:r>
              <a:rPr lang="fr-FR" sz="28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présentent les trois caractéristiques suivantes :</a:t>
            </a:r>
            <a:r>
              <a:rPr lang="fr-FR" sz="2800" b="1" dirty="0" smtClean="0">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p>
          <a:p>
            <a:pPr marL="514350" lvl="0" indent="-514350" algn="justLow">
              <a:lnSpc>
                <a:spcPct val="150000"/>
              </a:lnSpc>
              <a:buFont typeface="+mj-lt"/>
              <a:buAutoNum type="arabicPeriod"/>
            </a:pPr>
            <a:r>
              <a:rPr lang="fr-FR" sz="28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Ils se produisent </a:t>
            </a:r>
            <a:r>
              <a:rPr lang="fr-FR" sz="2800" b="1" dirty="0" smtClean="0">
                <a:solidFill>
                  <a:srgbClr val="C0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contre le gradient de concentration </a:t>
            </a:r>
            <a:r>
              <a:rPr lang="fr-FR" sz="28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de l’élément à transporter </a:t>
            </a:r>
            <a:r>
              <a:rPr lang="fr-FR" sz="2800" b="1" dirty="0" smtClean="0">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r>
              <a:rPr kumimoji="0" lang="fr-FR"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du compartiment ou           la concentration est la plus faible vers celui ou elle </a:t>
            </a:r>
            <a:r>
              <a:rPr lang="fr-FR" sz="2800" b="1" dirty="0" smtClean="0">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est     </a:t>
            </a:r>
            <a:r>
              <a:rPr kumimoji="0" lang="fr-FR"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la plus élevée). </a:t>
            </a:r>
            <a:endParaRPr kumimoji="0" lang="fr-FR" sz="2800" b="0" i="0" u="none" strike="sng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ectangle 6"/>
          <p:cNvSpPr>
            <a:spLocks noRot="1" noChangeArrowheads="1"/>
          </p:cNvSpPr>
          <p:nvPr/>
        </p:nvSpPr>
        <p:spPr bwMode="auto">
          <a:xfrm>
            <a:off x="285720" y="142852"/>
            <a:ext cx="8572560" cy="1571636"/>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66FFFF"/>
            </a:solidFill>
            <a:miter lim="800000"/>
            <a:headEnd/>
            <a:tailEnd/>
          </a:ln>
          <a:effectLst/>
        </p:spPr>
        <p:txBody>
          <a:bodyPr anchor="ctr"/>
          <a:lstStyle/>
          <a:p>
            <a:pPr>
              <a:buNone/>
            </a:pPr>
            <a:r>
              <a:rPr lang="fr-FR" sz="36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1.2. Transports  Perméatifs  Actifs (avec perméase et apport énergétique) </a:t>
            </a:r>
            <a:endParaRPr lang="en-US" sz="3200" b="1" dirty="0">
              <a:solidFill>
                <a:schemeClr val="hlink"/>
              </a:solidFill>
              <a:effectLst>
                <a:outerShdw blurRad="38100" dist="38100" dir="2700000" algn="tl">
                  <a:srgbClr val="000000"/>
                </a:outerShdw>
              </a:effectLst>
              <a:latin typeface="+mn-lt"/>
              <a:cs typeface="+mn-cs"/>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58</a:t>
            </a:fld>
            <a:endParaRPr lang="en-US"/>
          </a:p>
        </p:txBody>
      </p:sp>
      <p:sp>
        <p:nvSpPr>
          <p:cNvPr id="4" name="Rectangle 3"/>
          <p:cNvSpPr/>
          <p:nvPr/>
        </p:nvSpPr>
        <p:spPr>
          <a:xfrm>
            <a:off x="214282" y="1285860"/>
            <a:ext cx="3643338" cy="4718554"/>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16200000" scaled="1"/>
            <a:tileRect/>
          </a:gradFill>
          <a:ln w="76200">
            <a:solidFill>
              <a:schemeClr val="bg2">
                <a:lumMod val="60000"/>
                <a:lumOff val="40000"/>
              </a:schemeClr>
            </a:solidFill>
          </a:ln>
        </p:spPr>
        <p:style>
          <a:lnRef idx="2">
            <a:schemeClr val="dk1"/>
          </a:lnRef>
          <a:fillRef idx="1">
            <a:schemeClr val="lt1"/>
          </a:fillRef>
          <a:effectRef idx="0">
            <a:schemeClr val="dk1"/>
          </a:effectRef>
          <a:fontRef idx="minor">
            <a:schemeClr val="dk1"/>
          </a:fontRef>
        </p:style>
        <p:txBody>
          <a:bodyPr wrap="square" lIns="360000" tIns="360000" rIns="360000">
            <a:spAutoFit/>
          </a:bodyPr>
          <a:lstStyle/>
          <a:p>
            <a:pPr marL="514350" lvl="0" indent="-514350" algn="justLow">
              <a:lnSpc>
                <a:spcPct val="150000"/>
              </a:lnSpc>
              <a:buFont typeface="+mj-lt"/>
              <a:buAutoNum type="arabicPeriod" startAt="2"/>
            </a:pPr>
            <a:r>
              <a:rPr lang="fr-FR"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Ils sont couplés à un mécanisme </a:t>
            </a:r>
            <a:r>
              <a:rPr lang="fr-FR" sz="2400" b="1" dirty="0" smtClean="0">
                <a:ln w="10541" cmpd="sng">
                  <a:solidFill>
                    <a:srgbClr val="FF3300"/>
                  </a:solidFill>
                  <a:prstDash val="solid"/>
                </a:ln>
                <a:solidFill>
                  <a:srgbClr val="FF0066"/>
                </a:solidFill>
                <a:latin typeface="Times New Roman" pitchFamily="18" charset="0"/>
                <a:cs typeface="Times New Roman" pitchFamily="18" charset="0"/>
              </a:rPr>
              <a:t>«pompe </a:t>
            </a:r>
            <a:r>
              <a:rPr lang="fr-FR" sz="2400" b="1" dirty="0" err="1" smtClean="0">
                <a:ln w="10541" cmpd="sng">
                  <a:solidFill>
                    <a:srgbClr val="FF3300"/>
                  </a:solidFill>
                  <a:prstDash val="solid"/>
                </a:ln>
                <a:solidFill>
                  <a:srgbClr val="FF0066"/>
                </a:solidFill>
                <a:latin typeface="Times New Roman" pitchFamily="18" charset="0"/>
                <a:cs typeface="Times New Roman" pitchFamily="18" charset="0"/>
              </a:rPr>
              <a:t>ATPase</a:t>
            </a:r>
            <a:r>
              <a:rPr lang="fr-FR" sz="2400" b="1" dirty="0" smtClean="0">
                <a:ln w="10541" cmpd="sng">
                  <a:solidFill>
                    <a:srgbClr val="FF3300"/>
                  </a:solidFill>
                  <a:prstDash val="solid"/>
                </a:ln>
                <a:solidFill>
                  <a:srgbClr val="FF0066"/>
                </a:solidFill>
                <a:latin typeface="Times New Roman" pitchFamily="18" charset="0"/>
                <a:cs typeface="Times New Roman" pitchFamily="18" charset="0"/>
              </a:rPr>
              <a:t>» </a:t>
            </a:r>
            <a:r>
              <a:rPr lang="fr-FR"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produisant de l’énergie nécessaire pour le transport</a:t>
            </a:r>
          </a:p>
          <a:p>
            <a:pPr algn="just"/>
            <a:endParaRPr lang="fr-FR"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srcRect/>
          <a:stretch>
            <a:fillRect/>
          </a:stretch>
        </p:blipFill>
        <p:spPr bwMode="auto">
          <a:xfrm>
            <a:off x="3929059" y="142877"/>
            <a:ext cx="5214942" cy="6429395"/>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59</a:t>
            </a:fld>
            <a:endParaRPr lang="en-US"/>
          </a:p>
        </p:txBody>
      </p:sp>
      <p:sp>
        <p:nvSpPr>
          <p:cNvPr id="4" name="Rectangle 3"/>
          <p:cNvSpPr/>
          <p:nvPr/>
        </p:nvSpPr>
        <p:spPr>
          <a:xfrm>
            <a:off x="142876" y="214290"/>
            <a:ext cx="8858280" cy="571301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100000" t="100000"/>
            </a:path>
            <a:tileRect r="-100000" b="-100000"/>
          </a:gradFill>
          <a:ln w="76200">
            <a:solidFill>
              <a:srgbClr val="00B050"/>
            </a:solidFill>
          </a:ln>
        </p:spPr>
        <p:style>
          <a:lnRef idx="2">
            <a:schemeClr val="dk1"/>
          </a:lnRef>
          <a:fillRef idx="1">
            <a:schemeClr val="lt1"/>
          </a:fillRef>
          <a:effectRef idx="0">
            <a:schemeClr val="dk1"/>
          </a:effectRef>
          <a:fontRef idx="minor">
            <a:schemeClr val="dk1"/>
          </a:fontRef>
        </p:style>
        <p:txBody>
          <a:bodyPr wrap="square" lIns="360000" tIns="360000" rIns="360000" bIns="360000">
            <a:spAutoFit/>
          </a:bodyPr>
          <a:lstStyle/>
          <a:p>
            <a:pPr algn="just">
              <a:lnSpc>
                <a:spcPct val="150000"/>
              </a:lnSpc>
            </a:pPr>
            <a:r>
              <a:rPr lang="fr-FR" sz="2400" b="1" dirty="0" smtClean="0">
                <a:ln>
                  <a:solidFill>
                    <a:schemeClr val="bg2">
                      <a:lumMod val="50000"/>
                    </a:schemeClr>
                  </a:solidFill>
                </a:ln>
                <a:solidFill>
                  <a:schemeClr val="bg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3. </a:t>
            </a:r>
            <a:r>
              <a:rPr lang="fr-FR"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On les classe en deux groupes selon la source d’énergie utilisée :</a:t>
            </a:r>
          </a:p>
          <a:p>
            <a:pPr algn="just">
              <a:lnSpc>
                <a:spcPct val="150000"/>
              </a:lnSpc>
            </a:pPr>
            <a:r>
              <a:rPr lang="fr-FR" sz="2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fr-FR" sz="24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Actif primaire direct: </a:t>
            </a:r>
            <a:r>
              <a:rPr lang="fr-FR"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Consommation d’ATP directe : dans ce cas la perméase est une enzyme de type </a:t>
            </a:r>
            <a:r>
              <a:rPr lang="fr-FR" sz="2400"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ATPase</a:t>
            </a:r>
            <a:r>
              <a:rPr lang="fr-FR"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souvent appelée pompe.</a:t>
            </a:r>
          </a:p>
          <a:p>
            <a:pPr algn="just">
              <a:lnSpc>
                <a:spcPct val="150000"/>
              </a:lnSpc>
            </a:pPr>
            <a:r>
              <a:rPr lang="fr-FR" sz="24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Actif secondaire: </a:t>
            </a:r>
            <a:r>
              <a:rPr lang="fr-FR"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avec Co-transport: Couplage d’un transport facilité utilisant le gradient de concentration généré par un transport actif (le plus souvent le gradient de concentration est celui d’ions Na+)</a:t>
            </a:r>
            <a:endParaRPr lang="fr-FR"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9" name="Rectangle 3"/>
          <p:cNvSpPr>
            <a:spLocks noGrp="1" noChangeArrowheads="1"/>
          </p:cNvSpPr>
          <p:nvPr>
            <p:ph type="body" idx="1"/>
          </p:nvPr>
        </p:nvSpPr>
        <p:spPr>
          <a:xfrm>
            <a:off x="214282" y="357166"/>
            <a:ext cx="8715436" cy="6337300"/>
          </a:xfrm>
        </p:spPr>
        <p:txBody>
          <a:bodyPr/>
          <a:lstStyle/>
          <a:p>
            <a:pPr>
              <a:buNone/>
            </a:pPr>
            <a:r>
              <a:rPr lang="fr-FR" sz="1800" b="1" dirty="0" smtClean="0">
                <a:effectLst/>
                <a:latin typeface="Arial Rounded MT Bold" pitchFamily="34" charset="0"/>
              </a:rPr>
              <a:t>               </a:t>
            </a:r>
          </a:p>
          <a:p>
            <a:pPr>
              <a:buNone/>
            </a:pPr>
            <a:r>
              <a:rPr lang="fr-FR" sz="1600" b="1" dirty="0" smtClean="0">
                <a:effectLst/>
              </a:rPr>
              <a:t>             	</a:t>
            </a:r>
          </a:p>
          <a:p>
            <a:pPr>
              <a:buNone/>
            </a:pPr>
            <a:r>
              <a:rPr lang="fr-FR" sz="1800" b="1" dirty="0" smtClean="0">
                <a:effectLst/>
              </a:rPr>
              <a:t>	</a:t>
            </a:r>
            <a:endParaRPr lang="fr-FR" sz="1400" dirty="0" smtClean="0">
              <a:solidFill>
                <a:srgbClr val="FFFF00"/>
              </a:solidFill>
              <a:effectLst>
                <a:outerShdw blurRad="38100" dist="38100" dir="2700000" algn="tl">
                  <a:srgbClr val="FFFFFF"/>
                </a:outerShdw>
              </a:effectLst>
              <a:latin typeface="Arial Rounded MT Bold" pitchFamily="34" charset="0"/>
            </a:endParaRPr>
          </a:p>
          <a:p>
            <a:pPr>
              <a:lnSpc>
                <a:spcPct val="150000"/>
              </a:lnSpc>
              <a:buNone/>
            </a:pPr>
            <a:endParaRPr lang="fr-FR" sz="1400" dirty="0" smtClean="0">
              <a:solidFill>
                <a:srgbClr val="FFFF00"/>
              </a:solidFill>
              <a:effectLst>
                <a:outerShdw blurRad="38100" dist="38100" dir="2700000" algn="tl">
                  <a:srgbClr val="FFFFFF"/>
                </a:outerShdw>
              </a:effectLst>
              <a:latin typeface="Arial Rounded MT Bold" pitchFamily="34" charset="0"/>
            </a:endParaRPr>
          </a:p>
        </p:txBody>
      </p:sp>
      <p:sp>
        <p:nvSpPr>
          <p:cNvPr id="9" name="Rectangle 6"/>
          <p:cNvSpPr>
            <a:spLocks noRot="1" noChangeArrowheads="1"/>
          </p:cNvSpPr>
          <p:nvPr/>
        </p:nvSpPr>
        <p:spPr bwMode="auto">
          <a:xfrm>
            <a:off x="2500298" y="142852"/>
            <a:ext cx="4143404" cy="928694"/>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FF0000"/>
            </a:solidFill>
            <a:miter lim="800000"/>
            <a:headEnd/>
            <a:tailEnd/>
          </a:ln>
          <a:effectLst/>
        </p:spPr>
        <p:txBody>
          <a:bodyPr anchor="ctr"/>
          <a:lstStyle/>
          <a:p>
            <a:pPr algn="ctr" fontAlgn="auto">
              <a:spcBef>
                <a:spcPts val="0"/>
              </a:spcBef>
              <a:spcAft>
                <a:spcPts val="0"/>
              </a:spcAft>
              <a:defRPr/>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INTRODUCTION</a:t>
            </a:r>
            <a:endParaRPr lang="en-US" sz="3200" b="1" dirty="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sp>
        <p:nvSpPr>
          <p:cNvPr id="10" name="Rectangle 9"/>
          <p:cNvSpPr/>
          <p:nvPr/>
        </p:nvSpPr>
        <p:spPr>
          <a:xfrm>
            <a:off x="500034" y="1214422"/>
            <a:ext cx="8215370" cy="2024176"/>
          </a:xfrm>
          <a:prstGeom prst="rect">
            <a:avLst/>
          </a:prstGeom>
          <a:solidFill>
            <a:srgbClr val="FFFFCC"/>
          </a:solidFill>
          <a:ln w="76200">
            <a:solidFill>
              <a:srgbClr val="FF0066"/>
            </a:solidFill>
          </a:ln>
        </p:spPr>
        <p:txBody>
          <a:bodyPr wrap="square" tIns="252000">
            <a:spAutoFit/>
          </a:bodyPr>
          <a:lstStyle/>
          <a:p>
            <a:pPr algn="just">
              <a:lnSpc>
                <a:spcPct val="150000"/>
              </a:lnSpc>
            </a:pPr>
            <a:r>
              <a:rPr lang="fr-FR" sz="2800" b="1" dirty="0" smtClean="0">
                <a:solidFill>
                  <a:schemeClr val="bg1"/>
                </a:solidFill>
                <a:latin typeface="Times New Roman" pitchFamily="18" charset="0"/>
                <a:cs typeface="Times New Roman" pitchFamily="18" charset="0"/>
              </a:rPr>
              <a:t>	La membrane plasmique a deux fonctions,  </a:t>
            </a:r>
          </a:p>
          <a:p>
            <a:pPr algn="just">
              <a:lnSpc>
                <a:spcPct val="150000"/>
              </a:lnSpc>
            </a:pPr>
            <a:r>
              <a:rPr lang="fr-FR" sz="2800" b="1" dirty="0" smtClean="0">
                <a:solidFill>
                  <a:srgbClr val="CC0066"/>
                </a:solidFill>
                <a:latin typeface="Times New Roman" pitchFamily="18" charset="0"/>
                <a:cs typeface="Times New Roman" pitchFamily="18" charset="0"/>
              </a:rPr>
              <a:t>	            en apparence contradictoires.</a:t>
            </a:r>
          </a:p>
          <a:p>
            <a:pPr algn="just"/>
            <a:endParaRPr lang="fr-FR" sz="2800" b="1" dirty="0">
              <a:latin typeface="Times New Roman" pitchFamily="18" charset="0"/>
              <a:cs typeface="Times New Roman" pitchFamily="18" charset="0"/>
            </a:endParaRPr>
          </a:p>
        </p:txBody>
      </p:sp>
      <p:sp>
        <p:nvSpPr>
          <p:cNvPr id="5" name="Espace réservé du contenu 2"/>
          <p:cNvSpPr txBox="1">
            <a:spLocks/>
          </p:cNvSpPr>
          <p:nvPr/>
        </p:nvSpPr>
        <p:spPr bwMode="auto">
          <a:xfrm>
            <a:off x="538876" y="3429000"/>
            <a:ext cx="4176000" cy="2357454"/>
          </a:xfrm>
          <a:prstGeom prst="rect">
            <a:avLst/>
          </a:prstGeom>
          <a:ln w="76200" cap="flat" cmpd="sng" algn="ctr">
            <a:solidFill>
              <a:srgbClr val="FF3300"/>
            </a:solidFill>
            <a:prstDash val="solid"/>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360000" bIns="45720" numCol="1" anchor="t" anchorCtr="0" compatLnSpc="1">
            <a:prstTxWarp prst="textNoShape">
              <a:avLst/>
            </a:prstTxWarp>
          </a:bodyPr>
          <a:lstStyle/>
          <a:p>
            <a:pPr marL="342900" lvl="0" indent="-342900" algn="just">
              <a:spcBef>
                <a:spcPct val="20000"/>
              </a:spcBef>
              <a:buClr>
                <a:srgbClr val="FFFF00"/>
              </a:buClr>
              <a:buSzPct val="75000"/>
              <a:buFont typeface="Wingdings" pitchFamily="2" charset="2"/>
              <a:buChar char="l"/>
            </a:pPr>
            <a:r>
              <a:rPr kumimoji="0" lang="fr-FR" sz="2400" b="1" i="0" u="none" strike="noStrike" kern="0" cap="none" spc="0" normalizeH="0" baseline="0" noProof="0" dirty="0" smtClean="0">
                <a:ln w="10541" cmpd="sng">
                  <a:solidFill>
                    <a:srgbClr val="FF0066"/>
                  </a:solidFill>
                  <a:prstDash val="solid"/>
                </a:ln>
                <a:solidFill>
                  <a:srgbClr val="FF3300"/>
                </a:solidFill>
                <a:effectLst/>
                <a:uLnTx/>
                <a:uFillTx/>
                <a:latin typeface="Times New Roman" pitchFamily="18" charset="0"/>
                <a:ea typeface="+mn-ea"/>
                <a:cs typeface="Times New Roman" pitchFamily="18" charset="0"/>
              </a:rPr>
              <a:t>Première fonction : </a:t>
            </a:r>
            <a:r>
              <a:rPr kumimoji="0" lang="fr-FR" sz="2400" b="1" i="0" strike="noStrike" kern="0" cap="none" spc="0" normalizeH="0" baseline="0" noProof="0" dirty="0" smtClean="0">
                <a:ln>
                  <a:noFill/>
                </a:ln>
                <a:solidFill>
                  <a:srgbClr val="CC0066"/>
                </a:solidFill>
                <a:effectLst>
                  <a:outerShdw blurRad="38100" dist="38100" dir="2700000" algn="tl">
                    <a:srgbClr val="010199"/>
                  </a:outerShdw>
                </a:effectLst>
                <a:uLnTx/>
                <a:uFillTx/>
                <a:latin typeface="Times New Roman" pitchFamily="18" charset="0"/>
                <a:ea typeface="+mn-ea"/>
                <a:cs typeface="Times New Roman" pitchFamily="18" charset="0"/>
              </a:rPr>
              <a:t>former une barrière physique de séparation</a:t>
            </a:r>
            <a:r>
              <a:rPr kumimoji="0" lang="fr-FR" sz="2400" b="1" i="0" strike="noStrike" kern="0" cap="none" spc="0" normalizeH="0" baseline="0" noProof="0" dirty="0" smtClean="0">
                <a:ln>
                  <a:noFill/>
                </a:ln>
                <a:solidFill>
                  <a:srgbClr val="003060"/>
                </a:solidFill>
                <a:effectLst>
                  <a:outerShdw blurRad="38100" dist="38100" dir="2700000" algn="tl">
                    <a:srgbClr val="010199"/>
                  </a:outerShdw>
                </a:effectLst>
                <a:uLnTx/>
                <a:uFillTx/>
                <a:latin typeface="Times New Roman" pitchFamily="18" charset="0"/>
                <a:ea typeface="+mn-ea"/>
                <a:cs typeface="Times New Roman" pitchFamily="18" charset="0"/>
              </a:rPr>
              <a:t> </a:t>
            </a:r>
            <a:r>
              <a:rPr kumimoji="0" lang="fr-FR" sz="2400" b="1" i="0" u="none" strike="noStrike" kern="0" cap="none" spc="0" normalizeH="0" baseline="0" noProof="0" dirty="0" smtClean="0">
                <a:ln>
                  <a:noFill/>
                </a:ln>
                <a:solidFill>
                  <a:schemeClr val="bg1"/>
                </a:solidFill>
                <a:effectLst>
                  <a:outerShdw blurRad="38100" dist="38100" dir="2700000" algn="tl">
                    <a:srgbClr val="010199"/>
                  </a:outerShdw>
                </a:effectLst>
                <a:uLnTx/>
                <a:uFillTx/>
                <a:latin typeface="Times New Roman" pitchFamily="18" charset="0"/>
                <a:ea typeface="+mn-ea"/>
                <a:cs typeface="Times New Roman" pitchFamily="18" charset="0"/>
              </a:rPr>
              <a:t>entre</a:t>
            </a:r>
            <a:r>
              <a:rPr kumimoji="0" lang="fr-FR" sz="2400" b="1" i="0" u="none" strike="noStrike" kern="0" cap="none" spc="0" normalizeH="0" noProof="0" dirty="0" smtClean="0">
                <a:ln>
                  <a:noFill/>
                </a:ln>
                <a:solidFill>
                  <a:schemeClr val="bg1"/>
                </a:solidFill>
                <a:effectLst>
                  <a:outerShdw blurRad="38100" dist="38100" dir="2700000" algn="tl">
                    <a:srgbClr val="010199"/>
                  </a:outerShdw>
                </a:effectLst>
                <a:uLnTx/>
                <a:uFillTx/>
                <a:latin typeface="Times New Roman" pitchFamily="18" charset="0"/>
                <a:ea typeface="+mn-ea"/>
                <a:cs typeface="Times New Roman" pitchFamily="18" charset="0"/>
              </a:rPr>
              <a:t> le </a:t>
            </a:r>
            <a:r>
              <a:rPr kumimoji="0" lang="fr-FR" sz="2400" b="1" i="0" u="none" strike="noStrike" kern="0" cap="none" spc="0" normalizeH="0" baseline="0" noProof="0" dirty="0" smtClean="0">
                <a:ln>
                  <a:noFill/>
                </a:ln>
                <a:solidFill>
                  <a:schemeClr val="bg1"/>
                </a:solidFill>
                <a:effectLst>
                  <a:outerShdw blurRad="38100" dist="38100" dir="2700000" algn="tl">
                    <a:srgbClr val="010199"/>
                  </a:outerShdw>
                </a:effectLst>
                <a:uLnTx/>
                <a:uFillTx/>
                <a:latin typeface="Times New Roman" pitchFamily="18" charset="0"/>
                <a:ea typeface="+mn-ea"/>
                <a:cs typeface="Times New Roman" pitchFamily="18" charset="0"/>
              </a:rPr>
              <a:t>milieu intracellulaire et </a:t>
            </a:r>
            <a:r>
              <a:rPr lang="fr-FR" sz="2400" b="1" kern="0" dirty="0" smtClean="0">
                <a:solidFill>
                  <a:schemeClr val="bg1"/>
                </a:solidFill>
                <a:effectLst>
                  <a:outerShdw blurRad="38100" dist="38100" dir="2700000" algn="tl">
                    <a:srgbClr val="010199"/>
                  </a:outerShdw>
                </a:effectLst>
                <a:latin typeface="Times New Roman" pitchFamily="18" charset="0"/>
                <a:cs typeface="Times New Roman" pitchFamily="18" charset="0"/>
              </a:rPr>
              <a:t>le milieu </a:t>
            </a:r>
            <a:r>
              <a:rPr kumimoji="0" lang="fr-FR" sz="2400" b="1" i="0" u="none" strike="noStrike" kern="0" cap="none" spc="0" normalizeH="0" baseline="0" noProof="0" dirty="0" smtClean="0">
                <a:ln>
                  <a:noFill/>
                </a:ln>
                <a:solidFill>
                  <a:schemeClr val="bg1"/>
                </a:solidFill>
                <a:effectLst>
                  <a:outerShdw blurRad="38100" dist="38100" dir="2700000" algn="tl">
                    <a:srgbClr val="010199"/>
                  </a:outerShdw>
                </a:effectLst>
                <a:uLnTx/>
                <a:uFillTx/>
                <a:latin typeface="Times New Roman" pitchFamily="18" charset="0"/>
                <a:ea typeface="+mn-ea"/>
                <a:cs typeface="Times New Roman" pitchFamily="18" charset="0"/>
              </a:rPr>
              <a:t>extracellulaire . </a:t>
            </a:r>
            <a:endParaRPr kumimoji="0" lang="fr-FR" sz="3200" b="0" i="0" u="none" strike="noStrike" kern="0" cap="none" spc="0" normalizeH="0" baseline="0" noProof="0" dirty="0">
              <a:ln>
                <a:noFill/>
              </a:ln>
              <a:solidFill>
                <a:schemeClr val="dk1"/>
              </a:solidFill>
              <a:effectLst>
                <a:outerShdw blurRad="38100" dist="38100" dir="2700000" algn="tl">
                  <a:srgbClr val="010199"/>
                </a:outerShdw>
              </a:effectLst>
              <a:uLnTx/>
              <a:uFillTx/>
              <a:latin typeface="+mn-lt"/>
              <a:ea typeface="+mn-ea"/>
              <a:cs typeface="+mn-cs"/>
            </a:endParaRPr>
          </a:p>
        </p:txBody>
      </p:sp>
      <p:sp>
        <p:nvSpPr>
          <p:cNvPr id="6" name="Espace réservé du contenu 2"/>
          <p:cNvSpPr txBox="1">
            <a:spLocks/>
          </p:cNvSpPr>
          <p:nvPr/>
        </p:nvSpPr>
        <p:spPr bwMode="auto">
          <a:xfrm>
            <a:off x="4857752" y="3429000"/>
            <a:ext cx="3857684" cy="2357454"/>
          </a:xfrm>
          <a:prstGeom prst="rect">
            <a:avLst/>
          </a:prstGeom>
          <a:solidFill>
            <a:schemeClr val="tx1"/>
          </a:solidFill>
          <a:ln w="76200">
            <a:solidFill>
              <a:srgbClr val="FF0066"/>
            </a:solidFill>
            <a:miter lim="800000"/>
            <a:headEnd/>
            <a:tailEnd/>
          </a:ln>
          <a:effectLst/>
        </p:spPr>
        <p:txBody>
          <a:bodyPr vert="horz" wrap="square" lIns="216000" tIns="216000" rIns="216000" bIns="45720" numCol="1" anchor="t" anchorCtr="0" compatLnSpc="1">
            <a:prstTxWarp prst="textNoShape">
              <a:avLst/>
            </a:prstTxWarp>
          </a:bodyPr>
          <a:lstStyle/>
          <a:p>
            <a:pPr marL="342900" lvl="0" indent="-342900" algn="just">
              <a:spcBef>
                <a:spcPct val="20000"/>
              </a:spcBef>
              <a:buClr>
                <a:schemeClr val="hlink"/>
              </a:buClr>
              <a:buSzPct val="75000"/>
              <a:buFont typeface="Wingdings" pitchFamily="2" charset="2"/>
              <a:buChar char="l"/>
            </a:pPr>
            <a:r>
              <a:rPr kumimoji="0" lang="fr-FR" sz="2400" b="1" i="0" u="none" strike="noStrike" kern="0" cap="none" spc="0" normalizeH="0" baseline="0" noProof="0" dirty="0" smtClean="0">
                <a:ln w="10541" cmpd="sng">
                  <a:solidFill>
                    <a:srgbClr val="FF0066"/>
                  </a:solidFill>
                  <a:prstDash val="solid"/>
                </a:ln>
                <a:solidFill>
                  <a:srgbClr val="FF3300"/>
                </a:solidFill>
                <a:effectLst/>
                <a:uLnTx/>
                <a:uFillTx/>
                <a:latin typeface="Times New Roman" pitchFamily="18" charset="0"/>
                <a:ea typeface="+mn-ea"/>
                <a:cs typeface="Times New Roman" pitchFamily="18" charset="0"/>
              </a:rPr>
              <a:t>Deuxième fonction : </a:t>
            </a:r>
            <a:r>
              <a:rPr kumimoji="0" lang="fr-FR" sz="2400" b="1" i="0" strike="noStrike" kern="0" cap="none" spc="0" normalizeH="0" baseline="0" noProof="0" dirty="0" smtClean="0">
                <a:ln>
                  <a:noFill/>
                </a:ln>
                <a:solidFill>
                  <a:srgbClr val="CC0066"/>
                </a:solidFill>
                <a:effectLst>
                  <a:outerShdw blurRad="38100" dist="38100" dir="2700000" algn="tl">
                    <a:srgbClr val="010199"/>
                  </a:outerShdw>
                </a:effectLst>
                <a:uLnTx/>
                <a:uFillTx/>
                <a:latin typeface="Times New Roman" pitchFamily="18" charset="0"/>
                <a:ea typeface="+mn-ea"/>
                <a:cs typeface="Times New Roman" pitchFamily="18" charset="0"/>
              </a:rPr>
              <a:t>permettre la communication </a:t>
            </a:r>
            <a:r>
              <a:rPr lang="fr-FR" sz="2400" b="1" kern="0" dirty="0" smtClean="0">
                <a:solidFill>
                  <a:schemeClr val="bg1"/>
                </a:solidFill>
                <a:effectLst>
                  <a:outerShdw blurRad="38100" dist="38100" dir="2700000" algn="tl">
                    <a:srgbClr val="010199"/>
                  </a:outerShdw>
                </a:effectLst>
                <a:latin typeface="Times New Roman" pitchFamily="18" charset="0"/>
                <a:cs typeface="Times New Roman" pitchFamily="18" charset="0"/>
              </a:rPr>
              <a:t>entre le milieu intracellulaire et le milieu environnant</a:t>
            </a:r>
            <a:endParaRPr lang="fr-FR" sz="2400" b="1" kern="0" dirty="0">
              <a:solidFill>
                <a:schemeClr val="bg1"/>
              </a:solidFill>
              <a:effectLst>
                <a:outerShdw blurRad="38100" dist="38100" dir="2700000" algn="tl">
                  <a:srgbClr val="010199"/>
                </a:outerShdw>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60</a:t>
            </a:fld>
            <a:endParaRPr lang="en-US"/>
          </a:p>
        </p:txBody>
      </p:sp>
      <p:pic>
        <p:nvPicPr>
          <p:cNvPr id="1028" name="Picture 4"/>
          <p:cNvPicPr>
            <a:picLocks noChangeAspect="1" noChangeArrowheads="1"/>
          </p:cNvPicPr>
          <p:nvPr/>
        </p:nvPicPr>
        <p:blipFill>
          <a:blip r:embed="rId2"/>
          <a:srcRect/>
          <a:stretch>
            <a:fillRect/>
          </a:stretch>
        </p:blipFill>
        <p:spPr bwMode="auto">
          <a:xfrm>
            <a:off x="154437" y="142876"/>
            <a:ext cx="8775281" cy="5857892"/>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61</a:t>
            </a:fld>
            <a:endParaRPr lang="en-US"/>
          </a:p>
        </p:txBody>
      </p:sp>
      <p:sp>
        <p:nvSpPr>
          <p:cNvPr id="4" name="Rectangle 3"/>
          <p:cNvSpPr/>
          <p:nvPr/>
        </p:nvSpPr>
        <p:spPr>
          <a:xfrm>
            <a:off x="214282" y="1542423"/>
            <a:ext cx="8715436" cy="4386907"/>
          </a:xfrm>
          <a:prstGeom prst="rect">
            <a:avLst/>
          </a:prstGeom>
          <a:ln>
            <a:solidFill>
              <a:srgbClr val="FF3300"/>
            </a:solidFill>
          </a:ln>
        </p:spPr>
        <p:style>
          <a:lnRef idx="2">
            <a:schemeClr val="dk1"/>
          </a:lnRef>
          <a:fillRef idx="1">
            <a:schemeClr val="lt1"/>
          </a:fillRef>
          <a:effectRef idx="0">
            <a:schemeClr val="dk1"/>
          </a:effectRef>
          <a:fontRef idx="minor">
            <a:schemeClr val="dk1"/>
          </a:fontRef>
        </p:style>
        <p:txBody>
          <a:bodyPr wrap="square" lIns="360000" tIns="252000" rIns="360000" bIns="252000">
            <a:spAutoFit/>
          </a:bodyPr>
          <a:lstStyle/>
          <a:p>
            <a:pPr algn="just">
              <a:lnSpc>
                <a:spcPct val="150000"/>
              </a:lnSpc>
            </a:pPr>
            <a:r>
              <a:rPr lang="fr-FR" sz="2400" b="1" dirty="0" smtClean="0">
                <a:solidFill>
                  <a:schemeClr val="bg1"/>
                </a:solidFill>
                <a:latin typeface="Times New Roman" pitchFamily="18" charset="0"/>
                <a:cs typeface="Times New Roman" pitchFamily="18" charset="0"/>
              </a:rPr>
              <a:t>Exemples de protéines membranaires effectuant un transport actif primaire :</a:t>
            </a:r>
          </a:p>
          <a:p>
            <a:pPr algn="just">
              <a:lnSpc>
                <a:spcPct val="150000"/>
              </a:lnSpc>
              <a:buFont typeface="Wingdings" pitchFamily="2" charset="2"/>
              <a:buChar char="Ø"/>
            </a:pPr>
            <a:r>
              <a:rPr lang="fr-FR" sz="2400" b="1" dirty="0" smtClean="0">
                <a:solidFill>
                  <a:schemeClr val="bg1"/>
                </a:solidFill>
                <a:latin typeface="Times New Roman" pitchFamily="18" charset="0"/>
                <a:cs typeface="Times New Roman" pitchFamily="18" charset="0"/>
              </a:rPr>
              <a:t> Pompe sodium - potassium </a:t>
            </a:r>
          </a:p>
          <a:p>
            <a:pPr algn="just">
              <a:lnSpc>
                <a:spcPct val="150000"/>
              </a:lnSpc>
            </a:pPr>
            <a:r>
              <a:rPr lang="fr-FR" sz="2400" b="1" dirty="0" smtClean="0">
                <a:solidFill>
                  <a:schemeClr val="bg1"/>
                </a:solidFill>
                <a:latin typeface="Times New Roman" pitchFamily="18" charset="0"/>
                <a:cs typeface="Times New Roman" pitchFamily="18" charset="0"/>
              </a:rPr>
              <a:t>ou </a:t>
            </a:r>
            <a:r>
              <a:rPr lang="fr-FR" sz="2400" b="1" dirty="0" err="1" smtClean="0">
                <a:solidFill>
                  <a:schemeClr val="bg1"/>
                </a:solidFill>
                <a:latin typeface="Times New Roman" pitchFamily="18" charset="0"/>
                <a:cs typeface="Times New Roman" pitchFamily="18" charset="0"/>
              </a:rPr>
              <a:t>ATPase</a:t>
            </a:r>
            <a:r>
              <a:rPr lang="fr-FR" sz="2400" b="1" dirty="0" smtClean="0">
                <a:solidFill>
                  <a:schemeClr val="bg1"/>
                </a:solidFill>
                <a:latin typeface="Times New Roman" pitchFamily="18" charset="0"/>
                <a:cs typeface="Times New Roman" pitchFamily="18" charset="0"/>
              </a:rPr>
              <a:t> - [Na</a:t>
            </a:r>
            <a:r>
              <a:rPr lang="fr-FR" sz="2400" b="1" baseline="30000" dirty="0" smtClean="0">
                <a:solidFill>
                  <a:schemeClr val="bg1"/>
                </a:solidFill>
                <a:latin typeface="Times New Roman" pitchFamily="18" charset="0"/>
                <a:cs typeface="Times New Roman" pitchFamily="18" charset="0"/>
              </a:rPr>
              <a:t>+</a:t>
            </a:r>
            <a:r>
              <a:rPr lang="fr-FR" sz="2400" b="1" dirty="0" smtClean="0">
                <a:solidFill>
                  <a:schemeClr val="bg1"/>
                </a:solidFill>
                <a:latin typeface="Times New Roman" pitchFamily="18" charset="0"/>
                <a:cs typeface="Times New Roman" pitchFamily="18" charset="0"/>
              </a:rPr>
              <a:t>/K</a:t>
            </a:r>
            <a:r>
              <a:rPr lang="fr-FR" sz="2400" b="1" baseline="30000" dirty="0" smtClean="0">
                <a:solidFill>
                  <a:schemeClr val="bg1"/>
                </a:solidFill>
                <a:latin typeface="Times New Roman" pitchFamily="18" charset="0"/>
                <a:cs typeface="Times New Roman" pitchFamily="18" charset="0"/>
              </a:rPr>
              <a:t>+</a:t>
            </a:r>
            <a:r>
              <a:rPr lang="fr-FR" sz="2400" b="1" dirty="0" smtClean="0">
                <a:solidFill>
                  <a:schemeClr val="bg1"/>
                </a:solidFill>
                <a:latin typeface="Times New Roman" pitchFamily="18" charset="0"/>
                <a:cs typeface="Times New Roman" pitchFamily="18" charset="0"/>
              </a:rPr>
              <a:t>] (antiport)</a:t>
            </a:r>
          </a:p>
          <a:p>
            <a:pPr algn="just">
              <a:lnSpc>
                <a:spcPct val="150000"/>
              </a:lnSpc>
              <a:buFont typeface="Wingdings" pitchFamily="2" charset="2"/>
              <a:buChar char="Ø"/>
            </a:pPr>
            <a:r>
              <a:rPr lang="fr-FR" sz="2400" b="1" dirty="0" smtClean="0">
                <a:solidFill>
                  <a:schemeClr val="bg1"/>
                </a:solidFill>
                <a:latin typeface="Times New Roman" pitchFamily="18" charset="0"/>
                <a:cs typeface="Times New Roman" pitchFamily="18" charset="0"/>
              </a:rPr>
              <a:t>Pompe à calcium ou </a:t>
            </a:r>
            <a:r>
              <a:rPr lang="fr-FR" sz="2400" b="1" dirty="0" err="1" smtClean="0">
                <a:solidFill>
                  <a:schemeClr val="bg1"/>
                </a:solidFill>
                <a:latin typeface="Times New Roman" pitchFamily="18" charset="0"/>
                <a:cs typeface="Times New Roman" pitchFamily="18" charset="0"/>
              </a:rPr>
              <a:t>ATPase</a:t>
            </a:r>
            <a:r>
              <a:rPr lang="fr-FR" sz="2400" b="1" dirty="0" smtClean="0">
                <a:solidFill>
                  <a:schemeClr val="bg1"/>
                </a:solidFill>
                <a:latin typeface="Times New Roman" pitchFamily="18" charset="0"/>
                <a:cs typeface="Times New Roman" pitchFamily="18" charset="0"/>
              </a:rPr>
              <a:t> - Ca</a:t>
            </a:r>
            <a:r>
              <a:rPr lang="fr-FR" sz="2400" b="1" baseline="30000" dirty="0" smtClean="0">
                <a:solidFill>
                  <a:schemeClr val="bg1"/>
                </a:solidFill>
                <a:latin typeface="Times New Roman" pitchFamily="18" charset="0"/>
                <a:cs typeface="Times New Roman" pitchFamily="18" charset="0"/>
              </a:rPr>
              <a:t>2+</a:t>
            </a:r>
            <a:r>
              <a:rPr lang="fr-FR" sz="2400" b="1" dirty="0" smtClean="0">
                <a:solidFill>
                  <a:schemeClr val="bg1"/>
                </a:solidFill>
                <a:latin typeface="Times New Roman" pitchFamily="18" charset="0"/>
                <a:cs typeface="Times New Roman" pitchFamily="18" charset="0"/>
              </a:rPr>
              <a:t> (</a:t>
            </a:r>
            <a:r>
              <a:rPr lang="fr-FR" sz="2400" b="1" dirty="0" err="1" smtClean="0">
                <a:solidFill>
                  <a:schemeClr val="bg1"/>
                </a:solidFill>
                <a:latin typeface="Times New Roman" pitchFamily="18" charset="0"/>
                <a:cs typeface="Times New Roman" pitchFamily="18" charset="0"/>
              </a:rPr>
              <a:t>uniport</a:t>
            </a:r>
            <a:r>
              <a:rPr lang="fr-FR" sz="2400" b="1" dirty="0" smtClean="0">
                <a:solidFill>
                  <a:schemeClr val="bg1"/>
                </a:solidFill>
                <a:latin typeface="Times New Roman" pitchFamily="18" charset="0"/>
                <a:cs typeface="Times New Roman" pitchFamily="18" charset="0"/>
              </a:rPr>
              <a:t>)</a:t>
            </a:r>
          </a:p>
          <a:p>
            <a:pPr algn="just">
              <a:lnSpc>
                <a:spcPct val="150000"/>
              </a:lnSpc>
              <a:buFont typeface="Wingdings" pitchFamily="2" charset="2"/>
              <a:buChar char="Ø"/>
            </a:pPr>
            <a:r>
              <a:rPr lang="fr-FR" sz="2400" b="1" dirty="0" smtClean="0">
                <a:solidFill>
                  <a:schemeClr val="bg1"/>
                </a:solidFill>
                <a:latin typeface="Times New Roman" pitchFamily="18" charset="0"/>
                <a:cs typeface="Times New Roman" pitchFamily="18" charset="0"/>
              </a:rPr>
              <a:t>Pompe à protons ou </a:t>
            </a:r>
            <a:r>
              <a:rPr lang="fr-FR" sz="2400" b="1" dirty="0" err="1" smtClean="0">
                <a:solidFill>
                  <a:schemeClr val="bg1"/>
                </a:solidFill>
                <a:latin typeface="Times New Roman" pitchFamily="18" charset="0"/>
                <a:cs typeface="Times New Roman" pitchFamily="18" charset="0"/>
              </a:rPr>
              <a:t>ATPase</a:t>
            </a:r>
            <a:r>
              <a:rPr lang="fr-FR" sz="2400" b="1" dirty="0" smtClean="0">
                <a:solidFill>
                  <a:schemeClr val="bg1"/>
                </a:solidFill>
                <a:latin typeface="Times New Roman" pitchFamily="18" charset="0"/>
                <a:cs typeface="Times New Roman" pitchFamily="18" charset="0"/>
              </a:rPr>
              <a:t> - H</a:t>
            </a:r>
            <a:r>
              <a:rPr lang="fr-FR" sz="2400" b="1" baseline="30000" dirty="0" smtClean="0">
                <a:solidFill>
                  <a:schemeClr val="bg1"/>
                </a:solidFill>
                <a:latin typeface="Times New Roman" pitchFamily="18" charset="0"/>
                <a:cs typeface="Times New Roman" pitchFamily="18" charset="0"/>
              </a:rPr>
              <a:t>+</a:t>
            </a:r>
            <a:r>
              <a:rPr lang="fr-FR" sz="2400" b="1" dirty="0" smtClean="0">
                <a:solidFill>
                  <a:schemeClr val="bg1"/>
                </a:solidFill>
                <a:latin typeface="Times New Roman" pitchFamily="18" charset="0"/>
                <a:cs typeface="Times New Roman" pitchFamily="18" charset="0"/>
              </a:rPr>
              <a:t> (</a:t>
            </a:r>
            <a:r>
              <a:rPr lang="fr-FR" sz="2400" b="1" dirty="0" err="1" smtClean="0">
                <a:solidFill>
                  <a:schemeClr val="bg1"/>
                </a:solidFill>
                <a:latin typeface="Times New Roman" pitchFamily="18" charset="0"/>
                <a:cs typeface="Times New Roman" pitchFamily="18" charset="0"/>
              </a:rPr>
              <a:t>uniport</a:t>
            </a:r>
            <a:r>
              <a:rPr lang="fr-FR" sz="2400" b="1" dirty="0" smtClean="0">
                <a:solidFill>
                  <a:schemeClr val="bg1"/>
                </a:solidFill>
                <a:latin typeface="Times New Roman" pitchFamily="18" charset="0"/>
                <a:cs typeface="Times New Roman" pitchFamily="18" charset="0"/>
              </a:rPr>
              <a:t>)</a:t>
            </a:r>
          </a:p>
          <a:p>
            <a:pPr algn="just">
              <a:lnSpc>
                <a:spcPct val="150000"/>
              </a:lnSpc>
              <a:buFont typeface="Wingdings" pitchFamily="2" charset="2"/>
              <a:buChar char="Ø"/>
            </a:pPr>
            <a:r>
              <a:rPr lang="fr-FR" sz="2400" b="1" dirty="0" smtClean="0">
                <a:solidFill>
                  <a:schemeClr val="bg1"/>
                </a:solidFill>
                <a:latin typeface="Times New Roman" pitchFamily="18" charset="0"/>
                <a:cs typeface="Times New Roman" pitchFamily="18" charset="0"/>
              </a:rPr>
              <a:t>Pompe protons - potassium ou </a:t>
            </a:r>
            <a:r>
              <a:rPr lang="fr-FR" sz="2400" b="1" dirty="0" err="1" smtClean="0">
                <a:solidFill>
                  <a:schemeClr val="bg1"/>
                </a:solidFill>
                <a:latin typeface="Times New Roman" pitchFamily="18" charset="0"/>
                <a:cs typeface="Times New Roman" pitchFamily="18" charset="0"/>
              </a:rPr>
              <a:t>ATPase</a:t>
            </a:r>
            <a:r>
              <a:rPr lang="fr-FR" sz="2400" b="1" dirty="0" smtClean="0">
                <a:solidFill>
                  <a:schemeClr val="bg1"/>
                </a:solidFill>
                <a:latin typeface="Times New Roman" pitchFamily="18" charset="0"/>
                <a:cs typeface="Times New Roman" pitchFamily="18" charset="0"/>
              </a:rPr>
              <a:t> - [H</a:t>
            </a:r>
            <a:r>
              <a:rPr lang="fr-FR" sz="2400" b="1" baseline="30000" dirty="0" smtClean="0">
                <a:solidFill>
                  <a:schemeClr val="bg1"/>
                </a:solidFill>
                <a:latin typeface="Times New Roman" pitchFamily="18" charset="0"/>
                <a:cs typeface="Times New Roman" pitchFamily="18" charset="0"/>
              </a:rPr>
              <a:t>+</a:t>
            </a:r>
            <a:r>
              <a:rPr lang="fr-FR" sz="2400" b="1" dirty="0" smtClean="0">
                <a:solidFill>
                  <a:schemeClr val="bg1"/>
                </a:solidFill>
                <a:latin typeface="Times New Roman" pitchFamily="18" charset="0"/>
                <a:cs typeface="Times New Roman" pitchFamily="18" charset="0"/>
              </a:rPr>
              <a:t>/K</a:t>
            </a:r>
            <a:r>
              <a:rPr lang="fr-FR" sz="2400" b="1" baseline="30000" dirty="0" smtClean="0">
                <a:solidFill>
                  <a:schemeClr val="bg1"/>
                </a:solidFill>
                <a:latin typeface="Times New Roman" pitchFamily="18" charset="0"/>
                <a:cs typeface="Times New Roman" pitchFamily="18" charset="0"/>
              </a:rPr>
              <a:t>+</a:t>
            </a:r>
            <a:r>
              <a:rPr lang="fr-FR" sz="2400" b="1" dirty="0" smtClean="0">
                <a:solidFill>
                  <a:schemeClr val="bg1"/>
                </a:solidFill>
                <a:latin typeface="Times New Roman" pitchFamily="18" charset="0"/>
                <a:cs typeface="Times New Roman" pitchFamily="18" charset="0"/>
              </a:rPr>
              <a:t>] (antiport)</a:t>
            </a:r>
            <a:endParaRPr lang="fr-FR" sz="2400" b="1" dirty="0">
              <a:solidFill>
                <a:schemeClr val="bg1"/>
              </a:solidFill>
              <a:latin typeface="Times New Roman" pitchFamily="18" charset="0"/>
              <a:cs typeface="Times New Roman" pitchFamily="18" charset="0"/>
            </a:endParaRPr>
          </a:p>
        </p:txBody>
      </p:sp>
      <p:sp>
        <p:nvSpPr>
          <p:cNvPr id="5" name="Rectangle 6"/>
          <p:cNvSpPr>
            <a:spLocks noRot="1" noChangeArrowheads="1"/>
          </p:cNvSpPr>
          <p:nvPr/>
        </p:nvSpPr>
        <p:spPr bwMode="auto">
          <a:xfrm>
            <a:off x="285720" y="357166"/>
            <a:ext cx="8643998" cy="928694"/>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66FFFF"/>
            </a:solidFill>
            <a:miter lim="800000"/>
            <a:headEnd/>
            <a:tailEnd/>
          </a:ln>
          <a:effectLst/>
        </p:spPr>
        <p:txBody>
          <a:bodyPr anchor="ctr"/>
          <a:lstStyle/>
          <a:p>
            <a:pPr>
              <a:buNone/>
            </a:pPr>
            <a:r>
              <a:rPr lang="fr-FR" sz="30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Transports  Perméatifs  Actifs</a:t>
            </a:r>
            <a:r>
              <a:rPr lang="fr-FR" sz="3000" b="1" dirty="0" smtClean="0">
                <a:effectLst>
                  <a:outerShdw blurRad="38100" dist="38100" dir="2700000" algn="tl">
                    <a:srgbClr val="000000"/>
                  </a:outerShdw>
                </a:effectLst>
                <a:latin typeface="Times New Roman" pitchFamily="18" charset="0"/>
                <a:cs typeface="Times New Roman" pitchFamily="18" charset="0"/>
              </a:rPr>
              <a:t> </a:t>
            </a:r>
            <a:r>
              <a:rPr lang="fr-FR" sz="30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Primaire ou Direct</a:t>
            </a:r>
            <a:endParaRPr lang="en-US" sz="3000" b="1" dirty="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sp>
        <p:nvSpPr>
          <p:cNvPr id="6" name="Rectangle 5"/>
          <p:cNvSpPr/>
          <p:nvPr/>
        </p:nvSpPr>
        <p:spPr bwMode="auto">
          <a:xfrm>
            <a:off x="214282" y="312736"/>
            <a:ext cx="8786874" cy="1116000"/>
          </a:xfrm>
          <a:prstGeom prst="rect">
            <a:avLst/>
          </a:prstGeom>
          <a:noFill/>
          <a:ln w="76200" cap="flat" cmpd="sng" algn="ctr">
            <a:solidFill>
              <a:srgbClr val="FF0066"/>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62</a:t>
            </a:fld>
            <a:endParaRPr lang="en-US" dirty="0"/>
          </a:p>
        </p:txBody>
      </p:sp>
      <p:sp>
        <p:nvSpPr>
          <p:cNvPr id="4" name="Rectangle 3"/>
          <p:cNvSpPr/>
          <p:nvPr/>
        </p:nvSpPr>
        <p:spPr>
          <a:xfrm>
            <a:off x="357158" y="5429264"/>
            <a:ext cx="8085053" cy="794403"/>
          </a:xfrm>
          <a:prstGeom prst="rect">
            <a:avLst/>
          </a:prstGeom>
        </p:spPr>
        <p:style>
          <a:lnRef idx="2">
            <a:schemeClr val="accent1"/>
          </a:lnRef>
          <a:fillRef idx="1">
            <a:schemeClr val="lt1"/>
          </a:fillRef>
          <a:effectRef idx="0">
            <a:schemeClr val="accent1"/>
          </a:effectRef>
          <a:fontRef idx="minor">
            <a:schemeClr val="dk1"/>
          </a:fontRef>
        </p:style>
        <p:txBody>
          <a:bodyPr wrap="none" lIns="180000" tIns="180000" rIns="180000" bIns="180000">
            <a:spAutoFit/>
          </a:bodyPr>
          <a:lstStyle/>
          <a:p>
            <a:pPr algn="just"/>
            <a:r>
              <a:rPr lang="fr-FR" sz="2800" b="1" dirty="0" smtClean="0">
                <a:solidFill>
                  <a:schemeClr val="bg1"/>
                </a:solidFill>
                <a:latin typeface="Times New Roman" pitchFamily="18" charset="0"/>
                <a:cs typeface="Times New Roman" pitchFamily="18" charset="0"/>
              </a:rPr>
              <a:t>Figure: Pompe à protons ou </a:t>
            </a:r>
            <a:r>
              <a:rPr lang="fr-FR" sz="2800" b="1" dirty="0" err="1" smtClean="0">
                <a:solidFill>
                  <a:schemeClr val="bg1"/>
                </a:solidFill>
                <a:latin typeface="Times New Roman" pitchFamily="18" charset="0"/>
                <a:cs typeface="Times New Roman" pitchFamily="18" charset="0"/>
              </a:rPr>
              <a:t>ATPase</a:t>
            </a:r>
            <a:r>
              <a:rPr lang="fr-FR" sz="2800" b="1" dirty="0" smtClean="0">
                <a:solidFill>
                  <a:schemeClr val="bg1"/>
                </a:solidFill>
                <a:latin typeface="Times New Roman" pitchFamily="18" charset="0"/>
                <a:cs typeface="Times New Roman" pitchFamily="18" charset="0"/>
              </a:rPr>
              <a:t> - H</a:t>
            </a:r>
            <a:r>
              <a:rPr lang="fr-FR" sz="2800" b="1" baseline="30000" dirty="0" smtClean="0">
                <a:solidFill>
                  <a:schemeClr val="bg1"/>
                </a:solidFill>
                <a:latin typeface="Times New Roman" pitchFamily="18" charset="0"/>
                <a:cs typeface="Times New Roman" pitchFamily="18" charset="0"/>
              </a:rPr>
              <a:t>+</a:t>
            </a:r>
            <a:r>
              <a:rPr lang="fr-FR" sz="2800" b="1" dirty="0" smtClean="0">
                <a:solidFill>
                  <a:schemeClr val="bg1"/>
                </a:solidFill>
                <a:latin typeface="Times New Roman" pitchFamily="18" charset="0"/>
                <a:cs typeface="Times New Roman" pitchFamily="18" charset="0"/>
              </a:rPr>
              <a:t> (</a:t>
            </a:r>
            <a:r>
              <a:rPr lang="fr-FR" sz="2800" b="1" dirty="0" err="1" smtClean="0">
                <a:solidFill>
                  <a:schemeClr val="bg1"/>
                </a:solidFill>
                <a:latin typeface="Times New Roman" pitchFamily="18" charset="0"/>
                <a:cs typeface="Times New Roman" pitchFamily="18" charset="0"/>
              </a:rPr>
              <a:t>uniport</a:t>
            </a:r>
            <a:r>
              <a:rPr lang="fr-FR" sz="2800" b="1" dirty="0" smtClean="0">
                <a:solidFill>
                  <a:schemeClr val="bg1"/>
                </a:solidFill>
                <a:latin typeface="Times New Roman" pitchFamily="18" charset="0"/>
                <a:cs typeface="Times New Roman" pitchFamily="18" charset="0"/>
              </a:rPr>
              <a:t>)</a:t>
            </a:r>
          </a:p>
        </p:txBody>
      </p:sp>
      <p:pic>
        <p:nvPicPr>
          <p:cNvPr id="1026" name="Picture 2"/>
          <p:cNvPicPr>
            <a:picLocks noChangeAspect="1" noChangeArrowheads="1"/>
          </p:cNvPicPr>
          <p:nvPr/>
        </p:nvPicPr>
        <p:blipFill>
          <a:blip r:embed="rId2"/>
          <a:srcRect/>
          <a:stretch>
            <a:fillRect/>
          </a:stretch>
        </p:blipFill>
        <p:spPr bwMode="auto">
          <a:xfrm>
            <a:off x="214282" y="142852"/>
            <a:ext cx="8643998" cy="5143536"/>
          </a:xfrm>
          <a:prstGeom prst="round2DiagRect">
            <a:avLst/>
          </a:prstGeom>
          <a:ln w="38100" cap="sq">
            <a:solidFill>
              <a:srgbClr val="000000"/>
            </a:solidFill>
            <a:prstDash val="solid"/>
            <a:miter lim="800000"/>
          </a:ln>
          <a:effectLst>
            <a:outerShdw blurRad="63500" sx="102000" sy="102000" algn="ctr" rotWithShape="0">
              <a:prstClr val="black">
                <a:alpha val="40000"/>
              </a:prstClr>
            </a:outerShdw>
          </a:effectLst>
        </p:spPr>
      </p:pic>
    </p:spTree>
  </p:cSld>
  <p:clrMapOvr>
    <a:masterClrMapping/>
  </p:clrMapOvr>
  <p:transition spd="slow">
    <p:pull dir="l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63</a:t>
            </a:fld>
            <a:endParaRPr lang="en-US"/>
          </a:p>
        </p:txBody>
      </p:sp>
      <p:pic>
        <p:nvPicPr>
          <p:cNvPr id="1026" name="Picture 2" descr="C:\Users\serv\Desktop\sans-titre.png"/>
          <p:cNvPicPr>
            <a:picLocks noChangeAspect="1" noChangeArrowheads="1"/>
          </p:cNvPicPr>
          <p:nvPr/>
        </p:nvPicPr>
        <p:blipFill>
          <a:blip r:embed="rId2"/>
          <a:srcRect l="2296" t="4545" r="3622" b="9091"/>
          <a:stretch>
            <a:fillRect/>
          </a:stretch>
        </p:blipFill>
        <p:spPr bwMode="auto">
          <a:xfrm>
            <a:off x="214346" y="142852"/>
            <a:ext cx="8715372" cy="4143404"/>
          </a:xfrm>
          <a:prstGeom prst="rect">
            <a:avLst/>
          </a:prstGeom>
          <a:noFill/>
          <a:ln w="76200">
            <a:solidFill>
              <a:srgbClr val="FF6699"/>
            </a:solidFill>
          </a:ln>
        </p:spPr>
      </p:pic>
      <p:sp>
        <p:nvSpPr>
          <p:cNvPr id="5" name="Rectangle 4"/>
          <p:cNvSpPr/>
          <p:nvPr/>
        </p:nvSpPr>
        <p:spPr>
          <a:xfrm>
            <a:off x="0" y="4429132"/>
            <a:ext cx="9144000" cy="1717733"/>
          </a:xfrm>
          <a:prstGeom prst="rect">
            <a:avLst/>
          </a:prstGeom>
          <a:ln w="76200">
            <a:solidFill>
              <a:schemeClr val="bg2"/>
            </a:solidFill>
          </a:ln>
        </p:spPr>
        <p:style>
          <a:lnRef idx="2">
            <a:schemeClr val="accent2"/>
          </a:lnRef>
          <a:fillRef idx="1">
            <a:schemeClr val="lt1"/>
          </a:fillRef>
          <a:effectRef idx="0">
            <a:schemeClr val="accent2"/>
          </a:effectRef>
          <a:fontRef idx="minor">
            <a:schemeClr val="dk1"/>
          </a:fontRef>
        </p:style>
        <p:txBody>
          <a:bodyPr wrap="square" lIns="180000" tIns="180000" rIns="180000" bIns="180000">
            <a:spAutoFit/>
          </a:bodyPr>
          <a:lstStyle/>
          <a:p>
            <a:r>
              <a:rPr lang="fr-FR" sz="22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Figure: </a:t>
            </a:r>
            <a:r>
              <a:rPr lang="fr-FR" sz="2200" b="1" dirty="0" smtClean="0">
                <a:effectLst>
                  <a:outerShdw blurRad="38100" dist="38100" dir="2700000" algn="tl">
                    <a:srgbClr val="000000">
                      <a:alpha val="43137"/>
                    </a:srgbClr>
                  </a:outerShdw>
                </a:effectLst>
                <a:latin typeface="Times New Roman" pitchFamily="18" charset="0"/>
                <a:cs typeface="Times New Roman" pitchFamily="18" charset="0"/>
              </a:rPr>
              <a:t>Pompe protons - potassium ou </a:t>
            </a:r>
            <a:r>
              <a:rPr lang="fr-FR" sz="2200" b="1" dirty="0" err="1" smtClean="0">
                <a:effectLst>
                  <a:outerShdw blurRad="38100" dist="38100" dir="2700000" algn="tl">
                    <a:srgbClr val="000000">
                      <a:alpha val="43137"/>
                    </a:srgbClr>
                  </a:outerShdw>
                </a:effectLst>
                <a:latin typeface="Times New Roman" pitchFamily="18" charset="0"/>
                <a:cs typeface="Times New Roman" pitchFamily="18" charset="0"/>
              </a:rPr>
              <a:t>ATPase</a:t>
            </a:r>
            <a:r>
              <a:rPr lang="fr-FR" sz="2200" b="1" dirty="0" smtClean="0">
                <a:effectLst>
                  <a:outerShdw blurRad="38100" dist="38100" dir="2700000" algn="tl">
                    <a:srgbClr val="000000">
                      <a:alpha val="43137"/>
                    </a:srgbClr>
                  </a:outerShdw>
                </a:effectLst>
                <a:latin typeface="Times New Roman" pitchFamily="18" charset="0"/>
                <a:cs typeface="Times New Roman" pitchFamily="18" charset="0"/>
              </a:rPr>
              <a:t> - [H</a:t>
            </a:r>
            <a:r>
              <a:rPr lang="fr-FR" sz="2200"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fr-FR" sz="2200" b="1" dirty="0" smtClean="0">
                <a:effectLst>
                  <a:outerShdw blurRad="38100" dist="38100" dir="2700000" algn="tl">
                    <a:srgbClr val="000000">
                      <a:alpha val="43137"/>
                    </a:srgbClr>
                  </a:outerShdw>
                </a:effectLst>
                <a:latin typeface="Times New Roman" pitchFamily="18" charset="0"/>
                <a:cs typeface="Times New Roman" pitchFamily="18" charset="0"/>
              </a:rPr>
              <a:t>/K</a:t>
            </a:r>
            <a:r>
              <a:rPr lang="fr-FR" sz="2200"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fr-FR" sz="2200" b="1" dirty="0" smtClean="0">
                <a:effectLst>
                  <a:outerShdw blurRad="38100" dist="38100" dir="2700000" algn="tl">
                    <a:srgbClr val="000000">
                      <a:alpha val="43137"/>
                    </a:srgbClr>
                  </a:outerShdw>
                </a:effectLst>
                <a:latin typeface="Times New Roman" pitchFamily="18" charset="0"/>
                <a:cs typeface="Times New Roman" pitchFamily="18" charset="0"/>
              </a:rPr>
              <a:t>] (antiport) rôle dans la régulation du pH gastrique . Cette pompe se trouve associée à la membrane plasmique des cellules gastriques pariétales de mammifère; elle pompe un proton H+ à l'extérieur en important au cytosol un ion K </a:t>
            </a:r>
            <a:r>
              <a:rPr lang="fr-FR" sz="2200"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fr-FR" sz="2200" b="1" dirty="0" smtClean="0">
                <a:effectLst>
                  <a:outerShdw blurRad="38100" dist="38100" dir="2700000" algn="tl">
                    <a:srgbClr val="000000">
                      <a:alpha val="43137"/>
                    </a:srgbClr>
                  </a:outerShdw>
                </a:effectLst>
                <a:latin typeface="Times New Roman" pitchFamily="18" charset="0"/>
                <a:cs typeface="Times New Roman" pitchFamily="18" charset="0"/>
              </a:rPr>
              <a:t> </a:t>
            </a:r>
            <a:endParaRPr lang="fr-FR" sz="22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64</a:t>
            </a:fld>
            <a:endParaRPr lang="en-US" dirty="0"/>
          </a:p>
        </p:txBody>
      </p:sp>
      <p:sp>
        <p:nvSpPr>
          <p:cNvPr id="171009" name="Rectangle 1"/>
          <p:cNvSpPr>
            <a:spLocks noChangeArrowheads="1"/>
          </p:cNvSpPr>
          <p:nvPr/>
        </p:nvSpPr>
        <p:spPr bwMode="auto">
          <a:xfrm>
            <a:off x="357158" y="1000108"/>
            <a:ext cx="8429684" cy="5328000"/>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vert="horz" wrap="square" lIns="180000" tIns="180000" rIns="180000" bIns="180000" numCol="1" anchor="ctr" anchorCtr="0" compatLnSpc="1">
            <a:prstTxWarp prst="textNoShape">
              <a:avLst/>
            </a:prstTxWarp>
            <a:spAutoFit/>
          </a:bodyPr>
          <a:lstStyle/>
          <a:p>
            <a:pPr marL="0" marR="0" lvl="0" indent="342900" algn="justLow" defTabSz="914400" rtl="0" eaLnBrk="1" fontAlgn="base" latinLnBrk="0" hangingPunct="1">
              <a:lnSpc>
                <a:spcPct val="100000"/>
              </a:lnSpc>
              <a:spcBef>
                <a:spcPct val="0"/>
              </a:spcBef>
              <a:spcAft>
                <a:spcPct val="0"/>
              </a:spcAft>
              <a:buClrTx/>
              <a:buSzTx/>
              <a:buFont typeface="+mj-lt"/>
              <a:buAutoNum type="arabicParenR"/>
              <a:tabLst/>
            </a:pPr>
            <a:r>
              <a:rPr kumimoji="0" lang="fr-FR" sz="3200" b="1" i="1" u="sng" strike="noStrike" cap="none" normalizeH="0" baseline="0" dirty="0" smtClean="0">
                <a:ln>
                  <a:solidFill>
                    <a:srgbClr val="FF6600"/>
                  </a:solidFill>
                </a:ln>
                <a:solidFill>
                  <a:srgbClr val="F5640B"/>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Transport actif des ions Na+ et K+ </a:t>
            </a:r>
            <a:r>
              <a:rPr kumimoji="0" lang="fr-FR" sz="3200" b="1" i="0" u="none" strike="noStrike" cap="none" normalizeH="0" baseline="0" dirty="0" smtClean="0">
                <a:ln>
                  <a:solidFill>
                    <a:srgbClr val="FF6600"/>
                  </a:solidFill>
                </a:ln>
                <a:solidFill>
                  <a:srgbClr val="F5640B"/>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p>
          <a:p>
            <a:pPr lvl="0" indent="342900" algn="justLow">
              <a:lnSpc>
                <a:spcPct val="150000"/>
              </a:lnSpc>
            </a:pPr>
            <a:r>
              <a:rPr lang="fr-FR" sz="2400" b="1" dirty="0" smtClean="0">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L</a:t>
            </a:r>
            <a:r>
              <a:rPr kumimoji="0" lang="fr-FR" sz="24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 pompe à sodium potassium</a:t>
            </a:r>
            <a:r>
              <a:rPr kumimoji="0" lang="fr-FR" sz="2400" b="1" i="0" u="none" strike="noStrike" cap="none" normalizeH="0" dirty="0" smtClean="0">
                <a:ln>
                  <a:noFill/>
                </a:ln>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r>
              <a:rPr kumimoji="0" lang="fr-FR" sz="2400" b="1" strike="noStrike" cap="none" normalizeH="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(pompe </a:t>
            </a:r>
            <a:r>
              <a:rPr lang="fr-FR" sz="24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Na+K+, </a:t>
            </a:r>
            <a:r>
              <a:rPr lang="fr-FR" sz="2400" b="1" dirty="0" err="1"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ATPase</a:t>
            </a:r>
            <a:r>
              <a:rPr lang="fr-FR" sz="24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ou (pompe </a:t>
            </a:r>
            <a:r>
              <a:rPr lang="fr-FR" sz="2400" b="1" dirty="0" err="1"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ATPase</a:t>
            </a:r>
            <a:r>
              <a:rPr lang="fr-FR" sz="24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Na+K+ dépendante)</a:t>
            </a:r>
            <a:r>
              <a:rPr lang="fr-FR"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kumimoji="0" lang="fr-FR" sz="24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est une glycoprotéine transmembranaire antiport formée de 4 sous unités : deux  grosses sous unité α qui effectuent le transport,  et deux  petites sous unité β qui interviennent dans la maturation et l’assemblage de la pompe. La sous unité α renferme 8 à 10 segments transmembranaires, alors que la  sous unité β n’en contient qu’un seul. </a:t>
            </a:r>
            <a:endParaRPr kumimoji="0" lang="fr-FR"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ectangle 6"/>
          <p:cNvSpPr>
            <a:spLocks noRot="1" noChangeArrowheads="1"/>
          </p:cNvSpPr>
          <p:nvPr/>
        </p:nvSpPr>
        <p:spPr bwMode="auto">
          <a:xfrm>
            <a:off x="285720" y="214290"/>
            <a:ext cx="8643998" cy="928694"/>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66FFFF"/>
            </a:solidFill>
            <a:miter lim="800000"/>
            <a:headEnd/>
            <a:tailEnd/>
          </a:ln>
          <a:effectLst/>
        </p:spPr>
        <p:txBody>
          <a:bodyPr anchor="ctr"/>
          <a:lstStyle/>
          <a:p>
            <a:pPr>
              <a:buNone/>
            </a:pPr>
            <a:r>
              <a:rPr lang="fr-FR" sz="30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Transports  Perméatifs  Actifs</a:t>
            </a:r>
            <a:r>
              <a:rPr lang="fr-FR" sz="3000" b="1" dirty="0" smtClean="0">
                <a:effectLst>
                  <a:outerShdw blurRad="38100" dist="38100" dir="2700000" algn="tl">
                    <a:srgbClr val="000000"/>
                  </a:outerShdw>
                </a:effectLst>
                <a:latin typeface="Times New Roman" pitchFamily="18" charset="0"/>
                <a:cs typeface="Times New Roman" pitchFamily="18" charset="0"/>
              </a:rPr>
              <a:t> </a:t>
            </a:r>
            <a:r>
              <a:rPr lang="fr-FR" sz="30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Primaire ou Direct</a:t>
            </a:r>
            <a:endParaRPr lang="en-US" sz="3000" b="1" dirty="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sp>
        <p:nvSpPr>
          <p:cNvPr id="5" name="Rectangle 4"/>
          <p:cNvSpPr/>
          <p:nvPr/>
        </p:nvSpPr>
        <p:spPr bwMode="auto">
          <a:xfrm>
            <a:off x="214282" y="134422"/>
            <a:ext cx="8784000" cy="1080000"/>
          </a:xfrm>
          <a:prstGeom prst="rect">
            <a:avLst/>
          </a:prstGeom>
          <a:noFill/>
          <a:ln w="76200" cap="flat" cmpd="sng" algn="ctr">
            <a:solidFill>
              <a:srgbClr val="FF6600"/>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65</a:t>
            </a:fld>
            <a:endParaRPr lang="en-US"/>
          </a:p>
        </p:txBody>
      </p:sp>
      <p:pic>
        <p:nvPicPr>
          <p:cNvPr id="5" name="Image 4"/>
          <p:cNvPicPr/>
          <p:nvPr/>
        </p:nvPicPr>
        <p:blipFill>
          <a:blip r:embed="rId2" cstate="print"/>
          <a:srcRect r="1613"/>
          <a:stretch>
            <a:fillRect/>
          </a:stretch>
        </p:blipFill>
        <p:spPr bwMode="auto">
          <a:xfrm>
            <a:off x="214282" y="285728"/>
            <a:ext cx="8786874" cy="5643602"/>
          </a:xfrm>
          <a:prstGeom prst="rect">
            <a:avLst/>
          </a:prstGeom>
          <a:noFill/>
          <a:ln w="57150">
            <a:solidFill>
              <a:srgbClr val="FF0066"/>
            </a:solidFill>
            <a:miter lim="800000"/>
            <a:headEnd/>
            <a:tailEnd/>
          </a:ln>
        </p:spPr>
      </p:pic>
      <p:sp>
        <p:nvSpPr>
          <p:cNvPr id="4" name="Rectangle 3"/>
          <p:cNvSpPr/>
          <p:nvPr/>
        </p:nvSpPr>
        <p:spPr bwMode="auto">
          <a:xfrm>
            <a:off x="285720" y="5214950"/>
            <a:ext cx="3357586" cy="64294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800" i="0" u="none" strike="noStrike" cap="none" normalizeH="0" baseline="0" dirty="0" smtClean="0">
                <a:ln>
                  <a:noFill/>
                </a:ln>
                <a:solidFill>
                  <a:schemeClr val="bg1"/>
                </a:solidFill>
                <a:effectLst/>
                <a:latin typeface="Arial Black" pitchFamily="34" charset="0"/>
              </a:rPr>
              <a:t>Partie enzymatique</a:t>
            </a:r>
          </a:p>
          <a:p>
            <a:pPr marL="0" marR="0" indent="0" algn="l" defTabSz="914400" rtl="0" eaLnBrk="0" fontAlgn="base" latinLnBrk="0" hangingPunct="0">
              <a:lnSpc>
                <a:spcPct val="100000"/>
              </a:lnSpc>
              <a:spcBef>
                <a:spcPct val="0"/>
              </a:spcBef>
              <a:spcAft>
                <a:spcPct val="0"/>
              </a:spcAft>
              <a:buClrTx/>
              <a:buSzTx/>
              <a:buFontTx/>
              <a:buNone/>
              <a:tabLst/>
            </a:pPr>
            <a:r>
              <a:rPr lang="fr-FR" dirty="0" smtClean="0">
                <a:solidFill>
                  <a:schemeClr val="bg1"/>
                </a:solidFill>
                <a:latin typeface="Arial Black" pitchFamily="34" charset="0"/>
              </a:rPr>
              <a:t>ATP ase (hydrolyse d’ATP)</a:t>
            </a:r>
            <a:endParaRPr kumimoji="0" lang="fr-FR" sz="1800" i="0" u="none" strike="noStrike" cap="none" normalizeH="0" baseline="0" dirty="0" smtClean="0">
              <a:ln>
                <a:noFill/>
              </a:ln>
              <a:solidFill>
                <a:schemeClr val="bg1"/>
              </a:solidFill>
              <a:effectLst/>
              <a:latin typeface="Arial Black" pitchFamily="34" charset="0"/>
            </a:endParaRPr>
          </a:p>
        </p:txBody>
      </p:sp>
      <p:cxnSp>
        <p:nvCxnSpPr>
          <p:cNvPr id="7" name="Connecteur droit avec flèche 6"/>
          <p:cNvCxnSpPr/>
          <p:nvPr/>
        </p:nvCxnSpPr>
        <p:spPr bwMode="auto">
          <a:xfrm>
            <a:off x="2928926" y="5429264"/>
            <a:ext cx="1000132" cy="71438"/>
          </a:xfrm>
          <a:prstGeom prst="straightConnector1">
            <a:avLst/>
          </a:prstGeom>
          <a:solidFill>
            <a:schemeClr val="accent1"/>
          </a:solidFill>
          <a:ln w="57150" cap="flat" cmpd="sng" algn="ctr">
            <a:solidFill>
              <a:schemeClr val="bg1"/>
            </a:solidFill>
            <a:prstDash val="solid"/>
            <a:round/>
            <a:headEnd type="none" w="med" len="med"/>
            <a:tailEnd type="arrow"/>
          </a:ln>
          <a:effectLst/>
        </p:spPr>
      </p:cxnSp>
    </p:spTree>
  </p:cSld>
  <p:clrMapOvr>
    <a:masterClrMapping/>
  </p:clrMapOvr>
  <p:transition spd="slow">
    <p:pull dir="l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66</a:t>
            </a:fld>
            <a:endParaRPr lang="en-US"/>
          </a:p>
        </p:txBody>
      </p:sp>
      <p:sp>
        <p:nvSpPr>
          <p:cNvPr id="4" name="Rectangle 3"/>
          <p:cNvSpPr/>
          <p:nvPr/>
        </p:nvSpPr>
        <p:spPr>
          <a:xfrm>
            <a:off x="71406" y="115854"/>
            <a:ext cx="8858312" cy="224157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fr-FR" sz="24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Cette pompe agit en exportant 3 ions Na+ vers le milieu extracellulaire et en pompant 2 ions de K+ vers l’intérieur de la cellule. Ce transport nécessite l’hydrolyse de l’Adénosine Tri Phosphate ATP en l’Adénosine Di Phosphate ADP. </a:t>
            </a:r>
            <a:endParaRPr lang="fr-FR" sz="2400" dirty="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srcRect/>
          <a:stretch>
            <a:fillRect/>
          </a:stretch>
        </p:blipFill>
        <p:spPr bwMode="auto">
          <a:xfrm>
            <a:off x="71406" y="2357430"/>
            <a:ext cx="8929718" cy="3714776"/>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67</a:t>
            </a:fld>
            <a:endParaRPr lang="en-US"/>
          </a:p>
        </p:txBody>
      </p:sp>
      <p:pic>
        <p:nvPicPr>
          <p:cNvPr id="3074" name="Picture 2"/>
          <p:cNvPicPr>
            <a:picLocks noChangeAspect="1" noChangeArrowheads="1"/>
          </p:cNvPicPr>
          <p:nvPr/>
        </p:nvPicPr>
        <p:blipFill>
          <a:blip r:embed="rId2"/>
          <a:srcRect/>
          <a:stretch>
            <a:fillRect/>
          </a:stretch>
        </p:blipFill>
        <p:spPr bwMode="auto">
          <a:xfrm>
            <a:off x="285720" y="214290"/>
            <a:ext cx="8572560" cy="5786478"/>
          </a:xfrm>
          <a:prstGeom prst="rect">
            <a:avLst/>
          </a:prstGeom>
          <a:noFill/>
          <a:ln w="76200">
            <a:solidFill>
              <a:schemeClr val="tx2">
                <a:lumMod val="75000"/>
              </a:schemeClr>
            </a:solid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68</a:t>
            </a:fld>
            <a:endParaRPr lang="en-US"/>
          </a:p>
        </p:txBody>
      </p:sp>
      <p:sp>
        <p:nvSpPr>
          <p:cNvPr id="4" name="Rectangle 3"/>
          <p:cNvSpPr/>
          <p:nvPr/>
        </p:nvSpPr>
        <p:spPr>
          <a:xfrm>
            <a:off x="142844" y="274994"/>
            <a:ext cx="8858280" cy="594008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fr-FR" sz="2800" b="1" dirty="0" smtClean="0">
                <a:solidFill>
                  <a:srgbClr val="C00000"/>
                </a:solidFill>
                <a:latin typeface="Times New Roman" pitchFamily="18" charset="0"/>
                <a:cs typeface="Times New Roman" pitchFamily="18" charset="0"/>
              </a:rPr>
              <a:t>Fonctionnement de la pompe Na+/K+ ATP dépendante des cellules animales</a:t>
            </a:r>
          </a:p>
          <a:p>
            <a:pPr marL="342900" indent="-342900">
              <a:lnSpc>
                <a:spcPct val="150000"/>
              </a:lnSpc>
              <a:buAutoNum type="arabicParenBoth"/>
            </a:pPr>
            <a:r>
              <a:rPr lang="fr-FR" sz="2400" b="1" dirty="0" smtClean="0">
                <a:solidFill>
                  <a:schemeClr val="bg2">
                    <a:lumMod val="75000"/>
                  </a:schemeClr>
                </a:solidFill>
                <a:latin typeface="Times New Roman" pitchFamily="18" charset="0"/>
                <a:cs typeface="Times New Roman" pitchFamily="18" charset="0"/>
              </a:rPr>
              <a:t>Trois ions Na+ </a:t>
            </a:r>
            <a:r>
              <a:rPr lang="fr-FR" sz="2400" b="1" dirty="0" smtClean="0">
                <a:solidFill>
                  <a:schemeClr val="bg1"/>
                </a:solidFill>
                <a:latin typeface="Times New Roman" pitchFamily="18" charset="0"/>
                <a:cs typeface="Times New Roman" pitchFamily="18" charset="0"/>
              </a:rPr>
              <a:t>se fixent sur </a:t>
            </a:r>
            <a:r>
              <a:rPr lang="fr-FR" sz="2400" b="1" dirty="0" smtClean="0">
                <a:solidFill>
                  <a:schemeClr val="bg2">
                    <a:lumMod val="75000"/>
                  </a:schemeClr>
                </a:solidFill>
                <a:latin typeface="Times New Roman" pitchFamily="18" charset="0"/>
                <a:cs typeface="Times New Roman" pitchFamily="18" charset="0"/>
              </a:rPr>
              <a:t>la face interne </a:t>
            </a:r>
            <a:r>
              <a:rPr lang="fr-FR" sz="2400" b="1" dirty="0" smtClean="0">
                <a:solidFill>
                  <a:schemeClr val="bg1"/>
                </a:solidFill>
                <a:latin typeface="Times New Roman" pitchFamily="18" charset="0"/>
                <a:cs typeface="Times New Roman" pitchFamily="18" charset="0"/>
              </a:rPr>
              <a:t>de la protéine, qui est ouverte vers l’intérieur de la cellule. Les sites de fixation des ions K+ sont fermés.</a:t>
            </a:r>
          </a:p>
          <a:p>
            <a:pPr marL="342900" indent="-342900">
              <a:lnSpc>
                <a:spcPct val="150000"/>
              </a:lnSpc>
              <a:buAutoNum type="arabicParenBoth"/>
            </a:pPr>
            <a:r>
              <a:rPr lang="fr-FR" sz="2400" b="1" dirty="0" smtClean="0">
                <a:solidFill>
                  <a:srgbClr val="FF0000"/>
                </a:solidFill>
                <a:latin typeface="Times New Roman" pitchFamily="18" charset="0"/>
                <a:cs typeface="Times New Roman" pitchFamily="18" charset="0"/>
              </a:rPr>
              <a:t>L’ATP </a:t>
            </a:r>
            <a:r>
              <a:rPr lang="fr-FR" sz="2400" b="1" dirty="0" smtClean="0">
                <a:solidFill>
                  <a:schemeClr val="bg1"/>
                </a:solidFill>
                <a:latin typeface="Times New Roman" pitchFamily="18" charset="0"/>
                <a:cs typeface="Times New Roman" pitchFamily="18" charset="0"/>
              </a:rPr>
              <a:t>phosphoryle le domaine protéique tourné vers le hyaloplasme. Un </a:t>
            </a:r>
            <a:r>
              <a:rPr lang="fr-FR" sz="2400" b="1" dirty="0" smtClean="0">
                <a:solidFill>
                  <a:srgbClr val="FF0000"/>
                </a:solidFill>
                <a:latin typeface="Times New Roman" pitchFamily="18" charset="0"/>
                <a:cs typeface="Times New Roman" pitchFamily="18" charset="0"/>
              </a:rPr>
              <a:t>changement de conformation de la protéine </a:t>
            </a:r>
            <a:r>
              <a:rPr lang="fr-FR" sz="2400" b="1" dirty="0" smtClean="0">
                <a:solidFill>
                  <a:schemeClr val="bg1"/>
                </a:solidFill>
                <a:latin typeface="Times New Roman" pitchFamily="18" charset="0"/>
                <a:cs typeface="Times New Roman" pitchFamily="18" charset="0"/>
              </a:rPr>
              <a:t>a lieu. Cela entraine l’ouverture de la pompe vers l’extérieur. </a:t>
            </a:r>
          </a:p>
          <a:p>
            <a:pPr marL="342900" indent="-342900">
              <a:lnSpc>
                <a:spcPct val="150000"/>
              </a:lnSpc>
              <a:buAutoNum type="arabicParenBoth"/>
            </a:pPr>
            <a:r>
              <a:rPr lang="fr-FR" sz="2400" b="1" dirty="0" smtClean="0">
                <a:solidFill>
                  <a:srgbClr val="7030A0"/>
                </a:solidFill>
                <a:latin typeface="Times New Roman" pitchFamily="18" charset="0"/>
                <a:cs typeface="Times New Roman" pitchFamily="18" charset="0"/>
              </a:rPr>
              <a:t>Les trois ions Na+ </a:t>
            </a:r>
            <a:r>
              <a:rPr lang="fr-FR" sz="2400" b="1" dirty="0" smtClean="0">
                <a:solidFill>
                  <a:schemeClr val="bg1"/>
                </a:solidFill>
                <a:latin typeface="Times New Roman" pitchFamily="18" charset="0"/>
                <a:cs typeface="Times New Roman" pitchFamily="18" charset="0"/>
              </a:rPr>
              <a:t>préalablement fixés sont en conséquence </a:t>
            </a:r>
            <a:r>
              <a:rPr lang="fr-FR" sz="2400" b="1" dirty="0" smtClean="0">
                <a:solidFill>
                  <a:srgbClr val="7030A0"/>
                </a:solidFill>
                <a:latin typeface="Times New Roman" pitchFamily="18" charset="0"/>
                <a:cs typeface="Times New Roman" pitchFamily="18" charset="0"/>
              </a:rPr>
              <a:t>exposés à l’extérieur, où ils sont libérés</a:t>
            </a:r>
            <a:r>
              <a:rPr lang="fr-FR" sz="2400" b="1" dirty="0" smtClean="0">
                <a:solidFill>
                  <a:schemeClr val="bg1"/>
                </a:solidFill>
                <a:latin typeface="Times New Roman" pitchFamily="18" charset="0"/>
                <a:cs typeface="Times New Roman" pitchFamily="18" charset="0"/>
              </a:rPr>
              <a:t>. Ce phénomène fait alors ouvrir deux sites de fixation des ions K+. </a:t>
            </a:r>
            <a:endParaRPr lang="fr-FR" sz="2400" dirty="0">
              <a:solidFill>
                <a:schemeClr val="bg1"/>
              </a:solidFill>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69</a:t>
            </a:fld>
            <a:endParaRPr lang="en-US"/>
          </a:p>
        </p:txBody>
      </p:sp>
      <p:sp>
        <p:nvSpPr>
          <p:cNvPr id="4" name="Rectangle 3"/>
          <p:cNvSpPr/>
          <p:nvPr/>
        </p:nvSpPr>
        <p:spPr>
          <a:xfrm>
            <a:off x="142844" y="274994"/>
            <a:ext cx="8858280" cy="594008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fr-FR" sz="2800" b="1" dirty="0" smtClean="0">
                <a:solidFill>
                  <a:srgbClr val="C00000"/>
                </a:solidFill>
                <a:latin typeface="Times New Roman" pitchFamily="18" charset="0"/>
                <a:cs typeface="Times New Roman" pitchFamily="18" charset="0"/>
              </a:rPr>
              <a:t>Fonctionnement de la pompe Na+/K+ ATP dépendante des cellules animales</a:t>
            </a:r>
          </a:p>
          <a:p>
            <a:pPr marL="457200" indent="-457200">
              <a:lnSpc>
                <a:spcPct val="150000"/>
              </a:lnSpc>
              <a:buFont typeface="Wingdings" pitchFamily="2" charset="2"/>
              <a:buAutoNum type="arabicParenBoth" startAt="4"/>
            </a:pPr>
            <a:r>
              <a:rPr lang="fr-FR" sz="2400" b="1" dirty="0" smtClean="0">
                <a:solidFill>
                  <a:srgbClr val="FF3300"/>
                </a:solidFill>
                <a:latin typeface="Times New Roman" pitchFamily="18" charset="0"/>
                <a:cs typeface="Times New Roman" pitchFamily="18" charset="0"/>
              </a:rPr>
              <a:t>Deux ions K+ </a:t>
            </a:r>
            <a:r>
              <a:rPr lang="fr-FR" sz="2400" b="1" dirty="0" smtClean="0">
                <a:solidFill>
                  <a:schemeClr val="bg1"/>
                </a:solidFill>
                <a:latin typeface="Times New Roman" pitchFamily="18" charset="0"/>
                <a:cs typeface="Times New Roman" pitchFamily="18" charset="0"/>
              </a:rPr>
              <a:t>se fixent à leur tour, ce qui a pour conséquence la déphosphorylation de la protéine, et la fermeture des sites Na+.</a:t>
            </a:r>
          </a:p>
          <a:p>
            <a:pPr marL="342900" indent="-342900">
              <a:lnSpc>
                <a:spcPct val="150000"/>
              </a:lnSpc>
              <a:buAutoNum type="arabicParenBoth" startAt="4"/>
            </a:pPr>
            <a:r>
              <a:rPr lang="fr-FR" sz="2400" b="1" dirty="0" smtClean="0">
                <a:solidFill>
                  <a:schemeClr val="bg1"/>
                </a:solidFill>
                <a:latin typeface="Times New Roman" pitchFamily="18" charset="0"/>
                <a:cs typeface="Times New Roman" pitchFamily="18" charset="0"/>
              </a:rPr>
              <a:t>Un nouveau changement de conformation, conduisant à un «basculement» en sens inverse, </a:t>
            </a:r>
            <a:r>
              <a:rPr lang="fr-FR" sz="2400" b="1" dirty="0" smtClean="0">
                <a:solidFill>
                  <a:srgbClr val="FF3300"/>
                </a:solidFill>
                <a:latin typeface="Times New Roman" pitchFamily="18" charset="0"/>
                <a:cs typeface="Times New Roman" pitchFamily="18" charset="0"/>
              </a:rPr>
              <a:t>ouvre la protéine vers l’intérieur.</a:t>
            </a:r>
          </a:p>
          <a:p>
            <a:pPr marL="342900" indent="-342900">
              <a:lnSpc>
                <a:spcPct val="150000"/>
              </a:lnSpc>
              <a:buAutoNum type="arabicParenBoth" startAt="4"/>
            </a:pPr>
            <a:r>
              <a:rPr lang="fr-FR" sz="2400" b="1" dirty="0" smtClean="0">
                <a:solidFill>
                  <a:srgbClr val="003366"/>
                </a:solidFill>
                <a:latin typeface="Times New Roman" pitchFamily="18" charset="0"/>
                <a:cs typeface="Times New Roman" pitchFamily="18" charset="0"/>
              </a:rPr>
              <a:t>Les ions K+ sont exposés à l’intérieur où ils sont libérés </a:t>
            </a:r>
            <a:r>
              <a:rPr lang="fr-FR" sz="2400" b="1" dirty="0" smtClean="0">
                <a:solidFill>
                  <a:schemeClr val="bg1"/>
                </a:solidFill>
                <a:latin typeface="Times New Roman" pitchFamily="18" charset="0"/>
                <a:cs typeface="Times New Roman" pitchFamily="18" charset="0"/>
              </a:rPr>
              <a:t>; les sites de fixation des ions Na+ réapparaissent. </a:t>
            </a:r>
          </a:p>
          <a:p>
            <a:pPr marL="342900" indent="-342900">
              <a:lnSpc>
                <a:spcPct val="150000"/>
              </a:lnSpc>
              <a:buAutoNum type="arabicParenBoth" startAt="4"/>
            </a:pPr>
            <a:r>
              <a:rPr lang="fr-FR" sz="2400" b="1" dirty="0" smtClean="0">
                <a:solidFill>
                  <a:schemeClr val="bg1"/>
                </a:solidFill>
                <a:latin typeface="Times New Roman" pitchFamily="18" charset="0"/>
                <a:cs typeface="Times New Roman" pitchFamily="18" charset="0"/>
              </a:rPr>
              <a:t>Le cycle recommence avec une nouvelle fixation des ions Na+ et une phosphorylation par l’ATP.</a:t>
            </a:r>
            <a:endParaRPr lang="fr-FR" sz="2400" dirty="0">
              <a:solidFill>
                <a:schemeClr val="bg1"/>
              </a:solidFill>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1406" y="71414"/>
            <a:ext cx="8929718" cy="6715148"/>
          </a:xfrm>
          <a:ln w="76200">
            <a:solidFill>
              <a:srgbClr val="00FFFF"/>
            </a:solidFill>
          </a:ln>
        </p:spPr>
        <p:style>
          <a:lnRef idx="2">
            <a:schemeClr val="accent1"/>
          </a:lnRef>
          <a:fillRef idx="1">
            <a:schemeClr val="lt1"/>
          </a:fillRef>
          <a:effectRef idx="0">
            <a:schemeClr val="accent1"/>
          </a:effectRef>
          <a:fontRef idx="minor">
            <a:schemeClr val="dk1"/>
          </a:fontRef>
        </p:style>
        <p:txBody>
          <a:bodyPr rIns="360000"/>
          <a:lstStyle/>
          <a:p>
            <a:pPr algn="just">
              <a:lnSpc>
                <a:spcPct val="150000"/>
              </a:lnSpc>
              <a:buClr>
                <a:srgbClr val="FFFF00"/>
              </a:buClr>
            </a:pPr>
            <a:r>
              <a:rPr lang="fr-FR" sz="2400" b="1" dirty="0" smtClean="0">
                <a:ln w="10541" cmpd="sng">
                  <a:solidFill>
                    <a:srgbClr val="FF0066"/>
                  </a:solidFill>
                  <a:prstDash val="solid"/>
                </a:ln>
                <a:solidFill>
                  <a:srgbClr val="FF3300"/>
                </a:solidFill>
                <a:effectLst/>
                <a:latin typeface="Times New Roman" pitchFamily="18" charset="0"/>
                <a:cs typeface="Times New Roman" pitchFamily="18" charset="0"/>
              </a:rPr>
              <a:t>Première fonction : </a:t>
            </a:r>
            <a:r>
              <a:rPr lang="fr-FR" sz="2400" b="1" u="sng" dirty="0" smtClean="0">
                <a:solidFill>
                  <a:srgbClr val="CC0066"/>
                </a:solidFill>
                <a:latin typeface="Times New Roman" pitchFamily="18" charset="0"/>
                <a:cs typeface="Times New Roman" pitchFamily="18" charset="0"/>
              </a:rPr>
              <a:t>former une barrière physique de séparation</a:t>
            </a:r>
            <a:r>
              <a:rPr lang="fr-FR" sz="2400" b="1" u="sng" dirty="0" smtClean="0">
                <a:solidFill>
                  <a:srgbClr val="003060"/>
                </a:solidFill>
                <a:latin typeface="Times New Roman" pitchFamily="18" charset="0"/>
                <a:cs typeface="Times New Roman" pitchFamily="18" charset="0"/>
              </a:rPr>
              <a:t> </a:t>
            </a:r>
            <a:r>
              <a:rPr lang="fr-FR" sz="2400" b="1" dirty="0" smtClean="0">
                <a:solidFill>
                  <a:schemeClr val="bg1"/>
                </a:solidFill>
                <a:latin typeface="Times New Roman" pitchFamily="18" charset="0"/>
                <a:cs typeface="Times New Roman" pitchFamily="18" charset="0"/>
              </a:rPr>
              <a:t>entre deux milieux aqueux à composition chimique fortement différente: milieux intra- et extracellulaire . </a:t>
            </a:r>
          </a:p>
          <a:p>
            <a:pPr algn="just">
              <a:buClr>
                <a:srgbClr val="FFFF00"/>
              </a:buClr>
              <a:buNone/>
            </a:pPr>
            <a:r>
              <a:rPr lang="fr-FR" sz="2800" b="1" dirty="0" smtClean="0">
                <a:ln>
                  <a:solidFill>
                    <a:srgbClr val="FF0066"/>
                  </a:solidFill>
                </a:ln>
                <a:solidFill>
                  <a:srgbClr val="CC0066"/>
                </a:solidFill>
                <a:latin typeface="Times New Roman" pitchFamily="18" charset="0"/>
                <a:cs typeface="Times New Roman" pitchFamily="18" charset="0"/>
              </a:rPr>
              <a:t>              </a:t>
            </a:r>
            <a:endParaRPr lang="fr-FR" sz="2800" b="1" dirty="0" smtClean="0">
              <a:ln>
                <a:solidFill>
                  <a:srgbClr val="FFC000"/>
                </a:solidFill>
              </a:ln>
              <a:solidFill>
                <a:srgbClr val="FFFF00"/>
              </a:solidFill>
              <a:latin typeface="Times New Roman" pitchFamily="18" charset="0"/>
              <a:cs typeface="Times New Roman" pitchFamily="18" charset="0"/>
            </a:endParaRPr>
          </a:p>
          <a:p>
            <a:pPr algn="just">
              <a:lnSpc>
                <a:spcPct val="150000"/>
              </a:lnSpc>
              <a:buClr>
                <a:srgbClr val="FFFF00"/>
              </a:buClr>
              <a:buNone/>
            </a:pPr>
            <a:r>
              <a:rPr lang="fr-FR" sz="2800" b="1" dirty="0" smtClean="0">
                <a:ln>
                  <a:solidFill>
                    <a:srgbClr val="FF0066"/>
                  </a:solidFill>
                </a:ln>
                <a:solidFill>
                  <a:srgbClr val="CC0066"/>
                </a:solidFill>
                <a:latin typeface="Times New Roman" pitchFamily="18" charset="0"/>
                <a:cs typeface="Times New Roman" pitchFamily="18" charset="0"/>
              </a:rPr>
              <a:t>                                 </a:t>
            </a:r>
            <a:endParaRPr lang="fr-FR" sz="2800" b="1" dirty="0" smtClean="0">
              <a:ln>
                <a:solidFill>
                  <a:schemeClr val="accent5">
                    <a:lumMod val="10000"/>
                  </a:schemeClr>
                </a:solidFill>
              </a:ln>
              <a:gradFill flip="none" rotWithShape="1">
                <a:gsLst>
                  <a:gs pos="0">
                    <a:srgbClr val="00CCFF">
                      <a:shade val="30000"/>
                      <a:satMod val="115000"/>
                    </a:srgbClr>
                  </a:gs>
                  <a:gs pos="50000">
                    <a:srgbClr val="00CCFF">
                      <a:shade val="67500"/>
                      <a:satMod val="115000"/>
                    </a:srgbClr>
                  </a:gs>
                  <a:gs pos="100000">
                    <a:srgbClr val="00CCFF">
                      <a:shade val="100000"/>
                      <a:satMod val="115000"/>
                    </a:srgbClr>
                  </a:gs>
                </a:gsLst>
                <a:path path="circle">
                  <a:fillToRect l="50000" t="50000" r="50000" b="50000"/>
                </a:path>
                <a:tileRect/>
              </a:gradFill>
              <a:latin typeface="Times New Roman" pitchFamily="18" charset="0"/>
              <a:cs typeface="Times New Roman" pitchFamily="18" charset="0"/>
            </a:endParaRPr>
          </a:p>
          <a:p>
            <a:pPr algn="just">
              <a:buClr>
                <a:srgbClr val="FFFF00"/>
              </a:buClr>
              <a:buNone/>
            </a:pPr>
            <a:endParaRPr lang="fr-FR" sz="2800" b="1" dirty="0" smtClean="0">
              <a:solidFill>
                <a:schemeClr val="bg2"/>
              </a:solidFill>
              <a:latin typeface="Times New Roman" pitchFamily="18" charset="0"/>
              <a:cs typeface="Times New Roman" pitchFamily="18" charset="0"/>
            </a:endParaRPr>
          </a:p>
          <a:p>
            <a:pPr algn="just">
              <a:lnSpc>
                <a:spcPct val="150000"/>
              </a:lnSpc>
              <a:buClr>
                <a:srgbClr val="FFFF00"/>
              </a:buClr>
              <a:buNone/>
            </a:pPr>
            <a:r>
              <a:rPr lang="fr-FR" sz="2800" b="1" dirty="0" smtClean="0">
                <a:solidFill>
                  <a:schemeClr val="bg2"/>
                </a:solidFill>
                <a:latin typeface="Times New Roman" pitchFamily="18" charset="0"/>
                <a:cs typeface="Times New Roman" pitchFamily="18" charset="0"/>
              </a:rPr>
              <a:t>   </a:t>
            </a:r>
            <a:endParaRPr lang="fr-FR" dirty="0"/>
          </a:p>
        </p:txBody>
      </p:sp>
      <p:sp>
        <p:nvSpPr>
          <p:cNvPr id="5" name="Espace réservé du numéro de diapositive 4"/>
          <p:cNvSpPr>
            <a:spLocks noGrp="1"/>
          </p:cNvSpPr>
          <p:nvPr>
            <p:ph type="sldNum" sz="quarter" idx="12"/>
          </p:nvPr>
        </p:nvSpPr>
        <p:spPr/>
        <p:txBody>
          <a:bodyPr/>
          <a:lstStyle/>
          <a:p>
            <a:pPr>
              <a:defRPr/>
            </a:pPr>
            <a:fld id="{18825232-B168-406D-BBA6-E837B33E2ED8}" type="slidenum">
              <a:rPr lang="en-US" smtClean="0"/>
              <a:pPr>
                <a:defRPr/>
              </a:pPr>
              <a:t>7</a:t>
            </a:fld>
            <a:endParaRPr lang="en-US" dirty="0"/>
          </a:p>
        </p:txBody>
      </p:sp>
      <p:sp>
        <p:nvSpPr>
          <p:cNvPr id="4" name="Rectangle 3"/>
          <p:cNvSpPr/>
          <p:nvPr/>
        </p:nvSpPr>
        <p:spPr bwMode="auto">
          <a:xfrm>
            <a:off x="1142976" y="1785926"/>
            <a:ext cx="6858048" cy="571504"/>
          </a:xfrm>
          <a:prstGeom prst="rect">
            <a:avLst/>
          </a:prstGeom>
          <a:noFill/>
          <a:ln w="57150" cap="flat" cmpd="sng" algn="ctr">
            <a:solidFill>
              <a:schemeClr val="bg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eaLnBrk="0" hangingPunct="0"/>
            <a:r>
              <a:rPr lang="fr-FR" sz="2800" b="1" dirty="0" smtClean="0">
                <a:ln>
                  <a:solidFill>
                    <a:srgbClr val="FFC000"/>
                  </a:solidFill>
                </a:ln>
                <a:solidFill>
                  <a:srgbClr val="FF3300"/>
                </a:solidFill>
                <a:effectLst>
                  <a:outerShdw blurRad="38100" dist="38100" dir="2700000" algn="tl">
                    <a:srgbClr val="010199"/>
                  </a:outerShdw>
                </a:effectLst>
                <a:latin typeface="Times New Roman" pitchFamily="18" charset="0"/>
                <a:cs typeface="Times New Roman" pitchFamily="18" charset="0"/>
              </a:rPr>
              <a:t>Bicouche lipidique à caractère hydrophobe</a:t>
            </a:r>
          </a:p>
        </p:txBody>
      </p:sp>
      <p:sp>
        <p:nvSpPr>
          <p:cNvPr id="7" name="Ellipse 6"/>
          <p:cNvSpPr/>
          <p:nvPr/>
        </p:nvSpPr>
        <p:spPr bwMode="auto">
          <a:xfrm>
            <a:off x="2357422" y="2357430"/>
            <a:ext cx="4500594" cy="714380"/>
          </a:xfrm>
          <a:prstGeom prst="ellipse">
            <a:avLst/>
          </a:prstGeom>
          <a:noFill/>
          <a:ln w="57150" cap="flat" cmpd="sng" algn="ctr">
            <a:solidFill>
              <a:schemeClr val="bg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r>
              <a:rPr lang="fr-FR" sz="2800" b="1" dirty="0" smtClean="0">
                <a:ln>
                  <a:solidFill>
                    <a:schemeClr val="accent5">
                      <a:lumMod val="10000"/>
                    </a:schemeClr>
                  </a:solidFill>
                </a:ln>
                <a:gradFill flip="none" rotWithShape="1">
                  <a:gsLst>
                    <a:gs pos="0">
                      <a:srgbClr val="00CCFF">
                        <a:shade val="30000"/>
                        <a:satMod val="115000"/>
                      </a:srgbClr>
                    </a:gs>
                    <a:gs pos="50000">
                      <a:srgbClr val="00CCFF">
                        <a:shade val="67500"/>
                        <a:satMod val="115000"/>
                      </a:srgbClr>
                    </a:gs>
                    <a:gs pos="100000">
                      <a:srgbClr val="00CCFF">
                        <a:shade val="100000"/>
                        <a:satMod val="115000"/>
                      </a:srgbClr>
                    </a:gs>
                  </a:gsLst>
                  <a:path path="circle">
                    <a:fillToRect l="50000" t="50000" r="50000" b="50000"/>
                  </a:path>
                  <a:tileRect/>
                </a:gradFill>
                <a:effectLst>
                  <a:outerShdw blurRad="38100" dist="38100" dir="2700000" algn="tl">
                    <a:srgbClr val="010199"/>
                  </a:outerShdw>
                </a:effectLst>
                <a:latin typeface="Times New Roman" pitchFamily="18" charset="0"/>
                <a:cs typeface="Times New Roman" pitchFamily="18" charset="0"/>
              </a:rPr>
              <a:t>perméabilité sélective</a:t>
            </a:r>
          </a:p>
        </p:txBody>
      </p:sp>
      <p:sp>
        <p:nvSpPr>
          <p:cNvPr id="11" name="Flèche courbée vers la droite 10"/>
          <p:cNvSpPr/>
          <p:nvPr/>
        </p:nvSpPr>
        <p:spPr bwMode="auto">
          <a:xfrm>
            <a:off x="1428728" y="2357430"/>
            <a:ext cx="1071570" cy="714380"/>
          </a:xfrm>
          <a:prstGeom prst="curvedRightArrow">
            <a:avLst/>
          </a:prstGeom>
          <a:solidFill>
            <a:srgbClr val="FF3300"/>
          </a:solidFill>
          <a:ln w="19050" cap="flat" cmpd="sng" algn="ctr">
            <a:solidFill>
              <a:schemeClr val="bg2"/>
            </a:solidFill>
            <a:prstDash val="solid"/>
            <a:round/>
            <a:headEnd type="none" w="med" len="med"/>
            <a:tailEnd type="none" w="med" len="med"/>
          </a:ln>
          <a:effectLst/>
          <a:scene3d>
            <a:camera prst="obliqueTopRight"/>
            <a:lightRig rig="threePt" dir="t"/>
          </a:scene3d>
        </p:spPr>
        <p:txBody>
          <a:bodyPr vert="horz" wrap="none" lIns="91440" tIns="45720" rIns="91440" bIns="45720" numCol="1" rtlCol="0" anchor="t" anchorCtr="0" compatLnSpc="1">
            <a:prstTxWarp prst="textNoShape">
              <a:avLst/>
            </a:prstTxWarp>
          </a:bodyPr>
          <a:lstStyle/>
          <a:p>
            <a:pPr eaLnBrk="0" hangingPunct="0"/>
            <a:endParaRPr lang="fr-FR" smtClean="0"/>
          </a:p>
        </p:txBody>
      </p:sp>
      <p:sp>
        <p:nvSpPr>
          <p:cNvPr id="12" name="Flèche courbée vers la gauche 11"/>
          <p:cNvSpPr/>
          <p:nvPr/>
        </p:nvSpPr>
        <p:spPr bwMode="auto">
          <a:xfrm>
            <a:off x="6715140" y="2357430"/>
            <a:ext cx="1071570" cy="714380"/>
          </a:xfrm>
          <a:prstGeom prst="curvedLeftArrow">
            <a:avLst/>
          </a:prstGeom>
          <a:solidFill>
            <a:srgbClr val="FF3300"/>
          </a:solidFill>
          <a:ln w="19050" cap="flat" cmpd="sng" algn="ctr">
            <a:solidFill>
              <a:schemeClr val="bg2"/>
            </a:solidFill>
            <a:prstDash val="solid"/>
            <a:round/>
            <a:headEnd type="none" w="med" len="med"/>
            <a:tailEnd type="none" w="med" len="med"/>
          </a:ln>
          <a:effectLst/>
          <a:scene3d>
            <a:camera prst="obliqueTopRight"/>
            <a:lightRig rig="threePt" dir="t"/>
          </a:scene3d>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3" name="Organigramme : Alternative 12"/>
          <p:cNvSpPr/>
          <p:nvPr/>
        </p:nvSpPr>
        <p:spPr bwMode="auto">
          <a:xfrm>
            <a:off x="357158" y="3286125"/>
            <a:ext cx="8429684" cy="3405188"/>
          </a:xfrm>
          <a:prstGeom prst="flowChartAlternateProcess">
            <a:avLst/>
          </a:prstGeom>
          <a:noFill/>
          <a:ln w="76200" cap="flat" cmpd="sng" algn="ctr">
            <a:solidFill>
              <a:srgbClr val="CC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lnSpc>
                <a:spcPct val="150000"/>
              </a:lnSpc>
              <a:buClr>
                <a:srgbClr val="FFFF00"/>
              </a:buClr>
              <a:buNone/>
            </a:pPr>
            <a:r>
              <a:rPr lang="fr-FR" sz="2800" b="1" dirty="0" smtClean="0">
                <a:solidFill>
                  <a:schemeClr val="bg2"/>
                </a:solidFill>
                <a:effectLst>
                  <a:outerShdw blurRad="38100" dist="38100" dir="2700000" algn="tl">
                    <a:srgbClr val="010199"/>
                  </a:outerShdw>
                </a:effectLst>
                <a:latin typeface="Times New Roman" pitchFamily="18" charset="0"/>
                <a:cs typeface="Times New Roman" pitchFamily="18" charset="0"/>
              </a:rPr>
              <a:t>La membrane plasmique s’oppose à la libre diffusion des ions et des solutés hydrophiles. </a:t>
            </a:r>
          </a:p>
          <a:p>
            <a:pPr algn="just">
              <a:buClr>
                <a:srgbClr val="FFFF00"/>
              </a:buClr>
              <a:buNone/>
            </a:pPr>
            <a:r>
              <a:rPr lang="fr-FR" b="1" dirty="0" smtClean="0">
                <a:ln>
                  <a:solidFill>
                    <a:schemeClr val="bg1"/>
                  </a:solidFill>
                </a:ln>
                <a:solidFill>
                  <a:schemeClr val="bg2"/>
                </a:solidFill>
                <a:latin typeface="Times New Roman" pitchFamily="18" charset="0"/>
                <a:cs typeface="Times New Roman" pitchFamily="18" charset="0"/>
              </a:rPr>
              <a:t>    </a:t>
            </a:r>
            <a:r>
              <a:rPr lang="fr-FR" sz="2200" b="1" dirty="0" smtClean="0">
                <a:ln>
                  <a:solidFill>
                    <a:schemeClr val="bg1"/>
                  </a:solidFill>
                </a:ln>
                <a:solidFill>
                  <a:schemeClr val="bg2"/>
                </a:solidFill>
                <a:latin typeface="Times New Roman" pitchFamily="18" charset="0"/>
                <a:cs typeface="Times New Roman" pitchFamily="18" charset="0"/>
              </a:rPr>
              <a:t>Le caractère hydrophobe de la double couche lipidique permet à la cellule de maintenir des concentrations de solutés (molécules hydrophiles dissoutes = ions, monosaccharides, acides aminés,… ) différentes de part et d'autre de la membrane c'est-à-dire entre cytoplasme et milieu extracellulaire </a:t>
            </a:r>
            <a:endParaRPr kumimoji="0" lang="fr-FR" sz="1800" b="0" i="0" u="none" strike="noStrike" cap="none" normalizeH="0" baseline="0" dirty="0" smtClean="0">
              <a:ln>
                <a:noFill/>
              </a:ln>
              <a:solidFill>
                <a:schemeClr val="tx1"/>
              </a:solidFill>
              <a:effectLst/>
              <a:latin typeface="Arial" charset="0"/>
            </a:endParaRPr>
          </a:p>
        </p:txBody>
      </p:sp>
      <p:sp>
        <p:nvSpPr>
          <p:cNvPr id="10" name="Double flèche horizontale 9"/>
          <p:cNvSpPr/>
          <p:nvPr/>
        </p:nvSpPr>
        <p:spPr bwMode="auto">
          <a:xfrm rot="16200000">
            <a:off x="4250530" y="2964652"/>
            <a:ext cx="714379" cy="500067"/>
          </a:xfrm>
          <a:prstGeom prst="leftRightArrow">
            <a:avLst/>
          </a:prstGeom>
          <a:solidFill>
            <a:srgbClr val="CC0066"/>
          </a:solidFill>
          <a:ln w="28575"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Tree>
  </p:cSld>
  <p:clrMapOvr>
    <a:masterClrMapping/>
  </p:clrMapOvr>
  <p:transition spd="slow">
    <p:pull dir="l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70</a:t>
            </a:fld>
            <a:endParaRPr lang="en-US"/>
          </a:p>
        </p:txBody>
      </p:sp>
      <p:sp>
        <p:nvSpPr>
          <p:cNvPr id="4" name="Rectangle 3"/>
          <p:cNvSpPr/>
          <p:nvPr/>
        </p:nvSpPr>
        <p:spPr>
          <a:xfrm>
            <a:off x="214282" y="1071546"/>
            <a:ext cx="8786874" cy="4712738"/>
          </a:xfrm>
          <a:prstGeom prst="rect">
            <a:avLst/>
          </a:prstGeom>
        </p:spPr>
        <p:style>
          <a:lnRef idx="2">
            <a:schemeClr val="dk1"/>
          </a:lnRef>
          <a:fillRef idx="1">
            <a:schemeClr val="lt1"/>
          </a:fillRef>
          <a:effectRef idx="0">
            <a:schemeClr val="dk1"/>
          </a:effectRef>
          <a:fontRef idx="minor">
            <a:schemeClr val="dk1"/>
          </a:fontRef>
        </p:style>
        <p:txBody>
          <a:bodyPr wrap="square" lIns="360000" tIns="360000" rIns="360000" bIns="360000">
            <a:spAutoFit/>
          </a:bodyPr>
          <a:lstStyle/>
          <a:p>
            <a:pPr algn="just"/>
            <a:r>
              <a:rPr lang="fr-FR" sz="2800" b="1" u="sng" dirty="0" smtClean="0">
                <a:solidFill>
                  <a:srgbClr val="FF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La pompe Ca </a:t>
            </a:r>
            <a:r>
              <a:rPr lang="fr-FR" sz="2800" b="1" u="sng" dirty="0" err="1" smtClean="0">
                <a:solidFill>
                  <a:srgbClr val="FF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ATPase</a:t>
            </a:r>
            <a:endParaRPr lang="fr-FR" sz="2800" b="1" u="sng" dirty="0" smtClean="0">
              <a:solidFill>
                <a:srgbClr val="FF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endParaRPr>
          </a:p>
          <a:p>
            <a:pPr lvl="0" algn="just">
              <a:lnSpc>
                <a:spcPct val="150000"/>
              </a:lnSpc>
              <a:buFont typeface="Wingdings" pitchFamily="2" charset="2"/>
              <a:buChar char="q"/>
            </a:pPr>
            <a:r>
              <a:rPr lang="fr-FR" sz="2200" b="1" dirty="0" smtClean="0">
                <a:latin typeface="Times New Roman" pitchFamily="18" charset="0"/>
                <a:cs typeface="Times New Roman" pitchFamily="18" charset="0"/>
              </a:rPr>
              <a:t> </a:t>
            </a:r>
            <a:r>
              <a:rPr lang="fr-FR" sz="2200" b="1" dirty="0" smtClean="0">
                <a:solidFill>
                  <a:schemeClr val="bg1"/>
                </a:solidFill>
                <a:latin typeface="Times New Roman" pitchFamily="18" charset="0"/>
                <a:cs typeface="Times New Roman" pitchFamily="18" charset="0"/>
              </a:rPr>
              <a:t>D'un point de vue structure/fonction, la pompe Ca/</a:t>
            </a:r>
            <a:r>
              <a:rPr lang="fr-FR" sz="2200" b="1" dirty="0" err="1" smtClean="0">
                <a:solidFill>
                  <a:schemeClr val="bg1"/>
                </a:solidFill>
                <a:latin typeface="Times New Roman" pitchFamily="18" charset="0"/>
                <a:cs typeface="Times New Roman" pitchFamily="18" charset="0"/>
              </a:rPr>
              <a:t>ATPase</a:t>
            </a:r>
            <a:r>
              <a:rPr lang="fr-FR" sz="2200" b="1" dirty="0" smtClean="0">
                <a:solidFill>
                  <a:schemeClr val="bg1"/>
                </a:solidFill>
                <a:latin typeface="Times New Roman" pitchFamily="18" charset="0"/>
                <a:cs typeface="Times New Roman" pitchFamily="18" charset="0"/>
              </a:rPr>
              <a:t> ressemble beaucoup à l'</a:t>
            </a:r>
            <a:r>
              <a:rPr lang="fr-FR" sz="2200" b="1" dirty="0" err="1" smtClean="0">
                <a:solidFill>
                  <a:schemeClr val="bg1"/>
                </a:solidFill>
                <a:latin typeface="Times New Roman" pitchFamily="18" charset="0"/>
                <a:cs typeface="Times New Roman" pitchFamily="18" charset="0"/>
              </a:rPr>
              <a:t>ATPase</a:t>
            </a:r>
            <a:r>
              <a:rPr lang="fr-FR" sz="2200" b="1" dirty="0" smtClean="0">
                <a:solidFill>
                  <a:schemeClr val="bg1"/>
                </a:solidFill>
                <a:latin typeface="Times New Roman" pitchFamily="18" charset="0"/>
                <a:cs typeface="Times New Roman" pitchFamily="18" charset="0"/>
              </a:rPr>
              <a:t> Na+/K+, mais elle est sélective du Ca</a:t>
            </a:r>
            <a:r>
              <a:rPr lang="fr-FR" sz="2200" b="1" baseline="30000" dirty="0" smtClean="0">
                <a:solidFill>
                  <a:schemeClr val="bg1"/>
                </a:solidFill>
                <a:latin typeface="Times New Roman" pitchFamily="18" charset="0"/>
                <a:cs typeface="Times New Roman" pitchFamily="18" charset="0"/>
              </a:rPr>
              <a:t>2+</a:t>
            </a:r>
            <a:r>
              <a:rPr lang="fr-FR" sz="2200" b="1" dirty="0" smtClean="0">
                <a:solidFill>
                  <a:schemeClr val="bg1"/>
                </a:solidFill>
                <a:latin typeface="Times New Roman" pitchFamily="18" charset="0"/>
                <a:cs typeface="Times New Roman" pitchFamily="18" charset="0"/>
              </a:rPr>
              <a:t>. </a:t>
            </a:r>
          </a:p>
          <a:p>
            <a:pPr lvl="0" algn="just">
              <a:lnSpc>
                <a:spcPct val="150000"/>
              </a:lnSpc>
              <a:buFont typeface="Wingdings" pitchFamily="2" charset="2"/>
              <a:buChar char="q"/>
            </a:pPr>
            <a:r>
              <a:rPr lang="fr-FR" sz="2200" b="1" dirty="0" smtClean="0">
                <a:solidFill>
                  <a:schemeClr val="bg1"/>
                </a:solidFill>
                <a:latin typeface="Times New Roman" pitchFamily="18" charset="0"/>
                <a:cs typeface="Times New Roman" pitchFamily="18" charset="0"/>
              </a:rPr>
              <a:t> La sous-unité α de cette </a:t>
            </a:r>
            <a:r>
              <a:rPr lang="fr-FR" sz="2200" b="1" dirty="0" err="1" smtClean="0">
                <a:solidFill>
                  <a:schemeClr val="bg1"/>
                </a:solidFill>
                <a:latin typeface="Times New Roman" pitchFamily="18" charset="0"/>
                <a:cs typeface="Times New Roman" pitchFamily="18" charset="0"/>
              </a:rPr>
              <a:t>ATPase</a:t>
            </a:r>
            <a:r>
              <a:rPr lang="fr-FR" sz="2200" b="1" dirty="0" smtClean="0">
                <a:solidFill>
                  <a:schemeClr val="bg1"/>
                </a:solidFill>
                <a:latin typeface="Times New Roman" pitchFamily="18" charset="0"/>
                <a:cs typeface="Times New Roman" pitchFamily="18" charset="0"/>
              </a:rPr>
              <a:t> présente une organisation similaire à celle de la pompe Na+/K+</a:t>
            </a:r>
          </a:p>
          <a:p>
            <a:pPr lvl="0" algn="just">
              <a:lnSpc>
                <a:spcPct val="150000"/>
              </a:lnSpc>
              <a:buFont typeface="Wingdings" pitchFamily="2" charset="2"/>
              <a:buChar char="q"/>
            </a:pPr>
            <a:r>
              <a:rPr lang="fr-FR" sz="2200" b="1" dirty="0" smtClean="0">
                <a:solidFill>
                  <a:schemeClr val="bg1">
                    <a:lumMod val="95000"/>
                    <a:lumOff val="5000"/>
                  </a:schemeClr>
                </a:solidFill>
                <a:latin typeface="Times New Roman" pitchFamily="18" charset="0"/>
                <a:cs typeface="Times New Roman" pitchFamily="18" charset="0"/>
              </a:rPr>
              <a:t>L’activité de la pompe Ca/</a:t>
            </a:r>
            <a:r>
              <a:rPr lang="fr-FR" sz="2200" b="1" dirty="0" err="1" smtClean="0">
                <a:solidFill>
                  <a:schemeClr val="bg1">
                    <a:lumMod val="95000"/>
                    <a:lumOff val="5000"/>
                  </a:schemeClr>
                </a:solidFill>
                <a:latin typeface="Times New Roman" pitchFamily="18" charset="0"/>
                <a:cs typeface="Times New Roman" pitchFamily="18" charset="0"/>
              </a:rPr>
              <a:t>ATPase</a:t>
            </a:r>
            <a:r>
              <a:rPr lang="fr-FR" sz="2200" b="1" dirty="0" smtClean="0">
                <a:solidFill>
                  <a:schemeClr val="bg1">
                    <a:lumMod val="95000"/>
                    <a:lumOff val="5000"/>
                  </a:schemeClr>
                </a:solidFill>
                <a:latin typeface="Times New Roman" pitchFamily="18" charset="0"/>
                <a:cs typeface="Times New Roman" pitchFamily="18" charset="0"/>
              </a:rPr>
              <a:t> est déclenchée par </a:t>
            </a:r>
            <a:r>
              <a:rPr lang="fr-FR" sz="2200" b="1" dirty="0" smtClean="0">
                <a:solidFill>
                  <a:srgbClr val="C00000"/>
                </a:solidFill>
                <a:latin typeface="Times New Roman" pitchFamily="18" charset="0"/>
                <a:cs typeface="Times New Roman" pitchFamily="18" charset="0"/>
              </a:rPr>
              <a:t>l'hydrolyse d'ATP</a:t>
            </a:r>
            <a:r>
              <a:rPr lang="fr-FR" sz="2200" b="1" dirty="0" smtClean="0">
                <a:solidFill>
                  <a:schemeClr val="bg1">
                    <a:lumMod val="95000"/>
                    <a:lumOff val="5000"/>
                  </a:schemeClr>
                </a:solidFill>
                <a:latin typeface="Times New Roman" pitchFamily="18" charset="0"/>
                <a:cs typeface="Times New Roman" pitchFamily="18" charset="0"/>
              </a:rPr>
              <a:t>, suivie par l’expulsion simultanée de </a:t>
            </a:r>
            <a:r>
              <a:rPr lang="fr-FR" sz="2200" b="1" dirty="0" smtClean="0">
                <a:solidFill>
                  <a:schemeClr val="bg2">
                    <a:lumMod val="60000"/>
                    <a:lumOff val="40000"/>
                  </a:schemeClr>
                </a:solidFill>
                <a:latin typeface="Times New Roman" pitchFamily="18" charset="0"/>
                <a:cs typeface="Times New Roman" pitchFamily="18" charset="0"/>
              </a:rPr>
              <a:t>deux ions Ca</a:t>
            </a:r>
            <a:r>
              <a:rPr lang="fr-FR" sz="2200" b="1" baseline="30000" dirty="0" smtClean="0">
                <a:solidFill>
                  <a:schemeClr val="bg2">
                    <a:lumMod val="60000"/>
                    <a:lumOff val="40000"/>
                  </a:schemeClr>
                </a:solidFill>
                <a:latin typeface="Times New Roman" pitchFamily="18" charset="0"/>
                <a:cs typeface="Times New Roman" pitchFamily="18" charset="0"/>
              </a:rPr>
              <a:t>2+</a:t>
            </a:r>
            <a:r>
              <a:rPr lang="fr-FR" sz="2200" b="1" dirty="0" smtClean="0">
                <a:solidFill>
                  <a:schemeClr val="bg2">
                    <a:lumMod val="60000"/>
                    <a:lumOff val="40000"/>
                  </a:schemeClr>
                </a:solidFill>
                <a:latin typeface="Times New Roman" pitchFamily="18" charset="0"/>
                <a:cs typeface="Times New Roman" pitchFamily="18" charset="0"/>
              </a:rPr>
              <a:t>.</a:t>
            </a:r>
            <a:endParaRPr lang="fr-FR" sz="2200" b="1" dirty="0" smtClean="0">
              <a:solidFill>
                <a:schemeClr val="bg1"/>
              </a:solidFill>
              <a:latin typeface="Times New Roman" pitchFamily="18" charset="0"/>
              <a:cs typeface="Times New Roman" pitchFamily="18" charset="0"/>
            </a:endParaRPr>
          </a:p>
        </p:txBody>
      </p:sp>
      <p:sp>
        <p:nvSpPr>
          <p:cNvPr id="5" name="Rectangle 6"/>
          <p:cNvSpPr>
            <a:spLocks noRot="1" noChangeArrowheads="1"/>
          </p:cNvSpPr>
          <p:nvPr/>
        </p:nvSpPr>
        <p:spPr bwMode="auto">
          <a:xfrm>
            <a:off x="285720" y="214290"/>
            <a:ext cx="8643998" cy="928694"/>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66FFFF"/>
            </a:solidFill>
            <a:miter lim="800000"/>
            <a:headEnd/>
            <a:tailEnd/>
          </a:ln>
          <a:effectLst/>
        </p:spPr>
        <p:txBody>
          <a:bodyPr anchor="ctr"/>
          <a:lstStyle/>
          <a:p>
            <a:pPr>
              <a:buNone/>
            </a:pPr>
            <a:r>
              <a:rPr lang="fr-FR" sz="30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Transports  Perméatifs  Actifs</a:t>
            </a:r>
            <a:r>
              <a:rPr lang="fr-FR" sz="3000" b="1" dirty="0" smtClean="0">
                <a:effectLst>
                  <a:outerShdw blurRad="38100" dist="38100" dir="2700000" algn="tl">
                    <a:srgbClr val="000000"/>
                  </a:outerShdw>
                </a:effectLst>
                <a:latin typeface="Times New Roman" pitchFamily="18" charset="0"/>
                <a:cs typeface="Times New Roman" pitchFamily="18" charset="0"/>
              </a:rPr>
              <a:t> </a:t>
            </a:r>
            <a:r>
              <a:rPr lang="fr-FR" sz="30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Primaire ou Direct</a:t>
            </a:r>
            <a:endParaRPr lang="en-US" sz="3000" b="1" dirty="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sp>
        <p:nvSpPr>
          <p:cNvPr id="6" name="Rectangle 5"/>
          <p:cNvSpPr/>
          <p:nvPr/>
        </p:nvSpPr>
        <p:spPr bwMode="auto">
          <a:xfrm>
            <a:off x="214282" y="134422"/>
            <a:ext cx="8784000" cy="1080000"/>
          </a:xfrm>
          <a:prstGeom prst="rect">
            <a:avLst/>
          </a:prstGeom>
          <a:noFill/>
          <a:ln w="76200" cap="flat" cmpd="sng" algn="ctr">
            <a:solidFill>
              <a:srgbClr val="FF0066"/>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71</a:t>
            </a:fld>
            <a:endParaRPr lang="en-US"/>
          </a:p>
        </p:txBody>
      </p:sp>
      <p:sp>
        <p:nvSpPr>
          <p:cNvPr id="4" name="Rectangle 3"/>
          <p:cNvSpPr/>
          <p:nvPr/>
        </p:nvSpPr>
        <p:spPr>
          <a:xfrm>
            <a:off x="214314" y="142852"/>
            <a:ext cx="8643966" cy="5820220"/>
          </a:xfrm>
          <a:prstGeom prst="rect">
            <a:avLst/>
          </a:prstGeom>
        </p:spPr>
        <p:style>
          <a:lnRef idx="2">
            <a:schemeClr val="dk1"/>
          </a:lnRef>
          <a:fillRef idx="1">
            <a:schemeClr val="lt1"/>
          </a:fillRef>
          <a:effectRef idx="0">
            <a:schemeClr val="dk1"/>
          </a:effectRef>
          <a:fontRef idx="minor">
            <a:schemeClr val="dk1"/>
          </a:fontRef>
        </p:style>
        <p:txBody>
          <a:bodyPr wrap="square" lIns="360000" tIns="360000" rIns="360000" bIns="360000">
            <a:spAutoFit/>
          </a:bodyPr>
          <a:lstStyle/>
          <a:p>
            <a:pPr algn="just"/>
            <a:r>
              <a:rPr lang="fr-FR" sz="2800" b="1" i="1" u="sng" dirty="0" smtClean="0">
                <a:solidFill>
                  <a:srgbClr val="FF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Transport actif des ions Ca2+ par la pompe Ca </a:t>
            </a:r>
            <a:r>
              <a:rPr lang="fr-FR" sz="2800" b="1" i="1" u="sng" dirty="0" err="1" smtClean="0">
                <a:solidFill>
                  <a:srgbClr val="FF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ATPase</a:t>
            </a:r>
            <a:endParaRPr lang="fr-FR" sz="2800" b="1" i="1" u="sng" dirty="0" smtClean="0">
              <a:solidFill>
                <a:srgbClr val="FF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endParaRPr>
          </a:p>
          <a:p>
            <a:pPr algn="just"/>
            <a:endParaRPr lang="fr-FR" sz="2800" b="1" i="1" u="sng" dirty="0" smtClean="0">
              <a:solidFill>
                <a:srgbClr val="FFC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endParaRPr>
          </a:p>
          <a:p>
            <a:pPr lvl="0" algn="just">
              <a:lnSpc>
                <a:spcPct val="150000"/>
              </a:lnSpc>
              <a:buFont typeface="Wingdings" pitchFamily="2" charset="2"/>
              <a:buChar char="q"/>
            </a:pPr>
            <a:r>
              <a:rPr lang="fr-FR" sz="2800" b="1" dirty="0" smtClean="0">
                <a:solidFill>
                  <a:schemeClr val="bg1"/>
                </a:solidFill>
                <a:latin typeface="Times New Roman" pitchFamily="18" charset="0"/>
                <a:cs typeface="Times New Roman" pitchFamily="18" charset="0"/>
              </a:rPr>
              <a:t> Les </a:t>
            </a:r>
            <a:r>
              <a:rPr lang="fr-FR" sz="2800" b="1" dirty="0" err="1" smtClean="0">
                <a:solidFill>
                  <a:schemeClr val="bg1"/>
                </a:solidFill>
                <a:latin typeface="Times New Roman" pitchFamily="18" charset="0"/>
                <a:cs typeface="Times New Roman" pitchFamily="18" charset="0"/>
              </a:rPr>
              <a:t>ATPases</a:t>
            </a:r>
            <a:r>
              <a:rPr lang="fr-FR" sz="2800" b="1" dirty="0" smtClean="0">
                <a:solidFill>
                  <a:schemeClr val="bg1"/>
                </a:solidFill>
                <a:latin typeface="Times New Roman" pitchFamily="18" charset="0"/>
                <a:cs typeface="Times New Roman" pitchFamily="18" charset="0"/>
              </a:rPr>
              <a:t> Ca2+ classe P sont des protéines situées dans la membrane plasmique mais aussi dans la </a:t>
            </a:r>
            <a:r>
              <a:rPr lang="fr-FR" sz="2800" b="1" dirty="0" smtClean="0">
                <a:ln>
                  <a:solidFill>
                    <a:schemeClr val="bg2">
                      <a:lumMod val="50000"/>
                    </a:schemeClr>
                  </a:solidFill>
                </a:ln>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membrane du réticulum endoplasmique (réticulum sarcoplasmique pour les cellules musculaires</a:t>
            </a:r>
            <a:r>
              <a:rPr lang="fr-FR" sz="2800" b="1" dirty="0" smtClean="0">
                <a:solidFill>
                  <a:schemeClr val="bg1"/>
                </a:solidFill>
                <a:latin typeface="Times New Roman" pitchFamily="18" charset="0"/>
                <a:cs typeface="Times New Roman" pitchFamily="18" charset="0"/>
              </a:rPr>
              <a:t> où l'</a:t>
            </a:r>
            <a:r>
              <a:rPr lang="fr-FR" sz="2800" b="1" dirty="0" err="1" smtClean="0">
                <a:solidFill>
                  <a:schemeClr val="bg1"/>
                </a:solidFill>
                <a:latin typeface="Times New Roman" pitchFamily="18" charset="0"/>
                <a:cs typeface="Times New Roman" pitchFamily="18" charset="0"/>
              </a:rPr>
              <a:t>ATPase</a:t>
            </a:r>
            <a:r>
              <a:rPr lang="fr-FR" sz="2800" b="1" dirty="0" smtClean="0">
                <a:solidFill>
                  <a:schemeClr val="bg1"/>
                </a:solidFill>
                <a:latin typeface="Times New Roman" pitchFamily="18" charset="0"/>
                <a:cs typeface="Times New Roman" pitchFamily="18" charset="0"/>
              </a:rPr>
              <a:t> Ca2+représente 90℅ des protéines membranaires). </a:t>
            </a:r>
          </a:p>
        </p:txBody>
      </p:sp>
    </p:spTree>
  </p:cSld>
  <p:clrMapOvr>
    <a:masterClrMapping/>
  </p:clrMapOvr>
  <p:transition spd="slow">
    <p:pull dir="l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72</a:t>
            </a:fld>
            <a:endParaRPr lang="en-US"/>
          </a:p>
        </p:txBody>
      </p:sp>
      <p:pic>
        <p:nvPicPr>
          <p:cNvPr id="5122" name="Picture 2"/>
          <p:cNvPicPr>
            <a:picLocks noChangeAspect="1" noChangeArrowheads="1"/>
          </p:cNvPicPr>
          <p:nvPr/>
        </p:nvPicPr>
        <p:blipFill>
          <a:blip r:embed="rId2"/>
          <a:srcRect/>
          <a:stretch>
            <a:fillRect/>
          </a:stretch>
        </p:blipFill>
        <p:spPr bwMode="auto">
          <a:xfrm>
            <a:off x="357158" y="129053"/>
            <a:ext cx="8501122" cy="5728839"/>
          </a:xfrm>
          <a:prstGeom prst="rect">
            <a:avLst/>
          </a:prstGeom>
          <a:noFill/>
          <a:ln w="76200">
            <a:solidFill>
              <a:schemeClr val="bg1"/>
            </a:solid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73</a:t>
            </a:fld>
            <a:endParaRPr lang="en-US"/>
          </a:p>
        </p:txBody>
      </p:sp>
      <p:sp>
        <p:nvSpPr>
          <p:cNvPr id="4097" name="Rectangle 1"/>
          <p:cNvSpPr>
            <a:spLocks noChangeArrowheads="1"/>
          </p:cNvSpPr>
          <p:nvPr/>
        </p:nvSpPr>
        <p:spPr bwMode="auto">
          <a:xfrm>
            <a:off x="0" y="74552"/>
            <a:ext cx="9144000" cy="2282878"/>
          </a:xfrm>
          <a:prstGeom prst="rect">
            <a:avLst/>
          </a:prstGeom>
          <a:ln w="76200">
            <a:solidFill>
              <a:schemeClr val="accent1">
                <a:lumMod val="50000"/>
              </a:schemeClr>
            </a:solidFill>
            <a:headEnd/>
            <a:tailEnd/>
          </a:ln>
        </p:spPr>
        <p:style>
          <a:lnRef idx="2">
            <a:schemeClr val="accent2"/>
          </a:lnRef>
          <a:fillRef idx="1">
            <a:schemeClr val="lt1"/>
          </a:fillRef>
          <a:effectRef idx="0">
            <a:schemeClr val="accent2"/>
          </a:effectRef>
          <a:fontRef idx="minor">
            <a:schemeClr val="dk1"/>
          </a:fontRef>
        </p:style>
        <p:txBody>
          <a:bodyPr vert="horz" wrap="square" lIns="216000" tIns="216000" rIns="216000" bIns="216000" numCol="1" anchor="ctr" anchorCtr="0" compatLnSpc="1">
            <a:prstTxWarp prst="textNoShape">
              <a:avLst/>
            </a:prstTxWarp>
            <a:spAutoFit/>
          </a:bodyPr>
          <a:lstStyle/>
          <a:p>
            <a:pPr lvl="0" algn="just">
              <a:buFont typeface="Wingdings" pitchFamily="2" charset="2"/>
              <a:buChar char="q"/>
            </a:pPr>
            <a:r>
              <a:rPr lang="fr-FR" sz="2200" b="1" dirty="0" smtClean="0">
                <a:latin typeface="Times New Roman" pitchFamily="18" charset="0"/>
                <a:cs typeface="Times New Roman" pitchFamily="18" charset="0"/>
              </a:rPr>
              <a:t> </a:t>
            </a:r>
            <a:r>
              <a:rPr lang="fr-FR" sz="2200" b="1" dirty="0" smtClean="0">
                <a:solidFill>
                  <a:schemeClr val="bg1"/>
                </a:solidFill>
                <a:latin typeface="Times New Roman" pitchFamily="18" charset="0"/>
                <a:cs typeface="Times New Roman" pitchFamily="18" charset="0"/>
              </a:rPr>
              <a:t>Les cellules animales maintiennent des concentrations intracellulaires très faibles de ions Ca</a:t>
            </a:r>
            <a:r>
              <a:rPr lang="fr-FR" b="1" dirty="0" smtClean="0">
                <a:solidFill>
                  <a:schemeClr val="bg1"/>
                </a:solidFill>
                <a:latin typeface="Times New Roman" pitchFamily="18" charset="0"/>
                <a:cs typeface="Times New Roman" pitchFamily="18" charset="0"/>
              </a:rPr>
              <a:t>2</a:t>
            </a:r>
            <a:r>
              <a:rPr lang="fr-FR" sz="1600" b="1" dirty="0" smtClean="0">
                <a:solidFill>
                  <a:schemeClr val="bg1"/>
                </a:solidFill>
                <a:latin typeface="Times New Roman" pitchFamily="18" charset="0"/>
                <a:cs typeface="Times New Roman" pitchFamily="18" charset="0"/>
              </a:rPr>
              <a:t>+</a:t>
            </a:r>
            <a:r>
              <a:rPr lang="fr-FR" b="1" dirty="0" smtClean="0">
                <a:solidFill>
                  <a:schemeClr val="bg1"/>
                </a:solidFill>
                <a:latin typeface="Times New Roman" pitchFamily="18" charset="0"/>
                <a:cs typeface="Times New Roman" pitchFamily="18" charset="0"/>
              </a:rPr>
              <a:t> </a:t>
            </a:r>
            <a:r>
              <a:rPr lang="fr-FR" sz="2200" b="1" dirty="0" smtClean="0">
                <a:solidFill>
                  <a:schemeClr val="bg1"/>
                </a:solidFill>
                <a:latin typeface="Times New Roman" pitchFamily="18" charset="0"/>
                <a:cs typeface="Times New Roman" pitchFamily="18" charset="0"/>
              </a:rPr>
              <a:t>10</a:t>
            </a:r>
            <a:r>
              <a:rPr lang="fr-FR" sz="2200" b="1" baseline="30000" dirty="0" smtClean="0">
                <a:solidFill>
                  <a:schemeClr val="bg1"/>
                </a:solidFill>
                <a:latin typeface="Times New Roman" pitchFamily="18" charset="0"/>
                <a:cs typeface="Times New Roman" pitchFamily="18" charset="0"/>
              </a:rPr>
              <a:t>-4 </a:t>
            </a:r>
            <a:r>
              <a:rPr lang="fr-FR" sz="2200" b="1" dirty="0" err="1" smtClean="0">
                <a:solidFill>
                  <a:schemeClr val="bg1"/>
                </a:solidFill>
                <a:latin typeface="Times New Roman" pitchFamily="18" charset="0"/>
                <a:cs typeface="Times New Roman" pitchFamily="18" charset="0"/>
              </a:rPr>
              <a:t>mM</a:t>
            </a:r>
            <a:r>
              <a:rPr lang="fr-FR" sz="2200" b="1" dirty="0" smtClean="0">
                <a:solidFill>
                  <a:schemeClr val="bg1"/>
                </a:solidFill>
                <a:latin typeface="Times New Roman" pitchFamily="18" charset="0"/>
                <a:cs typeface="Times New Roman" pitchFamily="18" charset="0"/>
              </a:rPr>
              <a:t> contre 1,2 - 2 </a:t>
            </a:r>
            <a:r>
              <a:rPr lang="fr-FR" sz="2200" b="1" dirty="0" err="1" smtClean="0">
                <a:solidFill>
                  <a:schemeClr val="bg1"/>
                </a:solidFill>
                <a:latin typeface="Times New Roman" pitchFamily="18" charset="0"/>
                <a:cs typeface="Times New Roman" pitchFamily="18" charset="0"/>
              </a:rPr>
              <a:t>mM</a:t>
            </a:r>
            <a:r>
              <a:rPr lang="fr-FR" sz="2200" b="1" dirty="0" smtClean="0">
                <a:solidFill>
                  <a:schemeClr val="bg1"/>
                </a:solidFill>
                <a:latin typeface="Times New Roman" pitchFamily="18" charset="0"/>
                <a:cs typeface="Times New Roman" pitchFamily="18" charset="0"/>
              </a:rPr>
              <a:t> en extracellulaire.</a:t>
            </a:r>
          </a:p>
          <a:p>
            <a:pPr lvl="0" algn="just">
              <a:buFont typeface="Wingdings" pitchFamily="2" charset="2"/>
              <a:buChar char="q"/>
            </a:pPr>
            <a:r>
              <a:rPr lang="fr-FR" sz="2200" b="1" dirty="0" smtClean="0">
                <a:solidFill>
                  <a:schemeClr val="bg1"/>
                </a:solidFill>
                <a:latin typeface="Times New Roman" pitchFamily="18" charset="0"/>
                <a:cs typeface="Times New Roman" pitchFamily="18" charset="0"/>
              </a:rPr>
              <a:t>Les ions Ca</a:t>
            </a:r>
            <a:r>
              <a:rPr lang="fr-FR" sz="2400" b="1" dirty="0" smtClean="0">
                <a:solidFill>
                  <a:schemeClr val="bg1"/>
                </a:solidFill>
                <a:latin typeface="Times New Roman" pitchFamily="18" charset="0"/>
                <a:cs typeface="Times New Roman" pitchFamily="18" charset="0"/>
              </a:rPr>
              <a:t>2</a:t>
            </a:r>
            <a:r>
              <a:rPr lang="fr-FR" sz="1600" b="1" dirty="0" smtClean="0">
                <a:solidFill>
                  <a:schemeClr val="bg1"/>
                </a:solidFill>
                <a:latin typeface="Times New Roman" pitchFamily="18" charset="0"/>
                <a:cs typeface="Times New Roman" pitchFamily="18" charset="0"/>
              </a:rPr>
              <a:t>+</a:t>
            </a:r>
            <a:r>
              <a:rPr lang="fr-FR" sz="2400" b="1" dirty="0" smtClean="0">
                <a:solidFill>
                  <a:schemeClr val="bg1"/>
                </a:solidFill>
                <a:latin typeface="Times New Roman" pitchFamily="18" charset="0"/>
                <a:cs typeface="Times New Roman" pitchFamily="18" charset="0"/>
              </a:rPr>
              <a:t> </a:t>
            </a:r>
            <a:r>
              <a:rPr lang="fr-FR" sz="2200" b="1" dirty="0" smtClean="0">
                <a:solidFill>
                  <a:schemeClr val="bg1"/>
                </a:solidFill>
                <a:latin typeface="Times New Roman" pitchFamily="18" charset="0"/>
                <a:cs typeface="Times New Roman" pitchFamily="18" charset="0"/>
              </a:rPr>
              <a:t>sont étroitement impliqués dans les voies de signalisation commandant la contraction musculaire et l'</a:t>
            </a:r>
            <a:r>
              <a:rPr lang="fr-FR" sz="2200" b="1" dirty="0" err="1" smtClean="0">
                <a:solidFill>
                  <a:schemeClr val="bg1"/>
                </a:solidFill>
                <a:latin typeface="Times New Roman" pitchFamily="18" charset="0"/>
                <a:cs typeface="Times New Roman" pitchFamily="18" charset="0"/>
              </a:rPr>
              <a:t>exocytose</a:t>
            </a:r>
            <a:r>
              <a:rPr lang="fr-FR" sz="2400" b="1" dirty="0" smtClean="0">
                <a:solidFill>
                  <a:schemeClr val="bg1"/>
                </a:solidFill>
                <a:latin typeface="Times New Roman" pitchFamily="18" charset="0"/>
                <a:cs typeface="Times New Roman" pitchFamily="18" charset="0"/>
              </a:rPr>
              <a:t>. </a:t>
            </a:r>
          </a:p>
          <a:p>
            <a:pPr algn="just"/>
            <a:endParaRPr lang="fr-FR" sz="2800" b="1" dirty="0" smtClean="0">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a:srcRect/>
          <a:stretch>
            <a:fillRect/>
          </a:stretch>
        </p:blipFill>
        <p:spPr bwMode="auto">
          <a:xfrm>
            <a:off x="214282" y="1785926"/>
            <a:ext cx="8643998" cy="4071966"/>
          </a:xfrm>
          <a:prstGeom prst="rect">
            <a:avLst/>
          </a:prstGeom>
          <a:noFill/>
          <a:ln w="57150">
            <a:solidFill>
              <a:schemeClr val="tx1"/>
            </a:solid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74</a:t>
            </a:fld>
            <a:endParaRPr lang="en-US"/>
          </a:p>
        </p:txBody>
      </p:sp>
      <p:sp>
        <p:nvSpPr>
          <p:cNvPr id="4097" name="Rectangle 1"/>
          <p:cNvSpPr>
            <a:spLocks noChangeArrowheads="1"/>
          </p:cNvSpPr>
          <p:nvPr/>
        </p:nvSpPr>
        <p:spPr bwMode="auto">
          <a:xfrm>
            <a:off x="357158" y="357166"/>
            <a:ext cx="8501122" cy="4940904"/>
          </a:xfrm>
          <a:prstGeom prst="rect">
            <a:avLst/>
          </a:prstGeom>
          <a:ln w="57150">
            <a:headEnd/>
            <a:tailEnd/>
          </a:ln>
        </p:spPr>
        <p:style>
          <a:lnRef idx="2">
            <a:schemeClr val="accent2"/>
          </a:lnRef>
          <a:fillRef idx="1">
            <a:schemeClr val="lt1"/>
          </a:fillRef>
          <a:effectRef idx="0">
            <a:schemeClr val="accent2"/>
          </a:effectRef>
          <a:fontRef idx="minor">
            <a:schemeClr val="dk1"/>
          </a:fontRef>
        </p:style>
        <p:txBody>
          <a:bodyPr vert="horz" wrap="square" lIns="252000" tIns="252000" rIns="252000" bIns="252000" numCol="1" anchor="ctr" anchorCtr="0" compatLnSpc="1">
            <a:prstTxWarp prst="textNoShape">
              <a:avLst/>
            </a:prstTxWarp>
            <a:spAutoFit/>
          </a:bodyPr>
          <a:lstStyle/>
          <a:p>
            <a:pPr lvl="0" algn="justLow">
              <a:lnSpc>
                <a:spcPct val="150000"/>
              </a:lnSpc>
              <a:buFont typeface="Wingdings" pitchFamily="2" charset="2"/>
              <a:buChar char="q"/>
            </a:pPr>
            <a:r>
              <a:rPr lang="fr-FR" sz="2400" b="1" dirty="0" smtClean="0">
                <a:solidFill>
                  <a:srgbClr val="003300"/>
                </a:solidFill>
                <a:latin typeface="Times New Roman" pitchFamily="18" charset="0"/>
                <a:cs typeface="Times New Roman" pitchFamily="18" charset="0"/>
              </a:rPr>
              <a:t>La pompe Ca </a:t>
            </a:r>
            <a:r>
              <a:rPr lang="fr-FR" sz="2400" b="1" dirty="0" err="1" smtClean="0">
                <a:solidFill>
                  <a:srgbClr val="003300"/>
                </a:solidFill>
                <a:latin typeface="Times New Roman" pitchFamily="18" charset="0"/>
                <a:cs typeface="Times New Roman" pitchFamily="18" charset="0"/>
              </a:rPr>
              <a:t>ATPase</a:t>
            </a:r>
            <a:r>
              <a:rPr lang="fr-FR" sz="2400" b="1" dirty="0" smtClean="0">
                <a:solidFill>
                  <a:srgbClr val="003300"/>
                </a:solidFill>
                <a:latin typeface="Times New Roman" pitchFamily="18" charset="0"/>
                <a:cs typeface="Times New Roman" pitchFamily="18" charset="0"/>
              </a:rPr>
              <a:t> participe au maintien de cette concentration intracellulaire en ions Ca</a:t>
            </a:r>
            <a:r>
              <a:rPr lang="fr-FR" sz="2400" b="1" baseline="30000" dirty="0" smtClean="0">
                <a:solidFill>
                  <a:srgbClr val="003300"/>
                </a:solidFill>
                <a:latin typeface="Times New Roman" pitchFamily="18" charset="0"/>
                <a:cs typeface="Times New Roman" pitchFamily="18" charset="0"/>
              </a:rPr>
              <a:t>2+</a:t>
            </a:r>
            <a:r>
              <a:rPr lang="fr-FR" sz="2400" b="1" dirty="0" smtClean="0">
                <a:solidFill>
                  <a:srgbClr val="003300"/>
                </a:solidFill>
                <a:latin typeface="Times New Roman" pitchFamily="18" charset="0"/>
                <a:cs typeface="Times New Roman" pitchFamily="18" charset="0"/>
              </a:rPr>
              <a:t>, qui est de 1000 à        10 000 fois plus faible à l'intérieur qu'à l'extérieur et ce malgré l'entrée des ions calcium par les canaux voltage-sensibles et les récepteurs-canaux et aussi malgré la libération dans le hyaloplasme des ions calcium à travers la membrane du réticulum endoplasmique (lors de la contraction musculaire par exemple). </a:t>
            </a:r>
          </a:p>
        </p:txBody>
      </p:sp>
    </p:spTree>
  </p:cSld>
  <p:clrMapOvr>
    <a:masterClrMapping/>
  </p:clrMapOvr>
  <p:transition spd="slow">
    <p:pull dir="l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75</a:t>
            </a:fld>
            <a:endParaRPr lang="en-US"/>
          </a:p>
        </p:txBody>
      </p:sp>
      <p:sp>
        <p:nvSpPr>
          <p:cNvPr id="4" name="Rectangle 3"/>
          <p:cNvSpPr/>
          <p:nvPr/>
        </p:nvSpPr>
        <p:spPr>
          <a:xfrm>
            <a:off x="214282" y="406858"/>
            <a:ext cx="8643998" cy="242111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Low" eaLnBrk="0" hangingPunct="0">
              <a:lnSpc>
                <a:spcPct val="150000"/>
              </a:lnSpc>
              <a:buFont typeface="Wingdings" pitchFamily="2" charset="2"/>
              <a:buChar char="q"/>
            </a:pPr>
            <a:r>
              <a:rPr lang="fr-FR" sz="2600" b="1" dirty="0" smtClean="0">
                <a:solidFill>
                  <a:schemeClr val="bg1">
                    <a:lumMod val="95000"/>
                    <a:lumOff val="5000"/>
                  </a:schemeClr>
                </a:solidFill>
                <a:latin typeface="Times New Roman" pitchFamily="18" charset="0"/>
                <a:cs typeface="Times New Roman" pitchFamily="18" charset="0"/>
              </a:rPr>
              <a:t> Le maintien de la faible concentration intracellulaire en calcium libre a une grande importance, toute élévation de cette concentration étant considérée comme signifiante car elle contrôle de nombreuses réactions intracellulaires. </a:t>
            </a:r>
          </a:p>
        </p:txBody>
      </p:sp>
    </p:spTree>
  </p:cSld>
  <p:clrMapOvr>
    <a:masterClrMapping/>
  </p:clrMapOvr>
  <p:transition spd="slow">
    <p:pull dir="l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76</a:t>
            </a:fld>
            <a:endParaRPr lang="en-US"/>
          </a:p>
        </p:txBody>
      </p:sp>
      <p:sp>
        <p:nvSpPr>
          <p:cNvPr id="4" name="Rectangle 3"/>
          <p:cNvSpPr/>
          <p:nvPr/>
        </p:nvSpPr>
        <p:spPr>
          <a:xfrm>
            <a:off x="214282" y="785794"/>
            <a:ext cx="8572560"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2800" b="1" dirty="0" smtClean="0">
                <a:latin typeface="Times New Roman" pitchFamily="18" charset="0"/>
                <a:cs typeface="Times New Roman" pitchFamily="18" charset="0"/>
              </a:rPr>
              <a:t>Les "pompes" ioniques sont responsables du maintien des gradients ioniques au travers la membrane plasmique.</a:t>
            </a:r>
            <a:endParaRPr lang="fr-FR" sz="2800" b="1" dirty="0">
              <a:latin typeface="Times New Roman" pitchFamily="18" charset="0"/>
              <a:cs typeface="Times New Roman" pitchFamily="18" charset="0"/>
            </a:endParaRPr>
          </a:p>
        </p:txBody>
      </p:sp>
      <p:pic>
        <p:nvPicPr>
          <p:cNvPr id="5" name="Image 4"/>
          <p:cNvPicPr/>
          <p:nvPr/>
        </p:nvPicPr>
        <p:blipFill>
          <a:blip r:embed="rId3"/>
          <a:srcRect l="1920" t="22105" r="44420" b="30737"/>
          <a:stretch>
            <a:fillRect/>
          </a:stretch>
        </p:blipFill>
        <p:spPr bwMode="auto">
          <a:xfrm>
            <a:off x="214282" y="2143092"/>
            <a:ext cx="8572560" cy="4143428"/>
          </a:xfrm>
          <a:prstGeom prst="rect">
            <a:avLst/>
          </a:prstGeom>
          <a:noFill/>
          <a:ln w="9525">
            <a:noFill/>
            <a:miter lim="800000"/>
            <a:headEnd/>
            <a:tailEnd/>
          </a:ln>
        </p:spPr>
      </p:pic>
      <p:sp>
        <p:nvSpPr>
          <p:cNvPr id="6" name="Rectangle 5"/>
          <p:cNvSpPr/>
          <p:nvPr/>
        </p:nvSpPr>
        <p:spPr bwMode="auto">
          <a:xfrm>
            <a:off x="255966" y="101232"/>
            <a:ext cx="8532000" cy="756000"/>
          </a:xfrm>
          <a:prstGeom prst="rect">
            <a:avLst/>
          </a:prstGeom>
          <a:solidFill>
            <a:srgbClr val="FF0066"/>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3600" b="1" i="0" u="none" strike="noStrike" cap="none" normalizeH="0" baseline="0" dirty="0" smtClean="0">
                <a:ln>
                  <a:solidFill>
                    <a:schemeClr val="bg2">
                      <a:lumMod val="40000"/>
                      <a:lumOff val="60000"/>
                    </a:schemeClr>
                  </a:solidFill>
                </a:ln>
                <a:solidFill>
                  <a:schemeClr val="tx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Principal rôle des pompes ioniques</a:t>
            </a:r>
          </a:p>
        </p:txBody>
      </p:sp>
      <p:sp>
        <p:nvSpPr>
          <p:cNvPr id="7" name="Rectangle 6"/>
          <p:cNvSpPr/>
          <p:nvPr/>
        </p:nvSpPr>
        <p:spPr bwMode="auto">
          <a:xfrm>
            <a:off x="285720" y="2786058"/>
            <a:ext cx="8352000" cy="357190"/>
          </a:xfrm>
          <a:prstGeom prst="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285720" y="4000504"/>
            <a:ext cx="8352000" cy="468000"/>
          </a:xfrm>
          <a:prstGeom prst="rect">
            <a:avLst/>
          </a:prstGeom>
          <a:noFill/>
          <a:ln w="76200" cap="flat" cmpd="sng" algn="ctr">
            <a:solidFill>
              <a:schemeClr val="bg2">
                <a:lumMod val="60000"/>
                <a:lumOff val="4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291966" y="3175314"/>
            <a:ext cx="8352000" cy="468000"/>
          </a:xfrm>
          <a:prstGeom prst="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2714612" y="3214686"/>
            <a:ext cx="2952000" cy="357190"/>
          </a:xfrm>
          <a:prstGeom prst="rect">
            <a:avLst/>
          </a:prstGeom>
          <a:ln>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algn="ctr" eaLnBrk="0" hangingPunct="0"/>
            <a:r>
              <a:rPr lang="fr-FR" dirty="0" smtClean="0">
                <a:ln>
                  <a:solidFill>
                    <a:schemeClr val="bg1"/>
                  </a:solidFill>
                </a:ln>
                <a:solidFill>
                  <a:schemeClr val="bg1"/>
                </a:solidFill>
                <a:latin typeface="Times New Roman" pitchFamily="18" charset="0"/>
                <a:cs typeface="Times New Roman" pitchFamily="18" charset="0"/>
              </a:rPr>
              <a:t>140 – 150</a:t>
            </a:r>
            <a:endParaRPr kumimoji="0" lang="fr-FR" sz="1800" b="0" i="0" u="none" strike="noStrike" cap="none" normalizeH="0" baseline="0" dirty="0" smtClean="0">
              <a:ln>
                <a:solidFill>
                  <a:schemeClr val="bg1"/>
                </a:solidFill>
              </a:ln>
              <a:solidFill>
                <a:schemeClr val="bg1"/>
              </a:solidFill>
              <a:effectLst/>
              <a:latin typeface="Times New Roman" pitchFamily="18" charset="0"/>
              <a:cs typeface="Times New Roman" pitchFamily="18" charset="0"/>
            </a:endParaRPr>
          </a:p>
        </p:txBody>
      </p:sp>
      <p:sp>
        <p:nvSpPr>
          <p:cNvPr id="11" name="Rectangle 10"/>
          <p:cNvSpPr/>
          <p:nvPr/>
        </p:nvSpPr>
        <p:spPr bwMode="auto">
          <a:xfrm>
            <a:off x="5715008" y="3214686"/>
            <a:ext cx="2880000" cy="357190"/>
          </a:xfrm>
          <a:prstGeom prst="rect">
            <a:avLst/>
          </a:prstGeom>
          <a:ln>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algn="ctr" eaLnBrk="0" hangingPunct="0"/>
            <a:r>
              <a:rPr lang="fr-FR" dirty="0" smtClean="0">
                <a:ln>
                  <a:solidFill>
                    <a:schemeClr val="bg1"/>
                  </a:solidFill>
                </a:ln>
                <a:solidFill>
                  <a:schemeClr val="bg1"/>
                </a:solidFill>
                <a:latin typeface="Times New Roman" pitchFamily="18" charset="0"/>
                <a:cs typeface="Times New Roman" pitchFamily="18" charset="0"/>
              </a:rPr>
              <a:t>4 – 5</a:t>
            </a:r>
            <a:endParaRPr kumimoji="0" lang="fr-FR" sz="1800" b="0" i="0" u="none" strike="noStrike" cap="none" normalizeH="0" baseline="0" dirty="0" smtClean="0">
              <a:ln>
                <a:solidFill>
                  <a:schemeClr val="bg1"/>
                </a:solidFill>
              </a:ln>
              <a:solidFill>
                <a:schemeClr val="bg1"/>
              </a:solidFill>
              <a:effectLst/>
              <a:latin typeface="Times New Roman" pitchFamily="18" charset="0"/>
              <a:cs typeface="Times New Roman" pitchFamily="18" charset="0"/>
            </a:endParaRPr>
          </a:p>
        </p:txBody>
      </p:sp>
      <p:sp>
        <p:nvSpPr>
          <p:cNvPr id="12" name="Rectangle 11"/>
          <p:cNvSpPr/>
          <p:nvPr/>
        </p:nvSpPr>
        <p:spPr bwMode="auto">
          <a:xfrm>
            <a:off x="2643174" y="2786058"/>
            <a:ext cx="3000396" cy="288000"/>
          </a:xfrm>
          <a:prstGeom prst="rect">
            <a:avLst/>
          </a:prstGeom>
          <a:solidFill>
            <a:schemeClr val="tx1"/>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eaLnBrk="0" hangingPunct="0"/>
            <a:r>
              <a:rPr lang="fr-FR" dirty="0" smtClean="0">
                <a:ln>
                  <a:solidFill>
                    <a:schemeClr val="bg1"/>
                  </a:solidFill>
                </a:ln>
                <a:solidFill>
                  <a:schemeClr val="bg1"/>
                </a:solidFill>
                <a:latin typeface="Times New Roman" pitchFamily="18" charset="0"/>
                <a:cs typeface="Times New Roman" pitchFamily="18" charset="0"/>
              </a:rPr>
              <a:t>5 – 15</a:t>
            </a:r>
            <a:endParaRPr kumimoji="0" lang="fr-FR" sz="1800" b="0" i="0" u="none" strike="noStrike" cap="none" normalizeH="0" baseline="0" dirty="0" smtClean="0">
              <a:ln>
                <a:solidFill>
                  <a:schemeClr val="bg1"/>
                </a:solidFill>
              </a:ln>
              <a:solidFill>
                <a:schemeClr val="bg1"/>
              </a:solidFill>
              <a:effectLst/>
              <a:latin typeface="Times New Roman" pitchFamily="18" charset="0"/>
              <a:cs typeface="Times New Roman" pitchFamily="18" charset="0"/>
            </a:endParaRPr>
          </a:p>
        </p:txBody>
      </p:sp>
      <p:sp>
        <p:nvSpPr>
          <p:cNvPr id="13" name="Rectangle 12"/>
          <p:cNvSpPr/>
          <p:nvPr/>
        </p:nvSpPr>
        <p:spPr bwMode="auto">
          <a:xfrm>
            <a:off x="5715008" y="2786058"/>
            <a:ext cx="2857520" cy="288000"/>
          </a:xfrm>
          <a:prstGeom prst="rect">
            <a:avLst/>
          </a:prstGeom>
          <a:solidFill>
            <a:schemeClr val="tx1"/>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eaLnBrk="0" hangingPunct="0"/>
            <a:r>
              <a:rPr lang="fr-FR" dirty="0" smtClean="0">
                <a:ln>
                  <a:solidFill>
                    <a:schemeClr val="bg1"/>
                  </a:solidFill>
                </a:ln>
                <a:solidFill>
                  <a:schemeClr val="bg1"/>
                </a:solidFill>
                <a:latin typeface="Times New Roman" pitchFamily="18" charset="0"/>
                <a:cs typeface="Times New Roman" pitchFamily="18" charset="0"/>
              </a:rPr>
              <a:t>145</a:t>
            </a:r>
            <a:endParaRPr kumimoji="0" lang="fr-FR" sz="1800" b="0" i="0" u="none" strike="noStrike" cap="none" normalizeH="0" baseline="0" dirty="0" smtClean="0">
              <a:ln>
                <a:solidFill>
                  <a:schemeClr val="bg1"/>
                </a:solidFill>
              </a:ln>
              <a:solidFill>
                <a:schemeClr val="bg1"/>
              </a:solidFill>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77</a:t>
            </a:fld>
            <a:endParaRPr lang="en-US"/>
          </a:p>
        </p:txBody>
      </p:sp>
      <p:pic>
        <p:nvPicPr>
          <p:cNvPr id="173057" name="Image 4" descr="eqn226"/>
          <p:cNvPicPr>
            <a:picLocks noChangeAspect="1" noChangeArrowheads="1"/>
          </p:cNvPicPr>
          <p:nvPr/>
        </p:nvPicPr>
        <p:blipFill>
          <a:blip r:embed="rId3"/>
          <a:srcRect/>
          <a:stretch>
            <a:fillRect/>
          </a:stretch>
        </p:blipFill>
        <p:spPr bwMode="auto">
          <a:xfrm>
            <a:off x="0" y="457200"/>
            <a:ext cx="657225" cy="209550"/>
          </a:xfrm>
          <a:prstGeom prst="rect">
            <a:avLst/>
          </a:prstGeom>
          <a:noFill/>
        </p:spPr>
      </p:pic>
      <p:sp>
        <p:nvSpPr>
          <p:cNvPr id="173059" name="Rectangle 3"/>
          <p:cNvSpPr>
            <a:spLocks noChangeArrowheads="1"/>
          </p:cNvSpPr>
          <p:nvPr/>
        </p:nvSpPr>
        <p:spPr bwMode="auto">
          <a:xfrm>
            <a:off x="214282" y="285728"/>
            <a:ext cx="8643998" cy="5632311"/>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50000"/>
              </a:lnSpc>
              <a:spcBef>
                <a:spcPct val="0"/>
              </a:spcBef>
              <a:spcAft>
                <a:spcPct val="0"/>
              </a:spcAft>
              <a:buClrTx/>
              <a:buSzTx/>
              <a:buFontTx/>
              <a:buNone/>
              <a:tabLst>
                <a:tab pos="457200" algn="l"/>
              </a:tabLst>
            </a:pPr>
            <a:r>
              <a:rPr kumimoji="0" lang="fr-FR"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Le gradient Na+/ K+</a:t>
            </a:r>
            <a:r>
              <a:rPr kumimoji="0" lang="fr-FR" sz="2400" b="1" i="0" u="none" strike="noStrike" cap="none" normalizeH="0" dirty="0" smtClean="0">
                <a:ln>
                  <a:noFill/>
                </a:ln>
                <a:solidFill>
                  <a:schemeClr val="bg1"/>
                </a:solidFill>
                <a:effectLst/>
                <a:latin typeface="Times New Roman" pitchFamily="18" charset="0"/>
                <a:ea typeface="Times New Roman" pitchFamily="18" charset="0"/>
                <a:cs typeface="Times New Roman" pitchFamily="18" charset="0"/>
              </a:rPr>
              <a:t> </a:t>
            </a:r>
            <a:r>
              <a:rPr kumimoji="0" lang="fr-FR"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généré de part et d'autre de la membrane est essentiel au fonctionnement de la cellule. Il est impliqué dans diverses fonctions :</a:t>
            </a:r>
          </a:p>
          <a:p>
            <a:pPr marL="0" marR="0" lvl="0" indent="0" algn="justLow" defTabSz="914400" rtl="0" eaLnBrk="1" fontAlgn="base" latinLnBrk="0" hangingPunct="1">
              <a:lnSpc>
                <a:spcPct val="150000"/>
              </a:lnSpc>
              <a:spcBef>
                <a:spcPct val="0"/>
              </a:spcBef>
              <a:spcAft>
                <a:spcPct val="0"/>
              </a:spcAft>
              <a:buClrTx/>
              <a:buSzTx/>
              <a:buFontTx/>
              <a:buNone/>
              <a:tabLst>
                <a:tab pos="457200" algn="l"/>
              </a:tabLst>
            </a:pPr>
            <a:endParaRPr kumimoji="0" lang="fr-FR" sz="2400" b="0" i="0" u="none" strike="noStrike" cap="none" normalizeH="0" baseline="0" dirty="0" smtClean="0">
              <a:ln>
                <a:noFill/>
              </a:ln>
              <a:solidFill>
                <a:schemeClr val="bg1"/>
              </a:solidFill>
              <a:effectLst/>
              <a:latin typeface="Times New Roman" pitchFamily="18" charset="0"/>
              <a:cs typeface="Times New Roman" pitchFamily="18" charset="0"/>
            </a:endParaRPr>
          </a:p>
          <a:p>
            <a:pPr marL="457200" marR="0" lvl="0" indent="-457200" algn="justLow" defTabSz="914400" rtl="0" eaLnBrk="0" fontAlgn="base" latinLnBrk="0" hangingPunct="0">
              <a:lnSpc>
                <a:spcPct val="150000"/>
              </a:lnSpc>
              <a:spcBef>
                <a:spcPct val="0"/>
              </a:spcBef>
              <a:spcAft>
                <a:spcPct val="0"/>
              </a:spcAft>
              <a:buClrTx/>
              <a:buSzTx/>
              <a:buFont typeface="+mj-lt"/>
              <a:buAutoNum type="arabicPeriod"/>
              <a:tabLst>
                <a:tab pos="457200" algn="l"/>
              </a:tabLst>
            </a:pPr>
            <a:r>
              <a:rPr kumimoji="0" lang="fr-FR"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Régulation du pH,</a:t>
            </a:r>
            <a:endParaRPr kumimoji="0" lang="fr-FR" sz="2400" b="0" i="0" u="none" strike="noStrike" cap="none" normalizeH="0" baseline="0" dirty="0" smtClean="0">
              <a:ln>
                <a:noFill/>
              </a:ln>
              <a:solidFill>
                <a:schemeClr val="bg1"/>
              </a:solidFill>
              <a:effectLst/>
              <a:latin typeface="Times New Roman" pitchFamily="18" charset="0"/>
              <a:cs typeface="Times New Roman" pitchFamily="18" charset="0"/>
            </a:endParaRPr>
          </a:p>
          <a:p>
            <a:pPr marL="457200" marR="0" lvl="0" indent="-457200" algn="justLow" defTabSz="914400" rtl="0" eaLnBrk="0" fontAlgn="base" latinLnBrk="0" hangingPunct="0">
              <a:lnSpc>
                <a:spcPct val="150000"/>
              </a:lnSpc>
              <a:spcBef>
                <a:spcPct val="0"/>
              </a:spcBef>
              <a:spcAft>
                <a:spcPct val="0"/>
              </a:spcAft>
              <a:buClrTx/>
              <a:buSzTx/>
              <a:buFont typeface="+mj-lt"/>
              <a:buAutoNum type="arabicPeriod"/>
              <a:tabLst>
                <a:tab pos="457200" algn="l"/>
              </a:tabLst>
            </a:pPr>
            <a:r>
              <a:rPr kumimoji="0" lang="fr-FR"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Régulation du volume cellulaire,</a:t>
            </a:r>
            <a:endParaRPr kumimoji="0" lang="fr-FR" sz="2400" b="0" i="0" u="none" strike="noStrike" cap="none" normalizeH="0" baseline="0" dirty="0" smtClean="0">
              <a:ln>
                <a:noFill/>
              </a:ln>
              <a:solidFill>
                <a:schemeClr val="bg1"/>
              </a:solidFill>
              <a:effectLst/>
              <a:latin typeface="Times New Roman" pitchFamily="18" charset="0"/>
              <a:cs typeface="Times New Roman" pitchFamily="18" charset="0"/>
            </a:endParaRPr>
          </a:p>
          <a:p>
            <a:pPr marL="457200" marR="0" lvl="0" indent="-457200" algn="justLow" defTabSz="914400" rtl="0" eaLnBrk="0" fontAlgn="base" latinLnBrk="0" hangingPunct="0">
              <a:lnSpc>
                <a:spcPct val="150000"/>
              </a:lnSpc>
              <a:spcBef>
                <a:spcPct val="0"/>
              </a:spcBef>
              <a:spcAft>
                <a:spcPct val="0"/>
              </a:spcAft>
              <a:buClrTx/>
              <a:buSzTx/>
              <a:buFont typeface="+mj-lt"/>
              <a:buAutoNum type="arabicPeriod"/>
              <a:tabLst>
                <a:tab pos="457200" algn="l"/>
              </a:tabLst>
            </a:pPr>
            <a:r>
              <a:rPr kumimoji="0" lang="fr-FR"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Transport de nutriments tels que glucose et certains acides aminés,</a:t>
            </a:r>
            <a:endParaRPr kumimoji="0" lang="fr-FR" sz="2400" b="0" i="0" u="none" strike="noStrike" cap="none" normalizeH="0" baseline="0" dirty="0" smtClean="0">
              <a:ln>
                <a:noFill/>
              </a:ln>
              <a:solidFill>
                <a:schemeClr val="bg1"/>
              </a:solidFill>
              <a:effectLst/>
              <a:latin typeface="Times New Roman" pitchFamily="18" charset="0"/>
              <a:cs typeface="Times New Roman" pitchFamily="18" charset="0"/>
            </a:endParaRPr>
          </a:p>
          <a:p>
            <a:pPr marL="457200" marR="0" lvl="0" indent="-457200" algn="justLow" defTabSz="914400" rtl="0" eaLnBrk="0" fontAlgn="base" latinLnBrk="0" hangingPunct="0">
              <a:lnSpc>
                <a:spcPct val="150000"/>
              </a:lnSpc>
              <a:spcBef>
                <a:spcPct val="0"/>
              </a:spcBef>
              <a:spcAft>
                <a:spcPct val="0"/>
              </a:spcAft>
              <a:buClrTx/>
              <a:buSzTx/>
              <a:buFont typeface="+mj-lt"/>
              <a:buAutoNum type="arabicPeriod"/>
              <a:tabLst>
                <a:tab pos="457200" algn="l"/>
              </a:tabLst>
            </a:pPr>
            <a:r>
              <a:rPr kumimoji="0" lang="fr-FR"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Transmission du signal dans le système nerveux (potentiel d'action).</a:t>
            </a:r>
            <a:endParaRPr kumimoji="0" lang="fr-FR" sz="2400" b="0" i="0" u="none" strike="noStrike" cap="none" normalizeH="0" baseline="0" dirty="0" smtClean="0">
              <a:ln>
                <a:noFill/>
              </a:ln>
              <a:solidFill>
                <a:schemeClr val="bg1"/>
              </a:solidFill>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78</a:t>
            </a:fld>
            <a:endParaRPr lang="en-US"/>
          </a:p>
        </p:txBody>
      </p:sp>
      <p:sp>
        <p:nvSpPr>
          <p:cNvPr id="6" name="Rectangle 5"/>
          <p:cNvSpPr/>
          <p:nvPr/>
        </p:nvSpPr>
        <p:spPr>
          <a:xfrm>
            <a:off x="357158" y="571480"/>
            <a:ext cx="8429651" cy="5857916"/>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alpha val="0"/>
                </a:schemeClr>
              </a:gs>
            </a:gsLst>
            <a:lin ang="16200000" scaled="1"/>
            <a:tileRect/>
          </a:gradFill>
          <a:ln w="76200">
            <a:solidFill>
              <a:srgbClr val="FFC000"/>
            </a:solidFill>
          </a:ln>
        </p:spPr>
        <p:txBody>
          <a:bodyPr wrap="square" lIns="180000" tIns="180000" rIns="180000" bIns="180000">
            <a:noAutofit/>
          </a:bodyPr>
          <a:lstStyle/>
          <a:p>
            <a:pPr algn="just">
              <a:buFont typeface="Arial" pitchFamily="34" charset="0"/>
              <a:buChar char="•"/>
            </a:pPr>
            <a:r>
              <a:rPr lang="fr-FR" sz="2300" b="1" dirty="0" smtClean="0">
                <a:latin typeface="Times New Roman" pitchFamily="18" charset="0"/>
                <a:cs typeface="Times New Roman" pitchFamily="18" charset="0"/>
              </a:rPr>
              <a:t>  La concentration de H</a:t>
            </a:r>
            <a:r>
              <a:rPr lang="fr-FR" sz="2300" b="1" baseline="30000" dirty="0" smtClean="0">
                <a:latin typeface="Times New Roman" pitchFamily="18" charset="0"/>
                <a:cs typeface="Times New Roman" pitchFamily="18" charset="0"/>
              </a:rPr>
              <a:t>+</a:t>
            </a:r>
            <a:r>
              <a:rPr lang="fr-FR" sz="2300" b="1" dirty="0" smtClean="0">
                <a:latin typeface="Times New Roman" pitchFamily="18" charset="0"/>
                <a:cs typeface="Times New Roman" pitchFamily="18" charset="0"/>
              </a:rPr>
              <a:t> détermine l'acidité d'une solution. </a:t>
            </a:r>
          </a:p>
          <a:p>
            <a:pPr algn="just">
              <a:buFont typeface="Arial" pitchFamily="34" charset="0"/>
              <a:buChar char="•"/>
            </a:pPr>
            <a:r>
              <a:rPr lang="fr-FR" sz="2300" b="1" dirty="0" smtClean="0">
                <a:latin typeface="Times New Roman" pitchFamily="18" charset="0"/>
                <a:cs typeface="Times New Roman" pitchFamily="18" charset="0"/>
              </a:rPr>
              <a:t>  Le pH est la grandeur utilisée pour cette mesure. </a:t>
            </a:r>
          </a:p>
          <a:p>
            <a:pPr algn="just"/>
            <a:r>
              <a:rPr lang="fr-FR" sz="2300" b="1" dirty="0" smtClean="0">
                <a:latin typeface="Times New Roman" pitchFamily="18" charset="0"/>
                <a:cs typeface="Times New Roman" pitchFamily="18" charset="0"/>
              </a:rPr>
              <a:t>La fonction d'une protéine dépend du pH environnant, de ce fait, la cellule doit assurer dans ses différents compartiments un pH bien précis et stable. </a:t>
            </a:r>
            <a:r>
              <a:rPr lang="fr-FR" sz="2300" b="1" dirty="0" smtClean="0">
                <a:solidFill>
                  <a:srgbClr val="FFFF00"/>
                </a:solidFill>
                <a:latin typeface="Times New Roman" pitchFamily="18" charset="0"/>
                <a:cs typeface="Times New Roman" pitchFamily="18" charset="0"/>
              </a:rPr>
              <a:t>Les enzymes </a:t>
            </a:r>
            <a:r>
              <a:rPr lang="fr-FR" sz="2300" b="1" dirty="0" err="1" smtClean="0">
                <a:solidFill>
                  <a:srgbClr val="FFFF00"/>
                </a:solidFill>
                <a:latin typeface="Times New Roman" pitchFamily="18" charset="0"/>
                <a:cs typeface="Times New Roman" pitchFamily="18" charset="0"/>
              </a:rPr>
              <a:t>lysosomiales</a:t>
            </a:r>
            <a:r>
              <a:rPr lang="fr-FR" sz="2300" b="1" dirty="0" smtClean="0">
                <a:solidFill>
                  <a:srgbClr val="FFFF00"/>
                </a:solidFill>
                <a:latin typeface="Times New Roman" pitchFamily="18" charset="0"/>
                <a:cs typeface="Times New Roman" pitchFamily="18" charset="0"/>
              </a:rPr>
              <a:t> fonctionnent préférentiellement à pH 5,5 </a:t>
            </a:r>
            <a:r>
              <a:rPr lang="fr-FR" sz="2300" b="1" dirty="0" smtClean="0">
                <a:latin typeface="Times New Roman" pitchFamily="18" charset="0"/>
                <a:cs typeface="Times New Roman" pitchFamily="18" charset="0"/>
              </a:rPr>
              <a:t>alors que </a:t>
            </a:r>
            <a:r>
              <a:rPr lang="fr-FR" sz="2300" b="1" dirty="0" smtClean="0">
                <a:solidFill>
                  <a:srgbClr val="FFFF00"/>
                </a:solidFill>
                <a:latin typeface="Times New Roman" pitchFamily="18" charset="0"/>
                <a:cs typeface="Times New Roman" pitchFamily="18" charset="0"/>
              </a:rPr>
              <a:t>les enzymes cytoplasmiques fonctionnent de façon optimale à pH 7,2. </a:t>
            </a:r>
          </a:p>
          <a:p>
            <a:pPr algn="just"/>
            <a:r>
              <a:rPr lang="fr-FR" sz="2300" b="1" dirty="0" smtClean="0">
                <a:latin typeface="Times New Roman" pitchFamily="18" charset="0"/>
                <a:cs typeface="Times New Roman" pitchFamily="18" charset="0"/>
              </a:rPr>
              <a:t>Une concentration stable en ions H</a:t>
            </a:r>
            <a:r>
              <a:rPr lang="fr-FR" sz="2300" b="1" baseline="30000" dirty="0" smtClean="0">
                <a:latin typeface="Times New Roman" pitchFamily="18" charset="0"/>
                <a:cs typeface="Times New Roman" pitchFamily="18" charset="0"/>
              </a:rPr>
              <a:t>+</a:t>
            </a:r>
            <a:r>
              <a:rPr lang="fr-FR" sz="2300" b="1" dirty="0" smtClean="0">
                <a:latin typeface="Times New Roman" pitchFamily="18" charset="0"/>
                <a:cs typeface="Times New Roman" pitchFamily="18" charset="0"/>
              </a:rPr>
              <a:t> (protons) ne se maintient dans le cytosol que du fait de l'existence de mécanismes de transport actif rejetant des protons hors de la cellule. Ce type de transport sert à compenser à la fois la production métabolique de molécules acides et l'entrée passive de protons.</a:t>
            </a:r>
          </a:p>
          <a:p>
            <a:pPr algn="just"/>
            <a:endParaRPr lang="fr-FR" sz="2300" b="1" dirty="0" smtClean="0">
              <a:latin typeface="Times New Roman" pitchFamily="18" charset="0"/>
              <a:cs typeface="Times New Roman" pitchFamily="18" charset="0"/>
            </a:endParaRPr>
          </a:p>
          <a:p>
            <a:pPr algn="just"/>
            <a:endParaRPr lang="fr-FR" sz="2300" b="1" dirty="0" smtClean="0">
              <a:latin typeface="Times New Roman" pitchFamily="18" charset="0"/>
              <a:cs typeface="Times New Roman" pitchFamily="18" charset="0"/>
            </a:endParaRPr>
          </a:p>
        </p:txBody>
      </p:sp>
      <p:sp>
        <p:nvSpPr>
          <p:cNvPr id="8" name="Rectangle 7"/>
          <p:cNvSpPr/>
          <p:nvPr/>
        </p:nvSpPr>
        <p:spPr>
          <a:xfrm>
            <a:off x="214282" y="181253"/>
            <a:ext cx="264320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FR" sz="2400" b="1" dirty="0" smtClean="0">
                <a:solidFill>
                  <a:schemeClr val="bg1"/>
                </a:solidFill>
                <a:latin typeface="Times New Roman" pitchFamily="18" charset="0"/>
                <a:ea typeface="Times New Roman" pitchFamily="18" charset="0"/>
                <a:cs typeface="Times New Roman" pitchFamily="18" charset="0"/>
              </a:rPr>
              <a:t>Régulation du pH</a:t>
            </a:r>
            <a:endParaRPr lang="fr-FR" sz="2400" dirty="0"/>
          </a:p>
        </p:txBody>
      </p:sp>
    </p:spTree>
  </p:cSld>
  <p:clrMapOvr>
    <a:masterClrMapping/>
  </p:clrMapOvr>
  <p:transition spd="slow">
    <p:pull dir="l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79</a:t>
            </a:fld>
            <a:endParaRPr lang="en-US"/>
          </a:p>
        </p:txBody>
      </p:sp>
      <p:sp>
        <p:nvSpPr>
          <p:cNvPr id="6" name="Rectangle 5"/>
          <p:cNvSpPr/>
          <p:nvPr/>
        </p:nvSpPr>
        <p:spPr>
          <a:xfrm>
            <a:off x="357158" y="571480"/>
            <a:ext cx="8429651" cy="5857916"/>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alpha val="0"/>
                </a:schemeClr>
              </a:gs>
            </a:gsLst>
            <a:lin ang="16200000" scaled="1"/>
            <a:tileRect/>
          </a:gradFill>
          <a:ln w="76200">
            <a:solidFill>
              <a:srgbClr val="FFC000"/>
            </a:solidFill>
          </a:ln>
        </p:spPr>
        <p:txBody>
          <a:bodyPr wrap="square" lIns="180000" tIns="180000" rIns="180000" bIns="180000">
            <a:noAutofit/>
          </a:bodyPr>
          <a:lstStyle/>
          <a:p>
            <a:pPr algn="just">
              <a:buFont typeface="Arial" pitchFamily="34" charset="0"/>
              <a:buChar char="•"/>
            </a:pPr>
            <a:r>
              <a:rPr lang="fr-FR" sz="2300" b="1" dirty="0" smtClean="0">
                <a:latin typeface="Times New Roman" pitchFamily="18" charset="0"/>
                <a:cs typeface="Times New Roman" pitchFamily="18" charset="0"/>
              </a:rPr>
              <a:t>  La concentration de H</a:t>
            </a:r>
            <a:r>
              <a:rPr lang="fr-FR" sz="2300" b="1" baseline="30000" dirty="0" smtClean="0">
                <a:latin typeface="Times New Roman" pitchFamily="18" charset="0"/>
                <a:cs typeface="Times New Roman" pitchFamily="18" charset="0"/>
              </a:rPr>
              <a:t>+</a:t>
            </a:r>
            <a:r>
              <a:rPr lang="fr-FR" sz="2300" b="1" dirty="0" smtClean="0">
                <a:latin typeface="Times New Roman" pitchFamily="18" charset="0"/>
                <a:cs typeface="Times New Roman" pitchFamily="18" charset="0"/>
              </a:rPr>
              <a:t> détermine l'acidité d'une solution. </a:t>
            </a:r>
          </a:p>
          <a:p>
            <a:pPr algn="just">
              <a:buFont typeface="Arial" pitchFamily="34" charset="0"/>
              <a:buChar char="•"/>
            </a:pPr>
            <a:r>
              <a:rPr lang="fr-FR" sz="2300" b="1" dirty="0" smtClean="0">
                <a:latin typeface="Times New Roman" pitchFamily="18" charset="0"/>
                <a:cs typeface="Times New Roman" pitchFamily="18" charset="0"/>
              </a:rPr>
              <a:t>  Le pH est la grandeur utilisée pour cette mesure. </a:t>
            </a:r>
          </a:p>
          <a:p>
            <a:pPr algn="just"/>
            <a:r>
              <a:rPr lang="fr-FR" sz="2300" b="1" dirty="0" smtClean="0">
                <a:latin typeface="Times New Roman" pitchFamily="18" charset="0"/>
                <a:cs typeface="Times New Roman" pitchFamily="18" charset="0"/>
              </a:rPr>
              <a:t>La fonction d'une protéine dépend du pH environnant, de ce fait, la cellule doit assurer dans ses différents compartiments un pH bien précis et stable. </a:t>
            </a:r>
            <a:r>
              <a:rPr lang="fr-FR" sz="2300" b="1" dirty="0" smtClean="0">
                <a:solidFill>
                  <a:srgbClr val="FFFF00"/>
                </a:solidFill>
                <a:latin typeface="Times New Roman" pitchFamily="18" charset="0"/>
                <a:cs typeface="Times New Roman" pitchFamily="18" charset="0"/>
              </a:rPr>
              <a:t>Les enzymes </a:t>
            </a:r>
            <a:r>
              <a:rPr lang="fr-FR" sz="2300" b="1" dirty="0" err="1" smtClean="0">
                <a:solidFill>
                  <a:srgbClr val="FFFF00"/>
                </a:solidFill>
                <a:latin typeface="Times New Roman" pitchFamily="18" charset="0"/>
                <a:cs typeface="Times New Roman" pitchFamily="18" charset="0"/>
              </a:rPr>
              <a:t>lysosomiales</a:t>
            </a:r>
            <a:r>
              <a:rPr lang="fr-FR" sz="2300" b="1" dirty="0" smtClean="0">
                <a:solidFill>
                  <a:srgbClr val="FFFF00"/>
                </a:solidFill>
                <a:latin typeface="Times New Roman" pitchFamily="18" charset="0"/>
                <a:cs typeface="Times New Roman" pitchFamily="18" charset="0"/>
              </a:rPr>
              <a:t> fonctionnent préférentiellement à pH 5,5 </a:t>
            </a:r>
            <a:r>
              <a:rPr lang="fr-FR" sz="2300" b="1" dirty="0" smtClean="0">
                <a:latin typeface="Times New Roman" pitchFamily="18" charset="0"/>
                <a:cs typeface="Times New Roman" pitchFamily="18" charset="0"/>
              </a:rPr>
              <a:t>alors que </a:t>
            </a:r>
            <a:r>
              <a:rPr lang="fr-FR" sz="2300" b="1" dirty="0" smtClean="0">
                <a:solidFill>
                  <a:srgbClr val="FFFF00"/>
                </a:solidFill>
                <a:latin typeface="Times New Roman" pitchFamily="18" charset="0"/>
                <a:cs typeface="Times New Roman" pitchFamily="18" charset="0"/>
              </a:rPr>
              <a:t>les enzymes cytoplasmiques fonctionnent de façon optimale à pH 7,2. </a:t>
            </a:r>
          </a:p>
          <a:p>
            <a:pPr algn="just"/>
            <a:r>
              <a:rPr lang="fr-FR" sz="2300" b="1" dirty="0" smtClean="0">
                <a:latin typeface="Times New Roman" pitchFamily="18" charset="0"/>
                <a:cs typeface="Times New Roman" pitchFamily="18" charset="0"/>
              </a:rPr>
              <a:t>Une concentration stable en ions H</a:t>
            </a:r>
            <a:r>
              <a:rPr lang="fr-FR" sz="2300" b="1" baseline="30000" dirty="0" smtClean="0">
                <a:latin typeface="Times New Roman" pitchFamily="18" charset="0"/>
                <a:cs typeface="Times New Roman" pitchFamily="18" charset="0"/>
              </a:rPr>
              <a:t>+</a:t>
            </a:r>
            <a:r>
              <a:rPr lang="fr-FR" sz="2300" b="1" dirty="0" smtClean="0">
                <a:latin typeface="Times New Roman" pitchFamily="18" charset="0"/>
                <a:cs typeface="Times New Roman" pitchFamily="18" charset="0"/>
              </a:rPr>
              <a:t> (protons) ne se maintient dans le cytosol que du fait de l'existence de mécanismes de transport actif rejetant des protons hors de la cellule. Ce type de transport sert à compenser à la fois la production métabolique de molécules acides et l'entrée passive de protons.</a:t>
            </a:r>
          </a:p>
          <a:p>
            <a:pPr algn="just"/>
            <a:endParaRPr lang="fr-FR" sz="2300" b="1" dirty="0" smtClean="0">
              <a:latin typeface="Times New Roman" pitchFamily="18" charset="0"/>
              <a:cs typeface="Times New Roman" pitchFamily="18" charset="0"/>
            </a:endParaRPr>
          </a:p>
          <a:p>
            <a:pPr algn="just"/>
            <a:r>
              <a:rPr lang="fr-FR" sz="2300" b="1" dirty="0" smtClean="0">
                <a:latin typeface="Times New Roman" pitchFamily="18" charset="0"/>
                <a:cs typeface="Times New Roman" pitchFamily="18" charset="0"/>
              </a:rPr>
              <a:t>Le pH cytoplasmique est essentiellement régulé par deux types d'échangeurs (parmi d'autres mécanismes non mentionnés ici) </a:t>
            </a:r>
          </a:p>
          <a:p>
            <a:pPr algn="just"/>
            <a:endParaRPr lang="fr-FR" sz="2300" b="1" dirty="0" smtClean="0">
              <a:latin typeface="Times New Roman" pitchFamily="18" charset="0"/>
              <a:cs typeface="Times New Roman" pitchFamily="18" charset="0"/>
            </a:endParaRPr>
          </a:p>
        </p:txBody>
      </p:sp>
      <p:sp>
        <p:nvSpPr>
          <p:cNvPr id="8" name="Rectangle 7"/>
          <p:cNvSpPr/>
          <p:nvPr/>
        </p:nvSpPr>
        <p:spPr>
          <a:xfrm>
            <a:off x="214282" y="181253"/>
            <a:ext cx="264320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FR" sz="2400" b="1" dirty="0" smtClean="0">
                <a:solidFill>
                  <a:schemeClr val="bg1"/>
                </a:solidFill>
                <a:latin typeface="Times New Roman" pitchFamily="18" charset="0"/>
                <a:ea typeface="Times New Roman" pitchFamily="18" charset="0"/>
                <a:cs typeface="Times New Roman" pitchFamily="18" charset="0"/>
              </a:rPr>
              <a:t>Régulation du pH</a:t>
            </a:r>
            <a:endParaRPr lang="fr-FR" sz="2400" dirty="0"/>
          </a:p>
        </p:txBody>
      </p:sp>
    </p:spTree>
  </p:cSld>
  <p:clrMapOvr>
    <a:masterClrMapping/>
  </p:clrMapOvr>
  <p:transition spd="slow">
    <p:pull dir="l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5720" y="357166"/>
            <a:ext cx="8572560" cy="3571900"/>
          </a:xfrm>
          <a:solidFill>
            <a:schemeClr val="tx1"/>
          </a:solidFill>
          <a:ln w="76200">
            <a:solidFill>
              <a:srgbClr val="FF0066"/>
            </a:solidFill>
          </a:ln>
        </p:spPr>
        <p:txBody>
          <a:bodyPr lIns="180000" tIns="216000" rIns="288000"/>
          <a:lstStyle/>
          <a:p>
            <a:pPr lvl="0" algn="just">
              <a:lnSpc>
                <a:spcPct val="150000"/>
              </a:lnSpc>
            </a:pPr>
            <a:r>
              <a:rPr lang="fr-FR" sz="2800" b="1" dirty="0" smtClean="0">
                <a:ln w="10541" cmpd="sng">
                  <a:solidFill>
                    <a:srgbClr val="FF0066"/>
                  </a:solidFill>
                  <a:prstDash val="solid"/>
                </a:ln>
                <a:solidFill>
                  <a:srgbClr val="FF3300"/>
                </a:solidFill>
                <a:effectLst/>
                <a:latin typeface="Times New Roman" pitchFamily="18" charset="0"/>
                <a:cs typeface="Times New Roman" pitchFamily="18" charset="0"/>
              </a:rPr>
              <a:t>Deuxième fonction : </a:t>
            </a:r>
            <a:r>
              <a:rPr lang="fr-FR" sz="2800" b="1" u="sng" dirty="0" smtClean="0">
                <a:solidFill>
                  <a:srgbClr val="CC0066"/>
                </a:solidFill>
                <a:latin typeface="Times New Roman" pitchFamily="18" charset="0"/>
                <a:cs typeface="Times New Roman" pitchFamily="18" charset="0"/>
              </a:rPr>
              <a:t>permettre la communication entre les cellules et leur milieu environnant</a:t>
            </a:r>
            <a:r>
              <a:rPr lang="fr-FR" sz="2800" b="1" dirty="0" smtClean="0">
                <a:solidFill>
                  <a:srgbClr val="CC0066"/>
                </a:solidFill>
                <a:latin typeface="Times New Roman" pitchFamily="18" charset="0"/>
                <a:cs typeface="Times New Roman" pitchFamily="18" charset="0"/>
              </a:rPr>
              <a:t>, </a:t>
            </a:r>
            <a:r>
              <a:rPr lang="fr-FR" sz="2800" b="1" dirty="0" smtClean="0">
                <a:solidFill>
                  <a:schemeClr val="bg1"/>
                </a:solidFill>
                <a:latin typeface="Times New Roman" pitchFamily="18" charset="0"/>
                <a:cs typeface="Times New Roman" pitchFamily="18" charset="0"/>
              </a:rPr>
              <a:t>grâce à des complexes macromoléculaires de nature protéique et /ou </a:t>
            </a:r>
            <a:r>
              <a:rPr lang="fr-FR" sz="2800" b="1" dirty="0" err="1" smtClean="0">
                <a:solidFill>
                  <a:schemeClr val="bg1"/>
                </a:solidFill>
                <a:latin typeface="Times New Roman" pitchFamily="18" charset="0"/>
                <a:cs typeface="Times New Roman" pitchFamily="18" charset="0"/>
              </a:rPr>
              <a:t>glycoprotéique</a:t>
            </a:r>
            <a:r>
              <a:rPr lang="fr-FR" sz="2800" b="1" dirty="0" smtClean="0">
                <a:solidFill>
                  <a:schemeClr val="bg1"/>
                </a:solidFill>
                <a:latin typeface="Times New Roman" pitchFamily="18" charset="0"/>
                <a:cs typeface="Times New Roman" pitchFamily="18" charset="0"/>
              </a:rPr>
              <a:t> insérés dans la bicouche lipidique</a:t>
            </a:r>
            <a:endParaRPr lang="fr-FR" sz="2800" b="1" dirty="0">
              <a:solidFill>
                <a:schemeClr val="bg1"/>
              </a:solidFill>
              <a:latin typeface="Times New Roman" pitchFamily="18" charset="0"/>
              <a:cs typeface="Times New Roman" pitchFamily="18" charset="0"/>
            </a:endParaRPr>
          </a:p>
        </p:txBody>
      </p:sp>
      <p:sp>
        <p:nvSpPr>
          <p:cNvPr id="5" name="Espace réservé du numéro de diapositive 4"/>
          <p:cNvSpPr>
            <a:spLocks noGrp="1"/>
          </p:cNvSpPr>
          <p:nvPr>
            <p:ph type="sldNum" sz="quarter" idx="12"/>
          </p:nvPr>
        </p:nvSpPr>
        <p:spPr/>
        <p:txBody>
          <a:bodyPr/>
          <a:lstStyle/>
          <a:p>
            <a:pPr>
              <a:defRPr/>
            </a:pPr>
            <a:fld id="{18825232-B168-406D-BBA6-E837B33E2ED8}" type="slidenum">
              <a:rPr lang="en-US" smtClean="0"/>
              <a:pPr>
                <a:defRPr/>
              </a:pPr>
              <a:t>8</a:t>
            </a:fld>
            <a:endParaRPr lang="en-US"/>
          </a:p>
        </p:txBody>
      </p:sp>
      <p:sp>
        <p:nvSpPr>
          <p:cNvPr id="4" name="Espace réservé du contenu 2"/>
          <p:cNvSpPr txBox="1">
            <a:spLocks/>
          </p:cNvSpPr>
          <p:nvPr/>
        </p:nvSpPr>
        <p:spPr bwMode="auto">
          <a:xfrm>
            <a:off x="285720" y="4143380"/>
            <a:ext cx="8496000" cy="2376000"/>
          </a:xfrm>
          <a:prstGeom prst="rect">
            <a:avLst/>
          </a:prstGeom>
          <a:solidFill>
            <a:schemeClr val="tx1"/>
          </a:solidFill>
          <a:ln w="76200">
            <a:solidFill>
              <a:schemeClr val="bg2"/>
            </a:solidFill>
            <a:miter lim="800000"/>
            <a:headEnd/>
            <a:tailEnd/>
          </a:ln>
          <a:effectLst/>
        </p:spPr>
        <p:txBody>
          <a:bodyPr vert="horz" wrap="square" lIns="180000" tIns="216000" rIns="288000" bIns="45720" numCol="1" anchor="t" anchorCtr="0" compatLnSpc="1">
            <a:prstTxWarp prst="textNoShape">
              <a:avLst/>
            </a:prstTxWarp>
          </a:bodyPr>
          <a:lstStyle/>
          <a:p>
            <a:pPr marL="342900" marR="0" lvl="0" indent="-342900" algn="just" defTabSz="914400" rtl="0" eaLnBrk="1" fontAlgn="base" latinLnBrk="0" hangingPunct="1">
              <a:lnSpc>
                <a:spcPct val="150000"/>
              </a:lnSpc>
              <a:spcBef>
                <a:spcPct val="20000"/>
              </a:spcBef>
              <a:spcAft>
                <a:spcPct val="0"/>
              </a:spcAft>
              <a:buClr>
                <a:schemeClr val="hlink"/>
              </a:buClr>
              <a:buSzPct val="75000"/>
              <a:tabLst/>
              <a:defRPr/>
            </a:pPr>
            <a:r>
              <a:rPr lang="fr-FR" sz="2800" b="1" kern="0" dirty="0" smtClean="0">
                <a:solidFill>
                  <a:schemeClr val="bg2"/>
                </a:solidFill>
                <a:effectLst>
                  <a:outerShdw blurRad="38100" dist="38100" dir="2700000" algn="tl">
                    <a:srgbClr val="010199"/>
                  </a:outerShdw>
                </a:effectLst>
                <a:latin typeface="Times New Roman" pitchFamily="18" charset="0"/>
                <a:cs typeface="Times New Roman" pitchFamily="18" charset="0"/>
              </a:rPr>
              <a:t>Les protéines membranaires assurent le transport de la plupart des molécules et de tous les ions à travers les biomembranes</a:t>
            </a:r>
            <a:endParaRPr kumimoji="0" lang="fr-FR" sz="2800" b="1" i="0" u="none" strike="noStrike" kern="0" cap="none" spc="0" normalizeH="0" baseline="0" noProof="0" dirty="0">
              <a:solidFill>
                <a:schemeClr val="bg2"/>
              </a:solidFill>
              <a:effectLst>
                <a:outerShdw blurRad="38100" dist="38100" dir="2700000" algn="tl">
                  <a:srgbClr val="010199"/>
                </a:outerShdw>
              </a:effectLst>
              <a:uLnTx/>
              <a:uFillTx/>
              <a:latin typeface="Times New Roman" pitchFamily="18" charset="0"/>
              <a:ea typeface="+mn-ea"/>
              <a:cs typeface="Times New Roman" pitchFamily="18" charset="0"/>
            </a:endParaRPr>
          </a:p>
        </p:txBody>
      </p:sp>
      <p:sp>
        <p:nvSpPr>
          <p:cNvPr id="6" name="Rectangle 5"/>
          <p:cNvSpPr/>
          <p:nvPr/>
        </p:nvSpPr>
        <p:spPr bwMode="auto">
          <a:xfrm>
            <a:off x="214282" y="4071942"/>
            <a:ext cx="8676000" cy="2500330"/>
          </a:xfrm>
          <a:prstGeom prst="rect">
            <a:avLst/>
          </a:prstGeom>
          <a:no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Tree>
  </p:cSld>
  <p:clrMapOvr>
    <a:masterClrMapping/>
  </p:clrMapOvr>
  <p:transition spd="slow">
    <p:pull dir="lu"/>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80</a:t>
            </a:fld>
            <a:endParaRPr lang="en-US"/>
          </a:p>
        </p:txBody>
      </p:sp>
      <p:pic>
        <p:nvPicPr>
          <p:cNvPr id="1026" name="Picture 2" descr="C:\Users\serv\Desktop\sans-titre.png"/>
          <p:cNvPicPr>
            <a:picLocks noChangeAspect="1" noChangeArrowheads="1"/>
          </p:cNvPicPr>
          <p:nvPr/>
        </p:nvPicPr>
        <p:blipFill>
          <a:blip r:embed="rId2"/>
          <a:srcRect l="13684" t="4490" r="7368" b="6310"/>
          <a:stretch>
            <a:fillRect/>
          </a:stretch>
        </p:blipFill>
        <p:spPr bwMode="auto">
          <a:xfrm>
            <a:off x="3000364" y="142852"/>
            <a:ext cx="6000792" cy="2714644"/>
          </a:xfrm>
          <a:prstGeom prst="rect">
            <a:avLst/>
          </a:prstGeom>
          <a:noFill/>
          <a:ln w="57150">
            <a:solidFill>
              <a:srgbClr val="FFFF00"/>
            </a:solidFill>
          </a:ln>
        </p:spPr>
      </p:pic>
      <p:sp>
        <p:nvSpPr>
          <p:cNvPr id="5" name="Rectangle 4"/>
          <p:cNvSpPr/>
          <p:nvPr/>
        </p:nvSpPr>
        <p:spPr>
          <a:xfrm>
            <a:off x="214282" y="2857496"/>
            <a:ext cx="8715435" cy="3857628"/>
          </a:xfrm>
          <a:prstGeom prst="rect">
            <a:avLst/>
          </a:prstGeom>
          <a:gradFill flip="none" rotWithShape="1">
            <a:gsLst>
              <a:gs pos="4900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w="76200">
            <a:solidFill>
              <a:srgbClr val="FFC000"/>
            </a:solidFill>
          </a:ln>
        </p:spPr>
        <p:txBody>
          <a:bodyPr wrap="square" lIns="180000" tIns="180000" rIns="180000" bIns="180000">
            <a:noAutofit/>
          </a:bodyPr>
          <a:lstStyle/>
          <a:p>
            <a:pPr algn="just">
              <a:lnSpc>
                <a:spcPct val="150000"/>
              </a:lnSpc>
            </a:pPr>
            <a:r>
              <a:rPr lang="fr-FR" sz="2000" b="1" u="sng" dirty="0" smtClean="0">
                <a:latin typeface="Times New Roman" pitchFamily="18" charset="0"/>
                <a:cs typeface="Times New Roman" pitchFamily="18" charset="0"/>
              </a:rPr>
              <a:t>Le premier échange </a:t>
            </a:r>
            <a:r>
              <a:rPr lang="fr-FR" sz="2000" b="1" u="sng" dirty="0" smtClean="0">
                <a:solidFill>
                  <a:srgbClr val="FFFF00"/>
                </a:solidFill>
                <a:latin typeface="Times New Roman" pitchFamily="18" charset="0"/>
                <a:cs typeface="Times New Roman" pitchFamily="18" charset="0"/>
              </a:rPr>
              <a:t>Na</a:t>
            </a:r>
            <a:r>
              <a:rPr lang="fr-FR" sz="2000" b="1" u="sng" baseline="30000" dirty="0" smtClean="0">
                <a:solidFill>
                  <a:srgbClr val="FFFF00"/>
                </a:solidFill>
                <a:latin typeface="Times New Roman" pitchFamily="18" charset="0"/>
                <a:cs typeface="Times New Roman" pitchFamily="18" charset="0"/>
              </a:rPr>
              <a:t>+</a:t>
            </a:r>
            <a:r>
              <a:rPr lang="fr-FR" sz="2000" b="1" u="sng" dirty="0" smtClean="0">
                <a:solidFill>
                  <a:srgbClr val="FFFF00"/>
                </a:solidFill>
                <a:latin typeface="Times New Roman" pitchFamily="18" charset="0"/>
                <a:cs typeface="Times New Roman" pitchFamily="18" charset="0"/>
              </a:rPr>
              <a:t> externe contre H</a:t>
            </a:r>
            <a:r>
              <a:rPr lang="fr-FR" sz="2000" b="1" u="sng" baseline="30000" dirty="0" smtClean="0">
                <a:solidFill>
                  <a:srgbClr val="FFFF00"/>
                </a:solidFill>
                <a:latin typeface="Times New Roman" pitchFamily="18" charset="0"/>
                <a:cs typeface="Times New Roman" pitchFamily="18" charset="0"/>
              </a:rPr>
              <a:t>+</a:t>
            </a:r>
            <a:r>
              <a:rPr lang="fr-FR" sz="2000" b="1" u="sng" dirty="0" smtClean="0">
                <a:solidFill>
                  <a:srgbClr val="FFFF00"/>
                </a:solidFill>
                <a:latin typeface="Times New Roman" pitchFamily="18" charset="0"/>
                <a:cs typeface="Times New Roman" pitchFamily="18" charset="0"/>
              </a:rPr>
              <a:t> interne </a:t>
            </a:r>
            <a:r>
              <a:rPr lang="fr-FR" sz="2000" b="1" u="sng" dirty="0" smtClean="0">
                <a:latin typeface="Times New Roman" pitchFamily="18" charset="0"/>
                <a:cs typeface="Times New Roman" pitchFamily="18" charset="0"/>
              </a:rPr>
              <a:t>effectué par une famille de protéines membranaires appelée Na</a:t>
            </a:r>
            <a:r>
              <a:rPr lang="fr-FR" sz="2000" b="1" u="sng" baseline="30000" dirty="0" smtClean="0">
                <a:latin typeface="Times New Roman" pitchFamily="18" charset="0"/>
                <a:cs typeface="Times New Roman" pitchFamily="18" charset="0"/>
              </a:rPr>
              <a:t>+</a:t>
            </a:r>
            <a:r>
              <a:rPr lang="fr-FR" sz="2000" b="1" u="sng" dirty="0" smtClean="0">
                <a:latin typeface="Times New Roman" pitchFamily="18" charset="0"/>
                <a:cs typeface="Times New Roman" pitchFamily="18" charset="0"/>
              </a:rPr>
              <a:t>/H</a:t>
            </a:r>
            <a:r>
              <a:rPr lang="fr-FR" sz="2000" b="1" u="sng" baseline="30000" dirty="0" smtClean="0">
                <a:latin typeface="Times New Roman" pitchFamily="18" charset="0"/>
                <a:cs typeface="Times New Roman" pitchFamily="18" charset="0"/>
              </a:rPr>
              <a:t>+</a:t>
            </a:r>
            <a:r>
              <a:rPr lang="fr-FR" sz="2000" b="1" u="sng" dirty="0" smtClean="0">
                <a:latin typeface="Times New Roman" pitchFamily="18" charset="0"/>
                <a:cs typeface="Times New Roman" pitchFamily="18" charset="0"/>
              </a:rPr>
              <a:t> échangeur ou NHE, il s’agit d’un transport actif secondaire . L’échange est rendu possible par le gradient de Na</a:t>
            </a:r>
            <a:r>
              <a:rPr lang="fr-FR" sz="2000" b="1" u="sng" baseline="30000" dirty="0" smtClean="0">
                <a:latin typeface="Times New Roman" pitchFamily="18" charset="0"/>
                <a:cs typeface="Times New Roman" pitchFamily="18" charset="0"/>
              </a:rPr>
              <a:t>+</a:t>
            </a:r>
            <a:r>
              <a:rPr lang="fr-FR" sz="2000" b="1" u="sng" dirty="0" smtClean="0">
                <a:latin typeface="Times New Roman" pitchFamily="18" charset="0"/>
                <a:cs typeface="Times New Roman" pitchFamily="18" charset="0"/>
              </a:rPr>
              <a:t> généré par la pompe Na+/K+ </a:t>
            </a:r>
            <a:r>
              <a:rPr lang="fr-FR" sz="2000" b="1" u="sng" dirty="0" err="1" smtClean="0">
                <a:latin typeface="Times New Roman" pitchFamily="18" charset="0"/>
                <a:cs typeface="Times New Roman" pitchFamily="18" charset="0"/>
              </a:rPr>
              <a:t>ATPase</a:t>
            </a:r>
            <a:r>
              <a:rPr lang="fr-FR" sz="2000" b="1" u="sng" dirty="0" smtClean="0">
                <a:latin typeface="Times New Roman" pitchFamily="18" charset="0"/>
                <a:cs typeface="Times New Roman" pitchFamily="18" charset="0"/>
              </a:rPr>
              <a:t>  et est activé par une acidification intracellulaire.</a:t>
            </a:r>
          </a:p>
          <a:p>
            <a:pPr algn="just">
              <a:lnSpc>
                <a:spcPct val="150000"/>
              </a:lnSpc>
            </a:pPr>
            <a:r>
              <a:rPr lang="fr-FR" sz="2000" b="1" dirty="0" smtClean="0">
                <a:latin typeface="Times New Roman" pitchFamily="18" charset="0"/>
                <a:cs typeface="Times New Roman" pitchFamily="18" charset="0"/>
              </a:rPr>
              <a:t>Le second échange HCO</a:t>
            </a:r>
            <a:r>
              <a:rPr lang="fr-FR" sz="2000" b="1" baseline="-25000" dirty="0" smtClean="0">
                <a:latin typeface="Times New Roman" pitchFamily="18" charset="0"/>
                <a:cs typeface="Times New Roman" pitchFamily="18" charset="0"/>
              </a:rPr>
              <a:t>3</a:t>
            </a:r>
            <a:r>
              <a:rPr lang="fr-FR" sz="2000" b="1" dirty="0" smtClean="0">
                <a:latin typeface="Times New Roman" pitchFamily="18" charset="0"/>
                <a:cs typeface="Times New Roman" pitchFamily="18" charset="0"/>
              </a:rPr>
              <a:t> </a:t>
            </a:r>
            <a:r>
              <a:rPr lang="fr-FR" sz="2000" b="1" baseline="30000" dirty="0" smtClean="0">
                <a:latin typeface="Times New Roman" pitchFamily="18" charset="0"/>
                <a:cs typeface="Times New Roman" pitchFamily="18" charset="0"/>
              </a:rPr>
              <a:t>-</a:t>
            </a:r>
            <a:r>
              <a:rPr lang="fr-FR" sz="2000" b="1" dirty="0" smtClean="0">
                <a:latin typeface="Times New Roman" pitchFamily="18" charset="0"/>
                <a:cs typeface="Times New Roman" pitchFamily="18" charset="0"/>
              </a:rPr>
              <a:t> interne contre CI</a:t>
            </a:r>
            <a:r>
              <a:rPr lang="fr-FR" sz="2000" b="1" baseline="30000" dirty="0" smtClean="0">
                <a:latin typeface="Times New Roman" pitchFamily="18" charset="0"/>
                <a:cs typeface="Times New Roman" pitchFamily="18" charset="0"/>
              </a:rPr>
              <a:t>-</a:t>
            </a:r>
            <a:r>
              <a:rPr lang="fr-FR" sz="2000" b="1" dirty="0" smtClean="0">
                <a:latin typeface="Times New Roman" pitchFamily="18" charset="0"/>
                <a:cs typeface="Times New Roman" pitchFamily="18" charset="0"/>
              </a:rPr>
              <a:t> externe (échangeur d'anions ou AE2). Cet échange est rendu possible par le gradient de CI</a:t>
            </a:r>
            <a:r>
              <a:rPr lang="fr-FR" sz="2000" b="1" baseline="30000" dirty="0" smtClean="0">
                <a:latin typeface="Times New Roman" pitchFamily="18" charset="0"/>
                <a:cs typeface="Times New Roman" pitchFamily="18" charset="0"/>
              </a:rPr>
              <a:t>-</a:t>
            </a:r>
            <a:r>
              <a:rPr lang="fr-FR" sz="2000" b="1" dirty="0" smtClean="0">
                <a:latin typeface="Times New Roman" pitchFamily="18" charset="0"/>
                <a:cs typeface="Times New Roman" pitchFamily="18" charset="0"/>
              </a:rPr>
              <a:t> et est activé par une alcalinisation intracellulaire.</a:t>
            </a:r>
          </a:p>
          <a:p>
            <a:endParaRPr lang="fr-FR" sz="2000" dirty="0">
              <a:latin typeface="Times New Roman" pitchFamily="18" charset="0"/>
              <a:cs typeface="Times New Roman" pitchFamily="18" charset="0"/>
            </a:endParaRPr>
          </a:p>
        </p:txBody>
      </p:sp>
      <p:sp>
        <p:nvSpPr>
          <p:cNvPr id="7" name="Rectangle 6"/>
          <p:cNvSpPr/>
          <p:nvPr/>
        </p:nvSpPr>
        <p:spPr>
          <a:xfrm>
            <a:off x="214314" y="214314"/>
            <a:ext cx="2714612" cy="2571744"/>
          </a:xfrm>
          <a:prstGeom prst="rect">
            <a:avLst/>
          </a:prstGeom>
          <a:ln w="76200">
            <a:solidFill>
              <a:srgbClr val="FFC000"/>
            </a:solidFill>
          </a:ln>
        </p:spPr>
        <p:txBody>
          <a:bodyPr wrap="square" lIns="180000" tIns="180000" rIns="180000" bIns="180000">
            <a:noAutofit/>
          </a:bodyPr>
          <a:lstStyle/>
          <a:p>
            <a:pPr algn="just">
              <a:lnSpc>
                <a:spcPct val="150000"/>
              </a:lnSpc>
            </a:pPr>
            <a:r>
              <a:rPr lang="fr-FR" sz="2000" b="1" dirty="0" smtClean="0">
                <a:latin typeface="Times New Roman" pitchFamily="18" charset="0"/>
                <a:cs typeface="Times New Roman" pitchFamily="18" charset="0"/>
              </a:rPr>
              <a:t>Figure: </a:t>
            </a:r>
          </a:p>
          <a:p>
            <a:pPr algn="just">
              <a:lnSpc>
                <a:spcPct val="150000"/>
              </a:lnSpc>
            </a:pPr>
            <a:r>
              <a:rPr lang="fr-FR" sz="2000" b="1" dirty="0" smtClean="0">
                <a:latin typeface="Times New Roman" pitchFamily="18" charset="0"/>
                <a:cs typeface="Times New Roman" pitchFamily="18" charset="0"/>
              </a:rPr>
              <a:t>Les échangeurs Na+/H+ </a:t>
            </a:r>
          </a:p>
          <a:p>
            <a:pPr algn="just">
              <a:lnSpc>
                <a:spcPct val="150000"/>
              </a:lnSpc>
            </a:pPr>
            <a:r>
              <a:rPr lang="fr-FR" sz="2000" b="1" dirty="0" smtClean="0">
                <a:latin typeface="Times New Roman" pitchFamily="18" charset="0"/>
                <a:cs typeface="Times New Roman" pitchFamily="18" charset="0"/>
              </a:rPr>
              <a:t>et HCO</a:t>
            </a:r>
            <a:r>
              <a:rPr lang="fr-FR" sz="2000" b="1" baseline="-25000" dirty="0" smtClean="0">
                <a:latin typeface="Times New Roman" pitchFamily="18" charset="0"/>
                <a:cs typeface="Times New Roman" pitchFamily="18" charset="0"/>
              </a:rPr>
              <a:t>3</a:t>
            </a:r>
            <a:r>
              <a:rPr lang="fr-FR" sz="2000" b="1" dirty="0" smtClean="0">
                <a:latin typeface="Times New Roman" pitchFamily="18" charset="0"/>
                <a:cs typeface="Times New Roman" pitchFamily="18" charset="0"/>
              </a:rPr>
              <a:t> </a:t>
            </a:r>
            <a:r>
              <a:rPr lang="fr-FR" sz="2000" b="1" baseline="30000" dirty="0" smtClean="0">
                <a:latin typeface="Times New Roman" pitchFamily="18" charset="0"/>
                <a:cs typeface="Times New Roman" pitchFamily="18" charset="0"/>
              </a:rPr>
              <a:t>-</a:t>
            </a:r>
            <a:r>
              <a:rPr lang="fr-FR" sz="2000" b="1" dirty="0" smtClean="0">
                <a:latin typeface="Times New Roman" pitchFamily="18" charset="0"/>
                <a:cs typeface="Times New Roman" pitchFamily="18" charset="0"/>
              </a:rPr>
              <a:t>/CI</a:t>
            </a:r>
            <a:r>
              <a:rPr lang="fr-FR" sz="2000" b="1" baseline="30000" dirty="0" smtClean="0">
                <a:latin typeface="Times New Roman" pitchFamily="18" charset="0"/>
                <a:cs typeface="Times New Roman" pitchFamily="18" charset="0"/>
              </a:rPr>
              <a:t>-</a:t>
            </a:r>
            <a:endParaRPr lang="fr-FR" sz="2000" b="1" dirty="0" smtClean="0">
              <a:latin typeface="Times New Roman" pitchFamily="18" charset="0"/>
              <a:cs typeface="Times New Roman" pitchFamily="18" charset="0"/>
            </a:endParaRPr>
          </a:p>
          <a:p>
            <a:endParaRPr lang="fr-FR" sz="2000" dirty="0" smtClean="0">
              <a:latin typeface="Times New Roman" pitchFamily="18" charset="0"/>
              <a:cs typeface="Times New Roman" pitchFamily="18" charset="0"/>
            </a:endParaRPr>
          </a:p>
          <a:p>
            <a:endParaRPr lang="fr-FR" sz="2000" dirty="0">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81</a:t>
            </a:fld>
            <a:endParaRPr lang="en-US"/>
          </a:p>
        </p:txBody>
      </p:sp>
      <p:pic>
        <p:nvPicPr>
          <p:cNvPr id="2050" name="Picture 2" descr="C:\Users\serv\Desktop\ALLAOUI\cours cytophysio\transport mbn\concentration de Na K Cl.bmp"/>
          <p:cNvPicPr>
            <a:picLocks noChangeAspect="1" noChangeArrowheads="1"/>
          </p:cNvPicPr>
          <p:nvPr/>
        </p:nvPicPr>
        <p:blipFill>
          <a:blip r:embed="rId2"/>
          <a:srcRect/>
          <a:stretch>
            <a:fillRect/>
          </a:stretch>
        </p:blipFill>
        <p:spPr bwMode="auto">
          <a:xfrm>
            <a:off x="142844" y="142852"/>
            <a:ext cx="8786874" cy="3286148"/>
          </a:xfrm>
          <a:prstGeom prst="rect">
            <a:avLst/>
          </a:prstGeom>
          <a:noFill/>
          <a:ln w="76200">
            <a:solidFill>
              <a:srgbClr val="007A37"/>
            </a:solidFill>
          </a:ln>
        </p:spPr>
      </p:pic>
      <p:sp>
        <p:nvSpPr>
          <p:cNvPr id="72705" name="Rectangle 1"/>
          <p:cNvSpPr>
            <a:spLocks noChangeArrowheads="1"/>
          </p:cNvSpPr>
          <p:nvPr/>
        </p:nvSpPr>
        <p:spPr bwMode="auto">
          <a:xfrm>
            <a:off x="142844" y="3071810"/>
            <a:ext cx="8820000" cy="3318171"/>
          </a:xfrm>
          <a:prstGeom prst="rect">
            <a:avLst/>
          </a:prstGeom>
          <a:ln w="76200">
            <a:solidFill>
              <a:srgbClr val="66FFFF"/>
            </a:solidFill>
            <a:headEnd/>
            <a:tailEnd/>
          </a:ln>
        </p:spPr>
        <p:style>
          <a:lnRef idx="2">
            <a:schemeClr val="accent1"/>
          </a:lnRef>
          <a:fillRef idx="1">
            <a:schemeClr val="lt1"/>
          </a:fillRef>
          <a:effectRef idx="0">
            <a:schemeClr val="accent1"/>
          </a:effectRef>
          <a:fontRef idx="minor">
            <a:schemeClr val="dk1"/>
          </a:fontRef>
        </p:style>
        <p:txBody>
          <a:bodyPr vert="horz" wrap="square" lIns="180000" tIns="180000" rIns="180000" bIns="18000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fr-FR" sz="2400" b="1" i="0" u="sng"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Régulation du volume cellulaire : </a:t>
            </a:r>
            <a:r>
              <a:rPr kumimoji="0" lang="fr-FR" sz="2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En chassant les ions Na+ qui ont tendance à entrer dans la cellule, la pompe Na+/K+ tend aussi à abaisser la pression osmotique interne et à assurer un volume constant au hyaloplasme. En effet, lorsque des cellules animales sont traitées par la ouabaïne (drogue, connue pour supprimer le transport membranaire des ions Na+ et K+ par la pompe), le flux entrant d’eau augmente et elles ont tendance à gonfler (elles peuvent même éclater).</a:t>
            </a:r>
            <a:endParaRPr kumimoji="0" lang="fr-FR" sz="2400" b="1" i="0" u="none" strike="noStrike" cap="none" normalizeH="0" baseline="0" dirty="0" smtClean="0">
              <a:ln>
                <a:noFill/>
              </a:ln>
              <a:solidFill>
                <a:schemeClr val="bg1"/>
              </a:solidFill>
              <a:effectLst/>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82</a:t>
            </a:fld>
            <a:endParaRPr lang="en-US"/>
          </a:p>
        </p:txBody>
      </p:sp>
      <p:sp>
        <p:nvSpPr>
          <p:cNvPr id="5" name="Rectangle 4"/>
          <p:cNvSpPr/>
          <p:nvPr/>
        </p:nvSpPr>
        <p:spPr>
          <a:xfrm>
            <a:off x="214314" y="5286388"/>
            <a:ext cx="8786842" cy="830997"/>
          </a:xfrm>
          <a:prstGeom prst="rect">
            <a:avLst/>
          </a:prstGeom>
          <a:solidFill>
            <a:srgbClr val="FFC000"/>
          </a:solidFill>
          <a:ln w="57150">
            <a:solidFill>
              <a:schemeClr val="bg1"/>
            </a:solidFill>
          </a:ln>
        </p:spPr>
        <p:txBody>
          <a:bodyPr wrap="square">
            <a:spAutoFit/>
          </a:bodyPr>
          <a:lstStyle/>
          <a:p>
            <a:r>
              <a:rPr lang="fr-FR" sz="2400" dirty="0" smtClean="0">
                <a:solidFill>
                  <a:schemeClr val="bg1"/>
                </a:solidFill>
                <a:latin typeface="Times New Roman" pitchFamily="18" charset="0"/>
                <a:cs typeface="Times New Roman" pitchFamily="18" charset="0"/>
              </a:rPr>
              <a:t>Les influx nerveux dépendent des pompes </a:t>
            </a:r>
            <a:r>
              <a:rPr lang="fr-FR" sz="2400" b="1" dirty="0" smtClean="0">
                <a:solidFill>
                  <a:schemeClr val="bg1"/>
                </a:solidFill>
                <a:latin typeface="Times New Roman" pitchFamily="18" charset="0"/>
                <a:cs typeface="Times New Roman" pitchFamily="18" charset="0"/>
              </a:rPr>
              <a:t>Na+/K+ </a:t>
            </a:r>
            <a:r>
              <a:rPr lang="fr-FR" sz="2400" b="1" dirty="0" err="1" smtClean="0">
                <a:solidFill>
                  <a:schemeClr val="bg1"/>
                </a:solidFill>
                <a:latin typeface="Times New Roman" pitchFamily="18" charset="0"/>
                <a:cs typeface="Times New Roman" pitchFamily="18" charset="0"/>
              </a:rPr>
              <a:t>ATPase</a:t>
            </a:r>
            <a:r>
              <a:rPr lang="fr-FR" sz="2400" b="1" dirty="0" smtClean="0">
                <a:solidFill>
                  <a:schemeClr val="bg1"/>
                </a:solidFill>
                <a:latin typeface="Times New Roman" pitchFamily="18" charset="0"/>
                <a:cs typeface="Times New Roman" pitchFamily="18" charset="0"/>
              </a:rPr>
              <a:t> ainsi que les canaux ioniques K+ et Na+. </a:t>
            </a:r>
          </a:p>
        </p:txBody>
      </p:sp>
      <p:pic>
        <p:nvPicPr>
          <p:cNvPr id="1027" name="Picture 3"/>
          <p:cNvPicPr>
            <a:picLocks noChangeAspect="1" noChangeArrowheads="1"/>
          </p:cNvPicPr>
          <p:nvPr/>
        </p:nvPicPr>
        <p:blipFill>
          <a:blip r:embed="rId2"/>
          <a:srcRect/>
          <a:stretch>
            <a:fillRect/>
          </a:stretch>
        </p:blipFill>
        <p:spPr bwMode="auto">
          <a:xfrm>
            <a:off x="71406" y="71414"/>
            <a:ext cx="8929750" cy="5143536"/>
          </a:xfrm>
          <a:prstGeom prst="rect">
            <a:avLst/>
          </a:prstGeom>
          <a:noFill/>
          <a:ln w="76200">
            <a:solidFill>
              <a:srgbClr val="CC0099"/>
            </a:solidFill>
            <a:miter lim="800000"/>
            <a:headEnd/>
            <a:tailEnd/>
          </a:ln>
          <a:effectLst/>
        </p:spPr>
      </p:pic>
      <p:sp>
        <p:nvSpPr>
          <p:cNvPr id="6" name="Rectangle 5"/>
          <p:cNvSpPr/>
          <p:nvPr/>
        </p:nvSpPr>
        <p:spPr bwMode="auto">
          <a:xfrm>
            <a:off x="6858016" y="4357694"/>
            <a:ext cx="714380" cy="357190"/>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bg1"/>
                </a:solidFill>
                <a:effectLst/>
                <a:latin typeface="Arial" charset="0"/>
              </a:rPr>
              <a:t>CVD</a:t>
            </a:r>
          </a:p>
        </p:txBody>
      </p:sp>
    </p:spTree>
  </p:cSld>
  <p:clrMapOvr>
    <a:masterClrMapping/>
  </p:clrMapOvr>
  <p:transition spd="slow">
    <p:pull dir="l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8358214" y="6248400"/>
            <a:ext cx="328586" cy="457200"/>
          </a:xfrm>
        </p:spPr>
        <p:txBody>
          <a:bodyPr/>
          <a:lstStyle/>
          <a:p>
            <a:pPr>
              <a:defRPr/>
            </a:pPr>
            <a:fld id="{3F152873-EDB4-4207-A8C9-2694AEB9BC9A}" type="slidenum">
              <a:rPr lang="en-US" smtClean="0"/>
              <a:pPr>
                <a:defRPr/>
              </a:pPr>
              <a:t>83</a:t>
            </a:fld>
            <a:endParaRPr lang="en-US" dirty="0"/>
          </a:p>
        </p:txBody>
      </p:sp>
      <p:pic>
        <p:nvPicPr>
          <p:cNvPr id="5122" name="Picture 2" descr="C:\Users\serv\Desktop\sans-titre.png"/>
          <p:cNvPicPr>
            <a:picLocks noChangeAspect="1" noChangeArrowheads="1"/>
          </p:cNvPicPr>
          <p:nvPr/>
        </p:nvPicPr>
        <p:blipFill>
          <a:blip r:embed="rId2"/>
          <a:srcRect r="893" b="15789"/>
          <a:stretch>
            <a:fillRect/>
          </a:stretch>
        </p:blipFill>
        <p:spPr bwMode="auto">
          <a:xfrm>
            <a:off x="214282" y="142852"/>
            <a:ext cx="8715404" cy="5072098"/>
          </a:xfrm>
          <a:prstGeom prst="rect">
            <a:avLst/>
          </a:prstGeom>
          <a:noFill/>
          <a:ln w="76200">
            <a:solidFill>
              <a:schemeClr val="accent1">
                <a:lumMod val="75000"/>
              </a:schemeClr>
            </a:solidFill>
          </a:ln>
        </p:spPr>
      </p:pic>
      <p:sp>
        <p:nvSpPr>
          <p:cNvPr id="4" name="Rectangle 3"/>
          <p:cNvSpPr/>
          <p:nvPr/>
        </p:nvSpPr>
        <p:spPr>
          <a:xfrm>
            <a:off x="214282" y="5357826"/>
            <a:ext cx="8715436" cy="721700"/>
          </a:xfrm>
          <a:prstGeom prst="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5400000" scaled="1"/>
            <a:tileRect/>
          </a:gradFill>
          <a:ln w="57150">
            <a:solidFill>
              <a:srgbClr val="FF9900"/>
            </a:solidFill>
          </a:ln>
        </p:spPr>
        <p:txBody>
          <a:bodyPr wrap="square" lIns="180000" tIns="144000" rIns="180000" bIns="144000">
            <a:spAutoFit/>
          </a:bodyPr>
          <a:lstStyle/>
          <a:p>
            <a:r>
              <a:rPr lang="fr-FR" sz="2800" b="1" dirty="0" smtClean="0">
                <a:solidFill>
                  <a:schemeClr val="bg2">
                    <a:lumMod val="50000"/>
                  </a:schemeClr>
                </a:solidFill>
                <a:latin typeface="Times New Roman" pitchFamily="18" charset="0"/>
                <a:ea typeface="Times New Roman" pitchFamily="18" charset="0"/>
                <a:cs typeface="Times New Roman" pitchFamily="18" charset="0"/>
              </a:rPr>
              <a:t>Figure : Transport de nutriments exemple: le glucose </a:t>
            </a:r>
            <a:endParaRPr lang="fr-FR" sz="2800" dirty="0">
              <a:solidFill>
                <a:schemeClr val="bg2">
                  <a:lumMod val="50000"/>
                </a:schemeClr>
              </a:solidFill>
            </a:endParaRPr>
          </a:p>
        </p:txBody>
      </p:sp>
    </p:spTree>
  </p:cSld>
  <p:clrMapOvr>
    <a:masterClrMapping/>
  </p:clrMapOvr>
  <p:transition spd="slow">
    <p:pull dir="l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84</a:t>
            </a:fld>
            <a:endParaRPr lang="en-US"/>
          </a:p>
        </p:txBody>
      </p:sp>
      <p:sp>
        <p:nvSpPr>
          <p:cNvPr id="3073" name="Rectangle 1"/>
          <p:cNvSpPr>
            <a:spLocks noChangeArrowheads="1"/>
          </p:cNvSpPr>
          <p:nvPr/>
        </p:nvSpPr>
        <p:spPr bwMode="auto">
          <a:xfrm>
            <a:off x="71406" y="1571612"/>
            <a:ext cx="9001156" cy="5534162"/>
          </a:xfrm>
          <a:prstGeom prst="rect">
            <a:avLst/>
          </a:prstGeom>
          <a:ln w="57150">
            <a:solidFill>
              <a:schemeClr val="bg2"/>
            </a:solidFill>
            <a:prstDash val="sysDash"/>
            <a:headEnd/>
            <a:tailEnd/>
          </a:ln>
        </p:spPr>
        <p:style>
          <a:lnRef idx="2">
            <a:schemeClr val="accent2"/>
          </a:lnRef>
          <a:fillRef idx="1">
            <a:schemeClr val="lt1"/>
          </a:fillRef>
          <a:effectRef idx="0">
            <a:schemeClr val="accent2"/>
          </a:effectRef>
          <a:fontRef idx="minor">
            <a:schemeClr val="dk1"/>
          </a:fontRef>
        </p:style>
        <p:txBody>
          <a:bodyPr vert="horz" wrap="square" lIns="216000" tIns="180000" rIns="216000" bIns="180000" numCol="1" anchor="ctr" anchorCtr="0" compatLnSpc="1">
            <a:prstTxWarp prst="textNoShape">
              <a:avLst/>
            </a:prstTxWarp>
            <a:spAutoFit/>
          </a:bodyPr>
          <a:lstStyle/>
          <a:p>
            <a:pPr algn="just">
              <a:lnSpc>
                <a:spcPct val="150000"/>
              </a:lnSpc>
            </a:pPr>
            <a:r>
              <a:rPr lang="fr-FR" sz="2800" b="1" dirty="0" smtClean="0">
                <a:solidFill>
                  <a:srgbClr val="D05400"/>
                </a:solidFill>
                <a:latin typeface="Times New Roman" pitchFamily="18" charset="0"/>
                <a:cs typeface="Times New Roman" pitchFamily="18" charset="0"/>
              </a:rPr>
              <a:t>Le transport actif secondaire ou indirecte </a:t>
            </a:r>
            <a:r>
              <a:rPr lang="fr-FR" sz="2800" b="1" dirty="0" smtClean="0">
                <a:solidFill>
                  <a:schemeClr val="bg1"/>
                </a:solidFill>
                <a:latin typeface="Times New Roman" pitchFamily="18" charset="0"/>
                <a:cs typeface="Times New Roman" pitchFamily="18" charset="0"/>
              </a:rPr>
              <a:t>est un type de transport nécessitant </a:t>
            </a:r>
            <a:r>
              <a:rPr lang="fr-FR" sz="2800" b="1" dirty="0" smtClean="0">
                <a:solidFill>
                  <a:schemeClr val="bg1">
                    <a:lumMod val="95000"/>
                    <a:lumOff val="5000"/>
                  </a:schemeClr>
                </a:solidFill>
                <a:latin typeface="Times New Roman" pitchFamily="18" charset="0"/>
                <a:cs typeface="Times New Roman" pitchFamily="18" charset="0"/>
              </a:rPr>
              <a:t>des complexes protéiques transmembranaires type: </a:t>
            </a:r>
            <a:r>
              <a:rPr lang="fr-FR" sz="2800" b="1" u="sng"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symport ou antiport</a:t>
            </a:r>
            <a:r>
              <a:rPr lang="fr-FR" sz="2800" b="1" dirty="0" smtClean="0">
                <a:solidFill>
                  <a:srgbClr val="C00000"/>
                </a:solidFill>
                <a:latin typeface="Times New Roman" pitchFamily="18" charset="0"/>
                <a:cs typeface="Times New Roman" pitchFamily="18" charset="0"/>
              </a:rPr>
              <a:t> </a:t>
            </a:r>
            <a:r>
              <a:rPr lang="fr-FR" sz="2800" b="1" dirty="0" smtClean="0">
                <a:solidFill>
                  <a:schemeClr val="bg1">
                    <a:lumMod val="95000"/>
                    <a:lumOff val="5000"/>
                  </a:schemeClr>
                </a:solidFill>
                <a:latin typeface="Times New Roman" pitchFamily="18" charset="0"/>
                <a:cs typeface="Times New Roman" pitchFamily="18" charset="0"/>
              </a:rPr>
              <a:t>qui </a:t>
            </a:r>
            <a:r>
              <a:rPr lang="fr-FR" sz="2800" b="1" dirty="0" smtClean="0">
                <a:solidFill>
                  <a:schemeClr val="accent5">
                    <a:lumMod val="50000"/>
                  </a:schemeClr>
                </a:solidFill>
                <a:latin typeface="Times New Roman" pitchFamily="18" charset="0"/>
                <a:cs typeface="Times New Roman" pitchFamily="18" charset="0"/>
              </a:rPr>
              <a:t>assurent le transport d’un ion ou d’une petite molécule organique (</a:t>
            </a:r>
            <a:r>
              <a:rPr lang="fr-FR" sz="2800" b="1" dirty="0" smtClean="0">
                <a:solidFill>
                  <a:schemeClr val="bg2">
                    <a:lumMod val="75000"/>
                  </a:schemeClr>
                </a:solidFill>
                <a:latin typeface="Times New Roman" pitchFamily="18" charset="0"/>
                <a:cs typeface="Times New Roman" pitchFamily="18" charset="0"/>
              </a:rPr>
              <a:t>monosaccharides ou acides aminés</a:t>
            </a:r>
            <a:r>
              <a:rPr lang="fr-FR" sz="2800" b="1" dirty="0" smtClean="0">
                <a:solidFill>
                  <a:schemeClr val="accent5">
                    <a:lumMod val="50000"/>
                  </a:schemeClr>
                </a:solidFill>
                <a:latin typeface="Times New Roman" pitchFamily="18" charset="0"/>
                <a:cs typeface="Times New Roman" pitchFamily="18" charset="0"/>
              </a:rPr>
              <a:t>)</a:t>
            </a:r>
            <a:r>
              <a:rPr lang="fr-FR" sz="2800" b="1" dirty="0" smtClean="0">
                <a:solidFill>
                  <a:schemeClr val="bg1">
                    <a:lumMod val="95000"/>
                    <a:lumOff val="5000"/>
                  </a:schemeClr>
                </a:solidFill>
                <a:latin typeface="Times New Roman" pitchFamily="18" charset="0"/>
                <a:cs typeface="Times New Roman" pitchFamily="18" charset="0"/>
              </a:rPr>
              <a:t> </a:t>
            </a:r>
            <a:r>
              <a:rPr lang="fr-FR" sz="2800" b="1" dirty="0" smtClean="0">
                <a:solidFill>
                  <a:srgbClr val="C00000"/>
                </a:solidFill>
                <a:latin typeface="Times New Roman" pitchFamily="18" charset="0"/>
                <a:cs typeface="Times New Roman" pitchFamily="18" charset="0"/>
              </a:rPr>
              <a:t>contre leurs gradients </a:t>
            </a:r>
            <a:r>
              <a:rPr lang="fr-FR" sz="2800" b="1" dirty="0" smtClean="0">
                <a:solidFill>
                  <a:srgbClr val="003300"/>
                </a:solidFill>
                <a:latin typeface="Times New Roman" pitchFamily="18" charset="0"/>
                <a:cs typeface="Times New Roman" pitchFamily="18" charset="0"/>
              </a:rPr>
              <a:t>en utilisant comme source d’énergie, </a:t>
            </a:r>
            <a:r>
              <a:rPr lang="fr-FR" sz="2800" b="1" u="sng" dirty="0" smtClean="0">
                <a:solidFill>
                  <a:srgbClr val="003300"/>
                </a:solidFill>
                <a:latin typeface="Times New Roman" pitchFamily="18" charset="0"/>
                <a:cs typeface="Times New Roman" pitchFamily="18" charset="0"/>
              </a:rPr>
              <a:t>l’énergie potentiellement stockée sous forme d’un gradient ionique généré par les pompes</a:t>
            </a:r>
          </a:p>
        </p:txBody>
      </p:sp>
      <p:sp>
        <p:nvSpPr>
          <p:cNvPr id="4" name="Rectangle 6"/>
          <p:cNvSpPr>
            <a:spLocks noRot="1" noChangeArrowheads="1"/>
          </p:cNvSpPr>
          <p:nvPr/>
        </p:nvSpPr>
        <p:spPr bwMode="auto">
          <a:xfrm>
            <a:off x="214282" y="214314"/>
            <a:ext cx="8748000" cy="1142984"/>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66FFFF"/>
            </a:solidFill>
            <a:miter lim="800000"/>
            <a:headEnd/>
            <a:tailEnd/>
          </a:ln>
          <a:effectLst/>
        </p:spPr>
        <p:txBody>
          <a:bodyPr anchor="ctr"/>
          <a:lstStyle/>
          <a:p>
            <a:pPr algn="ctr">
              <a:buNone/>
            </a:pPr>
            <a:r>
              <a:rPr lang="fr-FR" sz="36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Transports  Perméatifs  Actifs</a:t>
            </a:r>
            <a:r>
              <a:rPr lang="fr-FR" sz="3600" b="1" dirty="0" smtClean="0">
                <a:effectLst>
                  <a:outerShdw blurRad="38100" dist="38100" dir="2700000" algn="tl">
                    <a:srgbClr val="000000"/>
                  </a:outerShdw>
                </a:effectLst>
                <a:latin typeface="Times New Roman" pitchFamily="18" charset="0"/>
                <a:cs typeface="Times New Roman" pitchFamily="18" charset="0"/>
              </a:rPr>
              <a:t> </a:t>
            </a:r>
            <a:r>
              <a:rPr lang="fr-FR" sz="36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secondaire ou Indirect</a:t>
            </a:r>
            <a:endParaRPr lang="en-US" sz="3600" b="1" dirty="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sp>
        <p:nvSpPr>
          <p:cNvPr id="5" name="Rectangle 4"/>
          <p:cNvSpPr/>
          <p:nvPr/>
        </p:nvSpPr>
        <p:spPr bwMode="auto">
          <a:xfrm>
            <a:off x="71406" y="71438"/>
            <a:ext cx="9000000" cy="1428736"/>
          </a:xfrm>
          <a:prstGeom prst="rect">
            <a:avLst/>
          </a:prstGeom>
          <a:noFill/>
          <a:ln w="57150" cap="flat" cmpd="sng" algn="ctr">
            <a:solidFill>
              <a:srgbClr val="66FF6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85</a:t>
            </a:fld>
            <a:endParaRPr lang="en-US" dirty="0"/>
          </a:p>
        </p:txBody>
      </p:sp>
      <p:pic>
        <p:nvPicPr>
          <p:cNvPr id="3074" name="Picture 2"/>
          <p:cNvPicPr>
            <a:picLocks noChangeAspect="1" noChangeArrowheads="1"/>
          </p:cNvPicPr>
          <p:nvPr/>
        </p:nvPicPr>
        <p:blipFill>
          <a:blip r:embed="rId2"/>
          <a:srcRect/>
          <a:stretch>
            <a:fillRect/>
          </a:stretch>
        </p:blipFill>
        <p:spPr bwMode="auto">
          <a:xfrm>
            <a:off x="4643438" y="142877"/>
            <a:ext cx="4248000" cy="3823205"/>
          </a:xfrm>
          <a:prstGeom prst="rect">
            <a:avLst/>
          </a:prstGeom>
          <a:noFill/>
          <a:ln w="57150">
            <a:solidFill>
              <a:srgbClr val="66FFFF"/>
            </a:solidFill>
            <a:miter lim="800000"/>
            <a:headEnd/>
            <a:tailEnd/>
          </a:ln>
          <a:effectLst/>
        </p:spPr>
      </p:pic>
      <p:sp>
        <p:nvSpPr>
          <p:cNvPr id="4" name="Rectangle 3"/>
          <p:cNvSpPr/>
          <p:nvPr/>
        </p:nvSpPr>
        <p:spPr>
          <a:xfrm>
            <a:off x="4643470" y="4071942"/>
            <a:ext cx="4214810" cy="156966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0800000" scaled="1"/>
            <a:tileRect/>
          </a:gradFill>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sz="2400" b="1" dirty="0" smtClean="0">
                <a:solidFill>
                  <a:schemeClr val="bg2">
                    <a:lumMod val="50000"/>
                  </a:schemeClr>
                </a:solidFill>
                <a:latin typeface="Times New Roman" pitchFamily="18" charset="0"/>
                <a:ea typeface="Times New Roman" pitchFamily="18" charset="0"/>
                <a:cs typeface="Times New Roman" pitchFamily="18" charset="0"/>
              </a:rPr>
              <a:t>Figure: </a:t>
            </a:r>
            <a:r>
              <a:rPr lang="fr-FR" sz="2400" b="1" dirty="0" err="1" smtClean="0">
                <a:solidFill>
                  <a:schemeClr val="bg2">
                    <a:lumMod val="50000"/>
                  </a:schemeClr>
                </a:solidFill>
                <a:latin typeface="Times New Roman" pitchFamily="18" charset="0"/>
                <a:ea typeface="Times New Roman" pitchFamily="18" charset="0"/>
                <a:cs typeface="Times New Roman" pitchFamily="18" charset="0"/>
              </a:rPr>
              <a:t>Cotransport</a:t>
            </a:r>
            <a:r>
              <a:rPr lang="fr-FR" sz="2400" b="1" dirty="0" smtClean="0">
                <a:solidFill>
                  <a:schemeClr val="bg2">
                    <a:lumMod val="50000"/>
                  </a:schemeClr>
                </a:solidFill>
                <a:latin typeface="Times New Roman" pitchFamily="18" charset="0"/>
                <a:ea typeface="Times New Roman" pitchFamily="18" charset="0"/>
                <a:cs typeface="Times New Roman" pitchFamily="18" charset="0"/>
              </a:rPr>
              <a:t> «</a:t>
            </a:r>
            <a:r>
              <a:rPr lang="fr-FR" sz="2400" b="1" dirty="0" err="1" smtClean="0">
                <a:solidFill>
                  <a:schemeClr val="bg2">
                    <a:lumMod val="50000"/>
                  </a:schemeClr>
                </a:solidFill>
                <a:latin typeface="Times New Roman" pitchFamily="18" charset="0"/>
                <a:ea typeface="Times New Roman" pitchFamily="18" charset="0"/>
                <a:cs typeface="Times New Roman" pitchFamily="18" charset="0"/>
              </a:rPr>
              <a:t>symporteur</a:t>
            </a:r>
            <a:r>
              <a:rPr lang="fr-FR" sz="2400" b="1" dirty="0" smtClean="0">
                <a:solidFill>
                  <a:schemeClr val="bg2">
                    <a:lumMod val="50000"/>
                  </a:schemeClr>
                </a:solidFill>
                <a:latin typeface="Times New Roman" pitchFamily="18" charset="0"/>
                <a:ea typeface="Times New Roman" pitchFamily="18" charset="0"/>
                <a:cs typeface="Times New Roman" pitchFamily="18" charset="0"/>
              </a:rPr>
              <a:t> proton-saccharose» </a:t>
            </a:r>
          </a:p>
          <a:p>
            <a:pPr algn="ctr"/>
            <a:r>
              <a:rPr lang="fr-FR" sz="2400" b="1" dirty="0" smtClean="0">
                <a:solidFill>
                  <a:schemeClr val="bg2">
                    <a:lumMod val="50000"/>
                  </a:schemeClr>
                </a:solidFill>
                <a:latin typeface="Times New Roman" pitchFamily="18" charset="0"/>
                <a:ea typeface="Times New Roman" pitchFamily="18" charset="0"/>
                <a:cs typeface="Times New Roman" pitchFamily="18" charset="0"/>
              </a:rPr>
              <a:t>(chez la cellule Végétale)</a:t>
            </a:r>
            <a:endParaRPr lang="fr-FR" sz="2400" b="1" dirty="0">
              <a:solidFill>
                <a:schemeClr val="bg2">
                  <a:lumMod val="50000"/>
                </a:schemeClr>
              </a:solidFill>
              <a:latin typeface="Times New Roman" pitchFamily="18" charset="0"/>
              <a:ea typeface="Times New Roman" pitchFamily="18" charset="0"/>
              <a:cs typeface="Times New Roman" pitchFamily="18" charset="0"/>
            </a:endParaRPr>
          </a:p>
        </p:txBody>
      </p:sp>
      <p:sp>
        <p:nvSpPr>
          <p:cNvPr id="5" name="Rectangle 4"/>
          <p:cNvSpPr/>
          <p:nvPr/>
        </p:nvSpPr>
        <p:spPr>
          <a:xfrm>
            <a:off x="214282" y="116046"/>
            <a:ext cx="4286280" cy="5830791"/>
          </a:xfrm>
          <a:prstGeom prst="rect">
            <a:avLst/>
          </a:prstGeom>
          <a:blipFill>
            <a:blip r:embed="rId3"/>
            <a:tile tx="0" ty="0" sx="100000" sy="100000" flip="none" algn="tl"/>
          </a:blipFill>
          <a:ln w="76200">
            <a:solidFill>
              <a:schemeClr val="accent5">
                <a:lumMod val="50000"/>
              </a:schemeClr>
            </a:solidFill>
          </a:ln>
        </p:spPr>
        <p:txBody>
          <a:bodyPr wrap="square" lIns="180000" tIns="144000" rIns="180000" bIns="144000">
            <a:spAutoFit/>
          </a:bodyPr>
          <a:lstStyle/>
          <a:p>
            <a:pPr algn="just">
              <a:lnSpc>
                <a:spcPct val="150000"/>
              </a:lnSpc>
            </a:pPr>
            <a:r>
              <a:rPr lang="fr-FR" sz="2400" b="1" dirty="0" smtClean="0">
                <a:solidFill>
                  <a:schemeClr val="bg1"/>
                </a:solidFill>
                <a:latin typeface="Times New Roman" pitchFamily="18" charset="0"/>
                <a:cs typeface="Times New Roman" pitchFamily="18" charset="0"/>
              </a:rPr>
              <a:t>Dans ce type de transport le </a:t>
            </a:r>
            <a:r>
              <a:rPr lang="fr-FR" sz="2400" b="1" dirty="0" smtClean="0">
                <a:solidFill>
                  <a:srgbClr val="D05400"/>
                </a:solidFill>
                <a:latin typeface="Times New Roman" pitchFamily="18" charset="0"/>
                <a:cs typeface="Times New Roman" pitchFamily="18" charset="0"/>
              </a:rPr>
              <a:t>gradient électrochimique </a:t>
            </a:r>
            <a:r>
              <a:rPr lang="fr-FR" sz="2400" b="1" dirty="0" smtClean="0">
                <a:solidFill>
                  <a:schemeClr val="bg1"/>
                </a:solidFill>
                <a:latin typeface="Times New Roman" pitchFamily="18" charset="0"/>
                <a:cs typeface="Times New Roman" pitchFamily="18" charset="0"/>
              </a:rPr>
              <a:t>d’</a:t>
            </a:r>
            <a:r>
              <a:rPr lang="fr-FR" sz="2400" b="1" dirty="0" smtClean="0">
                <a:ln>
                  <a:solidFill>
                    <a:srgbClr val="FFC000"/>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un ion donné </a:t>
            </a:r>
            <a:r>
              <a:rPr lang="fr-FR" sz="2400" b="1" dirty="0" smtClean="0">
                <a:solidFill>
                  <a:schemeClr val="bg1"/>
                </a:solidFill>
                <a:latin typeface="Times New Roman" pitchFamily="18" charset="0"/>
                <a:cs typeface="Times New Roman" pitchFamily="18" charset="0"/>
              </a:rPr>
              <a:t>va fournir l’énergie pour transporter </a:t>
            </a:r>
            <a:r>
              <a:rPr lang="fr-FR" sz="2400" b="1" dirty="0" smtClean="0">
                <a:ln>
                  <a:solidFill>
                    <a:srgbClr val="C00000"/>
                  </a:solidFill>
                </a:ln>
                <a:solidFill>
                  <a:srgbClr val="FF0066"/>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une molécule donnée </a:t>
            </a:r>
            <a:r>
              <a:rPr lang="fr-FR" sz="2400" b="1" dirty="0" smtClean="0">
                <a:ln>
                  <a:solidFill>
                    <a:srgbClr val="7030A0"/>
                  </a:solidFill>
                </a:ln>
                <a:solidFill>
                  <a:srgbClr val="7030A0"/>
                </a:solidFill>
                <a:latin typeface="Times New Roman" pitchFamily="18" charset="0"/>
                <a:ea typeface="Times New Roman" pitchFamily="18" charset="0"/>
                <a:cs typeface="Times New Roman" pitchFamily="18" charset="0"/>
              </a:rPr>
              <a:t>contre son gradient de concentration</a:t>
            </a:r>
            <a:r>
              <a:rPr lang="fr-FR" sz="2400" b="1" dirty="0" smtClean="0">
                <a:ln>
                  <a:solidFill>
                    <a:srgbClr val="C00000"/>
                  </a:solidFill>
                </a:ln>
                <a:solidFill>
                  <a:srgbClr val="CC0066"/>
                </a:solidFill>
                <a:latin typeface="Times New Roman" pitchFamily="18" charset="0"/>
                <a:ea typeface="Times New Roman" pitchFamily="18" charset="0"/>
                <a:cs typeface="Times New Roman" pitchFamily="18" charset="0"/>
              </a:rPr>
              <a:t> </a:t>
            </a:r>
            <a:r>
              <a:rPr lang="fr-FR" sz="2400" b="1" dirty="0" smtClean="0">
                <a:solidFill>
                  <a:schemeClr val="bg1"/>
                </a:solidFill>
                <a:latin typeface="Times New Roman" pitchFamily="18" charset="0"/>
                <a:cs typeface="Times New Roman" pitchFamily="18" charset="0"/>
              </a:rPr>
              <a:t>vers l'autre face de la membrane plasmique. </a:t>
            </a:r>
          </a:p>
          <a:p>
            <a:pPr algn="just">
              <a:lnSpc>
                <a:spcPct val="150000"/>
              </a:lnSpc>
            </a:pPr>
            <a:r>
              <a:rPr lang="fr-FR" sz="2400" b="1" dirty="0" smtClean="0">
                <a:solidFill>
                  <a:schemeClr val="bg1"/>
                </a:solidFill>
                <a:latin typeface="Times New Roman" pitchFamily="18" charset="0"/>
                <a:cs typeface="Times New Roman" pitchFamily="18" charset="0"/>
              </a:rPr>
              <a:t>Ce sont des transports couplés (= </a:t>
            </a:r>
            <a:r>
              <a:rPr lang="fr-FR" sz="2400" b="1" dirty="0" err="1" smtClean="0">
                <a:solidFill>
                  <a:schemeClr val="bg1"/>
                </a:solidFill>
                <a:latin typeface="Times New Roman" pitchFamily="18" charset="0"/>
                <a:cs typeface="Times New Roman" pitchFamily="18" charset="0"/>
              </a:rPr>
              <a:t>co</a:t>
            </a:r>
            <a:r>
              <a:rPr lang="fr-FR" sz="2400" b="1" dirty="0" smtClean="0">
                <a:solidFill>
                  <a:schemeClr val="bg1"/>
                </a:solidFill>
                <a:latin typeface="Times New Roman" pitchFamily="18" charset="0"/>
                <a:cs typeface="Times New Roman" pitchFamily="18" charset="0"/>
              </a:rPr>
              <a:t>-transport).</a:t>
            </a:r>
          </a:p>
        </p:txBody>
      </p:sp>
    </p:spTree>
  </p:cSld>
  <p:clrMapOvr>
    <a:masterClrMapping/>
  </p:clrMapOvr>
  <p:transition spd="slow">
    <p:pull dir="l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86</a:t>
            </a:fld>
            <a:endParaRPr lang="en-US"/>
          </a:p>
        </p:txBody>
      </p:sp>
      <p:sp>
        <p:nvSpPr>
          <p:cNvPr id="2049" name="Rectangle 1"/>
          <p:cNvSpPr>
            <a:spLocks noChangeArrowheads="1"/>
          </p:cNvSpPr>
          <p:nvPr/>
        </p:nvSpPr>
        <p:spPr bwMode="auto">
          <a:xfrm>
            <a:off x="428596" y="142852"/>
            <a:ext cx="8215370" cy="1225290"/>
          </a:xfrm>
          <a:prstGeom prst="rect">
            <a:avLst/>
          </a:prstGeom>
          <a:gradFill flip="none" rotWithShape="1">
            <a:gsLst>
              <a:gs pos="21000">
                <a:schemeClr val="accent1">
                  <a:lumMod val="20000"/>
                  <a:lumOff val="80000"/>
                  <a:shade val="67500"/>
                  <a:satMod val="115000"/>
                </a:schemeClr>
              </a:gs>
              <a:gs pos="100000">
                <a:schemeClr val="accent1">
                  <a:lumMod val="20000"/>
                  <a:lumOff val="80000"/>
                  <a:shade val="100000"/>
                  <a:satMod val="115000"/>
                </a:schemeClr>
              </a:gs>
            </a:gsLst>
            <a:path path="shape">
              <a:fillToRect l="50000" t="50000" r="50000" b="50000"/>
            </a:path>
            <a:tileRect/>
          </a:gradFill>
          <a:ln w="76200">
            <a:solidFill>
              <a:srgbClr val="00B0F0"/>
            </a:solidFill>
            <a:headEnd/>
            <a:tailEnd/>
          </a:ln>
        </p:spPr>
        <p:style>
          <a:lnRef idx="2">
            <a:schemeClr val="accent1"/>
          </a:lnRef>
          <a:fillRef idx="1">
            <a:schemeClr val="lt1"/>
          </a:fillRef>
          <a:effectRef idx="0">
            <a:schemeClr val="accent1"/>
          </a:effectRef>
          <a:fontRef idx="minor">
            <a:schemeClr val="dk1"/>
          </a:fontRef>
        </p:style>
        <p:txBody>
          <a:bodyPr vert="horz" wrap="square" lIns="180000" tIns="180000" rIns="180000" bIns="180000" numCol="1" anchor="ctr" anchorCtr="0" compatLnSpc="1">
            <a:prstTxWarp prst="textNoShape">
              <a:avLst/>
            </a:prstTxWarp>
            <a:spAutoFit/>
          </a:bodyPr>
          <a:lstStyle/>
          <a:p>
            <a:pPr lvl="0" algn="justLow">
              <a:buFont typeface="Wingdings" pitchFamily="2" charset="2"/>
              <a:buChar char="Ø"/>
            </a:pPr>
            <a:r>
              <a:rPr kumimoji="0" lang="fr-FR" sz="2800" b="1" i="0" u="none" strike="noStrike" cap="none" normalizeH="0" baseline="0" dirty="0" smtClean="0">
                <a:ln>
                  <a:solidFill>
                    <a:schemeClr val="tx1">
                      <a:lumMod val="50000"/>
                    </a:schemeClr>
                  </a:solidFill>
                </a:ln>
                <a:solidFill>
                  <a:schemeClr val="bg1">
                    <a:lumMod val="95000"/>
                    <a:lumOff val="5000"/>
                  </a:schemeClr>
                </a:solidFill>
                <a:effectLst/>
                <a:latin typeface="Times New Roman" pitchFamily="18" charset="0"/>
                <a:ea typeface="Calibri" pitchFamily="34" charset="0"/>
                <a:cs typeface="Times New Roman" pitchFamily="18" charset="0"/>
              </a:rPr>
              <a:t>Transporteurs du glucose </a:t>
            </a:r>
          </a:p>
          <a:p>
            <a:pPr lvl="0" algn="justLow"/>
            <a:r>
              <a:rPr lang="fr-FR" sz="2800" b="1" dirty="0" smtClean="0">
                <a:solidFill>
                  <a:schemeClr val="bg2">
                    <a:lumMod val="60000"/>
                    <a:lumOff val="40000"/>
                  </a:schemeClr>
                </a:solidFill>
                <a:latin typeface="Times New Roman" pitchFamily="18" charset="0"/>
                <a:ea typeface="Calibri" pitchFamily="34" charset="0"/>
                <a:cs typeface="Times New Roman" pitchFamily="18" charset="0"/>
              </a:rPr>
              <a:t> II. Les </a:t>
            </a:r>
            <a:r>
              <a:rPr kumimoji="0" lang="fr-FR" sz="2800" b="1" i="0" u="none" strike="noStrike" cap="none" normalizeH="0" baseline="0" dirty="0" smtClean="0">
                <a:ln>
                  <a:solidFill>
                    <a:srgbClr val="006600"/>
                  </a:solidFill>
                </a:ln>
                <a:solidFill>
                  <a:schemeClr val="bg2">
                    <a:lumMod val="60000"/>
                    <a:lumOff val="40000"/>
                  </a:schemeClr>
                </a:solidFill>
                <a:effectLst/>
                <a:latin typeface="Times New Roman" pitchFamily="18" charset="0"/>
                <a:ea typeface="Calibri" pitchFamily="34" charset="0"/>
                <a:cs typeface="Times New Roman" pitchFamily="18" charset="0"/>
              </a:rPr>
              <a:t>SGLT</a:t>
            </a:r>
            <a:r>
              <a:rPr kumimoji="0" lang="fr-FR" sz="2800" b="1" i="0" u="none" strike="noStrike" cap="none" normalizeH="0" baseline="0" dirty="0" smtClean="0">
                <a:ln>
                  <a:noFill/>
                </a:ln>
                <a:solidFill>
                  <a:schemeClr val="bg2">
                    <a:lumMod val="60000"/>
                    <a:lumOff val="40000"/>
                  </a:schemeClr>
                </a:solidFill>
                <a:effectLst/>
                <a:latin typeface="Times New Roman" pitchFamily="18" charset="0"/>
                <a:ea typeface="Calibri" pitchFamily="34" charset="0"/>
                <a:cs typeface="Times New Roman" pitchFamily="18" charset="0"/>
              </a:rPr>
              <a:t> =</a:t>
            </a:r>
            <a:r>
              <a:rPr kumimoji="0" lang="fr-FR" sz="2800" b="1" i="0" u="none" strike="noStrike" cap="none" normalizeH="0" dirty="0" smtClean="0">
                <a:ln>
                  <a:noFill/>
                </a:ln>
                <a:solidFill>
                  <a:schemeClr val="bg2">
                    <a:lumMod val="60000"/>
                    <a:lumOff val="40000"/>
                  </a:schemeClr>
                </a:solidFill>
                <a:effectLst/>
                <a:latin typeface="Times New Roman" pitchFamily="18" charset="0"/>
                <a:ea typeface="Calibri" pitchFamily="34" charset="0"/>
                <a:cs typeface="Times New Roman" pitchFamily="18" charset="0"/>
              </a:rPr>
              <a:t> </a:t>
            </a:r>
            <a:r>
              <a:rPr lang="fr-FR" sz="2800" b="1" dirty="0" smtClean="0">
                <a:ln>
                  <a:solidFill>
                    <a:srgbClr val="006600"/>
                  </a:solidFill>
                </a:ln>
                <a:solidFill>
                  <a:schemeClr val="accent5">
                    <a:lumMod val="50000"/>
                  </a:schemeClr>
                </a:solidFill>
                <a:latin typeface="Times New Roman" pitchFamily="18" charset="0"/>
                <a:ea typeface="Calibri" pitchFamily="34" charset="0"/>
                <a:cs typeface="Times New Roman" pitchFamily="18" charset="0"/>
              </a:rPr>
              <a:t>S</a:t>
            </a:r>
            <a:r>
              <a:rPr lang="fr-FR" sz="2800" b="1" dirty="0" smtClean="0">
                <a:solidFill>
                  <a:schemeClr val="bg1"/>
                </a:solidFill>
                <a:latin typeface="Times New Roman" pitchFamily="18" charset="0"/>
                <a:ea typeface="Calibri" pitchFamily="34" charset="0"/>
                <a:cs typeface="Times New Roman" pitchFamily="18" charset="0"/>
              </a:rPr>
              <a:t>odium </a:t>
            </a:r>
            <a:r>
              <a:rPr lang="fr-FR" sz="2800" b="1" dirty="0" smtClean="0">
                <a:ln>
                  <a:solidFill>
                    <a:srgbClr val="006600"/>
                  </a:solidFill>
                </a:ln>
                <a:solidFill>
                  <a:schemeClr val="accent5">
                    <a:lumMod val="50000"/>
                  </a:schemeClr>
                </a:solidFill>
                <a:latin typeface="Times New Roman" pitchFamily="18" charset="0"/>
                <a:ea typeface="Calibri" pitchFamily="34" charset="0"/>
                <a:cs typeface="Times New Roman" pitchFamily="18" charset="0"/>
              </a:rPr>
              <a:t>GL</a:t>
            </a:r>
            <a:r>
              <a:rPr lang="fr-FR" sz="2800" b="1" dirty="0" smtClean="0">
                <a:solidFill>
                  <a:schemeClr val="bg1"/>
                </a:solidFill>
                <a:latin typeface="Times New Roman" pitchFamily="18" charset="0"/>
                <a:ea typeface="Calibri" pitchFamily="34" charset="0"/>
                <a:cs typeface="Times New Roman" pitchFamily="18" charset="0"/>
              </a:rPr>
              <a:t>UCOSE </a:t>
            </a:r>
            <a:r>
              <a:rPr lang="fr-FR" sz="2800" b="1" dirty="0" smtClean="0">
                <a:ln>
                  <a:solidFill>
                    <a:srgbClr val="006600"/>
                  </a:solidFill>
                </a:ln>
                <a:solidFill>
                  <a:schemeClr val="accent5">
                    <a:lumMod val="50000"/>
                  </a:schemeClr>
                </a:solidFill>
                <a:latin typeface="Times New Roman" pitchFamily="18" charset="0"/>
                <a:ea typeface="Calibri" pitchFamily="34" charset="0"/>
                <a:cs typeface="Times New Roman" pitchFamily="18" charset="0"/>
              </a:rPr>
              <a:t>T</a:t>
            </a:r>
            <a:r>
              <a:rPr lang="fr-FR" sz="2800" b="1" dirty="0" smtClean="0">
                <a:solidFill>
                  <a:schemeClr val="bg1"/>
                </a:solidFill>
                <a:latin typeface="Times New Roman" pitchFamily="18" charset="0"/>
                <a:ea typeface="Calibri" pitchFamily="34" charset="0"/>
                <a:cs typeface="Times New Roman" pitchFamily="18" charset="0"/>
              </a:rPr>
              <a:t>ransporteur </a:t>
            </a:r>
            <a:endParaRPr kumimoji="0" lang="fr-FR" sz="2800" b="0" i="0" u="none" strike="noStrike" cap="none" normalizeH="0" baseline="0" dirty="0" smtClean="0">
              <a:ln>
                <a:noFill/>
              </a:ln>
              <a:solidFill>
                <a:schemeClr val="bg1"/>
              </a:solidFill>
              <a:effectLst/>
              <a:latin typeface="Times New Roman" pitchFamily="18" charset="0"/>
              <a:cs typeface="Times New Roman" pitchFamily="18" charset="0"/>
            </a:endParaRPr>
          </a:p>
        </p:txBody>
      </p:sp>
      <p:sp>
        <p:nvSpPr>
          <p:cNvPr id="6" name="Rectangle 5"/>
          <p:cNvSpPr/>
          <p:nvPr/>
        </p:nvSpPr>
        <p:spPr bwMode="auto">
          <a:xfrm>
            <a:off x="214282" y="1500174"/>
            <a:ext cx="8715436" cy="5131387"/>
          </a:xfrm>
          <a:prstGeom prst="rect">
            <a:avLst/>
          </a:prstGeom>
          <a:ln w="57150">
            <a:solidFill>
              <a:srgbClr val="0066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252000" tIns="72000" rIns="252000" bIns="72000" numCol="1" rtlCol="0" anchor="t" anchorCtr="0" compatLnSpc="1">
            <a:prstTxWarp prst="textNoShape">
              <a:avLst/>
            </a:prstTxWarp>
            <a:spAutoFit/>
          </a:bodyPr>
          <a:lstStyle/>
          <a:p>
            <a:pPr algn="just" eaLnBrk="0" hangingPunct="0">
              <a:lnSpc>
                <a:spcPct val="150000"/>
              </a:lnSpc>
            </a:pPr>
            <a:r>
              <a:rPr lang="fr-FR" sz="2400" b="1" dirty="0" smtClean="0">
                <a:solidFill>
                  <a:schemeClr val="bg1"/>
                </a:solidFill>
                <a:latin typeface="Times New Roman" pitchFamily="18" charset="0"/>
                <a:cs typeface="Times New Roman" pitchFamily="18" charset="0"/>
              </a:rPr>
              <a:t>Les transporteurs membranaires du glucose appartiennent à deux familles distinctes. </a:t>
            </a:r>
          </a:p>
          <a:p>
            <a:pPr marL="514350" indent="-514350" algn="just" eaLnBrk="0" hangingPunct="0">
              <a:lnSpc>
                <a:spcPct val="150000"/>
              </a:lnSpc>
              <a:buFont typeface="+mj-lt"/>
              <a:buAutoNum type="romanUcPeriod"/>
            </a:pPr>
            <a:r>
              <a:rPr lang="fr-FR" sz="2400" b="1" dirty="0" smtClean="0">
                <a:solidFill>
                  <a:srgbClr val="C00000"/>
                </a:solidFill>
                <a:latin typeface="Times New Roman" pitchFamily="18" charset="0"/>
                <a:cs typeface="Times New Roman" pitchFamily="18" charset="0"/>
              </a:rPr>
              <a:t>Les GLUT </a:t>
            </a:r>
            <a:r>
              <a:rPr lang="fr-FR" sz="2400" b="1" dirty="0" smtClean="0">
                <a:solidFill>
                  <a:schemeClr val="bg1"/>
                </a:solidFill>
                <a:latin typeface="Times New Roman" pitchFamily="18" charset="0"/>
                <a:cs typeface="Times New Roman" pitchFamily="18" charset="0"/>
              </a:rPr>
              <a:t>permettent la </a:t>
            </a:r>
            <a:r>
              <a:rPr lang="fr-FR" sz="2400" b="1" dirty="0" smtClean="0">
                <a:solidFill>
                  <a:srgbClr val="C00000"/>
                </a:solidFill>
                <a:latin typeface="Times New Roman" pitchFamily="18" charset="0"/>
                <a:cs typeface="Times New Roman" pitchFamily="18" charset="0"/>
              </a:rPr>
              <a:t>diffusion facilitée du glucose </a:t>
            </a:r>
            <a:r>
              <a:rPr lang="fr-FR" sz="2400" b="1" dirty="0" smtClean="0">
                <a:solidFill>
                  <a:schemeClr val="bg1"/>
                </a:solidFill>
                <a:latin typeface="Times New Roman" pitchFamily="18" charset="0"/>
                <a:cs typeface="Times New Roman" pitchFamily="18" charset="0"/>
              </a:rPr>
              <a:t>dans pratiquement toutes les cellules</a:t>
            </a:r>
          </a:p>
          <a:p>
            <a:pPr marL="457200" lvl="0" indent="-457200" algn="just" eaLnBrk="0" hangingPunct="0">
              <a:lnSpc>
                <a:spcPct val="150000"/>
              </a:lnSpc>
              <a:buFont typeface="+mj-lt"/>
              <a:buAutoNum type="romanUcPeriod"/>
            </a:pPr>
            <a:r>
              <a:rPr lang="fr-FR" sz="2400" b="1" u="sng" dirty="0" smtClean="0">
                <a:solidFill>
                  <a:schemeClr val="bg2">
                    <a:lumMod val="60000"/>
                    <a:lumOff val="40000"/>
                  </a:schemeClr>
                </a:solidFill>
                <a:latin typeface="Times New Roman" pitchFamily="18" charset="0"/>
                <a:cs typeface="Times New Roman" pitchFamily="18" charset="0"/>
              </a:rPr>
              <a:t>Les </a:t>
            </a:r>
            <a:r>
              <a:rPr lang="fr-FR" sz="2400" b="1" u="sng" dirty="0" smtClean="0">
                <a:ln>
                  <a:solidFill>
                    <a:srgbClr val="006600"/>
                  </a:solidFill>
                </a:ln>
                <a:solidFill>
                  <a:schemeClr val="accent5">
                    <a:lumMod val="50000"/>
                  </a:schemeClr>
                </a:solidFill>
                <a:latin typeface="Times New Roman" pitchFamily="18" charset="0"/>
                <a:cs typeface="Times New Roman" pitchFamily="18" charset="0"/>
              </a:rPr>
              <a:t>SGLT</a:t>
            </a:r>
            <a:r>
              <a:rPr lang="fr-FR" sz="2400" b="1" u="sng" dirty="0" smtClean="0">
                <a:solidFill>
                  <a:schemeClr val="bg2">
                    <a:lumMod val="60000"/>
                    <a:lumOff val="40000"/>
                  </a:schemeClr>
                </a:solidFill>
                <a:latin typeface="Times New Roman" pitchFamily="18" charset="0"/>
                <a:cs typeface="Times New Roman" pitchFamily="18" charset="0"/>
              </a:rPr>
              <a:t>,</a:t>
            </a:r>
            <a:r>
              <a:rPr lang="fr-FR" sz="2400" b="1" dirty="0" smtClean="0">
                <a:solidFill>
                  <a:schemeClr val="bg2">
                    <a:lumMod val="60000"/>
                    <a:lumOff val="40000"/>
                  </a:schemeClr>
                </a:solidFill>
                <a:latin typeface="Times New Roman" pitchFamily="18" charset="0"/>
                <a:cs typeface="Times New Roman" pitchFamily="18" charset="0"/>
              </a:rPr>
              <a:t> (</a:t>
            </a:r>
            <a:r>
              <a:rPr lang="fr-FR" sz="2400" b="1" dirty="0" smtClean="0">
                <a:ln>
                  <a:solidFill>
                    <a:srgbClr val="006600"/>
                  </a:solidFill>
                </a:ln>
                <a:solidFill>
                  <a:schemeClr val="bg2">
                    <a:lumMod val="60000"/>
                    <a:lumOff val="40000"/>
                  </a:schemeClr>
                </a:solidFill>
                <a:latin typeface="Times New Roman" pitchFamily="18" charset="0"/>
                <a:ea typeface="Calibri" pitchFamily="34" charset="0"/>
                <a:cs typeface="Times New Roman" pitchFamily="18" charset="0"/>
              </a:rPr>
              <a:t>SGLT</a:t>
            </a:r>
            <a:r>
              <a:rPr lang="fr-FR" sz="2400" b="1" dirty="0" smtClean="0">
                <a:solidFill>
                  <a:schemeClr val="bg2">
                    <a:lumMod val="60000"/>
                    <a:lumOff val="40000"/>
                  </a:schemeClr>
                </a:solidFill>
                <a:latin typeface="Times New Roman" pitchFamily="18" charset="0"/>
                <a:ea typeface="Calibri" pitchFamily="34" charset="0"/>
                <a:cs typeface="Times New Roman" pitchFamily="18" charset="0"/>
              </a:rPr>
              <a:t> = </a:t>
            </a:r>
            <a:r>
              <a:rPr lang="fr-FR" sz="2400" b="1" dirty="0" smtClean="0">
                <a:ln>
                  <a:solidFill>
                    <a:srgbClr val="006600"/>
                  </a:solidFill>
                </a:ln>
                <a:solidFill>
                  <a:schemeClr val="accent5">
                    <a:lumMod val="50000"/>
                  </a:schemeClr>
                </a:solidFill>
                <a:latin typeface="Times New Roman" pitchFamily="18" charset="0"/>
                <a:ea typeface="Calibri" pitchFamily="34" charset="0"/>
                <a:cs typeface="Times New Roman" pitchFamily="18" charset="0"/>
              </a:rPr>
              <a:t>S</a:t>
            </a:r>
            <a:r>
              <a:rPr lang="fr-FR" sz="2400" b="1" dirty="0" smtClean="0">
                <a:solidFill>
                  <a:schemeClr val="bg1"/>
                </a:solidFill>
                <a:latin typeface="Times New Roman" pitchFamily="18" charset="0"/>
                <a:ea typeface="Calibri" pitchFamily="34" charset="0"/>
                <a:cs typeface="Times New Roman" pitchFamily="18" charset="0"/>
              </a:rPr>
              <a:t>odium </a:t>
            </a:r>
            <a:r>
              <a:rPr lang="fr-FR" sz="2400" b="1" dirty="0" smtClean="0">
                <a:ln>
                  <a:solidFill>
                    <a:srgbClr val="006600"/>
                  </a:solidFill>
                </a:ln>
                <a:solidFill>
                  <a:schemeClr val="accent5">
                    <a:lumMod val="50000"/>
                  </a:schemeClr>
                </a:solidFill>
                <a:latin typeface="Times New Roman" pitchFamily="18" charset="0"/>
                <a:ea typeface="Calibri" pitchFamily="34" charset="0"/>
                <a:cs typeface="Times New Roman" pitchFamily="18" charset="0"/>
              </a:rPr>
              <a:t>GL</a:t>
            </a:r>
            <a:r>
              <a:rPr lang="fr-FR" sz="2400" b="1" dirty="0" smtClean="0">
                <a:solidFill>
                  <a:schemeClr val="bg1"/>
                </a:solidFill>
                <a:latin typeface="Times New Roman" pitchFamily="18" charset="0"/>
                <a:ea typeface="Calibri" pitchFamily="34" charset="0"/>
                <a:cs typeface="Times New Roman" pitchFamily="18" charset="0"/>
              </a:rPr>
              <a:t>UCOSE </a:t>
            </a:r>
            <a:r>
              <a:rPr lang="fr-FR" sz="2400" b="1" dirty="0" smtClean="0">
                <a:ln>
                  <a:solidFill>
                    <a:srgbClr val="006600"/>
                  </a:solidFill>
                </a:ln>
                <a:solidFill>
                  <a:schemeClr val="accent5">
                    <a:lumMod val="50000"/>
                  </a:schemeClr>
                </a:solidFill>
                <a:latin typeface="Times New Roman" pitchFamily="18" charset="0"/>
                <a:ea typeface="Calibri" pitchFamily="34" charset="0"/>
                <a:cs typeface="Times New Roman" pitchFamily="18" charset="0"/>
              </a:rPr>
              <a:t>T</a:t>
            </a:r>
            <a:r>
              <a:rPr lang="fr-FR" sz="2400" b="1" dirty="0" smtClean="0">
                <a:solidFill>
                  <a:schemeClr val="bg1"/>
                </a:solidFill>
                <a:latin typeface="Times New Roman" pitchFamily="18" charset="0"/>
                <a:ea typeface="Calibri" pitchFamily="34" charset="0"/>
                <a:cs typeface="Times New Roman" pitchFamily="18" charset="0"/>
              </a:rPr>
              <a:t>ransporteur)</a:t>
            </a:r>
            <a:r>
              <a:rPr lang="fr-FR" sz="2400" dirty="0" smtClean="0">
                <a:solidFill>
                  <a:schemeClr val="bg1"/>
                </a:solidFill>
                <a:latin typeface="Times New Roman" pitchFamily="18" charset="0"/>
                <a:cs typeface="Times New Roman" pitchFamily="18" charset="0"/>
              </a:rPr>
              <a:t> </a:t>
            </a:r>
            <a:r>
              <a:rPr lang="fr-FR" sz="2400" b="1" dirty="0" smtClean="0">
                <a:solidFill>
                  <a:schemeClr val="bg1"/>
                </a:solidFill>
                <a:latin typeface="Times New Roman" pitchFamily="18" charset="0"/>
                <a:ea typeface="Calibri" pitchFamily="34" charset="0"/>
                <a:cs typeface="Times New Roman" pitchFamily="18" charset="0"/>
              </a:rPr>
              <a:t>(</a:t>
            </a:r>
            <a:r>
              <a:rPr lang="fr-FR" sz="2400" b="1" dirty="0" err="1" smtClean="0">
                <a:solidFill>
                  <a:schemeClr val="bg1"/>
                </a:solidFill>
                <a:latin typeface="Times New Roman" pitchFamily="18" charset="0"/>
                <a:ea typeface="Calibri" pitchFamily="34" charset="0"/>
                <a:cs typeface="Times New Roman" pitchFamily="18" charset="0"/>
              </a:rPr>
              <a:t>symporteurs</a:t>
            </a:r>
            <a:r>
              <a:rPr lang="fr-FR" sz="2400" b="1" dirty="0" smtClean="0">
                <a:solidFill>
                  <a:schemeClr val="bg1"/>
                </a:solidFill>
                <a:latin typeface="Times New Roman" pitchFamily="18" charset="0"/>
                <a:ea typeface="Calibri" pitchFamily="34" charset="0"/>
                <a:cs typeface="Times New Roman" pitchFamily="18" charset="0"/>
              </a:rPr>
              <a:t> </a:t>
            </a:r>
            <a:r>
              <a:rPr lang="fr-FR" sz="2400" b="1" dirty="0" smtClean="0">
                <a:solidFill>
                  <a:schemeClr val="bg1"/>
                </a:solidFill>
                <a:latin typeface="Times New Roman" pitchFamily="18" charset="0"/>
                <a:cs typeface="Times New Roman" pitchFamily="18" charset="0"/>
              </a:rPr>
              <a:t>Na+ /glucose</a:t>
            </a:r>
            <a:r>
              <a:rPr lang="fr-FR" sz="2400" b="1" dirty="0" smtClean="0">
                <a:solidFill>
                  <a:schemeClr val="bg1"/>
                </a:solidFill>
                <a:latin typeface="Times New Roman" pitchFamily="18" charset="0"/>
                <a:ea typeface="Calibri" pitchFamily="34" charset="0"/>
                <a:cs typeface="Times New Roman" pitchFamily="18" charset="0"/>
              </a:rPr>
              <a:t>)</a:t>
            </a:r>
            <a:r>
              <a:rPr lang="fr-FR" sz="2400" b="1" dirty="0" smtClean="0">
                <a:solidFill>
                  <a:schemeClr val="bg1"/>
                </a:solidFill>
                <a:latin typeface="Times New Roman" pitchFamily="18" charset="0"/>
                <a:cs typeface="Times New Roman" pitchFamily="18" charset="0"/>
              </a:rPr>
              <a:t>, il s’agit d’un </a:t>
            </a:r>
            <a:r>
              <a:rPr lang="fr-FR" sz="2400" b="1" dirty="0" err="1" smtClean="0">
                <a:solidFill>
                  <a:schemeClr val="bg1"/>
                </a:solidFill>
                <a:latin typeface="Times New Roman" pitchFamily="18" charset="0"/>
                <a:cs typeface="Times New Roman" pitchFamily="18" charset="0"/>
              </a:rPr>
              <a:t>co</a:t>
            </a:r>
            <a:r>
              <a:rPr lang="fr-FR" sz="2400" b="1" dirty="0" smtClean="0">
                <a:solidFill>
                  <a:schemeClr val="bg1"/>
                </a:solidFill>
                <a:latin typeface="Times New Roman" pitchFamily="18" charset="0"/>
                <a:cs typeface="Times New Roman" pitchFamily="18" charset="0"/>
              </a:rPr>
              <a:t>-transport qui réalise un </a:t>
            </a:r>
            <a:r>
              <a:rPr lang="fr-FR" sz="2400" b="1" u="sng" dirty="0" smtClean="0">
                <a:ln>
                  <a:solidFill>
                    <a:srgbClr val="006600"/>
                  </a:solidFill>
                </a:ln>
                <a:solidFill>
                  <a:schemeClr val="accent5">
                    <a:lumMod val="50000"/>
                  </a:schemeClr>
                </a:solidFill>
                <a:latin typeface="Times New Roman" pitchFamily="18" charset="0"/>
                <a:cs typeface="Times New Roman" pitchFamily="18" charset="0"/>
              </a:rPr>
              <a:t>transport actif indirecte du glucose</a:t>
            </a:r>
            <a:r>
              <a:rPr lang="fr-FR" sz="2400" b="1" u="sng" dirty="0" smtClean="0">
                <a:solidFill>
                  <a:schemeClr val="bg1"/>
                </a:solidFill>
                <a:latin typeface="Times New Roman" pitchFamily="18" charset="0"/>
                <a:cs typeface="Times New Roman" pitchFamily="18" charset="0"/>
              </a:rPr>
              <a:t>, </a:t>
            </a:r>
            <a:r>
              <a:rPr lang="fr-FR" sz="2400" b="1" dirty="0" smtClean="0">
                <a:solidFill>
                  <a:schemeClr val="bg1"/>
                </a:solidFill>
                <a:latin typeface="Times New Roman" pitchFamily="18" charset="0"/>
                <a:cs typeface="Times New Roman" pitchFamily="18" charset="0"/>
              </a:rPr>
              <a:t>en utilisant le fort gradient transmembranaire de Na</a:t>
            </a:r>
            <a:r>
              <a:rPr lang="fr-FR" sz="2400" b="1" baseline="30000" dirty="0" smtClean="0">
                <a:solidFill>
                  <a:schemeClr val="bg1"/>
                </a:solidFill>
                <a:latin typeface="Times New Roman" pitchFamily="18" charset="0"/>
                <a:cs typeface="Times New Roman" pitchFamily="18" charset="0"/>
              </a:rPr>
              <a:t>+</a:t>
            </a:r>
            <a:r>
              <a:rPr lang="fr-FR" sz="2400" b="1" dirty="0" smtClean="0">
                <a:solidFill>
                  <a:schemeClr val="bg1"/>
                </a:solidFill>
                <a:latin typeface="Times New Roman" pitchFamily="18" charset="0"/>
                <a:cs typeface="Times New Roman" pitchFamily="18" charset="0"/>
              </a:rPr>
              <a:t> (mis en place par l'</a:t>
            </a:r>
            <a:r>
              <a:rPr lang="fr-FR" sz="2400" b="1" dirty="0" err="1" smtClean="0">
                <a:solidFill>
                  <a:schemeClr val="bg1"/>
                </a:solidFill>
                <a:latin typeface="Times New Roman" pitchFamily="18" charset="0"/>
                <a:cs typeface="Times New Roman" pitchFamily="18" charset="0"/>
              </a:rPr>
              <a:t>ATPase</a:t>
            </a:r>
            <a:r>
              <a:rPr lang="fr-FR" sz="2400" b="1" dirty="0" smtClean="0">
                <a:solidFill>
                  <a:schemeClr val="bg1"/>
                </a:solidFill>
                <a:latin typeface="Times New Roman" pitchFamily="18" charset="0"/>
                <a:cs typeface="Times New Roman" pitchFamily="18" charset="0"/>
              </a:rPr>
              <a:t> Na</a:t>
            </a:r>
            <a:r>
              <a:rPr lang="fr-FR" sz="2400" b="1" baseline="30000" dirty="0" smtClean="0">
                <a:solidFill>
                  <a:schemeClr val="bg1"/>
                </a:solidFill>
                <a:latin typeface="Times New Roman" pitchFamily="18" charset="0"/>
                <a:cs typeface="Times New Roman" pitchFamily="18" charset="0"/>
              </a:rPr>
              <a:t>+</a:t>
            </a:r>
            <a:r>
              <a:rPr lang="fr-FR" sz="2400" b="1" dirty="0" smtClean="0">
                <a:solidFill>
                  <a:schemeClr val="bg1"/>
                </a:solidFill>
                <a:latin typeface="Times New Roman" pitchFamily="18" charset="0"/>
                <a:cs typeface="Times New Roman" pitchFamily="18" charset="0"/>
              </a:rPr>
              <a:t>/K</a:t>
            </a:r>
            <a:r>
              <a:rPr lang="fr-FR" sz="2400" b="1" baseline="30000" dirty="0" smtClean="0">
                <a:solidFill>
                  <a:schemeClr val="bg1"/>
                </a:solidFill>
                <a:latin typeface="Times New Roman" pitchFamily="18" charset="0"/>
                <a:cs typeface="Times New Roman" pitchFamily="18" charset="0"/>
              </a:rPr>
              <a:t>+</a:t>
            </a:r>
            <a:r>
              <a:rPr lang="fr-FR" sz="2400" b="1" dirty="0" smtClean="0">
                <a:solidFill>
                  <a:schemeClr val="bg1"/>
                </a:solidFill>
                <a:latin typeface="Times New Roman" pitchFamily="18" charset="0"/>
                <a:cs typeface="Times New Roman" pitchFamily="18" charset="0"/>
              </a:rPr>
              <a:t>) =</a:t>
            </a:r>
          </a:p>
        </p:txBody>
      </p:sp>
    </p:spTree>
  </p:cSld>
  <p:clrMapOvr>
    <a:masterClrMapping/>
  </p:clrMapOvr>
  <p:transition spd="slow">
    <p:pull dir="l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87</a:t>
            </a:fld>
            <a:endParaRPr lang="en-US"/>
          </a:p>
        </p:txBody>
      </p:sp>
      <p:sp>
        <p:nvSpPr>
          <p:cNvPr id="2049" name="Rectangle 1"/>
          <p:cNvSpPr>
            <a:spLocks noChangeArrowheads="1"/>
          </p:cNvSpPr>
          <p:nvPr/>
        </p:nvSpPr>
        <p:spPr bwMode="auto">
          <a:xfrm>
            <a:off x="357158" y="274884"/>
            <a:ext cx="8215370" cy="1297993"/>
          </a:xfrm>
          <a:prstGeom prst="rect">
            <a:avLst/>
          </a:prstGeom>
          <a:gradFill flip="none" rotWithShape="1">
            <a:gsLst>
              <a:gs pos="21000">
                <a:schemeClr val="accent1">
                  <a:lumMod val="20000"/>
                  <a:lumOff val="80000"/>
                  <a:shade val="67500"/>
                  <a:satMod val="115000"/>
                </a:schemeClr>
              </a:gs>
              <a:gs pos="100000">
                <a:schemeClr val="accent1">
                  <a:lumMod val="20000"/>
                  <a:lumOff val="80000"/>
                  <a:shade val="100000"/>
                  <a:satMod val="115000"/>
                </a:schemeClr>
              </a:gs>
            </a:gsLst>
            <a:path path="shape">
              <a:fillToRect l="50000" t="50000" r="50000" b="50000"/>
            </a:path>
            <a:tileRect/>
          </a:gradFill>
          <a:ln w="76200">
            <a:solidFill>
              <a:srgbClr val="00B0F0"/>
            </a:solidFill>
            <a:headEnd/>
            <a:tailEnd/>
          </a:ln>
        </p:spPr>
        <p:style>
          <a:lnRef idx="2">
            <a:schemeClr val="accent1"/>
          </a:lnRef>
          <a:fillRef idx="1">
            <a:schemeClr val="lt1"/>
          </a:fillRef>
          <a:effectRef idx="0">
            <a:schemeClr val="accent1"/>
          </a:effectRef>
          <a:fontRef idx="minor">
            <a:schemeClr val="dk1"/>
          </a:fontRef>
        </p:style>
        <p:txBody>
          <a:bodyPr vert="horz" wrap="square" lIns="360000" tIns="216000" rIns="216000" bIns="216000" numCol="1" anchor="ctr" anchorCtr="0" compatLnSpc="1">
            <a:prstTxWarp prst="textNoShape">
              <a:avLst/>
            </a:prstTxWarp>
            <a:spAutoFit/>
          </a:bodyPr>
          <a:lstStyle/>
          <a:p>
            <a:pPr lvl="0" algn="justLow">
              <a:buFont typeface="Wingdings" pitchFamily="2" charset="2"/>
              <a:buChar char="Ø"/>
            </a:pPr>
            <a:r>
              <a:rPr kumimoji="0" lang="fr-FR" sz="2800" b="1" i="0" u="none" strike="noStrike" cap="none" normalizeH="0" baseline="0" dirty="0" smtClean="0">
                <a:ln>
                  <a:solidFill>
                    <a:schemeClr val="tx1">
                      <a:lumMod val="50000"/>
                    </a:schemeClr>
                  </a:solidFill>
                </a:ln>
                <a:solidFill>
                  <a:schemeClr val="bg1">
                    <a:lumMod val="95000"/>
                    <a:lumOff val="5000"/>
                  </a:schemeClr>
                </a:solidFill>
                <a:effectLst/>
                <a:latin typeface="Times New Roman" pitchFamily="18" charset="0"/>
                <a:ea typeface="Calibri" pitchFamily="34" charset="0"/>
                <a:cs typeface="Times New Roman" pitchFamily="18" charset="0"/>
              </a:rPr>
              <a:t>Transporteurs du glucose </a:t>
            </a:r>
          </a:p>
          <a:p>
            <a:pPr lvl="0" algn="justLow"/>
            <a:r>
              <a:rPr lang="fr-FR" sz="2800" b="1" dirty="0" smtClean="0">
                <a:solidFill>
                  <a:schemeClr val="bg2">
                    <a:lumMod val="60000"/>
                    <a:lumOff val="40000"/>
                  </a:schemeClr>
                </a:solidFill>
                <a:latin typeface="Times New Roman" pitchFamily="18" charset="0"/>
                <a:ea typeface="Calibri" pitchFamily="34" charset="0"/>
                <a:cs typeface="Times New Roman" pitchFamily="18" charset="0"/>
              </a:rPr>
              <a:t> II. Le </a:t>
            </a:r>
            <a:r>
              <a:rPr kumimoji="0" lang="fr-FR" sz="2800" b="1" i="0" u="none" strike="noStrike" cap="none" normalizeH="0" baseline="0" dirty="0" smtClean="0">
                <a:ln>
                  <a:solidFill>
                    <a:srgbClr val="006600"/>
                  </a:solidFill>
                </a:ln>
                <a:solidFill>
                  <a:schemeClr val="bg2">
                    <a:lumMod val="60000"/>
                    <a:lumOff val="40000"/>
                  </a:schemeClr>
                </a:solidFill>
                <a:effectLst/>
                <a:latin typeface="Times New Roman" pitchFamily="18" charset="0"/>
                <a:ea typeface="Calibri" pitchFamily="34" charset="0"/>
                <a:cs typeface="Times New Roman" pitchFamily="18" charset="0"/>
              </a:rPr>
              <a:t>SGLT</a:t>
            </a:r>
            <a:r>
              <a:rPr kumimoji="0" lang="fr-FR" sz="2800" b="1" i="0" u="none" strike="noStrike" cap="none" normalizeH="0" baseline="0" dirty="0" smtClean="0">
                <a:ln>
                  <a:noFill/>
                </a:ln>
                <a:solidFill>
                  <a:schemeClr val="bg2">
                    <a:lumMod val="60000"/>
                    <a:lumOff val="40000"/>
                  </a:schemeClr>
                </a:solidFill>
                <a:effectLst/>
                <a:latin typeface="Times New Roman" pitchFamily="18" charset="0"/>
                <a:ea typeface="Calibri" pitchFamily="34" charset="0"/>
                <a:cs typeface="Times New Roman" pitchFamily="18" charset="0"/>
              </a:rPr>
              <a:t> =</a:t>
            </a:r>
            <a:r>
              <a:rPr kumimoji="0" lang="fr-FR" sz="2800" b="1" i="0" u="none" strike="noStrike" cap="none" normalizeH="0" dirty="0" smtClean="0">
                <a:ln>
                  <a:noFill/>
                </a:ln>
                <a:solidFill>
                  <a:schemeClr val="bg2">
                    <a:lumMod val="60000"/>
                    <a:lumOff val="40000"/>
                  </a:schemeClr>
                </a:solidFill>
                <a:effectLst/>
                <a:latin typeface="Times New Roman" pitchFamily="18" charset="0"/>
                <a:ea typeface="Calibri" pitchFamily="34" charset="0"/>
                <a:cs typeface="Times New Roman" pitchFamily="18" charset="0"/>
              </a:rPr>
              <a:t> </a:t>
            </a:r>
            <a:r>
              <a:rPr lang="fr-FR" sz="2800" b="1" dirty="0" smtClean="0">
                <a:ln>
                  <a:solidFill>
                    <a:srgbClr val="006600"/>
                  </a:solidFill>
                </a:ln>
                <a:solidFill>
                  <a:schemeClr val="accent5">
                    <a:lumMod val="50000"/>
                  </a:schemeClr>
                </a:solidFill>
                <a:latin typeface="Times New Roman" pitchFamily="18" charset="0"/>
                <a:ea typeface="Calibri" pitchFamily="34" charset="0"/>
                <a:cs typeface="Times New Roman" pitchFamily="18" charset="0"/>
              </a:rPr>
              <a:t>S</a:t>
            </a:r>
            <a:r>
              <a:rPr lang="fr-FR" sz="2800" b="1" dirty="0" smtClean="0">
                <a:solidFill>
                  <a:schemeClr val="bg1"/>
                </a:solidFill>
                <a:latin typeface="Times New Roman" pitchFamily="18" charset="0"/>
                <a:ea typeface="Calibri" pitchFamily="34" charset="0"/>
                <a:cs typeface="Times New Roman" pitchFamily="18" charset="0"/>
              </a:rPr>
              <a:t>odium </a:t>
            </a:r>
            <a:r>
              <a:rPr lang="fr-FR" sz="2800" b="1" dirty="0" smtClean="0">
                <a:ln>
                  <a:solidFill>
                    <a:srgbClr val="006600"/>
                  </a:solidFill>
                </a:ln>
                <a:solidFill>
                  <a:schemeClr val="accent5">
                    <a:lumMod val="50000"/>
                  </a:schemeClr>
                </a:solidFill>
                <a:latin typeface="Times New Roman" pitchFamily="18" charset="0"/>
                <a:ea typeface="Calibri" pitchFamily="34" charset="0"/>
                <a:cs typeface="Times New Roman" pitchFamily="18" charset="0"/>
              </a:rPr>
              <a:t>GL</a:t>
            </a:r>
            <a:r>
              <a:rPr lang="fr-FR" sz="2800" b="1" dirty="0" smtClean="0">
                <a:solidFill>
                  <a:schemeClr val="bg1"/>
                </a:solidFill>
                <a:latin typeface="Times New Roman" pitchFamily="18" charset="0"/>
                <a:ea typeface="Calibri" pitchFamily="34" charset="0"/>
                <a:cs typeface="Times New Roman" pitchFamily="18" charset="0"/>
              </a:rPr>
              <a:t>UCOSE </a:t>
            </a:r>
            <a:r>
              <a:rPr lang="fr-FR" sz="2800" b="1" dirty="0" smtClean="0">
                <a:ln>
                  <a:solidFill>
                    <a:srgbClr val="006600"/>
                  </a:solidFill>
                </a:ln>
                <a:solidFill>
                  <a:schemeClr val="accent5">
                    <a:lumMod val="50000"/>
                  </a:schemeClr>
                </a:solidFill>
                <a:latin typeface="Times New Roman" pitchFamily="18" charset="0"/>
                <a:ea typeface="Calibri" pitchFamily="34" charset="0"/>
                <a:cs typeface="Times New Roman" pitchFamily="18" charset="0"/>
              </a:rPr>
              <a:t>T</a:t>
            </a:r>
            <a:r>
              <a:rPr lang="fr-FR" sz="2800" b="1" dirty="0" smtClean="0">
                <a:solidFill>
                  <a:schemeClr val="bg1"/>
                </a:solidFill>
                <a:latin typeface="Times New Roman" pitchFamily="18" charset="0"/>
                <a:ea typeface="Calibri" pitchFamily="34" charset="0"/>
                <a:cs typeface="Times New Roman" pitchFamily="18" charset="0"/>
              </a:rPr>
              <a:t>ransporteur </a:t>
            </a:r>
            <a:endParaRPr kumimoji="0" lang="fr-FR" sz="2800" b="0" i="0" u="none" strike="noStrike" cap="none" normalizeH="0" baseline="0" dirty="0" smtClean="0">
              <a:ln>
                <a:noFill/>
              </a:ln>
              <a:solidFill>
                <a:schemeClr val="bg1"/>
              </a:solidFill>
              <a:effectLst/>
              <a:latin typeface="Times New Roman" pitchFamily="18" charset="0"/>
              <a:cs typeface="Times New Roman" pitchFamily="18" charset="0"/>
            </a:endParaRPr>
          </a:p>
        </p:txBody>
      </p:sp>
      <p:pic>
        <p:nvPicPr>
          <p:cNvPr id="4" name="Picture 2" descr="C:\Users\serv\Desktop\ALLAOUI\cours cytophysio\transport mbn\SGLT 1.bmp"/>
          <p:cNvPicPr>
            <a:picLocks noChangeAspect="1" noChangeArrowheads="1"/>
          </p:cNvPicPr>
          <p:nvPr/>
        </p:nvPicPr>
        <p:blipFill>
          <a:blip r:embed="rId3"/>
          <a:srcRect l="8579" t="6522" r="5631" b="8695"/>
          <a:stretch>
            <a:fillRect/>
          </a:stretch>
        </p:blipFill>
        <p:spPr bwMode="auto">
          <a:xfrm>
            <a:off x="1428728" y="3714752"/>
            <a:ext cx="6286544" cy="2500330"/>
          </a:xfrm>
          <a:prstGeom prst="rect">
            <a:avLst/>
          </a:prstGeom>
          <a:noFill/>
          <a:ln w="76200">
            <a:solidFill>
              <a:schemeClr val="bg2">
                <a:lumMod val="60000"/>
                <a:lumOff val="40000"/>
              </a:schemeClr>
            </a:solidFill>
          </a:ln>
        </p:spPr>
      </p:pic>
      <p:sp>
        <p:nvSpPr>
          <p:cNvPr id="5" name="Rectangle 4"/>
          <p:cNvSpPr/>
          <p:nvPr/>
        </p:nvSpPr>
        <p:spPr>
          <a:xfrm>
            <a:off x="428596" y="1736849"/>
            <a:ext cx="8143932" cy="1835027"/>
          </a:xfrm>
          <a:prstGeom prst="rect">
            <a:avLst/>
          </a:prstGeom>
          <a:ln w="76200">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wrap="square" lIns="360000" tIns="360000" rIns="360000" bIns="360000">
            <a:spAutoFit/>
          </a:bodyPr>
          <a:lstStyle/>
          <a:p>
            <a:pPr algn="just">
              <a:lnSpc>
                <a:spcPct val="150000"/>
              </a:lnSpc>
              <a:buFont typeface="Wingdings" pitchFamily="2" charset="2"/>
              <a:buChar char="Ø"/>
            </a:pPr>
            <a:r>
              <a:rPr lang="fr-FR" sz="2400" b="1" dirty="0" smtClean="0">
                <a:solidFill>
                  <a:schemeClr val="bg1"/>
                </a:solidFill>
                <a:latin typeface="Times New Roman" pitchFamily="18" charset="0"/>
                <a:ea typeface="Calibri" pitchFamily="34" charset="0"/>
                <a:cs typeface="Times New Roman" pitchFamily="18" charset="0"/>
              </a:rPr>
              <a:t>Les SGLT sont abondants dans l'épithélium du tube digestif (SGLT1) et du tubule rénal (néphron) (SGLT2). </a:t>
            </a:r>
          </a:p>
        </p:txBody>
      </p:sp>
    </p:spTree>
  </p:cSld>
  <p:clrMapOvr>
    <a:masterClrMapping/>
  </p:clrMapOvr>
  <p:transition spd="slow">
    <p:pull dir="l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88</a:t>
            </a:fld>
            <a:endParaRPr lang="en-US"/>
          </a:p>
        </p:txBody>
      </p:sp>
      <p:sp>
        <p:nvSpPr>
          <p:cNvPr id="4" name="Rectangle 1"/>
          <p:cNvSpPr>
            <a:spLocks noChangeArrowheads="1"/>
          </p:cNvSpPr>
          <p:nvPr/>
        </p:nvSpPr>
        <p:spPr bwMode="auto">
          <a:xfrm>
            <a:off x="214282" y="133002"/>
            <a:ext cx="8643998" cy="867106"/>
          </a:xfrm>
          <a:prstGeom prst="rect">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10800000" scaled="1"/>
            <a:tileRect/>
          </a:gradFill>
          <a:ln w="76200">
            <a:solidFill>
              <a:schemeClr val="bg2"/>
            </a:solidFill>
            <a:headEnd/>
            <a:tailEnd/>
          </a:ln>
        </p:spPr>
        <p:style>
          <a:lnRef idx="2">
            <a:schemeClr val="accent1"/>
          </a:lnRef>
          <a:fillRef idx="1">
            <a:schemeClr val="lt1"/>
          </a:fillRef>
          <a:effectRef idx="0">
            <a:schemeClr val="accent1"/>
          </a:effectRef>
          <a:fontRef idx="minor">
            <a:schemeClr val="dk1"/>
          </a:fontRef>
        </p:style>
        <p:txBody>
          <a:bodyPr vert="horz" wrap="square" lIns="360000" tIns="216000" rIns="216000" bIns="216000" numCol="1" anchor="ctr" anchorCtr="0" compatLnSpc="1">
            <a:prstTxWarp prst="textNoShape">
              <a:avLst/>
            </a:prstTxWarp>
            <a:spAutoFit/>
          </a:bodyPr>
          <a:lstStyle/>
          <a:p>
            <a:pPr lvl="0">
              <a:buFont typeface="Wingdings" pitchFamily="2" charset="2"/>
              <a:buChar char="Ø"/>
            </a:pPr>
            <a:r>
              <a:rPr lang="fr-FR" sz="2800" b="1" dirty="0" smtClean="0">
                <a:ln>
                  <a:solidFill>
                    <a:srgbClr val="FFFF00"/>
                  </a:solidFill>
                </a:ln>
                <a:solidFill>
                  <a:srgbClr val="FFFF00"/>
                </a:solidFill>
                <a:latin typeface="Times New Roman" pitchFamily="18" charset="0"/>
                <a:ea typeface="Calibri" pitchFamily="34" charset="0"/>
                <a:cs typeface="Times New Roman" pitchFamily="18" charset="0"/>
              </a:rPr>
              <a:t>Transport du glucose au niveau de l’</a:t>
            </a:r>
            <a:r>
              <a:rPr lang="fr-FR" sz="2800" b="1" dirty="0" err="1" smtClean="0">
                <a:ln>
                  <a:solidFill>
                    <a:srgbClr val="FFFF00"/>
                  </a:solidFill>
                </a:ln>
                <a:solidFill>
                  <a:srgbClr val="FFFF00"/>
                </a:solidFill>
                <a:latin typeface="Times New Roman" pitchFamily="18" charset="0"/>
                <a:ea typeface="Calibri" pitchFamily="34" charset="0"/>
                <a:cs typeface="Times New Roman" pitchFamily="18" charset="0"/>
              </a:rPr>
              <a:t>entérocyte</a:t>
            </a:r>
            <a:r>
              <a:rPr lang="fr-FR" sz="2800" b="1" dirty="0" smtClean="0">
                <a:ln>
                  <a:solidFill>
                    <a:srgbClr val="FFFF00"/>
                  </a:solidFill>
                </a:ln>
                <a:solidFill>
                  <a:srgbClr val="FFFF00"/>
                </a:solidFill>
                <a:latin typeface="Times New Roman" pitchFamily="18" charset="0"/>
                <a:ea typeface="Calibri" pitchFamily="34" charset="0"/>
                <a:cs typeface="Times New Roman" pitchFamily="18" charset="0"/>
              </a:rPr>
              <a:t>  </a:t>
            </a:r>
          </a:p>
        </p:txBody>
      </p:sp>
      <p:pic>
        <p:nvPicPr>
          <p:cNvPr id="2" name="Picture 2"/>
          <p:cNvPicPr>
            <a:picLocks noChangeAspect="1" noChangeArrowheads="1"/>
          </p:cNvPicPr>
          <p:nvPr/>
        </p:nvPicPr>
        <p:blipFill>
          <a:blip r:embed="rId2"/>
          <a:srcRect/>
          <a:stretch>
            <a:fillRect/>
          </a:stretch>
        </p:blipFill>
        <p:spPr bwMode="auto">
          <a:xfrm>
            <a:off x="253718" y="1071546"/>
            <a:ext cx="8676000" cy="4900100"/>
          </a:xfrm>
          <a:prstGeom prst="rect">
            <a:avLst/>
          </a:prstGeom>
          <a:noFill/>
          <a:ln w="9525">
            <a:noFill/>
            <a:miter lim="800000"/>
            <a:headEnd/>
            <a:tailEnd/>
          </a:ln>
          <a:effectLst/>
        </p:spPr>
      </p:pic>
    </p:spTree>
  </p:cSld>
  <p:clrMapOvr>
    <a:masterClrMapping/>
  </p:clrMapOvr>
  <p:transition spd="slow">
    <p:pull dir="l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89</a:t>
            </a:fld>
            <a:endParaRPr lang="en-US"/>
          </a:p>
        </p:txBody>
      </p:sp>
      <p:pic>
        <p:nvPicPr>
          <p:cNvPr id="13" name="Picture 5"/>
          <p:cNvPicPr>
            <a:picLocks noChangeAspect="1" noChangeArrowheads="1"/>
          </p:cNvPicPr>
          <p:nvPr/>
        </p:nvPicPr>
        <p:blipFill>
          <a:blip r:embed="rId3"/>
          <a:srcRect/>
          <a:stretch>
            <a:fillRect/>
          </a:stretch>
        </p:blipFill>
        <p:spPr bwMode="auto">
          <a:xfrm>
            <a:off x="214282" y="214290"/>
            <a:ext cx="8760944" cy="6444000"/>
          </a:xfrm>
          <a:prstGeom prst="rect">
            <a:avLst/>
          </a:prstGeom>
          <a:noFill/>
          <a:ln w="9525">
            <a:noFill/>
            <a:miter lim="800000"/>
            <a:headEnd/>
            <a:tailEnd/>
          </a:ln>
          <a:effectLst/>
        </p:spPr>
      </p:pic>
      <p:sp>
        <p:nvSpPr>
          <p:cNvPr id="14" name="Flèche droite 13"/>
          <p:cNvSpPr/>
          <p:nvPr/>
        </p:nvSpPr>
        <p:spPr bwMode="auto">
          <a:xfrm>
            <a:off x="2786050" y="1928802"/>
            <a:ext cx="2000264" cy="357190"/>
          </a:xfrm>
          <a:prstGeom prst="rightArrow">
            <a:avLst>
              <a:gd name="adj1" fmla="val 42358"/>
              <a:gd name="adj2" fmla="val 50000"/>
            </a:avLst>
          </a:prstGeom>
          <a:noFill/>
          <a:ln w="76200" cap="flat" cmpd="sng" algn="ctr">
            <a:solidFill>
              <a:srgbClr val="DA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cxnSp>
        <p:nvCxnSpPr>
          <p:cNvPr id="16" name="Connecteur droit avec flèche 15"/>
          <p:cNvCxnSpPr/>
          <p:nvPr/>
        </p:nvCxnSpPr>
        <p:spPr bwMode="auto">
          <a:xfrm>
            <a:off x="3643306" y="3429000"/>
            <a:ext cx="1214446" cy="1588"/>
          </a:xfrm>
          <a:prstGeom prst="straightConnector1">
            <a:avLst/>
          </a:prstGeom>
          <a:solidFill>
            <a:schemeClr val="accent1"/>
          </a:solidFill>
          <a:ln w="76200" cap="flat" cmpd="sng" algn="ctr">
            <a:solidFill>
              <a:srgbClr val="EA00EA"/>
            </a:solidFill>
            <a:prstDash val="solid"/>
            <a:round/>
            <a:headEnd type="none" w="med" len="med"/>
            <a:tailEnd type="arrow"/>
          </a:ln>
          <a:effectLst/>
        </p:spPr>
      </p:cxnSp>
      <p:sp>
        <p:nvSpPr>
          <p:cNvPr id="19" name="Ellipse 18"/>
          <p:cNvSpPr/>
          <p:nvPr/>
        </p:nvSpPr>
        <p:spPr bwMode="auto">
          <a:xfrm>
            <a:off x="2285984" y="2071678"/>
            <a:ext cx="500066" cy="285752"/>
          </a:xfrm>
          <a:prstGeom prst="ellipse">
            <a:avLst/>
          </a:prstGeom>
          <a:noFill/>
          <a:ln w="76200" cap="flat" cmpd="sng" algn="ctr">
            <a:solidFill>
              <a:schemeClr val="tx2">
                <a:lumMod val="5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21" name="Rectangle à coins arrondis 20"/>
          <p:cNvSpPr/>
          <p:nvPr/>
        </p:nvSpPr>
        <p:spPr bwMode="auto">
          <a:xfrm>
            <a:off x="3214678" y="3355876"/>
            <a:ext cx="428628" cy="252000"/>
          </a:xfrm>
          <a:prstGeom prst="roundRect">
            <a:avLst/>
          </a:prstGeom>
          <a:noFill/>
          <a:ln w="57150" cap="flat" cmpd="sng" algn="ctr">
            <a:solidFill>
              <a:srgbClr val="EA00EA"/>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22" name="Rectangle à coins arrondis 21"/>
          <p:cNvSpPr/>
          <p:nvPr/>
        </p:nvSpPr>
        <p:spPr bwMode="auto">
          <a:xfrm>
            <a:off x="3714744" y="3784504"/>
            <a:ext cx="428628" cy="216000"/>
          </a:xfrm>
          <a:prstGeom prst="roundRect">
            <a:avLst/>
          </a:prstGeom>
          <a:noFill/>
          <a:ln w="57150" cap="flat" cmpd="sng" algn="ctr">
            <a:solidFill>
              <a:srgbClr val="EA00EA"/>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23" name="Rectangle à coins arrondis 22"/>
          <p:cNvSpPr/>
          <p:nvPr/>
        </p:nvSpPr>
        <p:spPr bwMode="auto">
          <a:xfrm>
            <a:off x="2357422" y="1857364"/>
            <a:ext cx="357190" cy="214314"/>
          </a:xfrm>
          <a:prstGeom prst="roundRect">
            <a:avLst/>
          </a:prstGeom>
          <a:noFill/>
          <a:ln w="57150" cap="flat" cmpd="sng" algn="ctr">
            <a:solidFill>
              <a:srgbClr val="EA00EA"/>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24" name="Rectangle à coins arrondis 23"/>
          <p:cNvSpPr/>
          <p:nvPr/>
        </p:nvSpPr>
        <p:spPr bwMode="auto">
          <a:xfrm>
            <a:off x="2714612" y="4572008"/>
            <a:ext cx="324000" cy="216000"/>
          </a:xfrm>
          <a:prstGeom prst="roundRect">
            <a:avLst/>
          </a:prstGeom>
          <a:noFill/>
          <a:ln w="57150" cap="flat" cmpd="sng" algn="ctr">
            <a:solidFill>
              <a:srgbClr val="EA00EA"/>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25" name="Rectangle à coins arrondis 24"/>
          <p:cNvSpPr/>
          <p:nvPr/>
        </p:nvSpPr>
        <p:spPr bwMode="auto">
          <a:xfrm>
            <a:off x="5572132" y="4214818"/>
            <a:ext cx="357190" cy="500066"/>
          </a:xfrm>
          <a:prstGeom prst="roundRect">
            <a:avLst/>
          </a:prstGeom>
          <a:noFill/>
          <a:ln w="57150" cap="flat" cmpd="sng" algn="ctr">
            <a:solidFill>
              <a:srgbClr val="EA00EA"/>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26" name="Rectangle à coins arrondis 25"/>
          <p:cNvSpPr/>
          <p:nvPr/>
        </p:nvSpPr>
        <p:spPr bwMode="auto">
          <a:xfrm>
            <a:off x="6357950" y="1857364"/>
            <a:ext cx="428628" cy="357190"/>
          </a:xfrm>
          <a:prstGeom prst="roundRect">
            <a:avLst/>
          </a:prstGeom>
          <a:noFill/>
          <a:ln w="57150" cap="flat" cmpd="sng" algn="ctr">
            <a:solidFill>
              <a:srgbClr val="EA00EA"/>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27" name="Multiplier 26"/>
          <p:cNvSpPr/>
          <p:nvPr/>
        </p:nvSpPr>
        <p:spPr bwMode="auto">
          <a:xfrm>
            <a:off x="3786182" y="3071810"/>
            <a:ext cx="714380" cy="714380"/>
          </a:xfrm>
          <a:prstGeom prst="mathMultiply">
            <a:avLst/>
          </a:prstGeom>
          <a:solidFill>
            <a:srgbClr val="FF33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pic>
        <p:nvPicPr>
          <p:cNvPr id="17" name="Picture 5"/>
          <p:cNvPicPr>
            <a:picLocks noChangeAspect="1" noChangeArrowheads="1"/>
          </p:cNvPicPr>
          <p:nvPr/>
        </p:nvPicPr>
        <p:blipFill>
          <a:blip r:embed="rId4"/>
          <a:srcRect/>
          <a:stretch>
            <a:fillRect/>
          </a:stretch>
        </p:blipFill>
        <p:spPr bwMode="auto">
          <a:xfrm>
            <a:off x="214282" y="1500174"/>
            <a:ext cx="2003440" cy="2500330"/>
          </a:xfrm>
          <a:prstGeom prst="rect">
            <a:avLst/>
          </a:prstGeom>
          <a:noFill/>
          <a:ln w="9525">
            <a:noFill/>
            <a:miter lim="800000"/>
            <a:headEnd/>
            <a:tailEnd/>
          </a:ln>
          <a:effectLst/>
        </p:spPr>
      </p:pic>
      <p:pic>
        <p:nvPicPr>
          <p:cNvPr id="18" name="Picture 6"/>
          <p:cNvPicPr>
            <a:picLocks noChangeAspect="1" noChangeArrowheads="1"/>
          </p:cNvPicPr>
          <p:nvPr/>
        </p:nvPicPr>
        <p:blipFill>
          <a:blip r:embed="rId5"/>
          <a:srcRect/>
          <a:stretch>
            <a:fillRect/>
          </a:stretch>
        </p:blipFill>
        <p:spPr bwMode="auto">
          <a:xfrm>
            <a:off x="214282" y="1500174"/>
            <a:ext cx="2000264" cy="2500330"/>
          </a:xfrm>
          <a:prstGeom prst="rect">
            <a:avLst/>
          </a:prstGeom>
          <a:noFill/>
          <a:ln w="9525">
            <a:noFill/>
            <a:miter lim="800000"/>
            <a:headEnd/>
            <a:tailEnd/>
          </a:ln>
          <a:effectLst/>
        </p:spPr>
      </p:pic>
      <p:sp>
        <p:nvSpPr>
          <p:cNvPr id="20" name="Multiplier 19"/>
          <p:cNvSpPr/>
          <p:nvPr/>
        </p:nvSpPr>
        <p:spPr bwMode="auto">
          <a:xfrm>
            <a:off x="4714876" y="3214686"/>
            <a:ext cx="714380" cy="714380"/>
          </a:xfrm>
          <a:prstGeom prst="mathMultiply">
            <a:avLst/>
          </a:prstGeom>
          <a:solidFill>
            <a:srgbClr val="FF33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28" name="Rectangle 27"/>
          <p:cNvSpPr/>
          <p:nvPr/>
        </p:nvSpPr>
        <p:spPr bwMode="auto">
          <a:xfrm>
            <a:off x="5572132" y="1285860"/>
            <a:ext cx="1500198" cy="357190"/>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tx1"/>
                </a:solidFill>
                <a:effectLst/>
                <a:latin typeface="Arial" charset="0"/>
              </a:rPr>
              <a:t>Na+=15 Mm</a:t>
            </a:r>
          </a:p>
        </p:txBody>
      </p:sp>
      <p:sp>
        <p:nvSpPr>
          <p:cNvPr id="29" name="Rectangle 28"/>
          <p:cNvSpPr/>
          <p:nvPr/>
        </p:nvSpPr>
        <p:spPr bwMode="auto">
          <a:xfrm>
            <a:off x="3500430" y="1285860"/>
            <a:ext cx="1571636" cy="35719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tx1"/>
                </a:solidFill>
                <a:effectLst/>
                <a:latin typeface="Arial" charset="0"/>
              </a:rPr>
              <a:t>Na+=140 Mm</a:t>
            </a:r>
          </a:p>
        </p:txBody>
      </p:sp>
      <p:sp>
        <p:nvSpPr>
          <p:cNvPr id="30" name="Rectangle à coins arrondis 29"/>
          <p:cNvSpPr/>
          <p:nvPr/>
        </p:nvSpPr>
        <p:spPr bwMode="auto">
          <a:xfrm>
            <a:off x="6929454" y="4429132"/>
            <a:ext cx="428628" cy="642942"/>
          </a:xfrm>
          <a:prstGeom prst="roundRect">
            <a:avLst/>
          </a:prstGeom>
          <a:noFill/>
          <a:ln w="57150" cap="flat" cmpd="sng" algn="ctr">
            <a:solidFill>
              <a:srgbClr val="EA00EA"/>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31" name="Rectangle à coins arrondis 30"/>
          <p:cNvSpPr/>
          <p:nvPr/>
        </p:nvSpPr>
        <p:spPr bwMode="auto">
          <a:xfrm>
            <a:off x="5715008" y="1714488"/>
            <a:ext cx="571504" cy="500066"/>
          </a:xfrm>
          <a:prstGeom prst="roundRect">
            <a:avLst/>
          </a:prstGeom>
          <a:noFill/>
          <a:ln w="57150" cap="flat" cmpd="sng" algn="ctr">
            <a:solidFill>
              <a:srgbClr val="EA00EA"/>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32" name="Rectangle à coins arrondis 31"/>
          <p:cNvSpPr/>
          <p:nvPr/>
        </p:nvSpPr>
        <p:spPr bwMode="auto">
          <a:xfrm>
            <a:off x="6143636" y="2214554"/>
            <a:ext cx="714380" cy="500066"/>
          </a:xfrm>
          <a:prstGeom prst="roundRect">
            <a:avLst/>
          </a:prstGeom>
          <a:noFill/>
          <a:ln w="57150" cap="flat" cmpd="sng" algn="ctr">
            <a:solidFill>
              <a:srgbClr val="EA00EA"/>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33" name="Rectangle à coins arrondis 32"/>
          <p:cNvSpPr/>
          <p:nvPr/>
        </p:nvSpPr>
        <p:spPr bwMode="auto">
          <a:xfrm>
            <a:off x="6858016" y="5072074"/>
            <a:ext cx="428628" cy="500066"/>
          </a:xfrm>
          <a:prstGeom prst="roundRect">
            <a:avLst/>
          </a:prstGeom>
          <a:noFill/>
          <a:ln w="57150" cap="flat" cmpd="sng" algn="ctr">
            <a:solidFill>
              <a:srgbClr val="EA00EA"/>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34" name="Rectangle 33"/>
          <p:cNvSpPr/>
          <p:nvPr/>
        </p:nvSpPr>
        <p:spPr bwMode="auto">
          <a:xfrm>
            <a:off x="3428992" y="714356"/>
            <a:ext cx="1071570" cy="428628"/>
          </a:xfrm>
          <a:prstGeom prst="rect">
            <a:avLst/>
          </a:prstGeom>
          <a:solidFill>
            <a:srgbClr val="EA00E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FR" sz="2000" b="1" dirty="0" smtClean="0">
                <a:latin typeface="Times New Roman" pitchFamily="18" charset="0"/>
                <a:cs typeface="Times New Roman" pitchFamily="18" charset="0"/>
              </a:rPr>
              <a:t>Glucose</a:t>
            </a:r>
            <a:endParaRPr kumimoji="0" lang="fr-FR" sz="20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5" name="Flèche vers le bas 34"/>
          <p:cNvSpPr/>
          <p:nvPr/>
        </p:nvSpPr>
        <p:spPr bwMode="auto">
          <a:xfrm>
            <a:off x="4500562" y="500042"/>
            <a:ext cx="285752" cy="714380"/>
          </a:xfrm>
          <a:prstGeom prst="downArrow">
            <a:avLst/>
          </a:prstGeom>
          <a:solidFill>
            <a:srgbClr val="FF006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36" name="Rectangle 35"/>
          <p:cNvSpPr/>
          <p:nvPr/>
        </p:nvSpPr>
        <p:spPr bwMode="auto">
          <a:xfrm>
            <a:off x="5715008" y="2786058"/>
            <a:ext cx="1071570" cy="428628"/>
          </a:xfrm>
          <a:prstGeom prst="rect">
            <a:avLst/>
          </a:prstGeom>
          <a:solidFill>
            <a:srgbClr val="EA00E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FR" sz="2000" b="1" dirty="0" smtClean="0">
                <a:latin typeface="Times New Roman" pitchFamily="18" charset="0"/>
                <a:cs typeface="Times New Roman" pitchFamily="18" charset="0"/>
              </a:rPr>
              <a:t>Glucose</a:t>
            </a:r>
            <a:endParaRPr kumimoji="0" lang="fr-FR" sz="20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7" name="Flèche vers le haut 36"/>
          <p:cNvSpPr/>
          <p:nvPr/>
        </p:nvSpPr>
        <p:spPr bwMode="auto">
          <a:xfrm>
            <a:off x="6786578" y="2786058"/>
            <a:ext cx="285752" cy="714380"/>
          </a:xfrm>
          <a:prstGeom prst="upArrow">
            <a:avLst/>
          </a:prstGeom>
          <a:solidFill>
            <a:srgbClr val="FF006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38" name="Rectangle 37"/>
          <p:cNvSpPr/>
          <p:nvPr/>
        </p:nvSpPr>
        <p:spPr bwMode="auto">
          <a:xfrm>
            <a:off x="7215206" y="2643182"/>
            <a:ext cx="785818" cy="285752"/>
          </a:xfrm>
          <a:prstGeom prst="rect">
            <a:avLst/>
          </a:prstGeom>
          <a:solidFill>
            <a:schemeClr val="tx1"/>
          </a:solidFill>
          <a:ln w="57150" cap="flat" cmpd="sng" algn="ctr">
            <a:solidFill>
              <a:srgbClr val="FF0066"/>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bg1"/>
                </a:solidFill>
                <a:effectLst/>
                <a:latin typeface="Times New Roman" pitchFamily="18" charset="0"/>
                <a:cs typeface="Times New Roman" pitchFamily="18" charset="0"/>
              </a:rPr>
              <a:t>GLUT2</a:t>
            </a:r>
          </a:p>
        </p:txBody>
      </p:sp>
      <p:sp>
        <p:nvSpPr>
          <p:cNvPr id="39" name="Rectangle 38"/>
          <p:cNvSpPr/>
          <p:nvPr/>
        </p:nvSpPr>
        <p:spPr bwMode="auto">
          <a:xfrm>
            <a:off x="7215206" y="1428736"/>
            <a:ext cx="785818" cy="571504"/>
          </a:xfrm>
          <a:prstGeom prst="rect">
            <a:avLst/>
          </a:prstGeom>
          <a:solidFill>
            <a:schemeClr val="tx1"/>
          </a:solidFill>
          <a:ln w="57150" cap="flat" cmpd="sng" algn="ctr">
            <a:solidFill>
              <a:srgbClr val="FF0066"/>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bg1"/>
                </a:solidFill>
                <a:effectLst/>
                <a:latin typeface="Times New Roman" pitchFamily="18" charset="0"/>
                <a:cs typeface="Times New Roman" pitchFamily="18" charset="0"/>
              </a:rPr>
              <a:t>Na+K+</a:t>
            </a:r>
          </a:p>
          <a:p>
            <a:pPr marL="0" marR="0" indent="0" algn="l" defTabSz="914400" rtl="0" eaLnBrk="0" fontAlgn="base" latinLnBrk="0" hangingPunct="0">
              <a:lnSpc>
                <a:spcPct val="100000"/>
              </a:lnSpc>
              <a:spcBef>
                <a:spcPct val="0"/>
              </a:spcBef>
              <a:spcAft>
                <a:spcPct val="0"/>
              </a:spcAft>
              <a:buClrTx/>
              <a:buSzTx/>
              <a:buFontTx/>
              <a:buNone/>
              <a:tabLst/>
            </a:pPr>
            <a:r>
              <a:rPr lang="fr-FR" b="1" dirty="0" err="1" smtClean="0">
                <a:solidFill>
                  <a:schemeClr val="bg1"/>
                </a:solidFill>
                <a:latin typeface="Times New Roman" pitchFamily="18" charset="0"/>
                <a:cs typeface="Times New Roman" pitchFamily="18" charset="0"/>
              </a:rPr>
              <a:t>ATPase</a:t>
            </a:r>
            <a:endParaRPr kumimoji="0" lang="fr-FR" sz="1800" b="1" i="0" u="none" strike="noStrike" cap="none" normalizeH="0" baseline="0" dirty="0" smtClean="0">
              <a:ln>
                <a:noFill/>
              </a:ln>
              <a:solidFill>
                <a:schemeClr val="bg1"/>
              </a:solidFill>
              <a:effectLst/>
              <a:latin typeface="Times New Roman" pitchFamily="18" charset="0"/>
              <a:cs typeface="Times New Roman" pitchFamily="18" charset="0"/>
            </a:endParaRPr>
          </a:p>
        </p:txBody>
      </p:sp>
      <p:sp>
        <p:nvSpPr>
          <p:cNvPr id="40" name="Rectangle 39"/>
          <p:cNvSpPr/>
          <p:nvPr/>
        </p:nvSpPr>
        <p:spPr bwMode="auto">
          <a:xfrm>
            <a:off x="357158" y="5786454"/>
            <a:ext cx="1785950" cy="707886"/>
          </a:xfrm>
          <a:prstGeom prst="rect">
            <a:avLst/>
          </a:prstGeom>
          <a:blipFill>
            <a:blip r:embed="rId6"/>
            <a:tile tx="0" ty="0" sx="100000" sy="100000" flip="none" algn="tl"/>
          </a:blipFill>
          <a:ln>
            <a:solidFill>
              <a:schemeClr val="bg2">
                <a:lumMod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bg1"/>
                </a:solidFill>
                <a:effectLst/>
                <a:latin typeface="Times New Roman" pitchFamily="18" charset="0"/>
                <a:cs typeface="Times New Roman" pitchFamily="18" charset="0"/>
              </a:rPr>
              <a:t>Lumière de l’intestin grêle </a:t>
            </a:r>
          </a:p>
        </p:txBody>
      </p:sp>
      <p:sp>
        <p:nvSpPr>
          <p:cNvPr id="41" name="Rectangle 40"/>
          <p:cNvSpPr/>
          <p:nvPr/>
        </p:nvSpPr>
        <p:spPr bwMode="auto">
          <a:xfrm>
            <a:off x="4643438" y="5786454"/>
            <a:ext cx="1143008" cy="553998"/>
          </a:xfrm>
          <a:prstGeom prst="rect">
            <a:avLst/>
          </a:prstGeom>
          <a:blipFill>
            <a:blip r:embed="rId7"/>
            <a:tile tx="0" ty="0" sx="100000" sy="100000" flip="none" algn="tl"/>
          </a:blipFill>
          <a:ln w="9525"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bg1"/>
                </a:solidFill>
                <a:effectLst/>
                <a:latin typeface="Times New Roman" pitchFamily="18" charset="0"/>
                <a:cs typeface="Times New Roman" pitchFamily="18" charset="0"/>
              </a:rPr>
              <a:t>Membrane apicale </a:t>
            </a:r>
          </a:p>
        </p:txBody>
      </p:sp>
      <p:sp>
        <p:nvSpPr>
          <p:cNvPr id="42" name="Rectangle 41"/>
          <p:cNvSpPr/>
          <p:nvPr/>
        </p:nvSpPr>
        <p:spPr bwMode="auto">
          <a:xfrm>
            <a:off x="6643702" y="5643578"/>
            <a:ext cx="1143008" cy="492443"/>
          </a:xfrm>
          <a:prstGeom prst="rect">
            <a:avLst/>
          </a:prstGeom>
          <a:blipFill>
            <a:blip r:embed="rId8"/>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dirty="0" smtClean="0">
                <a:ln>
                  <a:noFill/>
                </a:ln>
                <a:solidFill>
                  <a:schemeClr val="bg1"/>
                </a:solidFill>
                <a:effectLst/>
                <a:latin typeface="Times New Roman" pitchFamily="18" charset="0"/>
                <a:cs typeface="Times New Roman" pitchFamily="18" charset="0"/>
              </a:rPr>
              <a:t>Membrane </a:t>
            </a:r>
            <a:r>
              <a:rPr kumimoji="0" lang="fr-FR" sz="1600" b="1" i="0" u="none" strike="noStrike" cap="none" normalizeH="0" baseline="0" dirty="0" err="1" smtClean="0">
                <a:ln>
                  <a:noFill/>
                </a:ln>
                <a:solidFill>
                  <a:schemeClr val="bg1"/>
                </a:solidFill>
                <a:effectLst/>
                <a:latin typeface="Times New Roman" pitchFamily="18" charset="0"/>
                <a:cs typeface="Times New Roman" pitchFamily="18" charset="0"/>
              </a:rPr>
              <a:t>basolatérale</a:t>
            </a:r>
            <a:endParaRPr kumimoji="0" lang="fr-FR" sz="1600" b="1" i="0" u="none" strike="noStrike" cap="none" normalizeH="0" baseline="0" dirty="0" smtClean="0">
              <a:ln>
                <a:noFill/>
              </a:ln>
              <a:solidFill>
                <a:schemeClr val="bg1"/>
              </a:solidFill>
              <a:effectLst/>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9"/>
          <a:srcRect/>
          <a:stretch>
            <a:fillRect/>
          </a:stretch>
        </p:blipFill>
        <p:spPr bwMode="auto">
          <a:xfrm>
            <a:off x="3243262" y="5929330"/>
            <a:ext cx="1257300" cy="671511"/>
          </a:xfrm>
          <a:prstGeom prst="rect">
            <a:avLst/>
          </a:prstGeom>
          <a:noFill/>
          <a:ln w="9525">
            <a:noFill/>
            <a:miter lim="800000"/>
            <a:headEnd/>
            <a:tailEnd/>
          </a:ln>
          <a:effectLst/>
        </p:spPr>
      </p:pic>
      <p:pic>
        <p:nvPicPr>
          <p:cNvPr id="1027" name="Picture 3"/>
          <p:cNvPicPr>
            <a:picLocks noChangeAspect="1" noChangeArrowheads="1"/>
          </p:cNvPicPr>
          <p:nvPr/>
        </p:nvPicPr>
        <p:blipFill>
          <a:blip r:embed="rId10"/>
          <a:srcRect/>
          <a:stretch>
            <a:fillRect/>
          </a:stretch>
        </p:blipFill>
        <p:spPr bwMode="auto">
          <a:xfrm>
            <a:off x="3286116" y="5929330"/>
            <a:ext cx="1228725" cy="657224"/>
          </a:xfrm>
          <a:prstGeom prst="rect">
            <a:avLst/>
          </a:prstGeom>
          <a:noFill/>
          <a:ln w="9525">
            <a:noFill/>
            <a:miter lim="800000"/>
            <a:headEnd/>
            <a:tailEnd/>
          </a:ln>
          <a:effectLst/>
        </p:spPr>
      </p:pic>
      <p:sp>
        <p:nvSpPr>
          <p:cNvPr id="43" name="Ellipse 42"/>
          <p:cNvSpPr/>
          <p:nvPr/>
        </p:nvSpPr>
        <p:spPr bwMode="auto">
          <a:xfrm>
            <a:off x="2428860" y="2143116"/>
            <a:ext cx="71438" cy="117157"/>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44" name="Ellipse 43"/>
          <p:cNvSpPr/>
          <p:nvPr/>
        </p:nvSpPr>
        <p:spPr bwMode="auto">
          <a:xfrm>
            <a:off x="2571736" y="2143116"/>
            <a:ext cx="71438" cy="117157"/>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1+#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1+#ppt_w/2"/>
                                          </p:val>
                                        </p:tav>
                                        <p:tav tm="100000">
                                          <p:val>
                                            <p:strVal val="#ppt_x"/>
                                          </p:val>
                                        </p:tav>
                                      </p:tavLst>
                                    </p:anim>
                                    <p:anim calcmode="lin" valueType="num">
                                      <p:cBhvr additive="base">
                                        <p:cTn id="1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strVal val="#ppt_w*0.70"/>
                                          </p:val>
                                        </p:tav>
                                        <p:tav tm="100000">
                                          <p:val>
                                            <p:strVal val="#ppt_w"/>
                                          </p:val>
                                        </p:tav>
                                      </p:tavLst>
                                    </p:anim>
                                    <p:anim calcmode="lin" valueType="num">
                                      <p:cBhvr>
                                        <p:cTn id="19" dur="1000" fill="hold"/>
                                        <p:tgtEl>
                                          <p:spTgt spid="16"/>
                                        </p:tgtEl>
                                        <p:attrNameLst>
                                          <p:attrName>ppt_h</p:attrName>
                                        </p:attrNameLst>
                                      </p:cBhvr>
                                      <p:tavLst>
                                        <p:tav tm="0">
                                          <p:val>
                                            <p:strVal val="#ppt_h"/>
                                          </p:val>
                                        </p:tav>
                                        <p:tav tm="100000">
                                          <p:val>
                                            <p:strVal val="#ppt_h"/>
                                          </p:val>
                                        </p:tav>
                                      </p:tavLst>
                                    </p:anim>
                                    <p:animEffect transition="in" filter="fade">
                                      <p:cBhvr>
                                        <p:cTn id="20" dur="1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amond(i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17"/>
                                        </p:tgtEl>
                                        <p:attrNameLst>
                                          <p:attrName>ppt_x</p:attrName>
                                        </p:attrNameLst>
                                      </p:cBhvr>
                                      <p:tavLst>
                                        <p:tav tm="0">
                                          <p:val>
                                            <p:strVal val="ppt_x"/>
                                          </p:val>
                                        </p:tav>
                                        <p:tav tm="100000">
                                          <p:val>
                                            <p:strVal val="ppt_x"/>
                                          </p:val>
                                        </p:tav>
                                      </p:tavLst>
                                    </p:anim>
                                    <p:anim calcmode="lin" valueType="num">
                                      <p:cBhvr additive="base">
                                        <p:cTn id="30" dur="500"/>
                                        <p:tgtEl>
                                          <p:spTgt spid="17"/>
                                        </p:tgtEl>
                                        <p:attrNameLst>
                                          <p:attrName>ppt_y</p:attrName>
                                        </p:attrNameLst>
                                      </p:cBhvr>
                                      <p:tavLst>
                                        <p:tav tm="0">
                                          <p:val>
                                            <p:strVal val="ppt_y"/>
                                          </p:val>
                                        </p:tav>
                                        <p:tav tm="100000">
                                          <p:val>
                                            <p:strVal val="1+ppt_h/2"/>
                                          </p:val>
                                        </p:tav>
                                      </p:tavLst>
                                    </p:anim>
                                    <p:set>
                                      <p:cBhvr>
                                        <p:cTn id="31" dur="1" fill="hold">
                                          <p:stCondLst>
                                            <p:cond delay="499"/>
                                          </p:stCondLst>
                                        </p:cTn>
                                        <p:tgtEl>
                                          <p:spTgt spid="17"/>
                                        </p:tgtEl>
                                        <p:attrNameLst>
                                          <p:attrName>style.visibility</p:attrName>
                                        </p:attrNameLst>
                                      </p:cBhvr>
                                      <p:to>
                                        <p:strVal val="hidden"/>
                                      </p:to>
                                    </p:set>
                                  </p:childTnLst>
                                </p:cTn>
                              </p:par>
                              <p:par>
                                <p:cTn id="32" presetID="2" presetClass="entr" presetSubtype="4"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ppt_x"/>
                                          </p:val>
                                        </p:tav>
                                        <p:tav tm="100000">
                                          <p:val>
                                            <p:strVal val="#ppt_x"/>
                                          </p:val>
                                        </p:tav>
                                      </p:tavLst>
                                    </p:anim>
                                    <p:anim calcmode="lin" valueType="num">
                                      <p:cBhvr additive="base">
                                        <p:cTn id="43" dur="500" fill="hold"/>
                                        <p:tgtEl>
                                          <p:spTgt spid="30"/>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ppt_x"/>
                                          </p:val>
                                        </p:tav>
                                        <p:tav tm="100000">
                                          <p:val>
                                            <p:strVal val="#ppt_x"/>
                                          </p:val>
                                        </p:tav>
                                      </p:tavLst>
                                    </p:anim>
                                    <p:anim calcmode="lin" valueType="num">
                                      <p:cBhvr additive="base">
                                        <p:cTn id="47" dur="500" fill="hold"/>
                                        <p:tgtEl>
                                          <p:spTgt spid="3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500" fill="hold"/>
                                        <p:tgtEl>
                                          <p:spTgt spid="32"/>
                                        </p:tgtEl>
                                        <p:attrNameLst>
                                          <p:attrName>ppt_x</p:attrName>
                                        </p:attrNameLst>
                                      </p:cBhvr>
                                      <p:tavLst>
                                        <p:tav tm="0">
                                          <p:val>
                                            <p:strVal val="#ppt_x"/>
                                          </p:val>
                                        </p:tav>
                                        <p:tav tm="100000">
                                          <p:val>
                                            <p:strVal val="#ppt_x"/>
                                          </p:val>
                                        </p:tav>
                                      </p:tavLst>
                                    </p:anim>
                                    <p:anim calcmode="lin" valueType="num">
                                      <p:cBhvr additive="base">
                                        <p:cTn id="51" dur="500" fill="hold"/>
                                        <p:tgtEl>
                                          <p:spTgt spid="32"/>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500" fill="hold"/>
                                        <p:tgtEl>
                                          <p:spTgt spid="33"/>
                                        </p:tgtEl>
                                        <p:attrNameLst>
                                          <p:attrName>ppt_x</p:attrName>
                                        </p:attrNameLst>
                                      </p:cBhvr>
                                      <p:tavLst>
                                        <p:tav tm="0">
                                          <p:val>
                                            <p:strVal val="#ppt_x"/>
                                          </p:val>
                                        </p:tav>
                                        <p:tav tm="100000">
                                          <p:val>
                                            <p:strVal val="#ppt_x"/>
                                          </p:val>
                                        </p:tav>
                                      </p:tavLst>
                                    </p:anim>
                                    <p:anim calcmode="lin" valueType="num">
                                      <p:cBhvr additive="base">
                                        <p:cTn id="5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500" fill="hold"/>
                                        <p:tgtEl>
                                          <p:spTgt spid="18"/>
                                        </p:tgtEl>
                                        <p:attrNameLst>
                                          <p:attrName>ppt_x</p:attrName>
                                        </p:attrNameLst>
                                      </p:cBhvr>
                                      <p:tavLst>
                                        <p:tav tm="0">
                                          <p:val>
                                            <p:strVal val="#ppt_x"/>
                                          </p:val>
                                        </p:tav>
                                        <p:tav tm="100000">
                                          <p:val>
                                            <p:strVal val="#ppt_x"/>
                                          </p:val>
                                        </p:tav>
                                      </p:tavLst>
                                    </p:anim>
                                    <p:anim calcmode="lin" valueType="num">
                                      <p:cBhvr additive="base">
                                        <p:cTn id="61" dur="500" fill="hold"/>
                                        <p:tgtEl>
                                          <p:spTgt spid="18"/>
                                        </p:tgtEl>
                                        <p:attrNameLst>
                                          <p:attrName>ppt_y</p:attrName>
                                        </p:attrNameLst>
                                      </p:cBhvr>
                                      <p:tavLst>
                                        <p:tav tm="0">
                                          <p:val>
                                            <p:strVal val="1+#ppt_h/2"/>
                                          </p:val>
                                        </p:tav>
                                        <p:tav tm="100000">
                                          <p:val>
                                            <p:strVal val="#ppt_y"/>
                                          </p:val>
                                        </p:tav>
                                      </p:tavLst>
                                    </p:anim>
                                  </p:childTnLst>
                                </p:cTn>
                              </p:par>
                              <p:par>
                                <p:cTn id="62" presetID="55"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p:cTn id="64" dur="500" fill="hold"/>
                                        <p:tgtEl>
                                          <p:spTgt spid="27"/>
                                        </p:tgtEl>
                                        <p:attrNameLst>
                                          <p:attrName>ppt_w</p:attrName>
                                        </p:attrNameLst>
                                      </p:cBhvr>
                                      <p:tavLst>
                                        <p:tav tm="0">
                                          <p:val>
                                            <p:strVal val="#ppt_w*0.70"/>
                                          </p:val>
                                        </p:tav>
                                        <p:tav tm="100000">
                                          <p:val>
                                            <p:strVal val="#ppt_w"/>
                                          </p:val>
                                        </p:tav>
                                      </p:tavLst>
                                    </p:anim>
                                    <p:anim calcmode="lin" valueType="num">
                                      <p:cBhvr>
                                        <p:cTn id="65" dur="500" fill="hold"/>
                                        <p:tgtEl>
                                          <p:spTgt spid="27"/>
                                        </p:tgtEl>
                                        <p:attrNameLst>
                                          <p:attrName>ppt_h</p:attrName>
                                        </p:attrNameLst>
                                      </p:cBhvr>
                                      <p:tavLst>
                                        <p:tav tm="0">
                                          <p:val>
                                            <p:strVal val="#ppt_h"/>
                                          </p:val>
                                        </p:tav>
                                        <p:tav tm="100000">
                                          <p:val>
                                            <p:strVal val="#ppt_h"/>
                                          </p:val>
                                        </p:tav>
                                      </p:tavLst>
                                    </p:anim>
                                    <p:animEffect transition="in" filter="fade">
                                      <p:cBhvr>
                                        <p:cTn id="66" dur="500"/>
                                        <p:tgtEl>
                                          <p:spTgt spid="27"/>
                                        </p:tgtEl>
                                      </p:cBhvr>
                                    </p:animEffect>
                                  </p:childTnLst>
                                </p:cTn>
                              </p:par>
                              <p:par>
                                <p:cTn id="67" presetID="55"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500" fill="hold"/>
                                        <p:tgtEl>
                                          <p:spTgt spid="20"/>
                                        </p:tgtEl>
                                        <p:attrNameLst>
                                          <p:attrName>ppt_w</p:attrName>
                                        </p:attrNameLst>
                                      </p:cBhvr>
                                      <p:tavLst>
                                        <p:tav tm="0">
                                          <p:val>
                                            <p:strVal val="#ppt_w*0.70"/>
                                          </p:val>
                                        </p:tav>
                                        <p:tav tm="100000">
                                          <p:val>
                                            <p:strVal val="#ppt_w"/>
                                          </p:val>
                                        </p:tav>
                                      </p:tavLst>
                                    </p:anim>
                                    <p:anim calcmode="lin" valueType="num">
                                      <p:cBhvr>
                                        <p:cTn id="70" dur="500" fill="hold"/>
                                        <p:tgtEl>
                                          <p:spTgt spid="20"/>
                                        </p:tgtEl>
                                        <p:attrNameLst>
                                          <p:attrName>ppt_h</p:attrName>
                                        </p:attrNameLst>
                                      </p:cBhvr>
                                      <p:tavLst>
                                        <p:tav tm="0">
                                          <p:val>
                                            <p:strVal val="#ppt_h"/>
                                          </p:val>
                                        </p:tav>
                                        <p:tav tm="100000">
                                          <p:val>
                                            <p:strVal val="#ppt_h"/>
                                          </p:val>
                                        </p:tav>
                                      </p:tavLst>
                                    </p:anim>
                                    <p:animEffect transition="in" filter="fade">
                                      <p:cBhvr>
                                        <p:cTn id="71" dur="500"/>
                                        <p:tgtEl>
                                          <p:spTgt spid="20"/>
                                        </p:tgtEl>
                                      </p:cBhvr>
                                    </p:animEffect>
                                  </p:childTnLst>
                                </p:cTn>
                              </p:par>
                              <p:par>
                                <p:cTn id="72" presetID="4" presetClass="entr" presetSubtype="16"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box(in)">
                                      <p:cBhvr>
                                        <p:cTn id="74" dur="1000"/>
                                        <p:tgtEl>
                                          <p:spTgt spid="34"/>
                                        </p:tgtEl>
                                      </p:cBhvr>
                                    </p:animEffect>
                                  </p:childTnLst>
                                </p:cTn>
                              </p:par>
                              <p:par>
                                <p:cTn id="75" presetID="2" presetClass="entr" presetSubtype="1"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additive="base">
                                        <p:cTn id="77" dur="500" fill="hold"/>
                                        <p:tgtEl>
                                          <p:spTgt spid="35"/>
                                        </p:tgtEl>
                                        <p:attrNameLst>
                                          <p:attrName>ppt_x</p:attrName>
                                        </p:attrNameLst>
                                      </p:cBhvr>
                                      <p:tavLst>
                                        <p:tav tm="0">
                                          <p:val>
                                            <p:strVal val="#ppt_x"/>
                                          </p:val>
                                        </p:tav>
                                        <p:tav tm="100000">
                                          <p:val>
                                            <p:strVal val="#ppt_x"/>
                                          </p:val>
                                        </p:tav>
                                      </p:tavLst>
                                    </p:anim>
                                    <p:anim calcmode="lin" valueType="num">
                                      <p:cBhvr additive="base">
                                        <p:cTn id="78" dur="500" fill="hold"/>
                                        <p:tgtEl>
                                          <p:spTgt spid="35"/>
                                        </p:tgtEl>
                                        <p:attrNameLst>
                                          <p:attrName>ppt_y</p:attrName>
                                        </p:attrNameLst>
                                      </p:cBhvr>
                                      <p:tavLst>
                                        <p:tav tm="0">
                                          <p:val>
                                            <p:strVal val="0-#ppt_h/2"/>
                                          </p:val>
                                        </p:tav>
                                        <p:tav tm="100000">
                                          <p:val>
                                            <p:strVal val="#ppt_y"/>
                                          </p:val>
                                        </p:tav>
                                      </p:tavLst>
                                    </p:anim>
                                  </p:childTnLst>
                                </p:cTn>
                              </p:par>
                              <p:par>
                                <p:cTn id="79" presetID="4" presetClass="entr" presetSubtype="16"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box(in)">
                                      <p:cBhvr>
                                        <p:cTn id="81" dur="500"/>
                                        <p:tgtEl>
                                          <p:spTgt spid="36"/>
                                        </p:tgtEl>
                                      </p:cBhvr>
                                    </p:animEffect>
                                  </p:childTnLst>
                                </p:cTn>
                              </p:par>
                              <p:par>
                                <p:cTn id="82" presetID="2" presetClass="entr" presetSubtype="4"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additive="base">
                                        <p:cTn id="84" dur="500" fill="hold"/>
                                        <p:tgtEl>
                                          <p:spTgt spid="37"/>
                                        </p:tgtEl>
                                        <p:attrNameLst>
                                          <p:attrName>ppt_x</p:attrName>
                                        </p:attrNameLst>
                                      </p:cBhvr>
                                      <p:tavLst>
                                        <p:tav tm="0">
                                          <p:val>
                                            <p:strVal val="#ppt_x"/>
                                          </p:val>
                                        </p:tav>
                                        <p:tav tm="100000">
                                          <p:val>
                                            <p:strVal val="#ppt_x"/>
                                          </p:val>
                                        </p:tav>
                                      </p:tavLst>
                                    </p:anim>
                                    <p:anim calcmode="lin" valueType="num">
                                      <p:cBhvr additive="base">
                                        <p:cTn id="8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8" presetClass="exit" presetSubtype="16" fill="hold" nodeType="clickEffect">
                                  <p:stCondLst>
                                    <p:cond delay="0"/>
                                  </p:stCondLst>
                                  <p:childTnLst>
                                    <p:animEffect transition="out" filter="diamond(in)">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checkerboard(across)">
                                      <p:cBhvr>
                                        <p:cTn id="95" dur="500"/>
                                        <p:tgtEl>
                                          <p:spTgt spid="14"/>
                                        </p:tgtEl>
                                      </p:cBhvr>
                                    </p:animEffect>
                                  </p:childTnLst>
                                </p:cTn>
                              </p:par>
                            </p:childTnLst>
                          </p:cTn>
                        </p:par>
                      </p:childTnLst>
                    </p:cTn>
                  </p:par>
                  <p:par>
                    <p:cTn id="96" fill="hold">
                      <p:stCondLst>
                        <p:cond delay="indefinite"/>
                      </p:stCondLst>
                      <p:childTnLst>
                        <p:par>
                          <p:cTn id="97" fill="hold">
                            <p:stCondLst>
                              <p:cond delay="0"/>
                            </p:stCondLst>
                            <p:childTnLst>
                              <p:par>
                                <p:cTn id="98" presetID="4" presetClass="entr" presetSubtype="16" fill="hold" grpId="0" nodeType="click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box(in)">
                                      <p:cBhvr>
                                        <p:cTn id="100" dur="500"/>
                                        <p:tgtEl>
                                          <p:spTgt spid="29"/>
                                        </p:tgtEl>
                                      </p:cBhvr>
                                    </p:animEffect>
                                  </p:childTnLst>
                                </p:cTn>
                              </p:par>
                              <p:par>
                                <p:cTn id="101" presetID="4" presetClass="entr" presetSubtype="16" fill="hold" grpId="0" nodeType="with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box(in)">
                                      <p:cBhvr>
                                        <p:cTn id="103" dur="500"/>
                                        <p:tgtEl>
                                          <p:spTgt spid="28"/>
                                        </p:tgtEl>
                                      </p:cBhvr>
                                    </p:animEffect>
                                  </p:childTnLst>
                                </p:cTn>
                              </p:par>
                              <p:par>
                                <p:cTn id="104" presetID="5" presetClass="entr" presetSubtype="10" fill="hold" grpId="0" nodeType="with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checkerboard(across)">
                                      <p:cBhvr>
                                        <p:cTn id="106" dur="500"/>
                                        <p:tgtEl>
                                          <p:spTgt spid="19"/>
                                        </p:tgtEl>
                                      </p:cBhvr>
                                    </p:animEffect>
                                  </p:childTnLst>
                                </p:cTn>
                              </p:par>
                            </p:childTnLst>
                          </p:cTn>
                        </p:par>
                      </p:childTnLst>
                    </p:cTn>
                  </p:par>
                  <p:par>
                    <p:cTn id="107" fill="hold">
                      <p:stCondLst>
                        <p:cond delay="indefinite"/>
                      </p:stCondLst>
                      <p:childTnLst>
                        <p:par>
                          <p:cTn id="108" fill="hold">
                            <p:stCondLst>
                              <p:cond delay="0"/>
                            </p:stCondLst>
                            <p:childTnLst>
                              <p:par>
                                <p:cTn id="109" presetID="63" presetClass="path" presetSubtype="0" accel="50000" decel="50000" fill="hold" grpId="1" nodeType="clickEffect">
                                  <p:stCondLst>
                                    <p:cond delay="0"/>
                                  </p:stCondLst>
                                  <p:childTnLst>
                                    <p:animMotion origin="layout" path="M -0.00035 -0.0067 L 0.15677 -0.00139 " pathEditMode="relative" rAng="0" ptsTypes="AA">
                                      <p:cBhvr>
                                        <p:cTn id="110" dur="2000" fill="hold"/>
                                        <p:tgtEl>
                                          <p:spTgt spid="14"/>
                                        </p:tgtEl>
                                        <p:attrNameLst>
                                          <p:attrName>ppt_x</p:attrName>
                                          <p:attrName>ppt_y</p:attrName>
                                        </p:attrNameLst>
                                      </p:cBhvr>
                                      <p:rCtr x="7800" y="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9" grpId="0" animBg="1"/>
      <p:bldP spid="25" grpId="0" animBg="1"/>
      <p:bldP spid="26" grpId="0" animBg="1"/>
      <p:bldP spid="27" grpId="0" animBg="1"/>
      <p:bldP spid="20"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5720" y="857232"/>
            <a:ext cx="8572560" cy="1785950"/>
          </a:xfrm>
          <a:solidFill>
            <a:srgbClr val="FFFFCC"/>
          </a:solidFill>
          <a:ln w="76200">
            <a:solidFill>
              <a:srgbClr val="FF0066"/>
            </a:solidFill>
          </a:ln>
        </p:spPr>
        <p:txBody>
          <a:bodyPr lIns="180000" tIns="216000" rIns="288000"/>
          <a:lstStyle/>
          <a:p>
            <a:pPr algn="just">
              <a:lnSpc>
                <a:spcPct val="150000"/>
              </a:lnSpc>
              <a:buNone/>
            </a:pPr>
            <a:r>
              <a:rPr lang="fr-FR" sz="2800" b="1" dirty="0" smtClean="0">
                <a:solidFill>
                  <a:schemeClr val="bg1"/>
                </a:solidFill>
                <a:latin typeface="Times New Roman" pitchFamily="18" charset="0"/>
                <a:cs typeface="Times New Roman" pitchFamily="18" charset="0"/>
              </a:rPr>
              <a:t> La membrane plasmique sépare mais n'isole pas la cellule de son environnement. </a:t>
            </a:r>
            <a:endParaRPr lang="fr-FR" sz="3000" b="1" dirty="0">
              <a:solidFill>
                <a:schemeClr val="bg1"/>
              </a:solidFill>
              <a:latin typeface="Times New Roman" pitchFamily="18" charset="0"/>
              <a:cs typeface="Times New Roman" pitchFamily="18" charset="0"/>
            </a:endParaRPr>
          </a:p>
        </p:txBody>
      </p:sp>
      <p:sp>
        <p:nvSpPr>
          <p:cNvPr id="5" name="Espace réservé du numéro de diapositive 4"/>
          <p:cNvSpPr>
            <a:spLocks noGrp="1"/>
          </p:cNvSpPr>
          <p:nvPr>
            <p:ph type="sldNum" sz="quarter" idx="12"/>
          </p:nvPr>
        </p:nvSpPr>
        <p:spPr/>
        <p:txBody>
          <a:bodyPr/>
          <a:lstStyle/>
          <a:p>
            <a:pPr>
              <a:defRPr/>
            </a:pPr>
            <a:fld id="{18825232-B168-406D-BBA6-E837B33E2ED8}" type="slidenum">
              <a:rPr lang="en-US" smtClean="0"/>
              <a:pPr>
                <a:defRPr/>
              </a:pPr>
              <a:t>9</a:t>
            </a:fld>
            <a:endParaRPr lang="en-US"/>
          </a:p>
        </p:txBody>
      </p:sp>
      <p:sp>
        <p:nvSpPr>
          <p:cNvPr id="4" name="Espace réservé du contenu 2"/>
          <p:cNvSpPr txBox="1">
            <a:spLocks/>
          </p:cNvSpPr>
          <p:nvPr/>
        </p:nvSpPr>
        <p:spPr bwMode="auto">
          <a:xfrm>
            <a:off x="285720" y="3571876"/>
            <a:ext cx="8572560" cy="1714512"/>
          </a:xfrm>
          <a:prstGeom prst="rect">
            <a:avLst/>
          </a:prstGeom>
          <a:solidFill>
            <a:srgbClr val="FFFFCC"/>
          </a:solidFill>
          <a:ln w="76200">
            <a:solidFill>
              <a:srgbClr val="FF0066"/>
            </a:solidFill>
            <a:miter lim="800000"/>
            <a:headEnd/>
            <a:tailEnd/>
          </a:ln>
          <a:effectLst/>
        </p:spPr>
        <p:txBody>
          <a:bodyPr vert="horz" wrap="square" lIns="180000" tIns="216000" rIns="288000" bIns="45720" numCol="1" anchor="t" anchorCtr="0" compatLnSpc="1">
            <a:prstTxWarp prst="textNoShape">
              <a:avLst/>
            </a:prstTxWarp>
          </a:bodyPr>
          <a:lstStyle/>
          <a:p>
            <a:pPr marL="342900" marR="0" lvl="0" indent="-342900" algn="just" defTabSz="914400" rtl="0" eaLnBrk="1" fontAlgn="base" latinLnBrk="0" hangingPunct="1">
              <a:lnSpc>
                <a:spcPct val="150000"/>
              </a:lnSpc>
              <a:spcBef>
                <a:spcPct val="20000"/>
              </a:spcBef>
              <a:spcAft>
                <a:spcPct val="0"/>
              </a:spcAft>
              <a:buClr>
                <a:schemeClr val="hlink"/>
              </a:buClr>
              <a:buSzPct val="75000"/>
              <a:buFont typeface="Wingdings" pitchFamily="2" charset="2"/>
              <a:buNone/>
              <a:tabLst/>
              <a:defRPr/>
            </a:pPr>
            <a:r>
              <a:rPr kumimoji="0" lang="fr-FR" sz="2800" b="1" i="0" u="none" strike="noStrike" kern="0" cap="none" spc="0" normalizeH="0" baseline="0" noProof="0" dirty="0" smtClean="0">
                <a:ln>
                  <a:noFill/>
                </a:ln>
                <a:solidFill>
                  <a:schemeClr val="bg1"/>
                </a:solidFill>
                <a:effectLst>
                  <a:outerShdw blurRad="38100" dist="38100" dir="2700000" algn="tl">
                    <a:srgbClr val="010199"/>
                  </a:outerShdw>
                </a:effectLst>
                <a:uLnTx/>
                <a:uFillTx/>
                <a:latin typeface="Times New Roman" pitchFamily="18" charset="0"/>
                <a:ea typeface="+mn-ea"/>
                <a:cs typeface="Times New Roman" pitchFamily="18" charset="0"/>
              </a:rPr>
              <a:t>    Sans cette propriété la vie des cellules, et encore celle de l’organisme, serait impossible.</a:t>
            </a:r>
            <a:endParaRPr kumimoji="0" lang="fr-FR" sz="3000" b="1" i="0" u="none" strike="noStrike" kern="0" cap="none" spc="0" normalizeH="0" baseline="0" noProof="0" dirty="0">
              <a:ln>
                <a:noFill/>
              </a:ln>
              <a:solidFill>
                <a:schemeClr val="bg1"/>
              </a:solidFill>
              <a:effectLst>
                <a:outerShdw blurRad="38100" dist="38100" dir="2700000" algn="tl">
                  <a:srgbClr val="010199"/>
                </a:outerShdw>
              </a:effectLst>
              <a:uLnTx/>
              <a:uFillTx/>
              <a:latin typeface="Times New Roman" pitchFamily="18" charset="0"/>
              <a:ea typeface="+mn-ea"/>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90</a:t>
            </a:fld>
            <a:endParaRPr lang="en-US"/>
          </a:p>
        </p:txBody>
      </p:sp>
      <p:pic>
        <p:nvPicPr>
          <p:cNvPr id="13" name="Picture 5"/>
          <p:cNvPicPr>
            <a:picLocks noChangeAspect="1" noChangeArrowheads="1"/>
          </p:cNvPicPr>
          <p:nvPr/>
        </p:nvPicPr>
        <p:blipFill>
          <a:blip r:embed="rId3"/>
          <a:srcRect/>
          <a:stretch>
            <a:fillRect/>
          </a:stretch>
        </p:blipFill>
        <p:spPr bwMode="auto">
          <a:xfrm>
            <a:off x="214282" y="214290"/>
            <a:ext cx="8760944" cy="6444000"/>
          </a:xfrm>
          <a:prstGeom prst="rect">
            <a:avLst/>
          </a:prstGeom>
          <a:noFill/>
          <a:ln w="9525">
            <a:noFill/>
            <a:miter lim="800000"/>
            <a:headEnd/>
            <a:tailEnd/>
          </a:ln>
          <a:effectLst/>
        </p:spPr>
      </p:pic>
      <p:sp>
        <p:nvSpPr>
          <p:cNvPr id="14" name="Flèche droite 13"/>
          <p:cNvSpPr/>
          <p:nvPr/>
        </p:nvSpPr>
        <p:spPr bwMode="auto">
          <a:xfrm>
            <a:off x="2786050" y="1928802"/>
            <a:ext cx="2000264" cy="357190"/>
          </a:xfrm>
          <a:prstGeom prst="rightArrow">
            <a:avLst>
              <a:gd name="adj1" fmla="val 42358"/>
              <a:gd name="adj2" fmla="val 50000"/>
            </a:avLst>
          </a:prstGeom>
          <a:noFill/>
          <a:ln w="76200" cap="flat" cmpd="sng" algn="ctr">
            <a:solidFill>
              <a:srgbClr val="DA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9" name="Ellipse 18"/>
          <p:cNvSpPr/>
          <p:nvPr/>
        </p:nvSpPr>
        <p:spPr bwMode="auto">
          <a:xfrm>
            <a:off x="2285984" y="2071678"/>
            <a:ext cx="500066" cy="285752"/>
          </a:xfrm>
          <a:prstGeom prst="ellipse">
            <a:avLst/>
          </a:prstGeom>
          <a:noFill/>
          <a:ln w="76200" cap="flat" cmpd="sng" algn="ctr">
            <a:solidFill>
              <a:schemeClr val="tx2">
                <a:lumMod val="5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22" name="Rectangle à coins arrondis 21"/>
          <p:cNvSpPr/>
          <p:nvPr/>
        </p:nvSpPr>
        <p:spPr bwMode="auto">
          <a:xfrm>
            <a:off x="3714744" y="3784504"/>
            <a:ext cx="428628" cy="216000"/>
          </a:xfrm>
          <a:prstGeom prst="roundRect">
            <a:avLst/>
          </a:prstGeom>
          <a:noFill/>
          <a:ln w="57150" cap="flat" cmpd="sng" algn="ctr">
            <a:solidFill>
              <a:srgbClr val="EA00EA"/>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23" name="Rectangle à coins arrondis 22"/>
          <p:cNvSpPr/>
          <p:nvPr/>
        </p:nvSpPr>
        <p:spPr bwMode="auto">
          <a:xfrm>
            <a:off x="2357422" y="1857364"/>
            <a:ext cx="357190" cy="214314"/>
          </a:xfrm>
          <a:prstGeom prst="roundRect">
            <a:avLst/>
          </a:prstGeom>
          <a:noFill/>
          <a:ln w="57150" cap="flat" cmpd="sng" algn="ctr">
            <a:solidFill>
              <a:srgbClr val="EA00EA"/>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24" name="Rectangle à coins arrondis 23"/>
          <p:cNvSpPr/>
          <p:nvPr/>
        </p:nvSpPr>
        <p:spPr bwMode="auto">
          <a:xfrm>
            <a:off x="2714612" y="4572008"/>
            <a:ext cx="324000" cy="216000"/>
          </a:xfrm>
          <a:prstGeom prst="roundRect">
            <a:avLst/>
          </a:prstGeom>
          <a:noFill/>
          <a:ln w="57150" cap="flat" cmpd="sng" algn="ctr">
            <a:solidFill>
              <a:srgbClr val="EA00EA"/>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25" name="Rectangle à coins arrondis 24"/>
          <p:cNvSpPr/>
          <p:nvPr/>
        </p:nvSpPr>
        <p:spPr bwMode="auto">
          <a:xfrm>
            <a:off x="5572132" y="4214818"/>
            <a:ext cx="357190" cy="500066"/>
          </a:xfrm>
          <a:prstGeom prst="roundRect">
            <a:avLst/>
          </a:prstGeom>
          <a:noFill/>
          <a:ln w="57150" cap="flat" cmpd="sng" algn="ctr">
            <a:solidFill>
              <a:srgbClr val="EA00EA"/>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26" name="Rectangle à coins arrondis 25"/>
          <p:cNvSpPr/>
          <p:nvPr/>
        </p:nvSpPr>
        <p:spPr bwMode="auto">
          <a:xfrm>
            <a:off x="6357950" y="1857364"/>
            <a:ext cx="428628" cy="357190"/>
          </a:xfrm>
          <a:prstGeom prst="roundRect">
            <a:avLst/>
          </a:prstGeom>
          <a:noFill/>
          <a:ln w="57150" cap="flat" cmpd="sng" algn="ctr">
            <a:solidFill>
              <a:srgbClr val="EA00EA"/>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pic>
        <p:nvPicPr>
          <p:cNvPr id="17" name="Picture 5"/>
          <p:cNvPicPr>
            <a:picLocks noChangeAspect="1" noChangeArrowheads="1"/>
          </p:cNvPicPr>
          <p:nvPr/>
        </p:nvPicPr>
        <p:blipFill>
          <a:blip r:embed="rId4"/>
          <a:srcRect/>
          <a:stretch>
            <a:fillRect/>
          </a:stretch>
        </p:blipFill>
        <p:spPr bwMode="auto">
          <a:xfrm>
            <a:off x="214282" y="1500174"/>
            <a:ext cx="2003440" cy="2500330"/>
          </a:xfrm>
          <a:prstGeom prst="rect">
            <a:avLst/>
          </a:prstGeom>
          <a:noFill/>
          <a:ln w="9525">
            <a:noFill/>
            <a:miter lim="800000"/>
            <a:headEnd/>
            <a:tailEnd/>
          </a:ln>
          <a:effectLst/>
        </p:spPr>
      </p:pic>
      <p:pic>
        <p:nvPicPr>
          <p:cNvPr id="18" name="Picture 6"/>
          <p:cNvPicPr>
            <a:picLocks noChangeAspect="1" noChangeArrowheads="1"/>
          </p:cNvPicPr>
          <p:nvPr/>
        </p:nvPicPr>
        <p:blipFill>
          <a:blip r:embed="rId5"/>
          <a:srcRect/>
          <a:stretch>
            <a:fillRect/>
          </a:stretch>
        </p:blipFill>
        <p:spPr bwMode="auto">
          <a:xfrm>
            <a:off x="214282" y="1500174"/>
            <a:ext cx="2000264" cy="2500330"/>
          </a:xfrm>
          <a:prstGeom prst="rect">
            <a:avLst/>
          </a:prstGeom>
          <a:noFill/>
          <a:ln w="9525">
            <a:noFill/>
            <a:miter lim="800000"/>
            <a:headEnd/>
            <a:tailEnd/>
          </a:ln>
          <a:effectLst/>
        </p:spPr>
      </p:pic>
      <p:sp>
        <p:nvSpPr>
          <p:cNvPr id="28" name="Rectangle 27"/>
          <p:cNvSpPr/>
          <p:nvPr/>
        </p:nvSpPr>
        <p:spPr bwMode="auto">
          <a:xfrm>
            <a:off x="5572132" y="1285860"/>
            <a:ext cx="1500198" cy="357190"/>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tx1"/>
                </a:solidFill>
                <a:effectLst/>
                <a:latin typeface="Arial" charset="0"/>
              </a:rPr>
              <a:t>Na+=15 Mm</a:t>
            </a:r>
          </a:p>
        </p:txBody>
      </p:sp>
      <p:sp>
        <p:nvSpPr>
          <p:cNvPr id="29" name="Rectangle 28"/>
          <p:cNvSpPr/>
          <p:nvPr/>
        </p:nvSpPr>
        <p:spPr bwMode="auto">
          <a:xfrm>
            <a:off x="3500430" y="1285860"/>
            <a:ext cx="1571636" cy="35719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tx1"/>
                </a:solidFill>
                <a:effectLst/>
                <a:latin typeface="Arial" charset="0"/>
              </a:rPr>
              <a:t>Na+=140 Mm</a:t>
            </a:r>
          </a:p>
        </p:txBody>
      </p:sp>
      <p:sp>
        <p:nvSpPr>
          <p:cNvPr id="30" name="Rectangle à coins arrondis 29"/>
          <p:cNvSpPr/>
          <p:nvPr/>
        </p:nvSpPr>
        <p:spPr bwMode="auto">
          <a:xfrm>
            <a:off x="6929454" y="4429132"/>
            <a:ext cx="428628" cy="642942"/>
          </a:xfrm>
          <a:prstGeom prst="roundRect">
            <a:avLst/>
          </a:prstGeom>
          <a:noFill/>
          <a:ln w="57150" cap="flat" cmpd="sng" algn="ctr">
            <a:solidFill>
              <a:srgbClr val="EA00EA"/>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31" name="Rectangle à coins arrondis 30"/>
          <p:cNvSpPr/>
          <p:nvPr/>
        </p:nvSpPr>
        <p:spPr bwMode="auto">
          <a:xfrm>
            <a:off x="5715008" y="1714488"/>
            <a:ext cx="571504" cy="500066"/>
          </a:xfrm>
          <a:prstGeom prst="roundRect">
            <a:avLst/>
          </a:prstGeom>
          <a:noFill/>
          <a:ln w="57150" cap="flat" cmpd="sng" algn="ctr">
            <a:solidFill>
              <a:srgbClr val="EA00EA"/>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32" name="Rectangle à coins arrondis 31"/>
          <p:cNvSpPr/>
          <p:nvPr/>
        </p:nvSpPr>
        <p:spPr bwMode="auto">
          <a:xfrm>
            <a:off x="6143636" y="2214554"/>
            <a:ext cx="714380" cy="500066"/>
          </a:xfrm>
          <a:prstGeom prst="roundRect">
            <a:avLst/>
          </a:prstGeom>
          <a:noFill/>
          <a:ln w="57150" cap="flat" cmpd="sng" algn="ctr">
            <a:solidFill>
              <a:srgbClr val="EA00EA"/>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33" name="Rectangle à coins arrondis 32"/>
          <p:cNvSpPr/>
          <p:nvPr/>
        </p:nvSpPr>
        <p:spPr bwMode="auto">
          <a:xfrm>
            <a:off x="6858016" y="5072074"/>
            <a:ext cx="428628" cy="500066"/>
          </a:xfrm>
          <a:prstGeom prst="roundRect">
            <a:avLst/>
          </a:prstGeom>
          <a:noFill/>
          <a:ln w="57150" cap="flat" cmpd="sng" algn="ctr">
            <a:solidFill>
              <a:srgbClr val="EA00EA"/>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34" name="Rectangle 33"/>
          <p:cNvSpPr/>
          <p:nvPr/>
        </p:nvSpPr>
        <p:spPr bwMode="auto">
          <a:xfrm>
            <a:off x="3000364" y="2786058"/>
            <a:ext cx="1071570" cy="428628"/>
          </a:xfrm>
          <a:prstGeom prst="rect">
            <a:avLst/>
          </a:prstGeom>
          <a:solidFill>
            <a:srgbClr val="EA00E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FR" sz="2000" b="1" dirty="0" smtClean="0">
                <a:latin typeface="Times New Roman" pitchFamily="18" charset="0"/>
                <a:cs typeface="Times New Roman" pitchFamily="18" charset="0"/>
              </a:rPr>
              <a:t>Glucose</a:t>
            </a:r>
            <a:endParaRPr kumimoji="0" lang="fr-FR" sz="20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5" name="Flèche vers le bas 34"/>
          <p:cNvSpPr/>
          <p:nvPr/>
        </p:nvSpPr>
        <p:spPr bwMode="auto">
          <a:xfrm>
            <a:off x="4143372" y="2714620"/>
            <a:ext cx="285752" cy="714380"/>
          </a:xfrm>
          <a:prstGeom prst="downArrow">
            <a:avLst/>
          </a:prstGeom>
          <a:solidFill>
            <a:srgbClr val="FF006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36" name="Rectangle 35"/>
          <p:cNvSpPr/>
          <p:nvPr/>
        </p:nvSpPr>
        <p:spPr bwMode="auto">
          <a:xfrm>
            <a:off x="5715008" y="2786058"/>
            <a:ext cx="1071570" cy="428628"/>
          </a:xfrm>
          <a:prstGeom prst="rect">
            <a:avLst/>
          </a:prstGeom>
          <a:solidFill>
            <a:srgbClr val="EA00E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FR" sz="2000" b="1" dirty="0" smtClean="0">
                <a:latin typeface="Times New Roman" pitchFamily="18" charset="0"/>
                <a:cs typeface="Times New Roman" pitchFamily="18" charset="0"/>
              </a:rPr>
              <a:t>Glucose</a:t>
            </a:r>
            <a:endParaRPr kumimoji="0" lang="fr-FR" sz="20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7" name="Flèche vers le haut 36"/>
          <p:cNvSpPr/>
          <p:nvPr/>
        </p:nvSpPr>
        <p:spPr bwMode="auto">
          <a:xfrm>
            <a:off x="6786578" y="2786058"/>
            <a:ext cx="285752" cy="714380"/>
          </a:xfrm>
          <a:prstGeom prst="upArrow">
            <a:avLst/>
          </a:prstGeom>
          <a:solidFill>
            <a:srgbClr val="FF006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38" name="Rectangle 37"/>
          <p:cNvSpPr/>
          <p:nvPr/>
        </p:nvSpPr>
        <p:spPr bwMode="auto">
          <a:xfrm>
            <a:off x="7215206" y="2643182"/>
            <a:ext cx="785818" cy="285752"/>
          </a:xfrm>
          <a:prstGeom prst="rect">
            <a:avLst/>
          </a:prstGeom>
          <a:solidFill>
            <a:schemeClr val="tx1"/>
          </a:solidFill>
          <a:ln w="57150" cap="flat" cmpd="sng" algn="ctr">
            <a:solidFill>
              <a:srgbClr val="FF0066"/>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bg1"/>
                </a:solidFill>
                <a:effectLst/>
                <a:latin typeface="Times New Roman" pitchFamily="18" charset="0"/>
                <a:cs typeface="Times New Roman" pitchFamily="18" charset="0"/>
              </a:rPr>
              <a:t>GLUT2</a:t>
            </a:r>
          </a:p>
        </p:txBody>
      </p:sp>
      <p:sp>
        <p:nvSpPr>
          <p:cNvPr id="39" name="Rectangle 38"/>
          <p:cNvSpPr/>
          <p:nvPr/>
        </p:nvSpPr>
        <p:spPr bwMode="auto">
          <a:xfrm>
            <a:off x="7215206" y="1428736"/>
            <a:ext cx="785818" cy="571504"/>
          </a:xfrm>
          <a:prstGeom prst="rect">
            <a:avLst/>
          </a:prstGeom>
          <a:solidFill>
            <a:schemeClr val="tx1"/>
          </a:solidFill>
          <a:ln w="57150" cap="flat" cmpd="sng" algn="ctr">
            <a:solidFill>
              <a:srgbClr val="FF0066"/>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bg1"/>
                </a:solidFill>
                <a:effectLst/>
                <a:latin typeface="Times New Roman" pitchFamily="18" charset="0"/>
                <a:cs typeface="Times New Roman" pitchFamily="18" charset="0"/>
              </a:rPr>
              <a:t>Na+K+</a:t>
            </a:r>
          </a:p>
          <a:p>
            <a:pPr marL="0" marR="0" indent="0" algn="l" defTabSz="914400" rtl="0" eaLnBrk="0" fontAlgn="base" latinLnBrk="0" hangingPunct="0">
              <a:lnSpc>
                <a:spcPct val="100000"/>
              </a:lnSpc>
              <a:spcBef>
                <a:spcPct val="0"/>
              </a:spcBef>
              <a:spcAft>
                <a:spcPct val="0"/>
              </a:spcAft>
              <a:buClrTx/>
              <a:buSzTx/>
              <a:buFontTx/>
              <a:buNone/>
              <a:tabLst/>
            </a:pPr>
            <a:r>
              <a:rPr lang="fr-FR" b="1" dirty="0" err="1" smtClean="0">
                <a:solidFill>
                  <a:schemeClr val="bg1"/>
                </a:solidFill>
                <a:latin typeface="Times New Roman" pitchFamily="18" charset="0"/>
                <a:cs typeface="Times New Roman" pitchFamily="18" charset="0"/>
              </a:rPr>
              <a:t>ATPase</a:t>
            </a:r>
            <a:endParaRPr kumimoji="0" lang="fr-FR" sz="1800" b="1" i="0" u="none" strike="noStrike" cap="none" normalizeH="0" baseline="0" dirty="0" smtClean="0">
              <a:ln>
                <a:noFill/>
              </a:ln>
              <a:solidFill>
                <a:schemeClr val="bg1"/>
              </a:solidFill>
              <a:effectLst/>
              <a:latin typeface="Times New Roman" pitchFamily="18" charset="0"/>
              <a:cs typeface="Times New Roman" pitchFamily="18" charset="0"/>
            </a:endParaRPr>
          </a:p>
        </p:txBody>
      </p:sp>
      <p:sp>
        <p:nvSpPr>
          <p:cNvPr id="40" name="Rectangle 39"/>
          <p:cNvSpPr/>
          <p:nvPr/>
        </p:nvSpPr>
        <p:spPr bwMode="auto">
          <a:xfrm>
            <a:off x="357158" y="5786454"/>
            <a:ext cx="1785950" cy="707886"/>
          </a:xfrm>
          <a:prstGeom prst="rect">
            <a:avLst/>
          </a:prstGeom>
          <a:blipFill>
            <a:blip r:embed="rId6"/>
            <a:tile tx="0" ty="0" sx="100000" sy="100000" flip="none" algn="tl"/>
          </a:blipFill>
          <a:ln>
            <a:solidFill>
              <a:schemeClr val="bg2">
                <a:lumMod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bg1"/>
                </a:solidFill>
                <a:effectLst/>
                <a:latin typeface="Times New Roman" pitchFamily="18" charset="0"/>
                <a:cs typeface="Times New Roman" pitchFamily="18" charset="0"/>
              </a:rPr>
              <a:t>Lumière de l’intestin grêle </a:t>
            </a:r>
          </a:p>
        </p:txBody>
      </p:sp>
      <p:sp>
        <p:nvSpPr>
          <p:cNvPr id="41" name="Rectangle 40"/>
          <p:cNvSpPr/>
          <p:nvPr/>
        </p:nvSpPr>
        <p:spPr bwMode="auto">
          <a:xfrm>
            <a:off x="4643438" y="5786454"/>
            <a:ext cx="1143008" cy="553998"/>
          </a:xfrm>
          <a:prstGeom prst="rect">
            <a:avLst/>
          </a:prstGeom>
          <a:blipFill>
            <a:blip r:embed="rId7"/>
            <a:tile tx="0" ty="0" sx="100000" sy="100000" flip="none" algn="tl"/>
          </a:blipFill>
          <a:ln w="9525"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bg1"/>
                </a:solidFill>
                <a:effectLst/>
                <a:latin typeface="Times New Roman" pitchFamily="18" charset="0"/>
                <a:cs typeface="Times New Roman" pitchFamily="18" charset="0"/>
              </a:rPr>
              <a:t>Membrane apicale </a:t>
            </a:r>
          </a:p>
        </p:txBody>
      </p:sp>
      <p:sp>
        <p:nvSpPr>
          <p:cNvPr id="42" name="Rectangle 41"/>
          <p:cNvSpPr/>
          <p:nvPr/>
        </p:nvSpPr>
        <p:spPr bwMode="auto">
          <a:xfrm>
            <a:off x="6643702" y="5643578"/>
            <a:ext cx="1143008" cy="492443"/>
          </a:xfrm>
          <a:prstGeom prst="rect">
            <a:avLst/>
          </a:prstGeom>
          <a:blipFill>
            <a:blip r:embed="rId8"/>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dirty="0" smtClean="0">
                <a:ln>
                  <a:noFill/>
                </a:ln>
                <a:solidFill>
                  <a:schemeClr val="bg1"/>
                </a:solidFill>
                <a:effectLst/>
                <a:latin typeface="Times New Roman" pitchFamily="18" charset="0"/>
                <a:cs typeface="Times New Roman" pitchFamily="18" charset="0"/>
              </a:rPr>
              <a:t>Membrane </a:t>
            </a:r>
            <a:r>
              <a:rPr kumimoji="0" lang="fr-FR" sz="1600" b="1" i="0" u="none" strike="noStrike" cap="none" normalizeH="0" baseline="0" dirty="0" err="1" smtClean="0">
                <a:ln>
                  <a:noFill/>
                </a:ln>
                <a:solidFill>
                  <a:schemeClr val="bg1"/>
                </a:solidFill>
                <a:effectLst/>
                <a:latin typeface="Times New Roman" pitchFamily="18" charset="0"/>
                <a:cs typeface="Times New Roman" pitchFamily="18" charset="0"/>
              </a:rPr>
              <a:t>basolatérale</a:t>
            </a:r>
            <a:endParaRPr kumimoji="0" lang="fr-FR" sz="1600" b="1" i="0" u="none" strike="noStrike" cap="none" normalizeH="0" baseline="0" dirty="0" smtClean="0">
              <a:ln>
                <a:noFill/>
              </a:ln>
              <a:solidFill>
                <a:schemeClr val="bg1"/>
              </a:solidFill>
              <a:effectLst/>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9"/>
          <a:srcRect/>
          <a:stretch>
            <a:fillRect/>
          </a:stretch>
        </p:blipFill>
        <p:spPr bwMode="auto">
          <a:xfrm>
            <a:off x="3243262" y="5929330"/>
            <a:ext cx="1257300" cy="671511"/>
          </a:xfrm>
          <a:prstGeom prst="rect">
            <a:avLst/>
          </a:prstGeom>
          <a:noFill/>
          <a:ln w="9525">
            <a:noFill/>
            <a:miter lim="800000"/>
            <a:headEnd/>
            <a:tailEnd/>
          </a:ln>
          <a:effectLst/>
        </p:spPr>
      </p:pic>
      <p:pic>
        <p:nvPicPr>
          <p:cNvPr id="1027" name="Picture 3"/>
          <p:cNvPicPr>
            <a:picLocks noChangeAspect="1" noChangeArrowheads="1"/>
          </p:cNvPicPr>
          <p:nvPr/>
        </p:nvPicPr>
        <p:blipFill>
          <a:blip r:embed="rId10"/>
          <a:srcRect/>
          <a:stretch>
            <a:fillRect/>
          </a:stretch>
        </p:blipFill>
        <p:spPr bwMode="auto">
          <a:xfrm>
            <a:off x="3286116" y="5929330"/>
            <a:ext cx="1228725" cy="657224"/>
          </a:xfrm>
          <a:prstGeom prst="rect">
            <a:avLst/>
          </a:prstGeom>
          <a:noFill/>
          <a:ln w="9525">
            <a:noFill/>
            <a:miter lim="800000"/>
            <a:headEnd/>
            <a:tailEnd/>
          </a:ln>
          <a:effectLst/>
        </p:spPr>
      </p:pic>
      <p:sp>
        <p:nvSpPr>
          <p:cNvPr id="43" name="Ellipse 42"/>
          <p:cNvSpPr/>
          <p:nvPr/>
        </p:nvSpPr>
        <p:spPr bwMode="auto">
          <a:xfrm>
            <a:off x="2428860" y="2143116"/>
            <a:ext cx="71438" cy="117157"/>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44" name="Ellipse 43"/>
          <p:cNvSpPr/>
          <p:nvPr/>
        </p:nvSpPr>
        <p:spPr bwMode="auto">
          <a:xfrm>
            <a:off x="2571736" y="2143116"/>
            <a:ext cx="71438" cy="117157"/>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1+#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1+#ppt_w/2"/>
                                          </p:val>
                                        </p:tav>
                                        <p:tav tm="100000">
                                          <p:val>
                                            <p:strVal val="#ppt_x"/>
                                          </p:val>
                                        </p:tav>
                                      </p:tavLst>
                                    </p:anim>
                                    <p:anim calcmode="lin" valueType="num">
                                      <p:cBhvr additive="base">
                                        <p:cTn id="1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amond(i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7"/>
                                        </p:tgtEl>
                                        <p:attrNameLst>
                                          <p:attrName>ppt_x</p:attrName>
                                        </p:attrNameLst>
                                      </p:cBhvr>
                                      <p:tavLst>
                                        <p:tav tm="0">
                                          <p:val>
                                            <p:strVal val="ppt_x"/>
                                          </p:val>
                                        </p:tav>
                                        <p:tav tm="100000">
                                          <p:val>
                                            <p:strVal val="ppt_x"/>
                                          </p:val>
                                        </p:tav>
                                      </p:tavLst>
                                    </p:anim>
                                    <p:anim calcmode="lin" valueType="num">
                                      <p:cBhvr additive="base">
                                        <p:cTn id="23" dur="500"/>
                                        <p:tgtEl>
                                          <p:spTgt spid="17"/>
                                        </p:tgtEl>
                                        <p:attrNameLst>
                                          <p:attrName>ppt_y</p:attrName>
                                        </p:attrNameLst>
                                      </p:cBhvr>
                                      <p:tavLst>
                                        <p:tav tm="0">
                                          <p:val>
                                            <p:strVal val="ppt_y"/>
                                          </p:val>
                                        </p:tav>
                                        <p:tav tm="100000">
                                          <p:val>
                                            <p:strVal val="1+ppt_h/2"/>
                                          </p:val>
                                        </p:tav>
                                      </p:tavLst>
                                    </p:anim>
                                    <p:set>
                                      <p:cBhvr>
                                        <p:cTn id="24" dur="1" fill="hold">
                                          <p:stCondLst>
                                            <p:cond delay="499"/>
                                          </p:stCondLst>
                                        </p:cTn>
                                        <p:tgtEl>
                                          <p:spTgt spid="17"/>
                                        </p:tgtEl>
                                        <p:attrNameLst>
                                          <p:attrName>style.visibility</p:attrName>
                                        </p:attrNameLst>
                                      </p:cBhvr>
                                      <p:to>
                                        <p:strVal val="hidden"/>
                                      </p:to>
                                    </p:set>
                                  </p:childTnLst>
                                </p:cTn>
                              </p:par>
                              <p:par>
                                <p:cTn id="25" presetID="2" presetClass="entr" presetSubtype="4"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ppt_x"/>
                                          </p:val>
                                        </p:tav>
                                        <p:tav tm="100000">
                                          <p:val>
                                            <p:strVal val="#ppt_x"/>
                                          </p:val>
                                        </p:tav>
                                      </p:tavLst>
                                    </p:anim>
                                    <p:anim calcmode="lin" valueType="num">
                                      <p:cBhvr additive="base">
                                        <p:cTn id="40" dur="500" fill="hold"/>
                                        <p:tgtEl>
                                          <p:spTgt spid="3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4" presetClass="entr" presetSubtype="16"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ox(in)">
                                      <p:cBhvr>
                                        <p:cTn id="57" dur="1000"/>
                                        <p:tgtEl>
                                          <p:spTgt spid="34"/>
                                        </p:tgtEl>
                                      </p:cBhvr>
                                    </p:animEffect>
                                  </p:childTnLst>
                                </p:cTn>
                              </p:par>
                              <p:par>
                                <p:cTn id="58" presetID="2" presetClass="entr" presetSubtype="1"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additive="base">
                                        <p:cTn id="60" dur="500" fill="hold"/>
                                        <p:tgtEl>
                                          <p:spTgt spid="35"/>
                                        </p:tgtEl>
                                        <p:attrNameLst>
                                          <p:attrName>ppt_x</p:attrName>
                                        </p:attrNameLst>
                                      </p:cBhvr>
                                      <p:tavLst>
                                        <p:tav tm="0">
                                          <p:val>
                                            <p:strVal val="#ppt_x"/>
                                          </p:val>
                                        </p:tav>
                                        <p:tav tm="100000">
                                          <p:val>
                                            <p:strVal val="#ppt_x"/>
                                          </p:val>
                                        </p:tav>
                                      </p:tavLst>
                                    </p:anim>
                                    <p:anim calcmode="lin" valueType="num">
                                      <p:cBhvr additive="base">
                                        <p:cTn id="61" dur="500" fill="hold"/>
                                        <p:tgtEl>
                                          <p:spTgt spid="35"/>
                                        </p:tgtEl>
                                        <p:attrNameLst>
                                          <p:attrName>ppt_y</p:attrName>
                                        </p:attrNameLst>
                                      </p:cBhvr>
                                      <p:tavLst>
                                        <p:tav tm="0">
                                          <p:val>
                                            <p:strVal val="0-#ppt_h/2"/>
                                          </p:val>
                                        </p:tav>
                                        <p:tav tm="100000">
                                          <p:val>
                                            <p:strVal val="#ppt_y"/>
                                          </p:val>
                                        </p:tav>
                                      </p:tavLst>
                                    </p:anim>
                                  </p:childTnLst>
                                </p:cTn>
                              </p:par>
                              <p:par>
                                <p:cTn id="62" presetID="4" presetClass="entr" presetSubtype="16"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box(in)">
                                      <p:cBhvr>
                                        <p:cTn id="64" dur="500"/>
                                        <p:tgtEl>
                                          <p:spTgt spid="36"/>
                                        </p:tgtEl>
                                      </p:cBhvr>
                                    </p:animEffect>
                                  </p:childTnLst>
                                </p:cTn>
                              </p:par>
                              <p:par>
                                <p:cTn id="65" presetID="2" presetClass="entr" presetSubtype="4"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8" presetClass="exit" presetSubtype="16" fill="hold" nodeType="clickEffect">
                                  <p:stCondLst>
                                    <p:cond delay="0"/>
                                  </p:stCondLst>
                                  <p:childTnLst>
                                    <p:animEffect transition="out" filter="diamond(in)">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checkerboard(across)">
                                      <p:cBhvr>
                                        <p:cTn id="78" dur="5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4" presetClass="entr" presetSubtype="16"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box(in)">
                                      <p:cBhvr>
                                        <p:cTn id="83" dur="500"/>
                                        <p:tgtEl>
                                          <p:spTgt spid="29"/>
                                        </p:tgtEl>
                                      </p:cBhvr>
                                    </p:animEffect>
                                  </p:childTnLst>
                                </p:cTn>
                              </p:par>
                              <p:par>
                                <p:cTn id="84" presetID="4" presetClass="entr" presetSubtype="16"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box(in)">
                                      <p:cBhvr>
                                        <p:cTn id="86" dur="500"/>
                                        <p:tgtEl>
                                          <p:spTgt spid="28"/>
                                        </p:tgtEl>
                                      </p:cBhvr>
                                    </p:animEffect>
                                  </p:childTnLst>
                                </p:cTn>
                              </p:par>
                              <p:par>
                                <p:cTn id="87" presetID="5" presetClass="entr" presetSubtype="10"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checkerboard(across)">
                                      <p:cBhvr>
                                        <p:cTn id="89" dur="5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63" presetClass="path" presetSubtype="0" accel="50000" decel="50000" fill="hold" grpId="1" nodeType="clickEffect">
                                  <p:stCondLst>
                                    <p:cond delay="0"/>
                                  </p:stCondLst>
                                  <p:childTnLst>
                                    <p:animMotion origin="layout" path="M -0.00035 -0.0067 L 0.15677 -0.00139 " pathEditMode="relative" rAng="0" ptsTypes="AA">
                                      <p:cBhvr>
                                        <p:cTn id="93" dur="2000" fill="hold"/>
                                        <p:tgtEl>
                                          <p:spTgt spid="14"/>
                                        </p:tgtEl>
                                        <p:attrNameLst>
                                          <p:attrName>ppt_x</p:attrName>
                                          <p:attrName>ppt_y</p:attrName>
                                        </p:attrNameLst>
                                      </p:cBhvr>
                                      <p:rCtr x="7800" y="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9" grpId="0" animBg="1"/>
      <p:bldP spid="25" grpId="0" animBg="1"/>
      <p:bldP spid="26"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91</a:t>
            </a:fld>
            <a:endParaRPr lang="en-US"/>
          </a:p>
        </p:txBody>
      </p:sp>
      <p:pic>
        <p:nvPicPr>
          <p:cNvPr id="1026" name="Picture 2"/>
          <p:cNvPicPr>
            <a:picLocks noChangeAspect="1" noChangeArrowheads="1"/>
          </p:cNvPicPr>
          <p:nvPr/>
        </p:nvPicPr>
        <p:blipFill>
          <a:blip r:embed="rId3"/>
          <a:srcRect/>
          <a:stretch>
            <a:fillRect/>
          </a:stretch>
        </p:blipFill>
        <p:spPr bwMode="auto">
          <a:xfrm>
            <a:off x="285720" y="857232"/>
            <a:ext cx="8572560" cy="3714776"/>
          </a:xfrm>
          <a:prstGeom prst="rect">
            <a:avLst/>
          </a:prstGeom>
          <a:noFill/>
          <a:ln w="9525">
            <a:noFill/>
            <a:miter lim="800000"/>
            <a:headEnd/>
            <a:tailEnd/>
          </a:ln>
          <a:effectLst/>
        </p:spPr>
      </p:pic>
      <p:sp>
        <p:nvSpPr>
          <p:cNvPr id="6" name="Rectangle 5"/>
          <p:cNvSpPr/>
          <p:nvPr/>
        </p:nvSpPr>
        <p:spPr>
          <a:xfrm>
            <a:off x="142844" y="4643446"/>
            <a:ext cx="8856000" cy="1451881"/>
          </a:xfrm>
          <a:prstGeom prst="rect">
            <a:avLst/>
          </a:prstGeom>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ln w="76200">
            <a:solidFill>
              <a:schemeClr val="accent5">
                <a:lumMod val="50000"/>
              </a:schemeClr>
            </a:solidFill>
          </a:ln>
        </p:spPr>
        <p:style>
          <a:lnRef idx="2">
            <a:schemeClr val="accent2"/>
          </a:lnRef>
          <a:fillRef idx="1">
            <a:schemeClr val="lt1"/>
          </a:fillRef>
          <a:effectRef idx="0">
            <a:schemeClr val="accent2"/>
          </a:effectRef>
          <a:fontRef idx="minor">
            <a:schemeClr val="dk1"/>
          </a:fontRef>
        </p:style>
        <p:txBody>
          <a:bodyPr wrap="square" lIns="216000" tIns="216000" rIns="216000" bIns="216000">
            <a:spAutoFit/>
          </a:bodyPr>
          <a:lstStyle/>
          <a:p>
            <a:pPr algn="just">
              <a:buFont typeface="Wingdings" pitchFamily="2" charset="2"/>
              <a:buChar char="Ø"/>
            </a:pPr>
            <a:r>
              <a:rPr lang="fr-FR" sz="2200" b="1" dirty="0" smtClean="0">
                <a:solidFill>
                  <a:schemeClr val="bg1"/>
                </a:solidFill>
                <a:latin typeface="Times New Roman" pitchFamily="18" charset="0"/>
                <a:ea typeface="Calibri" pitchFamily="34" charset="0"/>
                <a:cs typeface="Times New Roman" pitchFamily="18" charset="0"/>
              </a:rPr>
              <a:t>Les SGLT font entrer simultanément dans les cellules une molécule de glucose et deux ions Na+. Glucose et Na+ ont chacun deux sites de reconnaissance sur la protéine.</a:t>
            </a:r>
          </a:p>
        </p:txBody>
      </p:sp>
      <p:sp>
        <p:nvSpPr>
          <p:cNvPr id="5" name="Rectangle 1"/>
          <p:cNvSpPr>
            <a:spLocks noChangeArrowheads="1"/>
          </p:cNvSpPr>
          <p:nvPr/>
        </p:nvSpPr>
        <p:spPr bwMode="auto">
          <a:xfrm>
            <a:off x="214282" y="133002"/>
            <a:ext cx="8643998" cy="648997"/>
          </a:xfrm>
          <a:prstGeom prst="rect">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10800000" scaled="1"/>
            <a:tileRect/>
          </a:gradFill>
          <a:ln w="76200">
            <a:solidFill>
              <a:schemeClr val="bg2"/>
            </a:solidFill>
            <a:headEnd/>
            <a:tailEnd/>
          </a:ln>
        </p:spPr>
        <p:style>
          <a:lnRef idx="2">
            <a:schemeClr val="accent1"/>
          </a:lnRef>
          <a:fillRef idx="1">
            <a:schemeClr val="lt1"/>
          </a:fillRef>
          <a:effectRef idx="0">
            <a:schemeClr val="accent1"/>
          </a:effectRef>
          <a:fontRef idx="minor">
            <a:schemeClr val="dk1"/>
          </a:fontRef>
        </p:style>
        <p:txBody>
          <a:bodyPr vert="horz" wrap="square" lIns="360000" tIns="108000" rIns="216000" bIns="108000" numCol="1" anchor="ctr" anchorCtr="0" compatLnSpc="1">
            <a:prstTxWarp prst="textNoShape">
              <a:avLst/>
            </a:prstTxWarp>
            <a:spAutoFit/>
          </a:bodyPr>
          <a:lstStyle/>
          <a:p>
            <a:pPr lvl="0">
              <a:buFont typeface="Wingdings" pitchFamily="2" charset="2"/>
              <a:buChar char="Ø"/>
            </a:pPr>
            <a:r>
              <a:rPr lang="fr-FR" sz="2800" b="1" dirty="0" smtClean="0">
                <a:ln>
                  <a:solidFill>
                    <a:srgbClr val="FFFF00"/>
                  </a:solidFill>
                </a:ln>
                <a:solidFill>
                  <a:srgbClr val="FFFF00"/>
                </a:solidFill>
                <a:latin typeface="Times New Roman" pitchFamily="18" charset="0"/>
                <a:ea typeface="Calibri" pitchFamily="34" charset="0"/>
                <a:cs typeface="Times New Roman" pitchFamily="18" charset="0"/>
              </a:rPr>
              <a:t>Transport du glucose au niveau de l’</a:t>
            </a:r>
            <a:r>
              <a:rPr lang="fr-FR" sz="2800" b="1" dirty="0" err="1" smtClean="0">
                <a:ln>
                  <a:solidFill>
                    <a:srgbClr val="FFFF00"/>
                  </a:solidFill>
                </a:ln>
                <a:solidFill>
                  <a:srgbClr val="FFFF00"/>
                </a:solidFill>
                <a:latin typeface="Times New Roman" pitchFamily="18" charset="0"/>
                <a:ea typeface="Calibri" pitchFamily="34" charset="0"/>
                <a:cs typeface="Times New Roman" pitchFamily="18" charset="0"/>
              </a:rPr>
              <a:t>entérocyte</a:t>
            </a:r>
            <a:r>
              <a:rPr lang="fr-FR" sz="2800" b="1" dirty="0" smtClean="0">
                <a:ln>
                  <a:solidFill>
                    <a:srgbClr val="FFFF00"/>
                  </a:solidFill>
                </a:ln>
                <a:solidFill>
                  <a:srgbClr val="FFFF00"/>
                </a:solidFill>
                <a:latin typeface="Times New Roman" pitchFamily="18" charset="0"/>
                <a:ea typeface="Calibri" pitchFamily="34" charset="0"/>
                <a:cs typeface="Times New Roman" pitchFamily="18" charset="0"/>
              </a:rPr>
              <a:t>  </a:t>
            </a:r>
          </a:p>
        </p:txBody>
      </p:sp>
    </p:spTree>
  </p:cSld>
  <p:clrMapOvr>
    <a:masterClrMapping/>
  </p:clrMapOvr>
  <p:transition spd="slow">
    <p:pull dir="l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92</a:t>
            </a:fld>
            <a:endParaRPr lang="en-US"/>
          </a:p>
        </p:txBody>
      </p:sp>
      <p:pic>
        <p:nvPicPr>
          <p:cNvPr id="190466" name="Picture 2"/>
          <p:cNvPicPr>
            <a:picLocks noChangeAspect="1" noChangeArrowheads="1"/>
          </p:cNvPicPr>
          <p:nvPr/>
        </p:nvPicPr>
        <p:blipFill>
          <a:blip r:embed="rId2"/>
          <a:srcRect l="10465" t="1612" r="9302"/>
          <a:stretch>
            <a:fillRect/>
          </a:stretch>
        </p:blipFill>
        <p:spPr bwMode="auto">
          <a:xfrm>
            <a:off x="214282" y="928670"/>
            <a:ext cx="8572560" cy="3714776"/>
          </a:xfrm>
          <a:prstGeom prst="rect">
            <a:avLst/>
          </a:prstGeom>
          <a:noFill/>
          <a:ln w="9525">
            <a:noFill/>
            <a:miter lim="800000"/>
            <a:headEnd/>
            <a:tailEnd/>
          </a:ln>
          <a:effectLst/>
        </p:spPr>
      </p:pic>
      <p:sp>
        <p:nvSpPr>
          <p:cNvPr id="5" name="Rectangle 4"/>
          <p:cNvSpPr/>
          <p:nvPr/>
        </p:nvSpPr>
        <p:spPr bwMode="auto">
          <a:xfrm>
            <a:off x="214282" y="898884"/>
            <a:ext cx="8604562" cy="3816000"/>
          </a:xfrm>
          <a:prstGeom prst="rect">
            <a:avLst/>
          </a:prstGeom>
          <a:noFill/>
          <a:ln w="76200" cap="flat" cmpd="sng" algn="ctr">
            <a:solidFill>
              <a:srgbClr val="66FF6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6" name="Rectangle 5"/>
          <p:cNvSpPr/>
          <p:nvPr/>
        </p:nvSpPr>
        <p:spPr>
          <a:xfrm>
            <a:off x="142844" y="4786322"/>
            <a:ext cx="8856000" cy="1207235"/>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100000" b="100000"/>
            </a:path>
            <a:tileRect t="-100000" r="-100000"/>
          </a:gradFill>
          <a:ln w="76200">
            <a:solidFill>
              <a:srgbClr val="29A6A3"/>
            </a:solidFill>
          </a:ln>
        </p:spPr>
        <p:style>
          <a:lnRef idx="2">
            <a:schemeClr val="accent2"/>
          </a:lnRef>
          <a:fillRef idx="1">
            <a:schemeClr val="lt1"/>
          </a:fillRef>
          <a:effectRef idx="0">
            <a:schemeClr val="accent2"/>
          </a:effectRef>
          <a:fontRef idx="minor">
            <a:schemeClr val="dk1"/>
          </a:fontRef>
        </p:style>
        <p:txBody>
          <a:bodyPr wrap="square" lIns="216000" tIns="72000" rIns="216000" bIns="72000">
            <a:spAutoFit/>
          </a:bodyPr>
          <a:lstStyle/>
          <a:p>
            <a:pPr algn="just">
              <a:buFont typeface="Wingdings" pitchFamily="2" charset="2"/>
              <a:buChar char="Ø"/>
            </a:pPr>
            <a:r>
              <a:rPr lang="fr-FR" sz="2300" b="1" dirty="0" smtClean="0">
                <a:solidFill>
                  <a:schemeClr val="bg1"/>
                </a:solidFill>
                <a:latin typeface="Times New Roman" pitchFamily="18" charset="0"/>
                <a:ea typeface="Calibri" pitchFamily="34" charset="0"/>
                <a:cs typeface="Times New Roman" pitchFamily="18" charset="0"/>
              </a:rPr>
              <a:t>Le sodium pénètre passivement, ce qui crée un gradient sodique dans la cellule entraînant son expulsion à nouveau par la pompe à sodium et potassium qui dépense de l’énergie. </a:t>
            </a:r>
            <a:endParaRPr lang="fr-FR" sz="2300" dirty="0">
              <a:solidFill>
                <a:schemeClr val="bg1"/>
              </a:solidFill>
            </a:endParaRPr>
          </a:p>
        </p:txBody>
      </p:sp>
      <p:sp>
        <p:nvSpPr>
          <p:cNvPr id="7" name="Rectangle 1"/>
          <p:cNvSpPr>
            <a:spLocks noChangeArrowheads="1"/>
          </p:cNvSpPr>
          <p:nvPr/>
        </p:nvSpPr>
        <p:spPr bwMode="auto">
          <a:xfrm>
            <a:off x="214282" y="133002"/>
            <a:ext cx="8643998" cy="648997"/>
          </a:xfrm>
          <a:prstGeom prst="rect">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10800000" scaled="1"/>
            <a:tileRect/>
          </a:gradFill>
          <a:ln w="76200">
            <a:solidFill>
              <a:schemeClr val="bg2"/>
            </a:solidFill>
            <a:headEnd/>
            <a:tailEnd/>
          </a:ln>
        </p:spPr>
        <p:style>
          <a:lnRef idx="2">
            <a:schemeClr val="accent1"/>
          </a:lnRef>
          <a:fillRef idx="1">
            <a:schemeClr val="lt1"/>
          </a:fillRef>
          <a:effectRef idx="0">
            <a:schemeClr val="accent1"/>
          </a:effectRef>
          <a:fontRef idx="minor">
            <a:schemeClr val="dk1"/>
          </a:fontRef>
        </p:style>
        <p:txBody>
          <a:bodyPr vert="horz" wrap="square" lIns="360000" tIns="108000" rIns="216000" bIns="108000" numCol="1" anchor="ctr" anchorCtr="0" compatLnSpc="1">
            <a:prstTxWarp prst="textNoShape">
              <a:avLst/>
            </a:prstTxWarp>
            <a:spAutoFit/>
          </a:bodyPr>
          <a:lstStyle/>
          <a:p>
            <a:pPr lvl="0">
              <a:buFont typeface="Wingdings" pitchFamily="2" charset="2"/>
              <a:buChar char="Ø"/>
            </a:pPr>
            <a:r>
              <a:rPr lang="fr-FR" sz="2800" b="1" dirty="0" smtClean="0">
                <a:ln>
                  <a:solidFill>
                    <a:srgbClr val="FFFF00"/>
                  </a:solidFill>
                </a:ln>
                <a:solidFill>
                  <a:srgbClr val="FFFF00"/>
                </a:solidFill>
                <a:latin typeface="Times New Roman" pitchFamily="18" charset="0"/>
                <a:ea typeface="Calibri" pitchFamily="34" charset="0"/>
                <a:cs typeface="Times New Roman" pitchFamily="18" charset="0"/>
              </a:rPr>
              <a:t>Transport du glucose au niveau de l’</a:t>
            </a:r>
            <a:r>
              <a:rPr lang="fr-FR" sz="2800" b="1" dirty="0" err="1" smtClean="0">
                <a:ln>
                  <a:solidFill>
                    <a:srgbClr val="FFFF00"/>
                  </a:solidFill>
                </a:ln>
                <a:solidFill>
                  <a:srgbClr val="FFFF00"/>
                </a:solidFill>
                <a:latin typeface="Times New Roman" pitchFamily="18" charset="0"/>
                <a:ea typeface="Calibri" pitchFamily="34" charset="0"/>
                <a:cs typeface="Times New Roman" pitchFamily="18" charset="0"/>
              </a:rPr>
              <a:t>entérocyte</a:t>
            </a:r>
            <a:r>
              <a:rPr lang="fr-FR" sz="2800" b="1" dirty="0" smtClean="0">
                <a:ln>
                  <a:solidFill>
                    <a:srgbClr val="FFFF00"/>
                  </a:solidFill>
                </a:ln>
                <a:solidFill>
                  <a:srgbClr val="FFFF00"/>
                </a:solidFill>
                <a:latin typeface="Times New Roman" pitchFamily="18" charset="0"/>
                <a:ea typeface="Calibri" pitchFamily="34" charset="0"/>
                <a:cs typeface="Times New Roman" pitchFamily="18" charset="0"/>
              </a:rPr>
              <a:t>  </a:t>
            </a:r>
          </a:p>
        </p:txBody>
      </p:sp>
    </p:spTree>
  </p:cSld>
  <p:clrMapOvr>
    <a:masterClrMapping/>
  </p:clrMapOvr>
  <p:transition spd="slow">
    <p:pull dir="l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93</a:t>
            </a:fld>
            <a:endParaRPr lang="en-US"/>
          </a:p>
        </p:txBody>
      </p:sp>
      <p:sp>
        <p:nvSpPr>
          <p:cNvPr id="7" name="Rectangle 6"/>
          <p:cNvSpPr/>
          <p:nvPr/>
        </p:nvSpPr>
        <p:spPr>
          <a:xfrm>
            <a:off x="214282" y="385963"/>
            <a:ext cx="8715436" cy="4154984"/>
          </a:xfrm>
          <a:prstGeom prst="rect">
            <a:avLst/>
          </a:prstGeom>
          <a:ln w="76200">
            <a:solidFill>
              <a:srgbClr val="FFCCFF"/>
            </a:solidFill>
            <a:prstDash val="sysDash"/>
          </a:ln>
        </p:spPr>
        <p:style>
          <a:lnRef idx="2">
            <a:schemeClr val="accent1"/>
          </a:lnRef>
          <a:fillRef idx="1">
            <a:schemeClr val="lt1"/>
          </a:fillRef>
          <a:effectRef idx="0">
            <a:schemeClr val="accent1"/>
          </a:effectRef>
          <a:fontRef idx="minor">
            <a:schemeClr val="dk1"/>
          </a:fontRef>
        </p:style>
        <p:txBody>
          <a:bodyPr wrap="square" lIns="288000" rIns="288000">
            <a:spAutoFit/>
          </a:bodyPr>
          <a:lstStyle/>
          <a:p>
            <a:pPr algn="just">
              <a:lnSpc>
                <a:spcPct val="150000"/>
              </a:lnSpc>
              <a:buFont typeface="Wingdings" pitchFamily="2" charset="2"/>
              <a:buChar char="Ø"/>
            </a:pPr>
            <a:r>
              <a:rPr lang="fr-FR" sz="2800" b="1" dirty="0" smtClean="0">
                <a:solidFill>
                  <a:srgbClr val="FF0000"/>
                </a:solidFill>
                <a:latin typeface="Times New Roman" pitchFamily="18" charset="0"/>
                <a:cs typeface="Times New Roman" pitchFamily="18" charset="0"/>
              </a:rPr>
              <a:t> </a:t>
            </a:r>
            <a:r>
              <a:rPr lang="fr-FR" sz="3200" b="1" i="1" u="sng" dirty="0" smtClean="0">
                <a:solidFill>
                  <a:srgbClr val="FF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Exemple de Symport des acides aminés </a:t>
            </a:r>
            <a:r>
              <a:rPr lang="fr-FR" sz="2800" b="1" dirty="0" smtClean="0">
                <a:latin typeface="Times New Roman" pitchFamily="18" charset="0"/>
                <a:cs typeface="Times New Roman" pitchFamily="18" charset="0"/>
              </a:rPr>
              <a:t>: Dans les </a:t>
            </a:r>
            <a:r>
              <a:rPr lang="fr-FR" sz="2800" b="1" dirty="0" err="1" smtClean="0">
                <a:latin typeface="Times New Roman" pitchFamily="18" charset="0"/>
                <a:cs typeface="Times New Roman" pitchFamily="18" charset="0"/>
              </a:rPr>
              <a:t>entérocytes</a:t>
            </a:r>
            <a:r>
              <a:rPr lang="fr-FR" sz="2800" b="1" dirty="0" smtClean="0">
                <a:latin typeface="Times New Roman" pitchFamily="18" charset="0"/>
                <a:cs typeface="Times New Roman" pitchFamily="18" charset="0"/>
              </a:rPr>
              <a:t>, le passage des acides aminés à travers la membrane plasmique utilise un symport fonctionnant à l'aide du gradient de sodium. L'exemple est celui du transporteur Na+/ L-leucine</a:t>
            </a:r>
          </a:p>
          <a:p>
            <a:pPr indent="342900" algn="justLow">
              <a:lnSpc>
                <a:spcPct val="150000"/>
              </a:lnSpc>
            </a:pPr>
            <a:r>
              <a:rPr lang="fr-FR" sz="3200" b="1" i="1" u="sng" dirty="0" smtClean="0">
                <a:solidFill>
                  <a:srgbClr val="FF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endParaRPr lang="fr-FR" sz="2800" dirty="0">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94</a:t>
            </a:fld>
            <a:endParaRPr lang="en-US"/>
          </a:p>
        </p:txBody>
      </p:sp>
      <p:pic>
        <p:nvPicPr>
          <p:cNvPr id="1026" name="Picture 2"/>
          <p:cNvPicPr>
            <a:picLocks noChangeAspect="1" noChangeArrowheads="1"/>
          </p:cNvPicPr>
          <p:nvPr/>
        </p:nvPicPr>
        <p:blipFill>
          <a:blip r:embed="rId2"/>
          <a:srcRect/>
          <a:stretch>
            <a:fillRect/>
          </a:stretch>
        </p:blipFill>
        <p:spPr bwMode="auto">
          <a:xfrm>
            <a:off x="236868" y="1214422"/>
            <a:ext cx="8621412" cy="2428892"/>
          </a:xfrm>
          <a:prstGeom prst="rect">
            <a:avLst/>
          </a:prstGeom>
          <a:noFill/>
          <a:ln w="76200">
            <a:solidFill>
              <a:srgbClr val="33CC33"/>
            </a:solidFill>
            <a:miter lim="800000"/>
            <a:headEnd/>
            <a:tailEnd/>
          </a:ln>
          <a:effectLst/>
        </p:spPr>
      </p:pic>
      <p:sp>
        <p:nvSpPr>
          <p:cNvPr id="5" name="Rectangle 4"/>
          <p:cNvSpPr/>
          <p:nvPr/>
        </p:nvSpPr>
        <p:spPr>
          <a:xfrm>
            <a:off x="71406" y="3714752"/>
            <a:ext cx="8929718" cy="2462213"/>
          </a:xfrm>
          <a:prstGeom prst="rect">
            <a:avLst/>
          </a:prstGeom>
        </p:spPr>
        <p:style>
          <a:lnRef idx="2">
            <a:schemeClr val="accent1"/>
          </a:lnRef>
          <a:fillRef idx="1">
            <a:schemeClr val="lt1"/>
          </a:fillRef>
          <a:effectRef idx="0">
            <a:schemeClr val="accent1"/>
          </a:effectRef>
          <a:fontRef idx="minor">
            <a:schemeClr val="dk1"/>
          </a:fontRef>
        </p:style>
        <p:txBody>
          <a:bodyPr wrap="square" lIns="252000" rIns="252000">
            <a:spAutoFit/>
          </a:bodyPr>
          <a:lstStyle/>
          <a:p>
            <a:pPr marL="457200" indent="-457200" algn="just">
              <a:buFont typeface="+mj-lt"/>
              <a:buAutoNum type="arabicPeriod"/>
            </a:pPr>
            <a:r>
              <a:rPr lang="fr-FR" sz="2200" b="1" dirty="0" smtClean="0">
                <a:latin typeface="Times New Roman" pitchFamily="18" charset="0"/>
                <a:cs typeface="Times New Roman" pitchFamily="18" charset="0"/>
              </a:rPr>
              <a:t>Le calcium intracellulaire est exporté vers le domaine extracellulaire d'une part par une pompe </a:t>
            </a:r>
            <a:r>
              <a:rPr lang="fr-FR" sz="2200" b="1" dirty="0" err="1" smtClean="0">
                <a:latin typeface="Times New Roman" pitchFamily="18" charset="0"/>
                <a:cs typeface="Times New Roman" pitchFamily="18" charset="0"/>
              </a:rPr>
              <a:t>ATPase</a:t>
            </a:r>
            <a:r>
              <a:rPr lang="fr-FR" sz="2200" b="1" dirty="0" smtClean="0">
                <a:latin typeface="Times New Roman" pitchFamily="18" charset="0"/>
                <a:cs typeface="Times New Roman" pitchFamily="18" charset="0"/>
              </a:rPr>
              <a:t> dépendante. </a:t>
            </a:r>
          </a:p>
          <a:p>
            <a:pPr marL="457200" indent="-457200" algn="just">
              <a:buFont typeface="+mj-lt"/>
              <a:buAutoNum type="arabicPeriod"/>
            </a:pPr>
            <a:r>
              <a:rPr lang="fr-FR" sz="2200" b="1" dirty="0" smtClean="0">
                <a:latin typeface="Times New Roman" pitchFamily="18" charset="0"/>
                <a:cs typeface="Times New Roman" pitchFamily="18" charset="0"/>
              </a:rPr>
              <a:t>Et d'autre part par un système antiport. Dans ce cas l’entrée passive du Na + entraîne la sortie du Ca++. 3 ions sodium entrent et un ion Ca++ est expulsé. </a:t>
            </a:r>
          </a:p>
          <a:p>
            <a:pPr algn="just"/>
            <a:r>
              <a:rPr lang="fr-FR" sz="2200" b="1" dirty="0" smtClean="0">
                <a:latin typeface="Times New Roman" pitchFamily="18" charset="0"/>
                <a:cs typeface="Times New Roman" pitchFamily="18" charset="0"/>
              </a:rPr>
              <a:t>C'est un système à haute capacité qui maintient le calcium intracellulaire à une très basse concentration.</a:t>
            </a:r>
            <a:endParaRPr lang="fr-FR" sz="2200" b="1" dirty="0">
              <a:latin typeface="Times New Roman" pitchFamily="18" charset="0"/>
              <a:cs typeface="Times New Roman" pitchFamily="18" charset="0"/>
            </a:endParaRPr>
          </a:p>
        </p:txBody>
      </p:sp>
      <p:sp>
        <p:nvSpPr>
          <p:cNvPr id="6" name="Rectangle 5"/>
          <p:cNvSpPr/>
          <p:nvPr/>
        </p:nvSpPr>
        <p:spPr bwMode="auto">
          <a:xfrm>
            <a:off x="5643570" y="2786058"/>
            <a:ext cx="2643206" cy="42862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dirty="0" smtClean="0">
                <a:ln>
                  <a:noFill/>
                </a:ln>
                <a:solidFill>
                  <a:schemeClr val="bg1"/>
                </a:solidFill>
                <a:effectLst/>
                <a:latin typeface="Arial Black" pitchFamily="34" charset="0"/>
              </a:rPr>
              <a:t>hyaloplasme</a:t>
            </a:r>
          </a:p>
        </p:txBody>
      </p:sp>
      <p:sp>
        <p:nvSpPr>
          <p:cNvPr id="7" name="Rectangle 6"/>
          <p:cNvSpPr/>
          <p:nvPr/>
        </p:nvSpPr>
        <p:spPr bwMode="auto">
          <a:xfrm>
            <a:off x="428596" y="2786058"/>
            <a:ext cx="2428892" cy="6429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r>
              <a:rPr lang="fr-FR" dirty="0" smtClean="0">
                <a:solidFill>
                  <a:schemeClr val="bg1"/>
                </a:solidFill>
                <a:latin typeface="Arial Black" pitchFamily="34" charset="0"/>
              </a:rPr>
              <a:t>domaine </a:t>
            </a:r>
          </a:p>
          <a:p>
            <a:pPr eaLnBrk="0" hangingPunct="0"/>
            <a:r>
              <a:rPr lang="fr-FR" dirty="0" smtClean="0">
                <a:solidFill>
                  <a:schemeClr val="bg1"/>
                </a:solidFill>
                <a:latin typeface="Arial Black" pitchFamily="34" charset="0"/>
              </a:rPr>
              <a:t>extracellulaire</a:t>
            </a:r>
          </a:p>
        </p:txBody>
      </p:sp>
      <p:sp>
        <p:nvSpPr>
          <p:cNvPr id="8" name="Rectangle 7"/>
          <p:cNvSpPr/>
          <p:nvPr/>
        </p:nvSpPr>
        <p:spPr bwMode="auto">
          <a:xfrm>
            <a:off x="214282" y="142876"/>
            <a:ext cx="8715436" cy="1000108"/>
          </a:xfrm>
          <a:prstGeom prst="rect">
            <a:avLst/>
          </a:prstGeom>
          <a:solidFill>
            <a:srgbClr val="FFC000"/>
          </a:solidFill>
          <a:ln w="57150" cap="flat" cmpd="sng" algn="ctr">
            <a:solidFill>
              <a:srgbClr val="66FF6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r>
              <a:rPr lang="fr-FR" sz="3200" b="1" i="1" u="sng" dirty="0" smtClean="0">
                <a:ln>
                  <a:solidFill>
                    <a:srgbClr val="006699"/>
                  </a:solidFill>
                </a:ln>
                <a:solidFill>
                  <a:srgbClr val="006699"/>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Exemple d’antiport</a:t>
            </a:r>
            <a:r>
              <a:rPr lang="fr-FR" sz="3200" b="1" dirty="0" smtClean="0">
                <a:ln>
                  <a:solidFill>
                    <a:srgbClr val="006699"/>
                  </a:solidFill>
                </a:ln>
                <a:solidFill>
                  <a:srgbClr val="006699"/>
                </a:solidFill>
                <a:latin typeface="Times New Roman" pitchFamily="18" charset="0"/>
                <a:cs typeface="Times New Roman" pitchFamily="18" charset="0"/>
              </a:rPr>
              <a:t> </a:t>
            </a:r>
          </a:p>
          <a:p>
            <a:pPr eaLnBrk="0" hangingPunct="0"/>
            <a:r>
              <a:rPr lang="fr-FR" sz="3200" b="1" dirty="0" smtClean="0">
                <a:latin typeface="Times New Roman" pitchFamily="18" charset="0"/>
                <a:cs typeface="Times New Roman" pitchFamily="18" charset="0"/>
              </a:rPr>
              <a:t> </a:t>
            </a:r>
            <a:r>
              <a:rPr lang="fr-FR" sz="2800" b="1" dirty="0" err="1" smtClean="0">
                <a:ln>
                  <a:solidFill>
                    <a:schemeClr val="bg1"/>
                  </a:solidFill>
                </a:ln>
                <a:solidFill>
                  <a:srgbClr val="FF0066"/>
                </a:solidFill>
                <a:latin typeface="Times New Roman" pitchFamily="18" charset="0"/>
                <a:cs typeface="Times New Roman" pitchFamily="18" charset="0"/>
              </a:rPr>
              <a:t>Cotransporteur</a:t>
            </a:r>
            <a:r>
              <a:rPr lang="fr-FR" sz="2800" b="1" dirty="0" smtClean="0">
                <a:ln>
                  <a:solidFill>
                    <a:schemeClr val="bg1"/>
                  </a:solidFill>
                </a:ln>
                <a:solidFill>
                  <a:srgbClr val="FF0066"/>
                </a:solidFill>
                <a:latin typeface="Times New Roman" pitchFamily="18" charset="0"/>
                <a:cs typeface="Times New Roman" pitchFamily="18" charset="0"/>
              </a:rPr>
              <a:t> Na+/Ca++ dans les cellules cardiaques</a:t>
            </a:r>
            <a:r>
              <a:rPr lang="fr-FR" sz="3200" b="1" dirty="0" smtClean="0">
                <a:latin typeface="Times New Roman" pitchFamily="18" charset="0"/>
                <a:cs typeface="Times New Roman" pitchFamily="18" charset="0"/>
              </a:rPr>
              <a:t> </a:t>
            </a:r>
            <a:endParaRPr kumimoji="0" lang="fr-FR" sz="3200" b="0" i="0" u="none" strike="noStrike" cap="none" normalizeH="0" baseline="0" dirty="0" smtClean="0">
              <a:ln>
                <a:noFill/>
              </a:ln>
              <a:solidFill>
                <a:schemeClr val="tx1"/>
              </a:solidFill>
              <a:effectLst/>
              <a:latin typeface="Arial" charset="0"/>
            </a:endParaRPr>
          </a:p>
        </p:txBody>
      </p:sp>
    </p:spTree>
  </p:cSld>
  <p:clrMapOvr>
    <a:masterClrMapping/>
  </p:clrMapOvr>
  <p:transition spd="slow">
    <p:pull dir="l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defRPr/>
            </a:pPr>
            <a:fld id="{18825232-B168-406D-BBA6-E837B33E2ED8}" type="slidenum">
              <a:rPr lang="en-US" smtClean="0"/>
              <a:pPr>
                <a:defRPr/>
              </a:pPr>
              <a:t>95</a:t>
            </a:fld>
            <a:endParaRPr lang="en-US"/>
          </a:p>
        </p:txBody>
      </p:sp>
      <p:sp>
        <p:nvSpPr>
          <p:cNvPr id="6" name="Rectangle 5"/>
          <p:cNvSpPr>
            <a:spLocks noRot="1" noChangeArrowheads="1"/>
          </p:cNvSpPr>
          <p:nvPr/>
        </p:nvSpPr>
        <p:spPr bwMode="auto">
          <a:xfrm>
            <a:off x="145156" y="71438"/>
            <a:ext cx="8856000" cy="857232"/>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33CCFF"/>
            </a:solidFill>
            <a:miter lim="800000"/>
            <a:headEnd/>
            <a:tailEnd/>
          </a:ln>
          <a:effectLst/>
        </p:spPr>
        <p:txBody>
          <a:bodyPr anchor="ctr"/>
          <a:lstStyle/>
          <a:p>
            <a:pPr fontAlgn="auto">
              <a:spcBef>
                <a:spcPts val="0"/>
              </a:spcBef>
              <a:spcAft>
                <a:spcPts val="0"/>
              </a:spcAft>
              <a:defRPr/>
            </a:pPr>
            <a:r>
              <a:rPr lang="fr-FR" sz="2400" b="1" dirty="0" smtClean="0">
                <a:solidFill>
                  <a:srgbClr val="FFFF00"/>
                </a:solidFill>
                <a:latin typeface="Times New Roman" pitchFamily="18" charset="0"/>
                <a:cs typeface="Times New Roman" pitchFamily="18" charset="0"/>
              </a:rPr>
              <a:t>Transports et diffusions à travers la membrane plasmique des </a:t>
            </a:r>
            <a:r>
              <a:rPr lang="fr-FR" sz="2400" b="1" dirty="0" err="1" smtClean="0">
                <a:solidFill>
                  <a:srgbClr val="FFFF00"/>
                </a:solidFill>
                <a:latin typeface="Times New Roman" pitchFamily="18" charset="0"/>
                <a:cs typeface="Times New Roman" pitchFamily="18" charset="0"/>
              </a:rPr>
              <a:t>des</a:t>
            </a:r>
            <a:r>
              <a:rPr lang="fr-FR" sz="2400" b="1" dirty="0" smtClean="0">
                <a:solidFill>
                  <a:srgbClr val="FFFF00"/>
                </a:solidFill>
                <a:latin typeface="Times New Roman" pitchFamily="18" charset="0"/>
                <a:cs typeface="Times New Roman" pitchFamily="18" charset="0"/>
              </a:rPr>
              <a:t> macromolécules</a:t>
            </a:r>
            <a:endParaRPr lang="en-US" sz="2400" b="1" dirty="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sp>
        <p:nvSpPr>
          <p:cNvPr id="2049" name="Rectangle 1"/>
          <p:cNvSpPr>
            <a:spLocks noChangeArrowheads="1"/>
          </p:cNvSpPr>
          <p:nvPr/>
        </p:nvSpPr>
        <p:spPr bwMode="auto">
          <a:xfrm>
            <a:off x="71470" y="1000108"/>
            <a:ext cx="8929686" cy="553997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lvl="0"/>
            <a:r>
              <a:rPr kumimoji="0" lang="fr-FR"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I</a:t>
            </a:r>
            <a:r>
              <a:rPr lang="fr-FR" sz="2400" b="1" dirty="0" smtClean="0">
                <a:solidFill>
                  <a:srgbClr val="FF0000"/>
                </a:solidFill>
                <a:latin typeface="Times New Roman" pitchFamily="18" charset="0"/>
                <a:ea typeface="Calibri" pitchFamily="34" charset="0"/>
                <a:cs typeface="Times New Roman" pitchFamily="18" charset="0"/>
              </a:rPr>
              <a:t>I</a:t>
            </a:r>
            <a:r>
              <a:rPr kumimoji="0" lang="fr-FR"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fr-FR" sz="2400" b="1" i="0" u="none" strike="noStrike" cap="none" normalizeH="0" dirty="0" smtClean="0">
                <a:ln>
                  <a:noFill/>
                </a:ln>
                <a:solidFill>
                  <a:srgbClr val="FF0000"/>
                </a:solidFill>
                <a:effectLst/>
                <a:latin typeface="Times New Roman" pitchFamily="18" charset="0"/>
                <a:ea typeface="Calibri" pitchFamily="34" charset="0"/>
                <a:cs typeface="Times New Roman" pitchFamily="18" charset="0"/>
              </a:rPr>
              <a:t> </a:t>
            </a:r>
            <a:r>
              <a:rPr kumimoji="0" lang="fr-FR"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Transports membranaires </a:t>
            </a:r>
            <a:r>
              <a:rPr kumimoji="0" lang="fr-FR" sz="24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Cytotiques</a:t>
            </a:r>
            <a:r>
              <a:rPr kumimoji="0" lang="fr-FR"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des macromolécules</a:t>
            </a:r>
          </a:p>
          <a:p>
            <a:pPr lvl="0"/>
            <a:r>
              <a:rPr lang="fr-FR" sz="2400" b="1" dirty="0" smtClean="0">
                <a:solidFill>
                  <a:srgbClr val="FF0000"/>
                </a:solidFill>
                <a:latin typeface="Times New Roman" pitchFamily="18" charset="0"/>
                <a:ea typeface="Calibri" pitchFamily="34" charset="0"/>
                <a:cs typeface="Times New Roman" pitchFamily="18" charset="0"/>
              </a:rPr>
              <a:t>                      </a:t>
            </a:r>
            <a:r>
              <a:rPr kumimoji="0" lang="fr-FR"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 avec mouvements de la membrane plasmique » </a:t>
            </a:r>
          </a:p>
          <a:p>
            <a:pPr lvl="0"/>
            <a:r>
              <a:rPr lang="fr-FR" sz="2400" b="1" dirty="0" smtClean="0">
                <a:solidFill>
                  <a:srgbClr val="FF0000"/>
                </a:solidFill>
                <a:latin typeface="Times New Roman" pitchFamily="18" charset="0"/>
                <a:ea typeface="Calibri" pitchFamily="34" charset="0"/>
                <a:cs typeface="Times New Roman" pitchFamily="18" charset="0"/>
              </a:rPr>
              <a:t> II</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fr-FR" sz="2400" b="1" i="0" u="none" strike="noStrike" cap="none" normalizeH="0" baseline="0" dirty="0" smtClean="0">
                <a:ln>
                  <a:noFill/>
                </a:ln>
                <a:solidFill>
                  <a:schemeClr val="bg2">
                    <a:lumMod val="40000"/>
                    <a:lumOff val="60000"/>
                  </a:schemeClr>
                </a:solidFill>
                <a:effectLst/>
                <a:latin typeface="Times New Roman" pitchFamily="18" charset="0"/>
                <a:ea typeface="Calibri" pitchFamily="34" charset="0"/>
                <a:cs typeface="Times New Roman" pitchFamily="18" charset="0"/>
              </a:rPr>
              <a:t>1. </a:t>
            </a:r>
            <a:r>
              <a:rPr lang="fr-FR" sz="2400" b="1" dirty="0" smtClean="0">
                <a:solidFill>
                  <a:schemeClr val="bg2">
                    <a:lumMod val="40000"/>
                    <a:lumOff val="60000"/>
                  </a:schemeClr>
                </a:solidFill>
                <a:latin typeface="Times New Roman" pitchFamily="18" charset="0"/>
                <a:cs typeface="Times New Roman" pitchFamily="18" charset="0"/>
              </a:rPr>
              <a:t>Endocytose </a:t>
            </a:r>
          </a:p>
          <a:p>
            <a:pPr lvl="0" eaLnBrk="0" hangingPunct="0">
              <a:lnSpc>
                <a:spcPct val="150000"/>
              </a:lnSpc>
            </a:pPr>
            <a:r>
              <a:rPr lang="fr-FR" sz="2400" dirty="0" smtClean="0">
                <a:latin typeface="Times New Roman" pitchFamily="18" charset="0"/>
                <a:cs typeface="Times New Roman" pitchFamily="18" charset="0"/>
              </a:rPr>
              <a:t>   </a:t>
            </a:r>
            <a:r>
              <a:rPr lang="fr-FR" sz="2400" b="1" dirty="0" smtClean="0">
                <a:solidFill>
                  <a:srgbClr val="FF0000"/>
                </a:solidFill>
                <a:latin typeface="Times New Roman" pitchFamily="18" charset="0"/>
                <a:ea typeface="Calibri" pitchFamily="34" charset="0"/>
                <a:cs typeface="Times New Roman" pitchFamily="18" charset="0"/>
              </a:rPr>
              <a:t>II</a:t>
            </a:r>
            <a:r>
              <a:rPr lang="fr-FR" sz="2400" b="1" dirty="0" smtClean="0">
                <a:solidFill>
                  <a:srgbClr val="FF0000"/>
                </a:solidFill>
                <a:latin typeface="Times New Roman" pitchFamily="18" charset="0"/>
                <a:cs typeface="Times New Roman" pitchFamily="18" charset="0"/>
              </a:rPr>
              <a:t>.</a:t>
            </a:r>
            <a:r>
              <a:rPr lang="fr-FR" sz="2400" b="1" dirty="0" smtClean="0">
                <a:solidFill>
                  <a:schemeClr val="bg2">
                    <a:lumMod val="60000"/>
                    <a:lumOff val="40000"/>
                  </a:schemeClr>
                </a:solidFill>
                <a:latin typeface="Times New Roman" pitchFamily="18" charset="0"/>
                <a:cs typeface="Times New Roman" pitchFamily="18" charset="0"/>
              </a:rPr>
              <a:t>1</a:t>
            </a:r>
            <a:r>
              <a:rPr lang="fr-FR" sz="2400" b="1" dirty="0" smtClean="0">
                <a:solidFill>
                  <a:srgbClr val="FF0000"/>
                </a:solidFill>
                <a:latin typeface="Times New Roman" pitchFamily="18" charset="0"/>
                <a:cs typeface="Times New Roman" pitchFamily="18" charset="0"/>
              </a:rPr>
              <a:t>.</a:t>
            </a:r>
            <a:r>
              <a:rPr lang="fr-FR" sz="2400" b="1" dirty="0" smtClean="0">
                <a:solidFill>
                  <a:schemeClr val="bg1"/>
                </a:solidFill>
                <a:latin typeface="Times New Roman" pitchFamily="18" charset="0"/>
                <a:cs typeface="Times New Roman" pitchFamily="18" charset="0"/>
              </a:rPr>
              <a:t>2 Phagocytose</a:t>
            </a:r>
          </a:p>
          <a:p>
            <a:pPr lvl="0" eaLnBrk="0" hangingPunct="0">
              <a:lnSpc>
                <a:spcPct val="150000"/>
              </a:lnSpc>
            </a:pPr>
            <a:r>
              <a:rPr lang="fr-FR" sz="2400" b="1" dirty="0" smtClean="0">
                <a:solidFill>
                  <a:srgbClr val="FF0000"/>
                </a:solidFill>
                <a:latin typeface="Times New Roman" pitchFamily="18" charset="0"/>
                <a:ea typeface="Calibri" pitchFamily="34" charset="0"/>
                <a:cs typeface="Times New Roman" pitchFamily="18" charset="0"/>
              </a:rPr>
              <a:t>II</a:t>
            </a:r>
            <a:r>
              <a:rPr lang="fr-FR" sz="2400" b="1" dirty="0" smtClean="0">
                <a:solidFill>
                  <a:srgbClr val="FF0000"/>
                </a:solidFill>
                <a:latin typeface="Times New Roman" pitchFamily="18" charset="0"/>
                <a:cs typeface="Times New Roman" pitchFamily="18" charset="0"/>
              </a:rPr>
              <a:t>.</a:t>
            </a:r>
            <a:r>
              <a:rPr lang="fr-FR" sz="2400" b="1" dirty="0" smtClean="0">
                <a:solidFill>
                  <a:schemeClr val="bg2">
                    <a:lumMod val="60000"/>
                    <a:lumOff val="40000"/>
                  </a:schemeClr>
                </a:solidFill>
                <a:latin typeface="Times New Roman" pitchFamily="18" charset="0"/>
                <a:cs typeface="Times New Roman" pitchFamily="18" charset="0"/>
              </a:rPr>
              <a:t>1</a:t>
            </a:r>
            <a:r>
              <a:rPr lang="fr-FR" sz="2400" b="1" dirty="0" smtClean="0">
                <a:solidFill>
                  <a:srgbClr val="FF0000"/>
                </a:solidFill>
                <a:latin typeface="Times New Roman" pitchFamily="18" charset="0"/>
                <a:cs typeface="Times New Roman" pitchFamily="18" charset="0"/>
              </a:rPr>
              <a:t>.</a:t>
            </a:r>
            <a:r>
              <a:rPr lang="fr-FR" sz="2400" b="1" dirty="0" smtClean="0">
                <a:solidFill>
                  <a:schemeClr val="bg1"/>
                </a:solidFill>
                <a:latin typeface="Times New Roman" pitchFamily="18" charset="0"/>
                <a:cs typeface="Times New Roman" pitchFamily="18" charset="0"/>
              </a:rPr>
              <a:t>1. Pinocytose</a:t>
            </a:r>
            <a:r>
              <a:rPr lang="fr-FR" sz="2400" b="1" dirty="0" smtClean="0">
                <a:solidFill>
                  <a:schemeClr val="bg1"/>
                </a:solidFill>
                <a:latin typeface="Times New Roman" pitchFamily="18" charset="0"/>
                <a:ea typeface="Calibri" pitchFamily="34" charset="0"/>
                <a:cs typeface="Times New Roman" pitchFamily="18" charset="0"/>
              </a:rPr>
              <a:t>   </a:t>
            </a:r>
            <a:endParaRPr lang="fr-FR" sz="2400" b="1" dirty="0" smtClean="0">
              <a:solidFill>
                <a:schemeClr val="bg1"/>
              </a:solidFill>
              <a:latin typeface="Times New Roman" pitchFamily="18" charset="0"/>
              <a:cs typeface="Times New Roman" pitchFamily="18" charset="0"/>
            </a:endParaRPr>
          </a:p>
          <a:p>
            <a:pPr lvl="0" eaLnBrk="0" hangingPunct="0">
              <a:lnSpc>
                <a:spcPct val="150000"/>
              </a:lnSpc>
            </a:pPr>
            <a:r>
              <a:rPr lang="fr-FR" sz="2400" b="1" dirty="0" smtClean="0">
                <a:latin typeface="Times New Roman" pitchFamily="18" charset="0"/>
                <a:cs typeface="Times New Roman" pitchFamily="18" charset="0"/>
              </a:rPr>
              <a:t>   </a:t>
            </a:r>
            <a:r>
              <a:rPr lang="fr-FR" sz="2400" b="1" dirty="0" smtClean="0">
                <a:solidFill>
                  <a:srgbClr val="FF0000"/>
                </a:solidFill>
                <a:latin typeface="Times New Roman" pitchFamily="18" charset="0"/>
                <a:ea typeface="Calibri" pitchFamily="34" charset="0"/>
                <a:cs typeface="Times New Roman" pitchFamily="18" charset="0"/>
              </a:rPr>
              <a:t>II</a:t>
            </a:r>
            <a:r>
              <a:rPr lang="fr-FR" sz="2400" b="1" dirty="0" smtClean="0">
                <a:solidFill>
                  <a:srgbClr val="FF0000"/>
                </a:solidFill>
                <a:latin typeface="Times New Roman" pitchFamily="18" charset="0"/>
                <a:cs typeface="Times New Roman" pitchFamily="18" charset="0"/>
              </a:rPr>
              <a:t>.</a:t>
            </a:r>
            <a:r>
              <a:rPr lang="fr-FR" sz="2400" b="1" dirty="0" smtClean="0">
                <a:solidFill>
                  <a:schemeClr val="bg2">
                    <a:lumMod val="60000"/>
                    <a:lumOff val="40000"/>
                  </a:schemeClr>
                </a:solidFill>
                <a:latin typeface="Times New Roman" pitchFamily="18" charset="0"/>
                <a:cs typeface="Times New Roman" pitchFamily="18" charset="0"/>
              </a:rPr>
              <a:t>1</a:t>
            </a:r>
            <a:r>
              <a:rPr lang="fr-FR" sz="2400" b="1" dirty="0" smtClean="0">
                <a:solidFill>
                  <a:srgbClr val="FF0000"/>
                </a:solidFill>
                <a:latin typeface="Times New Roman" pitchFamily="18" charset="0"/>
                <a:cs typeface="Times New Roman" pitchFamily="18" charset="0"/>
              </a:rPr>
              <a:t>.</a:t>
            </a:r>
            <a:r>
              <a:rPr lang="fr-FR" sz="2400" b="1" dirty="0" smtClean="0">
                <a:solidFill>
                  <a:schemeClr val="bg1"/>
                </a:solidFill>
                <a:latin typeface="Times New Roman" pitchFamily="18" charset="0"/>
                <a:cs typeface="Times New Roman" pitchFamily="18" charset="0"/>
              </a:rPr>
              <a:t>3 Endocytose spécifique</a:t>
            </a:r>
            <a:r>
              <a:rPr lang="fr-FR" sz="2200" b="1" dirty="0" smtClean="0">
                <a:solidFill>
                  <a:schemeClr val="bg1"/>
                </a:solidFill>
                <a:latin typeface="Times New Roman" pitchFamily="18" charset="0"/>
                <a:cs typeface="Times New Roman" pitchFamily="18" charset="0"/>
              </a:rPr>
              <a:t> </a:t>
            </a:r>
          </a:p>
          <a:p>
            <a:pPr eaLnBrk="0" hangingPunct="0">
              <a:lnSpc>
                <a:spcPct val="150000"/>
              </a:lnSpc>
            </a:pPr>
            <a:r>
              <a:rPr lang="fr-FR" sz="2000" b="1" dirty="0" smtClean="0">
                <a:latin typeface="Times New Roman" pitchFamily="18" charset="0"/>
                <a:cs typeface="Times New Roman" pitchFamily="18" charset="0"/>
              </a:rPr>
              <a:t>      </a:t>
            </a:r>
            <a:r>
              <a:rPr lang="fr-FR" sz="2200" b="1" dirty="0" smtClean="0">
                <a:solidFill>
                  <a:srgbClr val="FF0000"/>
                </a:solidFill>
                <a:latin typeface="Times New Roman" pitchFamily="18" charset="0"/>
                <a:ea typeface="Calibri" pitchFamily="34" charset="0"/>
                <a:cs typeface="Times New Roman" pitchFamily="18" charset="0"/>
              </a:rPr>
              <a:t>II</a:t>
            </a:r>
            <a:r>
              <a:rPr lang="fr-FR" sz="2200" b="1" dirty="0" smtClean="0">
                <a:solidFill>
                  <a:srgbClr val="FF0000"/>
                </a:solidFill>
                <a:latin typeface="Times New Roman" pitchFamily="18" charset="0"/>
                <a:cs typeface="Times New Roman" pitchFamily="18" charset="0"/>
              </a:rPr>
              <a:t>.</a:t>
            </a:r>
            <a:r>
              <a:rPr lang="fr-FR" sz="2200" b="1" dirty="0" smtClean="0">
                <a:solidFill>
                  <a:schemeClr val="bg2">
                    <a:lumMod val="60000"/>
                    <a:lumOff val="40000"/>
                  </a:schemeClr>
                </a:solidFill>
                <a:latin typeface="Times New Roman" pitchFamily="18" charset="0"/>
                <a:cs typeface="Times New Roman" pitchFamily="18" charset="0"/>
              </a:rPr>
              <a:t>1</a:t>
            </a:r>
            <a:r>
              <a:rPr lang="fr-FR" sz="2200" b="1" dirty="0" smtClean="0">
                <a:solidFill>
                  <a:srgbClr val="FF0000"/>
                </a:solidFill>
                <a:latin typeface="Times New Roman" pitchFamily="18" charset="0"/>
                <a:cs typeface="Times New Roman" pitchFamily="18" charset="0"/>
              </a:rPr>
              <a:t>.</a:t>
            </a:r>
            <a:r>
              <a:rPr lang="fr-FR" sz="2200" b="1" dirty="0" smtClean="0">
                <a:solidFill>
                  <a:schemeClr val="bg1"/>
                </a:solidFill>
                <a:latin typeface="Times New Roman" pitchFamily="18" charset="0"/>
                <a:cs typeface="Times New Roman" pitchFamily="18" charset="0"/>
              </a:rPr>
              <a:t>3.</a:t>
            </a:r>
            <a:r>
              <a:rPr lang="fr-FR" sz="2200" b="1" dirty="0" smtClean="0">
                <a:solidFill>
                  <a:srgbClr val="0DFF0D"/>
                </a:solidFill>
                <a:latin typeface="Times New Roman" pitchFamily="18" charset="0"/>
                <a:cs typeface="Times New Roman" pitchFamily="18" charset="0"/>
              </a:rPr>
              <a:t>1</a:t>
            </a:r>
            <a:r>
              <a:rPr lang="fr-FR" sz="2200" b="1" dirty="0" smtClean="0">
                <a:solidFill>
                  <a:srgbClr val="FFFF00"/>
                </a:solidFill>
                <a:latin typeface="Times New Roman" pitchFamily="18" charset="0"/>
                <a:cs typeface="Times New Roman" pitchFamily="18" charset="0"/>
              </a:rPr>
              <a:t> </a:t>
            </a:r>
            <a:r>
              <a:rPr lang="fr-FR" sz="2200" b="1" u="sng" dirty="0" smtClean="0">
                <a:latin typeface="Times New Roman" pitchFamily="18" charset="0"/>
                <a:cs typeface="Times New Roman" pitchFamily="18" charset="0"/>
              </a:rPr>
              <a:t>Endocytose de vésicules recouvertes de </a:t>
            </a:r>
            <a:r>
              <a:rPr lang="fr-FR" sz="2200" b="1" u="sng" dirty="0" err="1" smtClean="0">
                <a:latin typeface="Times New Roman" pitchFamily="18" charset="0"/>
                <a:cs typeface="Times New Roman" pitchFamily="18" charset="0"/>
              </a:rPr>
              <a:t>clathrine</a:t>
            </a:r>
            <a:endParaRPr lang="fr-FR" sz="2200" b="1" u="sng" dirty="0" smtClean="0">
              <a:latin typeface="Times New Roman" pitchFamily="18" charset="0"/>
              <a:cs typeface="Times New Roman" pitchFamily="18" charset="0"/>
            </a:endParaRPr>
          </a:p>
          <a:p>
            <a:pPr eaLnBrk="0" hangingPunct="0">
              <a:lnSpc>
                <a:spcPct val="150000"/>
              </a:lnSpc>
            </a:pPr>
            <a:r>
              <a:rPr lang="fr-FR" sz="2200" b="1" dirty="0" smtClean="0">
                <a:latin typeface="Times New Roman" pitchFamily="18" charset="0"/>
                <a:cs typeface="Times New Roman" pitchFamily="18" charset="0"/>
              </a:rPr>
              <a:t>      </a:t>
            </a:r>
            <a:r>
              <a:rPr lang="fr-FR" sz="2200" b="1" dirty="0" smtClean="0">
                <a:solidFill>
                  <a:srgbClr val="FF0000"/>
                </a:solidFill>
                <a:latin typeface="Times New Roman" pitchFamily="18" charset="0"/>
                <a:ea typeface="Calibri" pitchFamily="34" charset="0"/>
                <a:cs typeface="Times New Roman" pitchFamily="18" charset="0"/>
              </a:rPr>
              <a:t>II</a:t>
            </a:r>
            <a:r>
              <a:rPr lang="fr-FR" sz="2200" b="1" dirty="0" smtClean="0">
                <a:solidFill>
                  <a:srgbClr val="FF0000"/>
                </a:solidFill>
                <a:latin typeface="Times New Roman" pitchFamily="18" charset="0"/>
                <a:cs typeface="Times New Roman" pitchFamily="18" charset="0"/>
              </a:rPr>
              <a:t>.</a:t>
            </a:r>
            <a:r>
              <a:rPr lang="fr-FR" sz="2200" b="1" dirty="0" smtClean="0">
                <a:solidFill>
                  <a:schemeClr val="bg2">
                    <a:lumMod val="60000"/>
                    <a:lumOff val="40000"/>
                  </a:schemeClr>
                </a:solidFill>
                <a:latin typeface="Times New Roman" pitchFamily="18" charset="0"/>
                <a:cs typeface="Times New Roman" pitchFamily="18" charset="0"/>
              </a:rPr>
              <a:t>1</a:t>
            </a:r>
            <a:r>
              <a:rPr lang="fr-FR" sz="2200" b="1" dirty="0" smtClean="0">
                <a:solidFill>
                  <a:schemeClr val="bg1"/>
                </a:solidFill>
                <a:latin typeface="Times New Roman" pitchFamily="18" charset="0"/>
                <a:cs typeface="Times New Roman" pitchFamily="18" charset="0"/>
              </a:rPr>
              <a:t>.3.</a:t>
            </a:r>
            <a:r>
              <a:rPr lang="fr-FR" sz="2200" b="1" dirty="0" smtClean="0">
                <a:solidFill>
                  <a:srgbClr val="0DFF0D"/>
                </a:solidFill>
                <a:latin typeface="Times New Roman" pitchFamily="18" charset="0"/>
                <a:cs typeface="Times New Roman" pitchFamily="18" charset="0"/>
              </a:rPr>
              <a:t>2</a:t>
            </a:r>
            <a:r>
              <a:rPr lang="fr-FR" sz="2200" b="1" dirty="0" smtClean="0">
                <a:solidFill>
                  <a:srgbClr val="FFFF00"/>
                </a:solidFill>
                <a:latin typeface="Times New Roman" pitchFamily="18" charset="0"/>
                <a:cs typeface="Times New Roman" pitchFamily="18" charset="0"/>
              </a:rPr>
              <a:t> </a:t>
            </a:r>
            <a:r>
              <a:rPr lang="fr-FR" sz="2200" b="1" u="sng" dirty="0" smtClean="0">
                <a:latin typeface="Times New Roman" pitchFamily="18" charset="0"/>
                <a:cs typeface="Times New Roman" pitchFamily="18" charset="0"/>
              </a:rPr>
              <a:t>Endocytose de vésicules recouvertes de cavéoline</a:t>
            </a:r>
            <a:endParaRPr lang="fr-FR" sz="2200" dirty="0" smtClean="0">
              <a:latin typeface="Times New Roman" pitchFamily="18" charset="0"/>
              <a:cs typeface="Times New Roman" pitchFamily="18" charset="0"/>
            </a:endParaRPr>
          </a:p>
          <a:p>
            <a:pPr eaLnBrk="0" hangingPunct="0">
              <a:lnSpc>
                <a:spcPct val="150000"/>
              </a:lnSpc>
            </a:pPr>
            <a:r>
              <a:rPr lang="fr-FR" sz="2000" b="1" dirty="0" smtClean="0">
                <a:latin typeface="Times New Roman" pitchFamily="18" charset="0"/>
                <a:cs typeface="Times New Roman" pitchFamily="18" charset="0"/>
              </a:rPr>
              <a:t>        </a:t>
            </a:r>
            <a:r>
              <a:rPr lang="fr-FR" sz="2400" b="1" dirty="0" smtClean="0">
                <a:solidFill>
                  <a:srgbClr val="FF0000"/>
                </a:solidFill>
                <a:latin typeface="Times New Roman" pitchFamily="18" charset="0"/>
                <a:ea typeface="Calibri" pitchFamily="34" charset="0"/>
                <a:cs typeface="Times New Roman" pitchFamily="18" charset="0"/>
              </a:rPr>
              <a:t>II</a:t>
            </a:r>
            <a:r>
              <a:rPr lang="fr-FR" sz="2400" b="1" dirty="0" smtClean="0">
                <a:latin typeface="Times New Roman" pitchFamily="18" charset="0"/>
                <a:ea typeface="Calibri" pitchFamily="34" charset="0"/>
                <a:cs typeface="Times New Roman" pitchFamily="18" charset="0"/>
              </a:rPr>
              <a:t>.</a:t>
            </a:r>
            <a:r>
              <a:rPr lang="fr-FR" sz="2400" b="1" dirty="0" smtClean="0">
                <a:solidFill>
                  <a:schemeClr val="bg2">
                    <a:lumMod val="40000"/>
                    <a:lumOff val="60000"/>
                  </a:schemeClr>
                </a:solidFill>
                <a:latin typeface="Times New Roman" pitchFamily="18" charset="0"/>
                <a:ea typeface="Calibri" pitchFamily="34" charset="0"/>
                <a:cs typeface="Times New Roman" pitchFamily="18" charset="0"/>
              </a:rPr>
              <a:t>2. </a:t>
            </a:r>
            <a:r>
              <a:rPr lang="fr-FR" sz="2400" b="1" dirty="0" err="1" smtClean="0">
                <a:solidFill>
                  <a:schemeClr val="bg2">
                    <a:lumMod val="40000"/>
                    <a:lumOff val="60000"/>
                  </a:schemeClr>
                </a:solidFill>
                <a:latin typeface="Times New Roman" pitchFamily="18" charset="0"/>
                <a:cs typeface="Times New Roman" pitchFamily="18" charset="0"/>
              </a:rPr>
              <a:t>Exocytose</a:t>
            </a:r>
            <a:endParaRPr lang="fr-FR" sz="2400" b="1" dirty="0" smtClean="0">
              <a:solidFill>
                <a:schemeClr val="bg2">
                  <a:lumMod val="40000"/>
                  <a:lumOff val="60000"/>
                </a:schemeClr>
              </a:solidFill>
              <a:latin typeface="Times New Roman" pitchFamily="18" charset="0"/>
              <a:cs typeface="Times New Roman" pitchFamily="18" charset="0"/>
            </a:endParaRPr>
          </a:p>
          <a:p>
            <a:pPr lvl="0" eaLnBrk="0" hangingPunct="0">
              <a:lnSpc>
                <a:spcPct val="150000"/>
              </a:lnSpc>
            </a:pPr>
            <a:r>
              <a:rPr lang="fr-FR" sz="2400" dirty="0" smtClean="0">
                <a:latin typeface="Times New Roman" pitchFamily="18" charset="0"/>
                <a:cs typeface="Times New Roman" pitchFamily="18" charset="0"/>
              </a:rPr>
              <a:t>		</a:t>
            </a:r>
            <a:r>
              <a:rPr lang="fr-FR" sz="2400" b="1" dirty="0" smtClean="0">
                <a:solidFill>
                  <a:srgbClr val="FF0000"/>
                </a:solidFill>
                <a:latin typeface="Times New Roman" pitchFamily="18" charset="0"/>
                <a:ea typeface="Calibri" pitchFamily="34" charset="0"/>
                <a:cs typeface="Times New Roman" pitchFamily="18" charset="0"/>
              </a:rPr>
              <a:t> II</a:t>
            </a:r>
            <a:r>
              <a:rPr lang="fr-FR" sz="2400" b="1" dirty="0" smtClean="0">
                <a:solidFill>
                  <a:srgbClr val="FF0000"/>
                </a:solidFill>
                <a:latin typeface="Times New Roman" pitchFamily="18" charset="0"/>
                <a:cs typeface="Times New Roman" pitchFamily="18" charset="0"/>
              </a:rPr>
              <a:t>.</a:t>
            </a:r>
            <a:r>
              <a:rPr lang="fr-FR" sz="2400" b="1" dirty="0" smtClean="0">
                <a:solidFill>
                  <a:schemeClr val="bg2">
                    <a:lumMod val="60000"/>
                    <a:lumOff val="40000"/>
                  </a:schemeClr>
                </a:solidFill>
                <a:latin typeface="Times New Roman" pitchFamily="18" charset="0"/>
                <a:cs typeface="Times New Roman" pitchFamily="18" charset="0"/>
              </a:rPr>
              <a:t>2</a:t>
            </a:r>
            <a:r>
              <a:rPr lang="fr-FR" sz="2400" b="1" dirty="0" smtClean="0">
                <a:solidFill>
                  <a:srgbClr val="FF0000"/>
                </a:solidFill>
                <a:latin typeface="Times New Roman" pitchFamily="18" charset="0"/>
                <a:cs typeface="Times New Roman" pitchFamily="18" charset="0"/>
              </a:rPr>
              <a:t>.</a:t>
            </a:r>
            <a:r>
              <a:rPr lang="fr-FR" sz="2400" b="1" dirty="0" smtClean="0">
                <a:solidFill>
                  <a:schemeClr val="bg1"/>
                </a:solidFill>
                <a:latin typeface="Times New Roman" pitchFamily="18" charset="0"/>
                <a:cs typeface="Times New Roman" pitchFamily="18" charset="0"/>
              </a:rPr>
              <a:t>1. </a:t>
            </a:r>
            <a:r>
              <a:rPr lang="fr-FR" sz="2400" b="1" dirty="0" err="1" smtClean="0">
                <a:solidFill>
                  <a:schemeClr val="bg1"/>
                </a:solidFill>
                <a:latin typeface="Times New Roman" pitchFamily="18" charset="0"/>
                <a:cs typeface="Times New Roman" pitchFamily="18" charset="0"/>
              </a:rPr>
              <a:t>Exocytose</a:t>
            </a:r>
            <a:r>
              <a:rPr lang="fr-FR" sz="2400" b="1" dirty="0" smtClean="0">
                <a:solidFill>
                  <a:schemeClr val="bg1"/>
                </a:solidFill>
                <a:latin typeface="Times New Roman" pitchFamily="18" charset="0"/>
                <a:cs typeface="Times New Roman" pitchFamily="18" charset="0"/>
              </a:rPr>
              <a:t> constitutive ou de renouvellement </a:t>
            </a:r>
          </a:p>
          <a:p>
            <a:pPr lvl="0" eaLnBrk="0" hangingPunct="0">
              <a:lnSpc>
                <a:spcPct val="150000"/>
              </a:lnSpc>
            </a:pPr>
            <a:r>
              <a:rPr lang="fr-FR" sz="2400" b="1" dirty="0" smtClean="0">
                <a:latin typeface="Times New Roman" pitchFamily="18" charset="0"/>
                <a:cs typeface="Times New Roman" pitchFamily="18" charset="0"/>
              </a:rPr>
              <a:t>		</a:t>
            </a:r>
            <a:r>
              <a:rPr lang="fr-FR" sz="2400" b="1" dirty="0" smtClean="0">
                <a:solidFill>
                  <a:srgbClr val="FF0000"/>
                </a:solidFill>
                <a:latin typeface="Times New Roman" pitchFamily="18" charset="0"/>
                <a:ea typeface="Calibri" pitchFamily="34" charset="0"/>
                <a:cs typeface="Times New Roman" pitchFamily="18" charset="0"/>
              </a:rPr>
              <a:t> II</a:t>
            </a:r>
            <a:r>
              <a:rPr lang="fr-FR" sz="2400" b="1" dirty="0" smtClean="0">
                <a:solidFill>
                  <a:srgbClr val="FF0000"/>
                </a:solidFill>
                <a:latin typeface="Times New Roman" pitchFamily="18" charset="0"/>
                <a:cs typeface="Times New Roman" pitchFamily="18" charset="0"/>
              </a:rPr>
              <a:t>.</a:t>
            </a:r>
            <a:r>
              <a:rPr lang="fr-FR" sz="2400" b="1" dirty="0" smtClean="0">
                <a:solidFill>
                  <a:schemeClr val="bg2">
                    <a:lumMod val="60000"/>
                    <a:lumOff val="40000"/>
                  </a:schemeClr>
                </a:solidFill>
                <a:latin typeface="Times New Roman" pitchFamily="18" charset="0"/>
                <a:cs typeface="Times New Roman" pitchFamily="18" charset="0"/>
              </a:rPr>
              <a:t>2</a:t>
            </a:r>
            <a:r>
              <a:rPr lang="fr-FR" sz="2400" b="1" dirty="0" smtClean="0">
                <a:solidFill>
                  <a:srgbClr val="FF0000"/>
                </a:solidFill>
                <a:latin typeface="Times New Roman" pitchFamily="18" charset="0"/>
                <a:cs typeface="Times New Roman" pitchFamily="18" charset="0"/>
              </a:rPr>
              <a:t>.</a:t>
            </a:r>
            <a:r>
              <a:rPr lang="fr-FR" sz="2400" b="1" dirty="0" smtClean="0">
                <a:solidFill>
                  <a:schemeClr val="bg1"/>
                </a:solidFill>
                <a:latin typeface="Times New Roman" pitchFamily="18" charset="0"/>
                <a:cs typeface="Times New Roman" pitchFamily="18" charset="0"/>
              </a:rPr>
              <a:t>2. </a:t>
            </a:r>
            <a:r>
              <a:rPr lang="fr-FR" sz="2400" b="1" dirty="0" err="1" smtClean="0">
                <a:solidFill>
                  <a:schemeClr val="bg1"/>
                </a:solidFill>
                <a:latin typeface="Times New Roman" pitchFamily="18" charset="0"/>
                <a:cs typeface="Times New Roman" pitchFamily="18" charset="0"/>
              </a:rPr>
              <a:t>Exocytose</a:t>
            </a:r>
            <a:r>
              <a:rPr lang="fr-FR" sz="2400" b="1" dirty="0" smtClean="0">
                <a:solidFill>
                  <a:schemeClr val="bg1"/>
                </a:solidFill>
                <a:latin typeface="Times New Roman" pitchFamily="18" charset="0"/>
                <a:cs typeface="Times New Roman" pitchFamily="18" charset="0"/>
              </a:rPr>
              <a:t> régulée </a:t>
            </a:r>
            <a:endParaRPr kumimoji="0" lang="fr-FR" sz="2400" b="1" strike="noStrike" cap="none" normalizeH="0" baseline="0" dirty="0" smtClean="0">
              <a:ln>
                <a:noFill/>
              </a:ln>
              <a:solidFill>
                <a:schemeClr val="bg1"/>
              </a:solidFill>
              <a:effectLst/>
              <a:latin typeface="Times New Roman" pitchFamily="18" charset="0"/>
              <a:cs typeface="Times New Roman" pitchFamily="18" charset="0"/>
            </a:endParaRPr>
          </a:p>
        </p:txBody>
      </p:sp>
      <p:sp>
        <p:nvSpPr>
          <p:cNvPr id="9" name="Rectangle 8"/>
          <p:cNvSpPr>
            <a:spLocks noRot="1" noChangeArrowheads="1"/>
          </p:cNvSpPr>
          <p:nvPr/>
        </p:nvSpPr>
        <p:spPr bwMode="auto">
          <a:xfrm>
            <a:off x="3071802" y="714356"/>
            <a:ext cx="2384244" cy="428628"/>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FF85FF"/>
            </a:solidFill>
            <a:miter lim="800000"/>
            <a:headEnd/>
            <a:tailEnd/>
          </a:ln>
          <a:effectLst/>
        </p:spPr>
        <p:txBody>
          <a:bodyPr anchor="ctr"/>
          <a:lstStyle/>
          <a:p>
            <a:pPr algn="ctr" fontAlgn="auto">
              <a:spcBef>
                <a:spcPts val="0"/>
              </a:spcBef>
              <a:spcAft>
                <a:spcPts val="0"/>
              </a:spcAft>
              <a:defRPr/>
            </a:pPr>
            <a:r>
              <a:rPr lang="fr-FR" sz="24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Plan</a:t>
            </a:r>
            <a:endParaRPr lang="en-US" sz="2400" b="1" dirty="0">
              <a:solidFill>
                <a:schemeClr val="hlink"/>
              </a:solidFill>
              <a:effectLst>
                <a:outerShdw blurRad="38100" dist="38100" dir="2700000" algn="tl">
                  <a:srgbClr val="000000"/>
                </a:outerShdw>
              </a:effectLst>
              <a:latin typeface="Times New Roman" pitchFamily="18" charset="0"/>
              <a:cs typeface="Times New Roman" pitchFamily="18" charset="0"/>
            </a:endParaRPr>
          </a:p>
        </p:txBody>
      </p:sp>
      <p:sp>
        <p:nvSpPr>
          <p:cNvPr id="7" name="Rectangle 6"/>
          <p:cNvSpPr/>
          <p:nvPr/>
        </p:nvSpPr>
        <p:spPr bwMode="auto">
          <a:xfrm>
            <a:off x="7286644" y="3714752"/>
            <a:ext cx="1643074" cy="642942"/>
          </a:xfrm>
          <a:prstGeom prst="rect">
            <a:avLst/>
          </a:prstGeom>
          <a:ln w="76200" cmpd="tri">
            <a:solidFill>
              <a:srgbClr val="FF0066"/>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bg2">
                    <a:lumMod val="75000"/>
                  </a:schemeClr>
                </a:solidFill>
                <a:effectLst/>
                <a:latin typeface="Aharoni" pitchFamily="2" charset="-79"/>
                <a:cs typeface="Aharoni" pitchFamily="2" charset="-79"/>
              </a:rPr>
              <a:t>Endocytose</a:t>
            </a:r>
            <a:r>
              <a:rPr kumimoji="0" lang="fr-FR" sz="1800" b="1" i="0" u="none" strike="noStrike" cap="none" normalizeH="0" dirty="0" smtClean="0">
                <a:ln>
                  <a:noFill/>
                </a:ln>
                <a:solidFill>
                  <a:schemeClr val="bg2">
                    <a:lumMod val="75000"/>
                  </a:schemeClr>
                </a:solidFill>
                <a:effectLst/>
                <a:latin typeface="Aharoni" pitchFamily="2" charset="-79"/>
                <a:cs typeface="Aharoni" pitchFamily="2" charset="-79"/>
              </a:rPr>
              <a:t> </a:t>
            </a:r>
          </a:p>
          <a:p>
            <a:pPr marL="0" marR="0" indent="0" algn="l" defTabSz="914400" rtl="0" eaLnBrk="0" fontAlgn="base" latinLnBrk="0" hangingPunct="0">
              <a:lnSpc>
                <a:spcPct val="100000"/>
              </a:lnSpc>
              <a:spcBef>
                <a:spcPct val="0"/>
              </a:spcBef>
              <a:spcAft>
                <a:spcPct val="0"/>
              </a:spcAft>
              <a:buClrTx/>
              <a:buSzTx/>
              <a:buFontTx/>
              <a:buNone/>
              <a:tabLst/>
            </a:pPr>
            <a:r>
              <a:rPr kumimoji="0" lang="fr-FR" sz="1800" b="1" i="0" u="none" strike="noStrike" cap="none" normalizeH="0" dirty="0" smtClean="0">
                <a:ln>
                  <a:noFill/>
                </a:ln>
                <a:solidFill>
                  <a:schemeClr val="bg2">
                    <a:lumMod val="75000"/>
                  </a:schemeClr>
                </a:solidFill>
                <a:effectLst/>
                <a:latin typeface="Aharoni" pitchFamily="2" charset="-79"/>
                <a:cs typeface="Aharoni" pitchFamily="2" charset="-79"/>
              </a:rPr>
              <a:t>d’adsorption</a:t>
            </a:r>
            <a:endParaRPr kumimoji="0" lang="fr-FR" sz="1800" b="1" i="0" u="none" strike="noStrike" cap="none" normalizeH="0" baseline="0" dirty="0" smtClean="0">
              <a:ln>
                <a:noFill/>
              </a:ln>
              <a:solidFill>
                <a:schemeClr val="bg2">
                  <a:lumMod val="75000"/>
                </a:schemeClr>
              </a:solidFill>
              <a:effectLst/>
              <a:latin typeface="Aharoni" pitchFamily="2" charset="-79"/>
              <a:cs typeface="Aharoni" pitchFamily="2" charset="-79"/>
            </a:endParaRPr>
          </a:p>
        </p:txBody>
      </p:sp>
      <p:sp>
        <p:nvSpPr>
          <p:cNvPr id="8" name="Rectangle 7"/>
          <p:cNvSpPr/>
          <p:nvPr/>
        </p:nvSpPr>
        <p:spPr bwMode="auto">
          <a:xfrm>
            <a:off x="7309718" y="4500570"/>
            <a:ext cx="1620000" cy="500066"/>
          </a:xfrm>
          <a:prstGeom prst="rect">
            <a:avLst/>
          </a:prstGeom>
          <a:ln w="76200" cmpd="tri">
            <a:solidFill>
              <a:srgbClr val="EA00EA"/>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800" b="1" i="0" u="none" strike="noStrike" cap="none" normalizeH="0" baseline="0" dirty="0" err="1" smtClean="0">
                <a:ln>
                  <a:noFill/>
                </a:ln>
                <a:solidFill>
                  <a:schemeClr val="bg2">
                    <a:lumMod val="75000"/>
                  </a:schemeClr>
                </a:solidFill>
                <a:effectLst/>
                <a:latin typeface="Aharoni" pitchFamily="2" charset="-79"/>
                <a:cs typeface="Aharoni" pitchFamily="2" charset="-79"/>
              </a:rPr>
              <a:t>Potocytose</a:t>
            </a:r>
            <a:endParaRPr kumimoji="0" lang="fr-FR" sz="1800" b="1" i="0" u="none" strike="noStrike" cap="none" normalizeH="0" baseline="0" dirty="0" smtClean="0">
              <a:ln>
                <a:noFill/>
              </a:ln>
              <a:solidFill>
                <a:schemeClr val="bg2">
                  <a:lumMod val="75000"/>
                </a:schemeClr>
              </a:solidFill>
              <a:effectLst/>
              <a:latin typeface="Aharoni" pitchFamily="2" charset="-79"/>
              <a:cs typeface="Aharoni" pitchFamily="2" charset="-79"/>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406" y="5000636"/>
            <a:ext cx="5429288" cy="1200329"/>
          </a:xfrm>
          <a:prstGeom prst="rect">
            <a:avLst/>
          </a:prstGeom>
          <a:solidFill>
            <a:schemeClr val="bg2">
              <a:lumMod val="75000"/>
            </a:schemeClr>
          </a:solidFill>
          <a:ln w="57150">
            <a:solidFill>
              <a:schemeClr val="tx1"/>
            </a:solidFill>
          </a:ln>
        </p:spPr>
        <p:txBody>
          <a:bodyPr wrap="square">
            <a:spAutoFit/>
          </a:bodyPr>
          <a:lstStyle/>
          <a:p>
            <a:pPr algn="ctr"/>
            <a:r>
              <a:rPr lang="fr-FR" sz="2400" b="1" dirty="0" smtClean="0">
                <a:solidFill>
                  <a:srgbClr val="FFFF00"/>
                </a:solidFill>
                <a:latin typeface="Times New Roman" pitchFamily="18" charset="0"/>
                <a:cs typeface="Times New Roman" pitchFamily="18" charset="0"/>
              </a:rPr>
              <a:t>Figure : mouvements de la membrane au cours de l’</a:t>
            </a:r>
            <a:r>
              <a:rPr lang="fr-FR" sz="2400" b="1" dirty="0" err="1" smtClean="0">
                <a:solidFill>
                  <a:srgbClr val="FFFF00"/>
                </a:solidFill>
                <a:latin typeface="Times New Roman" pitchFamily="18" charset="0"/>
                <a:cs typeface="Times New Roman" pitchFamily="18" charset="0"/>
              </a:rPr>
              <a:t>endocytose</a:t>
            </a:r>
            <a:r>
              <a:rPr lang="fr-FR" sz="2400" b="1" dirty="0" smtClean="0">
                <a:solidFill>
                  <a:srgbClr val="FFFF00"/>
                </a:solidFill>
                <a:latin typeface="Times New Roman" pitchFamily="18" charset="0"/>
                <a:cs typeface="Times New Roman" pitchFamily="18" charset="0"/>
              </a:rPr>
              <a:t> et de l’</a:t>
            </a:r>
            <a:r>
              <a:rPr lang="fr-FR" sz="2400" b="1" dirty="0" err="1" smtClean="0">
                <a:solidFill>
                  <a:srgbClr val="FFFF00"/>
                </a:solidFill>
                <a:latin typeface="Times New Roman" pitchFamily="18" charset="0"/>
                <a:cs typeface="Times New Roman" pitchFamily="18" charset="0"/>
              </a:rPr>
              <a:t>exocytose</a:t>
            </a:r>
            <a:endParaRPr lang="fr-FR" sz="2400" dirty="0">
              <a:solidFill>
                <a:srgbClr val="FFFF00"/>
              </a:solidFill>
              <a:latin typeface="Times New Roman" pitchFamily="18" charset="0"/>
              <a:cs typeface="Times New Roman" pitchFamily="18" charset="0"/>
            </a:endParaRPr>
          </a:p>
        </p:txBody>
      </p:sp>
      <p:pic>
        <p:nvPicPr>
          <p:cNvPr id="2" name="Picture 2"/>
          <p:cNvPicPr>
            <a:picLocks noChangeAspect="1" noChangeArrowheads="1"/>
          </p:cNvPicPr>
          <p:nvPr/>
        </p:nvPicPr>
        <p:blipFill>
          <a:blip r:embed="rId2"/>
          <a:srcRect/>
          <a:stretch>
            <a:fillRect/>
          </a:stretch>
        </p:blipFill>
        <p:spPr bwMode="auto">
          <a:xfrm>
            <a:off x="142844" y="71414"/>
            <a:ext cx="5429288" cy="4929198"/>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a:stretch>
            <a:fillRect/>
          </a:stretch>
        </p:blipFill>
        <p:spPr bwMode="auto">
          <a:xfrm>
            <a:off x="6429388" y="71414"/>
            <a:ext cx="2500330" cy="3143272"/>
          </a:xfrm>
          <a:prstGeom prst="rect">
            <a:avLst/>
          </a:prstGeom>
          <a:noFill/>
          <a:ln w="9525">
            <a:noFill/>
            <a:miter lim="800000"/>
            <a:headEnd/>
            <a:tailEnd/>
          </a:ln>
          <a:effectLst/>
        </p:spPr>
      </p:pic>
      <p:sp>
        <p:nvSpPr>
          <p:cNvPr id="6" name="Flèche gauche 5"/>
          <p:cNvSpPr/>
          <p:nvPr/>
        </p:nvSpPr>
        <p:spPr bwMode="auto">
          <a:xfrm>
            <a:off x="5500694" y="1928802"/>
            <a:ext cx="928694" cy="785818"/>
          </a:xfrm>
          <a:prstGeom prst="leftArrow">
            <a:avLst/>
          </a:prstGeom>
          <a:solidFill>
            <a:schemeClr val="bg2">
              <a:lumMod val="60000"/>
              <a:lumOff val="40000"/>
            </a:schemeClr>
          </a:solidFill>
          <a:ln w="5715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Tree>
  </p:cSld>
  <p:clrMapOvr>
    <a:masterClrMapping/>
  </p:clrMapOvr>
  <p:transition spd="slow">
    <p:pull dir="lu"/>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97</a:t>
            </a:fld>
            <a:endParaRPr lang="en-US"/>
          </a:p>
        </p:txBody>
      </p:sp>
      <p:sp>
        <p:nvSpPr>
          <p:cNvPr id="4" name="Rectangle 6"/>
          <p:cNvSpPr>
            <a:spLocks noRot="1" noChangeArrowheads="1"/>
          </p:cNvSpPr>
          <p:nvPr/>
        </p:nvSpPr>
        <p:spPr bwMode="auto">
          <a:xfrm>
            <a:off x="214282" y="142852"/>
            <a:ext cx="8786842" cy="2000264"/>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FF85FF"/>
            </a:solidFill>
            <a:miter lim="800000"/>
            <a:headEnd/>
            <a:tailEnd/>
          </a:ln>
          <a:effectLst/>
        </p:spPr>
        <p:txBody>
          <a:bodyPr anchor="ctr"/>
          <a:lstStyle/>
          <a:p>
            <a:pPr>
              <a:buNone/>
            </a:pPr>
            <a:endParaRPr lang="fr-FR" sz="3200" b="1" dirty="0" smtClean="0">
              <a:solidFill>
                <a:schemeClr val="hlink"/>
              </a:solidFill>
              <a:effectLst>
                <a:outerShdw blurRad="38100" dist="38100" dir="2700000" algn="tl">
                  <a:srgbClr val="000000"/>
                </a:outerShdw>
              </a:effectLst>
              <a:latin typeface="+mn-lt"/>
              <a:cs typeface="+mn-cs"/>
            </a:endParaRPr>
          </a:p>
          <a:p>
            <a:pPr>
              <a:buNone/>
            </a:pP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2.Le transport membranaire </a:t>
            </a:r>
            <a:r>
              <a:rPr lang="fr-FR" sz="3200" b="1" dirty="0" err="1" smtClean="0">
                <a:solidFill>
                  <a:schemeClr val="hlink"/>
                </a:solidFill>
                <a:effectLst>
                  <a:outerShdw blurRad="38100" dist="38100" dir="2700000" algn="tl">
                    <a:srgbClr val="000000"/>
                  </a:outerShdw>
                </a:effectLst>
                <a:latin typeface="Times New Roman" pitchFamily="18" charset="0"/>
                <a:cs typeface="Times New Roman" pitchFamily="18" charset="0"/>
              </a:rPr>
              <a:t>Cytotique</a:t>
            </a:r>
            <a:r>
              <a:rPr lang="fr-FR" sz="3200" b="1" dirty="0" smtClean="0">
                <a:solidFill>
                  <a:schemeClr val="hlink"/>
                </a:solidFill>
                <a:effectLst>
                  <a:outerShdw blurRad="38100" dist="38100" dir="2700000" algn="tl">
                    <a:srgbClr val="000000"/>
                  </a:outerShdw>
                </a:effectLst>
                <a:latin typeface="Times New Roman" pitchFamily="18" charset="0"/>
                <a:cs typeface="Times New Roman" pitchFamily="18" charset="0"/>
              </a:rPr>
              <a:t> « avec mouvements de la membrane plasmique » des macromolécules</a:t>
            </a:r>
          </a:p>
          <a:p>
            <a:pPr algn="ctr" fontAlgn="auto">
              <a:spcBef>
                <a:spcPts val="0"/>
              </a:spcBef>
              <a:spcAft>
                <a:spcPts val="0"/>
              </a:spcAft>
              <a:defRPr/>
            </a:pPr>
            <a:endParaRPr lang="en-US" sz="3200" b="1" dirty="0">
              <a:solidFill>
                <a:schemeClr val="hlink"/>
              </a:solidFill>
              <a:effectLst>
                <a:outerShdw blurRad="38100" dist="38100" dir="2700000" algn="tl">
                  <a:srgbClr val="000000"/>
                </a:outerShdw>
              </a:effectLst>
              <a:latin typeface="+mn-lt"/>
              <a:cs typeface="+mn-cs"/>
            </a:endParaRPr>
          </a:p>
        </p:txBody>
      </p:sp>
      <p:sp>
        <p:nvSpPr>
          <p:cNvPr id="5" name="Rectangle 4"/>
          <p:cNvSpPr/>
          <p:nvPr/>
        </p:nvSpPr>
        <p:spPr>
          <a:xfrm>
            <a:off x="214282" y="2274412"/>
            <a:ext cx="8715436" cy="4154984"/>
          </a:xfrm>
          <a:prstGeom prst="rect">
            <a:avLst/>
          </a:prstGeom>
          <a:ln w="76200">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buFont typeface="Wingdings" pitchFamily="2" charset="2"/>
              <a:buChar char="§"/>
            </a:pPr>
            <a:r>
              <a:rPr lang="fr-FR" sz="2400" b="1" dirty="0" smtClean="0">
                <a:solidFill>
                  <a:schemeClr val="bg1"/>
                </a:solidFill>
                <a:latin typeface="Times New Roman" pitchFamily="18" charset="0"/>
                <a:cs typeface="Times New Roman" pitchFamily="18" charset="0"/>
              </a:rPr>
              <a:t> Transport impliquant des mouvements de la membrane et consommant  de l’énergie </a:t>
            </a:r>
          </a:p>
          <a:p>
            <a:pPr algn="just">
              <a:lnSpc>
                <a:spcPct val="150000"/>
              </a:lnSpc>
              <a:buFont typeface="Wingdings" pitchFamily="2" charset="2"/>
              <a:buChar char="§"/>
            </a:pPr>
            <a:r>
              <a:rPr lang="fr-FR" sz="2400" b="1" dirty="0" smtClean="0">
                <a:solidFill>
                  <a:schemeClr val="bg1"/>
                </a:solidFill>
                <a:latin typeface="Times New Roman" pitchFamily="18" charset="0"/>
                <a:cs typeface="Times New Roman" pitchFamily="18" charset="0"/>
              </a:rPr>
              <a:t>Nécessite l’intervention du cytosquelette et du système end membranaire. </a:t>
            </a:r>
          </a:p>
          <a:p>
            <a:pPr algn="just">
              <a:lnSpc>
                <a:spcPct val="150000"/>
              </a:lnSpc>
              <a:buFont typeface="Wingdings" pitchFamily="2" charset="2"/>
              <a:buChar char="§"/>
            </a:pPr>
            <a:r>
              <a:rPr lang="fr-FR" sz="2400" b="1" dirty="0" smtClean="0">
                <a:solidFill>
                  <a:schemeClr val="bg1"/>
                </a:solidFill>
                <a:latin typeface="Times New Roman" pitchFamily="18" charset="0"/>
                <a:cs typeface="Times New Roman" pitchFamily="18" charset="0"/>
              </a:rPr>
              <a:t> Ces transports comprennent deux grands phénomènes : 			</a:t>
            </a:r>
            <a:r>
              <a:rPr lang="fr-FR" sz="3200" b="1" dirty="0" smtClean="0">
                <a:solidFill>
                  <a:schemeClr val="bg2"/>
                </a:solidFill>
                <a:latin typeface="Times New Roman" pitchFamily="18" charset="0"/>
                <a:cs typeface="Times New Roman" pitchFamily="18" charset="0"/>
              </a:rPr>
              <a:t>Endocytose et </a:t>
            </a:r>
            <a:r>
              <a:rPr lang="fr-FR" sz="3200" b="1" dirty="0" err="1" smtClean="0">
                <a:solidFill>
                  <a:schemeClr val="bg2"/>
                </a:solidFill>
                <a:latin typeface="Times New Roman" pitchFamily="18" charset="0"/>
                <a:cs typeface="Times New Roman" pitchFamily="18" charset="0"/>
              </a:rPr>
              <a:t>Exocytose</a:t>
            </a:r>
            <a:r>
              <a:rPr lang="fr-FR" sz="3200" b="1" dirty="0" smtClean="0">
                <a:solidFill>
                  <a:schemeClr val="bg2"/>
                </a:solidFill>
                <a:latin typeface="Times New Roman" pitchFamily="18" charset="0"/>
                <a:cs typeface="Times New Roman" pitchFamily="18" charset="0"/>
              </a:rPr>
              <a:t>.</a:t>
            </a:r>
          </a:p>
          <a:p>
            <a:pPr algn="just">
              <a:lnSpc>
                <a:spcPct val="150000"/>
              </a:lnSpc>
            </a:pPr>
            <a:r>
              <a:rPr lang="fr-FR" sz="2400" b="1" dirty="0" smtClean="0">
                <a:solidFill>
                  <a:schemeClr val="bg2"/>
                </a:solidFill>
                <a:latin typeface="Times New Roman" pitchFamily="18" charset="0"/>
                <a:cs typeface="Times New Roman" pitchFamily="18" charset="0"/>
              </a:rPr>
              <a:t> </a:t>
            </a: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98</a:t>
            </a:fld>
            <a:endParaRPr lang="en-US"/>
          </a:p>
        </p:txBody>
      </p:sp>
      <p:sp>
        <p:nvSpPr>
          <p:cNvPr id="4" name="Rectangle 3"/>
          <p:cNvSpPr/>
          <p:nvPr/>
        </p:nvSpPr>
        <p:spPr>
          <a:xfrm>
            <a:off x="214282" y="142852"/>
            <a:ext cx="8786874" cy="5965049"/>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wrap="square" lIns="180000" tIns="180000" rIns="180000" bIns="180000">
            <a:spAutoFit/>
          </a:bodyPr>
          <a:lstStyle/>
          <a:p>
            <a:pPr algn="just">
              <a:buFont typeface="Wingdings" pitchFamily="2" charset="2"/>
              <a:buChar char="§"/>
            </a:pPr>
            <a:r>
              <a:rPr lang="fr-FR" sz="2800" b="1" dirty="0" smtClean="0">
                <a:latin typeface="Times New Roman" pitchFamily="18" charset="0"/>
                <a:cs typeface="Times New Roman" pitchFamily="18" charset="0"/>
              </a:rPr>
              <a:t> </a:t>
            </a:r>
            <a:r>
              <a:rPr lang="fr-FR" sz="2800" b="1" dirty="0" smtClean="0">
                <a:solidFill>
                  <a:srgbClr val="C00000"/>
                </a:solidFill>
                <a:latin typeface="Times New Roman" pitchFamily="18" charset="0"/>
                <a:cs typeface="Times New Roman" pitchFamily="18" charset="0"/>
              </a:rPr>
              <a:t>Lors de mouvements cellulaires</a:t>
            </a:r>
            <a:r>
              <a:rPr lang="fr-FR" sz="2800" b="1" dirty="0" smtClean="0">
                <a:solidFill>
                  <a:schemeClr val="bg1"/>
                </a:solidFill>
                <a:latin typeface="Times New Roman" pitchFamily="18" charset="0"/>
                <a:cs typeface="Times New Roman" pitchFamily="18" charset="0"/>
              </a:rPr>
              <a:t>, on va observer une alternance :</a:t>
            </a:r>
          </a:p>
          <a:p>
            <a:pPr algn="just">
              <a:buFont typeface="Wingdings" pitchFamily="2" charset="2"/>
              <a:buChar char="§"/>
            </a:pPr>
            <a:endParaRPr lang="fr-FR" sz="2800" b="1" dirty="0" smtClean="0">
              <a:solidFill>
                <a:schemeClr val="bg1"/>
              </a:solidFill>
              <a:latin typeface="Times New Roman" pitchFamily="18" charset="0"/>
              <a:cs typeface="Times New Roman" pitchFamily="18" charset="0"/>
            </a:endParaRPr>
          </a:p>
          <a:p>
            <a:pPr algn="just">
              <a:buFont typeface="Wingdings" pitchFamily="2" charset="2"/>
              <a:buChar char="Ø"/>
            </a:pPr>
            <a:r>
              <a:rPr lang="fr-FR" sz="2800" b="1" dirty="0" smtClean="0">
                <a:solidFill>
                  <a:schemeClr val="bg1"/>
                </a:solidFill>
                <a:latin typeface="Times New Roman" pitchFamily="18" charset="0"/>
                <a:cs typeface="Times New Roman" pitchFamily="18" charset="0"/>
              </a:rPr>
              <a:t>    </a:t>
            </a:r>
            <a:r>
              <a:rPr lang="fr-FR" sz="2800" b="1" dirty="0" smtClean="0">
                <a:solidFill>
                  <a:srgbClr val="00B050"/>
                </a:solidFill>
                <a:latin typeface="Times New Roman" pitchFamily="18" charset="0"/>
                <a:cs typeface="Times New Roman" pitchFamily="18" charset="0"/>
              </a:rPr>
              <a:t>D'</a:t>
            </a:r>
            <a:r>
              <a:rPr lang="fr-FR" sz="2800" b="1" dirty="0" err="1" smtClean="0">
                <a:solidFill>
                  <a:srgbClr val="00B050"/>
                </a:solidFill>
                <a:latin typeface="Times New Roman" pitchFamily="18" charset="0"/>
                <a:cs typeface="Times New Roman" pitchFamily="18" charset="0"/>
              </a:rPr>
              <a:t>endocytose</a:t>
            </a:r>
            <a:r>
              <a:rPr lang="fr-FR" sz="2800" b="1" dirty="0" smtClean="0">
                <a:solidFill>
                  <a:srgbClr val="00B050"/>
                </a:solidFill>
                <a:latin typeface="Times New Roman" pitchFamily="18" charset="0"/>
                <a:cs typeface="Times New Roman" pitchFamily="18" charset="0"/>
              </a:rPr>
              <a:t> (permettant d'éliminer de la membrane) </a:t>
            </a:r>
          </a:p>
          <a:p>
            <a:pPr algn="just">
              <a:buFont typeface="Wingdings" pitchFamily="2" charset="2"/>
              <a:buChar char="Ø"/>
            </a:pPr>
            <a:r>
              <a:rPr lang="fr-FR" sz="2800" b="1" dirty="0" smtClean="0">
                <a:solidFill>
                  <a:schemeClr val="bg1"/>
                </a:solidFill>
                <a:latin typeface="Times New Roman" pitchFamily="18" charset="0"/>
                <a:cs typeface="Times New Roman" pitchFamily="18" charset="0"/>
              </a:rPr>
              <a:t>     </a:t>
            </a:r>
            <a:r>
              <a:rPr lang="fr-FR" sz="2800" b="1" dirty="0" smtClean="0">
                <a:solidFill>
                  <a:srgbClr val="FF0000"/>
                </a:solidFill>
                <a:latin typeface="Times New Roman" pitchFamily="18" charset="0"/>
                <a:cs typeface="Times New Roman" pitchFamily="18" charset="0"/>
              </a:rPr>
              <a:t>Et d'</a:t>
            </a:r>
            <a:r>
              <a:rPr lang="fr-FR" sz="2800" b="1" dirty="0" err="1" smtClean="0">
                <a:solidFill>
                  <a:srgbClr val="FF0000"/>
                </a:solidFill>
                <a:latin typeface="Times New Roman" pitchFamily="18" charset="0"/>
                <a:cs typeface="Times New Roman" pitchFamily="18" charset="0"/>
              </a:rPr>
              <a:t>exocytose</a:t>
            </a:r>
            <a:r>
              <a:rPr lang="fr-FR" sz="2800" b="1" dirty="0" smtClean="0">
                <a:solidFill>
                  <a:srgbClr val="FF0000"/>
                </a:solidFill>
                <a:latin typeface="Times New Roman" pitchFamily="18" charset="0"/>
                <a:cs typeface="Times New Roman" pitchFamily="18" charset="0"/>
              </a:rPr>
              <a:t> (permet un apport de membrane) </a:t>
            </a:r>
          </a:p>
          <a:p>
            <a:pPr algn="just"/>
            <a:endParaRPr lang="fr-FR" sz="2800" b="1" dirty="0" smtClean="0">
              <a:solidFill>
                <a:srgbClr val="FF0000"/>
              </a:solidFill>
              <a:latin typeface="Times New Roman" pitchFamily="18" charset="0"/>
              <a:cs typeface="Times New Roman" pitchFamily="18" charset="0"/>
            </a:endParaRPr>
          </a:p>
          <a:p>
            <a:pPr algn="just"/>
            <a:r>
              <a:rPr lang="fr-FR" sz="2800" b="1" dirty="0" smtClean="0">
                <a:solidFill>
                  <a:schemeClr val="bg1"/>
                </a:solidFill>
                <a:latin typeface="Times New Roman" pitchFamily="18" charset="0"/>
                <a:cs typeface="Times New Roman" pitchFamily="18" charset="0"/>
              </a:rPr>
              <a:t>Permettant aux volumes et surfaces membranaires des cellules adultes de rester stables</a:t>
            </a:r>
          </a:p>
          <a:p>
            <a:pPr algn="just"/>
            <a:endParaRPr lang="fr-FR" sz="2800" b="1" dirty="0" smtClean="0">
              <a:solidFill>
                <a:schemeClr val="bg1"/>
              </a:solidFill>
              <a:latin typeface="Times New Roman" pitchFamily="18" charset="0"/>
              <a:cs typeface="Times New Roman" pitchFamily="18" charset="0"/>
            </a:endParaRPr>
          </a:p>
          <a:p>
            <a:pPr algn="just"/>
            <a:endParaRPr lang="fr-FR" sz="2800" b="1" dirty="0" smtClean="0">
              <a:solidFill>
                <a:schemeClr val="bg1"/>
              </a:solidFill>
              <a:latin typeface="Times New Roman" pitchFamily="18" charset="0"/>
              <a:cs typeface="Times New Roman" pitchFamily="18" charset="0"/>
            </a:endParaRPr>
          </a:p>
          <a:p>
            <a:pPr algn="just"/>
            <a:r>
              <a:rPr lang="fr-FR" sz="2800" b="1" dirty="0" smtClean="0">
                <a:solidFill>
                  <a:schemeClr val="bg1"/>
                </a:solidFill>
                <a:latin typeface="Times New Roman" pitchFamily="18" charset="0"/>
                <a:cs typeface="Times New Roman" pitchFamily="18" charset="0"/>
              </a:rPr>
              <a:t>   </a:t>
            </a:r>
          </a:p>
          <a:p>
            <a:pPr algn="just"/>
            <a:endParaRPr lang="fr-FR" sz="2800" dirty="0" smtClean="0">
              <a:solidFill>
                <a:schemeClr val="bg1"/>
              </a:solidFill>
            </a:endParaRPr>
          </a:p>
        </p:txBody>
      </p:sp>
      <p:sp>
        <p:nvSpPr>
          <p:cNvPr id="5" name="Arrondir un rectangle avec un coin diagonal 4"/>
          <p:cNvSpPr/>
          <p:nvPr/>
        </p:nvSpPr>
        <p:spPr bwMode="auto">
          <a:xfrm>
            <a:off x="1357290" y="4286256"/>
            <a:ext cx="6858048" cy="1628055"/>
          </a:xfrm>
          <a:prstGeom prst="round2DiagRect">
            <a:avLst/>
          </a:prstGeom>
          <a:blipFill>
            <a:blip r:embed="rId2"/>
            <a:tile tx="0" ty="0" sx="100000" sy="100000" flip="none" algn="tl"/>
          </a:blipFill>
          <a:ln w="57150" cap="flat" cmpd="sng" algn="ctr">
            <a:solidFill>
              <a:srgbClr val="FF0066"/>
            </a:solidFill>
            <a:prstDash val="solid"/>
            <a:round/>
            <a:headEnd type="none" w="med" len="med"/>
            <a:tailEnd type="none" w="med" len="med"/>
          </a:ln>
          <a:effectLst/>
        </p:spPr>
        <p:txBody>
          <a:bodyPr vert="horz" wrap="square" lIns="180000" tIns="180000" rIns="180000" bIns="180000" numCol="1" rtlCol="0" anchor="t" anchorCtr="0" compatLnSpc="1">
            <a:prstTxWarp prst="textNoShape">
              <a:avLst/>
            </a:prstTxWarp>
            <a:spAutoFit/>
          </a:bodyPr>
          <a:lstStyle/>
          <a:p>
            <a:pPr eaLnBrk="0" hangingPunct="0"/>
            <a:r>
              <a:rPr lang="fr-FR" sz="2400" b="1" dirty="0" smtClean="0">
                <a:solidFill>
                  <a:schemeClr val="bg1"/>
                </a:solidFill>
                <a:latin typeface="Times New Roman" pitchFamily="18" charset="0"/>
                <a:cs typeface="Times New Roman" pitchFamily="18" charset="0"/>
              </a:rPr>
              <a:t>Mouvements indispensables pour le contrôle de la composition de la membrane plasmique et son renouvellement</a:t>
            </a:r>
            <a:endParaRPr kumimoji="0" lang="fr-FR" sz="2400" b="0" i="0" u="none" strike="noStrike" cap="none" normalizeH="0" baseline="0" dirty="0" smtClean="0">
              <a:ln>
                <a:noFill/>
              </a:ln>
              <a:solidFill>
                <a:schemeClr val="tx1"/>
              </a:solidFill>
              <a:effectLst/>
              <a:latin typeface="Arial" charset="0"/>
            </a:endParaRPr>
          </a:p>
        </p:txBody>
      </p:sp>
    </p:spTree>
  </p:cSld>
  <p:clrMapOvr>
    <a:masterClrMapping/>
  </p:clrMapOvr>
  <p:transition spd="slow">
    <p:pull dir="l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99</a:t>
            </a:fld>
            <a:endParaRPr lang="en-US"/>
          </a:p>
        </p:txBody>
      </p:sp>
      <p:sp>
        <p:nvSpPr>
          <p:cNvPr id="4" name="Rectangle 3"/>
          <p:cNvSpPr/>
          <p:nvPr/>
        </p:nvSpPr>
        <p:spPr>
          <a:xfrm>
            <a:off x="357158" y="1000108"/>
            <a:ext cx="8429684" cy="5078313"/>
          </a:xfrm>
          <a:prstGeom prst="rect">
            <a:avLst/>
          </a:prstGeom>
          <a:ln w="76200">
            <a:solidFill>
              <a:srgbClr val="CCFFCC"/>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buFont typeface="Arial" pitchFamily="34" charset="0"/>
              <a:buChar char="•"/>
            </a:pPr>
            <a:r>
              <a:rPr lang="fr-FR" sz="2400" b="1" dirty="0" smtClean="0">
                <a:latin typeface="Times New Roman" pitchFamily="18" charset="0"/>
                <a:cs typeface="Times New Roman" pitchFamily="18" charset="0"/>
              </a:rPr>
              <a:t>L’</a:t>
            </a:r>
            <a:r>
              <a:rPr lang="fr-FR" sz="2400" b="1" dirty="0" err="1" smtClean="0">
                <a:latin typeface="Times New Roman" pitchFamily="18" charset="0"/>
                <a:cs typeface="Times New Roman" pitchFamily="18" charset="0"/>
              </a:rPr>
              <a:t>endocytose</a:t>
            </a:r>
            <a:r>
              <a:rPr lang="fr-FR" sz="2400" b="1" dirty="0" smtClean="0">
                <a:latin typeface="Times New Roman" pitchFamily="18" charset="0"/>
                <a:cs typeface="Times New Roman" pitchFamily="18" charset="0"/>
              </a:rPr>
              <a:t> = internalisation = </a:t>
            </a:r>
            <a:r>
              <a:rPr lang="fr-FR" sz="2400" b="1" dirty="0" smtClean="0">
                <a:solidFill>
                  <a:schemeClr val="bg1"/>
                </a:solidFill>
                <a:latin typeface="Times New Roman" pitchFamily="18" charset="0"/>
                <a:cs typeface="Times New Roman" pitchFamily="18" charset="0"/>
              </a:rPr>
              <a:t>phénomène par lequel la cellule transfère, par inclusion de la membrane plasmique, une fraction de volume de l’espace extracellulaire qui l’entoure et une portion de la cytomembrane à un compartiment membranaire intracellulaire </a:t>
            </a:r>
          </a:p>
          <a:p>
            <a:pPr>
              <a:lnSpc>
                <a:spcPct val="150000"/>
              </a:lnSpc>
              <a:buFont typeface="Arial" pitchFamily="34" charset="0"/>
              <a:buChar char="•"/>
            </a:pPr>
            <a:r>
              <a:rPr lang="fr-FR" sz="2400" b="1" dirty="0" smtClean="0">
                <a:latin typeface="Times New Roman" pitchFamily="18" charset="0"/>
                <a:cs typeface="Times New Roman" pitchFamily="18" charset="0"/>
              </a:rPr>
              <a:t>En fonction de la taille du matériel absorbé, </a:t>
            </a:r>
            <a:r>
              <a:rPr lang="fr-FR" sz="2400" b="1" dirty="0" smtClean="0">
                <a:solidFill>
                  <a:schemeClr val="bg1"/>
                </a:solidFill>
                <a:latin typeface="Times New Roman" pitchFamily="18" charset="0"/>
                <a:cs typeface="Times New Roman" pitchFamily="18" charset="0"/>
              </a:rPr>
              <a:t>on distingue deux processus mettant en jeu des mécanismes Différents</a:t>
            </a:r>
          </a:p>
          <a:p>
            <a:pPr marL="342900" indent="-342900">
              <a:lnSpc>
                <a:spcPct val="150000"/>
              </a:lnSpc>
              <a:buFontTx/>
              <a:buAutoNum type="arabicParenR"/>
            </a:pPr>
            <a:r>
              <a:rPr lang="fr-FR" sz="2400" b="1" dirty="0" smtClean="0">
                <a:solidFill>
                  <a:srgbClr val="7030A0"/>
                </a:solidFill>
                <a:latin typeface="Times New Roman" pitchFamily="18" charset="0"/>
                <a:cs typeface="Times New Roman" pitchFamily="18" charset="0"/>
              </a:rPr>
              <a:t>Phagocytose</a:t>
            </a:r>
          </a:p>
          <a:p>
            <a:pPr marL="342900" indent="-342900">
              <a:lnSpc>
                <a:spcPct val="150000"/>
              </a:lnSpc>
              <a:buAutoNum type="arabicParenR"/>
            </a:pPr>
            <a:r>
              <a:rPr lang="fr-FR" sz="2400" b="1" dirty="0" smtClean="0">
                <a:solidFill>
                  <a:srgbClr val="FF0000"/>
                </a:solidFill>
                <a:latin typeface="Times New Roman" pitchFamily="18" charset="0"/>
                <a:cs typeface="Times New Roman" pitchFamily="18" charset="0"/>
              </a:rPr>
              <a:t>Pinocytose </a:t>
            </a:r>
          </a:p>
        </p:txBody>
      </p:sp>
      <p:sp>
        <p:nvSpPr>
          <p:cNvPr id="5" name="Rectangle 6"/>
          <p:cNvSpPr>
            <a:spLocks noRot="1" noChangeArrowheads="1"/>
          </p:cNvSpPr>
          <p:nvPr/>
        </p:nvSpPr>
        <p:spPr bwMode="auto">
          <a:xfrm>
            <a:off x="2143108" y="285728"/>
            <a:ext cx="4786346" cy="571480"/>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hinThick">
            <a:solidFill>
              <a:srgbClr val="FF85FF"/>
            </a:solidFill>
            <a:miter lim="800000"/>
            <a:headEnd/>
            <a:tailEnd/>
          </a:ln>
          <a:effectLst/>
        </p:spPr>
        <p:txBody>
          <a:bodyPr anchor="ctr"/>
          <a:lstStyle/>
          <a:p>
            <a:pPr algn="ctr" fontAlgn="auto">
              <a:spcBef>
                <a:spcPts val="0"/>
              </a:spcBef>
              <a:spcAft>
                <a:spcPts val="0"/>
              </a:spcAft>
              <a:defRPr/>
            </a:pPr>
            <a:r>
              <a:rPr lang="fr-FR" sz="3200" b="1" dirty="0" err="1" smtClean="0">
                <a:solidFill>
                  <a:schemeClr val="hlink"/>
                </a:solidFill>
                <a:effectLst>
                  <a:outerShdw blurRad="38100" dist="38100" dir="2700000" algn="tl">
                    <a:srgbClr val="000000"/>
                  </a:outerShdw>
                </a:effectLst>
                <a:latin typeface="Times New Roman" pitchFamily="18" charset="0"/>
                <a:cs typeface="Times New Roman" pitchFamily="18" charset="0"/>
              </a:rPr>
              <a:t>Endocytose</a:t>
            </a:r>
            <a:endParaRPr lang="en-US" sz="3200" b="1" dirty="0">
              <a:solidFill>
                <a:schemeClr val="hlink"/>
              </a:solidFill>
              <a:effectLst>
                <a:outerShdw blurRad="38100" dist="38100" dir="2700000" algn="tl">
                  <a:srgbClr val="000000"/>
                </a:outerShdw>
              </a:effectLst>
              <a:latin typeface="+mn-lt"/>
              <a:cs typeface="+mn-cs"/>
            </a:endParaRPr>
          </a:p>
        </p:txBody>
      </p:sp>
      <p:sp>
        <p:nvSpPr>
          <p:cNvPr id="6" name="Rectangle 1"/>
          <p:cNvSpPr>
            <a:spLocks noChangeArrowheads="1"/>
          </p:cNvSpPr>
          <p:nvPr/>
        </p:nvSpPr>
        <p:spPr bwMode="auto">
          <a:xfrm>
            <a:off x="642910" y="285728"/>
            <a:ext cx="287258"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fr-FR" sz="3200" b="1"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fr-FR" sz="3200" b="0" i="0"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Thème1">
  <a:themeElements>
    <a:clrScheme name="Personnalisé 1">
      <a:dk1>
        <a:sysClr val="windowText" lastClr="000000"/>
      </a:dk1>
      <a:lt1>
        <a:sysClr val="window" lastClr="FFFFFF"/>
      </a:lt1>
      <a:dk2>
        <a:srgbClr val="3B3B3B"/>
      </a:dk2>
      <a:lt2>
        <a:srgbClr val="D4D2D0"/>
      </a:lt2>
      <a:accent1>
        <a:srgbClr val="6EA0B0"/>
      </a:accent1>
      <a:accent2>
        <a:srgbClr val="F6DE55"/>
      </a:accent2>
      <a:accent3>
        <a:srgbClr val="E8E7EC"/>
      </a:accent3>
      <a:accent4>
        <a:srgbClr val="C7CFBD"/>
      </a:accent4>
      <a:accent5>
        <a:srgbClr val="D8D3C7"/>
      </a:accent5>
      <a:accent6>
        <a:srgbClr val="CBCDD1"/>
      </a:accent6>
      <a:hlink>
        <a:srgbClr val="00C8C3"/>
      </a:hlink>
      <a:folHlink>
        <a:srgbClr val="A116E0"/>
      </a:folHlink>
    </a:clrScheme>
    <a:fontScheme name="Technique">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que">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chnique">
  <a:themeElements>
    <a:clrScheme name="Personnalisé 1">
      <a:dk1>
        <a:sysClr val="windowText" lastClr="000000"/>
      </a:dk1>
      <a:lt1>
        <a:sysClr val="window" lastClr="FFFFFF"/>
      </a:lt1>
      <a:dk2>
        <a:srgbClr val="3B3B3B"/>
      </a:dk2>
      <a:lt2>
        <a:srgbClr val="D4D2D0"/>
      </a:lt2>
      <a:accent1>
        <a:srgbClr val="6EA0B0"/>
      </a:accent1>
      <a:accent2>
        <a:srgbClr val="F6DE55"/>
      </a:accent2>
      <a:accent3>
        <a:srgbClr val="E8E7EC"/>
      </a:accent3>
      <a:accent4>
        <a:srgbClr val="C7CFBD"/>
      </a:accent4>
      <a:accent5>
        <a:srgbClr val="D8D3C7"/>
      </a:accent5>
      <a:accent6>
        <a:srgbClr val="CBCDD1"/>
      </a:accent6>
      <a:hlink>
        <a:srgbClr val="00C8C3"/>
      </a:hlink>
      <a:folHlink>
        <a:srgbClr val="A116E0"/>
      </a:folHlink>
    </a:clrScheme>
    <a:fontScheme name="Technique">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que">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hème1">
  <a:themeElements>
    <a:clrScheme name="Personnalisé 1">
      <a:dk1>
        <a:sysClr val="windowText" lastClr="000000"/>
      </a:dk1>
      <a:lt1>
        <a:sysClr val="window" lastClr="FFFFFF"/>
      </a:lt1>
      <a:dk2>
        <a:srgbClr val="3B3B3B"/>
      </a:dk2>
      <a:lt2>
        <a:srgbClr val="D4D2D0"/>
      </a:lt2>
      <a:accent1>
        <a:srgbClr val="6EA0B0"/>
      </a:accent1>
      <a:accent2>
        <a:srgbClr val="F6DE55"/>
      </a:accent2>
      <a:accent3>
        <a:srgbClr val="E8E7EC"/>
      </a:accent3>
      <a:accent4>
        <a:srgbClr val="C7CFBD"/>
      </a:accent4>
      <a:accent5>
        <a:srgbClr val="D8D3C7"/>
      </a:accent5>
      <a:accent6>
        <a:srgbClr val="CBCDD1"/>
      </a:accent6>
      <a:hlink>
        <a:srgbClr val="00C8C3"/>
      </a:hlink>
      <a:folHlink>
        <a:srgbClr val="A116E0"/>
      </a:folHlink>
    </a:clrScheme>
    <a:fontScheme name="Technique">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que">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5.xml><?xml version="1.0" encoding="utf-8"?>
<a:theme xmlns:a="http://schemas.openxmlformats.org/drawingml/2006/main" name="3_Technique">
  <a:themeElements>
    <a:clrScheme name="Personnalisé 1">
      <a:dk1>
        <a:sysClr val="windowText" lastClr="000000"/>
      </a:dk1>
      <a:lt1>
        <a:sysClr val="window" lastClr="FFFFFF"/>
      </a:lt1>
      <a:dk2>
        <a:srgbClr val="3B3B3B"/>
      </a:dk2>
      <a:lt2>
        <a:srgbClr val="D4D2D0"/>
      </a:lt2>
      <a:accent1>
        <a:srgbClr val="6EA0B0"/>
      </a:accent1>
      <a:accent2>
        <a:srgbClr val="F6DE55"/>
      </a:accent2>
      <a:accent3>
        <a:srgbClr val="E8E7EC"/>
      </a:accent3>
      <a:accent4>
        <a:srgbClr val="C7CFBD"/>
      </a:accent4>
      <a:accent5>
        <a:srgbClr val="D8D3C7"/>
      </a:accent5>
      <a:accent6>
        <a:srgbClr val="CBCDD1"/>
      </a:accent6>
      <a:hlink>
        <a:srgbClr val="00C8C3"/>
      </a:hlink>
      <a:folHlink>
        <a:srgbClr val="A116E0"/>
      </a:folHlink>
    </a:clrScheme>
    <a:fontScheme name="Technique">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que">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6.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hème1">
  <a:themeElements>
    <a:clrScheme name="Personnalisé 1">
      <a:dk1>
        <a:sysClr val="windowText" lastClr="000000"/>
      </a:dk1>
      <a:lt1>
        <a:sysClr val="window" lastClr="FFFFFF"/>
      </a:lt1>
      <a:dk2>
        <a:srgbClr val="3B3B3B"/>
      </a:dk2>
      <a:lt2>
        <a:srgbClr val="D4D2D0"/>
      </a:lt2>
      <a:accent1>
        <a:srgbClr val="6EA0B0"/>
      </a:accent1>
      <a:accent2>
        <a:srgbClr val="F6DE55"/>
      </a:accent2>
      <a:accent3>
        <a:srgbClr val="E8E7EC"/>
      </a:accent3>
      <a:accent4>
        <a:srgbClr val="C7CFBD"/>
      </a:accent4>
      <a:accent5>
        <a:srgbClr val="D8D3C7"/>
      </a:accent5>
      <a:accent6>
        <a:srgbClr val="CBCDD1"/>
      </a:accent6>
      <a:hlink>
        <a:srgbClr val="00C8C3"/>
      </a:hlink>
      <a:folHlink>
        <a:srgbClr val="A116E0"/>
      </a:folHlink>
    </a:clrScheme>
    <a:fontScheme name="Technique">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que">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8.xml><?xml version="1.0" encoding="utf-8"?>
<a:theme xmlns:a="http://schemas.openxmlformats.org/drawingml/2006/main" name="4_Technique">
  <a:themeElements>
    <a:clrScheme name="Personnalisé 1">
      <a:dk1>
        <a:sysClr val="windowText" lastClr="000000"/>
      </a:dk1>
      <a:lt1>
        <a:sysClr val="window" lastClr="FFFFFF"/>
      </a:lt1>
      <a:dk2>
        <a:srgbClr val="3B3B3B"/>
      </a:dk2>
      <a:lt2>
        <a:srgbClr val="D4D2D0"/>
      </a:lt2>
      <a:accent1>
        <a:srgbClr val="6EA0B0"/>
      </a:accent1>
      <a:accent2>
        <a:srgbClr val="F6DE55"/>
      </a:accent2>
      <a:accent3>
        <a:srgbClr val="E8E7EC"/>
      </a:accent3>
      <a:accent4>
        <a:srgbClr val="C7CFBD"/>
      </a:accent4>
      <a:accent5>
        <a:srgbClr val="D8D3C7"/>
      </a:accent5>
      <a:accent6>
        <a:srgbClr val="CBCDD1"/>
      </a:accent6>
      <a:hlink>
        <a:srgbClr val="00C8C3"/>
      </a:hlink>
      <a:folHlink>
        <a:srgbClr val="A116E0"/>
      </a:folHlink>
    </a:clrScheme>
    <a:fontScheme name="Technique">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que">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9.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Thème1</Template>
  <TotalTime>31837</TotalTime>
  <Words>7090</Words>
  <Application>Microsoft Office PowerPoint</Application>
  <PresentationFormat>Affichage à l'écran (4:3)</PresentationFormat>
  <Paragraphs>745</Paragraphs>
  <Slides>155</Slides>
  <Notes>22</Notes>
  <HiddenSlides>2</HiddenSlides>
  <MMClips>0</MMClips>
  <ScaleCrop>false</ScaleCrop>
  <HeadingPairs>
    <vt:vector size="6" baseType="variant">
      <vt:variant>
        <vt:lpstr>Polices utilisées</vt:lpstr>
      </vt:variant>
      <vt:variant>
        <vt:i4>12</vt:i4>
      </vt:variant>
      <vt:variant>
        <vt:lpstr>Thème</vt:lpstr>
      </vt:variant>
      <vt:variant>
        <vt:i4>9</vt:i4>
      </vt:variant>
      <vt:variant>
        <vt:lpstr>Titres des diapositives</vt:lpstr>
      </vt:variant>
      <vt:variant>
        <vt:i4>155</vt:i4>
      </vt:variant>
    </vt:vector>
  </HeadingPairs>
  <TitlesOfParts>
    <vt:vector size="176" baseType="lpstr">
      <vt:lpstr>Aharoni</vt:lpstr>
      <vt:lpstr>Arial</vt:lpstr>
      <vt:lpstr>Arial Black</vt:lpstr>
      <vt:lpstr>Arial Rounded MT Bold</vt:lpstr>
      <vt:lpstr>Calibri</vt:lpstr>
      <vt:lpstr>Franklin Gothic Book</vt:lpstr>
      <vt:lpstr>Garamond</vt:lpstr>
      <vt:lpstr>Monotype Corsiva</vt:lpstr>
      <vt:lpstr>Perpetua Titling MT</vt:lpstr>
      <vt:lpstr>Times New Roman</vt:lpstr>
      <vt:lpstr>Wingdings</vt:lpstr>
      <vt:lpstr>Wingdings 2</vt:lpstr>
      <vt:lpstr>Thème1</vt:lpstr>
      <vt:lpstr>2_Technique</vt:lpstr>
      <vt:lpstr>Orbit</vt:lpstr>
      <vt:lpstr>1_Thème1</vt:lpstr>
      <vt:lpstr>3_Technique</vt:lpstr>
      <vt:lpstr>1_Orbit</vt:lpstr>
      <vt:lpstr>2_Thème1</vt:lpstr>
      <vt:lpstr>4_Technique</vt:lpstr>
      <vt:lpstr>2_Orbit</vt:lpstr>
      <vt:lpstr>      Cours de cytophysiologie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seminaire</dc:title>
  <dc:creator>Boussaada</dc:creator>
  <cp:lastModifiedBy>assia vet</cp:lastModifiedBy>
  <cp:revision>1485</cp:revision>
  <dcterms:created xsi:type="dcterms:W3CDTF">2010-05-30T12:17:30Z</dcterms:created>
  <dcterms:modified xsi:type="dcterms:W3CDTF">2024-11-10T23:18:17Z</dcterms:modified>
</cp:coreProperties>
</file>