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1"/>
  </p:notesMasterIdLst>
  <p:sldIdLst>
    <p:sldId id="256" r:id="rId2"/>
    <p:sldId id="512" r:id="rId3"/>
    <p:sldId id="517" r:id="rId4"/>
    <p:sldId id="587" r:id="rId5"/>
    <p:sldId id="558" r:id="rId6"/>
    <p:sldId id="579" r:id="rId7"/>
    <p:sldId id="539" r:id="rId8"/>
    <p:sldId id="540" r:id="rId9"/>
    <p:sldId id="560" r:id="rId10"/>
    <p:sldId id="561" r:id="rId11"/>
    <p:sldId id="562" r:id="rId12"/>
    <p:sldId id="566" r:id="rId13"/>
    <p:sldId id="571" r:id="rId14"/>
    <p:sldId id="583" r:id="rId15"/>
    <p:sldId id="575" r:id="rId16"/>
    <p:sldId id="576" r:id="rId17"/>
    <p:sldId id="577" r:id="rId18"/>
    <p:sldId id="578" r:id="rId19"/>
    <p:sldId id="580" r:id="rId20"/>
    <p:sldId id="536" r:id="rId21"/>
    <p:sldId id="542" r:id="rId22"/>
    <p:sldId id="582" r:id="rId23"/>
    <p:sldId id="548" r:id="rId24"/>
    <p:sldId id="584" r:id="rId25"/>
    <p:sldId id="585" r:id="rId26"/>
    <p:sldId id="549" r:id="rId27"/>
    <p:sldId id="550" r:id="rId28"/>
    <p:sldId id="551" r:id="rId29"/>
    <p:sldId id="567" r:id="rId30"/>
    <p:sldId id="554" r:id="rId31"/>
    <p:sldId id="586" r:id="rId32"/>
    <p:sldId id="552" r:id="rId33"/>
    <p:sldId id="553" r:id="rId34"/>
    <p:sldId id="588" r:id="rId35"/>
    <p:sldId id="589" r:id="rId36"/>
    <p:sldId id="590" r:id="rId37"/>
    <p:sldId id="591" r:id="rId38"/>
    <p:sldId id="629" r:id="rId39"/>
    <p:sldId id="624" r:id="rId40"/>
    <p:sldId id="594" r:id="rId41"/>
    <p:sldId id="597" r:id="rId42"/>
    <p:sldId id="604" r:id="rId43"/>
    <p:sldId id="605" r:id="rId44"/>
    <p:sldId id="598" r:id="rId45"/>
    <p:sldId id="600" r:id="rId46"/>
    <p:sldId id="601" r:id="rId47"/>
    <p:sldId id="599" r:id="rId48"/>
    <p:sldId id="603" r:id="rId49"/>
    <p:sldId id="607" r:id="rId50"/>
    <p:sldId id="608" r:id="rId51"/>
    <p:sldId id="628" r:id="rId52"/>
    <p:sldId id="609" r:id="rId53"/>
    <p:sldId id="634" r:id="rId54"/>
    <p:sldId id="610" r:id="rId55"/>
    <p:sldId id="611" r:id="rId56"/>
    <p:sldId id="613" r:id="rId57"/>
    <p:sldId id="614" r:id="rId58"/>
    <p:sldId id="615" r:id="rId59"/>
    <p:sldId id="637" r:id="rId60"/>
    <p:sldId id="623" r:id="rId61"/>
    <p:sldId id="618" r:id="rId62"/>
    <p:sldId id="619" r:id="rId63"/>
    <p:sldId id="622" r:id="rId64"/>
    <p:sldId id="620" r:id="rId65"/>
    <p:sldId id="635" r:id="rId66"/>
    <p:sldId id="621" r:id="rId67"/>
    <p:sldId id="638" r:id="rId68"/>
    <p:sldId id="617" r:id="rId69"/>
    <p:sldId id="625" r:id="rId70"/>
    <p:sldId id="626" r:id="rId71"/>
    <p:sldId id="631" r:id="rId72"/>
    <p:sldId id="565" r:id="rId73"/>
    <p:sldId id="627" r:id="rId74"/>
    <p:sldId id="636" r:id="rId75"/>
    <p:sldId id="606" r:id="rId76"/>
    <p:sldId id="572" r:id="rId77"/>
    <p:sldId id="573" r:id="rId78"/>
    <p:sldId id="640" r:id="rId79"/>
    <p:sldId id="574" r:id="rId8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FF0066"/>
    <a:srgbClr val="FF0000"/>
    <a:srgbClr val="006C31"/>
    <a:srgbClr val="0000FF"/>
    <a:srgbClr val="00CC00"/>
    <a:srgbClr val="EA0000"/>
    <a:srgbClr val="008000"/>
    <a:srgbClr val="D20000"/>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471" autoAdjust="0"/>
    <p:restoredTop sz="87433" autoAdjust="0"/>
  </p:normalViewPr>
  <p:slideViewPr>
    <p:cSldViewPr>
      <p:cViewPr>
        <p:scale>
          <a:sx n="60" d="100"/>
          <a:sy n="60" d="100"/>
        </p:scale>
        <p:origin x="1212" y="3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9C2317-7266-4C72-AD97-2985CEDAA577}" type="datetimeFigureOut">
              <a:rPr lang="fr-FR" smtClean="0"/>
              <a:pPr/>
              <a:t>11/10/2024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6FC310-B0D4-44B0-9F69-4E238F65326A}" type="slidenum">
              <a:rPr lang="fr-FR" smtClean="0"/>
              <a:pPr/>
              <a:t>‹N°›</a:t>
            </a:fld>
            <a:endParaRPr lang="fr-FR"/>
          </a:p>
        </p:txBody>
      </p:sp>
    </p:spTree>
    <p:extLst>
      <p:ext uri="{BB962C8B-B14F-4D97-AF65-F5344CB8AC3E}">
        <p14:creationId xmlns:p14="http://schemas.microsoft.com/office/powerpoint/2010/main" val="1461999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2</a:t>
            </a:fld>
            <a:endParaRPr lang="fr-FR"/>
          </a:p>
        </p:txBody>
      </p:sp>
    </p:spTree>
    <p:extLst>
      <p:ext uri="{BB962C8B-B14F-4D97-AF65-F5344CB8AC3E}">
        <p14:creationId xmlns:p14="http://schemas.microsoft.com/office/powerpoint/2010/main" val="4026843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62</a:t>
            </a:fld>
            <a:endParaRPr lang="fr-FR"/>
          </a:p>
        </p:txBody>
      </p:sp>
    </p:spTree>
    <p:extLst>
      <p:ext uri="{BB962C8B-B14F-4D97-AF65-F5344CB8AC3E}">
        <p14:creationId xmlns:p14="http://schemas.microsoft.com/office/powerpoint/2010/main" val="2989104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63</a:t>
            </a:fld>
            <a:endParaRPr lang="fr-FR"/>
          </a:p>
        </p:txBody>
      </p:sp>
    </p:spTree>
    <p:extLst>
      <p:ext uri="{BB962C8B-B14F-4D97-AF65-F5344CB8AC3E}">
        <p14:creationId xmlns:p14="http://schemas.microsoft.com/office/powerpoint/2010/main" val="104129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66</a:t>
            </a:fld>
            <a:endParaRPr lang="fr-FR"/>
          </a:p>
        </p:txBody>
      </p:sp>
    </p:spTree>
    <p:extLst>
      <p:ext uri="{BB962C8B-B14F-4D97-AF65-F5344CB8AC3E}">
        <p14:creationId xmlns:p14="http://schemas.microsoft.com/office/powerpoint/2010/main" val="3244493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67</a:t>
            </a:fld>
            <a:endParaRPr lang="fr-FR"/>
          </a:p>
        </p:txBody>
      </p:sp>
    </p:spTree>
    <p:extLst>
      <p:ext uri="{BB962C8B-B14F-4D97-AF65-F5344CB8AC3E}">
        <p14:creationId xmlns:p14="http://schemas.microsoft.com/office/powerpoint/2010/main" val="2676587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76</a:t>
            </a:fld>
            <a:endParaRPr lang="fr-FR"/>
          </a:p>
        </p:txBody>
      </p:sp>
    </p:spTree>
    <p:extLst>
      <p:ext uri="{BB962C8B-B14F-4D97-AF65-F5344CB8AC3E}">
        <p14:creationId xmlns:p14="http://schemas.microsoft.com/office/powerpoint/2010/main" val="3582906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77</a:t>
            </a:fld>
            <a:endParaRPr lang="fr-FR"/>
          </a:p>
        </p:txBody>
      </p:sp>
    </p:spTree>
    <p:extLst>
      <p:ext uri="{BB962C8B-B14F-4D97-AF65-F5344CB8AC3E}">
        <p14:creationId xmlns:p14="http://schemas.microsoft.com/office/powerpoint/2010/main" val="105411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79</a:t>
            </a:fld>
            <a:endParaRPr lang="fr-FR"/>
          </a:p>
        </p:txBody>
      </p:sp>
    </p:spTree>
    <p:extLst>
      <p:ext uri="{BB962C8B-B14F-4D97-AF65-F5344CB8AC3E}">
        <p14:creationId xmlns:p14="http://schemas.microsoft.com/office/powerpoint/2010/main" val="23869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4</a:t>
            </a:fld>
            <a:endParaRPr lang="fr-FR"/>
          </a:p>
        </p:txBody>
      </p:sp>
    </p:spTree>
    <p:extLst>
      <p:ext uri="{BB962C8B-B14F-4D97-AF65-F5344CB8AC3E}">
        <p14:creationId xmlns:p14="http://schemas.microsoft.com/office/powerpoint/2010/main" val="3720003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5</a:t>
            </a:fld>
            <a:endParaRPr lang="fr-FR"/>
          </a:p>
        </p:txBody>
      </p:sp>
    </p:spTree>
    <p:extLst>
      <p:ext uri="{BB962C8B-B14F-4D97-AF65-F5344CB8AC3E}">
        <p14:creationId xmlns:p14="http://schemas.microsoft.com/office/powerpoint/2010/main" val="1720862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7</a:t>
            </a:fld>
            <a:endParaRPr lang="fr-FR"/>
          </a:p>
        </p:txBody>
      </p:sp>
    </p:spTree>
    <p:extLst>
      <p:ext uri="{BB962C8B-B14F-4D97-AF65-F5344CB8AC3E}">
        <p14:creationId xmlns:p14="http://schemas.microsoft.com/office/powerpoint/2010/main" val="3386525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8</a:t>
            </a:fld>
            <a:endParaRPr lang="fr-FR"/>
          </a:p>
        </p:txBody>
      </p:sp>
    </p:spTree>
    <p:extLst>
      <p:ext uri="{BB962C8B-B14F-4D97-AF65-F5344CB8AC3E}">
        <p14:creationId xmlns:p14="http://schemas.microsoft.com/office/powerpoint/2010/main" val="1206518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30</a:t>
            </a:fld>
            <a:endParaRPr lang="fr-FR"/>
          </a:p>
        </p:txBody>
      </p:sp>
    </p:spTree>
    <p:extLst>
      <p:ext uri="{BB962C8B-B14F-4D97-AF65-F5344CB8AC3E}">
        <p14:creationId xmlns:p14="http://schemas.microsoft.com/office/powerpoint/2010/main" val="4607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31</a:t>
            </a:fld>
            <a:endParaRPr lang="fr-FR"/>
          </a:p>
        </p:txBody>
      </p:sp>
    </p:spTree>
    <p:extLst>
      <p:ext uri="{BB962C8B-B14F-4D97-AF65-F5344CB8AC3E}">
        <p14:creationId xmlns:p14="http://schemas.microsoft.com/office/powerpoint/2010/main" val="3767172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33</a:t>
            </a:fld>
            <a:endParaRPr lang="fr-FR"/>
          </a:p>
        </p:txBody>
      </p:sp>
    </p:spTree>
    <p:extLst>
      <p:ext uri="{BB962C8B-B14F-4D97-AF65-F5344CB8AC3E}">
        <p14:creationId xmlns:p14="http://schemas.microsoft.com/office/powerpoint/2010/main" val="393794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6FC310-B0D4-44B0-9F69-4E238F65326A}" type="slidenum">
              <a:rPr lang="fr-FR" smtClean="0"/>
              <a:pPr/>
              <a:t>60</a:t>
            </a:fld>
            <a:endParaRPr lang="fr-FR"/>
          </a:p>
        </p:txBody>
      </p:sp>
    </p:spTree>
    <p:extLst>
      <p:ext uri="{BB962C8B-B14F-4D97-AF65-F5344CB8AC3E}">
        <p14:creationId xmlns:p14="http://schemas.microsoft.com/office/powerpoint/2010/main" val="709322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FAF69987-B743-4A8F-B95C-BEA6D9133A28}" type="datetimeFigureOut">
              <a:rPr lang="fr-FR" smtClean="0"/>
              <a:pPr/>
              <a:t>11/10/2024</a:t>
            </a:fld>
            <a:endParaRPr lang="fr-FR"/>
          </a:p>
        </p:txBody>
      </p:sp>
      <p:sp>
        <p:nvSpPr>
          <p:cNvPr id="19" name="Espace réservé du pied de page 18"/>
          <p:cNvSpPr>
            <a:spLocks noGrp="1"/>
          </p:cNvSpPr>
          <p:nvPr>
            <p:ph type="ftr" sz="quarter" idx="11"/>
          </p:nvPr>
        </p:nvSpPr>
        <p:spPr/>
        <p:txBody>
          <a:bodyPr/>
          <a:lstStyle/>
          <a:p>
            <a:endParaRPr lang="fr-FR"/>
          </a:p>
        </p:txBody>
      </p:sp>
      <p:sp>
        <p:nvSpPr>
          <p:cNvPr id="27" name="Espace réservé du numéro de diapositive 26"/>
          <p:cNvSpPr>
            <a:spLocks noGrp="1"/>
          </p:cNvSpPr>
          <p:nvPr>
            <p:ph type="sldNum" sz="quarter" idx="12"/>
          </p:nvPr>
        </p:nvSpPr>
        <p:spPr/>
        <p:txBody>
          <a:bodyPr/>
          <a:lstStyle/>
          <a:p>
            <a:fld id="{B9C6CA95-638E-458E-B889-E9BE13445C46}"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transition>
    <p:pull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AF69987-B743-4A8F-B95C-BEA6D9133A28}" type="datetimeFigureOut">
              <a:rPr lang="fr-FR" smtClean="0"/>
              <a:pPr/>
              <a:t>11/10/2024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AF69987-B743-4A8F-B95C-BEA6D9133A28}" type="datetimeFigureOut">
              <a:rPr lang="fr-FR" smtClean="0"/>
              <a:pPr/>
              <a:t>11/10/2024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FAF69987-B743-4A8F-B95C-BEA6D9133A28}" type="datetimeFigureOut">
              <a:rPr lang="fr-FR" smtClean="0"/>
              <a:pPr/>
              <a:t>11/10/2024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FAF69987-B743-4A8F-B95C-BEA6D9133A28}" type="datetimeFigureOut">
              <a:rPr lang="fr-FR" smtClean="0"/>
              <a:pPr/>
              <a:t>11/10/2024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C6CA95-638E-458E-B889-E9BE13445C46}"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transition>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FAF69987-B743-4A8F-B95C-BEA6D9133A28}" type="datetimeFigureOut">
              <a:rPr lang="fr-FR" smtClean="0"/>
              <a:pPr/>
              <a:t>11/10/2024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FAF69987-B743-4A8F-B95C-BEA6D9133A28}" type="datetimeFigureOut">
              <a:rPr lang="fr-FR" smtClean="0"/>
              <a:pPr/>
              <a:t>11/10/2024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FAF69987-B743-4A8F-B95C-BEA6D9133A28}" type="datetimeFigureOut">
              <a:rPr lang="fr-FR" smtClean="0"/>
              <a:pPr/>
              <a:t>11/10/2024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AF69987-B743-4A8F-B95C-BEA6D9133A28}" type="datetimeFigureOut">
              <a:rPr lang="fr-FR" smtClean="0"/>
              <a:pPr/>
              <a:t>11/10/2024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FAF69987-B743-4A8F-B95C-BEA6D9133A28}" type="datetimeFigureOut">
              <a:rPr lang="fr-FR" smtClean="0"/>
              <a:pPr/>
              <a:t>11/10/2024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C6CA95-638E-458E-B889-E9BE13445C46}" type="slidenum">
              <a:rPr lang="fr-FR" smtClean="0"/>
              <a:pPr/>
              <a:t>‹N°›</a:t>
            </a:fld>
            <a:endParaRPr lang="fr-FR"/>
          </a:p>
        </p:txBody>
      </p:sp>
    </p:spTree>
  </p:cSld>
  <p:clrMapOvr>
    <a:masterClrMapping/>
  </p:clrMapOvr>
  <p:transition>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FAF69987-B743-4A8F-B95C-BEA6D9133A28}" type="datetimeFigureOut">
              <a:rPr lang="fr-FR" smtClean="0"/>
              <a:pPr/>
              <a:t>11/10/2024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8077200" y="6356350"/>
            <a:ext cx="609600" cy="365125"/>
          </a:xfrm>
        </p:spPr>
        <p:txBody>
          <a:bodyPr/>
          <a:lstStyle/>
          <a:p>
            <a:fld id="{B9C6CA95-638E-458E-B889-E9BE13445C46}" type="slidenum">
              <a:rPr lang="fr-FR" smtClean="0"/>
              <a:pPr/>
              <a:t>‹N°›</a:t>
            </a:fld>
            <a:endParaRPr lang="fr-F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smtClean="0"/>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AF69987-B743-4A8F-B95C-BEA6D9133A28}" type="datetimeFigureOut">
              <a:rPr lang="fr-FR" smtClean="0"/>
              <a:pPr/>
              <a:t>11/10/2024</a:t>
            </a:fld>
            <a:endParaRPr lang="fr-FR"/>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FR"/>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9C6CA95-638E-458E-B889-E9BE13445C46}" type="slidenum">
              <a:rPr lang="fr-FR" smtClean="0"/>
              <a:pPr/>
              <a:t>‹N°›</a:t>
            </a:fld>
            <a:endParaRPr lang="fr-FR"/>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pull dir="d"/>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8446" name="Rectangle 14"/>
          <p:cNvSpPr>
            <a:spLocks noChangeArrowheads="1"/>
          </p:cNvSpPr>
          <p:nvPr/>
        </p:nvSpPr>
        <p:spPr bwMode="auto">
          <a:xfrm>
            <a:off x="1928794" y="2500306"/>
            <a:ext cx="5643602" cy="6617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endParaRPr kumimoji="0" lang="fr-FR"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7" name="Rectangle 6"/>
          <p:cNvSpPr/>
          <p:nvPr/>
        </p:nvSpPr>
        <p:spPr>
          <a:xfrm>
            <a:off x="357158" y="836712"/>
            <a:ext cx="8358246" cy="707886"/>
          </a:xfrm>
          <a:prstGeom prst="rect">
            <a:avLst/>
          </a:prstGeom>
          <a:solidFill>
            <a:srgbClr val="FFC000"/>
          </a:solidFill>
          <a:ln w="76200">
            <a:solidFill>
              <a:srgbClr val="006600"/>
            </a:solidFill>
          </a:ln>
        </p:spPr>
        <p:txBody>
          <a:bodyPr wrap="square">
            <a:spAutoFit/>
          </a:bodyPr>
          <a:lstStyle/>
          <a:p>
            <a:pPr algn="ctr"/>
            <a:r>
              <a:rPr lang="en-US" sz="4000" b="1" dirty="0">
                <a:latin typeface="Times New Roman" panose="02020603050405020304" pitchFamily="18" charset="0"/>
                <a:cs typeface="Times New Roman" panose="02020603050405020304" pitchFamily="18" charset="0"/>
              </a:rPr>
              <a:t>Cell Biology and Physiology</a:t>
            </a:r>
          </a:p>
        </p:txBody>
      </p:sp>
      <p:sp>
        <p:nvSpPr>
          <p:cNvPr id="9218" name="Rectangle 2"/>
          <p:cNvSpPr>
            <a:spLocks noChangeArrowheads="1"/>
          </p:cNvSpPr>
          <p:nvPr/>
        </p:nvSpPr>
        <p:spPr bwMode="auto">
          <a:xfrm>
            <a:off x="611560" y="6177498"/>
            <a:ext cx="853244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sz="2000" b="1" dirty="0">
                <a:latin typeface="Times New Roman" pitchFamily="18" charset="0"/>
                <a:ea typeface="Calibri" pitchFamily="34" charset="0"/>
                <a:cs typeface="Times New Roman" pitchFamily="18" charset="0"/>
              </a:rPr>
              <a:t>Presented by </a:t>
            </a:r>
            <a:r>
              <a:rPr lang="en-US" sz="2000" b="1" dirty="0" smtClean="0">
                <a:latin typeface="Times New Roman" pitchFamily="18" charset="0"/>
                <a:ea typeface="Calibri" pitchFamily="34" charset="0"/>
                <a:cs typeface="Times New Roman" pitchFamily="18" charset="0"/>
              </a:rPr>
              <a:t>: </a:t>
            </a:r>
            <a:r>
              <a:rPr lang="en-US" sz="2000" b="1" dirty="0">
                <a:latin typeface="Times New Roman" pitchFamily="18" charset="0"/>
                <a:ea typeface="Calibri" pitchFamily="34" charset="0"/>
                <a:cs typeface="Times New Roman" pitchFamily="18" charset="0"/>
              </a:rPr>
              <a:t>Dr. ALLAOUI. </a:t>
            </a:r>
            <a:r>
              <a:rPr lang="en-US" sz="2000" b="1" dirty="0" smtClean="0">
                <a:latin typeface="Times New Roman" pitchFamily="18" charset="0"/>
                <a:ea typeface="Calibri" pitchFamily="34" charset="0"/>
                <a:cs typeface="Times New Roman" pitchFamily="18" charset="0"/>
              </a:rPr>
              <a:t>A</a:t>
            </a:r>
          </a:p>
          <a:p>
            <a:pPr algn="ctr" eaLnBrk="0" fontAlgn="base" hangingPunct="0">
              <a:spcBef>
                <a:spcPct val="0"/>
              </a:spcBef>
              <a:spcAft>
                <a:spcPct val="0"/>
              </a:spcAft>
            </a:pPr>
            <a:r>
              <a:rPr lang="fr-FR" sz="2000" b="1" dirty="0" err="1">
                <a:solidFill>
                  <a:prstClr val="black"/>
                </a:solidFill>
                <a:latin typeface="Times New Roman" pitchFamily="18" charset="0"/>
                <a:ea typeface="Calibri" pitchFamily="34" charset="0"/>
                <a:cs typeface="Times New Roman" pitchFamily="18" charset="0"/>
              </a:rPr>
              <a:t>Academic</a:t>
            </a:r>
            <a:r>
              <a:rPr lang="fr-FR" sz="2000" b="1" dirty="0">
                <a:solidFill>
                  <a:prstClr val="black"/>
                </a:solidFill>
                <a:latin typeface="Times New Roman" pitchFamily="18" charset="0"/>
                <a:ea typeface="Calibri" pitchFamily="34" charset="0"/>
                <a:cs typeface="Times New Roman" pitchFamily="18" charset="0"/>
              </a:rPr>
              <a:t> </a:t>
            </a:r>
            <a:r>
              <a:rPr lang="fr-FR" sz="2000" b="1" dirty="0" err="1">
                <a:solidFill>
                  <a:prstClr val="black"/>
                </a:solidFill>
                <a:latin typeface="Times New Roman" pitchFamily="18" charset="0"/>
                <a:ea typeface="Calibri" pitchFamily="34" charset="0"/>
                <a:cs typeface="Times New Roman" pitchFamily="18" charset="0"/>
              </a:rPr>
              <a:t>year</a:t>
            </a:r>
            <a:r>
              <a:rPr lang="fr-FR" sz="2000" b="1" dirty="0">
                <a:solidFill>
                  <a:prstClr val="black"/>
                </a:solidFill>
                <a:latin typeface="Times New Roman" pitchFamily="18" charset="0"/>
                <a:ea typeface="Calibri" pitchFamily="34" charset="0"/>
                <a:cs typeface="Times New Roman" pitchFamily="18" charset="0"/>
              </a:rPr>
              <a:t> 2024 – 2025.</a:t>
            </a:r>
            <a:r>
              <a:rPr kumimoji="0" lang="fr-FR" sz="18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8"/>
          <p:cNvSpPr/>
          <p:nvPr/>
        </p:nvSpPr>
        <p:spPr>
          <a:xfrm>
            <a:off x="179512" y="1616606"/>
            <a:ext cx="8784976" cy="4560892"/>
          </a:xfrm>
          <a:prstGeom prst="rect">
            <a:avLst/>
          </a:prstGeom>
          <a:solidFill>
            <a:schemeClr val="accent4"/>
          </a:solidFill>
          <a:ln>
            <a:solidFill>
              <a:srgbClr val="0033CC"/>
            </a:solidFill>
          </a:ln>
          <a:effectLst>
            <a:outerShdw blurRad="76200" dir="13500000" sy="23000" kx="1200000" algn="br" rotWithShape="0">
              <a:prstClr val="black">
                <a:alpha val="20000"/>
              </a:prstClr>
            </a:outerShdw>
            <a:softEdge rad="127000"/>
          </a:effectLst>
        </p:spPr>
        <p:style>
          <a:lnRef idx="0">
            <a:schemeClr val="accent3"/>
          </a:lnRef>
          <a:fillRef idx="3">
            <a:schemeClr val="accent3"/>
          </a:fillRef>
          <a:effectRef idx="3">
            <a:schemeClr val="accent3"/>
          </a:effectRef>
          <a:fontRef idx="minor">
            <a:schemeClr val="lt1"/>
          </a:fontRef>
        </p:style>
        <p:txBody>
          <a:bodyPr tIns="360000" rtlCol="0" anchor="t" anchorCtr="0"/>
          <a:lstStyle/>
          <a:p>
            <a:pPr algn="ctr"/>
            <a:r>
              <a:rPr lang="en-US" sz="4400" b="1" dirty="0" smtClean="0">
                <a:solidFill>
                  <a:schemeClr val="tx1"/>
                </a:solidFill>
                <a:latin typeface="Times New Roman" panose="02020603050405020304" pitchFamily="18" charset="0"/>
                <a:cs typeface="Times New Roman" panose="02020603050405020304" pitchFamily="18" charset="0"/>
              </a:rPr>
              <a:t>General Diagram Of Prokaryotic And Eukaryotic Cells</a:t>
            </a:r>
            <a:endParaRPr lang="fr-FR" sz="4400" b="1" dirty="0" smtClean="0">
              <a:solidFill>
                <a:schemeClr val="tx1"/>
              </a:solidFill>
              <a:latin typeface="Times New Roman" pitchFamily="18" charset="0"/>
              <a:cs typeface="Times New Roman" pitchFamily="18" charset="0"/>
            </a:endParaRPr>
          </a:p>
        </p:txBody>
      </p:sp>
      <p:sp>
        <p:nvSpPr>
          <p:cNvPr id="10" name="Titre 15"/>
          <p:cNvSpPr txBox="1">
            <a:spLocks/>
          </p:cNvSpPr>
          <p:nvPr/>
        </p:nvSpPr>
        <p:spPr>
          <a:xfrm>
            <a:off x="1686500" y="4866"/>
            <a:ext cx="5477788" cy="759838"/>
          </a:xfrm>
          <a:prstGeom prst="rect">
            <a:avLst/>
          </a:prstGeom>
        </p:spPr>
        <p:style>
          <a:lnRef idx="2">
            <a:schemeClr val="dk1"/>
          </a:lnRef>
          <a:fillRef idx="1">
            <a:schemeClr val="lt1"/>
          </a:fillRef>
          <a:effectRef idx="0">
            <a:schemeClr val="dk1"/>
          </a:effectRef>
          <a:fontRef idx="minor">
            <a:schemeClr val="dk1"/>
          </a:fontRef>
        </p:style>
        <p:txBody>
          <a:bodyPr vert="horz" lIns="0" rIns="0" bIns="0" anchor="b">
            <a:noAutofit/>
          </a:bodyPr>
          <a:lstStyle/>
          <a:p>
            <a:pPr lvl="0" algn="ctr">
              <a:spcBef>
                <a:spcPct val="0"/>
              </a:spcBef>
              <a:defRPr/>
            </a:pPr>
            <a:r>
              <a:rPr lang="en-US" sz="1600" b="1" dirty="0" smtClean="0">
                <a:solidFill>
                  <a:schemeClr val="tx1"/>
                </a:solidFill>
                <a:latin typeface="Times New Roman" pitchFamily="18" charset="0"/>
                <a:ea typeface="+mj-ea"/>
                <a:cs typeface="Times New Roman" pitchFamily="18" charset="0"/>
              </a:rPr>
              <a:t>Constantine</a:t>
            </a:r>
            <a:r>
              <a:rPr lang="en-US" sz="1600" b="1" dirty="0">
                <a:solidFill>
                  <a:schemeClr val="tx1"/>
                </a:solidFill>
                <a:latin typeface="Times New Roman" pitchFamily="18" charset="0"/>
                <a:ea typeface="+mj-ea"/>
                <a:cs typeface="Times New Roman" pitchFamily="18" charset="0"/>
              </a:rPr>
              <a:t>1</a:t>
            </a:r>
            <a:r>
              <a:rPr lang="en-US" sz="1600" b="1" dirty="0" smtClean="0">
                <a:solidFill>
                  <a:schemeClr val="tx1"/>
                </a:solidFill>
                <a:latin typeface="Times New Roman" pitchFamily="18" charset="0"/>
                <a:ea typeface="+mj-ea"/>
                <a:cs typeface="Times New Roman" pitchFamily="18" charset="0"/>
              </a:rPr>
              <a:t> </a:t>
            </a:r>
            <a:r>
              <a:rPr lang="en-US" sz="1600" b="1" dirty="0">
                <a:solidFill>
                  <a:schemeClr val="tx1"/>
                </a:solidFill>
                <a:latin typeface="Times New Roman" pitchFamily="18" charset="0"/>
                <a:ea typeface="+mj-ea"/>
                <a:cs typeface="Times New Roman" pitchFamily="18" charset="0"/>
              </a:rPr>
              <a:t>University </a:t>
            </a:r>
            <a:endParaRPr lang="en-US" sz="1600" b="1" dirty="0" smtClean="0">
              <a:solidFill>
                <a:schemeClr val="tx1"/>
              </a:solidFill>
              <a:latin typeface="Times New Roman" pitchFamily="18" charset="0"/>
              <a:ea typeface="+mj-ea"/>
              <a:cs typeface="Times New Roman" pitchFamily="18" charset="0"/>
            </a:endParaRPr>
          </a:p>
          <a:p>
            <a:pPr lvl="0" algn="ctr">
              <a:spcBef>
                <a:spcPct val="0"/>
              </a:spcBef>
              <a:defRPr/>
            </a:pPr>
            <a:r>
              <a:rPr lang="en-US" sz="1600" b="1" dirty="0" smtClean="0">
                <a:solidFill>
                  <a:schemeClr val="tx1"/>
                </a:solidFill>
                <a:latin typeface="Times New Roman" pitchFamily="18" charset="0"/>
                <a:ea typeface="+mj-ea"/>
                <a:cs typeface="Times New Roman" pitchFamily="18" charset="0"/>
              </a:rPr>
              <a:t>Institute </a:t>
            </a:r>
            <a:r>
              <a:rPr lang="en-US" sz="1600" b="1" dirty="0">
                <a:solidFill>
                  <a:schemeClr val="tx1"/>
                </a:solidFill>
                <a:latin typeface="Times New Roman" pitchFamily="18" charset="0"/>
                <a:ea typeface="+mj-ea"/>
                <a:cs typeface="Times New Roman" pitchFamily="18" charset="0"/>
              </a:rPr>
              <a:t>of Veterinary Sciences </a:t>
            </a:r>
            <a:r>
              <a:rPr lang="en-US" sz="1600" b="1" dirty="0" err="1">
                <a:solidFill>
                  <a:schemeClr val="tx1"/>
                </a:solidFill>
                <a:latin typeface="Times New Roman" pitchFamily="18" charset="0"/>
                <a:ea typeface="+mj-ea"/>
                <a:cs typeface="Times New Roman" pitchFamily="18" charset="0"/>
              </a:rPr>
              <a:t>Khroub</a:t>
            </a:r>
            <a:r>
              <a:rPr lang="en-US" sz="1600" b="1" dirty="0">
                <a:solidFill>
                  <a:schemeClr val="tx1"/>
                </a:solidFill>
                <a:latin typeface="Times New Roman" pitchFamily="18" charset="0"/>
                <a:ea typeface="+mj-ea"/>
                <a:cs typeface="Times New Roman" pitchFamily="18" charset="0"/>
              </a:rPr>
              <a:t> </a:t>
            </a:r>
            <a:endParaRPr lang="en-US" sz="1600" b="1" dirty="0" smtClean="0">
              <a:solidFill>
                <a:schemeClr val="tx1"/>
              </a:solidFill>
              <a:latin typeface="Times New Roman" pitchFamily="18" charset="0"/>
              <a:ea typeface="+mj-ea"/>
              <a:cs typeface="Times New Roman" pitchFamily="18" charset="0"/>
            </a:endParaRPr>
          </a:p>
          <a:p>
            <a:pPr lvl="0" algn="ctr">
              <a:spcBef>
                <a:spcPct val="0"/>
              </a:spcBef>
              <a:defRPr/>
            </a:pPr>
            <a:r>
              <a:rPr lang="en-US" sz="1600" b="1" dirty="0" smtClean="0">
                <a:solidFill>
                  <a:schemeClr val="tx1"/>
                </a:solidFill>
                <a:latin typeface="Times New Roman" pitchFamily="18" charset="0"/>
                <a:ea typeface="+mj-ea"/>
                <a:cs typeface="Times New Roman" pitchFamily="18" charset="0"/>
              </a:rPr>
              <a:t>Preclinical </a:t>
            </a:r>
            <a:r>
              <a:rPr lang="en-US" sz="1600" b="1" dirty="0">
                <a:solidFill>
                  <a:schemeClr val="tx1"/>
                </a:solidFill>
                <a:latin typeface="Times New Roman" pitchFamily="18" charset="0"/>
                <a:ea typeface="+mj-ea"/>
                <a:cs typeface="Times New Roman" pitchFamily="18" charset="0"/>
              </a:rPr>
              <a:t>Department</a:t>
            </a:r>
            <a:endParaRPr kumimoji="0" lang="fr-FR" sz="1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4" name="Image 3"/>
          <p:cNvPicPr>
            <a:picLocks noChangeAspect="1"/>
          </p:cNvPicPr>
          <p:nvPr/>
        </p:nvPicPr>
        <p:blipFill>
          <a:blip r:embed="rId2"/>
          <a:stretch>
            <a:fillRect/>
          </a:stretch>
        </p:blipFill>
        <p:spPr>
          <a:xfrm>
            <a:off x="251520" y="3429000"/>
            <a:ext cx="4212976" cy="2676490"/>
          </a:xfrm>
          <a:prstGeom prst="rect">
            <a:avLst/>
          </a:prstGeom>
        </p:spPr>
      </p:pic>
      <p:pic>
        <p:nvPicPr>
          <p:cNvPr id="5" name="Image 4"/>
          <p:cNvPicPr>
            <a:picLocks noChangeAspect="1"/>
          </p:cNvPicPr>
          <p:nvPr/>
        </p:nvPicPr>
        <p:blipFill>
          <a:blip r:embed="rId3"/>
          <a:stretch>
            <a:fillRect/>
          </a:stretch>
        </p:blipFill>
        <p:spPr>
          <a:xfrm>
            <a:off x="4716016" y="3443372"/>
            <a:ext cx="4104456" cy="2662118"/>
          </a:xfrm>
          <a:prstGeom prst="rect">
            <a:avLst/>
          </a:prstGeom>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282818" y="-47709"/>
            <a:ext cx="8681670" cy="1594622"/>
          </a:xfrm>
          <a:prstGeom prst="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rgbClr val="00B050"/>
            </a:solidFill>
          </a:ln>
        </p:spPr>
        <p:style>
          <a:lnRef idx="2">
            <a:schemeClr val="dk1"/>
          </a:lnRef>
          <a:fillRef idx="1">
            <a:schemeClr val="lt1"/>
          </a:fillRef>
          <a:effectRef idx="0">
            <a:schemeClr val="dk1"/>
          </a:effectRef>
          <a:fontRef idx="minor">
            <a:schemeClr val="dk1"/>
          </a:fontRef>
        </p:style>
        <p:txBody>
          <a:bodyPr wrap="square" lIns="180000" tIns="180000" rIns="180000" bIns="180000" anchor="ctr" anchorCtr="0">
            <a:spAutoFit/>
          </a:bodyPr>
          <a:lstStyle/>
          <a:p>
            <a:pPr algn="ctr"/>
            <a:r>
              <a:rPr lang="fr-FR" sz="4000" b="1" dirty="0">
                <a:ln>
                  <a:solidFill>
                    <a:schemeClr val="tx1"/>
                  </a:solidFill>
                </a:ln>
                <a:solidFill>
                  <a:srgbClr val="006C31"/>
                </a:solidFill>
                <a:latin typeface="Times New Roman" panose="02020603050405020304" pitchFamily="18" charset="0"/>
                <a:cs typeface="Times New Roman" panose="02020603050405020304" pitchFamily="18" charset="0"/>
              </a:rPr>
              <a:t>I. Procaryotes</a:t>
            </a:r>
          </a:p>
          <a:p>
            <a:pPr algn="ctr">
              <a:lnSpc>
                <a:spcPct val="100000"/>
              </a:lnSpc>
            </a:pPr>
            <a:r>
              <a:rPr lang="fr-FR" sz="40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Times New Roman" pitchFamily="18" charset="0"/>
                <a:cs typeface="Times New Roman" pitchFamily="18" charset="0"/>
              </a:rPr>
              <a:t>B. Domain </a:t>
            </a:r>
            <a:r>
              <a:rPr lang="en-US" sz="4000" b="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Times New Roman" pitchFamily="18" charset="0"/>
                <a:cs typeface="Times New Roman" pitchFamily="18" charset="0"/>
              </a:rPr>
              <a:t>Eubacteria (True B</a:t>
            </a:r>
            <a:r>
              <a:rPr lang="en-US" sz="40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Times New Roman" pitchFamily="18" charset="0"/>
                <a:cs typeface="Times New Roman" pitchFamily="18" charset="0"/>
              </a:rPr>
              <a:t>acteria) </a:t>
            </a:r>
            <a:endParaRPr lang="en-US" sz="4000" b="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49154" name="Picture 2"/>
          <p:cNvPicPr>
            <a:picLocks noChangeAspect="1" noChangeArrowheads="1"/>
          </p:cNvPicPr>
          <p:nvPr/>
        </p:nvPicPr>
        <p:blipFill>
          <a:blip r:embed="rId2"/>
          <a:srcRect/>
          <a:stretch>
            <a:fillRect/>
          </a:stretch>
        </p:blipFill>
        <p:spPr bwMode="auto">
          <a:xfrm>
            <a:off x="4071966" y="1526864"/>
            <a:ext cx="4929190" cy="3902400"/>
          </a:xfrm>
          <a:prstGeom prst="rect">
            <a:avLst/>
          </a:prstGeom>
          <a:noFill/>
          <a:ln w="9525">
            <a:noFill/>
            <a:miter lim="800000"/>
            <a:headEnd/>
            <a:tailEnd/>
          </a:ln>
          <a:effectLst/>
        </p:spPr>
      </p:pic>
      <p:sp>
        <p:nvSpPr>
          <p:cNvPr id="6" name="Rectangle 5"/>
          <p:cNvSpPr/>
          <p:nvPr/>
        </p:nvSpPr>
        <p:spPr>
          <a:xfrm>
            <a:off x="4143372" y="5500702"/>
            <a:ext cx="4929190" cy="110799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200" b="1" dirty="0">
                <a:latin typeface="Times New Roman" pitchFamily="18" charset="0"/>
                <a:cs typeface="Times New Roman" pitchFamily="18" charset="0"/>
              </a:rPr>
              <a:t>Figure: Colony of </a:t>
            </a:r>
            <a:r>
              <a:rPr lang="en-US" sz="2200" b="1" i="1" dirty="0">
                <a:latin typeface="Times New Roman" pitchFamily="18" charset="0"/>
                <a:cs typeface="Times New Roman" pitchFamily="18" charset="0"/>
              </a:rPr>
              <a:t>Staphylococcus </a:t>
            </a:r>
            <a:r>
              <a:rPr lang="en-US" sz="2200" b="1" i="1" dirty="0" err="1">
                <a:latin typeface="Times New Roman" pitchFamily="18" charset="0"/>
                <a:cs typeface="Times New Roman" pitchFamily="18" charset="0"/>
              </a:rPr>
              <a:t>aureus</a:t>
            </a:r>
            <a:r>
              <a:rPr lang="en-US" sz="2200" b="1" i="1" dirty="0">
                <a:latin typeface="Times New Roman" pitchFamily="18" charset="0"/>
                <a:cs typeface="Times New Roman" pitchFamily="18" charset="0"/>
              </a:rPr>
              <a:t> </a:t>
            </a:r>
            <a:r>
              <a:rPr lang="en-US" sz="2200" b="1" dirty="0">
                <a:latin typeface="Times New Roman" pitchFamily="18" charset="0"/>
                <a:cs typeface="Times New Roman" pitchFamily="18" charset="0"/>
              </a:rPr>
              <a:t>observed by scanning microscopy; (bar = 2 μm).</a:t>
            </a:r>
            <a:endParaRPr lang="fr-FR" sz="2200" dirty="0">
              <a:latin typeface="Times New Roman" pitchFamily="18" charset="0"/>
              <a:cs typeface="Times New Roman" pitchFamily="18" charset="0"/>
            </a:endParaRPr>
          </a:p>
        </p:txBody>
      </p:sp>
      <p:pic>
        <p:nvPicPr>
          <p:cNvPr id="51202" name="Picture 2"/>
          <p:cNvPicPr>
            <a:picLocks noChangeAspect="1" noChangeArrowheads="1"/>
          </p:cNvPicPr>
          <p:nvPr/>
        </p:nvPicPr>
        <p:blipFill>
          <a:blip r:embed="rId3"/>
          <a:srcRect/>
          <a:stretch>
            <a:fillRect/>
          </a:stretch>
        </p:blipFill>
        <p:spPr bwMode="auto">
          <a:xfrm>
            <a:off x="142876" y="1526864"/>
            <a:ext cx="3857620" cy="3330896"/>
          </a:xfrm>
          <a:prstGeom prst="rect">
            <a:avLst/>
          </a:prstGeom>
          <a:noFill/>
          <a:ln w="9525">
            <a:noFill/>
            <a:miter lim="800000"/>
            <a:headEnd/>
            <a:tailEnd/>
          </a:ln>
          <a:effectLst/>
        </p:spPr>
      </p:pic>
      <p:sp>
        <p:nvSpPr>
          <p:cNvPr id="9" name="Rectangle 8"/>
          <p:cNvSpPr/>
          <p:nvPr/>
        </p:nvSpPr>
        <p:spPr>
          <a:xfrm>
            <a:off x="-32" y="4930044"/>
            <a:ext cx="4071966" cy="178510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200" b="1" dirty="0">
                <a:latin typeface="Times New Roman" pitchFamily="18" charset="0"/>
                <a:cs typeface="Times New Roman" pitchFamily="18" charset="0"/>
              </a:rPr>
              <a:t>Figure: Morphology of some bacterial cells: bacilli and </a:t>
            </a:r>
            <a:r>
              <a:rPr lang="en-US" sz="2200" b="1" dirty="0" err="1">
                <a:latin typeface="Times New Roman" pitchFamily="18" charset="0"/>
                <a:cs typeface="Times New Roman" pitchFamily="18" charset="0"/>
              </a:rPr>
              <a:t>cocci</a:t>
            </a:r>
            <a:r>
              <a:rPr lang="en-US" sz="2200" b="1" dirty="0">
                <a:latin typeface="Times New Roman" pitchFamily="18" charset="0"/>
                <a:cs typeface="Times New Roman" pitchFamily="18" charset="0"/>
              </a:rPr>
              <a:t> (x 2,600</a:t>
            </a:r>
            <a:r>
              <a:rPr lang="en-US" sz="2200" b="1" dirty="0" smtClean="0">
                <a:latin typeface="Times New Roman" pitchFamily="18" charset="0"/>
                <a:cs typeface="Times New Roman" pitchFamily="18" charset="0"/>
              </a:rPr>
              <a:t>)</a:t>
            </a:r>
          </a:p>
          <a:p>
            <a:pPr algn="just"/>
            <a:r>
              <a:rPr lang="fr-FR" sz="2200" b="1" i="1" strike="sngStrike" dirty="0" smtClean="0">
                <a:solidFill>
                  <a:srgbClr val="FF0000"/>
                </a:solidFill>
                <a:latin typeface="Times New Roman" pitchFamily="18" charset="0"/>
                <a:cs typeface="Times New Roman" pitchFamily="18" charset="0"/>
              </a:rPr>
              <a:t>Bacillus</a:t>
            </a:r>
            <a:r>
              <a:rPr lang="fr-FR" sz="2200" b="1" i="1" strike="sngStrike" dirty="0" smtClean="0">
                <a:latin typeface="Times New Roman" pitchFamily="18" charset="0"/>
                <a:cs typeface="Times New Roman" pitchFamily="18" charset="0"/>
              </a:rPr>
              <a:t> </a:t>
            </a:r>
            <a:r>
              <a:rPr lang="fr-FR" sz="2200" b="1" i="1" strike="sngStrike" dirty="0" err="1" smtClean="0">
                <a:latin typeface="Times New Roman" pitchFamily="18" charset="0"/>
                <a:cs typeface="Times New Roman" pitchFamily="18" charset="0"/>
              </a:rPr>
              <a:t>megaterium</a:t>
            </a:r>
            <a:r>
              <a:rPr lang="fr-FR" sz="2200" b="1" i="1" strike="sngStrike" dirty="0" smtClean="0">
                <a:latin typeface="Times New Roman" pitchFamily="18" charset="0"/>
                <a:cs typeface="Times New Roman" pitchFamily="18" charset="0"/>
              </a:rPr>
              <a:t> ; </a:t>
            </a:r>
          </a:p>
          <a:p>
            <a:pPr marL="457200" indent="-457200" algn="just">
              <a:buAutoNum type="alphaLcParenBoth"/>
            </a:pPr>
            <a:r>
              <a:rPr lang="fr-FR" sz="2200" b="1" i="1" strike="sngStrike" dirty="0" err="1" smtClean="0">
                <a:latin typeface="Times New Roman" pitchFamily="18" charset="0"/>
                <a:cs typeface="Times New Roman" pitchFamily="18" charset="0"/>
              </a:rPr>
              <a:t>Tetra</a:t>
            </a:r>
            <a:r>
              <a:rPr lang="fr-FR" sz="2200" b="1" i="1" strike="sngStrike" dirty="0" err="1" smtClean="0">
                <a:solidFill>
                  <a:srgbClr val="FF0000"/>
                </a:solidFill>
                <a:latin typeface="Times New Roman" pitchFamily="18" charset="0"/>
                <a:cs typeface="Times New Roman" pitchFamily="18" charset="0"/>
              </a:rPr>
              <a:t>coccus</a:t>
            </a:r>
            <a:r>
              <a:rPr lang="fr-FR" sz="2200" b="1" i="1" strike="sngStrike" dirty="0" smtClean="0">
                <a:latin typeface="Times New Roman" pitchFamily="18" charset="0"/>
                <a:cs typeface="Times New Roman" pitchFamily="18" charset="0"/>
              </a:rPr>
              <a:t> </a:t>
            </a:r>
            <a:r>
              <a:rPr lang="fr-FR" sz="2200" b="1" i="1" strike="sngStrike" dirty="0" err="1" smtClean="0">
                <a:latin typeface="Times New Roman" pitchFamily="18" charset="0"/>
                <a:cs typeface="Times New Roman" pitchFamily="18" charset="0"/>
              </a:rPr>
              <a:t>canadensis</a:t>
            </a:r>
            <a:endParaRPr lang="fr-FR" sz="2200" strike="sngStrike" dirty="0">
              <a:latin typeface="Times New Roman" pitchFamily="18" charset="0"/>
              <a:cs typeface="Times New Roman" pitchFamily="18" charset="0"/>
            </a:endParaRPr>
          </a:p>
        </p:txBody>
      </p:sp>
      <p:sp>
        <p:nvSpPr>
          <p:cNvPr id="7" name="Ellipse 6"/>
          <p:cNvSpPr/>
          <p:nvPr/>
        </p:nvSpPr>
        <p:spPr>
          <a:xfrm>
            <a:off x="142844" y="4429132"/>
            <a:ext cx="428628" cy="35719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i="1" dirty="0" smtClean="0"/>
              <a:t>a</a:t>
            </a:r>
            <a:endParaRPr lang="fr-FR" sz="2400" b="1" i="1" dirty="0"/>
          </a:p>
        </p:txBody>
      </p:sp>
      <p:sp>
        <p:nvSpPr>
          <p:cNvPr id="8" name="Ellipse 7"/>
          <p:cNvSpPr/>
          <p:nvPr/>
        </p:nvSpPr>
        <p:spPr>
          <a:xfrm>
            <a:off x="3643306" y="4500570"/>
            <a:ext cx="357190" cy="35719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i="1" dirty="0" smtClean="0"/>
              <a:t>b</a:t>
            </a:r>
            <a:endParaRPr lang="fr-FR" sz="2400" b="1" i="1" dirty="0"/>
          </a:p>
        </p:txBody>
      </p:sp>
    </p:spTree>
    <p:extLst>
      <p:ext uri="{BB962C8B-B14F-4D97-AF65-F5344CB8AC3E}">
        <p14:creationId xmlns:p14="http://schemas.microsoft.com/office/powerpoint/2010/main" val="639130297"/>
      </p:ext>
    </p:extLst>
  </p:cSld>
  <p:clrMapOvr>
    <a:masterClrMapping/>
  </p:clrMapOvr>
  <p:transition>
    <p:pull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7933" y="1957061"/>
            <a:ext cx="8544610" cy="16879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sz="2400" b="1" dirty="0">
                <a:solidFill>
                  <a:schemeClr val="accent4">
                    <a:lumMod val="50000"/>
                  </a:schemeClr>
                </a:solidFill>
                <a:latin typeface="Times New Roman" panose="02020603050405020304" pitchFamily="18" charset="0"/>
                <a:cs typeface="Times New Roman" panose="02020603050405020304" pitchFamily="18" charset="0"/>
              </a:rPr>
              <a:t>The </a:t>
            </a:r>
            <a:r>
              <a:rPr lang="en-US" sz="2400" b="1" dirty="0" smtClean="0">
                <a:solidFill>
                  <a:schemeClr val="accent4">
                    <a:lumMod val="50000"/>
                  </a:schemeClr>
                </a:solidFill>
                <a:latin typeface="Times New Roman" panose="02020603050405020304" pitchFamily="18" charset="0"/>
                <a:cs typeface="Times New Roman" panose="02020603050405020304" pitchFamily="18" charset="0"/>
              </a:rPr>
              <a:t>Eubacteria </a:t>
            </a:r>
            <a:r>
              <a:rPr lang="en-US" sz="2400" dirty="0">
                <a:latin typeface="Times New Roman" panose="02020603050405020304" pitchFamily="18" charset="0"/>
                <a:cs typeface="Times New Roman" panose="02020603050405020304" pitchFamily="18" charset="0"/>
              </a:rPr>
              <a:t>are the commonly encountered bacteria in soil, water and living in or on larger organisms, and </a:t>
            </a:r>
            <a:r>
              <a:rPr lang="en-US" sz="2400" b="1" dirty="0">
                <a:solidFill>
                  <a:schemeClr val="accent4">
                    <a:lumMod val="50000"/>
                  </a:schemeClr>
                </a:solidFill>
                <a:latin typeface="Times New Roman" panose="02020603050405020304" pitchFamily="18" charset="0"/>
                <a:cs typeface="Times New Roman" panose="02020603050405020304" pitchFamily="18" charset="0"/>
              </a:rPr>
              <a:t>include the Gram positive and Gram negative bacteria.</a:t>
            </a:r>
          </a:p>
        </p:txBody>
      </p:sp>
      <p:sp>
        <p:nvSpPr>
          <p:cNvPr id="9" name="Rectangle 8"/>
          <p:cNvSpPr/>
          <p:nvPr/>
        </p:nvSpPr>
        <p:spPr>
          <a:xfrm>
            <a:off x="323528" y="4077072"/>
            <a:ext cx="8719014" cy="707886"/>
          </a:xfrm>
          <a:prstGeom prst="rect">
            <a:avLst/>
          </a:prstGeom>
        </p:spPr>
        <p:txBody>
          <a:bodyPr wrap="square">
            <a:spAutoFit/>
          </a:bodyPr>
          <a:lstStyle/>
          <a:p>
            <a:pPr marL="228600" lvl="0" indent="-228600" algn="just" rtl="1" fontAlgn="base">
              <a:spcBef>
                <a:spcPts val="1000"/>
              </a:spcBef>
              <a:spcAft>
                <a:spcPct val="0"/>
              </a:spcAft>
              <a:buSzPct val="80000"/>
              <a:buFont typeface="Arial" panose="020B0604020202020204" pitchFamily="34" charset="0"/>
              <a:buChar char="•"/>
            </a:pPr>
            <a:r>
              <a:rPr lang="ar-AE" sz="2000" b="1" dirty="0">
                <a:latin typeface="Times New Roman" panose="02020603050405020304" pitchFamily="18" charset="0"/>
                <a:cs typeface="Times New Roman" panose="02020603050405020304" pitchFamily="18" charset="0"/>
              </a:rPr>
              <a:t>البكتيريا</a:t>
            </a:r>
            <a:r>
              <a:rPr lang="ar-SA" sz="2000" b="1" dirty="0">
                <a:latin typeface="Times New Roman" panose="02020603050405020304" pitchFamily="18" charset="0"/>
                <a:cs typeface="Times New Roman" panose="02020603050405020304" pitchFamily="18" charset="0"/>
              </a:rPr>
              <a:t> الحقيقية</a:t>
            </a:r>
            <a:r>
              <a:rPr lang="ar-AE" sz="2000" b="1" dirty="0">
                <a:latin typeface="Times New Roman" panose="02020603050405020304" pitchFamily="18" charset="0"/>
                <a:cs typeface="Times New Roman" panose="02020603050405020304" pitchFamily="18" charset="0"/>
              </a:rPr>
              <a:t> هي البكتيريا التي توجد بشكل شائع في التربة والماء والتي تعيش في الكائنات الحية الكبيرة أو عليها ، وتشمل البكتيريا موجبة الجرام والبكتيريا سالبة الجرام.</a:t>
            </a:r>
            <a:endParaRPr lang="en-GB" sz="2000" b="1" dirty="0">
              <a:latin typeface="Times New Roman" panose="02020603050405020304" pitchFamily="18" charset="0"/>
              <a:cs typeface="Times New Roman" panose="02020603050405020304" pitchFamily="18" charset="0"/>
            </a:endParaRPr>
          </a:p>
        </p:txBody>
      </p:sp>
      <p:sp>
        <p:nvSpPr>
          <p:cNvPr id="7" name="Titre 1"/>
          <p:cNvSpPr txBox="1">
            <a:spLocks/>
          </p:cNvSpPr>
          <p:nvPr/>
        </p:nvSpPr>
        <p:spPr>
          <a:xfrm>
            <a:off x="179512" y="167741"/>
            <a:ext cx="8759724" cy="1533067"/>
          </a:xfrm>
          <a:prstGeom prst="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6200000" scaled="1"/>
            <a:tileRect/>
          </a:gradFill>
          <a:ln>
            <a:solidFill>
              <a:srgbClr val="00B050"/>
            </a:solidFill>
          </a:ln>
        </p:spPr>
        <p:style>
          <a:lnRef idx="2">
            <a:schemeClr val="dk1"/>
          </a:lnRef>
          <a:fillRef idx="1">
            <a:schemeClr val="lt1"/>
          </a:fillRef>
          <a:effectRef idx="0">
            <a:schemeClr val="dk1"/>
          </a:effectRef>
          <a:fontRef idx="minor">
            <a:schemeClr val="dk1"/>
          </a:fontRef>
        </p:style>
        <p:txBody>
          <a:bodyPr wrap="square" lIns="180000" tIns="180000" rIns="180000" bIns="180000" anchor="ctr" anchorCtr="0">
            <a:spAutoFit/>
          </a:bodyPr>
          <a:lstStyle/>
          <a:p>
            <a:pPr algn="ctr"/>
            <a:r>
              <a:rPr lang="fr-FR" sz="4000" b="1" dirty="0">
                <a:ln>
                  <a:solidFill>
                    <a:schemeClr val="tx1"/>
                  </a:solidFill>
                </a:ln>
                <a:solidFill>
                  <a:srgbClr val="006C31"/>
                </a:solidFill>
                <a:latin typeface="Times New Roman" panose="02020603050405020304" pitchFamily="18" charset="0"/>
                <a:cs typeface="Times New Roman" panose="02020603050405020304" pitchFamily="18" charset="0"/>
              </a:rPr>
              <a:t>I. Procaryotes</a:t>
            </a:r>
          </a:p>
          <a:p>
            <a:pPr>
              <a:lnSpc>
                <a:spcPct val="100000"/>
              </a:lnSpc>
            </a:pPr>
            <a:r>
              <a:rPr lang="fr-FR" sz="36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Times New Roman" pitchFamily="18" charset="0"/>
                <a:cs typeface="Times New Roman" pitchFamily="18" charset="0"/>
              </a:rPr>
              <a:t>B. Domain </a:t>
            </a:r>
            <a:r>
              <a:rPr lang="en-US" sz="3600" b="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Times New Roman" pitchFamily="18" charset="0"/>
                <a:cs typeface="Times New Roman" pitchFamily="18" charset="0"/>
              </a:rPr>
              <a:t>Eubacteria (True B</a:t>
            </a:r>
            <a:r>
              <a:rPr lang="en-US" sz="36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Times New Roman" pitchFamily="18" charset="0"/>
                <a:cs typeface="Times New Roman" pitchFamily="18" charset="0"/>
              </a:rPr>
              <a:t>acteria) </a:t>
            </a:r>
            <a:r>
              <a:rPr lang="en-US" sz="2000" b="1" dirty="0" err="1"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Times New Roman" pitchFamily="18" charset="0"/>
                <a:cs typeface="Times New Roman" pitchFamily="18" charset="0"/>
              </a:rPr>
              <a:t>cont</a:t>
            </a:r>
            <a:r>
              <a:rPr lang="en-US" sz="20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Times New Roman" pitchFamily="18" charset="0"/>
                <a:cs typeface="Times New Roman" pitchFamily="18" charset="0"/>
              </a:rPr>
              <a:t>…</a:t>
            </a:r>
            <a:endParaRPr lang="en-US" sz="2000" b="1"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231954301"/>
      </p:ext>
    </p:extLst>
  </p:cSld>
  <p:clrMapOvr>
    <a:masterClrMapping/>
  </p:clrMapOvr>
  <p:transition>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500034" y="130663"/>
            <a:ext cx="8072494" cy="1840843"/>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a:ln>
            <a:solidFill>
              <a:srgbClr val="0070C0"/>
            </a:solidFill>
          </a:ln>
        </p:spPr>
        <p:style>
          <a:lnRef idx="2">
            <a:schemeClr val="dk1"/>
          </a:lnRef>
          <a:fillRef idx="1">
            <a:schemeClr val="lt1"/>
          </a:fillRef>
          <a:effectRef idx="0">
            <a:schemeClr val="dk1"/>
          </a:effectRef>
          <a:fontRef idx="minor">
            <a:schemeClr val="dk1"/>
          </a:fontRef>
        </p:style>
        <p:txBody>
          <a:bodyPr wrap="square" lIns="180000" tIns="180000" rIns="180000" bIns="180000" anchor="ctr" anchorCtr="0">
            <a:spAutoFit/>
          </a:bodyPr>
          <a:lstStyle/>
          <a:p>
            <a:pPr lvl="0" algn="ctr">
              <a:spcBef>
                <a:spcPct val="0"/>
              </a:spcBef>
            </a:pPr>
            <a:r>
              <a:rPr lang="fr-FR" sz="4000" b="1" dirty="0" smtClean="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II. </a:t>
            </a:r>
            <a:r>
              <a:rPr lang="fr-FR" sz="4000" b="1" dirty="0" err="1" smtClean="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Eukaryotes</a:t>
            </a:r>
            <a:r>
              <a:rPr lang="fr-FR" sz="4000" b="1" dirty="0" smtClean="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p>
          <a:p>
            <a:pPr lvl="0" algn="ctr">
              <a:spcBef>
                <a:spcPct val="0"/>
              </a:spcBef>
            </a:pPr>
            <a:r>
              <a:rPr lang="fr-FR" sz="2800" b="1"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II. 1. </a:t>
            </a:r>
            <a:r>
              <a:rPr lang="fr-FR" sz="2800" b="1" dirty="0" err="1"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Eukaryotic</a:t>
            </a:r>
            <a:r>
              <a:rPr lang="fr-FR" sz="2800" b="1"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fr-FR" sz="2800" b="1" dirty="0">
                <a:ln w="18415" cmpd="sng">
                  <a:solidFill>
                    <a:schemeClr val="bg1"/>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and </a:t>
            </a:r>
            <a:r>
              <a:rPr lang="fr-FR" sz="2800" b="1" dirty="0" err="1">
                <a:ln w="18415" cmpd="sng">
                  <a:solidFill>
                    <a:schemeClr val="bg1"/>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unicellular</a:t>
            </a:r>
            <a:r>
              <a:rPr lang="fr-FR" sz="2800" b="1" dirty="0">
                <a:ln w="18415" cmpd="sng">
                  <a:solidFill>
                    <a:schemeClr val="bg1"/>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fr-FR" sz="2800" b="1" dirty="0" err="1"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organisms</a:t>
            </a:r>
            <a:r>
              <a:rPr lang="fr-FR" sz="2800" b="1"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p>
          <a:p>
            <a:pPr lvl="0" algn="ctr">
              <a:spcBef>
                <a:spcPct val="0"/>
              </a:spcBef>
            </a:pPr>
            <a:r>
              <a:rPr lang="fr-FR" sz="2800" b="1"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Times New Roman" pitchFamily="18" charset="0"/>
                <a:cs typeface="Times New Roman" pitchFamily="18" charset="0"/>
              </a:rPr>
              <a:t>(</a:t>
            </a:r>
            <a:r>
              <a:rPr lang="fr-FR" sz="2800" b="1" dirty="0" err="1" smtClean="0">
                <a:ln>
                  <a:solidFill>
                    <a:srgbClr val="C00000"/>
                  </a:solidFill>
                </a:ln>
                <a:solidFill>
                  <a:srgbClr val="C00000"/>
                </a:solidFill>
                <a:latin typeface="Times New Roman" panose="02020603050405020304" pitchFamily="18" charset="0"/>
                <a:cs typeface="Times New Roman" panose="02020603050405020304" pitchFamily="18" charset="0"/>
              </a:rPr>
              <a:t>Protists</a:t>
            </a:r>
            <a:r>
              <a:rPr lang="fr-FR" sz="2800" b="1" dirty="0">
                <a:ln>
                  <a:solidFill>
                    <a:srgbClr val="C00000"/>
                  </a:solidFill>
                </a:ln>
                <a:solidFill>
                  <a:srgbClr val="C00000"/>
                </a:solidFill>
                <a:latin typeface="Times New Roman" panose="02020603050405020304" pitchFamily="18" charset="0"/>
                <a:cs typeface="Times New Roman" panose="02020603050405020304" pitchFamily="18" charset="0"/>
              </a:rPr>
              <a:t>)</a:t>
            </a:r>
            <a:r>
              <a:rPr lang="fr-FR" sz="2800" b="1"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Times New Roman" pitchFamily="18" charset="0"/>
                <a:cs typeface="Times New Roman" pitchFamily="18" charset="0"/>
              </a:rPr>
              <a:t> </a:t>
            </a:r>
            <a:endParaRPr kumimoji="0" lang="fr-FR" sz="2800" b="1" i="0" u="none" strike="noStrike" kern="1200" normalizeH="0" baseline="0" noProof="0" dirty="0">
              <a:ln w="18415" cmpd="sng">
                <a:solidFill>
                  <a:srgbClr val="C00000"/>
                </a:solidFill>
                <a:prstDash val="solid"/>
              </a:ln>
              <a:solidFill>
                <a:srgbClr val="C00000"/>
              </a:solidFill>
              <a:effectLst>
                <a:outerShdw blurRad="63500" dir="3600000" algn="tl" rotWithShape="0">
                  <a:srgbClr val="000000">
                    <a:alpha val="70000"/>
                  </a:srgbClr>
                </a:outerShdw>
              </a:effectLst>
              <a:uLnTx/>
              <a:uFillTx/>
              <a:latin typeface="Times New Roman" pitchFamily="18" charset="0"/>
              <a:cs typeface="Times New Roman" pitchFamily="18" charset="0"/>
            </a:endParaRPr>
          </a:p>
        </p:txBody>
      </p:sp>
      <p:sp>
        <p:nvSpPr>
          <p:cNvPr id="6" name="Rectangle 5"/>
          <p:cNvSpPr/>
          <p:nvPr/>
        </p:nvSpPr>
        <p:spPr>
          <a:xfrm>
            <a:off x="500034" y="2135808"/>
            <a:ext cx="7942375"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lvl="0" indent="-342900" algn="just">
              <a:lnSpc>
                <a:spcPct val="150000"/>
              </a:lnSpc>
              <a:buFont typeface="Wingdings" panose="05000000000000000000" pitchFamily="2" charset="2"/>
              <a:buChar char="§"/>
            </a:pPr>
            <a:r>
              <a:rPr lang="fr-FR" sz="2400" b="1" dirty="0" err="1" smtClean="0">
                <a:latin typeface="Times New Roman" panose="02020603050405020304" pitchFamily="18" charset="0"/>
                <a:cs typeface="Times New Roman" panose="02020603050405020304" pitchFamily="18" charset="0"/>
              </a:rPr>
              <a:t>Protists</a:t>
            </a:r>
            <a:r>
              <a:rPr lang="fr-FR" sz="2400" b="1" dirty="0" smtClean="0">
                <a:latin typeface="Times New Roman" panose="02020603050405020304" pitchFamily="18" charset="0"/>
                <a:cs typeface="Times New Roman" panose="02020603050405020304" pitchFamily="18" charset="0"/>
              </a:rPr>
              <a:t> </a:t>
            </a:r>
            <a:r>
              <a:rPr lang="fr-FR" sz="2400" b="1" dirty="0" smtClean="0">
                <a:solidFill>
                  <a:srgbClr val="C00000"/>
                </a:solidFill>
                <a:latin typeface="Times New Roman" panose="02020603050405020304" pitchFamily="18" charset="0"/>
                <a:cs typeface="Times New Roman" panose="02020603050405020304" pitchFamily="18" charset="0"/>
              </a:rPr>
              <a:t>are a </a:t>
            </a:r>
            <a:r>
              <a:rPr lang="fr-FR" sz="2400" b="1" dirty="0" err="1" smtClean="0">
                <a:solidFill>
                  <a:srgbClr val="C00000"/>
                </a:solidFill>
                <a:latin typeface="Times New Roman" pitchFamily="18" charset="0"/>
                <a:cs typeface="Times New Roman" pitchFamily="18" charset="0"/>
              </a:rPr>
              <a:t>Eukaryotic</a:t>
            </a:r>
            <a:r>
              <a:rPr lang="fr-FR" sz="2400" b="1" dirty="0" smtClean="0">
                <a:solidFill>
                  <a:srgbClr val="C00000"/>
                </a:solidFill>
                <a:latin typeface="Times New Roman" pitchFamily="18" charset="0"/>
                <a:cs typeface="Times New Roman" pitchFamily="18" charset="0"/>
              </a:rPr>
              <a:t> </a:t>
            </a:r>
            <a:r>
              <a:rPr lang="en-US" sz="2400" b="1" dirty="0" smtClean="0">
                <a:solidFill>
                  <a:srgbClr val="C00000"/>
                </a:solidFill>
                <a:latin typeface="Times New Roman" panose="02020603050405020304" pitchFamily="18" charset="0"/>
                <a:cs typeface="Times New Roman" panose="02020603050405020304" pitchFamily="18" charset="0"/>
              </a:rPr>
              <a:t>single-celled </a:t>
            </a:r>
            <a:r>
              <a:rPr lang="en-US" sz="2400" b="1" dirty="0">
                <a:solidFill>
                  <a:srgbClr val="C00000"/>
                </a:solidFill>
                <a:latin typeface="Times New Roman" panose="02020603050405020304" pitchFamily="18" charset="0"/>
                <a:cs typeface="Times New Roman" panose="02020603050405020304" pitchFamily="18" charset="0"/>
              </a:rPr>
              <a:t>microorganisms</a:t>
            </a:r>
            <a:r>
              <a:rPr lang="en-US" sz="2400" dirty="0">
                <a:latin typeface="Times New Roman" panose="02020603050405020304" pitchFamily="18" charset="0"/>
                <a:cs typeface="Times New Roman" panose="02020603050405020304" pitchFamily="18" charset="0"/>
              </a:rPr>
              <a:t>, </a:t>
            </a:r>
            <a:endParaRPr lang="fr-FR" sz="2400" dirty="0">
              <a:latin typeface="Times New Roman" pitchFamily="18" charset="0"/>
              <a:cs typeface="Times New Roman" pitchFamily="18" charset="0"/>
            </a:endParaRPr>
          </a:p>
          <a:p>
            <a:pPr marL="342900" indent="-342900" algn="just">
              <a:lnSpc>
                <a:spcPct val="150000"/>
              </a:lnSpc>
              <a:buFont typeface="Wingdings" panose="05000000000000000000" pitchFamily="2" charset="2"/>
              <a:buChar char="§"/>
            </a:pPr>
            <a:r>
              <a:rPr lang="en-US" sz="2400" b="1" dirty="0">
                <a:latin typeface="Times New Roman" pitchFamily="18" charset="0"/>
                <a:cs typeface="Times New Roman" pitchFamily="18" charset="0"/>
              </a:rPr>
              <a:t>Protists</a:t>
            </a:r>
            <a:r>
              <a:rPr lang="en-US" sz="2400" dirty="0">
                <a:latin typeface="Times New Roman" pitchFamily="18" charset="0"/>
                <a:cs typeface="Times New Roman" pitchFamily="18" charset="0"/>
              </a:rPr>
              <a:t> are represented by </a:t>
            </a:r>
            <a:r>
              <a:rPr lang="fr-FR" sz="2400" dirty="0" err="1" smtClean="0">
                <a:latin typeface="Times New Roman" panose="02020603050405020304" pitchFamily="18" charset="0"/>
                <a:cs typeface="Times New Roman" panose="02020603050405020304" pitchFamily="18" charset="0"/>
              </a:rPr>
              <a:t>Algae</a:t>
            </a:r>
            <a:r>
              <a:rPr lang="fr-FR" sz="2400" dirty="0" smtClean="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and </a:t>
            </a:r>
            <a:r>
              <a:rPr lang="fr-FR" sz="2400" dirty="0" err="1" smtClean="0">
                <a:latin typeface="Times New Roman" panose="02020603050405020304" pitchFamily="18" charset="0"/>
                <a:cs typeface="Times New Roman" panose="02020603050405020304" pitchFamily="18" charset="0"/>
              </a:rPr>
              <a:t>Protozoa</a:t>
            </a:r>
            <a:endParaRPr lang="en-US" sz="2400" dirty="0">
              <a:latin typeface="Times New Roman" pitchFamily="18" charset="0"/>
              <a:cs typeface="Times New Roman" pitchFamily="18" charset="0"/>
            </a:endParaRPr>
          </a:p>
        </p:txBody>
      </p:sp>
      <p:pic>
        <p:nvPicPr>
          <p:cNvPr id="14" name="Picture 3"/>
          <p:cNvPicPr>
            <a:picLocks noChangeAspect="1" noChangeArrowheads="1"/>
          </p:cNvPicPr>
          <p:nvPr/>
        </p:nvPicPr>
        <p:blipFill>
          <a:blip r:embed="rId2"/>
          <a:srcRect l="24514" t="24800" b="5600"/>
          <a:stretch>
            <a:fillRect/>
          </a:stretch>
        </p:blipFill>
        <p:spPr bwMode="auto">
          <a:xfrm>
            <a:off x="107504" y="3645024"/>
            <a:ext cx="1785950" cy="3067269"/>
          </a:xfrm>
          <a:prstGeom prst="rect">
            <a:avLst/>
          </a:prstGeom>
          <a:noFill/>
          <a:ln w="9525">
            <a:solidFill>
              <a:schemeClr val="tx1">
                <a:lumMod val="95000"/>
                <a:lumOff val="5000"/>
              </a:schemeClr>
            </a:solidFill>
            <a:miter lim="800000"/>
            <a:headEnd/>
            <a:tailEnd/>
          </a:ln>
          <a:effectLst/>
        </p:spPr>
      </p:pic>
      <p:sp>
        <p:nvSpPr>
          <p:cNvPr id="15" name="Rectangle 14"/>
          <p:cNvSpPr/>
          <p:nvPr/>
        </p:nvSpPr>
        <p:spPr>
          <a:xfrm>
            <a:off x="1979712" y="4581128"/>
            <a:ext cx="1584176" cy="206258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400" b="1" dirty="0" err="1">
                <a:latin typeface="Times New Roman" panose="02020603050405020304" pitchFamily="18" charset="0"/>
                <a:cs typeface="Times New Roman" panose="02020603050405020304" pitchFamily="18" charset="0"/>
              </a:rPr>
              <a:t>Protozoa</a:t>
            </a:r>
            <a:endParaRPr lang="fr-FR" sz="2400" dirty="0">
              <a:latin typeface="Times New Roman" pitchFamily="18" charset="0"/>
              <a:cs typeface="Times New Roman" pitchFamily="18" charset="0"/>
            </a:endParaRPr>
          </a:p>
          <a:p>
            <a:r>
              <a:rPr lang="fr-FR" sz="2200" b="1" i="1" dirty="0" smtClean="0">
                <a:latin typeface="Times New Roman" pitchFamily="18" charset="0"/>
                <a:cs typeface="Times New Roman" pitchFamily="18" charset="0"/>
              </a:rPr>
              <a:t>« </a:t>
            </a:r>
            <a:r>
              <a:rPr lang="fr-FR" sz="2200" b="1" i="1" dirty="0" err="1" smtClean="0">
                <a:latin typeface="Times New Roman" pitchFamily="18" charset="0"/>
                <a:cs typeface="Times New Roman" pitchFamily="18" charset="0"/>
              </a:rPr>
              <a:t>Amoeba</a:t>
            </a:r>
            <a:r>
              <a:rPr lang="fr-FR" sz="2200" b="1" i="1" dirty="0" smtClean="0">
                <a:latin typeface="Times New Roman" pitchFamily="18" charset="0"/>
                <a:cs typeface="Times New Roman" pitchFamily="18" charset="0"/>
              </a:rPr>
              <a:t> » </a:t>
            </a:r>
            <a:r>
              <a:rPr lang="fr-FR" dirty="0" smtClean="0">
                <a:latin typeface="Times New Roman" pitchFamily="18" charset="0"/>
                <a:cs typeface="Times New Roman" pitchFamily="18" charset="0"/>
              </a:rPr>
              <a:t>Optical </a:t>
            </a:r>
            <a:r>
              <a:rPr lang="fr-FR" dirty="0" err="1" smtClean="0">
                <a:latin typeface="Times New Roman" pitchFamily="18" charset="0"/>
                <a:cs typeface="Times New Roman" pitchFamily="18" charset="0"/>
              </a:rPr>
              <a:t>microscopy</a:t>
            </a:r>
            <a:r>
              <a:rPr lang="fr-FR" dirty="0" smtClean="0">
                <a:latin typeface="Times New Roman" pitchFamily="18" charset="0"/>
                <a:cs typeface="Times New Roman" pitchFamily="18" charset="0"/>
              </a:rPr>
              <a:t> (</a:t>
            </a:r>
            <a:r>
              <a:rPr lang="fr-FR" dirty="0" smtClean="0">
                <a:latin typeface="Times New Roman" pitchFamily="18" charset="0"/>
                <a:cs typeface="Times New Roman" pitchFamily="18" charset="0"/>
              </a:rPr>
              <a:t>montage in toto), x 400</a:t>
            </a:r>
            <a:r>
              <a:rPr lang="fr-FR" dirty="0" smtClean="0">
                <a:latin typeface="Times New Roman" pitchFamily="18" charset="0"/>
                <a:cs typeface="Times New Roman" pitchFamily="18" charset="0"/>
              </a:rPr>
              <a:t>.</a:t>
            </a:r>
            <a:r>
              <a:rPr lang="fr-FR" dirty="0">
                <a:latin typeface="Times New Roman" panose="02020603050405020304" pitchFamily="18" charset="0"/>
                <a:cs typeface="Times New Roman" panose="02020603050405020304" pitchFamily="18" charset="0"/>
              </a:rPr>
              <a:t> </a:t>
            </a:r>
            <a:endParaRPr lang="fr-FR" dirty="0">
              <a:latin typeface="Times New Roman" pitchFamily="18" charset="0"/>
              <a:cs typeface="Times New Roman" pitchFamily="18" charset="0"/>
            </a:endParaRPr>
          </a:p>
        </p:txBody>
      </p:sp>
      <p:pic>
        <p:nvPicPr>
          <p:cNvPr id="2" name="Image 1"/>
          <p:cNvPicPr>
            <a:picLocks noChangeAspect="1"/>
          </p:cNvPicPr>
          <p:nvPr/>
        </p:nvPicPr>
        <p:blipFill>
          <a:blip r:embed="rId3"/>
          <a:stretch>
            <a:fillRect/>
          </a:stretch>
        </p:blipFill>
        <p:spPr>
          <a:xfrm>
            <a:off x="3851920" y="3536515"/>
            <a:ext cx="5112568" cy="2405595"/>
          </a:xfrm>
          <a:prstGeom prst="rect">
            <a:avLst/>
          </a:prstGeom>
        </p:spPr>
      </p:pic>
      <p:sp>
        <p:nvSpPr>
          <p:cNvPr id="3" name="Rectangle 2"/>
          <p:cNvSpPr/>
          <p:nvPr/>
        </p:nvSpPr>
        <p:spPr>
          <a:xfrm>
            <a:off x="3851920" y="5942110"/>
            <a:ext cx="5077196"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fr-FR" sz="2200" b="1" dirty="0" err="1" smtClean="0">
                <a:latin typeface="Times New Roman" panose="02020603050405020304" pitchFamily="18" charset="0"/>
                <a:cs typeface="Times New Roman" panose="02020603050405020304" pitchFamily="18" charset="0"/>
              </a:rPr>
              <a:t>Algae</a:t>
            </a:r>
            <a:r>
              <a:rPr lang="fr-FR" sz="2200" b="1" dirty="0" smtClean="0">
                <a:latin typeface="Times New Roman" panose="02020603050405020304" pitchFamily="18" charset="0"/>
                <a:cs typeface="Times New Roman" panose="02020603050405020304" pitchFamily="18" charset="0"/>
              </a:rPr>
              <a:t> «</a:t>
            </a:r>
            <a:r>
              <a:rPr lang="fr-FR" sz="2200" b="1" i="1" dirty="0" smtClean="0">
                <a:latin typeface="Times New Roman" panose="02020603050405020304" pitchFamily="18" charset="0"/>
                <a:cs typeface="Times New Roman" panose="02020603050405020304" pitchFamily="18" charset="0"/>
              </a:rPr>
              <a:t>Chlamydomonas »</a:t>
            </a:r>
            <a:r>
              <a:rPr lang="fr-FR" sz="2200" b="1" dirty="0" smtClean="0">
                <a:latin typeface="Times New Roman" panose="02020603050405020304" pitchFamily="18" charset="0"/>
                <a:cs typeface="Times New Roman" panose="02020603050405020304" pitchFamily="18" charset="0"/>
              </a:rPr>
              <a:t> </a:t>
            </a:r>
            <a:r>
              <a:rPr lang="fr-FR" dirty="0" smtClean="0"/>
              <a:t> </a:t>
            </a:r>
          </a:p>
          <a:p>
            <a:r>
              <a:rPr lang="fr-FR" dirty="0" smtClean="0">
                <a:latin typeface="Times New Roman" panose="02020603050405020304" pitchFamily="18" charset="0"/>
                <a:cs typeface="Times New Roman" panose="02020603050405020304" pitchFamily="18" charset="0"/>
              </a:rPr>
              <a:t>transmission </a:t>
            </a:r>
            <a:r>
              <a:rPr lang="fr-FR" dirty="0" err="1">
                <a:latin typeface="Times New Roman" panose="02020603050405020304" pitchFamily="18" charset="0"/>
                <a:cs typeface="Times New Roman" panose="02020603050405020304" pitchFamily="18" charset="0"/>
              </a:rPr>
              <a:t>electron</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microscopy</a:t>
            </a:r>
            <a:r>
              <a:rPr lang="fr-FR" dirty="0">
                <a:latin typeface="Times New Roman" panose="02020603050405020304" pitchFamily="18" charset="0"/>
                <a:cs typeface="Times New Roman" panose="02020603050405020304" pitchFamily="18" charset="0"/>
              </a:rPr>
              <a:t> (TEM</a:t>
            </a:r>
            <a:r>
              <a:rPr lang="fr-FR" dirty="0" smtClean="0">
                <a:latin typeface="Times New Roman" panose="02020603050405020304" pitchFamily="18" charset="0"/>
                <a:cs typeface="Times New Roman" panose="02020603050405020304" pitchFamily="18" charset="0"/>
              </a:rPr>
              <a:t>)</a:t>
            </a:r>
            <a:r>
              <a:rPr lang="fr-FR" dirty="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a:t>
            </a:r>
            <a:r>
              <a:rPr lang="fr-FR" dirty="0" err="1" smtClean="0">
                <a:latin typeface="Times New Roman" panose="02020603050405020304" pitchFamily="18" charset="0"/>
                <a:cs typeface="Times New Roman" panose="02020603050405020304" pitchFamily="18" charset="0"/>
              </a:rPr>
              <a:t>colorized</a:t>
            </a:r>
            <a:r>
              <a:rPr lang="fr-FR" dirty="0" smtClean="0">
                <a:latin typeface="Times New Roman" panose="02020603050405020304" pitchFamily="18" charset="0"/>
                <a:cs typeface="Times New Roman" panose="02020603050405020304" pitchFamily="18" charset="0"/>
              </a:rPr>
              <a:t>) </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0324463"/>
      </p:ext>
    </p:extLst>
  </p:cSld>
  <p:clrMapOvr>
    <a:masterClrMapping/>
  </p:clrMapOvr>
  <p:transition>
    <p:pull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a:xfrm>
            <a:off x="459946" y="44808"/>
            <a:ext cx="8072494" cy="1656000"/>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a:ln>
            <a:solidFill>
              <a:srgbClr val="0070C0"/>
            </a:solidFill>
          </a:ln>
        </p:spPr>
        <p:style>
          <a:lnRef idx="2">
            <a:schemeClr val="dk1"/>
          </a:lnRef>
          <a:fillRef idx="1">
            <a:schemeClr val="lt1"/>
          </a:fillRef>
          <a:effectRef idx="0">
            <a:schemeClr val="dk1"/>
          </a:effectRef>
          <a:fontRef idx="minor">
            <a:schemeClr val="dk1"/>
          </a:fontRef>
        </p:style>
        <p:txBody>
          <a:bodyPr wrap="square" lIns="180000" tIns="180000" rIns="180000" bIns="180000" anchor="ctr" anchorCtr="0">
            <a:spAutoFit/>
          </a:bodyPr>
          <a:lstStyle/>
          <a:p>
            <a:pPr lvl="0" algn="ctr">
              <a:spcBef>
                <a:spcPct val="0"/>
              </a:spcBef>
            </a:pPr>
            <a:r>
              <a:rPr lang="fr-FR" sz="4000" b="1" dirty="0" smtClean="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II. </a:t>
            </a:r>
            <a:r>
              <a:rPr lang="fr-FR" sz="4000" b="1" dirty="0" err="1" smtClean="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Eukaryotes</a:t>
            </a:r>
            <a:r>
              <a:rPr lang="fr-FR" sz="4000" b="1" dirty="0" smtClean="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p>
          <a:p>
            <a:pPr lvl="0" algn="ctr">
              <a:spcBef>
                <a:spcPct val="0"/>
              </a:spcBef>
            </a:pPr>
            <a:r>
              <a:rPr lang="fr-FR" sz="2800" b="1" dirty="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II.2. </a:t>
            </a:r>
            <a:r>
              <a:rPr lang="fr-FR" sz="2800" b="1" dirty="0" err="1">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Eukaryotic</a:t>
            </a:r>
            <a:r>
              <a:rPr lang="fr-FR" sz="2800" b="1" dirty="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 and </a:t>
            </a:r>
            <a:r>
              <a:rPr lang="en-US" sz="2800" b="1" dirty="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Multicellular O</a:t>
            </a:r>
            <a:r>
              <a:rPr lang="en-US" sz="2800" b="1" dirty="0" smtClean="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rganisms</a:t>
            </a:r>
            <a:r>
              <a:rPr lang="fr-FR" sz="2800" b="1" dirty="0" smtClean="0">
                <a:ln w="18415" cmpd="sng">
                  <a:solidFill>
                    <a:schemeClr val="accent5">
                      <a:lumMod val="75000"/>
                    </a:schemeClr>
                  </a:solidFill>
                  <a:prstDash val="solid"/>
                </a:ln>
                <a:solidFill>
                  <a:schemeClr val="accent5">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p>
          <a:p>
            <a:pPr lvl="0" algn="ctr">
              <a:spcBef>
                <a:spcPct val="0"/>
              </a:spcBef>
            </a:pPr>
            <a:r>
              <a:rPr lang="fr-FR" sz="2800" b="1" dirty="0" smtClean="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II.2</a:t>
            </a:r>
            <a:r>
              <a:rPr lang="fr-FR" sz="2800" b="1" dirty="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 </a:t>
            </a:r>
            <a:r>
              <a:rPr lang="fr-FR" sz="2800" b="1" dirty="0" smtClean="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1. </a:t>
            </a:r>
            <a:r>
              <a:rPr lang="fr-FR" sz="2800" b="1" dirty="0" err="1" smtClean="0">
                <a:ln>
                  <a:solidFill>
                    <a:srgbClr val="C00000"/>
                  </a:solidFill>
                </a:ln>
                <a:solidFill>
                  <a:srgbClr val="C00000"/>
                </a:solidFill>
                <a:latin typeface="Times New Roman" panose="02020603050405020304" pitchFamily="18" charset="0"/>
                <a:cs typeface="Times New Roman" panose="02020603050405020304" pitchFamily="18" charset="0"/>
              </a:rPr>
              <a:t>Fungi</a:t>
            </a:r>
            <a:r>
              <a:rPr lang="fr-FR" sz="2800" b="1"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Times New Roman" pitchFamily="18" charset="0"/>
                <a:cs typeface="Times New Roman" pitchFamily="18" charset="0"/>
              </a:rPr>
              <a:t> </a:t>
            </a:r>
            <a:endParaRPr kumimoji="0" lang="fr-FR" sz="2800" b="1" i="0" u="none" strike="noStrike" kern="1200" normalizeH="0" baseline="0" noProof="0" dirty="0">
              <a:ln w="18415" cmpd="sng">
                <a:solidFill>
                  <a:srgbClr val="C00000"/>
                </a:solidFill>
                <a:prstDash val="solid"/>
              </a:ln>
              <a:solidFill>
                <a:srgbClr val="C00000"/>
              </a:solidFill>
              <a:effectLst>
                <a:outerShdw blurRad="63500" dir="3600000" algn="tl" rotWithShape="0">
                  <a:srgbClr val="000000">
                    <a:alpha val="70000"/>
                  </a:srgbClr>
                </a:outerShdw>
              </a:effectLst>
              <a:uLnTx/>
              <a:uFillTx/>
              <a:latin typeface="Times New Roman" pitchFamily="18" charset="0"/>
              <a:cs typeface="Times New Roman" pitchFamily="18" charset="0"/>
            </a:endParaRPr>
          </a:p>
        </p:txBody>
      </p:sp>
      <p:sp>
        <p:nvSpPr>
          <p:cNvPr id="2" name="Rectangle 1"/>
          <p:cNvSpPr/>
          <p:nvPr/>
        </p:nvSpPr>
        <p:spPr>
          <a:xfrm>
            <a:off x="107504" y="1668995"/>
            <a:ext cx="8565153" cy="1446550"/>
          </a:xfrm>
          <a:prstGeom prst="rect">
            <a:avLst/>
          </a:prstGeom>
        </p:spPr>
        <p:txBody>
          <a:bodyPr wrap="square">
            <a:spAutoFit/>
          </a:bodyPr>
          <a:lstStyle/>
          <a:p>
            <a:pPr marL="342900" indent="-342900" algn="just">
              <a:buFont typeface="Arial" panose="020B0604020202020204" pitchFamily="34" charset="0"/>
              <a:buChar char="•"/>
            </a:pPr>
            <a:r>
              <a:rPr lang="en-US" sz="2200" b="1" dirty="0">
                <a:latin typeface="Times New Roman" panose="02020603050405020304" pitchFamily="18" charset="0"/>
                <a:cs typeface="Times New Roman" panose="02020603050405020304" pitchFamily="18" charset="0"/>
              </a:rPr>
              <a:t>Fungi</a:t>
            </a:r>
            <a:r>
              <a:rPr lang="en-US" sz="2200" dirty="0">
                <a:latin typeface="Times New Roman" panose="02020603050405020304" pitchFamily="18" charset="0"/>
                <a:cs typeface="Times New Roman" panose="02020603050405020304" pitchFamily="18" charset="0"/>
              </a:rPr>
              <a:t> </a:t>
            </a:r>
            <a:r>
              <a:rPr lang="en-US" sz="2200" b="1" dirty="0">
                <a:solidFill>
                  <a:srgbClr val="FF0000"/>
                </a:solidFill>
                <a:latin typeface="Times New Roman" panose="02020603050405020304" pitchFamily="18" charset="0"/>
                <a:cs typeface="Times New Roman" panose="02020603050405020304" pitchFamily="18" charset="0"/>
              </a:rPr>
              <a:t>are Eukaryotes and </a:t>
            </a:r>
            <a:r>
              <a:rPr lang="en-US" sz="2200" b="1" dirty="0" smtClean="0">
                <a:solidFill>
                  <a:srgbClr val="FF0000"/>
                </a:solidFill>
                <a:latin typeface="Times New Roman" panose="02020603050405020304" pitchFamily="18" charset="0"/>
                <a:cs typeface="Times New Roman" panose="02020603050405020304" pitchFamily="18" charset="0"/>
              </a:rPr>
              <a:t>most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smtClean="0">
                <a:solidFill>
                  <a:srgbClr val="FF0000"/>
                </a:solidFill>
                <a:latin typeface="Times New Roman" panose="02020603050405020304" pitchFamily="18" charset="0"/>
                <a:cs typeface="Times New Roman" panose="02020603050405020304" pitchFamily="18" charset="0"/>
              </a:rPr>
              <a:t>of them are </a:t>
            </a:r>
            <a:r>
              <a:rPr lang="en-US" sz="2200" b="1" dirty="0">
                <a:solidFill>
                  <a:srgbClr val="FF0000"/>
                </a:solidFill>
                <a:latin typeface="Times New Roman" panose="02020603050405020304" pitchFamily="18" charset="0"/>
                <a:cs typeface="Times New Roman" panose="02020603050405020304" pitchFamily="18" charset="0"/>
              </a:rPr>
              <a:t>multicellular </a:t>
            </a:r>
            <a:r>
              <a:rPr lang="en-US" sz="2200" b="1" dirty="0" smtClean="0">
                <a:solidFill>
                  <a:srgbClr val="FF0000"/>
                </a:solidFill>
                <a:latin typeface="Times New Roman" panose="02020603050405020304" pitchFamily="18" charset="0"/>
                <a:cs typeface="Times New Roman" panose="02020603050405020304" pitchFamily="18" charset="0"/>
              </a:rPr>
              <a:t>organisms </a:t>
            </a:r>
          </a:p>
          <a:p>
            <a:pPr marL="342900" indent="-342900">
              <a:buFont typeface="Arial" panose="020B0604020202020204" pitchFamily="34" charset="0"/>
              <a:buChar char="•"/>
            </a:pPr>
            <a:r>
              <a:rPr lang="en-US" sz="2200" b="1" dirty="0">
                <a:latin typeface="Times New Roman" panose="02020603050405020304" pitchFamily="18" charset="0"/>
                <a:cs typeface="Times New Roman" panose="02020603050405020304" pitchFamily="18" charset="0"/>
              </a:rPr>
              <a:t>Fungi </a:t>
            </a:r>
            <a:r>
              <a:rPr lang="en-US" sz="2200" dirty="0">
                <a:latin typeface="Times New Roman" panose="02020603050405020304" pitchFamily="18" charset="0"/>
                <a:cs typeface="Times New Roman" panose="02020603050405020304" pitchFamily="18" charset="0"/>
              </a:rPr>
              <a:t>are a large, </a:t>
            </a:r>
            <a:r>
              <a:rPr lang="en-US" sz="2200" dirty="0" smtClean="0">
                <a:latin typeface="Times New Roman" panose="02020603050405020304" pitchFamily="18" charset="0"/>
                <a:cs typeface="Times New Roman" panose="02020603050405020304" pitchFamily="18" charset="0"/>
              </a:rPr>
              <a:t>and diverse</a:t>
            </a:r>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group </a:t>
            </a:r>
            <a:r>
              <a:rPr lang="en-US" sz="2200" dirty="0">
                <a:latin typeface="Times New Roman" panose="02020603050405020304" pitchFamily="18" charset="0"/>
                <a:cs typeface="Times New Roman" panose="02020603050405020304" pitchFamily="18" charset="0"/>
              </a:rPr>
              <a:t>of organisms</a:t>
            </a:r>
            <a:r>
              <a:rPr lang="en-US" sz="2200" dirty="0" smtClean="0">
                <a:latin typeface="Times New Roman" panose="02020603050405020304" pitchFamily="18" charset="0"/>
                <a:cs typeface="Times New Roman" panose="02020603050405020304" pitchFamily="18" charset="0"/>
              </a:rPr>
              <a:t>, consisting </a:t>
            </a:r>
            <a:r>
              <a:rPr lang="en-US" sz="2200" dirty="0">
                <a:latin typeface="Times New Roman" panose="02020603050405020304" pitchFamily="18" charset="0"/>
                <a:cs typeface="Times New Roman" panose="02020603050405020304" pitchFamily="18" charset="0"/>
              </a:rPr>
              <a:t>of the </a:t>
            </a:r>
            <a:r>
              <a:rPr lang="en-US" sz="2200" i="1" dirty="0">
                <a:latin typeface="Times New Roman" panose="02020603050405020304" pitchFamily="18" charset="0"/>
                <a:cs typeface="Times New Roman" panose="02020603050405020304" pitchFamily="18" charset="0"/>
              </a:rPr>
              <a:t>molds</a:t>
            </a:r>
            <a:r>
              <a:rPr lang="en-US" sz="2200" dirty="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mushrooms</a:t>
            </a:r>
            <a:r>
              <a:rPr lang="en-US" sz="2200" dirty="0">
                <a:latin typeface="Times New Roman" panose="02020603050405020304" pitchFamily="18" charset="0"/>
                <a:cs typeface="Times New Roman" panose="02020603050405020304" pitchFamily="18" charset="0"/>
              </a:rPr>
              <a:t>, and </a:t>
            </a:r>
            <a:r>
              <a:rPr lang="en-US" sz="2200" i="1" dirty="0" smtClean="0">
                <a:latin typeface="Times New Roman" panose="02020603050405020304" pitchFamily="18" charset="0"/>
                <a:cs typeface="Times New Roman" panose="02020603050405020304" pitchFamily="18" charset="0"/>
              </a:rPr>
              <a:t>yeasts </a:t>
            </a:r>
            <a:r>
              <a:rPr lang="en-US" sz="2200" dirty="0">
                <a:latin typeface="Times New Roman" panose="02020603050405020304" pitchFamily="18" charset="0"/>
                <a:cs typeface="Times New Roman" panose="02020603050405020304" pitchFamily="18" charset="0"/>
              </a:rPr>
              <a:t>(traditionally used in food applications).</a:t>
            </a:r>
          </a:p>
        </p:txBody>
      </p:sp>
      <p:sp>
        <p:nvSpPr>
          <p:cNvPr id="3" name="Rectangle 2"/>
          <p:cNvSpPr/>
          <p:nvPr/>
        </p:nvSpPr>
        <p:spPr>
          <a:xfrm>
            <a:off x="459946" y="3103005"/>
            <a:ext cx="8077116"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rtl="1"/>
            <a:r>
              <a:rPr lang="fr-FR" sz="2000" b="1" dirty="0" err="1"/>
              <a:t>الفطريات</a:t>
            </a:r>
            <a:r>
              <a:rPr lang="fr-FR" sz="2000" b="1" dirty="0"/>
              <a:t> </a:t>
            </a:r>
            <a:r>
              <a:rPr lang="fr-FR" sz="2000" b="1" dirty="0" err="1"/>
              <a:t>هي</a:t>
            </a:r>
            <a:r>
              <a:rPr lang="fr-FR" sz="2000" b="1" dirty="0"/>
              <a:t> </a:t>
            </a:r>
            <a:r>
              <a:rPr lang="fr-FR" sz="2000" b="1" dirty="0" err="1"/>
              <a:t>كائنات</a:t>
            </a:r>
            <a:r>
              <a:rPr lang="fr-FR" sz="2000" b="1" dirty="0"/>
              <a:t> </a:t>
            </a:r>
            <a:r>
              <a:rPr lang="fr-FR" sz="2000" b="1" dirty="0" err="1"/>
              <a:t>حقيقية</a:t>
            </a:r>
            <a:r>
              <a:rPr lang="fr-FR" sz="2000" b="1" dirty="0"/>
              <a:t> </a:t>
            </a:r>
            <a:r>
              <a:rPr lang="fr-FR" sz="2000" b="1" dirty="0" err="1"/>
              <a:t>النواة</a:t>
            </a:r>
            <a:r>
              <a:rPr lang="fr-FR" sz="2000" b="1" dirty="0"/>
              <a:t> </a:t>
            </a:r>
            <a:r>
              <a:rPr lang="fr-FR" sz="2000" b="1" dirty="0" err="1"/>
              <a:t>ومعظمها</a:t>
            </a:r>
            <a:r>
              <a:rPr lang="fr-FR" sz="2000" b="1" dirty="0"/>
              <a:t> </a:t>
            </a:r>
            <a:r>
              <a:rPr lang="fr-FR" sz="2000" b="1" dirty="0" err="1"/>
              <a:t>كائنات</a:t>
            </a:r>
            <a:r>
              <a:rPr lang="fr-FR" sz="2000" b="1" dirty="0"/>
              <a:t> </a:t>
            </a:r>
            <a:r>
              <a:rPr lang="fr-FR" sz="2000" b="1" dirty="0" err="1"/>
              <a:t>متعددة</a:t>
            </a:r>
            <a:r>
              <a:rPr lang="fr-FR" sz="2000" b="1" dirty="0"/>
              <a:t> </a:t>
            </a:r>
            <a:r>
              <a:rPr lang="fr-FR" sz="2000" b="1" dirty="0" err="1"/>
              <a:t>الخلايا</a:t>
            </a:r>
            <a:endParaRPr lang="fr-FR" sz="2200" dirty="0">
              <a:latin typeface="Times New Roman" panose="02020603050405020304" pitchFamily="18" charset="0"/>
              <a:cs typeface="Times New Roman" panose="02020603050405020304" pitchFamily="18" charset="0"/>
            </a:endParaRPr>
          </a:p>
          <a:p>
            <a:pPr algn="r" rtl="1"/>
            <a:r>
              <a:rPr lang="fr-FR" sz="2000" b="1" dirty="0" err="1"/>
              <a:t>الفطريات</a:t>
            </a:r>
            <a:r>
              <a:rPr lang="fr-FR" sz="2000" b="1" dirty="0"/>
              <a:t> </a:t>
            </a:r>
            <a:r>
              <a:rPr lang="fr-FR" sz="2000" b="1" dirty="0" err="1"/>
              <a:t>هي</a:t>
            </a:r>
            <a:r>
              <a:rPr lang="fr-FR" sz="2000" b="1" dirty="0"/>
              <a:t> </a:t>
            </a:r>
            <a:r>
              <a:rPr lang="fr-FR" sz="2000" b="1" dirty="0" err="1"/>
              <a:t>مجموعة</a:t>
            </a:r>
            <a:r>
              <a:rPr lang="fr-FR" sz="2000" b="1" dirty="0"/>
              <a:t> </a:t>
            </a:r>
            <a:r>
              <a:rPr lang="fr-FR" sz="2000" b="1" dirty="0" err="1"/>
              <a:t>كبيرة</a:t>
            </a:r>
            <a:r>
              <a:rPr lang="fr-FR" sz="2000" b="1" dirty="0"/>
              <a:t> </a:t>
            </a:r>
            <a:r>
              <a:rPr lang="fr-FR" sz="2000" b="1" dirty="0" err="1"/>
              <a:t>ومتنوعة</a:t>
            </a:r>
            <a:r>
              <a:rPr lang="fr-FR" sz="2000" b="1" dirty="0"/>
              <a:t> </a:t>
            </a:r>
            <a:r>
              <a:rPr lang="fr-FR" sz="2000" b="1" dirty="0" err="1"/>
              <a:t>من</a:t>
            </a:r>
            <a:r>
              <a:rPr lang="fr-FR" sz="2000" b="1" dirty="0"/>
              <a:t> </a:t>
            </a:r>
            <a:r>
              <a:rPr lang="fr-FR" sz="2000" b="1" dirty="0" err="1"/>
              <a:t>الكائنات</a:t>
            </a:r>
            <a:r>
              <a:rPr lang="fr-FR" sz="2000" b="1" dirty="0"/>
              <a:t> </a:t>
            </a:r>
            <a:r>
              <a:rPr lang="fr-FR" sz="2000" b="1" dirty="0" err="1"/>
              <a:t>الحية</a:t>
            </a:r>
            <a:r>
              <a:rPr lang="fr-FR" sz="2000" b="1" dirty="0"/>
              <a:t>، </a:t>
            </a:r>
            <a:r>
              <a:rPr lang="fr-FR" sz="2000" b="1" dirty="0" err="1"/>
              <a:t>تتكون</a:t>
            </a:r>
            <a:r>
              <a:rPr lang="fr-FR" sz="2000" b="1" dirty="0"/>
              <a:t> </a:t>
            </a:r>
            <a:r>
              <a:rPr lang="fr-FR" sz="2000" b="1" dirty="0" err="1"/>
              <a:t>من</a:t>
            </a:r>
            <a:r>
              <a:rPr lang="fr-FR" sz="2000" b="1" dirty="0"/>
              <a:t> </a:t>
            </a:r>
            <a:r>
              <a:rPr lang="fr-FR" sz="2000" b="1" dirty="0" err="1"/>
              <a:t>العفن</a:t>
            </a:r>
            <a:r>
              <a:rPr lang="fr-FR" sz="2000" b="1" dirty="0"/>
              <a:t> </a:t>
            </a:r>
            <a:r>
              <a:rPr lang="fr-FR" sz="2000" b="1" dirty="0" err="1"/>
              <a:t>والفطر</a:t>
            </a:r>
            <a:r>
              <a:rPr lang="fr-FR" sz="2000" b="1" dirty="0"/>
              <a:t> </a:t>
            </a:r>
            <a:r>
              <a:rPr lang="fr-FR" sz="2000" b="1" dirty="0" err="1"/>
              <a:t>والخميرة</a:t>
            </a:r>
            <a:r>
              <a:rPr lang="fr-FR" sz="2000" dirty="0"/>
              <a:t>.</a:t>
            </a:r>
          </a:p>
        </p:txBody>
      </p:sp>
      <p:pic>
        <p:nvPicPr>
          <p:cNvPr id="4" name="Image 3"/>
          <p:cNvPicPr>
            <a:picLocks noChangeAspect="1"/>
          </p:cNvPicPr>
          <p:nvPr/>
        </p:nvPicPr>
        <p:blipFill>
          <a:blip r:embed="rId2"/>
          <a:stretch>
            <a:fillRect/>
          </a:stretch>
        </p:blipFill>
        <p:spPr>
          <a:xfrm>
            <a:off x="251520" y="4005063"/>
            <a:ext cx="3304769" cy="1444097"/>
          </a:xfrm>
          <a:prstGeom prst="rect">
            <a:avLst/>
          </a:prstGeom>
        </p:spPr>
      </p:pic>
      <p:sp>
        <p:nvSpPr>
          <p:cNvPr id="6" name="Rectangle 5"/>
          <p:cNvSpPr/>
          <p:nvPr/>
        </p:nvSpPr>
        <p:spPr>
          <a:xfrm>
            <a:off x="143079" y="5449160"/>
            <a:ext cx="3492816" cy="707886"/>
          </a:xfrm>
          <a:prstGeom prst="rect">
            <a:avLst/>
          </a:prstGeom>
        </p:spPr>
        <p:txBody>
          <a:bodyPr wrap="square">
            <a:spAutoFit/>
          </a:bodyPr>
          <a:lstStyle/>
          <a:p>
            <a:r>
              <a:rPr lang="en-US" sz="2000" b="1" dirty="0">
                <a:latin typeface="Times New Roman" pitchFamily="18" charset="0"/>
                <a:cs typeface="Times New Roman" pitchFamily="18" charset="0"/>
              </a:rPr>
              <a:t>Figure: </a:t>
            </a:r>
            <a:r>
              <a:rPr lang="en-US" sz="2000" dirty="0" smtClean="0">
                <a:latin typeface="Times New Roman" panose="02020603050405020304" pitchFamily="18" charset="0"/>
                <a:cs typeface="Times New Roman" panose="02020603050405020304" pitchFamily="18" charset="0"/>
              </a:rPr>
              <a:t>Fungi</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mold) </a:t>
            </a:r>
            <a:r>
              <a:rPr lang="en-US" sz="2000" dirty="0">
                <a:latin typeface="Times New Roman" panose="02020603050405020304" pitchFamily="18" charset="0"/>
                <a:cs typeface="Times New Roman" panose="02020603050405020304" pitchFamily="18" charset="0"/>
              </a:rPr>
              <a:t>Colonies of an </a:t>
            </a:r>
            <a:r>
              <a:rPr lang="en-US" sz="2000" i="1" dirty="0">
                <a:latin typeface="Times New Roman" panose="02020603050405020304" pitchFamily="18" charset="0"/>
                <a:cs typeface="Times New Roman" panose="02020603050405020304" pitchFamily="18" charset="0"/>
              </a:rPr>
              <a:t>Aspergillus </a:t>
            </a:r>
            <a:r>
              <a:rPr lang="en-US" sz="2000" dirty="0">
                <a:latin typeface="Times New Roman" panose="02020603050405020304" pitchFamily="18" charset="0"/>
                <a:cs typeface="Times New Roman" panose="02020603050405020304" pitchFamily="18" charset="0"/>
              </a:rPr>
              <a:t>species, </a:t>
            </a:r>
            <a:endParaRPr lang="en-US" sz="2000" dirty="0" smtClean="0">
              <a:latin typeface="Times New Roman" panose="02020603050405020304" pitchFamily="18" charset="0"/>
              <a:cs typeface="Times New Roman" panose="02020603050405020304" pitchFamily="18" charset="0"/>
            </a:endParaRPr>
          </a:p>
        </p:txBody>
      </p:sp>
      <p:pic>
        <p:nvPicPr>
          <p:cNvPr id="5" name="Image 4"/>
          <p:cNvPicPr>
            <a:picLocks noChangeAspect="1"/>
          </p:cNvPicPr>
          <p:nvPr/>
        </p:nvPicPr>
        <p:blipFill>
          <a:blip r:embed="rId3"/>
          <a:stretch>
            <a:fillRect/>
          </a:stretch>
        </p:blipFill>
        <p:spPr>
          <a:xfrm>
            <a:off x="6027634" y="3927132"/>
            <a:ext cx="2216774" cy="2386126"/>
          </a:xfrm>
          <a:prstGeom prst="rect">
            <a:avLst/>
          </a:prstGeom>
        </p:spPr>
      </p:pic>
      <p:sp>
        <p:nvSpPr>
          <p:cNvPr id="10" name="Rectangle à coins arrondis 9"/>
          <p:cNvSpPr/>
          <p:nvPr/>
        </p:nvSpPr>
        <p:spPr>
          <a:xfrm>
            <a:off x="3735227" y="3927131"/>
            <a:ext cx="2253601" cy="2464058"/>
          </a:xfrm>
          <a:prstGeom prst="round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b="1" dirty="0">
                <a:solidFill>
                  <a:schemeClr val="tx1"/>
                </a:solidFill>
                <a:latin typeface="Times New Roman" pitchFamily="18" charset="0"/>
                <a:cs typeface="Times New Roman" pitchFamily="18" charset="0"/>
              </a:rPr>
              <a:t>Figure </a:t>
            </a:r>
            <a:r>
              <a:rPr lang="en-US" sz="2000" dirty="0">
                <a:solidFill>
                  <a:schemeClr val="tx1"/>
                </a:solidFill>
                <a:latin typeface="Times New Roman" pitchFamily="18" charset="0"/>
                <a:cs typeface="Times New Roman" pitchFamily="18" charset="0"/>
              </a:rPr>
              <a:t>Mushrooms. </a:t>
            </a:r>
            <a:r>
              <a:rPr lang="en-US" sz="2000" dirty="0" smtClean="0">
                <a:solidFill>
                  <a:schemeClr val="tx1"/>
                </a:solidFill>
                <a:latin typeface="Times New Roman" pitchFamily="18" charset="0"/>
                <a:cs typeface="Times New Roman" pitchFamily="18" charset="0"/>
              </a:rPr>
              <a:t>Amanita</a:t>
            </a:r>
            <a:r>
              <a:rPr lang="en-US" sz="2000" dirty="0">
                <a:solidFill>
                  <a:schemeClr val="tx1"/>
                </a:solidFill>
                <a:latin typeface="Times New Roman" pitchFamily="18" charset="0"/>
                <a:cs typeface="Times New Roman" pitchFamily="18" charset="0"/>
              </a:rPr>
              <a:t>, a highly poisonous</a:t>
            </a:r>
          </a:p>
          <a:p>
            <a:r>
              <a:rPr lang="fr-FR" sz="2000" dirty="0" err="1">
                <a:solidFill>
                  <a:schemeClr val="tx1"/>
                </a:solidFill>
                <a:latin typeface="Times New Roman" pitchFamily="18" charset="0"/>
                <a:cs typeface="Times New Roman" pitchFamily="18" charset="0"/>
              </a:rPr>
              <a:t>mushroom</a:t>
            </a:r>
            <a:r>
              <a:rPr lang="fr-FR" sz="2000" dirty="0" smtClean="0">
                <a:solidFill>
                  <a:schemeClr val="tx1"/>
                </a:solidFill>
                <a:latin typeface="Times New Roman" pitchFamily="18" charset="0"/>
                <a:cs typeface="Times New Roman" pitchFamily="18" charset="0"/>
              </a:rPr>
              <a:t>.</a:t>
            </a:r>
          </a:p>
          <a:p>
            <a:endParaRPr lang="fr-FR" sz="2000" dirty="0">
              <a:solidFill>
                <a:schemeClr val="tx1"/>
              </a:solidFill>
              <a:latin typeface="Times New Roman" pitchFamily="18" charset="0"/>
              <a:cs typeface="Times New Roman" pitchFamily="18" charset="0"/>
            </a:endParaRPr>
          </a:p>
          <a:p>
            <a:endParaRPr lang="fr-FR" sz="2000" dirty="0">
              <a:solidFill>
                <a:schemeClr val="tx1"/>
              </a:solidFill>
              <a:latin typeface="Times New Roman" pitchFamily="18" charset="0"/>
              <a:cs typeface="Times New Roman" pitchFamily="18" charset="0"/>
            </a:endParaRPr>
          </a:p>
        </p:txBody>
      </p:sp>
      <p:sp>
        <p:nvSpPr>
          <p:cNvPr id="11" name="Rectangle 10"/>
          <p:cNvSpPr/>
          <p:nvPr/>
        </p:nvSpPr>
        <p:spPr>
          <a:xfrm>
            <a:off x="143079" y="6127988"/>
            <a:ext cx="3492816" cy="646331"/>
          </a:xfrm>
          <a:prstGeom prst="rect">
            <a:avLst/>
          </a:prstGeom>
        </p:spPr>
        <p:txBody>
          <a:bodyPr wrap="square">
            <a:spAutoFit/>
          </a:bodyPr>
          <a:lstStyle/>
          <a:p>
            <a:pPr algn="r" rtl="1"/>
            <a:r>
              <a:rPr lang="fr-FR" dirty="0" err="1" smtClean="0"/>
              <a:t>الشكل</a:t>
            </a:r>
            <a:r>
              <a:rPr lang="fr-FR" dirty="0" smtClean="0"/>
              <a:t>:  </a:t>
            </a:r>
            <a:r>
              <a:rPr lang="fr-FR" dirty="0" err="1" smtClean="0"/>
              <a:t>فطريات</a:t>
            </a:r>
            <a:r>
              <a:rPr lang="fr-FR" dirty="0" smtClean="0"/>
              <a:t> )</a:t>
            </a:r>
            <a:r>
              <a:rPr lang="fr-FR" dirty="0" err="1" smtClean="0"/>
              <a:t>العفن</a:t>
            </a:r>
            <a:r>
              <a:rPr lang="fr-FR" dirty="0" smtClean="0"/>
              <a:t>(</a:t>
            </a:r>
            <a:r>
              <a:rPr lang="fr-FR" dirty="0" err="1" smtClean="0"/>
              <a:t>مستعمرات</a:t>
            </a:r>
            <a:r>
              <a:rPr lang="fr-FR" dirty="0" smtClean="0"/>
              <a:t> </a:t>
            </a:r>
            <a:r>
              <a:rPr lang="fr-FR" dirty="0" err="1"/>
              <a:t>من</a:t>
            </a:r>
            <a:r>
              <a:rPr lang="fr-FR" dirty="0"/>
              <a:t> </a:t>
            </a:r>
            <a:r>
              <a:rPr lang="fr-FR" dirty="0" err="1"/>
              <a:t>نوع</a:t>
            </a:r>
            <a:r>
              <a:rPr lang="fr-FR" dirty="0"/>
              <a:t> Aspergillus،</a:t>
            </a:r>
          </a:p>
        </p:txBody>
      </p:sp>
      <p:sp>
        <p:nvSpPr>
          <p:cNvPr id="12" name="Rectangle 11"/>
          <p:cNvSpPr/>
          <p:nvPr/>
        </p:nvSpPr>
        <p:spPr>
          <a:xfrm>
            <a:off x="3563888" y="5662989"/>
            <a:ext cx="2349821" cy="646331"/>
          </a:xfrm>
          <a:prstGeom prst="rect">
            <a:avLst/>
          </a:prstGeom>
        </p:spPr>
        <p:txBody>
          <a:bodyPr wrap="square">
            <a:spAutoFit/>
          </a:bodyPr>
          <a:lstStyle/>
          <a:p>
            <a:pPr algn="r" rtl="1"/>
            <a:r>
              <a:rPr lang="fr-FR" dirty="0" err="1"/>
              <a:t>الفطر</a:t>
            </a:r>
            <a:r>
              <a:rPr lang="fr-FR" dirty="0"/>
              <a:t>. </a:t>
            </a:r>
            <a:r>
              <a:rPr lang="en-US" dirty="0">
                <a:latin typeface="Times New Roman" pitchFamily="18" charset="0"/>
                <a:cs typeface="Times New Roman" pitchFamily="18" charset="0"/>
              </a:rPr>
              <a:t>Amanita</a:t>
            </a:r>
            <a:r>
              <a:rPr lang="fr-FR" dirty="0" smtClean="0"/>
              <a:t>، </a:t>
            </a:r>
            <a:r>
              <a:rPr lang="fr-FR" dirty="0" err="1"/>
              <a:t>فطر</a:t>
            </a:r>
            <a:r>
              <a:rPr lang="fr-FR" dirty="0"/>
              <a:t> </a:t>
            </a:r>
            <a:r>
              <a:rPr lang="fr-FR" dirty="0" err="1"/>
              <a:t>سام</a:t>
            </a:r>
            <a:r>
              <a:rPr lang="fr-FR" dirty="0"/>
              <a:t> </a:t>
            </a:r>
            <a:r>
              <a:rPr lang="fr-FR" dirty="0" err="1"/>
              <a:t>للغاية</a:t>
            </a:r>
            <a:r>
              <a:rPr lang="fr-FR" dirty="0"/>
              <a:t>.</a:t>
            </a:r>
          </a:p>
        </p:txBody>
      </p:sp>
    </p:spTree>
    <p:extLst>
      <p:ext uri="{BB962C8B-B14F-4D97-AF65-F5344CB8AC3E}">
        <p14:creationId xmlns:p14="http://schemas.microsoft.com/office/powerpoint/2010/main" val="2773529172"/>
      </p:ext>
    </p:extLst>
  </p:cSld>
  <p:clrMapOvr>
    <a:masterClrMapping/>
  </p:clrMapOvr>
  <p:transition>
    <p:pull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a:xfrm>
            <a:off x="459946" y="147997"/>
            <a:ext cx="8072494" cy="1840843"/>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a:ln>
            <a:solidFill>
              <a:srgbClr val="0070C0"/>
            </a:solidFill>
          </a:ln>
        </p:spPr>
        <p:style>
          <a:lnRef idx="2">
            <a:schemeClr val="dk1"/>
          </a:lnRef>
          <a:fillRef idx="1">
            <a:schemeClr val="lt1"/>
          </a:fillRef>
          <a:effectRef idx="0">
            <a:schemeClr val="dk1"/>
          </a:effectRef>
          <a:fontRef idx="minor">
            <a:schemeClr val="dk1"/>
          </a:fontRef>
        </p:style>
        <p:txBody>
          <a:bodyPr wrap="square" lIns="180000" tIns="180000" rIns="180000" bIns="180000" anchor="ctr" anchorCtr="0">
            <a:spAutoFit/>
          </a:bodyPr>
          <a:lstStyle/>
          <a:p>
            <a:pPr lvl="0" algn="ctr">
              <a:spcBef>
                <a:spcPct val="0"/>
              </a:spcBef>
            </a:pPr>
            <a:r>
              <a:rPr lang="fr-FR" sz="4000" b="1" dirty="0" smtClean="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II. </a:t>
            </a:r>
            <a:r>
              <a:rPr lang="fr-FR" sz="4000" b="1" dirty="0" err="1" smtClean="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Eukaryotes</a:t>
            </a:r>
            <a:r>
              <a:rPr lang="fr-FR" sz="4000" b="1" dirty="0" smtClean="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p>
          <a:p>
            <a:pPr lvl="0" algn="ctr">
              <a:spcBef>
                <a:spcPct val="0"/>
              </a:spcBef>
            </a:pPr>
            <a:r>
              <a:rPr lang="fr-FR" sz="2800" b="1" dirty="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II.2. </a:t>
            </a:r>
            <a:r>
              <a:rPr lang="fr-FR" sz="2800" b="1" dirty="0" err="1">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Eukaryotic</a:t>
            </a:r>
            <a:r>
              <a:rPr lang="fr-FR" sz="2800" b="1" dirty="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 and </a:t>
            </a:r>
            <a:r>
              <a:rPr lang="en-US" sz="2800" b="1" dirty="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Multicellular O</a:t>
            </a:r>
            <a:r>
              <a:rPr lang="en-US" sz="2800" b="1" dirty="0" smtClean="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rganisms</a:t>
            </a:r>
            <a:r>
              <a:rPr lang="fr-FR" sz="2800" b="1" dirty="0" smtClean="0">
                <a:ln w="18415" cmpd="sng">
                  <a:solidFill>
                    <a:schemeClr val="accent5">
                      <a:lumMod val="75000"/>
                    </a:schemeClr>
                  </a:solidFill>
                  <a:prstDash val="solid"/>
                </a:ln>
                <a:solidFill>
                  <a:schemeClr val="accent5">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p>
          <a:p>
            <a:pPr lvl="0" algn="ctr">
              <a:spcBef>
                <a:spcPct val="0"/>
              </a:spcBef>
            </a:pPr>
            <a:r>
              <a:rPr lang="fr-FR" sz="2800" b="1" dirty="0" smtClean="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II.2</a:t>
            </a:r>
            <a:r>
              <a:rPr lang="fr-FR" sz="2800" b="1" dirty="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 </a:t>
            </a:r>
            <a:r>
              <a:rPr lang="fr-FR" sz="2800" b="1" dirty="0" smtClean="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1. </a:t>
            </a:r>
            <a:r>
              <a:rPr lang="fr-FR" sz="2800" b="1" dirty="0" err="1" smtClean="0">
                <a:ln>
                  <a:solidFill>
                    <a:srgbClr val="C00000"/>
                  </a:solidFill>
                </a:ln>
                <a:solidFill>
                  <a:srgbClr val="C00000"/>
                </a:solidFill>
                <a:latin typeface="Times New Roman" panose="02020603050405020304" pitchFamily="18" charset="0"/>
                <a:cs typeface="Times New Roman" panose="02020603050405020304" pitchFamily="18" charset="0"/>
              </a:rPr>
              <a:t>Fungi</a:t>
            </a:r>
            <a:r>
              <a:rPr lang="fr-FR" sz="2800" b="1"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Times New Roman" pitchFamily="18" charset="0"/>
                <a:cs typeface="Times New Roman" pitchFamily="18" charset="0"/>
              </a:rPr>
              <a:t> </a:t>
            </a:r>
            <a:r>
              <a:rPr lang="fr-FR" sz="2000" b="1" dirty="0" err="1"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Times New Roman" pitchFamily="18" charset="0"/>
                <a:cs typeface="Times New Roman" pitchFamily="18" charset="0"/>
              </a:rPr>
              <a:t>cont</a:t>
            </a:r>
            <a:r>
              <a:rPr lang="fr-FR" sz="2000" b="1"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Times New Roman" pitchFamily="18" charset="0"/>
                <a:cs typeface="Times New Roman" pitchFamily="18" charset="0"/>
              </a:rPr>
              <a:t>….</a:t>
            </a:r>
            <a:endParaRPr kumimoji="0" lang="fr-FR" sz="2000" b="1" i="0" u="none" strike="noStrike" kern="1200" normalizeH="0" baseline="0" noProof="0" dirty="0">
              <a:ln w="18415" cmpd="sng">
                <a:solidFill>
                  <a:srgbClr val="C00000"/>
                </a:solidFill>
                <a:prstDash val="solid"/>
              </a:ln>
              <a:solidFill>
                <a:srgbClr val="C00000"/>
              </a:solidFill>
              <a:effectLst>
                <a:outerShdw blurRad="63500" dir="3600000" algn="tl" rotWithShape="0">
                  <a:srgbClr val="000000">
                    <a:alpha val="70000"/>
                  </a:srgbClr>
                </a:outerShdw>
              </a:effectLst>
              <a:uLnTx/>
              <a:uFillTx/>
              <a:latin typeface="Times New Roman" pitchFamily="18" charset="0"/>
              <a:cs typeface="Times New Roman" pitchFamily="18" charset="0"/>
            </a:endParaRPr>
          </a:p>
        </p:txBody>
      </p:sp>
      <p:sp>
        <p:nvSpPr>
          <p:cNvPr id="2" name="Rectangle 1"/>
          <p:cNvSpPr/>
          <p:nvPr/>
        </p:nvSpPr>
        <p:spPr>
          <a:xfrm>
            <a:off x="459947" y="2095268"/>
            <a:ext cx="8072494" cy="34163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lnSpc>
                <a:spcPct val="150000"/>
              </a:lnSpc>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Fungal </a:t>
            </a:r>
            <a:r>
              <a:rPr lang="en-US" sz="2400" b="1" dirty="0">
                <a:latin typeface="Times New Roman" panose="02020603050405020304" pitchFamily="18" charset="0"/>
                <a:cs typeface="Times New Roman" panose="02020603050405020304" pitchFamily="18" charset="0"/>
              </a:rPr>
              <a:t>cells</a:t>
            </a:r>
            <a:r>
              <a:rPr lang="en-US" sz="2400" dirty="0">
                <a:latin typeface="Times New Roman" panose="02020603050405020304" pitchFamily="18" charset="0"/>
                <a:cs typeface="Times New Roman" panose="02020603050405020304" pitchFamily="18" charset="0"/>
              </a:rPr>
              <a:t> are built from the same kinds of organelles as other </a:t>
            </a:r>
            <a:r>
              <a:rPr lang="en-US" sz="2400" dirty="0" smtClean="0">
                <a:latin typeface="Times New Roman" panose="02020603050405020304" pitchFamily="18" charset="0"/>
                <a:cs typeface="Times New Roman" panose="02020603050405020304" pitchFamily="18" charset="0"/>
              </a:rPr>
              <a:t>Eukaryotes</a:t>
            </a:r>
            <a:r>
              <a:rPr lang="en-US" sz="2400" dirty="0">
                <a:latin typeface="Times New Roman" panose="02020603050405020304" pitchFamily="18" charset="0"/>
                <a:cs typeface="Times New Roman" panose="02020603050405020304" pitchFamily="18" charset="0"/>
              </a:rPr>
              <a:t>. They have a true </a:t>
            </a:r>
            <a:r>
              <a:rPr lang="en-US" sz="2400" dirty="0" smtClean="0">
                <a:latin typeface="Times New Roman" panose="02020603050405020304" pitchFamily="18" charset="0"/>
                <a:cs typeface="Times New Roman" panose="02020603050405020304" pitchFamily="18" charset="0"/>
              </a:rPr>
              <a:t>nucleus, a </a:t>
            </a:r>
            <a:r>
              <a:rPr lang="en-US" sz="2400" dirty="0">
                <a:latin typeface="Times New Roman" panose="02020603050405020304" pitchFamily="18" charset="0"/>
                <a:cs typeface="Times New Roman" panose="02020603050405020304" pitchFamily="18" charset="0"/>
              </a:rPr>
              <a:t>plasma membrane, </a:t>
            </a:r>
            <a:r>
              <a:rPr lang="en-US" sz="2400" dirty="0" smtClean="0">
                <a:latin typeface="Times New Roman" panose="02020603050405020304" pitchFamily="18" charset="0"/>
                <a:cs typeface="Times New Roman" panose="02020603050405020304" pitchFamily="18" charset="0"/>
              </a:rPr>
              <a:t>and </a:t>
            </a:r>
            <a:r>
              <a:rPr lang="en-US" sz="2400" dirty="0">
                <a:latin typeface="Times New Roman" panose="02020603050405020304" pitchFamily="18" charset="0"/>
                <a:cs typeface="Times New Roman" panose="02020603050405020304" pitchFamily="18" charset="0"/>
              </a:rPr>
              <a:t>complicated endomembrane system. Most species have </a:t>
            </a:r>
            <a:r>
              <a:rPr lang="en-US" sz="2400" dirty="0" smtClean="0">
                <a:latin typeface="Times New Roman" panose="02020603050405020304" pitchFamily="18" charset="0"/>
                <a:cs typeface="Times New Roman" panose="02020603050405020304" pitchFamily="18" charset="0"/>
              </a:rPr>
              <a:t>mitochondria. </a:t>
            </a:r>
          </a:p>
          <a:p>
            <a:pPr marL="342900" indent="-342900" algn="just">
              <a:lnSpc>
                <a:spcPct val="150000"/>
              </a:lnSpc>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Fungal </a:t>
            </a:r>
            <a:r>
              <a:rPr lang="en-US" sz="2400" b="1" dirty="0">
                <a:latin typeface="Times New Roman" panose="02020603050405020304" pitchFamily="18" charset="0"/>
                <a:cs typeface="Times New Roman" panose="02020603050405020304" pitchFamily="18" charset="0"/>
              </a:rPr>
              <a:t>cells</a:t>
            </a:r>
            <a:r>
              <a:rPr lang="en-US" sz="2400" dirty="0">
                <a:latin typeface="Times New Roman" panose="02020603050405020304" pitchFamily="18" charset="0"/>
                <a:cs typeface="Times New Roman" panose="02020603050405020304" pitchFamily="18" charset="0"/>
              </a:rPr>
              <a:t> are larger than their bacterial counterparts, but generally smaller than animal and plant cells. </a:t>
            </a:r>
            <a:endParaRPr lang="en-US" sz="2400" dirty="0" smtClean="0">
              <a:latin typeface="Times New Roman" panose="02020603050405020304" pitchFamily="18" charset="0"/>
              <a:cs typeface="Times New Roman" panose="02020603050405020304" pitchFamily="18" charset="0"/>
            </a:endParaRPr>
          </a:p>
        </p:txBody>
      </p:sp>
      <p:sp>
        <p:nvSpPr>
          <p:cNvPr id="3" name="Rectangle 2"/>
          <p:cNvSpPr/>
          <p:nvPr/>
        </p:nvSpPr>
        <p:spPr>
          <a:xfrm>
            <a:off x="459946" y="5618016"/>
            <a:ext cx="8072494"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rtl="1"/>
            <a:r>
              <a:rPr lang="fr-FR" b="1" dirty="0" err="1"/>
              <a:t>تتكون</a:t>
            </a:r>
            <a:r>
              <a:rPr lang="fr-FR" b="1" dirty="0"/>
              <a:t> </a:t>
            </a:r>
            <a:r>
              <a:rPr lang="fr-FR" b="1" dirty="0" err="1"/>
              <a:t>الخلايا</a:t>
            </a:r>
            <a:r>
              <a:rPr lang="fr-FR" b="1" dirty="0"/>
              <a:t> </a:t>
            </a:r>
            <a:r>
              <a:rPr lang="fr-FR" b="1" dirty="0" err="1"/>
              <a:t>الفطرية</a:t>
            </a:r>
            <a:r>
              <a:rPr lang="fr-FR" b="1" dirty="0"/>
              <a:t> </a:t>
            </a:r>
            <a:r>
              <a:rPr lang="fr-FR" b="1" dirty="0" err="1"/>
              <a:t>من</a:t>
            </a:r>
            <a:r>
              <a:rPr lang="fr-FR" b="1" dirty="0"/>
              <a:t> </a:t>
            </a:r>
            <a:r>
              <a:rPr lang="fr-FR" b="1" dirty="0" err="1"/>
              <a:t>نفس</a:t>
            </a:r>
            <a:r>
              <a:rPr lang="fr-FR" b="1" dirty="0"/>
              <a:t> </a:t>
            </a:r>
            <a:r>
              <a:rPr lang="fr-FR" b="1" dirty="0" err="1"/>
              <a:t>أنواع</a:t>
            </a:r>
            <a:r>
              <a:rPr lang="fr-FR" b="1" dirty="0"/>
              <a:t> </a:t>
            </a:r>
            <a:r>
              <a:rPr lang="fr-FR" b="1" dirty="0" err="1"/>
              <a:t>العضيات</a:t>
            </a:r>
            <a:r>
              <a:rPr lang="fr-FR" b="1" dirty="0"/>
              <a:t> </a:t>
            </a:r>
            <a:r>
              <a:rPr lang="fr-FR" b="1" dirty="0" err="1"/>
              <a:t>الموجودة</a:t>
            </a:r>
            <a:r>
              <a:rPr lang="fr-FR" b="1" dirty="0"/>
              <a:t> </a:t>
            </a:r>
            <a:r>
              <a:rPr lang="fr-FR" b="1" dirty="0" err="1"/>
              <a:t>في</a:t>
            </a:r>
            <a:r>
              <a:rPr lang="fr-FR" b="1" dirty="0"/>
              <a:t> </a:t>
            </a:r>
            <a:r>
              <a:rPr lang="fr-FR" b="1" dirty="0" err="1"/>
              <a:t>حقيقيات</a:t>
            </a:r>
            <a:r>
              <a:rPr lang="fr-FR" b="1" dirty="0"/>
              <a:t> </a:t>
            </a:r>
            <a:r>
              <a:rPr lang="fr-FR" b="1" dirty="0" err="1"/>
              <a:t>النوى</a:t>
            </a:r>
            <a:r>
              <a:rPr lang="fr-FR" b="1" dirty="0"/>
              <a:t> </a:t>
            </a:r>
            <a:r>
              <a:rPr lang="fr-FR" b="1" dirty="0" err="1"/>
              <a:t>الأخرى</a:t>
            </a:r>
            <a:r>
              <a:rPr lang="fr-FR" b="1" dirty="0"/>
              <a:t>. </a:t>
            </a:r>
            <a:r>
              <a:rPr lang="fr-FR" b="1" dirty="0" err="1"/>
              <a:t>ولديها</a:t>
            </a:r>
            <a:r>
              <a:rPr lang="fr-FR" b="1" dirty="0"/>
              <a:t> </a:t>
            </a:r>
            <a:r>
              <a:rPr lang="fr-FR" b="1" dirty="0" err="1"/>
              <a:t>نواة</a:t>
            </a:r>
            <a:r>
              <a:rPr lang="fr-FR" b="1" dirty="0"/>
              <a:t> </a:t>
            </a:r>
            <a:r>
              <a:rPr lang="fr-FR" b="1" dirty="0" err="1"/>
              <a:t>حقيقية</a:t>
            </a:r>
            <a:r>
              <a:rPr lang="fr-FR" b="1" dirty="0"/>
              <a:t> </a:t>
            </a:r>
            <a:r>
              <a:rPr lang="fr-FR" b="1" dirty="0" err="1"/>
              <a:t>وغشاء</a:t>
            </a:r>
            <a:r>
              <a:rPr lang="fr-FR" b="1" dirty="0"/>
              <a:t> </a:t>
            </a:r>
            <a:r>
              <a:rPr lang="fr-FR" b="1" dirty="0" err="1"/>
              <a:t>بلازمي</a:t>
            </a:r>
            <a:r>
              <a:rPr lang="fr-FR" b="1" dirty="0"/>
              <a:t> </a:t>
            </a:r>
            <a:r>
              <a:rPr lang="fr-FR" b="1" dirty="0" err="1"/>
              <a:t>ونظام</a:t>
            </a:r>
            <a:r>
              <a:rPr lang="fr-FR" b="1" dirty="0"/>
              <a:t> </a:t>
            </a:r>
            <a:r>
              <a:rPr lang="fr-FR" b="1" dirty="0" err="1"/>
              <a:t>غشائي</a:t>
            </a:r>
            <a:r>
              <a:rPr lang="fr-FR" b="1" dirty="0"/>
              <a:t> </a:t>
            </a:r>
            <a:r>
              <a:rPr lang="fr-FR" b="1" dirty="0" err="1"/>
              <a:t>داخلي</a:t>
            </a:r>
            <a:r>
              <a:rPr lang="fr-FR" b="1" dirty="0"/>
              <a:t> </a:t>
            </a:r>
            <a:r>
              <a:rPr lang="fr-FR" b="1" dirty="0" err="1"/>
              <a:t>معقد</a:t>
            </a:r>
            <a:r>
              <a:rPr lang="fr-FR" b="1" dirty="0"/>
              <a:t>. </a:t>
            </a:r>
            <a:r>
              <a:rPr lang="fr-FR" b="1" dirty="0" err="1" smtClean="0"/>
              <a:t>تحتوي</a:t>
            </a:r>
            <a:r>
              <a:rPr lang="fr-FR" b="1" dirty="0" smtClean="0"/>
              <a:t> </a:t>
            </a:r>
            <a:r>
              <a:rPr lang="fr-FR" b="1" dirty="0" err="1"/>
              <a:t>معظم</a:t>
            </a:r>
            <a:r>
              <a:rPr lang="fr-FR" b="1" dirty="0"/>
              <a:t> </a:t>
            </a:r>
            <a:r>
              <a:rPr lang="fr-FR" b="1" dirty="0" err="1"/>
              <a:t>الأنواع</a:t>
            </a:r>
            <a:r>
              <a:rPr lang="fr-FR" b="1" dirty="0"/>
              <a:t> </a:t>
            </a:r>
            <a:r>
              <a:rPr lang="fr-FR" b="1" dirty="0" err="1"/>
              <a:t>على</a:t>
            </a:r>
            <a:r>
              <a:rPr lang="fr-FR" b="1" dirty="0"/>
              <a:t> </a:t>
            </a:r>
            <a:r>
              <a:rPr lang="fr-FR" b="1" dirty="0" err="1"/>
              <a:t>الميتوكوندريا</a:t>
            </a:r>
            <a:r>
              <a:rPr lang="fr-FR" b="1" dirty="0"/>
              <a:t>. </a:t>
            </a:r>
            <a:r>
              <a:rPr lang="fr-FR" b="1" dirty="0" err="1" smtClean="0"/>
              <a:t>تكون</a:t>
            </a:r>
            <a:r>
              <a:rPr lang="fr-FR" b="1" dirty="0" smtClean="0"/>
              <a:t> </a:t>
            </a:r>
            <a:r>
              <a:rPr lang="fr-FR" b="1" dirty="0" err="1"/>
              <a:t>الخلايا</a:t>
            </a:r>
            <a:r>
              <a:rPr lang="fr-FR" b="1" dirty="0"/>
              <a:t> </a:t>
            </a:r>
            <a:r>
              <a:rPr lang="fr-FR" b="1" dirty="0" err="1"/>
              <a:t>الفطرية</a:t>
            </a:r>
            <a:r>
              <a:rPr lang="fr-FR" b="1" dirty="0"/>
              <a:t> </a:t>
            </a:r>
            <a:r>
              <a:rPr lang="fr-FR" b="1" dirty="0" err="1"/>
              <a:t>أكبر</a:t>
            </a:r>
            <a:r>
              <a:rPr lang="fr-FR" b="1" dirty="0"/>
              <a:t> </a:t>
            </a:r>
            <a:r>
              <a:rPr lang="fr-FR" b="1" dirty="0" err="1"/>
              <a:t>من</a:t>
            </a:r>
            <a:r>
              <a:rPr lang="fr-FR" b="1" dirty="0"/>
              <a:t> </a:t>
            </a:r>
            <a:r>
              <a:rPr lang="fr-FR" b="1" dirty="0" err="1"/>
              <a:t>نظيراتها</a:t>
            </a:r>
            <a:r>
              <a:rPr lang="fr-FR" b="1" dirty="0"/>
              <a:t> </a:t>
            </a:r>
            <a:r>
              <a:rPr lang="fr-FR" b="1" dirty="0" err="1"/>
              <a:t>البكتيرية</a:t>
            </a:r>
            <a:r>
              <a:rPr lang="fr-FR" b="1" dirty="0"/>
              <a:t>، </a:t>
            </a:r>
            <a:r>
              <a:rPr lang="fr-FR" b="1" dirty="0" err="1"/>
              <a:t>ولكنها</a:t>
            </a:r>
            <a:r>
              <a:rPr lang="fr-FR" b="1" dirty="0"/>
              <a:t> </a:t>
            </a:r>
            <a:r>
              <a:rPr lang="fr-FR" b="1" dirty="0" err="1"/>
              <a:t>أصغر</a:t>
            </a:r>
            <a:r>
              <a:rPr lang="fr-FR" b="1" dirty="0"/>
              <a:t> </a:t>
            </a:r>
            <a:r>
              <a:rPr lang="fr-FR" b="1" dirty="0" err="1"/>
              <a:t>عمومًا</a:t>
            </a:r>
            <a:r>
              <a:rPr lang="fr-FR" b="1" dirty="0"/>
              <a:t> </a:t>
            </a:r>
            <a:r>
              <a:rPr lang="fr-FR" b="1" dirty="0" err="1"/>
              <a:t>من</a:t>
            </a:r>
            <a:r>
              <a:rPr lang="fr-FR" b="1" dirty="0"/>
              <a:t> </a:t>
            </a:r>
            <a:r>
              <a:rPr lang="fr-FR" b="1" dirty="0" err="1"/>
              <a:t>الخلايا</a:t>
            </a:r>
            <a:r>
              <a:rPr lang="fr-FR" b="1" dirty="0"/>
              <a:t> </a:t>
            </a:r>
            <a:r>
              <a:rPr lang="fr-FR" b="1" dirty="0" err="1"/>
              <a:t>الحيوانية</a:t>
            </a:r>
            <a:r>
              <a:rPr lang="fr-FR" b="1" dirty="0"/>
              <a:t> </a:t>
            </a:r>
            <a:r>
              <a:rPr lang="fr-FR" b="1" dirty="0" err="1"/>
              <a:t>والنباتية</a:t>
            </a:r>
            <a:r>
              <a:rPr lang="fr-FR" b="1" dirty="0"/>
              <a:t>.</a:t>
            </a:r>
          </a:p>
        </p:txBody>
      </p:sp>
    </p:spTree>
    <p:extLst>
      <p:ext uri="{BB962C8B-B14F-4D97-AF65-F5344CB8AC3E}">
        <p14:creationId xmlns:p14="http://schemas.microsoft.com/office/powerpoint/2010/main" val="2179435663"/>
      </p:ext>
    </p:extLst>
  </p:cSld>
  <p:clrMapOvr>
    <a:masterClrMapping/>
  </p:clrMapOvr>
  <p:transition>
    <p:pull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a:xfrm>
            <a:off x="389908" y="38451"/>
            <a:ext cx="8072494" cy="1476000"/>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a:ln>
            <a:solidFill>
              <a:srgbClr val="0070C0"/>
            </a:solidFill>
          </a:ln>
        </p:spPr>
        <p:style>
          <a:lnRef idx="2">
            <a:schemeClr val="dk1"/>
          </a:lnRef>
          <a:fillRef idx="1">
            <a:schemeClr val="lt1"/>
          </a:fillRef>
          <a:effectRef idx="0">
            <a:schemeClr val="dk1"/>
          </a:effectRef>
          <a:fontRef idx="minor">
            <a:schemeClr val="dk1"/>
          </a:fontRef>
        </p:style>
        <p:txBody>
          <a:bodyPr wrap="square" lIns="180000" tIns="180000" rIns="180000" bIns="180000" anchor="ctr" anchorCtr="0">
            <a:spAutoFit/>
          </a:bodyPr>
          <a:lstStyle/>
          <a:p>
            <a:pPr lvl="0" algn="ctr">
              <a:spcBef>
                <a:spcPct val="0"/>
              </a:spcBef>
            </a:pPr>
            <a:r>
              <a:rPr lang="fr-FR" sz="4000" b="1" dirty="0" smtClean="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II. </a:t>
            </a:r>
            <a:r>
              <a:rPr lang="fr-FR" sz="4000" b="1" dirty="0" err="1" smtClean="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Eukaryotes</a:t>
            </a:r>
            <a:r>
              <a:rPr lang="fr-FR" sz="4000" b="1" dirty="0" smtClean="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p>
          <a:p>
            <a:pPr lvl="0" algn="ctr">
              <a:spcBef>
                <a:spcPct val="0"/>
              </a:spcBef>
            </a:pPr>
            <a:r>
              <a:rPr lang="fr-FR" sz="2800" b="1" dirty="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II.2. </a:t>
            </a:r>
            <a:r>
              <a:rPr lang="fr-FR" sz="2800" b="1" dirty="0" err="1">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Eukaryotic</a:t>
            </a:r>
            <a:r>
              <a:rPr lang="fr-FR" sz="2800" b="1" dirty="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 and </a:t>
            </a:r>
            <a:r>
              <a:rPr lang="en-US" sz="2800" b="1" dirty="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Multicellular O</a:t>
            </a:r>
            <a:r>
              <a:rPr lang="en-US" sz="2800" b="1" dirty="0" smtClean="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rganisms</a:t>
            </a:r>
            <a:r>
              <a:rPr lang="fr-FR" sz="2800" b="1" dirty="0" smtClean="0">
                <a:ln w="18415" cmpd="sng">
                  <a:solidFill>
                    <a:schemeClr val="accent5">
                      <a:lumMod val="75000"/>
                    </a:schemeClr>
                  </a:solidFill>
                  <a:prstDash val="solid"/>
                </a:ln>
                <a:solidFill>
                  <a:schemeClr val="accent5">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p>
          <a:p>
            <a:pPr lvl="0" algn="ctr">
              <a:spcBef>
                <a:spcPct val="0"/>
              </a:spcBef>
            </a:pPr>
            <a:r>
              <a:rPr lang="fr-FR" sz="2800" b="1" dirty="0" smtClean="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II.2</a:t>
            </a:r>
            <a:r>
              <a:rPr lang="fr-FR" sz="2800" b="1" dirty="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 </a:t>
            </a:r>
            <a:r>
              <a:rPr lang="fr-FR" sz="2800" b="1" dirty="0" smtClean="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2. </a:t>
            </a:r>
            <a:r>
              <a:rPr lang="fr-FR" sz="2800" b="1" dirty="0" err="1" smtClean="0">
                <a:ln>
                  <a:solidFill>
                    <a:srgbClr val="C00000"/>
                  </a:solidFill>
                </a:ln>
                <a:solidFill>
                  <a:srgbClr val="C00000"/>
                </a:solidFill>
                <a:latin typeface="Times New Roman" panose="02020603050405020304" pitchFamily="18" charset="0"/>
                <a:cs typeface="Times New Roman" panose="02020603050405020304" pitchFamily="18" charset="0"/>
              </a:rPr>
              <a:t>Animals</a:t>
            </a:r>
            <a:endParaRPr kumimoji="0" lang="fr-FR" sz="2800" b="1" i="0" u="none" strike="noStrike" kern="1200" normalizeH="0" baseline="0" noProof="0" dirty="0">
              <a:ln w="18415" cmpd="sng">
                <a:solidFill>
                  <a:srgbClr val="C00000"/>
                </a:solidFill>
                <a:prstDash val="solid"/>
              </a:ln>
              <a:solidFill>
                <a:srgbClr val="C00000"/>
              </a:solidFill>
              <a:effectLst>
                <a:outerShdw blurRad="63500" dir="3600000" algn="tl" rotWithShape="0">
                  <a:srgbClr val="000000">
                    <a:alpha val="70000"/>
                  </a:srgbClr>
                </a:outerShdw>
              </a:effectLst>
              <a:uLnTx/>
              <a:uFillTx/>
              <a:latin typeface="Times New Roman" pitchFamily="18" charset="0"/>
              <a:cs typeface="Times New Roman" pitchFamily="18" charset="0"/>
            </a:endParaRPr>
          </a:p>
        </p:txBody>
      </p:sp>
      <p:sp>
        <p:nvSpPr>
          <p:cNvPr id="3" name="Rectangle 2"/>
          <p:cNvSpPr/>
          <p:nvPr/>
        </p:nvSpPr>
        <p:spPr>
          <a:xfrm>
            <a:off x="57150" y="1571308"/>
            <a:ext cx="9036496" cy="1569660"/>
          </a:xfrm>
          <a:prstGeom prst="rect">
            <a:avLst/>
          </a:prstGeom>
        </p:spPr>
        <p:txBody>
          <a:bodyPr wrap="square">
            <a:spAutoFit/>
          </a:bodyPr>
          <a:lstStyle/>
          <a:p>
            <a:r>
              <a:rPr lang="fr-FR" sz="2400" b="1" dirty="0" smtClean="0">
                <a:latin typeface="Times New Roman" panose="02020603050405020304" pitchFamily="18" charset="0"/>
                <a:cs typeface="Times New Roman" panose="02020603050405020304" pitchFamily="18" charset="0"/>
              </a:rPr>
              <a:t>All </a:t>
            </a:r>
            <a:r>
              <a:rPr lang="fr-FR" sz="2400" b="1" dirty="0" err="1">
                <a:latin typeface="Times New Roman" panose="02020603050405020304" pitchFamily="18" charset="0"/>
                <a:cs typeface="Times New Roman" panose="02020603050405020304" pitchFamily="18" charset="0"/>
              </a:rPr>
              <a:t>animals</a:t>
            </a:r>
            <a:r>
              <a:rPr lang="fr-FR" sz="2400" b="1" dirty="0">
                <a:latin typeface="Times New Roman" panose="02020603050405020304" pitchFamily="18" charset="0"/>
                <a:cs typeface="Times New Roman" panose="02020603050405020304" pitchFamily="18" charset="0"/>
              </a:rPr>
              <a:t> </a:t>
            </a:r>
            <a:r>
              <a:rPr lang="fr-FR" sz="2400" b="1" dirty="0" smtClean="0">
                <a:solidFill>
                  <a:schemeClr val="accent5">
                    <a:lumMod val="50000"/>
                  </a:schemeClr>
                </a:solidFill>
                <a:latin typeface="Times New Roman" panose="02020603050405020304" pitchFamily="18" charset="0"/>
                <a:cs typeface="Times New Roman" panose="02020603050405020304" pitchFamily="18" charset="0"/>
              </a:rPr>
              <a:t>are </a:t>
            </a:r>
            <a:r>
              <a:rPr lang="en-US" sz="2400" b="1" dirty="0" smtClean="0">
                <a:solidFill>
                  <a:schemeClr val="accent5">
                    <a:lumMod val="50000"/>
                  </a:schemeClr>
                </a:solidFill>
                <a:latin typeface="Times New Roman" panose="02020603050405020304" pitchFamily="18" charset="0"/>
                <a:cs typeface="Times New Roman" panose="02020603050405020304" pitchFamily="18" charset="0"/>
              </a:rPr>
              <a:t>Eukaryotes </a:t>
            </a:r>
            <a:r>
              <a:rPr lang="en-US" sz="2400" b="1" dirty="0">
                <a:solidFill>
                  <a:schemeClr val="accent5">
                    <a:lumMod val="50000"/>
                  </a:schemeClr>
                </a:solidFill>
                <a:latin typeface="Times New Roman" panose="02020603050405020304" pitchFamily="18" charset="0"/>
                <a:cs typeface="Times New Roman" panose="02020603050405020304" pitchFamily="18" charset="0"/>
              </a:rPr>
              <a:t>and </a:t>
            </a:r>
            <a:r>
              <a:rPr lang="en-US" sz="2400" b="1" dirty="0" smtClean="0">
                <a:solidFill>
                  <a:schemeClr val="accent5">
                    <a:lumMod val="50000"/>
                  </a:schemeClr>
                </a:solidFill>
                <a:latin typeface="Times New Roman" panose="02020603050405020304" pitchFamily="18" charset="0"/>
                <a:cs typeface="Times New Roman" panose="02020603050405020304" pitchFamily="18" charset="0"/>
              </a:rPr>
              <a:t>multicellular organisms </a:t>
            </a:r>
          </a:p>
          <a:p>
            <a:r>
              <a:rPr lang="en-US" sz="2400" b="1" dirty="0" smtClean="0">
                <a:latin typeface="Times New Roman" panose="02020603050405020304" pitchFamily="18" charset="0"/>
                <a:cs typeface="Times New Roman" panose="02020603050405020304" pitchFamily="18" charset="0"/>
              </a:rPr>
              <a:t>Animals</a:t>
            </a:r>
            <a:r>
              <a:rPr lang="en-US" sz="2400" b="1"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usually </a:t>
            </a:r>
            <a:r>
              <a:rPr lang="en-US" sz="2400" dirty="0">
                <a:latin typeface="Times New Roman" panose="02020603050405020304" pitchFamily="18" charset="0"/>
                <a:cs typeface="Times New Roman" panose="02020603050405020304" pitchFamily="18" charset="0"/>
              </a:rPr>
              <a:t>have a </a:t>
            </a:r>
            <a:r>
              <a:rPr lang="en-US" sz="2400" dirty="0" smtClean="0">
                <a:latin typeface="Times New Roman" panose="02020603050405020304" pitchFamily="18" charset="0"/>
                <a:cs typeface="Times New Roman" panose="02020603050405020304" pitchFamily="18" charset="0"/>
              </a:rPr>
              <a:t>nervous system </a:t>
            </a:r>
            <a:r>
              <a:rPr lang="en-US" sz="2400" dirty="0">
                <a:latin typeface="Times New Roman" panose="02020603050405020304" pitchFamily="18" charset="0"/>
                <a:cs typeface="Times New Roman" panose="02020603050405020304" pitchFamily="18" charset="0"/>
              </a:rPr>
              <a:t>and are capable of locomotion. </a:t>
            </a:r>
            <a:endParaRPr lang="en-US" sz="2400" dirty="0" smtClean="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Animals:</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must eat </a:t>
            </a:r>
            <a:r>
              <a:rPr lang="en-US" sz="2400" dirty="0" smtClean="0">
                <a:latin typeface="Times New Roman" panose="02020603050405020304" pitchFamily="18" charset="0"/>
                <a:cs typeface="Times New Roman" panose="02020603050405020304" pitchFamily="18" charset="0"/>
              </a:rPr>
              <a:t>other organisms </a:t>
            </a:r>
            <a:r>
              <a:rPr lang="en-US" sz="2400" dirty="0">
                <a:latin typeface="Times New Roman" panose="02020603050405020304" pitchFamily="18" charset="0"/>
                <a:cs typeface="Times New Roman" panose="02020603050405020304" pitchFamily="18" charset="0"/>
              </a:rPr>
              <a:t>or the products of other organisms to live.</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6" name="Image 5"/>
          <p:cNvPicPr>
            <a:picLocks noChangeAspect="1"/>
          </p:cNvPicPr>
          <p:nvPr/>
        </p:nvPicPr>
        <p:blipFill>
          <a:blip r:embed="rId2"/>
          <a:stretch>
            <a:fillRect/>
          </a:stretch>
        </p:blipFill>
        <p:spPr>
          <a:xfrm>
            <a:off x="76080" y="3465376"/>
            <a:ext cx="8816400" cy="3348000"/>
          </a:xfrm>
          <a:prstGeom prst="rect">
            <a:avLst/>
          </a:prstGeom>
        </p:spPr>
      </p:pic>
      <p:sp>
        <p:nvSpPr>
          <p:cNvPr id="12" name="Rectangle 11"/>
          <p:cNvSpPr/>
          <p:nvPr/>
        </p:nvSpPr>
        <p:spPr>
          <a:xfrm>
            <a:off x="2411760" y="2689993"/>
            <a:ext cx="6648264" cy="1015663"/>
          </a:xfrm>
          <a:prstGeom prst="rect">
            <a:avLst/>
          </a:prstGeom>
          <a:solidFill>
            <a:schemeClr val="bg1"/>
          </a:solidFill>
        </p:spPr>
        <p:txBody>
          <a:bodyPr wrap="square">
            <a:spAutoFit/>
          </a:bodyPr>
          <a:lstStyle/>
          <a:p>
            <a:pPr algn="r" rtl="1"/>
            <a:r>
              <a:rPr lang="fr-FR" sz="2000" b="1" dirty="0" err="1"/>
              <a:t>جميع</a:t>
            </a:r>
            <a:r>
              <a:rPr lang="fr-FR" sz="2000" b="1" dirty="0"/>
              <a:t> </a:t>
            </a:r>
            <a:r>
              <a:rPr lang="fr-FR" sz="2000" b="1" dirty="0" err="1"/>
              <a:t>الحيوانات</a:t>
            </a:r>
            <a:r>
              <a:rPr lang="fr-FR" sz="2000" b="1" dirty="0"/>
              <a:t> </a:t>
            </a:r>
            <a:r>
              <a:rPr lang="fr-FR" sz="2000" b="1" dirty="0" err="1"/>
              <a:t>هي</a:t>
            </a:r>
            <a:r>
              <a:rPr lang="fr-FR" sz="2000" b="1" dirty="0"/>
              <a:t> </a:t>
            </a:r>
            <a:r>
              <a:rPr lang="fr-FR" sz="2000" b="1" dirty="0" err="1"/>
              <a:t>كائنات</a:t>
            </a:r>
            <a:r>
              <a:rPr lang="fr-FR" sz="2000" b="1" dirty="0"/>
              <a:t> </a:t>
            </a:r>
            <a:r>
              <a:rPr lang="fr-FR" sz="2000" b="1" dirty="0" err="1"/>
              <a:t>حقيقية</a:t>
            </a:r>
            <a:r>
              <a:rPr lang="fr-FR" sz="2000" b="1" dirty="0"/>
              <a:t> </a:t>
            </a:r>
            <a:r>
              <a:rPr lang="fr-FR" sz="2000" b="1" dirty="0" err="1"/>
              <a:t>النواة</a:t>
            </a:r>
            <a:r>
              <a:rPr lang="fr-FR" sz="2000" b="1" dirty="0"/>
              <a:t> </a:t>
            </a:r>
            <a:r>
              <a:rPr lang="fr-FR" sz="2000" b="1" dirty="0" err="1"/>
              <a:t>ومتعددة</a:t>
            </a:r>
            <a:r>
              <a:rPr lang="fr-FR" sz="2000" b="1" dirty="0"/>
              <a:t> </a:t>
            </a:r>
            <a:r>
              <a:rPr lang="fr-FR" sz="2000" b="1" dirty="0" err="1"/>
              <a:t>الخلايا</a:t>
            </a:r>
            <a:endParaRPr lang="fr-FR" sz="2000" b="1" dirty="0"/>
          </a:p>
          <a:p>
            <a:pPr algn="r" rtl="1"/>
            <a:r>
              <a:rPr lang="fr-FR" sz="2000" b="1" dirty="0" err="1"/>
              <a:t>الحيوانات</a:t>
            </a:r>
            <a:r>
              <a:rPr lang="fr-FR" sz="2000" b="1" dirty="0"/>
              <a:t>: </a:t>
            </a:r>
            <a:r>
              <a:rPr lang="fr-FR" sz="2000" b="1" dirty="0" err="1"/>
              <a:t>عادة</a:t>
            </a:r>
            <a:r>
              <a:rPr lang="fr-FR" sz="2000" b="1" dirty="0"/>
              <a:t> </a:t>
            </a:r>
            <a:r>
              <a:rPr lang="fr-FR" sz="2000" b="1" dirty="0" err="1"/>
              <a:t>ما</a:t>
            </a:r>
            <a:r>
              <a:rPr lang="fr-FR" sz="2000" b="1" dirty="0"/>
              <a:t> </a:t>
            </a:r>
            <a:r>
              <a:rPr lang="fr-FR" sz="2000" b="1" dirty="0" err="1"/>
              <a:t>يكون</a:t>
            </a:r>
            <a:r>
              <a:rPr lang="fr-FR" sz="2000" b="1" dirty="0"/>
              <a:t> </a:t>
            </a:r>
            <a:r>
              <a:rPr lang="fr-FR" sz="2000" b="1" dirty="0" err="1"/>
              <a:t>لها</a:t>
            </a:r>
            <a:r>
              <a:rPr lang="fr-FR" sz="2000" b="1" dirty="0"/>
              <a:t> </a:t>
            </a:r>
            <a:r>
              <a:rPr lang="fr-FR" sz="2000" b="1" dirty="0" err="1"/>
              <a:t>جهاز</a:t>
            </a:r>
            <a:r>
              <a:rPr lang="fr-FR" sz="2000" b="1" dirty="0"/>
              <a:t> </a:t>
            </a:r>
            <a:r>
              <a:rPr lang="fr-FR" sz="2000" b="1" dirty="0" err="1"/>
              <a:t>عصبي</a:t>
            </a:r>
            <a:r>
              <a:rPr lang="fr-FR" sz="2000" b="1" dirty="0"/>
              <a:t> </a:t>
            </a:r>
            <a:r>
              <a:rPr lang="fr-FR" sz="2000" b="1" dirty="0" err="1"/>
              <a:t>وتكون</a:t>
            </a:r>
            <a:r>
              <a:rPr lang="fr-FR" sz="2000" b="1" dirty="0"/>
              <a:t> </a:t>
            </a:r>
            <a:r>
              <a:rPr lang="fr-FR" sz="2000" b="1" dirty="0" err="1"/>
              <a:t>قادرة</a:t>
            </a:r>
            <a:r>
              <a:rPr lang="fr-FR" sz="2000" b="1" dirty="0"/>
              <a:t> </a:t>
            </a:r>
            <a:r>
              <a:rPr lang="fr-FR" sz="2000" b="1" dirty="0" err="1"/>
              <a:t>على</a:t>
            </a:r>
            <a:r>
              <a:rPr lang="fr-FR" sz="2000" b="1" dirty="0"/>
              <a:t> </a:t>
            </a:r>
            <a:r>
              <a:rPr lang="fr-FR" sz="2000" b="1" dirty="0" err="1"/>
              <a:t>الحركة</a:t>
            </a:r>
            <a:r>
              <a:rPr lang="fr-FR" sz="2000" b="1" dirty="0"/>
              <a:t>.</a:t>
            </a:r>
          </a:p>
          <a:p>
            <a:pPr algn="r" rtl="1"/>
            <a:r>
              <a:rPr lang="fr-FR" sz="2000" b="1" dirty="0" err="1"/>
              <a:t>الحيوانات</a:t>
            </a:r>
            <a:r>
              <a:rPr lang="fr-FR" sz="2000" b="1" dirty="0"/>
              <a:t>: </a:t>
            </a:r>
            <a:r>
              <a:rPr lang="fr-FR" sz="2000" b="1" dirty="0" err="1"/>
              <a:t>يجب</a:t>
            </a:r>
            <a:r>
              <a:rPr lang="fr-FR" sz="2000" b="1" dirty="0"/>
              <a:t> </a:t>
            </a:r>
            <a:r>
              <a:rPr lang="fr-FR" sz="2000" b="1" dirty="0" err="1"/>
              <a:t>أن</a:t>
            </a:r>
            <a:r>
              <a:rPr lang="fr-FR" sz="2000" b="1" dirty="0"/>
              <a:t> </a:t>
            </a:r>
            <a:r>
              <a:rPr lang="fr-FR" sz="2000" b="1" dirty="0" err="1"/>
              <a:t>تأكل</a:t>
            </a:r>
            <a:r>
              <a:rPr lang="fr-FR" sz="2000" b="1" dirty="0"/>
              <a:t> </a:t>
            </a:r>
            <a:r>
              <a:rPr lang="fr-FR" sz="2000" b="1" dirty="0" err="1"/>
              <a:t>كائنات</a:t>
            </a:r>
            <a:r>
              <a:rPr lang="fr-FR" sz="2000" b="1" dirty="0"/>
              <a:t> </a:t>
            </a:r>
            <a:r>
              <a:rPr lang="fr-FR" sz="2000" b="1" dirty="0" err="1"/>
              <a:t>حية</a:t>
            </a:r>
            <a:r>
              <a:rPr lang="fr-FR" sz="2000" b="1" dirty="0"/>
              <a:t> </a:t>
            </a:r>
            <a:r>
              <a:rPr lang="fr-FR" sz="2000" b="1" dirty="0" err="1"/>
              <a:t>أخرى</a:t>
            </a:r>
            <a:r>
              <a:rPr lang="fr-FR" sz="2000" b="1" dirty="0"/>
              <a:t> </a:t>
            </a:r>
            <a:r>
              <a:rPr lang="fr-FR" sz="2000" b="1" dirty="0" err="1"/>
              <a:t>أو</a:t>
            </a:r>
            <a:r>
              <a:rPr lang="fr-FR" sz="2000" b="1" dirty="0"/>
              <a:t> </a:t>
            </a:r>
            <a:r>
              <a:rPr lang="fr-FR" sz="2000" b="1" dirty="0" err="1"/>
              <a:t>منتجات</a:t>
            </a:r>
            <a:r>
              <a:rPr lang="fr-FR" sz="2000" b="1" dirty="0"/>
              <a:t> </a:t>
            </a:r>
            <a:r>
              <a:rPr lang="fr-FR" sz="2000" b="1" dirty="0" err="1"/>
              <a:t>كائنات</a:t>
            </a:r>
            <a:r>
              <a:rPr lang="fr-FR" sz="2000" b="1" dirty="0"/>
              <a:t> </a:t>
            </a:r>
            <a:r>
              <a:rPr lang="fr-FR" sz="2000" b="1" dirty="0" err="1"/>
              <a:t>حية</a:t>
            </a:r>
            <a:r>
              <a:rPr lang="fr-FR" sz="2000" b="1" dirty="0"/>
              <a:t> </a:t>
            </a:r>
            <a:r>
              <a:rPr lang="fr-FR" sz="2000" b="1" dirty="0" err="1"/>
              <a:t>أخرى</a:t>
            </a:r>
            <a:r>
              <a:rPr lang="fr-FR" sz="2000" b="1" dirty="0"/>
              <a:t> </a:t>
            </a:r>
            <a:r>
              <a:rPr lang="fr-FR" sz="2000" b="1" dirty="0" err="1"/>
              <a:t>لتعيش</a:t>
            </a:r>
            <a:r>
              <a:rPr lang="fr-FR" sz="2000" b="1" dirty="0"/>
              <a:t>.</a:t>
            </a:r>
          </a:p>
        </p:txBody>
      </p:sp>
    </p:spTree>
    <p:extLst>
      <p:ext uri="{BB962C8B-B14F-4D97-AF65-F5344CB8AC3E}">
        <p14:creationId xmlns:p14="http://schemas.microsoft.com/office/powerpoint/2010/main" val="2309344880"/>
      </p:ext>
    </p:extLst>
  </p:cSld>
  <p:clrMapOvr>
    <a:masterClrMapping/>
  </p:clrMapOvr>
  <p:transition>
    <p:pull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3143240" y="3571306"/>
            <a:ext cx="2928958" cy="1441870"/>
          </a:xfrm>
          <a:prstGeom prst="rect">
            <a:avLst/>
          </a:prstGeom>
          <a:noFill/>
          <a:ln w="9525">
            <a:noFill/>
            <a:miter lim="800000"/>
            <a:headEnd/>
            <a:tailEnd/>
          </a:ln>
          <a:effectLst/>
        </p:spPr>
      </p:pic>
      <p:pic>
        <p:nvPicPr>
          <p:cNvPr id="54276" name="Picture 4"/>
          <p:cNvPicPr>
            <a:picLocks noChangeAspect="1" noChangeArrowheads="1"/>
          </p:cNvPicPr>
          <p:nvPr/>
        </p:nvPicPr>
        <p:blipFill>
          <a:blip r:embed="rId3"/>
          <a:srcRect/>
          <a:stretch>
            <a:fillRect/>
          </a:stretch>
        </p:blipFill>
        <p:spPr bwMode="auto">
          <a:xfrm>
            <a:off x="200014" y="3572470"/>
            <a:ext cx="2978753" cy="1440706"/>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a:srcRect/>
          <a:stretch>
            <a:fillRect/>
          </a:stretch>
        </p:blipFill>
        <p:spPr bwMode="auto">
          <a:xfrm>
            <a:off x="214282" y="4992110"/>
            <a:ext cx="2928958" cy="1580138"/>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a:srcRect/>
          <a:stretch>
            <a:fillRect/>
          </a:stretch>
        </p:blipFill>
        <p:spPr bwMode="auto">
          <a:xfrm>
            <a:off x="3143240" y="5013176"/>
            <a:ext cx="1643074" cy="1630534"/>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a:srcRect/>
          <a:stretch>
            <a:fillRect/>
          </a:stretch>
        </p:blipFill>
        <p:spPr bwMode="auto">
          <a:xfrm>
            <a:off x="6012160" y="3571306"/>
            <a:ext cx="2917558" cy="1729902"/>
          </a:xfrm>
          <a:prstGeom prst="rect">
            <a:avLst/>
          </a:prstGeom>
          <a:noFill/>
          <a:ln w="9525">
            <a:noFill/>
            <a:miter lim="800000"/>
            <a:headEnd/>
            <a:tailEnd/>
          </a:ln>
          <a:effectLst/>
        </p:spPr>
      </p:pic>
      <p:pic>
        <p:nvPicPr>
          <p:cNvPr id="11" name="Picture 5"/>
          <p:cNvPicPr>
            <a:picLocks noChangeAspect="1" noChangeArrowheads="1"/>
          </p:cNvPicPr>
          <p:nvPr/>
        </p:nvPicPr>
        <p:blipFill>
          <a:blip r:embed="rId7"/>
          <a:srcRect t="6383"/>
          <a:stretch>
            <a:fillRect/>
          </a:stretch>
        </p:blipFill>
        <p:spPr bwMode="auto">
          <a:xfrm>
            <a:off x="4786314" y="4653136"/>
            <a:ext cx="2943225" cy="1919136"/>
          </a:xfrm>
          <a:prstGeom prst="rect">
            <a:avLst/>
          </a:prstGeom>
          <a:noFill/>
          <a:ln w="9525">
            <a:noFill/>
            <a:miter lim="800000"/>
            <a:headEnd/>
            <a:tailEnd/>
          </a:ln>
          <a:effectLst/>
        </p:spPr>
      </p:pic>
      <p:pic>
        <p:nvPicPr>
          <p:cNvPr id="1029" name="Picture 5"/>
          <p:cNvPicPr>
            <a:picLocks noChangeAspect="1" noChangeArrowheads="1"/>
          </p:cNvPicPr>
          <p:nvPr/>
        </p:nvPicPr>
        <p:blipFill>
          <a:blip r:embed="rId8"/>
          <a:srcRect/>
          <a:stretch>
            <a:fillRect/>
          </a:stretch>
        </p:blipFill>
        <p:spPr bwMode="auto">
          <a:xfrm>
            <a:off x="7741718" y="5013176"/>
            <a:ext cx="1188000" cy="1415522"/>
          </a:xfrm>
          <a:prstGeom prst="rect">
            <a:avLst/>
          </a:prstGeom>
          <a:noFill/>
          <a:ln w="9525">
            <a:noFill/>
            <a:miter lim="800000"/>
            <a:headEnd/>
            <a:tailEnd/>
          </a:ln>
          <a:effectLst/>
        </p:spPr>
      </p:pic>
      <p:sp>
        <p:nvSpPr>
          <p:cNvPr id="12" name="Titre 1"/>
          <p:cNvSpPr txBox="1">
            <a:spLocks/>
          </p:cNvSpPr>
          <p:nvPr/>
        </p:nvSpPr>
        <p:spPr>
          <a:xfrm>
            <a:off x="467544" y="147997"/>
            <a:ext cx="8072494" cy="1840843"/>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a:ln>
            <a:solidFill>
              <a:srgbClr val="0070C0"/>
            </a:solidFill>
          </a:ln>
        </p:spPr>
        <p:style>
          <a:lnRef idx="2">
            <a:schemeClr val="dk1"/>
          </a:lnRef>
          <a:fillRef idx="1">
            <a:schemeClr val="lt1"/>
          </a:fillRef>
          <a:effectRef idx="0">
            <a:schemeClr val="dk1"/>
          </a:effectRef>
          <a:fontRef idx="minor">
            <a:schemeClr val="dk1"/>
          </a:fontRef>
        </p:style>
        <p:txBody>
          <a:bodyPr wrap="square" lIns="180000" tIns="180000" rIns="180000" bIns="180000" anchor="ctr" anchorCtr="0">
            <a:spAutoFit/>
          </a:bodyPr>
          <a:lstStyle/>
          <a:p>
            <a:pPr lvl="0" algn="ctr">
              <a:spcBef>
                <a:spcPct val="0"/>
              </a:spcBef>
            </a:pPr>
            <a:r>
              <a:rPr lang="fr-FR" sz="4000" b="1" dirty="0" smtClean="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II. </a:t>
            </a:r>
            <a:r>
              <a:rPr lang="fr-FR" sz="4000" b="1" dirty="0" err="1" smtClean="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Eukaryotes</a:t>
            </a:r>
            <a:r>
              <a:rPr lang="fr-FR" sz="4000" b="1" dirty="0" smtClean="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p>
          <a:p>
            <a:pPr lvl="0" algn="ctr">
              <a:spcBef>
                <a:spcPct val="0"/>
              </a:spcBef>
            </a:pPr>
            <a:r>
              <a:rPr lang="fr-FR" sz="2800" b="1" dirty="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II.2. </a:t>
            </a:r>
            <a:r>
              <a:rPr lang="fr-FR" sz="2800" b="1" dirty="0" err="1">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Eukaryotic</a:t>
            </a:r>
            <a:r>
              <a:rPr lang="fr-FR" sz="2800" b="1" dirty="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 and </a:t>
            </a:r>
            <a:r>
              <a:rPr lang="en-US" sz="2800" b="1" dirty="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Multicellular O</a:t>
            </a:r>
            <a:r>
              <a:rPr lang="en-US" sz="2800" b="1" dirty="0" smtClean="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rganisms</a:t>
            </a:r>
            <a:r>
              <a:rPr lang="fr-FR" sz="2800" b="1" dirty="0" smtClean="0">
                <a:ln w="18415" cmpd="sng">
                  <a:solidFill>
                    <a:schemeClr val="accent5">
                      <a:lumMod val="75000"/>
                    </a:schemeClr>
                  </a:solidFill>
                  <a:prstDash val="solid"/>
                </a:ln>
                <a:solidFill>
                  <a:schemeClr val="accent5">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p>
          <a:p>
            <a:pPr lvl="0" algn="ctr">
              <a:spcBef>
                <a:spcPct val="0"/>
              </a:spcBef>
            </a:pPr>
            <a:r>
              <a:rPr lang="fr-FR" sz="2800" b="1" dirty="0" smtClean="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II.2</a:t>
            </a:r>
            <a:r>
              <a:rPr lang="fr-FR" sz="2800" b="1" dirty="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 3</a:t>
            </a:r>
            <a:r>
              <a:rPr lang="fr-FR" sz="2800" b="1" dirty="0" smtClean="0">
                <a:ln>
                  <a:solidFill>
                    <a:schemeClr val="accent5">
                      <a:lumMod val="75000"/>
                    </a:schemeClr>
                  </a:solidFill>
                </a:ln>
                <a:solidFill>
                  <a:schemeClr val="accent5">
                    <a:lumMod val="50000"/>
                  </a:schemeClr>
                </a:solidFill>
                <a:latin typeface="Times New Roman" panose="02020603050405020304" pitchFamily="18" charset="0"/>
                <a:cs typeface="Times New Roman" panose="02020603050405020304" pitchFamily="18" charset="0"/>
              </a:rPr>
              <a:t>. </a:t>
            </a:r>
            <a:r>
              <a:rPr lang="fr-FR" sz="2800" b="1" dirty="0" smtClean="0">
                <a:ln>
                  <a:solidFill>
                    <a:srgbClr val="C00000"/>
                  </a:solidFill>
                </a:ln>
                <a:solidFill>
                  <a:srgbClr val="C00000"/>
                </a:solidFill>
                <a:latin typeface="Times New Roman" panose="02020603050405020304" pitchFamily="18" charset="0"/>
                <a:cs typeface="Times New Roman" panose="02020603050405020304" pitchFamily="18" charset="0"/>
              </a:rPr>
              <a:t>Plants</a:t>
            </a:r>
            <a:endParaRPr kumimoji="0" lang="fr-FR" sz="2800" b="1" i="0" u="none" strike="noStrike" kern="1200" normalizeH="0" baseline="0" noProof="0" dirty="0">
              <a:ln w="18415" cmpd="sng">
                <a:solidFill>
                  <a:srgbClr val="C00000"/>
                </a:solidFill>
                <a:prstDash val="solid"/>
              </a:ln>
              <a:solidFill>
                <a:srgbClr val="C00000"/>
              </a:solidFill>
              <a:effectLst>
                <a:outerShdw blurRad="63500" dir="3600000" algn="tl" rotWithShape="0">
                  <a:srgbClr val="000000">
                    <a:alpha val="70000"/>
                  </a:srgbClr>
                </a:outerShdw>
              </a:effectLst>
              <a:uLnTx/>
              <a:uFillTx/>
              <a:latin typeface="Times New Roman" pitchFamily="18" charset="0"/>
              <a:cs typeface="Times New Roman" pitchFamily="18" charset="0"/>
            </a:endParaRPr>
          </a:p>
        </p:txBody>
      </p:sp>
      <p:sp>
        <p:nvSpPr>
          <p:cNvPr id="2" name="Rectangle 1"/>
          <p:cNvSpPr/>
          <p:nvPr/>
        </p:nvSpPr>
        <p:spPr>
          <a:xfrm>
            <a:off x="431255" y="2128829"/>
            <a:ext cx="8352928" cy="830997"/>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Plants: </a:t>
            </a:r>
            <a:r>
              <a:rPr lang="en-US" sz="2400" b="1" dirty="0">
                <a:solidFill>
                  <a:srgbClr val="FF0066"/>
                </a:solidFill>
                <a:latin typeface="Times New Roman" panose="02020603050405020304" pitchFamily="18" charset="0"/>
                <a:cs typeface="Times New Roman" panose="02020603050405020304" pitchFamily="18" charset="0"/>
              </a:rPr>
              <a:t>Eukaryotes </a:t>
            </a:r>
            <a:r>
              <a:rPr lang="en-US" sz="2400" b="1" dirty="0" smtClean="0">
                <a:solidFill>
                  <a:srgbClr val="FF0066"/>
                </a:solidFill>
                <a:latin typeface="Times New Roman" panose="02020603050405020304" pitchFamily="18" charset="0"/>
                <a:cs typeface="Times New Roman" panose="02020603050405020304" pitchFamily="18" charset="0"/>
              </a:rPr>
              <a:t>and Multicellular </a:t>
            </a:r>
            <a:r>
              <a:rPr lang="en-US" sz="2400" b="1" dirty="0">
                <a:solidFill>
                  <a:srgbClr val="FF0066"/>
                </a:solidFill>
                <a:latin typeface="Times New Roman" panose="02020603050405020304" pitchFamily="18" charset="0"/>
                <a:cs typeface="Times New Roman" panose="02020603050405020304" pitchFamily="18" charset="0"/>
              </a:rPr>
              <a:t>organisms that can carry </a:t>
            </a:r>
            <a:r>
              <a:rPr lang="en-US" sz="2400" b="1" dirty="0" smtClean="0">
                <a:solidFill>
                  <a:srgbClr val="FF0066"/>
                </a:solidFill>
                <a:latin typeface="Times New Roman" panose="02020603050405020304" pitchFamily="18" charset="0"/>
                <a:cs typeface="Times New Roman" panose="02020603050405020304" pitchFamily="18" charset="0"/>
              </a:rPr>
              <a:t>out </a:t>
            </a:r>
            <a:r>
              <a:rPr lang="fr-FR" sz="2400" b="1" dirty="0" err="1" smtClean="0">
                <a:solidFill>
                  <a:srgbClr val="FF0066"/>
                </a:solidFill>
                <a:latin typeface="Times New Roman" panose="02020603050405020304" pitchFamily="18" charset="0"/>
                <a:cs typeface="Times New Roman" panose="02020603050405020304" pitchFamily="18" charset="0"/>
              </a:rPr>
              <a:t>photosynthesis</a:t>
            </a:r>
            <a:r>
              <a:rPr lang="fr-FR" sz="2400" dirty="0">
                <a:latin typeface="Times New Roman" panose="02020603050405020304" pitchFamily="18" charset="0"/>
                <a:cs typeface="Times New Roman" panose="02020603050405020304" pitchFamily="18" charset="0"/>
              </a:rPr>
              <a:t>.</a:t>
            </a:r>
          </a:p>
        </p:txBody>
      </p:sp>
      <p:sp>
        <p:nvSpPr>
          <p:cNvPr id="3" name="Rectangle 2"/>
          <p:cNvSpPr/>
          <p:nvPr/>
        </p:nvSpPr>
        <p:spPr>
          <a:xfrm>
            <a:off x="1213569" y="2893090"/>
            <a:ext cx="7324270" cy="400110"/>
          </a:xfrm>
          <a:prstGeom prst="rect">
            <a:avLst/>
          </a:prstGeom>
        </p:spPr>
        <p:txBody>
          <a:bodyPr wrap="square">
            <a:spAutoFit/>
          </a:bodyPr>
          <a:lstStyle/>
          <a:p>
            <a:pPr algn="r" rtl="1"/>
            <a:r>
              <a:rPr lang="fr-FR" sz="2000" b="1" dirty="0" err="1"/>
              <a:t>النباتات</a:t>
            </a:r>
            <a:r>
              <a:rPr lang="fr-FR" sz="2000" b="1" dirty="0"/>
              <a:t>: </a:t>
            </a:r>
            <a:r>
              <a:rPr lang="fr-FR" sz="2000" b="1" dirty="0" err="1" smtClean="0"/>
              <a:t>كائنات</a:t>
            </a:r>
            <a:r>
              <a:rPr lang="ar-DZ" sz="2000" b="1" dirty="0"/>
              <a:t> حقيقيات النواه</a:t>
            </a:r>
            <a:r>
              <a:rPr lang="fr-FR" sz="2000" b="1" dirty="0" smtClean="0"/>
              <a:t> </a:t>
            </a:r>
            <a:r>
              <a:rPr lang="ar-DZ" sz="2000" b="1" dirty="0"/>
              <a:t>و</a:t>
            </a:r>
            <a:r>
              <a:rPr lang="fr-FR" sz="2000" b="1" dirty="0" smtClean="0"/>
              <a:t> </a:t>
            </a:r>
            <a:r>
              <a:rPr lang="fr-FR" sz="2000" b="1" dirty="0" err="1" smtClean="0"/>
              <a:t>متعددة</a:t>
            </a:r>
            <a:r>
              <a:rPr lang="fr-FR" sz="2000" b="1" dirty="0" smtClean="0"/>
              <a:t> </a:t>
            </a:r>
            <a:r>
              <a:rPr lang="fr-FR" sz="2000" b="1" dirty="0" err="1"/>
              <a:t>الخلايا</a:t>
            </a:r>
            <a:r>
              <a:rPr lang="fr-FR" sz="2000" b="1" dirty="0"/>
              <a:t> </a:t>
            </a:r>
            <a:r>
              <a:rPr lang="fr-FR" sz="2000" b="1" dirty="0" err="1"/>
              <a:t>يمكنها</a:t>
            </a:r>
            <a:r>
              <a:rPr lang="fr-FR" sz="2000" b="1" dirty="0"/>
              <a:t> </a:t>
            </a:r>
            <a:r>
              <a:rPr lang="fr-FR" sz="2000" b="1" dirty="0" err="1"/>
              <a:t>القيام</a:t>
            </a:r>
            <a:r>
              <a:rPr lang="fr-FR" sz="2000" b="1" dirty="0"/>
              <a:t> </a:t>
            </a:r>
            <a:r>
              <a:rPr lang="fr-FR" sz="2000" b="1" dirty="0" err="1"/>
              <a:t>بعملية</a:t>
            </a:r>
            <a:r>
              <a:rPr lang="fr-FR" sz="2000" b="1" dirty="0"/>
              <a:t> </a:t>
            </a:r>
            <a:r>
              <a:rPr lang="fr-FR" sz="2000" b="1" dirty="0" smtClean="0"/>
              <a:t>ا</a:t>
            </a:r>
            <a:r>
              <a:rPr lang="ar-DZ" sz="2000" b="1" dirty="0"/>
              <a:t>التركيب</a:t>
            </a:r>
            <a:r>
              <a:rPr lang="fr-FR" sz="2000" b="1" dirty="0" smtClean="0"/>
              <a:t> </a:t>
            </a:r>
            <a:r>
              <a:rPr lang="fr-FR" sz="2000" b="1" dirty="0" err="1"/>
              <a:t>الضوئي</a:t>
            </a:r>
            <a:r>
              <a:rPr lang="fr-FR" sz="2000" b="1" dirty="0"/>
              <a:t>.</a:t>
            </a:r>
          </a:p>
        </p:txBody>
      </p:sp>
    </p:spTree>
    <p:extLst>
      <p:ext uri="{BB962C8B-B14F-4D97-AF65-F5344CB8AC3E}">
        <p14:creationId xmlns:p14="http://schemas.microsoft.com/office/powerpoint/2010/main" val="3961723614"/>
      </p:ext>
    </p:extLst>
  </p:cSld>
  <p:clrMapOvr>
    <a:masterClrMapping/>
  </p:clrMapOvr>
  <p:transition>
    <p:pull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9144000" cy="68580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7" name="Titre 1"/>
          <p:cNvSpPr txBox="1">
            <a:spLocks/>
          </p:cNvSpPr>
          <p:nvPr/>
        </p:nvSpPr>
        <p:spPr>
          <a:xfrm>
            <a:off x="323528" y="432553"/>
            <a:ext cx="8229600" cy="2204359"/>
          </a:xfrm>
          <a:prstGeom prst="rect">
            <a:avLst/>
          </a:prstGeom>
          <a:blipFill>
            <a:blip r:embed="rId2"/>
            <a:tile tx="0" ty="0" sx="100000" sy="100000" flip="none" algn="tl"/>
          </a:blipFill>
          <a:ln w="5715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360000" rIns="360000" bIns="360000" anchor="ctr" anchorCtr="0">
            <a:spAutoFit/>
          </a:bodyPr>
          <a:lstStyle/>
          <a:p>
            <a:pPr lvl="0" algn="ctr">
              <a:spcBef>
                <a:spcPct val="0"/>
              </a:spcBef>
              <a:defRPr/>
            </a:pPr>
            <a:r>
              <a:rPr lang="fr-FR" sz="4800" b="1" dirty="0">
                <a:solidFill>
                  <a:schemeClr val="tx1"/>
                </a:solidFill>
                <a:latin typeface="Times New Roman" pitchFamily="18" charset="0"/>
                <a:cs typeface="Times New Roman" pitchFamily="18" charset="0"/>
              </a:rPr>
              <a:t>Cellular </a:t>
            </a:r>
            <a:r>
              <a:rPr lang="fr-FR" sz="4800" b="1" dirty="0" err="1">
                <a:solidFill>
                  <a:schemeClr val="tx1"/>
                </a:solidFill>
                <a:latin typeface="Times New Roman" pitchFamily="18" charset="0"/>
                <a:cs typeface="Times New Roman" pitchFamily="18" charset="0"/>
              </a:rPr>
              <a:t>organization</a:t>
            </a:r>
            <a:r>
              <a:rPr lang="fr-FR" sz="4800" b="1" dirty="0">
                <a:solidFill>
                  <a:schemeClr val="tx1"/>
                </a:solidFill>
                <a:latin typeface="Times New Roman" pitchFamily="18" charset="0"/>
                <a:cs typeface="Times New Roman" pitchFamily="18" charset="0"/>
              </a:rPr>
              <a:t> </a:t>
            </a:r>
            <a:r>
              <a:rPr lang="fr-FR" sz="4800" b="1" dirty="0" smtClean="0">
                <a:solidFill>
                  <a:schemeClr val="tx1"/>
                </a:solidFill>
                <a:latin typeface="Times New Roman" pitchFamily="18" charset="0"/>
                <a:cs typeface="Times New Roman" pitchFamily="18" charset="0"/>
              </a:rPr>
              <a:t>plan</a:t>
            </a:r>
          </a:p>
          <a:p>
            <a:pPr lvl="0" algn="ctr">
              <a:spcBef>
                <a:spcPct val="0"/>
              </a:spcBef>
              <a:defRPr/>
            </a:pPr>
            <a:endParaRPr kumimoji="0" lang="fr-FR" sz="4800" b="1" i="0" u="none" strike="noStrike" kern="1200" cap="none" spc="0" normalizeH="0" baseline="0" noProof="0" dirty="0">
              <a:ln>
                <a:noFill/>
              </a:ln>
              <a:solidFill>
                <a:schemeClr val="dk1"/>
              </a:solidFill>
              <a:effectLst/>
              <a:uLnTx/>
              <a:uFillTx/>
              <a:latin typeface="Times New Roman" pitchFamily="18" charset="0"/>
              <a:ea typeface="+mn-ea"/>
              <a:cs typeface="Times New Roman" pitchFamily="18" charset="0"/>
            </a:endParaRPr>
          </a:p>
        </p:txBody>
      </p:sp>
      <p:sp>
        <p:nvSpPr>
          <p:cNvPr id="8" name="Rectangle 7"/>
          <p:cNvSpPr/>
          <p:nvPr/>
        </p:nvSpPr>
        <p:spPr>
          <a:xfrm>
            <a:off x="1331640" y="1700808"/>
            <a:ext cx="6480720" cy="576064"/>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000" b="1">
                <a:solidFill>
                  <a:schemeClr val="tx1"/>
                </a:solidFill>
              </a:rPr>
              <a:t>مخطط تقسيم الخليه</a:t>
            </a:r>
            <a:endParaRPr lang="fr-FR" sz="2000" b="1" dirty="0">
              <a:solidFill>
                <a:schemeClr val="tx1"/>
              </a:solidFill>
            </a:endParaRPr>
          </a:p>
        </p:txBody>
      </p:sp>
      <p:pic>
        <p:nvPicPr>
          <p:cNvPr id="9" name="Image 8"/>
          <p:cNvPicPr>
            <a:picLocks noChangeAspect="1"/>
          </p:cNvPicPr>
          <p:nvPr/>
        </p:nvPicPr>
        <p:blipFill>
          <a:blip r:embed="rId3"/>
          <a:stretch>
            <a:fillRect/>
          </a:stretch>
        </p:blipFill>
        <p:spPr>
          <a:xfrm>
            <a:off x="827584" y="2924944"/>
            <a:ext cx="4536504" cy="3770059"/>
          </a:xfrm>
          <a:prstGeom prst="rect">
            <a:avLst/>
          </a:prstGeom>
        </p:spPr>
      </p:pic>
      <p:pic>
        <p:nvPicPr>
          <p:cNvPr id="10" name="Image 9"/>
          <p:cNvPicPr>
            <a:picLocks noChangeAspect="1"/>
          </p:cNvPicPr>
          <p:nvPr/>
        </p:nvPicPr>
        <p:blipFill>
          <a:blip r:embed="rId4"/>
          <a:stretch>
            <a:fillRect/>
          </a:stretch>
        </p:blipFill>
        <p:spPr>
          <a:xfrm>
            <a:off x="5364088" y="3612899"/>
            <a:ext cx="2232248" cy="2336381"/>
          </a:xfrm>
          <a:prstGeom prst="rect">
            <a:avLst/>
          </a:prstGeom>
        </p:spPr>
      </p:pic>
    </p:spTree>
    <p:extLst>
      <p:ext uri="{BB962C8B-B14F-4D97-AF65-F5344CB8AC3E}">
        <p14:creationId xmlns:p14="http://schemas.microsoft.com/office/powerpoint/2010/main" val="1715865853"/>
      </p:ext>
    </p:extLst>
  </p:cSld>
  <p:clrMapOvr>
    <a:masterClrMapping/>
  </p:clrMapOvr>
  <p:transition>
    <p:pull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a:xfrm>
            <a:off x="899592" y="1052736"/>
            <a:ext cx="7416824" cy="1340587"/>
          </a:xfrm>
          <a:prstGeom prst="ellipse">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Times New Roman" panose="02020603050405020304" pitchFamily="18" charset="0"/>
              <a:cs typeface="Times New Roman" panose="02020603050405020304" pitchFamily="18" charset="0"/>
            </a:endParaRPr>
          </a:p>
        </p:txBody>
      </p:sp>
      <p:sp>
        <p:nvSpPr>
          <p:cNvPr id="6" name="Rectangle 5"/>
          <p:cNvSpPr/>
          <p:nvPr/>
        </p:nvSpPr>
        <p:spPr>
          <a:xfrm>
            <a:off x="428596" y="71438"/>
            <a:ext cx="8286808" cy="857232"/>
          </a:xfrm>
          <a:prstGeom prst="rect">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3200" b="1" dirty="0">
                <a:solidFill>
                  <a:schemeClr val="tx1"/>
                </a:solidFill>
                <a:latin typeface="Times New Roman" pitchFamily="18" charset="0"/>
                <a:cs typeface="Times New Roman" pitchFamily="18" charset="0"/>
              </a:rPr>
              <a:t>what are the different classes of </a:t>
            </a:r>
            <a:r>
              <a:rPr lang="en-US" sz="3200" b="1" dirty="0" smtClean="0">
                <a:solidFill>
                  <a:schemeClr val="tx1"/>
                </a:solidFill>
                <a:latin typeface="Times New Roman" pitchFamily="18" charset="0"/>
                <a:cs typeface="Times New Roman" pitchFamily="18" charset="0"/>
              </a:rPr>
              <a:t>cells?</a:t>
            </a:r>
            <a:endParaRPr lang="fr-FR" sz="3200" b="1" dirty="0">
              <a:solidFill>
                <a:schemeClr val="dk1"/>
              </a:solidFill>
              <a:latin typeface="Times New Roman" pitchFamily="18" charset="0"/>
              <a:cs typeface="Times New Roman" pitchFamily="18" charset="0"/>
            </a:endParaRPr>
          </a:p>
        </p:txBody>
      </p:sp>
      <p:sp>
        <p:nvSpPr>
          <p:cNvPr id="7" name="Rectangle 6"/>
          <p:cNvSpPr/>
          <p:nvPr/>
        </p:nvSpPr>
        <p:spPr>
          <a:xfrm>
            <a:off x="428596" y="2485528"/>
            <a:ext cx="3600000" cy="254531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0000FF"/>
            </a:solidFill>
          </a:ln>
        </p:spPr>
        <p:txBody>
          <a:bodyPr wrap="square">
            <a:spAutoFit/>
          </a:bodyPr>
          <a:lstStyle/>
          <a:p>
            <a:pPr algn="l" rtl="0" fontAlgn="base">
              <a:lnSpc>
                <a:spcPct val="80000"/>
              </a:lnSpc>
              <a:spcBef>
                <a:spcPts val="1000"/>
              </a:spcBef>
              <a:spcAft>
                <a:spcPct val="0"/>
              </a:spcAft>
              <a:buSzPct val="80000"/>
            </a:pPr>
            <a:r>
              <a:rPr lang="fr-FR" alt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r>
              <a:rPr lang="ru-RU" alt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Prokaryotes</a:t>
            </a:r>
            <a:r>
              <a:rPr lang="ru-RU" altLang="en-US" sz="2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fr-FR" altLang="en-US" sz="2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l" rtl="0" fontAlgn="base">
              <a:lnSpc>
                <a:spcPct val="80000"/>
              </a:lnSpc>
              <a:spcBef>
                <a:spcPts val="1000"/>
              </a:spcBef>
              <a:spcAft>
                <a:spcPct val="0"/>
              </a:spcAft>
              <a:buSzPct val="80000"/>
            </a:pPr>
            <a:r>
              <a:rPr lang="en-US" altLang="en-US" sz="2400" dirty="0" smtClean="0">
                <a:latin typeface="Times New Roman" panose="02020603050405020304" pitchFamily="18" charset="0"/>
                <a:cs typeface="Times New Roman" panose="02020603050405020304" pitchFamily="18" charset="0"/>
              </a:rPr>
              <a:t>(</a:t>
            </a:r>
            <a:r>
              <a:rPr lang="ru-RU" altLang="en-US" sz="2400" dirty="0">
                <a:latin typeface="Times New Roman" panose="02020603050405020304" pitchFamily="18" charset="0"/>
                <a:cs typeface="Times New Roman" panose="02020603050405020304" pitchFamily="18" charset="0"/>
              </a:rPr>
              <a:t>pro. or primitive nucleus) do not have a membrane bound nucleus</a:t>
            </a:r>
          </a:p>
          <a:p>
            <a:pPr marL="228600" indent="-228600" algn="l" rtl="0" fontAlgn="base">
              <a:lnSpc>
                <a:spcPct val="80000"/>
              </a:lnSpc>
              <a:spcBef>
                <a:spcPts val="1000"/>
              </a:spcBef>
              <a:spcAft>
                <a:spcPct val="0"/>
              </a:spcAft>
              <a:buSzPct val="80000"/>
              <a:buFont typeface="Arial" panose="020B0604020202020204" pitchFamily="34" charset="0"/>
              <a:buChar char="•"/>
            </a:pPr>
            <a:r>
              <a:rPr lang="fr-FR" altLang="en-US" sz="2400" i="1" dirty="0">
                <a:latin typeface="Times New Roman" panose="02020603050405020304" pitchFamily="18" charset="0"/>
                <a:cs typeface="Times New Roman" panose="02020603050405020304" pitchFamily="18" charset="0"/>
              </a:rPr>
              <a:t>E</a:t>
            </a:r>
            <a:r>
              <a:rPr lang="ru-RU" altLang="en-US" sz="2400" i="1" dirty="0" smtClean="0">
                <a:latin typeface="Times New Roman" panose="02020603050405020304" pitchFamily="18" charset="0"/>
                <a:cs typeface="Times New Roman" panose="02020603050405020304" pitchFamily="18" charset="0"/>
              </a:rPr>
              <a:t>ubacteria</a:t>
            </a:r>
            <a:endParaRPr lang="ru-RU" altLang="en-US" sz="2400" i="1" dirty="0">
              <a:latin typeface="Times New Roman" panose="02020603050405020304" pitchFamily="18" charset="0"/>
              <a:cs typeface="Times New Roman" panose="02020603050405020304" pitchFamily="18" charset="0"/>
            </a:endParaRPr>
          </a:p>
          <a:p>
            <a:pPr marL="228600" indent="-228600" algn="l" rtl="0" fontAlgn="base">
              <a:lnSpc>
                <a:spcPct val="80000"/>
              </a:lnSpc>
              <a:spcBef>
                <a:spcPts val="1000"/>
              </a:spcBef>
              <a:spcAft>
                <a:spcPct val="0"/>
              </a:spcAft>
              <a:buSzPct val="80000"/>
              <a:buFont typeface="Arial" panose="020B0604020202020204" pitchFamily="34" charset="0"/>
              <a:buChar char="•"/>
            </a:pPr>
            <a:r>
              <a:rPr lang="fr-FR" altLang="en-US" sz="2400" i="1" dirty="0">
                <a:latin typeface="Times New Roman" panose="02020603050405020304" pitchFamily="18" charset="0"/>
                <a:cs typeface="Times New Roman" panose="02020603050405020304" pitchFamily="18" charset="0"/>
              </a:rPr>
              <a:t>A</a:t>
            </a:r>
            <a:r>
              <a:rPr lang="ru-RU" altLang="en-US" sz="2400" i="1" dirty="0" smtClean="0">
                <a:latin typeface="Times New Roman" panose="02020603050405020304" pitchFamily="18" charset="0"/>
                <a:cs typeface="Times New Roman" panose="02020603050405020304" pitchFamily="18" charset="0"/>
              </a:rPr>
              <a:t>rchaebacteria</a:t>
            </a:r>
            <a:endParaRPr lang="ru-RU" alt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4995343" y="2492896"/>
            <a:ext cx="3600000" cy="25920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0000FF"/>
            </a:solidFill>
          </a:ln>
        </p:spPr>
        <p:txBody>
          <a:bodyPr wrap="square">
            <a:spAutoFit/>
          </a:bodyPr>
          <a:lstStyle/>
          <a:p>
            <a:pPr algn="l" rtl="0" fontAlgn="base">
              <a:lnSpc>
                <a:spcPct val="80000"/>
              </a:lnSpc>
              <a:spcBef>
                <a:spcPts val="1000"/>
              </a:spcBef>
              <a:spcAft>
                <a:spcPct val="0"/>
              </a:spcAft>
              <a:buSzPct val="80000"/>
            </a:pPr>
            <a:r>
              <a:rPr lang="fr-FR" alt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a:t>
            </a:r>
            <a:r>
              <a:rPr lang="ru-RU" alt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Eukaryotes</a:t>
            </a:r>
            <a:r>
              <a:rPr lang="ru-RU" altLang="en-US" sz="2400" dirty="0" smtClean="0">
                <a:latin typeface="Times New Roman" panose="02020603050405020304" pitchFamily="18" charset="0"/>
                <a:cs typeface="Times New Roman" panose="02020603050405020304" pitchFamily="18" charset="0"/>
              </a:rPr>
              <a:t> </a:t>
            </a:r>
            <a:endParaRPr lang="fr-FR" altLang="en-US" sz="2400" dirty="0" smtClean="0">
              <a:latin typeface="Times New Roman" panose="02020603050405020304" pitchFamily="18" charset="0"/>
              <a:cs typeface="Times New Roman" panose="02020603050405020304" pitchFamily="18" charset="0"/>
            </a:endParaRPr>
          </a:p>
          <a:p>
            <a:pPr algn="l" rtl="0" fontAlgn="base">
              <a:lnSpc>
                <a:spcPct val="80000"/>
              </a:lnSpc>
              <a:spcBef>
                <a:spcPts val="1000"/>
              </a:spcBef>
              <a:spcAft>
                <a:spcPct val="0"/>
              </a:spcAft>
              <a:buSzPct val="80000"/>
            </a:pPr>
            <a:r>
              <a:rPr lang="ru-RU" altLang="en-US" sz="2400" dirty="0" smtClean="0">
                <a:latin typeface="Times New Roman" panose="02020603050405020304" pitchFamily="18" charset="0"/>
                <a:cs typeface="Times New Roman" panose="02020603050405020304" pitchFamily="18" charset="0"/>
              </a:rPr>
              <a:t>(</a:t>
            </a:r>
            <a:r>
              <a:rPr lang="ru-RU" altLang="en-US" sz="2400" dirty="0">
                <a:latin typeface="Times New Roman" panose="02020603050405020304" pitchFamily="18" charset="0"/>
                <a:cs typeface="Times New Roman" panose="02020603050405020304" pitchFamily="18" charset="0"/>
              </a:rPr>
              <a:t>eu, or true nucleus) have a membrane bound nucleus</a:t>
            </a:r>
          </a:p>
          <a:p>
            <a:pPr marL="228600" indent="-228600" algn="l" rtl="0" fontAlgn="base">
              <a:lnSpc>
                <a:spcPct val="80000"/>
              </a:lnSpc>
              <a:spcBef>
                <a:spcPts val="1000"/>
              </a:spcBef>
              <a:spcAft>
                <a:spcPct val="0"/>
              </a:spcAft>
              <a:buSzPct val="80000"/>
              <a:buFont typeface="Arial" panose="020B0604020202020204" pitchFamily="34" charset="0"/>
              <a:buChar char="•"/>
            </a:pPr>
            <a:r>
              <a:rPr lang="fr-FR" altLang="en-US" sz="2400" b="1" dirty="0">
                <a:latin typeface="Times New Roman" panose="02020603050405020304" pitchFamily="18" charset="0"/>
                <a:cs typeface="Times New Roman" panose="02020603050405020304" pitchFamily="18" charset="0"/>
              </a:rPr>
              <a:t>F</a:t>
            </a:r>
            <a:r>
              <a:rPr lang="ru-RU" altLang="en-US" sz="2400" b="1" dirty="0" smtClean="0">
                <a:latin typeface="Times New Roman" panose="02020603050405020304" pitchFamily="18" charset="0"/>
                <a:cs typeface="Times New Roman" panose="02020603050405020304" pitchFamily="18" charset="0"/>
              </a:rPr>
              <a:t>ungi</a:t>
            </a:r>
            <a:r>
              <a:rPr lang="ru-RU" altLang="en-US" sz="2400" b="1" dirty="0">
                <a:latin typeface="Times New Roman" panose="02020603050405020304" pitchFamily="18" charset="0"/>
                <a:cs typeface="Times New Roman" panose="02020603050405020304" pitchFamily="18" charset="0"/>
              </a:rPr>
              <a:t>  </a:t>
            </a:r>
            <a:endParaRPr lang="en-US" altLang="en-US" sz="2400" b="1" dirty="0">
              <a:latin typeface="Times New Roman" panose="02020603050405020304" pitchFamily="18" charset="0"/>
              <a:cs typeface="Times New Roman" panose="02020603050405020304" pitchFamily="18" charset="0"/>
            </a:endParaRPr>
          </a:p>
          <a:p>
            <a:pPr marL="228600" indent="-228600" algn="l" rtl="0" fontAlgn="base">
              <a:lnSpc>
                <a:spcPct val="80000"/>
              </a:lnSpc>
              <a:spcBef>
                <a:spcPts val="1000"/>
              </a:spcBef>
              <a:spcAft>
                <a:spcPct val="0"/>
              </a:spcAft>
              <a:buSzPct val="80000"/>
              <a:buFont typeface="Arial" panose="020B0604020202020204" pitchFamily="34" charset="0"/>
              <a:buChar char="•"/>
            </a:pPr>
            <a:r>
              <a:rPr lang="en-US" altLang="en-US" sz="2400" b="1" dirty="0" smtClean="0">
                <a:latin typeface="Times New Roman" panose="02020603050405020304" pitchFamily="18" charset="0"/>
                <a:cs typeface="Times New Roman" panose="02020603050405020304" pitchFamily="18" charset="0"/>
              </a:rPr>
              <a:t>Protista</a:t>
            </a:r>
            <a:endParaRPr lang="ru-RU" altLang="en-US" sz="2400" b="1" dirty="0">
              <a:latin typeface="Times New Roman" panose="02020603050405020304" pitchFamily="18" charset="0"/>
              <a:cs typeface="Times New Roman" panose="02020603050405020304" pitchFamily="18" charset="0"/>
            </a:endParaRPr>
          </a:p>
        </p:txBody>
      </p:sp>
      <p:sp>
        <p:nvSpPr>
          <p:cNvPr id="9" name="Rectangle 8"/>
          <p:cNvSpPr/>
          <p:nvPr/>
        </p:nvSpPr>
        <p:spPr>
          <a:xfrm>
            <a:off x="6660232" y="3707934"/>
            <a:ext cx="3624263" cy="811504"/>
          </a:xfrm>
          <a:prstGeom prst="rect">
            <a:avLst/>
          </a:prstGeom>
        </p:spPr>
        <p:txBody>
          <a:bodyPr wrap="square">
            <a:spAutoFit/>
          </a:bodyPr>
          <a:lstStyle/>
          <a:p>
            <a:pPr marL="228600" indent="-228600" algn="l" rtl="0" fontAlgn="base">
              <a:lnSpc>
                <a:spcPct val="80000"/>
              </a:lnSpc>
              <a:spcBef>
                <a:spcPts val="1000"/>
              </a:spcBef>
              <a:spcAft>
                <a:spcPct val="0"/>
              </a:spcAft>
              <a:buSzPct val="800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P</a:t>
            </a:r>
            <a:r>
              <a:rPr lang="en-US" sz="2400" b="1" dirty="0" smtClean="0">
                <a:latin typeface="Times New Roman" panose="02020603050405020304" pitchFamily="18" charset="0"/>
                <a:cs typeface="Times New Roman" panose="02020603050405020304" pitchFamily="18" charset="0"/>
              </a:rPr>
              <a:t>lants </a:t>
            </a:r>
            <a:endParaRPr lang="en-US" sz="2400" b="1" dirty="0">
              <a:latin typeface="Times New Roman" panose="02020603050405020304" pitchFamily="18" charset="0"/>
              <a:cs typeface="Times New Roman" panose="02020603050405020304" pitchFamily="18" charset="0"/>
            </a:endParaRPr>
          </a:p>
          <a:p>
            <a:pPr marL="228600" indent="-228600" algn="l" rtl="0" fontAlgn="base">
              <a:lnSpc>
                <a:spcPct val="80000"/>
              </a:lnSpc>
              <a:spcBef>
                <a:spcPts val="1000"/>
              </a:spcBef>
              <a:spcAft>
                <a:spcPct val="0"/>
              </a:spcAft>
              <a:buSzPct val="800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A</a:t>
            </a:r>
            <a:r>
              <a:rPr lang="en-US" sz="2400" b="1" dirty="0" smtClean="0">
                <a:latin typeface="Times New Roman" panose="02020603050405020304" pitchFamily="18" charset="0"/>
                <a:cs typeface="Times New Roman" panose="02020603050405020304" pitchFamily="18" charset="0"/>
              </a:rPr>
              <a:t>nimals</a:t>
            </a:r>
            <a:endParaRPr lang="en-US" sz="2400" b="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88EA0935-48A4-4F64-B37F-F16EFB917C65}"/>
              </a:ext>
            </a:extLst>
          </p:cNvPr>
          <p:cNvSpPr/>
          <p:nvPr/>
        </p:nvSpPr>
        <p:spPr>
          <a:xfrm>
            <a:off x="2226944" y="5197163"/>
            <a:ext cx="1781257" cy="338554"/>
          </a:xfrm>
          <a:prstGeom prst="rect">
            <a:avLst/>
          </a:prstGeom>
        </p:spPr>
        <p:txBody>
          <a:bodyPr wrap="none">
            <a:spAutoFit/>
          </a:bodyPr>
          <a:lstStyle/>
          <a:p>
            <a:pPr marL="228600" indent="-228600" fontAlgn="base">
              <a:lnSpc>
                <a:spcPct val="80000"/>
              </a:lnSpc>
              <a:spcBef>
                <a:spcPts val="1000"/>
              </a:spcBef>
              <a:spcAft>
                <a:spcPct val="0"/>
              </a:spcAft>
              <a:buSzPct val="80000"/>
              <a:buFont typeface="Arial" panose="020B0604020202020204" pitchFamily="34" charset="0"/>
              <a:buChar char="•"/>
            </a:pPr>
            <a:r>
              <a:rPr lang="ar-SA" sz="2000" b="1" dirty="0">
                <a:solidFill>
                  <a:srgbClr val="FF0000"/>
                </a:solidFill>
                <a:latin typeface="Times New Roman" panose="02020603050405020304" pitchFamily="18" charset="0"/>
                <a:cs typeface="Times New Roman" panose="02020603050405020304" pitchFamily="18" charset="0"/>
              </a:rPr>
              <a:t>1. </a:t>
            </a:r>
            <a:r>
              <a:rPr lang="ar-AE" sz="2000" b="1" dirty="0">
                <a:solidFill>
                  <a:srgbClr val="FF0000"/>
                </a:solidFill>
                <a:latin typeface="Times New Roman" panose="02020603050405020304" pitchFamily="18" charset="0"/>
                <a:cs typeface="Times New Roman" panose="02020603050405020304" pitchFamily="18" charset="0"/>
              </a:rPr>
              <a:t>بدائيات النوى</a:t>
            </a:r>
            <a:endParaRPr lang="en-GB" sz="20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C5FE41C4-5F76-45A5-B5F6-7591E30788CE}"/>
              </a:ext>
            </a:extLst>
          </p:cNvPr>
          <p:cNvSpPr/>
          <p:nvPr/>
        </p:nvSpPr>
        <p:spPr>
          <a:xfrm>
            <a:off x="428596" y="5588628"/>
            <a:ext cx="3763569" cy="885371"/>
          </a:xfrm>
          <a:prstGeom prst="rect">
            <a:avLst/>
          </a:prstGeom>
        </p:spPr>
        <p:txBody>
          <a:bodyPr wrap="square">
            <a:spAutoFit/>
          </a:bodyPr>
          <a:lstStyle/>
          <a:p>
            <a:pPr algn="r" rtl="1" fontAlgn="base">
              <a:lnSpc>
                <a:spcPct val="80000"/>
              </a:lnSpc>
              <a:spcBef>
                <a:spcPts val="1000"/>
              </a:spcBef>
              <a:spcAft>
                <a:spcPct val="0"/>
              </a:spcAft>
              <a:buSzPct val="80000"/>
            </a:pPr>
            <a:r>
              <a:rPr lang="ar-AE" b="1" dirty="0">
                <a:latin typeface="Times New Roman" panose="02020603050405020304" pitchFamily="18" charset="0"/>
                <a:cs typeface="Times New Roman" panose="02020603050405020304" pitchFamily="18" charset="0"/>
              </a:rPr>
              <a:t>(نواة أولية أو بدائية) لا تحتوي على نواة مرتبطة</a:t>
            </a:r>
            <a:r>
              <a:rPr lang="ar-SA" b="1" dirty="0">
                <a:latin typeface="Times New Roman" panose="02020603050405020304" pitchFamily="18" charset="0"/>
                <a:cs typeface="Times New Roman" panose="02020603050405020304" pitchFamily="18" charset="0"/>
              </a:rPr>
              <a:t> أو محاطة</a:t>
            </a:r>
            <a:r>
              <a:rPr lang="ar-AE" b="1" dirty="0">
                <a:latin typeface="Times New Roman" panose="02020603050405020304" pitchFamily="18" charset="0"/>
                <a:cs typeface="Times New Roman" panose="02020603050405020304" pitchFamily="18" charset="0"/>
              </a:rPr>
              <a:t> بالغشاء</a:t>
            </a:r>
            <a:endParaRPr lang="en-GB" b="1" dirty="0">
              <a:latin typeface="Times New Roman" panose="02020603050405020304" pitchFamily="18" charset="0"/>
              <a:cs typeface="Times New Roman" panose="02020603050405020304" pitchFamily="18" charset="0"/>
            </a:endParaRPr>
          </a:p>
          <a:p>
            <a:pPr marL="228600" indent="-228600" algn="r" rtl="1" fontAlgn="base">
              <a:lnSpc>
                <a:spcPct val="80000"/>
              </a:lnSpc>
              <a:spcBef>
                <a:spcPts val="1000"/>
              </a:spcBef>
              <a:spcAft>
                <a:spcPct val="0"/>
              </a:spcAft>
              <a:buSzPct val="80000"/>
              <a:buFont typeface="Arial" panose="020B0604020202020204" pitchFamily="34" charset="0"/>
              <a:buChar char="•"/>
            </a:pPr>
            <a:r>
              <a:rPr lang="ar-AE" b="1" i="1" dirty="0" smtClean="0">
                <a:latin typeface="Times New Roman" panose="02020603050405020304" pitchFamily="18" charset="0"/>
                <a:cs typeface="Times New Roman" panose="02020603050405020304" pitchFamily="18" charset="0"/>
              </a:rPr>
              <a:t>البكتيريا الحقيقية</a:t>
            </a:r>
            <a:r>
              <a:rPr lang="fr-FR" b="1" i="1" dirty="0" smtClean="0">
                <a:latin typeface="Times New Roman" panose="02020603050405020304" pitchFamily="18" charset="0"/>
                <a:cs typeface="Times New Roman" panose="02020603050405020304" pitchFamily="18" charset="0"/>
              </a:rPr>
              <a:t>    </a:t>
            </a:r>
            <a:r>
              <a:rPr lang="ar-SA" b="1" i="1" dirty="0" smtClean="0">
                <a:latin typeface="Times New Roman" panose="02020603050405020304" pitchFamily="18" charset="0"/>
                <a:cs typeface="Times New Roman" panose="02020603050405020304" pitchFamily="18" charset="0"/>
              </a:rPr>
              <a:t>العتائق</a:t>
            </a:r>
            <a:r>
              <a:rPr lang="ar-AE" b="1" i="1" dirty="0" smtClean="0">
                <a:latin typeface="Times New Roman" panose="02020603050405020304" pitchFamily="18" charset="0"/>
                <a:cs typeface="Times New Roman" panose="02020603050405020304" pitchFamily="18" charset="0"/>
              </a:rPr>
              <a:t> </a:t>
            </a:r>
            <a:r>
              <a:rPr lang="ar-AE" b="1" i="1" dirty="0">
                <a:latin typeface="Times New Roman" panose="02020603050405020304" pitchFamily="18" charset="0"/>
                <a:cs typeface="Times New Roman" panose="02020603050405020304" pitchFamily="18" charset="0"/>
              </a:rPr>
              <a:t>(البكتيريا القديمة)</a:t>
            </a:r>
            <a:endParaRPr lang="en-GB" b="1" i="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56B3A3EA-EFB7-45F8-8BE0-1A44FEA97DCA}"/>
              </a:ext>
            </a:extLst>
          </p:cNvPr>
          <p:cNvSpPr/>
          <p:nvPr/>
        </p:nvSpPr>
        <p:spPr>
          <a:xfrm>
            <a:off x="4932040" y="5166091"/>
            <a:ext cx="4083268" cy="584775"/>
          </a:xfrm>
          <a:prstGeom prst="rect">
            <a:avLst/>
          </a:prstGeom>
        </p:spPr>
        <p:txBody>
          <a:bodyPr wrap="square">
            <a:spAutoFit/>
          </a:bodyPr>
          <a:lstStyle/>
          <a:p>
            <a:pPr marL="228600" indent="-228600" algn="r" rtl="1" fontAlgn="base">
              <a:lnSpc>
                <a:spcPct val="80000"/>
              </a:lnSpc>
              <a:spcBef>
                <a:spcPts val="1000"/>
              </a:spcBef>
              <a:spcAft>
                <a:spcPct val="0"/>
              </a:spcAft>
              <a:buSzPct val="80000"/>
              <a:buFont typeface="Arial" panose="020B0604020202020204" pitchFamily="34" charset="0"/>
              <a:buChar char="•"/>
            </a:pPr>
            <a:r>
              <a:rPr lang="ar-AE"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ب) حقيقيات النوى </a:t>
            </a:r>
            <a:r>
              <a:rPr lang="ar-AE" sz="2000" b="1" dirty="0">
                <a:latin typeface="Times New Roman" panose="02020603050405020304" pitchFamily="18" charset="0"/>
                <a:cs typeface="Times New Roman" panose="02020603050405020304" pitchFamily="18" charset="0"/>
              </a:rPr>
              <a:t>(أو النواة الحقيقية) لها نواة مرتبطة</a:t>
            </a:r>
            <a:r>
              <a:rPr lang="ar-SA" sz="2000" b="1" dirty="0">
                <a:latin typeface="Times New Roman" panose="02020603050405020304" pitchFamily="18" charset="0"/>
                <a:cs typeface="Times New Roman" panose="02020603050405020304" pitchFamily="18" charset="0"/>
              </a:rPr>
              <a:t> أو محاطة</a:t>
            </a:r>
            <a:r>
              <a:rPr lang="ar-AE" sz="2000" b="1" dirty="0">
                <a:latin typeface="Times New Roman" panose="02020603050405020304" pitchFamily="18" charset="0"/>
                <a:cs typeface="Times New Roman" panose="02020603050405020304" pitchFamily="18" charset="0"/>
              </a:rPr>
              <a:t> بغشاء</a:t>
            </a:r>
            <a:endParaRPr lang="en-GB" sz="2000" b="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0F404DAD-491A-4A00-BBAC-40009683DD41}"/>
              </a:ext>
            </a:extLst>
          </p:cNvPr>
          <p:cNvSpPr/>
          <p:nvPr/>
        </p:nvSpPr>
        <p:spPr>
          <a:xfrm>
            <a:off x="6899576" y="5487576"/>
            <a:ext cx="2205048" cy="1087477"/>
          </a:xfrm>
          <a:prstGeom prst="rect">
            <a:avLst/>
          </a:prstGeom>
        </p:spPr>
        <p:txBody>
          <a:bodyPr wrap="square">
            <a:spAutoFit/>
          </a:bodyPr>
          <a:lstStyle/>
          <a:p>
            <a:pPr algn="r" rtl="1" fontAlgn="base">
              <a:lnSpc>
                <a:spcPct val="80000"/>
              </a:lnSpc>
              <a:spcBef>
                <a:spcPts val="1000"/>
              </a:spcBef>
              <a:spcAft>
                <a:spcPct val="0"/>
              </a:spcAft>
              <a:buSzPct val="80000"/>
            </a:pPr>
            <a:endParaRPr lang="ar-AE" sz="2000" b="1" dirty="0">
              <a:latin typeface="Times New Roman" panose="02020603050405020304" pitchFamily="18" charset="0"/>
              <a:cs typeface="Times New Roman" panose="02020603050405020304" pitchFamily="18" charset="0"/>
            </a:endParaRPr>
          </a:p>
          <a:p>
            <a:pPr marL="228600" indent="-228600" algn="r" rtl="1" fontAlgn="base">
              <a:lnSpc>
                <a:spcPct val="80000"/>
              </a:lnSpc>
              <a:spcBef>
                <a:spcPts val="1000"/>
              </a:spcBef>
              <a:spcAft>
                <a:spcPct val="0"/>
              </a:spcAft>
              <a:buSzPct val="80000"/>
              <a:buFont typeface="Arial" panose="020B0604020202020204" pitchFamily="34" charset="0"/>
              <a:buChar char="•"/>
            </a:pPr>
            <a:r>
              <a:rPr lang="ar-AE" sz="2000" b="1" dirty="0">
                <a:latin typeface="Times New Roman" panose="02020603050405020304" pitchFamily="18" charset="0"/>
                <a:cs typeface="Times New Roman" panose="02020603050405020304" pitchFamily="18" charset="0"/>
              </a:rPr>
              <a:t>الفطريات</a:t>
            </a:r>
          </a:p>
          <a:p>
            <a:pPr marL="228600" indent="-228600" algn="r" rtl="1" fontAlgn="base">
              <a:lnSpc>
                <a:spcPct val="80000"/>
              </a:lnSpc>
              <a:spcBef>
                <a:spcPts val="1000"/>
              </a:spcBef>
              <a:spcAft>
                <a:spcPct val="0"/>
              </a:spcAft>
              <a:buSzPct val="80000"/>
              <a:buFont typeface="Arial" panose="020B0604020202020204" pitchFamily="34" charset="0"/>
              <a:buChar char="•"/>
            </a:pPr>
            <a:r>
              <a:rPr lang="ar-AE" sz="2000" b="1" dirty="0">
                <a:latin typeface="Times New Roman" panose="02020603050405020304" pitchFamily="18" charset="0"/>
                <a:cs typeface="Times New Roman" panose="02020603050405020304" pitchFamily="18" charset="0"/>
              </a:rPr>
              <a:t>الطلائعيات </a:t>
            </a:r>
            <a:endParaRPr lang="en-GB" sz="20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2ECE52A5-9E70-4E0B-B9A2-FD4C5CB9241D}"/>
              </a:ext>
            </a:extLst>
          </p:cNvPr>
          <p:cNvSpPr/>
          <p:nvPr/>
        </p:nvSpPr>
        <p:spPr>
          <a:xfrm>
            <a:off x="4763809" y="5832006"/>
            <a:ext cx="2702543" cy="713016"/>
          </a:xfrm>
          <a:prstGeom prst="rect">
            <a:avLst/>
          </a:prstGeom>
        </p:spPr>
        <p:txBody>
          <a:bodyPr wrap="square">
            <a:spAutoFit/>
          </a:bodyPr>
          <a:lstStyle/>
          <a:p>
            <a:pPr marL="228600" indent="-228600" algn="r" rtl="1" fontAlgn="base">
              <a:lnSpc>
                <a:spcPct val="80000"/>
              </a:lnSpc>
              <a:spcBef>
                <a:spcPts val="1000"/>
              </a:spcBef>
              <a:spcAft>
                <a:spcPct val="0"/>
              </a:spcAft>
              <a:buSzPct val="80000"/>
              <a:buFont typeface="Arial" panose="020B0604020202020204" pitchFamily="34" charset="0"/>
              <a:buChar char="•"/>
            </a:pPr>
            <a:r>
              <a:rPr lang="ar-AE" sz="2000" b="1" dirty="0">
                <a:latin typeface="Times New Roman" panose="02020603050405020304" pitchFamily="18" charset="0"/>
                <a:cs typeface="Times New Roman" panose="02020603050405020304" pitchFamily="18" charset="0"/>
              </a:rPr>
              <a:t>النباتات</a:t>
            </a:r>
          </a:p>
          <a:p>
            <a:pPr marL="228600" indent="-228600" algn="r" rtl="1" fontAlgn="base">
              <a:lnSpc>
                <a:spcPct val="80000"/>
              </a:lnSpc>
              <a:spcBef>
                <a:spcPts val="1000"/>
              </a:spcBef>
              <a:spcAft>
                <a:spcPct val="0"/>
              </a:spcAft>
              <a:buSzPct val="80000"/>
              <a:buFont typeface="Arial" panose="020B0604020202020204" pitchFamily="34" charset="0"/>
              <a:buChar char="•"/>
            </a:pPr>
            <a:r>
              <a:rPr lang="ar-AE" sz="2000" b="1" dirty="0">
                <a:latin typeface="Times New Roman" panose="02020603050405020304" pitchFamily="18" charset="0"/>
                <a:cs typeface="Times New Roman" panose="02020603050405020304" pitchFamily="18" charset="0"/>
              </a:rPr>
              <a:t>الحيوانات</a:t>
            </a:r>
            <a:endParaRPr lang="en-GB" sz="20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645299" y="1213554"/>
            <a:ext cx="6273705" cy="738664"/>
          </a:xfrm>
          <a:prstGeom prst="rect">
            <a:avLst/>
          </a:prstGeom>
        </p:spPr>
        <p:txBody>
          <a:bodyPr wrap="none">
            <a:spAutoFit/>
          </a:bodyPr>
          <a:lstStyle/>
          <a:p>
            <a:pPr>
              <a:lnSpc>
                <a:spcPct val="150000"/>
              </a:lnSpc>
            </a:pPr>
            <a:r>
              <a:rPr lang="en-US" sz="2800" b="1" dirty="0">
                <a:solidFill>
                  <a:srgbClr val="EA0000"/>
                </a:solidFill>
                <a:latin typeface="Times New Roman" panose="02020603050405020304" pitchFamily="18" charset="0"/>
                <a:cs typeface="Times New Roman" panose="02020603050405020304" pitchFamily="18" charset="0"/>
              </a:rPr>
              <a:t>All Cells Are Prokaryotic or Eukaryotic</a:t>
            </a:r>
          </a:p>
        </p:txBody>
      </p:sp>
    </p:spTree>
    <p:extLst>
      <p:ext uri="{BB962C8B-B14F-4D97-AF65-F5344CB8AC3E}">
        <p14:creationId xmlns:p14="http://schemas.microsoft.com/office/powerpoint/2010/main" val="3040513296"/>
      </p:ext>
    </p:extLst>
  </p:cSld>
  <p:clrMapOvr>
    <a:masterClrMapping/>
  </p:clrMapOvr>
  <p:transition>
    <p:pull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496" y="44624"/>
            <a:ext cx="9036000" cy="6696000"/>
          </a:xfrm>
          <a:prstGeom prst="rect">
            <a:avLst/>
          </a:prstGeom>
          <a:solidFill>
            <a:schemeClr val="accent4">
              <a:lumMod val="75000"/>
            </a:schemeClr>
          </a:solid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2">
            <a:duotone>
              <a:prstClr val="black"/>
              <a:srgbClr val="D9C3A5">
                <a:tint val="50000"/>
                <a:satMod val="180000"/>
              </a:srgbClr>
            </a:duotone>
          </a:blip>
          <a:stretch>
            <a:fillRect/>
          </a:stretch>
        </p:blipFill>
        <p:spPr>
          <a:xfrm>
            <a:off x="312604" y="4190218"/>
            <a:ext cx="2232248" cy="2336381"/>
          </a:xfrm>
          <a:prstGeom prst="rect">
            <a:avLst/>
          </a:prstGeom>
          <a:ln w="38100">
            <a:solidFill>
              <a:schemeClr val="accent5">
                <a:lumMod val="75000"/>
              </a:schemeClr>
            </a:solidFill>
          </a:ln>
        </p:spPr>
      </p:pic>
      <p:sp>
        <p:nvSpPr>
          <p:cNvPr id="6" name="Titre 1"/>
          <p:cNvSpPr txBox="1">
            <a:spLocks/>
          </p:cNvSpPr>
          <p:nvPr/>
        </p:nvSpPr>
        <p:spPr>
          <a:xfrm>
            <a:off x="1619672" y="1340768"/>
            <a:ext cx="6429452" cy="3189244"/>
          </a:xfrm>
          <a:prstGeom prst="rect">
            <a:avLst/>
          </a:prstGeom>
          <a:blipFill>
            <a:blip r:embed="rId3"/>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360000" rIns="360000" bIns="360000" anchor="ctr" anchorCtr="0">
            <a:spAutoFit/>
          </a:bodyPr>
          <a:lstStyle/>
          <a:p>
            <a:pPr lvl="0" algn="ctr">
              <a:spcBef>
                <a:spcPct val="0"/>
              </a:spcBef>
            </a:pPr>
            <a:r>
              <a:rPr lang="fr-FR" sz="8000" b="1" dirty="0" err="1"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Prokaryotic</a:t>
            </a:r>
            <a:r>
              <a:rPr lang="fr-FR" sz="80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fr-FR" sz="8000" b="1" dirty="0" err="1"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Cell</a:t>
            </a:r>
            <a:endParaRPr kumimoji="0" lang="fr-FR" sz="8000" b="1" i="0" u="none" strike="noStrike" kern="1200" cap="none" spc="0" normalizeH="0" baseline="0" noProof="0" dirty="0">
              <a:ln>
                <a:solidFill>
                  <a:schemeClr val="bg1"/>
                </a:solidFill>
              </a:ln>
              <a:solidFill>
                <a:schemeClr val="bg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173601183"/>
      </p:ext>
    </p:extLst>
  </p:cSld>
  <p:clrMapOvr>
    <a:masterClrMapping/>
  </p:clrMapOvr>
  <p:transition>
    <p:pull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720080"/>
          </a:xfr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path path="circle">
              <a:fillToRect r="100000" b="100000"/>
            </a:path>
            <a:tileRect l="-100000" t="-100000"/>
          </a:gra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marL="457200" lvl="1" algn="l" rtl="0"/>
            <a:r>
              <a:rPr lang="fr-FR" sz="3200" b="1" kern="1200" dirty="0" smtClean="0">
                <a:solidFill>
                  <a:schemeClr val="tx1"/>
                </a:solidFill>
                <a:latin typeface="Times New Roman" panose="02020603050405020304" pitchFamily="18" charset="0"/>
                <a:cs typeface="Times New Roman" panose="02020603050405020304" pitchFamily="18" charset="0"/>
              </a:rPr>
              <a:t>			Background </a:t>
            </a:r>
            <a:r>
              <a:rPr lang="fr-FR" sz="3200" b="1" kern="1200" dirty="0">
                <a:solidFill>
                  <a:schemeClr val="tx1"/>
                </a:solidFill>
                <a:latin typeface="Times New Roman" panose="02020603050405020304" pitchFamily="18" charset="0"/>
                <a:cs typeface="Times New Roman" panose="02020603050405020304" pitchFamily="18" charset="0"/>
              </a:rPr>
              <a:t>Check</a:t>
            </a:r>
            <a:r>
              <a:rPr lang="ar-DZ" sz="3200" b="1" kern="1200" dirty="0">
                <a:solidFill>
                  <a:schemeClr val="tx1"/>
                </a:solidFill>
                <a:latin typeface="Times New Roman" panose="02020603050405020304" pitchFamily="18" charset="0"/>
                <a:cs typeface="Times New Roman" panose="02020603050405020304" pitchFamily="18" charset="0"/>
              </a:rPr>
              <a:t>  </a:t>
            </a:r>
            <a:r>
              <a:rPr lang="fr-FR" kern="1200" dirty="0">
                <a:solidFill>
                  <a:schemeClr val="lt1"/>
                </a:solidFill>
              </a:rPr>
              <a:t/>
            </a:r>
            <a:br>
              <a:rPr lang="fr-FR" kern="1200" dirty="0">
                <a:solidFill>
                  <a:schemeClr val="lt1"/>
                </a:solidFill>
              </a:rPr>
            </a:br>
            <a:endParaRPr lang="fr-FR" kern="1200" dirty="0">
              <a:solidFill>
                <a:schemeClr val="lt1"/>
              </a:solidFill>
            </a:endParaRPr>
          </a:p>
        </p:txBody>
      </p:sp>
      <p:sp>
        <p:nvSpPr>
          <p:cNvPr id="3" name="Espace réservé du contenu 2"/>
          <p:cNvSpPr>
            <a:spLocks noGrp="1"/>
          </p:cNvSpPr>
          <p:nvPr>
            <p:ph idx="1"/>
          </p:nvPr>
        </p:nvSpPr>
        <p:spPr>
          <a:xfrm>
            <a:off x="96303" y="908720"/>
            <a:ext cx="8940193" cy="3312368"/>
          </a:xfrm>
        </p:spPr>
        <p:style>
          <a:lnRef idx="2">
            <a:schemeClr val="accent2"/>
          </a:lnRef>
          <a:fillRef idx="1">
            <a:schemeClr val="lt1"/>
          </a:fillRef>
          <a:effectRef idx="0">
            <a:schemeClr val="accent2"/>
          </a:effectRef>
          <a:fontRef idx="minor">
            <a:schemeClr val="dk1"/>
          </a:fontRef>
        </p:style>
        <p:txBody>
          <a:bodyPr>
            <a:noAutofit/>
          </a:bodyPr>
          <a:lstStyle/>
          <a:p>
            <a:pPr lvl="0"/>
            <a:r>
              <a:rPr lang="en-US" sz="2400" dirty="0">
                <a:latin typeface="Times New Roman" panose="02020603050405020304" pitchFamily="18" charset="0"/>
                <a:cs typeface="Times New Roman" panose="02020603050405020304" pitchFamily="18" charset="0"/>
              </a:rPr>
              <a:t>All organisms are made of </a:t>
            </a:r>
            <a:r>
              <a:rPr lang="en-US" sz="2400" i="1" dirty="0">
                <a:latin typeface="Times New Roman" panose="02020603050405020304" pitchFamily="18" charset="0"/>
                <a:cs typeface="Times New Roman" panose="02020603050405020304" pitchFamily="18" charset="0"/>
              </a:rPr>
              <a:t>cells</a:t>
            </a:r>
            <a:r>
              <a:rPr lang="en-US" sz="2400" dirty="0">
                <a:latin typeface="Times New Roman" panose="02020603050405020304" pitchFamily="18" charset="0"/>
                <a:cs typeface="Times New Roman" panose="02020603050405020304" pitchFamily="18" charset="0"/>
              </a:rPr>
              <a:t>.</a:t>
            </a:r>
          </a:p>
          <a:p>
            <a:pPr lvl="0"/>
            <a:r>
              <a:rPr lang="en-US" sz="2400" dirty="0">
                <a:latin typeface="Times New Roman" panose="02020603050405020304" pitchFamily="18" charset="0"/>
                <a:cs typeface="Times New Roman" panose="02020603050405020304" pitchFamily="18" charset="0"/>
              </a:rPr>
              <a:t>Many organisms are single-celled.</a:t>
            </a:r>
          </a:p>
          <a:p>
            <a:pPr lvl="0"/>
            <a:r>
              <a:rPr lang="en-US" sz="2400" dirty="0">
                <a:latin typeface="Times New Roman" panose="02020603050405020304" pitchFamily="18" charset="0"/>
                <a:cs typeface="Times New Roman" panose="02020603050405020304" pitchFamily="18" charset="0"/>
              </a:rPr>
              <a:t>The cell is the simplest collection of matter that can live.</a:t>
            </a:r>
          </a:p>
          <a:p>
            <a:pPr lvl="0"/>
            <a:r>
              <a:rPr lang="en-US" sz="2400" dirty="0">
                <a:latin typeface="Times New Roman" panose="02020603050405020304" pitchFamily="18" charset="0"/>
                <a:cs typeface="Times New Roman" panose="02020603050405020304" pitchFamily="18" charset="0"/>
              </a:rPr>
              <a:t>Even when arranged into higher levels of organization, such as tissues and organs, cells are an organism’s basic units of structure and function. </a:t>
            </a:r>
          </a:p>
          <a:p>
            <a:pPr lvl="0"/>
            <a:r>
              <a:rPr lang="en-US" sz="2400" dirty="0">
                <a:latin typeface="Times New Roman" panose="02020603050405020304" pitchFamily="18" charset="0"/>
                <a:cs typeface="Times New Roman" panose="02020603050405020304" pitchFamily="18" charset="0"/>
              </a:rPr>
              <a:t>Organisms interact with their environment; cells sense and respond to environmental fluctuations. </a:t>
            </a:r>
          </a:p>
        </p:txBody>
      </p:sp>
      <p:sp>
        <p:nvSpPr>
          <p:cNvPr id="8" name="Content Placeholder 2"/>
          <p:cNvSpPr txBox="1">
            <a:spLocks/>
          </p:cNvSpPr>
          <p:nvPr/>
        </p:nvSpPr>
        <p:spPr>
          <a:xfrm>
            <a:off x="755576" y="4437112"/>
            <a:ext cx="8221049" cy="2316015"/>
          </a:xfrm>
          <a:prstGeom prst="rect">
            <a:avLst/>
          </a:prstGeom>
          <a:ln w="28575">
            <a:solidFill>
              <a:schemeClr val="tx1"/>
            </a:solidFill>
          </a:ln>
        </p:spPr>
        <p:txBody>
          <a:bodyPr vert="horz" lIns="91440" tIns="45720" rIns="91440" bIns="45720" rtlCol="1">
            <a:noAutofit/>
          </a:bodyPr>
          <a:lstStyle>
            <a:lvl1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1pPr>
            <a:lvl2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2pPr>
            <a:lvl3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3pPr>
            <a:lvl4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4pPr>
            <a:lvl5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a:solidFill>
                  <a:srgbClr val="7030A0"/>
                </a:solidFill>
                <a:latin typeface="Times New Roman" panose="02020603050405020304" pitchFamily="18" charset="0"/>
                <a:ea typeface="+mn-ea"/>
                <a:cs typeface="Times New Roman" panose="02020603050405020304" pitchFamily="18"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1" eaLnBrk="1" fontAlgn="base" latinLnBrk="0" hangingPunct="1">
              <a:lnSpc>
                <a:spcPct val="80000"/>
              </a:lnSpc>
              <a:spcBef>
                <a:spcPts val="1000"/>
              </a:spcBef>
              <a:spcAft>
                <a:spcPct val="0"/>
              </a:spcAft>
              <a:buClrTx/>
              <a:buSzPct val="80000"/>
              <a:buFont typeface="Arial" panose="020B0604020202020204" pitchFamily="34" charset="0"/>
              <a:buChar char="•"/>
              <a:tabLst/>
              <a:defRPr/>
            </a:pPr>
            <a:r>
              <a:rPr kumimoji="0" lang="ar-SA"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كل الكائنات الحية تتكون من خلايا.</a:t>
            </a:r>
          </a:p>
          <a:p>
            <a:pPr marL="228600" marR="0" lvl="0" indent="-228600" algn="just" defTabSz="914400" rtl="1" eaLnBrk="1" fontAlgn="base" latinLnBrk="0" hangingPunct="1">
              <a:lnSpc>
                <a:spcPct val="80000"/>
              </a:lnSpc>
              <a:spcBef>
                <a:spcPts val="1000"/>
              </a:spcBef>
              <a:spcAft>
                <a:spcPct val="0"/>
              </a:spcAft>
              <a:buClrTx/>
              <a:buSzPct val="80000"/>
              <a:buFont typeface="Arial" panose="020B0604020202020204" pitchFamily="34" charset="0"/>
              <a:buChar char="•"/>
              <a:tabLst/>
              <a:defRPr/>
            </a:pPr>
            <a:r>
              <a:rPr kumimoji="0" lang="ar-SA"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العديد من الكائنات الحية وحيدة الخلية.</a:t>
            </a:r>
          </a:p>
          <a:p>
            <a:pPr marL="228600" marR="0" lvl="0" indent="-228600" algn="just" defTabSz="914400" rtl="1" eaLnBrk="1" fontAlgn="base" latinLnBrk="0" hangingPunct="1">
              <a:lnSpc>
                <a:spcPct val="80000"/>
              </a:lnSpc>
              <a:spcBef>
                <a:spcPts val="1000"/>
              </a:spcBef>
              <a:spcAft>
                <a:spcPct val="0"/>
              </a:spcAft>
              <a:buClrTx/>
              <a:buSzPct val="80000"/>
              <a:buFont typeface="Arial" panose="020B0604020202020204" pitchFamily="34" charset="0"/>
              <a:buChar char="•"/>
              <a:tabLst/>
              <a:defRPr/>
            </a:pPr>
            <a:r>
              <a:rPr kumimoji="0" lang="ar-SA"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الخلية هي أبسط تجمع من المادة التي يمكن أن تعيش.</a:t>
            </a:r>
          </a:p>
          <a:p>
            <a:pPr marL="228600" marR="0" lvl="0" indent="-228600" algn="just" defTabSz="914400" rtl="1" eaLnBrk="1" fontAlgn="base" latinLnBrk="0" hangingPunct="1">
              <a:lnSpc>
                <a:spcPct val="80000"/>
              </a:lnSpc>
              <a:spcBef>
                <a:spcPts val="1000"/>
              </a:spcBef>
              <a:spcAft>
                <a:spcPct val="0"/>
              </a:spcAft>
              <a:buClrTx/>
              <a:buSzPct val="80000"/>
              <a:buFont typeface="Arial" panose="020B0604020202020204" pitchFamily="34" charset="0"/>
              <a:buChar char="•"/>
              <a:tabLst/>
              <a:defRPr/>
            </a:pPr>
            <a:r>
              <a:rPr kumimoji="0" lang="ar-SA"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حتى عندما يتم ترتيبها في مستويات أعلى من التنظيم ، مثل الأنسجة والأعضاء ، فإن الخلايا تظل هي الوحدات الأساسية للبنية والوظيفة في الكائن الحي.</a:t>
            </a:r>
          </a:p>
          <a:p>
            <a:pPr marL="228600" marR="0" lvl="0" indent="-228600" algn="just" defTabSz="914400" rtl="1" eaLnBrk="1" fontAlgn="base" latinLnBrk="0" hangingPunct="1">
              <a:lnSpc>
                <a:spcPct val="80000"/>
              </a:lnSpc>
              <a:spcBef>
                <a:spcPts val="1000"/>
              </a:spcBef>
              <a:spcAft>
                <a:spcPct val="0"/>
              </a:spcAft>
              <a:buClrTx/>
              <a:buSzPct val="80000"/>
              <a:buFont typeface="Arial" panose="020B0604020202020204" pitchFamily="34" charset="0"/>
              <a:buChar char="•"/>
              <a:tabLst/>
              <a:defRPr/>
            </a:pPr>
            <a:r>
              <a:rPr kumimoji="0" lang="ar-SA"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تتفاعل الكائنات الحية مع بيئتها ؛ تشعر الخلايا بالتقلبات البيئية وتستجيب لها.</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1610204"/>
      </p:ext>
    </p:extLst>
  </p:cSld>
  <p:clrMapOvr>
    <a:masterClrMapping/>
  </p:clrMapOvr>
  <p:transition>
    <p:pull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57159" y="5786454"/>
            <a:ext cx="8229599" cy="830997"/>
          </a:xfrm>
          <a:prstGeom prst="rect">
            <a:avLst/>
          </a:prstGeom>
          <a:noFill/>
          <a:ln w="28575">
            <a:solidFill>
              <a:srgbClr val="00CC00"/>
            </a:solid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a:latin typeface="Times New Roman" pitchFamily="18" charset="0"/>
                <a:ea typeface="Calibri" pitchFamily="34" charset="0"/>
                <a:cs typeface="Times New Roman" pitchFamily="18" charset="0"/>
              </a:rPr>
              <a:t>Figure: Prokaryotic Cell (Theoretical section of a bacterial cell).</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Titre 1"/>
          <p:cNvSpPr txBox="1">
            <a:spLocks/>
          </p:cNvSpPr>
          <p:nvPr/>
        </p:nvSpPr>
        <p:spPr>
          <a:xfrm>
            <a:off x="357158" y="80692"/>
            <a:ext cx="8229600" cy="1124475"/>
          </a:xfrm>
          <a:prstGeom prst="rect">
            <a:avLst/>
          </a:prstGeom>
          <a:blipFill>
            <a:blip r:embed="rId2"/>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252000" rIns="360000" bIns="252000" anchor="ctr" anchorCtr="0">
            <a:spAutoFit/>
          </a:bodyPr>
          <a:lstStyle/>
          <a:p>
            <a:pPr algn="ctr">
              <a:spcBef>
                <a:spcPct val="0"/>
              </a:spcBef>
            </a:pPr>
            <a:r>
              <a:rPr lang="fr-FR" sz="4000" b="1" dirty="0" err="1"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Prokaryotic</a:t>
            </a:r>
            <a:r>
              <a:rPr lang="fr-FR" sz="40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fr-FR" sz="4000" b="1" dirty="0" err="1"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Cell</a:t>
            </a:r>
            <a:endParaRPr lang="fr-FR" sz="40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Image 1"/>
          <p:cNvPicPr>
            <a:picLocks noChangeAspect="1"/>
          </p:cNvPicPr>
          <p:nvPr/>
        </p:nvPicPr>
        <p:blipFill>
          <a:blip r:embed="rId3"/>
          <a:stretch>
            <a:fillRect/>
          </a:stretch>
        </p:blipFill>
        <p:spPr>
          <a:xfrm>
            <a:off x="357158" y="1412776"/>
            <a:ext cx="8229600" cy="4176464"/>
          </a:xfrm>
          <a:prstGeom prst="rect">
            <a:avLst/>
          </a:prstGeom>
          <a:ln w="28575">
            <a:solidFill>
              <a:srgbClr val="00B0F0"/>
            </a:solidFill>
          </a:ln>
        </p:spPr>
      </p:pic>
    </p:spTree>
    <p:extLst>
      <p:ext uri="{BB962C8B-B14F-4D97-AF65-F5344CB8AC3E}">
        <p14:creationId xmlns:p14="http://schemas.microsoft.com/office/powerpoint/2010/main" val="1868454406"/>
      </p:ext>
    </p:extLst>
  </p:cSld>
  <p:clrMapOvr>
    <a:masterClrMapping/>
  </p:clrMapOvr>
  <p:transition>
    <p:pull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908720"/>
            <a:ext cx="8750776" cy="4519404"/>
          </a:xfrm>
        </p:spPr>
        <p:txBody>
          <a:bodyPr>
            <a:noAutofit/>
          </a:bodyPr>
          <a:lstStyle/>
          <a:p>
            <a:pPr marL="571500" lvl="0" indent="-571500" algn="just">
              <a:lnSpc>
                <a:spcPct val="170000"/>
              </a:lnSpc>
              <a:buClr>
                <a:srgbClr val="0070C0"/>
              </a:buClr>
              <a:buSzPct val="130000"/>
              <a:buFont typeface="Wingdings" pitchFamily="2" charset="2"/>
              <a:buChar char="q"/>
            </a:pPr>
            <a:r>
              <a:rPr lang="en-US" sz="2400" dirty="0">
                <a:latin typeface="Times New Roman" pitchFamily="18" charset="0"/>
                <a:cs typeface="Times New Roman" pitchFamily="18" charset="0"/>
              </a:rPr>
              <a:t>Prokaryotic cells are very small cells: </a:t>
            </a:r>
            <a:r>
              <a:rPr lang="en-US" sz="2400" b="1" dirty="0">
                <a:latin typeface="Times New Roman" pitchFamily="18" charset="0"/>
                <a:cs typeface="Times New Roman" pitchFamily="18" charset="0"/>
              </a:rPr>
              <a:t>Typical size of 1 to 10 µm in diameter and a few µm in length</a:t>
            </a:r>
          </a:p>
          <a:p>
            <a:pPr marL="571500" lvl="0" indent="-571500" algn="just">
              <a:lnSpc>
                <a:spcPct val="170000"/>
              </a:lnSpc>
              <a:buClr>
                <a:srgbClr val="0070C0"/>
              </a:buClr>
              <a:buSzPct val="130000"/>
              <a:buFont typeface="Wingdings" pitchFamily="2" charset="2"/>
              <a:buChar char="q"/>
            </a:pPr>
            <a:r>
              <a:rPr lang="en-US" sz="2400" dirty="0">
                <a:latin typeface="Times New Roman" pitchFamily="18" charset="0"/>
                <a:cs typeface="Times New Roman" pitchFamily="18" charset="0"/>
              </a:rPr>
              <a:t>Prokaryotic Cells h</a:t>
            </a:r>
            <a:r>
              <a:rPr lang="en-US" sz="2400" dirty="0" smtClean="0">
                <a:latin typeface="Times New Roman" pitchFamily="18" charset="0"/>
                <a:cs typeface="Times New Roman" pitchFamily="18" charset="0"/>
              </a:rPr>
              <a:t>ave </a:t>
            </a:r>
            <a:r>
              <a:rPr lang="en-US" sz="2400" dirty="0">
                <a:latin typeface="Times New Roman" pitchFamily="18" charset="0"/>
                <a:cs typeface="Times New Roman" pitchFamily="18" charset="0"/>
              </a:rPr>
              <a:t>a s</a:t>
            </a:r>
            <a:r>
              <a:rPr lang="en-US" sz="2400" dirty="0" smtClean="0">
                <a:latin typeface="Times New Roman" pitchFamily="18" charset="0"/>
                <a:cs typeface="Times New Roman" pitchFamily="18" charset="0"/>
              </a:rPr>
              <a:t>imple structure</a:t>
            </a:r>
            <a:r>
              <a:rPr lang="en-US" sz="2400" dirty="0">
                <a:latin typeface="Times New Roman" pitchFamily="18" charset="0"/>
                <a:cs typeface="Times New Roman" pitchFamily="18" charset="0"/>
              </a:rPr>
              <a:t>. They have little or no compartmentalization within their cytoplasm (</a:t>
            </a:r>
            <a:r>
              <a:rPr lang="en-US" sz="2400" b="1" dirty="0">
                <a:latin typeface="Times New Roman" pitchFamily="18" charset="0"/>
                <a:cs typeface="Times New Roman" pitchFamily="18" charset="0"/>
              </a:rPr>
              <a:t>absence of cellular organelles limited by membranes</a:t>
            </a:r>
            <a:r>
              <a:rPr lang="en-US" sz="2400" dirty="0">
                <a:latin typeface="Times New Roman" pitchFamily="18" charset="0"/>
                <a:cs typeface="Times New Roman" pitchFamily="18" charset="0"/>
              </a:rPr>
              <a:t>).</a:t>
            </a:r>
          </a:p>
          <a:p>
            <a:pPr marL="571500" lvl="0" indent="-571500" algn="just">
              <a:lnSpc>
                <a:spcPct val="170000"/>
              </a:lnSpc>
              <a:buClr>
                <a:srgbClr val="0070C0"/>
              </a:buClr>
              <a:buSzPct val="130000"/>
              <a:buFont typeface="Wingdings" pitchFamily="2" charset="2"/>
              <a:buChar char="q"/>
            </a:pPr>
            <a:r>
              <a:rPr lang="en-US" sz="2400" dirty="0">
                <a:latin typeface="Times New Roman" pitchFamily="18" charset="0"/>
                <a:cs typeface="Times New Roman" pitchFamily="18" charset="0"/>
              </a:rPr>
              <a:t>Their genetic material is dispersed in the cytosol in the form of nucleoid: </a:t>
            </a:r>
            <a:r>
              <a:rPr lang="en-US" sz="2400" b="1" dirty="0">
                <a:latin typeface="Times New Roman" pitchFamily="18" charset="0"/>
                <a:cs typeface="Times New Roman" pitchFamily="18" charset="0"/>
              </a:rPr>
              <a:t>no real nucleus</a:t>
            </a:r>
            <a:r>
              <a:rPr lang="en-US" sz="2400" dirty="0">
                <a:latin typeface="Times New Roman" pitchFamily="18" charset="0"/>
                <a:cs typeface="Times New Roman" pitchFamily="18" charset="0"/>
              </a:rPr>
              <a:t>.</a:t>
            </a:r>
            <a:endParaRPr lang="fr-FR" sz="2400" u="sng" dirty="0">
              <a:latin typeface="Times New Roman" pitchFamily="18" charset="0"/>
              <a:cs typeface="Times New Roman" pitchFamily="18" charset="0"/>
            </a:endParaRPr>
          </a:p>
        </p:txBody>
      </p:sp>
      <p:sp>
        <p:nvSpPr>
          <p:cNvPr id="4" name="Titre 1"/>
          <p:cNvSpPr txBox="1">
            <a:spLocks/>
          </p:cNvSpPr>
          <p:nvPr/>
        </p:nvSpPr>
        <p:spPr>
          <a:xfrm>
            <a:off x="1000100" y="269"/>
            <a:ext cx="7215238" cy="1124475"/>
          </a:xfrm>
          <a:prstGeom prst="rect">
            <a:avLst/>
          </a:prstGeom>
          <a:blipFill>
            <a:blip r:embed="rId2"/>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252000" rIns="360000" bIns="252000" anchor="ctr" anchorCtr="0">
            <a:spAutoFit/>
          </a:bodyPr>
          <a:lstStyle/>
          <a:p>
            <a:pPr algn="ctr">
              <a:spcBef>
                <a:spcPct val="0"/>
              </a:spcBef>
            </a:pPr>
            <a:r>
              <a:rPr lang="fr-FR" sz="40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General </a:t>
            </a:r>
            <a:r>
              <a:rPr lang="fr-FR" sz="4000" b="1" dirty="0" err="1">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organization</a:t>
            </a:r>
            <a:endParaRPr lang="fr-FR" sz="40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539552" y="5445224"/>
            <a:ext cx="8496944" cy="1323439"/>
          </a:xfrm>
          <a:prstGeom prst="rect">
            <a:avLst/>
          </a:prstGeom>
          <a:ln w="19050">
            <a:solidFill>
              <a:schemeClr val="tx1"/>
            </a:solidFill>
          </a:ln>
        </p:spPr>
        <p:txBody>
          <a:bodyPr wrap="square">
            <a:spAutoFit/>
          </a:bodyPr>
          <a:lstStyle/>
          <a:p>
            <a:pPr algn="r" rtl="1"/>
            <a:r>
              <a:rPr lang="fr-FR" sz="2000" b="1" dirty="0" err="1"/>
              <a:t>الخلايا</a:t>
            </a:r>
            <a:r>
              <a:rPr lang="fr-FR" sz="2000" b="1" dirty="0"/>
              <a:t> </a:t>
            </a:r>
            <a:r>
              <a:rPr lang="fr-FR" sz="2000" b="1" dirty="0" err="1"/>
              <a:t>بدائية</a:t>
            </a:r>
            <a:r>
              <a:rPr lang="fr-FR" sz="2000" b="1" dirty="0"/>
              <a:t> </a:t>
            </a:r>
            <a:r>
              <a:rPr lang="fr-FR" sz="2000" b="1" dirty="0" err="1"/>
              <a:t>النواة</a:t>
            </a:r>
            <a:r>
              <a:rPr lang="fr-FR" sz="2000" b="1" dirty="0"/>
              <a:t> </a:t>
            </a:r>
            <a:r>
              <a:rPr lang="fr-FR" sz="2000" b="1" dirty="0" err="1"/>
              <a:t>هي</a:t>
            </a:r>
            <a:r>
              <a:rPr lang="fr-FR" sz="2000" b="1" dirty="0"/>
              <a:t> </a:t>
            </a:r>
            <a:r>
              <a:rPr lang="fr-FR" sz="2000" b="1" dirty="0" err="1"/>
              <a:t>خلايا</a:t>
            </a:r>
            <a:r>
              <a:rPr lang="fr-FR" sz="2000" b="1" dirty="0"/>
              <a:t> </a:t>
            </a:r>
            <a:r>
              <a:rPr lang="fr-FR" sz="2000" b="1" dirty="0" err="1"/>
              <a:t>صغيرة</a:t>
            </a:r>
            <a:r>
              <a:rPr lang="fr-FR" sz="2000" b="1" dirty="0"/>
              <a:t> </a:t>
            </a:r>
            <a:r>
              <a:rPr lang="fr-FR" sz="2000" b="1" dirty="0" err="1"/>
              <a:t>جدًا</a:t>
            </a:r>
            <a:r>
              <a:rPr lang="fr-FR" sz="2000" b="1" dirty="0"/>
              <a:t>: </a:t>
            </a:r>
            <a:r>
              <a:rPr lang="fr-FR" sz="2000" b="1" dirty="0" err="1"/>
              <a:t>يتراوح</a:t>
            </a:r>
            <a:r>
              <a:rPr lang="fr-FR" sz="2000" b="1" dirty="0"/>
              <a:t> </a:t>
            </a:r>
            <a:r>
              <a:rPr lang="fr-FR" sz="2000" b="1" dirty="0" err="1"/>
              <a:t>حجمها</a:t>
            </a:r>
            <a:r>
              <a:rPr lang="fr-FR" sz="2000" b="1" dirty="0"/>
              <a:t> </a:t>
            </a:r>
            <a:r>
              <a:rPr lang="fr-FR" sz="2000" b="1" dirty="0" err="1"/>
              <a:t>النموذجي</a:t>
            </a:r>
            <a:r>
              <a:rPr lang="fr-FR" sz="2000" b="1" dirty="0"/>
              <a:t> </a:t>
            </a:r>
            <a:r>
              <a:rPr lang="fr-FR" sz="2000" b="1" dirty="0" err="1"/>
              <a:t>من</a:t>
            </a:r>
            <a:r>
              <a:rPr lang="fr-FR" sz="2000" b="1" dirty="0"/>
              <a:t> 1 </a:t>
            </a:r>
            <a:r>
              <a:rPr lang="fr-FR" sz="2000" b="1" dirty="0" err="1"/>
              <a:t>إلى</a:t>
            </a:r>
            <a:r>
              <a:rPr lang="fr-FR" sz="2000" b="1" dirty="0"/>
              <a:t> </a:t>
            </a:r>
            <a:r>
              <a:rPr lang="fr-FR" sz="2000" b="1" dirty="0" smtClean="0"/>
              <a:t>10 </a:t>
            </a:r>
            <a:r>
              <a:rPr lang="fr-FR" sz="2000" b="1" dirty="0" err="1"/>
              <a:t>ميكرومتر</a:t>
            </a:r>
            <a:r>
              <a:rPr lang="fr-FR" sz="2000" b="1" dirty="0"/>
              <a:t> </a:t>
            </a:r>
            <a:r>
              <a:rPr lang="fr-FR" sz="2000" b="1" dirty="0" err="1"/>
              <a:t>في</a:t>
            </a:r>
            <a:r>
              <a:rPr lang="fr-FR" sz="2000" b="1" dirty="0"/>
              <a:t> </a:t>
            </a:r>
            <a:r>
              <a:rPr lang="fr-FR" sz="2000" b="1" dirty="0" err="1"/>
              <a:t>القطر</a:t>
            </a:r>
            <a:r>
              <a:rPr lang="fr-FR" sz="2000" b="1" dirty="0"/>
              <a:t> </a:t>
            </a:r>
            <a:r>
              <a:rPr lang="fr-FR" sz="2000" b="1" dirty="0" err="1"/>
              <a:t>وبضعة</a:t>
            </a:r>
            <a:r>
              <a:rPr lang="fr-FR" sz="2000" b="1" dirty="0"/>
              <a:t> </a:t>
            </a:r>
            <a:r>
              <a:rPr lang="fr-FR" sz="2000" b="1" dirty="0" err="1"/>
              <a:t>ميكرومتر</a:t>
            </a:r>
            <a:r>
              <a:rPr lang="fr-FR" sz="2000" b="1" dirty="0"/>
              <a:t> </a:t>
            </a:r>
            <a:r>
              <a:rPr lang="fr-FR" sz="2000" b="1" dirty="0" err="1"/>
              <a:t>في</a:t>
            </a:r>
            <a:r>
              <a:rPr lang="fr-FR" sz="2000" b="1" dirty="0"/>
              <a:t> </a:t>
            </a:r>
            <a:r>
              <a:rPr lang="fr-FR" sz="2000" b="1" dirty="0" err="1"/>
              <a:t>الطول</a:t>
            </a:r>
            <a:endParaRPr lang="fr-FR" sz="2000" b="1" dirty="0"/>
          </a:p>
          <a:p>
            <a:pPr algn="r" rtl="1"/>
            <a:r>
              <a:rPr lang="fr-FR" sz="2000" b="1" dirty="0" err="1"/>
              <a:t>لديهم</a:t>
            </a:r>
            <a:r>
              <a:rPr lang="fr-FR" sz="2000" b="1" dirty="0"/>
              <a:t> </a:t>
            </a:r>
            <a:r>
              <a:rPr lang="fr-FR" sz="2000" b="1" dirty="0" err="1"/>
              <a:t>تجزئة</a:t>
            </a:r>
            <a:r>
              <a:rPr lang="fr-FR" sz="2000" b="1" dirty="0"/>
              <a:t> </a:t>
            </a:r>
            <a:r>
              <a:rPr lang="fr-FR" sz="2000" b="1" dirty="0" err="1"/>
              <a:t>قليلة</a:t>
            </a:r>
            <a:r>
              <a:rPr lang="fr-FR" sz="2000" b="1" dirty="0"/>
              <a:t> </a:t>
            </a:r>
            <a:r>
              <a:rPr lang="fr-FR" sz="2000" b="1" dirty="0" err="1"/>
              <a:t>أو</a:t>
            </a:r>
            <a:r>
              <a:rPr lang="fr-FR" sz="2000" b="1" dirty="0"/>
              <a:t> </a:t>
            </a:r>
            <a:r>
              <a:rPr lang="fr-FR" sz="2000" b="1" dirty="0" err="1"/>
              <a:t>معدومة</a:t>
            </a:r>
            <a:r>
              <a:rPr lang="fr-FR" sz="2000" b="1" dirty="0"/>
              <a:t> </a:t>
            </a:r>
            <a:r>
              <a:rPr lang="fr-FR" sz="2000" b="1" dirty="0" err="1"/>
              <a:t>داخل</a:t>
            </a:r>
            <a:r>
              <a:rPr lang="fr-FR" sz="2000" b="1" dirty="0"/>
              <a:t> </a:t>
            </a:r>
            <a:r>
              <a:rPr lang="fr-FR" sz="2000" b="1" dirty="0" err="1" smtClean="0"/>
              <a:t>السيتوبلازم</a:t>
            </a:r>
            <a:r>
              <a:rPr lang="fr-FR" sz="2000" b="1" dirty="0" smtClean="0"/>
              <a:t>)</a:t>
            </a:r>
            <a:r>
              <a:rPr lang="fr-FR" sz="2000" b="1" dirty="0" err="1" smtClean="0"/>
              <a:t>غياب</a:t>
            </a:r>
            <a:r>
              <a:rPr lang="fr-FR" sz="2000" b="1" dirty="0" smtClean="0"/>
              <a:t> </a:t>
            </a:r>
            <a:r>
              <a:rPr lang="fr-FR" sz="2000" b="1" dirty="0" err="1"/>
              <a:t>العضيات</a:t>
            </a:r>
            <a:r>
              <a:rPr lang="fr-FR" sz="2000" b="1" dirty="0"/>
              <a:t> </a:t>
            </a:r>
            <a:r>
              <a:rPr lang="fr-FR" sz="2000" b="1" dirty="0" err="1"/>
              <a:t>الخلوية</a:t>
            </a:r>
            <a:r>
              <a:rPr lang="fr-FR" sz="2000" b="1" dirty="0"/>
              <a:t> </a:t>
            </a:r>
            <a:r>
              <a:rPr lang="fr-FR" sz="2000" b="1" dirty="0" err="1"/>
              <a:t>المحدودة</a:t>
            </a:r>
            <a:r>
              <a:rPr lang="fr-FR" sz="2000" b="1" dirty="0"/>
              <a:t> </a:t>
            </a:r>
            <a:r>
              <a:rPr lang="fr-FR" sz="2000" b="1" dirty="0" err="1" smtClean="0"/>
              <a:t>بالأغشية</a:t>
            </a:r>
            <a:r>
              <a:rPr lang="fr-FR" sz="2000" b="1" dirty="0" smtClean="0"/>
              <a:t>.</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a:t>
            </a:r>
            <a:endParaRPr lang="fr-FR" sz="2000" b="1" dirty="0"/>
          </a:p>
          <a:p>
            <a:pPr algn="r" rtl="1"/>
            <a:r>
              <a:rPr lang="fr-FR" sz="2000" b="1" dirty="0" err="1"/>
              <a:t>تتوزع</a:t>
            </a:r>
            <a:r>
              <a:rPr lang="fr-FR" sz="2000" b="1" dirty="0"/>
              <a:t> </a:t>
            </a:r>
            <a:r>
              <a:rPr lang="fr-FR" sz="2000" b="1" dirty="0" err="1"/>
              <a:t>مادتها</a:t>
            </a:r>
            <a:r>
              <a:rPr lang="fr-FR" sz="2000" b="1" dirty="0"/>
              <a:t> </a:t>
            </a:r>
            <a:r>
              <a:rPr lang="fr-FR" sz="2000" b="1" dirty="0" err="1"/>
              <a:t>الوراثية</a:t>
            </a:r>
            <a:r>
              <a:rPr lang="fr-FR" sz="2000" b="1" dirty="0"/>
              <a:t> </a:t>
            </a:r>
            <a:r>
              <a:rPr lang="fr-FR" sz="2000" b="1" dirty="0" err="1"/>
              <a:t>في</a:t>
            </a:r>
            <a:r>
              <a:rPr lang="fr-FR" sz="2000" b="1" dirty="0"/>
              <a:t> </a:t>
            </a:r>
            <a:r>
              <a:rPr lang="ar-DZ" sz="2000" b="1" dirty="0" err="1"/>
              <a:t>الهيولى</a:t>
            </a:r>
            <a:r>
              <a:rPr lang="fr-FR" sz="2000" b="1" dirty="0" smtClean="0"/>
              <a:t> </a:t>
            </a:r>
            <a:r>
              <a:rPr lang="fr-FR" sz="2000" b="1" dirty="0" err="1"/>
              <a:t>الخلوية</a:t>
            </a:r>
            <a:r>
              <a:rPr lang="fr-FR" sz="2000" b="1" dirty="0"/>
              <a:t> </a:t>
            </a:r>
            <a:r>
              <a:rPr lang="fr-FR" sz="2000" b="1" dirty="0" err="1"/>
              <a:t>على</a:t>
            </a:r>
            <a:r>
              <a:rPr lang="fr-FR" sz="2000" b="1" dirty="0"/>
              <a:t> </a:t>
            </a:r>
            <a:r>
              <a:rPr lang="fr-FR" sz="2000" b="1" dirty="0" err="1"/>
              <a:t>شكل</a:t>
            </a:r>
            <a:r>
              <a:rPr lang="fr-FR" sz="2000" b="1" dirty="0"/>
              <a:t> </a:t>
            </a:r>
            <a:r>
              <a:rPr lang="fr-FR" sz="2000" b="1" dirty="0" err="1"/>
              <a:t>نووية</a:t>
            </a:r>
            <a:r>
              <a:rPr lang="fr-FR" sz="2000" b="1" dirty="0"/>
              <a:t>: </a:t>
            </a:r>
            <a:r>
              <a:rPr lang="fr-FR" sz="2000" b="1" dirty="0" err="1"/>
              <a:t>لا</a:t>
            </a:r>
            <a:r>
              <a:rPr lang="fr-FR" sz="2000" b="1" dirty="0"/>
              <a:t> </a:t>
            </a:r>
            <a:r>
              <a:rPr lang="fr-FR" sz="2000" b="1" dirty="0" err="1"/>
              <a:t>توجد</a:t>
            </a:r>
            <a:r>
              <a:rPr lang="fr-FR" sz="2000" b="1" dirty="0"/>
              <a:t> </a:t>
            </a:r>
            <a:r>
              <a:rPr lang="fr-FR" sz="2000" b="1" dirty="0" err="1"/>
              <a:t>نواة</a:t>
            </a:r>
            <a:r>
              <a:rPr lang="fr-FR" sz="2000" b="1" dirty="0"/>
              <a:t> </a:t>
            </a:r>
            <a:r>
              <a:rPr lang="fr-FR" sz="2000" b="1" dirty="0" err="1"/>
              <a:t>حقيقية</a:t>
            </a:r>
            <a:r>
              <a:rPr lang="fr-FR" sz="2000" b="1" dirty="0"/>
              <a:t>.</a:t>
            </a:r>
          </a:p>
        </p:txBody>
      </p:sp>
    </p:spTree>
    <p:extLst>
      <p:ext uri="{BB962C8B-B14F-4D97-AF65-F5344CB8AC3E}">
        <p14:creationId xmlns:p14="http://schemas.microsoft.com/office/powerpoint/2010/main" val="550085546"/>
      </p:ext>
    </p:extLst>
  </p:cSld>
  <p:clrMapOvr>
    <a:masterClrMapping/>
  </p:clrMapOvr>
  <p:transition>
    <p:pull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51165" y="6279703"/>
            <a:ext cx="8172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b="1" dirty="0">
                <a:latin typeface="Times New Roman" panose="02020603050405020304" pitchFamily="18" charset="0"/>
                <a:cs typeface="Times New Roman" panose="02020603050405020304" pitchFamily="18" charset="0"/>
              </a:rPr>
              <a:t>Figure </a:t>
            </a:r>
            <a:r>
              <a:rPr lang="en-US" sz="2400" b="1" dirty="0" smtClean="0">
                <a:latin typeface="Times New Roman" panose="02020603050405020304" pitchFamily="18" charset="0"/>
                <a:cs typeface="Times New Roman" panose="02020603050405020304" pitchFamily="18" charset="0"/>
              </a:rPr>
              <a:t>: Shapes </a:t>
            </a:r>
            <a:r>
              <a:rPr lang="en-US" sz="2400" b="1" dirty="0">
                <a:latin typeface="Times New Roman" panose="02020603050405020304" pitchFamily="18" charset="0"/>
                <a:cs typeface="Times New Roman" panose="02020603050405020304" pitchFamily="18" charset="0"/>
              </a:rPr>
              <a:t>and sizes </a:t>
            </a:r>
            <a:r>
              <a:rPr lang="en-US" sz="2400" b="1" dirty="0" smtClean="0">
                <a:latin typeface="Times New Roman" panose="02020603050405020304" pitchFamily="18" charset="0"/>
                <a:cs typeface="Times New Roman" panose="02020603050405020304" pitchFamily="18" charset="0"/>
              </a:rPr>
              <a:t>of some </a:t>
            </a:r>
            <a:r>
              <a:rPr lang="en-US" sz="2400" b="1" dirty="0">
                <a:latin typeface="Times New Roman" panose="02020603050405020304" pitchFamily="18" charset="0"/>
                <a:cs typeface="Times New Roman" panose="02020603050405020304" pitchFamily="18" charset="0"/>
              </a:rPr>
              <a:t>bacteria</a:t>
            </a:r>
            <a:r>
              <a:rPr lang="en-US" sz="2400" b="1" dirty="0" smtClean="0">
                <a:latin typeface="Times New Roman" panose="02020603050405020304" pitchFamily="18" charset="0"/>
                <a:cs typeface="Times New Roman" panose="02020603050405020304" pitchFamily="18" charset="0"/>
              </a:rPr>
              <a:t>.</a:t>
            </a:r>
            <a:endParaRPr kumimoji="0" lang="fr-FR"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2" name="Image 1"/>
          <p:cNvPicPr>
            <a:picLocks noChangeAspect="1"/>
          </p:cNvPicPr>
          <p:nvPr/>
        </p:nvPicPr>
        <p:blipFill rotWithShape="1">
          <a:blip r:embed="rId2"/>
          <a:srcRect r="10269" b="8297"/>
          <a:stretch/>
        </p:blipFill>
        <p:spPr>
          <a:xfrm>
            <a:off x="148376" y="3940434"/>
            <a:ext cx="4351616" cy="1432782"/>
          </a:xfrm>
          <a:prstGeom prst="rect">
            <a:avLst/>
          </a:prstGeom>
          <a:ln>
            <a:solidFill>
              <a:schemeClr val="tx1"/>
            </a:solidFill>
          </a:ln>
        </p:spPr>
      </p:pic>
      <p:pic>
        <p:nvPicPr>
          <p:cNvPr id="3" name="Image 2"/>
          <p:cNvPicPr>
            <a:picLocks noChangeAspect="1"/>
          </p:cNvPicPr>
          <p:nvPr/>
        </p:nvPicPr>
        <p:blipFill>
          <a:blip r:embed="rId3"/>
          <a:stretch>
            <a:fillRect/>
          </a:stretch>
        </p:blipFill>
        <p:spPr>
          <a:xfrm>
            <a:off x="4754218" y="3942094"/>
            <a:ext cx="2194046" cy="1431122"/>
          </a:xfrm>
          <a:prstGeom prst="rect">
            <a:avLst/>
          </a:prstGeom>
          <a:ln>
            <a:solidFill>
              <a:schemeClr val="tx1"/>
            </a:solidFill>
          </a:ln>
        </p:spPr>
      </p:pic>
      <p:pic>
        <p:nvPicPr>
          <p:cNvPr id="4" name="Image 3"/>
          <p:cNvPicPr>
            <a:picLocks noChangeAspect="1"/>
          </p:cNvPicPr>
          <p:nvPr/>
        </p:nvPicPr>
        <p:blipFill rotWithShape="1">
          <a:blip r:embed="rId4"/>
          <a:srcRect b="8297"/>
          <a:stretch/>
        </p:blipFill>
        <p:spPr>
          <a:xfrm>
            <a:off x="7077916" y="3933056"/>
            <a:ext cx="1944216" cy="1313754"/>
          </a:xfrm>
          <a:prstGeom prst="rect">
            <a:avLst/>
          </a:prstGeom>
          <a:ln>
            <a:solidFill>
              <a:schemeClr val="tx1"/>
            </a:solidFill>
          </a:ln>
        </p:spPr>
      </p:pic>
      <p:sp>
        <p:nvSpPr>
          <p:cNvPr id="8" name="Rectangle à coins arrondis 7"/>
          <p:cNvSpPr/>
          <p:nvPr/>
        </p:nvSpPr>
        <p:spPr>
          <a:xfrm>
            <a:off x="155932" y="5376310"/>
            <a:ext cx="2279234" cy="8610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dirty="0" err="1"/>
              <a:t>spherical</a:t>
            </a:r>
            <a:r>
              <a:rPr lang="fr-FR" dirty="0"/>
              <a:t> </a:t>
            </a:r>
            <a:r>
              <a:rPr lang="fr-FR" dirty="0" err="1"/>
              <a:t>cells</a:t>
            </a:r>
            <a:endParaRPr lang="fr-FR" dirty="0"/>
          </a:p>
          <a:p>
            <a:r>
              <a:rPr lang="fr-FR" dirty="0" err="1"/>
              <a:t>e.g</a:t>
            </a:r>
            <a:r>
              <a:rPr lang="fr-FR" dirty="0"/>
              <a:t>., </a:t>
            </a:r>
            <a:r>
              <a:rPr lang="fr-FR" i="1" dirty="0" smtClean="0"/>
              <a:t>Streptococcus</a:t>
            </a:r>
            <a:endParaRPr lang="fr-FR" i="1" dirty="0"/>
          </a:p>
        </p:txBody>
      </p:sp>
      <p:sp>
        <p:nvSpPr>
          <p:cNvPr id="10" name="Rectangle à coins arrondis 9"/>
          <p:cNvSpPr/>
          <p:nvPr/>
        </p:nvSpPr>
        <p:spPr>
          <a:xfrm>
            <a:off x="2435166" y="5274148"/>
            <a:ext cx="2352858" cy="11071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dirty="0" err="1" smtClean="0"/>
              <a:t>rod-shaped</a:t>
            </a:r>
            <a:r>
              <a:rPr lang="fr-FR" dirty="0" smtClean="0"/>
              <a:t> </a:t>
            </a:r>
            <a:r>
              <a:rPr lang="fr-FR" dirty="0" err="1"/>
              <a:t>cells</a:t>
            </a:r>
            <a:endParaRPr lang="fr-FR" dirty="0"/>
          </a:p>
          <a:p>
            <a:r>
              <a:rPr lang="fr-FR" dirty="0" err="1"/>
              <a:t>e.g</a:t>
            </a:r>
            <a:r>
              <a:rPr lang="fr-FR" dirty="0"/>
              <a:t>., </a:t>
            </a:r>
            <a:r>
              <a:rPr lang="fr-FR" i="1" dirty="0"/>
              <a:t>Escherichia coli,</a:t>
            </a:r>
          </a:p>
          <a:p>
            <a:r>
              <a:rPr lang="fr-FR" i="1" dirty="0" err="1"/>
              <a:t>Vibrio</a:t>
            </a:r>
            <a:r>
              <a:rPr lang="fr-FR" i="1" dirty="0"/>
              <a:t> </a:t>
            </a:r>
            <a:r>
              <a:rPr lang="fr-FR" i="1" dirty="0" err="1" smtClean="0"/>
              <a:t>cholerae</a:t>
            </a:r>
            <a:endParaRPr lang="fr-FR" i="1" dirty="0"/>
          </a:p>
        </p:txBody>
      </p:sp>
      <p:sp>
        <p:nvSpPr>
          <p:cNvPr id="11" name="Rectangle à coins arrondis 10"/>
          <p:cNvSpPr/>
          <p:nvPr/>
        </p:nvSpPr>
        <p:spPr>
          <a:xfrm>
            <a:off x="4853392" y="5366839"/>
            <a:ext cx="2209414" cy="8704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dirty="0" smtClean="0"/>
              <a:t>the </a:t>
            </a:r>
            <a:r>
              <a:rPr lang="fr-FR" dirty="0" err="1"/>
              <a:t>smallest</a:t>
            </a:r>
            <a:r>
              <a:rPr lang="fr-FR" dirty="0"/>
              <a:t> </a:t>
            </a:r>
            <a:r>
              <a:rPr lang="fr-FR" dirty="0" err="1"/>
              <a:t>cells</a:t>
            </a:r>
            <a:endParaRPr lang="fr-FR" dirty="0"/>
          </a:p>
          <a:p>
            <a:r>
              <a:rPr lang="fr-FR" dirty="0" err="1"/>
              <a:t>e.g</a:t>
            </a:r>
            <a:r>
              <a:rPr lang="fr-FR" dirty="0"/>
              <a:t>., </a:t>
            </a:r>
            <a:r>
              <a:rPr lang="fr-FR" i="1" dirty="0" err="1"/>
              <a:t>Mycoplasma</a:t>
            </a:r>
            <a:r>
              <a:rPr lang="fr-FR" i="1" dirty="0"/>
              <a:t>,</a:t>
            </a:r>
          </a:p>
          <a:p>
            <a:r>
              <a:rPr lang="fr-FR" i="1" dirty="0" err="1" smtClean="0"/>
              <a:t>Spiroplasma</a:t>
            </a:r>
            <a:endParaRPr lang="fr-FR" i="1" dirty="0"/>
          </a:p>
        </p:txBody>
      </p:sp>
      <p:sp>
        <p:nvSpPr>
          <p:cNvPr id="12" name="Rectangle à coins arrondis 11"/>
          <p:cNvSpPr/>
          <p:nvPr/>
        </p:nvSpPr>
        <p:spPr>
          <a:xfrm>
            <a:off x="7244998" y="5214060"/>
            <a:ext cx="1886904" cy="10952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dirty="0" smtClean="0"/>
              <a:t>spiral </a:t>
            </a:r>
            <a:r>
              <a:rPr lang="fr-FR" dirty="0" err="1"/>
              <a:t>cells</a:t>
            </a:r>
            <a:endParaRPr lang="fr-FR" dirty="0"/>
          </a:p>
          <a:p>
            <a:r>
              <a:rPr lang="fr-FR" dirty="0" err="1"/>
              <a:t>e.g</a:t>
            </a:r>
            <a:r>
              <a:rPr lang="fr-FR" dirty="0"/>
              <a:t>., </a:t>
            </a:r>
            <a:r>
              <a:rPr lang="fr-FR" i="1" dirty="0" err="1"/>
              <a:t>Treponema</a:t>
            </a:r>
            <a:r>
              <a:rPr lang="fr-FR" i="1" dirty="0"/>
              <a:t> pallidum</a:t>
            </a:r>
            <a:endParaRPr lang="fr-FR" dirty="0"/>
          </a:p>
        </p:txBody>
      </p:sp>
      <p:sp>
        <p:nvSpPr>
          <p:cNvPr id="5" name="Rectangle 4"/>
          <p:cNvSpPr/>
          <p:nvPr/>
        </p:nvSpPr>
        <p:spPr>
          <a:xfrm>
            <a:off x="148376" y="59826"/>
            <a:ext cx="8816111" cy="38164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600"/>
              </a:spcAft>
              <a:buClr>
                <a:srgbClr val="0000FF"/>
              </a:buClr>
              <a:buSzTx/>
            </a:pPr>
            <a:r>
              <a:rPr lang="en-US" sz="2200" dirty="0">
                <a:latin typeface="Times New Roman" panose="02020603050405020304" pitchFamily="18" charset="0"/>
                <a:cs typeface="Times New Roman" panose="02020603050405020304" pitchFamily="18" charset="0"/>
              </a:rPr>
              <a:t>Prokaryotic cell </a:t>
            </a:r>
            <a:r>
              <a:rPr lang="en-US" sz="2000" dirty="0" smtClean="0">
                <a:latin typeface="Times New Roman" pitchFamily="18" charset="0"/>
                <a:cs typeface="Times New Roman" pitchFamily="18" charset="0"/>
              </a:rPr>
              <a:t>(</a:t>
            </a:r>
            <a:r>
              <a:rPr lang="en-US" altLang="en-US" sz="2200" dirty="0" smtClean="0">
                <a:latin typeface="Times New Roman" panose="02020603050405020304" pitchFamily="18" charset="0"/>
                <a:cs typeface="Times New Roman" panose="02020603050405020304" pitchFamily="18" charset="0"/>
              </a:rPr>
              <a:t>Bacteria) </a:t>
            </a:r>
            <a:r>
              <a:rPr lang="en-US" sz="2200" dirty="0">
                <a:latin typeface="Times New Roman" panose="02020603050405020304" pitchFamily="18" charset="0"/>
                <a:cs typeface="Times New Roman" panose="02020603050405020304" pitchFamily="18" charset="0"/>
              </a:rPr>
              <a:t>can have many different shapes;</a:t>
            </a:r>
            <a:r>
              <a:rPr lang="en-US" altLang="en-US" sz="2200"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rods, </a:t>
            </a:r>
            <a:r>
              <a:rPr lang="en-US" sz="2200" b="1" dirty="0" err="1">
                <a:latin typeface="Times New Roman" panose="02020603050405020304" pitchFamily="18" charset="0"/>
                <a:cs typeface="Times New Roman" panose="02020603050405020304" pitchFamily="18" charset="0"/>
              </a:rPr>
              <a:t>cocci</a:t>
            </a:r>
            <a:r>
              <a:rPr lang="en-US" sz="2200" b="1" dirty="0">
                <a:latin typeface="Times New Roman" panose="02020603050405020304" pitchFamily="18" charset="0"/>
                <a:cs typeface="Times New Roman" panose="02020603050405020304" pitchFamily="18" charset="0"/>
              </a:rPr>
              <a:t>, and </a:t>
            </a:r>
            <a:r>
              <a:rPr lang="fr-FR" sz="2200" b="1" dirty="0" err="1">
                <a:latin typeface="Times New Roman" panose="02020603050405020304" pitchFamily="18" charset="0"/>
                <a:cs typeface="Times New Roman" panose="02020603050405020304" pitchFamily="18" charset="0"/>
              </a:rPr>
              <a:t>spirilla</a:t>
            </a:r>
            <a:r>
              <a:rPr lang="fr-FR" sz="2200" b="1" dirty="0">
                <a:latin typeface="Times New Roman" panose="02020603050405020304" pitchFamily="18" charset="0"/>
                <a:cs typeface="Times New Roman" panose="02020603050405020304" pitchFamily="18" charset="0"/>
              </a:rPr>
              <a:t> are </a:t>
            </a:r>
            <a:r>
              <a:rPr lang="fr-FR" sz="2200" b="1" dirty="0" err="1">
                <a:latin typeface="Times New Roman" panose="02020603050405020304" pitchFamily="18" charset="0"/>
                <a:cs typeface="Times New Roman" panose="02020603050405020304" pitchFamily="18" charset="0"/>
              </a:rPr>
              <a:t>common</a:t>
            </a:r>
            <a:r>
              <a:rPr lang="fr-FR" sz="2200" b="1" dirty="0">
                <a:latin typeface="Times New Roman" panose="02020603050405020304" pitchFamily="18" charset="0"/>
                <a:cs typeface="Times New Roman" panose="02020603050405020304" pitchFamily="18" charset="0"/>
              </a:rPr>
              <a:t> </a:t>
            </a:r>
            <a:r>
              <a:rPr lang="fr-FR" sz="2200" b="1" dirty="0" err="1">
                <a:latin typeface="Times New Roman" panose="02020603050405020304" pitchFamily="18" charset="0"/>
                <a:cs typeface="Times New Roman" panose="02020603050405020304" pitchFamily="18" charset="0"/>
              </a:rPr>
              <a:t>cell</a:t>
            </a:r>
            <a:r>
              <a:rPr lang="fr-FR" sz="2200" b="1" dirty="0">
                <a:latin typeface="Times New Roman" panose="02020603050405020304" pitchFamily="18" charset="0"/>
                <a:cs typeface="Times New Roman" panose="02020603050405020304" pitchFamily="18" charset="0"/>
              </a:rPr>
              <a:t> morphologies </a:t>
            </a:r>
            <a:endParaRPr lang="fr-FR" sz="2200" b="1" dirty="0" smtClean="0">
              <a:latin typeface="Times New Roman" panose="02020603050405020304" pitchFamily="18" charset="0"/>
              <a:cs typeface="Times New Roman" panose="02020603050405020304" pitchFamily="18" charset="0"/>
            </a:endParaRPr>
          </a:p>
          <a:p>
            <a:pPr lvl="0" algn="just" rtl="1">
              <a:spcAft>
                <a:spcPts val="600"/>
              </a:spcAft>
              <a:buClr>
                <a:srgbClr val="0000FF"/>
              </a:buClr>
            </a:pPr>
            <a:r>
              <a:rPr lang="ar-SA" sz="2000" b="1" dirty="0">
                <a:latin typeface="Times New Roman" panose="02020603050405020304" pitchFamily="18" charset="0"/>
                <a:cs typeface="Times New Roman" panose="02020603050405020304" pitchFamily="18" charset="0"/>
              </a:rPr>
              <a:t>يمكن أن يكون للبكتيريا أشكال </a:t>
            </a:r>
            <a:r>
              <a:rPr lang="ar-SA" sz="2000" b="1" dirty="0" smtClean="0">
                <a:latin typeface="Times New Roman" panose="02020603050405020304" pitchFamily="18" charset="0"/>
                <a:cs typeface="Times New Roman" panose="02020603050405020304" pitchFamily="18" charset="0"/>
              </a:rPr>
              <a:t>عديدة؛ </a:t>
            </a:r>
            <a:r>
              <a:rPr lang="ar-SA" sz="2000" b="1" dirty="0">
                <a:latin typeface="Times New Roman" panose="02020603050405020304" pitchFamily="18" charset="0"/>
                <a:cs typeface="Times New Roman" panose="02020603050405020304" pitchFamily="18" charset="0"/>
              </a:rPr>
              <a:t>تعد العصي والمكورات والحلزونيات من أشكال الخلايا الشائعة.</a:t>
            </a:r>
            <a:endParaRPr lang="en-GB" sz="2000" b="1" dirty="0">
              <a:latin typeface="Times New Roman" panose="02020603050405020304" pitchFamily="18" charset="0"/>
              <a:cs typeface="Times New Roman" panose="02020603050405020304" pitchFamily="18" charset="0"/>
            </a:endParaRPr>
          </a:p>
          <a:p>
            <a:pPr algn="just">
              <a:spcAft>
                <a:spcPts val="600"/>
              </a:spcAft>
              <a:buClr>
                <a:srgbClr val="0000FF"/>
              </a:buClr>
              <a:buSzTx/>
            </a:pPr>
            <a:r>
              <a:rPr lang="en-US" altLang="en-US" sz="2200" dirty="0" smtClean="0">
                <a:latin typeface="Times New Roman" panose="02020603050405020304" pitchFamily="18" charset="0"/>
                <a:cs typeface="Times New Roman" panose="02020603050405020304" pitchFamily="18" charset="0"/>
              </a:rPr>
              <a:t>Spiral </a:t>
            </a:r>
            <a:r>
              <a:rPr lang="en-US" altLang="en-US" sz="2200" dirty="0">
                <a:latin typeface="Times New Roman" panose="02020603050405020304" pitchFamily="18" charset="0"/>
                <a:cs typeface="Times New Roman" panose="02020603050405020304" pitchFamily="18" charset="0"/>
              </a:rPr>
              <a:t>shaped bacteria in the form of </a:t>
            </a:r>
            <a:r>
              <a:rPr lang="en-US" altLang="en-US" sz="2200" dirty="0" err="1">
                <a:latin typeface="Times New Roman" panose="02020603050405020304" pitchFamily="18" charset="0"/>
                <a:cs typeface="Times New Roman" panose="02020603050405020304" pitchFamily="18" charset="0"/>
              </a:rPr>
              <a:t>spirilla</a:t>
            </a:r>
            <a:r>
              <a:rPr lang="en-US" altLang="en-US" sz="2200" dirty="0">
                <a:latin typeface="Times New Roman" panose="02020603050405020304" pitchFamily="18" charset="0"/>
                <a:cs typeface="Times New Roman" panose="02020603050405020304" pitchFamily="18" charset="0"/>
              </a:rPr>
              <a:t> (singular, </a:t>
            </a:r>
            <a:r>
              <a:rPr lang="en-US" altLang="en-US" sz="2200" dirty="0" err="1">
                <a:latin typeface="Times New Roman" panose="02020603050405020304" pitchFamily="18" charset="0"/>
                <a:cs typeface="Times New Roman" panose="02020603050405020304" pitchFamily="18" charset="0"/>
              </a:rPr>
              <a:t>spirillum</a:t>
            </a:r>
            <a:r>
              <a:rPr lang="en-US" altLang="en-US" sz="2200" dirty="0">
                <a:latin typeface="Times New Roman" panose="02020603050405020304" pitchFamily="18" charset="0"/>
                <a:cs typeface="Times New Roman" panose="02020603050405020304" pitchFamily="18" charset="0"/>
              </a:rPr>
              <a:t>) or vibrio </a:t>
            </a:r>
            <a:r>
              <a:rPr lang="ar-SA" b="1" dirty="0">
                <a:solidFill>
                  <a:schemeClr val="tx1"/>
                </a:solidFill>
                <a:latin typeface="Times New Roman" panose="02020603050405020304" pitchFamily="18" charset="0"/>
                <a:cs typeface="Times New Roman" panose="02020603050405020304" pitchFamily="18" charset="0"/>
              </a:rPr>
              <a:t>ال</a:t>
            </a:r>
            <a:r>
              <a:rPr lang="ar-AE" b="1" dirty="0">
                <a:solidFill>
                  <a:schemeClr val="tx1"/>
                </a:solidFill>
                <a:latin typeface="Times New Roman" panose="02020603050405020304" pitchFamily="18" charset="0"/>
                <a:cs typeface="Times New Roman" panose="02020603050405020304" pitchFamily="18" charset="0"/>
              </a:rPr>
              <a:t>بكتيريا </a:t>
            </a:r>
            <a:r>
              <a:rPr lang="ar-SA" b="1" dirty="0">
                <a:solidFill>
                  <a:schemeClr val="tx1"/>
                </a:solidFill>
                <a:latin typeface="Times New Roman" panose="02020603050405020304" pitchFamily="18" charset="0"/>
                <a:cs typeface="Times New Roman" panose="02020603050405020304" pitchFamily="18" charset="0"/>
              </a:rPr>
              <a:t>ال</a:t>
            </a:r>
            <a:r>
              <a:rPr lang="ar-AE" b="1" dirty="0">
                <a:solidFill>
                  <a:schemeClr val="tx1"/>
                </a:solidFill>
                <a:latin typeface="Times New Roman" panose="02020603050405020304" pitchFamily="18" charset="0"/>
                <a:cs typeface="Times New Roman" panose="02020603050405020304" pitchFamily="18" charset="0"/>
              </a:rPr>
              <a:t>حلزونية </a:t>
            </a:r>
            <a:r>
              <a:rPr lang="ar-SA" b="1" dirty="0">
                <a:solidFill>
                  <a:schemeClr val="tx1"/>
                </a:solidFill>
                <a:latin typeface="Times New Roman" panose="02020603050405020304" pitchFamily="18" charset="0"/>
                <a:cs typeface="Times New Roman" panose="02020603050405020304" pitchFamily="18" charset="0"/>
              </a:rPr>
              <a:t>ال</a:t>
            </a:r>
            <a:r>
              <a:rPr lang="ar-AE" b="1" dirty="0">
                <a:solidFill>
                  <a:schemeClr val="tx1"/>
                </a:solidFill>
                <a:latin typeface="Times New Roman" panose="02020603050405020304" pitchFamily="18" charset="0"/>
                <a:cs typeface="Times New Roman" panose="02020603050405020304" pitchFamily="18" charset="0"/>
              </a:rPr>
              <a:t>شكل </a:t>
            </a:r>
            <a:r>
              <a:rPr lang="ar-SA" b="1" dirty="0">
                <a:solidFill>
                  <a:schemeClr val="tx1"/>
                </a:solidFill>
                <a:latin typeface="Times New Roman" panose="02020603050405020304" pitchFamily="18" charset="0"/>
                <a:cs typeface="Times New Roman" panose="02020603050405020304" pitchFamily="18" charset="0"/>
              </a:rPr>
              <a:t>توجد على شكل حلزون </a:t>
            </a:r>
            <a:r>
              <a:rPr lang="fr-FR" b="1" dirty="0" smtClean="0">
                <a:solidFill>
                  <a:schemeClr val="tx1"/>
                </a:solidFill>
                <a:latin typeface="Times New Roman" panose="02020603050405020304" pitchFamily="18" charset="0"/>
                <a:cs typeface="Times New Roman" panose="02020603050405020304" pitchFamily="18" charset="0"/>
              </a:rPr>
              <a:t>  </a:t>
            </a:r>
          </a:p>
          <a:p>
            <a:pPr algn="just">
              <a:spcAft>
                <a:spcPts val="600"/>
              </a:spcAft>
              <a:buClr>
                <a:srgbClr val="0000FF"/>
              </a:buClr>
              <a:buSzTx/>
            </a:pPr>
            <a:r>
              <a:rPr lang="en-US" altLang="en-US" sz="2200" dirty="0" smtClean="0">
                <a:latin typeface="Times New Roman" panose="02020603050405020304" pitchFamily="18" charset="0"/>
                <a:cs typeface="Times New Roman" panose="02020603050405020304" pitchFamily="18" charset="0"/>
              </a:rPr>
              <a:t>Sphere-shaped </a:t>
            </a:r>
            <a:r>
              <a:rPr lang="en-US" altLang="en-US" sz="2200" dirty="0">
                <a:latin typeface="Times New Roman" panose="02020603050405020304" pitchFamily="18" charset="0"/>
                <a:cs typeface="Times New Roman" panose="02020603050405020304" pitchFamily="18" charset="0"/>
              </a:rPr>
              <a:t>bacteria are called </a:t>
            </a:r>
            <a:r>
              <a:rPr lang="en-US" altLang="en-US" sz="2200" dirty="0" err="1">
                <a:latin typeface="Times New Roman" panose="02020603050405020304" pitchFamily="18" charset="0"/>
                <a:cs typeface="Times New Roman" panose="02020603050405020304" pitchFamily="18" charset="0"/>
              </a:rPr>
              <a:t>cocci</a:t>
            </a:r>
            <a:r>
              <a:rPr lang="en-US" altLang="en-US" sz="2200" dirty="0">
                <a:latin typeface="Times New Roman" panose="02020603050405020304" pitchFamily="18" charset="0"/>
                <a:cs typeface="Times New Roman" panose="02020603050405020304" pitchFamily="18" charset="0"/>
              </a:rPr>
              <a:t> (singular, </a:t>
            </a:r>
            <a:r>
              <a:rPr lang="en-US" altLang="en-US" sz="2200" dirty="0" err="1">
                <a:latin typeface="Times New Roman" panose="02020603050405020304" pitchFamily="18" charset="0"/>
                <a:cs typeface="Times New Roman" panose="02020603050405020304" pitchFamily="18" charset="0"/>
              </a:rPr>
              <a:t>coccus</a:t>
            </a:r>
            <a:r>
              <a:rPr lang="en-US" altLang="en-US" sz="2200" dirty="0" smtClean="0">
                <a:latin typeface="Times New Roman" panose="02020603050405020304" pitchFamily="18" charset="0"/>
                <a:cs typeface="Times New Roman" panose="02020603050405020304" pitchFamily="18" charset="0"/>
              </a:rPr>
              <a:t>).</a:t>
            </a:r>
          </a:p>
          <a:p>
            <a:pPr algn="just">
              <a:spcAft>
                <a:spcPts val="600"/>
              </a:spcAft>
              <a:buClr>
                <a:srgbClr val="0000FF"/>
              </a:buClr>
              <a:buSzTx/>
            </a:pPr>
            <a:r>
              <a:rPr lang="en-US" altLang="en-US" sz="2200" dirty="0" smtClean="0">
                <a:latin typeface="Times New Roman" panose="02020603050405020304" pitchFamily="18" charset="0"/>
                <a:cs typeface="Times New Roman" panose="02020603050405020304" pitchFamily="18" charset="0"/>
              </a:rPr>
              <a:t>.</a:t>
            </a:r>
            <a:r>
              <a:rPr lang="ar-SA" sz="2400" dirty="0" smtClean="0">
                <a:solidFill>
                  <a:srgbClr val="7030A0"/>
                </a:solidFill>
                <a:latin typeface="Times New Roman" panose="02020603050405020304" pitchFamily="18" charset="0"/>
                <a:cs typeface="Times New Roman" panose="02020603050405020304" pitchFamily="18" charset="0"/>
              </a:rPr>
              <a:t> </a:t>
            </a:r>
            <a:r>
              <a:rPr lang="ar-SA" b="1" dirty="0">
                <a:solidFill>
                  <a:schemeClr val="tx1"/>
                </a:solidFill>
                <a:latin typeface="Times New Roman" panose="02020603050405020304" pitchFamily="18" charset="0"/>
                <a:cs typeface="Times New Roman" panose="02020603050405020304" pitchFamily="18" charset="0"/>
              </a:rPr>
              <a:t>يطلق على</a:t>
            </a:r>
            <a:r>
              <a:rPr lang="ar-AE" b="1" dirty="0">
                <a:solidFill>
                  <a:schemeClr val="tx1"/>
                </a:solidFill>
                <a:latin typeface="Times New Roman" panose="02020603050405020304" pitchFamily="18" charset="0"/>
                <a:cs typeface="Times New Roman" panose="02020603050405020304" pitchFamily="18" charset="0"/>
              </a:rPr>
              <a:t> البكتيريا </a:t>
            </a:r>
            <a:r>
              <a:rPr lang="ar-SA" b="1" dirty="0">
                <a:solidFill>
                  <a:schemeClr val="tx1"/>
                </a:solidFill>
                <a:latin typeface="Times New Roman" panose="02020603050405020304" pitchFamily="18" charset="0"/>
                <a:cs typeface="Times New Roman" panose="02020603050405020304" pitchFamily="18" charset="0"/>
              </a:rPr>
              <a:t>التي على </a:t>
            </a:r>
            <a:r>
              <a:rPr lang="ar-AE" b="1" dirty="0">
                <a:solidFill>
                  <a:schemeClr val="tx1"/>
                </a:solidFill>
                <a:latin typeface="Times New Roman" panose="02020603050405020304" pitchFamily="18" charset="0"/>
                <a:cs typeface="Times New Roman" panose="02020603050405020304" pitchFamily="18" charset="0"/>
              </a:rPr>
              <a:t>شكل </a:t>
            </a:r>
            <a:r>
              <a:rPr lang="ar-SA" b="1" dirty="0">
                <a:solidFill>
                  <a:schemeClr val="tx1"/>
                </a:solidFill>
                <a:latin typeface="Times New Roman" panose="02020603050405020304" pitchFamily="18" charset="0"/>
                <a:cs typeface="Times New Roman" panose="02020603050405020304" pitchFamily="18" charset="0"/>
              </a:rPr>
              <a:t>ال</a:t>
            </a:r>
            <a:r>
              <a:rPr lang="ar-AE" b="1" dirty="0">
                <a:solidFill>
                  <a:schemeClr val="tx1"/>
                </a:solidFill>
                <a:latin typeface="Times New Roman" panose="02020603050405020304" pitchFamily="18" charset="0"/>
                <a:cs typeface="Times New Roman" panose="02020603050405020304" pitchFamily="18" charset="0"/>
              </a:rPr>
              <a:t>كرة </a:t>
            </a:r>
            <a:r>
              <a:rPr lang="ar-SA" b="1" dirty="0">
                <a:solidFill>
                  <a:schemeClr val="tx1"/>
                </a:solidFill>
                <a:latin typeface="Times New Roman" panose="02020603050405020304" pitchFamily="18" charset="0"/>
                <a:cs typeface="Times New Roman" panose="02020603050405020304" pitchFamily="18" charset="0"/>
              </a:rPr>
              <a:t>المُكَوَّرات (مفردها مكورة</a:t>
            </a:r>
            <a:endParaRPr lang="en-GB" b="1" dirty="0">
              <a:solidFill>
                <a:schemeClr val="tx1"/>
              </a:solidFill>
              <a:latin typeface="Times New Roman" panose="02020603050405020304" pitchFamily="18" charset="0"/>
              <a:cs typeface="Times New Roman" panose="02020603050405020304" pitchFamily="18" charset="0"/>
            </a:endParaRPr>
          </a:p>
          <a:p>
            <a:pPr algn="just">
              <a:spcAft>
                <a:spcPts val="600"/>
              </a:spcAft>
              <a:buClr>
                <a:srgbClr val="0000FF"/>
              </a:buClr>
              <a:buSzTx/>
            </a:pPr>
            <a:r>
              <a:rPr lang="en-US" altLang="en-US" sz="2200" dirty="0" smtClean="0">
                <a:latin typeface="Times New Roman" panose="02020603050405020304" pitchFamily="18" charset="0"/>
                <a:cs typeface="Times New Roman" panose="02020603050405020304" pitchFamily="18" charset="0"/>
              </a:rPr>
              <a:t>Rod-shaped </a:t>
            </a:r>
            <a:r>
              <a:rPr lang="en-US" altLang="en-US" sz="2200" dirty="0">
                <a:latin typeface="Times New Roman" panose="02020603050405020304" pitchFamily="18" charset="0"/>
                <a:cs typeface="Times New Roman" panose="02020603050405020304" pitchFamily="18" charset="0"/>
              </a:rPr>
              <a:t>bacteria are called bacilli (singular, bacillus). An example of bacilli is Escherichia coli. </a:t>
            </a:r>
            <a:endParaRPr lang="en-US" altLang="en-US" sz="2200" dirty="0" smtClean="0">
              <a:latin typeface="Times New Roman" panose="02020603050405020304" pitchFamily="18" charset="0"/>
              <a:cs typeface="Times New Roman" panose="02020603050405020304" pitchFamily="18" charset="0"/>
            </a:endParaRPr>
          </a:p>
          <a:p>
            <a:pPr algn="just">
              <a:spcAft>
                <a:spcPts val="600"/>
              </a:spcAft>
              <a:buClr>
                <a:srgbClr val="0000FF"/>
              </a:buClr>
              <a:buSzTx/>
            </a:pPr>
            <a:r>
              <a:rPr lang="ar-AE" b="1" dirty="0">
                <a:solidFill>
                  <a:schemeClr val="tx1"/>
                </a:solidFill>
                <a:latin typeface="Times New Roman" panose="02020603050405020304" pitchFamily="18" charset="0"/>
                <a:cs typeface="Times New Roman" panose="02020603050405020304" pitchFamily="18" charset="0"/>
              </a:rPr>
              <a:t>تسمى البكتيريا على شكل قضيب العصيات (مفرد</a:t>
            </a:r>
            <a:r>
              <a:rPr lang="ar-SA" b="1" dirty="0">
                <a:solidFill>
                  <a:schemeClr val="tx1"/>
                </a:solidFill>
                <a:latin typeface="Times New Roman" panose="02020603050405020304" pitchFamily="18" charset="0"/>
                <a:cs typeface="Times New Roman" panose="02020603050405020304" pitchFamily="18" charset="0"/>
              </a:rPr>
              <a:t>ها </a:t>
            </a:r>
            <a:r>
              <a:rPr lang="ar-AE" b="1" dirty="0">
                <a:solidFill>
                  <a:schemeClr val="tx1"/>
                </a:solidFill>
                <a:latin typeface="Times New Roman" panose="02020603050405020304" pitchFamily="18" charset="0"/>
                <a:cs typeface="Times New Roman" panose="02020603050405020304" pitchFamily="18" charset="0"/>
              </a:rPr>
              <a:t>عصوية). مثال على العصيات هو </a:t>
            </a:r>
            <a:r>
              <a:rPr lang="ar-AE" b="1" dirty="0" err="1">
                <a:solidFill>
                  <a:schemeClr val="tx1"/>
                </a:solidFill>
                <a:latin typeface="Times New Roman" panose="02020603050405020304" pitchFamily="18" charset="0"/>
                <a:cs typeface="Times New Roman" panose="02020603050405020304" pitchFamily="18" charset="0"/>
              </a:rPr>
              <a:t>الإشريكية</a:t>
            </a:r>
            <a:r>
              <a:rPr lang="ar-AE" b="1" dirty="0">
                <a:solidFill>
                  <a:schemeClr val="tx1"/>
                </a:solidFill>
                <a:latin typeface="Times New Roman" panose="02020603050405020304" pitchFamily="18" charset="0"/>
                <a:cs typeface="Times New Roman" panose="02020603050405020304" pitchFamily="18" charset="0"/>
              </a:rPr>
              <a:t> القولونية. </a:t>
            </a:r>
            <a:endParaRPr lang="en-US" alt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632579"/>
      </p:ext>
    </p:extLst>
  </p:cSld>
  <p:clrMapOvr>
    <a:masterClrMapping/>
  </p:clrMapOvr>
  <p:transition>
    <p:pull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1847" y="196370"/>
            <a:ext cx="8544610" cy="1124475"/>
          </a:xfrm>
          <a:prstGeom prst="rect">
            <a:avLst/>
          </a:prstGeom>
          <a:blipFill>
            <a:blip r:embed="rId2"/>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252000" rIns="360000" bIns="252000" anchor="ctr" anchorCtr="0">
            <a:spAutoFit/>
          </a:bodyPr>
          <a:lstStyle/>
          <a:p>
            <a:pPr algn="ctr">
              <a:spcBef>
                <a:spcPct val="0"/>
              </a:spcBef>
            </a:pPr>
            <a:r>
              <a:rPr lang="en-US" sz="40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Prokaryotic Cell Structure</a:t>
            </a:r>
            <a:endParaRPr lang="en-US" sz="40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Content Placeholder 9"/>
          <p:cNvSpPr txBox="1">
            <a:spLocks/>
          </p:cNvSpPr>
          <p:nvPr/>
        </p:nvSpPr>
        <p:spPr>
          <a:xfrm>
            <a:off x="18255" y="1628800"/>
            <a:ext cx="8658201" cy="1512168"/>
          </a:xfrm>
          <a:prstGeom prst="rect">
            <a:avLst/>
          </a:prstGeom>
        </p:spPr>
        <p:txBody>
          <a:bodyPr>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609600" indent="-609600" algn="just">
              <a:buFontTx/>
              <a:buAutoNum type="arabicPeriod"/>
            </a:pPr>
            <a:r>
              <a:rPr lang="en-US" altLang="en-US" sz="2400" b="1" u="sng" dirty="0" smtClean="0">
                <a:solidFill>
                  <a:srgbClr val="006C31"/>
                </a:solidFill>
                <a:latin typeface="Times New Roman" panose="02020603050405020304" pitchFamily="18" charset="0"/>
                <a:cs typeface="Times New Roman" panose="02020603050405020304" pitchFamily="18" charset="0"/>
              </a:rPr>
              <a:t>Cytoplasm</a:t>
            </a:r>
            <a:r>
              <a:rPr lang="en-US" altLang="en-US" sz="2400" b="1" dirty="0" smtClean="0">
                <a:solidFill>
                  <a:srgbClr val="006C31"/>
                </a:solidFill>
                <a:latin typeface="Times New Roman" panose="02020603050405020304" pitchFamily="18" charset="0"/>
                <a:cs typeface="Times New Roman" panose="02020603050405020304" pitchFamily="18" charset="0"/>
              </a:rPr>
              <a:t>-</a:t>
            </a:r>
            <a:r>
              <a:rPr lang="en-US" altLang="en-US" sz="2400" b="1" dirty="0" smtClean="0">
                <a:latin typeface="Times New Roman" panose="02020603050405020304" pitchFamily="18" charset="0"/>
                <a:cs typeface="Times New Roman" panose="02020603050405020304" pitchFamily="18" charset="0"/>
              </a:rPr>
              <a:t> nucleoid/chromosome ribosomes, granules, </a:t>
            </a:r>
          </a:p>
          <a:p>
            <a:pPr marL="609600" indent="-609600" algn="just">
              <a:buFontTx/>
              <a:buAutoNum type="arabicPeriod"/>
            </a:pPr>
            <a:r>
              <a:rPr lang="en-US" altLang="en-US" sz="2400" b="1" u="sng" dirty="0" smtClean="0">
                <a:solidFill>
                  <a:srgbClr val="008000"/>
                </a:solidFill>
                <a:latin typeface="Times New Roman" panose="02020603050405020304" pitchFamily="18" charset="0"/>
                <a:cs typeface="Times New Roman" panose="02020603050405020304" pitchFamily="18" charset="0"/>
              </a:rPr>
              <a:t>Cell envelope-</a:t>
            </a:r>
            <a:r>
              <a:rPr lang="en-US" altLang="en-US" sz="2400" b="1" dirty="0" smtClean="0">
                <a:solidFill>
                  <a:srgbClr val="008000"/>
                </a:solidFill>
                <a:latin typeface="Times New Roman" panose="02020603050405020304" pitchFamily="18" charset="0"/>
                <a:cs typeface="Times New Roman" panose="02020603050405020304" pitchFamily="18" charset="0"/>
              </a:rPr>
              <a:t> </a:t>
            </a:r>
            <a:r>
              <a:rPr lang="en-US" altLang="en-US" sz="2400" b="1" dirty="0" smtClean="0">
                <a:latin typeface="Times New Roman" panose="02020603050405020304" pitchFamily="18" charset="0"/>
                <a:cs typeface="Times New Roman" panose="02020603050405020304" pitchFamily="18" charset="0"/>
              </a:rPr>
              <a:t>Capsule, cell wall , cell membrane</a:t>
            </a:r>
          </a:p>
          <a:p>
            <a:pPr marL="609600" indent="-609600" algn="just">
              <a:buFontTx/>
              <a:buAutoNum type="arabicPeriod"/>
            </a:pPr>
            <a:r>
              <a:rPr lang="en-US" altLang="en-US" sz="2400" b="1" u="sng" dirty="0" smtClean="0">
                <a:solidFill>
                  <a:srgbClr val="008000"/>
                </a:solidFill>
                <a:latin typeface="Times New Roman" panose="02020603050405020304" pitchFamily="18" charset="0"/>
                <a:cs typeface="Times New Roman" panose="02020603050405020304" pitchFamily="18" charset="0"/>
              </a:rPr>
              <a:t>Appendages</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             </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pili</a:t>
            </a:r>
            <a:r>
              <a:rPr lang="en-US" altLang="en-US" sz="2400" b="1" dirty="0" smtClean="0">
                <a:latin typeface="Times New Roman" panose="02020603050405020304" pitchFamily="18" charset="0"/>
                <a:cs typeface="Times New Roman" panose="02020603050405020304" pitchFamily="18" charset="0"/>
              </a:rPr>
              <a:t>,</a:t>
            </a:r>
            <a:r>
              <a:rPr lang="en-US" altLang="en-US" sz="2400" b="1" dirty="0">
                <a:latin typeface="Times New Roman" panose="02020603050405020304" pitchFamily="18" charset="0"/>
                <a:cs typeface="Times New Roman" panose="02020603050405020304" pitchFamily="18" charset="0"/>
              </a:rPr>
              <a:t> flagella</a:t>
            </a:r>
            <a:endParaRPr lang="en-US" sz="2400" b="1" dirty="0">
              <a:latin typeface="Times New Roman" panose="02020603050405020304" pitchFamily="18" charset="0"/>
              <a:cs typeface="Times New Roman" panose="02020603050405020304" pitchFamily="18" charset="0"/>
            </a:endParaRPr>
          </a:p>
          <a:p>
            <a:pPr marL="0" indent="0" algn="just">
              <a:buNone/>
            </a:pPr>
            <a:endParaRPr lang="en-US" altLang="en-US" sz="2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2411760" y="2564904"/>
            <a:ext cx="1044000" cy="432000"/>
          </a:xfrm>
          <a:prstGeom prst="rect">
            <a:avLst/>
          </a:prstGeom>
          <a:ln w="190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altLang="en-US" sz="2000" b="1" i="0" strike="noStrike" kern="0" cap="none" spc="0" normalizeH="0" baseline="0" noProof="0" dirty="0">
                <a:ln>
                  <a:noFill/>
                </a:ln>
                <a:effectLst/>
                <a:uLnTx/>
                <a:uFillTx/>
                <a:latin typeface="Times New Roman" panose="02020603050405020304" pitchFamily="18" charset="0"/>
                <a:ea typeface="+mj-ea"/>
                <a:cs typeface="Times New Roman" panose="02020603050405020304" pitchFamily="18" charset="0"/>
              </a:rPr>
              <a:t>الزوائد</a:t>
            </a:r>
            <a:r>
              <a:rPr kumimoji="0" lang="ru-RU" altLang="en-US" sz="2000" b="1" i="0" strike="noStrike" kern="0" cap="none" spc="0" normalizeH="0" baseline="0" noProof="0" dirty="0">
                <a:ln>
                  <a:noFill/>
                </a:ln>
                <a:effectLst/>
                <a:uLnTx/>
                <a:uFillTx/>
                <a:latin typeface="Times New Roman" panose="02020603050405020304" pitchFamily="18" charset="0"/>
                <a:ea typeface="+mj-ea"/>
                <a:cs typeface="Times New Roman" panose="02020603050405020304" pitchFamily="18" charset="0"/>
              </a:rPr>
              <a:t/>
            </a:r>
            <a:br>
              <a:rPr kumimoji="0" lang="ru-RU" altLang="en-US" sz="2000" b="1" i="0" strike="noStrike" kern="0" cap="none" spc="0" normalizeH="0" baseline="0" noProof="0" dirty="0">
                <a:ln>
                  <a:noFill/>
                </a:ln>
                <a:effectLst/>
                <a:uLnTx/>
                <a:uFillTx/>
                <a:latin typeface="Times New Roman" panose="02020603050405020304" pitchFamily="18" charset="0"/>
                <a:ea typeface="+mj-ea"/>
                <a:cs typeface="Times New Roman" panose="02020603050405020304" pitchFamily="18" charset="0"/>
              </a:rPr>
            </a:br>
            <a:endParaRPr kumimoji="0" lang="en-US" sz="2000" b="1" i="0"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9762938"/>
      </p:ext>
    </p:extLst>
  </p:cSld>
  <p:clrMapOvr>
    <a:masterClrMapping/>
  </p:clrMapOvr>
  <p:transition>
    <p:pull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9"/>
          <p:cNvSpPr txBox="1">
            <a:spLocks/>
          </p:cNvSpPr>
          <p:nvPr/>
        </p:nvSpPr>
        <p:spPr>
          <a:xfrm>
            <a:off x="242095" y="6381328"/>
            <a:ext cx="5626050" cy="473406"/>
          </a:xfrm>
          <a:prstGeom prst="rect">
            <a:avLst/>
          </a:prstGeom>
        </p:spPr>
        <p:style>
          <a:lnRef idx="2">
            <a:schemeClr val="accent2"/>
          </a:lnRef>
          <a:fillRef idx="1">
            <a:schemeClr val="lt1"/>
          </a:fillRef>
          <a:effectRef idx="0">
            <a:schemeClr val="accent2"/>
          </a:effectRef>
          <a:fontRef idx="minor">
            <a:schemeClr val="dk1"/>
          </a:fontRef>
        </p:style>
        <p:txBody>
          <a:bodyPr>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000" b="1" dirty="0" smtClean="0">
                <a:latin typeface="Times New Roman" panose="02020603050405020304" pitchFamily="18" charset="0"/>
                <a:cs typeface="Times New Roman" panose="02020603050405020304" pitchFamily="18" charset="0"/>
              </a:rPr>
              <a:t>Figure; Structure </a:t>
            </a:r>
            <a:r>
              <a:rPr lang="en-US" sz="2000" b="1" dirty="0">
                <a:latin typeface="Times New Roman" panose="02020603050405020304" pitchFamily="18" charset="0"/>
                <a:cs typeface="Times New Roman" panose="02020603050405020304" pitchFamily="18" charset="0"/>
              </a:rPr>
              <a:t>of a typical prokaryotic cell. </a:t>
            </a:r>
          </a:p>
        </p:txBody>
      </p:sp>
      <p:pic>
        <p:nvPicPr>
          <p:cNvPr id="2" name="Image 1"/>
          <p:cNvPicPr>
            <a:picLocks noChangeAspect="1"/>
          </p:cNvPicPr>
          <p:nvPr/>
        </p:nvPicPr>
        <p:blipFill>
          <a:blip r:embed="rId2"/>
          <a:stretch>
            <a:fillRect/>
          </a:stretch>
        </p:blipFill>
        <p:spPr>
          <a:xfrm>
            <a:off x="35496" y="65604"/>
            <a:ext cx="9000000" cy="5811668"/>
          </a:xfrm>
          <a:prstGeom prst="rect">
            <a:avLst/>
          </a:prstGeom>
          <a:ln w="57150">
            <a:solidFill>
              <a:schemeClr val="accent4">
                <a:lumMod val="75000"/>
              </a:schemeClr>
            </a:solidFill>
          </a:ln>
        </p:spPr>
      </p:pic>
      <p:sp>
        <p:nvSpPr>
          <p:cNvPr id="9" name="Content Placeholder 9"/>
          <p:cNvSpPr txBox="1">
            <a:spLocks/>
          </p:cNvSpPr>
          <p:nvPr/>
        </p:nvSpPr>
        <p:spPr>
          <a:xfrm>
            <a:off x="3007" y="5881190"/>
            <a:ext cx="8912537" cy="473406"/>
          </a:xfrm>
          <a:prstGeom prst="rect">
            <a:avLst/>
          </a:prstGeom>
        </p:spPr>
        <p:txBody>
          <a:bodyPr>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000" b="1" dirty="0" smtClean="0">
                <a:latin typeface="Times New Roman" panose="02020603050405020304" pitchFamily="18" charset="0"/>
                <a:cs typeface="Times New Roman" panose="02020603050405020304" pitchFamily="18" charset="0"/>
              </a:rPr>
              <a:t>(a) A </a:t>
            </a:r>
            <a:r>
              <a:rPr lang="en-US" sz="2000" b="1" dirty="0">
                <a:latin typeface="Times New Roman" panose="02020603050405020304" pitchFamily="18" charset="0"/>
                <a:cs typeface="Times New Roman" panose="02020603050405020304" pitchFamily="18" charset="0"/>
              </a:rPr>
              <a:t>typical rod-shaped </a:t>
            </a:r>
            <a:r>
              <a:rPr lang="en-US" sz="2000" b="1" dirty="0" smtClean="0">
                <a:latin typeface="Times New Roman" panose="02020603050405020304" pitchFamily="18" charset="0"/>
                <a:cs typeface="Times New Roman" panose="02020603050405020304" pitchFamily="18" charset="0"/>
              </a:rPr>
              <a:t>bacterium                          </a:t>
            </a:r>
            <a:r>
              <a:rPr lang="en-US" sz="2000" b="1" dirty="0">
                <a:latin typeface="Times New Roman" panose="02020603050405020304" pitchFamily="18" charset="0"/>
                <a:cs typeface="Times New Roman" panose="02020603050405020304" pitchFamily="18" charset="0"/>
              </a:rPr>
              <a:t>(b) An electron micrograph </a:t>
            </a:r>
            <a:r>
              <a:rPr lang="en-US" sz="2000" b="1" dirty="0" smtClean="0">
                <a:latin typeface="Times New Roman" panose="02020603050405020304" pitchFamily="18" charset="0"/>
                <a:cs typeface="Times New Roman" panose="02020603050405020304" pitchFamily="18" charset="0"/>
              </a:rPr>
              <a:t>of</a:t>
            </a:r>
          </a:p>
          <a:p>
            <a:pPr marL="0" indent="0">
              <a:buNone/>
            </a:pP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Escherichia coli</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206740"/>
      </p:ext>
    </p:extLst>
  </p:cSld>
  <p:clrMapOvr>
    <a:masterClrMapping/>
  </p:clrMapOvr>
  <p:transition>
    <p:pull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9512" y="116744"/>
            <a:ext cx="8892000" cy="1008000"/>
          </a:xfrm>
          <a:prstGeom prst="rect">
            <a:avLst/>
          </a:prstGeom>
          <a:blipFill>
            <a:blip r:embed="rId2"/>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252000" rIns="360000" bIns="252000" anchor="ctr" anchorCtr="0">
            <a:spAutoFit/>
          </a:bodyPr>
          <a:lstStyle/>
          <a:p>
            <a:pPr algn="ctr">
              <a:spcBef>
                <a:spcPct val="0"/>
              </a:spcBef>
            </a:pPr>
            <a:r>
              <a:rPr lang="en-US" sz="28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Prokaryotic Cell Structure</a:t>
            </a:r>
          </a:p>
          <a:p>
            <a:pPr algn="ctr">
              <a:spcBef>
                <a:spcPct val="0"/>
              </a:spcBef>
            </a:pPr>
            <a:r>
              <a:rPr lang="en-US" sz="28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 Cytoplasm</a:t>
            </a:r>
            <a:endParaRPr lang="en-US" sz="28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245195" y="1149690"/>
            <a:ext cx="8760634" cy="3477875"/>
          </a:xfrm>
          <a:prstGeom prst="rect">
            <a:avLst/>
          </a:prstGeom>
        </p:spPr>
        <p:txBody>
          <a:bodyPr wrap="square">
            <a:spAutoFit/>
          </a:bodyPr>
          <a:lstStyle/>
          <a:p>
            <a:pPr marL="342900" indent="-342900"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The </a:t>
            </a:r>
            <a:r>
              <a:rPr lang="en-US" sz="2200" b="1" dirty="0">
                <a:latin typeface="Times New Roman" panose="02020603050405020304" pitchFamily="18" charset="0"/>
                <a:cs typeface="Times New Roman" panose="02020603050405020304" pitchFamily="18" charset="0"/>
              </a:rPr>
              <a:t>cytoplasm </a:t>
            </a:r>
            <a:r>
              <a:rPr lang="en-US" sz="2200" dirty="0">
                <a:latin typeface="Times New Roman" panose="02020603050405020304" pitchFamily="18" charset="0"/>
                <a:cs typeface="Times New Roman" panose="02020603050405020304" pitchFamily="18" charset="0"/>
              </a:rPr>
              <a:t>is the </a:t>
            </a:r>
            <a:r>
              <a:rPr lang="en-US" sz="2200" dirty="0" smtClean="0">
                <a:latin typeface="Times New Roman" panose="02020603050405020304" pitchFamily="18" charset="0"/>
                <a:cs typeface="Times New Roman" panose="02020603050405020304" pitchFamily="18" charset="0"/>
              </a:rPr>
              <a:t>region of </a:t>
            </a:r>
            <a:r>
              <a:rPr lang="en-US" sz="2200" dirty="0">
                <a:latin typeface="Times New Roman" panose="02020603050405020304" pitchFamily="18" charset="0"/>
                <a:cs typeface="Times New Roman" panose="02020603050405020304" pitchFamily="18" charset="0"/>
              </a:rPr>
              <a:t>the cell contained within the plasma membrane. </a:t>
            </a:r>
            <a:endParaRPr lang="en-US" sz="2200"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Certain structures </a:t>
            </a:r>
            <a:r>
              <a:rPr lang="en-US" sz="2200" dirty="0">
                <a:latin typeface="Times New Roman" panose="02020603050405020304" pitchFamily="18" charset="0"/>
                <a:cs typeface="Times New Roman" panose="02020603050405020304" pitchFamily="18" charset="0"/>
              </a:rPr>
              <a:t>in the bacterial cytoplasm are visible via </a:t>
            </a:r>
            <a:r>
              <a:rPr lang="en-US" sz="2200" dirty="0" smtClean="0">
                <a:latin typeface="Times New Roman" panose="02020603050405020304" pitchFamily="18" charset="0"/>
                <a:cs typeface="Times New Roman" panose="02020603050405020304" pitchFamily="18" charset="0"/>
              </a:rPr>
              <a:t>microscopy.</a:t>
            </a:r>
          </a:p>
          <a:p>
            <a:pPr algn="just"/>
            <a:endParaRPr lang="en-US" sz="2200"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These </a:t>
            </a:r>
            <a:r>
              <a:rPr lang="en-US" sz="2200" dirty="0">
                <a:latin typeface="Times New Roman" panose="02020603050405020304" pitchFamily="18" charset="0"/>
                <a:cs typeface="Times New Roman" panose="02020603050405020304" pitchFamily="18" charset="0"/>
              </a:rPr>
              <a:t>include the </a:t>
            </a:r>
            <a:r>
              <a:rPr lang="en-US" sz="2200" b="1" dirty="0">
                <a:latin typeface="Times New Roman" panose="02020603050405020304" pitchFamily="18" charset="0"/>
                <a:cs typeface="Times New Roman" panose="02020603050405020304" pitchFamily="18" charset="0"/>
              </a:rPr>
              <a:t>nucleoid region</a:t>
            </a:r>
            <a:r>
              <a:rPr lang="en-US" sz="2200" dirty="0">
                <a:latin typeface="Times New Roman" panose="02020603050405020304" pitchFamily="18" charset="0"/>
                <a:cs typeface="Times New Roman" panose="02020603050405020304" pitchFamily="18" charset="0"/>
              </a:rPr>
              <a:t>, which is where its </a:t>
            </a:r>
            <a:r>
              <a:rPr lang="en-US" sz="2200" dirty="0" smtClean="0">
                <a:latin typeface="Times New Roman" panose="02020603050405020304" pitchFamily="18" charset="0"/>
                <a:cs typeface="Times New Roman" panose="02020603050405020304" pitchFamily="18" charset="0"/>
              </a:rPr>
              <a:t>genetic material </a:t>
            </a:r>
            <a:r>
              <a:rPr lang="en-US" sz="2200" dirty="0">
                <a:latin typeface="Times New Roman" panose="02020603050405020304" pitchFamily="18" charset="0"/>
                <a:cs typeface="Times New Roman" panose="02020603050405020304" pitchFamily="18" charset="0"/>
              </a:rPr>
              <a:t>(DNA) is located in the form of </a:t>
            </a:r>
            <a:r>
              <a:rPr lang="en-US" sz="2200" dirty="0" smtClean="0">
                <a:latin typeface="Times New Roman" panose="02020603050405020304" pitchFamily="18" charset="0"/>
                <a:cs typeface="Times New Roman" panose="02020603050405020304" pitchFamily="18" charset="0"/>
              </a:rPr>
              <a:t>a s</a:t>
            </a:r>
            <a:r>
              <a:rPr lang="fr-FR" sz="2200" dirty="0" err="1" smtClean="0">
                <a:latin typeface="Times New Roman" panose="02020603050405020304" pitchFamily="18" charset="0"/>
                <a:cs typeface="Times New Roman" panose="02020603050405020304" pitchFamily="18" charset="0"/>
              </a:rPr>
              <a:t>ingle</a:t>
            </a:r>
            <a:r>
              <a:rPr lang="fr-FR" sz="2200" dirty="0" smtClean="0">
                <a:latin typeface="Times New Roman" panose="02020603050405020304" pitchFamily="18" charset="0"/>
                <a:cs typeface="Times New Roman" panose="02020603050405020304" pitchFamily="18" charset="0"/>
              </a:rPr>
              <a:t> </a:t>
            </a:r>
            <a:r>
              <a:rPr lang="fr-FR" sz="2200" dirty="0" err="1" smtClean="0">
                <a:latin typeface="Times New Roman" panose="02020603050405020304" pitchFamily="18" charset="0"/>
                <a:cs typeface="Times New Roman" panose="02020603050405020304" pitchFamily="18" charset="0"/>
              </a:rPr>
              <a:t>condensed</a:t>
            </a:r>
            <a:r>
              <a:rPr lang="fr-FR" sz="2200" dirty="0" smtClean="0">
                <a:latin typeface="Times New Roman" panose="02020603050405020304" pitchFamily="18" charset="0"/>
                <a:cs typeface="Times New Roman" panose="02020603050405020304" pitchFamily="18" charset="0"/>
              </a:rPr>
              <a:t> chromosome</a:t>
            </a:r>
            <a:r>
              <a:rPr lang="en-US" sz="2200" dirty="0" smtClean="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and </a:t>
            </a:r>
            <a:r>
              <a:rPr lang="en-US" sz="2200" b="1" dirty="0">
                <a:latin typeface="Times New Roman" panose="02020603050405020304" pitchFamily="18" charset="0"/>
                <a:cs typeface="Times New Roman" panose="02020603050405020304" pitchFamily="18" charset="0"/>
              </a:rPr>
              <a:t>ribosomes</a:t>
            </a:r>
            <a:r>
              <a:rPr lang="en-US" sz="2200" dirty="0">
                <a:latin typeface="Times New Roman" panose="02020603050405020304" pitchFamily="18" charset="0"/>
                <a:cs typeface="Times New Roman" panose="02020603050405020304" pitchFamily="18" charset="0"/>
              </a:rPr>
              <a:t>, which are </a:t>
            </a:r>
            <a:r>
              <a:rPr lang="en-US" sz="2200" dirty="0" smtClean="0">
                <a:latin typeface="Times New Roman" panose="02020603050405020304" pitchFamily="18" charset="0"/>
                <a:cs typeface="Times New Roman" panose="02020603050405020304" pitchFamily="18" charset="0"/>
              </a:rPr>
              <a:t>involved </a:t>
            </a:r>
            <a:r>
              <a:rPr lang="fr-FR" sz="2200" dirty="0" smtClean="0">
                <a:latin typeface="Times New Roman" panose="02020603050405020304" pitchFamily="18" charset="0"/>
                <a:cs typeface="Times New Roman" panose="02020603050405020304" pitchFamily="18" charset="0"/>
              </a:rPr>
              <a:t>in </a:t>
            </a:r>
            <a:r>
              <a:rPr lang="fr-FR" sz="2200" dirty="0">
                <a:latin typeface="Times New Roman" panose="02020603050405020304" pitchFamily="18" charset="0"/>
                <a:cs typeface="Times New Roman" panose="02020603050405020304" pitchFamily="18" charset="0"/>
              </a:rPr>
              <a:t>polypeptide </a:t>
            </a:r>
            <a:r>
              <a:rPr lang="fr-FR" sz="2200" dirty="0" err="1">
                <a:latin typeface="Times New Roman" panose="02020603050405020304" pitchFamily="18" charset="0"/>
                <a:cs typeface="Times New Roman" panose="02020603050405020304" pitchFamily="18" charset="0"/>
              </a:rPr>
              <a:t>synthesis</a:t>
            </a:r>
            <a:r>
              <a:rPr lang="fr-FR" sz="2200" dirty="0" smtClean="0">
                <a:latin typeface="Times New Roman" panose="02020603050405020304" pitchFamily="18" charset="0"/>
                <a:cs typeface="Times New Roman" panose="02020603050405020304" pitchFamily="18" charset="0"/>
              </a:rPr>
              <a:t>. </a:t>
            </a:r>
          </a:p>
          <a:p>
            <a:pPr algn="just"/>
            <a:endParaRPr lang="fr-FR" sz="2200"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Most </a:t>
            </a:r>
            <a:r>
              <a:rPr lang="en-US" sz="2200" dirty="0">
                <a:latin typeface="Times New Roman" panose="02020603050405020304" pitchFamily="18" charset="0"/>
                <a:cs typeface="Times New Roman" panose="02020603050405020304" pitchFamily="18" charset="0"/>
              </a:rPr>
              <a:t>prokaryotic species have a single circular chromosome</a:t>
            </a:r>
            <a:r>
              <a:rPr lang="en-US" sz="2200" dirty="0" smtClean="0">
                <a:latin typeface="Times New Roman" panose="02020603050405020304" pitchFamily="18" charset="0"/>
                <a:cs typeface="Times New Roman" panose="02020603050405020304" pitchFamily="18" charset="0"/>
              </a:rPr>
              <a:t>; </a:t>
            </a:r>
            <a:r>
              <a:rPr lang="fr-FR" sz="2200" b="1" dirty="0" smtClean="0">
                <a:latin typeface="Times New Roman" panose="02020603050405020304" pitchFamily="18" charset="0"/>
                <a:cs typeface="Times New Roman" panose="02020603050405020304" pitchFamily="18" charset="0"/>
              </a:rPr>
              <a:t>Plasmid </a:t>
            </a:r>
            <a:r>
              <a:rPr lang="fr-FR" sz="2200" dirty="0" smtClean="0">
                <a:latin typeface="Times New Roman" panose="02020603050405020304" pitchFamily="18" charset="0"/>
                <a:cs typeface="Times New Roman" panose="02020603050405020304" pitchFamily="18" charset="0"/>
              </a:rPr>
              <a:t>an </a:t>
            </a:r>
            <a:r>
              <a:rPr lang="fr-FR" sz="2200" dirty="0" err="1" smtClean="0">
                <a:latin typeface="Times New Roman" panose="02020603050405020304" pitchFamily="18" charset="0"/>
                <a:cs typeface="Times New Roman" panose="02020603050405020304" pitchFamily="18" charset="0"/>
              </a:rPr>
              <a:t>extrachromosomal</a:t>
            </a:r>
            <a:r>
              <a:rPr lang="fr-FR" sz="2200" dirty="0" smtClean="0">
                <a:latin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cs typeface="Times New Roman" panose="02020603050405020304" pitchFamily="18" charset="0"/>
              </a:rPr>
              <a:t>genetic</a:t>
            </a:r>
            <a:r>
              <a:rPr lang="fr-FR" sz="2200" dirty="0">
                <a:latin typeface="Times New Roman" panose="02020603050405020304" pitchFamily="18" charset="0"/>
                <a:cs typeface="Times New Roman" panose="02020603050405020304" pitchFamily="18" charset="0"/>
              </a:rPr>
              <a:t> </a:t>
            </a:r>
            <a:r>
              <a:rPr lang="fr-FR" sz="2200" dirty="0" err="1" smtClean="0">
                <a:latin typeface="Times New Roman" panose="02020603050405020304" pitchFamily="18" charset="0"/>
                <a:cs typeface="Times New Roman" panose="02020603050405020304" pitchFamily="18" charset="0"/>
              </a:rPr>
              <a:t>element</a:t>
            </a:r>
            <a:r>
              <a:rPr lang="fr-FR" sz="2200" dirty="0" smtClean="0">
                <a:latin typeface="Times New Roman" panose="02020603050405020304" pitchFamily="18" charset="0"/>
                <a:cs typeface="Times New Roman" panose="02020603050405020304" pitchFamily="18" charset="0"/>
              </a:rPr>
              <a:t> </a:t>
            </a:r>
            <a:r>
              <a:rPr lang="fr-FR" sz="2200" dirty="0" err="1" smtClean="0">
                <a:latin typeface="Times New Roman" panose="02020603050405020304" pitchFamily="18" charset="0"/>
                <a:cs typeface="Times New Roman" panose="02020603050405020304" pitchFamily="18" charset="0"/>
              </a:rPr>
              <a:t>nonessential</a:t>
            </a:r>
            <a:r>
              <a:rPr lang="fr-FR" sz="2200" dirty="0" smtClean="0">
                <a:latin typeface="Times New Roman" panose="02020603050405020304" pitchFamily="18" charset="0"/>
                <a:cs typeface="Times New Roman" panose="02020603050405020304" pitchFamily="18" charset="0"/>
              </a:rPr>
              <a:t> </a:t>
            </a:r>
            <a:r>
              <a:rPr lang="fr-FR" sz="2200" dirty="0">
                <a:latin typeface="Times New Roman" panose="02020603050405020304" pitchFamily="18" charset="0"/>
                <a:cs typeface="Times New Roman" panose="02020603050405020304" pitchFamily="18" charset="0"/>
              </a:rPr>
              <a:t>for </a:t>
            </a:r>
            <a:r>
              <a:rPr lang="fr-FR" sz="2200" dirty="0" err="1">
                <a:latin typeface="Times New Roman" panose="02020603050405020304" pitchFamily="18" charset="0"/>
                <a:cs typeface="Times New Roman" panose="02020603050405020304" pitchFamily="18" charset="0"/>
              </a:rPr>
              <a:t>growth</a:t>
            </a:r>
            <a:endParaRPr lang="en-US" sz="2200" b="1" dirty="0">
              <a:latin typeface="Times New Roman" panose="02020603050405020304" pitchFamily="18" charset="0"/>
              <a:cs typeface="Times New Roman" panose="02020603050405020304" pitchFamily="18" charset="0"/>
            </a:endParaRPr>
          </a:p>
        </p:txBody>
      </p:sp>
      <p:sp>
        <p:nvSpPr>
          <p:cNvPr id="3" name="Rectangle 2"/>
          <p:cNvSpPr/>
          <p:nvPr/>
        </p:nvSpPr>
        <p:spPr>
          <a:xfrm>
            <a:off x="345749" y="4658360"/>
            <a:ext cx="8424936"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r-FR" sz="2000" b="1" dirty="0" err="1"/>
              <a:t>السيتوبلازم</a:t>
            </a:r>
            <a:r>
              <a:rPr lang="fr-FR" sz="2000" b="1" dirty="0"/>
              <a:t> </a:t>
            </a:r>
            <a:r>
              <a:rPr lang="fr-FR" sz="2000" b="1" dirty="0" err="1"/>
              <a:t>هو</a:t>
            </a:r>
            <a:r>
              <a:rPr lang="fr-FR" sz="2000" b="1" dirty="0"/>
              <a:t> </a:t>
            </a:r>
            <a:r>
              <a:rPr lang="fr-FR" sz="2000" b="1" dirty="0" err="1"/>
              <a:t>المنطقة</a:t>
            </a:r>
            <a:r>
              <a:rPr lang="fr-FR" sz="2000" b="1" dirty="0"/>
              <a:t> </a:t>
            </a:r>
            <a:r>
              <a:rPr lang="fr-FR" sz="2000" b="1" dirty="0" err="1"/>
              <a:t>الموجودة</a:t>
            </a:r>
            <a:r>
              <a:rPr lang="fr-FR" sz="2000" b="1" dirty="0"/>
              <a:t> </a:t>
            </a:r>
            <a:r>
              <a:rPr lang="fr-FR" sz="2000" b="1" dirty="0" err="1"/>
              <a:t>في</a:t>
            </a:r>
            <a:r>
              <a:rPr lang="fr-FR" sz="2000" b="1" dirty="0"/>
              <a:t> </a:t>
            </a:r>
            <a:r>
              <a:rPr lang="fr-FR" sz="2000" b="1" dirty="0" err="1" smtClean="0"/>
              <a:t>الخلية</a:t>
            </a:r>
            <a:r>
              <a:rPr lang="fr-FR" sz="2000" b="1" dirty="0" smtClean="0"/>
              <a:t> </a:t>
            </a:r>
            <a:r>
              <a:rPr lang="ar-DZ" sz="2000" b="1" dirty="0" smtClean="0"/>
              <a:t>وهو</a:t>
            </a:r>
            <a:r>
              <a:rPr lang="fr-FR" sz="2000" b="1" dirty="0" smtClean="0"/>
              <a:t> </a:t>
            </a:r>
            <a:r>
              <a:rPr lang="ar-DZ" sz="2000" b="1" dirty="0"/>
              <a:t>محاط بالغشاء </a:t>
            </a:r>
            <a:r>
              <a:rPr lang="ar-DZ" sz="2000" b="1" dirty="0" err="1"/>
              <a:t>السيتوبلازمي</a:t>
            </a:r>
            <a:r>
              <a:rPr lang="fr-FR" sz="2000" b="1" dirty="0" smtClean="0"/>
              <a:t>. </a:t>
            </a:r>
            <a:r>
              <a:rPr lang="fr-FR" sz="2000" b="1" dirty="0" err="1"/>
              <a:t>يمكن</a:t>
            </a:r>
            <a:r>
              <a:rPr lang="fr-FR" sz="2000" b="1" dirty="0"/>
              <a:t> </a:t>
            </a:r>
            <a:r>
              <a:rPr lang="fr-FR" sz="2000" b="1" dirty="0" err="1"/>
              <a:t>رؤية</a:t>
            </a:r>
            <a:r>
              <a:rPr lang="fr-FR" sz="2000" b="1" dirty="0"/>
              <a:t> </a:t>
            </a:r>
            <a:r>
              <a:rPr lang="fr-FR" sz="2000" b="1" dirty="0" err="1"/>
              <a:t>بعض</a:t>
            </a:r>
            <a:r>
              <a:rPr lang="fr-FR" sz="2000" b="1" dirty="0"/>
              <a:t> </a:t>
            </a:r>
            <a:r>
              <a:rPr lang="fr-FR" sz="2000" b="1" dirty="0" err="1"/>
              <a:t>الهياكل</a:t>
            </a:r>
            <a:r>
              <a:rPr lang="fr-FR" sz="2000" b="1" dirty="0"/>
              <a:t> </a:t>
            </a:r>
            <a:r>
              <a:rPr lang="fr-FR" sz="2000" b="1" dirty="0" err="1"/>
              <a:t>في</a:t>
            </a:r>
            <a:r>
              <a:rPr lang="fr-FR" sz="2000" b="1" dirty="0"/>
              <a:t> </a:t>
            </a:r>
            <a:r>
              <a:rPr lang="fr-FR" sz="2000" b="1" dirty="0" err="1"/>
              <a:t>سيتوبلازم</a:t>
            </a:r>
            <a:r>
              <a:rPr lang="fr-FR" sz="2000" b="1" dirty="0"/>
              <a:t> </a:t>
            </a:r>
            <a:r>
              <a:rPr lang="fr-FR" sz="2000" b="1" dirty="0" err="1"/>
              <a:t>البكتيريا</a:t>
            </a:r>
            <a:r>
              <a:rPr lang="fr-FR" sz="2000" b="1" dirty="0"/>
              <a:t> </a:t>
            </a:r>
            <a:r>
              <a:rPr lang="fr-FR" sz="2000" b="1" dirty="0" err="1"/>
              <a:t>من</a:t>
            </a:r>
            <a:r>
              <a:rPr lang="fr-FR" sz="2000" b="1" dirty="0"/>
              <a:t> </a:t>
            </a:r>
            <a:r>
              <a:rPr lang="fr-FR" sz="2000" b="1" dirty="0" err="1"/>
              <a:t>خلال</a:t>
            </a:r>
            <a:r>
              <a:rPr lang="fr-FR" sz="2000" b="1" dirty="0"/>
              <a:t> </a:t>
            </a:r>
            <a:r>
              <a:rPr lang="fr-FR" sz="2000" b="1" dirty="0" err="1"/>
              <a:t>المجهر</a:t>
            </a:r>
            <a:r>
              <a:rPr lang="fr-FR" sz="2000" b="1" dirty="0"/>
              <a:t>.</a:t>
            </a:r>
          </a:p>
          <a:p>
            <a:pPr algn="just" rtl="1"/>
            <a:r>
              <a:rPr lang="fr-FR" sz="2000" b="1" dirty="0" err="1"/>
              <a:t>وتشمل</a:t>
            </a:r>
            <a:r>
              <a:rPr lang="fr-FR" sz="2000" b="1" dirty="0"/>
              <a:t> </a:t>
            </a:r>
            <a:r>
              <a:rPr lang="fr-FR" sz="2000" b="1" dirty="0" err="1"/>
              <a:t>هذه</a:t>
            </a:r>
            <a:r>
              <a:rPr lang="fr-FR" sz="2000" b="1" dirty="0"/>
              <a:t> </a:t>
            </a:r>
            <a:r>
              <a:rPr lang="fr-FR" sz="2000" b="1" dirty="0" err="1"/>
              <a:t>الهياكل</a:t>
            </a:r>
            <a:r>
              <a:rPr lang="fr-FR" sz="2000" b="1" dirty="0"/>
              <a:t> </a:t>
            </a:r>
            <a:r>
              <a:rPr lang="fr-FR" sz="2000" b="1" dirty="0" err="1"/>
              <a:t>المنطقة</a:t>
            </a:r>
            <a:r>
              <a:rPr lang="fr-FR" sz="2000" b="1" dirty="0"/>
              <a:t> </a:t>
            </a:r>
            <a:r>
              <a:rPr lang="fr-FR" sz="2000" b="1" dirty="0" err="1"/>
              <a:t>النووية</a:t>
            </a:r>
            <a:r>
              <a:rPr lang="fr-FR" sz="2000" b="1" dirty="0"/>
              <a:t>، </a:t>
            </a:r>
            <a:r>
              <a:rPr lang="fr-FR" sz="2000" b="1" dirty="0" err="1"/>
              <a:t>حيث</a:t>
            </a:r>
            <a:r>
              <a:rPr lang="fr-FR" sz="2000" b="1" dirty="0"/>
              <a:t> </a:t>
            </a:r>
            <a:r>
              <a:rPr lang="fr-FR" sz="2000" b="1" dirty="0" err="1"/>
              <a:t>توجد</a:t>
            </a:r>
            <a:r>
              <a:rPr lang="fr-FR" sz="2000" b="1" dirty="0"/>
              <a:t> </a:t>
            </a:r>
            <a:r>
              <a:rPr lang="fr-FR" sz="2000" b="1" dirty="0" err="1"/>
              <a:t>المادة</a:t>
            </a:r>
            <a:r>
              <a:rPr lang="fr-FR" sz="2000" b="1" dirty="0"/>
              <a:t> </a:t>
            </a:r>
            <a:r>
              <a:rPr lang="fr-FR" sz="2000" b="1" dirty="0" err="1"/>
              <a:t>الوراثية</a:t>
            </a:r>
            <a:r>
              <a:rPr lang="fr-FR" sz="2000" b="1" dirty="0"/>
              <a:t> (DNA</a:t>
            </a:r>
            <a:r>
              <a:rPr lang="fr-FR" sz="2000" b="1" dirty="0" smtClean="0"/>
              <a:t>) ، </a:t>
            </a:r>
            <a:r>
              <a:rPr lang="ar-DZ" sz="2000" b="1" dirty="0"/>
              <a:t>في شكل كروموسوم واحد مكثف </a:t>
            </a:r>
            <a:r>
              <a:rPr lang="fr-FR" sz="2000" b="1" dirty="0" smtClean="0"/>
              <a:t> </a:t>
            </a:r>
            <a:r>
              <a:rPr lang="fr-FR" sz="2000" b="1" dirty="0" err="1" smtClean="0"/>
              <a:t>والريبوسومات</a:t>
            </a:r>
            <a:r>
              <a:rPr lang="fr-FR" sz="2000" b="1" dirty="0"/>
              <a:t>، </a:t>
            </a:r>
            <a:r>
              <a:rPr lang="fr-FR" sz="2000" b="1" dirty="0" err="1"/>
              <a:t>التي</a:t>
            </a:r>
            <a:r>
              <a:rPr lang="fr-FR" sz="2000" b="1" dirty="0"/>
              <a:t> </a:t>
            </a:r>
            <a:r>
              <a:rPr lang="fr-FR" sz="2000" b="1" dirty="0" err="1"/>
              <a:t>تشارك</a:t>
            </a:r>
            <a:r>
              <a:rPr lang="fr-FR" sz="2000" b="1" dirty="0"/>
              <a:t> </a:t>
            </a:r>
            <a:r>
              <a:rPr lang="fr-FR" sz="2000" b="1" dirty="0" err="1"/>
              <a:t>في</a:t>
            </a:r>
            <a:r>
              <a:rPr lang="fr-FR" sz="2000" b="1" dirty="0"/>
              <a:t> </a:t>
            </a:r>
            <a:r>
              <a:rPr lang="fr-FR" sz="2000" b="1" dirty="0" err="1"/>
              <a:t>تخليق</a:t>
            </a:r>
            <a:r>
              <a:rPr lang="fr-FR" sz="2000" b="1" dirty="0"/>
              <a:t> </a:t>
            </a:r>
            <a:r>
              <a:rPr lang="fr-FR" sz="2000" b="1" dirty="0" err="1"/>
              <a:t>البوليببتيد</a:t>
            </a:r>
            <a:r>
              <a:rPr lang="fr-FR" sz="2000" b="1" dirty="0"/>
              <a:t>.</a:t>
            </a:r>
          </a:p>
          <a:p>
            <a:pPr algn="just" rtl="1"/>
            <a:r>
              <a:rPr lang="fr-FR" sz="2000" b="1" dirty="0" err="1"/>
              <a:t>تحتوي</a:t>
            </a:r>
            <a:r>
              <a:rPr lang="fr-FR" sz="2000" b="1" dirty="0"/>
              <a:t> </a:t>
            </a:r>
            <a:r>
              <a:rPr lang="fr-FR" sz="2000" b="1" dirty="0" err="1"/>
              <a:t>معظم</a:t>
            </a:r>
            <a:r>
              <a:rPr lang="fr-FR" sz="2000" b="1" dirty="0"/>
              <a:t> </a:t>
            </a:r>
            <a:r>
              <a:rPr lang="fr-FR" sz="2000" b="1" dirty="0" err="1"/>
              <a:t>أنواع</a:t>
            </a:r>
            <a:r>
              <a:rPr lang="fr-FR" sz="2000" b="1" dirty="0"/>
              <a:t> </a:t>
            </a:r>
            <a:r>
              <a:rPr lang="fr-FR" sz="2000" b="1" dirty="0" err="1"/>
              <a:t>بدائية</a:t>
            </a:r>
            <a:r>
              <a:rPr lang="fr-FR" sz="2000" b="1" dirty="0"/>
              <a:t> </a:t>
            </a:r>
            <a:r>
              <a:rPr lang="fr-FR" sz="2000" b="1" dirty="0" err="1"/>
              <a:t>النواة</a:t>
            </a:r>
            <a:r>
              <a:rPr lang="fr-FR" sz="2000" b="1" dirty="0"/>
              <a:t> </a:t>
            </a:r>
            <a:r>
              <a:rPr lang="fr-FR" sz="2000" b="1" dirty="0" err="1"/>
              <a:t>على</a:t>
            </a:r>
            <a:r>
              <a:rPr lang="fr-FR" sz="2000" b="1" dirty="0"/>
              <a:t> </a:t>
            </a:r>
            <a:r>
              <a:rPr lang="fr-FR" sz="2000" b="1" dirty="0" err="1"/>
              <a:t>كروموسوم</a:t>
            </a:r>
            <a:r>
              <a:rPr lang="fr-FR" sz="2000" b="1" dirty="0"/>
              <a:t> </a:t>
            </a:r>
            <a:r>
              <a:rPr lang="fr-FR" sz="2000" b="1" dirty="0" err="1"/>
              <a:t>دائري</a:t>
            </a:r>
            <a:r>
              <a:rPr lang="fr-FR" sz="2000" b="1" dirty="0"/>
              <a:t> </a:t>
            </a:r>
            <a:r>
              <a:rPr lang="ar-DZ" sz="2000" b="1" dirty="0"/>
              <a:t>وهو</a:t>
            </a:r>
            <a:r>
              <a:rPr lang="fr-FR" sz="2000" b="1" dirty="0" smtClean="0"/>
              <a:t> </a:t>
            </a:r>
            <a:r>
              <a:rPr lang="fr-FR" sz="2000" b="1" dirty="0" err="1"/>
              <a:t>البلازميد</a:t>
            </a:r>
            <a:r>
              <a:rPr lang="fr-FR" sz="2000" b="1" dirty="0"/>
              <a:t> </a:t>
            </a:r>
            <a:r>
              <a:rPr lang="fr-FR" sz="2000" b="1" dirty="0" smtClean="0"/>
              <a:t>:</a:t>
            </a:r>
            <a:r>
              <a:rPr lang="fr-FR" sz="2000" b="1" dirty="0" err="1" smtClean="0"/>
              <a:t>عنصر</a:t>
            </a:r>
            <a:r>
              <a:rPr lang="fr-FR" sz="2000" b="1" dirty="0" smtClean="0"/>
              <a:t> </a:t>
            </a:r>
            <a:r>
              <a:rPr lang="fr-FR" sz="2000" b="1" dirty="0" err="1"/>
              <a:t>وراثي</a:t>
            </a:r>
            <a:r>
              <a:rPr lang="fr-FR" sz="2000" b="1" dirty="0"/>
              <a:t> </a:t>
            </a:r>
            <a:r>
              <a:rPr lang="fr-FR" sz="2000" b="1" dirty="0" err="1"/>
              <a:t>خارج</a:t>
            </a:r>
            <a:r>
              <a:rPr lang="fr-FR" sz="2000" b="1" dirty="0"/>
              <a:t> </a:t>
            </a:r>
            <a:r>
              <a:rPr lang="fr-FR" sz="2000" b="1" dirty="0" err="1"/>
              <a:t>الكروموسوم</a:t>
            </a:r>
            <a:r>
              <a:rPr lang="fr-FR" sz="2000" b="1" dirty="0"/>
              <a:t> </a:t>
            </a:r>
            <a:r>
              <a:rPr lang="fr-FR" sz="2000" b="1" dirty="0" err="1"/>
              <a:t>غير</a:t>
            </a:r>
            <a:r>
              <a:rPr lang="fr-FR" sz="2000" b="1" dirty="0"/>
              <a:t> </a:t>
            </a:r>
            <a:r>
              <a:rPr lang="fr-FR" sz="2000" b="1" dirty="0" err="1"/>
              <a:t>ضروري</a:t>
            </a:r>
            <a:r>
              <a:rPr lang="fr-FR" sz="2000" b="1" dirty="0"/>
              <a:t> </a:t>
            </a:r>
            <a:r>
              <a:rPr lang="fr-FR" sz="2000" b="1" dirty="0" err="1"/>
              <a:t>للنمو</a:t>
            </a:r>
            <a:endParaRPr lang="fr-FR" sz="2000" b="1" dirty="0"/>
          </a:p>
        </p:txBody>
      </p:sp>
    </p:spTree>
    <p:extLst>
      <p:ext uri="{BB962C8B-B14F-4D97-AF65-F5344CB8AC3E}">
        <p14:creationId xmlns:p14="http://schemas.microsoft.com/office/powerpoint/2010/main" val="2905541498"/>
      </p:ext>
    </p:extLst>
  </p:cSld>
  <p:clrMapOvr>
    <a:masterClrMapping/>
  </p:clrMapOvr>
  <p:transition>
    <p:pull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5862" y="74599"/>
            <a:ext cx="8544610" cy="1986249"/>
          </a:xfrm>
          <a:prstGeom prst="rect">
            <a:avLst/>
          </a:prstGeom>
          <a:blipFill>
            <a:blip r:embed="rId2"/>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252000" rIns="360000" bIns="252000" anchor="ctr" anchorCtr="0">
            <a:spAutoFit/>
          </a:bodyPr>
          <a:lstStyle/>
          <a:p>
            <a:pPr algn="ctr">
              <a:spcBef>
                <a:spcPct val="0"/>
              </a:spcBef>
            </a:pPr>
            <a:r>
              <a:rPr lang="en-US" sz="32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Prokaryotic Cell Structure </a:t>
            </a:r>
          </a:p>
          <a:p>
            <a:pPr algn="ctr">
              <a:spcBef>
                <a:spcPct val="0"/>
              </a:spcBef>
            </a:pPr>
            <a:r>
              <a:rPr lang="en-US" altLang="en-US" sz="32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 Cell envelope</a:t>
            </a:r>
          </a:p>
          <a:p>
            <a:pPr algn="ctr">
              <a:spcBef>
                <a:spcPct val="0"/>
              </a:spcBef>
            </a:pPr>
            <a:r>
              <a:rPr lang="en-US" altLang="en-US" sz="32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2.1. Capsule</a:t>
            </a:r>
            <a:endParaRPr lang="en-US" sz="32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xmlns="" id="{0B8F9F81-4B7E-F54A-B6D9-730092B4F722}"/>
              </a:ext>
            </a:extLst>
          </p:cNvPr>
          <p:cNvSpPr/>
          <p:nvPr/>
        </p:nvSpPr>
        <p:spPr>
          <a:xfrm>
            <a:off x="389996" y="2132856"/>
            <a:ext cx="8244114" cy="4154984"/>
          </a:xfrm>
          <a:prstGeom prst="rect">
            <a:avLst/>
          </a:prstGeom>
        </p:spPr>
        <p:txBody>
          <a:bodyPr wrap="square">
            <a:spAutoFit/>
          </a:bodyPr>
          <a:lstStyle/>
          <a:p>
            <a:pPr marL="571500" indent="-571500" algn="just">
              <a:buClr>
                <a:srgbClr val="339933"/>
              </a:buClr>
              <a:tabLst>
                <a:tab pos="2743200" algn="l"/>
              </a:tabLst>
            </a:pPr>
            <a:r>
              <a:rPr lang="en-US" altLang="en-US" sz="2400" b="1" dirty="0">
                <a:latin typeface="Times New Roman" panose="02020603050405020304" pitchFamily="18" charset="0"/>
                <a:cs typeface="Times New Roman" panose="02020603050405020304" pitchFamily="18" charset="0"/>
              </a:rPr>
              <a:t>Many prokaryotes (bacteria) secrete a sticky                                         </a:t>
            </a:r>
            <a:r>
              <a:rPr lang="en-US" altLang="en-US" sz="2400" b="1" dirty="0" smtClean="0">
                <a:latin typeface="Times New Roman" panose="02020603050405020304" pitchFamily="18" charset="0"/>
                <a:cs typeface="Times New Roman" panose="02020603050405020304" pitchFamily="18" charset="0"/>
              </a:rPr>
              <a:t>protective </a:t>
            </a:r>
            <a:r>
              <a:rPr lang="en-US" altLang="en-US" sz="2400" b="1" dirty="0">
                <a:latin typeface="Times New Roman" panose="02020603050405020304" pitchFamily="18" charset="0"/>
                <a:cs typeface="Times New Roman" panose="02020603050405020304" pitchFamily="18" charset="0"/>
              </a:rPr>
              <a:t>layer called </a:t>
            </a:r>
            <a:r>
              <a:rPr lang="en-US" altLang="en-US" sz="2400" b="1" dirty="0">
                <a:solidFill>
                  <a:srgbClr val="C00000"/>
                </a:solidFill>
                <a:latin typeface="Times New Roman" panose="02020603050405020304" pitchFamily="18" charset="0"/>
                <a:cs typeface="Times New Roman" panose="02020603050405020304" pitchFamily="18" charset="0"/>
              </a:rPr>
              <a:t>capsule</a:t>
            </a:r>
            <a:r>
              <a:rPr lang="en-US" altLang="en-US" sz="2400" b="1" dirty="0">
                <a:latin typeface="Times New Roman" panose="02020603050405020304" pitchFamily="18" charset="0"/>
                <a:cs typeface="Times New Roman" panose="02020603050405020304" pitchFamily="18" charset="0"/>
              </a:rPr>
              <a:t> outside the cell wall</a:t>
            </a:r>
            <a:r>
              <a:rPr lang="en-US" altLang="en-US" sz="2400" b="1" dirty="0" smtClean="0">
                <a:latin typeface="Times New Roman" panose="02020603050405020304" pitchFamily="18" charset="0"/>
                <a:cs typeface="Times New Roman" panose="02020603050405020304" pitchFamily="18" charset="0"/>
              </a:rPr>
              <a:t>.</a:t>
            </a:r>
          </a:p>
          <a:p>
            <a:pPr marL="571500" indent="-571500" algn="just" rtl="1">
              <a:buClr>
                <a:srgbClr val="339933"/>
              </a:buClr>
              <a:tabLst>
                <a:tab pos="2743200" algn="l"/>
              </a:tabLst>
            </a:pPr>
            <a:r>
              <a:rPr lang="ar-DZ" altLang="en-US" sz="2000" b="1" dirty="0">
                <a:latin typeface="Times New Roman" panose="02020603050405020304" pitchFamily="18" charset="0"/>
                <a:cs typeface="Times New Roman" panose="02020603050405020304" pitchFamily="18" charset="0"/>
              </a:rPr>
              <a:t>تفرز العديد من بدائيات النوى (البكتيريا) طبقة واقية لزجة تسمى الكبسولة خارج جدار الخلية</a:t>
            </a:r>
            <a:r>
              <a:rPr lang="ar-DZ" altLang="en-US" sz="2400" b="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a:p>
            <a:pPr marL="571500" indent="-571500" algn="just">
              <a:buClr>
                <a:srgbClr val="339933"/>
              </a:buClr>
              <a:tabLst>
                <a:tab pos="2743200" algn="l"/>
              </a:tabLst>
            </a:pPr>
            <a:r>
              <a:rPr lang="en-US" altLang="en-US" sz="2400" b="1" dirty="0">
                <a:latin typeface="Times New Roman" panose="02020603050405020304" pitchFamily="18" charset="0"/>
                <a:cs typeface="Times New Roman" panose="02020603050405020304" pitchFamily="18" charset="0"/>
              </a:rPr>
              <a:t> </a:t>
            </a:r>
            <a:endParaRPr lang="en-US" altLang="en-US" sz="2400" b="1" dirty="0" smtClean="0">
              <a:latin typeface="Times New Roman" panose="02020603050405020304" pitchFamily="18" charset="0"/>
              <a:cs typeface="Times New Roman" panose="02020603050405020304" pitchFamily="18" charset="0"/>
            </a:endParaRPr>
          </a:p>
          <a:p>
            <a:pPr marL="571500" indent="-571500" algn="just">
              <a:buClr>
                <a:srgbClr val="339933"/>
              </a:buClr>
              <a:tabLst>
                <a:tab pos="2743200" algn="l"/>
              </a:tabLst>
            </a:pPr>
            <a:r>
              <a:rPr lang="en-US" altLang="en-US" sz="2400" b="1" dirty="0" smtClean="0">
                <a:solidFill>
                  <a:srgbClr val="C00000"/>
                </a:solidFill>
                <a:latin typeface="Times New Roman" panose="02020603050405020304" pitchFamily="18" charset="0"/>
                <a:cs typeface="Times New Roman" panose="02020603050405020304" pitchFamily="18" charset="0"/>
              </a:rPr>
              <a:t>Capsule</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has the following functions </a:t>
            </a:r>
            <a:r>
              <a:rPr lang="ar-EG" altLang="en-US" sz="2400" b="1" dirty="0">
                <a:latin typeface="Times New Roman" panose="02020603050405020304" pitchFamily="18" charset="0"/>
                <a:cs typeface="Times New Roman" panose="02020603050405020304" pitchFamily="18" charset="0"/>
              </a:rPr>
              <a:t>وظائف</a:t>
            </a:r>
            <a:r>
              <a:rPr lang="en-US" altLang="en-US" sz="2400" b="1" dirty="0">
                <a:latin typeface="Times New Roman" panose="02020603050405020304" pitchFamily="18" charset="0"/>
                <a:cs typeface="Times New Roman" panose="02020603050405020304" pitchFamily="18" charset="0"/>
              </a:rPr>
              <a:t>:</a:t>
            </a:r>
          </a:p>
          <a:p>
            <a:pPr marL="952500" lvl="1" indent="-495300" algn="just">
              <a:buClr>
                <a:srgbClr val="FF0000"/>
              </a:buClr>
              <a:buFont typeface="Wingdings" pitchFamily="2" charset="2"/>
              <a:buAutoNum type="arabicPeriod"/>
              <a:tabLst>
                <a:tab pos="2743200" algn="l"/>
              </a:tabLst>
            </a:pPr>
            <a:r>
              <a:rPr lang="en-US" altLang="en-US" sz="2400" b="1" dirty="0" smtClean="0">
                <a:latin typeface="Times New Roman" panose="02020603050405020304" pitchFamily="18" charset="0"/>
                <a:cs typeface="Times New Roman" panose="02020603050405020304" pitchFamily="18" charset="0"/>
              </a:rPr>
              <a:t>Adhere  </a:t>
            </a:r>
            <a:r>
              <a:rPr lang="ar-EG" altLang="en-US" sz="2400" dirty="0">
                <a:latin typeface="Times New Roman" panose="02020603050405020304" pitchFamily="18" charset="0"/>
                <a:cs typeface="Times New Roman" panose="02020603050405020304" pitchFamily="18" charset="0"/>
              </a:rPr>
              <a:t>تثبيت</a:t>
            </a:r>
            <a:r>
              <a:rPr lang="en-US" altLang="en-US" sz="2400" b="1" dirty="0">
                <a:latin typeface="Times New Roman" panose="02020603050405020304" pitchFamily="18" charset="0"/>
                <a:cs typeface="Times New Roman" panose="02020603050405020304" pitchFamily="18" charset="0"/>
              </a:rPr>
              <a:t> bacterial cells to their substratum </a:t>
            </a:r>
            <a:r>
              <a:rPr lang="ar-EG" altLang="en-US" sz="2400" dirty="0">
                <a:latin typeface="Times New Roman" panose="02020603050405020304" pitchFamily="18" charset="0"/>
                <a:cs typeface="Times New Roman" panose="02020603050405020304" pitchFamily="18" charset="0"/>
              </a:rPr>
              <a:t>السطح</a:t>
            </a:r>
            <a:r>
              <a:rPr lang="en-US" altLang="en-US" sz="2400" b="1" dirty="0">
                <a:latin typeface="Times New Roman" panose="02020603050405020304" pitchFamily="18" charset="0"/>
                <a:cs typeface="Times New Roman" panose="02020603050405020304" pitchFamily="18" charset="0"/>
              </a:rPr>
              <a:t>.</a:t>
            </a:r>
          </a:p>
          <a:p>
            <a:pPr marL="952500" lvl="1" indent="-495300" algn="just">
              <a:buClr>
                <a:srgbClr val="FF0000"/>
              </a:buClr>
              <a:buFont typeface="Wingdings" pitchFamily="2" charset="2"/>
              <a:buAutoNum type="arabicPeriod"/>
              <a:tabLst>
                <a:tab pos="2743200" algn="l"/>
              </a:tabLst>
            </a:pPr>
            <a:r>
              <a:rPr lang="en-US" altLang="en-US" sz="2400" b="1" dirty="0">
                <a:latin typeface="Times New Roman" panose="02020603050405020304" pitchFamily="18" charset="0"/>
                <a:cs typeface="Times New Roman" panose="02020603050405020304" pitchFamily="18" charset="0"/>
              </a:rPr>
              <a:t>Increase bacterial resistance </a:t>
            </a:r>
            <a:r>
              <a:rPr lang="ar-EG" altLang="en-US" sz="2400" dirty="0">
                <a:latin typeface="Times New Roman" panose="02020603050405020304" pitchFamily="18" charset="0"/>
                <a:cs typeface="Times New Roman" panose="02020603050405020304" pitchFamily="18" charset="0"/>
              </a:rPr>
              <a:t>المقاومة</a:t>
            </a:r>
            <a:r>
              <a:rPr lang="en-US" altLang="en-US" sz="2400" b="1" dirty="0">
                <a:latin typeface="Times New Roman" panose="02020603050405020304" pitchFamily="18" charset="0"/>
                <a:cs typeface="Times New Roman" panose="02020603050405020304" pitchFamily="18" charset="0"/>
              </a:rPr>
              <a:t> to host defenses </a:t>
            </a:r>
            <a:r>
              <a:rPr lang="ar-EG" altLang="en-US" sz="2400" dirty="0">
                <a:latin typeface="Times New Roman" panose="02020603050405020304" pitchFamily="18" charset="0"/>
                <a:cs typeface="Times New Roman" panose="02020603050405020304" pitchFamily="18" charset="0"/>
              </a:rPr>
              <a:t>مناعة</a:t>
            </a:r>
            <a:r>
              <a:rPr lang="ar-EG" altLang="en-US" sz="2400" b="1" dirty="0">
                <a:latin typeface="Times New Roman" panose="02020603050405020304" pitchFamily="18" charset="0"/>
                <a:cs typeface="Times New Roman" panose="02020603050405020304" pitchFamily="18" charset="0"/>
              </a:rPr>
              <a:t> </a:t>
            </a:r>
            <a:r>
              <a:rPr lang="ar-EG" altLang="en-US" sz="2400" dirty="0" err="1">
                <a:latin typeface="Times New Roman" panose="02020603050405020304" pitchFamily="18" charset="0"/>
                <a:cs typeface="Times New Roman" panose="02020603050405020304" pitchFamily="18" charset="0"/>
              </a:rPr>
              <a:t>الخليه</a:t>
            </a:r>
            <a:r>
              <a:rPr lang="ar-EG" altLang="en-US" sz="2400" dirty="0">
                <a:latin typeface="Times New Roman" panose="02020603050405020304" pitchFamily="18" charset="0"/>
                <a:cs typeface="Times New Roman" panose="02020603050405020304" pitchFamily="18" charset="0"/>
              </a:rPr>
              <a:t> </a:t>
            </a:r>
            <a:r>
              <a:rPr lang="ar-EG" altLang="en-US" sz="2400" dirty="0" err="1">
                <a:latin typeface="Times New Roman" panose="02020603050405020304" pitchFamily="18" charset="0"/>
                <a:cs typeface="Times New Roman" panose="02020603050405020304" pitchFamily="18" charset="0"/>
              </a:rPr>
              <a:t>المضيفه</a:t>
            </a:r>
            <a:r>
              <a:rPr lang="en-US" altLang="en-US" sz="2400" b="1" dirty="0" smtClean="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a:p>
            <a:pPr marL="952500" lvl="1" indent="-495300" algn="just">
              <a:buClr>
                <a:srgbClr val="FF0000"/>
              </a:buClr>
              <a:buFont typeface="Wingdings" pitchFamily="2" charset="2"/>
              <a:buAutoNum type="arabicPeriod"/>
              <a:tabLst>
                <a:tab pos="2743200" algn="l"/>
              </a:tabLst>
            </a:pPr>
            <a:r>
              <a:rPr lang="en-GB" altLang="en-US" sz="2400" b="1" dirty="0">
                <a:latin typeface="Times New Roman" panose="02020603050405020304" pitchFamily="18" charset="0"/>
                <a:cs typeface="Times New Roman" panose="02020603050405020304" pitchFamily="18" charset="0"/>
              </a:rPr>
              <a:t>Stick</a:t>
            </a:r>
            <a:r>
              <a:rPr lang="ar-EG" altLang="en-US" sz="2400" dirty="0">
                <a:latin typeface="Times New Roman" panose="02020603050405020304" pitchFamily="18" charset="0"/>
                <a:cs typeface="Times New Roman" panose="02020603050405020304" pitchFamily="18" charset="0"/>
              </a:rPr>
              <a:t>تلصق</a:t>
            </a:r>
            <a:r>
              <a:rPr lang="ar-EG" altLang="en-US" sz="2400" b="1" dirty="0">
                <a:latin typeface="Times New Roman" panose="02020603050405020304" pitchFamily="18" charset="0"/>
                <a:cs typeface="Times New Roman" panose="02020603050405020304" pitchFamily="18" charset="0"/>
              </a:rPr>
              <a:t>)</a:t>
            </a:r>
            <a:r>
              <a:rPr lang="ar-EG" altLang="en-US" sz="2400" dirty="0">
                <a:latin typeface="Times New Roman" panose="02020603050405020304" pitchFamily="18" charset="0"/>
                <a:cs typeface="Times New Roman" panose="02020603050405020304" pitchFamily="18" charset="0"/>
              </a:rPr>
              <a:t> </a:t>
            </a:r>
            <a:r>
              <a:rPr lang="en-GB"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bacterial</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cells together when live in colonies.</a:t>
            </a:r>
          </a:p>
          <a:p>
            <a:pPr marL="952500" lvl="1" indent="-495300" algn="just">
              <a:buClr>
                <a:srgbClr val="FF0000"/>
              </a:buClr>
              <a:buFont typeface="Wingdings" pitchFamily="2" charset="2"/>
              <a:buAutoNum type="arabicPeriod"/>
              <a:tabLst>
                <a:tab pos="2743200" algn="l"/>
              </a:tabLst>
            </a:pPr>
            <a:r>
              <a:rPr lang="en-US" altLang="en-US" sz="2400" b="1" dirty="0">
                <a:latin typeface="Times New Roman" panose="02020603050405020304" pitchFamily="18" charset="0"/>
                <a:cs typeface="Times New Roman" panose="02020603050405020304" pitchFamily="18" charset="0"/>
              </a:rPr>
              <a:t>Protect </a:t>
            </a:r>
            <a:r>
              <a:rPr lang="ar-EG" altLang="en-US" sz="2400" dirty="0">
                <a:latin typeface="Times New Roman" panose="02020603050405020304" pitchFamily="18" charset="0"/>
                <a:cs typeface="Times New Roman" panose="02020603050405020304" pitchFamily="18" charset="0"/>
              </a:rPr>
              <a:t>تحمى</a:t>
            </a:r>
            <a:r>
              <a:rPr lang="en-US" altLang="en-US" sz="2400" b="1" dirty="0">
                <a:latin typeface="Times New Roman" panose="02020603050405020304" pitchFamily="18" charset="0"/>
                <a:cs typeface="Times New Roman" panose="02020603050405020304" pitchFamily="18" charset="0"/>
              </a:rPr>
              <a:t> bacterial cell.</a:t>
            </a:r>
          </a:p>
        </p:txBody>
      </p:sp>
    </p:spTree>
    <p:extLst>
      <p:ext uri="{BB962C8B-B14F-4D97-AF65-F5344CB8AC3E}">
        <p14:creationId xmlns:p14="http://schemas.microsoft.com/office/powerpoint/2010/main" val="1067728567"/>
      </p:ext>
    </p:extLst>
  </p:cSld>
  <p:clrMapOvr>
    <a:masterClrMapping/>
  </p:clrMapOvr>
  <p:transition>
    <p:pull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8ED8ACF-8EB2-344F-B3D6-9BBE90C7FDD4}"/>
              </a:ext>
            </a:extLst>
          </p:cNvPr>
          <p:cNvSpPr/>
          <p:nvPr/>
        </p:nvSpPr>
        <p:spPr>
          <a:xfrm>
            <a:off x="468716" y="1700808"/>
            <a:ext cx="8351756" cy="4893647"/>
          </a:xfrm>
          <a:prstGeom prst="rect">
            <a:avLst/>
          </a:prstGeom>
        </p:spPr>
        <p:txBody>
          <a:bodyPr wrap="square">
            <a:spAutoFit/>
          </a:bodyPr>
          <a:lstStyle/>
          <a:p>
            <a:pPr marL="400050" indent="-400050">
              <a:lnSpc>
                <a:spcPct val="130000"/>
              </a:lnSpc>
              <a:buClr>
                <a:srgbClr val="339933"/>
              </a:buClr>
              <a:tabLst>
                <a:tab pos="2743200" algn="l"/>
              </a:tabLst>
              <a:defRPr/>
            </a:pPr>
            <a:r>
              <a:rPr lang="en-US" sz="2400" b="1" dirty="0">
                <a:latin typeface="Times New Roman" panose="02020603050405020304" pitchFamily="18" charset="0"/>
                <a:cs typeface="Times New Roman" panose="02020603050405020304" pitchFamily="18" charset="0"/>
              </a:rPr>
              <a:t>In all prokaryotes, the functions of the </a:t>
            </a:r>
            <a:r>
              <a:rPr lang="en-US" sz="2400" b="1" dirty="0">
                <a:solidFill>
                  <a:srgbClr val="C00000"/>
                </a:solidFill>
                <a:latin typeface="Times New Roman" panose="02020603050405020304" pitchFamily="18" charset="0"/>
                <a:cs typeface="Times New Roman" panose="02020603050405020304" pitchFamily="18" charset="0"/>
              </a:rPr>
              <a:t>cell wall </a:t>
            </a:r>
            <a:r>
              <a:rPr lang="en-US" sz="2400" b="1" dirty="0">
                <a:latin typeface="Times New Roman" panose="02020603050405020304" pitchFamily="18" charset="0"/>
                <a:cs typeface="Times New Roman" panose="02020603050405020304" pitchFamily="18" charset="0"/>
              </a:rPr>
              <a:t>are as follow:</a:t>
            </a:r>
          </a:p>
          <a:p>
            <a:pPr marL="838200" lvl="1" indent="-381000">
              <a:lnSpc>
                <a:spcPct val="130000"/>
              </a:lnSpc>
              <a:buClr>
                <a:srgbClr val="FF0000"/>
              </a:buClr>
              <a:buFont typeface="Wingdings" pitchFamily="2" charset="2"/>
              <a:buAutoNum type="arabicPeriod"/>
              <a:tabLst>
                <a:tab pos="2743200" algn="l"/>
              </a:tabLst>
              <a:defRPr/>
            </a:pPr>
            <a:r>
              <a:rPr lang="en-US" sz="2400" b="1" dirty="0">
                <a:latin typeface="Times New Roman" panose="02020603050405020304" pitchFamily="18" charset="0"/>
                <a:cs typeface="Times New Roman" panose="02020603050405020304" pitchFamily="18" charset="0"/>
              </a:rPr>
              <a:t>maintains </a:t>
            </a:r>
            <a:r>
              <a:rPr lang="ar-EG" sz="2400" dirty="0">
                <a:latin typeface="Times New Roman" panose="02020603050405020304" pitchFamily="18" charset="0"/>
                <a:cs typeface="Times New Roman" panose="02020603050405020304" pitchFamily="18" charset="0"/>
              </a:rPr>
              <a:t>تحافظ</a:t>
            </a:r>
            <a:r>
              <a:rPr lang="en-US" sz="2400" b="1" dirty="0">
                <a:latin typeface="Times New Roman" panose="02020603050405020304" pitchFamily="18" charset="0"/>
                <a:cs typeface="Times New Roman" panose="02020603050405020304" pitchFamily="18" charset="0"/>
              </a:rPr>
              <a:t> the shape of the cell, </a:t>
            </a:r>
          </a:p>
          <a:p>
            <a:pPr marL="838200" lvl="1" indent="-381000">
              <a:lnSpc>
                <a:spcPct val="130000"/>
              </a:lnSpc>
              <a:buClr>
                <a:srgbClr val="FF0000"/>
              </a:buClr>
              <a:buFont typeface="Wingdings" pitchFamily="2" charset="2"/>
              <a:buAutoNum type="arabicPeriod"/>
              <a:tabLst>
                <a:tab pos="2743200" algn="l"/>
              </a:tabLst>
              <a:defRPr/>
            </a:pPr>
            <a:r>
              <a:rPr lang="en-US" sz="2400" b="1" dirty="0">
                <a:latin typeface="Times New Roman" panose="02020603050405020304" pitchFamily="18" charset="0"/>
                <a:cs typeface="Times New Roman" panose="02020603050405020304" pitchFamily="18" charset="0"/>
              </a:rPr>
              <a:t>affords physical protection </a:t>
            </a:r>
            <a:r>
              <a:rPr lang="ar-EG" sz="2400" b="1" dirty="0">
                <a:latin typeface="Times New Roman" panose="02020603050405020304" pitchFamily="18" charset="0"/>
                <a:cs typeface="Times New Roman" panose="02020603050405020304" pitchFamily="18" charset="0"/>
              </a:rPr>
              <a:t> </a:t>
            </a:r>
            <a:r>
              <a:rPr lang="ar-EG" sz="2400" dirty="0">
                <a:latin typeface="Times New Roman" panose="02020603050405020304" pitchFamily="18" charset="0"/>
                <a:cs typeface="Times New Roman" panose="02020603050405020304" pitchFamily="18" charset="0"/>
              </a:rPr>
              <a:t>الحماية الطبيعية</a:t>
            </a:r>
            <a:r>
              <a:rPr lang="en-US" sz="2400" dirty="0">
                <a:latin typeface="Times New Roman" panose="02020603050405020304" pitchFamily="18" charset="0"/>
                <a:cs typeface="Times New Roman" panose="02020603050405020304" pitchFamily="18" charset="0"/>
              </a:rPr>
              <a:t> </a:t>
            </a:r>
            <a:r>
              <a:rPr lang="ar-EG" sz="2400" dirty="0">
                <a:latin typeface="Times New Roman" panose="02020603050405020304" pitchFamily="18" charset="0"/>
                <a:cs typeface="Times New Roman" panose="02020603050405020304" pitchFamily="18" charset="0"/>
              </a:rPr>
              <a:t>توفر</a:t>
            </a:r>
            <a:r>
              <a:rPr lang="en-US" sz="2400" dirty="0">
                <a:latin typeface="Times New Roman" panose="02020603050405020304" pitchFamily="18" charset="0"/>
                <a:cs typeface="Times New Roman" panose="02020603050405020304" pitchFamily="18" charset="0"/>
              </a:rPr>
              <a:t> </a:t>
            </a:r>
          </a:p>
          <a:p>
            <a:pPr marL="838200" lvl="1" indent="-381000">
              <a:lnSpc>
                <a:spcPct val="130000"/>
              </a:lnSpc>
              <a:buClr>
                <a:srgbClr val="FF0000"/>
              </a:buClr>
              <a:buFont typeface="Wingdings" pitchFamily="2" charset="2"/>
              <a:buAutoNum type="arabicPeriod"/>
              <a:tabLst>
                <a:tab pos="2743200" algn="l"/>
              </a:tabLst>
              <a:defRPr/>
            </a:pPr>
            <a:r>
              <a:rPr lang="en-US" sz="2400" b="1" dirty="0">
                <a:latin typeface="Times New Roman" panose="02020603050405020304" pitchFamily="18" charset="0"/>
                <a:cs typeface="Times New Roman" panose="02020603050405020304" pitchFamily="18" charset="0"/>
              </a:rPr>
              <a:t>prevents the cell from bursting </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ar-EG" altLang="en-US" sz="2400" dirty="0">
                <a:latin typeface="Times New Roman" panose="02020603050405020304" pitchFamily="18" charset="0"/>
                <a:cs typeface="Times New Roman" panose="02020603050405020304" pitchFamily="18" charset="0"/>
              </a:rPr>
              <a:t>إنفجار</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in a hypotonic environment </a:t>
            </a:r>
            <a:r>
              <a:rPr lang="ar-EG" sz="2400" b="1" dirty="0">
                <a:latin typeface="Times New Roman" panose="02020603050405020304" pitchFamily="18" charset="0"/>
                <a:cs typeface="Times New Roman" panose="02020603050405020304" pitchFamily="18" charset="0"/>
              </a:rPr>
              <a:t>البيئة ذات </a:t>
            </a:r>
            <a:r>
              <a:rPr lang="ar-SA" sz="2400" b="1" dirty="0">
                <a:latin typeface="Times New Roman" panose="02020603050405020304" pitchFamily="18" charset="0"/>
                <a:cs typeface="Times New Roman" panose="02020603050405020304" pitchFamily="18" charset="0"/>
              </a:rPr>
              <a:t>التركيز</a:t>
            </a:r>
            <a:r>
              <a:rPr lang="ar-EG" sz="2400" b="1" dirty="0">
                <a:latin typeface="Times New Roman" panose="02020603050405020304" pitchFamily="18" charset="0"/>
                <a:cs typeface="Times New Roman" panose="02020603050405020304" pitchFamily="18" charset="0"/>
              </a:rPr>
              <a:t> الأسموزى المنخفض</a:t>
            </a:r>
            <a:r>
              <a:rPr lang="en-US" sz="2400" b="1" dirty="0">
                <a:latin typeface="Times New Roman" panose="02020603050405020304" pitchFamily="18" charset="0"/>
                <a:cs typeface="Times New Roman" panose="02020603050405020304" pitchFamily="18" charset="0"/>
              </a:rPr>
              <a:t>.</a:t>
            </a:r>
          </a:p>
          <a:p>
            <a:pPr marL="400050" indent="-400050">
              <a:lnSpc>
                <a:spcPct val="130000"/>
              </a:lnSpc>
              <a:buClr>
                <a:srgbClr val="339933"/>
              </a:buClr>
              <a:tabLst>
                <a:tab pos="2743200" algn="l"/>
              </a:tabLst>
              <a:defRPr/>
            </a:pPr>
            <a:endParaRPr lang="en-US" sz="2400" b="1" dirty="0">
              <a:latin typeface="Times New Roman" panose="02020603050405020304" pitchFamily="18" charset="0"/>
              <a:cs typeface="Times New Roman" panose="02020603050405020304" pitchFamily="18" charset="0"/>
            </a:endParaRPr>
          </a:p>
          <a:p>
            <a:pPr marL="400050" indent="-400050">
              <a:lnSpc>
                <a:spcPct val="130000"/>
              </a:lnSpc>
              <a:buClr>
                <a:srgbClr val="339933"/>
              </a:buClr>
              <a:tabLst>
                <a:tab pos="2743200" algn="l"/>
              </a:tabLst>
              <a:defRPr/>
            </a:pPr>
            <a:r>
              <a:rPr lang="en-US" sz="2400" b="1" dirty="0">
                <a:latin typeface="Times New Roman" panose="02020603050405020304" pitchFamily="18" charset="0"/>
                <a:cs typeface="Times New Roman" panose="02020603050405020304" pitchFamily="18" charset="0"/>
              </a:rPr>
              <a:t>Most bacterial cell walls contain </a:t>
            </a:r>
            <a:r>
              <a:rPr lang="en-US" sz="2400" b="1" u="sng" dirty="0">
                <a:solidFill>
                  <a:srgbClr val="FF0000"/>
                </a:solidFill>
                <a:latin typeface="Times New Roman" panose="02020603050405020304" pitchFamily="18" charset="0"/>
                <a:cs typeface="Times New Roman" panose="02020603050405020304" pitchFamily="18" charset="0"/>
              </a:rPr>
              <a:t>peptidoglycan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polymer of modified sugars cross-linked by short polypeptides).</a:t>
            </a:r>
          </a:p>
          <a:p>
            <a:pPr marL="400050" indent="-400050">
              <a:lnSpc>
                <a:spcPct val="130000"/>
              </a:lnSpc>
              <a:buClr>
                <a:srgbClr val="339933"/>
              </a:buClr>
              <a:tabLst>
                <a:tab pos="2743200" algn="l"/>
              </a:tabLst>
              <a:defRPr/>
            </a:pPr>
            <a:r>
              <a:rPr lang="en-US" sz="2400" b="1" dirty="0">
                <a:latin typeface="Times New Roman" panose="02020603050405020304" pitchFamily="18" charset="0"/>
                <a:cs typeface="Times New Roman" panose="02020603050405020304" pitchFamily="18" charset="0"/>
              </a:rPr>
              <a:t>The walls of Archaea lack </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ar-EG" altLang="en-US" sz="2400" dirty="0">
                <a:latin typeface="Times New Roman" panose="02020603050405020304" pitchFamily="18" charset="0"/>
                <a:cs typeface="Times New Roman" panose="02020603050405020304" pitchFamily="18" charset="0"/>
              </a:rPr>
              <a:t>تـفـتـقـد</a:t>
            </a:r>
            <a:r>
              <a:rPr lang="en-US" alt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peptidoglycan.</a:t>
            </a:r>
          </a:p>
        </p:txBody>
      </p:sp>
      <p:sp>
        <p:nvSpPr>
          <p:cNvPr id="5" name="Rectangle 4"/>
          <p:cNvSpPr/>
          <p:nvPr/>
        </p:nvSpPr>
        <p:spPr>
          <a:xfrm>
            <a:off x="275862" y="116816"/>
            <a:ext cx="8544610" cy="1656000"/>
          </a:xfrm>
          <a:prstGeom prst="rect">
            <a:avLst/>
          </a:prstGeom>
          <a:blipFill>
            <a:blip r:embed="rId2"/>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252000" rIns="360000" bIns="252000" anchor="ctr" anchorCtr="0">
            <a:spAutoFit/>
          </a:bodyPr>
          <a:lstStyle/>
          <a:p>
            <a:pPr algn="ctr">
              <a:spcBef>
                <a:spcPct val="0"/>
              </a:spcBef>
            </a:pPr>
            <a:r>
              <a:rPr lang="en-US" sz="32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Prokaryotic Cell Structure </a:t>
            </a:r>
          </a:p>
          <a:p>
            <a:pPr algn="ctr">
              <a:spcBef>
                <a:spcPct val="0"/>
              </a:spcBef>
            </a:pPr>
            <a:r>
              <a:rPr lang="en-US" altLang="en-US" sz="32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 Cell envelope</a:t>
            </a:r>
          </a:p>
          <a:p>
            <a:pPr algn="ctr">
              <a:spcBef>
                <a:spcPct val="0"/>
              </a:spcBef>
            </a:pPr>
            <a:r>
              <a:rPr lang="en-US" altLang="en-US" sz="32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2.2. Cell wall</a:t>
            </a:r>
            <a:endParaRPr lang="en-US" sz="32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026796851"/>
      </p:ext>
    </p:extLst>
  </p:cSld>
  <p:clrMapOvr>
    <a:masterClrMapping/>
  </p:clrMapOvr>
  <p:transition>
    <p:pull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59179E46-E4FD-6046-8B6E-FAB97B330E11}"/>
              </a:ext>
            </a:extLst>
          </p:cNvPr>
          <p:cNvSpPr txBox="1">
            <a:spLocks/>
          </p:cNvSpPr>
          <p:nvPr/>
        </p:nvSpPr>
        <p:spPr>
          <a:xfrm>
            <a:off x="1403648" y="174951"/>
            <a:ext cx="6470702" cy="972000"/>
          </a:xfrm>
          <a:prstGeom prst="rect">
            <a:avLst/>
          </a:prstGeom>
          <a:ln/>
        </p:spPr>
        <p:style>
          <a:lnRef idx="2">
            <a:schemeClr val="accent1"/>
          </a:lnRef>
          <a:fillRef idx="1">
            <a:schemeClr val="lt1"/>
          </a:fillRef>
          <a:effectRef idx="0">
            <a:schemeClr val="accent1"/>
          </a:effectRef>
          <a:fontRef idx="minor">
            <a:schemeClr val="dk1"/>
          </a:fontRef>
        </p:style>
        <p:txBody>
          <a:bodyPr vert="horz" lIns="91440" tIns="45720" rIns="91440" bIns="45720" rtlCol="1" anchor="ctr">
            <a:normAutofit/>
          </a:bodyPr>
          <a:lstStyle>
            <a:lvl1pPr algn="ctr" defTabSz="914400" rtl="0" eaLnBrk="1" latinLnBrk="0" hangingPunct="1">
              <a:lnSpc>
                <a:spcPct val="90000"/>
              </a:lnSpc>
              <a:spcBef>
                <a:spcPct val="0"/>
              </a:spcBef>
              <a:buNone/>
              <a:defRPr sz="2400" b="1" kern="1200">
                <a:solidFill>
                  <a:srgbClr val="0070C0"/>
                </a:solidFill>
                <a:latin typeface="Times New Roman" panose="02020603050405020304" pitchFamily="18" charset="0"/>
                <a:ea typeface="+mj-ea"/>
                <a:cs typeface="Times New Roman" panose="02020603050405020304" pitchFamily="18" charset="0"/>
              </a:defRPr>
            </a:lvl1pPr>
            <a:lvl2pPr>
              <a:defRPr/>
            </a:lvl2pPr>
            <a:lvl3pPr>
              <a:defRPr/>
            </a:lvl3pPr>
            <a:lvl4pPr>
              <a:defRPr/>
            </a:lvl4pPr>
            <a:lvl5pPr>
              <a:defRPr/>
            </a:lvl5pPr>
            <a:lvl6pPr>
              <a:defRPr/>
            </a:lvl6pPr>
            <a:lvl7pPr>
              <a:defRPr/>
            </a:lvl7pPr>
            <a:lvl8pPr>
              <a:defRPr/>
            </a:lvl8pPr>
            <a:lvl9pPr>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dirty="0" smtClean="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cs typeface="Times New Roman" panose="02020603050405020304" pitchFamily="18" charset="0"/>
              </a:rPr>
              <a:t>The Gram’s stain: </a:t>
            </a:r>
            <a:r>
              <a:rPr kumimoji="0" lang="ar-EG" altLang="en-US" sz="3600" b="1" i="0" u="none" strike="noStrike" kern="1200" cap="none" spc="0" normalizeH="0" baseline="0" noProof="0" dirty="0" smtClean="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cs typeface="Times New Roman" panose="02020603050405020304" pitchFamily="18" charset="0"/>
              </a:rPr>
              <a:t>صبغة جرام</a:t>
            </a:r>
            <a:endParaRPr kumimoji="0" lang="x-none"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7" name="TextBox 5">
            <a:extLst>
              <a:ext uri="{FF2B5EF4-FFF2-40B4-BE49-F238E27FC236}">
                <a16:creationId xmlns:a16="http://schemas.microsoft.com/office/drawing/2014/main" xmlns="" id="{24DC9E3D-F9A4-CB4F-A962-192E8AA10C6B}"/>
              </a:ext>
            </a:extLst>
          </p:cNvPr>
          <p:cNvSpPr txBox="1"/>
          <p:nvPr/>
        </p:nvSpPr>
        <p:spPr>
          <a:xfrm>
            <a:off x="131847" y="1318540"/>
            <a:ext cx="8598149" cy="1138773"/>
          </a:xfrm>
          <a:prstGeom prst="rect">
            <a:avLst/>
          </a:prstGeom>
          <a:noFill/>
        </p:spPr>
        <p:txBody>
          <a:bodyPr wrap="square" rtlCol="0">
            <a:spAutoFit/>
          </a:bodyPr>
          <a:lstStyle/>
          <a:p>
            <a:r>
              <a:rPr lang="en-US" altLang="en-US" sz="24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The Gram’s stain</a:t>
            </a:r>
            <a:r>
              <a:rPr lang="en-GB" altLang="en-US" sz="2200" b="1" dirty="0" smtClean="0">
                <a:solidFill>
                  <a:srgbClr val="000000"/>
                </a:solidFill>
                <a:latin typeface="Times New Roman" panose="02020603050405020304" pitchFamily="18" charset="0"/>
                <a:cs typeface="Times New Roman" panose="02020603050405020304" pitchFamily="18" charset="0"/>
              </a:rPr>
              <a:t> </a:t>
            </a:r>
            <a:r>
              <a:rPr lang="en-US" altLang="en-US" sz="2200" b="1" dirty="0">
                <a:solidFill>
                  <a:srgbClr val="000000"/>
                </a:solidFill>
                <a:latin typeface="Times New Roman" panose="02020603050405020304" pitchFamily="18" charset="0"/>
                <a:cs typeface="Times New Roman" panose="02020603050405020304" pitchFamily="18" charset="0"/>
              </a:rPr>
              <a:t>is a tool for identifying </a:t>
            </a:r>
            <a:r>
              <a:rPr lang="fr-FR" altLang="en-US" sz="2200" dirty="0" smtClean="0">
                <a:solidFill>
                  <a:srgbClr val="000000"/>
                </a:solidFill>
                <a:latin typeface="Times New Roman" panose="02020603050405020304" pitchFamily="18" charset="0"/>
                <a:cs typeface="Times New Roman" panose="02020603050405020304" pitchFamily="18" charset="0"/>
              </a:rPr>
              <a:t>the</a:t>
            </a:r>
            <a:r>
              <a:rPr lang="en-US" altLang="en-US" sz="2200" b="1" dirty="0" smtClean="0">
                <a:solidFill>
                  <a:srgbClr val="000000"/>
                </a:solidFill>
                <a:latin typeface="Times New Roman" panose="02020603050405020304" pitchFamily="18" charset="0"/>
                <a:cs typeface="Times New Roman" panose="02020603050405020304" pitchFamily="18" charset="0"/>
              </a:rPr>
              <a:t> </a:t>
            </a:r>
            <a:r>
              <a:rPr lang="en-US" altLang="en-US" sz="2200" b="1" dirty="0">
                <a:solidFill>
                  <a:srgbClr val="000000"/>
                </a:solidFill>
                <a:latin typeface="Times New Roman" panose="02020603050405020304" pitchFamily="18" charset="0"/>
                <a:cs typeface="Times New Roman" panose="02020603050405020304" pitchFamily="18" charset="0"/>
              </a:rPr>
              <a:t>bacteria, based on differences in their cell walls.</a:t>
            </a:r>
          </a:p>
          <a:p>
            <a:endParaRPr lang="x-none" sz="22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489A9071-EF83-F14A-BE8C-17043DFC6C32}"/>
              </a:ext>
            </a:extLst>
          </p:cNvPr>
          <p:cNvSpPr/>
          <p:nvPr/>
        </p:nvSpPr>
        <p:spPr>
          <a:xfrm>
            <a:off x="131847" y="2308250"/>
            <a:ext cx="8688625" cy="1569660"/>
          </a:xfrm>
          <a:prstGeom prst="rect">
            <a:avLst/>
          </a:prstGeom>
          <a:ln w="38100">
            <a:solidFill>
              <a:srgbClr val="CC0099"/>
            </a:solidFill>
          </a:ln>
        </p:spPr>
        <p:txBody>
          <a:bodyPr wrap="square">
            <a:spAutoFit/>
          </a:bodyPr>
          <a:lstStyle/>
          <a:p>
            <a:pPr algn="l" rtl="0">
              <a:buClr>
                <a:srgbClr val="339933"/>
              </a:buClr>
              <a:tabLst>
                <a:tab pos="2743200" algn="l"/>
              </a:tabLst>
            </a:pPr>
            <a:r>
              <a:rPr lang="en-US" altLang="en-US" sz="2400" b="1" dirty="0" smtClean="0">
                <a:solidFill>
                  <a:srgbClr val="0000FF"/>
                </a:solidFill>
                <a:latin typeface="Times New Roman" panose="02020603050405020304" pitchFamily="18" charset="0"/>
                <a:cs typeface="Times New Roman" panose="02020603050405020304" pitchFamily="18" charset="0"/>
              </a:rPr>
              <a:t>A</a:t>
            </a:r>
            <a:r>
              <a:rPr lang="en-US" altLang="en-US" sz="2400" b="1" dirty="0">
                <a:solidFill>
                  <a:srgbClr val="0000FF"/>
                </a:solidFill>
                <a:latin typeface="Times New Roman" panose="02020603050405020304" pitchFamily="18" charset="0"/>
                <a:cs typeface="Times New Roman" panose="02020603050405020304" pitchFamily="18" charset="0"/>
              </a:rPr>
              <a:t>)- Gram-positive (Gram +</a:t>
            </a:r>
            <a:r>
              <a:rPr lang="en-US" altLang="en-US" sz="2400" b="1" dirty="0" err="1">
                <a:solidFill>
                  <a:srgbClr val="0000FF"/>
                </a:solidFill>
                <a:latin typeface="Times New Roman" panose="02020603050405020304" pitchFamily="18" charset="0"/>
                <a:cs typeface="Times New Roman" panose="02020603050405020304" pitchFamily="18" charset="0"/>
              </a:rPr>
              <a:t>ve</a:t>
            </a:r>
            <a:r>
              <a:rPr lang="en-US" altLang="en-US" sz="2400" b="1" dirty="0">
                <a:solidFill>
                  <a:srgbClr val="0000FF"/>
                </a:solidFill>
                <a:latin typeface="Times New Roman" panose="02020603050405020304" pitchFamily="18" charset="0"/>
                <a:cs typeface="Times New Roman" panose="02020603050405020304" pitchFamily="18" charset="0"/>
              </a:rPr>
              <a:t>) bacteria:</a:t>
            </a:r>
            <a:r>
              <a:rPr lang="en-US" altLang="en-US" sz="2400" b="1" dirty="0">
                <a:solidFill>
                  <a:srgbClr val="000000"/>
                </a:solidFill>
                <a:latin typeface="Times New Roman" panose="02020603050405020304" pitchFamily="18" charset="0"/>
                <a:cs typeface="Times New Roman" panose="02020603050405020304" pitchFamily="18" charset="0"/>
              </a:rPr>
              <a:t> </a:t>
            </a:r>
            <a:endParaRPr lang="en-US" altLang="en-US" sz="2400" b="1" dirty="0" smtClean="0">
              <a:solidFill>
                <a:srgbClr val="000000"/>
              </a:solidFill>
              <a:latin typeface="Times New Roman" panose="02020603050405020304" pitchFamily="18" charset="0"/>
              <a:cs typeface="Times New Roman" panose="02020603050405020304" pitchFamily="18" charset="0"/>
            </a:endParaRPr>
          </a:p>
          <a:p>
            <a:pPr algn="l" rtl="0">
              <a:buClr>
                <a:srgbClr val="339933"/>
              </a:buClr>
              <a:tabLst>
                <a:tab pos="2743200" algn="l"/>
              </a:tabLst>
            </a:pPr>
            <a:endParaRPr lang="en-US" altLang="en-US" sz="2400" b="1" dirty="0">
              <a:solidFill>
                <a:srgbClr val="000000"/>
              </a:solidFill>
              <a:latin typeface="Times New Roman" panose="02020603050405020304" pitchFamily="18" charset="0"/>
              <a:cs typeface="Times New Roman" panose="02020603050405020304" pitchFamily="18" charset="0"/>
            </a:endParaRPr>
          </a:p>
          <a:p>
            <a:pPr algn="l" rtl="0">
              <a:buClr>
                <a:srgbClr val="339933"/>
              </a:buClr>
              <a:tabLst>
                <a:tab pos="2743200" algn="l"/>
              </a:tabLst>
            </a:pPr>
            <a:r>
              <a:rPr lang="en-US" altLang="en-US" sz="2400" b="1" dirty="0">
                <a:solidFill>
                  <a:srgbClr val="000000"/>
                </a:solidFill>
                <a:latin typeface="Times New Roman" panose="02020603050405020304" pitchFamily="18" charset="0"/>
                <a:cs typeface="Times New Roman" panose="02020603050405020304" pitchFamily="18" charset="0"/>
              </a:rPr>
              <a:t>Their cell walls have </a:t>
            </a:r>
            <a:r>
              <a:rPr lang="en-US" altLang="en-US" sz="2400" b="1" u="sng" dirty="0">
                <a:solidFill>
                  <a:srgbClr val="FF0000"/>
                </a:solidFill>
                <a:latin typeface="Times New Roman" panose="02020603050405020304" pitchFamily="18" charset="0"/>
                <a:cs typeface="Times New Roman" panose="02020603050405020304" pitchFamily="18" charset="0"/>
              </a:rPr>
              <a:t>large amounts </a:t>
            </a:r>
            <a:r>
              <a:rPr lang="ar-EG" altLang="en-US" sz="2400" u="sng" dirty="0">
                <a:latin typeface="Times New Roman" panose="02020603050405020304" pitchFamily="18" charset="0"/>
                <a:cs typeface="Times New Roman" panose="02020603050405020304" pitchFamily="18" charset="0"/>
              </a:rPr>
              <a:t>كمية كبيرة</a:t>
            </a:r>
            <a:r>
              <a:rPr lang="en-US" altLang="en-US" sz="2400" b="1" u="sng" dirty="0">
                <a:solidFill>
                  <a:srgbClr val="FF0000"/>
                </a:solidFill>
                <a:latin typeface="Times New Roman" panose="02020603050405020304" pitchFamily="18" charset="0"/>
                <a:cs typeface="Times New Roman" panose="02020603050405020304" pitchFamily="18" charset="0"/>
              </a:rPr>
              <a:t> of peptidoglycans </a:t>
            </a:r>
            <a:r>
              <a:rPr lang="en-US" altLang="en-US" sz="2400" b="1" dirty="0">
                <a:latin typeface="Times New Roman" panose="02020603050405020304" pitchFamily="18" charset="0"/>
                <a:cs typeface="Times New Roman" panose="02020603050405020304" pitchFamily="18" charset="0"/>
              </a:rPr>
              <a:t>that react with Gram’s stain (appear </a:t>
            </a:r>
            <a:r>
              <a:rPr lang="en-GB" altLang="en-US" sz="2400" b="1" dirty="0">
                <a:solidFill>
                  <a:srgbClr val="990099"/>
                </a:solidFill>
                <a:latin typeface="Times New Roman" panose="02020603050405020304" pitchFamily="18" charset="0"/>
                <a:cs typeface="Times New Roman" panose="02020603050405020304" pitchFamily="18" charset="0"/>
              </a:rPr>
              <a:t>violet-</a:t>
            </a:r>
            <a:r>
              <a:rPr lang="en-US" altLang="en-US" sz="2400" b="1" dirty="0">
                <a:latin typeface="Times New Roman" panose="02020603050405020304" pitchFamily="18" charset="0"/>
                <a:cs typeface="Times New Roman" panose="02020603050405020304" pitchFamily="18" charset="0"/>
              </a:rPr>
              <a:t>stained </a:t>
            </a:r>
            <a:r>
              <a:rPr lang="ar-EG" altLang="en-US" sz="2400" dirty="0">
                <a:latin typeface="Times New Roman" panose="02020603050405020304" pitchFamily="18" charset="0"/>
                <a:cs typeface="Times New Roman" panose="02020603050405020304" pitchFamily="18" charset="0"/>
              </a:rPr>
              <a:t>تـُصبغ بنفسجيا</a:t>
            </a:r>
            <a:r>
              <a:rPr lang="en-US" altLang="en-US" sz="2400" b="1" dirty="0">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xmlns="" id="{036E875D-34B4-E742-A105-545D4377BD57}"/>
              </a:ext>
            </a:extLst>
          </p:cNvPr>
          <p:cNvSpPr/>
          <p:nvPr/>
        </p:nvSpPr>
        <p:spPr>
          <a:xfrm>
            <a:off x="131847" y="4221088"/>
            <a:ext cx="8688626" cy="1938992"/>
          </a:xfrm>
          <a:prstGeom prst="rect">
            <a:avLst/>
          </a:prstGeom>
          <a:ln w="28575">
            <a:solidFill>
              <a:srgbClr val="FF0000"/>
            </a:solidFill>
          </a:ln>
        </p:spPr>
        <p:txBody>
          <a:bodyPr wrap="square">
            <a:spAutoFit/>
          </a:bodyPr>
          <a:lstStyle/>
          <a:p>
            <a:pPr algn="l" rtl="0">
              <a:buClr>
                <a:srgbClr val="339933"/>
              </a:buClr>
              <a:tabLst>
                <a:tab pos="2743200" algn="l"/>
              </a:tabLst>
            </a:pPr>
            <a:r>
              <a:rPr lang="en-US" altLang="en-US" sz="2400" b="1" dirty="0">
                <a:solidFill>
                  <a:srgbClr val="0000FF"/>
                </a:solidFill>
                <a:latin typeface="Times New Roman" panose="02020603050405020304" pitchFamily="18" charset="0"/>
                <a:cs typeface="Times New Roman" panose="02020603050405020304" pitchFamily="18" charset="0"/>
              </a:rPr>
              <a:t>B)- Gram-negative</a:t>
            </a:r>
            <a:r>
              <a:rPr lang="en-US" altLang="en-US" sz="2400" b="1" dirty="0">
                <a:solidFill>
                  <a:srgbClr val="000000"/>
                </a:solidFill>
                <a:latin typeface="Times New Roman" panose="02020603050405020304" pitchFamily="18" charset="0"/>
                <a:cs typeface="Times New Roman" panose="02020603050405020304" pitchFamily="18" charset="0"/>
              </a:rPr>
              <a:t> (Gram -</a:t>
            </a:r>
            <a:r>
              <a:rPr lang="en-US" altLang="en-US" sz="2400" b="1" dirty="0" err="1">
                <a:solidFill>
                  <a:srgbClr val="000000"/>
                </a:solidFill>
                <a:latin typeface="Times New Roman" panose="02020603050405020304" pitchFamily="18" charset="0"/>
                <a:cs typeface="Times New Roman" panose="02020603050405020304" pitchFamily="18" charset="0"/>
              </a:rPr>
              <a:t>ve</a:t>
            </a:r>
            <a:r>
              <a:rPr lang="en-US" altLang="en-US" sz="2400" b="1" dirty="0">
                <a:solidFill>
                  <a:srgbClr val="000000"/>
                </a:solidFill>
                <a:latin typeface="Times New Roman" panose="02020603050405020304" pitchFamily="18" charset="0"/>
                <a:cs typeface="Times New Roman" panose="02020603050405020304" pitchFamily="18" charset="0"/>
              </a:rPr>
              <a:t>) bacteria: </a:t>
            </a:r>
          </a:p>
          <a:p>
            <a:pPr algn="l" rtl="0">
              <a:buClr>
                <a:srgbClr val="339933"/>
              </a:buClr>
              <a:tabLst>
                <a:tab pos="2743200" algn="l"/>
              </a:tabLst>
            </a:pPr>
            <a:endParaRPr lang="en-US" altLang="en-US" sz="2400" b="1" dirty="0">
              <a:solidFill>
                <a:srgbClr val="000000"/>
              </a:solidFill>
              <a:latin typeface="Times New Roman" panose="02020603050405020304" pitchFamily="18" charset="0"/>
              <a:cs typeface="Times New Roman" panose="02020603050405020304" pitchFamily="18" charset="0"/>
            </a:endParaRPr>
          </a:p>
          <a:p>
            <a:pPr algn="l" rtl="0">
              <a:buClr>
                <a:srgbClr val="339933"/>
              </a:buClr>
              <a:tabLst>
                <a:tab pos="2743200" algn="l"/>
              </a:tabLst>
            </a:pPr>
            <a:r>
              <a:rPr lang="en-US" altLang="en-US" sz="2400" b="1" dirty="0">
                <a:solidFill>
                  <a:srgbClr val="000000"/>
                </a:solidFill>
                <a:latin typeface="Times New Roman" panose="02020603050405020304" pitchFamily="18" charset="0"/>
                <a:cs typeface="Times New Roman" panose="02020603050405020304" pitchFamily="18" charset="0"/>
              </a:rPr>
              <a:t>their cell walls have </a:t>
            </a:r>
            <a:r>
              <a:rPr lang="en-US" altLang="en-US" sz="2400" b="1" dirty="0">
                <a:solidFill>
                  <a:srgbClr val="FF0000"/>
                </a:solidFill>
                <a:latin typeface="Times New Roman" panose="02020603050405020304" pitchFamily="18" charset="0"/>
                <a:cs typeface="Times New Roman" panose="02020603050405020304" pitchFamily="18" charset="0"/>
              </a:rPr>
              <a:t>no</a:t>
            </a:r>
            <a:r>
              <a:rPr lang="en-US" altLang="en-US" sz="2400" b="1" dirty="0">
                <a:solidFill>
                  <a:srgbClr val="000000"/>
                </a:solidFill>
                <a:latin typeface="Times New Roman" panose="02020603050405020304" pitchFamily="18" charset="0"/>
                <a:cs typeface="Times New Roman" panose="02020603050405020304" pitchFamily="18" charset="0"/>
              </a:rPr>
              <a:t> or </a:t>
            </a:r>
            <a:r>
              <a:rPr lang="en-US" altLang="en-US" sz="2400" b="1" dirty="0">
                <a:solidFill>
                  <a:srgbClr val="FF0000"/>
                </a:solidFill>
                <a:latin typeface="Times New Roman" panose="02020603050405020304" pitchFamily="18" charset="0"/>
                <a:cs typeface="Times New Roman" panose="02020603050405020304" pitchFamily="18" charset="0"/>
              </a:rPr>
              <a:t>small amount </a:t>
            </a:r>
            <a:r>
              <a:rPr lang="en-US" altLang="en-US" sz="2400" b="1" dirty="0">
                <a:latin typeface="Times New Roman" panose="02020603050405020304" pitchFamily="18" charset="0"/>
                <a:cs typeface="Times New Roman" panose="02020603050405020304" pitchFamily="18" charset="0"/>
              </a:rPr>
              <a:t>of  </a:t>
            </a:r>
            <a:r>
              <a:rPr lang="en-US" altLang="en-US" sz="2400" b="1" u="sng" dirty="0">
                <a:solidFill>
                  <a:srgbClr val="0000FF"/>
                </a:solidFill>
                <a:latin typeface="Times New Roman" panose="02020603050405020304" pitchFamily="18" charset="0"/>
                <a:cs typeface="Times New Roman" panose="02020603050405020304" pitchFamily="18" charset="0"/>
              </a:rPr>
              <a:t>peptidoglycan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So, they do not react (or very weakly react) with Gram’s stain (appear </a:t>
            </a:r>
            <a:r>
              <a:rPr lang="en-US" altLang="en-US" sz="2400" b="1" dirty="0">
                <a:solidFill>
                  <a:srgbClr val="FF0000"/>
                </a:solidFill>
                <a:latin typeface="Times New Roman" panose="02020603050405020304" pitchFamily="18" charset="0"/>
                <a:cs typeface="Times New Roman" panose="02020603050405020304" pitchFamily="18" charset="0"/>
              </a:rPr>
              <a:t>red-</a:t>
            </a:r>
            <a:r>
              <a:rPr lang="en-US" altLang="en-US" sz="2400" b="1" dirty="0">
                <a:latin typeface="Times New Roman" panose="02020603050405020304" pitchFamily="18" charset="0"/>
                <a:cs typeface="Times New Roman" panose="02020603050405020304" pitchFamily="18" charset="0"/>
              </a:rPr>
              <a:t>stained </a:t>
            </a:r>
            <a:r>
              <a:rPr lang="ar-EG" altLang="en-US" sz="2400" b="1" dirty="0">
                <a:latin typeface="Times New Roman" panose="02020603050405020304" pitchFamily="18" charset="0"/>
                <a:cs typeface="Times New Roman" panose="02020603050405020304" pitchFamily="18" charset="0"/>
              </a:rPr>
              <a:t>تصبغ بالأحمر</a:t>
            </a:r>
            <a:r>
              <a:rPr lang="en-US" altLang="en-US" sz="2400" b="1" dirty="0">
                <a:latin typeface="Times New Roman" panose="02020603050405020304" pitchFamily="18" charset="0"/>
                <a:cs typeface="Times New Roman" panose="02020603050405020304" pitchFamily="18" charset="0"/>
              </a:rPr>
              <a:t>)</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4124457"/>
      </p:ext>
    </p:extLst>
  </p:cSld>
  <p:clrMapOvr>
    <a:masterClrMapping/>
  </p:clrMapOvr>
  <p:transition>
    <p:pull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89A9071-EF83-F14A-BE8C-17043DFC6C32}"/>
              </a:ext>
            </a:extLst>
          </p:cNvPr>
          <p:cNvSpPr/>
          <p:nvPr/>
        </p:nvSpPr>
        <p:spPr>
          <a:xfrm>
            <a:off x="107504" y="4002157"/>
            <a:ext cx="8688625" cy="2739211"/>
          </a:xfrm>
          <a:prstGeom prst="rect">
            <a:avLst/>
          </a:prstGeom>
          <a:ln w="38100">
            <a:solidFill>
              <a:srgbClr val="CC0099"/>
            </a:solidFill>
          </a:ln>
        </p:spPr>
        <p:txBody>
          <a:bodyPr wrap="square">
            <a:spAutoFit/>
          </a:bodyPr>
          <a:lstStyle/>
          <a:p>
            <a:pPr>
              <a:buClr>
                <a:srgbClr val="339933"/>
              </a:buClr>
              <a:tabLst>
                <a:tab pos="2743200" algn="l"/>
              </a:tabLst>
            </a:pPr>
            <a:r>
              <a:rPr lang="en-US" altLang="en-US" sz="2000" b="1" dirty="0" smtClean="0">
                <a:latin typeface="Times New Roman" panose="02020603050405020304" pitchFamily="18" charset="0"/>
                <a:cs typeface="Times New Roman" panose="02020603050405020304" pitchFamily="18" charset="0"/>
              </a:rPr>
              <a:t>Figure: Cell walls of Bacteria: Schematic diagrams of Gram-positive  </a:t>
            </a:r>
            <a:r>
              <a:rPr lang="en-US" altLang="en-US" sz="2000" b="1" dirty="0">
                <a:latin typeface="Times New Roman" panose="02020603050405020304" pitchFamily="18" charset="0"/>
                <a:cs typeface="Times New Roman" panose="02020603050405020304" pitchFamily="18" charset="0"/>
              </a:rPr>
              <a:t>and Gram-negative </a:t>
            </a:r>
            <a:r>
              <a:rPr lang="en-US" altLang="en-US" sz="2000" b="1" dirty="0" smtClean="0">
                <a:latin typeface="Times New Roman" panose="02020603050405020304" pitchFamily="18" charset="0"/>
                <a:cs typeface="Times New Roman" panose="02020603050405020304" pitchFamily="18" charset="0"/>
              </a:rPr>
              <a:t>cell walls</a:t>
            </a:r>
          </a:p>
          <a:p>
            <a:pPr algn="just">
              <a:buClr>
                <a:srgbClr val="339933"/>
              </a:buClr>
              <a:tabLst>
                <a:tab pos="2743200" algn="l"/>
              </a:tabLst>
            </a:pPr>
            <a:r>
              <a:rPr lang="en-US" altLang="en-US" sz="2200" dirty="0">
                <a:latin typeface="Times New Roman" panose="02020603050405020304" pitchFamily="18" charset="0"/>
                <a:cs typeface="Times New Roman" panose="02020603050405020304" pitchFamily="18" charset="0"/>
              </a:rPr>
              <a:t>Gram-negative bacteria have three structural layers surrounding the cytoplasm: the outer membrane and the cytoplasmic membrane which are lipid bilayers, and the cell wall which is made up of a thin layer of peptidoglycan. On the other hand, Gram-positive bacteria have only two structural layers surrounding the cytoplasm: the cytoplasmic membrane and the cell wall which is made up of a thick layer of peptidoglycan.</a:t>
            </a:r>
          </a:p>
        </p:txBody>
      </p:sp>
      <p:pic>
        <p:nvPicPr>
          <p:cNvPr id="2" name="Image 1"/>
          <p:cNvPicPr>
            <a:picLocks noChangeAspect="1"/>
          </p:cNvPicPr>
          <p:nvPr/>
        </p:nvPicPr>
        <p:blipFill>
          <a:blip r:embed="rId2"/>
          <a:stretch>
            <a:fillRect/>
          </a:stretch>
        </p:blipFill>
        <p:spPr>
          <a:xfrm>
            <a:off x="170911" y="116632"/>
            <a:ext cx="5769241" cy="3816424"/>
          </a:xfrm>
          <a:prstGeom prst="rect">
            <a:avLst/>
          </a:prstGeom>
          <a:ln w="38100">
            <a:solidFill>
              <a:srgbClr val="7030A0"/>
            </a:solidFill>
          </a:ln>
        </p:spPr>
      </p:pic>
      <p:sp>
        <p:nvSpPr>
          <p:cNvPr id="3" name="Rectangle 2"/>
          <p:cNvSpPr/>
          <p:nvPr/>
        </p:nvSpPr>
        <p:spPr>
          <a:xfrm>
            <a:off x="6048672" y="116632"/>
            <a:ext cx="3059832" cy="37856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r>
              <a:rPr lang="fr-FR" sz="2000" b="1" dirty="0" err="1"/>
              <a:t>تحتوي</a:t>
            </a:r>
            <a:r>
              <a:rPr lang="fr-FR" sz="2000" b="1" dirty="0"/>
              <a:t> </a:t>
            </a:r>
            <a:r>
              <a:rPr lang="fr-FR" sz="2000" b="1" dirty="0" err="1"/>
              <a:t>البكتيريا</a:t>
            </a:r>
            <a:r>
              <a:rPr lang="fr-FR" sz="2000" b="1" dirty="0"/>
              <a:t> </a:t>
            </a:r>
            <a:r>
              <a:rPr lang="fr-FR" sz="2000" b="1" dirty="0" err="1"/>
              <a:t>سالبة</a:t>
            </a:r>
            <a:r>
              <a:rPr lang="fr-FR" sz="2000" b="1" dirty="0"/>
              <a:t> </a:t>
            </a:r>
            <a:r>
              <a:rPr lang="fr-FR" sz="2000" b="1" dirty="0" err="1"/>
              <a:t>الجرام</a:t>
            </a:r>
            <a:r>
              <a:rPr lang="fr-FR" sz="2000" b="1" dirty="0"/>
              <a:t> </a:t>
            </a:r>
            <a:r>
              <a:rPr lang="fr-FR" sz="2000" b="1" dirty="0" err="1"/>
              <a:t>على</a:t>
            </a:r>
            <a:r>
              <a:rPr lang="fr-FR" sz="2000" b="1" dirty="0"/>
              <a:t> </a:t>
            </a:r>
            <a:r>
              <a:rPr lang="fr-FR" sz="2000" b="1" dirty="0" err="1"/>
              <a:t>ثلاث</a:t>
            </a:r>
            <a:r>
              <a:rPr lang="fr-FR" sz="2000" b="1" dirty="0"/>
              <a:t> </a:t>
            </a:r>
            <a:r>
              <a:rPr lang="fr-FR" sz="2000" b="1" dirty="0" err="1"/>
              <a:t>طبقات</a:t>
            </a:r>
            <a:r>
              <a:rPr lang="fr-FR" sz="2000" b="1" dirty="0"/>
              <a:t> </a:t>
            </a:r>
            <a:r>
              <a:rPr lang="fr-FR" sz="2000" b="1" dirty="0" err="1"/>
              <a:t>بنيوية</a:t>
            </a:r>
            <a:r>
              <a:rPr lang="fr-FR" sz="2000" b="1" dirty="0"/>
              <a:t> </a:t>
            </a:r>
            <a:r>
              <a:rPr lang="fr-FR" sz="2000" b="1" dirty="0" err="1"/>
              <a:t>تحيط</a:t>
            </a:r>
            <a:r>
              <a:rPr lang="fr-FR" sz="2000" b="1" dirty="0"/>
              <a:t> </a:t>
            </a:r>
            <a:r>
              <a:rPr lang="fr-FR" sz="2000" b="1" dirty="0" err="1"/>
              <a:t>بالسيتوبلازم</a:t>
            </a:r>
            <a:r>
              <a:rPr lang="fr-FR" sz="2000" b="1" dirty="0"/>
              <a:t>: </a:t>
            </a:r>
            <a:r>
              <a:rPr lang="fr-FR" sz="2000" b="1" dirty="0" err="1"/>
              <a:t>الغشاء</a:t>
            </a:r>
            <a:r>
              <a:rPr lang="fr-FR" sz="2000" b="1" dirty="0"/>
              <a:t> </a:t>
            </a:r>
            <a:r>
              <a:rPr lang="fr-FR" sz="2000" b="1" dirty="0" err="1"/>
              <a:t>الخارجي</a:t>
            </a:r>
            <a:r>
              <a:rPr lang="fr-FR" sz="2000" b="1" dirty="0"/>
              <a:t> </a:t>
            </a:r>
            <a:r>
              <a:rPr lang="fr-FR" sz="2000" b="1" dirty="0" err="1"/>
              <a:t>والغشاء</a:t>
            </a:r>
            <a:r>
              <a:rPr lang="fr-FR" sz="2000" b="1" dirty="0"/>
              <a:t> </a:t>
            </a:r>
            <a:r>
              <a:rPr lang="fr-FR" sz="2000" b="1" dirty="0" err="1"/>
              <a:t>السيتوبلازمي</a:t>
            </a:r>
            <a:r>
              <a:rPr lang="fr-FR" sz="2000" b="1" dirty="0"/>
              <a:t> </a:t>
            </a:r>
            <a:r>
              <a:rPr lang="fr-FR" sz="2000" b="1" dirty="0" err="1"/>
              <a:t>وهما</a:t>
            </a:r>
            <a:r>
              <a:rPr lang="fr-FR" sz="2000" b="1" dirty="0"/>
              <a:t> </a:t>
            </a:r>
            <a:r>
              <a:rPr lang="fr-FR" sz="2000" b="1" dirty="0" err="1"/>
              <a:t>طبقتان</a:t>
            </a:r>
            <a:r>
              <a:rPr lang="fr-FR" sz="2000" b="1" dirty="0"/>
              <a:t> </a:t>
            </a:r>
            <a:r>
              <a:rPr lang="fr-FR" sz="2000" b="1" dirty="0" err="1"/>
              <a:t>دهنيتان</a:t>
            </a:r>
            <a:r>
              <a:rPr lang="fr-FR" sz="2000" b="1" dirty="0"/>
              <a:t>، </a:t>
            </a:r>
            <a:r>
              <a:rPr lang="fr-FR" sz="2000" b="1" dirty="0" err="1"/>
              <a:t>وجدار</a:t>
            </a:r>
            <a:r>
              <a:rPr lang="fr-FR" sz="2000" b="1" dirty="0"/>
              <a:t> </a:t>
            </a:r>
            <a:r>
              <a:rPr lang="fr-FR" sz="2000" b="1" dirty="0" err="1"/>
              <a:t>الخلية</a:t>
            </a:r>
            <a:r>
              <a:rPr lang="fr-FR" sz="2000" b="1" dirty="0"/>
              <a:t> </a:t>
            </a:r>
            <a:r>
              <a:rPr lang="fr-FR" sz="2000" b="1" dirty="0" err="1"/>
              <a:t>الذي</a:t>
            </a:r>
            <a:r>
              <a:rPr lang="fr-FR" sz="2000" b="1" dirty="0"/>
              <a:t> </a:t>
            </a:r>
            <a:r>
              <a:rPr lang="fr-FR" sz="2000" b="1" dirty="0" err="1"/>
              <a:t>يتكون</a:t>
            </a:r>
            <a:r>
              <a:rPr lang="fr-FR" sz="2000" b="1" dirty="0"/>
              <a:t> </a:t>
            </a:r>
            <a:r>
              <a:rPr lang="fr-FR" sz="2000" b="1" dirty="0" err="1"/>
              <a:t>من</a:t>
            </a:r>
            <a:r>
              <a:rPr lang="fr-FR" sz="2000" b="1" dirty="0"/>
              <a:t> </a:t>
            </a:r>
            <a:r>
              <a:rPr lang="fr-FR" sz="2000" b="1" dirty="0" err="1"/>
              <a:t>طبقة</a:t>
            </a:r>
            <a:r>
              <a:rPr lang="fr-FR" sz="2000" b="1" dirty="0"/>
              <a:t> </a:t>
            </a:r>
            <a:r>
              <a:rPr lang="fr-FR" sz="2000" b="1" dirty="0" err="1"/>
              <a:t>رقيقة</a:t>
            </a:r>
            <a:r>
              <a:rPr lang="fr-FR" sz="2000" b="1" dirty="0"/>
              <a:t> </a:t>
            </a:r>
            <a:r>
              <a:rPr lang="fr-FR" sz="2000" b="1" dirty="0" err="1"/>
              <a:t>من</a:t>
            </a:r>
            <a:r>
              <a:rPr lang="fr-FR" sz="2000" b="1" dirty="0"/>
              <a:t> </a:t>
            </a:r>
            <a:r>
              <a:rPr lang="fr-FR" sz="2000" b="1" dirty="0" err="1"/>
              <a:t>الببتيدوجليكان</a:t>
            </a:r>
            <a:r>
              <a:rPr lang="fr-FR" sz="2000" b="1" dirty="0"/>
              <a:t>. </a:t>
            </a:r>
            <a:r>
              <a:rPr lang="fr-FR" sz="2000" b="1" dirty="0" err="1"/>
              <a:t>من</a:t>
            </a:r>
            <a:r>
              <a:rPr lang="fr-FR" sz="2000" b="1" dirty="0"/>
              <a:t> </a:t>
            </a:r>
            <a:r>
              <a:rPr lang="fr-FR" sz="2000" b="1" dirty="0" err="1"/>
              <a:t>ناحية</a:t>
            </a:r>
            <a:r>
              <a:rPr lang="fr-FR" sz="2000" b="1" dirty="0"/>
              <a:t> </a:t>
            </a:r>
            <a:r>
              <a:rPr lang="fr-FR" sz="2000" b="1" dirty="0" err="1"/>
              <a:t>أخرى</a:t>
            </a:r>
            <a:r>
              <a:rPr lang="fr-FR" sz="2000" b="1" dirty="0"/>
              <a:t>، </a:t>
            </a:r>
            <a:r>
              <a:rPr lang="fr-FR" sz="2000" b="1" dirty="0" err="1"/>
              <a:t>تحتوي</a:t>
            </a:r>
            <a:r>
              <a:rPr lang="fr-FR" sz="2000" b="1" dirty="0"/>
              <a:t> </a:t>
            </a:r>
            <a:r>
              <a:rPr lang="fr-FR" sz="2000" b="1" dirty="0" err="1"/>
              <a:t>البكتيريا</a:t>
            </a:r>
            <a:r>
              <a:rPr lang="fr-FR" sz="2000" b="1" dirty="0"/>
              <a:t> </a:t>
            </a:r>
            <a:r>
              <a:rPr lang="fr-FR" sz="2000" b="1" dirty="0" err="1"/>
              <a:t>موجبة</a:t>
            </a:r>
            <a:r>
              <a:rPr lang="fr-FR" sz="2000" b="1" dirty="0"/>
              <a:t> </a:t>
            </a:r>
            <a:r>
              <a:rPr lang="fr-FR" sz="2000" b="1" dirty="0" err="1"/>
              <a:t>الجرام</a:t>
            </a:r>
            <a:r>
              <a:rPr lang="fr-FR" sz="2000" b="1" dirty="0"/>
              <a:t> </a:t>
            </a:r>
            <a:r>
              <a:rPr lang="fr-FR" sz="2000" b="1" dirty="0" err="1"/>
              <a:t>على</a:t>
            </a:r>
            <a:r>
              <a:rPr lang="fr-FR" sz="2000" b="1" dirty="0"/>
              <a:t> </a:t>
            </a:r>
            <a:r>
              <a:rPr lang="fr-FR" sz="2000" b="1" dirty="0" err="1"/>
              <a:t>طبقتين</a:t>
            </a:r>
            <a:r>
              <a:rPr lang="fr-FR" sz="2000" b="1" dirty="0"/>
              <a:t> </a:t>
            </a:r>
            <a:r>
              <a:rPr lang="fr-FR" sz="2000" b="1" dirty="0" err="1"/>
              <a:t>بنيويتين</a:t>
            </a:r>
            <a:r>
              <a:rPr lang="fr-FR" sz="2000" b="1" dirty="0"/>
              <a:t> </a:t>
            </a:r>
            <a:r>
              <a:rPr lang="fr-FR" sz="2000" b="1" dirty="0" err="1"/>
              <a:t>فقط</a:t>
            </a:r>
            <a:r>
              <a:rPr lang="fr-FR" sz="2000" b="1" dirty="0"/>
              <a:t> </a:t>
            </a:r>
            <a:r>
              <a:rPr lang="fr-FR" sz="2000" b="1" dirty="0" err="1"/>
              <a:t>تحيطان</a:t>
            </a:r>
            <a:r>
              <a:rPr lang="fr-FR" sz="2000" b="1" dirty="0"/>
              <a:t> </a:t>
            </a:r>
            <a:r>
              <a:rPr lang="fr-FR" sz="2000" b="1" dirty="0" err="1"/>
              <a:t>بالسيتوبلازم</a:t>
            </a:r>
            <a:r>
              <a:rPr lang="fr-FR" sz="2000" b="1" dirty="0"/>
              <a:t>: </a:t>
            </a:r>
            <a:r>
              <a:rPr lang="fr-FR" sz="2000" b="1" dirty="0" err="1"/>
              <a:t>الغشاء</a:t>
            </a:r>
            <a:r>
              <a:rPr lang="fr-FR" sz="2000" b="1" dirty="0"/>
              <a:t> </a:t>
            </a:r>
            <a:r>
              <a:rPr lang="fr-FR" sz="2000" b="1" dirty="0" err="1"/>
              <a:t>السيتوبلازمي</a:t>
            </a:r>
            <a:r>
              <a:rPr lang="fr-FR" sz="2000" b="1" dirty="0"/>
              <a:t> </a:t>
            </a:r>
            <a:r>
              <a:rPr lang="fr-FR" sz="2000" b="1" dirty="0" err="1"/>
              <a:t>وجدار</a:t>
            </a:r>
            <a:r>
              <a:rPr lang="fr-FR" sz="2000" b="1" dirty="0"/>
              <a:t> </a:t>
            </a:r>
            <a:r>
              <a:rPr lang="fr-FR" sz="2000" b="1" dirty="0" err="1"/>
              <a:t>الخلية</a:t>
            </a:r>
            <a:r>
              <a:rPr lang="fr-FR" sz="2000" b="1" dirty="0"/>
              <a:t> </a:t>
            </a:r>
            <a:r>
              <a:rPr lang="fr-FR" sz="2000" b="1" dirty="0" err="1"/>
              <a:t>الذي</a:t>
            </a:r>
            <a:r>
              <a:rPr lang="fr-FR" sz="2000" b="1" dirty="0"/>
              <a:t> </a:t>
            </a:r>
            <a:r>
              <a:rPr lang="fr-FR" sz="2000" b="1" dirty="0" err="1"/>
              <a:t>يتكون</a:t>
            </a:r>
            <a:r>
              <a:rPr lang="fr-FR" sz="2000" b="1" dirty="0"/>
              <a:t> </a:t>
            </a:r>
            <a:r>
              <a:rPr lang="fr-FR" sz="2000" b="1" dirty="0" err="1"/>
              <a:t>من</a:t>
            </a:r>
            <a:r>
              <a:rPr lang="fr-FR" sz="2000" b="1" dirty="0"/>
              <a:t> </a:t>
            </a:r>
            <a:r>
              <a:rPr lang="fr-FR" sz="2000" b="1" dirty="0" err="1"/>
              <a:t>طبقة</a:t>
            </a:r>
            <a:r>
              <a:rPr lang="fr-FR" sz="2000" b="1" dirty="0"/>
              <a:t> </a:t>
            </a:r>
            <a:r>
              <a:rPr lang="fr-FR" sz="2000" b="1" dirty="0" err="1"/>
              <a:t>سميكة</a:t>
            </a:r>
            <a:r>
              <a:rPr lang="fr-FR" sz="2000" b="1" dirty="0"/>
              <a:t> </a:t>
            </a:r>
            <a:r>
              <a:rPr lang="fr-FR" sz="2000" b="1" dirty="0" err="1"/>
              <a:t>من</a:t>
            </a:r>
            <a:r>
              <a:rPr lang="fr-FR" sz="2000" b="1" dirty="0"/>
              <a:t> </a:t>
            </a:r>
            <a:r>
              <a:rPr lang="fr-FR" sz="2000" b="1" dirty="0" err="1"/>
              <a:t>الببتيدوجليكان</a:t>
            </a:r>
            <a:r>
              <a:rPr lang="fr-FR" sz="2000" b="1" dirty="0"/>
              <a:t>.</a:t>
            </a:r>
          </a:p>
        </p:txBody>
      </p:sp>
    </p:spTree>
    <p:extLst>
      <p:ext uri="{BB962C8B-B14F-4D97-AF65-F5344CB8AC3E}">
        <p14:creationId xmlns:p14="http://schemas.microsoft.com/office/powerpoint/2010/main" val="37144083"/>
      </p:ext>
    </p:extLst>
  </p:cSld>
  <p:clrMapOvr>
    <a:masterClrMapping/>
  </p:clrMapOvr>
  <p:transition>
    <p:pull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936104"/>
          </a:xfr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path path="circle">
              <a:fillToRect r="100000" b="100000"/>
            </a:path>
            <a:tileRect l="-100000" t="-100000"/>
          </a:gra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marL="457200" lvl="1" algn="l" rtl="0"/>
            <a:r>
              <a:rPr lang="en-US" sz="3200" b="1" kern="1200" dirty="0" smtClean="0">
                <a:solidFill>
                  <a:schemeClr val="tx1"/>
                </a:solidFill>
                <a:latin typeface="Times New Roman" panose="02020603050405020304" pitchFamily="18" charset="0"/>
                <a:cs typeface="Times New Roman" panose="02020603050405020304" pitchFamily="18" charset="0"/>
              </a:rPr>
              <a:t>		    </a:t>
            </a:r>
            <a:r>
              <a:rPr lang="en-US" sz="4000" b="1" kern="1200" dirty="0" smtClean="0">
                <a:solidFill>
                  <a:schemeClr val="tx1"/>
                </a:solidFill>
                <a:latin typeface="Times New Roman" panose="02020603050405020304" pitchFamily="18" charset="0"/>
                <a:cs typeface="Times New Roman" panose="02020603050405020304" pitchFamily="18" charset="0"/>
              </a:rPr>
              <a:t>Learning objectives</a:t>
            </a:r>
            <a:r>
              <a:rPr lang="fr-FR" sz="3200" b="1" kern="1200" dirty="0">
                <a:solidFill>
                  <a:schemeClr val="tx1"/>
                </a:solidFill>
                <a:latin typeface="Times New Roman" panose="02020603050405020304" pitchFamily="18" charset="0"/>
                <a:cs typeface="Times New Roman" panose="02020603050405020304" pitchFamily="18" charset="0"/>
              </a:rPr>
              <a:t/>
            </a:r>
            <a:br>
              <a:rPr lang="fr-FR" sz="3200" b="1" kern="1200" dirty="0">
                <a:solidFill>
                  <a:schemeClr val="tx1"/>
                </a:solidFill>
                <a:latin typeface="Times New Roman" panose="02020603050405020304" pitchFamily="18" charset="0"/>
                <a:cs typeface="Times New Roman" panose="02020603050405020304" pitchFamily="18" charset="0"/>
              </a:rPr>
            </a:br>
            <a:r>
              <a:rPr lang="fr-FR" kern="1200" dirty="0">
                <a:solidFill>
                  <a:schemeClr val="lt1"/>
                </a:solidFill>
              </a:rPr>
              <a:t/>
            </a:r>
            <a:br>
              <a:rPr lang="fr-FR" kern="1200" dirty="0">
                <a:solidFill>
                  <a:schemeClr val="lt1"/>
                </a:solidFill>
              </a:rPr>
            </a:br>
            <a:endParaRPr lang="fr-FR" kern="1200" dirty="0">
              <a:solidFill>
                <a:schemeClr val="lt1"/>
              </a:solidFill>
            </a:endParaRPr>
          </a:p>
        </p:txBody>
      </p:sp>
      <p:sp>
        <p:nvSpPr>
          <p:cNvPr id="3" name="Espace réservé du contenu 2"/>
          <p:cNvSpPr>
            <a:spLocks noGrp="1"/>
          </p:cNvSpPr>
          <p:nvPr>
            <p:ph idx="1"/>
          </p:nvPr>
        </p:nvSpPr>
        <p:spPr>
          <a:xfrm>
            <a:off x="457200" y="1196752"/>
            <a:ext cx="8229600" cy="3699274"/>
          </a:xfrm>
        </p:spPr>
        <p:style>
          <a:lnRef idx="2">
            <a:schemeClr val="accent2"/>
          </a:lnRef>
          <a:fillRef idx="1">
            <a:schemeClr val="lt1"/>
          </a:fillRef>
          <a:effectRef idx="0">
            <a:schemeClr val="accent2"/>
          </a:effectRef>
          <a:fontRef idx="minor">
            <a:schemeClr val="dk1"/>
          </a:fontRef>
        </p:style>
        <p:txBody>
          <a:bodyPr>
            <a:noAutofit/>
          </a:bodyPr>
          <a:lstStyle/>
          <a:p>
            <a:pPr marL="0" indent="0">
              <a:lnSpc>
                <a:spcPct val="150000"/>
              </a:lnSpc>
              <a:spcBef>
                <a:spcPts val="1000"/>
              </a:spcBef>
              <a:buNone/>
            </a:pPr>
            <a:r>
              <a:rPr lang="en-US" sz="2400" b="1" dirty="0" smtClean="0">
                <a:solidFill>
                  <a:schemeClr val="tx1"/>
                </a:solidFill>
                <a:latin typeface="Times New Roman" panose="02020603050405020304" pitchFamily="18" charset="0"/>
                <a:cs typeface="Times New Roman" panose="02020603050405020304" pitchFamily="18" charset="0"/>
              </a:rPr>
              <a:t> At </a:t>
            </a:r>
            <a:r>
              <a:rPr lang="en-US" sz="2400" b="1" dirty="0">
                <a:solidFill>
                  <a:schemeClr val="tx1"/>
                </a:solidFill>
                <a:latin typeface="Times New Roman" panose="02020603050405020304" pitchFamily="18" charset="0"/>
                <a:cs typeface="Times New Roman" panose="02020603050405020304" pitchFamily="18" charset="0"/>
              </a:rPr>
              <a:t>the end of this course, the student must</a:t>
            </a:r>
            <a:r>
              <a:rPr lang="en-US" sz="2400" b="1" dirty="0" smtClean="0">
                <a:solidFill>
                  <a:schemeClr val="tx1"/>
                </a:solidFill>
                <a:latin typeface="Times New Roman" panose="02020603050405020304" pitchFamily="18" charset="0"/>
                <a:cs typeface="Times New Roman" panose="02020603050405020304" pitchFamily="18" charset="0"/>
              </a:rPr>
              <a:t>:</a:t>
            </a:r>
          </a:p>
          <a:p>
            <a:pPr marL="228600" indent="-228600">
              <a:lnSpc>
                <a:spcPct val="150000"/>
              </a:lnSpc>
              <a:spcBef>
                <a:spcPts val="1000"/>
              </a:spcBef>
              <a:buFont typeface="Arial" panose="020B0604020202020204" pitchFamily="34" charset="0"/>
              <a:buChar char="•"/>
            </a:pPr>
            <a:r>
              <a:rPr lang="en-US" sz="2400" b="1" dirty="0" smtClean="0">
                <a:solidFill>
                  <a:schemeClr val="tx1"/>
                </a:solidFill>
                <a:latin typeface="Times New Roman" panose="02020603050405020304" pitchFamily="18" charset="0"/>
                <a:cs typeface="Times New Roman" panose="02020603050405020304" pitchFamily="18" charset="0"/>
              </a:rPr>
              <a:t>Distinguish </a:t>
            </a:r>
            <a:r>
              <a:rPr lang="en-US" sz="2400" b="1" dirty="0">
                <a:solidFill>
                  <a:schemeClr val="tx1"/>
                </a:solidFill>
                <a:latin typeface="Times New Roman" panose="02020603050405020304" pitchFamily="18" charset="0"/>
                <a:cs typeface="Times New Roman" panose="02020603050405020304" pitchFamily="18" charset="0"/>
              </a:rPr>
              <a:t>between the different cell types and their </a:t>
            </a:r>
            <a:r>
              <a:rPr lang="en-US" sz="2400" b="1" dirty="0" smtClean="0">
                <a:solidFill>
                  <a:schemeClr val="tx1"/>
                </a:solidFill>
                <a:latin typeface="Times New Roman" panose="02020603050405020304" pitchFamily="18" charset="0"/>
                <a:cs typeface="Times New Roman" panose="02020603050405020304" pitchFamily="18" charset="0"/>
              </a:rPr>
              <a:t>components</a:t>
            </a:r>
          </a:p>
          <a:p>
            <a:pPr marL="228600" indent="-228600">
              <a:lnSpc>
                <a:spcPct val="150000"/>
              </a:lnSpc>
              <a:spcBef>
                <a:spcPts val="1000"/>
              </a:spcBef>
              <a:buFont typeface="Arial" panose="020B0604020202020204" pitchFamily="34" charset="0"/>
              <a:buChar char="•"/>
            </a:pPr>
            <a:r>
              <a:rPr lang="en-US" sz="2400" b="1" dirty="0" smtClean="0">
                <a:solidFill>
                  <a:schemeClr val="tx1"/>
                </a:solidFill>
                <a:latin typeface="Times New Roman" panose="02020603050405020304" pitchFamily="18" charset="0"/>
                <a:cs typeface="Times New Roman" panose="02020603050405020304" pitchFamily="18" charset="0"/>
              </a:rPr>
              <a:t>Know </a:t>
            </a:r>
            <a:r>
              <a:rPr lang="en-US" sz="2400" b="1" dirty="0">
                <a:solidFill>
                  <a:schemeClr val="tx1"/>
                </a:solidFill>
                <a:latin typeface="Times New Roman" panose="02020603050405020304" pitchFamily="18" charset="0"/>
                <a:cs typeface="Times New Roman" panose="02020603050405020304" pitchFamily="18" charset="0"/>
              </a:rPr>
              <a:t>the classification of living beings based on their cell composition and their </a:t>
            </a:r>
            <a:r>
              <a:rPr lang="en-US" sz="2400" b="1" dirty="0" smtClean="0">
                <a:solidFill>
                  <a:schemeClr val="tx1"/>
                </a:solidFill>
                <a:latin typeface="Times New Roman" panose="02020603050405020304" pitchFamily="18" charset="0"/>
                <a:cs typeface="Times New Roman" panose="02020603050405020304" pitchFamily="18" charset="0"/>
              </a:rPr>
              <a:t>physiology</a:t>
            </a:r>
          </a:p>
          <a:p>
            <a:pPr marL="228600" indent="-228600">
              <a:lnSpc>
                <a:spcPct val="150000"/>
              </a:lnSpc>
              <a:spcBef>
                <a:spcPts val="1000"/>
              </a:spcBef>
              <a:buFont typeface="Arial" panose="020B0604020202020204" pitchFamily="34" charset="0"/>
              <a:buChar char="•"/>
            </a:pPr>
            <a:r>
              <a:rPr lang="en-US" sz="2400" b="1" dirty="0">
                <a:solidFill>
                  <a:schemeClr val="tx1"/>
                </a:solidFill>
                <a:latin typeface="Times New Roman" panose="02020603050405020304" pitchFamily="18" charset="0"/>
                <a:cs typeface="Times New Roman" panose="02020603050405020304" pitchFamily="18" charset="0"/>
              </a:rPr>
              <a:t>Understand the basic concepts related to </a:t>
            </a:r>
            <a:r>
              <a:rPr lang="en-US" sz="2400" b="1" dirty="0" smtClean="0">
                <a:solidFill>
                  <a:schemeClr val="tx1"/>
                </a:solidFill>
                <a:latin typeface="Times New Roman" panose="02020603050405020304" pitchFamily="18" charset="0"/>
                <a:cs typeface="Times New Roman" panose="02020603050405020304" pitchFamily="18" charset="0"/>
              </a:rPr>
              <a:t>bacteriology.</a:t>
            </a:r>
          </a:p>
        </p:txBody>
      </p:sp>
      <p:sp>
        <p:nvSpPr>
          <p:cNvPr id="4" name="Rectangle 3"/>
          <p:cNvSpPr/>
          <p:nvPr/>
        </p:nvSpPr>
        <p:spPr>
          <a:xfrm>
            <a:off x="1979712" y="5157192"/>
            <a:ext cx="6923112" cy="1440160"/>
          </a:xfrm>
          <a:prstGeom prst="rect">
            <a:avLst/>
          </a:prstGeom>
        </p:spPr>
        <p:style>
          <a:lnRef idx="2">
            <a:schemeClr val="accent2"/>
          </a:lnRef>
          <a:fillRef idx="1">
            <a:schemeClr val="lt1"/>
          </a:fillRef>
          <a:effectRef idx="0">
            <a:schemeClr val="accent2"/>
          </a:effectRef>
          <a:fontRef idx="minor">
            <a:schemeClr val="dk1"/>
          </a:fontRef>
        </p:style>
        <p:txBody>
          <a:bodyPr vert="horz">
            <a:noAutofit/>
          </a:bodyPr>
          <a:lstStyle/>
          <a:p>
            <a:pPr algn="r" rtl="1"/>
            <a:r>
              <a:rPr lang="ar-DZ" sz="2000" b="1" dirty="0">
                <a:solidFill>
                  <a:schemeClr val="tx1"/>
                </a:solidFill>
                <a:latin typeface="Times New Roman" panose="02020603050405020304" pitchFamily="18" charset="0"/>
                <a:cs typeface="Times New Roman" panose="02020603050405020304" pitchFamily="18" charset="0"/>
              </a:rPr>
              <a:t>في نهاية هذا المقرر يجب على الطالب:</a:t>
            </a:r>
          </a:p>
          <a:p>
            <a:pPr algn="r" rtl="1"/>
            <a:r>
              <a:rPr lang="ar-DZ" sz="2000" b="1" dirty="0">
                <a:solidFill>
                  <a:schemeClr val="tx1"/>
                </a:solidFill>
                <a:latin typeface="Times New Roman" panose="02020603050405020304" pitchFamily="18" charset="0"/>
                <a:cs typeface="Times New Roman" panose="02020603050405020304" pitchFamily="18" charset="0"/>
              </a:rPr>
              <a:t>التمييز بين أنواع الخلايا المختلفة ومكوناتها</a:t>
            </a:r>
          </a:p>
          <a:p>
            <a:pPr algn="r" rtl="1"/>
            <a:r>
              <a:rPr lang="ar-DZ" sz="2000" b="1" dirty="0">
                <a:solidFill>
                  <a:schemeClr val="tx1"/>
                </a:solidFill>
                <a:latin typeface="Times New Roman" panose="02020603050405020304" pitchFamily="18" charset="0"/>
                <a:cs typeface="Times New Roman" panose="02020603050405020304" pitchFamily="18" charset="0"/>
              </a:rPr>
              <a:t>معرفة تصنيف الكائنات الحية على أساس تكوين خلاياها ووظائفها </a:t>
            </a:r>
            <a:r>
              <a:rPr lang="ar-DZ" sz="2000" b="1" dirty="0" smtClean="0">
                <a:solidFill>
                  <a:schemeClr val="tx1"/>
                </a:solidFill>
                <a:latin typeface="Times New Roman" panose="02020603050405020304" pitchFamily="18" charset="0"/>
                <a:cs typeface="Times New Roman" panose="02020603050405020304" pitchFamily="18" charset="0"/>
              </a:rPr>
              <a:t>الفسيولوجية</a:t>
            </a:r>
            <a:endParaRPr lang="fr-FR" sz="2000" b="1" dirty="0" smtClean="0">
              <a:solidFill>
                <a:schemeClr val="tx1"/>
              </a:solidFill>
              <a:latin typeface="Times New Roman" panose="02020603050405020304" pitchFamily="18" charset="0"/>
              <a:cs typeface="Times New Roman" panose="02020603050405020304" pitchFamily="18" charset="0"/>
            </a:endParaRPr>
          </a:p>
          <a:p>
            <a:pPr algn="r" rtl="1"/>
            <a:r>
              <a:rPr lang="ar-DZ" sz="2000" b="1" dirty="0">
                <a:solidFill>
                  <a:schemeClr val="tx1"/>
                </a:solidFill>
                <a:latin typeface="Times New Roman" panose="02020603050405020304" pitchFamily="18" charset="0"/>
                <a:cs typeface="Times New Roman" panose="02020603050405020304" pitchFamily="18" charset="0"/>
              </a:rPr>
              <a:t>التعرف على المفاهيم الأساسية المتعلقة بعلم </a:t>
            </a:r>
            <a:r>
              <a:rPr lang="ar-DZ" sz="2000" b="1" dirty="0" smtClean="0">
                <a:solidFill>
                  <a:schemeClr val="tx1"/>
                </a:solidFill>
                <a:latin typeface="Times New Roman" panose="02020603050405020304" pitchFamily="18" charset="0"/>
                <a:cs typeface="Times New Roman" panose="02020603050405020304" pitchFamily="18" charset="0"/>
              </a:rPr>
              <a:t>الجراثيم.</a:t>
            </a:r>
            <a:endParaRPr lang="en-GB"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914453"/>
      </p:ext>
    </p:extLst>
  </p:cSld>
  <p:clrMapOvr>
    <a:masterClrMapping/>
  </p:clrMapOvr>
  <p:transition>
    <p:pull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59179E46-E4FD-6046-8B6E-FAB97B330E11}"/>
              </a:ext>
            </a:extLst>
          </p:cNvPr>
          <p:cNvSpPr txBox="1">
            <a:spLocks/>
          </p:cNvSpPr>
          <p:nvPr/>
        </p:nvSpPr>
        <p:spPr>
          <a:xfrm>
            <a:off x="191683" y="116632"/>
            <a:ext cx="8808298" cy="631065"/>
          </a:xfrm>
          <a:prstGeom prst="rect">
            <a:avLst/>
          </a:prstGeom>
          <a:ln/>
        </p:spPr>
        <p:style>
          <a:lnRef idx="2">
            <a:schemeClr val="accent1"/>
          </a:lnRef>
          <a:fillRef idx="1">
            <a:schemeClr val="lt1"/>
          </a:fillRef>
          <a:effectRef idx="0">
            <a:schemeClr val="accent1"/>
          </a:effectRef>
          <a:fontRef idx="minor">
            <a:schemeClr val="dk1"/>
          </a:fontRef>
        </p:style>
        <p:txBody>
          <a:bodyPr vert="horz" lIns="91440" tIns="45720" rIns="91440" bIns="45720" rtlCol="1" anchor="ctr">
            <a:normAutofit/>
          </a:bodyPr>
          <a:lstStyle>
            <a:lvl1pPr algn="ctr" defTabSz="914400" rtl="0" eaLnBrk="1" latinLnBrk="0" hangingPunct="1">
              <a:lnSpc>
                <a:spcPct val="90000"/>
              </a:lnSpc>
              <a:spcBef>
                <a:spcPct val="0"/>
              </a:spcBef>
              <a:buNone/>
              <a:defRPr sz="2400" b="1" kern="1200">
                <a:solidFill>
                  <a:srgbClr val="0070C0"/>
                </a:solidFill>
                <a:latin typeface="Times New Roman" panose="02020603050405020304" pitchFamily="18" charset="0"/>
                <a:ea typeface="+mj-ea"/>
                <a:cs typeface="Times New Roman" panose="02020603050405020304" pitchFamily="18" charset="0"/>
              </a:defRPr>
            </a:lvl1pPr>
            <a:lvl2pPr>
              <a:defRPr/>
            </a:lvl2pPr>
            <a:lvl3pPr>
              <a:defRPr/>
            </a:lvl3pPr>
            <a:lvl4pPr>
              <a:defRPr/>
            </a:lvl4pPr>
            <a:lvl5pPr>
              <a:defRPr/>
            </a:lvl5pPr>
            <a:lvl6pPr>
              <a:defRPr/>
            </a:lvl6pPr>
            <a:lvl7pPr>
              <a:defRPr/>
            </a:lvl7pPr>
            <a:lvl8pPr>
              <a:defRPr/>
            </a:lvl8pPr>
            <a:lvl9pPr>
              <a:defRPr/>
            </a:lvl9pPr>
          </a:lstStyle>
          <a:p>
            <a:pPr lvl="0">
              <a:defRPr/>
            </a:pPr>
            <a:r>
              <a:rPr lang="en-US" altLang="en-US" dirty="0">
                <a:ln w="11430"/>
                <a:solidFill>
                  <a:srgbClr val="FF0000"/>
                </a:solidFill>
                <a:effectLst>
                  <a:outerShdw blurRad="50800" dist="39000" dir="5460000" algn="tl">
                    <a:srgbClr val="000000">
                      <a:alpha val="38000"/>
                    </a:srgbClr>
                  </a:outerShdw>
                </a:effectLst>
              </a:rPr>
              <a:t>Steps to perform </a:t>
            </a:r>
            <a:r>
              <a:rPr lang="en-US" altLang="en-US" dirty="0" smtClean="0">
                <a:ln w="11430"/>
                <a:solidFill>
                  <a:srgbClr val="FF0000"/>
                </a:solidFill>
                <a:effectLst>
                  <a:outerShdw blurRad="50800" dist="39000" dir="5460000" algn="tl">
                    <a:srgbClr val="000000">
                      <a:alpha val="38000"/>
                    </a:srgbClr>
                  </a:outerShdw>
                </a:effectLst>
              </a:rPr>
              <a:t>gram-staining  </a:t>
            </a:r>
            <a:r>
              <a:rPr lang="ar-DZ" altLang="en-US" dirty="0">
                <a:ln w="11430"/>
                <a:solidFill>
                  <a:srgbClr val="FF0000"/>
                </a:solidFill>
                <a:effectLst>
                  <a:outerShdw blurRad="50800" dist="39000" dir="5460000" algn="tl">
                    <a:srgbClr val="000000">
                      <a:alpha val="38000"/>
                    </a:srgbClr>
                  </a:outerShdw>
                </a:effectLst>
              </a:rPr>
              <a:t>خطوات إجراء </a:t>
            </a:r>
            <a:r>
              <a:rPr lang="ar-EG" altLang="en-US" dirty="0">
                <a:ln w="11430"/>
                <a:solidFill>
                  <a:srgbClr val="FF0000"/>
                </a:solidFill>
                <a:effectLst>
                  <a:outerShdw blurRad="50800" dist="39000" dir="5460000" algn="tl">
                    <a:srgbClr val="000000">
                      <a:alpha val="38000"/>
                    </a:srgbClr>
                  </a:outerShdw>
                </a:effectLst>
              </a:rPr>
              <a:t>صبغة</a:t>
            </a:r>
            <a:r>
              <a:rPr lang="ar-DZ" altLang="en-US" dirty="0" smtClean="0">
                <a:ln w="11430"/>
                <a:solidFill>
                  <a:srgbClr val="FF0000"/>
                </a:solidFill>
                <a:effectLst>
                  <a:outerShdw blurRad="50800" dist="39000" dir="5460000" algn="tl">
                    <a:srgbClr val="000000">
                      <a:alpha val="38000"/>
                    </a:srgbClr>
                  </a:outerShdw>
                </a:effectLst>
              </a:rPr>
              <a:t> الجرام</a:t>
            </a:r>
            <a:endParaRPr kumimoji="0" lang="x-none"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489A9071-EF83-F14A-BE8C-17043DFC6C32}"/>
              </a:ext>
            </a:extLst>
          </p:cNvPr>
          <p:cNvSpPr/>
          <p:nvPr/>
        </p:nvSpPr>
        <p:spPr>
          <a:xfrm>
            <a:off x="251519" y="4509120"/>
            <a:ext cx="8748462" cy="2246769"/>
          </a:xfrm>
          <a:prstGeom prst="rect">
            <a:avLst/>
          </a:prstGeom>
          <a:ln w="38100">
            <a:solidFill>
              <a:srgbClr val="CC0099"/>
            </a:solidFill>
          </a:ln>
        </p:spPr>
        <p:txBody>
          <a:bodyPr wrap="square">
            <a:spAutoFit/>
          </a:bodyPr>
          <a:lstStyle/>
          <a:p>
            <a:pPr>
              <a:buClr>
                <a:srgbClr val="339933"/>
              </a:buClr>
              <a:tabLst>
                <a:tab pos="2743200" algn="l"/>
              </a:tabLst>
            </a:pPr>
            <a:r>
              <a:rPr lang="en-US" altLang="en-US" sz="2000" b="1" dirty="0">
                <a:latin typeface="Times New Roman" panose="02020603050405020304" pitchFamily="18" charset="0"/>
                <a:cs typeface="Times New Roman" panose="02020603050405020304" pitchFamily="18" charset="0"/>
              </a:rPr>
              <a:t>Apply </a:t>
            </a:r>
            <a:r>
              <a:rPr lang="en-US" altLang="en-US" sz="2000" b="1" dirty="0">
                <a:solidFill>
                  <a:srgbClr val="CC0099"/>
                </a:solidFill>
                <a:latin typeface="Times New Roman" panose="02020603050405020304" pitchFamily="18" charset="0"/>
                <a:cs typeface="Times New Roman" panose="02020603050405020304" pitchFamily="18" charset="0"/>
              </a:rPr>
              <a:t>crystal violet </a:t>
            </a:r>
            <a:r>
              <a:rPr lang="en-US" altLang="en-US" sz="2000" b="1" dirty="0">
                <a:latin typeface="Times New Roman" panose="02020603050405020304" pitchFamily="18" charset="0"/>
                <a:cs typeface="Times New Roman" panose="02020603050405020304" pitchFamily="18" charset="0"/>
              </a:rPr>
              <a:t>on the slide and keep it for 60 seconds. Wash the slide with water.</a:t>
            </a:r>
          </a:p>
          <a:p>
            <a:pPr>
              <a:buClr>
                <a:srgbClr val="339933"/>
              </a:buClr>
              <a:tabLst>
                <a:tab pos="2743200" algn="l"/>
              </a:tabLst>
            </a:pPr>
            <a:r>
              <a:rPr lang="en-US" altLang="en-US" sz="2000" b="1" dirty="0" smtClean="0">
                <a:latin typeface="Times New Roman" panose="02020603050405020304" pitchFamily="18" charset="0"/>
                <a:cs typeface="Times New Roman" panose="02020603050405020304" pitchFamily="18" charset="0"/>
              </a:rPr>
              <a:t>Apply </a:t>
            </a:r>
            <a:r>
              <a:rPr lang="en-US" altLang="en-US" sz="2000" b="1" dirty="0">
                <a:latin typeface="Times New Roman" panose="02020603050405020304" pitchFamily="18" charset="0"/>
                <a:cs typeface="Times New Roman" panose="02020603050405020304" pitchFamily="18" charset="0"/>
              </a:rPr>
              <a:t>iodine on the slide and keep it for 60 seconds. Wash the slide with water.</a:t>
            </a:r>
          </a:p>
          <a:p>
            <a:pPr>
              <a:buClr>
                <a:srgbClr val="339933"/>
              </a:buClr>
              <a:tabLst>
                <a:tab pos="2743200" algn="l"/>
              </a:tabLst>
            </a:pPr>
            <a:r>
              <a:rPr lang="en-US" altLang="en-US" sz="2000" b="1" dirty="0" smtClean="0">
                <a:latin typeface="Times New Roman" panose="02020603050405020304" pitchFamily="18" charset="0"/>
                <a:cs typeface="Times New Roman" panose="02020603050405020304" pitchFamily="18" charset="0"/>
              </a:rPr>
              <a:t>Apply </a:t>
            </a:r>
            <a:r>
              <a:rPr lang="en-US" altLang="en-US" sz="2000" b="1" dirty="0">
                <a:latin typeface="Times New Roman" panose="02020603050405020304" pitchFamily="18" charset="0"/>
                <a:cs typeface="Times New Roman" panose="02020603050405020304" pitchFamily="18" charset="0"/>
              </a:rPr>
              <a:t>95% </a:t>
            </a:r>
            <a:r>
              <a:rPr lang="en-US" altLang="en-US" sz="2000" b="1" dirty="0">
                <a:solidFill>
                  <a:srgbClr val="0000FF"/>
                </a:solidFill>
                <a:latin typeface="Times New Roman" panose="02020603050405020304" pitchFamily="18" charset="0"/>
                <a:cs typeface="Times New Roman" panose="02020603050405020304" pitchFamily="18" charset="0"/>
              </a:rPr>
              <a:t>ethyl alcohol</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rPr>
              <a:t>on the slide and keep it for 5 to 10 seconds. Wash the slide with water.</a:t>
            </a:r>
          </a:p>
          <a:p>
            <a:pPr>
              <a:buClr>
                <a:srgbClr val="339933"/>
              </a:buClr>
              <a:tabLst>
                <a:tab pos="2743200" algn="l"/>
              </a:tabLst>
            </a:pPr>
            <a:r>
              <a:rPr lang="en-US" altLang="en-US" sz="2000" b="1" dirty="0" smtClean="0">
                <a:latin typeface="Times New Roman" panose="02020603050405020304" pitchFamily="18" charset="0"/>
                <a:cs typeface="Times New Roman" panose="02020603050405020304" pitchFamily="18" charset="0"/>
              </a:rPr>
              <a:t>Finally</a:t>
            </a:r>
            <a:r>
              <a:rPr lang="en-US" altLang="en-US" sz="2000" b="1" dirty="0">
                <a:latin typeface="Times New Roman" panose="02020603050405020304" pitchFamily="18" charset="0"/>
                <a:cs typeface="Times New Roman" panose="02020603050405020304" pitchFamily="18" charset="0"/>
              </a:rPr>
              <a:t>, apply </a:t>
            </a:r>
            <a:r>
              <a:rPr lang="en-US" altLang="en-US" sz="2000" b="1" dirty="0" err="1">
                <a:solidFill>
                  <a:srgbClr val="FF0000"/>
                </a:solidFill>
                <a:latin typeface="Times New Roman" panose="02020603050405020304" pitchFamily="18" charset="0"/>
                <a:cs typeface="Times New Roman" panose="02020603050405020304" pitchFamily="18" charset="0"/>
              </a:rPr>
              <a:t>safranin</a:t>
            </a:r>
            <a:r>
              <a:rPr lang="en-US" altLang="en-US" sz="2000" b="1" dirty="0">
                <a:latin typeface="Times New Roman" panose="02020603050405020304" pitchFamily="18" charset="0"/>
                <a:cs typeface="Times New Roman" panose="02020603050405020304" pitchFamily="18" charset="0"/>
              </a:rPr>
              <a:t> on the slide and keep it for 45 seconds. Wash the slide with water</a:t>
            </a:r>
          </a:p>
        </p:txBody>
      </p:sp>
      <p:pic>
        <p:nvPicPr>
          <p:cNvPr id="2" name="Image 1"/>
          <p:cNvPicPr>
            <a:picLocks noChangeAspect="1"/>
          </p:cNvPicPr>
          <p:nvPr/>
        </p:nvPicPr>
        <p:blipFill>
          <a:blip r:embed="rId3"/>
          <a:stretch>
            <a:fillRect/>
          </a:stretch>
        </p:blipFill>
        <p:spPr>
          <a:xfrm>
            <a:off x="232298" y="764704"/>
            <a:ext cx="8767683" cy="3744000"/>
          </a:xfrm>
          <a:prstGeom prst="rect">
            <a:avLst/>
          </a:prstGeom>
          <a:ln>
            <a:solidFill>
              <a:srgbClr val="FF0000"/>
            </a:solidFill>
          </a:ln>
        </p:spPr>
      </p:pic>
      <p:sp>
        <p:nvSpPr>
          <p:cNvPr id="3" name="Rectangle 2"/>
          <p:cNvSpPr/>
          <p:nvPr/>
        </p:nvSpPr>
        <p:spPr>
          <a:xfrm>
            <a:off x="899592" y="836712"/>
            <a:ext cx="1656184" cy="360040"/>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b="1" dirty="0">
                <a:solidFill>
                  <a:srgbClr val="CC0099"/>
                </a:solidFill>
              </a:rPr>
              <a:t>البنفسجي البلوري</a:t>
            </a:r>
            <a:endParaRPr lang="fr-FR" b="1" dirty="0">
              <a:solidFill>
                <a:srgbClr val="CC0099"/>
              </a:solidFill>
            </a:endParaRPr>
          </a:p>
        </p:txBody>
      </p:sp>
    </p:spTree>
    <p:extLst>
      <p:ext uri="{BB962C8B-B14F-4D97-AF65-F5344CB8AC3E}">
        <p14:creationId xmlns:p14="http://schemas.microsoft.com/office/powerpoint/2010/main" val="2392370777"/>
      </p:ext>
    </p:extLst>
  </p:cSld>
  <p:clrMapOvr>
    <a:masterClrMapping/>
  </p:clrMapOvr>
  <p:transition>
    <p:pull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89A9071-EF83-F14A-BE8C-17043DFC6C32}"/>
              </a:ext>
            </a:extLst>
          </p:cNvPr>
          <p:cNvSpPr/>
          <p:nvPr/>
        </p:nvSpPr>
        <p:spPr>
          <a:xfrm>
            <a:off x="173936" y="2289226"/>
            <a:ext cx="8748462" cy="2795958"/>
          </a:xfrm>
          <a:prstGeom prst="rect">
            <a:avLst/>
          </a:prstGeom>
          <a:ln w="38100">
            <a:solidFill>
              <a:srgbClr val="CC0099"/>
            </a:solidFill>
          </a:ln>
        </p:spPr>
        <p:txBody>
          <a:bodyPr wrap="square">
            <a:spAutoFit/>
          </a:bodyPr>
          <a:lstStyle/>
          <a:p>
            <a:pPr algn="just">
              <a:lnSpc>
                <a:spcPct val="150000"/>
              </a:lnSpc>
              <a:buClr>
                <a:srgbClr val="339933"/>
              </a:buClr>
              <a:tabLst>
                <a:tab pos="2743200" algn="l"/>
              </a:tabLst>
            </a:pPr>
            <a:r>
              <a:rPr lang="en-US" altLang="en-US" sz="2400" b="1" dirty="0">
                <a:latin typeface="Times New Roman" panose="02020603050405020304" pitchFamily="18" charset="0"/>
                <a:cs typeface="Times New Roman" panose="02020603050405020304" pitchFamily="18" charset="0"/>
              </a:rPr>
              <a:t>Plasma </a:t>
            </a:r>
            <a:r>
              <a:rPr lang="en-US" altLang="en-US" sz="2400" b="1" dirty="0" smtClean="0">
                <a:latin typeface="Times New Roman" panose="02020603050405020304" pitchFamily="18" charset="0"/>
                <a:cs typeface="Times New Roman" panose="02020603050405020304" pitchFamily="18" charset="0"/>
              </a:rPr>
              <a:t>membrane: controls </a:t>
            </a:r>
            <a:r>
              <a:rPr lang="en-US" altLang="en-US" sz="2400" b="1" dirty="0">
                <a:latin typeface="Times New Roman" panose="02020603050405020304" pitchFamily="18" charset="0"/>
                <a:cs typeface="Times New Roman" panose="02020603050405020304" pitchFamily="18" charset="0"/>
              </a:rPr>
              <a:t>the movement of substances into or out of the cytoplasm. Also carries receptors for molecules required for metabolic reactions and may carry proteins that participate in photosynthesis and cellular respiration in prokaryotes</a:t>
            </a:r>
          </a:p>
        </p:txBody>
      </p:sp>
      <p:sp>
        <p:nvSpPr>
          <p:cNvPr id="7" name="Rectangle 6"/>
          <p:cNvSpPr/>
          <p:nvPr/>
        </p:nvSpPr>
        <p:spPr>
          <a:xfrm>
            <a:off x="275862" y="146607"/>
            <a:ext cx="8544610" cy="1986249"/>
          </a:xfrm>
          <a:prstGeom prst="rect">
            <a:avLst/>
          </a:prstGeom>
          <a:blipFill>
            <a:blip r:embed="rId3"/>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252000" rIns="360000" bIns="252000" anchor="ctr" anchorCtr="0">
            <a:spAutoFit/>
          </a:bodyPr>
          <a:lstStyle/>
          <a:p>
            <a:pPr algn="ctr">
              <a:spcBef>
                <a:spcPct val="0"/>
              </a:spcBef>
            </a:pPr>
            <a:r>
              <a:rPr lang="en-US" sz="32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Prokaryotic Cell Structure </a:t>
            </a:r>
          </a:p>
          <a:p>
            <a:pPr algn="ctr">
              <a:spcBef>
                <a:spcPct val="0"/>
              </a:spcBef>
            </a:pPr>
            <a:r>
              <a:rPr lang="en-US" altLang="en-US" sz="32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 Cell envelope</a:t>
            </a:r>
          </a:p>
          <a:p>
            <a:pPr algn="ctr">
              <a:spcBef>
                <a:spcPct val="0"/>
              </a:spcBef>
            </a:pPr>
            <a:r>
              <a:rPr lang="en-US" altLang="en-US" sz="32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2.3. Plasma membrane</a:t>
            </a:r>
            <a:endParaRPr lang="en-US" sz="32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3"/>
          <p:cNvSpPr/>
          <p:nvPr/>
        </p:nvSpPr>
        <p:spPr>
          <a:xfrm>
            <a:off x="275862" y="5365665"/>
            <a:ext cx="8646536"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r-FR" sz="2000" dirty="0" err="1"/>
              <a:t>الغشاء</a:t>
            </a:r>
            <a:r>
              <a:rPr lang="fr-FR" sz="2000" dirty="0"/>
              <a:t> </a:t>
            </a:r>
            <a:r>
              <a:rPr lang="fr-FR" sz="2000" dirty="0" err="1"/>
              <a:t>البلازمي</a:t>
            </a:r>
            <a:r>
              <a:rPr lang="fr-FR" sz="2000" dirty="0"/>
              <a:t> - </a:t>
            </a:r>
            <a:r>
              <a:rPr lang="fr-FR" sz="2000" dirty="0" err="1"/>
              <a:t>يتحكم</a:t>
            </a:r>
            <a:r>
              <a:rPr lang="fr-FR" sz="2000" dirty="0"/>
              <a:t> </a:t>
            </a:r>
            <a:r>
              <a:rPr lang="fr-FR" sz="2000" dirty="0" err="1"/>
              <a:t>في</a:t>
            </a:r>
            <a:r>
              <a:rPr lang="fr-FR" sz="2000" dirty="0"/>
              <a:t> </a:t>
            </a:r>
            <a:r>
              <a:rPr lang="fr-FR" sz="2000" dirty="0" err="1"/>
              <a:t>حركة</a:t>
            </a:r>
            <a:r>
              <a:rPr lang="fr-FR" sz="2000" dirty="0"/>
              <a:t> </a:t>
            </a:r>
            <a:r>
              <a:rPr lang="fr-FR" sz="2000" dirty="0" err="1"/>
              <a:t>المواد</a:t>
            </a:r>
            <a:r>
              <a:rPr lang="fr-FR" sz="2000" dirty="0"/>
              <a:t> </a:t>
            </a:r>
            <a:r>
              <a:rPr lang="fr-FR" sz="2000" dirty="0" err="1"/>
              <a:t>داخل</a:t>
            </a:r>
            <a:r>
              <a:rPr lang="fr-FR" sz="2000" dirty="0"/>
              <a:t> </a:t>
            </a:r>
            <a:r>
              <a:rPr lang="fr-FR" sz="2000" dirty="0" err="1"/>
              <a:t>أو</a:t>
            </a:r>
            <a:r>
              <a:rPr lang="fr-FR" sz="2000" dirty="0"/>
              <a:t> </a:t>
            </a:r>
            <a:r>
              <a:rPr lang="fr-FR" sz="2000" dirty="0" err="1"/>
              <a:t>خارج</a:t>
            </a:r>
            <a:r>
              <a:rPr lang="fr-FR" sz="2000" dirty="0"/>
              <a:t> </a:t>
            </a:r>
            <a:r>
              <a:rPr lang="fr-FR" sz="2000" dirty="0" err="1"/>
              <a:t>السيتوبلازم</a:t>
            </a:r>
            <a:r>
              <a:rPr lang="fr-FR" sz="2000" dirty="0"/>
              <a:t>. </a:t>
            </a:r>
            <a:r>
              <a:rPr lang="fr-FR" sz="2000" dirty="0" err="1"/>
              <a:t>كما</a:t>
            </a:r>
            <a:r>
              <a:rPr lang="fr-FR" sz="2000" dirty="0"/>
              <a:t> </a:t>
            </a:r>
            <a:r>
              <a:rPr lang="fr-FR" sz="2000" dirty="0" err="1"/>
              <a:t>يحمل</a:t>
            </a:r>
            <a:r>
              <a:rPr lang="fr-FR" sz="2000" dirty="0"/>
              <a:t> </a:t>
            </a:r>
            <a:r>
              <a:rPr lang="fr-FR" sz="2000" dirty="0" err="1"/>
              <a:t>مستقبلات</a:t>
            </a:r>
            <a:r>
              <a:rPr lang="fr-FR" sz="2000" dirty="0"/>
              <a:t> </a:t>
            </a:r>
            <a:r>
              <a:rPr lang="fr-FR" sz="2000" dirty="0" err="1"/>
              <a:t>للجزيئات</a:t>
            </a:r>
            <a:r>
              <a:rPr lang="fr-FR" sz="2000" dirty="0"/>
              <a:t> </a:t>
            </a:r>
            <a:r>
              <a:rPr lang="ar-DZ" sz="2000" dirty="0"/>
              <a:t>التي تحتاجها </a:t>
            </a:r>
            <a:r>
              <a:rPr lang="ar-DZ" sz="2000" dirty="0" err="1"/>
              <a:t>الخليه</a:t>
            </a:r>
            <a:r>
              <a:rPr lang="ar-DZ" sz="2000" dirty="0"/>
              <a:t> </a:t>
            </a:r>
            <a:r>
              <a:rPr lang="ar-DZ" sz="2000" dirty="0" err="1"/>
              <a:t>البدائيه</a:t>
            </a:r>
            <a:r>
              <a:rPr lang="ar-DZ" sz="2000" dirty="0"/>
              <a:t> النواه</a:t>
            </a:r>
            <a:r>
              <a:rPr lang="fr-FR" sz="2000" dirty="0" smtClean="0"/>
              <a:t> </a:t>
            </a:r>
            <a:r>
              <a:rPr lang="fr-FR" sz="2000" dirty="0" err="1"/>
              <a:t>للتفاعلات</a:t>
            </a:r>
            <a:r>
              <a:rPr lang="fr-FR" sz="2000" dirty="0"/>
              <a:t> </a:t>
            </a:r>
            <a:r>
              <a:rPr lang="fr-FR" sz="2000" dirty="0" err="1"/>
              <a:t>الأيضية</a:t>
            </a:r>
            <a:r>
              <a:rPr lang="fr-FR" sz="2000" dirty="0"/>
              <a:t> </a:t>
            </a:r>
            <a:r>
              <a:rPr lang="fr-FR" sz="2000" dirty="0" err="1"/>
              <a:t>وقد</a:t>
            </a:r>
            <a:r>
              <a:rPr lang="fr-FR" sz="2000" dirty="0"/>
              <a:t> </a:t>
            </a:r>
            <a:r>
              <a:rPr lang="fr-FR" sz="2000" dirty="0" err="1"/>
              <a:t>يحمل</a:t>
            </a:r>
            <a:r>
              <a:rPr lang="fr-FR" sz="2000" dirty="0"/>
              <a:t> </a:t>
            </a:r>
            <a:r>
              <a:rPr lang="fr-FR" sz="2000" dirty="0" err="1"/>
              <a:t>البروتينات</a:t>
            </a:r>
            <a:r>
              <a:rPr lang="fr-FR" sz="2000" dirty="0"/>
              <a:t> </a:t>
            </a:r>
            <a:r>
              <a:rPr lang="fr-FR" sz="2000" dirty="0" err="1"/>
              <a:t>التي</a:t>
            </a:r>
            <a:r>
              <a:rPr lang="fr-FR" sz="2000" dirty="0"/>
              <a:t> </a:t>
            </a:r>
            <a:r>
              <a:rPr lang="fr-FR" sz="2000" dirty="0" err="1"/>
              <a:t>تشارك</a:t>
            </a:r>
            <a:r>
              <a:rPr lang="fr-FR" sz="2000" dirty="0"/>
              <a:t> </a:t>
            </a:r>
            <a:r>
              <a:rPr lang="fr-FR" sz="2000" dirty="0" err="1"/>
              <a:t>في</a:t>
            </a:r>
            <a:r>
              <a:rPr lang="fr-FR" sz="2000" dirty="0"/>
              <a:t> </a:t>
            </a:r>
            <a:r>
              <a:rPr lang="fr-FR" sz="2000" dirty="0" err="1"/>
              <a:t>عملية</a:t>
            </a:r>
            <a:r>
              <a:rPr lang="fr-FR" sz="2000" dirty="0"/>
              <a:t> </a:t>
            </a:r>
            <a:r>
              <a:rPr lang="ar-DZ" sz="2000" dirty="0"/>
              <a:t>التركيب </a:t>
            </a:r>
            <a:r>
              <a:rPr lang="ar-DZ" sz="2000" dirty="0" smtClean="0"/>
              <a:t>الضوئي</a:t>
            </a:r>
            <a:r>
              <a:rPr lang="fr-FR" sz="2000" dirty="0" smtClean="0"/>
              <a:t> </a:t>
            </a:r>
            <a:r>
              <a:rPr lang="fr-FR" sz="2000" dirty="0" err="1" smtClean="0"/>
              <a:t>والتنفس</a:t>
            </a:r>
            <a:r>
              <a:rPr lang="fr-FR" sz="2000" dirty="0" smtClean="0"/>
              <a:t> </a:t>
            </a:r>
            <a:r>
              <a:rPr lang="fr-FR" sz="2000" dirty="0" err="1"/>
              <a:t>الخلوي</a:t>
            </a:r>
            <a:r>
              <a:rPr lang="fr-FR" sz="2000" dirty="0"/>
              <a:t> </a:t>
            </a:r>
            <a:r>
              <a:rPr lang="fr-FR" sz="2000" dirty="0" err="1"/>
              <a:t>في</a:t>
            </a:r>
            <a:r>
              <a:rPr lang="fr-FR" sz="2000" dirty="0"/>
              <a:t> </a:t>
            </a:r>
            <a:r>
              <a:rPr lang="fr-FR" sz="2000" dirty="0" err="1"/>
              <a:t>بدائيات</a:t>
            </a:r>
            <a:r>
              <a:rPr lang="fr-FR" sz="2000" dirty="0"/>
              <a:t> </a:t>
            </a:r>
            <a:r>
              <a:rPr lang="fr-FR" sz="2000" dirty="0" err="1"/>
              <a:t>النوى</a:t>
            </a:r>
            <a:endParaRPr lang="fr-FR" sz="2000" dirty="0"/>
          </a:p>
        </p:txBody>
      </p:sp>
    </p:spTree>
    <p:extLst>
      <p:ext uri="{BB962C8B-B14F-4D97-AF65-F5344CB8AC3E}">
        <p14:creationId xmlns:p14="http://schemas.microsoft.com/office/powerpoint/2010/main" val="3242367812"/>
      </p:ext>
    </p:extLst>
  </p:cSld>
  <p:clrMapOvr>
    <a:masterClrMapping/>
  </p:clrMapOvr>
  <p:transition>
    <p:pull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0" y="2138256"/>
            <a:ext cx="5940152" cy="4240379"/>
          </a:xfrm>
          <a:prstGeom prst="rect">
            <a:avLst/>
          </a:prstGeom>
        </p:spPr>
        <p:txBody>
          <a:bodyPr vert="horz" lIns="91440" tIns="45720" rIns="91440" bIns="45720" rtlCol="1">
            <a:normAutofit fontScale="92500" lnSpcReduction="20000"/>
          </a:bodyPr>
          <a:lstStyle>
            <a:lvl1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1pPr>
            <a:lvl2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2pPr>
            <a:lvl3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3pPr>
            <a:lvl4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4pPr>
            <a:lvl5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a:solidFill>
                  <a:srgbClr val="7030A0"/>
                </a:solidFill>
                <a:latin typeface="Times New Roman" panose="02020603050405020304" pitchFamily="18" charset="0"/>
                <a:ea typeface="+mn-ea"/>
                <a:cs typeface="Times New Roman" panose="02020603050405020304" pitchFamily="18"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80000"/>
              </a:lnSpc>
              <a:spcBef>
                <a:spcPts val="1000"/>
              </a:spcBef>
              <a:spcAft>
                <a:spcPct val="0"/>
              </a:spcAft>
              <a:buClrTx/>
              <a:buSzPct val="80000"/>
              <a:buNone/>
              <a:tabLst/>
              <a:defRPr/>
            </a:pPr>
            <a:r>
              <a:rPr kumimoji="0" lang="fr-FR" alt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Pili</a:t>
            </a:r>
            <a:r>
              <a:rPr kumimoji="0" lang="fr-FR" altLang="en-US" sz="24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fr-FR" alt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pl</a:t>
            </a:r>
            <a:r>
              <a:rPr kumimoji="0" lang="fr-FR" altLang="en-US" sz="24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fr-FR" alt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pilus</a:t>
            </a:r>
            <a:r>
              <a:rPr kumimoji="0" lang="fr-FR" altLang="en-US" sz="24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(s) </a:t>
            </a:r>
            <a:r>
              <a:rPr kumimoji="0" lang="ar-DZ" altLang="en-US" sz="24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الأشعار البكتيرية</a:t>
            </a:r>
            <a:endParaRPr kumimoji="0" lang="fr-FR" altLang="en-US" sz="24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80000"/>
              </a:lnSpc>
              <a:spcBef>
                <a:spcPts val="1000"/>
              </a:spcBef>
              <a:spcAft>
                <a:spcPct val="0"/>
              </a:spcAft>
              <a:buClrTx/>
              <a:buSzPct val="80000"/>
              <a:buNone/>
              <a:tabLst/>
              <a:defRPr/>
            </a:pPr>
            <a:endParaRPr kumimoji="0" lang="ar-DZ" altLang="en-US" sz="24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endParaRPr>
          </a:p>
          <a:p>
            <a:pPr marL="457200" marR="0" lvl="1" indent="0" algn="just" defTabSz="914400" rtl="0" eaLnBrk="1" fontAlgn="base" latinLnBrk="0" hangingPunct="1">
              <a:lnSpc>
                <a:spcPct val="80000"/>
              </a:lnSpc>
              <a:spcBef>
                <a:spcPts val="1000"/>
              </a:spcBef>
              <a:spcAft>
                <a:spcPct val="0"/>
              </a:spcAft>
              <a:buClrTx/>
              <a:buSzPct val="80000"/>
              <a:buNone/>
              <a:tabLst/>
              <a:defRPr/>
            </a:pPr>
            <a:r>
              <a:rPr kumimoji="0" lang="fr-FR" altLang="en-US" sz="2400" b="1" i="0" u="sng"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0</a:t>
            </a:r>
            <a:r>
              <a:rPr kumimoji="0" lang="ar-DZ" altLang="en-US" sz="2400" b="1" i="0" u="sng"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2</a:t>
            </a:r>
            <a:r>
              <a:rPr kumimoji="0" lang="fr-FR" altLang="en-US" sz="2400" b="1" i="0" u="sng"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ar-DZ" altLang="en-US" sz="2400" b="1" i="0" u="sng"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fr-FR" altLang="en-US" sz="2400" b="1" i="0" u="sng"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types of </a:t>
            </a:r>
            <a:r>
              <a:rPr kumimoji="0" lang="fr-FR" altLang="en-US" sz="2400" b="1" i="0" u="sng"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pili</a:t>
            </a:r>
            <a:endParaRPr kumimoji="0" lang="fr-FR" altLang="en-US" sz="2400" b="1" i="0" u="sng"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endParaRPr>
          </a:p>
          <a:p>
            <a:pPr marL="457200" marR="0" lvl="1" indent="0" algn="l" defTabSz="914400" rtl="0" eaLnBrk="1" fontAlgn="base" latinLnBrk="0" hangingPunct="1">
              <a:lnSpc>
                <a:spcPct val="80000"/>
              </a:lnSpc>
              <a:spcBef>
                <a:spcPts val="1000"/>
              </a:spcBef>
              <a:spcAft>
                <a:spcPct val="0"/>
              </a:spcAft>
              <a:buClrTx/>
              <a:buSzPct val="80000"/>
              <a:buNone/>
              <a:tabLst/>
              <a:defRPr/>
            </a:pPr>
            <a:endParaRPr kumimoji="0" lang="fr-FR" altLang="en-US" sz="24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endParaRPr>
          </a:p>
          <a:p>
            <a:pPr marL="914400" lvl="1" indent="-457200">
              <a:buFont typeface="+mj-lt"/>
              <a:buAutoNum type="arabicPeriod"/>
              <a:defRPr/>
            </a:pPr>
            <a:r>
              <a:rPr kumimoji="0" lang="fr-FR" alt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Attachment</a:t>
            </a:r>
            <a:r>
              <a:rPr kumimoji="0" lang="fr-FR" altLang="en-US" sz="24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fr-FR" altLang="en-US" sz="2400" b="1" i="0" u="none"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pilus</a:t>
            </a:r>
            <a:r>
              <a:rPr kumimoji="0" lang="fr-FR" altLang="en-US" sz="24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fr-FR"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a:t>
            </a:r>
            <a:r>
              <a:rPr lang="ar-DZ" altLang="en-US" sz="2000" b="0" dirty="0" smtClean="0">
                <a:solidFill>
                  <a:schemeClr val="tx1"/>
                </a:solidFill>
              </a:rPr>
              <a:t>شعيرة </a:t>
            </a:r>
            <a:r>
              <a:rPr kumimoji="0" lang="ar-DZ" altLang="en-US" sz="2000" b="0" i="0" u="none" strike="noStrike" kern="1200" cap="none" spc="0" normalizeH="0" baseline="0" noProof="0" dirty="0" smtClean="0">
                <a:ln>
                  <a:noFill/>
                </a:ln>
                <a:solidFill>
                  <a:schemeClr val="tx1"/>
                </a:solidFill>
                <a:effectLst/>
                <a:uLnTx/>
                <a:uFillTx/>
              </a:rPr>
              <a:t>الا تباط</a:t>
            </a:r>
            <a:endParaRPr kumimoji="0" lang="fr-FR" altLang="en-US" sz="2000" b="0" i="0" u="none" strike="noStrike" kern="1200" cap="none" spc="0" normalizeH="0" baseline="0" noProof="0" dirty="0" smtClean="0">
              <a:ln>
                <a:noFill/>
              </a:ln>
              <a:solidFill>
                <a:schemeClr val="tx1"/>
              </a:solidFill>
              <a:effectLst/>
              <a:uLnTx/>
              <a:uFillTx/>
            </a:endParaRPr>
          </a:p>
          <a:p>
            <a:pPr marL="457200" lvl="1" indent="0">
              <a:buNone/>
              <a:defRPr/>
            </a:pPr>
            <a:r>
              <a:rPr kumimoji="0" lang="fr-FR" altLang="en-US" sz="24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Allow</a:t>
            </a:r>
            <a:r>
              <a:rPr kumimoji="0" lang="fr-FR"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fr-FR" altLang="en-US" sz="24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bacteria</a:t>
            </a:r>
            <a:r>
              <a:rPr kumimoji="0" lang="fr-FR"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to </a:t>
            </a:r>
            <a:r>
              <a:rPr kumimoji="0" lang="fr-FR" altLang="en-US" sz="24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attach</a:t>
            </a:r>
            <a:r>
              <a:rPr kumimoji="0" lang="fr-FR"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to </a:t>
            </a:r>
            <a:r>
              <a:rPr kumimoji="0" lang="fr-FR" altLang="en-US" sz="24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other</a:t>
            </a:r>
            <a:r>
              <a:rPr kumimoji="0" lang="fr-FR"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fr-FR" altLang="en-US" sz="24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cells</a:t>
            </a:r>
            <a:endParaRPr kumimoji="0" lang="fr-FR"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endParaRPr>
          </a:p>
          <a:p>
            <a:pPr marL="457200" marR="0" lvl="1" indent="0" algn="l" defTabSz="914400" rtl="0" eaLnBrk="1" fontAlgn="base" latinLnBrk="0" hangingPunct="1">
              <a:lnSpc>
                <a:spcPct val="80000"/>
              </a:lnSpc>
              <a:spcBef>
                <a:spcPts val="1000"/>
              </a:spcBef>
              <a:spcAft>
                <a:spcPct val="0"/>
              </a:spcAft>
              <a:buClrTx/>
              <a:buSzPct val="80000"/>
              <a:buNone/>
              <a:tabLst/>
              <a:defRPr/>
            </a:pPr>
            <a:r>
              <a:rPr kumimoji="0" lang="ar-DZ" sz="20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تسمح للبكتيريا بالتعلق بالخلايا الأخرى</a:t>
            </a:r>
          </a:p>
          <a:p>
            <a:pPr marL="457200" marR="0" lvl="1" indent="0" algn="l" defTabSz="914400" rtl="0" eaLnBrk="1" fontAlgn="base" latinLnBrk="0" hangingPunct="1">
              <a:lnSpc>
                <a:spcPct val="80000"/>
              </a:lnSpc>
              <a:spcBef>
                <a:spcPts val="1000"/>
              </a:spcBef>
              <a:spcAft>
                <a:spcPct val="0"/>
              </a:spcAft>
              <a:buClrTx/>
              <a:buSzPct val="80000"/>
              <a:buNone/>
              <a:tabLst/>
              <a:defRPr/>
            </a:pPr>
            <a:endParaRPr kumimoji="0" lang="ar-DZ" sz="24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endParaRPr>
          </a:p>
          <a:p>
            <a:pPr marL="990600" lvl="1" indent="-533400">
              <a:buFont typeface="+mj-lt"/>
              <a:buAutoNum type="arabicPeriod" startAt="2"/>
              <a:defRPr/>
            </a:pPr>
            <a:r>
              <a:rPr kumimoji="0" lang="fr-FR" altLang="en-US" sz="2400" b="1" i="0" u="sng"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sex</a:t>
            </a:r>
            <a:r>
              <a:rPr kumimoji="0" lang="fr-FR" altLang="en-US" sz="2400" b="1" i="0" u="sng"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fr-FR" altLang="en-US" sz="2400" b="1" i="0" u="sng" strike="noStrike" kern="120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pilus</a:t>
            </a:r>
            <a:r>
              <a:rPr kumimoji="0" lang="fr-FR" altLang="en-US" sz="24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fr-FR" altLang="en-US" sz="24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lang="ar-DZ" altLang="en-US" sz="2000" b="0" dirty="0">
                <a:solidFill>
                  <a:schemeClr val="tx1"/>
                </a:solidFill>
              </a:rPr>
              <a:t>شعيرة</a:t>
            </a:r>
            <a:r>
              <a:rPr kumimoji="0" lang="ar-DZ" altLang="en-US" sz="2000" b="1" i="0" u="none" strike="noStrike" kern="1200" cap="none" spc="0" normalizeH="0" baseline="0" noProof="0" dirty="0" smtClean="0">
                <a:ln>
                  <a:noFill/>
                </a:ln>
                <a:solidFill>
                  <a:schemeClr val="tx1"/>
                </a:solidFill>
                <a:effectLst/>
                <a:uLnTx/>
                <a:uFillTx/>
              </a:rPr>
              <a:t> جنسية</a:t>
            </a:r>
          </a:p>
          <a:p>
            <a:pPr marL="457200" marR="0" lvl="1" indent="0" algn="l" defTabSz="914400" rtl="0" eaLnBrk="1" fontAlgn="base" latinLnBrk="0" hangingPunct="1">
              <a:lnSpc>
                <a:spcPct val="80000"/>
              </a:lnSpc>
              <a:spcBef>
                <a:spcPts val="1000"/>
              </a:spcBef>
              <a:spcAft>
                <a:spcPct val="0"/>
              </a:spcAft>
              <a:buClrTx/>
              <a:buSzPct val="80000"/>
              <a:buNone/>
              <a:tabLst/>
              <a:defRPr/>
            </a:pPr>
            <a:r>
              <a:rPr kumimoji="0" lang="fr-FR"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Transfer DNA </a:t>
            </a:r>
            <a:r>
              <a:rPr kumimoji="0" lang="fr-FR" altLang="en-US" sz="24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from</a:t>
            </a:r>
            <a:r>
              <a:rPr kumimoji="0" lang="fr-FR"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one </a:t>
            </a:r>
            <a:r>
              <a:rPr kumimoji="0" lang="fr-FR" altLang="en-US" sz="24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bacterial</a:t>
            </a:r>
            <a:r>
              <a:rPr kumimoji="0" lang="fr-FR"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fr-FR" altLang="en-US" sz="24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cell</a:t>
            </a:r>
            <a:r>
              <a:rPr kumimoji="0" lang="fr-FR"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to </a:t>
            </a:r>
            <a:r>
              <a:rPr kumimoji="0" lang="fr-FR" altLang="en-US" sz="24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another</a:t>
            </a:r>
            <a:r>
              <a:rPr kumimoji="0" lang="fr-FR"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fr-FR" altLang="en-US" sz="24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conjugation</a:t>
            </a:r>
            <a:r>
              <a:rPr kumimoji="0" lang="fr-FR"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a:t>
            </a:r>
          </a:p>
          <a:p>
            <a:pPr marL="990600" lvl="1" indent="-533400" algn="r" rtl="1">
              <a:buFontTx/>
              <a:buChar char="-"/>
              <a:defRPr/>
            </a:pPr>
            <a:r>
              <a:rPr kumimoji="0" lang="fr-FR"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lang="ar-DZ" sz="2400" dirty="0">
                <a:solidFill>
                  <a:schemeClr val="tx1"/>
                </a:solidFill>
              </a:rPr>
              <a:t>تسمح </a:t>
            </a:r>
            <a:r>
              <a:rPr lang="ar-DZ" sz="2400" dirty="0" smtClean="0">
                <a:solidFill>
                  <a:schemeClr val="tx1"/>
                </a:solidFill>
              </a:rPr>
              <a:t>انتقال</a:t>
            </a:r>
            <a:r>
              <a:rPr lang="fr-FR" sz="2400" dirty="0" smtClean="0">
                <a:solidFill>
                  <a:schemeClr val="tx1"/>
                </a:solidFill>
              </a:rPr>
              <a:t>         </a:t>
            </a:r>
            <a:r>
              <a:rPr lang="ar-DZ" sz="2400" dirty="0" smtClean="0">
                <a:solidFill>
                  <a:schemeClr val="tx1"/>
                </a:solidFill>
              </a:rPr>
              <a:t> </a:t>
            </a:r>
            <a:r>
              <a:rPr lang="fr-FR" sz="2400" dirty="0" smtClean="0">
                <a:solidFill>
                  <a:schemeClr val="tx1"/>
                </a:solidFill>
              </a:rPr>
              <a:t>   </a:t>
            </a:r>
            <a:r>
              <a:rPr kumimoji="0" lang="ar-DZ" sz="24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من خلية بكتيرية إلى أخرى - الاقتران</a:t>
            </a:r>
            <a:endParaRPr kumimoji="0" lang="ar-DZ" altLang="en-US" sz="24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endParaRPr>
          </a:p>
          <a:p>
            <a:pPr marL="228600" marR="0" lvl="0" indent="-228600" algn="l" defTabSz="914400" rtl="0" eaLnBrk="1" fontAlgn="base" latinLnBrk="0" hangingPunct="1">
              <a:lnSpc>
                <a:spcPct val="80000"/>
              </a:lnSpc>
              <a:spcBef>
                <a:spcPts val="1000"/>
              </a:spcBef>
              <a:spcAft>
                <a:spcPct val="0"/>
              </a:spcAft>
              <a:buClrTx/>
              <a:buSzPct val="80000"/>
              <a:buFont typeface="Arial" panose="020B0604020202020204" pitchFamily="34" charset="0"/>
              <a:buChar char="•"/>
              <a:tabLst/>
              <a:defRPr/>
            </a:pPr>
            <a:endParaRPr kumimoji="0" lang="ar-DZ"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4" name="Picture 3">
            <a:extLst>
              <a:ext uri="{FF2B5EF4-FFF2-40B4-BE49-F238E27FC236}">
                <a16:creationId xmlns:a16="http://schemas.microsoft.com/office/drawing/2014/main" xmlns="" id="{D0964B54-C45B-4848-BCD8-FC35B362DD7D}"/>
              </a:ext>
            </a:extLst>
          </p:cNvPr>
          <p:cNvPicPr>
            <a:picLocks noChangeAspect="1"/>
          </p:cNvPicPr>
          <p:nvPr/>
        </p:nvPicPr>
        <p:blipFill rotWithShape="1">
          <a:blip r:embed="rId2"/>
          <a:srcRect l="1489" t="17160" r="66597" b="13457"/>
          <a:stretch/>
        </p:blipFill>
        <p:spPr>
          <a:xfrm>
            <a:off x="5364088" y="2060928"/>
            <a:ext cx="3672408" cy="1656104"/>
          </a:xfrm>
          <a:prstGeom prst="rect">
            <a:avLst/>
          </a:prstGeom>
          <a:ln w="19050">
            <a:solidFill>
              <a:schemeClr val="tx1"/>
            </a:solidFill>
          </a:ln>
        </p:spPr>
      </p:pic>
      <p:pic>
        <p:nvPicPr>
          <p:cNvPr id="15" name="Picture 7">
            <a:extLst>
              <a:ext uri="{FF2B5EF4-FFF2-40B4-BE49-F238E27FC236}">
                <a16:creationId xmlns:a16="http://schemas.microsoft.com/office/drawing/2014/main" xmlns="" id="{92D7717A-4DAF-4D64-BBB5-695578E5DAA3}"/>
              </a:ext>
            </a:extLst>
          </p:cNvPr>
          <p:cNvPicPr>
            <a:picLocks noChangeAspect="1"/>
          </p:cNvPicPr>
          <p:nvPr/>
        </p:nvPicPr>
        <p:blipFill rotWithShape="1">
          <a:blip r:embed="rId3"/>
          <a:srcRect r="622" b="15704"/>
          <a:stretch/>
        </p:blipFill>
        <p:spPr>
          <a:xfrm>
            <a:off x="5364089" y="3861048"/>
            <a:ext cx="3672408" cy="2748214"/>
          </a:xfrm>
          <a:prstGeom prst="rect">
            <a:avLst/>
          </a:prstGeom>
          <a:ln w="28575">
            <a:solidFill>
              <a:srgbClr val="0000FF"/>
            </a:solidFill>
          </a:ln>
        </p:spPr>
      </p:pic>
      <p:sp>
        <p:nvSpPr>
          <p:cNvPr id="8" name="Rectangle 7"/>
          <p:cNvSpPr/>
          <p:nvPr/>
        </p:nvSpPr>
        <p:spPr>
          <a:xfrm>
            <a:off x="159689" y="28824"/>
            <a:ext cx="8544610" cy="1986249"/>
          </a:xfrm>
          <a:prstGeom prst="rect">
            <a:avLst/>
          </a:prstGeom>
          <a:blipFill>
            <a:blip r:embed="rId4"/>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252000" rIns="360000" bIns="252000" anchor="ctr" anchorCtr="0">
            <a:spAutoFit/>
          </a:bodyPr>
          <a:lstStyle/>
          <a:p>
            <a:pPr algn="ctr">
              <a:spcBef>
                <a:spcPct val="0"/>
              </a:spcBef>
            </a:pPr>
            <a:r>
              <a:rPr lang="en-US" sz="32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Prokaryotic Cell Structure </a:t>
            </a:r>
          </a:p>
          <a:p>
            <a:pPr algn="ctr">
              <a:spcBef>
                <a:spcPct val="0"/>
              </a:spcBef>
            </a:pPr>
            <a:r>
              <a:rPr lang="en-US" altLang="en-US" sz="32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3. Appendages </a:t>
            </a:r>
          </a:p>
          <a:p>
            <a:pPr algn="ctr">
              <a:spcBef>
                <a:spcPct val="0"/>
              </a:spcBef>
            </a:pPr>
            <a:r>
              <a:rPr lang="en-US" altLang="en-US" sz="32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3. 1. </a:t>
            </a:r>
            <a:r>
              <a:rPr lang="en-US" altLang="en-US" sz="3200" b="1" dirty="0" err="1"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Pili</a:t>
            </a:r>
            <a:r>
              <a:rPr lang="en-US" altLang="en-US" sz="32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32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2915816" y="5589240"/>
            <a:ext cx="720080" cy="28803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altLang="en-US" dirty="0">
                <a:solidFill>
                  <a:schemeClr val="tx1"/>
                </a:solidFill>
                <a:latin typeface="Times New Roman" panose="02020603050405020304" pitchFamily="18" charset="0"/>
                <a:cs typeface="Times New Roman" panose="02020603050405020304" pitchFamily="18" charset="0"/>
              </a:rPr>
              <a:t>DNA</a:t>
            </a:r>
            <a:endParaRPr lang="fr-FR" dirty="0"/>
          </a:p>
        </p:txBody>
      </p:sp>
    </p:spTree>
    <p:extLst>
      <p:ext uri="{BB962C8B-B14F-4D97-AF65-F5344CB8AC3E}">
        <p14:creationId xmlns:p14="http://schemas.microsoft.com/office/powerpoint/2010/main" val="4177358953"/>
      </p:ext>
    </p:extLst>
  </p:cSld>
  <p:clrMapOvr>
    <a:masterClrMapping/>
  </p:clrMapOvr>
  <p:transition>
    <p:pull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20527" y="2388415"/>
            <a:ext cx="5303837" cy="2891208"/>
          </a:xfrm>
          <a:prstGeom prst="rect">
            <a:avLst/>
          </a:prstGeom>
        </p:spPr>
        <p:txBody>
          <a:bodyPr vert="horz" lIns="91440" tIns="45720" rIns="91440" bIns="45720" rtlCol="1">
            <a:noAutofit/>
          </a:bodyPr>
          <a:lstStyle>
            <a:lvl1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1pPr>
            <a:lvl2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2pPr>
            <a:lvl3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3pPr>
            <a:lvl4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4pPr>
            <a:lvl5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a:solidFill>
                  <a:srgbClr val="7030A0"/>
                </a:solidFill>
                <a:latin typeface="Times New Roman" panose="02020603050405020304" pitchFamily="18" charset="0"/>
                <a:ea typeface="+mn-ea"/>
                <a:cs typeface="Times New Roman" panose="02020603050405020304" pitchFamily="18"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Pct val="80000"/>
              <a:buFontTx/>
              <a:buChar char="•"/>
              <a:tabLst/>
              <a:defRPr/>
            </a:pPr>
            <a:r>
              <a:rPr kumimoji="0" lang="en-US" altLang="en-US" sz="240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B-	Flagella (</a:t>
            </a:r>
            <a:r>
              <a:rPr kumimoji="0" lang="en-US" altLang="en-US" sz="240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pl</a:t>
            </a:r>
            <a:r>
              <a:rPr kumimoji="0" lang="en-US" altLang="en-US" sz="240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flagellum(s)</a:t>
            </a:r>
          </a:p>
          <a:p>
            <a:pPr marL="742950" marR="0" lvl="1" indent="-285750" algn="l" defTabSz="914400" rtl="0" eaLnBrk="1" fontAlgn="base" latinLnBrk="0" hangingPunct="1">
              <a:lnSpc>
                <a:spcPct val="100000"/>
              </a:lnSpc>
              <a:spcBef>
                <a:spcPct val="20000"/>
              </a:spcBef>
              <a:spcAft>
                <a:spcPct val="0"/>
              </a:spcAft>
              <a:buClrTx/>
              <a:buSzPct val="80000"/>
              <a:buFontTx/>
              <a:buChar char="–"/>
              <a:tabLst/>
              <a:defRPr/>
            </a:pPr>
            <a:r>
              <a:rPr lang="en-US" altLang="en-US" sz="2400" b="0" dirty="0">
                <a:solidFill>
                  <a:schemeClr val="tx1"/>
                </a:solidFill>
              </a:rPr>
              <a:t>L</a:t>
            </a:r>
            <a:r>
              <a:rPr kumimoji="0" lang="en-US" altLang="en-US" sz="24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ong</a:t>
            </a:r>
            <a:r>
              <a:rPr kumimoji="0" lang="en-US"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appendages which rotate by means of a "motor" located just under the cytoplasmic membrane. </a:t>
            </a:r>
          </a:p>
          <a:p>
            <a:pPr marL="742950" marR="0" lvl="1" indent="-285750" algn="l" defTabSz="914400" rtl="0" eaLnBrk="1" fontAlgn="base" latinLnBrk="0" hangingPunct="1">
              <a:lnSpc>
                <a:spcPct val="100000"/>
              </a:lnSpc>
              <a:spcBef>
                <a:spcPct val="20000"/>
              </a:spcBef>
              <a:spcAft>
                <a:spcPct val="0"/>
              </a:spcAft>
              <a:buClrTx/>
              <a:buSzPct val="80000"/>
              <a:buFontTx/>
              <a:buChar char="–"/>
              <a:tabLst/>
              <a:defRPr/>
            </a:pPr>
            <a:r>
              <a:rPr lang="en-US" altLang="en-US" sz="2400" b="0" dirty="0">
                <a:solidFill>
                  <a:schemeClr val="tx1"/>
                </a:solidFill>
              </a:rPr>
              <a:t>B</a:t>
            </a:r>
            <a:r>
              <a:rPr kumimoji="0" lang="en-US" altLang="en-US" sz="24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acteria</a:t>
            </a:r>
            <a:r>
              <a:rPr kumimoji="0" lang="en-US"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may have one, a few, or many flagella in different positions on the cell.</a:t>
            </a:r>
          </a:p>
          <a:p>
            <a:pPr marL="342900" marR="0" lvl="0" indent="-342900" algn="l" defTabSz="914400" rtl="0" eaLnBrk="1" fontAlgn="base" latinLnBrk="0" hangingPunct="1">
              <a:lnSpc>
                <a:spcPct val="100000"/>
              </a:lnSpc>
              <a:spcBef>
                <a:spcPct val="20000"/>
              </a:spcBef>
              <a:spcAft>
                <a:spcPct val="0"/>
              </a:spcAft>
              <a:buClrTx/>
              <a:buSzPct val="80000"/>
              <a:buFontTx/>
              <a:buChar char="•"/>
              <a:tabLst/>
              <a:defRPr/>
            </a:pPr>
            <a:r>
              <a:rPr kumimoji="0" lang="en-US" altLang="en-US" sz="24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Advantages</a:t>
            </a:r>
          </a:p>
          <a:p>
            <a:pPr marL="342900" marR="0" lvl="0" indent="-342900" algn="l" defTabSz="914400" rtl="0" eaLnBrk="1" fontAlgn="base" latinLnBrk="0" hangingPunct="1">
              <a:lnSpc>
                <a:spcPct val="100000"/>
              </a:lnSpc>
              <a:spcBef>
                <a:spcPct val="20000"/>
              </a:spcBef>
              <a:spcAft>
                <a:spcPct val="0"/>
              </a:spcAft>
              <a:buClrTx/>
              <a:buSzPct val="80000"/>
              <a:buFont typeface="Arial" panose="020B0604020202020204" pitchFamily="34" charset="0"/>
              <a:buNone/>
              <a:tabLst/>
              <a:defRPr/>
            </a:pPr>
            <a:r>
              <a:rPr kumimoji="0" lang="en-US"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 motility</a:t>
            </a:r>
            <a:endParaRPr kumimoji="0" lang="en-US"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88CE783A-5DB9-4F77-A174-B590C0071B53}"/>
              </a:ext>
            </a:extLst>
          </p:cNvPr>
          <p:cNvSpPr/>
          <p:nvPr/>
        </p:nvSpPr>
        <p:spPr>
          <a:xfrm>
            <a:off x="5327306" y="2388415"/>
            <a:ext cx="3851920" cy="2062103"/>
          </a:xfrm>
          <a:prstGeom prst="rect">
            <a:avLst/>
          </a:prstGeom>
        </p:spPr>
        <p:txBody>
          <a:bodyPr wrap="square">
            <a:spAutoFit/>
          </a:bodyPr>
          <a:lstStyle/>
          <a:p>
            <a:pPr marL="342900" indent="-342900" algn="r" rtl="1" fontAlgn="base">
              <a:spcBef>
                <a:spcPct val="20000"/>
              </a:spcBef>
              <a:spcAft>
                <a:spcPct val="0"/>
              </a:spcAft>
              <a:buSzPct val="80000"/>
              <a:buFontTx/>
              <a:buChar char="•"/>
              <a:defRPr/>
            </a:pPr>
            <a:r>
              <a:rPr lang="ar-AE" sz="2000" b="1" dirty="0">
                <a:latin typeface="Times New Roman" panose="02020603050405020304" pitchFamily="18" charset="0"/>
                <a:cs typeface="Times New Roman" panose="02020603050405020304" pitchFamily="18" charset="0"/>
              </a:rPr>
              <a:t>الأسواط</a:t>
            </a:r>
            <a:endParaRPr lang="en-GB" sz="2000" b="1" dirty="0">
              <a:latin typeface="Times New Roman" panose="02020603050405020304" pitchFamily="18" charset="0"/>
              <a:cs typeface="Times New Roman" panose="02020603050405020304" pitchFamily="18" charset="0"/>
            </a:endParaRPr>
          </a:p>
          <a:p>
            <a:pPr marL="342900" indent="-342900" algn="r" rtl="1" fontAlgn="base">
              <a:spcBef>
                <a:spcPct val="20000"/>
              </a:spcBef>
              <a:spcAft>
                <a:spcPct val="0"/>
              </a:spcAft>
              <a:buSzPct val="80000"/>
              <a:buFontTx/>
              <a:buChar char="•"/>
              <a:defRPr/>
            </a:pPr>
            <a:r>
              <a:rPr lang="ar-AE" sz="2000" b="1" dirty="0">
                <a:latin typeface="Times New Roman" panose="02020603050405020304" pitchFamily="18" charset="0"/>
                <a:cs typeface="Times New Roman" panose="02020603050405020304" pitchFamily="18" charset="0"/>
              </a:rPr>
              <a:t>الزوائد الطويلة التي تدور بواسطة "محرك" يقع مباشرة تحت الغشاء السيتوبلازمي.</a:t>
            </a:r>
            <a:endParaRPr lang="en-GB" sz="2000" b="1" dirty="0">
              <a:latin typeface="Times New Roman" panose="02020603050405020304" pitchFamily="18" charset="0"/>
              <a:cs typeface="Times New Roman" panose="02020603050405020304" pitchFamily="18" charset="0"/>
            </a:endParaRPr>
          </a:p>
          <a:p>
            <a:pPr marL="342900" indent="-342900" algn="r" rtl="1" fontAlgn="base">
              <a:spcBef>
                <a:spcPct val="20000"/>
              </a:spcBef>
              <a:spcAft>
                <a:spcPct val="0"/>
              </a:spcAft>
              <a:buSzPct val="80000"/>
              <a:buFontTx/>
              <a:buChar char="•"/>
              <a:defRPr/>
            </a:pPr>
            <a:r>
              <a:rPr lang="ar-AE" sz="2000" b="1" dirty="0">
                <a:latin typeface="Times New Roman" panose="02020603050405020304" pitchFamily="18" charset="0"/>
                <a:cs typeface="Times New Roman" panose="02020603050405020304" pitchFamily="18" charset="0"/>
              </a:rPr>
              <a:t>قد يكون للبكتيريا سوط واحد أو عدد قليل أو كثير في مواضع مختلفة على الخلية.</a:t>
            </a:r>
            <a:endParaRPr lang="en-GB" sz="2000"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040CC474-9DEF-48A1-AEB4-8C6F3888E007}"/>
              </a:ext>
            </a:extLst>
          </p:cNvPr>
          <p:cNvSpPr/>
          <p:nvPr/>
        </p:nvSpPr>
        <p:spPr>
          <a:xfrm>
            <a:off x="7380312" y="5242732"/>
            <a:ext cx="1120820" cy="769441"/>
          </a:xfrm>
          <a:prstGeom prst="rect">
            <a:avLst/>
          </a:prstGeom>
        </p:spPr>
        <p:txBody>
          <a:bodyPr wrap="none">
            <a:spAutoFit/>
          </a:bodyPr>
          <a:lstStyle/>
          <a:p>
            <a:pPr marL="342900" indent="-342900" fontAlgn="base">
              <a:spcBef>
                <a:spcPct val="20000"/>
              </a:spcBef>
              <a:spcAft>
                <a:spcPct val="0"/>
              </a:spcAft>
              <a:buSzPct val="80000"/>
              <a:defRPr/>
            </a:pPr>
            <a:r>
              <a:rPr lang="ar-AE" sz="2000" b="1" dirty="0">
                <a:latin typeface="Times New Roman" panose="02020603050405020304" pitchFamily="18" charset="0"/>
                <a:cs typeface="Times New Roman" panose="02020603050405020304" pitchFamily="18" charset="0"/>
              </a:rPr>
              <a:t>مزايا</a:t>
            </a:r>
            <a:r>
              <a:rPr lang="en-GB" sz="2000" b="1" dirty="0">
                <a:latin typeface="Times New Roman" panose="02020603050405020304" pitchFamily="18" charset="0"/>
                <a:cs typeface="Times New Roman" panose="02020603050405020304" pitchFamily="18" charset="0"/>
              </a:rPr>
              <a:t>\</a:t>
            </a:r>
            <a:r>
              <a:rPr lang="ar-AE" sz="2000" b="1" dirty="0">
                <a:latin typeface="Times New Roman" panose="02020603050405020304" pitchFamily="18" charset="0"/>
                <a:cs typeface="Times New Roman" panose="02020603050405020304" pitchFamily="18" charset="0"/>
              </a:rPr>
              <a:t>فوائدا</a:t>
            </a:r>
            <a:endParaRPr lang="ar-SA" sz="2000" b="1" dirty="0">
              <a:latin typeface="Times New Roman" panose="02020603050405020304" pitchFamily="18" charset="0"/>
              <a:cs typeface="Times New Roman" panose="02020603050405020304" pitchFamily="18" charset="0"/>
            </a:endParaRPr>
          </a:p>
          <a:p>
            <a:pPr marL="342900" indent="-342900" algn="r" fontAlgn="base">
              <a:spcBef>
                <a:spcPct val="20000"/>
              </a:spcBef>
              <a:spcAft>
                <a:spcPct val="0"/>
              </a:spcAft>
              <a:buSzPct val="80000"/>
              <a:defRPr/>
            </a:pPr>
            <a:r>
              <a:rPr lang="ar-AE" sz="2000" b="1" dirty="0">
                <a:latin typeface="Times New Roman" panose="02020603050405020304" pitchFamily="18" charset="0"/>
                <a:cs typeface="Times New Roman" panose="02020603050405020304" pitchFamily="18" charset="0"/>
              </a:rPr>
              <a:t>الحركية</a:t>
            </a:r>
            <a:endParaRPr lang="en-GB" sz="20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149845" y="116632"/>
            <a:ext cx="8544610" cy="1986249"/>
          </a:xfrm>
          <a:prstGeom prst="rect">
            <a:avLst/>
          </a:prstGeom>
          <a:blipFill>
            <a:blip r:embed="rId3"/>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252000" rIns="360000" bIns="252000" anchor="ctr" anchorCtr="0">
            <a:spAutoFit/>
          </a:bodyPr>
          <a:lstStyle/>
          <a:p>
            <a:pPr algn="ctr">
              <a:spcBef>
                <a:spcPct val="0"/>
              </a:spcBef>
            </a:pPr>
            <a:r>
              <a:rPr lang="en-US" sz="32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Prokaryotic Cell Structure </a:t>
            </a:r>
          </a:p>
          <a:p>
            <a:pPr algn="ctr">
              <a:spcBef>
                <a:spcPct val="0"/>
              </a:spcBef>
            </a:pPr>
            <a:r>
              <a:rPr lang="en-US" altLang="en-US" sz="32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3. Appendages </a:t>
            </a:r>
          </a:p>
          <a:p>
            <a:pPr algn="ctr">
              <a:spcBef>
                <a:spcPct val="0"/>
              </a:spcBef>
            </a:pPr>
            <a:r>
              <a:rPr lang="en-US" altLang="en-US" sz="32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3</a:t>
            </a:r>
            <a:r>
              <a:rPr lang="en-US" altLang="en-US" sz="32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2. Flagella </a:t>
            </a:r>
            <a:endParaRPr lang="en-US" sz="32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15809703"/>
      </p:ext>
    </p:extLst>
  </p:cSld>
  <p:clrMapOvr>
    <a:masterClrMapping/>
  </p:clrMapOvr>
  <p:transition>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clrChange>
              <a:clrFrom>
                <a:srgbClr val="84ACBF"/>
              </a:clrFrom>
              <a:clrTo>
                <a:srgbClr val="84ACBF">
                  <a:alpha val="0"/>
                </a:srgbClr>
              </a:clrTo>
            </a:clrChange>
            <a:lum contrast="40000"/>
          </a:blip>
          <a:stretch>
            <a:fillRect/>
          </a:stretch>
        </p:blipFill>
        <p:spPr>
          <a:xfrm>
            <a:off x="683568" y="3853000"/>
            <a:ext cx="5832648" cy="3005000"/>
          </a:xfrm>
          <a:prstGeom prst="rect">
            <a:avLst/>
          </a:prstGeom>
          <a:noFill/>
        </p:spPr>
      </p:pic>
      <p:sp>
        <p:nvSpPr>
          <p:cNvPr id="4" name="Titre 1"/>
          <p:cNvSpPr txBox="1">
            <a:spLocks/>
          </p:cNvSpPr>
          <p:nvPr/>
        </p:nvSpPr>
        <p:spPr>
          <a:xfrm>
            <a:off x="1475656" y="663756"/>
            <a:ext cx="6429452" cy="3189244"/>
          </a:xfrm>
          <a:prstGeom prst="rect">
            <a:avLst/>
          </a:prstGeom>
          <a:blipFill>
            <a:blip r:embed="rId3"/>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360000" rIns="360000" bIns="360000" anchor="ctr" anchorCtr="0">
            <a:spAutoFit/>
          </a:bodyPr>
          <a:lstStyle/>
          <a:p>
            <a:pPr algn="ctr">
              <a:spcBef>
                <a:spcPct val="0"/>
              </a:spcBef>
            </a:pPr>
            <a:r>
              <a:rPr lang="en-US" sz="80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Eukaryotic </a:t>
            </a:r>
            <a:r>
              <a:rPr lang="en-US" sz="80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cell</a:t>
            </a:r>
            <a:endParaRPr kumimoji="0" lang="fr-FR" sz="8000" b="1" i="0" u="none" strike="noStrike" kern="1200" cap="none" spc="0" normalizeH="0" baseline="0" noProof="0" dirty="0">
              <a:ln>
                <a:solidFill>
                  <a:schemeClr val="bg1"/>
                </a:solidFill>
              </a:ln>
              <a:solidFill>
                <a:schemeClr val="bg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694251519"/>
      </p:ext>
    </p:extLst>
  </p:cSld>
  <p:clrMapOvr>
    <a:masterClrMapping/>
  </p:clrMapOvr>
  <p:transition>
    <p:pull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475" y="836712"/>
            <a:ext cx="8839013" cy="4085646"/>
          </a:xfrm>
          <a:solidFill>
            <a:schemeClr val="bg1"/>
          </a:solidFill>
          <a:ln w="38100">
            <a:solidFill>
              <a:srgbClr val="00CC00"/>
            </a:solidFill>
          </a:ln>
        </p:spPr>
        <p:txBody>
          <a:bodyPr>
            <a:noAutofit/>
          </a:bodyPr>
          <a:lstStyle/>
          <a:p>
            <a:pPr marL="571500" indent="-571500" algn="just">
              <a:lnSpc>
                <a:spcPct val="170000"/>
              </a:lnSpc>
              <a:buClr>
                <a:srgbClr val="C00000"/>
              </a:buClr>
              <a:buSzPct val="130000"/>
              <a:buNone/>
            </a:pPr>
            <a:r>
              <a:rPr lang="en-US" sz="2200" b="1" dirty="0">
                <a:latin typeface="Times New Roman" panose="02020603050405020304" pitchFamily="18" charset="0"/>
                <a:cs typeface="Times New Roman" pitchFamily="18" charset="0"/>
              </a:rPr>
              <a:t>Eukaryotic </a:t>
            </a:r>
            <a:r>
              <a:rPr lang="en-US" sz="2200" b="1" dirty="0" smtClean="0">
                <a:latin typeface="Times New Roman" pitchFamily="18" charset="0"/>
                <a:cs typeface="Times New Roman" pitchFamily="18" charset="0"/>
              </a:rPr>
              <a:t>cells </a:t>
            </a:r>
            <a:r>
              <a:rPr lang="en-US" sz="2200" b="1" dirty="0">
                <a:latin typeface="Times New Roman" pitchFamily="18" charset="0"/>
                <a:cs typeface="Times New Roman" pitchFamily="18" charset="0"/>
              </a:rPr>
              <a:t>(from the Greek, meaning true nucleus</a:t>
            </a:r>
            <a:r>
              <a:rPr lang="en-US" sz="2200" b="1" dirty="0" smtClean="0">
                <a:latin typeface="Times New Roman" pitchFamily="18" charset="0"/>
                <a:cs typeface="Times New Roman" pitchFamily="18" charset="0"/>
              </a:rPr>
              <a:t>) are: </a:t>
            </a:r>
            <a:r>
              <a:rPr lang="en-US" sz="2200" b="1" dirty="0" smtClean="0">
                <a:solidFill>
                  <a:schemeClr val="accent3">
                    <a:lumMod val="50000"/>
                  </a:schemeClr>
                </a:solidFill>
                <a:latin typeface="Times New Roman" pitchFamily="18" charset="0"/>
                <a:cs typeface="Times New Roman" pitchFamily="18" charset="0"/>
              </a:rPr>
              <a:t>more </a:t>
            </a:r>
            <a:r>
              <a:rPr lang="en-US" sz="2200" b="1" dirty="0">
                <a:solidFill>
                  <a:schemeClr val="accent3">
                    <a:lumMod val="50000"/>
                  </a:schemeClr>
                </a:solidFill>
                <a:latin typeface="Times New Roman" panose="02020603050405020304" pitchFamily="18" charset="0"/>
                <a:cs typeface="Times New Roman" panose="02020603050405020304" pitchFamily="18" charset="0"/>
              </a:rPr>
              <a:t>complex than </a:t>
            </a:r>
            <a:r>
              <a:rPr lang="en-US" sz="2200" b="1" dirty="0" smtClean="0">
                <a:solidFill>
                  <a:schemeClr val="accent3">
                    <a:lumMod val="50000"/>
                  </a:schemeClr>
                </a:solidFill>
                <a:latin typeface="Times New Roman" panose="02020603050405020304" pitchFamily="18" charset="0"/>
                <a:cs typeface="Times New Roman" panose="02020603050405020304" pitchFamily="18" charset="0"/>
              </a:rPr>
              <a:t>Bacteria</a:t>
            </a:r>
            <a:r>
              <a:rPr lang="en-US" sz="2200" b="1" dirty="0" smtClean="0">
                <a:latin typeface="Times New Roman" panose="02020603050405020304" pitchFamily="18" charset="0"/>
                <a:cs typeface="Times New Roman" panose="02020603050405020304" pitchFamily="18" charset="0"/>
              </a:rPr>
              <a:t>. They are </a:t>
            </a:r>
            <a:r>
              <a:rPr lang="en-US" sz="2200" b="1" dirty="0" smtClean="0">
                <a:solidFill>
                  <a:srgbClr val="0000FF"/>
                </a:solidFill>
                <a:latin typeface="Times New Roman" panose="02020603050405020304" pitchFamily="18" charset="0"/>
                <a:cs typeface="Times New Roman" panose="02020603050405020304" pitchFamily="18" charset="0"/>
              </a:rPr>
              <a:t>compartmentalized </a:t>
            </a:r>
            <a:r>
              <a:rPr lang="en-US" sz="2200" b="1" dirty="0">
                <a:latin typeface="Times New Roman" pitchFamily="18" charset="0"/>
                <a:cs typeface="Times New Roman" pitchFamily="18" charset="0"/>
              </a:rPr>
              <a:t>by </a:t>
            </a:r>
            <a:r>
              <a:rPr lang="en-US" sz="2200" b="1" dirty="0" smtClean="0">
                <a:latin typeface="Times New Roman" pitchFamily="18" charset="0"/>
                <a:cs typeface="Times New Roman" pitchFamily="18" charset="0"/>
              </a:rPr>
              <a:t>internal membranes </a:t>
            </a:r>
            <a:r>
              <a:rPr lang="en-US" sz="2200" b="1" dirty="0">
                <a:latin typeface="Times New Roman" pitchFamily="18" charset="0"/>
                <a:cs typeface="Times New Roman" pitchFamily="18" charset="0"/>
              </a:rPr>
              <a:t>to </a:t>
            </a:r>
            <a:r>
              <a:rPr lang="en-US" sz="2200" b="1" dirty="0" smtClean="0">
                <a:latin typeface="Times New Roman" pitchFamily="18" charset="0"/>
                <a:cs typeface="Times New Roman" pitchFamily="18" charset="0"/>
              </a:rPr>
              <a:t>create organelles. Their cytoplasm is highly </a:t>
            </a:r>
            <a:r>
              <a:rPr lang="en-US" sz="2200" b="1" dirty="0">
                <a:latin typeface="Times New Roman" pitchFamily="18" charset="0"/>
                <a:cs typeface="Times New Roman" pitchFamily="18" charset="0"/>
              </a:rPr>
              <a:t>structured </a:t>
            </a:r>
            <a:r>
              <a:rPr lang="en-US" sz="2200" b="1" dirty="0" smtClean="0">
                <a:latin typeface="Times New Roman" pitchFamily="18" charset="0"/>
                <a:cs typeface="Times New Roman" pitchFamily="18" charset="0"/>
              </a:rPr>
              <a:t>and it </a:t>
            </a:r>
            <a:r>
              <a:rPr lang="en-US" sz="2200" b="1" dirty="0">
                <a:latin typeface="Times New Roman" pitchFamily="18" charset="0"/>
                <a:cs typeface="Times New Roman" pitchFamily="18" charset="0"/>
              </a:rPr>
              <a:t>contains a wide variety of organelles such as: the nucleus, mitochondria, endoplasmic reticulum, etc</a:t>
            </a:r>
            <a:r>
              <a:rPr lang="en-US" sz="2200" b="1" dirty="0" smtClean="0">
                <a:latin typeface="Times New Roman" pitchFamily="18" charset="0"/>
                <a:cs typeface="Times New Roman" pitchFamily="18" charset="0"/>
              </a:rPr>
              <a:t>.</a:t>
            </a:r>
          </a:p>
          <a:p>
            <a:pPr marL="571500" indent="-571500" algn="just">
              <a:lnSpc>
                <a:spcPct val="170000"/>
              </a:lnSpc>
              <a:buClr>
                <a:srgbClr val="C00000"/>
              </a:buClr>
              <a:buSzPct val="130000"/>
              <a:buNone/>
            </a:pPr>
            <a:r>
              <a:rPr lang="en-US" sz="2200" b="1" dirty="0" smtClean="0">
                <a:solidFill>
                  <a:srgbClr val="C00000"/>
                </a:solidFill>
                <a:latin typeface="Times New Roman" pitchFamily="18" charset="0"/>
                <a:cs typeface="Times New Roman" pitchFamily="18" charset="0"/>
              </a:rPr>
              <a:t>Organelle</a:t>
            </a:r>
            <a:r>
              <a:rPr lang="en-US" sz="2200" b="1" dirty="0">
                <a:latin typeface="Times New Roman" pitchFamily="18" charset="0"/>
                <a:cs typeface="Times New Roman" pitchFamily="18" charset="0"/>
              </a:rPr>
              <a:t>, meaning a </a:t>
            </a:r>
            <a:r>
              <a:rPr lang="en-US" sz="2200" b="1" dirty="0">
                <a:solidFill>
                  <a:srgbClr val="FF0000"/>
                </a:solidFill>
                <a:latin typeface="Times New Roman" pitchFamily="18" charset="0"/>
                <a:cs typeface="Times New Roman" pitchFamily="18" charset="0"/>
              </a:rPr>
              <a:t>tiny organ</a:t>
            </a:r>
            <a:r>
              <a:rPr lang="en-US" sz="2200" b="1" dirty="0">
                <a:latin typeface="Times New Roman" pitchFamily="18" charset="0"/>
                <a:cs typeface="Times New Roman" pitchFamily="18" charset="0"/>
              </a:rPr>
              <a:t>, is not just a collection of molecules that exist close to one another. It is a highly organized </a:t>
            </a:r>
            <a:r>
              <a:rPr lang="en-US" sz="2200" b="1" dirty="0" smtClean="0">
                <a:latin typeface="Times New Roman" pitchFamily="18" charset="0"/>
                <a:cs typeface="Times New Roman" pitchFamily="18" charset="0"/>
              </a:rPr>
              <a:t>structure.</a:t>
            </a:r>
            <a:endParaRPr lang="en-US" sz="2200" b="1" dirty="0">
              <a:latin typeface="Times New Roman" pitchFamily="18" charset="0"/>
              <a:cs typeface="Times New Roman" pitchFamily="18" charset="0"/>
            </a:endParaRPr>
          </a:p>
        </p:txBody>
      </p:sp>
      <p:sp>
        <p:nvSpPr>
          <p:cNvPr id="5" name="Titre 1"/>
          <p:cNvSpPr txBox="1">
            <a:spLocks/>
          </p:cNvSpPr>
          <p:nvPr/>
        </p:nvSpPr>
        <p:spPr>
          <a:xfrm>
            <a:off x="1000100" y="71414"/>
            <a:ext cx="7215238" cy="972000"/>
          </a:xfrm>
          <a:prstGeom prst="rect">
            <a:avLst/>
          </a:prstGeom>
          <a:blipFill>
            <a:blip r:embed="rId2"/>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252000" rIns="360000" bIns="252000" anchor="ctr" anchorCtr="0">
            <a:spAutoFit/>
          </a:bodyPr>
          <a:lstStyle/>
          <a:p>
            <a:pPr algn="ctr">
              <a:spcBef>
                <a:spcPct val="0"/>
              </a:spcBef>
            </a:pPr>
            <a:r>
              <a:rPr lang="en-US" sz="40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General </a:t>
            </a:r>
            <a:r>
              <a:rPr lang="en-US" sz="40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organization</a:t>
            </a:r>
            <a:endParaRPr lang="en-US" sz="40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269490" y="5013176"/>
            <a:ext cx="8622990" cy="163121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r-FR" sz="2000" b="1" dirty="0" err="1"/>
              <a:t>الخلايا</a:t>
            </a:r>
            <a:r>
              <a:rPr lang="fr-FR" sz="2000" b="1" dirty="0"/>
              <a:t> </a:t>
            </a:r>
            <a:r>
              <a:rPr lang="fr-FR" sz="2000" b="1" dirty="0" err="1"/>
              <a:t>حقيقية</a:t>
            </a:r>
            <a:r>
              <a:rPr lang="fr-FR" sz="2000" b="1" dirty="0"/>
              <a:t> </a:t>
            </a:r>
            <a:r>
              <a:rPr lang="fr-FR" sz="2000" b="1" dirty="0" err="1"/>
              <a:t>النواة</a:t>
            </a:r>
            <a:r>
              <a:rPr lang="fr-FR" sz="2000" b="1" dirty="0"/>
              <a:t> </a:t>
            </a:r>
            <a:r>
              <a:rPr lang="fr-FR" sz="2000" b="1" dirty="0" err="1" smtClean="0"/>
              <a:t>من</a:t>
            </a:r>
            <a:r>
              <a:rPr lang="fr-FR" sz="2000" b="1" dirty="0" smtClean="0"/>
              <a:t> </a:t>
            </a:r>
            <a:r>
              <a:rPr lang="fr-FR" sz="2000" b="1" dirty="0" err="1"/>
              <a:t>اليونانية</a:t>
            </a:r>
            <a:r>
              <a:rPr lang="fr-FR" sz="2000" b="1" dirty="0"/>
              <a:t>، </a:t>
            </a:r>
            <a:r>
              <a:rPr lang="fr-FR" sz="2000" b="1" dirty="0" err="1"/>
              <a:t>وتعني</a:t>
            </a:r>
            <a:r>
              <a:rPr lang="fr-FR" sz="2000" b="1" dirty="0"/>
              <a:t> </a:t>
            </a:r>
            <a:r>
              <a:rPr lang="fr-FR" sz="2000" b="1" dirty="0" err="1"/>
              <a:t>النواة</a:t>
            </a:r>
            <a:r>
              <a:rPr lang="fr-FR" sz="2000" b="1" dirty="0"/>
              <a:t> </a:t>
            </a:r>
            <a:r>
              <a:rPr lang="fr-FR" sz="2000" b="1" dirty="0" err="1" smtClean="0"/>
              <a:t>الحقيقية</a:t>
            </a:r>
            <a:r>
              <a:rPr lang="fr-FR" sz="2000" b="1" dirty="0" smtClean="0"/>
              <a:t> </a:t>
            </a:r>
            <a:r>
              <a:rPr lang="fr-FR" sz="2000" b="1" dirty="0" err="1" smtClean="0"/>
              <a:t>مقسمة</a:t>
            </a:r>
            <a:r>
              <a:rPr lang="fr-FR" sz="2000" b="1" dirty="0" smtClean="0"/>
              <a:t> </a:t>
            </a:r>
            <a:r>
              <a:rPr lang="fr-FR" sz="2000" b="1" dirty="0" err="1"/>
              <a:t>بواسطة</a:t>
            </a:r>
            <a:r>
              <a:rPr lang="fr-FR" sz="2000" b="1" dirty="0"/>
              <a:t> </a:t>
            </a:r>
            <a:r>
              <a:rPr lang="fr-FR" sz="2000" b="1" dirty="0" err="1"/>
              <a:t>الأغشية</a:t>
            </a:r>
            <a:r>
              <a:rPr lang="fr-FR" sz="2000" b="1" dirty="0"/>
              <a:t> </a:t>
            </a:r>
            <a:r>
              <a:rPr lang="fr-FR" sz="2000" b="1" dirty="0" err="1"/>
              <a:t>الداخلية</a:t>
            </a:r>
            <a:r>
              <a:rPr lang="fr-FR" sz="2000" b="1" dirty="0"/>
              <a:t> </a:t>
            </a:r>
            <a:r>
              <a:rPr lang="fr-FR" sz="2000" b="1" dirty="0" err="1"/>
              <a:t>لتكوين</a:t>
            </a:r>
            <a:r>
              <a:rPr lang="fr-FR" sz="2000" b="1" dirty="0"/>
              <a:t> </a:t>
            </a:r>
            <a:r>
              <a:rPr lang="fr-FR" sz="2000" b="1" dirty="0" err="1"/>
              <a:t>العضيات</a:t>
            </a:r>
            <a:r>
              <a:rPr lang="fr-FR" sz="2000" b="1" dirty="0"/>
              <a:t>. </a:t>
            </a:r>
            <a:endParaRPr lang="fr-FR" sz="2000" b="1" dirty="0" smtClean="0"/>
          </a:p>
          <a:p>
            <a:pPr algn="just" rtl="1"/>
            <a:r>
              <a:rPr lang="fr-FR" sz="2000" b="1" dirty="0" err="1" smtClean="0"/>
              <a:t>السيتوبلازم</a:t>
            </a:r>
            <a:r>
              <a:rPr lang="fr-FR" sz="2000" b="1" dirty="0" smtClean="0"/>
              <a:t> </a:t>
            </a:r>
            <a:r>
              <a:rPr lang="fr-FR" sz="2000" b="1" dirty="0" err="1"/>
              <a:t>الخاص</a:t>
            </a:r>
            <a:r>
              <a:rPr lang="fr-FR" sz="2000" b="1" dirty="0"/>
              <a:t> </a:t>
            </a:r>
            <a:r>
              <a:rPr lang="fr-FR" sz="2000" b="1" dirty="0" err="1"/>
              <a:t>بها</a:t>
            </a:r>
            <a:r>
              <a:rPr lang="fr-FR" sz="2000" b="1" dirty="0"/>
              <a:t> </a:t>
            </a:r>
            <a:r>
              <a:rPr lang="fr-FR" sz="2000" b="1" dirty="0" err="1"/>
              <a:t>منظم</a:t>
            </a:r>
            <a:r>
              <a:rPr lang="fr-FR" sz="2000" b="1" dirty="0"/>
              <a:t> </a:t>
            </a:r>
            <a:r>
              <a:rPr lang="fr-FR" sz="2000" b="1" dirty="0" err="1"/>
              <a:t>للغاية</a:t>
            </a:r>
            <a:r>
              <a:rPr lang="fr-FR" sz="2000" b="1" dirty="0"/>
              <a:t> </a:t>
            </a:r>
            <a:r>
              <a:rPr lang="fr-FR" sz="2000" b="1" dirty="0" err="1"/>
              <a:t>ويحتوي</a:t>
            </a:r>
            <a:r>
              <a:rPr lang="fr-FR" sz="2000" b="1" dirty="0"/>
              <a:t> </a:t>
            </a:r>
            <a:r>
              <a:rPr lang="fr-FR" sz="2000" b="1" dirty="0" err="1"/>
              <a:t>على</a:t>
            </a:r>
            <a:r>
              <a:rPr lang="fr-FR" sz="2000" b="1" dirty="0"/>
              <a:t> </a:t>
            </a:r>
            <a:r>
              <a:rPr lang="fr-FR" sz="2000" b="1" dirty="0" err="1"/>
              <a:t>مجموعة</a:t>
            </a:r>
            <a:r>
              <a:rPr lang="fr-FR" sz="2000" b="1" dirty="0"/>
              <a:t> </a:t>
            </a:r>
            <a:r>
              <a:rPr lang="fr-FR" sz="2000" b="1" dirty="0" err="1"/>
              <a:t>واسعة</a:t>
            </a:r>
            <a:r>
              <a:rPr lang="fr-FR" sz="2000" b="1" dirty="0"/>
              <a:t> </a:t>
            </a:r>
            <a:r>
              <a:rPr lang="fr-FR" sz="2000" b="1" dirty="0" err="1"/>
              <a:t>من</a:t>
            </a:r>
            <a:r>
              <a:rPr lang="fr-FR" sz="2000" b="1" dirty="0"/>
              <a:t> </a:t>
            </a:r>
            <a:r>
              <a:rPr lang="fr-FR" sz="2000" b="1" dirty="0" err="1"/>
              <a:t>العضيات</a:t>
            </a:r>
            <a:r>
              <a:rPr lang="fr-FR" sz="2000" b="1" dirty="0"/>
              <a:t> </a:t>
            </a:r>
            <a:r>
              <a:rPr lang="fr-FR" sz="2000" b="1" dirty="0" err="1"/>
              <a:t>مثل</a:t>
            </a:r>
            <a:r>
              <a:rPr lang="fr-FR" sz="2000" b="1" dirty="0"/>
              <a:t>: </a:t>
            </a:r>
            <a:r>
              <a:rPr lang="fr-FR" sz="2000" b="1" dirty="0" err="1"/>
              <a:t>النواة</a:t>
            </a:r>
            <a:r>
              <a:rPr lang="fr-FR" sz="2000" b="1" dirty="0"/>
              <a:t>، </a:t>
            </a:r>
            <a:r>
              <a:rPr lang="fr-FR" sz="2000" b="1" dirty="0" err="1"/>
              <a:t>والميتوكوندريا</a:t>
            </a:r>
            <a:r>
              <a:rPr lang="fr-FR" sz="2000" b="1" dirty="0"/>
              <a:t>، </a:t>
            </a:r>
            <a:r>
              <a:rPr lang="fr-FR" sz="2000" b="1" dirty="0" err="1"/>
              <a:t>والشبكة</a:t>
            </a:r>
            <a:r>
              <a:rPr lang="fr-FR" sz="2000" b="1" dirty="0"/>
              <a:t> </a:t>
            </a:r>
            <a:r>
              <a:rPr lang="fr-FR" sz="2000" b="1" dirty="0" err="1"/>
              <a:t>الإندوبلازمية</a:t>
            </a:r>
            <a:r>
              <a:rPr lang="fr-FR" sz="2000" b="1" dirty="0"/>
              <a:t>، </a:t>
            </a:r>
            <a:r>
              <a:rPr lang="fr-FR" sz="2000" b="1" dirty="0" err="1"/>
              <a:t>وما</a:t>
            </a:r>
            <a:r>
              <a:rPr lang="fr-FR" sz="2000" b="1" dirty="0"/>
              <a:t> </a:t>
            </a:r>
            <a:r>
              <a:rPr lang="fr-FR" sz="2000" b="1" dirty="0" err="1"/>
              <a:t>إلى</a:t>
            </a:r>
            <a:r>
              <a:rPr lang="fr-FR" sz="2000" b="1" dirty="0"/>
              <a:t> </a:t>
            </a:r>
            <a:r>
              <a:rPr lang="fr-FR" sz="2000" b="1" dirty="0" err="1"/>
              <a:t>ذلك</a:t>
            </a:r>
            <a:r>
              <a:rPr lang="fr-FR" sz="2000" b="1" dirty="0" smtClean="0"/>
              <a:t>. </a:t>
            </a:r>
            <a:r>
              <a:rPr lang="ar-DZ" sz="2000" b="1" dirty="0" err="1" smtClean="0"/>
              <a:t>العضية</a:t>
            </a:r>
            <a:r>
              <a:rPr lang="ar-DZ" sz="2000" b="1" dirty="0"/>
              <a:t>، والتي تعني عضوًا صغيرًا، ليست مجرد مجموعة من الجزيئات الموجودة بالقرب من بعضها البعض. إنها بنية منظمة للغاية،</a:t>
            </a:r>
            <a:endParaRPr lang="fr-FR" sz="2000" b="1" dirty="0"/>
          </a:p>
        </p:txBody>
      </p:sp>
    </p:spTree>
    <p:extLst>
      <p:ext uri="{BB962C8B-B14F-4D97-AF65-F5344CB8AC3E}">
        <p14:creationId xmlns:p14="http://schemas.microsoft.com/office/powerpoint/2010/main" val="4113574525"/>
      </p:ext>
    </p:extLst>
  </p:cSld>
  <p:clrMapOvr>
    <a:masterClrMapping/>
  </p:clrMapOvr>
  <p:transition>
    <p:pull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8579" y="1268760"/>
            <a:ext cx="8858280" cy="3168000"/>
          </a:xfrm>
        </p:spPr>
        <p:txBody>
          <a:bodyPr>
            <a:noAutofit/>
          </a:bodyPr>
          <a:lstStyle/>
          <a:p>
            <a:pPr marL="571500" indent="-571500" algn="just">
              <a:lnSpc>
                <a:spcPct val="170000"/>
              </a:lnSpc>
              <a:buClr>
                <a:srgbClr val="C00000"/>
              </a:buClr>
              <a:buSzPct val="130000"/>
              <a:buNone/>
            </a:pPr>
            <a:r>
              <a:rPr lang="en-US" sz="2400" b="1" dirty="0" smtClean="0">
                <a:latin typeface="Times New Roman" pitchFamily="18" charset="0"/>
                <a:cs typeface="Times New Roman" pitchFamily="18" charset="0"/>
              </a:rPr>
              <a:t>Eukaryotic </a:t>
            </a:r>
            <a:r>
              <a:rPr lang="en-US" sz="2400" b="1" dirty="0">
                <a:latin typeface="Times New Roman" pitchFamily="18" charset="0"/>
                <a:cs typeface="Times New Roman" pitchFamily="18" charset="0"/>
              </a:rPr>
              <a:t>cells</a:t>
            </a:r>
            <a:r>
              <a:rPr lang="en-US" sz="2400" b="1" dirty="0" smtClean="0">
                <a:latin typeface="Times New Roman" pitchFamily="18" charset="0"/>
                <a:cs typeface="Times New Roman" pitchFamily="18" charset="0"/>
              </a:rPr>
              <a:t> are much </a:t>
            </a:r>
            <a:r>
              <a:rPr lang="en-US" sz="2400" b="1" dirty="0">
                <a:latin typeface="Times New Roman" pitchFamily="18" charset="0"/>
                <a:cs typeface="Times New Roman" pitchFamily="18" charset="0"/>
              </a:rPr>
              <a:t>larger than Prokaryotic </a:t>
            </a:r>
            <a:r>
              <a:rPr lang="en-US" sz="2400" b="1" dirty="0" smtClean="0">
                <a:latin typeface="Times New Roman" pitchFamily="18" charset="0"/>
                <a:cs typeface="Times New Roman" pitchFamily="18" charset="0"/>
              </a:rPr>
              <a:t>cells. They have </a:t>
            </a:r>
            <a:r>
              <a:rPr lang="en-US" sz="2400" b="1" dirty="0">
                <a:latin typeface="Times New Roman" pitchFamily="18" charset="0"/>
                <a:cs typeface="Times New Roman" pitchFamily="18" charset="0"/>
              </a:rPr>
              <a:t>a size between 10 and 100 μm</a:t>
            </a:r>
          </a:p>
          <a:p>
            <a:pPr marL="571500" indent="-571500" algn="just">
              <a:lnSpc>
                <a:spcPct val="170000"/>
              </a:lnSpc>
              <a:buClr>
                <a:srgbClr val="C00000"/>
              </a:buClr>
              <a:buSzPct val="130000"/>
              <a:buNone/>
            </a:pPr>
            <a:r>
              <a:rPr lang="en-US" sz="2400" b="1" dirty="0" smtClean="0">
                <a:latin typeface="Times New Roman" pitchFamily="18" charset="0"/>
                <a:cs typeface="Times New Roman" pitchFamily="18" charset="0"/>
              </a:rPr>
              <a:t>In </a:t>
            </a:r>
            <a:r>
              <a:rPr lang="en-US" sz="2400" b="1" dirty="0">
                <a:latin typeface="Times New Roman" pitchFamily="18" charset="0"/>
                <a:cs typeface="Times New Roman" pitchFamily="18" charset="0"/>
              </a:rPr>
              <a:t>the case of multicellular organisms, each cell is a living entity that functions </a:t>
            </a:r>
            <a:r>
              <a:rPr lang="fr-FR" sz="2400" b="1" dirty="0" err="1">
                <a:latin typeface="Times New Roman" panose="02020603050405020304" pitchFamily="18" charset="0"/>
                <a:cs typeface="Times New Roman" panose="02020603050405020304" pitchFamily="18" charset="0"/>
              </a:rPr>
              <a:t>independently</a:t>
            </a:r>
            <a:r>
              <a:rPr lang="fr-FR" sz="2400" b="1" dirty="0">
                <a:latin typeface="Times New Roman" panose="02020603050405020304" pitchFamily="18" charset="0"/>
                <a:cs typeface="Times New Roman" panose="02020603050405020304" pitchFamily="18" charset="0"/>
              </a:rPr>
              <a:t> </a:t>
            </a:r>
            <a:r>
              <a:rPr lang="fr-FR" sz="2400" b="1" dirty="0" smtClean="0">
                <a:latin typeface="Times New Roman" panose="02020603050405020304" pitchFamily="18" charset="0"/>
                <a:cs typeface="Times New Roman" panose="02020603050405020304" pitchFamily="18" charset="0"/>
              </a:rPr>
              <a:t>(</a:t>
            </a:r>
            <a:r>
              <a:rPr lang="en-US" sz="2400" b="1" dirty="0" smtClean="0">
                <a:latin typeface="Times New Roman" pitchFamily="18" charset="0"/>
                <a:cs typeface="Times New Roman" pitchFamily="18" charset="0"/>
              </a:rPr>
              <a:t>autonomously), </a:t>
            </a:r>
            <a:r>
              <a:rPr lang="en-US" sz="2400" b="1" dirty="0">
                <a:latin typeface="Times New Roman" pitchFamily="18" charset="0"/>
                <a:cs typeface="Times New Roman" pitchFamily="18" charset="0"/>
              </a:rPr>
              <a:t>but coordinated with other cells.</a:t>
            </a:r>
            <a:endParaRPr lang="fr-FR" sz="2400" b="1" dirty="0">
              <a:latin typeface="Times New Roman" pitchFamily="18" charset="0"/>
              <a:cs typeface="Times New Roman" pitchFamily="18" charset="0"/>
            </a:endParaRPr>
          </a:p>
        </p:txBody>
      </p:sp>
      <p:sp>
        <p:nvSpPr>
          <p:cNvPr id="5" name="Titre 1"/>
          <p:cNvSpPr txBox="1">
            <a:spLocks/>
          </p:cNvSpPr>
          <p:nvPr/>
        </p:nvSpPr>
        <p:spPr>
          <a:xfrm>
            <a:off x="1000100" y="71414"/>
            <a:ext cx="7215238" cy="1124475"/>
          </a:xfrm>
          <a:prstGeom prst="rect">
            <a:avLst/>
          </a:prstGeom>
          <a:blipFill>
            <a:blip r:embed="rId2"/>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252000" rIns="360000" bIns="252000" anchor="ctr" anchorCtr="0">
            <a:spAutoFit/>
          </a:bodyPr>
          <a:lstStyle/>
          <a:p>
            <a:pPr algn="ctr">
              <a:spcBef>
                <a:spcPct val="0"/>
              </a:spcBef>
            </a:pPr>
            <a:r>
              <a:rPr lang="en-US" sz="40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General </a:t>
            </a:r>
            <a:r>
              <a:rPr lang="en-US" sz="40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organization </a:t>
            </a:r>
            <a:r>
              <a:rPr lang="en-US" sz="2000" b="1" dirty="0" err="1"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cont</a:t>
            </a:r>
            <a:r>
              <a:rPr lang="en-US" sz="2000" b="1" dirty="0" smtClean="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0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323243" y="4869160"/>
            <a:ext cx="8568952"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r-FR" sz="2000" b="1" dirty="0" err="1"/>
              <a:t>الخلايا</a:t>
            </a:r>
            <a:r>
              <a:rPr lang="fr-FR" sz="2000" b="1" dirty="0"/>
              <a:t> </a:t>
            </a:r>
            <a:r>
              <a:rPr lang="fr-FR" sz="2000" b="1" dirty="0" err="1"/>
              <a:t>حقيقية</a:t>
            </a:r>
            <a:r>
              <a:rPr lang="fr-FR" sz="2000" b="1" dirty="0"/>
              <a:t> </a:t>
            </a:r>
            <a:r>
              <a:rPr lang="fr-FR" sz="2000" b="1" dirty="0" err="1"/>
              <a:t>النواة</a:t>
            </a:r>
            <a:r>
              <a:rPr lang="fr-FR" sz="2000" b="1" dirty="0"/>
              <a:t> </a:t>
            </a:r>
            <a:r>
              <a:rPr lang="fr-FR" sz="2000" b="1" dirty="0" err="1"/>
              <a:t>أكبر</a:t>
            </a:r>
            <a:r>
              <a:rPr lang="fr-FR" sz="2000" b="1" dirty="0"/>
              <a:t> </a:t>
            </a:r>
            <a:r>
              <a:rPr lang="fr-FR" sz="2000" b="1" dirty="0" err="1"/>
              <a:t>بكثير</a:t>
            </a:r>
            <a:r>
              <a:rPr lang="fr-FR" sz="2000" b="1" dirty="0"/>
              <a:t> </a:t>
            </a:r>
            <a:r>
              <a:rPr lang="fr-FR" sz="2000" b="1" dirty="0" err="1"/>
              <a:t>من</a:t>
            </a:r>
            <a:r>
              <a:rPr lang="fr-FR" sz="2000" b="1" dirty="0"/>
              <a:t> </a:t>
            </a:r>
            <a:r>
              <a:rPr lang="fr-FR" sz="2000" b="1" dirty="0" err="1"/>
              <a:t>الخلايا</a:t>
            </a:r>
            <a:r>
              <a:rPr lang="fr-FR" sz="2000" b="1" dirty="0"/>
              <a:t> </a:t>
            </a:r>
            <a:r>
              <a:rPr lang="fr-FR" sz="2000" b="1" dirty="0" err="1"/>
              <a:t>بدائية</a:t>
            </a:r>
            <a:r>
              <a:rPr lang="fr-FR" sz="2000" b="1" dirty="0"/>
              <a:t> </a:t>
            </a:r>
            <a:r>
              <a:rPr lang="fr-FR" sz="2000" b="1" dirty="0" err="1"/>
              <a:t>النواة</a:t>
            </a:r>
            <a:r>
              <a:rPr lang="fr-FR" sz="2000" b="1" dirty="0"/>
              <a:t>. </a:t>
            </a:r>
            <a:r>
              <a:rPr lang="fr-FR" sz="2000" b="1" dirty="0" err="1"/>
              <a:t>يتراوح</a:t>
            </a:r>
            <a:r>
              <a:rPr lang="fr-FR" sz="2000" b="1" dirty="0"/>
              <a:t> </a:t>
            </a:r>
            <a:r>
              <a:rPr lang="fr-FR" sz="2000" b="1" dirty="0" err="1"/>
              <a:t>حجمها</a:t>
            </a:r>
            <a:r>
              <a:rPr lang="fr-FR" sz="2000" b="1" dirty="0"/>
              <a:t> </a:t>
            </a:r>
            <a:r>
              <a:rPr lang="fr-FR" sz="2000" b="1" dirty="0" err="1"/>
              <a:t>بين</a:t>
            </a:r>
            <a:r>
              <a:rPr lang="fr-FR" sz="2000" b="1" dirty="0"/>
              <a:t> </a:t>
            </a:r>
            <a:r>
              <a:rPr lang="fr-FR" sz="2000" b="1" dirty="0" smtClean="0"/>
              <a:t> 10  و 100 </a:t>
            </a:r>
            <a:r>
              <a:rPr lang="fr-FR" sz="2000" b="1" dirty="0" err="1"/>
              <a:t>ميكرومتر</a:t>
            </a:r>
            <a:r>
              <a:rPr lang="fr-FR" sz="2000" b="1" dirty="0"/>
              <a:t>. </a:t>
            </a:r>
            <a:r>
              <a:rPr lang="fr-FR" sz="2000" b="1" dirty="0" smtClean="0"/>
              <a:t> </a:t>
            </a:r>
            <a:r>
              <a:rPr lang="fr-FR" sz="2000" b="1" dirty="0" err="1" smtClean="0"/>
              <a:t>وفي</a:t>
            </a:r>
            <a:r>
              <a:rPr lang="fr-FR" sz="2000" b="1" dirty="0" smtClean="0"/>
              <a:t> </a:t>
            </a:r>
            <a:r>
              <a:rPr lang="fr-FR" sz="2000" b="1" dirty="0" err="1"/>
              <a:t>حالة</a:t>
            </a:r>
            <a:r>
              <a:rPr lang="fr-FR" sz="2000" b="1" dirty="0"/>
              <a:t> </a:t>
            </a:r>
            <a:r>
              <a:rPr lang="fr-FR" sz="2000" b="1" dirty="0" err="1"/>
              <a:t>الكائنات</a:t>
            </a:r>
            <a:r>
              <a:rPr lang="fr-FR" sz="2000" b="1" dirty="0"/>
              <a:t> </a:t>
            </a:r>
            <a:r>
              <a:rPr lang="fr-FR" sz="2000" b="1" dirty="0" err="1"/>
              <a:t>متعددة</a:t>
            </a:r>
            <a:r>
              <a:rPr lang="fr-FR" sz="2000" b="1" dirty="0"/>
              <a:t> </a:t>
            </a:r>
            <a:r>
              <a:rPr lang="fr-FR" sz="2000" b="1" dirty="0" err="1"/>
              <a:t>الخلايا</a:t>
            </a:r>
            <a:r>
              <a:rPr lang="fr-FR" sz="2000" b="1" dirty="0"/>
              <a:t>، </a:t>
            </a:r>
            <a:r>
              <a:rPr lang="fr-FR" sz="2000" b="1" dirty="0" err="1"/>
              <a:t>تكون</a:t>
            </a:r>
            <a:r>
              <a:rPr lang="fr-FR" sz="2000" b="1" dirty="0"/>
              <a:t> </a:t>
            </a:r>
            <a:r>
              <a:rPr lang="fr-FR" sz="2000" b="1" dirty="0" err="1"/>
              <a:t>كل</a:t>
            </a:r>
            <a:r>
              <a:rPr lang="fr-FR" sz="2000" b="1" dirty="0"/>
              <a:t> </a:t>
            </a:r>
            <a:r>
              <a:rPr lang="fr-FR" sz="2000" b="1" dirty="0" err="1"/>
              <a:t>خلية</a:t>
            </a:r>
            <a:r>
              <a:rPr lang="fr-FR" sz="2000" b="1" dirty="0"/>
              <a:t> </a:t>
            </a:r>
            <a:r>
              <a:rPr lang="fr-FR" sz="2000" b="1" dirty="0" err="1"/>
              <a:t>كيانًا</a:t>
            </a:r>
            <a:r>
              <a:rPr lang="fr-FR" sz="2000" b="1" dirty="0"/>
              <a:t> </a:t>
            </a:r>
            <a:r>
              <a:rPr lang="fr-FR" sz="2000" b="1" dirty="0" err="1"/>
              <a:t>حيًا</a:t>
            </a:r>
            <a:r>
              <a:rPr lang="fr-FR" sz="2000" b="1" dirty="0"/>
              <a:t> </a:t>
            </a:r>
            <a:r>
              <a:rPr lang="fr-FR" sz="2000" b="1" dirty="0" err="1"/>
              <a:t>يعمل</a:t>
            </a:r>
            <a:r>
              <a:rPr lang="fr-FR" sz="2000" b="1" dirty="0"/>
              <a:t> </a:t>
            </a:r>
            <a:r>
              <a:rPr lang="fr-FR" sz="2000" b="1" dirty="0" err="1"/>
              <a:t>بشكل</a:t>
            </a:r>
            <a:r>
              <a:rPr lang="fr-FR" sz="2000" b="1" dirty="0"/>
              <a:t> </a:t>
            </a:r>
            <a:r>
              <a:rPr lang="fr-FR" sz="2000" b="1" dirty="0" err="1"/>
              <a:t>مستقل</a:t>
            </a:r>
            <a:r>
              <a:rPr lang="fr-FR" sz="2000" b="1" dirty="0"/>
              <a:t>، </a:t>
            </a:r>
            <a:r>
              <a:rPr lang="fr-FR" sz="2000" b="1" dirty="0" err="1"/>
              <a:t>ولكن</a:t>
            </a:r>
            <a:r>
              <a:rPr lang="fr-FR" sz="2000" b="1" dirty="0"/>
              <a:t> </a:t>
            </a:r>
            <a:r>
              <a:rPr lang="fr-FR" sz="2000" b="1" dirty="0" err="1"/>
              <a:t>بالتنسيق</a:t>
            </a:r>
            <a:r>
              <a:rPr lang="fr-FR" sz="2000" b="1" dirty="0"/>
              <a:t> </a:t>
            </a:r>
            <a:r>
              <a:rPr lang="fr-FR" sz="2000" b="1" dirty="0" err="1"/>
              <a:t>مع</a:t>
            </a:r>
            <a:r>
              <a:rPr lang="fr-FR" sz="2000" b="1" dirty="0"/>
              <a:t> </a:t>
            </a:r>
            <a:r>
              <a:rPr lang="fr-FR" sz="2000" b="1" dirty="0" err="1"/>
              <a:t>الخلايا</a:t>
            </a:r>
            <a:r>
              <a:rPr lang="fr-FR" sz="2000" b="1" dirty="0"/>
              <a:t> </a:t>
            </a:r>
            <a:r>
              <a:rPr lang="fr-FR" sz="2000" b="1" dirty="0" err="1"/>
              <a:t>الأخرى</a:t>
            </a:r>
            <a:r>
              <a:rPr lang="fr-FR" sz="2000" b="1" dirty="0"/>
              <a:t>.</a:t>
            </a:r>
          </a:p>
        </p:txBody>
      </p:sp>
    </p:spTree>
    <p:extLst>
      <p:ext uri="{BB962C8B-B14F-4D97-AF65-F5344CB8AC3E}">
        <p14:creationId xmlns:p14="http://schemas.microsoft.com/office/powerpoint/2010/main" val="2706104638"/>
      </p:ext>
    </p:extLst>
  </p:cSld>
  <p:clrMapOvr>
    <a:masterClrMapping/>
  </p:clrMapOvr>
  <p:transition>
    <p:pull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72844" y="1124744"/>
            <a:ext cx="8061988" cy="1701402"/>
          </a:xfrm>
          <a:ln/>
        </p:spPr>
        <p:style>
          <a:lnRef idx="2">
            <a:schemeClr val="dk1"/>
          </a:lnRef>
          <a:fillRef idx="1">
            <a:schemeClr val="lt1"/>
          </a:fillRef>
          <a:effectRef idx="0">
            <a:schemeClr val="dk1"/>
          </a:effectRef>
          <a:fontRef idx="minor">
            <a:schemeClr val="dk1"/>
          </a:fontRef>
        </p:style>
        <p:txBody>
          <a:bodyPr>
            <a:noAutofit/>
          </a:bodyPr>
          <a:lstStyle/>
          <a:p>
            <a:pPr algn="just">
              <a:lnSpc>
                <a:spcPct val="150000"/>
              </a:lnSpc>
              <a:buNone/>
            </a:pPr>
            <a:r>
              <a:rPr lang="en-US" sz="2400" dirty="0">
                <a:latin typeface="Times New Roman" pitchFamily="18" charset="0"/>
                <a:cs typeface="Times New Roman" pitchFamily="18" charset="0"/>
              </a:rPr>
              <a:t>Although the fundamental architecture of all </a:t>
            </a:r>
            <a:r>
              <a:rPr lang="en-US" sz="2400" dirty="0" smtClean="0">
                <a:latin typeface="Times New Roman" pitchFamily="18" charset="0"/>
                <a:cs typeface="Times New Roman" pitchFamily="18" charset="0"/>
              </a:rPr>
              <a:t>Eukaryotic </a:t>
            </a:r>
            <a:r>
              <a:rPr lang="en-US" sz="2400" dirty="0">
                <a:latin typeface="Times New Roman" pitchFamily="18" charset="0"/>
                <a:cs typeface="Times New Roman" pitchFamily="18" charset="0"/>
              </a:rPr>
              <a:t>cells includes </a:t>
            </a:r>
            <a:r>
              <a:rPr lang="en-US" sz="2400" b="1" dirty="0">
                <a:latin typeface="Times New Roman" pitchFamily="18" charset="0"/>
                <a:cs typeface="Times New Roman" pitchFamily="18" charset="0"/>
              </a:rPr>
              <a:t>membranes, organelles, and cytosol</a:t>
            </a:r>
            <a:r>
              <a:rPr lang="en-US" sz="2400" dirty="0">
                <a:latin typeface="Times New Roman" pitchFamily="18" charset="0"/>
                <a:cs typeface="Times New Roman" pitchFamily="18" charset="0"/>
              </a:rPr>
              <a:t>, each cell type has a characteristic shape and a specific physiological role.</a:t>
            </a:r>
            <a:endParaRPr lang="fr-FR" sz="2400" dirty="0" smtClean="0">
              <a:latin typeface="Times New Roman" pitchFamily="18" charset="0"/>
              <a:cs typeface="Times New Roman" pitchFamily="18" charset="0"/>
            </a:endParaRPr>
          </a:p>
        </p:txBody>
      </p:sp>
      <p:sp>
        <p:nvSpPr>
          <p:cNvPr id="2" name="Rectangle 1"/>
          <p:cNvSpPr/>
          <p:nvPr/>
        </p:nvSpPr>
        <p:spPr>
          <a:xfrm>
            <a:off x="720163" y="3573016"/>
            <a:ext cx="7737361" cy="96597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lnSpc>
                <a:spcPct val="150000"/>
              </a:lnSpc>
            </a:pPr>
            <a:r>
              <a:rPr lang="fr-FR" sz="2000" b="1" dirty="0" err="1"/>
              <a:t>على</a:t>
            </a:r>
            <a:r>
              <a:rPr lang="fr-FR" sz="2000" b="1" dirty="0"/>
              <a:t> </a:t>
            </a:r>
            <a:r>
              <a:rPr lang="fr-FR" sz="2000" b="1" dirty="0" err="1"/>
              <a:t>الرغم</a:t>
            </a:r>
            <a:r>
              <a:rPr lang="fr-FR" sz="2000" b="1" dirty="0"/>
              <a:t> </a:t>
            </a:r>
            <a:r>
              <a:rPr lang="fr-FR" sz="2000" b="1" dirty="0" err="1"/>
              <a:t>من</a:t>
            </a:r>
            <a:r>
              <a:rPr lang="fr-FR" sz="2000" b="1" dirty="0"/>
              <a:t> </a:t>
            </a:r>
            <a:r>
              <a:rPr lang="fr-FR" sz="2000" b="1" dirty="0" err="1"/>
              <a:t>أن</a:t>
            </a:r>
            <a:r>
              <a:rPr lang="fr-FR" sz="2000" b="1" dirty="0"/>
              <a:t> </a:t>
            </a:r>
            <a:r>
              <a:rPr lang="fr-FR" sz="2000" b="1" dirty="0" err="1"/>
              <a:t>البنية</a:t>
            </a:r>
            <a:r>
              <a:rPr lang="fr-FR" sz="2000" b="1" dirty="0"/>
              <a:t> </a:t>
            </a:r>
            <a:r>
              <a:rPr lang="fr-FR" sz="2000" b="1" dirty="0" err="1"/>
              <a:t>الأساسية</a:t>
            </a:r>
            <a:r>
              <a:rPr lang="fr-FR" sz="2000" b="1" dirty="0"/>
              <a:t> </a:t>
            </a:r>
            <a:r>
              <a:rPr lang="fr-FR" sz="2000" b="1" dirty="0" err="1"/>
              <a:t>لجميع</a:t>
            </a:r>
            <a:r>
              <a:rPr lang="fr-FR" sz="2000" b="1" dirty="0"/>
              <a:t> </a:t>
            </a:r>
            <a:r>
              <a:rPr lang="fr-FR" sz="2000" b="1" dirty="0" err="1"/>
              <a:t>الخلايا</a:t>
            </a:r>
            <a:r>
              <a:rPr lang="fr-FR" sz="2000" b="1" dirty="0"/>
              <a:t> </a:t>
            </a:r>
            <a:r>
              <a:rPr lang="fr-FR" sz="2000" b="1" dirty="0" err="1"/>
              <a:t>حقيقية</a:t>
            </a:r>
            <a:r>
              <a:rPr lang="fr-FR" sz="2000" b="1" dirty="0"/>
              <a:t> </a:t>
            </a:r>
            <a:r>
              <a:rPr lang="fr-FR" sz="2000" b="1" dirty="0" err="1"/>
              <a:t>النواة</a:t>
            </a:r>
            <a:r>
              <a:rPr lang="fr-FR" sz="2000" b="1" dirty="0"/>
              <a:t> </a:t>
            </a:r>
            <a:r>
              <a:rPr lang="fr-FR" sz="2000" b="1" dirty="0" err="1"/>
              <a:t>تشمل</a:t>
            </a:r>
            <a:r>
              <a:rPr lang="fr-FR" sz="2000" b="1" dirty="0"/>
              <a:t> </a:t>
            </a:r>
            <a:r>
              <a:rPr lang="fr-FR" sz="2000" b="1" dirty="0" err="1"/>
              <a:t>الأغشية</a:t>
            </a:r>
            <a:r>
              <a:rPr lang="fr-FR" sz="2000" b="1" dirty="0"/>
              <a:t> </a:t>
            </a:r>
            <a:r>
              <a:rPr lang="fr-FR" sz="2000" b="1" dirty="0" err="1"/>
              <a:t>والعضيات</a:t>
            </a:r>
            <a:r>
              <a:rPr lang="fr-FR" sz="2000" b="1" dirty="0"/>
              <a:t> </a:t>
            </a:r>
            <a:r>
              <a:rPr lang="fr-FR" sz="2000" b="1" dirty="0" err="1"/>
              <a:t>والسيتوزول</a:t>
            </a:r>
            <a:r>
              <a:rPr lang="fr-FR" sz="2000" b="1" dirty="0"/>
              <a:t>، </a:t>
            </a:r>
            <a:r>
              <a:rPr lang="fr-FR" sz="2000" b="1" dirty="0" err="1"/>
              <a:t>فإن</a:t>
            </a:r>
            <a:r>
              <a:rPr lang="fr-FR" sz="2000" b="1" dirty="0"/>
              <a:t> </a:t>
            </a:r>
            <a:r>
              <a:rPr lang="fr-FR" sz="2000" b="1" dirty="0" err="1"/>
              <a:t>كل</a:t>
            </a:r>
            <a:r>
              <a:rPr lang="fr-FR" sz="2000" b="1" dirty="0"/>
              <a:t> </a:t>
            </a:r>
            <a:r>
              <a:rPr lang="fr-FR" sz="2000" b="1" dirty="0" err="1"/>
              <a:t>نوع</a:t>
            </a:r>
            <a:r>
              <a:rPr lang="fr-FR" sz="2000" b="1" dirty="0"/>
              <a:t> </a:t>
            </a:r>
            <a:r>
              <a:rPr lang="fr-FR" sz="2000" b="1" dirty="0" err="1"/>
              <a:t>من</a:t>
            </a:r>
            <a:r>
              <a:rPr lang="fr-FR" sz="2000" b="1" dirty="0"/>
              <a:t> </a:t>
            </a:r>
            <a:r>
              <a:rPr lang="fr-FR" sz="2000" b="1" dirty="0" err="1"/>
              <a:t>الخلايا</a:t>
            </a:r>
            <a:r>
              <a:rPr lang="fr-FR" sz="2000" b="1" dirty="0"/>
              <a:t> </a:t>
            </a:r>
            <a:r>
              <a:rPr lang="fr-FR" sz="2000" b="1" dirty="0" err="1"/>
              <a:t>لديه</a:t>
            </a:r>
            <a:r>
              <a:rPr lang="fr-FR" sz="2000" b="1" dirty="0"/>
              <a:t> </a:t>
            </a:r>
            <a:r>
              <a:rPr lang="fr-FR" sz="2000" b="1" dirty="0" err="1"/>
              <a:t>شكل</a:t>
            </a:r>
            <a:r>
              <a:rPr lang="fr-FR" sz="2000" b="1" dirty="0"/>
              <a:t> </a:t>
            </a:r>
            <a:r>
              <a:rPr lang="fr-FR" sz="2000" b="1" dirty="0" err="1"/>
              <a:t>مميز</a:t>
            </a:r>
            <a:r>
              <a:rPr lang="fr-FR" sz="2000" b="1" dirty="0"/>
              <a:t> </a:t>
            </a:r>
            <a:r>
              <a:rPr lang="fr-FR" sz="2000" b="1" dirty="0" err="1"/>
              <a:t>ودور</a:t>
            </a:r>
            <a:r>
              <a:rPr lang="fr-FR" sz="2000" b="1" dirty="0"/>
              <a:t> </a:t>
            </a:r>
            <a:r>
              <a:rPr lang="fr-FR" sz="2000" b="1" dirty="0" err="1"/>
              <a:t>فسيولوجي</a:t>
            </a:r>
            <a:r>
              <a:rPr lang="fr-FR" sz="2000" b="1" dirty="0"/>
              <a:t> </a:t>
            </a:r>
            <a:r>
              <a:rPr lang="fr-FR" sz="2000" b="1" dirty="0" err="1"/>
              <a:t>محدد</a:t>
            </a:r>
            <a:r>
              <a:rPr lang="fr-FR" sz="2000" b="1" dirty="0"/>
              <a:t>.</a:t>
            </a:r>
          </a:p>
        </p:txBody>
      </p:sp>
    </p:spTree>
    <p:extLst>
      <p:ext uri="{BB962C8B-B14F-4D97-AF65-F5344CB8AC3E}">
        <p14:creationId xmlns:p14="http://schemas.microsoft.com/office/powerpoint/2010/main" val="3686078475"/>
      </p:ext>
    </p:extLst>
  </p:cSld>
  <p:clrMapOvr>
    <a:masterClrMapping/>
  </p:clrMapOvr>
  <p:transition>
    <p:pull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332656"/>
            <a:ext cx="8280920" cy="3970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spcAft>
                <a:spcPts val="0"/>
              </a:spcAft>
            </a:pPr>
            <a:r>
              <a:rPr lang="en-US" sz="2400" b="1" dirty="0">
                <a:solidFill>
                  <a:srgbClr val="002060"/>
                </a:solidFill>
                <a:latin typeface="Times New Roman" pitchFamily="18" charset="0"/>
                <a:cs typeface="Times New Roman" pitchFamily="18" charset="0"/>
              </a:rPr>
              <a:t>Eukaryotic cells</a:t>
            </a:r>
            <a:r>
              <a:rPr lang="fr-FR"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come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together</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to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form</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a:solidFill>
                  <a:srgbClr val="CC0099"/>
                </a:solidFill>
                <a:latin typeface="Times New Roman" panose="02020603050405020304" pitchFamily="18" charset="0"/>
                <a:ea typeface="Calibri" panose="020F0502020204030204" pitchFamily="34" charset="0"/>
                <a:cs typeface="Times New Roman" panose="02020603050405020304" pitchFamily="18" charset="0"/>
              </a:rPr>
              <a:t>tissues</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fr-FR" sz="2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fr-FR" sz="24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Several</a:t>
            </a:r>
            <a:r>
              <a:rPr lang="fr-FR" sz="2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kinds</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of tissues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can</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then</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come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together</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to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form</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functioning</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unit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known</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as an </a:t>
            </a:r>
            <a:r>
              <a:rPr lang="fr-FR" sz="2400" b="1" dirty="0" err="1">
                <a:solidFill>
                  <a:srgbClr val="FF0066"/>
                </a:solidFill>
                <a:latin typeface="Times New Roman" panose="02020603050405020304" pitchFamily="18" charset="0"/>
                <a:ea typeface="Calibri" panose="020F0502020204030204" pitchFamily="34" charset="0"/>
                <a:cs typeface="Times New Roman" panose="02020603050405020304" pitchFamily="18" charset="0"/>
              </a:rPr>
              <a:t>organ</a:t>
            </a:r>
            <a:r>
              <a:rPr lang="fr-FR" sz="2400" b="1" dirty="0">
                <a:solidFill>
                  <a:srgbClr val="FF0066"/>
                </a:solidFill>
                <a:latin typeface="Times New Roman" panose="02020603050405020304" pitchFamily="18" charset="0"/>
                <a:ea typeface="Calibri" panose="020F0502020204030204" pitchFamily="34" charset="0"/>
                <a:cs typeface="Times New Roman" panose="02020603050405020304" pitchFamily="18" charset="0"/>
              </a:rPr>
              <a:t>. </a:t>
            </a:r>
            <a:endParaRPr lang="fr-FR" sz="2400" b="1" dirty="0" smtClean="0">
              <a:solidFill>
                <a:srgbClr val="FF0066"/>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fr-FR" sz="24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Several</a:t>
            </a:r>
            <a:r>
              <a:rPr lang="fr-FR" sz="2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organs</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and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related</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tissues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then</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can</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be</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integrated</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into</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an </a:t>
            </a:r>
            <a:r>
              <a:rPr lang="fr-FR"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organ</a:t>
            </a:r>
            <a:r>
              <a:rPr lang="fr-FR"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system. </a:t>
            </a:r>
            <a:endParaRPr lang="fr-FR"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fr-FR" sz="2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An </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assemblage of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cells</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tissues,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organs</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and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organ</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systems</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can</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then</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form</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 </a:t>
            </a:r>
            <a:r>
              <a:rPr lang="fr-FR" sz="2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multicelled</a:t>
            </a:r>
            <a:r>
              <a:rPr lang="fr-FR"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organism</a:t>
            </a:r>
            <a:endParaRPr lang="fr-FR"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95536" y="4365104"/>
            <a:ext cx="8280920"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lnSpc>
                <a:spcPct val="150000"/>
              </a:lnSpc>
            </a:pPr>
            <a:r>
              <a:rPr lang="fr-FR" sz="2000" b="1" dirty="0" err="1"/>
              <a:t>تتجمع</a:t>
            </a:r>
            <a:r>
              <a:rPr lang="fr-FR" sz="2000" b="1" dirty="0"/>
              <a:t> </a:t>
            </a:r>
            <a:r>
              <a:rPr lang="fr-FR" sz="2000" b="1" dirty="0" err="1"/>
              <a:t>الخلايا</a:t>
            </a:r>
            <a:r>
              <a:rPr lang="fr-FR" sz="2000" b="1" dirty="0"/>
              <a:t> </a:t>
            </a:r>
            <a:r>
              <a:rPr lang="fr-FR" sz="2000" b="1" dirty="0" err="1"/>
              <a:t>حقيقية</a:t>
            </a:r>
            <a:r>
              <a:rPr lang="fr-FR" sz="2000" b="1" dirty="0"/>
              <a:t> </a:t>
            </a:r>
            <a:r>
              <a:rPr lang="fr-FR" sz="2000" b="1" dirty="0" err="1"/>
              <a:t>النواة</a:t>
            </a:r>
            <a:r>
              <a:rPr lang="fr-FR" sz="2000" b="1" dirty="0"/>
              <a:t> </a:t>
            </a:r>
            <a:r>
              <a:rPr lang="fr-FR" sz="2000" b="1" dirty="0" err="1"/>
              <a:t>لتكوين</a:t>
            </a:r>
            <a:r>
              <a:rPr lang="fr-FR" sz="2000" b="1" dirty="0"/>
              <a:t> </a:t>
            </a:r>
            <a:r>
              <a:rPr lang="fr-FR" sz="2000" b="1" dirty="0" err="1"/>
              <a:t>الأنسجة</a:t>
            </a:r>
            <a:r>
              <a:rPr lang="fr-FR" sz="2000" b="1" dirty="0"/>
              <a:t>.</a:t>
            </a:r>
          </a:p>
          <a:p>
            <a:pPr algn="just" rtl="1">
              <a:lnSpc>
                <a:spcPct val="150000"/>
              </a:lnSpc>
            </a:pPr>
            <a:r>
              <a:rPr lang="fr-FR" sz="2000" b="1" dirty="0" err="1" smtClean="0"/>
              <a:t>تتجمع</a:t>
            </a:r>
            <a:r>
              <a:rPr lang="fr-FR" sz="2000" b="1" dirty="0" smtClean="0"/>
              <a:t> </a:t>
            </a:r>
            <a:r>
              <a:rPr lang="fr-FR" sz="2000" b="1" dirty="0" err="1"/>
              <a:t>عدة</a:t>
            </a:r>
            <a:r>
              <a:rPr lang="fr-FR" sz="2000" b="1" dirty="0"/>
              <a:t> </a:t>
            </a:r>
            <a:r>
              <a:rPr lang="fr-FR" sz="2000" b="1" dirty="0" err="1"/>
              <a:t>أنواع</a:t>
            </a:r>
            <a:r>
              <a:rPr lang="fr-FR" sz="2000" b="1" dirty="0"/>
              <a:t> </a:t>
            </a:r>
            <a:r>
              <a:rPr lang="fr-FR" sz="2000" b="1" dirty="0" err="1"/>
              <a:t>من</a:t>
            </a:r>
            <a:r>
              <a:rPr lang="fr-FR" sz="2000" b="1" dirty="0"/>
              <a:t> </a:t>
            </a:r>
            <a:r>
              <a:rPr lang="fr-FR" sz="2000" b="1" dirty="0" err="1"/>
              <a:t>الأنسجة</a:t>
            </a:r>
            <a:r>
              <a:rPr lang="fr-FR" sz="2000" b="1" dirty="0"/>
              <a:t> </a:t>
            </a:r>
            <a:r>
              <a:rPr lang="fr-FR" sz="2000" b="1" dirty="0" err="1"/>
              <a:t>لتكوين</a:t>
            </a:r>
            <a:r>
              <a:rPr lang="fr-FR" sz="2000" b="1" dirty="0"/>
              <a:t> </a:t>
            </a:r>
            <a:r>
              <a:rPr lang="fr-FR" sz="2000" b="1" dirty="0" err="1"/>
              <a:t>وحدة</a:t>
            </a:r>
            <a:r>
              <a:rPr lang="fr-FR" sz="2000" b="1" dirty="0"/>
              <a:t> </a:t>
            </a:r>
            <a:r>
              <a:rPr lang="fr-FR" sz="2000" b="1" dirty="0" err="1"/>
              <a:t>وظيفية</a:t>
            </a:r>
            <a:r>
              <a:rPr lang="fr-FR" sz="2000" b="1" dirty="0"/>
              <a:t> </a:t>
            </a:r>
            <a:r>
              <a:rPr lang="fr-FR" sz="2000" b="1" dirty="0" err="1"/>
              <a:t>تُعرف</a:t>
            </a:r>
            <a:r>
              <a:rPr lang="fr-FR" sz="2000" b="1" dirty="0"/>
              <a:t> </a:t>
            </a:r>
            <a:r>
              <a:rPr lang="fr-FR" sz="2000" b="1" dirty="0" err="1"/>
              <a:t>باسم</a:t>
            </a:r>
            <a:r>
              <a:rPr lang="fr-FR" sz="2000" b="1" dirty="0"/>
              <a:t> </a:t>
            </a:r>
            <a:r>
              <a:rPr lang="fr-FR" sz="2000" b="1" dirty="0" err="1"/>
              <a:t>العضو</a:t>
            </a:r>
            <a:r>
              <a:rPr lang="fr-FR" sz="2000" b="1" dirty="0"/>
              <a:t>.</a:t>
            </a:r>
          </a:p>
          <a:p>
            <a:pPr algn="just" rtl="1">
              <a:lnSpc>
                <a:spcPct val="150000"/>
              </a:lnSpc>
            </a:pPr>
            <a:r>
              <a:rPr lang="fr-FR" sz="2000" b="1" dirty="0" err="1"/>
              <a:t>ويمكن</a:t>
            </a:r>
            <a:r>
              <a:rPr lang="fr-FR" sz="2000" b="1" dirty="0"/>
              <a:t> </a:t>
            </a:r>
            <a:r>
              <a:rPr lang="fr-FR" sz="2000" b="1" dirty="0" err="1"/>
              <a:t>بعد</a:t>
            </a:r>
            <a:r>
              <a:rPr lang="fr-FR" sz="2000" b="1" dirty="0"/>
              <a:t> </a:t>
            </a:r>
            <a:r>
              <a:rPr lang="fr-FR" sz="2000" b="1" dirty="0" err="1"/>
              <a:t>ذلك</a:t>
            </a:r>
            <a:r>
              <a:rPr lang="fr-FR" sz="2000" b="1" dirty="0"/>
              <a:t> </a:t>
            </a:r>
            <a:r>
              <a:rPr lang="fr-FR" sz="2000" b="1" dirty="0" err="1"/>
              <a:t>دمج</a:t>
            </a:r>
            <a:r>
              <a:rPr lang="fr-FR" sz="2000" b="1" dirty="0"/>
              <a:t> </a:t>
            </a:r>
            <a:r>
              <a:rPr lang="fr-FR" sz="2000" b="1" dirty="0" err="1"/>
              <a:t>عدة</a:t>
            </a:r>
            <a:r>
              <a:rPr lang="fr-FR" sz="2000" b="1" dirty="0"/>
              <a:t> </a:t>
            </a:r>
            <a:r>
              <a:rPr lang="fr-FR" sz="2000" b="1" dirty="0" err="1"/>
              <a:t>أعضاء</a:t>
            </a:r>
            <a:r>
              <a:rPr lang="fr-FR" sz="2000" b="1" dirty="0"/>
              <a:t> </a:t>
            </a:r>
            <a:r>
              <a:rPr lang="fr-FR" sz="2000" b="1" dirty="0" err="1"/>
              <a:t>وأنسجة</a:t>
            </a:r>
            <a:r>
              <a:rPr lang="fr-FR" sz="2000" b="1" dirty="0"/>
              <a:t> </a:t>
            </a:r>
            <a:r>
              <a:rPr lang="fr-FR" sz="2000" b="1" dirty="0" err="1"/>
              <a:t>ذات</a:t>
            </a:r>
            <a:r>
              <a:rPr lang="fr-FR" sz="2000" b="1" dirty="0"/>
              <a:t> </a:t>
            </a:r>
            <a:r>
              <a:rPr lang="fr-FR" sz="2000" b="1" dirty="0" err="1"/>
              <a:t>صلة</a:t>
            </a:r>
            <a:r>
              <a:rPr lang="fr-FR" sz="2000" b="1" dirty="0"/>
              <a:t> </a:t>
            </a:r>
            <a:r>
              <a:rPr lang="fr-FR" sz="2000" b="1" dirty="0" err="1"/>
              <a:t>في</a:t>
            </a:r>
            <a:r>
              <a:rPr lang="fr-FR" sz="2000" b="1" dirty="0"/>
              <a:t> </a:t>
            </a:r>
            <a:r>
              <a:rPr lang="fr-FR" sz="2000" b="1" dirty="0" err="1"/>
              <a:t>نظام</a:t>
            </a:r>
            <a:r>
              <a:rPr lang="fr-FR" sz="2000" b="1" dirty="0"/>
              <a:t> </a:t>
            </a:r>
            <a:r>
              <a:rPr lang="fr-FR" sz="2000" b="1" dirty="0" err="1"/>
              <a:t>عضوي</a:t>
            </a:r>
            <a:r>
              <a:rPr lang="fr-FR" sz="2000" b="1" dirty="0"/>
              <a:t>.</a:t>
            </a:r>
          </a:p>
          <a:p>
            <a:pPr algn="just" rtl="1">
              <a:lnSpc>
                <a:spcPct val="150000"/>
              </a:lnSpc>
            </a:pPr>
            <a:r>
              <a:rPr lang="fr-FR" sz="2000" b="1" dirty="0" err="1" smtClean="0"/>
              <a:t>يشكل</a:t>
            </a:r>
            <a:r>
              <a:rPr lang="fr-FR" sz="2000" b="1" dirty="0" smtClean="0"/>
              <a:t> </a:t>
            </a:r>
            <a:r>
              <a:rPr lang="fr-FR" sz="2000" b="1" dirty="0" err="1"/>
              <a:t>بعد</a:t>
            </a:r>
            <a:r>
              <a:rPr lang="fr-FR" sz="2000" b="1" dirty="0"/>
              <a:t> </a:t>
            </a:r>
            <a:r>
              <a:rPr lang="fr-FR" sz="2000" b="1" dirty="0" err="1"/>
              <a:t>ذلك</a:t>
            </a:r>
            <a:r>
              <a:rPr lang="fr-FR" sz="2000" b="1" dirty="0"/>
              <a:t> </a:t>
            </a:r>
            <a:r>
              <a:rPr lang="fr-FR" sz="2000" b="1" dirty="0" err="1" smtClean="0"/>
              <a:t>تجمع</a:t>
            </a:r>
            <a:r>
              <a:rPr lang="fr-FR" sz="2000" b="1" dirty="0" smtClean="0"/>
              <a:t> </a:t>
            </a:r>
            <a:r>
              <a:rPr lang="fr-FR" sz="2000" b="1" dirty="0" err="1"/>
              <a:t>من</a:t>
            </a:r>
            <a:r>
              <a:rPr lang="fr-FR" sz="2000" b="1" dirty="0"/>
              <a:t> </a:t>
            </a:r>
            <a:r>
              <a:rPr lang="fr-FR" sz="2000" b="1" dirty="0" err="1"/>
              <a:t>الخلايا</a:t>
            </a:r>
            <a:r>
              <a:rPr lang="fr-FR" sz="2000" b="1" dirty="0"/>
              <a:t> </a:t>
            </a:r>
            <a:r>
              <a:rPr lang="fr-FR" sz="2000" b="1" dirty="0" err="1"/>
              <a:t>والأنسجة</a:t>
            </a:r>
            <a:r>
              <a:rPr lang="fr-FR" sz="2000" b="1" dirty="0"/>
              <a:t> </a:t>
            </a:r>
            <a:r>
              <a:rPr lang="fr-FR" sz="2000" b="1" dirty="0" err="1"/>
              <a:t>والأعضاء</a:t>
            </a:r>
            <a:r>
              <a:rPr lang="fr-FR" sz="2000" b="1" dirty="0"/>
              <a:t> </a:t>
            </a:r>
            <a:r>
              <a:rPr lang="fr-FR" sz="2000" b="1" dirty="0" err="1"/>
              <a:t>وأجهزة</a:t>
            </a:r>
            <a:r>
              <a:rPr lang="fr-FR" sz="2000" b="1" dirty="0"/>
              <a:t> </a:t>
            </a:r>
            <a:r>
              <a:rPr lang="fr-FR" sz="2000" b="1" dirty="0" err="1"/>
              <a:t>الأعضاء</a:t>
            </a:r>
            <a:r>
              <a:rPr lang="fr-FR" sz="2000" b="1" dirty="0"/>
              <a:t> </a:t>
            </a:r>
            <a:r>
              <a:rPr lang="fr-FR" sz="2000" b="1" dirty="0" err="1"/>
              <a:t>كائنًا</a:t>
            </a:r>
            <a:r>
              <a:rPr lang="fr-FR" sz="2000" b="1" dirty="0"/>
              <a:t> </a:t>
            </a:r>
            <a:r>
              <a:rPr lang="fr-FR" sz="2000" b="1" dirty="0" err="1"/>
              <a:t>حيًا</a:t>
            </a:r>
            <a:r>
              <a:rPr lang="fr-FR" sz="2000" b="1" dirty="0"/>
              <a:t> </a:t>
            </a:r>
            <a:r>
              <a:rPr lang="fr-FR" sz="2000" b="1" dirty="0" err="1"/>
              <a:t>متعدد</a:t>
            </a:r>
            <a:r>
              <a:rPr lang="fr-FR" sz="2000" b="1" dirty="0"/>
              <a:t> </a:t>
            </a:r>
            <a:r>
              <a:rPr lang="fr-FR" sz="2000" b="1" dirty="0" err="1"/>
              <a:t>الخلايا</a:t>
            </a:r>
            <a:endParaRPr lang="fr-FR" sz="2000" b="1" dirty="0"/>
          </a:p>
        </p:txBody>
      </p:sp>
    </p:spTree>
    <p:extLst>
      <p:ext uri="{BB962C8B-B14F-4D97-AF65-F5344CB8AC3E}">
        <p14:creationId xmlns:p14="http://schemas.microsoft.com/office/powerpoint/2010/main" val="1329251056"/>
      </p:ext>
    </p:extLst>
  </p:cSld>
  <p:clrMapOvr>
    <a:masterClrMapping/>
  </p:clrMapOvr>
  <p:transition>
    <p:pull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2"/>
          <a:stretch>
            <a:fillRect/>
          </a:stretch>
        </p:blipFill>
        <p:spPr>
          <a:xfrm>
            <a:off x="488888" y="2996952"/>
            <a:ext cx="5578841" cy="2946456"/>
          </a:xfrm>
          <a:prstGeom prst="rect">
            <a:avLst/>
          </a:prstGeom>
        </p:spPr>
      </p:pic>
      <p:sp>
        <p:nvSpPr>
          <p:cNvPr id="12" name="Espace réservé du contenu 2"/>
          <p:cNvSpPr txBox="1">
            <a:spLocks/>
          </p:cNvSpPr>
          <p:nvPr/>
        </p:nvSpPr>
        <p:spPr>
          <a:xfrm>
            <a:off x="488888" y="908720"/>
            <a:ext cx="8136904" cy="1903073"/>
          </a:xfrm>
          <a:prstGeom prst="rect">
            <a:avLst/>
          </a:prstGeom>
        </p:spPr>
        <p:style>
          <a:lnRef idx="2">
            <a:schemeClr val="dk1"/>
          </a:lnRef>
          <a:fillRef idx="1">
            <a:schemeClr val="lt1"/>
          </a:fillRef>
          <a:effectRef idx="0">
            <a:schemeClr val="dk1"/>
          </a:effectRef>
          <a:fontRef idx="minor">
            <a:schemeClr val="dk1"/>
          </a:fontRef>
        </p:style>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dk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dk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dk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dk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dk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dk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dk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dk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dk1"/>
                </a:solidFill>
                <a:latin typeface="+mn-lt"/>
                <a:ea typeface="+mn-ea"/>
                <a:cs typeface="+mn-cs"/>
              </a:defRPr>
            </a:lvl9pPr>
          </a:lstStyle>
          <a:p>
            <a:pPr algn="just">
              <a:lnSpc>
                <a:spcPct val="150000"/>
              </a:lnSpc>
              <a:buFont typeface="Wingdings 2"/>
              <a:buNone/>
            </a:pPr>
            <a:r>
              <a:rPr lang="en-US" sz="2400" b="1" dirty="0" smtClean="0">
                <a:latin typeface="Times New Roman" pitchFamily="18" charset="0"/>
                <a:cs typeface="Times New Roman" pitchFamily="18" charset="0"/>
              </a:rPr>
              <a:t>These cells can also be free, as for red blood cells (also called erythrocytes) and immune cells (example: </a:t>
            </a:r>
            <a:r>
              <a:rPr lang="en-US" sz="2400" b="1" dirty="0">
                <a:latin typeface="Times New Roman" pitchFamily="18" charset="0"/>
                <a:cs typeface="Times New Roman" pitchFamily="18" charset="0"/>
              </a:rPr>
              <a:t>M</a:t>
            </a:r>
            <a:r>
              <a:rPr lang="en-US" sz="2400" b="1" dirty="0" smtClean="0">
                <a:latin typeface="Times New Roman" pitchFamily="18" charset="0"/>
                <a:cs typeface="Times New Roman" pitchFamily="18" charset="0"/>
              </a:rPr>
              <a:t>acrophages, Granulocytes)</a:t>
            </a:r>
            <a:endParaRPr lang="fr-FR" sz="2400" b="1" dirty="0" smtClean="0">
              <a:latin typeface="Times New Roman" pitchFamily="18" charset="0"/>
              <a:cs typeface="Times New Roman" pitchFamily="18" charset="0"/>
            </a:endParaRPr>
          </a:p>
        </p:txBody>
      </p:sp>
      <p:sp>
        <p:nvSpPr>
          <p:cNvPr id="15" name="Rectangle 14"/>
          <p:cNvSpPr/>
          <p:nvPr/>
        </p:nvSpPr>
        <p:spPr>
          <a:xfrm>
            <a:off x="6228184" y="3025935"/>
            <a:ext cx="2520280" cy="224676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r-FR" sz="2000" b="1" dirty="0" err="1"/>
              <a:t>يمكن</a:t>
            </a:r>
            <a:r>
              <a:rPr lang="fr-FR" sz="2000" b="1" dirty="0"/>
              <a:t> </a:t>
            </a:r>
            <a:r>
              <a:rPr lang="fr-FR" sz="2000" b="1" dirty="0" err="1"/>
              <a:t>أيضًا</a:t>
            </a:r>
            <a:r>
              <a:rPr lang="fr-FR" sz="2000" b="1" dirty="0"/>
              <a:t> </a:t>
            </a:r>
            <a:r>
              <a:rPr lang="fr-FR" sz="2000" b="1" dirty="0" err="1"/>
              <a:t>أن</a:t>
            </a:r>
            <a:r>
              <a:rPr lang="fr-FR" sz="2000" b="1" dirty="0"/>
              <a:t> </a:t>
            </a:r>
            <a:r>
              <a:rPr lang="fr-FR" sz="2000" b="1" dirty="0" err="1"/>
              <a:t>تكون</a:t>
            </a:r>
            <a:r>
              <a:rPr lang="fr-FR" sz="2000" b="1" dirty="0"/>
              <a:t> </a:t>
            </a:r>
            <a:r>
              <a:rPr lang="fr-FR" sz="2000" b="1" dirty="0" err="1"/>
              <a:t>هذه</a:t>
            </a:r>
            <a:r>
              <a:rPr lang="fr-FR" sz="2000" b="1" dirty="0"/>
              <a:t> </a:t>
            </a:r>
            <a:r>
              <a:rPr lang="fr-FR" sz="2000" b="1" dirty="0" err="1"/>
              <a:t>الخلايا</a:t>
            </a:r>
            <a:r>
              <a:rPr lang="fr-FR" sz="2000" b="1" dirty="0"/>
              <a:t> </a:t>
            </a:r>
            <a:r>
              <a:rPr lang="fr-FR" sz="2000" b="1" dirty="0" err="1"/>
              <a:t>حرة</a:t>
            </a:r>
            <a:r>
              <a:rPr lang="fr-FR" sz="2000" b="1" dirty="0"/>
              <a:t> </a:t>
            </a:r>
            <a:r>
              <a:rPr lang="fr-FR" sz="2000" b="1" dirty="0" err="1"/>
              <a:t>مثل</a:t>
            </a:r>
            <a:r>
              <a:rPr lang="fr-FR" sz="2000" b="1" dirty="0"/>
              <a:t> </a:t>
            </a:r>
            <a:r>
              <a:rPr lang="fr-FR" sz="2000" b="1" dirty="0" err="1"/>
              <a:t>خلايا</a:t>
            </a:r>
            <a:r>
              <a:rPr lang="fr-FR" sz="2000" b="1" dirty="0"/>
              <a:t> </a:t>
            </a:r>
            <a:r>
              <a:rPr lang="fr-FR" sz="2000" b="1" dirty="0" err="1"/>
              <a:t>الدم</a:t>
            </a:r>
            <a:r>
              <a:rPr lang="fr-FR" sz="2000" b="1" dirty="0"/>
              <a:t> </a:t>
            </a:r>
            <a:r>
              <a:rPr lang="fr-FR" sz="2000" b="1" dirty="0" err="1"/>
              <a:t>الحمراء</a:t>
            </a:r>
            <a:r>
              <a:rPr lang="fr-FR" sz="2000" b="1" dirty="0"/>
              <a:t> </a:t>
            </a:r>
            <a:r>
              <a:rPr lang="fr-FR" sz="2000" b="1" dirty="0" err="1" smtClean="0"/>
              <a:t>وتسمى</a:t>
            </a:r>
            <a:r>
              <a:rPr lang="fr-FR" sz="2000" b="1" dirty="0" smtClean="0"/>
              <a:t> </a:t>
            </a:r>
            <a:r>
              <a:rPr lang="fr-FR" sz="2000" b="1" dirty="0" err="1"/>
              <a:t>أيضًا</a:t>
            </a:r>
            <a:r>
              <a:rPr lang="fr-FR" sz="2000" b="1" dirty="0"/>
              <a:t> </a:t>
            </a:r>
            <a:r>
              <a:rPr lang="fr-FR" sz="2000" b="1" dirty="0" err="1" smtClean="0"/>
              <a:t>كريات</a:t>
            </a:r>
            <a:r>
              <a:rPr lang="fr-FR" sz="2000" b="1" dirty="0" smtClean="0"/>
              <a:t> </a:t>
            </a:r>
            <a:r>
              <a:rPr lang="fr-FR" sz="2000" b="1" dirty="0" err="1"/>
              <a:t>الدم</a:t>
            </a:r>
            <a:r>
              <a:rPr lang="fr-FR" sz="2000" b="1" dirty="0"/>
              <a:t> </a:t>
            </a:r>
            <a:r>
              <a:rPr lang="fr-FR" sz="2000" b="1" dirty="0" err="1" smtClean="0"/>
              <a:t>الحمراء</a:t>
            </a:r>
            <a:r>
              <a:rPr lang="fr-FR" sz="2000" b="1" dirty="0" smtClean="0"/>
              <a:t> </a:t>
            </a:r>
            <a:r>
              <a:rPr lang="fr-FR" sz="2000" b="1" dirty="0" err="1"/>
              <a:t>والخلايا</a:t>
            </a:r>
            <a:r>
              <a:rPr lang="fr-FR" sz="2000" b="1" dirty="0"/>
              <a:t> </a:t>
            </a:r>
            <a:r>
              <a:rPr lang="fr-FR" sz="2000" b="1" dirty="0" err="1"/>
              <a:t>المناعية</a:t>
            </a:r>
            <a:r>
              <a:rPr lang="fr-FR" sz="2000" b="1" dirty="0"/>
              <a:t> </a:t>
            </a:r>
            <a:r>
              <a:rPr lang="fr-FR" sz="2000" b="1" dirty="0" err="1" smtClean="0"/>
              <a:t>على</a:t>
            </a:r>
            <a:r>
              <a:rPr lang="fr-FR" sz="2000" b="1" dirty="0" smtClean="0"/>
              <a:t> </a:t>
            </a:r>
            <a:r>
              <a:rPr lang="fr-FR" sz="2000" b="1" dirty="0" err="1"/>
              <a:t>سبيل</a:t>
            </a:r>
            <a:r>
              <a:rPr lang="fr-FR" sz="2000" b="1" dirty="0"/>
              <a:t> </a:t>
            </a:r>
            <a:r>
              <a:rPr lang="fr-FR" sz="2000" b="1" dirty="0" err="1"/>
              <a:t>المثال</a:t>
            </a:r>
            <a:r>
              <a:rPr lang="fr-FR" sz="2000" b="1" dirty="0"/>
              <a:t>: </a:t>
            </a:r>
            <a:r>
              <a:rPr lang="fr-FR" sz="2000" b="1" dirty="0" err="1"/>
              <a:t>الخلايا</a:t>
            </a:r>
            <a:r>
              <a:rPr lang="fr-FR" sz="2000" b="1" dirty="0"/>
              <a:t> </a:t>
            </a:r>
            <a:r>
              <a:rPr lang="fr-FR" sz="2000" b="1" dirty="0" err="1"/>
              <a:t>البلعمية</a:t>
            </a:r>
            <a:r>
              <a:rPr lang="fr-FR" sz="2000" b="1" dirty="0"/>
              <a:t>، </a:t>
            </a:r>
            <a:r>
              <a:rPr lang="fr-FR" sz="2000" b="1" dirty="0" err="1"/>
              <a:t>والخلايا</a:t>
            </a:r>
            <a:r>
              <a:rPr lang="fr-FR" sz="2000" b="1" dirty="0"/>
              <a:t> </a:t>
            </a:r>
            <a:r>
              <a:rPr lang="fr-FR" sz="2000" b="1" dirty="0" err="1" smtClean="0"/>
              <a:t>المحببة</a:t>
            </a:r>
            <a:r>
              <a:rPr lang="fr-FR" sz="2000" b="1" dirty="0" smtClean="0"/>
              <a:t> .</a:t>
            </a:r>
            <a:endParaRPr lang="fr-FR" sz="2000" b="1" dirty="0"/>
          </a:p>
        </p:txBody>
      </p:sp>
    </p:spTree>
    <p:extLst>
      <p:ext uri="{BB962C8B-B14F-4D97-AF65-F5344CB8AC3E}">
        <p14:creationId xmlns:p14="http://schemas.microsoft.com/office/powerpoint/2010/main" val="487002540"/>
      </p:ext>
    </p:extLst>
  </p:cSld>
  <p:clrMapOvr>
    <a:masterClrMapping/>
  </p:clrMapOvr>
  <p:transition>
    <p:pull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09666" y="188640"/>
            <a:ext cx="8237132" cy="862355"/>
          </a:xfrm>
          <a:prstGeom prst="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path path="circle">
              <a:fillToRect r="100000" b="100000"/>
            </a:path>
            <a:tileRect l="-100000" t="-100000"/>
          </a:gra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err="1" smtClean="0">
                <a:solidFill>
                  <a:schemeClr val="tx1"/>
                </a:solidFill>
                <a:latin typeface="Times New Roman" panose="02020603050405020304" pitchFamily="18" charset="0"/>
                <a:cs typeface="Times New Roman" panose="02020603050405020304" pitchFamily="18" charset="0"/>
              </a:rPr>
              <a:t>Chapter</a:t>
            </a:r>
            <a:r>
              <a:rPr lang="fr-FR" sz="3600" b="1" dirty="0" smtClean="0">
                <a:solidFill>
                  <a:schemeClr val="tx1"/>
                </a:solidFill>
                <a:latin typeface="Times New Roman" panose="02020603050405020304" pitchFamily="18" charset="0"/>
                <a:cs typeface="Times New Roman" panose="02020603050405020304" pitchFamily="18" charset="0"/>
              </a:rPr>
              <a:t> </a:t>
            </a:r>
            <a:r>
              <a:rPr lang="fr-FR" sz="3600" b="1" dirty="0" err="1" smtClean="0">
                <a:solidFill>
                  <a:schemeClr val="tx1"/>
                </a:solidFill>
                <a:latin typeface="Times New Roman" panose="02020603050405020304" pitchFamily="18" charset="0"/>
                <a:cs typeface="Times New Roman" panose="02020603050405020304" pitchFamily="18" charset="0"/>
              </a:rPr>
              <a:t>Outline</a:t>
            </a:r>
            <a:endParaRPr lang="fr-FR" sz="3600" b="1"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492770" y="1268760"/>
            <a:ext cx="8270923" cy="5229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b="1" dirty="0" smtClean="0">
                <a:latin typeface="Times New Roman" panose="02020603050405020304" pitchFamily="18" charset="0"/>
                <a:cs typeface="Times New Roman" panose="02020603050405020304" pitchFamily="18" charset="0"/>
              </a:rPr>
              <a:t>1. Unicellular </a:t>
            </a:r>
            <a:r>
              <a:rPr lang="en-US" sz="2400" b="1" dirty="0">
                <a:latin typeface="Times New Roman" panose="02020603050405020304" pitchFamily="18" charset="0"/>
                <a:cs typeface="Times New Roman" panose="02020603050405020304" pitchFamily="18" charset="0"/>
              </a:rPr>
              <a:t>and multicellular </a:t>
            </a:r>
            <a:r>
              <a:rPr lang="en-US" sz="2400" b="1" dirty="0" smtClean="0">
                <a:latin typeface="Times New Roman" panose="02020603050405020304" pitchFamily="18" charset="0"/>
                <a:cs typeface="Times New Roman" panose="02020603050405020304" pitchFamily="18" charset="0"/>
              </a:rPr>
              <a:t>Organisms</a:t>
            </a:r>
          </a:p>
          <a:p>
            <a:pPr algn="just">
              <a:lnSpc>
                <a:spcPct val="150000"/>
              </a:lnSpc>
            </a:pPr>
            <a:r>
              <a:rPr lang="en-US" sz="2400" b="1" dirty="0" smtClean="0">
                <a:latin typeface="Times New Roman" panose="02020603050405020304" pitchFamily="18" charset="0"/>
                <a:cs typeface="Times New Roman" panose="02020603050405020304" pitchFamily="18" charset="0"/>
              </a:rPr>
              <a:t>2. Cellular </a:t>
            </a:r>
            <a:r>
              <a:rPr lang="en-US" sz="2400" b="1" dirty="0">
                <a:latin typeface="Times New Roman" panose="02020603050405020304" pitchFamily="18" charset="0"/>
                <a:cs typeface="Times New Roman" panose="02020603050405020304" pitchFamily="18" charset="0"/>
              </a:rPr>
              <a:t>organization </a:t>
            </a:r>
            <a:r>
              <a:rPr lang="en-US" sz="2400" b="1" dirty="0" smtClean="0">
                <a:latin typeface="Times New Roman" panose="02020603050405020304" pitchFamily="18" charset="0"/>
                <a:cs typeface="Times New Roman" panose="02020603050405020304" pitchFamily="18" charset="0"/>
              </a:rPr>
              <a:t>plan</a:t>
            </a:r>
          </a:p>
          <a:p>
            <a:pPr algn="just">
              <a:lnSpc>
                <a:spcPct val="150000"/>
              </a:lnSpc>
            </a:pPr>
            <a:r>
              <a:rPr lang="en-US" sz="2400" b="1" dirty="0" smtClean="0">
                <a:latin typeface="Times New Roman" panose="02020603050405020304" pitchFamily="18" charset="0"/>
                <a:cs typeface="Times New Roman" panose="02020603050405020304" pitchFamily="18" charset="0"/>
              </a:rPr>
              <a:t>2</a:t>
            </a:r>
            <a:r>
              <a:rPr lang="en-US" sz="2400" b="1" dirty="0">
                <a:latin typeface="Times New Roman" panose="02020603050405020304" pitchFamily="18" charset="0"/>
                <a:cs typeface="Times New Roman" panose="02020603050405020304" pitchFamily="18" charset="0"/>
              </a:rPr>
              <a:t>.</a:t>
            </a:r>
            <a:r>
              <a:rPr lang="en-US" sz="2400" b="1" dirty="0" smtClean="0">
                <a:latin typeface="Times New Roman" panose="02020603050405020304" pitchFamily="18" charset="0"/>
                <a:cs typeface="Times New Roman" panose="02020603050405020304" pitchFamily="18" charset="0"/>
              </a:rPr>
              <a:t>1 </a:t>
            </a:r>
            <a:r>
              <a:rPr lang="en-US" sz="2400" b="1" dirty="0">
                <a:latin typeface="Times New Roman" panose="02020603050405020304" pitchFamily="18" charset="0"/>
                <a:cs typeface="Times New Roman" panose="02020603050405020304" pitchFamily="18" charset="0"/>
              </a:rPr>
              <a:t>Prokaryotic </a:t>
            </a:r>
            <a:r>
              <a:rPr lang="en-US" sz="2400" b="1" dirty="0" smtClean="0">
                <a:latin typeface="Times New Roman" panose="02020603050405020304" pitchFamily="18" charset="0"/>
                <a:cs typeface="Times New Roman" panose="02020603050405020304" pitchFamily="18" charset="0"/>
              </a:rPr>
              <a:t>cell</a:t>
            </a:r>
          </a:p>
          <a:p>
            <a:pPr algn="just">
              <a:lnSpc>
                <a:spcPct val="150000"/>
              </a:lnSpc>
            </a:pPr>
            <a:r>
              <a:rPr lang="en-US" sz="2400" b="1" dirty="0" smtClean="0">
                <a:latin typeface="Times New Roman" panose="02020603050405020304" pitchFamily="18" charset="0"/>
                <a:cs typeface="Times New Roman" panose="02020603050405020304" pitchFamily="18" charset="0"/>
              </a:rPr>
              <a:t>2.1.1 </a:t>
            </a:r>
            <a:r>
              <a:rPr lang="en-US" sz="2400" b="1" dirty="0">
                <a:latin typeface="Times New Roman" panose="02020603050405020304" pitchFamily="18" charset="0"/>
                <a:cs typeface="Times New Roman" panose="02020603050405020304" pitchFamily="18" charset="0"/>
              </a:rPr>
              <a:t>General </a:t>
            </a:r>
            <a:r>
              <a:rPr lang="en-US" sz="2400" b="1" dirty="0" smtClean="0">
                <a:latin typeface="Times New Roman" panose="02020603050405020304" pitchFamily="18" charset="0"/>
                <a:cs typeface="Times New Roman" panose="02020603050405020304" pitchFamily="18" charset="0"/>
              </a:rPr>
              <a:t>organization</a:t>
            </a:r>
          </a:p>
          <a:p>
            <a:pPr algn="just">
              <a:lnSpc>
                <a:spcPct val="150000"/>
              </a:lnSpc>
            </a:pPr>
            <a:r>
              <a:rPr lang="en-US" sz="2400" b="1" dirty="0" smtClean="0">
                <a:latin typeface="Times New Roman" panose="02020603050405020304" pitchFamily="18" charset="0"/>
                <a:cs typeface="Times New Roman" panose="02020603050405020304" pitchFamily="18" charset="0"/>
              </a:rPr>
              <a:t>2.1.2 </a:t>
            </a:r>
            <a:r>
              <a:rPr lang="en-US" sz="2400" b="1" dirty="0">
                <a:latin typeface="Times New Roman" panose="02020603050405020304" pitchFamily="18" charset="0"/>
                <a:cs typeface="Times New Roman" panose="02020603050405020304" pitchFamily="18" charset="0"/>
              </a:rPr>
              <a:t>Prokaryotic </a:t>
            </a:r>
            <a:r>
              <a:rPr lang="en-US" sz="2400" b="1" dirty="0" smtClean="0">
                <a:latin typeface="Times New Roman" panose="02020603050405020304" pitchFamily="18" charset="0"/>
                <a:cs typeface="Times New Roman" panose="02020603050405020304" pitchFamily="18" charset="0"/>
              </a:rPr>
              <a:t>cell Structure</a:t>
            </a:r>
          </a:p>
          <a:p>
            <a:pPr algn="just">
              <a:lnSpc>
                <a:spcPct val="150000"/>
              </a:lnSpc>
            </a:pPr>
            <a:r>
              <a:rPr lang="en-US" sz="2400" b="1" dirty="0" smtClean="0">
                <a:latin typeface="Times New Roman" panose="02020603050405020304" pitchFamily="18" charset="0"/>
                <a:cs typeface="Times New Roman" panose="02020603050405020304" pitchFamily="18" charset="0"/>
              </a:rPr>
              <a:t>2.2. Eukaryotic </a:t>
            </a:r>
            <a:r>
              <a:rPr lang="en-US" sz="2400" b="1" dirty="0">
                <a:latin typeface="Times New Roman" panose="02020603050405020304" pitchFamily="18" charset="0"/>
                <a:cs typeface="Times New Roman" panose="02020603050405020304" pitchFamily="18" charset="0"/>
              </a:rPr>
              <a:t>cell</a:t>
            </a:r>
          </a:p>
          <a:p>
            <a:pPr algn="just">
              <a:lnSpc>
                <a:spcPct val="150000"/>
              </a:lnSpc>
            </a:pPr>
            <a:r>
              <a:rPr lang="en-US" sz="2400" b="1" dirty="0" smtClean="0">
                <a:latin typeface="Times New Roman" panose="02020603050405020304" pitchFamily="18" charset="0"/>
                <a:cs typeface="Times New Roman" panose="02020603050405020304" pitchFamily="18" charset="0"/>
              </a:rPr>
              <a:t>2.2.1 </a:t>
            </a:r>
            <a:r>
              <a:rPr lang="en-US" sz="2400" b="1" dirty="0">
                <a:latin typeface="Times New Roman" panose="02020603050405020304" pitchFamily="18" charset="0"/>
                <a:cs typeface="Times New Roman" panose="02020603050405020304" pitchFamily="18" charset="0"/>
              </a:rPr>
              <a:t>General organization</a:t>
            </a:r>
          </a:p>
          <a:p>
            <a:pPr algn="just">
              <a:lnSpc>
                <a:spcPct val="150000"/>
              </a:lnSpc>
            </a:pPr>
            <a:r>
              <a:rPr lang="en-US" sz="2400" b="1" dirty="0" smtClean="0">
                <a:latin typeface="Times New Roman" panose="02020603050405020304" pitchFamily="18" charset="0"/>
                <a:cs typeface="Times New Roman" panose="02020603050405020304" pitchFamily="18" charset="0"/>
              </a:rPr>
              <a:t>2.2.2 Eukaryotic </a:t>
            </a:r>
            <a:r>
              <a:rPr lang="en-US" sz="2400" b="1" dirty="0">
                <a:latin typeface="Times New Roman" panose="02020603050405020304" pitchFamily="18" charset="0"/>
                <a:cs typeface="Times New Roman" panose="02020603050405020304" pitchFamily="18" charset="0"/>
              </a:rPr>
              <a:t>cell </a:t>
            </a:r>
            <a:r>
              <a:rPr lang="en-US" sz="2400" b="1" dirty="0" smtClean="0">
                <a:latin typeface="Times New Roman" panose="02020603050405020304" pitchFamily="18" charset="0"/>
                <a:cs typeface="Times New Roman" panose="02020603050405020304" pitchFamily="18" charset="0"/>
              </a:rPr>
              <a:t>Structure</a:t>
            </a:r>
          </a:p>
          <a:p>
            <a:pPr algn="just">
              <a:lnSpc>
                <a:spcPct val="150000"/>
              </a:lnSpc>
            </a:pPr>
            <a:r>
              <a:rPr lang="en-US" sz="2400" b="1" dirty="0" smtClean="0">
                <a:latin typeface="Times New Roman" panose="02020603050405020304" pitchFamily="18" charset="0"/>
                <a:cs typeface="Times New Roman" panose="02020603050405020304" pitchFamily="18" charset="0"/>
              </a:rPr>
              <a:t>2.3. Comparison Between Prokaryotic </a:t>
            </a:r>
            <a:r>
              <a:rPr lang="en-US" sz="2400" b="1" dirty="0">
                <a:latin typeface="Times New Roman" panose="02020603050405020304" pitchFamily="18" charset="0"/>
                <a:cs typeface="Times New Roman" panose="02020603050405020304" pitchFamily="18" charset="0"/>
              </a:rPr>
              <a:t>And Eukaryotic </a:t>
            </a:r>
            <a:r>
              <a:rPr lang="en-US" sz="2400" b="1" dirty="0" smtClean="0">
                <a:latin typeface="Times New Roman" panose="02020603050405020304" pitchFamily="18" charset="0"/>
                <a:cs typeface="Times New Roman" panose="02020603050405020304" pitchFamily="18" charset="0"/>
              </a:rPr>
              <a:t>Cells</a:t>
            </a:r>
            <a:endParaRPr lang="fr-FR"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5186033"/>
      </p:ext>
    </p:extLst>
  </p:cSld>
  <p:clrMapOvr>
    <a:masterClrMapping/>
  </p:clrMapOvr>
  <p:transition>
    <p:pull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196752"/>
            <a:ext cx="8784976" cy="4752988"/>
          </a:xfrm>
        </p:spPr>
        <p:txBody>
          <a:bodyPr>
            <a:normAutofit fontScale="92500" lnSpcReduction="10000"/>
          </a:bodyPr>
          <a:lstStyle/>
          <a:p>
            <a:pPr algn="just">
              <a:lnSpc>
                <a:spcPct val="150000"/>
              </a:lnSpc>
              <a:buNone/>
            </a:pPr>
            <a:r>
              <a:rPr lang="fr-FR" b="1" dirty="0">
                <a:latin typeface="Times New Roman" pitchFamily="18" charset="0"/>
                <a:cs typeface="Times New Roman" pitchFamily="18" charset="0"/>
              </a:rPr>
              <a:t>A </a:t>
            </a:r>
            <a:r>
              <a:rPr lang="fr-FR" b="1" dirty="0" err="1" smtClean="0">
                <a:latin typeface="Times New Roman" pitchFamily="18" charset="0"/>
                <a:cs typeface="Times New Roman" pitchFamily="18" charset="0"/>
              </a:rPr>
              <a:t>Eukaryotic</a:t>
            </a:r>
            <a:r>
              <a:rPr lang="fr-FR" b="1" dirty="0" smtClean="0">
                <a:latin typeface="Times New Roman" pitchFamily="18" charset="0"/>
                <a:cs typeface="Times New Roman" pitchFamily="18" charset="0"/>
              </a:rPr>
              <a:t> </a:t>
            </a:r>
            <a:r>
              <a:rPr lang="fr-FR" b="1" dirty="0" err="1">
                <a:latin typeface="Times New Roman" pitchFamily="18" charset="0"/>
                <a:cs typeface="Times New Roman" pitchFamily="18" charset="0"/>
              </a:rPr>
              <a:t>cell</a:t>
            </a:r>
            <a:r>
              <a:rPr lang="fr-FR" b="1" dirty="0">
                <a:latin typeface="Times New Roman" pitchFamily="18" charset="0"/>
                <a:cs typeface="Times New Roman" pitchFamily="18" charset="0"/>
              </a:rPr>
              <a:t> </a:t>
            </a:r>
            <a:r>
              <a:rPr lang="fr-FR" b="1" dirty="0" err="1">
                <a:latin typeface="Times New Roman" pitchFamily="18" charset="0"/>
                <a:cs typeface="Times New Roman" pitchFamily="18" charset="0"/>
              </a:rPr>
              <a:t>is</a:t>
            </a:r>
            <a:r>
              <a:rPr lang="fr-FR" b="1" dirty="0">
                <a:latin typeface="Times New Roman" pitchFamily="18" charset="0"/>
                <a:cs typeface="Times New Roman" pitchFamily="18" charset="0"/>
              </a:rPr>
              <a:t> </a:t>
            </a:r>
            <a:r>
              <a:rPr lang="fr-FR" b="1" dirty="0" err="1">
                <a:latin typeface="Times New Roman" pitchFamily="18" charset="0"/>
                <a:cs typeface="Times New Roman" pitchFamily="18" charset="0"/>
              </a:rPr>
              <a:t>organized</a:t>
            </a:r>
            <a:r>
              <a:rPr lang="fr-FR" b="1" dirty="0">
                <a:latin typeface="Times New Roman" pitchFamily="18" charset="0"/>
                <a:cs typeface="Times New Roman" pitchFamily="18" charset="0"/>
              </a:rPr>
              <a:t> </a:t>
            </a:r>
            <a:r>
              <a:rPr lang="fr-FR" b="1" dirty="0" err="1">
                <a:latin typeface="Times New Roman" pitchFamily="18" charset="0"/>
                <a:cs typeface="Times New Roman" pitchFamily="18" charset="0"/>
              </a:rPr>
              <a:t>into</a:t>
            </a:r>
            <a:r>
              <a:rPr lang="fr-FR" b="1" dirty="0">
                <a:latin typeface="Times New Roman" pitchFamily="18" charset="0"/>
                <a:cs typeface="Times New Roman" pitchFamily="18" charset="0"/>
              </a:rPr>
              <a:t> </a:t>
            </a:r>
            <a:r>
              <a:rPr lang="fr-FR" b="1" dirty="0" err="1">
                <a:latin typeface="Times New Roman" pitchFamily="18" charset="0"/>
                <a:cs typeface="Times New Roman" pitchFamily="18" charset="0"/>
              </a:rPr>
              <a:t>three</a:t>
            </a:r>
            <a:r>
              <a:rPr lang="fr-FR" b="1" dirty="0">
                <a:latin typeface="Times New Roman" pitchFamily="18" charset="0"/>
                <a:cs typeface="Times New Roman" pitchFamily="18" charset="0"/>
              </a:rPr>
              <a:t> principal zones: </a:t>
            </a:r>
          </a:p>
          <a:p>
            <a:pPr marL="514350" indent="-514350" algn="just">
              <a:lnSpc>
                <a:spcPct val="150000"/>
              </a:lnSpc>
              <a:buClr>
                <a:srgbClr val="C00000"/>
              </a:buClr>
              <a:buSzPct val="110000"/>
              <a:buFont typeface="+mj-lt"/>
              <a:buAutoNum type="arabicPeriod"/>
            </a:pPr>
            <a:r>
              <a:rPr lang="fr-FR" b="1" dirty="0">
                <a:latin typeface="Times New Roman" pitchFamily="18" charset="0"/>
                <a:cs typeface="Times New Roman" pitchFamily="18" charset="0"/>
              </a:rPr>
              <a:t>The nucleus.</a:t>
            </a:r>
          </a:p>
          <a:p>
            <a:pPr marL="514350" indent="-514350" algn="just">
              <a:lnSpc>
                <a:spcPct val="150000"/>
              </a:lnSpc>
              <a:buClr>
                <a:srgbClr val="C00000"/>
              </a:buClr>
              <a:buSzPct val="110000"/>
              <a:buFont typeface="+mj-lt"/>
              <a:buAutoNum type="arabicPeriod"/>
            </a:pPr>
            <a:r>
              <a:rPr lang="fr-FR" b="1" dirty="0">
                <a:latin typeface="Times New Roman" pitchFamily="18" charset="0"/>
                <a:cs typeface="Times New Roman" pitchFamily="18" charset="0"/>
              </a:rPr>
              <a:t>The </a:t>
            </a:r>
            <a:r>
              <a:rPr lang="fr-FR" b="1" dirty="0" err="1">
                <a:latin typeface="Times New Roman" pitchFamily="18" charset="0"/>
                <a:cs typeface="Times New Roman" pitchFamily="18" charset="0"/>
              </a:rPr>
              <a:t>cytoplasm</a:t>
            </a:r>
            <a:r>
              <a:rPr lang="fr-FR" b="1" dirty="0">
                <a:latin typeface="Times New Roman" pitchFamily="18" charset="0"/>
                <a:cs typeface="Times New Roman" pitchFamily="18" charset="0"/>
              </a:rPr>
              <a:t>. </a:t>
            </a:r>
          </a:p>
          <a:p>
            <a:pPr marL="514350" indent="-514350" algn="just">
              <a:lnSpc>
                <a:spcPct val="150000"/>
              </a:lnSpc>
              <a:buClr>
                <a:srgbClr val="C00000"/>
              </a:buClr>
              <a:buSzPct val="110000"/>
              <a:buFont typeface="+mj-lt"/>
              <a:buAutoNum type="arabicPeriod"/>
            </a:pPr>
            <a:r>
              <a:rPr lang="fr-FR" b="1" dirty="0">
                <a:latin typeface="Times New Roman" pitchFamily="18" charset="0"/>
                <a:cs typeface="Times New Roman" pitchFamily="18" charset="0"/>
              </a:rPr>
              <a:t>The plasma membrane. </a:t>
            </a:r>
          </a:p>
          <a:p>
            <a:pPr algn="just">
              <a:lnSpc>
                <a:spcPct val="150000"/>
              </a:lnSpc>
              <a:buNone/>
            </a:pPr>
            <a:r>
              <a:rPr lang="fr-FR" b="1" dirty="0" err="1">
                <a:latin typeface="Times New Roman" pitchFamily="18" charset="0"/>
                <a:cs typeface="Times New Roman" pitchFamily="18" charset="0"/>
              </a:rPr>
              <a:t>Located</a:t>
            </a:r>
            <a:r>
              <a:rPr lang="fr-FR" b="1" dirty="0">
                <a:latin typeface="Times New Roman" pitchFamily="18" charset="0"/>
                <a:cs typeface="Times New Roman" pitchFamily="18" charset="0"/>
              </a:rPr>
              <a:t> in the </a:t>
            </a:r>
            <a:r>
              <a:rPr lang="fr-FR" b="1" dirty="0" err="1">
                <a:latin typeface="Times New Roman" pitchFamily="18" charset="0"/>
                <a:cs typeface="Times New Roman" pitchFamily="18" charset="0"/>
              </a:rPr>
              <a:t>cytoplasm</a:t>
            </a:r>
            <a:r>
              <a:rPr lang="fr-FR" b="1" dirty="0">
                <a:latin typeface="Times New Roman" pitchFamily="18" charset="0"/>
                <a:cs typeface="Times New Roman" pitchFamily="18" charset="0"/>
              </a:rPr>
              <a:t> are numerous organelles</a:t>
            </a:r>
            <a:r>
              <a:rPr lang="fr-FR" b="1" dirty="0" smtClean="0">
                <a:latin typeface="Times New Roman" pitchFamily="18" charset="0"/>
                <a:cs typeface="Times New Roman" pitchFamily="18" charset="0"/>
              </a:rPr>
              <a:t>, (end-membrane </a:t>
            </a:r>
            <a:r>
              <a:rPr lang="fr-FR" b="1" dirty="0">
                <a:latin typeface="Times New Roman" pitchFamily="18" charset="0"/>
                <a:cs typeface="Times New Roman" pitchFamily="18" charset="0"/>
              </a:rPr>
              <a:t>system, </a:t>
            </a:r>
            <a:r>
              <a:rPr lang="fr-FR" b="1" dirty="0" err="1">
                <a:latin typeface="Times New Roman" pitchFamily="18" charset="0"/>
                <a:cs typeface="Times New Roman" pitchFamily="18" charset="0"/>
              </a:rPr>
              <a:t>cytoskeleton</a:t>
            </a:r>
            <a:r>
              <a:rPr lang="fr-FR" b="1" dirty="0">
                <a:latin typeface="Times New Roman" pitchFamily="18" charset="0"/>
                <a:cs typeface="Times New Roman" pitchFamily="18" charset="0"/>
              </a:rPr>
              <a:t>, </a:t>
            </a:r>
            <a:r>
              <a:rPr lang="fr-FR" b="1" dirty="0" err="1">
                <a:latin typeface="Times New Roman" pitchFamily="18" charset="0"/>
                <a:cs typeface="Times New Roman" pitchFamily="18" charset="0"/>
              </a:rPr>
              <a:t>mitochondria</a:t>
            </a:r>
            <a:r>
              <a:rPr lang="fr-FR" b="1" dirty="0">
                <a:latin typeface="Times New Roman" pitchFamily="18" charset="0"/>
                <a:cs typeface="Times New Roman" pitchFamily="18" charset="0"/>
              </a:rPr>
              <a:t>, </a:t>
            </a:r>
            <a:r>
              <a:rPr lang="fr-FR" b="1" dirty="0" err="1">
                <a:latin typeface="Times New Roman" pitchFamily="18" charset="0"/>
                <a:cs typeface="Times New Roman" pitchFamily="18" charset="0"/>
              </a:rPr>
              <a:t>peroxisomes</a:t>
            </a:r>
            <a:r>
              <a:rPr lang="fr-FR" b="1" dirty="0">
                <a:latin typeface="Times New Roman" pitchFamily="18" charset="0"/>
                <a:cs typeface="Times New Roman" pitchFamily="18" charset="0"/>
              </a:rPr>
              <a:t>, </a:t>
            </a:r>
            <a:r>
              <a:rPr lang="fr-FR" b="1" dirty="0" err="1">
                <a:latin typeface="Times New Roman" pitchFamily="18" charset="0"/>
                <a:cs typeface="Times New Roman" pitchFamily="18" charset="0"/>
              </a:rPr>
              <a:t>plastids</a:t>
            </a:r>
            <a:r>
              <a:rPr lang="fr-FR" b="1" dirty="0">
                <a:latin typeface="Times New Roman" pitchFamily="18" charset="0"/>
                <a:cs typeface="Times New Roman" pitchFamily="18" charset="0"/>
              </a:rPr>
              <a:t> and vacuoles, etc.).  Cellular </a:t>
            </a:r>
            <a:r>
              <a:rPr lang="fr-FR" b="1" dirty="0" err="1">
                <a:latin typeface="Times New Roman" pitchFamily="18" charset="0"/>
                <a:cs typeface="Times New Roman" pitchFamily="18" charset="0"/>
              </a:rPr>
              <a:t>specific</a:t>
            </a:r>
            <a:r>
              <a:rPr lang="fr-FR" b="1" dirty="0">
                <a:latin typeface="Times New Roman" pitchFamily="18" charset="0"/>
                <a:cs typeface="Times New Roman" pitchFamily="18" charset="0"/>
              </a:rPr>
              <a:t> </a:t>
            </a:r>
            <a:r>
              <a:rPr lang="fr-FR" b="1" dirty="0" err="1">
                <a:latin typeface="Times New Roman" pitchFamily="18" charset="0"/>
                <a:cs typeface="Times New Roman" pitchFamily="18" charset="0"/>
              </a:rPr>
              <a:t>functions</a:t>
            </a:r>
            <a:r>
              <a:rPr lang="fr-FR" b="1" dirty="0">
                <a:latin typeface="Times New Roman" pitchFamily="18" charset="0"/>
                <a:cs typeface="Times New Roman" pitchFamily="18" charset="0"/>
              </a:rPr>
              <a:t> are </a:t>
            </a:r>
            <a:r>
              <a:rPr lang="fr-FR" b="1" dirty="0" err="1">
                <a:latin typeface="Times New Roman" pitchFamily="18" charset="0"/>
                <a:cs typeface="Times New Roman" pitchFamily="18" charset="0"/>
              </a:rPr>
              <a:t>distributed</a:t>
            </a:r>
            <a:r>
              <a:rPr lang="fr-FR" b="1" dirty="0">
                <a:latin typeface="Times New Roman" pitchFamily="18" charset="0"/>
                <a:cs typeface="Times New Roman" pitchFamily="18" charset="0"/>
              </a:rPr>
              <a:t> </a:t>
            </a:r>
            <a:r>
              <a:rPr lang="fr-FR" b="1" dirty="0" err="1">
                <a:latin typeface="Times New Roman" pitchFamily="18" charset="0"/>
                <a:cs typeface="Times New Roman" pitchFamily="18" charset="0"/>
              </a:rPr>
              <a:t>among</a:t>
            </a:r>
            <a:r>
              <a:rPr lang="fr-FR" b="1" dirty="0">
                <a:latin typeface="Times New Roman" pitchFamily="18" charset="0"/>
                <a:cs typeface="Times New Roman" pitchFamily="18" charset="0"/>
              </a:rPr>
              <a:t> </a:t>
            </a:r>
            <a:r>
              <a:rPr lang="fr-FR" b="1" dirty="0" err="1">
                <a:latin typeface="Times New Roman" pitchFamily="18" charset="0"/>
                <a:cs typeface="Times New Roman" pitchFamily="18" charset="0"/>
              </a:rPr>
              <a:t>these</a:t>
            </a:r>
            <a:r>
              <a:rPr lang="fr-FR" b="1" dirty="0">
                <a:latin typeface="Times New Roman" pitchFamily="18" charset="0"/>
                <a:cs typeface="Times New Roman" pitchFamily="18" charset="0"/>
              </a:rPr>
              <a:t> organelles. </a:t>
            </a:r>
          </a:p>
        </p:txBody>
      </p:sp>
      <p:sp>
        <p:nvSpPr>
          <p:cNvPr id="5" name="Titre 1"/>
          <p:cNvSpPr txBox="1">
            <a:spLocks/>
          </p:cNvSpPr>
          <p:nvPr/>
        </p:nvSpPr>
        <p:spPr>
          <a:xfrm>
            <a:off x="569587" y="44624"/>
            <a:ext cx="8290124" cy="1224000"/>
          </a:xfrm>
          <a:prstGeom prst="rect">
            <a:avLst/>
          </a:prstGeom>
          <a:blipFill>
            <a:blip r:embed="rId2"/>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252000" rIns="360000" bIns="252000" anchor="ctr" anchorCtr="0">
            <a:spAutoFit/>
          </a:bodyPr>
          <a:lstStyle/>
          <a:p>
            <a:pPr algn="ctr">
              <a:spcBef>
                <a:spcPct val="0"/>
              </a:spcBef>
            </a:pPr>
            <a:r>
              <a:rPr lang="en-US" sz="4000" b="1" dirty="0">
                <a:solidFill>
                  <a:schemeClr val="accent4">
                    <a:lumMod val="60000"/>
                    <a:lumOff val="40000"/>
                  </a:schemeClr>
                </a:solidFill>
                <a:latin typeface="Times New Roman" panose="02020603050405020304" pitchFamily="18" charset="0"/>
                <a:cs typeface="Times New Roman" panose="02020603050405020304" pitchFamily="18" charset="0"/>
              </a:rPr>
              <a:t>What are the constituent parts of </a:t>
            </a:r>
            <a:r>
              <a:rPr lang="en-US" sz="4000" b="1" dirty="0" smtClean="0">
                <a:solidFill>
                  <a:schemeClr val="accent4">
                    <a:lumMod val="60000"/>
                    <a:lumOff val="40000"/>
                  </a:schemeClr>
                </a:solidFill>
                <a:latin typeface="Times New Roman" panose="02020603050405020304" pitchFamily="18" charset="0"/>
                <a:cs typeface="Times New Roman" panose="02020603050405020304" pitchFamily="18" charset="0"/>
              </a:rPr>
              <a:t>Eukaryotic </a:t>
            </a:r>
            <a:r>
              <a:rPr lang="en-US" sz="4000" b="1" dirty="0">
                <a:solidFill>
                  <a:schemeClr val="accent4">
                    <a:lumMod val="60000"/>
                    <a:lumOff val="40000"/>
                  </a:schemeClr>
                </a:solidFill>
                <a:latin typeface="Times New Roman" panose="02020603050405020304" pitchFamily="18" charset="0"/>
                <a:cs typeface="Times New Roman" panose="02020603050405020304" pitchFamily="18" charset="0"/>
              </a:rPr>
              <a:t>cells?</a:t>
            </a:r>
            <a:endParaRPr lang="fr-FR" sz="4000" b="1" dirty="0">
              <a:ln>
                <a:solidFill>
                  <a:schemeClr val="bg1"/>
                </a:solidFill>
              </a:ln>
              <a:solidFill>
                <a:schemeClr val="accent4">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3995936" y="2011981"/>
            <a:ext cx="4341463"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r-FR" sz="2000" b="1" dirty="0" err="1"/>
              <a:t>تتكون</a:t>
            </a:r>
            <a:r>
              <a:rPr lang="fr-FR" sz="2000" b="1" dirty="0"/>
              <a:t> </a:t>
            </a:r>
            <a:r>
              <a:rPr lang="fr-FR" sz="2000" b="1" dirty="0" err="1"/>
              <a:t>الخلية</a:t>
            </a:r>
            <a:r>
              <a:rPr lang="fr-FR" sz="2000" b="1" dirty="0"/>
              <a:t> </a:t>
            </a:r>
            <a:r>
              <a:rPr lang="fr-FR" sz="2000" b="1" dirty="0" err="1"/>
              <a:t>حقيقية</a:t>
            </a:r>
            <a:r>
              <a:rPr lang="fr-FR" sz="2000" b="1" dirty="0"/>
              <a:t> </a:t>
            </a:r>
            <a:r>
              <a:rPr lang="fr-FR" sz="2000" b="1" dirty="0" err="1"/>
              <a:t>النواة</a:t>
            </a:r>
            <a:r>
              <a:rPr lang="fr-FR" sz="2000" b="1" dirty="0"/>
              <a:t> </a:t>
            </a:r>
            <a:r>
              <a:rPr lang="fr-FR" sz="2000" b="1" dirty="0" err="1"/>
              <a:t>من</a:t>
            </a:r>
            <a:r>
              <a:rPr lang="fr-FR" sz="2000" b="1" dirty="0"/>
              <a:t> </a:t>
            </a:r>
            <a:r>
              <a:rPr lang="fr-FR" sz="2000" b="1" dirty="0" err="1"/>
              <a:t>ثلاث</a:t>
            </a:r>
            <a:r>
              <a:rPr lang="fr-FR" sz="2000" b="1" dirty="0"/>
              <a:t> </a:t>
            </a:r>
            <a:r>
              <a:rPr lang="fr-FR" sz="2000" b="1" dirty="0" err="1"/>
              <a:t>مناطق</a:t>
            </a:r>
            <a:r>
              <a:rPr lang="fr-FR" sz="2000" b="1" dirty="0"/>
              <a:t> </a:t>
            </a:r>
            <a:r>
              <a:rPr lang="fr-FR" sz="2000" b="1" dirty="0" err="1"/>
              <a:t>رئيسية</a:t>
            </a:r>
            <a:r>
              <a:rPr lang="fr-FR" sz="2000" b="1" dirty="0"/>
              <a:t>:</a:t>
            </a:r>
          </a:p>
          <a:p>
            <a:pPr algn="just" rtl="1"/>
            <a:r>
              <a:rPr lang="fr-FR" sz="2000" b="1" dirty="0" err="1" smtClean="0"/>
              <a:t>النواة</a:t>
            </a:r>
            <a:r>
              <a:rPr lang="fr-FR" sz="2000" b="1" dirty="0"/>
              <a:t>.</a:t>
            </a:r>
          </a:p>
          <a:p>
            <a:pPr algn="just" rtl="1"/>
            <a:r>
              <a:rPr lang="fr-FR" sz="2000" b="1" dirty="0" err="1" smtClean="0"/>
              <a:t>السيتوبلازم</a:t>
            </a:r>
            <a:r>
              <a:rPr lang="fr-FR" sz="2000" b="1" dirty="0"/>
              <a:t>.</a:t>
            </a:r>
          </a:p>
          <a:p>
            <a:pPr algn="just" rtl="1"/>
            <a:r>
              <a:rPr lang="fr-FR" sz="2000" b="1" dirty="0" err="1" smtClean="0"/>
              <a:t>الغشاء</a:t>
            </a:r>
            <a:r>
              <a:rPr lang="fr-FR" sz="2000" b="1" dirty="0" smtClean="0"/>
              <a:t> </a:t>
            </a:r>
            <a:r>
              <a:rPr lang="fr-FR" sz="2000" b="1" dirty="0" err="1"/>
              <a:t>البلازمي</a:t>
            </a:r>
            <a:r>
              <a:rPr lang="fr-FR" sz="2000" b="1" dirty="0" smtClean="0"/>
              <a:t>.</a:t>
            </a:r>
            <a:endParaRPr lang="fr-FR" sz="2000" b="1" dirty="0"/>
          </a:p>
        </p:txBody>
      </p:sp>
      <p:sp>
        <p:nvSpPr>
          <p:cNvPr id="6" name="Rectangle 5"/>
          <p:cNvSpPr/>
          <p:nvPr/>
        </p:nvSpPr>
        <p:spPr>
          <a:xfrm>
            <a:off x="2915816" y="5661248"/>
            <a:ext cx="6056211"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r-FR" sz="2000" b="1" dirty="0" err="1" smtClean="0"/>
              <a:t>يوجد</a:t>
            </a:r>
            <a:r>
              <a:rPr lang="fr-FR" sz="2000" b="1" dirty="0" smtClean="0"/>
              <a:t> </a:t>
            </a:r>
            <a:r>
              <a:rPr lang="fr-FR" sz="2000" b="1" dirty="0" err="1"/>
              <a:t>في</a:t>
            </a:r>
            <a:r>
              <a:rPr lang="fr-FR" sz="2000" b="1" dirty="0"/>
              <a:t> </a:t>
            </a:r>
            <a:r>
              <a:rPr lang="fr-FR" sz="2000" b="1" dirty="0" err="1"/>
              <a:t>السيتوبلازم</a:t>
            </a:r>
            <a:r>
              <a:rPr lang="fr-FR" sz="2000" b="1" dirty="0"/>
              <a:t> </a:t>
            </a:r>
            <a:r>
              <a:rPr lang="fr-FR" sz="2000" b="1" dirty="0" err="1"/>
              <a:t>العديد</a:t>
            </a:r>
            <a:r>
              <a:rPr lang="fr-FR" sz="2000" b="1" dirty="0"/>
              <a:t> </a:t>
            </a:r>
            <a:r>
              <a:rPr lang="fr-FR" sz="2000" b="1" dirty="0" err="1"/>
              <a:t>من</a:t>
            </a:r>
            <a:r>
              <a:rPr lang="fr-FR" sz="2000" b="1" dirty="0"/>
              <a:t> </a:t>
            </a:r>
            <a:r>
              <a:rPr lang="fr-FR" sz="2000" b="1" dirty="0" err="1"/>
              <a:t>العضيات</a:t>
            </a:r>
            <a:r>
              <a:rPr lang="fr-FR" sz="2000" b="1" dirty="0"/>
              <a:t>: </a:t>
            </a:r>
            <a:r>
              <a:rPr lang="ar-DZ" sz="2000" b="1" dirty="0"/>
              <a:t>نظام </a:t>
            </a:r>
            <a:r>
              <a:rPr lang="ar-DZ" sz="2000" b="1" dirty="0" err="1"/>
              <a:t>الاغشيه</a:t>
            </a:r>
            <a:r>
              <a:rPr lang="ar-DZ" sz="2000" b="1" dirty="0"/>
              <a:t> </a:t>
            </a:r>
            <a:r>
              <a:rPr lang="ar-DZ" sz="2000" b="1" dirty="0" err="1"/>
              <a:t>الداخليه</a:t>
            </a:r>
            <a:r>
              <a:rPr lang="fr-FR" sz="2000" b="1" dirty="0" smtClean="0"/>
              <a:t>، </a:t>
            </a:r>
            <a:r>
              <a:rPr lang="fr-FR" sz="2000" b="1" dirty="0" err="1"/>
              <a:t>الهيكل</a:t>
            </a:r>
            <a:r>
              <a:rPr lang="fr-FR" sz="2000" b="1" dirty="0"/>
              <a:t> </a:t>
            </a:r>
            <a:r>
              <a:rPr lang="fr-FR" sz="2000" b="1" dirty="0" err="1"/>
              <a:t>الخلوي</a:t>
            </a:r>
            <a:r>
              <a:rPr lang="fr-FR" sz="2000" b="1" dirty="0"/>
              <a:t>، </a:t>
            </a:r>
            <a:r>
              <a:rPr lang="fr-FR" sz="2000" b="1" dirty="0" err="1"/>
              <a:t>الميتوكوندريا</a:t>
            </a:r>
            <a:r>
              <a:rPr lang="fr-FR" sz="2000" b="1" dirty="0"/>
              <a:t>، </a:t>
            </a:r>
            <a:r>
              <a:rPr lang="fr-FR" sz="2000" b="1" dirty="0" err="1"/>
              <a:t>البيروكسيسومات</a:t>
            </a:r>
            <a:r>
              <a:rPr lang="fr-FR" sz="2000" b="1" dirty="0"/>
              <a:t>، </a:t>
            </a:r>
            <a:r>
              <a:rPr lang="fr-FR" sz="2000" b="1" dirty="0" err="1"/>
              <a:t>البلاستيدات</a:t>
            </a:r>
            <a:r>
              <a:rPr lang="fr-FR" sz="2000" b="1" dirty="0"/>
              <a:t> </a:t>
            </a:r>
            <a:r>
              <a:rPr lang="fr-FR" sz="2000" b="1" dirty="0" err="1"/>
              <a:t>والفجوات</a:t>
            </a:r>
            <a:r>
              <a:rPr lang="fr-FR" sz="2000" b="1" dirty="0"/>
              <a:t>، </a:t>
            </a:r>
            <a:r>
              <a:rPr lang="fr-FR" sz="2000" b="1" dirty="0" err="1"/>
              <a:t>إلخ</a:t>
            </a:r>
            <a:r>
              <a:rPr lang="fr-FR" sz="2000" b="1" dirty="0"/>
              <a:t>. </a:t>
            </a:r>
            <a:r>
              <a:rPr lang="fr-FR" sz="2000" b="1" dirty="0" smtClean="0"/>
              <a:t> </a:t>
            </a:r>
            <a:r>
              <a:rPr lang="fr-FR" sz="2000" b="1" dirty="0" err="1" smtClean="0"/>
              <a:t>تتوزع</a:t>
            </a:r>
            <a:r>
              <a:rPr lang="fr-FR" sz="2000" b="1" dirty="0" smtClean="0"/>
              <a:t> </a:t>
            </a:r>
            <a:r>
              <a:rPr lang="fr-FR" sz="2000" b="1" dirty="0" err="1"/>
              <a:t>الوظائف</a:t>
            </a:r>
            <a:r>
              <a:rPr lang="fr-FR" sz="2000" b="1" dirty="0"/>
              <a:t> </a:t>
            </a:r>
            <a:r>
              <a:rPr lang="fr-FR" sz="2000" b="1" dirty="0" err="1"/>
              <a:t>الخلوية</a:t>
            </a:r>
            <a:r>
              <a:rPr lang="fr-FR" sz="2000" b="1" dirty="0"/>
              <a:t> </a:t>
            </a:r>
            <a:r>
              <a:rPr lang="fr-FR" sz="2000" b="1" dirty="0" err="1"/>
              <a:t>المحددة</a:t>
            </a:r>
            <a:r>
              <a:rPr lang="fr-FR" sz="2000" b="1" dirty="0"/>
              <a:t> </a:t>
            </a:r>
            <a:r>
              <a:rPr lang="fr-FR" sz="2000" b="1" dirty="0" err="1"/>
              <a:t>بين</a:t>
            </a:r>
            <a:r>
              <a:rPr lang="fr-FR" sz="2000" b="1" dirty="0"/>
              <a:t> </a:t>
            </a:r>
            <a:r>
              <a:rPr lang="fr-FR" sz="2000" b="1" dirty="0" err="1"/>
              <a:t>هذه</a:t>
            </a:r>
            <a:r>
              <a:rPr lang="fr-FR" sz="2000" b="1" dirty="0"/>
              <a:t> </a:t>
            </a:r>
            <a:r>
              <a:rPr lang="fr-FR" sz="2000" b="1" dirty="0" err="1"/>
              <a:t>العضيات</a:t>
            </a:r>
            <a:r>
              <a:rPr lang="fr-FR" sz="2000" b="1" dirty="0"/>
              <a:t>.</a:t>
            </a:r>
          </a:p>
        </p:txBody>
      </p:sp>
    </p:spTree>
    <p:extLst>
      <p:ext uri="{BB962C8B-B14F-4D97-AF65-F5344CB8AC3E}">
        <p14:creationId xmlns:p14="http://schemas.microsoft.com/office/powerpoint/2010/main" val="3791943641"/>
      </p:ext>
    </p:extLst>
  </p:cSld>
  <p:clrMapOvr>
    <a:masterClrMapping/>
  </p:clrMapOvr>
  <p:transition>
    <p:pull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33662" y="188640"/>
            <a:ext cx="6846333" cy="648072"/>
          </a:xfrm>
          <a:solidFill>
            <a:schemeClr val="bg1"/>
          </a:solidFill>
          <a:ln w="28575">
            <a:solidFill>
              <a:srgbClr val="FF0000"/>
            </a:solidFill>
          </a:ln>
        </p:spPr>
        <p:txBody>
          <a:bodyPr>
            <a:normAutofit fontScale="90000"/>
          </a:bodyPr>
          <a:lstStyle/>
          <a:p>
            <a:pPr algn="ctr"/>
            <a: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b="1" dirty="0"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nucleus</a:t>
            </a:r>
            <a:endParaRPr lang="fr-FR" b="1" dirty="0">
              <a:effectLst>
                <a:outerShdw blurRad="38100" dist="38100" dir="2700000" algn="tl">
                  <a:srgbClr val="000000">
                    <a:alpha val="43137"/>
                  </a:srgbClr>
                </a:outerShdw>
              </a:effectLst>
            </a:endParaRPr>
          </a:p>
        </p:txBody>
      </p:sp>
      <p:sp>
        <p:nvSpPr>
          <p:cNvPr id="4" name="Espace réservé du contenu 3">
            <a:extLst>
              <a:ext uri="{FF2B5EF4-FFF2-40B4-BE49-F238E27FC236}">
                <a16:creationId xmlns:a16="http://schemas.microsoft.com/office/drawing/2014/main" xmlns="" id="{3A3A8DDB-1DD7-A641-AF5D-18AD94010434}"/>
              </a:ext>
            </a:extLst>
          </p:cNvPr>
          <p:cNvSpPr>
            <a:spLocks noGrp="1"/>
          </p:cNvSpPr>
          <p:nvPr>
            <p:ph idx="1"/>
          </p:nvPr>
        </p:nvSpPr>
        <p:spPr>
          <a:xfrm>
            <a:off x="264340" y="1005406"/>
            <a:ext cx="8628140" cy="282538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solidFill>
                  <a:srgbClr val="000000"/>
                </a:solidFill>
                <a:latin typeface="Times New Roman" panose="02020603050405020304" pitchFamily="18" charset="0"/>
                <a:cs typeface="Times New Roman" panose="02020603050405020304" pitchFamily="18" charset="0"/>
              </a:rPr>
              <a:t>The nucleus contains most of the genes in an Eukaryotic cell as it is the storage for genetic material.</a:t>
            </a:r>
          </a:p>
          <a:p>
            <a:r>
              <a:rPr lang="en-US" sz="2400" b="1" dirty="0" smtClean="0">
                <a:latin typeface="Times New Roman" panose="02020603050405020304" pitchFamily="18" charset="0"/>
                <a:cs typeface="Times New Roman" panose="02020603050405020304" pitchFamily="18" charset="0"/>
              </a:rPr>
              <a:t>The primary function of the nucleus involves the protection, organization, replication, and expression of this genetic material.</a:t>
            </a:r>
            <a:r>
              <a:rPr lang="fr-FR" sz="2400" b="1" dirty="0" smtClean="0">
                <a:latin typeface="Times New Roman" panose="02020603050405020304" pitchFamily="18" charset="0"/>
                <a:cs typeface="Times New Roman" panose="02020603050405020304" pitchFamily="18" charset="0"/>
              </a:rPr>
              <a:t> </a:t>
            </a:r>
          </a:p>
          <a:p>
            <a:r>
              <a:rPr lang="fr-FR" sz="2400" b="1" dirty="0" err="1" smtClean="0">
                <a:latin typeface="Times New Roman" panose="02020603050405020304" pitchFamily="18" charset="0"/>
                <a:cs typeface="Times New Roman" panose="02020603050405020304" pitchFamily="18" charset="0"/>
              </a:rPr>
              <a:t>Another</a:t>
            </a:r>
            <a:r>
              <a:rPr lang="fr-FR" sz="2400" b="1" dirty="0" smtClean="0">
                <a:latin typeface="Times New Roman" panose="02020603050405020304" pitchFamily="18" charset="0"/>
                <a:cs typeface="Times New Roman" panose="02020603050405020304" pitchFamily="18" charset="0"/>
              </a:rPr>
              <a:t> important </a:t>
            </a:r>
            <a:r>
              <a:rPr lang="en-US" sz="2400" b="1" dirty="0" smtClean="0">
                <a:latin typeface="Times New Roman" panose="02020603050405020304" pitchFamily="18" charset="0"/>
                <a:cs typeface="Times New Roman" panose="02020603050405020304" pitchFamily="18" charset="0"/>
              </a:rPr>
              <a:t>function is the assembly of ribosome subunits</a:t>
            </a:r>
            <a:endParaRPr lang="en-US" sz="2400" b="1" dirty="0" smtClean="0">
              <a:solidFill>
                <a:srgbClr val="000000"/>
              </a:solidFill>
              <a:latin typeface="Times New Roman" panose="02020603050405020304" pitchFamily="18" charset="0"/>
              <a:cs typeface="Times New Roman" panose="02020603050405020304" pitchFamily="18" charset="0"/>
            </a:endParaRPr>
          </a:p>
        </p:txBody>
      </p:sp>
      <p:pic>
        <p:nvPicPr>
          <p:cNvPr id="5" name="Image 4"/>
          <p:cNvPicPr>
            <a:picLocks noChangeAspect="1"/>
          </p:cNvPicPr>
          <p:nvPr/>
        </p:nvPicPr>
        <p:blipFill>
          <a:blip r:embed="rId2"/>
          <a:stretch>
            <a:fillRect/>
          </a:stretch>
        </p:blipFill>
        <p:spPr>
          <a:xfrm>
            <a:off x="4464495" y="4221088"/>
            <a:ext cx="4427985" cy="2227506"/>
          </a:xfrm>
          <a:prstGeom prst="rect">
            <a:avLst/>
          </a:prstGeom>
        </p:spPr>
      </p:pic>
      <p:sp>
        <p:nvSpPr>
          <p:cNvPr id="6" name="Rectangle 5"/>
          <p:cNvSpPr/>
          <p:nvPr/>
        </p:nvSpPr>
        <p:spPr>
          <a:xfrm>
            <a:off x="292059" y="4509602"/>
            <a:ext cx="3888432"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rtl="1"/>
            <a:r>
              <a:rPr lang="ar-DZ" sz="2000" b="1" dirty="0" smtClean="0"/>
              <a:t>تحتوي </a:t>
            </a:r>
            <a:r>
              <a:rPr lang="ar-DZ" sz="2000" b="1" dirty="0"/>
              <a:t>النواة على معظم الجينات في الخلية حقيقية النواة لأنها مخزن المادة الوراثية. الوظيفة الأساسية للنواة هي حماية المادة الوراثية وتنظيمها وتضاعفها والتعبير عنها.</a:t>
            </a:r>
          </a:p>
          <a:p>
            <a:pPr algn="just" rtl="1"/>
            <a:r>
              <a:rPr lang="ar-DZ" sz="2000" b="1" dirty="0"/>
              <a:t>ومن الوظائف المهمة الأخرى تجميع وحدات </a:t>
            </a:r>
            <a:r>
              <a:rPr lang="ar-DZ" sz="2000" b="1" dirty="0" err="1" smtClean="0"/>
              <a:t>الريبوسوم</a:t>
            </a:r>
            <a:endParaRPr lang="fr-FR" sz="2000" b="1" dirty="0"/>
          </a:p>
        </p:txBody>
      </p:sp>
    </p:spTree>
    <p:extLst>
      <p:ext uri="{BB962C8B-B14F-4D97-AF65-F5344CB8AC3E}">
        <p14:creationId xmlns:p14="http://schemas.microsoft.com/office/powerpoint/2010/main" val="2595622513"/>
      </p:ext>
    </p:extLst>
  </p:cSld>
  <p:clrMapOvr>
    <a:masterClrMapping/>
  </p:clrMapOvr>
  <p:transition>
    <p:pull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xmlns="" id="{3A3A8DDB-1DD7-A641-AF5D-18AD94010434}"/>
              </a:ext>
            </a:extLst>
          </p:cNvPr>
          <p:cNvSpPr>
            <a:spLocks noGrp="1"/>
          </p:cNvSpPr>
          <p:nvPr>
            <p:ph idx="1"/>
          </p:nvPr>
        </p:nvSpPr>
        <p:spPr>
          <a:xfrm>
            <a:off x="109943" y="404664"/>
            <a:ext cx="8784976" cy="228812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lnSpc>
                <a:spcPct val="150000"/>
              </a:lnSpc>
              <a:buClr>
                <a:srgbClr val="00B050"/>
              </a:buClr>
              <a:buSzPct val="110000"/>
            </a:pPr>
            <a:r>
              <a:rPr lang="en-US" sz="2400" b="1" dirty="0" smtClean="0">
                <a:solidFill>
                  <a:srgbClr val="000000"/>
                </a:solidFill>
                <a:latin typeface="Times New Roman" panose="02020603050405020304" pitchFamily="18" charset="0"/>
                <a:cs typeface="Times New Roman" panose="02020603050405020304" pitchFamily="18" charset="0"/>
              </a:rPr>
              <a:t>The </a:t>
            </a:r>
            <a:r>
              <a:rPr lang="en-US" sz="2400" b="1" dirty="0">
                <a:solidFill>
                  <a:srgbClr val="000000"/>
                </a:solidFill>
                <a:latin typeface="Times New Roman" panose="02020603050405020304" pitchFamily="18" charset="0"/>
                <a:cs typeface="Times New Roman" panose="02020603050405020304" pitchFamily="18" charset="0"/>
              </a:rPr>
              <a:t>nucleus directs activities of the cell. </a:t>
            </a:r>
            <a:r>
              <a:rPr lang="fr-FR" sz="2400" b="1" dirty="0" err="1" smtClean="0">
                <a:solidFill>
                  <a:srgbClr val="000000"/>
                </a:solidFill>
                <a:latin typeface="Times New Roman" panose="02020603050405020304" pitchFamily="18" charset="0"/>
                <a:cs typeface="Times New Roman" panose="02020603050405020304" pitchFamily="18" charset="0"/>
              </a:rPr>
              <a:t>Indeed</a:t>
            </a:r>
            <a:r>
              <a:rPr lang="en-US" sz="2400" b="1" dirty="0" smtClean="0">
                <a:solidFill>
                  <a:srgbClr val="000000"/>
                </a:solidFill>
                <a:latin typeface="Times New Roman" panose="02020603050405020304" pitchFamily="18" charset="0"/>
                <a:cs typeface="Times New Roman" panose="02020603050405020304" pitchFamily="18" charset="0"/>
              </a:rPr>
              <a:t>, all </a:t>
            </a:r>
            <a:r>
              <a:rPr lang="fr-FR" sz="2400" b="1" dirty="0" err="1" smtClean="0">
                <a:solidFill>
                  <a:srgbClr val="000000"/>
                </a:solidFill>
                <a:latin typeface="Times New Roman" panose="02020603050405020304" pitchFamily="18" charset="0"/>
                <a:cs typeface="Times New Roman" panose="02020603050405020304" pitchFamily="18" charset="0"/>
              </a:rPr>
              <a:t>protein</a:t>
            </a:r>
            <a:r>
              <a:rPr lang="fr-FR" sz="2400" b="1" dirty="0" smtClean="0">
                <a:solidFill>
                  <a:srgbClr val="000000"/>
                </a:solidFill>
                <a:latin typeface="Times New Roman" panose="02020603050405020304" pitchFamily="18" charset="0"/>
                <a:cs typeface="Times New Roman" panose="02020603050405020304" pitchFamily="18" charset="0"/>
              </a:rPr>
              <a:t> </a:t>
            </a:r>
            <a:r>
              <a:rPr lang="fr-FR" sz="2400" b="1" dirty="0">
                <a:solidFill>
                  <a:srgbClr val="000000"/>
                </a:solidFill>
                <a:latin typeface="Times New Roman" panose="02020603050405020304" pitchFamily="18" charset="0"/>
                <a:cs typeface="Times New Roman" panose="02020603050405020304" pitchFamily="18" charset="0"/>
              </a:rPr>
              <a:t>production </a:t>
            </a:r>
            <a:r>
              <a:rPr lang="fr-FR" sz="2400" b="1" dirty="0" err="1">
                <a:solidFill>
                  <a:srgbClr val="000000"/>
                </a:solidFill>
                <a:latin typeface="Times New Roman" panose="02020603050405020304" pitchFamily="18" charset="0"/>
                <a:cs typeface="Times New Roman" panose="02020603050405020304" pitchFamily="18" charset="0"/>
              </a:rPr>
              <a:t>depends</a:t>
            </a:r>
            <a:r>
              <a:rPr lang="fr-FR" sz="2400" b="1" dirty="0">
                <a:solidFill>
                  <a:srgbClr val="000000"/>
                </a:solidFill>
                <a:latin typeface="Times New Roman" panose="02020603050405020304" pitchFamily="18" charset="0"/>
                <a:cs typeface="Times New Roman" panose="02020603050405020304" pitchFamily="18" charset="0"/>
              </a:rPr>
              <a:t> on the information </a:t>
            </a:r>
            <a:r>
              <a:rPr lang="fr-FR" sz="2400" b="1" dirty="0" err="1">
                <a:solidFill>
                  <a:srgbClr val="000000"/>
                </a:solidFill>
                <a:latin typeface="Times New Roman" panose="02020603050405020304" pitchFamily="18" charset="0"/>
                <a:cs typeface="Times New Roman" panose="02020603050405020304" pitchFamily="18" charset="0"/>
              </a:rPr>
              <a:t>encoded</a:t>
            </a:r>
            <a:r>
              <a:rPr lang="fr-FR" sz="2400" b="1" dirty="0">
                <a:solidFill>
                  <a:srgbClr val="000000"/>
                </a:solidFill>
                <a:latin typeface="Times New Roman" panose="02020603050405020304" pitchFamily="18" charset="0"/>
                <a:cs typeface="Times New Roman" panose="02020603050405020304" pitchFamily="18" charset="0"/>
              </a:rPr>
              <a:t> in </a:t>
            </a:r>
            <a:r>
              <a:rPr lang="fr-FR" sz="2400" b="1" dirty="0" err="1">
                <a:solidFill>
                  <a:srgbClr val="000000"/>
                </a:solidFill>
                <a:latin typeface="Times New Roman" panose="02020603050405020304" pitchFamily="18" charset="0"/>
                <a:cs typeface="Times New Roman" panose="02020603050405020304" pitchFamily="18" charset="0"/>
              </a:rPr>
              <a:t>DNA’s</a:t>
            </a:r>
            <a:r>
              <a:rPr lang="fr-FR" sz="2400" b="1" dirty="0">
                <a:solidFill>
                  <a:srgbClr val="000000"/>
                </a:solidFill>
                <a:latin typeface="Times New Roman" panose="02020603050405020304" pitchFamily="18" charset="0"/>
                <a:cs typeface="Times New Roman" panose="02020603050405020304" pitchFamily="18" charset="0"/>
              </a:rPr>
              <a:t> </a:t>
            </a:r>
            <a:r>
              <a:rPr lang="fr-FR" sz="2400" b="1" dirty="0" err="1">
                <a:solidFill>
                  <a:srgbClr val="000000"/>
                </a:solidFill>
                <a:latin typeface="Times New Roman" panose="02020603050405020304" pitchFamily="18" charset="0"/>
                <a:cs typeface="Times New Roman" panose="02020603050405020304" pitchFamily="18" charset="0"/>
              </a:rPr>
              <a:t>sequence</a:t>
            </a:r>
            <a:r>
              <a:rPr lang="fr-FR" sz="2400" b="1" dirty="0">
                <a:solidFill>
                  <a:srgbClr val="000000"/>
                </a:solidFill>
                <a:latin typeface="Times New Roman" panose="02020603050405020304" pitchFamily="18" charset="0"/>
                <a:cs typeface="Times New Roman" panose="02020603050405020304" pitchFamily="18" charset="0"/>
              </a:rPr>
              <a:t> of </a:t>
            </a:r>
            <a:r>
              <a:rPr lang="fr-FR" sz="2400" b="1" dirty="0" err="1">
                <a:solidFill>
                  <a:srgbClr val="000000"/>
                </a:solidFill>
                <a:latin typeface="Times New Roman" panose="02020603050405020304" pitchFamily="18" charset="0"/>
                <a:cs typeface="Times New Roman" panose="02020603050405020304" pitchFamily="18" charset="0"/>
              </a:rPr>
              <a:t>chemical</a:t>
            </a:r>
            <a:r>
              <a:rPr lang="fr-FR" sz="2400" b="1" dirty="0">
                <a:solidFill>
                  <a:srgbClr val="000000"/>
                </a:solidFill>
                <a:latin typeface="Times New Roman" panose="02020603050405020304" pitchFamily="18" charset="0"/>
                <a:cs typeface="Times New Roman" panose="02020603050405020304" pitchFamily="18" charset="0"/>
              </a:rPr>
              <a:t> building blocks</a:t>
            </a:r>
            <a:r>
              <a:rPr lang="fr-FR" sz="2400" b="1" dirty="0" smtClean="0">
                <a:solidFill>
                  <a:srgbClr val="000000"/>
                </a:solidFill>
                <a:latin typeface="Times New Roman" panose="02020603050405020304" pitchFamily="18" charset="0"/>
                <a:cs typeface="Times New Roman" panose="02020603050405020304" pitchFamily="18" charset="0"/>
              </a:rPr>
              <a:t>.</a:t>
            </a:r>
            <a:r>
              <a:rPr lang="fr-FR" sz="2400" b="1" dirty="0">
                <a:solidFill>
                  <a:srgbClr val="000000"/>
                </a:solidFill>
                <a:latin typeface="Times New Roman" panose="02020603050405020304" pitchFamily="18" charset="0"/>
                <a:cs typeface="Times New Roman" panose="02020603050405020304" pitchFamily="18" charset="0"/>
              </a:rPr>
              <a:t> </a:t>
            </a:r>
            <a:r>
              <a:rPr lang="fr-FR" sz="2400" b="1" dirty="0" err="1" smtClean="0">
                <a:solidFill>
                  <a:srgbClr val="000000"/>
                </a:solidFill>
                <a:latin typeface="Times New Roman" panose="02020603050405020304" pitchFamily="18" charset="0"/>
                <a:cs typeface="Times New Roman" panose="02020603050405020304" pitchFamily="18" charset="0"/>
              </a:rPr>
              <a:t>Whitch</a:t>
            </a:r>
            <a:r>
              <a:rPr lang="fr-FR" sz="2400" b="1" dirty="0" smtClean="0">
                <a:solidFill>
                  <a:srgbClr val="000000"/>
                </a:solidFill>
                <a:latin typeface="Times New Roman" panose="02020603050405020304" pitchFamily="18" charset="0"/>
                <a:cs typeface="Times New Roman" panose="02020603050405020304" pitchFamily="18" charset="0"/>
              </a:rPr>
              <a:t> are </a:t>
            </a:r>
            <a:r>
              <a:rPr lang="fr-FR" sz="2400" b="1" dirty="0" err="1" smtClean="0">
                <a:solidFill>
                  <a:srgbClr val="000000"/>
                </a:solidFill>
                <a:latin typeface="Times New Roman" panose="02020603050405020304" pitchFamily="18" charset="0"/>
                <a:cs typeface="Times New Roman" panose="02020603050405020304" pitchFamily="18" charset="0"/>
              </a:rPr>
              <a:t>sequestered</a:t>
            </a:r>
            <a:r>
              <a:rPr lang="fr-FR" sz="2400" b="1" dirty="0" smtClean="0">
                <a:solidFill>
                  <a:srgbClr val="000000"/>
                </a:solidFill>
                <a:latin typeface="Times New Roman" panose="02020603050405020304" pitchFamily="18" charset="0"/>
                <a:cs typeface="Times New Roman" panose="02020603050405020304" pitchFamily="18" charset="0"/>
              </a:rPr>
              <a:t> </a:t>
            </a:r>
            <a:r>
              <a:rPr lang="fr-FR" sz="2400" b="1" dirty="0" err="1">
                <a:solidFill>
                  <a:srgbClr val="000000"/>
                </a:solidFill>
                <a:latin typeface="Times New Roman" panose="02020603050405020304" pitchFamily="18" charset="0"/>
                <a:cs typeface="Times New Roman" panose="02020603050405020304" pitchFamily="18" charset="0"/>
              </a:rPr>
              <a:t>inside</a:t>
            </a:r>
            <a:r>
              <a:rPr lang="fr-FR" sz="2400" b="1" dirty="0">
                <a:solidFill>
                  <a:srgbClr val="000000"/>
                </a:solidFill>
                <a:latin typeface="Times New Roman" panose="02020603050405020304" pitchFamily="18" charset="0"/>
                <a:cs typeface="Times New Roman" panose="02020603050405020304" pitchFamily="18" charset="0"/>
              </a:rPr>
              <a:t> </a:t>
            </a:r>
            <a:r>
              <a:rPr lang="fr-FR" sz="2400" b="1" dirty="0" smtClean="0">
                <a:solidFill>
                  <a:srgbClr val="000000"/>
                </a:solidFill>
                <a:latin typeface="Times New Roman" panose="02020603050405020304" pitchFamily="18" charset="0"/>
                <a:cs typeface="Times New Roman" panose="02020603050405020304" pitchFamily="18" charset="0"/>
              </a:rPr>
              <a:t>the </a:t>
            </a:r>
            <a:r>
              <a:rPr lang="fr-FR" sz="2400" b="1" dirty="0">
                <a:solidFill>
                  <a:srgbClr val="000000"/>
                </a:solidFill>
                <a:latin typeface="Times New Roman" panose="02020603050405020304" pitchFamily="18" charset="0"/>
                <a:cs typeface="Times New Roman" panose="02020603050405020304" pitchFamily="18" charset="0"/>
              </a:rPr>
              <a:t>nucleus</a:t>
            </a:r>
          </a:p>
        </p:txBody>
      </p:sp>
      <p:sp>
        <p:nvSpPr>
          <p:cNvPr id="6" name="Rectangle 5"/>
          <p:cNvSpPr/>
          <p:nvPr/>
        </p:nvSpPr>
        <p:spPr>
          <a:xfrm>
            <a:off x="109943" y="2924944"/>
            <a:ext cx="4572000" cy="1323439"/>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 rtl="1"/>
            <a:r>
              <a:rPr lang="ar-DZ" sz="2000" b="1" dirty="0" smtClean="0"/>
              <a:t>تدير </a:t>
            </a:r>
            <a:r>
              <a:rPr lang="ar-DZ" sz="2000" b="1" dirty="0"/>
              <a:t>النواة أنشطة الخلية. في الواقع، يعتمد إنتاج البروتين بالكامل على المعلومات المشفرة في تسلسل الكتل الكيميائية البنائية للحمض النووي، والتي يتم عزلها داخل النواة</a:t>
            </a:r>
            <a:endParaRPr lang="fr-FR" sz="2000" b="1" dirty="0"/>
          </a:p>
        </p:txBody>
      </p:sp>
      <p:pic>
        <p:nvPicPr>
          <p:cNvPr id="3" name="Image 2"/>
          <p:cNvPicPr>
            <a:picLocks noChangeAspect="1"/>
          </p:cNvPicPr>
          <p:nvPr/>
        </p:nvPicPr>
        <p:blipFill>
          <a:blip r:embed="rId2"/>
          <a:stretch>
            <a:fillRect/>
          </a:stretch>
        </p:blipFill>
        <p:spPr>
          <a:xfrm>
            <a:off x="4772768" y="3501008"/>
            <a:ext cx="4230651" cy="3091120"/>
          </a:xfrm>
          <a:prstGeom prst="rect">
            <a:avLst/>
          </a:prstGeom>
        </p:spPr>
      </p:pic>
    </p:spTree>
    <p:extLst>
      <p:ext uri="{BB962C8B-B14F-4D97-AF65-F5344CB8AC3E}">
        <p14:creationId xmlns:p14="http://schemas.microsoft.com/office/powerpoint/2010/main" val="1559351909"/>
      </p:ext>
    </p:extLst>
  </p:cSld>
  <p:clrMapOvr>
    <a:masterClrMapping/>
  </p:clrMapOvr>
  <p:transition>
    <p:pull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1" y="0"/>
            <a:ext cx="9144001" cy="6858000"/>
          </a:xfrm>
          <a:prstGeom prst="rect">
            <a:avLst/>
          </a:prstGeom>
        </p:spPr>
      </p:pic>
      <p:sp>
        <p:nvSpPr>
          <p:cNvPr id="7" name="Espace réservé du contenu 2"/>
          <p:cNvSpPr txBox="1">
            <a:spLocks/>
          </p:cNvSpPr>
          <p:nvPr/>
        </p:nvSpPr>
        <p:spPr>
          <a:xfrm>
            <a:off x="5724128" y="72008"/>
            <a:ext cx="3381004" cy="2852936"/>
          </a:xfrm>
          <a:prstGeom prst="rect">
            <a:avLst/>
          </a:prstGeom>
        </p:spPr>
        <p:style>
          <a:lnRef idx="2">
            <a:schemeClr val="accent2"/>
          </a:lnRef>
          <a:fillRef idx="1">
            <a:schemeClr val="lt1"/>
          </a:fillRef>
          <a:effectRef idx="0">
            <a:schemeClr val="accent2"/>
          </a:effectRef>
          <a:fontRef idx="minor">
            <a:schemeClr val="dk1"/>
          </a:fontRef>
        </p:style>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rtl="1">
              <a:buNone/>
            </a:pPr>
            <a:r>
              <a:rPr lang="en-US" sz="2000" b="1" dirty="0" smtClean="0">
                <a:solidFill>
                  <a:srgbClr val="000000"/>
                </a:solidFill>
                <a:latin typeface="Times New Roman" panose="02020603050405020304" pitchFamily="18" charset="0"/>
                <a:cs typeface="Times New Roman" panose="02020603050405020304" pitchFamily="18" charset="0"/>
              </a:rPr>
              <a:t>The nucleus directs protein synthesis by synthesizing messenger RNA </a:t>
            </a:r>
            <a:r>
              <a:rPr lang="en-US" sz="2000" b="1" dirty="0" smtClean="0">
                <a:latin typeface="Times New Roman" panose="02020603050405020304" pitchFamily="18" charset="0"/>
                <a:cs typeface="Times New Roman" panose="02020603050405020304" pitchFamily="18" charset="0"/>
              </a:rPr>
              <a:t>(mRNA). </a:t>
            </a:r>
            <a:r>
              <a:rPr lang="en-US" sz="2000" dirty="0" smtClean="0">
                <a:solidFill>
                  <a:srgbClr val="000000"/>
                </a:solidFill>
                <a:latin typeface="Times New Roman" panose="02020603050405020304" pitchFamily="18" charset="0"/>
                <a:cs typeface="Times New Roman" panose="02020603050405020304" pitchFamily="18" charset="0"/>
              </a:rPr>
              <a:t>The mRNA travels to the cytoplasm and combines with ribosomes to translate its genetic message into the primary structure of a specific protein.</a:t>
            </a:r>
            <a:r>
              <a:rPr lang="ar-DZ" sz="2000" b="1" dirty="0" smtClean="0"/>
              <a:t> </a:t>
            </a:r>
            <a:endParaRPr lang="fr-FR" sz="2000" b="1" dirty="0" smtClean="0"/>
          </a:p>
          <a:p>
            <a:endParaRPr lang="fr-FR" sz="2000" dirty="0"/>
          </a:p>
        </p:txBody>
      </p:sp>
      <p:sp>
        <p:nvSpPr>
          <p:cNvPr id="9" name="Espace réservé du contenu 2"/>
          <p:cNvSpPr txBox="1">
            <a:spLocks/>
          </p:cNvSpPr>
          <p:nvPr/>
        </p:nvSpPr>
        <p:spPr>
          <a:xfrm>
            <a:off x="5724128" y="2924944"/>
            <a:ext cx="3362825" cy="2304256"/>
          </a:xfrm>
          <a:prstGeom prst="rect">
            <a:avLst/>
          </a:prstGeom>
          <a:noFill/>
        </p:spPr>
        <p:style>
          <a:lnRef idx="2">
            <a:schemeClr val="accent2"/>
          </a:lnRef>
          <a:fillRef idx="1">
            <a:schemeClr val="lt1"/>
          </a:fillRef>
          <a:effectRef idx="0">
            <a:schemeClr val="accent2"/>
          </a:effectRef>
          <a:fontRef idx="minor">
            <a:schemeClr val="dk1"/>
          </a:fontRef>
        </p:style>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rtl="1">
              <a:buNone/>
            </a:pPr>
            <a:r>
              <a:rPr lang="ar-DZ" sz="2000" b="1" dirty="0" smtClean="0"/>
              <a:t>تعمل النواة على توجيه تخليق البروتين عن طريق تخليق الحمض النووي </a:t>
            </a:r>
            <a:r>
              <a:rPr lang="ar-DZ" sz="2000" b="1" dirty="0" err="1" smtClean="0"/>
              <a:t>الريبي</a:t>
            </a:r>
            <a:r>
              <a:rPr lang="ar-DZ" sz="2000" b="1" dirty="0" smtClean="0"/>
              <a:t> الرسول ينتقل الحمض النووي </a:t>
            </a:r>
            <a:r>
              <a:rPr lang="ar-DZ" sz="2000" b="1" dirty="0" err="1" smtClean="0"/>
              <a:t>الريبي</a:t>
            </a:r>
            <a:r>
              <a:rPr lang="ar-DZ" sz="2000" b="1" dirty="0" smtClean="0"/>
              <a:t> الرسول إلى السيتوبلازم ويتحد مع </a:t>
            </a:r>
            <a:r>
              <a:rPr lang="ar-DZ" sz="2000" b="1" dirty="0" err="1" smtClean="0"/>
              <a:t>الريبوسومات</a:t>
            </a:r>
            <a:r>
              <a:rPr lang="ar-DZ" sz="2000" b="1" dirty="0" smtClean="0"/>
              <a:t> لترجمة رسالته الجينية إلى البنية الأساسية لبروتين معين</a:t>
            </a:r>
            <a:endParaRPr lang="en-US" sz="2000" dirty="0" smtClean="0">
              <a:solidFill>
                <a:srgbClr val="000000"/>
              </a:solidFill>
              <a:latin typeface="Times New Roman" panose="02020603050405020304" pitchFamily="18" charset="0"/>
              <a:cs typeface="Times New Roman" panose="02020603050405020304" pitchFamily="18" charset="0"/>
            </a:endParaRPr>
          </a:p>
          <a:p>
            <a:pPr marL="0" indent="0">
              <a:buNone/>
            </a:pPr>
            <a:endParaRPr lang="fr-FR" sz="2000" dirty="0"/>
          </a:p>
        </p:txBody>
      </p:sp>
    </p:spTree>
    <p:extLst>
      <p:ext uri="{BB962C8B-B14F-4D97-AF65-F5344CB8AC3E}">
        <p14:creationId xmlns:p14="http://schemas.microsoft.com/office/powerpoint/2010/main" val="3701477673"/>
      </p:ext>
    </p:extLst>
  </p:cSld>
  <p:clrMapOvr>
    <a:masterClrMapping/>
  </p:clrMapOvr>
  <p:transition>
    <p:pull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xmlns="" id="{DBCB8FCF-E290-B043-AA92-922BF44A0E70}"/>
              </a:ext>
            </a:extLst>
          </p:cNvPr>
          <p:cNvSpPr>
            <a:spLocks noGrp="1"/>
          </p:cNvSpPr>
          <p:nvPr>
            <p:ph idx="1"/>
          </p:nvPr>
        </p:nvSpPr>
        <p:spPr>
          <a:xfrm>
            <a:off x="147006" y="39278"/>
            <a:ext cx="8745474" cy="341016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buClr>
                <a:srgbClr val="339933"/>
              </a:buClr>
              <a:buFont typeface="Wingdings" panose="05000000000000000000" pitchFamily="2" charset="2"/>
              <a:buChar char="§"/>
              <a:tabLst>
                <a:tab pos="2743200" algn="l"/>
              </a:tabLst>
              <a:defRPr/>
            </a:pPr>
            <a:r>
              <a:rPr lang="en-US" sz="2200" b="1" dirty="0">
                <a:latin typeface="Times New Roman" panose="02020603050405020304" pitchFamily="18" charset="0"/>
                <a:cs typeface="Times New Roman" panose="02020603050405020304" pitchFamily="18" charset="0"/>
              </a:rPr>
              <a:t>The nucleus is separated from the cytoplasm by a double membrane </a:t>
            </a:r>
            <a:r>
              <a:rPr lang="en-GB" sz="2200" b="1" dirty="0">
                <a:latin typeface="Times New Roman" panose="02020603050405020304" pitchFamily="18" charset="0"/>
                <a:cs typeface="Times New Roman" panose="02020603050405020304" pitchFamily="18" charset="0"/>
              </a:rPr>
              <a:t>called </a:t>
            </a:r>
            <a:r>
              <a:rPr lang="en-GB" sz="2200" b="1" dirty="0">
                <a:solidFill>
                  <a:srgbClr val="0000FF"/>
                </a:solidFill>
                <a:latin typeface="Times New Roman" panose="02020603050405020304" pitchFamily="18" charset="0"/>
                <a:cs typeface="Times New Roman" panose="02020603050405020304" pitchFamily="18" charset="0"/>
              </a:rPr>
              <a:t>nuclear envelope</a:t>
            </a:r>
            <a:r>
              <a:rPr lang="en-US" sz="2200" b="1" dirty="0" smtClean="0">
                <a:latin typeface="Times New Roman" panose="02020603050405020304" pitchFamily="18" charset="0"/>
                <a:cs typeface="Times New Roman" panose="02020603050405020304" pitchFamily="18" charset="0"/>
              </a:rPr>
              <a:t>.</a:t>
            </a:r>
          </a:p>
          <a:p>
            <a:pPr marL="0" indent="0" algn="just">
              <a:buClr>
                <a:srgbClr val="339933"/>
              </a:buClr>
              <a:buNone/>
              <a:tabLst>
                <a:tab pos="2743200" algn="l"/>
              </a:tabLst>
              <a:defRPr/>
            </a:pPr>
            <a:endParaRPr lang="en-US" sz="2200" b="1" dirty="0">
              <a:latin typeface="Times New Roman" panose="02020603050405020304" pitchFamily="18" charset="0"/>
              <a:cs typeface="Times New Roman" panose="02020603050405020304" pitchFamily="18" charset="0"/>
            </a:endParaRPr>
          </a:p>
          <a:p>
            <a:pPr algn="just">
              <a:buClr>
                <a:srgbClr val="339933"/>
              </a:buClr>
              <a:buFont typeface="Wingdings" panose="05000000000000000000" pitchFamily="2" charset="2"/>
              <a:buChar char="§"/>
              <a:tabLst>
                <a:tab pos="2743200" algn="l"/>
              </a:tabLst>
              <a:defRPr/>
            </a:pPr>
            <a:r>
              <a:rPr lang="en-US" sz="2200" b="1" dirty="0" smtClean="0">
                <a:latin typeface="Times New Roman" panose="02020603050405020304" pitchFamily="18" charset="0"/>
                <a:cs typeface="Times New Roman" panose="02020603050405020304" pitchFamily="18" charset="0"/>
              </a:rPr>
              <a:t>This envelope, is </a:t>
            </a:r>
            <a:r>
              <a:rPr lang="en-US" sz="2200" b="1" dirty="0">
                <a:latin typeface="Times New Roman" panose="02020603050405020304" pitchFamily="18" charset="0"/>
                <a:cs typeface="Times New Roman" panose="02020603050405020304" pitchFamily="18" charset="0"/>
              </a:rPr>
              <a:t>composed of an inner and outer membrane that meet at the </a:t>
            </a:r>
            <a:r>
              <a:rPr lang="en-US" sz="2200" b="1" dirty="0">
                <a:solidFill>
                  <a:srgbClr val="00CC00"/>
                </a:solidFill>
                <a:latin typeface="Times New Roman" panose="02020603050405020304" pitchFamily="18" charset="0"/>
                <a:cs typeface="Times New Roman" panose="02020603050405020304" pitchFamily="18" charset="0"/>
              </a:rPr>
              <a:t>nuclear pores</a:t>
            </a:r>
            <a:r>
              <a:rPr lang="en-US" sz="2200" b="1" dirty="0">
                <a:latin typeface="Times New Roman" panose="02020603050405020304" pitchFamily="18" charset="0"/>
                <a:cs typeface="Times New Roman" panose="02020603050405020304" pitchFamily="18" charset="0"/>
              </a:rPr>
              <a:t>. </a:t>
            </a:r>
            <a:r>
              <a:rPr lang="fr-FR" sz="2200" b="1" dirty="0">
                <a:latin typeface="Times New Roman" panose="02020603050405020304" pitchFamily="18" charset="0"/>
                <a:cs typeface="Times New Roman" panose="02020603050405020304" pitchFamily="18" charset="0"/>
              </a:rPr>
              <a:t>The nucleus and </a:t>
            </a:r>
            <a:r>
              <a:rPr lang="fr-FR" sz="2200" b="1" dirty="0" err="1">
                <a:latin typeface="Times New Roman" panose="02020603050405020304" pitchFamily="18" charset="0"/>
                <a:cs typeface="Times New Roman" panose="02020603050405020304" pitchFamily="18" charset="0"/>
              </a:rPr>
              <a:t>cytoplasm</a:t>
            </a:r>
            <a:r>
              <a:rPr lang="fr-FR" sz="2200" b="1" dirty="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rPr>
              <a:t>communicate </a:t>
            </a:r>
            <a:r>
              <a:rPr lang="en-US" sz="2200" b="1" dirty="0">
                <a:latin typeface="Times New Roman" panose="02020603050405020304" pitchFamily="18" charset="0"/>
                <a:cs typeface="Times New Roman" panose="02020603050405020304" pitchFamily="18" charset="0"/>
              </a:rPr>
              <a:t>with each other through </a:t>
            </a:r>
            <a:r>
              <a:rPr lang="en-US" sz="2200" b="1" dirty="0" smtClean="0">
                <a:latin typeface="Times New Roman" panose="02020603050405020304" pitchFamily="18" charset="0"/>
                <a:cs typeface="Times New Roman" panose="02020603050405020304" pitchFamily="18" charset="0"/>
              </a:rPr>
              <a:t>these </a:t>
            </a:r>
            <a:r>
              <a:rPr lang="en-US" sz="2200" b="1" dirty="0">
                <a:latin typeface="Times New Roman" panose="02020603050405020304" pitchFamily="18" charset="0"/>
                <a:cs typeface="Times New Roman" panose="02020603050405020304" pitchFamily="18" charset="0"/>
              </a:rPr>
              <a:t>pores </a:t>
            </a:r>
            <a:endParaRPr lang="en-US" sz="2200" b="1" dirty="0" smtClean="0">
              <a:latin typeface="Times New Roman" panose="02020603050405020304" pitchFamily="18" charset="0"/>
              <a:cs typeface="Times New Roman" panose="02020603050405020304" pitchFamily="18" charset="0"/>
            </a:endParaRPr>
          </a:p>
          <a:p>
            <a:pPr marL="0" indent="0" algn="just">
              <a:buClr>
                <a:srgbClr val="339933"/>
              </a:buClr>
              <a:buNone/>
              <a:tabLst>
                <a:tab pos="2743200" algn="l"/>
              </a:tabLst>
              <a:defRPr/>
            </a:pPr>
            <a:endParaRPr lang="en-US" sz="2200" b="1" dirty="0" smtClean="0">
              <a:latin typeface="Times New Roman" panose="02020603050405020304" pitchFamily="18" charset="0"/>
              <a:cs typeface="Times New Roman" panose="02020603050405020304" pitchFamily="18" charset="0"/>
            </a:endParaRPr>
          </a:p>
          <a:p>
            <a:pPr algn="just">
              <a:buClr>
                <a:srgbClr val="339933"/>
              </a:buClr>
              <a:buFont typeface="Wingdings" panose="05000000000000000000" pitchFamily="2" charset="2"/>
              <a:buChar char="§"/>
              <a:tabLst>
                <a:tab pos="2743200" algn="l"/>
              </a:tabLst>
              <a:defRPr/>
            </a:pPr>
            <a:r>
              <a:rPr lang="en-US" sz="2200" b="1" dirty="0" smtClean="0">
                <a:latin typeface="Times New Roman" panose="02020603050405020304" pitchFamily="18" charset="0"/>
                <a:cs typeface="Times New Roman" panose="02020603050405020304" pitchFamily="18" charset="0"/>
              </a:rPr>
              <a:t>The </a:t>
            </a:r>
            <a:r>
              <a:rPr lang="en-US" sz="2200" b="1" dirty="0">
                <a:latin typeface="Times New Roman" panose="02020603050405020304" pitchFamily="18" charset="0"/>
                <a:cs typeface="Times New Roman" panose="02020603050405020304" pitchFamily="18" charset="0"/>
              </a:rPr>
              <a:t>inner nuclear membrane is lined with </a:t>
            </a:r>
            <a:r>
              <a:rPr lang="en-US" sz="2200" b="1" dirty="0" err="1">
                <a:latin typeface="Times New Roman" panose="02020603050405020304" pitchFamily="18" charset="0"/>
                <a:cs typeface="Times New Roman" panose="02020603050405020304" pitchFamily="18" charset="0"/>
              </a:rPr>
              <a:t>lamin</a:t>
            </a:r>
            <a:r>
              <a:rPr lang="en-US" sz="2200" b="1" dirty="0">
                <a:latin typeface="Times New Roman" panose="02020603050405020304" pitchFamily="18" charset="0"/>
                <a:cs typeface="Times New Roman" panose="02020603050405020304" pitchFamily="18" charset="0"/>
              </a:rPr>
              <a:t> proteins to form the </a:t>
            </a:r>
            <a:r>
              <a:rPr lang="en-US" sz="2200" b="1" dirty="0">
                <a:solidFill>
                  <a:srgbClr val="FF0000"/>
                </a:solidFill>
                <a:latin typeface="Times New Roman" panose="02020603050405020304" pitchFamily="18" charset="0"/>
                <a:cs typeface="Times New Roman" panose="02020603050405020304" pitchFamily="18" charset="0"/>
              </a:rPr>
              <a:t>nuclear lamina</a:t>
            </a:r>
            <a:r>
              <a:rPr lang="en-US" sz="2200" b="1" dirty="0">
                <a:latin typeface="Times New Roman" panose="02020603050405020304" pitchFamily="18" charset="0"/>
                <a:cs typeface="Times New Roman" panose="02020603050405020304" pitchFamily="18" charset="0"/>
              </a:rPr>
              <a:t>, which maintains the shape of the nucleus</a:t>
            </a:r>
            <a:r>
              <a:rPr lang="en-US" sz="2200" b="1" dirty="0" smtClean="0">
                <a:latin typeface="Times New Roman" panose="02020603050405020304" pitchFamily="18" charset="0"/>
                <a:cs typeface="Times New Roman" panose="02020603050405020304" pitchFamily="18" charset="0"/>
              </a:rPr>
              <a:t>.</a:t>
            </a:r>
          </a:p>
        </p:txBody>
      </p:sp>
      <p:sp>
        <p:nvSpPr>
          <p:cNvPr id="5" name="Rectangle 4"/>
          <p:cNvSpPr/>
          <p:nvPr/>
        </p:nvSpPr>
        <p:spPr>
          <a:xfrm>
            <a:off x="5724128" y="3519006"/>
            <a:ext cx="3267749" cy="286232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rtl="1"/>
            <a:r>
              <a:rPr lang="ar-DZ" sz="2000" b="1" dirty="0"/>
              <a:t>تنفصل النواة عن السيتوبلازم بغشاء مزدوج يسمى الغلاف النووي.</a:t>
            </a:r>
          </a:p>
          <a:p>
            <a:pPr algn="just" rtl="1"/>
            <a:r>
              <a:rPr lang="ar-DZ" sz="2000" b="1" dirty="0"/>
              <a:t>يتكون هذا الغلاف من غشاء داخلي وخارجي يلتقيان عند المسام النووية. تتواصل النواة والسيتوبلازم مع بعضهما البعض من خلال هذه المسام</a:t>
            </a:r>
          </a:p>
          <a:p>
            <a:pPr algn="just" rtl="1"/>
            <a:r>
              <a:rPr lang="ar-DZ" sz="2000" b="1" dirty="0"/>
              <a:t>يبطن الغشاء النووي الداخلي ببروتينات </a:t>
            </a:r>
            <a:r>
              <a:rPr lang="ar-DZ" sz="2000" b="1" dirty="0" err="1"/>
              <a:t>اللامين</a:t>
            </a:r>
            <a:r>
              <a:rPr lang="ar-DZ" sz="2000" b="1" dirty="0"/>
              <a:t> لتشكيل الصفيحة النووية التي تحافظ على شكل النواة.</a:t>
            </a:r>
            <a:r>
              <a:rPr lang="fr-FR" sz="2000" b="1" dirty="0" smtClean="0"/>
              <a:t>.</a:t>
            </a:r>
            <a:endParaRPr lang="fr-FR" sz="2000" b="1" dirty="0"/>
          </a:p>
        </p:txBody>
      </p:sp>
      <p:pic>
        <p:nvPicPr>
          <p:cNvPr id="2" name="Image 1"/>
          <p:cNvPicPr>
            <a:picLocks noChangeAspect="1"/>
          </p:cNvPicPr>
          <p:nvPr/>
        </p:nvPicPr>
        <p:blipFill>
          <a:blip r:embed="rId2"/>
          <a:stretch>
            <a:fillRect/>
          </a:stretch>
        </p:blipFill>
        <p:spPr>
          <a:xfrm>
            <a:off x="127655" y="3537368"/>
            <a:ext cx="5524465" cy="3204000"/>
          </a:xfrm>
          <a:prstGeom prst="rect">
            <a:avLst/>
          </a:prstGeom>
          <a:ln w="28575">
            <a:solidFill>
              <a:srgbClr val="92D050"/>
            </a:solidFill>
          </a:ln>
        </p:spPr>
      </p:pic>
    </p:spTree>
    <p:extLst>
      <p:ext uri="{BB962C8B-B14F-4D97-AF65-F5344CB8AC3E}">
        <p14:creationId xmlns:p14="http://schemas.microsoft.com/office/powerpoint/2010/main" val="3921750304"/>
      </p:ext>
    </p:extLst>
  </p:cSld>
  <p:clrMapOvr>
    <a:masterClrMapping/>
  </p:clrMapOvr>
  <p:transition>
    <p:pull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stretch>
            <a:fillRect/>
          </a:stretch>
        </p:blipFill>
        <p:spPr>
          <a:xfrm>
            <a:off x="35496" y="27780"/>
            <a:ext cx="9072000" cy="6812630"/>
          </a:xfrm>
          <a:prstGeom prst="rect">
            <a:avLst/>
          </a:prstGeom>
          <a:ln w="38100">
            <a:solidFill>
              <a:srgbClr val="0000FF"/>
            </a:solidFill>
          </a:ln>
        </p:spPr>
      </p:pic>
      <p:sp>
        <p:nvSpPr>
          <p:cNvPr id="12" name="Rectangle 11"/>
          <p:cNvSpPr/>
          <p:nvPr/>
        </p:nvSpPr>
        <p:spPr>
          <a:xfrm>
            <a:off x="179512" y="4941168"/>
            <a:ext cx="2232248" cy="16112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Figure: </a:t>
            </a:r>
          </a:p>
          <a:p>
            <a:pPr algn="ctr"/>
            <a:r>
              <a:rPr lang="en-US" sz="2400" b="1" dirty="0" smtClean="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nucleus and nuclear envelope. </a:t>
            </a:r>
            <a:endParaRPr lang="fr-FR"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493003"/>
      </p:ext>
    </p:extLst>
  </p:cSld>
  <p:clrMapOvr>
    <a:masterClrMapping/>
  </p:clrMapOvr>
  <p:transition>
    <p:pull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xmlns="" id="{DBCB8FCF-E290-B043-AA92-922BF44A0E70}"/>
              </a:ext>
            </a:extLst>
          </p:cNvPr>
          <p:cNvSpPr>
            <a:spLocks noGrp="1"/>
          </p:cNvSpPr>
          <p:nvPr>
            <p:ph idx="1"/>
          </p:nvPr>
        </p:nvSpPr>
        <p:spPr>
          <a:xfrm>
            <a:off x="323528" y="908720"/>
            <a:ext cx="8229600" cy="301755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indent="0">
              <a:lnSpc>
                <a:spcPct val="150000"/>
              </a:lnSpc>
              <a:buClr>
                <a:srgbClr val="339933"/>
              </a:buClr>
              <a:buNone/>
              <a:tabLst>
                <a:tab pos="2743200" algn="l"/>
              </a:tabLst>
              <a:defRPr/>
            </a:pPr>
            <a:r>
              <a:rPr lang="en-US" sz="2400" b="1" dirty="0" smtClean="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interior of the nucleus contains </a:t>
            </a:r>
            <a:r>
              <a:rPr lang="en-US" sz="2400" b="1" dirty="0" smtClean="0">
                <a:latin typeface="Times New Roman" panose="02020603050405020304" pitchFamily="18" charset="0"/>
                <a:cs typeface="Times New Roman" panose="02020603050405020304" pitchFamily="18" charset="0"/>
              </a:rPr>
              <a:t>: </a:t>
            </a:r>
          </a:p>
          <a:p>
            <a:pPr>
              <a:lnSpc>
                <a:spcPct val="150000"/>
              </a:lnSpc>
              <a:buClr>
                <a:srgbClr val="0000FF"/>
              </a:buClr>
              <a:buSzPct val="150000"/>
              <a:buFont typeface="Arial" panose="020B0604020202020204" pitchFamily="34" charset="0"/>
              <a:buChar char="•"/>
              <a:tabLst>
                <a:tab pos="2743200" algn="l"/>
              </a:tabLst>
              <a:defRPr/>
            </a:pPr>
            <a:r>
              <a:rPr lang="en-US" sz="2400" b="1" dirty="0" smtClean="0">
                <a:latin typeface="Times New Roman" panose="02020603050405020304" pitchFamily="18" charset="0"/>
                <a:cs typeface="Times New Roman" panose="02020603050405020304" pitchFamily="18" charset="0"/>
              </a:rPr>
              <a:t>Chromatin fibers</a:t>
            </a:r>
            <a:r>
              <a:rPr lang="en-US" altLang="ja-JP" sz="2400" b="1" dirty="0" smtClean="0">
                <a:latin typeface="Times New Roman" panose="02020603050405020304" pitchFamily="18" charset="0"/>
                <a:cs typeface="Times New Roman" panose="02020603050405020304" pitchFamily="18" charset="0"/>
              </a:rPr>
              <a:t> </a:t>
            </a:r>
            <a:r>
              <a:rPr lang="en-US" altLang="ja-JP" sz="2400" b="1" dirty="0">
                <a:latin typeface="Times New Roman" panose="02020603050405020304" pitchFamily="18" charset="0"/>
                <a:cs typeface="Times New Roman" panose="02020603050405020304" pitchFamily="18" charset="0"/>
              </a:rPr>
              <a:t>which are made up of DNA  and Histone </a:t>
            </a:r>
            <a:r>
              <a:rPr lang="en-US" altLang="ja-JP" sz="2400" b="1" dirty="0" smtClean="0">
                <a:latin typeface="Times New Roman" panose="02020603050405020304" pitchFamily="18" charset="0"/>
                <a:cs typeface="Times New Roman" panose="02020603050405020304" pitchFamily="18" charset="0"/>
              </a:rPr>
              <a:t>proteins, and </a:t>
            </a:r>
            <a:r>
              <a:rPr lang="en-US" sz="2400" b="1" dirty="0" smtClean="0">
                <a:latin typeface="Times New Roman" panose="02020603050405020304" pitchFamily="18" charset="0"/>
                <a:cs typeface="Times New Roman" panose="02020603050405020304" pitchFamily="18" charset="0"/>
              </a:rPr>
              <a:t>attached </a:t>
            </a:r>
            <a:r>
              <a:rPr lang="en-US" sz="2400" b="1" dirty="0">
                <a:latin typeface="Times New Roman" panose="02020603050405020304" pitchFamily="18" charset="0"/>
                <a:cs typeface="Times New Roman" panose="02020603050405020304" pitchFamily="18" charset="0"/>
              </a:rPr>
              <a:t>to the nuclear matrix, </a:t>
            </a:r>
            <a:endParaRPr lang="en-US" sz="2400" b="1" dirty="0" smtClean="0">
              <a:latin typeface="Times New Roman" panose="02020603050405020304" pitchFamily="18" charset="0"/>
              <a:cs typeface="Times New Roman" panose="02020603050405020304" pitchFamily="18" charset="0"/>
            </a:endParaRPr>
          </a:p>
          <a:p>
            <a:pPr>
              <a:lnSpc>
                <a:spcPct val="150000"/>
              </a:lnSpc>
              <a:buClr>
                <a:srgbClr val="0000FF"/>
              </a:buClr>
              <a:buSzPct val="150000"/>
              <a:buFont typeface="Arial" panose="020B0604020202020204" pitchFamily="34" charset="0"/>
              <a:buChar char="•"/>
              <a:tabLst>
                <a:tab pos="2743200" algn="l"/>
              </a:tabLst>
              <a:defRPr/>
            </a:pPr>
            <a:r>
              <a:rPr lang="en-US" sz="2400" b="1" dirty="0" smtClean="0">
                <a:latin typeface="Times New Roman" panose="02020603050405020304" pitchFamily="18" charset="0"/>
                <a:cs typeface="Times New Roman" panose="02020603050405020304" pitchFamily="18" charset="0"/>
              </a:rPr>
              <a:t>Nucleolus</a:t>
            </a:r>
            <a:r>
              <a:rPr lang="en-US" sz="2400" b="1" dirty="0">
                <a:latin typeface="Times New Roman" panose="02020603050405020304" pitchFamily="18" charset="0"/>
                <a:cs typeface="Times New Roman" panose="02020603050405020304" pitchFamily="18" charset="0"/>
              </a:rPr>
              <a:t>, where ribosome subunits are assembled.</a:t>
            </a:r>
          </a:p>
          <a:p>
            <a:pPr>
              <a:lnSpc>
                <a:spcPct val="150000"/>
              </a:lnSpc>
              <a:buClr>
                <a:srgbClr val="0000FF"/>
              </a:buClr>
              <a:buSzPct val="150000"/>
              <a:buFont typeface="Arial" panose="020B0604020202020204" pitchFamily="34" charset="0"/>
              <a:buChar char="•"/>
              <a:tabLst>
                <a:tab pos="2743200" algn="l"/>
              </a:tabLst>
              <a:defRPr/>
            </a:pPr>
            <a:r>
              <a:rPr lang="en-US" sz="2400" b="1" dirty="0" smtClean="0">
                <a:latin typeface="Times New Roman" panose="02020603050405020304" pitchFamily="18" charset="0"/>
                <a:cs typeface="Times New Roman" panose="02020603050405020304" pitchFamily="18" charset="0"/>
              </a:rPr>
              <a:t>Semifluid </a:t>
            </a:r>
            <a:r>
              <a:rPr lang="en-US" sz="2400" b="1" dirty="0">
                <a:latin typeface="Times New Roman" panose="02020603050405020304" pitchFamily="18" charset="0"/>
                <a:cs typeface="Times New Roman" panose="02020603050405020304" pitchFamily="18" charset="0"/>
              </a:rPr>
              <a:t>matrix called nucleoplasm</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2" name="Rectangle 1"/>
          <p:cNvSpPr/>
          <p:nvPr/>
        </p:nvSpPr>
        <p:spPr>
          <a:xfrm>
            <a:off x="323528" y="4437112"/>
            <a:ext cx="8229600" cy="16312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r>
              <a:rPr lang="fr-FR" sz="2000" b="1" dirty="0" err="1"/>
              <a:t>يحتوي</a:t>
            </a:r>
            <a:r>
              <a:rPr lang="fr-FR" sz="2000" b="1" dirty="0"/>
              <a:t> </a:t>
            </a:r>
            <a:r>
              <a:rPr lang="fr-FR" sz="2000" b="1" dirty="0" err="1"/>
              <a:t>الجزء</a:t>
            </a:r>
            <a:r>
              <a:rPr lang="fr-FR" sz="2000" b="1" dirty="0"/>
              <a:t> </a:t>
            </a:r>
            <a:r>
              <a:rPr lang="fr-FR" sz="2000" b="1" dirty="0" err="1"/>
              <a:t>الداخلي</a:t>
            </a:r>
            <a:r>
              <a:rPr lang="fr-FR" sz="2000" b="1" dirty="0"/>
              <a:t> </a:t>
            </a:r>
            <a:r>
              <a:rPr lang="fr-FR" sz="2000" b="1" dirty="0" err="1"/>
              <a:t>من</a:t>
            </a:r>
            <a:r>
              <a:rPr lang="fr-FR" sz="2000" b="1" dirty="0"/>
              <a:t> </a:t>
            </a:r>
            <a:r>
              <a:rPr lang="fr-FR" sz="2000" b="1" dirty="0" err="1"/>
              <a:t>النواة</a:t>
            </a:r>
            <a:r>
              <a:rPr lang="fr-FR" sz="2000" b="1" dirty="0"/>
              <a:t> </a:t>
            </a:r>
            <a:r>
              <a:rPr lang="fr-FR" sz="2000" b="1" dirty="0" err="1"/>
              <a:t>على</a:t>
            </a:r>
            <a:r>
              <a:rPr lang="fr-FR" sz="2000" b="1" dirty="0"/>
              <a:t>:</a:t>
            </a:r>
          </a:p>
          <a:p>
            <a:pPr algn="just" rtl="1"/>
            <a:r>
              <a:rPr lang="fr-FR" sz="2000" b="1" dirty="0" err="1"/>
              <a:t>ألياف</a:t>
            </a:r>
            <a:r>
              <a:rPr lang="fr-FR" sz="2000" b="1" dirty="0"/>
              <a:t> </a:t>
            </a:r>
            <a:r>
              <a:rPr lang="fr-FR" sz="2000" b="1" dirty="0" err="1"/>
              <a:t>الكروماتين</a:t>
            </a:r>
            <a:r>
              <a:rPr lang="fr-FR" sz="2000" b="1" dirty="0"/>
              <a:t> </a:t>
            </a:r>
            <a:r>
              <a:rPr lang="fr-FR" sz="2000" b="1" dirty="0" err="1"/>
              <a:t>التي</a:t>
            </a:r>
            <a:r>
              <a:rPr lang="fr-FR" sz="2000" b="1" dirty="0"/>
              <a:t> </a:t>
            </a:r>
            <a:r>
              <a:rPr lang="fr-FR" sz="2000" b="1" dirty="0" err="1"/>
              <a:t>تتكون</a:t>
            </a:r>
            <a:r>
              <a:rPr lang="fr-FR" sz="2000" b="1" dirty="0"/>
              <a:t> </a:t>
            </a:r>
            <a:r>
              <a:rPr lang="fr-FR" sz="2000" b="1" dirty="0" err="1"/>
              <a:t>من</a:t>
            </a:r>
            <a:r>
              <a:rPr lang="fr-FR" sz="2000" b="1" dirty="0"/>
              <a:t> </a:t>
            </a:r>
            <a:r>
              <a:rPr lang="fr-FR" sz="2000" b="1" dirty="0" err="1"/>
              <a:t>الحمض</a:t>
            </a:r>
            <a:r>
              <a:rPr lang="fr-FR" sz="2000" b="1" dirty="0"/>
              <a:t> </a:t>
            </a:r>
            <a:r>
              <a:rPr lang="fr-FR" sz="2000" b="1" dirty="0" err="1"/>
              <a:t>النووي</a:t>
            </a:r>
            <a:r>
              <a:rPr lang="fr-FR" sz="2000" b="1" dirty="0"/>
              <a:t> </a:t>
            </a:r>
            <a:r>
              <a:rPr lang="fr-FR" sz="2000" b="1" dirty="0" err="1"/>
              <a:t>وبروتينات</a:t>
            </a:r>
            <a:r>
              <a:rPr lang="fr-FR" sz="2000" b="1" dirty="0"/>
              <a:t> </a:t>
            </a:r>
            <a:r>
              <a:rPr lang="fr-FR" sz="2000" b="1" dirty="0" err="1"/>
              <a:t>الهيستون</a:t>
            </a:r>
            <a:r>
              <a:rPr lang="fr-FR" sz="2000" b="1" dirty="0"/>
              <a:t>، </a:t>
            </a:r>
            <a:r>
              <a:rPr lang="fr-FR" sz="2000" b="1" dirty="0" err="1"/>
              <a:t>والمرتبطة</a:t>
            </a:r>
            <a:r>
              <a:rPr lang="fr-FR" sz="2000" b="1" dirty="0"/>
              <a:t> </a:t>
            </a:r>
            <a:r>
              <a:rPr lang="fr-FR" sz="2000" b="1" dirty="0" err="1"/>
              <a:t>بالمصفوفة</a:t>
            </a:r>
            <a:r>
              <a:rPr lang="fr-FR" sz="2000" b="1" dirty="0"/>
              <a:t> </a:t>
            </a:r>
            <a:r>
              <a:rPr lang="fr-FR" sz="2000" b="1" dirty="0" err="1"/>
              <a:t>النووية</a:t>
            </a:r>
            <a:r>
              <a:rPr lang="fr-FR" sz="2000" b="1" dirty="0"/>
              <a:t>،</a:t>
            </a:r>
          </a:p>
          <a:p>
            <a:pPr algn="just" rtl="1"/>
            <a:r>
              <a:rPr lang="fr-FR" sz="2000" b="1" dirty="0" err="1"/>
              <a:t>النوية</a:t>
            </a:r>
            <a:r>
              <a:rPr lang="fr-FR" sz="2000" b="1" dirty="0"/>
              <a:t>، </a:t>
            </a:r>
            <a:r>
              <a:rPr lang="fr-FR" sz="2000" b="1" dirty="0" err="1"/>
              <a:t>حيث</a:t>
            </a:r>
            <a:r>
              <a:rPr lang="fr-FR" sz="2000" b="1" dirty="0"/>
              <a:t> </a:t>
            </a:r>
            <a:r>
              <a:rPr lang="fr-FR" sz="2000" b="1" dirty="0" err="1"/>
              <a:t>تتجمع</a:t>
            </a:r>
            <a:r>
              <a:rPr lang="fr-FR" sz="2000" b="1" dirty="0"/>
              <a:t> </a:t>
            </a:r>
            <a:r>
              <a:rPr lang="fr-FR" sz="2000" b="1" dirty="0" err="1"/>
              <a:t>وحدات</a:t>
            </a:r>
            <a:r>
              <a:rPr lang="fr-FR" sz="2000" b="1" dirty="0"/>
              <a:t> </a:t>
            </a:r>
            <a:r>
              <a:rPr lang="fr-FR" sz="2000" b="1" dirty="0" err="1"/>
              <a:t>الريبوسوم</a:t>
            </a:r>
            <a:r>
              <a:rPr lang="fr-FR" sz="2000" b="1" dirty="0"/>
              <a:t>.</a:t>
            </a:r>
          </a:p>
          <a:p>
            <a:pPr algn="just" rtl="1"/>
            <a:r>
              <a:rPr lang="fr-FR" sz="2000" b="1" dirty="0" err="1"/>
              <a:t>مصفوفة</a:t>
            </a:r>
            <a:r>
              <a:rPr lang="fr-FR" sz="2000" b="1" dirty="0"/>
              <a:t> </a:t>
            </a:r>
            <a:r>
              <a:rPr lang="fr-FR" sz="2000" b="1" dirty="0" err="1"/>
              <a:t>شبه</a:t>
            </a:r>
            <a:r>
              <a:rPr lang="fr-FR" sz="2000" b="1" dirty="0"/>
              <a:t> </a:t>
            </a:r>
            <a:r>
              <a:rPr lang="fr-FR" sz="2000" b="1" dirty="0" err="1"/>
              <a:t>سائلة</a:t>
            </a:r>
            <a:r>
              <a:rPr lang="fr-FR" sz="2000" b="1" dirty="0"/>
              <a:t> </a:t>
            </a:r>
            <a:r>
              <a:rPr lang="fr-FR" sz="2000" b="1" dirty="0" err="1"/>
              <a:t>تسمى</a:t>
            </a:r>
            <a:r>
              <a:rPr lang="fr-FR" sz="2000" b="1" dirty="0"/>
              <a:t> </a:t>
            </a:r>
            <a:r>
              <a:rPr lang="fr-FR" sz="2000" b="1" dirty="0" err="1"/>
              <a:t>البلازما</a:t>
            </a:r>
            <a:r>
              <a:rPr lang="fr-FR" sz="2000" b="1" dirty="0"/>
              <a:t> </a:t>
            </a:r>
            <a:r>
              <a:rPr lang="fr-FR" sz="2000" b="1" dirty="0" err="1"/>
              <a:t>النووية</a:t>
            </a:r>
            <a:r>
              <a:rPr lang="fr-FR" sz="2000" b="1" dirty="0" smtClean="0"/>
              <a:t>.</a:t>
            </a:r>
            <a:endParaRPr lang="fr-FR" sz="2000" b="1" dirty="0"/>
          </a:p>
        </p:txBody>
      </p:sp>
    </p:spTree>
    <p:extLst>
      <p:ext uri="{BB962C8B-B14F-4D97-AF65-F5344CB8AC3E}">
        <p14:creationId xmlns:p14="http://schemas.microsoft.com/office/powerpoint/2010/main" val="2747482256"/>
      </p:ext>
    </p:extLst>
  </p:cSld>
  <p:clrMapOvr>
    <a:masterClrMapping/>
  </p:clrMapOvr>
  <p:transition>
    <p:pull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xmlns="" id="{DBCB8FCF-E290-B043-AA92-922BF44A0E70}"/>
              </a:ext>
            </a:extLst>
          </p:cNvPr>
          <p:cNvSpPr>
            <a:spLocks noGrp="1"/>
          </p:cNvSpPr>
          <p:nvPr>
            <p:ph idx="1"/>
          </p:nvPr>
        </p:nvSpPr>
        <p:spPr>
          <a:xfrm>
            <a:off x="179512" y="404664"/>
            <a:ext cx="8856984" cy="34976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buClr>
                <a:srgbClr val="339933"/>
              </a:buClr>
              <a:tabLst>
                <a:tab pos="2743200" algn="l"/>
              </a:tabLst>
              <a:defRPr/>
            </a:pPr>
            <a:r>
              <a:rPr lang="en-US" sz="2400" b="1" dirty="0">
                <a:latin typeface="Times New Roman" panose="02020603050405020304" pitchFamily="18" charset="0"/>
                <a:cs typeface="Times New Roman" panose="02020603050405020304" pitchFamily="18" charset="0"/>
              </a:rPr>
              <a:t>When the cell prepares to divide, the chromatin fibers coil up and condensed to be seen as chromosomes</a:t>
            </a:r>
            <a:r>
              <a:rPr lang="en-US" altLang="ja-JP" sz="2400" b="1" dirty="0">
                <a:latin typeface="Times New Roman" panose="02020603050405020304" pitchFamily="18" charset="0"/>
                <a:cs typeface="Times New Roman" panose="02020603050405020304" pitchFamily="18" charset="0"/>
              </a:rPr>
              <a:t>.</a:t>
            </a:r>
          </a:p>
          <a:p>
            <a:pPr algn="just">
              <a:lnSpc>
                <a:spcPct val="150000"/>
              </a:lnSpc>
              <a:buClr>
                <a:srgbClr val="339933"/>
              </a:buClr>
              <a:tabLst>
                <a:tab pos="2743200" algn="l"/>
              </a:tabLst>
              <a:defRPr/>
            </a:pPr>
            <a:r>
              <a:rPr lang="en-US" sz="2400" b="1" dirty="0" smtClean="0">
                <a:solidFill>
                  <a:srgbClr val="000000"/>
                </a:solidFill>
                <a:latin typeface="Times New Roman" panose="02020603050405020304" pitchFamily="18" charset="0"/>
                <a:cs typeface="Times New Roman" panose="02020603050405020304" pitchFamily="18" charset="0"/>
              </a:rPr>
              <a:t>Each </a:t>
            </a:r>
            <a:r>
              <a:rPr lang="en-US" sz="2400" b="1" dirty="0">
                <a:solidFill>
                  <a:srgbClr val="000000"/>
                </a:solidFill>
                <a:latin typeface="Times New Roman" panose="02020603050405020304" pitchFamily="18" charset="0"/>
                <a:cs typeface="Times New Roman" panose="02020603050405020304" pitchFamily="18" charset="0"/>
              </a:rPr>
              <a:t>eukaryotic species has a characteristic number of chromosomes.</a:t>
            </a:r>
          </a:p>
          <a:p>
            <a:pPr algn="just">
              <a:lnSpc>
                <a:spcPct val="150000"/>
              </a:lnSpc>
              <a:buClr>
                <a:srgbClr val="339933"/>
              </a:buClr>
              <a:tabLst>
                <a:tab pos="2743200" algn="l"/>
              </a:tabLst>
              <a:defRPr/>
            </a:pPr>
            <a:r>
              <a:rPr lang="en-US" sz="2400" dirty="0" smtClean="0">
                <a:solidFill>
                  <a:srgbClr val="000000"/>
                </a:solidFill>
                <a:latin typeface="Times New Roman" panose="02020603050405020304" pitchFamily="18" charset="0"/>
                <a:cs typeface="Times New Roman" panose="02020603050405020304" pitchFamily="18" charset="0"/>
              </a:rPr>
              <a:t>A </a:t>
            </a:r>
            <a:r>
              <a:rPr lang="en-US" sz="2400" dirty="0">
                <a:solidFill>
                  <a:srgbClr val="000000"/>
                </a:solidFill>
                <a:latin typeface="Times New Roman" panose="02020603050405020304" pitchFamily="18" charset="0"/>
                <a:cs typeface="Times New Roman" panose="02020603050405020304" pitchFamily="18" charset="0"/>
              </a:rPr>
              <a:t>typical human cell has </a:t>
            </a:r>
            <a:r>
              <a:rPr lang="en-US" sz="2400" b="1" dirty="0">
                <a:solidFill>
                  <a:srgbClr val="FF0000"/>
                </a:solidFill>
                <a:latin typeface="Times New Roman" panose="02020603050405020304" pitchFamily="18" charset="0"/>
                <a:cs typeface="Times New Roman" panose="02020603050405020304" pitchFamily="18" charset="0"/>
              </a:rPr>
              <a:t>46 chromosomes</a:t>
            </a:r>
            <a:r>
              <a:rPr lang="en-US" sz="2400" dirty="0">
                <a:solidFill>
                  <a:srgbClr val="000000"/>
                </a:solidFill>
                <a:latin typeface="Times New Roman" panose="02020603050405020304" pitchFamily="18" charset="0"/>
                <a:cs typeface="Times New Roman" panose="02020603050405020304" pitchFamily="18" charset="0"/>
              </a:rPr>
              <a:t>, but sex cells or </a:t>
            </a:r>
            <a:r>
              <a:rPr lang="en-US" sz="2400" u="sng" dirty="0">
                <a:solidFill>
                  <a:srgbClr val="000000"/>
                </a:solidFill>
                <a:latin typeface="Times New Roman" panose="02020603050405020304" pitchFamily="18" charset="0"/>
                <a:cs typeface="Times New Roman" panose="02020603050405020304" pitchFamily="18" charset="0"/>
              </a:rPr>
              <a:t>gametes</a:t>
            </a:r>
            <a:r>
              <a:rPr lang="en-US" sz="2400" dirty="0">
                <a:solidFill>
                  <a:srgbClr val="000000"/>
                </a:solidFill>
                <a:latin typeface="Times New Roman" panose="02020603050405020304" pitchFamily="18" charset="0"/>
                <a:cs typeface="Times New Roman" panose="02020603050405020304" pitchFamily="18" charset="0"/>
              </a:rPr>
              <a:t> (eggs and sperms) have only </a:t>
            </a:r>
            <a:r>
              <a:rPr lang="en-US" sz="2400" b="1" dirty="0">
                <a:solidFill>
                  <a:srgbClr val="FF0000"/>
                </a:solidFill>
                <a:latin typeface="Times New Roman" panose="02020603050405020304" pitchFamily="18" charset="0"/>
                <a:cs typeface="Times New Roman" panose="02020603050405020304" pitchFamily="18" charset="0"/>
              </a:rPr>
              <a:t>23 chromosomes</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63609" y="4221088"/>
            <a:ext cx="8288790" cy="163121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r-FR" sz="2000" b="1" dirty="0" err="1"/>
              <a:t>عندما</a:t>
            </a:r>
            <a:r>
              <a:rPr lang="fr-FR" sz="2000" b="1" dirty="0"/>
              <a:t> </a:t>
            </a:r>
            <a:r>
              <a:rPr lang="fr-FR" sz="2000" b="1" dirty="0" err="1"/>
              <a:t>تستعد</a:t>
            </a:r>
            <a:r>
              <a:rPr lang="fr-FR" sz="2000" b="1" dirty="0"/>
              <a:t> </a:t>
            </a:r>
            <a:r>
              <a:rPr lang="fr-FR" sz="2000" b="1" dirty="0" err="1"/>
              <a:t>الخلية</a:t>
            </a:r>
            <a:r>
              <a:rPr lang="fr-FR" sz="2000" b="1" dirty="0"/>
              <a:t> </a:t>
            </a:r>
            <a:r>
              <a:rPr lang="fr-FR" sz="2000" b="1" dirty="0" err="1"/>
              <a:t>للانقسام</a:t>
            </a:r>
            <a:r>
              <a:rPr lang="fr-FR" sz="2000" b="1" dirty="0"/>
              <a:t>، </a:t>
            </a:r>
            <a:r>
              <a:rPr lang="fr-FR" sz="2000" b="1" dirty="0" err="1"/>
              <a:t>تتجمع</a:t>
            </a:r>
            <a:r>
              <a:rPr lang="fr-FR" sz="2000" b="1" dirty="0"/>
              <a:t> </a:t>
            </a:r>
            <a:r>
              <a:rPr lang="fr-FR" sz="2000" b="1" dirty="0" err="1"/>
              <a:t>ألياف</a:t>
            </a:r>
            <a:r>
              <a:rPr lang="fr-FR" sz="2000" b="1" dirty="0"/>
              <a:t> </a:t>
            </a:r>
            <a:r>
              <a:rPr lang="fr-FR" sz="2000" b="1" dirty="0" err="1"/>
              <a:t>الكروماتين</a:t>
            </a:r>
            <a:r>
              <a:rPr lang="fr-FR" sz="2000" b="1" dirty="0"/>
              <a:t> </a:t>
            </a:r>
            <a:r>
              <a:rPr lang="fr-FR" sz="2000" b="1" dirty="0" err="1"/>
              <a:t>وتتكثف</a:t>
            </a:r>
            <a:r>
              <a:rPr lang="fr-FR" sz="2000" b="1" dirty="0"/>
              <a:t> </a:t>
            </a:r>
            <a:r>
              <a:rPr lang="fr-FR" sz="2000" b="1" dirty="0" err="1"/>
              <a:t>لتظهر</a:t>
            </a:r>
            <a:r>
              <a:rPr lang="fr-FR" sz="2000" b="1" dirty="0"/>
              <a:t> </a:t>
            </a:r>
            <a:r>
              <a:rPr lang="fr-FR" sz="2000" b="1" dirty="0" err="1"/>
              <a:t>على</a:t>
            </a:r>
            <a:r>
              <a:rPr lang="fr-FR" sz="2000" b="1" dirty="0"/>
              <a:t> </a:t>
            </a:r>
            <a:r>
              <a:rPr lang="fr-FR" sz="2000" b="1" dirty="0" err="1"/>
              <a:t>شكل</a:t>
            </a:r>
            <a:r>
              <a:rPr lang="fr-FR" sz="2000" b="1" dirty="0"/>
              <a:t> </a:t>
            </a:r>
            <a:r>
              <a:rPr lang="fr-FR" sz="2000" b="1" dirty="0" err="1"/>
              <a:t>كروموسومات</a:t>
            </a:r>
            <a:r>
              <a:rPr lang="fr-FR" sz="2000" b="1" dirty="0"/>
              <a:t>.</a:t>
            </a:r>
          </a:p>
          <a:p>
            <a:pPr algn="just" rtl="1"/>
            <a:r>
              <a:rPr lang="ar-DZ" sz="2000" b="1" dirty="0" smtClean="0"/>
              <a:t>كل </a:t>
            </a:r>
            <a:r>
              <a:rPr lang="ar-DZ" sz="2000" b="1" dirty="0"/>
              <a:t>نوع من الكائنات حقيقية النواة لديه عدد مميز من الكروموسومات</a:t>
            </a:r>
            <a:r>
              <a:rPr lang="ar-DZ" sz="2000" b="1" dirty="0" smtClean="0"/>
              <a:t>.</a:t>
            </a:r>
            <a:endParaRPr lang="ar-DZ" sz="2000" b="1" dirty="0"/>
          </a:p>
          <a:p>
            <a:pPr algn="just" rtl="1"/>
            <a:r>
              <a:rPr lang="ar-DZ" sz="2000" b="1" dirty="0"/>
              <a:t>- تحتوي الخلية البشرية النموذجية على 46 كروموسومًا، ولكن الخلايا الجنسية أو الأمشاج (البويضات والحيوانات المنوية) تحتوي على 23 كروموسومًا فقط.</a:t>
            </a:r>
          </a:p>
          <a:p>
            <a:pPr algn="just" rtl="1"/>
            <a:r>
              <a:rPr lang="ar-DZ" sz="2000" b="1" dirty="0" smtClean="0"/>
              <a:t>.</a:t>
            </a:r>
            <a:endParaRPr lang="fr-FR" sz="2000" b="1" dirty="0"/>
          </a:p>
        </p:txBody>
      </p:sp>
    </p:spTree>
    <p:extLst>
      <p:ext uri="{BB962C8B-B14F-4D97-AF65-F5344CB8AC3E}">
        <p14:creationId xmlns:p14="http://schemas.microsoft.com/office/powerpoint/2010/main" val="1128323160"/>
      </p:ext>
    </p:extLst>
  </p:cSld>
  <p:clrMapOvr>
    <a:masterClrMapping/>
  </p:clrMapOvr>
  <p:transition>
    <p:pull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4CD598B1-2C9A-4BB0-ABDE-1C0F54F12E6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4788024" y="72008"/>
            <a:ext cx="4283968" cy="5013176"/>
          </a:xfrm>
          <a:prstGeom prst="rect">
            <a:avLst/>
          </a:prstGeom>
          <a:ln w="38100">
            <a:solidFill>
              <a:srgbClr val="FF0066"/>
            </a:solidFill>
          </a:ln>
        </p:spPr>
      </p:pic>
      <p:pic>
        <p:nvPicPr>
          <p:cNvPr id="6" name="Picture 2" descr="Normal male 46,XY human karyotype | Wellcome Collection">
            <a:extLst>
              <a:ext uri="{FF2B5EF4-FFF2-40B4-BE49-F238E27FC236}">
                <a16:creationId xmlns:a16="http://schemas.microsoft.com/office/drawing/2014/main" xmlns="" id="{4BA45628-70C4-4391-9A88-1AEDE761DC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038" r="1949"/>
          <a:stretch/>
        </p:blipFill>
        <p:spPr bwMode="auto">
          <a:xfrm>
            <a:off x="72008" y="72008"/>
            <a:ext cx="4572000" cy="5013176"/>
          </a:xfrm>
          <a:prstGeom prst="rect">
            <a:avLst/>
          </a:prstGeom>
          <a:noFill/>
          <a:ln w="28575">
            <a:solidFill>
              <a:srgbClr val="0000FF"/>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5AB4CB8A-FC13-498A-AFD8-2385C5C6FF14}"/>
              </a:ext>
            </a:extLst>
          </p:cNvPr>
          <p:cNvSpPr txBox="1"/>
          <p:nvPr/>
        </p:nvSpPr>
        <p:spPr>
          <a:xfrm>
            <a:off x="4835916" y="5352891"/>
            <a:ext cx="4253087" cy="461665"/>
          </a:xfrm>
          <a:prstGeom prst="rect">
            <a:avLst/>
          </a:prstGeom>
          <a:noFill/>
          <a:ln w="28575">
            <a:solidFill>
              <a:srgbClr val="FF0066"/>
            </a:solidFill>
          </a:ln>
        </p:spPr>
        <p:txBody>
          <a:bodyPr wrap="none" rtlCol="0">
            <a:spAutoFit/>
          </a:bodyPr>
          <a:lstStyle/>
          <a:p>
            <a:r>
              <a:rPr lang="en-GB" sz="2400" dirty="0">
                <a:latin typeface="Times New Roman" panose="02020603050405020304" pitchFamily="18" charset="0"/>
                <a:cs typeface="Times New Roman" panose="02020603050405020304" pitchFamily="18" charset="0"/>
              </a:rPr>
              <a:t>Normal human Female 44 + XX </a:t>
            </a:r>
          </a:p>
        </p:txBody>
      </p:sp>
      <p:sp>
        <p:nvSpPr>
          <p:cNvPr id="8" name="TextBox 4">
            <a:extLst>
              <a:ext uri="{FF2B5EF4-FFF2-40B4-BE49-F238E27FC236}">
                <a16:creationId xmlns:a16="http://schemas.microsoft.com/office/drawing/2014/main" xmlns="" id="{ED394B52-C76B-4AA0-B5A5-9C5FD1D41017}"/>
              </a:ext>
            </a:extLst>
          </p:cNvPr>
          <p:cNvSpPr txBox="1"/>
          <p:nvPr/>
        </p:nvSpPr>
        <p:spPr>
          <a:xfrm>
            <a:off x="72008" y="5352890"/>
            <a:ext cx="3933897" cy="461665"/>
          </a:xfrm>
          <a:prstGeom prst="rect">
            <a:avLst/>
          </a:prstGeom>
          <a:noFill/>
          <a:ln w="28575">
            <a:solidFill>
              <a:srgbClr val="0000FF"/>
            </a:solidFill>
          </a:ln>
        </p:spPr>
        <p:txBody>
          <a:bodyPr wrap="none" rtlCol="0">
            <a:spAutoFit/>
          </a:bodyPr>
          <a:lstStyle/>
          <a:p>
            <a:r>
              <a:rPr lang="en-GB" sz="2400" dirty="0">
                <a:latin typeface="Times New Roman" panose="02020603050405020304" pitchFamily="18" charset="0"/>
                <a:cs typeface="Times New Roman" panose="02020603050405020304" pitchFamily="18" charset="0"/>
              </a:rPr>
              <a:t>Normal human male 44 + XY </a:t>
            </a:r>
          </a:p>
        </p:txBody>
      </p:sp>
    </p:spTree>
    <p:extLst>
      <p:ext uri="{BB962C8B-B14F-4D97-AF65-F5344CB8AC3E}">
        <p14:creationId xmlns:p14="http://schemas.microsoft.com/office/powerpoint/2010/main" val="1508042110"/>
      </p:ext>
    </p:extLst>
  </p:cSld>
  <p:clrMapOvr>
    <a:masterClrMapping/>
  </p:clrMapOvr>
  <p:transition>
    <p:pull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764705"/>
            <a:ext cx="8928992" cy="2304256"/>
          </a:xfrm>
          <a:ln w="38100"/>
        </p:spPr>
        <p:style>
          <a:lnRef idx="2">
            <a:schemeClr val="accent2"/>
          </a:lnRef>
          <a:fillRef idx="1">
            <a:schemeClr val="lt1"/>
          </a:fillRef>
          <a:effectRef idx="0">
            <a:schemeClr val="accent2"/>
          </a:effectRef>
          <a:fontRef idx="minor">
            <a:schemeClr val="dk1"/>
          </a:fontRef>
        </p:style>
        <p:txBody>
          <a:bodyPr lIns="144000" tIns="144000" rIns="180000" bIns="252000">
            <a:noAutofit/>
          </a:bodyPr>
          <a:lstStyle/>
          <a:p>
            <a:pPr algn="just">
              <a:buClr>
                <a:srgbClr val="9966FF"/>
              </a:buClr>
              <a:buSzPct val="150000"/>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The </a:t>
            </a:r>
            <a:r>
              <a:rPr lang="en-US" sz="2200" dirty="0">
                <a:latin typeface="Times New Roman" panose="02020603050405020304" pitchFamily="18" charset="0"/>
                <a:cs typeface="Times New Roman" panose="02020603050405020304" pitchFamily="18" charset="0"/>
              </a:rPr>
              <a:t>outer limiting boundary of all cells is known as </a:t>
            </a:r>
            <a:r>
              <a:rPr lang="en-US" sz="2200" dirty="0" smtClean="0">
                <a:latin typeface="Times New Roman" panose="02020603050405020304" pitchFamily="18" charset="0"/>
                <a:cs typeface="Times New Roman" panose="02020603050405020304" pitchFamily="18" charset="0"/>
              </a:rPr>
              <a:t>the </a:t>
            </a:r>
            <a:r>
              <a:rPr lang="en-US" sz="2200" b="1" dirty="0" smtClean="0">
                <a:latin typeface="Times New Roman" panose="02020603050405020304" pitchFamily="18" charset="0"/>
                <a:cs typeface="Times New Roman" panose="02020603050405020304" pitchFamily="18" charset="0"/>
              </a:rPr>
              <a:t>plasma </a:t>
            </a:r>
            <a:r>
              <a:rPr lang="en-US" sz="2200" b="1" dirty="0">
                <a:latin typeface="Times New Roman" panose="02020603050405020304" pitchFamily="18" charset="0"/>
                <a:cs typeface="Times New Roman" panose="02020603050405020304" pitchFamily="18" charset="0"/>
              </a:rPr>
              <a:t>membrane, </a:t>
            </a:r>
            <a:r>
              <a:rPr lang="en-US" sz="2200" dirty="0">
                <a:latin typeface="Times New Roman" panose="02020603050405020304" pitchFamily="18" charset="0"/>
                <a:cs typeface="Times New Roman" panose="02020603050405020304" pitchFamily="18" charset="0"/>
              </a:rPr>
              <a:t>or </a:t>
            </a:r>
            <a:r>
              <a:rPr lang="en-US" sz="2200" b="1" dirty="0">
                <a:latin typeface="Times New Roman" panose="02020603050405020304" pitchFamily="18" charset="0"/>
                <a:cs typeface="Times New Roman" panose="02020603050405020304" pitchFamily="18" charset="0"/>
              </a:rPr>
              <a:t>cell membrane</a:t>
            </a:r>
            <a:r>
              <a:rPr lang="en-US" sz="2200" b="1" dirty="0" smtClean="0">
                <a:latin typeface="Times New Roman" panose="02020603050405020304" pitchFamily="18" charset="0"/>
                <a:cs typeface="Times New Roman" panose="02020603050405020304" pitchFamily="18" charset="0"/>
              </a:rPr>
              <a:t>. </a:t>
            </a:r>
          </a:p>
          <a:p>
            <a:pPr algn="just">
              <a:buClr>
                <a:srgbClr val="9966FF"/>
              </a:buClr>
              <a:buSzPct val="150000"/>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It </a:t>
            </a:r>
            <a:r>
              <a:rPr lang="en-US" sz="2200" dirty="0">
                <a:latin typeface="Times New Roman" panose="02020603050405020304" pitchFamily="18" charset="0"/>
                <a:cs typeface="Times New Roman" panose="02020603050405020304" pitchFamily="18" charset="0"/>
              </a:rPr>
              <a:t>is composed of </a:t>
            </a:r>
            <a:r>
              <a:rPr lang="en-US" sz="2200" dirty="0" smtClean="0">
                <a:latin typeface="Times New Roman" panose="02020603050405020304" pitchFamily="18" charset="0"/>
                <a:cs typeface="Times New Roman" panose="02020603050405020304" pitchFamily="18" charset="0"/>
              </a:rPr>
              <a:t>a phospholipid </a:t>
            </a:r>
            <a:r>
              <a:rPr lang="en-US" sz="2200" dirty="0">
                <a:latin typeface="Times New Roman" panose="02020603050405020304" pitchFamily="18" charset="0"/>
                <a:cs typeface="Times New Roman" panose="02020603050405020304" pitchFamily="18" charset="0"/>
              </a:rPr>
              <a:t>bilayer and serves as a barrier between </a:t>
            </a:r>
            <a:r>
              <a:rPr lang="en-US" sz="2200" dirty="0" smtClean="0">
                <a:latin typeface="Times New Roman" panose="02020603050405020304" pitchFamily="18" charset="0"/>
                <a:cs typeface="Times New Roman" panose="02020603050405020304" pitchFamily="18" charset="0"/>
              </a:rPr>
              <a:t>the cell </a:t>
            </a:r>
            <a:r>
              <a:rPr lang="en-US" sz="2200" dirty="0">
                <a:latin typeface="Times New Roman" panose="02020603050405020304" pitchFamily="18" charset="0"/>
                <a:cs typeface="Times New Roman" panose="02020603050405020304" pitchFamily="18" charset="0"/>
              </a:rPr>
              <a:t>contents and the external environment.</a:t>
            </a:r>
            <a:endParaRPr lang="en-US" sz="2200" dirty="0" smtClean="0">
              <a:latin typeface="Times New Roman" panose="02020603050405020304" pitchFamily="18" charset="0"/>
              <a:cs typeface="Times New Roman" panose="02020603050405020304" pitchFamily="18" charset="0"/>
            </a:endParaRPr>
          </a:p>
          <a:p>
            <a:pPr algn="just">
              <a:buClr>
                <a:srgbClr val="9966FF"/>
              </a:buClr>
              <a:buSzPct val="150000"/>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The </a:t>
            </a:r>
            <a:r>
              <a:rPr lang="en-US" sz="2200" dirty="0">
                <a:latin typeface="Times New Roman" panose="02020603050405020304" pitchFamily="18" charset="0"/>
                <a:cs typeface="Times New Roman" panose="02020603050405020304" pitchFamily="18" charset="0"/>
              </a:rPr>
              <a:t>current model of how cellular </a:t>
            </a:r>
            <a:r>
              <a:rPr lang="en-US" sz="2200" dirty="0" smtClean="0">
                <a:latin typeface="Times New Roman" panose="02020603050405020304" pitchFamily="18" charset="0"/>
                <a:cs typeface="Times New Roman" panose="02020603050405020304" pitchFamily="18" charset="0"/>
              </a:rPr>
              <a:t>membranes are </a:t>
            </a:r>
            <a:r>
              <a:rPr lang="en-US" sz="2200" dirty="0">
                <a:latin typeface="Times New Roman" panose="02020603050405020304" pitchFamily="18" charset="0"/>
                <a:cs typeface="Times New Roman" panose="02020603050405020304" pitchFamily="18" charset="0"/>
              </a:rPr>
              <a:t>constructed is known as the </a:t>
            </a:r>
            <a:r>
              <a:rPr lang="en-US" sz="2200" i="1" dirty="0">
                <a:latin typeface="Times New Roman" panose="02020603050405020304" pitchFamily="18" charset="0"/>
                <a:cs typeface="Times New Roman" panose="02020603050405020304" pitchFamily="18" charset="0"/>
              </a:rPr>
              <a:t>fluid-mosaic model</a:t>
            </a:r>
            <a:r>
              <a:rPr lang="en-US" sz="2200" i="1" dirty="0" smtClean="0">
                <a:latin typeface="Times New Roman" panose="02020603050405020304" pitchFamily="18" charset="0"/>
                <a:cs typeface="Times New Roman" panose="02020603050405020304" pitchFamily="18" charset="0"/>
              </a:rPr>
              <a:t>.</a:t>
            </a:r>
            <a:endParaRPr lang="fr-FR" sz="2200" dirty="0" smtClean="0">
              <a:latin typeface="Times New Roman" pitchFamily="18" charset="0"/>
              <a:cs typeface="Times New Roman" pitchFamily="18" charset="0"/>
            </a:endParaRPr>
          </a:p>
        </p:txBody>
      </p:sp>
      <p:sp>
        <p:nvSpPr>
          <p:cNvPr id="4" name="Titre 1"/>
          <p:cNvSpPr>
            <a:spLocks noGrp="1"/>
          </p:cNvSpPr>
          <p:nvPr>
            <p:ph type="title"/>
          </p:nvPr>
        </p:nvSpPr>
        <p:spPr>
          <a:xfrm>
            <a:off x="1233662" y="44624"/>
            <a:ext cx="6846333" cy="648072"/>
          </a:xfrm>
          <a:solidFill>
            <a:schemeClr val="bg1"/>
          </a:solidFill>
          <a:ln w="28575">
            <a:solidFill>
              <a:srgbClr val="FF0000"/>
            </a:solidFill>
          </a:ln>
        </p:spPr>
        <p:txBody>
          <a:bodyPr>
            <a:normAutofit fontScale="90000"/>
          </a:bodyPr>
          <a:lstStyle/>
          <a:p>
            <a:pPr algn="ctr"/>
            <a: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b="1" dirty="0"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Cell membrane</a:t>
            </a:r>
            <a:endParaRPr lang="fr-FR" b="1" dirty="0">
              <a:effectLst>
                <a:outerShdw blurRad="38100" dist="38100" dir="2700000" algn="tl">
                  <a:srgbClr val="000000">
                    <a:alpha val="43137"/>
                  </a:srgbClr>
                </a:outerShdw>
              </a:effectLst>
            </a:endParaRPr>
          </a:p>
        </p:txBody>
      </p:sp>
      <p:pic>
        <p:nvPicPr>
          <p:cNvPr id="2" name="Image 1"/>
          <p:cNvPicPr>
            <a:picLocks noChangeAspect="1"/>
          </p:cNvPicPr>
          <p:nvPr/>
        </p:nvPicPr>
        <p:blipFill>
          <a:blip r:embed="rId2"/>
          <a:stretch>
            <a:fillRect/>
          </a:stretch>
        </p:blipFill>
        <p:spPr>
          <a:xfrm>
            <a:off x="107911" y="3140968"/>
            <a:ext cx="6480313" cy="3636000"/>
          </a:xfrm>
          <a:prstGeom prst="rect">
            <a:avLst/>
          </a:prstGeom>
          <a:ln w="28575">
            <a:solidFill>
              <a:srgbClr val="CC0099"/>
            </a:solidFill>
          </a:ln>
        </p:spPr>
      </p:pic>
      <p:sp>
        <p:nvSpPr>
          <p:cNvPr id="5" name="Rectangle 4"/>
          <p:cNvSpPr/>
          <p:nvPr/>
        </p:nvSpPr>
        <p:spPr>
          <a:xfrm>
            <a:off x="6660232" y="2883708"/>
            <a:ext cx="2386076" cy="378565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r-FR" sz="2000" b="1" dirty="0" err="1"/>
              <a:t>تُعرف</a:t>
            </a:r>
            <a:r>
              <a:rPr lang="fr-FR" sz="2000" b="1" dirty="0"/>
              <a:t> </a:t>
            </a:r>
            <a:r>
              <a:rPr lang="fr-FR" sz="2000" b="1" dirty="0" err="1"/>
              <a:t>الحدود</a:t>
            </a:r>
            <a:r>
              <a:rPr lang="fr-FR" sz="2000" b="1" dirty="0"/>
              <a:t> </a:t>
            </a:r>
            <a:r>
              <a:rPr lang="fr-FR" sz="2000" b="1" dirty="0" err="1"/>
              <a:t>الخارجية</a:t>
            </a:r>
            <a:r>
              <a:rPr lang="fr-FR" sz="2000" b="1" dirty="0"/>
              <a:t> </a:t>
            </a:r>
            <a:r>
              <a:rPr lang="fr-FR" sz="2000" b="1" dirty="0" err="1"/>
              <a:t>المحددة</a:t>
            </a:r>
            <a:r>
              <a:rPr lang="fr-FR" sz="2000" b="1" dirty="0"/>
              <a:t> </a:t>
            </a:r>
            <a:r>
              <a:rPr lang="fr-FR" sz="2000" b="1" dirty="0" err="1"/>
              <a:t>لجميع</a:t>
            </a:r>
            <a:r>
              <a:rPr lang="fr-FR" sz="2000" b="1" dirty="0"/>
              <a:t> </a:t>
            </a:r>
            <a:r>
              <a:rPr lang="fr-FR" sz="2000" b="1" dirty="0" err="1"/>
              <a:t>الخلايا</a:t>
            </a:r>
            <a:r>
              <a:rPr lang="fr-FR" sz="2000" b="1" dirty="0"/>
              <a:t> </a:t>
            </a:r>
            <a:r>
              <a:rPr lang="fr-FR" sz="2000" b="1" dirty="0" err="1"/>
              <a:t>بالغشاء</a:t>
            </a:r>
            <a:r>
              <a:rPr lang="fr-FR" sz="2000" b="1" dirty="0"/>
              <a:t> </a:t>
            </a:r>
            <a:r>
              <a:rPr lang="fr-FR" sz="2000" b="1" dirty="0" err="1"/>
              <a:t>البلازمي</a:t>
            </a:r>
            <a:r>
              <a:rPr lang="fr-FR" sz="2000" b="1" dirty="0"/>
              <a:t> </a:t>
            </a:r>
            <a:r>
              <a:rPr lang="fr-FR" sz="2000" b="1" dirty="0" err="1"/>
              <a:t>أو</a:t>
            </a:r>
            <a:r>
              <a:rPr lang="fr-FR" sz="2000" b="1" dirty="0"/>
              <a:t> </a:t>
            </a:r>
            <a:r>
              <a:rPr lang="fr-FR" sz="2000" b="1" dirty="0" err="1"/>
              <a:t>غشاء</a:t>
            </a:r>
            <a:r>
              <a:rPr lang="fr-FR" sz="2000" b="1" dirty="0"/>
              <a:t> </a:t>
            </a:r>
            <a:r>
              <a:rPr lang="fr-FR" sz="2000" b="1" dirty="0" err="1"/>
              <a:t>الخلية</a:t>
            </a:r>
            <a:r>
              <a:rPr lang="fr-FR" sz="2000" b="1" dirty="0"/>
              <a:t>.</a:t>
            </a:r>
          </a:p>
          <a:p>
            <a:pPr algn="just" rtl="1"/>
            <a:r>
              <a:rPr lang="fr-FR" sz="2000" b="1" dirty="0" err="1"/>
              <a:t>يتكون</a:t>
            </a:r>
            <a:r>
              <a:rPr lang="fr-FR" sz="2000" b="1" dirty="0"/>
              <a:t> </a:t>
            </a:r>
            <a:r>
              <a:rPr lang="fr-FR" sz="2000" b="1" dirty="0" err="1"/>
              <a:t>من</a:t>
            </a:r>
            <a:r>
              <a:rPr lang="fr-FR" sz="2000" b="1" dirty="0"/>
              <a:t> </a:t>
            </a:r>
            <a:r>
              <a:rPr lang="fr-FR" sz="2000" b="1" dirty="0" err="1"/>
              <a:t>طبقة</a:t>
            </a:r>
            <a:r>
              <a:rPr lang="fr-FR" sz="2000" b="1" dirty="0"/>
              <a:t> </a:t>
            </a:r>
            <a:r>
              <a:rPr lang="fr-FR" sz="2000" b="1" dirty="0" err="1"/>
              <a:t>ثنائية</a:t>
            </a:r>
            <a:r>
              <a:rPr lang="fr-FR" sz="2000" b="1" dirty="0"/>
              <a:t> </a:t>
            </a:r>
            <a:r>
              <a:rPr lang="fr-FR" sz="2000" b="1" dirty="0" err="1"/>
              <a:t>من</a:t>
            </a:r>
            <a:r>
              <a:rPr lang="fr-FR" sz="2000" b="1" dirty="0"/>
              <a:t> </a:t>
            </a:r>
            <a:r>
              <a:rPr lang="fr-FR" sz="2000" b="1" dirty="0" err="1"/>
              <a:t>الفسفوليبيد</a:t>
            </a:r>
            <a:r>
              <a:rPr lang="fr-FR" sz="2000" b="1" dirty="0"/>
              <a:t> </a:t>
            </a:r>
            <a:r>
              <a:rPr lang="fr-FR" sz="2000" b="1" dirty="0" err="1"/>
              <a:t>ويعمل</a:t>
            </a:r>
            <a:r>
              <a:rPr lang="fr-FR" sz="2000" b="1" dirty="0"/>
              <a:t> </a:t>
            </a:r>
            <a:r>
              <a:rPr lang="fr-FR" sz="2000" b="1" dirty="0" err="1"/>
              <a:t>كحاجز</a:t>
            </a:r>
            <a:r>
              <a:rPr lang="fr-FR" sz="2000" b="1" dirty="0"/>
              <a:t> </a:t>
            </a:r>
            <a:r>
              <a:rPr lang="fr-FR" sz="2000" b="1" dirty="0" err="1"/>
              <a:t>بين</a:t>
            </a:r>
            <a:r>
              <a:rPr lang="fr-FR" sz="2000" b="1" dirty="0"/>
              <a:t> </a:t>
            </a:r>
            <a:r>
              <a:rPr lang="fr-FR" sz="2000" b="1" dirty="0" err="1"/>
              <a:t>محتويات</a:t>
            </a:r>
            <a:r>
              <a:rPr lang="fr-FR" sz="2000" b="1" dirty="0"/>
              <a:t> </a:t>
            </a:r>
            <a:r>
              <a:rPr lang="fr-FR" sz="2000" b="1" dirty="0" err="1"/>
              <a:t>الخلية</a:t>
            </a:r>
            <a:r>
              <a:rPr lang="fr-FR" sz="2000" b="1" dirty="0"/>
              <a:t> </a:t>
            </a:r>
            <a:r>
              <a:rPr lang="fr-FR" sz="2000" b="1" dirty="0" err="1"/>
              <a:t>والبيئة</a:t>
            </a:r>
            <a:r>
              <a:rPr lang="fr-FR" sz="2000" b="1" dirty="0"/>
              <a:t> </a:t>
            </a:r>
            <a:r>
              <a:rPr lang="fr-FR" sz="2000" b="1" dirty="0" err="1"/>
              <a:t>الخارجية</a:t>
            </a:r>
            <a:r>
              <a:rPr lang="fr-FR" sz="2000" b="1" dirty="0"/>
              <a:t>.</a:t>
            </a:r>
          </a:p>
          <a:p>
            <a:pPr algn="just" rtl="1"/>
            <a:r>
              <a:rPr lang="fr-FR" sz="2000" b="1" dirty="0" err="1"/>
              <a:t>يُعرف</a:t>
            </a:r>
            <a:r>
              <a:rPr lang="fr-FR" sz="2000" b="1" dirty="0"/>
              <a:t> </a:t>
            </a:r>
            <a:r>
              <a:rPr lang="fr-FR" sz="2000" b="1" dirty="0" err="1"/>
              <a:t>النموذج</a:t>
            </a:r>
            <a:r>
              <a:rPr lang="fr-FR" sz="2000" b="1" dirty="0"/>
              <a:t> </a:t>
            </a:r>
            <a:r>
              <a:rPr lang="fr-FR" sz="2000" b="1" dirty="0" err="1"/>
              <a:t>الحالي</a:t>
            </a:r>
            <a:r>
              <a:rPr lang="fr-FR" sz="2000" b="1" dirty="0"/>
              <a:t> </a:t>
            </a:r>
            <a:r>
              <a:rPr lang="fr-FR" sz="2000" b="1" dirty="0" err="1"/>
              <a:t>لكيفية</a:t>
            </a:r>
            <a:r>
              <a:rPr lang="fr-FR" sz="2000" b="1" dirty="0"/>
              <a:t> </a:t>
            </a:r>
            <a:r>
              <a:rPr lang="fr-FR" sz="2000" b="1" dirty="0" err="1"/>
              <a:t>بناء</a:t>
            </a:r>
            <a:r>
              <a:rPr lang="fr-FR" sz="2000" b="1" dirty="0"/>
              <a:t> </a:t>
            </a:r>
            <a:r>
              <a:rPr lang="fr-FR" sz="2000" b="1" dirty="0" err="1"/>
              <a:t>الأغشية</a:t>
            </a:r>
            <a:r>
              <a:rPr lang="fr-FR" sz="2000" b="1" dirty="0"/>
              <a:t> </a:t>
            </a:r>
            <a:r>
              <a:rPr lang="fr-FR" sz="2000" b="1" dirty="0" err="1"/>
              <a:t>الخلوية</a:t>
            </a:r>
            <a:r>
              <a:rPr lang="fr-FR" sz="2000" b="1" dirty="0"/>
              <a:t> </a:t>
            </a:r>
            <a:r>
              <a:rPr lang="fr-FR" sz="2000" b="1" dirty="0" err="1"/>
              <a:t>باسم</a:t>
            </a:r>
            <a:r>
              <a:rPr lang="fr-FR" sz="2000" b="1" dirty="0"/>
              <a:t> </a:t>
            </a:r>
            <a:r>
              <a:rPr lang="fr-FR" sz="2000" b="1" dirty="0" err="1"/>
              <a:t>نموذج</a:t>
            </a:r>
            <a:r>
              <a:rPr lang="fr-FR" sz="2000" b="1" dirty="0"/>
              <a:t> </a:t>
            </a:r>
            <a:r>
              <a:rPr lang="fr-FR" sz="2000" b="1" dirty="0" err="1"/>
              <a:t>الفسيفساء</a:t>
            </a:r>
            <a:r>
              <a:rPr lang="fr-FR" sz="2000" b="1" dirty="0"/>
              <a:t> </a:t>
            </a:r>
            <a:r>
              <a:rPr lang="fr-FR" sz="2000" b="1" dirty="0" err="1"/>
              <a:t>السائل</a:t>
            </a:r>
            <a:r>
              <a:rPr lang="fr-FR" sz="2000" b="1" dirty="0"/>
              <a:t>.</a:t>
            </a:r>
          </a:p>
        </p:txBody>
      </p:sp>
    </p:spTree>
    <p:extLst>
      <p:ext uri="{BB962C8B-B14F-4D97-AF65-F5344CB8AC3E}">
        <p14:creationId xmlns:p14="http://schemas.microsoft.com/office/powerpoint/2010/main" val="3147076156"/>
      </p:ext>
    </p:extLst>
  </p:cSld>
  <p:clrMapOvr>
    <a:masterClrMapping/>
  </p:clrMapOvr>
  <p:transition>
    <p:pull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 y="54586"/>
            <a:ext cx="9108000" cy="6732000"/>
          </a:xfrm>
          <a:prstGeom prst="rect">
            <a:avLst/>
          </a:prstGeom>
          <a:solidFill>
            <a:srgbClr val="0070C0"/>
          </a:solid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p:cNvSpPr txBox="1">
            <a:spLocks/>
          </p:cNvSpPr>
          <p:nvPr/>
        </p:nvSpPr>
        <p:spPr>
          <a:xfrm>
            <a:off x="557242" y="1875539"/>
            <a:ext cx="8229600" cy="2389025"/>
          </a:xfrm>
          <a:prstGeom prst="rect">
            <a:avLst/>
          </a:prstGeom>
          <a:blipFill>
            <a:blip r:embed="rId3"/>
            <a:tile tx="0" ty="0" sx="100000" sy="100000" flip="none" algn="tl"/>
          </a:blipFill>
          <a:ln w="76200">
            <a:solidFill>
              <a:srgbClr val="0000F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360000" rIns="360000" bIns="360000" anchor="ctr" anchorCtr="0">
            <a:spAutoFit/>
          </a:bodyPr>
          <a:lstStyle/>
          <a:p>
            <a:pPr lvl="0" algn="ctr">
              <a:spcBef>
                <a:spcPct val="0"/>
              </a:spcBef>
              <a:defRPr/>
            </a:pPr>
            <a:r>
              <a:rPr lang="fr-FR" sz="5400" b="1" dirty="0" err="1" smtClean="0">
                <a:ln>
                  <a:solidFill>
                    <a:srgbClr val="0000FF"/>
                  </a:solidFill>
                </a:ln>
                <a:solidFill>
                  <a:schemeClr val="tx1"/>
                </a:solidFill>
                <a:latin typeface="Times New Roman" pitchFamily="18" charset="0"/>
                <a:cs typeface="Times New Roman" pitchFamily="18" charset="0"/>
              </a:rPr>
              <a:t>Unicellular</a:t>
            </a:r>
            <a:r>
              <a:rPr lang="fr-FR" sz="5400" b="1" dirty="0" smtClean="0">
                <a:ln>
                  <a:solidFill>
                    <a:srgbClr val="0000FF"/>
                  </a:solidFill>
                </a:ln>
                <a:solidFill>
                  <a:schemeClr val="tx1"/>
                </a:solidFill>
                <a:latin typeface="Times New Roman" pitchFamily="18" charset="0"/>
                <a:cs typeface="Times New Roman" pitchFamily="18" charset="0"/>
              </a:rPr>
              <a:t> </a:t>
            </a:r>
            <a:r>
              <a:rPr lang="fr-FR" sz="5400" b="1" dirty="0">
                <a:ln>
                  <a:solidFill>
                    <a:srgbClr val="0000FF"/>
                  </a:solidFill>
                </a:ln>
                <a:solidFill>
                  <a:schemeClr val="tx1"/>
                </a:solidFill>
                <a:latin typeface="Times New Roman" pitchFamily="18" charset="0"/>
                <a:cs typeface="Times New Roman" pitchFamily="18" charset="0"/>
              </a:rPr>
              <a:t>and </a:t>
            </a:r>
            <a:r>
              <a:rPr lang="fr-FR" sz="5400" b="1" dirty="0" err="1">
                <a:ln>
                  <a:solidFill>
                    <a:srgbClr val="0000FF"/>
                  </a:solidFill>
                </a:ln>
                <a:solidFill>
                  <a:schemeClr val="tx1"/>
                </a:solidFill>
                <a:latin typeface="Times New Roman" pitchFamily="18" charset="0"/>
                <a:cs typeface="Times New Roman" pitchFamily="18" charset="0"/>
              </a:rPr>
              <a:t>multicellular</a:t>
            </a:r>
            <a:r>
              <a:rPr lang="fr-FR" sz="5400" b="1" dirty="0">
                <a:ln>
                  <a:solidFill>
                    <a:srgbClr val="0000FF"/>
                  </a:solidFill>
                </a:ln>
                <a:solidFill>
                  <a:schemeClr val="tx1"/>
                </a:solidFill>
                <a:latin typeface="Times New Roman" pitchFamily="18" charset="0"/>
                <a:cs typeface="Times New Roman" pitchFamily="18" charset="0"/>
              </a:rPr>
              <a:t> </a:t>
            </a:r>
            <a:r>
              <a:rPr lang="fr-FR" sz="5400" b="1" dirty="0" err="1" smtClean="0">
                <a:ln>
                  <a:solidFill>
                    <a:srgbClr val="0000FF"/>
                  </a:solidFill>
                </a:ln>
                <a:solidFill>
                  <a:schemeClr val="tx1"/>
                </a:solidFill>
                <a:latin typeface="Times New Roman" pitchFamily="18" charset="0"/>
                <a:cs typeface="Times New Roman" pitchFamily="18" charset="0"/>
              </a:rPr>
              <a:t>organisms</a:t>
            </a:r>
            <a:endParaRPr kumimoji="0" lang="fr-FR" sz="5400" b="1" i="0" u="none" strike="noStrike" kern="1200" cap="none" spc="0" normalizeH="0" baseline="0" noProof="0" dirty="0">
              <a:ln>
                <a:solidFill>
                  <a:srgbClr val="0000FF"/>
                </a:solidFill>
              </a:ln>
              <a:solidFill>
                <a:schemeClr val="tx1"/>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922441509"/>
      </p:ext>
    </p:extLst>
  </p:cSld>
  <p:clrMapOvr>
    <a:masterClrMapping/>
  </p:clrMapOvr>
  <p:transition>
    <p:pull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08356" y="908720"/>
            <a:ext cx="8496944" cy="2952327"/>
          </a:xfrm>
          <a:ln>
            <a:noFill/>
          </a:ln>
        </p:spPr>
        <p:style>
          <a:lnRef idx="2">
            <a:schemeClr val="dk1"/>
          </a:lnRef>
          <a:fillRef idx="1">
            <a:schemeClr val="lt1"/>
          </a:fillRef>
          <a:effectRef idx="0">
            <a:schemeClr val="dk1"/>
          </a:effectRef>
          <a:fontRef idx="minor">
            <a:schemeClr val="dk1"/>
          </a:fontRef>
        </p:style>
        <p:txBody>
          <a:bodyPr lIns="144000" tIns="144000" rIns="180000" bIns="252000">
            <a:noAutofit/>
          </a:bodyPr>
          <a:lstStyle/>
          <a:p>
            <a:pPr algn="just">
              <a:lnSpc>
                <a:spcPct val="150000"/>
              </a:lnSpc>
              <a:buClr>
                <a:srgbClr val="9966FF"/>
              </a:buClr>
              <a:buSzPct val="150000"/>
              <a:buFont typeface="Wingdings" panose="05000000000000000000" pitchFamily="2" charset="2"/>
              <a:buChar char="§"/>
            </a:pPr>
            <a:r>
              <a:rPr lang="en-US" sz="2200" b="1" dirty="0">
                <a:solidFill>
                  <a:srgbClr val="FF0066"/>
                </a:solidFill>
                <a:latin typeface="Times New Roman" pitchFamily="18" charset="0"/>
                <a:cs typeface="Times New Roman" pitchFamily="18" charset="0"/>
              </a:rPr>
              <a:t>Cytoplasm: </a:t>
            </a:r>
            <a:r>
              <a:rPr lang="en-US" sz="2200" b="1" dirty="0">
                <a:latin typeface="Times New Roman" pitchFamily="18" charset="0"/>
                <a:cs typeface="Times New Roman" pitchFamily="18" charset="0"/>
              </a:rPr>
              <a:t>is </a:t>
            </a:r>
            <a:r>
              <a:rPr lang="fr-FR" sz="2200" b="1" dirty="0">
                <a:latin typeface="Times New Roman" pitchFamily="18" charset="0"/>
                <a:cs typeface="Times New Roman" pitchFamily="18" charset="0"/>
              </a:rPr>
              <a:t>the </a:t>
            </a:r>
            <a:r>
              <a:rPr lang="fr-FR" sz="2200" b="1" dirty="0" err="1">
                <a:latin typeface="Times New Roman" pitchFamily="18" charset="0"/>
                <a:cs typeface="Times New Roman" pitchFamily="18" charset="0"/>
              </a:rPr>
              <a:t>region</a:t>
            </a:r>
            <a:r>
              <a:rPr lang="fr-FR" sz="2200" b="1" dirty="0">
                <a:latin typeface="Times New Roman" pitchFamily="18" charset="0"/>
                <a:cs typeface="Times New Roman" pitchFamily="18" charset="0"/>
              </a:rPr>
              <a:t> of the </a:t>
            </a:r>
            <a:r>
              <a:rPr lang="en-US" sz="2200" b="1" dirty="0">
                <a:latin typeface="Times New Roman" pitchFamily="18" charset="0"/>
                <a:cs typeface="Times New Roman" pitchFamily="18" charset="0"/>
              </a:rPr>
              <a:t>cell inside the plasma membrane but outside the nucleus; in other words, it is the interior of the cell excluding the nucleus.</a:t>
            </a:r>
          </a:p>
          <a:p>
            <a:pPr algn="just">
              <a:lnSpc>
                <a:spcPct val="150000"/>
              </a:lnSpc>
              <a:buClr>
                <a:srgbClr val="9966FF"/>
              </a:buClr>
              <a:buSzPct val="150000"/>
              <a:buFont typeface="Wingdings" panose="05000000000000000000" pitchFamily="2" charset="2"/>
              <a:buChar char="§"/>
            </a:pPr>
            <a:r>
              <a:rPr lang="en-US" sz="2200" b="1" dirty="0">
                <a:latin typeface="Times New Roman" pitchFamily="18" charset="0"/>
                <a:cs typeface="Times New Roman" pitchFamily="18" charset="0"/>
              </a:rPr>
              <a:t>In the case of Eukaryotic cells, the cytoplasm includes the </a:t>
            </a:r>
            <a:r>
              <a:rPr lang="en-US" sz="2200" b="1" dirty="0">
                <a:solidFill>
                  <a:srgbClr val="0000FF"/>
                </a:solidFill>
                <a:latin typeface="Times New Roman" pitchFamily="18" charset="0"/>
                <a:cs typeface="Times New Roman" pitchFamily="18" charset="0"/>
              </a:rPr>
              <a:t>hyaloplasm</a:t>
            </a:r>
            <a:r>
              <a:rPr lang="en-US" sz="2200" b="1" dirty="0">
                <a:latin typeface="Times New Roman" pitchFamily="18" charset="0"/>
                <a:cs typeface="Times New Roman" pitchFamily="18" charset="0"/>
              </a:rPr>
              <a:t> and the organelles. </a:t>
            </a:r>
          </a:p>
        </p:txBody>
      </p:sp>
      <p:sp>
        <p:nvSpPr>
          <p:cNvPr id="4" name="Titre 1"/>
          <p:cNvSpPr>
            <a:spLocks noGrp="1"/>
          </p:cNvSpPr>
          <p:nvPr>
            <p:ph type="title"/>
          </p:nvPr>
        </p:nvSpPr>
        <p:spPr>
          <a:xfrm>
            <a:off x="1233662" y="44624"/>
            <a:ext cx="6846333" cy="648072"/>
          </a:xfrm>
          <a:solidFill>
            <a:schemeClr val="bg1"/>
          </a:solidFill>
          <a:ln w="28575">
            <a:solidFill>
              <a:srgbClr val="FF0000"/>
            </a:solidFill>
          </a:ln>
        </p:spPr>
        <p:txBody>
          <a:bodyPr>
            <a:normAutofit fontScale="90000"/>
          </a:bodyPr>
          <a:lstStyle/>
          <a:p>
            <a:pPr algn="ctr"/>
            <a: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b="1" dirty="0"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Cytoplasm</a:t>
            </a:r>
            <a:endParaRPr lang="fr-FR" b="1" dirty="0">
              <a:effectLst>
                <a:outerShdw blurRad="38100" dist="38100" dir="2700000" algn="tl">
                  <a:srgbClr val="000000">
                    <a:alpha val="43137"/>
                  </a:srgbClr>
                </a:outerShdw>
              </a:effectLst>
            </a:endParaRPr>
          </a:p>
        </p:txBody>
      </p:sp>
      <p:sp>
        <p:nvSpPr>
          <p:cNvPr id="2" name="Rectangle à coins arrondis 1"/>
          <p:cNvSpPr/>
          <p:nvPr/>
        </p:nvSpPr>
        <p:spPr>
          <a:xfrm>
            <a:off x="369210" y="4071539"/>
            <a:ext cx="2042550" cy="7920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66"/>
                </a:solidFill>
                <a:latin typeface="Times New Roman" pitchFamily="18" charset="0"/>
                <a:cs typeface="Times New Roman" pitchFamily="18" charset="0"/>
              </a:rPr>
              <a:t>Cytoplasm</a:t>
            </a:r>
            <a:endParaRPr lang="fr-FR" sz="2800" dirty="0"/>
          </a:p>
        </p:txBody>
      </p:sp>
      <p:sp>
        <p:nvSpPr>
          <p:cNvPr id="6" name="Ellipse 5"/>
          <p:cNvSpPr/>
          <p:nvPr/>
        </p:nvSpPr>
        <p:spPr>
          <a:xfrm>
            <a:off x="3419872" y="3999531"/>
            <a:ext cx="2376264" cy="86409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0000FF"/>
                </a:solidFill>
                <a:latin typeface="Times New Roman" pitchFamily="18" charset="0"/>
                <a:cs typeface="Times New Roman" pitchFamily="18" charset="0"/>
              </a:rPr>
              <a:t>hyaloplasm</a:t>
            </a:r>
            <a:endParaRPr lang="fr-FR" sz="2400" dirty="0"/>
          </a:p>
        </p:txBody>
      </p:sp>
      <p:sp>
        <p:nvSpPr>
          <p:cNvPr id="9" name="Ellipse 8"/>
          <p:cNvSpPr/>
          <p:nvPr/>
        </p:nvSpPr>
        <p:spPr>
          <a:xfrm>
            <a:off x="6660232" y="3999531"/>
            <a:ext cx="2261566" cy="93610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0000FF"/>
                </a:solidFill>
                <a:latin typeface="Times New Roman" pitchFamily="18" charset="0"/>
                <a:cs typeface="Times New Roman" pitchFamily="18" charset="0"/>
              </a:rPr>
              <a:t>organelles</a:t>
            </a:r>
            <a:endParaRPr lang="fr-FR" sz="2400" dirty="0">
              <a:solidFill>
                <a:srgbClr val="0000FF"/>
              </a:solidFill>
            </a:endParaRPr>
          </a:p>
        </p:txBody>
      </p:sp>
      <p:sp>
        <p:nvSpPr>
          <p:cNvPr id="10" name="Plus 9"/>
          <p:cNvSpPr/>
          <p:nvPr/>
        </p:nvSpPr>
        <p:spPr>
          <a:xfrm>
            <a:off x="5950615" y="4179551"/>
            <a:ext cx="648072" cy="576064"/>
          </a:xfrm>
          <a:prstGeom prst="mathPlus">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Égal 10"/>
          <p:cNvSpPr/>
          <p:nvPr/>
        </p:nvSpPr>
        <p:spPr>
          <a:xfrm>
            <a:off x="2498285" y="4143547"/>
            <a:ext cx="818414" cy="648072"/>
          </a:xfrm>
          <a:prstGeom prst="mathEqua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Rectangle 11"/>
          <p:cNvSpPr/>
          <p:nvPr/>
        </p:nvSpPr>
        <p:spPr>
          <a:xfrm>
            <a:off x="385708" y="5074119"/>
            <a:ext cx="8536090"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lnSpc>
                <a:spcPct val="150000"/>
              </a:lnSpc>
            </a:pPr>
            <a:r>
              <a:rPr lang="fr-FR" sz="2000" b="1" dirty="0" err="1"/>
              <a:t>السيتوبلازم</a:t>
            </a:r>
            <a:r>
              <a:rPr lang="fr-FR" sz="2000" b="1" dirty="0"/>
              <a:t>: </a:t>
            </a:r>
            <a:r>
              <a:rPr lang="fr-FR" sz="2000" b="1" dirty="0" err="1"/>
              <a:t>منطقة</a:t>
            </a:r>
            <a:r>
              <a:rPr lang="fr-FR" sz="2000" b="1" dirty="0"/>
              <a:t> </a:t>
            </a:r>
            <a:r>
              <a:rPr lang="fr-FR" sz="2000" b="1" dirty="0" err="1"/>
              <a:t>الخلية</a:t>
            </a:r>
            <a:r>
              <a:rPr lang="fr-FR" sz="2000" b="1" dirty="0"/>
              <a:t> </a:t>
            </a:r>
            <a:r>
              <a:rPr lang="fr-FR" sz="2000" b="1" dirty="0" err="1"/>
              <a:t>الموجودة</a:t>
            </a:r>
            <a:r>
              <a:rPr lang="fr-FR" sz="2000" b="1" dirty="0"/>
              <a:t> </a:t>
            </a:r>
            <a:r>
              <a:rPr lang="fr-FR" sz="2000" b="1" dirty="0" err="1"/>
              <a:t>داخل</a:t>
            </a:r>
            <a:r>
              <a:rPr lang="fr-FR" sz="2000" b="1" dirty="0"/>
              <a:t> </a:t>
            </a:r>
            <a:r>
              <a:rPr lang="fr-FR" sz="2000" b="1" dirty="0" err="1"/>
              <a:t>الغشاء</a:t>
            </a:r>
            <a:r>
              <a:rPr lang="fr-FR" sz="2000" b="1" dirty="0"/>
              <a:t> </a:t>
            </a:r>
            <a:r>
              <a:rPr lang="fr-FR" sz="2000" b="1" dirty="0" err="1"/>
              <a:t>البلازمي</a:t>
            </a:r>
            <a:r>
              <a:rPr lang="fr-FR" sz="2000" b="1" dirty="0"/>
              <a:t> </a:t>
            </a:r>
            <a:r>
              <a:rPr lang="fr-FR" sz="2000" b="1" dirty="0" err="1"/>
              <a:t>ولكن</a:t>
            </a:r>
            <a:r>
              <a:rPr lang="fr-FR" sz="2000" b="1" dirty="0"/>
              <a:t> </a:t>
            </a:r>
            <a:r>
              <a:rPr lang="fr-FR" sz="2000" b="1" dirty="0" err="1"/>
              <a:t>خارج</a:t>
            </a:r>
            <a:r>
              <a:rPr lang="fr-FR" sz="2000" b="1" dirty="0"/>
              <a:t> </a:t>
            </a:r>
            <a:r>
              <a:rPr lang="fr-FR" sz="2000" b="1" dirty="0" err="1"/>
              <a:t>النواة</a:t>
            </a:r>
            <a:r>
              <a:rPr lang="fr-FR" sz="2000" b="1" dirty="0"/>
              <a:t>؛ </a:t>
            </a:r>
            <a:r>
              <a:rPr lang="fr-FR" sz="2000" b="1" dirty="0" err="1"/>
              <a:t>بمعنى</a:t>
            </a:r>
            <a:r>
              <a:rPr lang="fr-FR" sz="2000" b="1" dirty="0"/>
              <a:t> </a:t>
            </a:r>
            <a:r>
              <a:rPr lang="fr-FR" sz="2000" b="1" dirty="0" err="1"/>
              <a:t>آخر</a:t>
            </a:r>
            <a:r>
              <a:rPr lang="fr-FR" sz="2000" b="1" dirty="0"/>
              <a:t>، </a:t>
            </a:r>
            <a:r>
              <a:rPr lang="fr-FR" sz="2000" b="1" dirty="0" err="1"/>
              <a:t>هو</a:t>
            </a:r>
            <a:r>
              <a:rPr lang="fr-FR" sz="2000" b="1" dirty="0"/>
              <a:t> </a:t>
            </a:r>
            <a:r>
              <a:rPr lang="fr-FR" sz="2000" b="1" dirty="0" err="1"/>
              <a:t>الجزء</a:t>
            </a:r>
            <a:r>
              <a:rPr lang="fr-FR" sz="2000" b="1" dirty="0"/>
              <a:t> </a:t>
            </a:r>
            <a:r>
              <a:rPr lang="fr-FR" sz="2000" b="1" dirty="0" err="1"/>
              <a:t>الداخلي</a:t>
            </a:r>
            <a:r>
              <a:rPr lang="fr-FR" sz="2000" b="1" dirty="0"/>
              <a:t> </a:t>
            </a:r>
            <a:r>
              <a:rPr lang="fr-FR" sz="2000" b="1" dirty="0" err="1"/>
              <a:t>من</a:t>
            </a:r>
            <a:r>
              <a:rPr lang="fr-FR" sz="2000" b="1" dirty="0"/>
              <a:t> </a:t>
            </a:r>
            <a:r>
              <a:rPr lang="fr-FR" sz="2000" b="1" dirty="0" err="1"/>
              <a:t>الخلية</a:t>
            </a:r>
            <a:r>
              <a:rPr lang="fr-FR" sz="2000" b="1" dirty="0"/>
              <a:t> </a:t>
            </a:r>
            <a:r>
              <a:rPr lang="fr-FR" sz="2000" b="1" dirty="0" err="1"/>
              <a:t>باستثناء</a:t>
            </a:r>
            <a:r>
              <a:rPr lang="fr-FR" sz="2000" b="1" dirty="0"/>
              <a:t> </a:t>
            </a:r>
            <a:r>
              <a:rPr lang="fr-FR" sz="2000" b="1" dirty="0" err="1"/>
              <a:t>النواة</a:t>
            </a:r>
            <a:r>
              <a:rPr lang="fr-FR" sz="2000" b="1" dirty="0"/>
              <a:t>.</a:t>
            </a:r>
          </a:p>
          <a:p>
            <a:pPr algn="just" rtl="1">
              <a:lnSpc>
                <a:spcPct val="150000"/>
              </a:lnSpc>
            </a:pPr>
            <a:r>
              <a:rPr lang="fr-FR" sz="2000" b="1" dirty="0" err="1" smtClean="0"/>
              <a:t>في</a:t>
            </a:r>
            <a:r>
              <a:rPr lang="fr-FR" sz="2000" b="1" dirty="0" smtClean="0"/>
              <a:t> </a:t>
            </a:r>
            <a:r>
              <a:rPr lang="fr-FR" sz="2000" b="1" dirty="0" err="1"/>
              <a:t>حالة</a:t>
            </a:r>
            <a:r>
              <a:rPr lang="fr-FR" sz="2000" b="1" dirty="0"/>
              <a:t> </a:t>
            </a:r>
            <a:r>
              <a:rPr lang="fr-FR" sz="2000" b="1" dirty="0" err="1"/>
              <a:t>الخلايا</a:t>
            </a:r>
            <a:r>
              <a:rPr lang="fr-FR" sz="2000" b="1" dirty="0"/>
              <a:t> </a:t>
            </a:r>
            <a:r>
              <a:rPr lang="fr-FR" sz="2000" b="1" dirty="0" err="1"/>
              <a:t>حقيقية</a:t>
            </a:r>
            <a:r>
              <a:rPr lang="fr-FR" sz="2000" b="1" dirty="0"/>
              <a:t> </a:t>
            </a:r>
            <a:r>
              <a:rPr lang="fr-FR" sz="2000" b="1" dirty="0" err="1"/>
              <a:t>النواة</a:t>
            </a:r>
            <a:r>
              <a:rPr lang="fr-FR" sz="2000" b="1" dirty="0"/>
              <a:t>، </a:t>
            </a:r>
            <a:r>
              <a:rPr lang="fr-FR" sz="2000" b="1" dirty="0" err="1"/>
              <a:t>يشمل</a:t>
            </a:r>
            <a:r>
              <a:rPr lang="fr-FR" sz="2000" b="1" dirty="0"/>
              <a:t> </a:t>
            </a:r>
            <a:r>
              <a:rPr lang="fr-FR" sz="2000" b="1" dirty="0" err="1"/>
              <a:t>السيتوبلازم</a:t>
            </a:r>
            <a:r>
              <a:rPr lang="fr-FR" sz="2000" b="1" dirty="0"/>
              <a:t> </a:t>
            </a:r>
            <a:r>
              <a:rPr lang="fr-FR" sz="2000" b="1" dirty="0" err="1"/>
              <a:t>الغشاء</a:t>
            </a:r>
            <a:r>
              <a:rPr lang="fr-FR" sz="2000" b="1" dirty="0"/>
              <a:t> </a:t>
            </a:r>
            <a:r>
              <a:rPr lang="fr-FR" sz="2000" b="1" dirty="0" err="1"/>
              <a:t>الزجاجي</a:t>
            </a:r>
            <a:r>
              <a:rPr lang="fr-FR" sz="2000" b="1" dirty="0"/>
              <a:t> </a:t>
            </a:r>
            <a:r>
              <a:rPr lang="fr-FR" sz="2000" b="1" dirty="0" err="1"/>
              <a:t>والعضيات</a:t>
            </a:r>
            <a:r>
              <a:rPr lang="fr-FR" sz="2000" b="1" dirty="0"/>
              <a:t>.</a:t>
            </a:r>
          </a:p>
        </p:txBody>
      </p:sp>
    </p:spTree>
    <p:extLst>
      <p:ext uri="{BB962C8B-B14F-4D97-AF65-F5344CB8AC3E}">
        <p14:creationId xmlns:p14="http://schemas.microsoft.com/office/powerpoint/2010/main" val="266541381"/>
      </p:ext>
    </p:extLst>
  </p:cSld>
  <p:clrMapOvr>
    <a:masterClrMapping/>
  </p:clrMapOvr>
  <p:transition>
    <p:pull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6823" y="761937"/>
            <a:ext cx="8784976" cy="1656184"/>
          </a:xfrm>
          <a:ln>
            <a:noFill/>
          </a:ln>
        </p:spPr>
        <p:style>
          <a:lnRef idx="2">
            <a:schemeClr val="dk1"/>
          </a:lnRef>
          <a:fillRef idx="1">
            <a:schemeClr val="lt1"/>
          </a:fillRef>
          <a:effectRef idx="0">
            <a:schemeClr val="dk1"/>
          </a:effectRef>
          <a:fontRef idx="minor">
            <a:schemeClr val="dk1"/>
          </a:fontRef>
        </p:style>
        <p:txBody>
          <a:bodyPr lIns="144000" tIns="144000" rIns="180000" bIns="252000">
            <a:noAutofit/>
          </a:bodyPr>
          <a:lstStyle/>
          <a:p>
            <a:pPr algn="just">
              <a:lnSpc>
                <a:spcPct val="150000"/>
              </a:lnSpc>
              <a:buClr>
                <a:srgbClr val="9966FF"/>
              </a:buClr>
              <a:buSzPct val="150000"/>
              <a:buFont typeface="Wingdings" panose="05000000000000000000" pitchFamily="2" charset="2"/>
              <a:buChar char="§"/>
            </a:pPr>
            <a:r>
              <a:rPr lang="en-US" sz="2200" b="1" dirty="0" smtClean="0">
                <a:latin typeface="Times New Roman" pitchFamily="18" charset="0"/>
                <a:cs typeface="Times New Roman" pitchFamily="18" charset="0"/>
              </a:rPr>
              <a:t>The </a:t>
            </a:r>
            <a:r>
              <a:rPr lang="en-US" sz="2200" b="1" dirty="0">
                <a:solidFill>
                  <a:srgbClr val="00B050"/>
                </a:solidFill>
                <a:latin typeface="Times New Roman" pitchFamily="18" charset="0"/>
                <a:cs typeface="Times New Roman" pitchFamily="18" charset="0"/>
              </a:rPr>
              <a:t>hyaloplasm</a:t>
            </a:r>
            <a:r>
              <a:rPr lang="en-US" sz="2200" b="1" dirty="0">
                <a:latin typeface="Times New Roman" pitchFamily="18" charset="0"/>
                <a:cs typeface="Times New Roman" pitchFamily="18" charset="0"/>
              </a:rPr>
              <a:t> is a transparent structure, which serves as a support for the cellular organelles, it includes the </a:t>
            </a:r>
            <a:r>
              <a:rPr lang="en-US" sz="2200" b="1" dirty="0">
                <a:solidFill>
                  <a:srgbClr val="C00000"/>
                </a:solidFill>
                <a:latin typeface="Times New Roman" pitchFamily="18" charset="0"/>
                <a:cs typeface="Times New Roman" pitchFamily="18" charset="0"/>
              </a:rPr>
              <a:t>cytosol</a:t>
            </a:r>
            <a:r>
              <a:rPr lang="en-US" sz="2200" b="1" dirty="0">
                <a:latin typeface="Times New Roman" pitchFamily="18" charset="0"/>
                <a:cs typeface="Times New Roman" pitchFamily="18" charset="0"/>
              </a:rPr>
              <a:t> and the </a:t>
            </a:r>
            <a:r>
              <a:rPr lang="en-US" sz="2200" b="1" dirty="0">
                <a:solidFill>
                  <a:srgbClr val="0070C0"/>
                </a:solidFill>
                <a:latin typeface="Times New Roman" pitchFamily="18" charset="0"/>
                <a:cs typeface="Times New Roman" pitchFamily="18" charset="0"/>
              </a:rPr>
              <a:t>cytoskeleton</a:t>
            </a:r>
            <a:r>
              <a:rPr lang="en-US" sz="2200" b="1" dirty="0" smtClean="0">
                <a:solidFill>
                  <a:srgbClr val="0070C0"/>
                </a:solidFill>
                <a:latin typeface="Times New Roman" pitchFamily="18" charset="0"/>
                <a:cs typeface="Times New Roman" pitchFamily="18" charset="0"/>
              </a:rPr>
              <a:t>.</a:t>
            </a:r>
          </a:p>
        </p:txBody>
      </p:sp>
      <p:sp>
        <p:nvSpPr>
          <p:cNvPr id="4" name="Titre 1"/>
          <p:cNvSpPr>
            <a:spLocks noGrp="1"/>
          </p:cNvSpPr>
          <p:nvPr>
            <p:ph type="title"/>
          </p:nvPr>
        </p:nvSpPr>
        <p:spPr>
          <a:xfrm>
            <a:off x="1233662" y="44624"/>
            <a:ext cx="6846333" cy="648072"/>
          </a:xfrm>
          <a:solidFill>
            <a:schemeClr val="bg1"/>
          </a:solidFill>
          <a:ln w="28575">
            <a:solidFill>
              <a:srgbClr val="FF0000"/>
            </a:solidFill>
          </a:ln>
        </p:spPr>
        <p:txBody>
          <a:bodyPr>
            <a:normAutofit fontScale="90000"/>
          </a:bodyPr>
          <a:lstStyle/>
          <a:p>
            <a:pPr algn="ctr"/>
            <a: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b="1" dirty="0"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Cytoplasm </a:t>
            </a:r>
            <a:r>
              <a:rPr lang="en-US" sz="2200" b="1" dirty="0" err="1"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a:t>
            </a:r>
            <a:r>
              <a:rPr lang="en-US" sz="2200" b="1" dirty="0"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fr-FR" sz="2200" b="1" dirty="0">
              <a:effectLst>
                <a:outerShdw blurRad="38100" dist="38100" dir="2700000" algn="tl">
                  <a:srgbClr val="000000">
                    <a:alpha val="43137"/>
                  </a:srgbClr>
                </a:outerShdw>
              </a:effectLst>
            </a:endParaRPr>
          </a:p>
        </p:txBody>
      </p:sp>
      <p:sp>
        <p:nvSpPr>
          <p:cNvPr id="2" name="Rectangle 1"/>
          <p:cNvSpPr/>
          <p:nvPr/>
        </p:nvSpPr>
        <p:spPr>
          <a:xfrm>
            <a:off x="271671" y="5182224"/>
            <a:ext cx="8332778"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lnSpc>
                <a:spcPct val="150000"/>
              </a:lnSpc>
            </a:pPr>
            <a:r>
              <a:rPr lang="ar-DZ" sz="2000" b="1" dirty="0"/>
              <a:t>يعتبر </a:t>
            </a:r>
            <a:r>
              <a:rPr lang="ar-DZ" sz="2000" b="1" dirty="0" err="1"/>
              <a:t>الهيالوبلازم</a:t>
            </a:r>
            <a:r>
              <a:rPr lang="ar-DZ" sz="2000" b="1" dirty="0"/>
              <a:t> هيكلًا شفافًا يعمل كداعم </a:t>
            </a:r>
            <a:r>
              <a:rPr lang="ar-DZ" sz="2000" b="1" dirty="0" err="1"/>
              <a:t>للعضيات</a:t>
            </a:r>
            <a:r>
              <a:rPr lang="ar-DZ" sz="2000" b="1" dirty="0"/>
              <a:t> الخلوية، ويشمل </a:t>
            </a:r>
            <a:r>
              <a:rPr lang="ar-DZ" sz="2000" b="1" dirty="0" err="1"/>
              <a:t>السيتوزول</a:t>
            </a:r>
            <a:r>
              <a:rPr lang="ar-DZ" sz="2000" b="1" dirty="0"/>
              <a:t> والهيكل الخلوي.</a:t>
            </a:r>
            <a:endParaRPr lang="fr-FR" sz="2000" b="1" dirty="0" smtClean="0"/>
          </a:p>
          <a:p>
            <a:pPr algn="just" rtl="1">
              <a:lnSpc>
                <a:spcPct val="150000"/>
              </a:lnSpc>
            </a:pPr>
            <a:r>
              <a:rPr lang="fr-FR" sz="2000" b="1" dirty="0" err="1" smtClean="0"/>
              <a:t>السيتوزول</a:t>
            </a:r>
            <a:r>
              <a:rPr lang="fr-FR" sz="2000" b="1" dirty="0" smtClean="0"/>
              <a:t> </a:t>
            </a:r>
            <a:r>
              <a:rPr lang="fr-FR" sz="2000" b="1" dirty="0" err="1"/>
              <a:t>هو</a:t>
            </a:r>
            <a:r>
              <a:rPr lang="fr-FR" sz="2000" b="1" dirty="0"/>
              <a:t> </a:t>
            </a:r>
            <a:r>
              <a:rPr lang="fr-FR" sz="2000" b="1" dirty="0" err="1"/>
              <a:t>سائل</a:t>
            </a:r>
            <a:r>
              <a:rPr lang="fr-FR" sz="2000" b="1" dirty="0"/>
              <a:t> </a:t>
            </a:r>
            <a:r>
              <a:rPr lang="fr-FR" sz="2000" b="1" dirty="0" err="1"/>
              <a:t>يشبه</a:t>
            </a:r>
            <a:r>
              <a:rPr lang="fr-FR" sz="2000" b="1" dirty="0"/>
              <a:t> </a:t>
            </a:r>
            <a:r>
              <a:rPr lang="fr-FR" sz="2000" b="1" dirty="0" err="1"/>
              <a:t>الهلام</a:t>
            </a:r>
            <a:r>
              <a:rPr lang="fr-FR" sz="2000" b="1" dirty="0"/>
              <a:t> </a:t>
            </a:r>
            <a:r>
              <a:rPr lang="fr-FR" sz="2000" b="1" dirty="0" err="1"/>
              <a:t>يتكون</a:t>
            </a:r>
            <a:r>
              <a:rPr lang="fr-FR" sz="2000" b="1" dirty="0"/>
              <a:t> </a:t>
            </a:r>
            <a:r>
              <a:rPr lang="fr-FR" sz="2000" b="1" dirty="0" err="1"/>
              <a:t>في</a:t>
            </a:r>
            <a:r>
              <a:rPr lang="fr-FR" sz="2000" b="1" dirty="0"/>
              <a:t> </a:t>
            </a:r>
            <a:r>
              <a:rPr lang="fr-FR" sz="2000" b="1" dirty="0" err="1"/>
              <a:t>معظمه</a:t>
            </a:r>
            <a:r>
              <a:rPr lang="fr-FR" sz="2000" b="1" dirty="0"/>
              <a:t> </a:t>
            </a:r>
            <a:r>
              <a:rPr lang="fr-FR" sz="2000" b="1" dirty="0" err="1"/>
              <a:t>من</a:t>
            </a:r>
            <a:r>
              <a:rPr lang="fr-FR" sz="2000" b="1" dirty="0"/>
              <a:t> </a:t>
            </a:r>
            <a:r>
              <a:rPr lang="fr-FR" sz="2000" b="1" dirty="0" err="1"/>
              <a:t>الماء</a:t>
            </a:r>
            <a:r>
              <a:rPr lang="fr-FR" sz="2000" b="1" dirty="0"/>
              <a:t> </a:t>
            </a:r>
            <a:r>
              <a:rPr lang="fr-FR" sz="2000" b="1" dirty="0" err="1"/>
              <a:t>والإنزيمات</a:t>
            </a:r>
            <a:r>
              <a:rPr lang="fr-FR" sz="2000" b="1" dirty="0"/>
              <a:t> </a:t>
            </a:r>
            <a:r>
              <a:rPr lang="fr-FR" sz="2000" b="1" dirty="0" err="1"/>
              <a:t>والسكريات</a:t>
            </a:r>
            <a:r>
              <a:rPr lang="fr-FR" sz="2000" b="1" dirty="0"/>
              <a:t> </a:t>
            </a:r>
            <a:r>
              <a:rPr lang="fr-FR" sz="2000" b="1" dirty="0" err="1"/>
              <a:t>والفيتامينات</a:t>
            </a:r>
            <a:r>
              <a:rPr lang="fr-FR" sz="2000" b="1" dirty="0"/>
              <a:t> </a:t>
            </a:r>
            <a:r>
              <a:rPr lang="fr-FR" sz="2000" b="1" dirty="0" err="1"/>
              <a:t>ومختلف</a:t>
            </a:r>
            <a:r>
              <a:rPr lang="fr-FR" sz="2000" b="1" dirty="0"/>
              <a:t> </a:t>
            </a:r>
            <a:r>
              <a:rPr lang="fr-FR" sz="2000" b="1" dirty="0" err="1"/>
              <a:t>المواد</a:t>
            </a:r>
            <a:r>
              <a:rPr lang="fr-FR" sz="2000" b="1" dirty="0"/>
              <a:t> </a:t>
            </a:r>
            <a:r>
              <a:rPr lang="fr-FR" sz="2000" b="1" dirty="0" err="1"/>
              <a:t>الأولية</a:t>
            </a:r>
            <a:r>
              <a:rPr lang="fr-FR" sz="2000" b="1" dirty="0"/>
              <a:t> </a:t>
            </a:r>
            <a:r>
              <a:rPr lang="fr-FR" sz="2000" b="1" dirty="0" err="1"/>
              <a:t>المذابة</a:t>
            </a:r>
            <a:r>
              <a:rPr lang="fr-FR" sz="2000" b="1" dirty="0"/>
              <a:t>.</a:t>
            </a:r>
          </a:p>
        </p:txBody>
      </p:sp>
      <p:sp>
        <p:nvSpPr>
          <p:cNvPr id="6" name="Rectangle à coins arrondis 5"/>
          <p:cNvSpPr/>
          <p:nvPr/>
        </p:nvSpPr>
        <p:spPr>
          <a:xfrm>
            <a:off x="271671" y="2487362"/>
            <a:ext cx="2042550" cy="7920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B050"/>
                </a:solidFill>
                <a:latin typeface="Times New Roman" pitchFamily="18" charset="0"/>
                <a:cs typeface="Times New Roman" pitchFamily="18" charset="0"/>
              </a:rPr>
              <a:t>hyaloplasm</a:t>
            </a:r>
            <a:endParaRPr lang="fr-FR" sz="2800" dirty="0"/>
          </a:p>
        </p:txBody>
      </p:sp>
      <p:sp>
        <p:nvSpPr>
          <p:cNvPr id="7" name="Égal 6"/>
          <p:cNvSpPr/>
          <p:nvPr/>
        </p:nvSpPr>
        <p:spPr>
          <a:xfrm>
            <a:off x="2411760" y="2520694"/>
            <a:ext cx="818414" cy="648072"/>
          </a:xfrm>
          <a:prstGeom prst="mathEqua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Ellipse 7"/>
          <p:cNvSpPr/>
          <p:nvPr/>
        </p:nvSpPr>
        <p:spPr>
          <a:xfrm>
            <a:off x="3327713" y="2337507"/>
            <a:ext cx="1944216" cy="86409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C00000"/>
                </a:solidFill>
                <a:latin typeface="Times New Roman" pitchFamily="18" charset="0"/>
                <a:cs typeface="Times New Roman" pitchFamily="18" charset="0"/>
              </a:rPr>
              <a:t>cytosol</a:t>
            </a:r>
            <a:endParaRPr lang="fr-FR" sz="2400" dirty="0"/>
          </a:p>
        </p:txBody>
      </p:sp>
      <p:sp>
        <p:nvSpPr>
          <p:cNvPr id="9" name="Plus 8"/>
          <p:cNvSpPr/>
          <p:nvPr/>
        </p:nvSpPr>
        <p:spPr>
          <a:xfrm>
            <a:off x="5249731" y="2458345"/>
            <a:ext cx="648072" cy="576064"/>
          </a:xfrm>
          <a:prstGeom prst="mathPlus">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6012160" y="2276243"/>
            <a:ext cx="2765623" cy="93610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0070C0"/>
                </a:solidFill>
                <a:latin typeface="Times New Roman" pitchFamily="18" charset="0"/>
                <a:cs typeface="Times New Roman" pitchFamily="18" charset="0"/>
              </a:rPr>
              <a:t>cytoskeleton</a:t>
            </a:r>
            <a:endParaRPr lang="fr-FR" sz="2400" dirty="0">
              <a:solidFill>
                <a:srgbClr val="0000FF"/>
              </a:solidFill>
            </a:endParaRPr>
          </a:p>
        </p:txBody>
      </p:sp>
      <p:sp>
        <p:nvSpPr>
          <p:cNvPr id="11" name="Espace réservé du contenu 2"/>
          <p:cNvSpPr txBox="1">
            <a:spLocks/>
          </p:cNvSpPr>
          <p:nvPr/>
        </p:nvSpPr>
        <p:spPr>
          <a:xfrm>
            <a:off x="271671" y="3401682"/>
            <a:ext cx="8784976" cy="1324971"/>
          </a:xfrm>
          <a:prstGeom prst="rect">
            <a:avLst/>
          </a:prstGeom>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144000" tIns="144000" rIns="180000" bIns="252000">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dk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dk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dk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dk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dk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dk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dk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dk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dk1"/>
                </a:solidFill>
                <a:latin typeface="+mn-lt"/>
                <a:ea typeface="+mn-ea"/>
                <a:cs typeface="+mn-cs"/>
              </a:defRPr>
            </a:lvl9pPr>
          </a:lstStyle>
          <a:p>
            <a:pPr algn="just">
              <a:lnSpc>
                <a:spcPct val="150000"/>
              </a:lnSpc>
              <a:buClr>
                <a:srgbClr val="9966FF"/>
              </a:buClr>
              <a:buSzPct val="150000"/>
              <a:buFont typeface="Wingdings" panose="05000000000000000000" pitchFamily="2" charset="2"/>
              <a:buChar char="§"/>
            </a:pPr>
            <a:r>
              <a:rPr lang="en-US" sz="2200" b="1" dirty="0" smtClean="0">
                <a:latin typeface="Times New Roman" pitchFamily="18" charset="0"/>
                <a:cs typeface="Times New Roman" pitchFamily="18" charset="0"/>
              </a:rPr>
              <a:t>The </a:t>
            </a:r>
            <a:r>
              <a:rPr lang="en-US" sz="2200" b="1" dirty="0" smtClean="0">
                <a:solidFill>
                  <a:srgbClr val="C00000"/>
                </a:solidFill>
                <a:latin typeface="Times New Roman" pitchFamily="18" charset="0"/>
                <a:cs typeface="Times New Roman" pitchFamily="18" charset="0"/>
              </a:rPr>
              <a:t>cytosol</a:t>
            </a:r>
            <a:r>
              <a:rPr lang="en-US" sz="2200" b="1" dirty="0" smtClean="0">
                <a:latin typeface="Times New Roman" pitchFamily="18" charset="0"/>
                <a:cs typeface="Times New Roman" pitchFamily="18" charset="0"/>
              </a:rPr>
              <a:t> is a </a:t>
            </a:r>
            <a:r>
              <a:rPr lang="fr-FR" sz="2200" b="1" dirty="0" err="1" smtClean="0">
                <a:latin typeface="Times New Roman" pitchFamily="18" charset="0"/>
                <a:cs typeface="Times New Roman" pitchFamily="18" charset="0"/>
              </a:rPr>
              <a:t>jelly-like</a:t>
            </a:r>
            <a:r>
              <a:rPr lang="fr-FR" sz="2200" b="1" dirty="0" smtClean="0">
                <a:latin typeface="Times New Roman" pitchFamily="18" charset="0"/>
                <a:cs typeface="Times New Roman" pitchFamily="18" charset="0"/>
              </a:rPr>
              <a:t> </a:t>
            </a:r>
            <a:r>
              <a:rPr lang="fr-FR" sz="2200" b="1" dirty="0" err="1" smtClean="0">
                <a:latin typeface="Times New Roman" pitchFamily="18" charset="0"/>
                <a:cs typeface="Times New Roman" pitchFamily="18" charset="0"/>
              </a:rPr>
              <a:t>fluid</a:t>
            </a:r>
            <a:r>
              <a:rPr lang="fr-FR" sz="2200" b="1" dirty="0" smtClean="0">
                <a:latin typeface="Times New Roman" pitchFamily="18" charset="0"/>
                <a:cs typeface="Times New Roman" pitchFamily="18" charset="0"/>
              </a:rPr>
              <a:t> </a:t>
            </a:r>
            <a:r>
              <a:rPr lang="fr-FR" sz="2200" b="1" dirty="0" err="1" smtClean="0">
                <a:latin typeface="Times New Roman" pitchFamily="18" charset="0"/>
                <a:cs typeface="Times New Roman" pitchFamily="18" charset="0"/>
              </a:rPr>
              <a:t>mostly</a:t>
            </a:r>
            <a:r>
              <a:rPr lang="fr-FR" sz="2200" b="1" dirty="0" smtClean="0">
                <a:latin typeface="Times New Roman" pitchFamily="18" charset="0"/>
                <a:cs typeface="Times New Roman" pitchFamily="18" charset="0"/>
              </a:rPr>
              <a:t> </a:t>
            </a:r>
            <a:r>
              <a:rPr lang="en-US" sz="2200" b="1" dirty="0" smtClean="0">
                <a:latin typeface="Times New Roman" pitchFamily="18" charset="0"/>
                <a:cs typeface="Times New Roman" pitchFamily="18" charset="0"/>
              </a:rPr>
              <a:t>composed of water and dissolved enzymes, sugars, vitamins and various precursors.</a:t>
            </a:r>
            <a:endParaRPr lang="en-US" sz="2200" b="1" dirty="0">
              <a:latin typeface="Times New Roman" pitchFamily="18" charset="0"/>
              <a:cs typeface="Times New Roman" pitchFamily="18" charset="0"/>
            </a:endParaRPr>
          </a:p>
        </p:txBody>
      </p:sp>
    </p:spTree>
    <p:extLst>
      <p:ext uri="{BB962C8B-B14F-4D97-AF65-F5344CB8AC3E}">
        <p14:creationId xmlns:p14="http://schemas.microsoft.com/office/powerpoint/2010/main" val="2738995636"/>
      </p:ext>
    </p:extLst>
  </p:cSld>
  <p:clrMapOvr>
    <a:masterClrMapping/>
  </p:clrMapOvr>
  <p:transition>
    <p:pull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764705"/>
            <a:ext cx="8784976" cy="2808311"/>
          </a:xfrm>
          <a:ln>
            <a:solidFill>
              <a:srgbClr val="CC0099"/>
            </a:solidFill>
          </a:ln>
        </p:spPr>
        <p:style>
          <a:lnRef idx="2">
            <a:schemeClr val="dk1"/>
          </a:lnRef>
          <a:fillRef idx="1">
            <a:schemeClr val="lt1"/>
          </a:fillRef>
          <a:effectRef idx="0">
            <a:schemeClr val="dk1"/>
          </a:effectRef>
          <a:fontRef idx="minor">
            <a:schemeClr val="dk1"/>
          </a:fontRef>
        </p:style>
        <p:txBody>
          <a:bodyPr lIns="144000" tIns="144000" rIns="180000" bIns="252000">
            <a:noAutofit/>
          </a:bodyPr>
          <a:lstStyle/>
          <a:p>
            <a:pPr algn="just">
              <a:buClr>
                <a:srgbClr val="C00000"/>
              </a:buClr>
              <a:buSzPct val="150000"/>
            </a:pPr>
            <a:r>
              <a:rPr lang="en-US" sz="2200" dirty="0">
                <a:latin typeface="Times New Roman" panose="02020603050405020304" pitchFamily="18" charset="0"/>
                <a:cs typeface="Times New Roman" panose="02020603050405020304" pitchFamily="18" charset="0"/>
              </a:rPr>
              <a:t>The</a:t>
            </a:r>
            <a:r>
              <a:rPr lang="en-US" sz="2200" dirty="0" smtClean="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rPr>
              <a:t>Endoplasmic Reticulum </a:t>
            </a:r>
            <a:r>
              <a:rPr lang="en-US" sz="2200" b="1" dirty="0">
                <a:latin typeface="Times New Roman" panose="02020603050405020304" pitchFamily="18" charset="0"/>
                <a:cs typeface="Times New Roman" panose="02020603050405020304" pitchFamily="18" charset="0"/>
              </a:rPr>
              <a:t>(</a:t>
            </a:r>
            <a:r>
              <a:rPr lang="en-US" sz="2200" b="1" dirty="0" smtClean="0">
                <a:latin typeface="Times New Roman" panose="02020603050405020304" pitchFamily="18" charset="0"/>
                <a:cs typeface="Times New Roman" panose="02020603050405020304" pitchFamily="18" charset="0"/>
              </a:rPr>
              <a:t>ER) </a:t>
            </a:r>
            <a:r>
              <a:rPr lang="en-US" sz="2200" dirty="0" smtClean="0">
                <a:latin typeface="Times New Roman" panose="02020603050405020304" pitchFamily="18" charset="0"/>
                <a:cs typeface="Times New Roman" panose="02020603050405020304" pitchFamily="18" charset="0"/>
              </a:rPr>
              <a:t>is one </a:t>
            </a:r>
            <a:r>
              <a:rPr lang="en-US" sz="2200" dirty="0">
                <a:latin typeface="Times New Roman" panose="02020603050405020304" pitchFamily="18" charset="0"/>
                <a:cs typeface="Times New Roman" panose="02020603050405020304" pitchFamily="18" charset="0"/>
              </a:rPr>
              <a:t>of the </a:t>
            </a:r>
            <a:r>
              <a:rPr lang="en-US" sz="2200" dirty="0" smtClean="0">
                <a:latin typeface="Times New Roman" panose="02020603050405020304" pitchFamily="18" charset="0"/>
                <a:cs typeface="Times New Roman" panose="02020603050405020304" pitchFamily="18" charset="0"/>
              </a:rPr>
              <a:t>most common organelles </a:t>
            </a:r>
            <a:r>
              <a:rPr lang="en-US" sz="2200" dirty="0">
                <a:latin typeface="Times New Roman" panose="02020603050405020304" pitchFamily="18" charset="0"/>
                <a:cs typeface="Times New Roman" panose="02020603050405020304" pitchFamily="18" charset="0"/>
              </a:rPr>
              <a:t>found in </a:t>
            </a:r>
            <a:r>
              <a:rPr lang="en-US" sz="2200" dirty="0" smtClean="0">
                <a:latin typeface="Times New Roman" panose="02020603050405020304" pitchFamily="18" charset="0"/>
                <a:cs typeface="Times New Roman" panose="02020603050405020304" pitchFamily="18" charset="0"/>
              </a:rPr>
              <a:t>Eukaryotic cells</a:t>
            </a:r>
            <a:endParaRPr lang="en-US" sz="2200" b="1" dirty="0" smtClean="0">
              <a:latin typeface="Times New Roman" panose="02020603050405020304" pitchFamily="18" charset="0"/>
              <a:cs typeface="Times New Roman" panose="02020603050405020304" pitchFamily="18" charset="0"/>
            </a:endParaRPr>
          </a:p>
          <a:p>
            <a:pPr algn="just">
              <a:buClr>
                <a:srgbClr val="C00000"/>
              </a:buClr>
              <a:buSzPct val="150000"/>
            </a:pPr>
            <a:r>
              <a:rPr lang="en-US" sz="2200" dirty="0">
                <a:latin typeface="Times New Roman" panose="02020603050405020304" pitchFamily="18" charset="0"/>
                <a:cs typeface="Times New Roman" panose="02020603050405020304" pitchFamily="18" charset="0"/>
              </a:rPr>
              <a:t>The </a:t>
            </a:r>
            <a:r>
              <a:rPr lang="en-US" sz="2200" dirty="0" smtClean="0">
                <a:latin typeface="Times New Roman" panose="02020603050405020304" pitchFamily="18" charset="0"/>
                <a:cs typeface="Times New Roman" panose="02020603050405020304" pitchFamily="18" charset="0"/>
              </a:rPr>
              <a:t>Endoplasmic Reticulum </a:t>
            </a:r>
            <a:r>
              <a:rPr lang="en-US" sz="2200" dirty="0">
                <a:latin typeface="Times New Roman" panose="02020603050405020304" pitchFamily="18" charset="0"/>
                <a:cs typeface="Times New Roman" panose="02020603050405020304" pitchFamily="18" charset="0"/>
              </a:rPr>
              <a:t>consists of </a:t>
            </a:r>
            <a:r>
              <a:rPr lang="en-US" sz="2200" b="1" dirty="0">
                <a:latin typeface="Times New Roman" panose="02020603050405020304" pitchFamily="18" charset="0"/>
                <a:cs typeface="Times New Roman" panose="02020603050405020304" pitchFamily="18" charset="0"/>
              </a:rPr>
              <a:t>folded membranes </a:t>
            </a:r>
            <a:r>
              <a:rPr lang="en-US" sz="2200" dirty="0">
                <a:latin typeface="Times New Roman" panose="02020603050405020304" pitchFamily="18" charset="0"/>
                <a:cs typeface="Times New Roman" panose="02020603050405020304" pitchFamily="18" charset="0"/>
              </a:rPr>
              <a:t>located throughout the cytoplasm of the cell. </a:t>
            </a:r>
          </a:p>
          <a:p>
            <a:pPr algn="just">
              <a:buClr>
                <a:srgbClr val="C00000"/>
              </a:buClr>
              <a:buSzPct val="150000"/>
            </a:pPr>
            <a:r>
              <a:rPr lang="en-US" sz="2200" dirty="0" smtClean="0">
                <a:latin typeface="Times New Roman" panose="02020603050405020304" pitchFamily="18" charset="0"/>
                <a:cs typeface="Times New Roman" panose="02020603050405020304" pitchFamily="18" charset="0"/>
              </a:rPr>
              <a:t>This </a:t>
            </a:r>
            <a:r>
              <a:rPr lang="en-US" sz="2200" dirty="0">
                <a:latin typeface="Times New Roman" panose="02020603050405020304" pitchFamily="18" charset="0"/>
                <a:cs typeface="Times New Roman" panose="02020603050405020304" pitchFamily="18" charset="0"/>
              </a:rPr>
              <a:t>system of membranes provides a large </a:t>
            </a:r>
            <a:r>
              <a:rPr lang="en-US" sz="2200" dirty="0" smtClean="0">
                <a:latin typeface="Times New Roman" panose="02020603050405020304" pitchFamily="18" charset="0"/>
                <a:cs typeface="Times New Roman" panose="02020603050405020304" pitchFamily="18" charset="0"/>
              </a:rPr>
              <a:t>surface on </a:t>
            </a:r>
            <a:r>
              <a:rPr lang="en-US" sz="2200" dirty="0">
                <a:latin typeface="Times New Roman" panose="02020603050405020304" pitchFamily="18" charset="0"/>
                <a:cs typeface="Times New Roman" panose="02020603050405020304" pitchFamily="18" charset="0"/>
              </a:rPr>
              <a:t>which </a:t>
            </a:r>
            <a:r>
              <a:rPr lang="en-US" sz="2200" dirty="0" smtClean="0">
                <a:latin typeface="Times New Roman" panose="02020603050405020304" pitchFamily="18" charset="0"/>
                <a:cs typeface="Times New Roman" panose="02020603050405020304" pitchFamily="18" charset="0"/>
              </a:rPr>
              <a:t>many </a:t>
            </a:r>
            <a:r>
              <a:rPr lang="en-US" sz="2200" dirty="0">
                <a:latin typeface="Times New Roman" panose="02020603050405020304" pitchFamily="18" charset="0"/>
                <a:cs typeface="Times New Roman" panose="02020603050405020304" pitchFamily="18" charset="0"/>
              </a:rPr>
              <a:t>kinds of </a:t>
            </a:r>
            <a:r>
              <a:rPr lang="en-US" sz="2200" dirty="0" smtClean="0">
                <a:latin typeface="Times New Roman" panose="02020603050405020304" pitchFamily="18" charset="0"/>
                <a:cs typeface="Times New Roman" panose="02020603050405020304" pitchFamily="18" charset="0"/>
              </a:rPr>
              <a:t>molecules are manufactured.</a:t>
            </a:r>
          </a:p>
          <a:p>
            <a:pPr algn="just">
              <a:buClr>
                <a:srgbClr val="C00000"/>
              </a:buClr>
              <a:buSzPct val="150000"/>
            </a:pPr>
            <a:r>
              <a:rPr lang="en-US" sz="2200" dirty="0" smtClean="0">
                <a:latin typeface="Times New Roman" panose="02020603050405020304" pitchFamily="18" charset="0"/>
                <a:cs typeface="Times New Roman" panose="02020603050405020304" pitchFamily="18" charset="0"/>
              </a:rPr>
              <a:t>Some </a:t>
            </a:r>
            <a:r>
              <a:rPr lang="en-US" sz="2200" dirty="0">
                <a:latin typeface="Times New Roman" panose="02020603050405020304" pitchFamily="18" charset="0"/>
                <a:cs typeface="Times New Roman" panose="02020603050405020304" pitchFamily="18" charset="0"/>
              </a:rPr>
              <a:t>endoplasmic </a:t>
            </a:r>
            <a:r>
              <a:rPr lang="en-US" sz="2200" dirty="0" smtClean="0">
                <a:latin typeface="Times New Roman" panose="02020603050405020304" pitchFamily="18" charset="0"/>
                <a:cs typeface="Times New Roman" panose="02020603050405020304" pitchFamily="18" charset="0"/>
              </a:rPr>
              <a:t>reticulum has </a:t>
            </a:r>
            <a:r>
              <a:rPr lang="en-US" sz="2200" dirty="0">
                <a:latin typeface="Times New Roman" panose="02020603050405020304" pitchFamily="18" charset="0"/>
                <a:cs typeface="Times New Roman" panose="02020603050405020304" pitchFamily="18" charset="0"/>
              </a:rPr>
              <a:t>ribosomes attached and appears rough. </a:t>
            </a:r>
            <a:endParaRPr lang="fr-FR" sz="2200" dirty="0" smtClean="0">
              <a:latin typeface="Times New Roman" pitchFamily="18" charset="0"/>
              <a:cs typeface="Times New Roman" pitchFamily="18" charset="0"/>
            </a:endParaRPr>
          </a:p>
        </p:txBody>
      </p:sp>
      <p:sp>
        <p:nvSpPr>
          <p:cNvPr id="4" name="Titre 1"/>
          <p:cNvSpPr>
            <a:spLocks noGrp="1"/>
          </p:cNvSpPr>
          <p:nvPr>
            <p:ph type="title"/>
          </p:nvPr>
        </p:nvSpPr>
        <p:spPr>
          <a:xfrm>
            <a:off x="1233662" y="44624"/>
            <a:ext cx="6846333" cy="648072"/>
          </a:xfrm>
          <a:solidFill>
            <a:schemeClr val="bg1"/>
          </a:solidFill>
          <a:ln w="28575">
            <a:solidFill>
              <a:srgbClr val="FF0000"/>
            </a:solidFill>
          </a:ln>
        </p:spPr>
        <p:txBody>
          <a:bodyPr>
            <a:normAutofit fontScale="90000"/>
          </a:bodyPr>
          <a:lstStyle/>
          <a:p>
            <a:pPr algn="ctr"/>
            <a: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fr-FR" sz="5400" b="1" dirty="0" err="1">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Endoplasmic</a:t>
            </a:r>
            <a:r>
              <a:rPr lang="fr-FR" sz="5400" b="1" dirty="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5400" b="1" dirty="0" err="1">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Reticulum</a:t>
            </a:r>
            <a:endParaRPr lang="fr-FR" sz="5400" b="1" dirty="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Image 1"/>
          <p:cNvPicPr>
            <a:picLocks noChangeAspect="1"/>
          </p:cNvPicPr>
          <p:nvPr/>
        </p:nvPicPr>
        <p:blipFill>
          <a:blip r:embed="rId2"/>
          <a:stretch>
            <a:fillRect/>
          </a:stretch>
        </p:blipFill>
        <p:spPr>
          <a:xfrm>
            <a:off x="179512" y="3687902"/>
            <a:ext cx="5199423" cy="3096000"/>
          </a:xfrm>
          <a:prstGeom prst="rect">
            <a:avLst/>
          </a:prstGeom>
          <a:ln w="28575">
            <a:solidFill>
              <a:srgbClr val="0000FF"/>
            </a:solidFill>
          </a:ln>
        </p:spPr>
      </p:pic>
      <p:sp>
        <p:nvSpPr>
          <p:cNvPr id="5" name="Rectangle 4"/>
          <p:cNvSpPr/>
          <p:nvPr/>
        </p:nvSpPr>
        <p:spPr>
          <a:xfrm>
            <a:off x="5478935" y="3645024"/>
            <a:ext cx="3486839" cy="31700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r-FR" sz="2000" b="1" dirty="0" err="1"/>
              <a:t>الشبكة</a:t>
            </a:r>
            <a:r>
              <a:rPr lang="fr-FR" sz="2000" b="1" dirty="0"/>
              <a:t> </a:t>
            </a:r>
            <a:r>
              <a:rPr lang="fr-FR" sz="2000" b="1" dirty="0" err="1"/>
              <a:t>الإندوبلازمية</a:t>
            </a:r>
            <a:r>
              <a:rPr lang="fr-FR" sz="2000" b="1" dirty="0"/>
              <a:t> </a:t>
            </a:r>
            <a:r>
              <a:rPr lang="fr-FR" sz="2000" b="1" dirty="0" err="1"/>
              <a:t>هي</a:t>
            </a:r>
            <a:r>
              <a:rPr lang="fr-FR" sz="2000" b="1" dirty="0"/>
              <a:t> </a:t>
            </a:r>
            <a:r>
              <a:rPr lang="fr-FR" sz="2000" b="1" dirty="0" err="1"/>
              <a:t>واحدة</a:t>
            </a:r>
            <a:r>
              <a:rPr lang="fr-FR" sz="2000" b="1" dirty="0"/>
              <a:t> </a:t>
            </a:r>
            <a:r>
              <a:rPr lang="fr-FR" sz="2000" b="1" dirty="0" err="1"/>
              <a:t>من</a:t>
            </a:r>
            <a:r>
              <a:rPr lang="fr-FR" sz="2000" b="1" dirty="0"/>
              <a:t> </a:t>
            </a:r>
            <a:r>
              <a:rPr lang="fr-FR" sz="2000" b="1" dirty="0" err="1"/>
              <a:t>أكثر</a:t>
            </a:r>
            <a:r>
              <a:rPr lang="fr-FR" sz="2000" b="1" dirty="0"/>
              <a:t> </a:t>
            </a:r>
            <a:r>
              <a:rPr lang="fr-FR" sz="2000" b="1" dirty="0" err="1"/>
              <a:t>العضيات</a:t>
            </a:r>
            <a:r>
              <a:rPr lang="fr-FR" sz="2000" b="1" dirty="0"/>
              <a:t> </a:t>
            </a:r>
            <a:r>
              <a:rPr lang="fr-FR" sz="2000" b="1" dirty="0" err="1"/>
              <a:t>شيوعًا</a:t>
            </a:r>
            <a:r>
              <a:rPr lang="fr-FR" sz="2000" b="1" dirty="0"/>
              <a:t> </a:t>
            </a:r>
            <a:r>
              <a:rPr lang="fr-FR" sz="2000" b="1" dirty="0" err="1"/>
              <a:t>في</a:t>
            </a:r>
            <a:r>
              <a:rPr lang="fr-FR" sz="2000" b="1" dirty="0"/>
              <a:t> </a:t>
            </a:r>
            <a:r>
              <a:rPr lang="fr-FR" sz="2000" b="1" dirty="0" err="1"/>
              <a:t>الخلايا</a:t>
            </a:r>
            <a:r>
              <a:rPr lang="fr-FR" sz="2000" b="1" dirty="0"/>
              <a:t> </a:t>
            </a:r>
            <a:r>
              <a:rPr lang="fr-FR" sz="2000" b="1" dirty="0" err="1"/>
              <a:t>حقيقية</a:t>
            </a:r>
            <a:r>
              <a:rPr lang="fr-FR" sz="2000" b="1" dirty="0"/>
              <a:t> </a:t>
            </a:r>
            <a:r>
              <a:rPr lang="fr-FR" sz="2000" b="1" dirty="0" err="1"/>
              <a:t>النواة</a:t>
            </a:r>
            <a:endParaRPr lang="fr-FR" sz="2000" b="1" dirty="0"/>
          </a:p>
          <a:p>
            <a:pPr algn="just" rtl="1"/>
            <a:r>
              <a:rPr lang="fr-FR" sz="2000" b="1" dirty="0" err="1"/>
              <a:t>تتكون</a:t>
            </a:r>
            <a:r>
              <a:rPr lang="fr-FR" sz="2000" b="1" dirty="0"/>
              <a:t> </a:t>
            </a:r>
            <a:r>
              <a:rPr lang="fr-FR" sz="2000" b="1" dirty="0" err="1"/>
              <a:t>الشبكة</a:t>
            </a:r>
            <a:r>
              <a:rPr lang="fr-FR" sz="2000" b="1" dirty="0"/>
              <a:t> </a:t>
            </a:r>
            <a:r>
              <a:rPr lang="fr-FR" sz="2000" b="1" dirty="0" err="1"/>
              <a:t>الإندوبلازمية</a:t>
            </a:r>
            <a:r>
              <a:rPr lang="fr-FR" sz="2000" b="1" dirty="0"/>
              <a:t> </a:t>
            </a:r>
            <a:r>
              <a:rPr lang="fr-FR" sz="2000" b="1" dirty="0" err="1"/>
              <a:t>من</a:t>
            </a:r>
            <a:r>
              <a:rPr lang="fr-FR" sz="2000" b="1" dirty="0"/>
              <a:t> </a:t>
            </a:r>
            <a:r>
              <a:rPr lang="fr-FR" sz="2000" b="1" dirty="0" err="1"/>
              <a:t>أغشية</a:t>
            </a:r>
            <a:r>
              <a:rPr lang="fr-FR" sz="2000" b="1" dirty="0"/>
              <a:t> </a:t>
            </a:r>
            <a:r>
              <a:rPr lang="fr-FR" sz="2000" b="1" dirty="0" err="1"/>
              <a:t>مطوية</a:t>
            </a:r>
            <a:r>
              <a:rPr lang="fr-FR" sz="2000" b="1" dirty="0"/>
              <a:t> </a:t>
            </a:r>
            <a:r>
              <a:rPr lang="fr-FR" sz="2000" b="1" dirty="0" err="1"/>
              <a:t>تقع</a:t>
            </a:r>
            <a:r>
              <a:rPr lang="fr-FR" sz="2000" b="1" dirty="0"/>
              <a:t> </a:t>
            </a:r>
            <a:r>
              <a:rPr lang="fr-FR" sz="2000" b="1" dirty="0" err="1"/>
              <a:t>في</a:t>
            </a:r>
            <a:r>
              <a:rPr lang="fr-FR" sz="2000" b="1" dirty="0"/>
              <a:t> </a:t>
            </a:r>
            <a:r>
              <a:rPr lang="fr-FR" sz="2000" b="1" dirty="0" err="1"/>
              <a:t>جميع</a:t>
            </a:r>
            <a:r>
              <a:rPr lang="fr-FR" sz="2000" b="1" dirty="0"/>
              <a:t> </a:t>
            </a:r>
            <a:r>
              <a:rPr lang="fr-FR" sz="2000" b="1" dirty="0" err="1"/>
              <a:t>أنحاء</a:t>
            </a:r>
            <a:r>
              <a:rPr lang="fr-FR" sz="2000" b="1" dirty="0"/>
              <a:t> </a:t>
            </a:r>
            <a:r>
              <a:rPr lang="fr-FR" sz="2000" b="1" dirty="0" err="1"/>
              <a:t>سيتوبلازم</a:t>
            </a:r>
            <a:r>
              <a:rPr lang="fr-FR" sz="2000" b="1" dirty="0"/>
              <a:t> </a:t>
            </a:r>
            <a:r>
              <a:rPr lang="fr-FR" sz="2000" b="1" dirty="0" err="1"/>
              <a:t>الخلية</a:t>
            </a:r>
            <a:r>
              <a:rPr lang="fr-FR" sz="2000" b="1" dirty="0"/>
              <a:t>.</a:t>
            </a:r>
          </a:p>
          <a:p>
            <a:pPr algn="just" rtl="1"/>
            <a:r>
              <a:rPr lang="fr-FR" sz="2000" b="1" dirty="0" err="1"/>
              <a:t>يوفر</a:t>
            </a:r>
            <a:r>
              <a:rPr lang="fr-FR" sz="2000" b="1" dirty="0"/>
              <a:t> </a:t>
            </a:r>
            <a:r>
              <a:rPr lang="fr-FR" sz="2000" b="1" dirty="0" err="1"/>
              <a:t>هذا</a:t>
            </a:r>
            <a:r>
              <a:rPr lang="fr-FR" sz="2000" b="1" dirty="0"/>
              <a:t> </a:t>
            </a:r>
            <a:r>
              <a:rPr lang="fr-FR" sz="2000" b="1" dirty="0" err="1"/>
              <a:t>النظام</a:t>
            </a:r>
            <a:r>
              <a:rPr lang="fr-FR" sz="2000" b="1" dirty="0"/>
              <a:t> </a:t>
            </a:r>
            <a:r>
              <a:rPr lang="fr-FR" sz="2000" b="1" dirty="0" err="1"/>
              <a:t>من</a:t>
            </a:r>
            <a:r>
              <a:rPr lang="fr-FR" sz="2000" b="1" dirty="0"/>
              <a:t> </a:t>
            </a:r>
            <a:r>
              <a:rPr lang="fr-FR" sz="2000" b="1" dirty="0" err="1"/>
              <a:t>الأغشية</a:t>
            </a:r>
            <a:r>
              <a:rPr lang="fr-FR" sz="2000" b="1" dirty="0"/>
              <a:t> </a:t>
            </a:r>
            <a:r>
              <a:rPr lang="fr-FR" sz="2000" b="1" dirty="0" err="1"/>
              <a:t>سطحًا</a:t>
            </a:r>
            <a:r>
              <a:rPr lang="fr-FR" sz="2000" b="1" dirty="0"/>
              <a:t> </a:t>
            </a:r>
            <a:r>
              <a:rPr lang="fr-FR" sz="2000" b="1" dirty="0" err="1"/>
              <a:t>كبيرًا</a:t>
            </a:r>
            <a:r>
              <a:rPr lang="fr-FR" sz="2000" b="1" dirty="0"/>
              <a:t> </a:t>
            </a:r>
            <a:r>
              <a:rPr lang="fr-FR" sz="2000" b="1" dirty="0" err="1"/>
              <a:t>يتم</a:t>
            </a:r>
            <a:r>
              <a:rPr lang="fr-FR" sz="2000" b="1" dirty="0"/>
              <a:t> </a:t>
            </a:r>
            <a:r>
              <a:rPr lang="fr-FR" sz="2000" b="1" dirty="0" err="1"/>
              <a:t>تصنيع</a:t>
            </a:r>
            <a:r>
              <a:rPr lang="fr-FR" sz="2000" b="1" dirty="0"/>
              <a:t> </a:t>
            </a:r>
            <a:r>
              <a:rPr lang="fr-FR" sz="2000" b="1" dirty="0" err="1"/>
              <a:t>العديد</a:t>
            </a:r>
            <a:r>
              <a:rPr lang="fr-FR" sz="2000" b="1" dirty="0"/>
              <a:t> </a:t>
            </a:r>
            <a:r>
              <a:rPr lang="fr-FR" sz="2000" b="1" dirty="0" err="1"/>
              <a:t>من</a:t>
            </a:r>
            <a:r>
              <a:rPr lang="fr-FR" sz="2000" b="1" dirty="0"/>
              <a:t> </a:t>
            </a:r>
            <a:r>
              <a:rPr lang="fr-FR" sz="2000" b="1" dirty="0" err="1"/>
              <a:t>أنواع</a:t>
            </a:r>
            <a:r>
              <a:rPr lang="fr-FR" sz="2000" b="1" dirty="0"/>
              <a:t> </a:t>
            </a:r>
            <a:r>
              <a:rPr lang="fr-FR" sz="2000" b="1" dirty="0" err="1"/>
              <a:t>الجزيئات</a:t>
            </a:r>
            <a:r>
              <a:rPr lang="fr-FR" sz="2000" b="1" dirty="0"/>
              <a:t> </a:t>
            </a:r>
            <a:r>
              <a:rPr lang="fr-FR" sz="2000" b="1" dirty="0" err="1"/>
              <a:t>عليه</a:t>
            </a:r>
            <a:r>
              <a:rPr lang="fr-FR" sz="2000" b="1" dirty="0"/>
              <a:t>.</a:t>
            </a:r>
          </a:p>
          <a:p>
            <a:pPr algn="just" rtl="1"/>
            <a:r>
              <a:rPr lang="fr-FR" sz="2000" b="1" dirty="0" err="1"/>
              <a:t>تحتوي</a:t>
            </a:r>
            <a:r>
              <a:rPr lang="fr-FR" sz="2000" b="1" dirty="0"/>
              <a:t> </a:t>
            </a:r>
            <a:r>
              <a:rPr lang="fr-FR" sz="2000" b="1" dirty="0" err="1"/>
              <a:t>بعض</a:t>
            </a:r>
            <a:r>
              <a:rPr lang="fr-FR" sz="2000" b="1" dirty="0"/>
              <a:t> </a:t>
            </a:r>
            <a:r>
              <a:rPr lang="fr-FR" sz="2000" b="1" dirty="0" err="1"/>
              <a:t>الشبكات</a:t>
            </a:r>
            <a:r>
              <a:rPr lang="fr-FR" sz="2000" b="1" dirty="0"/>
              <a:t> </a:t>
            </a:r>
            <a:r>
              <a:rPr lang="fr-FR" sz="2000" b="1" dirty="0" err="1"/>
              <a:t>الإندوبلازمية</a:t>
            </a:r>
            <a:r>
              <a:rPr lang="fr-FR" sz="2000" b="1" dirty="0"/>
              <a:t> </a:t>
            </a:r>
            <a:r>
              <a:rPr lang="fr-FR" sz="2000" b="1" dirty="0" err="1"/>
              <a:t>على</a:t>
            </a:r>
            <a:r>
              <a:rPr lang="fr-FR" sz="2000" b="1" dirty="0"/>
              <a:t> </a:t>
            </a:r>
            <a:r>
              <a:rPr lang="fr-FR" sz="2000" b="1" dirty="0" err="1"/>
              <a:t>ريبوسومات</a:t>
            </a:r>
            <a:r>
              <a:rPr lang="fr-FR" sz="2000" b="1" dirty="0"/>
              <a:t> </a:t>
            </a:r>
            <a:r>
              <a:rPr lang="fr-FR" sz="2000" b="1" dirty="0" err="1"/>
              <a:t>متصلة</a:t>
            </a:r>
            <a:r>
              <a:rPr lang="fr-FR" sz="2000" b="1" dirty="0"/>
              <a:t> </a:t>
            </a:r>
            <a:r>
              <a:rPr lang="fr-FR" sz="2000" b="1" dirty="0" err="1"/>
              <a:t>وتبدو</a:t>
            </a:r>
            <a:r>
              <a:rPr lang="fr-FR" sz="2000" b="1" dirty="0"/>
              <a:t> </a:t>
            </a:r>
            <a:r>
              <a:rPr lang="fr-FR" sz="2000" b="1" dirty="0" err="1"/>
              <a:t>خشنة</a:t>
            </a:r>
            <a:r>
              <a:rPr lang="fr-FR" sz="2000" b="1" dirty="0"/>
              <a:t>.</a:t>
            </a:r>
          </a:p>
        </p:txBody>
      </p:sp>
    </p:spTree>
    <p:extLst>
      <p:ext uri="{BB962C8B-B14F-4D97-AF65-F5344CB8AC3E}">
        <p14:creationId xmlns:p14="http://schemas.microsoft.com/office/powerpoint/2010/main" val="1415223212"/>
      </p:ext>
    </p:extLst>
  </p:cSld>
  <p:clrMapOvr>
    <a:masterClrMapping/>
  </p:clrMapOvr>
  <p:transition>
    <p:pull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764705"/>
            <a:ext cx="8496944" cy="2592287"/>
          </a:xfrm>
          <a:ln>
            <a:solidFill>
              <a:srgbClr val="CC0099"/>
            </a:solidFill>
          </a:ln>
        </p:spPr>
        <p:style>
          <a:lnRef idx="2">
            <a:schemeClr val="dk1"/>
          </a:lnRef>
          <a:fillRef idx="1">
            <a:schemeClr val="lt1"/>
          </a:fillRef>
          <a:effectRef idx="0">
            <a:schemeClr val="dk1"/>
          </a:effectRef>
          <a:fontRef idx="minor">
            <a:schemeClr val="dk1"/>
          </a:fontRef>
        </p:style>
        <p:txBody>
          <a:bodyPr lIns="144000" tIns="144000" rIns="180000" bIns="252000">
            <a:noAutofit/>
          </a:bodyPr>
          <a:lstStyle/>
          <a:p>
            <a:pPr algn="just">
              <a:lnSpc>
                <a:spcPct val="150000"/>
              </a:lnSpc>
              <a:buClr>
                <a:srgbClr val="7030A0"/>
              </a:buClr>
              <a:buSzPct val="120000"/>
            </a:pPr>
            <a:r>
              <a:rPr lang="fr-FR" sz="2400" b="1" dirty="0">
                <a:latin typeface="Times New Roman" panose="02020603050405020304" pitchFamily="18" charset="0"/>
                <a:cs typeface="Times New Roman" panose="02020603050405020304" pitchFamily="18" charset="0"/>
              </a:rPr>
              <a:t>Ribosomes are </a:t>
            </a:r>
            <a:r>
              <a:rPr lang="fr-FR" sz="2400" b="1" dirty="0" err="1">
                <a:latin typeface="Times New Roman" panose="02020603050405020304" pitchFamily="18" charset="0"/>
                <a:cs typeface="Times New Roman" panose="02020603050405020304" pitchFamily="18" charset="0"/>
              </a:rPr>
              <a:t>nonmembranous</a:t>
            </a:r>
            <a:r>
              <a:rPr lang="fr-FR" sz="2400" b="1" dirty="0">
                <a:latin typeface="Times New Roman" panose="02020603050405020304" pitchFamily="18" charset="0"/>
                <a:cs typeface="Times New Roman" panose="02020603050405020304" pitchFamily="18" charset="0"/>
              </a:rPr>
              <a:t> organelles </a:t>
            </a:r>
            <a:r>
              <a:rPr lang="fr-FR" sz="2400" dirty="0" err="1">
                <a:latin typeface="Times New Roman" panose="02020603050405020304" pitchFamily="18" charset="0"/>
                <a:cs typeface="Times New Roman" panose="02020603050405020304" pitchFamily="18" charset="0"/>
              </a:rPr>
              <a:t>responsible</a:t>
            </a:r>
            <a:r>
              <a:rPr lang="fr-FR" sz="2400" dirty="0">
                <a:latin typeface="Times New Roman" panose="02020603050405020304" pitchFamily="18" charset="0"/>
                <a:cs typeface="Times New Roman" panose="02020603050405020304" pitchFamily="18" charset="0"/>
              </a:rPr>
              <a:t> </a:t>
            </a:r>
            <a:r>
              <a:rPr lang="fr-FR" sz="2400" dirty="0" smtClean="0">
                <a:latin typeface="Times New Roman" panose="02020603050405020304" pitchFamily="18" charset="0"/>
                <a:cs typeface="Times New Roman" panose="02020603050405020304" pitchFamily="18" charset="0"/>
              </a:rPr>
              <a:t>for </a:t>
            </a:r>
            <a:r>
              <a:rPr lang="en-US" sz="2400" dirty="0" smtClean="0">
                <a:latin typeface="Times New Roman" panose="02020603050405020304" pitchFamily="18" charset="0"/>
                <a:cs typeface="Times New Roman" panose="02020603050405020304" pitchFamily="18" charset="0"/>
              </a:rPr>
              <a:t>the </a:t>
            </a:r>
            <a:r>
              <a:rPr lang="en-US" sz="2400" dirty="0">
                <a:latin typeface="Times New Roman" panose="02020603050405020304" pitchFamily="18" charset="0"/>
                <a:cs typeface="Times New Roman" panose="02020603050405020304" pitchFamily="18" charset="0"/>
              </a:rPr>
              <a:t>synthesis of proteins from </a:t>
            </a:r>
            <a:r>
              <a:rPr lang="en-US" sz="2400" dirty="0" smtClean="0">
                <a:latin typeface="Times New Roman" panose="02020603050405020304" pitchFamily="18" charset="0"/>
                <a:cs typeface="Times New Roman" panose="02020603050405020304" pitchFamily="18" charset="0"/>
              </a:rPr>
              <a:t>individual amino </a:t>
            </a:r>
            <a:r>
              <a:rPr lang="en-US" sz="2400" dirty="0">
                <a:latin typeface="Times New Roman" panose="02020603050405020304" pitchFamily="18" charset="0"/>
                <a:cs typeface="Times New Roman" panose="02020603050405020304" pitchFamily="18" charset="0"/>
              </a:rPr>
              <a:t>acids. </a:t>
            </a:r>
            <a:endParaRPr lang="en-US" sz="2400" dirty="0" smtClean="0">
              <a:latin typeface="Times New Roman" panose="02020603050405020304" pitchFamily="18" charset="0"/>
              <a:cs typeface="Times New Roman" panose="02020603050405020304" pitchFamily="18" charset="0"/>
            </a:endParaRPr>
          </a:p>
          <a:p>
            <a:pPr algn="just">
              <a:lnSpc>
                <a:spcPct val="150000"/>
              </a:lnSpc>
              <a:buClr>
                <a:srgbClr val="7030A0"/>
              </a:buClr>
              <a:buSzPct val="120000"/>
            </a:pPr>
            <a:r>
              <a:rPr lang="en-US" sz="2400" dirty="0" smtClean="0">
                <a:latin typeface="Times New Roman" panose="02020603050405020304" pitchFamily="18" charset="0"/>
                <a:cs typeface="Times New Roman" panose="02020603050405020304" pitchFamily="18" charset="0"/>
              </a:rPr>
              <a:t>Each </a:t>
            </a:r>
            <a:r>
              <a:rPr lang="en-US" sz="2400" dirty="0">
                <a:latin typeface="Times New Roman" panose="02020603050405020304" pitchFamily="18" charset="0"/>
                <a:cs typeface="Times New Roman" panose="02020603050405020304" pitchFamily="18" charset="0"/>
              </a:rPr>
              <a:t>ribosome is constructed of two subunits. </a:t>
            </a:r>
            <a:endParaRPr lang="en-US" sz="2400" dirty="0" smtClean="0">
              <a:latin typeface="Times New Roman" panose="02020603050405020304" pitchFamily="18" charset="0"/>
              <a:cs typeface="Times New Roman" panose="02020603050405020304" pitchFamily="18" charset="0"/>
            </a:endParaRPr>
          </a:p>
          <a:p>
            <a:pPr algn="just">
              <a:lnSpc>
                <a:spcPct val="150000"/>
              </a:lnSpc>
              <a:buClr>
                <a:srgbClr val="7030A0"/>
              </a:buClr>
              <a:buSzPct val="120000"/>
            </a:pPr>
            <a:r>
              <a:rPr lang="en-US" sz="2400" dirty="0" smtClean="0">
                <a:latin typeface="Times New Roman" panose="02020603050405020304" pitchFamily="18" charset="0"/>
                <a:cs typeface="Times New Roman" panose="02020603050405020304" pitchFamily="18" charset="0"/>
              </a:rPr>
              <a:t>Each </a:t>
            </a:r>
            <a:r>
              <a:rPr lang="en-US" sz="2400" dirty="0">
                <a:latin typeface="Times New Roman" panose="02020603050405020304" pitchFamily="18" charset="0"/>
                <a:cs typeface="Times New Roman" panose="02020603050405020304" pitchFamily="18" charset="0"/>
              </a:rPr>
              <a:t>of the subunits </a:t>
            </a:r>
            <a:r>
              <a:rPr lang="en-US" sz="2400" dirty="0" smtClean="0">
                <a:latin typeface="Times New Roman" panose="02020603050405020304" pitchFamily="18" charset="0"/>
                <a:cs typeface="Times New Roman" panose="02020603050405020304" pitchFamily="18" charset="0"/>
              </a:rPr>
              <a:t>is composed </a:t>
            </a:r>
            <a:r>
              <a:rPr lang="en-US" sz="2400" dirty="0">
                <a:latin typeface="Times New Roman" panose="02020603050405020304" pitchFamily="18" charset="0"/>
                <a:cs typeface="Times New Roman" panose="02020603050405020304" pitchFamily="18" charset="0"/>
              </a:rPr>
              <a:t>of protein and RNA. </a:t>
            </a:r>
            <a:endParaRPr lang="en-US" sz="2400" dirty="0" smtClean="0">
              <a:latin typeface="Times New Roman" panose="02020603050405020304" pitchFamily="18" charset="0"/>
              <a:cs typeface="Times New Roman" panose="02020603050405020304" pitchFamily="18" charset="0"/>
            </a:endParaRPr>
          </a:p>
        </p:txBody>
      </p:sp>
      <p:sp>
        <p:nvSpPr>
          <p:cNvPr id="4" name="Titre 1"/>
          <p:cNvSpPr>
            <a:spLocks noGrp="1"/>
          </p:cNvSpPr>
          <p:nvPr>
            <p:ph type="title"/>
          </p:nvPr>
        </p:nvSpPr>
        <p:spPr>
          <a:xfrm>
            <a:off x="1233662" y="44624"/>
            <a:ext cx="6846333" cy="648072"/>
          </a:xfrm>
          <a:solidFill>
            <a:schemeClr val="bg1"/>
          </a:solidFill>
          <a:ln w="28575">
            <a:solidFill>
              <a:srgbClr val="FF0000"/>
            </a:solidFill>
          </a:ln>
        </p:spPr>
        <p:txBody>
          <a:bodyPr>
            <a:normAutofit fontScale="90000"/>
          </a:bodyPr>
          <a:lstStyle/>
          <a:p>
            <a:pPr algn="ctr"/>
            <a: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fr-FR" sz="5400" b="1" dirty="0"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Ribosomes </a:t>
            </a:r>
            <a:endParaRPr lang="fr-FR" sz="5400" b="1" dirty="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5478935" y="3645024"/>
            <a:ext cx="3197521" cy="255454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ar-DZ" sz="2000" b="1" dirty="0" err="1"/>
              <a:t>الريبوسومات</a:t>
            </a:r>
            <a:r>
              <a:rPr lang="ar-DZ" sz="2000" b="1" dirty="0"/>
              <a:t> هي </a:t>
            </a:r>
            <a:r>
              <a:rPr lang="ar-DZ" sz="2000" b="1" dirty="0" err="1"/>
              <a:t>عضيات</a:t>
            </a:r>
            <a:r>
              <a:rPr lang="ar-DZ" sz="2000" b="1" dirty="0"/>
              <a:t> غير غشائية مسؤولة عن تخليق البروتينات من الأحماض الأمينية الفردية.</a:t>
            </a:r>
          </a:p>
          <a:p>
            <a:pPr algn="just" rtl="1"/>
            <a:r>
              <a:rPr lang="ar-DZ" sz="2000" b="1" dirty="0"/>
              <a:t>يتكون كل </a:t>
            </a:r>
            <a:r>
              <a:rPr lang="ar-DZ" sz="2000" b="1" dirty="0" err="1"/>
              <a:t>ريبوسوم</a:t>
            </a:r>
            <a:r>
              <a:rPr lang="ar-DZ" sz="2000" b="1" dirty="0"/>
              <a:t> من وحدتين فرعيتين.</a:t>
            </a:r>
          </a:p>
          <a:p>
            <a:pPr algn="just" rtl="1"/>
            <a:r>
              <a:rPr lang="ar-DZ" sz="2000" b="1" dirty="0"/>
              <a:t>تتكون كل وحدة فرعية من البروتين والحمض النووي </a:t>
            </a:r>
            <a:r>
              <a:rPr lang="ar-DZ" sz="2000" b="1" dirty="0" err="1"/>
              <a:t>الريبوزي</a:t>
            </a:r>
            <a:r>
              <a:rPr lang="ar-DZ" sz="2000" b="1" dirty="0"/>
              <a:t>.</a:t>
            </a:r>
            <a:endParaRPr lang="fr-FR" sz="2000" b="1" dirty="0"/>
          </a:p>
        </p:txBody>
      </p:sp>
      <p:pic>
        <p:nvPicPr>
          <p:cNvPr id="8" name="Image 7"/>
          <p:cNvPicPr>
            <a:picLocks noChangeAspect="1"/>
          </p:cNvPicPr>
          <p:nvPr/>
        </p:nvPicPr>
        <p:blipFill>
          <a:blip r:embed="rId2"/>
          <a:stretch>
            <a:fillRect/>
          </a:stretch>
        </p:blipFill>
        <p:spPr>
          <a:xfrm>
            <a:off x="287264" y="3501009"/>
            <a:ext cx="5076824" cy="3096343"/>
          </a:xfrm>
          <a:prstGeom prst="rect">
            <a:avLst/>
          </a:prstGeom>
          <a:ln w="38100">
            <a:solidFill>
              <a:srgbClr val="7030A0"/>
            </a:solidFill>
          </a:ln>
        </p:spPr>
      </p:pic>
    </p:spTree>
    <p:extLst>
      <p:ext uri="{BB962C8B-B14F-4D97-AF65-F5344CB8AC3E}">
        <p14:creationId xmlns:p14="http://schemas.microsoft.com/office/powerpoint/2010/main" val="4054324290"/>
      </p:ext>
    </p:extLst>
  </p:cSld>
  <p:clrMapOvr>
    <a:masterClrMapping/>
  </p:clrMapOvr>
  <p:transition>
    <p:pull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764705"/>
            <a:ext cx="8784976" cy="2448272"/>
          </a:xfrm>
          <a:ln/>
        </p:spPr>
        <p:style>
          <a:lnRef idx="2">
            <a:schemeClr val="accent4"/>
          </a:lnRef>
          <a:fillRef idx="1">
            <a:schemeClr val="lt1"/>
          </a:fillRef>
          <a:effectRef idx="0">
            <a:schemeClr val="accent4"/>
          </a:effectRef>
          <a:fontRef idx="minor">
            <a:schemeClr val="dk1"/>
          </a:fontRef>
        </p:style>
        <p:txBody>
          <a:bodyPr lIns="144000" tIns="144000" rIns="180000" bIns="252000">
            <a:noAutofit/>
          </a:bodyPr>
          <a:lstStyle/>
          <a:p>
            <a:pPr algn="just">
              <a:buClr>
                <a:srgbClr val="CC0099"/>
              </a:buClr>
              <a:buSzPct val="150000"/>
            </a:pPr>
            <a:r>
              <a:rPr lang="en-US" sz="2200" dirty="0">
                <a:latin typeface="Times New Roman" panose="02020603050405020304" pitchFamily="18" charset="0"/>
                <a:cs typeface="Times New Roman" panose="02020603050405020304" pitchFamily="18" charset="0"/>
              </a:rPr>
              <a:t>Another organelle composed of membrane is the </a:t>
            </a:r>
            <a:r>
              <a:rPr lang="en-US" sz="2200" b="1" dirty="0">
                <a:latin typeface="Times New Roman" panose="02020603050405020304" pitchFamily="18" charset="0"/>
                <a:cs typeface="Times New Roman" panose="02020603050405020304" pitchFamily="18" charset="0"/>
              </a:rPr>
              <a:t>Golgi apparatus.</a:t>
            </a:r>
          </a:p>
          <a:p>
            <a:pPr algn="just">
              <a:buClr>
                <a:srgbClr val="CC0099"/>
              </a:buClr>
              <a:buSzPct val="150000"/>
            </a:pPr>
            <a:r>
              <a:rPr lang="en-US" sz="2200" dirty="0" smtClean="0">
                <a:latin typeface="Times New Roman" panose="02020603050405020304" pitchFamily="18" charset="0"/>
                <a:cs typeface="Times New Roman" panose="02020603050405020304" pitchFamily="18" charset="0"/>
              </a:rPr>
              <a:t>The </a:t>
            </a:r>
            <a:r>
              <a:rPr lang="en-US" sz="2200" dirty="0">
                <a:latin typeface="Times New Roman" panose="02020603050405020304" pitchFamily="18" charset="0"/>
                <a:cs typeface="Times New Roman" panose="02020603050405020304" pitchFamily="18" charset="0"/>
              </a:rPr>
              <a:t>Golgi apparatus is a series of membranous sacs </a:t>
            </a:r>
            <a:r>
              <a:rPr lang="en-US" sz="2200" dirty="0" smtClean="0">
                <a:latin typeface="Times New Roman" panose="02020603050405020304" pitchFamily="18" charset="0"/>
                <a:cs typeface="Times New Roman" panose="02020603050405020304" pitchFamily="18" charset="0"/>
              </a:rPr>
              <a:t>that accept </a:t>
            </a:r>
            <a:r>
              <a:rPr lang="en-US" sz="2200" dirty="0">
                <a:latin typeface="Times New Roman" panose="02020603050405020304" pitchFamily="18" charset="0"/>
                <a:cs typeface="Times New Roman" panose="02020603050405020304" pitchFamily="18" charset="0"/>
              </a:rPr>
              <a:t>packages of materials and produce vesicles </a:t>
            </a:r>
            <a:r>
              <a:rPr lang="en-US" sz="2200" dirty="0" smtClean="0">
                <a:latin typeface="Times New Roman" panose="02020603050405020304" pitchFamily="18" charset="0"/>
                <a:cs typeface="Times New Roman" panose="02020603050405020304" pitchFamily="18" charset="0"/>
              </a:rPr>
              <a:t>containing specific </a:t>
            </a:r>
            <a:r>
              <a:rPr lang="en-US" sz="2200" dirty="0">
                <a:latin typeface="Times New Roman" panose="02020603050405020304" pitchFamily="18" charset="0"/>
                <a:cs typeface="Times New Roman" panose="02020603050405020304" pitchFamily="18" charset="0"/>
              </a:rPr>
              <a:t>molecules. </a:t>
            </a:r>
            <a:endParaRPr lang="en-US" sz="2200" dirty="0" smtClean="0">
              <a:latin typeface="Times New Roman" panose="02020603050405020304" pitchFamily="18" charset="0"/>
              <a:cs typeface="Times New Roman" panose="02020603050405020304" pitchFamily="18" charset="0"/>
            </a:endParaRPr>
          </a:p>
          <a:p>
            <a:pPr algn="just">
              <a:buClr>
                <a:srgbClr val="CC0099"/>
              </a:buClr>
              <a:buSzPct val="150000"/>
            </a:pPr>
            <a:r>
              <a:rPr lang="en-US" sz="2200" dirty="0" smtClean="0">
                <a:latin typeface="Times New Roman" panose="02020603050405020304" pitchFamily="18" charset="0"/>
                <a:cs typeface="Times New Roman" panose="02020603050405020304" pitchFamily="18" charset="0"/>
              </a:rPr>
              <a:t>Some </a:t>
            </a:r>
            <a:r>
              <a:rPr lang="en-US" sz="2200" dirty="0">
                <a:latin typeface="Times New Roman" panose="02020603050405020304" pitchFamily="18" charset="0"/>
                <a:cs typeface="Times New Roman" panose="02020603050405020304" pitchFamily="18" charset="0"/>
              </a:rPr>
              <a:t>packages of materials are </a:t>
            </a:r>
            <a:r>
              <a:rPr lang="en-US" sz="2200" dirty="0" smtClean="0">
                <a:latin typeface="Times New Roman" panose="02020603050405020304" pitchFamily="18" charset="0"/>
                <a:cs typeface="Times New Roman" panose="02020603050405020304" pitchFamily="18" charset="0"/>
              </a:rPr>
              <a:t>transported to </a:t>
            </a:r>
            <a:r>
              <a:rPr lang="en-US" sz="2200" dirty="0">
                <a:latin typeface="Times New Roman" panose="02020603050405020304" pitchFamily="18" charset="0"/>
                <a:cs typeface="Times New Roman" panose="02020603050405020304" pitchFamily="18" charset="0"/>
              </a:rPr>
              <a:t>other parts of the cell. Others are transported to </a:t>
            </a:r>
            <a:r>
              <a:rPr lang="en-US" sz="2200" dirty="0" smtClean="0">
                <a:latin typeface="Times New Roman" panose="02020603050405020304" pitchFamily="18" charset="0"/>
                <a:cs typeface="Times New Roman" panose="02020603050405020304" pitchFamily="18" charset="0"/>
              </a:rPr>
              <a:t>the plasma </a:t>
            </a:r>
            <a:r>
              <a:rPr lang="en-US" sz="2200" dirty="0">
                <a:latin typeface="Times New Roman" panose="02020603050405020304" pitchFamily="18" charset="0"/>
                <a:cs typeface="Times New Roman" panose="02020603050405020304" pitchFamily="18" charset="0"/>
              </a:rPr>
              <a:t>membrane and release their contents to the </a:t>
            </a:r>
            <a:r>
              <a:rPr lang="en-US" sz="2200" dirty="0" smtClean="0">
                <a:latin typeface="Times New Roman" panose="02020603050405020304" pitchFamily="18" charset="0"/>
                <a:cs typeface="Times New Roman" panose="02020603050405020304" pitchFamily="18" charset="0"/>
              </a:rPr>
              <a:t>exterior </a:t>
            </a:r>
            <a:r>
              <a:rPr lang="fr-FR" sz="2200" dirty="0" smtClean="0">
                <a:latin typeface="Times New Roman" panose="02020603050405020304" pitchFamily="18" charset="0"/>
                <a:cs typeface="Times New Roman" panose="02020603050405020304" pitchFamily="18" charset="0"/>
              </a:rPr>
              <a:t>of </a:t>
            </a:r>
            <a:r>
              <a:rPr lang="fr-FR" sz="2200" dirty="0">
                <a:latin typeface="Times New Roman" panose="02020603050405020304" pitchFamily="18" charset="0"/>
                <a:cs typeface="Times New Roman" panose="02020603050405020304" pitchFamily="18" charset="0"/>
              </a:rPr>
              <a:t>the </a:t>
            </a:r>
            <a:r>
              <a:rPr lang="fr-FR" sz="2200" dirty="0" err="1">
                <a:latin typeface="Times New Roman" panose="02020603050405020304" pitchFamily="18" charset="0"/>
                <a:cs typeface="Times New Roman" panose="02020603050405020304" pitchFamily="18" charset="0"/>
              </a:rPr>
              <a:t>cell</a:t>
            </a:r>
            <a:r>
              <a:rPr lang="fr-FR" sz="2200" dirty="0">
                <a:latin typeface="Times New Roman" panose="02020603050405020304" pitchFamily="18" charset="0"/>
                <a:cs typeface="Times New Roman" panose="02020603050405020304" pitchFamily="18" charset="0"/>
              </a:rPr>
              <a:t>.</a:t>
            </a:r>
            <a:endParaRPr lang="fr-FR" sz="2200" dirty="0" smtClean="0">
              <a:latin typeface="Times New Roman" pitchFamily="18" charset="0"/>
              <a:cs typeface="Times New Roman" pitchFamily="18" charset="0"/>
            </a:endParaRPr>
          </a:p>
        </p:txBody>
      </p:sp>
      <p:sp>
        <p:nvSpPr>
          <p:cNvPr id="4" name="Titre 1"/>
          <p:cNvSpPr>
            <a:spLocks noGrp="1"/>
          </p:cNvSpPr>
          <p:nvPr>
            <p:ph type="title"/>
          </p:nvPr>
        </p:nvSpPr>
        <p:spPr>
          <a:xfrm>
            <a:off x="1233662" y="44624"/>
            <a:ext cx="6846333" cy="648072"/>
          </a:xfrm>
          <a:solidFill>
            <a:schemeClr val="bg1"/>
          </a:solidFill>
          <a:ln w="28575">
            <a:solidFill>
              <a:srgbClr val="FF0000"/>
            </a:solidFill>
          </a:ln>
        </p:spPr>
        <p:txBody>
          <a:bodyPr>
            <a:normAutofit fontScale="90000"/>
          </a:bodyPr>
          <a:lstStyle/>
          <a:p>
            <a:pPr algn="ctr"/>
            <a: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fr-FR" sz="5400" b="1" dirty="0"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Golgi </a:t>
            </a:r>
            <a:r>
              <a:rPr lang="fr-FR" sz="5400" b="1" dirty="0" err="1">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Apparatus</a:t>
            </a:r>
            <a:endParaRPr lang="fr-FR" sz="5400" b="1" dirty="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Image 4"/>
          <p:cNvPicPr>
            <a:picLocks noChangeAspect="1"/>
          </p:cNvPicPr>
          <p:nvPr/>
        </p:nvPicPr>
        <p:blipFill>
          <a:blip r:embed="rId2"/>
          <a:stretch>
            <a:fillRect/>
          </a:stretch>
        </p:blipFill>
        <p:spPr>
          <a:xfrm>
            <a:off x="73219" y="3281990"/>
            <a:ext cx="5866933" cy="3531386"/>
          </a:xfrm>
          <a:prstGeom prst="rect">
            <a:avLst/>
          </a:prstGeom>
          <a:ln w="28575">
            <a:solidFill>
              <a:srgbClr val="CC0099"/>
            </a:solidFill>
          </a:ln>
        </p:spPr>
      </p:pic>
      <p:sp>
        <p:nvSpPr>
          <p:cNvPr id="6" name="Rectangle 5"/>
          <p:cNvSpPr/>
          <p:nvPr/>
        </p:nvSpPr>
        <p:spPr>
          <a:xfrm>
            <a:off x="6011024" y="3283237"/>
            <a:ext cx="3025472" cy="31700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r-FR" sz="2000" b="1" dirty="0" err="1"/>
              <a:t>العضية</a:t>
            </a:r>
            <a:r>
              <a:rPr lang="fr-FR" sz="2000" b="1" dirty="0"/>
              <a:t> </a:t>
            </a:r>
            <a:r>
              <a:rPr lang="fr-FR" sz="2000" b="1" dirty="0" err="1"/>
              <a:t>الأخرى</a:t>
            </a:r>
            <a:r>
              <a:rPr lang="fr-FR" sz="2000" b="1" dirty="0"/>
              <a:t> </a:t>
            </a:r>
            <a:r>
              <a:rPr lang="fr-FR" sz="2000" b="1" dirty="0" err="1"/>
              <a:t>المكونة</a:t>
            </a:r>
            <a:r>
              <a:rPr lang="fr-FR" sz="2000" b="1" dirty="0"/>
              <a:t> </a:t>
            </a:r>
            <a:r>
              <a:rPr lang="fr-FR" sz="2000" b="1" dirty="0" err="1"/>
              <a:t>من</a:t>
            </a:r>
            <a:r>
              <a:rPr lang="fr-FR" sz="2000" b="1" dirty="0"/>
              <a:t> </a:t>
            </a:r>
            <a:r>
              <a:rPr lang="fr-FR" sz="2000" b="1" dirty="0" err="1"/>
              <a:t>غشاء</a:t>
            </a:r>
            <a:r>
              <a:rPr lang="fr-FR" sz="2000" b="1" dirty="0"/>
              <a:t> </a:t>
            </a:r>
            <a:r>
              <a:rPr lang="fr-FR" sz="2000" b="1" dirty="0" err="1"/>
              <a:t>هي</a:t>
            </a:r>
            <a:r>
              <a:rPr lang="fr-FR" sz="2000" b="1" dirty="0"/>
              <a:t> </a:t>
            </a:r>
            <a:r>
              <a:rPr lang="fr-FR" sz="2000" b="1" dirty="0" err="1"/>
              <a:t>جهاز</a:t>
            </a:r>
            <a:r>
              <a:rPr lang="fr-FR" sz="2000" b="1" dirty="0"/>
              <a:t> </a:t>
            </a:r>
            <a:r>
              <a:rPr lang="fr-FR" sz="2000" b="1" dirty="0" err="1"/>
              <a:t>جولجي</a:t>
            </a:r>
            <a:r>
              <a:rPr lang="fr-FR" sz="2000" b="1" dirty="0"/>
              <a:t>.</a:t>
            </a:r>
          </a:p>
          <a:p>
            <a:pPr algn="just" rtl="1"/>
            <a:r>
              <a:rPr lang="fr-FR" sz="2000" b="1" dirty="0" err="1"/>
              <a:t>جهاز</a:t>
            </a:r>
            <a:r>
              <a:rPr lang="fr-FR" sz="2000" b="1" dirty="0"/>
              <a:t> </a:t>
            </a:r>
            <a:r>
              <a:rPr lang="fr-FR" sz="2000" b="1" dirty="0" err="1"/>
              <a:t>جولجي</a:t>
            </a:r>
            <a:r>
              <a:rPr lang="fr-FR" sz="2000" b="1" dirty="0"/>
              <a:t> </a:t>
            </a:r>
            <a:r>
              <a:rPr lang="fr-FR" sz="2000" b="1" dirty="0" err="1"/>
              <a:t>عبارة</a:t>
            </a:r>
            <a:r>
              <a:rPr lang="fr-FR" sz="2000" b="1" dirty="0"/>
              <a:t> </a:t>
            </a:r>
            <a:r>
              <a:rPr lang="fr-FR" sz="2000" b="1" dirty="0" err="1"/>
              <a:t>عن</a:t>
            </a:r>
            <a:r>
              <a:rPr lang="fr-FR" sz="2000" b="1" dirty="0"/>
              <a:t> </a:t>
            </a:r>
            <a:r>
              <a:rPr lang="fr-FR" sz="2000" b="1" dirty="0" err="1"/>
              <a:t>سلسلة</a:t>
            </a:r>
            <a:r>
              <a:rPr lang="fr-FR" sz="2000" b="1" dirty="0"/>
              <a:t> </a:t>
            </a:r>
            <a:r>
              <a:rPr lang="fr-FR" sz="2000" b="1" dirty="0" err="1"/>
              <a:t>من</a:t>
            </a:r>
            <a:r>
              <a:rPr lang="fr-FR" sz="2000" b="1" dirty="0"/>
              <a:t> </a:t>
            </a:r>
            <a:r>
              <a:rPr lang="fr-FR" sz="2000" b="1" dirty="0" err="1"/>
              <a:t>الأكياس</a:t>
            </a:r>
            <a:r>
              <a:rPr lang="fr-FR" sz="2000" b="1" dirty="0"/>
              <a:t> </a:t>
            </a:r>
            <a:r>
              <a:rPr lang="fr-FR" sz="2000" b="1" dirty="0" err="1"/>
              <a:t>الغشائية</a:t>
            </a:r>
            <a:r>
              <a:rPr lang="fr-FR" sz="2000" b="1" dirty="0"/>
              <a:t> </a:t>
            </a:r>
            <a:r>
              <a:rPr lang="fr-FR" sz="2000" b="1" dirty="0" err="1"/>
              <a:t>التي</a:t>
            </a:r>
            <a:r>
              <a:rPr lang="fr-FR" sz="2000" b="1" dirty="0"/>
              <a:t> </a:t>
            </a:r>
            <a:r>
              <a:rPr lang="fr-FR" sz="2000" b="1" dirty="0" err="1"/>
              <a:t>تستقبل</a:t>
            </a:r>
            <a:r>
              <a:rPr lang="fr-FR" sz="2000" b="1" dirty="0"/>
              <a:t> </a:t>
            </a:r>
            <a:r>
              <a:rPr lang="fr-FR" sz="2000" b="1" dirty="0" err="1"/>
              <a:t>حزم</a:t>
            </a:r>
            <a:r>
              <a:rPr lang="fr-FR" sz="2000" b="1" dirty="0"/>
              <a:t> </a:t>
            </a:r>
            <a:r>
              <a:rPr lang="fr-FR" sz="2000" b="1" dirty="0" err="1"/>
              <a:t>المواد</a:t>
            </a:r>
            <a:r>
              <a:rPr lang="fr-FR" sz="2000" b="1" dirty="0"/>
              <a:t> </a:t>
            </a:r>
            <a:r>
              <a:rPr lang="fr-FR" sz="2000" b="1" dirty="0" err="1"/>
              <a:t>وتنتج</a:t>
            </a:r>
            <a:r>
              <a:rPr lang="fr-FR" sz="2000" b="1" dirty="0"/>
              <a:t> </a:t>
            </a:r>
            <a:r>
              <a:rPr lang="fr-FR" sz="2000" b="1" dirty="0" err="1"/>
              <a:t>حويصلات</a:t>
            </a:r>
            <a:r>
              <a:rPr lang="fr-FR" sz="2000" b="1" dirty="0"/>
              <a:t> </a:t>
            </a:r>
            <a:r>
              <a:rPr lang="fr-FR" sz="2000" b="1" dirty="0" err="1"/>
              <a:t>تحتوي</a:t>
            </a:r>
            <a:r>
              <a:rPr lang="fr-FR" sz="2000" b="1" dirty="0"/>
              <a:t> </a:t>
            </a:r>
            <a:r>
              <a:rPr lang="fr-FR" sz="2000" b="1" dirty="0" err="1"/>
              <a:t>على</a:t>
            </a:r>
            <a:r>
              <a:rPr lang="fr-FR" sz="2000" b="1" dirty="0"/>
              <a:t> </a:t>
            </a:r>
            <a:r>
              <a:rPr lang="fr-FR" sz="2000" b="1" dirty="0" err="1"/>
              <a:t>جزيئات</a:t>
            </a:r>
            <a:r>
              <a:rPr lang="fr-FR" sz="2000" b="1" dirty="0"/>
              <a:t> </a:t>
            </a:r>
            <a:r>
              <a:rPr lang="fr-FR" sz="2000" b="1" dirty="0" err="1"/>
              <a:t>محددة</a:t>
            </a:r>
            <a:r>
              <a:rPr lang="fr-FR" sz="2000" b="1" dirty="0"/>
              <a:t>.</a:t>
            </a:r>
          </a:p>
          <a:p>
            <a:pPr algn="just" rtl="1"/>
            <a:r>
              <a:rPr lang="fr-FR" sz="2000" b="1" dirty="0" err="1"/>
              <a:t>يتم</a:t>
            </a:r>
            <a:r>
              <a:rPr lang="fr-FR" sz="2000" b="1" dirty="0"/>
              <a:t> </a:t>
            </a:r>
            <a:r>
              <a:rPr lang="fr-FR" sz="2000" b="1" dirty="0" err="1"/>
              <a:t>نقل</a:t>
            </a:r>
            <a:r>
              <a:rPr lang="fr-FR" sz="2000" b="1" dirty="0"/>
              <a:t> </a:t>
            </a:r>
            <a:r>
              <a:rPr lang="fr-FR" sz="2000" b="1" dirty="0" err="1"/>
              <a:t>بعض</a:t>
            </a:r>
            <a:r>
              <a:rPr lang="fr-FR" sz="2000" b="1" dirty="0"/>
              <a:t> </a:t>
            </a:r>
            <a:r>
              <a:rPr lang="fr-FR" sz="2000" b="1" dirty="0" err="1"/>
              <a:t>حزم</a:t>
            </a:r>
            <a:r>
              <a:rPr lang="fr-FR" sz="2000" b="1" dirty="0"/>
              <a:t> </a:t>
            </a:r>
            <a:r>
              <a:rPr lang="fr-FR" sz="2000" b="1" dirty="0" err="1"/>
              <a:t>المواد</a:t>
            </a:r>
            <a:r>
              <a:rPr lang="fr-FR" sz="2000" b="1" dirty="0"/>
              <a:t> </a:t>
            </a:r>
            <a:r>
              <a:rPr lang="fr-FR" sz="2000" b="1" dirty="0" err="1"/>
              <a:t>إلى</a:t>
            </a:r>
            <a:r>
              <a:rPr lang="fr-FR" sz="2000" b="1" dirty="0"/>
              <a:t> </a:t>
            </a:r>
            <a:r>
              <a:rPr lang="fr-FR" sz="2000" b="1" dirty="0" err="1"/>
              <a:t>أجزاء</a:t>
            </a:r>
            <a:r>
              <a:rPr lang="fr-FR" sz="2000" b="1" dirty="0"/>
              <a:t> </a:t>
            </a:r>
            <a:r>
              <a:rPr lang="fr-FR" sz="2000" b="1" dirty="0" err="1"/>
              <a:t>أخرى</a:t>
            </a:r>
            <a:r>
              <a:rPr lang="fr-FR" sz="2000" b="1" dirty="0"/>
              <a:t> </a:t>
            </a:r>
            <a:r>
              <a:rPr lang="fr-FR" sz="2000" b="1" dirty="0" err="1"/>
              <a:t>من</a:t>
            </a:r>
            <a:r>
              <a:rPr lang="fr-FR" sz="2000" b="1" dirty="0"/>
              <a:t> </a:t>
            </a:r>
            <a:r>
              <a:rPr lang="fr-FR" sz="2000" b="1" dirty="0" err="1"/>
              <a:t>الخلية</a:t>
            </a:r>
            <a:r>
              <a:rPr lang="fr-FR" sz="2000" b="1" dirty="0"/>
              <a:t>. </a:t>
            </a:r>
            <a:r>
              <a:rPr lang="fr-FR" sz="2000" b="1" dirty="0" err="1"/>
              <a:t>يتم</a:t>
            </a:r>
            <a:r>
              <a:rPr lang="fr-FR" sz="2000" b="1" dirty="0"/>
              <a:t> </a:t>
            </a:r>
            <a:r>
              <a:rPr lang="fr-FR" sz="2000" b="1" dirty="0" err="1"/>
              <a:t>نقل</a:t>
            </a:r>
            <a:r>
              <a:rPr lang="fr-FR" sz="2000" b="1" dirty="0"/>
              <a:t> </a:t>
            </a:r>
            <a:r>
              <a:rPr lang="fr-FR" sz="2000" b="1" dirty="0" err="1"/>
              <a:t>البعض</a:t>
            </a:r>
            <a:r>
              <a:rPr lang="fr-FR" sz="2000" b="1" dirty="0"/>
              <a:t> </a:t>
            </a:r>
            <a:r>
              <a:rPr lang="fr-FR" sz="2000" b="1" dirty="0" err="1"/>
              <a:t>الآخر</a:t>
            </a:r>
            <a:r>
              <a:rPr lang="fr-FR" sz="2000" b="1" dirty="0"/>
              <a:t> </a:t>
            </a:r>
            <a:r>
              <a:rPr lang="fr-FR" sz="2000" b="1" dirty="0" err="1"/>
              <a:t>إلى</a:t>
            </a:r>
            <a:r>
              <a:rPr lang="fr-FR" sz="2000" b="1" dirty="0"/>
              <a:t> </a:t>
            </a:r>
            <a:r>
              <a:rPr lang="fr-FR" sz="2000" b="1" dirty="0" err="1"/>
              <a:t>الغشاء</a:t>
            </a:r>
            <a:r>
              <a:rPr lang="fr-FR" sz="2000" b="1" dirty="0"/>
              <a:t> </a:t>
            </a:r>
            <a:r>
              <a:rPr lang="fr-FR" sz="2000" b="1" dirty="0" err="1"/>
              <a:t>البلازمي</a:t>
            </a:r>
            <a:r>
              <a:rPr lang="fr-FR" sz="2000" b="1" dirty="0"/>
              <a:t> </a:t>
            </a:r>
            <a:r>
              <a:rPr lang="fr-FR" sz="2000" b="1" dirty="0" err="1"/>
              <a:t>وإطلاق</a:t>
            </a:r>
            <a:r>
              <a:rPr lang="fr-FR" sz="2000" b="1" dirty="0"/>
              <a:t> </a:t>
            </a:r>
            <a:r>
              <a:rPr lang="fr-FR" sz="2000" b="1" dirty="0" err="1"/>
              <a:t>محتوياتها</a:t>
            </a:r>
            <a:r>
              <a:rPr lang="fr-FR" sz="2000" b="1" dirty="0"/>
              <a:t> </a:t>
            </a:r>
            <a:r>
              <a:rPr lang="fr-FR" sz="2000" b="1" dirty="0" err="1"/>
              <a:t>إلى</a:t>
            </a:r>
            <a:r>
              <a:rPr lang="fr-FR" sz="2000" b="1" dirty="0"/>
              <a:t> </a:t>
            </a:r>
            <a:r>
              <a:rPr lang="fr-FR" sz="2000" b="1" dirty="0" err="1"/>
              <a:t>خارج</a:t>
            </a:r>
            <a:r>
              <a:rPr lang="fr-FR" sz="2000" b="1" dirty="0"/>
              <a:t> </a:t>
            </a:r>
            <a:r>
              <a:rPr lang="fr-FR" sz="2000" b="1" dirty="0" err="1"/>
              <a:t>الخلية</a:t>
            </a:r>
            <a:r>
              <a:rPr lang="fr-FR" sz="2000" b="1" dirty="0"/>
              <a:t>.</a:t>
            </a:r>
          </a:p>
        </p:txBody>
      </p:sp>
    </p:spTree>
    <p:extLst>
      <p:ext uri="{BB962C8B-B14F-4D97-AF65-F5344CB8AC3E}">
        <p14:creationId xmlns:p14="http://schemas.microsoft.com/office/powerpoint/2010/main" val="2047767007"/>
      </p:ext>
    </p:extLst>
  </p:cSld>
  <p:clrMapOvr>
    <a:masterClrMapping/>
  </p:clrMapOvr>
  <p:transition>
    <p:pull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233662" y="44624"/>
            <a:ext cx="6846333" cy="648072"/>
          </a:xfrm>
          <a:solidFill>
            <a:schemeClr val="bg1"/>
          </a:solidFill>
          <a:ln w="28575">
            <a:solidFill>
              <a:srgbClr val="FF0000"/>
            </a:solidFill>
          </a:ln>
        </p:spPr>
        <p:txBody>
          <a:bodyPr>
            <a:normAutofit fontScale="90000"/>
          </a:bodyPr>
          <a:lstStyle/>
          <a:p>
            <a:pPr algn="ctr"/>
            <a: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fr-FR" sz="5400" b="1" dirty="0" err="1">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Mitochondria</a:t>
            </a:r>
            <a:endParaRPr lang="fr-FR" sz="5400" b="1" dirty="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Image 5"/>
          <p:cNvPicPr>
            <a:picLocks noChangeAspect="1"/>
          </p:cNvPicPr>
          <p:nvPr/>
        </p:nvPicPr>
        <p:blipFill>
          <a:blip r:embed="rId2"/>
          <a:stretch>
            <a:fillRect/>
          </a:stretch>
        </p:blipFill>
        <p:spPr>
          <a:xfrm>
            <a:off x="107504" y="2754659"/>
            <a:ext cx="8813562" cy="4103341"/>
          </a:xfrm>
          <a:prstGeom prst="rect">
            <a:avLst/>
          </a:prstGeom>
        </p:spPr>
      </p:pic>
      <p:sp>
        <p:nvSpPr>
          <p:cNvPr id="7" name="Rectangle 6"/>
          <p:cNvSpPr/>
          <p:nvPr/>
        </p:nvSpPr>
        <p:spPr>
          <a:xfrm>
            <a:off x="107504" y="691787"/>
            <a:ext cx="8813562" cy="2062872"/>
          </a:xfrm>
          <a:prstGeom prst="rect">
            <a:avLst/>
          </a:prstGeom>
          <a:ln w="28575"/>
        </p:spPr>
        <p:style>
          <a:lnRef idx="2">
            <a:schemeClr val="accent3"/>
          </a:lnRef>
          <a:fillRef idx="1">
            <a:schemeClr val="lt1"/>
          </a:fillRef>
          <a:effectRef idx="0">
            <a:schemeClr val="accent3"/>
          </a:effectRef>
          <a:fontRef idx="minor">
            <a:schemeClr val="dk1"/>
          </a:fontRef>
        </p:style>
        <p:txBody>
          <a:bodyPr wrap="square">
            <a:spAutoFit/>
          </a:bodyPr>
          <a:lstStyle/>
          <a:p>
            <a:pPr marL="342900" indent="-342900" algn="just">
              <a:lnSpc>
                <a:spcPct val="150000"/>
              </a:lnSpc>
              <a:buFont typeface="Arial" panose="020B0604020202020204" pitchFamily="34" charset="0"/>
              <a:buChar char="•"/>
            </a:pPr>
            <a:r>
              <a:rPr lang="fr-FR" sz="2200" b="1" dirty="0">
                <a:latin typeface="Times New Roman" panose="02020603050405020304" pitchFamily="18" charset="0"/>
                <a:cs typeface="Times New Roman" panose="02020603050405020304" pitchFamily="18" charset="0"/>
              </a:rPr>
              <a:t>The </a:t>
            </a:r>
            <a:r>
              <a:rPr lang="fr-FR" sz="2200" b="1" dirty="0" err="1">
                <a:latin typeface="Times New Roman" panose="02020603050405020304" pitchFamily="18" charset="0"/>
                <a:cs typeface="Times New Roman" panose="02020603050405020304" pitchFamily="18" charset="0"/>
              </a:rPr>
              <a:t>mitochondrion</a:t>
            </a:r>
            <a:r>
              <a:rPr lang="fr-FR" sz="2200" b="1" dirty="0">
                <a:latin typeface="Times New Roman" panose="02020603050405020304" pitchFamily="18" charset="0"/>
                <a:cs typeface="Times New Roman" panose="02020603050405020304" pitchFamily="18" charset="0"/>
              </a:rPr>
              <a:t> </a:t>
            </a:r>
            <a:r>
              <a:rPr lang="fr-FR" sz="2200" b="1" dirty="0" err="1">
                <a:latin typeface="Times New Roman" panose="02020603050405020304" pitchFamily="18" charset="0"/>
                <a:cs typeface="Times New Roman" panose="02020603050405020304" pitchFamily="18" charset="0"/>
              </a:rPr>
              <a:t>is</a:t>
            </a:r>
            <a:r>
              <a:rPr lang="fr-FR" sz="2200" b="1" dirty="0">
                <a:latin typeface="Times New Roman" panose="02020603050405020304" pitchFamily="18" charset="0"/>
                <a:cs typeface="Times New Roman" panose="02020603050405020304" pitchFamily="18" charset="0"/>
              </a:rPr>
              <a:t> an organelle </a:t>
            </a:r>
            <a:r>
              <a:rPr lang="fr-FR" sz="2200" b="1" dirty="0" err="1">
                <a:latin typeface="Times New Roman" panose="02020603050405020304" pitchFamily="18" charset="0"/>
                <a:cs typeface="Times New Roman" panose="02020603050405020304" pitchFamily="18" charset="0"/>
              </a:rPr>
              <a:t>that</a:t>
            </a:r>
            <a:r>
              <a:rPr lang="fr-FR" sz="2200" b="1" dirty="0">
                <a:latin typeface="Times New Roman" panose="02020603050405020304" pitchFamily="18" charset="0"/>
                <a:cs typeface="Times New Roman" panose="02020603050405020304" pitchFamily="18" charset="0"/>
              </a:rPr>
              <a:t> </a:t>
            </a:r>
            <a:r>
              <a:rPr lang="fr-FR" sz="2200" b="1" dirty="0" err="1">
                <a:latin typeface="Times New Roman" panose="02020603050405020304" pitchFamily="18" charset="0"/>
                <a:cs typeface="Times New Roman" panose="02020603050405020304" pitchFamily="18" charset="0"/>
              </a:rPr>
              <a:t>contains</a:t>
            </a:r>
            <a:r>
              <a:rPr lang="fr-FR" sz="2200" b="1" dirty="0">
                <a:latin typeface="Times New Roman" panose="02020603050405020304" pitchFamily="18" charset="0"/>
                <a:cs typeface="Times New Roman" panose="02020603050405020304" pitchFamily="18" charset="0"/>
              </a:rPr>
              <a:t> the enzymes </a:t>
            </a:r>
            <a:r>
              <a:rPr lang="fr-FR" sz="2200" b="1" dirty="0" err="1">
                <a:latin typeface="Times New Roman" panose="02020603050405020304" pitchFamily="18" charset="0"/>
                <a:cs typeface="Times New Roman" panose="02020603050405020304" pitchFamily="18" charset="0"/>
              </a:rPr>
              <a:t>responsible</a:t>
            </a:r>
            <a:r>
              <a:rPr lang="fr-FR" sz="2200" b="1" dirty="0">
                <a:latin typeface="Times New Roman" panose="02020603050405020304" pitchFamily="18" charset="0"/>
                <a:cs typeface="Times New Roman" panose="02020603050405020304" pitchFamily="18" charset="0"/>
              </a:rPr>
              <a:t> for </a:t>
            </a:r>
            <a:r>
              <a:rPr lang="fr-FR" sz="2200" b="1" dirty="0" err="1">
                <a:latin typeface="Times New Roman" panose="02020603050405020304" pitchFamily="18" charset="0"/>
                <a:cs typeface="Times New Roman" panose="02020603050405020304" pitchFamily="18" charset="0"/>
              </a:rPr>
              <a:t>aerobic</a:t>
            </a:r>
            <a:r>
              <a:rPr lang="fr-FR" sz="2200" b="1" dirty="0">
                <a:latin typeface="Times New Roman" panose="02020603050405020304" pitchFamily="18" charset="0"/>
                <a:cs typeface="Times New Roman" panose="02020603050405020304" pitchFamily="18" charset="0"/>
              </a:rPr>
              <a:t> cellular respiration. </a:t>
            </a:r>
          </a:p>
          <a:p>
            <a:pPr marL="342900" indent="-342900" algn="just">
              <a:lnSpc>
                <a:spcPct val="150000"/>
              </a:lnSpc>
              <a:buFont typeface="Arial" panose="020B0604020202020204" pitchFamily="34" charset="0"/>
              <a:buChar char="•"/>
            </a:pPr>
            <a:r>
              <a:rPr lang="fr-FR" sz="2200" b="1" dirty="0">
                <a:latin typeface="Times New Roman" panose="02020603050405020304" pitchFamily="18" charset="0"/>
                <a:cs typeface="Times New Roman" panose="02020603050405020304" pitchFamily="18" charset="0"/>
              </a:rPr>
              <a:t>It </a:t>
            </a:r>
            <a:r>
              <a:rPr lang="fr-FR" sz="2200" b="1" dirty="0" err="1">
                <a:latin typeface="Times New Roman" panose="02020603050405020304" pitchFamily="18" charset="0"/>
                <a:cs typeface="Times New Roman" panose="02020603050405020304" pitchFamily="18" charset="0"/>
              </a:rPr>
              <a:t>consists</a:t>
            </a:r>
            <a:r>
              <a:rPr lang="fr-FR" sz="2200" b="1" dirty="0">
                <a:latin typeface="Times New Roman" panose="02020603050405020304" pitchFamily="18" charset="0"/>
                <a:cs typeface="Times New Roman" panose="02020603050405020304" pitchFamily="18" charset="0"/>
              </a:rPr>
              <a:t> of an </a:t>
            </a:r>
            <a:r>
              <a:rPr lang="fr-FR" sz="2200" b="1" dirty="0" err="1">
                <a:latin typeface="Times New Roman" panose="02020603050405020304" pitchFamily="18" charset="0"/>
                <a:cs typeface="Times New Roman" panose="02020603050405020304" pitchFamily="18" charset="0"/>
              </a:rPr>
              <a:t>outer</a:t>
            </a:r>
            <a:r>
              <a:rPr lang="fr-FR" sz="2200" b="1" dirty="0">
                <a:latin typeface="Times New Roman" panose="02020603050405020304" pitchFamily="18" charset="0"/>
                <a:cs typeface="Times New Roman" panose="02020603050405020304" pitchFamily="18" charset="0"/>
              </a:rPr>
              <a:t> membrane and an </a:t>
            </a:r>
            <a:r>
              <a:rPr lang="fr-FR" sz="2200" b="1" dirty="0" err="1">
                <a:latin typeface="Times New Roman" panose="02020603050405020304" pitchFamily="18" charset="0"/>
                <a:cs typeface="Times New Roman" panose="02020603050405020304" pitchFamily="18" charset="0"/>
              </a:rPr>
              <a:t>inner</a:t>
            </a:r>
            <a:r>
              <a:rPr lang="fr-FR" sz="2200" b="1" dirty="0">
                <a:latin typeface="Times New Roman" panose="02020603050405020304" pitchFamily="18" charset="0"/>
                <a:cs typeface="Times New Roman" panose="02020603050405020304" pitchFamily="18" charset="0"/>
              </a:rPr>
              <a:t> </a:t>
            </a:r>
            <a:r>
              <a:rPr lang="fr-FR" sz="2200" b="1" dirty="0" err="1">
                <a:latin typeface="Times New Roman" panose="02020603050405020304" pitchFamily="18" charset="0"/>
                <a:cs typeface="Times New Roman" panose="02020603050405020304" pitchFamily="18" charset="0"/>
              </a:rPr>
              <a:t>folded</a:t>
            </a:r>
            <a:r>
              <a:rPr lang="fr-FR" sz="2200" b="1" dirty="0">
                <a:latin typeface="Times New Roman" panose="02020603050405020304" pitchFamily="18" charset="0"/>
                <a:cs typeface="Times New Roman" panose="02020603050405020304" pitchFamily="18" charset="0"/>
              </a:rPr>
              <a:t> membrane. The </a:t>
            </a:r>
            <a:r>
              <a:rPr lang="fr-FR" sz="2200" b="1" dirty="0" err="1">
                <a:latin typeface="Times New Roman" panose="02020603050405020304" pitchFamily="18" charset="0"/>
                <a:cs typeface="Times New Roman" panose="02020603050405020304" pitchFamily="18" charset="0"/>
              </a:rPr>
              <a:t>individual</a:t>
            </a:r>
            <a:r>
              <a:rPr lang="fr-FR" sz="2200" b="1" dirty="0">
                <a:latin typeface="Times New Roman" panose="02020603050405020304" pitchFamily="18" charset="0"/>
                <a:cs typeface="Times New Roman" panose="02020603050405020304" pitchFamily="18" charset="0"/>
              </a:rPr>
              <a:t> </a:t>
            </a:r>
            <a:r>
              <a:rPr lang="fr-FR" sz="2200" b="1" dirty="0" err="1">
                <a:latin typeface="Times New Roman" panose="02020603050405020304" pitchFamily="18" charset="0"/>
                <a:cs typeface="Times New Roman" panose="02020603050405020304" pitchFamily="18" charset="0"/>
              </a:rPr>
              <a:t>folds</a:t>
            </a:r>
            <a:r>
              <a:rPr lang="fr-FR" sz="2200" b="1" dirty="0">
                <a:latin typeface="Times New Roman" panose="02020603050405020304" pitchFamily="18" charset="0"/>
                <a:cs typeface="Times New Roman" panose="02020603050405020304" pitchFamily="18" charset="0"/>
              </a:rPr>
              <a:t> of the </a:t>
            </a:r>
            <a:r>
              <a:rPr lang="fr-FR" sz="2200" b="1" dirty="0" err="1">
                <a:latin typeface="Times New Roman" panose="02020603050405020304" pitchFamily="18" charset="0"/>
                <a:cs typeface="Times New Roman" panose="02020603050405020304" pitchFamily="18" charset="0"/>
              </a:rPr>
              <a:t>inner</a:t>
            </a:r>
            <a:r>
              <a:rPr lang="fr-FR" sz="2200" b="1" dirty="0">
                <a:latin typeface="Times New Roman" panose="02020603050405020304" pitchFamily="18" charset="0"/>
                <a:cs typeface="Times New Roman" panose="02020603050405020304" pitchFamily="18" charset="0"/>
              </a:rPr>
              <a:t> membrane are </a:t>
            </a:r>
            <a:r>
              <a:rPr lang="fr-FR" sz="2200" b="1" dirty="0" err="1">
                <a:latin typeface="Times New Roman" panose="02020603050405020304" pitchFamily="18" charset="0"/>
                <a:cs typeface="Times New Roman" panose="02020603050405020304" pitchFamily="18" charset="0"/>
              </a:rPr>
              <a:t>known</a:t>
            </a:r>
            <a:r>
              <a:rPr lang="fr-FR" sz="2200" b="1" dirty="0">
                <a:latin typeface="Times New Roman" panose="02020603050405020304" pitchFamily="18" charset="0"/>
                <a:cs typeface="Times New Roman" panose="02020603050405020304" pitchFamily="18" charset="0"/>
              </a:rPr>
              <a:t> as </a:t>
            </a:r>
            <a:r>
              <a:rPr lang="fr-FR" sz="2200" b="1" dirty="0" err="1">
                <a:latin typeface="Times New Roman" panose="02020603050405020304" pitchFamily="18" charset="0"/>
                <a:cs typeface="Times New Roman" panose="02020603050405020304" pitchFamily="18" charset="0"/>
              </a:rPr>
              <a:t>cristae</a:t>
            </a:r>
            <a:endParaRPr lang="fr-FR" sz="2200" b="1" dirty="0">
              <a:latin typeface="Times New Roman" panose="02020603050405020304" pitchFamily="18" charset="0"/>
              <a:cs typeface="Times New Roman" panose="02020603050405020304" pitchFamily="18" charset="0"/>
            </a:endParaRPr>
          </a:p>
        </p:txBody>
      </p:sp>
      <p:sp>
        <p:nvSpPr>
          <p:cNvPr id="9" name="Espace réservé du contenu 1"/>
          <p:cNvSpPr>
            <a:spLocks noGrp="1"/>
          </p:cNvSpPr>
          <p:nvPr>
            <p:ph idx="1"/>
          </p:nvPr>
        </p:nvSpPr>
        <p:spPr>
          <a:xfrm>
            <a:off x="0" y="6021288"/>
            <a:ext cx="6228184" cy="830687"/>
          </a:xfrm>
          <a:ln w="28575">
            <a:solidFill>
              <a:schemeClr val="accent4">
                <a:lumMod val="50000"/>
              </a:schemeClr>
            </a:solidFill>
          </a:ln>
        </p:spPr>
        <p:txBody>
          <a:bodyPr>
            <a:normAutofit fontScale="92500" lnSpcReduction="10000"/>
          </a:bodyPr>
          <a:lstStyle/>
          <a:p>
            <a:pPr marL="0" indent="0" algn="just" rtl="1">
              <a:buNone/>
            </a:pPr>
            <a:r>
              <a:rPr lang="ar-DZ" sz="1800" b="1" dirty="0" err="1" smtClean="0">
                <a:latin typeface="Times New Roman" panose="02020603050405020304" pitchFamily="18" charset="0"/>
                <a:cs typeface="Times New Roman" panose="02020603050405020304" pitchFamily="18" charset="0"/>
              </a:rPr>
              <a:t>الميتوكوندريا</a:t>
            </a:r>
            <a:r>
              <a:rPr lang="ar-DZ" sz="1800" b="1" dirty="0" smtClean="0">
                <a:latin typeface="Times New Roman" panose="02020603050405020304" pitchFamily="18" charset="0"/>
                <a:cs typeface="Times New Roman" panose="02020603050405020304" pitchFamily="18" charset="0"/>
              </a:rPr>
              <a:t> هي </a:t>
            </a:r>
            <a:r>
              <a:rPr lang="ar-DZ" sz="1800" b="1" dirty="0" err="1" smtClean="0">
                <a:latin typeface="Times New Roman" panose="02020603050405020304" pitchFamily="18" charset="0"/>
                <a:cs typeface="Times New Roman" panose="02020603050405020304" pitchFamily="18" charset="0"/>
              </a:rPr>
              <a:t>عضية</a:t>
            </a:r>
            <a:r>
              <a:rPr lang="ar-DZ" sz="1800" b="1" dirty="0" smtClean="0">
                <a:latin typeface="Times New Roman" panose="02020603050405020304" pitchFamily="18" charset="0"/>
                <a:cs typeface="Times New Roman" panose="02020603050405020304" pitchFamily="18" charset="0"/>
              </a:rPr>
              <a:t> تحتوي على الإنزيمات المسؤولة عن التنفس الخلوي الهوائي. وتتكون من غشاء خارجي وغشاء مطوي داخلي. وتُعرف الطيات الفردية للغشاء الداخلي باسم</a:t>
            </a:r>
            <a:r>
              <a:rPr lang="fr-FR" sz="1800" b="1" dirty="0" smtClean="0">
                <a:latin typeface="Times New Roman" panose="02020603050405020304" pitchFamily="18" charset="0"/>
                <a:cs typeface="Times New Roman" panose="02020603050405020304" pitchFamily="18" charset="0"/>
              </a:rPr>
              <a:t> </a:t>
            </a:r>
            <a:r>
              <a:rPr lang="ar-DZ" sz="1800" b="1" dirty="0" smtClean="0">
                <a:latin typeface="Times New Roman" panose="02020603050405020304" pitchFamily="18" charset="0"/>
                <a:cs typeface="Times New Roman" panose="02020603050405020304" pitchFamily="18" charset="0"/>
              </a:rPr>
              <a:t>الاستطالات</a:t>
            </a:r>
            <a:endParaRPr lang="fr-FR"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3358902"/>
      </p:ext>
    </p:extLst>
  </p:cSld>
  <p:clrMapOvr>
    <a:masterClrMapping/>
  </p:clrMapOvr>
  <p:transition>
    <p:pull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233662" y="44624"/>
            <a:ext cx="6846333" cy="648072"/>
          </a:xfrm>
          <a:solidFill>
            <a:schemeClr val="bg1"/>
          </a:solidFill>
          <a:ln w="28575">
            <a:solidFill>
              <a:srgbClr val="FF0000"/>
            </a:solidFill>
          </a:ln>
        </p:spPr>
        <p:txBody>
          <a:bodyPr>
            <a:normAutofit fontScale="90000"/>
          </a:bodyPr>
          <a:lstStyle/>
          <a:p>
            <a:pPr algn="ctr"/>
            <a: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fr-FR" sz="5400" b="1" dirty="0" err="1"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Cytoskeleton</a:t>
            </a:r>
            <a:endParaRPr lang="fr-FR" sz="5400" b="1" dirty="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Espace réservé du contenu 1"/>
          <p:cNvSpPr>
            <a:spLocks noGrp="1"/>
          </p:cNvSpPr>
          <p:nvPr>
            <p:ph idx="1"/>
          </p:nvPr>
        </p:nvSpPr>
        <p:spPr>
          <a:xfrm>
            <a:off x="179512" y="692696"/>
            <a:ext cx="8640960" cy="2592288"/>
          </a:xfrm>
        </p:spPr>
        <p:style>
          <a:lnRef idx="2">
            <a:schemeClr val="dk1"/>
          </a:lnRef>
          <a:fillRef idx="1">
            <a:schemeClr val="lt1"/>
          </a:fillRef>
          <a:effectRef idx="0">
            <a:schemeClr val="dk1"/>
          </a:effectRef>
          <a:fontRef idx="minor">
            <a:schemeClr val="dk1"/>
          </a:fontRef>
        </p:style>
        <p:txBody>
          <a:bodyPr>
            <a:noAutofit/>
          </a:bodyPr>
          <a:lstStyle/>
          <a:p>
            <a:pPr algn="just">
              <a:buFont typeface="Arial" panose="020B0604020202020204" pitchFamily="34" charset="0"/>
              <a:buChar char="•"/>
            </a:pPr>
            <a:r>
              <a:rPr lang="fr-FR" sz="2200" b="1" dirty="0" smtClean="0">
                <a:latin typeface="Times New Roman" panose="02020603050405020304" pitchFamily="18" charset="0"/>
                <a:cs typeface="Times New Roman" panose="02020603050405020304" pitchFamily="18" charset="0"/>
              </a:rPr>
              <a:t>The </a:t>
            </a:r>
            <a:r>
              <a:rPr lang="fr-FR" sz="2200" b="1" dirty="0" err="1">
                <a:latin typeface="Times New Roman" panose="02020603050405020304" pitchFamily="18" charset="0"/>
                <a:cs typeface="Times New Roman" panose="02020603050405020304" pitchFamily="18" charset="0"/>
              </a:rPr>
              <a:t>cytoskeleton</a:t>
            </a:r>
            <a:r>
              <a:rPr lang="fr-FR" sz="2200" b="1" dirty="0">
                <a:latin typeface="Times New Roman" panose="02020603050405020304" pitchFamily="18" charset="0"/>
                <a:cs typeface="Times New Roman" panose="02020603050405020304" pitchFamily="18" charset="0"/>
              </a:rPr>
              <a:t> </a:t>
            </a:r>
            <a:r>
              <a:rPr lang="fr-FR" sz="2200" dirty="0" err="1" smtClean="0">
                <a:latin typeface="Times New Roman" panose="02020603050405020304" pitchFamily="18" charset="0"/>
                <a:cs typeface="Times New Roman" panose="02020603050405020304" pitchFamily="18" charset="0"/>
              </a:rPr>
              <a:t>is</a:t>
            </a:r>
            <a:r>
              <a:rPr lang="fr-FR" sz="2200" dirty="0" smtClean="0">
                <a:latin typeface="Times New Roman" panose="02020603050405020304" pitchFamily="18" charset="0"/>
                <a:cs typeface="Times New Roman" panose="02020603050405020304" pitchFamily="18" charset="0"/>
              </a:rPr>
              <a:t> </a:t>
            </a:r>
            <a:r>
              <a:rPr lang="fr-FR" sz="2200" dirty="0" err="1" smtClean="0">
                <a:latin typeface="Times New Roman" panose="02020603050405020304" pitchFamily="18" charset="0"/>
                <a:cs typeface="Times New Roman" panose="02020603050405020304" pitchFamily="18" charset="0"/>
              </a:rPr>
              <a:t>composed</a:t>
            </a:r>
            <a:r>
              <a:rPr lang="fr-FR" sz="2200" dirty="0" smtClean="0">
                <a:latin typeface="Times New Roman" panose="02020603050405020304" pitchFamily="18" charset="0"/>
                <a:cs typeface="Times New Roman" panose="02020603050405020304" pitchFamily="18" charset="0"/>
              </a:rPr>
              <a:t> by an </a:t>
            </a:r>
            <a:r>
              <a:rPr lang="en-US" sz="2200" dirty="0" smtClean="0">
                <a:latin typeface="Times New Roman" panose="02020603050405020304" pitchFamily="18" charset="0"/>
                <a:cs typeface="Times New Roman" panose="02020603050405020304" pitchFamily="18" charset="0"/>
              </a:rPr>
              <a:t>elongated </a:t>
            </a:r>
            <a:r>
              <a:rPr lang="en-US" sz="2200" dirty="0">
                <a:latin typeface="Times New Roman" panose="02020603050405020304" pitchFamily="18" charset="0"/>
                <a:cs typeface="Times New Roman" panose="02020603050405020304" pitchFamily="18" charset="0"/>
              </a:rPr>
              <a:t>protein structures known as </a:t>
            </a:r>
            <a:r>
              <a:rPr lang="en-US" sz="2200" b="1" dirty="0">
                <a:latin typeface="Times New Roman" panose="02020603050405020304" pitchFamily="18" charset="0"/>
                <a:cs typeface="Times New Roman" panose="02020603050405020304" pitchFamily="18" charset="0"/>
              </a:rPr>
              <a:t>microtubules</a:t>
            </a:r>
            <a:r>
              <a:rPr lang="en-US" sz="2200" b="1" dirty="0" smtClean="0">
                <a:latin typeface="Times New Roman" panose="02020603050405020304" pitchFamily="18" charset="0"/>
                <a:cs typeface="Times New Roman" panose="02020603050405020304" pitchFamily="18" charset="0"/>
              </a:rPr>
              <a:t>, microfilaments </a:t>
            </a:r>
            <a:r>
              <a:rPr lang="en-US" sz="2200" dirty="0" smtClean="0">
                <a:latin typeface="Times New Roman" panose="02020603050405020304" pitchFamily="18" charset="0"/>
                <a:cs typeface="Times New Roman" panose="02020603050405020304" pitchFamily="18" charset="0"/>
              </a:rPr>
              <a:t>(</a:t>
            </a:r>
            <a:r>
              <a:rPr lang="en-US" sz="2200" b="1" dirty="0" smtClean="0">
                <a:latin typeface="Times New Roman" panose="02020603050405020304" pitchFamily="18" charset="0"/>
                <a:cs typeface="Times New Roman" panose="02020603050405020304" pitchFamily="18" charset="0"/>
              </a:rPr>
              <a:t>actin </a:t>
            </a:r>
            <a:r>
              <a:rPr lang="en-US" sz="2200" b="1" dirty="0">
                <a:latin typeface="Times New Roman" panose="02020603050405020304" pitchFamily="18" charset="0"/>
                <a:cs typeface="Times New Roman" panose="02020603050405020304" pitchFamily="18" charset="0"/>
              </a:rPr>
              <a:t>filaments </a:t>
            </a:r>
            <a:r>
              <a:rPr lang="en-US" sz="2200" dirty="0">
                <a:latin typeface="Times New Roman" panose="02020603050405020304" pitchFamily="18" charset="0"/>
                <a:cs typeface="Times New Roman" panose="02020603050405020304" pitchFamily="18" charset="0"/>
              </a:rPr>
              <a:t>), and </a:t>
            </a:r>
            <a:r>
              <a:rPr lang="en-US" sz="2200" b="1" dirty="0">
                <a:latin typeface="Times New Roman" panose="02020603050405020304" pitchFamily="18" charset="0"/>
                <a:cs typeface="Times New Roman" panose="02020603050405020304" pitchFamily="18" charset="0"/>
              </a:rPr>
              <a:t>intermediate filaments</a:t>
            </a:r>
            <a:r>
              <a:rPr lang="en-US" sz="2200" b="1" dirty="0" smtClean="0">
                <a:latin typeface="Times New Roman" panose="02020603050405020304" pitchFamily="18" charset="0"/>
                <a:cs typeface="Times New Roman" panose="02020603050405020304" pitchFamily="18" charset="0"/>
              </a:rPr>
              <a:t>. </a:t>
            </a:r>
            <a:endParaRPr lang="en-US" sz="2200" b="1" dirty="0">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All three types of </a:t>
            </a:r>
            <a:r>
              <a:rPr lang="en-US" sz="2200" dirty="0" smtClean="0">
                <a:latin typeface="Times New Roman" panose="02020603050405020304" pitchFamily="18" charset="0"/>
                <a:cs typeface="Times New Roman" panose="02020603050405020304" pitchFamily="18" charset="0"/>
              </a:rPr>
              <a:t>these </a:t>
            </a:r>
            <a:r>
              <a:rPr lang="fr-FR" sz="2200" b="1" dirty="0" err="1" smtClean="0">
                <a:latin typeface="Times New Roman" panose="02020603050405020304" pitchFamily="18" charset="0"/>
                <a:cs typeface="Times New Roman" panose="02020603050405020304" pitchFamily="18" charset="0"/>
              </a:rPr>
              <a:t>nonmembranous</a:t>
            </a:r>
            <a:r>
              <a:rPr lang="fr-FR" sz="2200" b="1" dirty="0" smtClean="0">
                <a:latin typeface="Times New Roman" panose="02020603050405020304" pitchFamily="18" charset="0"/>
                <a:cs typeface="Times New Roman" panose="02020603050405020304" pitchFamily="18" charset="0"/>
              </a:rPr>
              <a:t> </a:t>
            </a:r>
            <a:r>
              <a:rPr lang="fr-FR" sz="2200" b="1" dirty="0">
                <a:latin typeface="Times New Roman" panose="02020603050405020304" pitchFamily="18" charset="0"/>
                <a:cs typeface="Times New Roman" panose="02020603050405020304" pitchFamily="18" charset="0"/>
              </a:rPr>
              <a:t>organelles </a:t>
            </a:r>
            <a:r>
              <a:rPr lang="en-US" sz="2200" dirty="0" smtClean="0">
                <a:latin typeface="Times New Roman" panose="02020603050405020304" pitchFamily="18" charset="0"/>
                <a:cs typeface="Times New Roman" panose="02020603050405020304" pitchFamily="18" charset="0"/>
              </a:rPr>
              <a:t>interconnect </a:t>
            </a:r>
            <a:r>
              <a:rPr lang="en-US" sz="2200" dirty="0">
                <a:latin typeface="Times New Roman" panose="02020603050405020304" pitchFamily="18" charset="0"/>
                <a:cs typeface="Times New Roman" panose="02020603050405020304" pitchFamily="18" charset="0"/>
              </a:rPr>
              <a:t>and some are </a:t>
            </a:r>
            <a:r>
              <a:rPr lang="en-US" sz="2200" dirty="0" smtClean="0">
                <a:latin typeface="Times New Roman" panose="02020603050405020304" pitchFamily="18" charset="0"/>
                <a:cs typeface="Times New Roman" panose="02020603050405020304" pitchFamily="18" charset="0"/>
              </a:rPr>
              <a:t>attached to </a:t>
            </a:r>
            <a:r>
              <a:rPr lang="en-US" sz="2200" dirty="0">
                <a:latin typeface="Times New Roman" panose="02020603050405020304" pitchFamily="18" charset="0"/>
                <a:cs typeface="Times New Roman" panose="02020603050405020304" pitchFamily="18" charset="0"/>
              </a:rPr>
              <a:t>the inside of the plasma </a:t>
            </a:r>
            <a:r>
              <a:rPr lang="en-US" sz="2200" dirty="0" smtClean="0">
                <a:latin typeface="Times New Roman" panose="02020603050405020304" pitchFamily="18" charset="0"/>
                <a:cs typeface="Times New Roman" panose="02020603050405020304" pitchFamily="18" charset="0"/>
              </a:rPr>
              <a:t>membrane. These </a:t>
            </a:r>
            <a:r>
              <a:rPr lang="en-US" sz="2200" dirty="0">
                <a:latin typeface="Times New Roman" panose="02020603050405020304" pitchFamily="18" charset="0"/>
                <a:cs typeface="Times New Roman" panose="02020603050405020304" pitchFamily="18" charset="0"/>
              </a:rPr>
              <a:t>cellular components provide </a:t>
            </a:r>
            <a:r>
              <a:rPr lang="en-US" sz="2200" dirty="0" smtClean="0">
                <a:latin typeface="Times New Roman" panose="02020603050405020304" pitchFamily="18" charset="0"/>
                <a:cs typeface="Times New Roman" panose="02020603050405020304" pitchFamily="18" charset="0"/>
              </a:rPr>
              <a:t>the cell </a:t>
            </a:r>
            <a:r>
              <a:rPr lang="en-US" sz="2200" dirty="0">
                <a:latin typeface="Times New Roman" panose="02020603050405020304" pitchFamily="18" charset="0"/>
                <a:cs typeface="Times New Roman" panose="02020603050405020304" pitchFamily="18" charset="0"/>
              </a:rPr>
              <a:t>with shape, support, and the ability to move.</a:t>
            </a:r>
            <a:endParaRPr lang="fr-FR" sz="2200" dirty="0">
              <a:latin typeface="Times New Roman" panose="02020603050405020304" pitchFamily="18" charset="0"/>
              <a:cs typeface="Times New Roman" panose="02020603050405020304" pitchFamily="18" charset="0"/>
            </a:endParaRPr>
          </a:p>
        </p:txBody>
      </p:sp>
      <p:pic>
        <p:nvPicPr>
          <p:cNvPr id="5" name="Image 4"/>
          <p:cNvPicPr>
            <a:picLocks noChangeAspect="1"/>
          </p:cNvPicPr>
          <p:nvPr/>
        </p:nvPicPr>
        <p:blipFill>
          <a:blip r:embed="rId2"/>
          <a:stretch>
            <a:fillRect/>
          </a:stretch>
        </p:blipFill>
        <p:spPr>
          <a:xfrm>
            <a:off x="108192" y="3356992"/>
            <a:ext cx="6408024" cy="3384376"/>
          </a:xfrm>
          <a:prstGeom prst="rect">
            <a:avLst/>
          </a:prstGeom>
          <a:ln w="28575">
            <a:solidFill>
              <a:srgbClr val="00B0F0"/>
            </a:solidFill>
          </a:ln>
        </p:spPr>
      </p:pic>
      <p:sp>
        <p:nvSpPr>
          <p:cNvPr id="6" name="Rectangle 5"/>
          <p:cNvSpPr/>
          <p:nvPr/>
        </p:nvSpPr>
        <p:spPr>
          <a:xfrm>
            <a:off x="6571014" y="3335501"/>
            <a:ext cx="2537490" cy="34778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r-FR" sz="2000" b="1" dirty="0" err="1"/>
              <a:t>يتكون</a:t>
            </a:r>
            <a:r>
              <a:rPr lang="fr-FR" sz="2000" b="1" dirty="0"/>
              <a:t> </a:t>
            </a:r>
            <a:r>
              <a:rPr lang="fr-FR" sz="2000" b="1" dirty="0" err="1"/>
              <a:t>الهيكل</a:t>
            </a:r>
            <a:r>
              <a:rPr lang="fr-FR" sz="2000" b="1" dirty="0"/>
              <a:t> </a:t>
            </a:r>
            <a:r>
              <a:rPr lang="fr-FR" sz="2000" b="1" dirty="0" err="1"/>
              <a:t>الخلوي</a:t>
            </a:r>
            <a:r>
              <a:rPr lang="fr-FR" sz="2000" b="1" dirty="0"/>
              <a:t> </a:t>
            </a:r>
            <a:r>
              <a:rPr lang="fr-FR" sz="2000" b="1" dirty="0" err="1"/>
              <a:t>من</a:t>
            </a:r>
            <a:r>
              <a:rPr lang="fr-FR" sz="2000" b="1" dirty="0"/>
              <a:t> </a:t>
            </a:r>
            <a:r>
              <a:rPr lang="fr-FR" sz="2000" b="1" dirty="0" err="1"/>
              <a:t>هياكل</a:t>
            </a:r>
            <a:r>
              <a:rPr lang="fr-FR" sz="2000" b="1" dirty="0"/>
              <a:t> </a:t>
            </a:r>
            <a:r>
              <a:rPr lang="fr-FR" sz="2000" b="1" dirty="0" err="1"/>
              <a:t>بروتينية</a:t>
            </a:r>
            <a:r>
              <a:rPr lang="fr-FR" sz="2000" b="1" dirty="0"/>
              <a:t> </a:t>
            </a:r>
            <a:r>
              <a:rPr lang="fr-FR" sz="2000" b="1" dirty="0" err="1"/>
              <a:t>طويلة</a:t>
            </a:r>
            <a:r>
              <a:rPr lang="fr-FR" sz="2000" b="1" dirty="0"/>
              <a:t> </a:t>
            </a:r>
            <a:r>
              <a:rPr lang="fr-FR" sz="2000" b="1" dirty="0" err="1"/>
              <a:t>تعرف</a:t>
            </a:r>
            <a:r>
              <a:rPr lang="fr-FR" sz="2000" b="1" dirty="0"/>
              <a:t> </a:t>
            </a:r>
            <a:r>
              <a:rPr lang="fr-FR" sz="2000" b="1" dirty="0" err="1"/>
              <a:t>باسم</a:t>
            </a:r>
            <a:r>
              <a:rPr lang="fr-FR" sz="2000" b="1" dirty="0"/>
              <a:t> </a:t>
            </a:r>
            <a:r>
              <a:rPr lang="fr-FR" sz="2000" b="1" dirty="0" err="1"/>
              <a:t>الأنابيب</a:t>
            </a:r>
            <a:r>
              <a:rPr lang="fr-FR" sz="2000" b="1" dirty="0"/>
              <a:t> </a:t>
            </a:r>
            <a:r>
              <a:rPr lang="fr-FR" sz="2000" b="1" dirty="0" err="1"/>
              <a:t>الدقيقة</a:t>
            </a:r>
            <a:r>
              <a:rPr lang="fr-FR" sz="2000" b="1" dirty="0"/>
              <a:t> </a:t>
            </a:r>
            <a:r>
              <a:rPr lang="fr-FR" sz="2000" b="1" dirty="0" err="1"/>
              <a:t>والخيوط</a:t>
            </a:r>
            <a:r>
              <a:rPr lang="fr-FR" sz="2000" b="1" dirty="0"/>
              <a:t> </a:t>
            </a:r>
            <a:r>
              <a:rPr lang="fr-FR" sz="2000" b="1" dirty="0" err="1"/>
              <a:t>الدقيقة</a:t>
            </a:r>
            <a:r>
              <a:rPr lang="fr-FR" sz="2000" b="1" dirty="0"/>
              <a:t> </a:t>
            </a:r>
            <a:r>
              <a:rPr lang="fr-FR" sz="2000" b="1" dirty="0" err="1" smtClean="0"/>
              <a:t>خيوط</a:t>
            </a:r>
            <a:r>
              <a:rPr lang="fr-FR" sz="2000" b="1" dirty="0" smtClean="0"/>
              <a:t> </a:t>
            </a:r>
            <a:r>
              <a:rPr lang="fr-FR" sz="2000" b="1" dirty="0" err="1" smtClean="0"/>
              <a:t>الأكتين</a:t>
            </a:r>
            <a:r>
              <a:rPr lang="fr-FR" sz="2000" b="1" dirty="0"/>
              <a:t>(</a:t>
            </a:r>
            <a:r>
              <a:rPr lang="fr-FR" sz="2000" b="1" dirty="0" smtClean="0"/>
              <a:t> </a:t>
            </a:r>
            <a:r>
              <a:rPr lang="fr-FR" sz="2000" b="1" dirty="0" err="1" smtClean="0"/>
              <a:t>والخيوط</a:t>
            </a:r>
            <a:r>
              <a:rPr lang="fr-FR" sz="2000" b="1" dirty="0" smtClean="0"/>
              <a:t> </a:t>
            </a:r>
            <a:r>
              <a:rPr lang="fr-FR" sz="2000" b="1" dirty="0" err="1"/>
              <a:t>المتوسطة</a:t>
            </a:r>
            <a:r>
              <a:rPr lang="fr-FR" sz="2000" b="1" dirty="0"/>
              <a:t>.</a:t>
            </a:r>
          </a:p>
          <a:p>
            <a:pPr algn="just" rtl="1"/>
            <a:r>
              <a:rPr lang="fr-FR" sz="2000" b="1" dirty="0" err="1"/>
              <a:t>تترابط</a:t>
            </a:r>
            <a:r>
              <a:rPr lang="fr-FR" sz="2000" b="1" dirty="0"/>
              <a:t> </a:t>
            </a:r>
            <a:r>
              <a:rPr lang="fr-FR" sz="2000" b="1" dirty="0" err="1"/>
              <a:t>الأنواع</a:t>
            </a:r>
            <a:r>
              <a:rPr lang="fr-FR" sz="2000" b="1" dirty="0"/>
              <a:t> </a:t>
            </a:r>
            <a:r>
              <a:rPr lang="fr-FR" sz="2000" b="1" dirty="0" err="1"/>
              <a:t>الثلاثة</a:t>
            </a:r>
            <a:r>
              <a:rPr lang="fr-FR" sz="2000" b="1" dirty="0"/>
              <a:t> </a:t>
            </a:r>
            <a:r>
              <a:rPr lang="fr-FR" sz="2000" b="1" dirty="0" err="1"/>
              <a:t>من</a:t>
            </a:r>
            <a:r>
              <a:rPr lang="fr-FR" sz="2000" b="1" dirty="0"/>
              <a:t> </a:t>
            </a:r>
            <a:r>
              <a:rPr lang="fr-FR" sz="2000" b="1" dirty="0" err="1"/>
              <a:t>الخيوط</a:t>
            </a:r>
            <a:r>
              <a:rPr lang="fr-FR" sz="2000" b="1" dirty="0"/>
              <a:t> </a:t>
            </a:r>
            <a:r>
              <a:rPr lang="fr-FR" sz="2000" b="1" dirty="0" err="1"/>
              <a:t>ويرتبط</a:t>
            </a:r>
            <a:r>
              <a:rPr lang="fr-FR" sz="2000" b="1" dirty="0"/>
              <a:t> </a:t>
            </a:r>
            <a:r>
              <a:rPr lang="fr-FR" sz="2000" b="1" dirty="0" err="1"/>
              <a:t>بعضها</a:t>
            </a:r>
            <a:r>
              <a:rPr lang="fr-FR" sz="2000" b="1" dirty="0"/>
              <a:t> </a:t>
            </a:r>
            <a:r>
              <a:rPr lang="fr-FR" sz="2000" b="1" dirty="0" err="1"/>
              <a:t>بالجزء</a:t>
            </a:r>
            <a:r>
              <a:rPr lang="fr-FR" sz="2000" b="1" dirty="0"/>
              <a:t> </a:t>
            </a:r>
            <a:r>
              <a:rPr lang="fr-FR" sz="2000" b="1" dirty="0" err="1"/>
              <a:t>الداخلي</a:t>
            </a:r>
            <a:r>
              <a:rPr lang="fr-FR" sz="2000" b="1" dirty="0"/>
              <a:t> </a:t>
            </a:r>
            <a:r>
              <a:rPr lang="fr-FR" sz="2000" b="1" dirty="0" err="1"/>
              <a:t>من</a:t>
            </a:r>
            <a:r>
              <a:rPr lang="fr-FR" sz="2000" b="1" dirty="0"/>
              <a:t> </a:t>
            </a:r>
            <a:r>
              <a:rPr lang="fr-FR" sz="2000" b="1" dirty="0" err="1"/>
              <a:t>الغشاء</a:t>
            </a:r>
            <a:r>
              <a:rPr lang="fr-FR" sz="2000" b="1" dirty="0"/>
              <a:t> </a:t>
            </a:r>
            <a:r>
              <a:rPr lang="fr-FR" sz="2000" b="1" dirty="0" err="1"/>
              <a:t>البلازمي</a:t>
            </a:r>
            <a:r>
              <a:rPr lang="fr-FR" sz="2000" b="1" dirty="0"/>
              <a:t>. </a:t>
            </a:r>
            <a:r>
              <a:rPr lang="fr-FR" sz="2000" b="1" dirty="0" err="1"/>
              <a:t>توفر</a:t>
            </a:r>
            <a:r>
              <a:rPr lang="fr-FR" sz="2000" b="1" dirty="0"/>
              <a:t> </a:t>
            </a:r>
            <a:r>
              <a:rPr lang="fr-FR" sz="2000" b="1" dirty="0" err="1"/>
              <a:t>هذه</a:t>
            </a:r>
            <a:r>
              <a:rPr lang="fr-FR" sz="2000" b="1" dirty="0"/>
              <a:t> </a:t>
            </a:r>
            <a:r>
              <a:rPr lang="fr-FR" sz="2000" b="1" dirty="0" err="1"/>
              <a:t>المكونات</a:t>
            </a:r>
            <a:r>
              <a:rPr lang="fr-FR" sz="2000" b="1" dirty="0"/>
              <a:t> </a:t>
            </a:r>
            <a:r>
              <a:rPr lang="fr-FR" sz="2000" b="1" dirty="0" err="1"/>
              <a:t>الخلوية</a:t>
            </a:r>
            <a:r>
              <a:rPr lang="fr-FR" sz="2000" b="1" dirty="0"/>
              <a:t> </a:t>
            </a:r>
            <a:r>
              <a:rPr lang="fr-FR" sz="2000" b="1" dirty="0" err="1"/>
              <a:t>للخلية</a:t>
            </a:r>
            <a:r>
              <a:rPr lang="fr-FR" sz="2000" b="1" dirty="0"/>
              <a:t> </a:t>
            </a:r>
            <a:r>
              <a:rPr lang="fr-FR" sz="2000" b="1" dirty="0" err="1"/>
              <a:t>الشكل</a:t>
            </a:r>
            <a:r>
              <a:rPr lang="fr-FR" sz="2000" b="1" dirty="0"/>
              <a:t> </a:t>
            </a:r>
            <a:r>
              <a:rPr lang="fr-FR" sz="2000" b="1" dirty="0" err="1"/>
              <a:t>والدعم</a:t>
            </a:r>
            <a:r>
              <a:rPr lang="fr-FR" sz="2000" b="1" dirty="0"/>
              <a:t> </a:t>
            </a:r>
            <a:r>
              <a:rPr lang="fr-FR" sz="2000" b="1" dirty="0" err="1"/>
              <a:t>والقدرة</a:t>
            </a:r>
            <a:r>
              <a:rPr lang="fr-FR" sz="2000" b="1" dirty="0"/>
              <a:t> </a:t>
            </a:r>
            <a:r>
              <a:rPr lang="fr-FR" sz="2000" b="1" dirty="0" err="1"/>
              <a:t>على</a:t>
            </a:r>
            <a:r>
              <a:rPr lang="fr-FR" sz="2000" b="1" dirty="0"/>
              <a:t> </a:t>
            </a:r>
            <a:r>
              <a:rPr lang="fr-FR" sz="2000" b="1" dirty="0" err="1"/>
              <a:t>الحركة</a:t>
            </a:r>
            <a:r>
              <a:rPr lang="fr-FR" sz="2000" b="1" dirty="0"/>
              <a:t>.</a:t>
            </a:r>
          </a:p>
        </p:txBody>
      </p:sp>
    </p:spTree>
    <p:extLst>
      <p:ext uri="{BB962C8B-B14F-4D97-AF65-F5344CB8AC3E}">
        <p14:creationId xmlns:p14="http://schemas.microsoft.com/office/powerpoint/2010/main" val="1961948611"/>
      </p:ext>
    </p:extLst>
  </p:cSld>
  <p:clrMapOvr>
    <a:masterClrMapping/>
  </p:clrMapOvr>
  <p:transition>
    <p:pull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233662" y="44624"/>
            <a:ext cx="6846333" cy="648072"/>
          </a:xfrm>
          <a:solidFill>
            <a:schemeClr val="bg1"/>
          </a:solidFill>
          <a:ln w="28575">
            <a:solidFill>
              <a:srgbClr val="FF0000"/>
            </a:solidFill>
          </a:ln>
        </p:spPr>
        <p:txBody>
          <a:bodyPr>
            <a:normAutofit fontScale="90000"/>
          </a:bodyPr>
          <a:lstStyle/>
          <a:p>
            <a:pPr algn="ctr"/>
            <a: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fr-FR" sz="5400" b="1" dirty="0" err="1">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Peroxisomes</a:t>
            </a:r>
            <a:endParaRPr lang="fr-FR" sz="5400" b="1" dirty="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Espace réservé du contenu 1"/>
          <p:cNvSpPr>
            <a:spLocks noGrp="1"/>
          </p:cNvSpPr>
          <p:nvPr>
            <p:ph idx="1"/>
          </p:nvPr>
        </p:nvSpPr>
        <p:spPr>
          <a:xfrm>
            <a:off x="179512" y="862766"/>
            <a:ext cx="8640960" cy="3358322"/>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fr-FR" b="1" dirty="0" err="1" smtClean="0">
                <a:latin typeface="Times New Roman" panose="02020603050405020304" pitchFamily="18" charset="0"/>
                <a:cs typeface="Times New Roman" panose="02020603050405020304" pitchFamily="18" charset="0"/>
              </a:rPr>
              <a:t>Peroxisomes</a:t>
            </a:r>
            <a:r>
              <a:rPr lang="fr-FR" b="1"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were </a:t>
            </a:r>
            <a:r>
              <a:rPr lang="en-US" dirty="0">
                <a:latin typeface="Times New Roman" panose="02020603050405020304" pitchFamily="18" charset="0"/>
                <a:cs typeface="Times New Roman" panose="02020603050405020304" pitchFamily="18" charset="0"/>
              </a:rPr>
              <a:t>first identified by the presence of an enzyme, </a:t>
            </a:r>
            <a:r>
              <a:rPr lang="en-US" b="1" dirty="0">
                <a:latin typeface="Times New Roman" panose="02020603050405020304" pitchFamily="18" charset="0"/>
                <a:cs typeface="Times New Roman" panose="02020603050405020304" pitchFamily="18" charset="0"/>
              </a:rPr>
              <a:t>catalase</a:t>
            </a:r>
            <a:r>
              <a:rPr lang="en-US" b="1" dirty="0" smtClean="0">
                <a:latin typeface="Times New Roman" panose="02020603050405020304" pitchFamily="18" charset="0"/>
                <a:cs typeface="Times New Roman" panose="02020603050405020304" pitchFamily="18" charset="0"/>
              </a:rPr>
              <a:t>, that </a:t>
            </a:r>
            <a:r>
              <a:rPr lang="en-US" b="1" dirty="0">
                <a:latin typeface="Times New Roman" panose="02020603050405020304" pitchFamily="18" charset="0"/>
                <a:cs typeface="Times New Roman" panose="02020603050405020304" pitchFamily="18" charset="0"/>
              </a:rPr>
              <a:t>breaks down hydrogen peroxide </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H2 O2 ).</a:t>
            </a:r>
          </a:p>
          <a:p>
            <a:pPr algn="just"/>
            <a:r>
              <a:rPr lang="en-US" dirty="0" smtClean="0">
                <a:latin typeface="Times New Roman" panose="02020603050405020304" pitchFamily="18" charset="0"/>
                <a:cs typeface="Times New Roman" panose="02020603050405020304" pitchFamily="18" charset="0"/>
              </a:rPr>
              <a:t>Peroxisomes differ </a:t>
            </a:r>
            <a:r>
              <a:rPr lang="en-US" dirty="0">
                <a:latin typeface="Times New Roman" panose="02020603050405020304" pitchFamily="18" charset="0"/>
                <a:cs typeface="Times New Roman" panose="02020603050405020304" pitchFamily="18" charset="0"/>
              </a:rPr>
              <a:t>from lysosomes in that peroxisomes are </a:t>
            </a:r>
            <a:r>
              <a:rPr lang="en-US" b="1" dirty="0">
                <a:latin typeface="Times New Roman" panose="02020603050405020304" pitchFamily="18" charset="0"/>
                <a:cs typeface="Times New Roman" panose="02020603050405020304" pitchFamily="18" charset="0"/>
              </a:rPr>
              <a:t>not formed </a:t>
            </a:r>
            <a:r>
              <a:rPr lang="en-US" b="1" dirty="0" smtClean="0">
                <a:latin typeface="Times New Roman" panose="02020603050405020304" pitchFamily="18" charset="0"/>
                <a:cs typeface="Times New Roman" panose="02020603050405020304" pitchFamily="18" charset="0"/>
              </a:rPr>
              <a:t>by the </a:t>
            </a:r>
            <a:r>
              <a:rPr lang="en-US" b="1" dirty="0">
                <a:latin typeface="Times New Roman" panose="02020603050405020304" pitchFamily="18" charset="0"/>
                <a:cs typeface="Times New Roman" panose="02020603050405020304" pitchFamily="18" charset="0"/>
              </a:rPr>
              <a:t>Golgi apparatus </a:t>
            </a:r>
            <a:r>
              <a:rPr lang="en-US" dirty="0">
                <a:latin typeface="Times New Roman" panose="02020603050405020304" pitchFamily="18" charset="0"/>
                <a:cs typeface="Times New Roman" panose="02020603050405020304" pitchFamily="18" charset="0"/>
              </a:rPr>
              <a:t>and they contain different enzymes. </a:t>
            </a:r>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enzymes of </a:t>
            </a:r>
            <a:r>
              <a:rPr lang="en-US" dirty="0" smtClean="0">
                <a:latin typeface="Times New Roman" panose="02020603050405020304" pitchFamily="18" charset="0"/>
                <a:cs typeface="Times New Roman" panose="02020603050405020304" pitchFamily="18" charset="0"/>
              </a:rPr>
              <a:t>peroxisomes have </a:t>
            </a:r>
            <a:r>
              <a:rPr lang="en-US" dirty="0">
                <a:latin typeface="Times New Roman" panose="02020603050405020304" pitchFamily="18" charset="0"/>
                <a:cs typeface="Times New Roman" panose="02020603050405020304" pitchFamily="18" charset="0"/>
              </a:rPr>
              <a:t>been shown to be important in many kinds </a:t>
            </a:r>
            <a:r>
              <a:rPr lang="en-US" dirty="0" smtClean="0">
                <a:latin typeface="Times New Roman" panose="02020603050405020304" pitchFamily="18" charset="0"/>
                <a:cs typeface="Times New Roman" panose="02020603050405020304" pitchFamily="18" charset="0"/>
              </a:rPr>
              <a:t>of chemical </a:t>
            </a:r>
            <a:r>
              <a:rPr lang="en-US" dirty="0">
                <a:latin typeface="Times New Roman" panose="02020603050405020304" pitchFamily="18" charset="0"/>
                <a:cs typeface="Times New Roman" panose="02020603050405020304" pitchFamily="18" charset="0"/>
              </a:rPr>
              <a:t>reactions. These include the breakdown of </a:t>
            </a:r>
            <a:r>
              <a:rPr lang="en-US" dirty="0" smtClean="0">
                <a:latin typeface="Times New Roman" panose="02020603050405020304" pitchFamily="18" charset="0"/>
                <a:cs typeface="Times New Roman" panose="02020603050405020304" pitchFamily="18" charset="0"/>
              </a:rPr>
              <a:t>long-chain </a:t>
            </a:r>
            <a:r>
              <a:rPr lang="en-US" dirty="0">
                <a:latin typeface="Times New Roman" panose="02020603050405020304" pitchFamily="18" charset="0"/>
                <a:cs typeface="Times New Roman" panose="02020603050405020304" pitchFamily="18" charset="0"/>
              </a:rPr>
              <a:t>fatty acids, the synthesis of cholesterol, </a:t>
            </a:r>
            <a:r>
              <a:rPr lang="en-US" dirty="0" smtClean="0">
                <a:latin typeface="Times New Roman" panose="02020603050405020304" pitchFamily="18" charset="0"/>
                <a:cs typeface="Times New Roman" panose="02020603050405020304" pitchFamily="18" charset="0"/>
              </a:rPr>
              <a:t>and the </a:t>
            </a:r>
            <a:r>
              <a:rPr lang="en-US" dirty="0">
                <a:latin typeface="Times New Roman" panose="02020603050405020304" pitchFamily="18" charset="0"/>
                <a:cs typeface="Times New Roman" panose="02020603050405020304" pitchFamily="18" charset="0"/>
              </a:rPr>
              <a:t>synthesis of plasma membrane </a:t>
            </a:r>
            <a:r>
              <a:rPr lang="en-US" dirty="0" smtClean="0">
                <a:latin typeface="Times New Roman" panose="02020603050405020304" pitchFamily="18" charset="0"/>
                <a:cs typeface="Times New Roman" panose="02020603050405020304" pitchFamily="18" charset="0"/>
              </a:rPr>
              <a:t>lipids </a:t>
            </a:r>
            <a:r>
              <a:rPr lang="fr-FR" dirty="0" err="1" smtClean="0">
                <a:latin typeface="Times New Roman" panose="02020603050405020304" pitchFamily="18" charset="0"/>
                <a:cs typeface="Times New Roman" panose="02020603050405020304" pitchFamily="18" charset="0"/>
              </a:rPr>
              <a:t>used</a:t>
            </a:r>
            <a:r>
              <a:rPr lang="fr-FR" dirty="0" smtClean="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in nerve </a:t>
            </a:r>
            <a:r>
              <a:rPr lang="fr-FR" dirty="0" err="1">
                <a:latin typeface="Times New Roman" panose="02020603050405020304" pitchFamily="18" charset="0"/>
                <a:cs typeface="Times New Roman" panose="02020603050405020304" pitchFamily="18" charset="0"/>
              </a:rPr>
              <a:t>cells</a:t>
            </a:r>
            <a:r>
              <a:rPr lang="fr-FR" dirty="0">
                <a:latin typeface="Times New Roman" panose="02020603050405020304" pitchFamily="18" charset="0"/>
                <a:cs typeface="Times New Roman" panose="02020603050405020304" pitchFamily="18" charset="0"/>
              </a:rPr>
              <a:t>.</a:t>
            </a:r>
          </a:p>
        </p:txBody>
      </p:sp>
      <p:sp>
        <p:nvSpPr>
          <p:cNvPr id="3" name="Rectangle 2"/>
          <p:cNvSpPr/>
          <p:nvPr/>
        </p:nvSpPr>
        <p:spPr>
          <a:xfrm>
            <a:off x="530026" y="4350583"/>
            <a:ext cx="8290446" cy="224676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r-FR" sz="2000" b="1" dirty="0" err="1"/>
              <a:t>تم</a:t>
            </a:r>
            <a:r>
              <a:rPr lang="fr-FR" sz="2000" b="1" dirty="0"/>
              <a:t> </a:t>
            </a:r>
            <a:r>
              <a:rPr lang="fr-FR" sz="2000" b="1" dirty="0" err="1"/>
              <a:t>التعرف</a:t>
            </a:r>
            <a:r>
              <a:rPr lang="fr-FR" sz="2000" b="1" dirty="0"/>
              <a:t> </a:t>
            </a:r>
            <a:r>
              <a:rPr lang="fr-FR" sz="2000" b="1" dirty="0" err="1"/>
              <a:t>على</a:t>
            </a:r>
            <a:r>
              <a:rPr lang="fr-FR" sz="2000" b="1" dirty="0"/>
              <a:t> </a:t>
            </a:r>
            <a:r>
              <a:rPr lang="fr-FR" sz="2000" b="1" dirty="0" err="1"/>
              <a:t>البيروكسيسومات</a:t>
            </a:r>
            <a:r>
              <a:rPr lang="fr-FR" sz="2000" b="1" dirty="0"/>
              <a:t> </a:t>
            </a:r>
            <a:r>
              <a:rPr lang="fr-FR" sz="2000" b="1" dirty="0" err="1"/>
              <a:t>لأول</a:t>
            </a:r>
            <a:r>
              <a:rPr lang="fr-FR" sz="2000" b="1" dirty="0"/>
              <a:t> </a:t>
            </a:r>
            <a:r>
              <a:rPr lang="fr-FR" sz="2000" b="1" dirty="0" err="1"/>
              <a:t>مرة</a:t>
            </a:r>
            <a:r>
              <a:rPr lang="fr-FR" sz="2000" b="1" dirty="0"/>
              <a:t> </a:t>
            </a:r>
            <a:r>
              <a:rPr lang="fr-FR" sz="2000" b="1" dirty="0" err="1"/>
              <a:t>من</a:t>
            </a:r>
            <a:r>
              <a:rPr lang="fr-FR" sz="2000" b="1" dirty="0"/>
              <a:t> </a:t>
            </a:r>
            <a:r>
              <a:rPr lang="fr-FR" sz="2000" b="1" dirty="0" err="1"/>
              <a:t>خلال</a:t>
            </a:r>
            <a:r>
              <a:rPr lang="fr-FR" sz="2000" b="1" dirty="0"/>
              <a:t> </a:t>
            </a:r>
            <a:r>
              <a:rPr lang="fr-FR" sz="2000" b="1" dirty="0" err="1"/>
              <a:t>وجود</a:t>
            </a:r>
            <a:r>
              <a:rPr lang="fr-FR" sz="2000" b="1" dirty="0"/>
              <a:t> </a:t>
            </a:r>
            <a:r>
              <a:rPr lang="fr-FR" sz="2000" b="1" dirty="0" err="1"/>
              <a:t>إنزيم</a:t>
            </a:r>
            <a:r>
              <a:rPr lang="fr-FR" sz="2000" b="1" dirty="0"/>
              <a:t> </a:t>
            </a:r>
            <a:r>
              <a:rPr lang="fr-FR" sz="2000" b="1" dirty="0" err="1"/>
              <a:t>الكاتالاز</a:t>
            </a:r>
            <a:r>
              <a:rPr lang="fr-FR" sz="2000" b="1" dirty="0"/>
              <a:t> </a:t>
            </a:r>
            <a:r>
              <a:rPr lang="fr-FR" sz="2000" b="1" dirty="0" err="1"/>
              <a:t>الذي</a:t>
            </a:r>
            <a:r>
              <a:rPr lang="fr-FR" sz="2000" b="1" dirty="0"/>
              <a:t> </a:t>
            </a:r>
            <a:r>
              <a:rPr lang="fr-FR" sz="2000" b="1" dirty="0" err="1"/>
              <a:t>يحلل</a:t>
            </a:r>
            <a:r>
              <a:rPr lang="fr-FR" sz="2000" b="1" dirty="0"/>
              <a:t> </a:t>
            </a:r>
            <a:r>
              <a:rPr lang="fr-FR" sz="2000" b="1" dirty="0" err="1"/>
              <a:t>بيروكسيد</a:t>
            </a:r>
            <a:r>
              <a:rPr lang="fr-FR" sz="2000" b="1" dirty="0"/>
              <a:t> </a:t>
            </a:r>
            <a:r>
              <a:rPr lang="fr-FR" sz="2000" b="1" dirty="0" err="1"/>
              <a:t>الهيدروجين</a:t>
            </a:r>
            <a:r>
              <a:rPr lang="fr-FR" sz="2000" b="1" dirty="0"/>
              <a:t>.</a:t>
            </a:r>
          </a:p>
          <a:p>
            <a:pPr algn="just" rtl="1"/>
            <a:r>
              <a:rPr lang="fr-FR" sz="2000" b="1" dirty="0" err="1"/>
              <a:t>تختلف</a:t>
            </a:r>
            <a:r>
              <a:rPr lang="fr-FR" sz="2000" b="1" dirty="0"/>
              <a:t> </a:t>
            </a:r>
            <a:r>
              <a:rPr lang="fr-FR" sz="2000" b="1" dirty="0" err="1"/>
              <a:t>البيروكسيسومات</a:t>
            </a:r>
            <a:r>
              <a:rPr lang="fr-FR" sz="2000" b="1" dirty="0"/>
              <a:t> </a:t>
            </a:r>
            <a:r>
              <a:rPr lang="fr-FR" sz="2000" b="1" dirty="0" err="1"/>
              <a:t>عن</a:t>
            </a:r>
            <a:r>
              <a:rPr lang="fr-FR" sz="2000" b="1" dirty="0"/>
              <a:t> </a:t>
            </a:r>
            <a:r>
              <a:rPr lang="fr-FR" sz="2000" b="1" dirty="0" err="1"/>
              <a:t>الليزوزومات</a:t>
            </a:r>
            <a:r>
              <a:rPr lang="fr-FR" sz="2000" b="1" dirty="0"/>
              <a:t> </a:t>
            </a:r>
            <a:r>
              <a:rPr lang="fr-FR" sz="2000" b="1" dirty="0" err="1"/>
              <a:t>في</a:t>
            </a:r>
            <a:r>
              <a:rPr lang="fr-FR" sz="2000" b="1" dirty="0"/>
              <a:t> </a:t>
            </a:r>
            <a:r>
              <a:rPr lang="fr-FR" sz="2000" b="1" dirty="0" err="1"/>
              <a:t>أن</a:t>
            </a:r>
            <a:r>
              <a:rPr lang="fr-FR" sz="2000" b="1" dirty="0"/>
              <a:t> </a:t>
            </a:r>
            <a:r>
              <a:rPr lang="fr-FR" sz="2000" b="1" dirty="0" err="1"/>
              <a:t>البيروكسيسومات</a:t>
            </a:r>
            <a:r>
              <a:rPr lang="fr-FR" sz="2000" b="1" dirty="0"/>
              <a:t> </a:t>
            </a:r>
            <a:r>
              <a:rPr lang="fr-FR" sz="2000" b="1" dirty="0" err="1"/>
              <a:t>لا</a:t>
            </a:r>
            <a:r>
              <a:rPr lang="fr-FR" sz="2000" b="1" dirty="0"/>
              <a:t> </a:t>
            </a:r>
            <a:r>
              <a:rPr lang="fr-FR" sz="2000" b="1" dirty="0" err="1"/>
              <a:t>تتكون</a:t>
            </a:r>
            <a:r>
              <a:rPr lang="fr-FR" sz="2000" b="1" dirty="0"/>
              <a:t> </a:t>
            </a:r>
            <a:r>
              <a:rPr lang="fr-FR" sz="2000" b="1" dirty="0" err="1"/>
              <a:t>بواسطة</a:t>
            </a:r>
            <a:r>
              <a:rPr lang="fr-FR" sz="2000" b="1" dirty="0"/>
              <a:t> </a:t>
            </a:r>
            <a:r>
              <a:rPr lang="fr-FR" sz="2000" b="1" dirty="0" err="1"/>
              <a:t>جهاز</a:t>
            </a:r>
            <a:r>
              <a:rPr lang="fr-FR" sz="2000" b="1" dirty="0"/>
              <a:t> </a:t>
            </a:r>
            <a:r>
              <a:rPr lang="fr-FR" sz="2000" b="1" dirty="0" err="1"/>
              <a:t>جولجي</a:t>
            </a:r>
            <a:r>
              <a:rPr lang="fr-FR" sz="2000" b="1" dirty="0"/>
              <a:t> </a:t>
            </a:r>
            <a:r>
              <a:rPr lang="fr-FR" sz="2000" b="1" dirty="0" err="1"/>
              <a:t>وتحتوي</a:t>
            </a:r>
            <a:r>
              <a:rPr lang="fr-FR" sz="2000" b="1" dirty="0"/>
              <a:t> </a:t>
            </a:r>
            <a:r>
              <a:rPr lang="fr-FR" sz="2000" b="1" dirty="0" err="1"/>
              <a:t>على</a:t>
            </a:r>
            <a:r>
              <a:rPr lang="fr-FR" sz="2000" b="1" dirty="0"/>
              <a:t> </a:t>
            </a:r>
            <a:r>
              <a:rPr lang="fr-FR" sz="2000" b="1" dirty="0" err="1"/>
              <a:t>إنزيمات</a:t>
            </a:r>
            <a:r>
              <a:rPr lang="fr-FR" sz="2000" b="1" dirty="0"/>
              <a:t> </a:t>
            </a:r>
            <a:r>
              <a:rPr lang="fr-FR" sz="2000" b="1" dirty="0" err="1"/>
              <a:t>مختلفة</a:t>
            </a:r>
            <a:r>
              <a:rPr lang="fr-FR" sz="2000" b="1" dirty="0"/>
              <a:t>.</a:t>
            </a:r>
          </a:p>
          <a:p>
            <a:pPr algn="just" rtl="1"/>
            <a:r>
              <a:rPr lang="fr-FR" sz="2000" b="1" dirty="0" err="1"/>
              <a:t>لقد</a:t>
            </a:r>
            <a:r>
              <a:rPr lang="fr-FR" sz="2000" b="1" dirty="0"/>
              <a:t> </a:t>
            </a:r>
            <a:r>
              <a:rPr lang="fr-FR" sz="2000" b="1" dirty="0" err="1"/>
              <a:t>ثبت</a:t>
            </a:r>
            <a:r>
              <a:rPr lang="fr-FR" sz="2000" b="1" dirty="0"/>
              <a:t> </a:t>
            </a:r>
            <a:r>
              <a:rPr lang="fr-FR" sz="2000" b="1" dirty="0" err="1"/>
              <a:t>أن</a:t>
            </a:r>
            <a:r>
              <a:rPr lang="fr-FR" sz="2000" b="1" dirty="0"/>
              <a:t> </a:t>
            </a:r>
            <a:r>
              <a:rPr lang="fr-FR" sz="2000" b="1" dirty="0" err="1"/>
              <a:t>إنزيمات</a:t>
            </a:r>
            <a:r>
              <a:rPr lang="fr-FR" sz="2000" b="1" dirty="0"/>
              <a:t> </a:t>
            </a:r>
            <a:r>
              <a:rPr lang="fr-FR" sz="2000" b="1" dirty="0" err="1"/>
              <a:t>البيروكسيسومات</a:t>
            </a:r>
            <a:r>
              <a:rPr lang="fr-FR" sz="2000" b="1" dirty="0"/>
              <a:t> </a:t>
            </a:r>
            <a:r>
              <a:rPr lang="fr-FR" sz="2000" b="1" dirty="0" err="1"/>
              <a:t>مهمة</a:t>
            </a:r>
            <a:r>
              <a:rPr lang="fr-FR" sz="2000" b="1" dirty="0"/>
              <a:t> </a:t>
            </a:r>
            <a:r>
              <a:rPr lang="fr-FR" sz="2000" b="1" dirty="0" err="1"/>
              <a:t>في</a:t>
            </a:r>
            <a:r>
              <a:rPr lang="fr-FR" sz="2000" b="1" dirty="0"/>
              <a:t> </a:t>
            </a:r>
            <a:r>
              <a:rPr lang="fr-FR" sz="2000" b="1" dirty="0" err="1"/>
              <a:t>العديد</a:t>
            </a:r>
            <a:r>
              <a:rPr lang="fr-FR" sz="2000" b="1" dirty="0"/>
              <a:t> </a:t>
            </a:r>
            <a:r>
              <a:rPr lang="fr-FR" sz="2000" b="1" dirty="0" err="1"/>
              <a:t>من</a:t>
            </a:r>
            <a:r>
              <a:rPr lang="fr-FR" sz="2000" b="1" dirty="0"/>
              <a:t> </a:t>
            </a:r>
            <a:r>
              <a:rPr lang="fr-FR" sz="2000" b="1" dirty="0" err="1"/>
              <a:t>أنواع</a:t>
            </a:r>
            <a:r>
              <a:rPr lang="fr-FR" sz="2000" b="1" dirty="0"/>
              <a:t> </a:t>
            </a:r>
            <a:r>
              <a:rPr lang="fr-FR" sz="2000" b="1" dirty="0" err="1"/>
              <a:t>التفاعلات</a:t>
            </a:r>
            <a:r>
              <a:rPr lang="fr-FR" sz="2000" b="1" dirty="0"/>
              <a:t> </a:t>
            </a:r>
            <a:r>
              <a:rPr lang="fr-FR" sz="2000" b="1" dirty="0" err="1"/>
              <a:t>الكيميائية</a:t>
            </a:r>
            <a:r>
              <a:rPr lang="fr-FR" sz="2000" b="1" dirty="0"/>
              <a:t>. </a:t>
            </a:r>
            <a:r>
              <a:rPr lang="fr-FR" sz="2000" b="1" dirty="0" err="1"/>
              <a:t>وتشمل</a:t>
            </a:r>
            <a:r>
              <a:rPr lang="fr-FR" sz="2000" b="1" dirty="0"/>
              <a:t> </a:t>
            </a:r>
            <a:r>
              <a:rPr lang="fr-FR" sz="2000" b="1" dirty="0" err="1"/>
              <a:t>هذه</a:t>
            </a:r>
            <a:r>
              <a:rPr lang="fr-FR" sz="2000" b="1" dirty="0"/>
              <a:t> </a:t>
            </a:r>
            <a:r>
              <a:rPr lang="fr-FR" sz="2000" b="1" dirty="0" err="1"/>
              <a:t>التفاعلات</a:t>
            </a:r>
            <a:r>
              <a:rPr lang="fr-FR" sz="2000" b="1" dirty="0"/>
              <a:t> </a:t>
            </a:r>
            <a:r>
              <a:rPr lang="fr-FR" sz="2000" b="1" dirty="0" err="1"/>
              <a:t>تحلل</a:t>
            </a:r>
            <a:r>
              <a:rPr lang="fr-FR" sz="2000" b="1" dirty="0"/>
              <a:t> </a:t>
            </a:r>
            <a:r>
              <a:rPr lang="fr-FR" sz="2000" b="1" dirty="0" err="1"/>
              <a:t>الأحماض</a:t>
            </a:r>
            <a:r>
              <a:rPr lang="fr-FR" sz="2000" b="1" dirty="0"/>
              <a:t> </a:t>
            </a:r>
            <a:r>
              <a:rPr lang="fr-FR" sz="2000" b="1" dirty="0" err="1"/>
              <a:t>الدهنية</a:t>
            </a:r>
            <a:r>
              <a:rPr lang="fr-FR" sz="2000" b="1" dirty="0"/>
              <a:t> </a:t>
            </a:r>
            <a:r>
              <a:rPr lang="fr-FR" sz="2000" b="1" dirty="0" err="1"/>
              <a:t>طويلة</a:t>
            </a:r>
            <a:r>
              <a:rPr lang="fr-FR" sz="2000" b="1" dirty="0"/>
              <a:t> </a:t>
            </a:r>
            <a:r>
              <a:rPr lang="fr-FR" sz="2000" b="1" dirty="0" err="1"/>
              <a:t>السلسلة</a:t>
            </a:r>
            <a:r>
              <a:rPr lang="fr-FR" sz="2000" b="1" dirty="0"/>
              <a:t>، </a:t>
            </a:r>
            <a:r>
              <a:rPr lang="fr-FR" sz="2000" b="1" dirty="0" err="1"/>
              <a:t>وتخليق</a:t>
            </a:r>
            <a:r>
              <a:rPr lang="fr-FR" sz="2000" b="1" dirty="0"/>
              <a:t> </a:t>
            </a:r>
            <a:r>
              <a:rPr lang="fr-FR" sz="2000" b="1" dirty="0" err="1"/>
              <a:t>الكوليسترول</a:t>
            </a:r>
            <a:r>
              <a:rPr lang="fr-FR" sz="2000" b="1" dirty="0"/>
              <a:t>، </a:t>
            </a:r>
            <a:r>
              <a:rPr lang="fr-FR" sz="2000" b="1" dirty="0" err="1"/>
              <a:t>وتخليق</a:t>
            </a:r>
            <a:r>
              <a:rPr lang="fr-FR" sz="2000" b="1" dirty="0"/>
              <a:t> </a:t>
            </a:r>
            <a:r>
              <a:rPr lang="fr-FR" sz="2000" b="1" dirty="0" err="1"/>
              <a:t>الدهون</a:t>
            </a:r>
            <a:r>
              <a:rPr lang="fr-FR" sz="2000" b="1" dirty="0"/>
              <a:t> </a:t>
            </a:r>
            <a:r>
              <a:rPr lang="fr-FR" sz="2000" b="1" dirty="0" err="1"/>
              <a:t>الموجودة</a:t>
            </a:r>
            <a:r>
              <a:rPr lang="fr-FR" sz="2000" b="1" dirty="0"/>
              <a:t> </a:t>
            </a:r>
            <a:r>
              <a:rPr lang="fr-FR" sz="2000" b="1" dirty="0" err="1"/>
              <a:t>في</a:t>
            </a:r>
            <a:r>
              <a:rPr lang="fr-FR" sz="2000" b="1" dirty="0"/>
              <a:t> </a:t>
            </a:r>
            <a:r>
              <a:rPr lang="fr-FR" sz="2000" b="1" dirty="0" err="1"/>
              <a:t>غشاء</a:t>
            </a:r>
            <a:r>
              <a:rPr lang="fr-FR" sz="2000" b="1" dirty="0"/>
              <a:t> </a:t>
            </a:r>
            <a:r>
              <a:rPr lang="fr-FR" sz="2000" b="1" dirty="0" err="1"/>
              <a:t>البلازما</a:t>
            </a:r>
            <a:r>
              <a:rPr lang="fr-FR" sz="2000" b="1" dirty="0"/>
              <a:t> </a:t>
            </a:r>
            <a:r>
              <a:rPr lang="fr-FR" sz="2000" b="1" dirty="0" err="1"/>
              <a:t>المستخدمة</a:t>
            </a:r>
            <a:r>
              <a:rPr lang="fr-FR" sz="2000" b="1" dirty="0"/>
              <a:t> </a:t>
            </a:r>
            <a:r>
              <a:rPr lang="fr-FR" sz="2000" b="1" dirty="0" err="1"/>
              <a:t>في</a:t>
            </a:r>
            <a:r>
              <a:rPr lang="fr-FR" sz="2000" b="1" dirty="0"/>
              <a:t> </a:t>
            </a:r>
            <a:r>
              <a:rPr lang="fr-FR" sz="2000" b="1" dirty="0" err="1"/>
              <a:t>الخلايا</a:t>
            </a:r>
            <a:r>
              <a:rPr lang="fr-FR" sz="2000" b="1" dirty="0"/>
              <a:t> </a:t>
            </a:r>
            <a:r>
              <a:rPr lang="fr-FR" sz="2000" b="1" dirty="0" err="1"/>
              <a:t>العصبية</a:t>
            </a:r>
            <a:r>
              <a:rPr lang="fr-FR" sz="2000" b="1" dirty="0"/>
              <a:t>.</a:t>
            </a:r>
          </a:p>
        </p:txBody>
      </p:sp>
    </p:spTree>
    <p:extLst>
      <p:ext uri="{BB962C8B-B14F-4D97-AF65-F5344CB8AC3E}">
        <p14:creationId xmlns:p14="http://schemas.microsoft.com/office/powerpoint/2010/main" val="3582237168"/>
      </p:ext>
    </p:extLst>
  </p:cSld>
  <p:clrMapOvr>
    <a:masterClrMapping/>
  </p:clrMapOvr>
  <p:transition>
    <p:pull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233662" y="44624"/>
            <a:ext cx="6846333" cy="648072"/>
          </a:xfrm>
          <a:solidFill>
            <a:schemeClr val="bg1"/>
          </a:solidFill>
          <a:ln w="28575">
            <a:solidFill>
              <a:srgbClr val="FF0000"/>
            </a:solidFill>
          </a:ln>
        </p:spPr>
        <p:txBody>
          <a:bodyPr>
            <a:normAutofit fontScale="90000"/>
          </a:bodyPr>
          <a:lstStyle/>
          <a:p>
            <a:pPr algn="ctr"/>
            <a: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smtClean="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en-US" sz="540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b="1" dirty="0"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Lysosomes</a:t>
            </a:r>
            <a:endParaRPr lang="fr-FR" sz="5400" b="1" dirty="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Espace réservé du contenu 1"/>
          <p:cNvSpPr>
            <a:spLocks noGrp="1"/>
          </p:cNvSpPr>
          <p:nvPr>
            <p:ph idx="1"/>
          </p:nvPr>
        </p:nvSpPr>
        <p:spPr>
          <a:xfrm>
            <a:off x="251520" y="836712"/>
            <a:ext cx="8640960" cy="3240360"/>
          </a:xfrm>
        </p:spPr>
        <p:style>
          <a:lnRef idx="2">
            <a:schemeClr val="dk1"/>
          </a:lnRef>
          <a:fillRef idx="1">
            <a:schemeClr val="lt1"/>
          </a:fillRef>
          <a:effectRef idx="0">
            <a:schemeClr val="dk1"/>
          </a:effectRef>
          <a:fontRef idx="minor">
            <a:schemeClr val="dk1"/>
          </a:fontRef>
        </p:style>
        <p:txBody>
          <a:bodyPr>
            <a:noAutofit/>
          </a:bodyPr>
          <a:lstStyle/>
          <a:p>
            <a:pPr algn="just">
              <a:lnSpc>
                <a:spcPct val="150000"/>
              </a:lnSpc>
            </a:pPr>
            <a:r>
              <a:rPr lang="en-US" sz="2400" b="1" dirty="0">
                <a:latin typeface="Times New Roman" panose="02020603050405020304" pitchFamily="18" charset="0"/>
                <a:cs typeface="Times New Roman" panose="02020603050405020304" pitchFamily="18" charset="0"/>
              </a:rPr>
              <a:t>Lysosomes </a:t>
            </a:r>
            <a:r>
              <a:rPr lang="en-US" sz="2400" dirty="0">
                <a:latin typeface="Times New Roman" panose="02020603050405020304" pitchFamily="18" charset="0"/>
                <a:cs typeface="Times New Roman" panose="02020603050405020304" pitchFamily="18" charset="0"/>
              </a:rPr>
              <a:t>are tiny vesicles </a:t>
            </a:r>
            <a:r>
              <a:rPr lang="en-US" sz="2400" b="1" dirty="0">
                <a:latin typeface="Times New Roman" panose="02020603050405020304" pitchFamily="18" charset="0"/>
                <a:cs typeface="Times New Roman" panose="02020603050405020304" pitchFamily="18" charset="0"/>
              </a:rPr>
              <a:t>formed </a:t>
            </a:r>
            <a:r>
              <a:rPr lang="en-US" sz="2400" b="1" dirty="0" smtClean="0">
                <a:latin typeface="Times New Roman" panose="02020603050405020304" pitchFamily="18" charset="0"/>
                <a:cs typeface="Times New Roman" panose="02020603050405020304" pitchFamily="18" charset="0"/>
              </a:rPr>
              <a:t>by the </a:t>
            </a:r>
            <a:r>
              <a:rPr lang="en-US" sz="2400" b="1" dirty="0">
                <a:latin typeface="Times New Roman" panose="02020603050405020304" pitchFamily="18" charset="0"/>
                <a:cs typeface="Times New Roman" panose="02020603050405020304" pitchFamily="18" charset="0"/>
              </a:rPr>
              <a:t>Golgi apparatus </a:t>
            </a:r>
            <a:r>
              <a:rPr lang="en-US" sz="2400" dirty="0">
                <a:latin typeface="Times New Roman" panose="02020603050405020304" pitchFamily="18" charset="0"/>
                <a:cs typeface="Times New Roman" panose="02020603050405020304" pitchFamily="18" charset="0"/>
              </a:rPr>
              <a:t>they contain enzymes capable </a:t>
            </a:r>
            <a:r>
              <a:rPr lang="en-US" sz="2400" dirty="0" smtClean="0">
                <a:latin typeface="Times New Roman" panose="02020603050405020304" pitchFamily="18" charset="0"/>
                <a:cs typeface="Times New Roman" panose="02020603050405020304" pitchFamily="18" charset="0"/>
              </a:rPr>
              <a:t>of digesting </a:t>
            </a:r>
            <a:r>
              <a:rPr lang="en-US" sz="2400" dirty="0">
                <a:latin typeface="Times New Roman" panose="02020603050405020304" pitchFamily="18" charset="0"/>
                <a:cs typeface="Times New Roman" panose="02020603050405020304" pitchFamily="18" charset="0"/>
              </a:rPr>
              <a:t>carbohydrates, nucleic acids, proteins, and lipids</a:t>
            </a:r>
            <a:r>
              <a:rPr lang="en-US" sz="2400" dirty="0" smtClean="0">
                <a:latin typeface="Times New Roman" panose="02020603050405020304" pitchFamily="18" charset="0"/>
                <a:cs typeface="Times New Roman" panose="02020603050405020304" pitchFamily="18" charset="0"/>
              </a:rPr>
              <a:t>.</a:t>
            </a:r>
          </a:p>
          <a:p>
            <a:pPr algn="just">
              <a:lnSpc>
                <a:spcPct val="150000"/>
              </a:lnSpc>
            </a:pPr>
            <a:r>
              <a:rPr lang="en-US" sz="2400" b="1" u="sng" dirty="0">
                <a:latin typeface="Times New Roman" panose="02020603050405020304" pitchFamily="18" charset="0"/>
                <a:cs typeface="Times New Roman" panose="02020603050405020304" pitchFamily="18" charset="0"/>
              </a:rPr>
              <a:t>Lysosomes </a:t>
            </a:r>
            <a:r>
              <a:rPr lang="en-US" sz="2400" u="sng" dirty="0">
                <a:latin typeface="Times New Roman" panose="02020603050405020304" pitchFamily="18" charset="0"/>
                <a:cs typeface="Times New Roman" panose="02020603050405020304" pitchFamily="18" charset="0"/>
              </a:rPr>
              <a:t>are </a:t>
            </a:r>
            <a:r>
              <a:rPr lang="en-US" sz="2400" u="sng" dirty="0" smtClean="0">
                <a:latin typeface="Times New Roman" panose="02020603050405020304" pitchFamily="18" charset="0"/>
                <a:cs typeface="Times New Roman" panose="02020603050405020304" pitchFamily="18" charset="0"/>
              </a:rPr>
              <a:t>present </a:t>
            </a:r>
            <a:r>
              <a:rPr lang="en-US" sz="2400" u="sng" dirty="0">
                <a:latin typeface="Times New Roman" panose="02020603050405020304" pitchFamily="18" charset="0"/>
                <a:cs typeface="Times New Roman" panose="02020603050405020304" pitchFamily="18" charset="0"/>
              </a:rPr>
              <a:t>only in animal </a:t>
            </a:r>
            <a:r>
              <a:rPr lang="en-US" sz="2400" u="sng" dirty="0" smtClean="0">
                <a:latin typeface="Times New Roman" panose="02020603050405020304" pitchFamily="18" charset="0"/>
                <a:cs typeface="Times New Roman" panose="02020603050405020304" pitchFamily="18" charset="0"/>
              </a:rPr>
              <a:t>cells</a:t>
            </a:r>
          </a:p>
        </p:txBody>
      </p:sp>
      <p:sp>
        <p:nvSpPr>
          <p:cNvPr id="3" name="Rectangle 2"/>
          <p:cNvSpPr/>
          <p:nvPr/>
        </p:nvSpPr>
        <p:spPr>
          <a:xfrm>
            <a:off x="270950" y="4173456"/>
            <a:ext cx="8496944"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ar-DZ" sz="2000" b="1" dirty="0" err="1"/>
              <a:t>الليسوسومات</a:t>
            </a:r>
            <a:r>
              <a:rPr lang="ar-DZ" sz="2000" b="1" dirty="0"/>
              <a:t> هي حويصلات صغيرة </a:t>
            </a:r>
            <a:r>
              <a:rPr lang="ar-DZ" sz="2000" b="1" dirty="0" err="1"/>
              <a:t>يتشكلها</a:t>
            </a:r>
            <a:r>
              <a:rPr lang="ar-DZ" sz="2000" b="1" dirty="0"/>
              <a:t> جهاز </a:t>
            </a:r>
            <a:r>
              <a:rPr lang="ar-DZ" sz="2000" b="1" dirty="0" err="1"/>
              <a:t>جولجي</a:t>
            </a:r>
            <a:r>
              <a:rPr lang="ar-DZ" sz="2000" b="1" dirty="0"/>
              <a:t> وتحتوي على إنزيمات قادرة على هضم الكربوهيدرات والأحماض النووية والبروتينات والدهون.</a:t>
            </a:r>
          </a:p>
          <a:p>
            <a:pPr algn="just" rtl="1"/>
            <a:r>
              <a:rPr lang="ar-DZ" sz="2000" b="1" dirty="0" err="1"/>
              <a:t>الليزوسومات</a:t>
            </a:r>
            <a:r>
              <a:rPr lang="ar-DZ" sz="2000" b="1" dirty="0"/>
              <a:t> موجودة فقط في الخلايا الحيوانية</a:t>
            </a:r>
            <a:endParaRPr lang="fr-FR" sz="2000" b="1" dirty="0"/>
          </a:p>
        </p:txBody>
      </p:sp>
      <p:pic>
        <p:nvPicPr>
          <p:cNvPr id="5" name="Image 4"/>
          <p:cNvPicPr>
            <a:picLocks noChangeAspect="1"/>
          </p:cNvPicPr>
          <p:nvPr/>
        </p:nvPicPr>
        <p:blipFill>
          <a:blip r:embed="rId2"/>
          <a:stretch>
            <a:fillRect/>
          </a:stretch>
        </p:blipFill>
        <p:spPr>
          <a:xfrm>
            <a:off x="6588224" y="2204864"/>
            <a:ext cx="2088232" cy="1728192"/>
          </a:xfrm>
          <a:prstGeom prst="rect">
            <a:avLst/>
          </a:prstGeom>
        </p:spPr>
      </p:pic>
    </p:spTree>
    <p:extLst>
      <p:ext uri="{BB962C8B-B14F-4D97-AF65-F5344CB8AC3E}">
        <p14:creationId xmlns:p14="http://schemas.microsoft.com/office/powerpoint/2010/main" val="2182364527"/>
      </p:ext>
    </p:extLst>
  </p:cSld>
  <p:clrMapOvr>
    <a:masterClrMapping/>
  </p:clrMapOvr>
  <p:transition>
    <p:pull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07505" y="224590"/>
            <a:ext cx="5760639" cy="1080120"/>
          </a:xfrm>
          <a:solidFill>
            <a:schemeClr val="bg1"/>
          </a:solidFill>
          <a:ln w="28575">
            <a:solidFill>
              <a:srgbClr val="FF0000"/>
            </a:solidFill>
          </a:ln>
        </p:spPr>
        <p:txBody>
          <a:bodyPr anchor="ctr" anchorCtr="0">
            <a:normAutofit/>
          </a:bodyPr>
          <a:lstStyle/>
          <a:p>
            <a:pPr algn="ctr"/>
            <a:r>
              <a:rPr lang="fr-FR" sz="5400" b="1" dirty="0"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Centrioles</a:t>
            </a:r>
            <a:endParaRPr lang="fr-FR" sz="5400" b="1" dirty="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Espace réservé du contenu 1"/>
          <p:cNvSpPr>
            <a:spLocks noGrp="1"/>
          </p:cNvSpPr>
          <p:nvPr>
            <p:ph idx="1"/>
          </p:nvPr>
        </p:nvSpPr>
        <p:spPr>
          <a:xfrm>
            <a:off x="107503" y="1412776"/>
            <a:ext cx="5760641" cy="5184576"/>
          </a:xfrm>
        </p:spPr>
        <p:style>
          <a:lnRef idx="2">
            <a:schemeClr val="dk1"/>
          </a:lnRef>
          <a:fillRef idx="1">
            <a:schemeClr val="lt1"/>
          </a:fillRef>
          <a:effectRef idx="0">
            <a:schemeClr val="dk1"/>
          </a:effectRef>
          <a:fontRef idx="minor">
            <a:schemeClr val="dk1"/>
          </a:fontRef>
        </p:style>
        <p:txBody>
          <a:bodyPr>
            <a:normAutofit/>
          </a:bodyPr>
          <a:lstStyle/>
          <a:p>
            <a:pPr algn="just">
              <a:lnSpc>
                <a:spcPct val="150000"/>
              </a:lnSpc>
            </a:pPr>
            <a:r>
              <a:rPr lang="en-US" sz="2400" dirty="0">
                <a:latin typeface="Times New Roman" panose="02020603050405020304" pitchFamily="18" charset="0"/>
                <a:cs typeface="Times New Roman" panose="02020603050405020304" pitchFamily="18" charset="0"/>
              </a:rPr>
              <a:t>An arrangement of two sets of microtubules at right angles </a:t>
            </a:r>
            <a:r>
              <a:rPr lang="en-US" sz="2400" dirty="0" smtClean="0">
                <a:latin typeface="Times New Roman" panose="02020603050405020304" pitchFamily="18" charset="0"/>
                <a:cs typeface="Times New Roman" panose="02020603050405020304" pitchFamily="18" charset="0"/>
              </a:rPr>
              <a:t>to each </a:t>
            </a:r>
            <a:r>
              <a:rPr lang="en-US" sz="2400" dirty="0">
                <a:latin typeface="Times New Roman" panose="02020603050405020304" pitchFamily="18" charset="0"/>
                <a:cs typeface="Times New Roman" panose="02020603050405020304" pitchFamily="18" charset="0"/>
              </a:rPr>
              <a:t>other makes up a structure known as a </a:t>
            </a:r>
            <a:r>
              <a:rPr lang="en-US" sz="2400" b="1" dirty="0">
                <a:latin typeface="Times New Roman" panose="02020603050405020304" pitchFamily="18" charset="0"/>
                <a:cs typeface="Times New Roman" panose="02020603050405020304" pitchFamily="18" charset="0"/>
              </a:rPr>
              <a:t>centriole</a:t>
            </a:r>
            <a:r>
              <a:rPr lang="en-US" sz="2400" b="1"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algn="just">
              <a:lnSpc>
                <a:spcPct val="150000"/>
              </a:lnSpc>
            </a:pPr>
            <a:r>
              <a:rPr lang="en-US" sz="2400" dirty="0" smtClean="0">
                <a:latin typeface="Times New Roman" panose="02020603050405020304" pitchFamily="18" charset="0"/>
                <a:cs typeface="Times New Roman" panose="02020603050405020304" pitchFamily="18" charset="0"/>
              </a:rPr>
              <a:t>During </a:t>
            </a:r>
            <a:r>
              <a:rPr lang="en-US" sz="2400" dirty="0">
                <a:latin typeface="Times New Roman" panose="02020603050405020304" pitchFamily="18" charset="0"/>
                <a:cs typeface="Times New Roman" panose="02020603050405020304" pitchFamily="18" charset="0"/>
              </a:rPr>
              <a:t>cell division, centrioles are responsible for </a:t>
            </a:r>
            <a:r>
              <a:rPr lang="en-US" sz="2400" dirty="0" smtClean="0">
                <a:latin typeface="Times New Roman" panose="02020603050405020304" pitchFamily="18" charset="0"/>
                <a:cs typeface="Times New Roman" panose="02020603050405020304" pitchFamily="18" charset="0"/>
              </a:rPr>
              <a:t>organizing microtubules </a:t>
            </a:r>
            <a:r>
              <a:rPr lang="en-US" sz="2400" dirty="0">
                <a:latin typeface="Times New Roman" panose="02020603050405020304" pitchFamily="18" charset="0"/>
                <a:cs typeface="Times New Roman" panose="02020603050405020304" pitchFamily="18" charset="0"/>
              </a:rPr>
              <a:t>into a complex of fibers known as </a:t>
            </a:r>
            <a:r>
              <a:rPr lang="en-US" sz="2400" dirty="0" smtClean="0">
                <a:latin typeface="Times New Roman" panose="02020603050405020304" pitchFamily="18" charset="0"/>
                <a:cs typeface="Times New Roman" panose="02020603050405020304" pitchFamily="18" charset="0"/>
              </a:rPr>
              <a:t>the </a:t>
            </a:r>
            <a:r>
              <a:rPr lang="fr-FR" sz="2400" i="1" dirty="0" err="1" smtClean="0">
                <a:latin typeface="Times New Roman" panose="02020603050405020304" pitchFamily="18" charset="0"/>
                <a:cs typeface="Times New Roman" panose="02020603050405020304" pitchFamily="18" charset="0"/>
              </a:rPr>
              <a:t>spindle</a:t>
            </a:r>
            <a:r>
              <a:rPr lang="fr-FR" sz="2400" i="1" dirty="0" smtClean="0">
                <a:latin typeface="Times New Roman" panose="02020603050405020304" pitchFamily="18" charset="0"/>
                <a:cs typeface="Times New Roman" panose="02020603050405020304" pitchFamily="18" charset="0"/>
              </a:rPr>
              <a:t> </a:t>
            </a:r>
            <a:r>
              <a:rPr lang="fr-FR" sz="2400" dirty="0" smtClean="0">
                <a:latin typeface="Times New Roman" panose="02020603050405020304" pitchFamily="18" charset="0"/>
                <a:cs typeface="Times New Roman" panose="02020603050405020304" pitchFamily="18" charset="0"/>
              </a:rPr>
              <a:t>. </a:t>
            </a:r>
          </a:p>
          <a:p>
            <a:pPr algn="just">
              <a:lnSpc>
                <a:spcPct val="150000"/>
              </a:lnSpc>
            </a:pPr>
            <a:r>
              <a:rPr lang="en-US" sz="2400" dirty="0" smtClean="0">
                <a:latin typeface="Times New Roman" panose="02020603050405020304" pitchFamily="18" charset="0"/>
                <a:cs typeface="Times New Roman" panose="02020603050405020304" pitchFamily="18" charset="0"/>
              </a:rPr>
              <a:t>Centrioles </a:t>
            </a:r>
            <a:r>
              <a:rPr lang="en-US" sz="2400" dirty="0">
                <a:latin typeface="Times New Roman" panose="02020603050405020304" pitchFamily="18" charset="0"/>
                <a:cs typeface="Times New Roman" panose="02020603050405020304" pitchFamily="18" charset="0"/>
              </a:rPr>
              <a:t>are </a:t>
            </a:r>
            <a:r>
              <a:rPr lang="en-US" sz="2400" b="1" dirty="0">
                <a:latin typeface="Times New Roman" panose="02020603050405020304" pitchFamily="18" charset="0"/>
                <a:cs typeface="Times New Roman" panose="02020603050405020304" pitchFamily="18" charset="0"/>
              </a:rPr>
              <a:t>present </a:t>
            </a:r>
            <a:r>
              <a:rPr lang="en-US" sz="2400" b="1" dirty="0" smtClean="0">
                <a:latin typeface="Times New Roman" panose="02020603050405020304" pitchFamily="18" charset="0"/>
                <a:cs typeface="Times New Roman" panose="02020603050405020304" pitchFamily="18" charset="0"/>
              </a:rPr>
              <a:t>in most </a:t>
            </a:r>
            <a:r>
              <a:rPr lang="en-US" sz="2400" b="1" dirty="0">
                <a:latin typeface="Times New Roman" panose="02020603050405020304" pitchFamily="18" charset="0"/>
                <a:cs typeface="Times New Roman" panose="02020603050405020304" pitchFamily="18" charset="0"/>
              </a:rPr>
              <a:t>animal cells but not in many types of plant </a:t>
            </a:r>
            <a:r>
              <a:rPr lang="en-US" sz="2400" b="1" dirty="0" smtClean="0">
                <a:latin typeface="Times New Roman" panose="02020603050405020304" pitchFamily="18" charset="0"/>
                <a:cs typeface="Times New Roman" panose="02020603050405020304" pitchFamily="18" charset="0"/>
              </a:rPr>
              <a:t>cells.</a:t>
            </a:r>
            <a:endParaRPr lang="fr-FR"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5940152" y="2811700"/>
            <a:ext cx="2862741" cy="378565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rtl="1"/>
            <a:r>
              <a:rPr lang="fr-FR" sz="2000" b="1" dirty="0" err="1"/>
              <a:t>يتكون</a:t>
            </a:r>
            <a:r>
              <a:rPr lang="fr-FR" sz="2000" b="1" dirty="0"/>
              <a:t> </a:t>
            </a:r>
            <a:r>
              <a:rPr lang="fr-FR" sz="2000" b="1" dirty="0" err="1"/>
              <a:t>هيكل</a:t>
            </a:r>
            <a:r>
              <a:rPr lang="fr-FR" sz="2000" b="1" dirty="0"/>
              <a:t> </a:t>
            </a:r>
            <a:r>
              <a:rPr lang="fr-FR" sz="2000" b="1" dirty="0" err="1"/>
              <a:t>يُعرف</a:t>
            </a:r>
            <a:r>
              <a:rPr lang="fr-FR" sz="2000" b="1" dirty="0"/>
              <a:t> </a:t>
            </a:r>
            <a:r>
              <a:rPr lang="fr-FR" sz="2000" b="1" dirty="0" err="1"/>
              <a:t>باسم</a:t>
            </a:r>
            <a:r>
              <a:rPr lang="fr-FR" sz="2000" b="1" dirty="0"/>
              <a:t> </a:t>
            </a:r>
            <a:r>
              <a:rPr lang="fr-FR" sz="2000" b="1" dirty="0" err="1"/>
              <a:t>الجسم</a:t>
            </a:r>
            <a:r>
              <a:rPr lang="fr-FR" sz="2000" b="1" dirty="0"/>
              <a:t> </a:t>
            </a:r>
            <a:r>
              <a:rPr lang="fr-FR" sz="2000" b="1" dirty="0" err="1"/>
              <a:t>المركزي</a:t>
            </a:r>
            <a:r>
              <a:rPr lang="fr-FR" sz="2000" b="1" dirty="0"/>
              <a:t> </a:t>
            </a:r>
            <a:r>
              <a:rPr lang="fr-FR" sz="2000" b="1" dirty="0" err="1"/>
              <a:t>من</a:t>
            </a:r>
            <a:r>
              <a:rPr lang="fr-FR" sz="2000" b="1" dirty="0"/>
              <a:t> </a:t>
            </a:r>
            <a:r>
              <a:rPr lang="fr-FR" sz="2000" b="1" dirty="0" err="1"/>
              <a:t>مجموعتين</a:t>
            </a:r>
            <a:r>
              <a:rPr lang="fr-FR" sz="2000" b="1" dirty="0"/>
              <a:t> </a:t>
            </a:r>
            <a:r>
              <a:rPr lang="fr-FR" sz="2000" b="1" dirty="0" err="1"/>
              <a:t>من</a:t>
            </a:r>
            <a:r>
              <a:rPr lang="fr-FR" sz="2000" b="1" dirty="0"/>
              <a:t> </a:t>
            </a:r>
            <a:r>
              <a:rPr lang="fr-FR" sz="2000" b="1" dirty="0" err="1"/>
              <a:t>الأنابيب</a:t>
            </a:r>
            <a:r>
              <a:rPr lang="fr-FR" sz="2000" b="1" dirty="0"/>
              <a:t> </a:t>
            </a:r>
            <a:r>
              <a:rPr lang="fr-FR" sz="2000" b="1" dirty="0" err="1"/>
              <a:t>الدقيقة</a:t>
            </a:r>
            <a:r>
              <a:rPr lang="fr-FR" sz="2000" b="1" dirty="0"/>
              <a:t> </a:t>
            </a:r>
            <a:r>
              <a:rPr lang="fr-FR" sz="2000" b="1" dirty="0" err="1"/>
              <a:t>متعامدتين</a:t>
            </a:r>
            <a:r>
              <a:rPr lang="fr-FR" sz="2000" b="1" dirty="0"/>
              <a:t> </a:t>
            </a:r>
            <a:r>
              <a:rPr lang="fr-FR" sz="2000" b="1" dirty="0" err="1"/>
              <a:t>على</a:t>
            </a:r>
            <a:r>
              <a:rPr lang="fr-FR" sz="2000" b="1" dirty="0"/>
              <a:t> </a:t>
            </a:r>
            <a:r>
              <a:rPr lang="fr-FR" sz="2000" b="1" dirty="0" err="1"/>
              <a:t>بعضهما</a:t>
            </a:r>
            <a:r>
              <a:rPr lang="fr-FR" sz="2000" b="1" dirty="0"/>
              <a:t> </a:t>
            </a:r>
            <a:r>
              <a:rPr lang="fr-FR" sz="2000" b="1" dirty="0" err="1"/>
              <a:t>البعض</a:t>
            </a:r>
            <a:r>
              <a:rPr lang="fr-FR" sz="2000" b="1" dirty="0"/>
              <a:t>. </a:t>
            </a:r>
            <a:r>
              <a:rPr lang="fr-FR" sz="2000" b="1" dirty="0" err="1"/>
              <a:t>أثناء</a:t>
            </a:r>
            <a:r>
              <a:rPr lang="fr-FR" sz="2000" b="1" dirty="0"/>
              <a:t> </a:t>
            </a:r>
            <a:r>
              <a:rPr lang="fr-FR" sz="2000" b="1" dirty="0" err="1"/>
              <a:t>انقسام</a:t>
            </a:r>
            <a:r>
              <a:rPr lang="fr-FR" sz="2000" b="1" dirty="0"/>
              <a:t> </a:t>
            </a:r>
            <a:r>
              <a:rPr lang="fr-FR" sz="2000" b="1" dirty="0" err="1"/>
              <a:t>الخلايا</a:t>
            </a:r>
            <a:r>
              <a:rPr lang="fr-FR" sz="2000" b="1" dirty="0"/>
              <a:t>، </a:t>
            </a:r>
            <a:r>
              <a:rPr lang="fr-FR" sz="2000" b="1" dirty="0" err="1"/>
              <a:t>تكون</a:t>
            </a:r>
            <a:r>
              <a:rPr lang="fr-FR" sz="2000" b="1" dirty="0"/>
              <a:t> </a:t>
            </a:r>
            <a:r>
              <a:rPr lang="fr-FR" sz="2000" b="1" dirty="0" err="1"/>
              <a:t>الجسيمات</a:t>
            </a:r>
            <a:r>
              <a:rPr lang="fr-FR" sz="2000" b="1" dirty="0"/>
              <a:t> </a:t>
            </a:r>
            <a:r>
              <a:rPr lang="fr-FR" sz="2000" b="1" dirty="0" err="1"/>
              <a:t>المركزية</a:t>
            </a:r>
            <a:r>
              <a:rPr lang="fr-FR" sz="2000" b="1" dirty="0"/>
              <a:t> </a:t>
            </a:r>
            <a:r>
              <a:rPr lang="fr-FR" sz="2000" b="1" dirty="0" err="1"/>
              <a:t>مسؤولة</a:t>
            </a:r>
            <a:r>
              <a:rPr lang="fr-FR" sz="2000" b="1" dirty="0"/>
              <a:t> </a:t>
            </a:r>
            <a:r>
              <a:rPr lang="fr-FR" sz="2000" b="1" dirty="0" err="1"/>
              <a:t>عن</a:t>
            </a:r>
            <a:r>
              <a:rPr lang="fr-FR" sz="2000" b="1" dirty="0"/>
              <a:t> </a:t>
            </a:r>
            <a:r>
              <a:rPr lang="fr-FR" sz="2000" b="1" dirty="0" err="1"/>
              <a:t>تنظيم</a:t>
            </a:r>
            <a:r>
              <a:rPr lang="fr-FR" sz="2000" b="1" dirty="0"/>
              <a:t> </a:t>
            </a:r>
            <a:r>
              <a:rPr lang="fr-FR" sz="2000" b="1" dirty="0" err="1"/>
              <a:t>الأنابيب</a:t>
            </a:r>
            <a:r>
              <a:rPr lang="fr-FR" sz="2000" b="1" dirty="0"/>
              <a:t> </a:t>
            </a:r>
            <a:r>
              <a:rPr lang="fr-FR" sz="2000" b="1" dirty="0" err="1"/>
              <a:t>الدقيقة</a:t>
            </a:r>
            <a:r>
              <a:rPr lang="fr-FR" sz="2000" b="1" dirty="0"/>
              <a:t> </a:t>
            </a:r>
            <a:r>
              <a:rPr lang="fr-FR" sz="2000" b="1" dirty="0" err="1"/>
              <a:t>في</a:t>
            </a:r>
            <a:r>
              <a:rPr lang="fr-FR" sz="2000" b="1" dirty="0"/>
              <a:t> </a:t>
            </a:r>
            <a:r>
              <a:rPr lang="fr-FR" sz="2000" b="1" dirty="0" err="1"/>
              <a:t>مجموعة</a:t>
            </a:r>
            <a:r>
              <a:rPr lang="fr-FR" sz="2000" b="1" dirty="0"/>
              <a:t> </a:t>
            </a:r>
            <a:r>
              <a:rPr lang="fr-FR" sz="2000" b="1" dirty="0" err="1"/>
              <a:t>من</a:t>
            </a:r>
            <a:r>
              <a:rPr lang="fr-FR" sz="2000" b="1" dirty="0"/>
              <a:t> </a:t>
            </a:r>
            <a:r>
              <a:rPr lang="fr-FR" sz="2000" b="1" dirty="0" err="1"/>
              <a:t>الألياف</a:t>
            </a:r>
            <a:r>
              <a:rPr lang="fr-FR" sz="2000" b="1" dirty="0"/>
              <a:t> </a:t>
            </a:r>
            <a:r>
              <a:rPr lang="fr-FR" sz="2000" b="1" dirty="0" err="1"/>
              <a:t>تُعرف</a:t>
            </a:r>
            <a:r>
              <a:rPr lang="fr-FR" sz="2000" b="1" dirty="0"/>
              <a:t> </a:t>
            </a:r>
            <a:r>
              <a:rPr lang="fr-FR" sz="2000" b="1" dirty="0" err="1"/>
              <a:t>باسم</a:t>
            </a:r>
            <a:r>
              <a:rPr lang="fr-FR" sz="2000" b="1" dirty="0"/>
              <a:t> </a:t>
            </a:r>
            <a:r>
              <a:rPr lang="fr-FR" sz="2000" b="1" dirty="0" err="1"/>
              <a:t>المغزل</a:t>
            </a:r>
            <a:r>
              <a:rPr lang="fr-FR" sz="2000" b="1" dirty="0"/>
              <a:t>. </a:t>
            </a:r>
            <a:endParaRPr lang="fr-FR" sz="2000" b="1" dirty="0" smtClean="0"/>
          </a:p>
          <a:p>
            <a:pPr algn="r" rtl="1"/>
            <a:r>
              <a:rPr lang="fr-FR" sz="2000" b="1" dirty="0" err="1" smtClean="0"/>
              <a:t>الجسيمات</a:t>
            </a:r>
            <a:r>
              <a:rPr lang="fr-FR" sz="2000" b="1" dirty="0" smtClean="0"/>
              <a:t> </a:t>
            </a:r>
            <a:r>
              <a:rPr lang="fr-FR" sz="2000" b="1" dirty="0" err="1"/>
              <a:t>المركزية</a:t>
            </a:r>
            <a:r>
              <a:rPr lang="fr-FR" sz="2000" b="1" dirty="0"/>
              <a:t> </a:t>
            </a:r>
            <a:r>
              <a:rPr lang="fr-FR" sz="2000" b="1" dirty="0" err="1" smtClean="0"/>
              <a:t>موجودة</a:t>
            </a:r>
            <a:r>
              <a:rPr lang="fr-FR" sz="2000" b="1" dirty="0" smtClean="0"/>
              <a:t> </a:t>
            </a:r>
            <a:r>
              <a:rPr lang="fr-FR" sz="2000" b="1" dirty="0" err="1"/>
              <a:t>في</a:t>
            </a:r>
            <a:r>
              <a:rPr lang="fr-FR" sz="2000" b="1" dirty="0"/>
              <a:t> </a:t>
            </a:r>
            <a:r>
              <a:rPr lang="fr-FR" sz="2000" b="1" dirty="0" err="1"/>
              <a:t>معظم</a:t>
            </a:r>
            <a:r>
              <a:rPr lang="fr-FR" sz="2000" b="1" dirty="0"/>
              <a:t> </a:t>
            </a:r>
            <a:r>
              <a:rPr lang="fr-FR" sz="2000" b="1" dirty="0" err="1"/>
              <a:t>الخلايا</a:t>
            </a:r>
            <a:r>
              <a:rPr lang="fr-FR" sz="2000" b="1" dirty="0"/>
              <a:t> </a:t>
            </a:r>
            <a:r>
              <a:rPr lang="fr-FR" sz="2000" b="1" dirty="0" err="1"/>
              <a:t>الحيوانية</a:t>
            </a:r>
            <a:r>
              <a:rPr lang="fr-FR" sz="2000" b="1" dirty="0"/>
              <a:t> </a:t>
            </a:r>
            <a:r>
              <a:rPr lang="fr-FR" sz="2000" b="1" dirty="0" err="1"/>
              <a:t>ولكن</a:t>
            </a:r>
            <a:r>
              <a:rPr lang="fr-FR" sz="2000" b="1" dirty="0"/>
              <a:t> </a:t>
            </a:r>
            <a:r>
              <a:rPr lang="fr-FR" sz="2000" b="1" dirty="0" err="1"/>
              <a:t>ليس</a:t>
            </a:r>
            <a:r>
              <a:rPr lang="fr-FR" sz="2000" b="1" dirty="0"/>
              <a:t> </a:t>
            </a:r>
            <a:r>
              <a:rPr lang="fr-FR" sz="2000" b="1" dirty="0" err="1"/>
              <a:t>في</a:t>
            </a:r>
            <a:r>
              <a:rPr lang="fr-FR" sz="2000" b="1" dirty="0"/>
              <a:t> </a:t>
            </a:r>
            <a:r>
              <a:rPr lang="fr-FR" sz="2000" b="1" dirty="0" err="1"/>
              <a:t>العديد</a:t>
            </a:r>
            <a:r>
              <a:rPr lang="fr-FR" sz="2000" b="1" dirty="0"/>
              <a:t> </a:t>
            </a:r>
            <a:r>
              <a:rPr lang="fr-FR" sz="2000" b="1" dirty="0" err="1"/>
              <a:t>من</a:t>
            </a:r>
            <a:r>
              <a:rPr lang="fr-FR" sz="2000" b="1" dirty="0"/>
              <a:t> </a:t>
            </a:r>
            <a:r>
              <a:rPr lang="fr-FR" sz="2000" b="1" dirty="0" err="1"/>
              <a:t>أنواع</a:t>
            </a:r>
            <a:r>
              <a:rPr lang="fr-FR" sz="2000" b="1" dirty="0"/>
              <a:t> </a:t>
            </a:r>
            <a:r>
              <a:rPr lang="fr-FR" sz="2000" b="1" dirty="0" err="1"/>
              <a:t>الخلايا</a:t>
            </a:r>
            <a:r>
              <a:rPr lang="fr-FR" sz="2000" b="1" dirty="0"/>
              <a:t> </a:t>
            </a:r>
            <a:r>
              <a:rPr lang="fr-FR" sz="2000" b="1" dirty="0" err="1"/>
              <a:t>النباتية</a:t>
            </a:r>
            <a:r>
              <a:rPr lang="fr-FR" sz="2000" b="1" dirty="0"/>
              <a:t>.</a:t>
            </a:r>
          </a:p>
        </p:txBody>
      </p:sp>
      <p:pic>
        <p:nvPicPr>
          <p:cNvPr id="5" name="Picture 3"/>
          <p:cNvPicPr>
            <a:picLocks noChangeAspect="1" noChangeArrowheads="1"/>
          </p:cNvPicPr>
          <p:nvPr/>
        </p:nvPicPr>
        <p:blipFill rotWithShape="1">
          <a:blip r:embed="rId2" cstate="print"/>
          <a:srcRect l="-1" r="3981"/>
          <a:stretch/>
        </p:blipFill>
        <p:spPr bwMode="auto">
          <a:xfrm rot="5400000">
            <a:off x="6176578" y="-6984"/>
            <a:ext cx="2479478" cy="2952330"/>
          </a:xfrm>
          <a:prstGeom prst="rect">
            <a:avLst/>
          </a:prstGeom>
          <a:noFill/>
          <a:ln w="9525">
            <a:noFill/>
            <a:miter lim="800000"/>
            <a:headEnd/>
            <a:tailEnd/>
          </a:ln>
          <a:effectLst/>
        </p:spPr>
      </p:pic>
    </p:spTree>
    <p:extLst>
      <p:ext uri="{BB962C8B-B14F-4D97-AF65-F5344CB8AC3E}">
        <p14:creationId xmlns:p14="http://schemas.microsoft.com/office/powerpoint/2010/main" val="986540422"/>
      </p:ext>
    </p:extLst>
  </p:cSld>
  <p:clrMapOvr>
    <a:masterClrMapping/>
  </p:clrMapOvr>
  <p:transition>
    <p:pull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146527" y="116632"/>
            <a:ext cx="8817941" cy="6741368"/>
          </a:xfrm>
          <a:prstGeom prst="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w="28575">
            <a:solidFill>
              <a:srgbClr val="0000FF"/>
            </a:solidFill>
          </a:ln>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fr-FR" sz="2400" dirty="0" smtClean="0">
                <a:latin typeface="Times New Roman" panose="02020603050405020304" pitchFamily="18" charset="0"/>
                <a:cs typeface="Times New Roman" panose="02020603050405020304" pitchFamily="18" charset="0"/>
              </a:rPr>
              <a:t>Living </a:t>
            </a:r>
            <a:r>
              <a:rPr lang="fr-FR" sz="2400" dirty="0" err="1" smtClean="0">
                <a:latin typeface="Times New Roman" panose="02020603050405020304" pitchFamily="18" charset="0"/>
                <a:cs typeface="Times New Roman" panose="02020603050405020304" pitchFamily="18" charset="0"/>
              </a:rPr>
              <a:t>organisms</a:t>
            </a:r>
            <a:r>
              <a:rPr lang="fr-FR" sz="2400" dirty="0" smtClean="0">
                <a:latin typeface="Times New Roman" panose="02020603050405020304" pitchFamily="18" charset="0"/>
                <a:cs typeface="Times New Roman" panose="02020603050405020304" pitchFamily="18" charset="0"/>
              </a:rPr>
              <a:t> </a:t>
            </a:r>
            <a:r>
              <a:rPr lang="fr-FR" sz="2400" dirty="0" err="1" smtClean="0">
                <a:latin typeface="Times New Roman" panose="02020603050405020304" pitchFamily="18" charset="0"/>
                <a:cs typeface="Times New Roman" panose="02020603050405020304" pitchFamily="18" charset="0"/>
              </a:rPr>
              <a:t>can</a:t>
            </a:r>
            <a:r>
              <a:rPr lang="fr-FR" sz="2400" dirty="0" smtClean="0">
                <a:latin typeface="Times New Roman" panose="02020603050405020304" pitchFamily="18" charset="0"/>
                <a:cs typeface="Times New Roman" panose="02020603050405020304" pitchFamily="18" charset="0"/>
              </a:rPr>
              <a:t> </a:t>
            </a:r>
            <a:r>
              <a:rPr lang="fr-FR" sz="2400" dirty="0" err="1" smtClean="0">
                <a:latin typeface="Times New Roman" panose="02020603050405020304" pitchFamily="18" charset="0"/>
                <a:cs typeface="Times New Roman" panose="02020603050405020304" pitchFamily="18" charset="0"/>
              </a:rPr>
              <a:t>be</a:t>
            </a:r>
            <a:r>
              <a:rPr lang="fr-FR"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classified on the basis of cell structure into two groups: </a:t>
            </a:r>
            <a:r>
              <a:rPr lang="fr-FR" sz="2400" dirty="0" err="1" smtClean="0">
                <a:latin typeface="Times New Roman" panose="02020603050405020304" pitchFamily="18" charset="0"/>
                <a:cs typeface="Times New Roman" panose="02020603050405020304" pitchFamily="18" charset="0"/>
              </a:rPr>
              <a:t>Prokaryotes</a:t>
            </a:r>
            <a:r>
              <a:rPr lang="fr-FR" sz="2400" dirty="0" smtClean="0">
                <a:latin typeface="Times New Roman" panose="02020603050405020304" pitchFamily="18" charset="0"/>
                <a:cs typeface="Times New Roman" panose="02020603050405020304" pitchFamily="18" charset="0"/>
              </a:rPr>
              <a:t> and </a:t>
            </a:r>
            <a:r>
              <a:rPr lang="fr-FR" sz="2400" dirty="0" err="1" smtClean="0">
                <a:latin typeface="Times New Roman" panose="02020603050405020304" pitchFamily="18" charset="0"/>
                <a:cs typeface="Times New Roman" panose="02020603050405020304" pitchFamily="18" charset="0"/>
              </a:rPr>
              <a:t>Eukaryotes</a:t>
            </a:r>
            <a:endParaRPr lang="fr-FR" sz="2400" dirty="0" smtClean="0">
              <a:latin typeface="Times New Roman" panose="02020603050405020304" pitchFamily="18" charset="0"/>
              <a:cs typeface="Times New Roman" panose="02020603050405020304" pitchFamily="18" charset="0"/>
            </a:endParaRPr>
          </a:p>
          <a:p>
            <a:pPr marL="514350" indent="-514350">
              <a:buClr>
                <a:srgbClr val="00B050"/>
              </a:buClr>
              <a:buSzPct val="110000"/>
              <a:buFont typeface="+mj-lt"/>
              <a:buAutoNum type="romanUcPeriod"/>
            </a:pPr>
            <a:r>
              <a:rPr lang="fr-FR" sz="2800" b="1" dirty="0">
                <a:ln>
                  <a:solidFill>
                    <a:schemeClr val="tx1"/>
                  </a:solidFill>
                </a:ln>
                <a:solidFill>
                  <a:srgbClr val="006C31"/>
                </a:solidFill>
                <a:latin typeface="Times New Roman" panose="02020603050405020304" pitchFamily="18" charset="0"/>
                <a:cs typeface="Times New Roman" panose="02020603050405020304" pitchFamily="18" charset="0"/>
              </a:rPr>
              <a:t>Procaryotes</a:t>
            </a:r>
          </a:p>
          <a:p>
            <a:pPr marL="0" indent="0">
              <a:buClr>
                <a:srgbClr val="C00000"/>
              </a:buClr>
              <a:buSzPct val="110000"/>
              <a:buNone/>
            </a:pPr>
            <a:r>
              <a:rPr lang="en-US" sz="2400" b="1" dirty="0" smtClean="0">
                <a:latin typeface="Times New Roman" pitchFamily="18" charset="0"/>
                <a:cs typeface="Times New Roman" pitchFamily="18" charset="0"/>
              </a:rPr>
              <a:t>Prokaryotes </a:t>
            </a:r>
            <a:r>
              <a:rPr lang="en-US" sz="2400" dirty="0">
                <a:latin typeface="Times New Roman" pitchFamily="18" charset="0"/>
                <a:cs typeface="Times New Roman" pitchFamily="18" charset="0"/>
              </a:rPr>
              <a:t>include two domains </a:t>
            </a:r>
            <a:r>
              <a:rPr lang="en-US" sz="2400" dirty="0" smtClean="0">
                <a:latin typeface="Times New Roman" pitchFamily="18" charset="0"/>
                <a:cs typeface="Times New Roman" pitchFamily="18" charset="0"/>
              </a:rPr>
              <a:t>: </a:t>
            </a:r>
          </a:p>
          <a:p>
            <a:pPr marL="457200" indent="-457200">
              <a:buClr>
                <a:srgbClr val="00CC00"/>
              </a:buClr>
              <a:buSzPct val="110000"/>
              <a:buFont typeface="+mj-lt"/>
              <a:buAutoNum type="alphaUcPeriod"/>
            </a:pPr>
            <a:r>
              <a:rPr lang="en-US" sz="2400" b="1" dirty="0" smtClean="0">
                <a:latin typeface="Times New Roman" pitchFamily="18" charset="0"/>
                <a:cs typeface="Times New Roman" pitchFamily="18" charset="0"/>
              </a:rPr>
              <a:t>		Domain </a:t>
            </a:r>
            <a:r>
              <a:rPr lang="en-US" sz="2400" b="1" dirty="0">
                <a:latin typeface="Times New Roman" pitchFamily="18" charset="0"/>
                <a:cs typeface="Times New Roman" pitchFamily="18" charset="0"/>
              </a:rPr>
              <a:t>of </a:t>
            </a:r>
            <a:r>
              <a:rPr lang="en-US" sz="2400" b="1" dirty="0" err="1">
                <a:latin typeface="Times New Roman" pitchFamily="18" charset="0"/>
                <a:cs typeface="Times New Roman" pitchFamily="18" charset="0"/>
              </a:rPr>
              <a:t>Archaea</a:t>
            </a:r>
            <a:r>
              <a:rPr lang="en-US" sz="2400" b="1" dirty="0">
                <a:latin typeface="Times New Roman" pitchFamily="18" charset="0"/>
                <a:cs typeface="Times New Roman" pitchFamily="18" charset="0"/>
              </a:rPr>
              <a:t> </a:t>
            </a:r>
            <a:endParaRPr lang="en-US" sz="2400" b="1" dirty="0" smtClean="0">
              <a:latin typeface="Times New Roman" pitchFamily="18" charset="0"/>
              <a:cs typeface="Times New Roman" pitchFamily="18" charset="0"/>
            </a:endParaRPr>
          </a:p>
          <a:p>
            <a:pPr marL="457200" indent="-457200">
              <a:buClr>
                <a:srgbClr val="00CC00"/>
              </a:buClr>
              <a:buSzPct val="110000"/>
              <a:buFont typeface="+mj-lt"/>
              <a:buAutoNum type="alphaUcPeriod"/>
            </a:pPr>
            <a:r>
              <a:rPr lang="en-US" sz="2400" b="1" dirty="0" smtClean="0">
                <a:latin typeface="Times New Roman" pitchFamily="18" charset="0"/>
                <a:cs typeface="Times New Roman" pitchFamily="18" charset="0"/>
              </a:rPr>
              <a:t>		Domain </a:t>
            </a:r>
            <a:r>
              <a:rPr lang="en-US" sz="2400" b="1" dirty="0">
                <a:latin typeface="Times New Roman" pitchFamily="18" charset="0"/>
                <a:cs typeface="Times New Roman" pitchFamily="18" charset="0"/>
              </a:rPr>
              <a:t>of </a:t>
            </a:r>
            <a:r>
              <a:rPr lang="en-US" sz="2400" b="1" dirty="0" smtClean="0">
                <a:latin typeface="Times New Roman" pitchFamily="18" charset="0"/>
                <a:cs typeface="Times New Roman" pitchFamily="18" charset="0"/>
              </a:rPr>
              <a:t>Eubacteria.</a:t>
            </a:r>
          </a:p>
          <a:p>
            <a:pPr marL="0" lvl="0" indent="0">
              <a:spcBef>
                <a:spcPct val="0"/>
              </a:spcBef>
              <a:buNone/>
            </a:pPr>
            <a:r>
              <a:rPr lang="fr-FR" sz="2800" b="1" dirty="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II. </a:t>
            </a:r>
            <a:r>
              <a:rPr lang="fr-FR" sz="2800" b="1" dirty="0" err="1">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Eukaryotes</a:t>
            </a:r>
            <a:r>
              <a:rPr lang="fr-FR" sz="2800" b="1" dirty="0">
                <a:ln w="6600">
                  <a:solidFill>
                    <a:srgbClr val="002060"/>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p>
          <a:p>
            <a:pPr marL="0" indent="0">
              <a:buClr>
                <a:srgbClr val="C00000"/>
              </a:buClr>
              <a:buSzPct val="110000"/>
              <a:buNone/>
            </a:pPr>
            <a:r>
              <a:rPr lang="en-US" sz="2400" dirty="0" smtClean="0">
                <a:latin typeface="Times New Roman" panose="02020603050405020304" pitchFamily="18" charset="0"/>
                <a:cs typeface="Times New Roman" panose="02020603050405020304" pitchFamily="18" charset="0"/>
              </a:rPr>
              <a:t>Eukaryotes </a:t>
            </a:r>
            <a:r>
              <a:rPr lang="en-US" sz="2400" dirty="0">
                <a:latin typeface="Times New Roman" panose="02020603050405020304" pitchFamily="18" charset="0"/>
                <a:cs typeface="Times New Roman" panose="02020603050405020304" pitchFamily="18" charset="0"/>
              </a:rPr>
              <a:t>include </a:t>
            </a:r>
            <a:endParaRPr lang="en-US" sz="2400" dirty="0" smtClean="0">
              <a:latin typeface="Times New Roman" panose="02020603050405020304" pitchFamily="18" charset="0"/>
              <a:cs typeface="Times New Roman" panose="02020603050405020304" pitchFamily="18" charset="0"/>
            </a:endParaRPr>
          </a:p>
          <a:p>
            <a:pPr>
              <a:buClr>
                <a:srgbClr val="C00000"/>
              </a:buClr>
              <a:buSzPct val="110000"/>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	Multicellular </a:t>
            </a:r>
            <a:r>
              <a:rPr lang="en-US" sz="2400" dirty="0">
                <a:latin typeface="Times New Roman" panose="02020603050405020304" pitchFamily="18" charset="0"/>
                <a:cs typeface="Times New Roman" panose="02020603050405020304" pitchFamily="18" charset="0"/>
              </a:rPr>
              <a:t>organisms, represented </a:t>
            </a:r>
            <a:r>
              <a:rPr lang="en-US" sz="2400" dirty="0" smtClean="0">
                <a:latin typeface="Times New Roman" panose="02020603050405020304" pitchFamily="18" charset="0"/>
                <a:cs typeface="Times New Roman" panose="02020603050405020304" pitchFamily="18" charset="0"/>
              </a:rPr>
              <a:t>by</a:t>
            </a:r>
          </a:p>
          <a:p>
            <a:pPr marL="0" indent="0">
              <a:buClr>
                <a:srgbClr val="C00000"/>
              </a:buClr>
              <a:buSzPct val="110000"/>
              <a:buNone/>
            </a:pPr>
            <a:r>
              <a:rPr lang="en-US" sz="2400"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 	Fungi</a:t>
            </a:r>
            <a:r>
              <a:rPr lang="en-US" sz="2400" b="1" dirty="0">
                <a:latin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cs typeface="Times New Roman" panose="02020603050405020304" pitchFamily="18" charset="0"/>
            </a:endParaRPr>
          </a:p>
          <a:p>
            <a:pPr marL="0" indent="0">
              <a:buClr>
                <a:srgbClr val="C00000"/>
              </a:buClr>
              <a:buSzPct val="110000"/>
              <a:buNone/>
            </a:pPr>
            <a:r>
              <a:rPr lang="en-US" sz="2400" b="1" dirty="0" smtClean="0">
                <a:latin typeface="Times New Roman" panose="02020603050405020304" pitchFamily="18" charset="0"/>
                <a:cs typeface="Times New Roman" panose="02020603050405020304" pitchFamily="18" charset="0"/>
              </a:rPr>
              <a:t>			Plants</a:t>
            </a:r>
            <a:r>
              <a:rPr lang="en-US" sz="2400" b="1" dirty="0">
                <a:latin typeface="Times New Roman" panose="02020603050405020304" pitchFamily="18" charset="0"/>
                <a:cs typeface="Times New Roman" panose="02020603050405020304" pitchFamily="18" charset="0"/>
              </a:rPr>
              <a:t>, </a:t>
            </a:r>
          </a:p>
          <a:p>
            <a:pPr marL="0" indent="0">
              <a:buClr>
                <a:srgbClr val="C00000"/>
              </a:buClr>
              <a:buSzPct val="110000"/>
              <a:buNone/>
            </a:pPr>
            <a:r>
              <a:rPr lang="en-US" sz="2400" b="1" dirty="0" smtClean="0">
                <a:latin typeface="Times New Roman" panose="02020603050405020304" pitchFamily="18" charset="0"/>
                <a:cs typeface="Times New Roman" panose="02020603050405020304" pitchFamily="18" charset="0"/>
              </a:rPr>
              <a:t>			Animals,</a:t>
            </a:r>
          </a:p>
          <a:p>
            <a:pPr marL="0" indent="0">
              <a:buClr>
                <a:srgbClr val="C00000"/>
              </a:buClr>
              <a:buSzPct val="110000"/>
              <a:buNone/>
            </a:pP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but we also find </a:t>
            </a:r>
            <a:endParaRPr lang="en-US" sz="2400" dirty="0" smtClean="0">
              <a:latin typeface="Times New Roman" panose="02020603050405020304" pitchFamily="18" charset="0"/>
              <a:cs typeface="Times New Roman" panose="02020603050405020304" pitchFamily="18" charset="0"/>
            </a:endParaRPr>
          </a:p>
          <a:p>
            <a:pPr>
              <a:buClr>
                <a:srgbClr val="C00000"/>
              </a:buClr>
              <a:buSzPct val="1100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single-celled </a:t>
            </a:r>
            <a:r>
              <a:rPr lang="en-US" sz="2400" dirty="0">
                <a:latin typeface="Times New Roman" panose="02020603050405020304" pitchFamily="18" charset="0"/>
                <a:cs typeface="Times New Roman" panose="02020603050405020304" pitchFamily="18" charset="0"/>
              </a:rPr>
              <a:t>microorganisms, represented </a:t>
            </a:r>
            <a:r>
              <a:rPr lang="en-US" sz="2400" dirty="0" smtClean="0">
                <a:latin typeface="Times New Roman" panose="02020603050405020304" pitchFamily="18" charset="0"/>
                <a:cs typeface="Times New Roman" panose="02020603050405020304" pitchFamily="18" charset="0"/>
              </a:rPr>
              <a:t>by </a:t>
            </a:r>
            <a:r>
              <a:rPr lang="en-US" sz="2400" b="1" dirty="0">
                <a:latin typeface="Times New Roman" panose="02020603050405020304" pitchFamily="18" charset="0"/>
                <a:cs typeface="Times New Roman" panose="02020603050405020304" pitchFamily="18" charset="0"/>
              </a:rPr>
              <a:t>P</a:t>
            </a:r>
            <a:r>
              <a:rPr lang="en-US" sz="2400" b="1" dirty="0" smtClean="0">
                <a:latin typeface="Times New Roman" panose="02020603050405020304" pitchFamily="18" charset="0"/>
                <a:cs typeface="Times New Roman" panose="02020603050405020304" pitchFamily="18" charset="0"/>
              </a:rPr>
              <a:t>rotists</a:t>
            </a:r>
            <a:r>
              <a:rPr lang="en-US" sz="2400" dirty="0">
                <a:latin typeface="Times New Roman" panose="02020603050405020304" pitchFamily="18" charset="0"/>
                <a:cs typeface="Times New Roman" panose="02020603050405020304" pitchFamily="18" charset="0"/>
              </a:rPr>
              <a:t>.</a:t>
            </a:r>
          </a:p>
          <a:p>
            <a:pPr marL="0" indent="0">
              <a:lnSpc>
                <a:spcPct val="150000"/>
              </a:lnSpc>
              <a:buClr>
                <a:srgbClr val="C00000"/>
              </a:buClr>
              <a:buSzPct val="110000"/>
              <a:buNone/>
            </a:pPr>
            <a:endParaRPr lang="fr-FR" sz="2400" dirty="0" smtClean="0">
              <a:latin typeface="Times New Roman" panose="02020603050405020304" pitchFamily="18" charset="0"/>
              <a:cs typeface="Times New Roman" panose="02020603050405020304" pitchFamily="18" charset="0"/>
            </a:endParaRPr>
          </a:p>
          <a:p>
            <a:pPr marL="514350" indent="-514350">
              <a:lnSpc>
                <a:spcPct val="150000"/>
              </a:lnSpc>
              <a:buAutoNum type="romanUcPeriod"/>
            </a:pPr>
            <a:endParaRPr lang="fr-FR" sz="2400" dirty="0" smtClean="0">
              <a:latin typeface="Times New Roman" panose="02020603050405020304" pitchFamily="18" charset="0"/>
              <a:cs typeface="Times New Roman" panose="02020603050405020304" pitchFamily="18" charset="0"/>
            </a:endParaRPr>
          </a:p>
          <a:p>
            <a:pPr marL="0" indent="0">
              <a:lnSpc>
                <a:spcPct val="150000"/>
              </a:lnSpc>
              <a:buFont typeface="Wingdings 2"/>
              <a:buNone/>
            </a:pPr>
            <a:r>
              <a:rPr lang="en-US"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2699792" y="4581128"/>
            <a:ext cx="108000" cy="1080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2699792" y="5013176"/>
            <a:ext cx="108000" cy="1080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2699792" y="4221088"/>
            <a:ext cx="108000" cy="1080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835696" y="1988840"/>
            <a:ext cx="108000" cy="10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835696" y="2420888"/>
            <a:ext cx="108000" cy="10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9536056"/>
      </p:ext>
    </p:extLst>
  </p:cSld>
  <p:clrMapOvr>
    <a:masterClrMapping/>
  </p:clrMapOvr>
  <p:transition>
    <p:pull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57158" y="71438"/>
            <a:ext cx="8229600" cy="1142984"/>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p:spPr>
        <p:style>
          <a:lnRef idx="2">
            <a:schemeClr val="accent1"/>
          </a:lnRef>
          <a:fillRef idx="1">
            <a:schemeClr val="lt1"/>
          </a:fillRef>
          <a:effectRef idx="0">
            <a:schemeClr val="accent1"/>
          </a:effectRef>
          <a:fontRef idx="minor">
            <a:schemeClr val="dk1"/>
          </a:fontRef>
        </p:style>
        <p:txBody>
          <a:bodyPr anchor="ctr" anchorCtr="0"/>
          <a:lstStyle/>
          <a:p>
            <a:pPr lvl="0" algn="ctr">
              <a:spcBef>
                <a:spcPct val="0"/>
              </a:spcBef>
            </a:pPr>
            <a:r>
              <a:rPr lang="fr-FR" sz="3600" b="1" dirty="0" smtClean="0">
                <a:solidFill>
                  <a:schemeClr val="tx1"/>
                </a:solidFill>
                <a:latin typeface="Times New Roman" pitchFamily="18" charset="0"/>
                <a:cs typeface="Times New Roman" pitchFamily="18" charset="0"/>
              </a:rPr>
              <a:t>Animal </a:t>
            </a:r>
            <a:r>
              <a:rPr lang="fr-FR" sz="3600" b="1" dirty="0" err="1" smtClean="0">
                <a:solidFill>
                  <a:schemeClr val="tx1"/>
                </a:solidFill>
                <a:latin typeface="Times New Roman" pitchFamily="18" charset="0"/>
                <a:cs typeface="Times New Roman" pitchFamily="18" charset="0"/>
              </a:rPr>
              <a:t>Eukaryotic</a:t>
            </a:r>
            <a:r>
              <a:rPr lang="fr-FR" sz="3600" b="1" dirty="0" smtClean="0">
                <a:solidFill>
                  <a:schemeClr val="tx1"/>
                </a:solidFill>
                <a:latin typeface="Times New Roman" pitchFamily="18" charset="0"/>
                <a:cs typeface="Times New Roman" pitchFamily="18" charset="0"/>
              </a:rPr>
              <a:t> </a:t>
            </a:r>
            <a:r>
              <a:rPr lang="fr-FR" sz="3600" b="1" dirty="0" err="1">
                <a:solidFill>
                  <a:schemeClr val="tx1"/>
                </a:solidFill>
                <a:latin typeface="Times New Roman" pitchFamily="18" charset="0"/>
                <a:cs typeface="Times New Roman" pitchFamily="18" charset="0"/>
              </a:rPr>
              <a:t>Cell</a:t>
            </a:r>
            <a:endParaRPr kumimoji="0" lang="fr-FR" sz="36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2" name="Rectangle 1"/>
          <p:cNvSpPr/>
          <p:nvPr/>
        </p:nvSpPr>
        <p:spPr>
          <a:xfrm>
            <a:off x="107504" y="1340768"/>
            <a:ext cx="8856984" cy="297004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lnSpc>
                <a:spcPct val="150000"/>
              </a:lnSpc>
              <a:buFont typeface="Arial" panose="020B0604020202020204" pitchFamily="34" charset="0"/>
              <a:buChar char="•"/>
            </a:pPr>
            <a:r>
              <a:rPr lang="en-US" sz="2200" b="1" dirty="0">
                <a:latin typeface="Times New Roman" panose="02020603050405020304" pitchFamily="18" charset="0"/>
                <a:cs typeface="Times New Roman" panose="02020603050405020304" pitchFamily="18" charset="0"/>
              </a:rPr>
              <a:t>T</a:t>
            </a:r>
            <a:r>
              <a:rPr lang="en-US" sz="2200" b="1" dirty="0" smtClean="0">
                <a:latin typeface="Times New Roman" panose="02020603050405020304" pitchFamily="18" charset="0"/>
                <a:cs typeface="Times New Roman" panose="02020603050405020304" pitchFamily="18" charset="0"/>
              </a:rPr>
              <a:t>he </a:t>
            </a:r>
            <a:r>
              <a:rPr lang="en-US" sz="2200" b="1" dirty="0">
                <a:latin typeface="Times New Roman" panose="02020603050405020304" pitchFamily="18" charset="0"/>
                <a:cs typeface="Times New Roman" panose="02020603050405020304" pitchFamily="18" charset="0"/>
              </a:rPr>
              <a:t>typical animal </a:t>
            </a:r>
            <a:r>
              <a:rPr lang="en-US" sz="2200" b="1" dirty="0" smtClean="0">
                <a:latin typeface="Times New Roman" panose="02020603050405020304" pitchFamily="18" charset="0"/>
                <a:cs typeface="Times New Roman" panose="02020603050405020304" pitchFamily="18" charset="0"/>
              </a:rPr>
              <a:t>cell, is roughly spherical</a:t>
            </a:r>
            <a:r>
              <a:rPr lang="en-US" sz="2200" dirty="0">
                <a:latin typeface="Times New Roman" panose="02020603050405020304" pitchFamily="18" charset="0"/>
                <a:cs typeface="Times New Roman" panose="02020603050405020304" pitchFamily="18" charset="0"/>
              </a:rPr>
              <a:t>, surrounded by, and linked to, cells of </a:t>
            </a:r>
            <a:r>
              <a:rPr lang="en-US" sz="2200" dirty="0" smtClean="0">
                <a:latin typeface="Times New Roman" panose="02020603050405020304" pitchFamily="18" charset="0"/>
                <a:cs typeface="Times New Roman" panose="02020603050405020304" pitchFamily="18" charset="0"/>
              </a:rPr>
              <a:t>similar type</a:t>
            </a:r>
            <a:r>
              <a:rPr lang="en-US" sz="2200" dirty="0">
                <a:latin typeface="Times New Roman" panose="02020603050405020304" pitchFamily="18" charset="0"/>
                <a:cs typeface="Times New Roman" panose="02020603050405020304" pitchFamily="18" charset="0"/>
              </a:rPr>
              <a:t>, immersed in a watery </a:t>
            </a:r>
            <a:r>
              <a:rPr lang="en-US" sz="2200" dirty="0" smtClean="0">
                <a:latin typeface="Times New Roman" panose="02020603050405020304" pitchFamily="18" charset="0"/>
                <a:cs typeface="Times New Roman" panose="02020603050405020304" pitchFamily="18" charset="0"/>
              </a:rPr>
              <a:t>fluid</a:t>
            </a:r>
            <a:r>
              <a:rPr lang="en-US" sz="2200" dirty="0">
                <a:latin typeface="Times New Roman" panose="02020603050405020304" pitchFamily="18" charset="0"/>
                <a:cs typeface="Times New Roman" panose="02020603050405020304" pitchFamily="18" charset="0"/>
              </a:rPr>
              <a:t>, and </a:t>
            </a:r>
            <a:r>
              <a:rPr lang="en-US" sz="2200" b="1" dirty="0">
                <a:latin typeface="Times New Roman" panose="02020603050405020304" pitchFamily="18" charset="0"/>
                <a:cs typeface="Times New Roman" panose="02020603050405020304" pitchFamily="18" charset="0"/>
              </a:rPr>
              <a:t>about 25 </a:t>
            </a:r>
            <a:r>
              <a:rPr lang="en-US" sz="2200" b="1" dirty="0" smtClean="0">
                <a:latin typeface="Times New Roman" panose="02020603050405020304" pitchFamily="18" charset="0"/>
                <a:cs typeface="Times New Roman" panose="02020603050405020304" pitchFamily="18" charset="0"/>
              </a:rPr>
              <a:t>micrometers </a:t>
            </a:r>
            <a:r>
              <a:rPr lang="fr-FR" sz="2200" b="1" dirty="0" smtClean="0">
                <a:latin typeface="Times New Roman" panose="02020603050405020304" pitchFamily="18" charset="0"/>
                <a:cs typeface="Times New Roman" panose="02020603050405020304" pitchFamily="18" charset="0"/>
              </a:rPr>
              <a:t>(</a:t>
            </a:r>
            <a:r>
              <a:rPr lang="en-US" sz="2200" b="1" dirty="0" smtClean="0">
                <a:latin typeface="Times New Roman" pitchFamily="18" charset="0"/>
                <a:cs typeface="Times New Roman" pitchFamily="18" charset="0"/>
              </a:rPr>
              <a:t>μm</a:t>
            </a:r>
            <a:r>
              <a:rPr lang="fr-FR" sz="2200" b="1" dirty="0" smtClean="0">
                <a:latin typeface="Times New Roman" panose="02020603050405020304" pitchFamily="18" charset="0"/>
                <a:cs typeface="Times New Roman" panose="02020603050405020304" pitchFamily="18" charset="0"/>
              </a:rPr>
              <a:t>) </a:t>
            </a:r>
            <a:r>
              <a:rPr lang="fr-FR" sz="2200" b="1" dirty="0">
                <a:latin typeface="Times New Roman" panose="02020603050405020304" pitchFamily="18" charset="0"/>
                <a:cs typeface="Times New Roman" panose="02020603050405020304" pitchFamily="18" charset="0"/>
              </a:rPr>
              <a:t>in </a:t>
            </a:r>
            <a:r>
              <a:rPr lang="fr-FR" sz="2200" b="1" dirty="0" err="1" smtClean="0">
                <a:latin typeface="Times New Roman" panose="02020603050405020304" pitchFamily="18" charset="0"/>
                <a:cs typeface="Times New Roman" panose="02020603050405020304" pitchFamily="18" charset="0"/>
              </a:rPr>
              <a:t>diameter</a:t>
            </a:r>
            <a:endParaRPr lang="fr-FR" sz="2200" b="1" dirty="0" smtClean="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fr-FR" sz="2200" dirty="0" smtClean="0">
                <a:latin typeface="Times New Roman" panose="02020603050405020304" pitchFamily="18" charset="0"/>
                <a:cs typeface="Times New Roman" panose="02020603050405020304" pitchFamily="18" charset="0"/>
              </a:rPr>
              <a:t>Animal </a:t>
            </a:r>
            <a:r>
              <a:rPr lang="fr-FR" sz="2200" dirty="0" err="1">
                <a:latin typeface="Times New Roman" panose="02020603050405020304" pitchFamily="18" charset="0"/>
                <a:cs typeface="Times New Roman" panose="02020603050405020304" pitchFamily="18" charset="0"/>
              </a:rPr>
              <a:t>cell</a:t>
            </a:r>
            <a:r>
              <a:rPr lang="fr-FR" sz="2200" dirty="0">
                <a:latin typeface="Times New Roman" panose="02020603050405020304" pitchFamily="18" charset="0"/>
                <a:cs typeface="Times New Roman" panose="02020603050405020304" pitchFamily="18" charset="0"/>
              </a:rPr>
              <a:t> structures absent </a:t>
            </a:r>
            <a:r>
              <a:rPr lang="fr-FR" sz="2200" dirty="0" err="1">
                <a:latin typeface="Times New Roman" panose="02020603050405020304" pitchFamily="18" charset="0"/>
                <a:cs typeface="Times New Roman" panose="02020603050405020304" pitchFamily="18" charset="0"/>
              </a:rPr>
              <a:t>from</a:t>
            </a:r>
            <a:r>
              <a:rPr lang="fr-FR" sz="2200" dirty="0">
                <a:latin typeface="Times New Roman" panose="02020603050405020304" pitchFamily="18" charset="0"/>
                <a:cs typeface="Times New Roman" panose="02020603050405020304" pitchFamily="18" charset="0"/>
              </a:rPr>
              <a:t> plant </a:t>
            </a:r>
            <a:r>
              <a:rPr lang="fr-FR" sz="2200" dirty="0" err="1">
                <a:latin typeface="Times New Roman" panose="02020603050405020304" pitchFamily="18" charset="0"/>
                <a:cs typeface="Times New Roman" panose="02020603050405020304" pitchFamily="18" charset="0"/>
              </a:rPr>
              <a:t>cells</a:t>
            </a:r>
            <a:r>
              <a:rPr lang="fr-FR" sz="2200" dirty="0">
                <a:latin typeface="Times New Roman" panose="02020603050405020304" pitchFamily="18" charset="0"/>
                <a:cs typeface="Times New Roman" panose="02020603050405020304" pitchFamily="18" charset="0"/>
              </a:rPr>
              <a:t> are: </a:t>
            </a:r>
            <a:r>
              <a:rPr lang="fr-FR" sz="2200" b="1" dirty="0" smtClean="0">
                <a:latin typeface="Times New Roman" panose="02020603050405020304" pitchFamily="18" charset="0"/>
                <a:cs typeface="Times New Roman" panose="02020603050405020304" pitchFamily="18" charset="0"/>
              </a:rPr>
              <a:t>Lysosomes and Centrioles</a:t>
            </a:r>
            <a:endParaRPr lang="fr-FR" sz="2200" b="1"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fr-FR" sz="2200" b="1" dirty="0">
              <a:latin typeface="Times New Roman" panose="02020603050405020304" pitchFamily="18" charset="0"/>
              <a:cs typeface="Times New Roman" panose="02020603050405020304" pitchFamily="18" charset="0"/>
            </a:endParaRPr>
          </a:p>
        </p:txBody>
      </p:sp>
      <p:pic>
        <p:nvPicPr>
          <p:cNvPr id="7" name="Image 6"/>
          <p:cNvPicPr>
            <a:picLocks noChangeAspect="1"/>
          </p:cNvPicPr>
          <p:nvPr/>
        </p:nvPicPr>
        <p:blipFill>
          <a:blip r:embed="rId3"/>
          <a:stretch>
            <a:fillRect/>
          </a:stretch>
        </p:blipFill>
        <p:spPr>
          <a:xfrm>
            <a:off x="4182384" y="3501009"/>
            <a:ext cx="4658632" cy="3240360"/>
          </a:xfrm>
          <a:prstGeom prst="rect">
            <a:avLst/>
          </a:prstGeom>
        </p:spPr>
      </p:pic>
      <p:sp>
        <p:nvSpPr>
          <p:cNvPr id="8" name="Rectangle 7"/>
          <p:cNvSpPr/>
          <p:nvPr/>
        </p:nvSpPr>
        <p:spPr>
          <a:xfrm>
            <a:off x="251520" y="4005064"/>
            <a:ext cx="3786848" cy="258532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rtl="1">
              <a:lnSpc>
                <a:spcPct val="150000"/>
              </a:lnSpc>
            </a:pPr>
            <a:r>
              <a:rPr lang="fr-FR" b="1" dirty="0" err="1"/>
              <a:t>الخلية</a:t>
            </a:r>
            <a:r>
              <a:rPr lang="fr-FR" b="1" dirty="0"/>
              <a:t> </a:t>
            </a:r>
            <a:r>
              <a:rPr lang="fr-FR" b="1" dirty="0" err="1"/>
              <a:t>الحيوانية</a:t>
            </a:r>
            <a:r>
              <a:rPr lang="fr-FR" b="1" dirty="0"/>
              <a:t> </a:t>
            </a:r>
            <a:r>
              <a:rPr lang="fr-FR" b="1" dirty="0" err="1"/>
              <a:t>النموذجية</a:t>
            </a:r>
            <a:r>
              <a:rPr lang="fr-FR" b="1" dirty="0"/>
              <a:t>، </a:t>
            </a:r>
            <a:r>
              <a:rPr lang="fr-FR" b="1" dirty="0" err="1"/>
              <a:t>هي</a:t>
            </a:r>
            <a:r>
              <a:rPr lang="fr-FR" b="1" dirty="0"/>
              <a:t> </a:t>
            </a:r>
            <a:r>
              <a:rPr lang="fr-FR" b="1" dirty="0" err="1"/>
              <a:t>خلية</a:t>
            </a:r>
            <a:r>
              <a:rPr lang="fr-FR" b="1" dirty="0"/>
              <a:t> </a:t>
            </a:r>
            <a:r>
              <a:rPr lang="fr-FR" b="1" dirty="0" err="1"/>
              <a:t>كروية</a:t>
            </a:r>
            <a:r>
              <a:rPr lang="fr-FR" b="1" dirty="0"/>
              <a:t> </a:t>
            </a:r>
            <a:r>
              <a:rPr lang="fr-FR" b="1" dirty="0" err="1"/>
              <a:t>تقريبًا</a:t>
            </a:r>
            <a:r>
              <a:rPr lang="fr-FR" b="1" dirty="0"/>
              <a:t>، </a:t>
            </a:r>
            <a:r>
              <a:rPr lang="fr-FR" b="1" dirty="0" err="1"/>
              <a:t>محاطة</a:t>
            </a:r>
            <a:r>
              <a:rPr lang="fr-FR" b="1" dirty="0"/>
              <a:t> </a:t>
            </a:r>
            <a:r>
              <a:rPr lang="fr-FR" b="1" dirty="0" err="1"/>
              <a:t>بخلايا</a:t>
            </a:r>
            <a:r>
              <a:rPr lang="fr-FR" b="1" dirty="0"/>
              <a:t> </a:t>
            </a:r>
            <a:r>
              <a:rPr lang="fr-FR" b="1" dirty="0" err="1"/>
              <a:t>من</a:t>
            </a:r>
            <a:r>
              <a:rPr lang="fr-FR" b="1" dirty="0"/>
              <a:t> </a:t>
            </a:r>
            <a:r>
              <a:rPr lang="fr-FR" b="1" dirty="0" err="1"/>
              <a:t>نفس</a:t>
            </a:r>
            <a:r>
              <a:rPr lang="fr-FR" b="1" dirty="0"/>
              <a:t> </a:t>
            </a:r>
            <a:r>
              <a:rPr lang="fr-FR" b="1" dirty="0" err="1"/>
              <a:t>النوع</a:t>
            </a:r>
            <a:r>
              <a:rPr lang="fr-FR" b="1" dirty="0"/>
              <a:t> </a:t>
            </a:r>
            <a:r>
              <a:rPr lang="fr-FR" b="1" dirty="0" err="1"/>
              <a:t>ومرتبطة</a:t>
            </a:r>
            <a:r>
              <a:rPr lang="fr-FR" b="1" dirty="0"/>
              <a:t> </a:t>
            </a:r>
            <a:r>
              <a:rPr lang="fr-FR" b="1" dirty="0" err="1"/>
              <a:t>بها</a:t>
            </a:r>
            <a:r>
              <a:rPr lang="fr-FR" b="1" dirty="0"/>
              <a:t>، </a:t>
            </a:r>
            <a:r>
              <a:rPr lang="fr-FR" b="1" dirty="0" err="1"/>
              <a:t>مغمورة</a:t>
            </a:r>
            <a:r>
              <a:rPr lang="fr-FR" b="1" dirty="0"/>
              <a:t> </a:t>
            </a:r>
            <a:r>
              <a:rPr lang="fr-FR" b="1" dirty="0" err="1"/>
              <a:t>في</a:t>
            </a:r>
            <a:r>
              <a:rPr lang="fr-FR" b="1" dirty="0"/>
              <a:t> </a:t>
            </a:r>
            <a:r>
              <a:rPr lang="fr-FR" b="1" dirty="0" err="1"/>
              <a:t>سائل</a:t>
            </a:r>
            <a:r>
              <a:rPr lang="fr-FR" b="1" dirty="0"/>
              <a:t> </a:t>
            </a:r>
            <a:r>
              <a:rPr lang="fr-FR" b="1" dirty="0" err="1"/>
              <a:t>مائي</a:t>
            </a:r>
            <a:r>
              <a:rPr lang="fr-FR" b="1" dirty="0"/>
              <a:t>، </a:t>
            </a:r>
            <a:r>
              <a:rPr lang="fr-FR" b="1" dirty="0" err="1"/>
              <a:t>ويبلغ</a:t>
            </a:r>
            <a:r>
              <a:rPr lang="fr-FR" b="1" dirty="0"/>
              <a:t> </a:t>
            </a:r>
            <a:r>
              <a:rPr lang="fr-FR" b="1" dirty="0" err="1"/>
              <a:t>قطرها</a:t>
            </a:r>
            <a:r>
              <a:rPr lang="fr-FR" b="1" dirty="0"/>
              <a:t> </a:t>
            </a:r>
            <a:r>
              <a:rPr lang="fr-FR" b="1" dirty="0" err="1"/>
              <a:t>حوالي</a:t>
            </a:r>
            <a:r>
              <a:rPr lang="fr-FR" b="1" dirty="0"/>
              <a:t> 25 </a:t>
            </a:r>
            <a:r>
              <a:rPr lang="fr-FR" b="1" dirty="0" err="1"/>
              <a:t>ميكرومترًا</a:t>
            </a:r>
            <a:r>
              <a:rPr lang="fr-FR" b="1" dirty="0" smtClean="0"/>
              <a:t>، </a:t>
            </a:r>
            <a:r>
              <a:rPr lang="ar-DZ" b="1" dirty="0"/>
              <a:t>هياكل الخلايا الحيوانية التي لا توجد في الخلايا النباتية هي: </a:t>
            </a:r>
            <a:r>
              <a:rPr lang="ar-DZ" b="1" dirty="0" err="1"/>
              <a:t>الليسوسومات</a:t>
            </a:r>
            <a:r>
              <a:rPr lang="ar-DZ" b="1" dirty="0"/>
              <a:t> والأجسام المركزية</a:t>
            </a:r>
            <a:endParaRPr lang="fr-FR" b="1" dirty="0"/>
          </a:p>
        </p:txBody>
      </p:sp>
    </p:spTree>
    <p:extLst>
      <p:ext uri="{BB962C8B-B14F-4D97-AF65-F5344CB8AC3E}">
        <p14:creationId xmlns:p14="http://schemas.microsoft.com/office/powerpoint/2010/main" val="1644519777"/>
      </p:ext>
    </p:extLst>
  </p:cSld>
  <p:clrMapOvr>
    <a:masterClrMapping/>
  </p:clrMapOvr>
  <p:transition>
    <p:pull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84505" y="45377"/>
            <a:ext cx="9000000" cy="6750001"/>
          </a:xfrm>
          <a:prstGeom prst="rect">
            <a:avLst/>
          </a:prstGeom>
          <a:noFill/>
          <a:ln w="9525">
            <a:noFill/>
            <a:miter lim="800000"/>
            <a:headEnd/>
            <a:tailEnd/>
          </a:ln>
          <a:effectLst/>
        </p:spPr>
      </p:pic>
    </p:spTree>
    <p:extLst>
      <p:ext uri="{BB962C8B-B14F-4D97-AF65-F5344CB8AC3E}">
        <p14:creationId xmlns:p14="http://schemas.microsoft.com/office/powerpoint/2010/main" val="2813784739"/>
      </p:ext>
    </p:extLst>
  </p:cSld>
  <p:clrMapOvr>
    <a:masterClrMapping/>
  </p:clrMapOvr>
  <p:transition>
    <p:pull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74848" y="71438"/>
            <a:ext cx="8229600" cy="1142984"/>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p:spPr>
        <p:style>
          <a:lnRef idx="2">
            <a:schemeClr val="accent1"/>
          </a:lnRef>
          <a:fillRef idx="1">
            <a:schemeClr val="lt1"/>
          </a:fillRef>
          <a:effectRef idx="0">
            <a:schemeClr val="accent1"/>
          </a:effectRef>
          <a:fontRef idx="minor">
            <a:schemeClr val="dk1"/>
          </a:fontRef>
        </p:style>
        <p:txBody>
          <a:bodyPr anchor="ctr" anchorCtr="0"/>
          <a:lstStyle/>
          <a:p>
            <a:pPr lvl="0" algn="ctr">
              <a:spcBef>
                <a:spcPct val="0"/>
              </a:spcBef>
            </a:pPr>
            <a:r>
              <a:rPr lang="fr-FR" sz="3600" b="1" dirty="0">
                <a:solidFill>
                  <a:schemeClr val="tx1"/>
                </a:solidFill>
                <a:latin typeface="Times New Roman" pitchFamily="18" charset="0"/>
                <a:cs typeface="Times New Roman" pitchFamily="18" charset="0"/>
              </a:rPr>
              <a:t>Plant </a:t>
            </a:r>
            <a:r>
              <a:rPr lang="fr-FR" sz="3600" b="1" dirty="0" err="1">
                <a:solidFill>
                  <a:schemeClr val="tx1"/>
                </a:solidFill>
                <a:latin typeface="Times New Roman" pitchFamily="18" charset="0"/>
                <a:cs typeface="Times New Roman" pitchFamily="18" charset="0"/>
              </a:rPr>
              <a:t>Eukaryotic</a:t>
            </a:r>
            <a:r>
              <a:rPr lang="fr-FR" sz="3600" b="1" dirty="0">
                <a:solidFill>
                  <a:schemeClr val="tx1"/>
                </a:solidFill>
                <a:latin typeface="Times New Roman" pitchFamily="18" charset="0"/>
                <a:cs typeface="Times New Roman" pitchFamily="18" charset="0"/>
              </a:rPr>
              <a:t> </a:t>
            </a:r>
            <a:r>
              <a:rPr lang="fr-FR" sz="3600" b="1" dirty="0" err="1">
                <a:solidFill>
                  <a:schemeClr val="tx1"/>
                </a:solidFill>
                <a:latin typeface="Times New Roman" pitchFamily="18" charset="0"/>
                <a:cs typeface="Times New Roman" pitchFamily="18" charset="0"/>
              </a:rPr>
              <a:t>Cell</a:t>
            </a:r>
            <a:endParaRPr kumimoji="0" lang="fr-FR" sz="36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2" name="Rectangle 1"/>
          <p:cNvSpPr/>
          <p:nvPr/>
        </p:nvSpPr>
        <p:spPr>
          <a:xfrm>
            <a:off x="179512" y="1268760"/>
            <a:ext cx="8712443" cy="2241960"/>
          </a:xfrm>
          <a:prstGeom prst="rect">
            <a:avLst/>
          </a:prstGeom>
          <a:solidFill>
            <a:schemeClr val="bg1"/>
          </a:solidFill>
          <a:ln w="28575">
            <a:solidFill>
              <a:srgbClr val="00B050"/>
            </a:solidFill>
          </a:ln>
        </p:spPr>
        <p:txBody>
          <a:bodyPr wrap="square">
            <a:spAutoFit/>
          </a:bodyPr>
          <a:lstStyle/>
          <a:p>
            <a:pPr>
              <a:lnSpc>
                <a:spcPct val="150000"/>
              </a:lnSpc>
            </a:pPr>
            <a:r>
              <a:rPr lang="en-US" sz="2400" b="1" dirty="0" smtClean="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plant cell is typically rectangular or cubic </a:t>
            </a:r>
            <a:r>
              <a:rPr lang="en-US" sz="2400" dirty="0">
                <a:latin typeface="Times New Roman" panose="02020603050405020304" pitchFamily="18" charset="0"/>
                <a:cs typeface="Times New Roman" panose="02020603050405020304" pitchFamily="18" charset="0"/>
              </a:rPr>
              <a:t>in shape with a </a:t>
            </a:r>
            <a:r>
              <a:rPr lang="en-US" sz="2400" b="1" dirty="0">
                <a:latin typeface="Times New Roman" panose="02020603050405020304" pitchFamily="18" charset="0"/>
                <a:cs typeface="Times New Roman" panose="02020603050405020304" pitchFamily="18" charset="0"/>
              </a:rPr>
              <a:t>size of 10 to 100 micrometers in </a:t>
            </a:r>
            <a:r>
              <a:rPr lang="en-US" sz="2400" b="1" dirty="0" smtClean="0">
                <a:latin typeface="Times New Roman" panose="02020603050405020304" pitchFamily="18" charset="0"/>
                <a:cs typeface="Times New Roman" panose="02020603050405020304" pitchFamily="18" charset="0"/>
              </a:rPr>
              <a:t>length</a:t>
            </a:r>
          </a:p>
          <a:p>
            <a:pPr>
              <a:lnSpc>
                <a:spcPct val="150000"/>
              </a:lnSpc>
            </a:pPr>
            <a:r>
              <a:rPr lang="fr-FR" sz="2400" dirty="0" smtClean="0">
                <a:latin typeface="Times New Roman" panose="02020603050405020304" pitchFamily="18" charset="0"/>
                <a:cs typeface="Times New Roman" panose="02020603050405020304" pitchFamily="18" charset="0"/>
              </a:rPr>
              <a:t>Plant </a:t>
            </a:r>
            <a:r>
              <a:rPr lang="fr-FR" sz="2400" dirty="0" err="1">
                <a:latin typeface="Times New Roman" panose="02020603050405020304" pitchFamily="18" charset="0"/>
                <a:cs typeface="Times New Roman" panose="02020603050405020304" pitchFamily="18" charset="0"/>
              </a:rPr>
              <a:t>cell</a:t>
            </a:r>
            <a:r>
              <a:rPr lang="fr-FR" sz="2400" dirty="0">
                <a:latin typeface="Times New Roman" panose="02020603050405020304" pitchFamily="18" charset="0"/>
                <a:cs typeface="Times New Roman" panose="02020603050405020304" pitchFamily="18" charset="0"/>
              </a:rPr>
              <a:t> structures absent </a:t>
            </a:r>
            <a:r>
              <a:rPr lang="fr-FR" sz="2400" dirty="0" err="1">
                <a:latin typeface="Times New Roman" panose="02020603050405020304" pitchFamily="18" charset="0"/>
                <a:cs typeface="Times New Roman" panose="02020603050405020304" pitchFamily="18" charset="0"/>
              </a:rPr>
              <a:t>from</a:t>
            </a:r>
            <a:r>
              <a:rPr lang="fr-FR" sz="2400" dirty="0">
                <a:latin typeface="Times New Roman" panose="02020603050405020304" pitchFamily="18" charset="0"/>
                <a:cs typeface="Times New Roman" panose="02020603050405020304" pitchFamily="18" charset="0"/>
              </a:rPr>
              <a:t> animal </a:t>
            </a:r>
            <a:r>
              <a:rPr lang="fr-FR" sz="2400" dirty="0" err="1" smtClean="0">
                <a:latin typeface="Times New Roman" panose="02020603050405020304" pitchFamily="18" charset="0"/>
                <a:cs typeface="Times New Roman" panose="02020603050405020304" pitchFamily="18" charset="0"/>
              </a:rPr>
              <a:t>cells</a:t>
            </a:r>
            <a:r>
              <a:rPr lang="fr-FR" sz="2400" dirty="0" smtClean="0">
                <a:latin typeface="Times New Roman" panose="02020603050405020304" pitchFamily="18" charset="0"/>
                <a:cs typeface="Times New Roman" panose="02020603050405020304" pitchFamily="18" charset="0"/>
              </a:rPr>
              <a:t> are: </a:t>
            </a:r>
            <a:r>
              <a:rPr lang="fr-FR" sz="2400" b="1" dirty="0" smtClean="0">
                <a:latin typeface="Times New Roman" panose="02020603050405020304" pitchFamily="18" charset="0"/>
                <a:cs typeface="Times New Roman" panose="02020603050405020304" pitchFamily="18" charset="0"/>
              </a:rPr>
              <a:t>Chloroplasts, Central vacuole, </a:t>
            </a:r>
            <a:r>
              <a:rPr lang="fr-FR" sz="2400" b="1" dirty="0" err="1" smtClean="0">
                <a:latin typeface="Times New Roman" panose="02020603050405020304" pitchFamily="18" charset="0"/>
                <a:cs typeface="Times New Roman" panose="02020603050405020304" pitchFamily="18" charset="0"/>
              </a:rPr>
              <a:t>Plasmodesmata</a:t>
            </a:r>
            <a:r>
              <a:rPr lang="fr-FR" sz="2400" b="1" dirty="0" smtClean="0">
                <a:latin typeface="Times New Roman" panose="02020603050405020304" pitchFamily="18" charset="0"/>
                <a:cs typeface="Times New Roman" panose="02020603050405020304" pitchFamily="18" charset="0"/>
              </a:rPr>
              <a:t> and </a:t>
            </a:r>
            <a:r>
              <a:rPr lang="fr-FR" sz="2400" b="1" dirty="0" err="1" smtClean="0">
                <a:latin typeface="Times New Roman" panose="02020603050405020304" pitchFamily="18" charset="0"/>
                <a:cs typeface="Times New Roman" panose="02020603050405020304" pitchFamily="18" charset="0"/>
              </a:rPr>
              <a:t>Cell</a:t>
            </a:r>
            <a:r>
              <a:rPr lang="fr-FR" sz="2400" b="1" dirty="0" smtClean="0">
                <a:latin typeface="Times New Roman" panose="02020603050405020304" pitchFamily="18" charset="0"/>
                <a:cs typeface="Times New Roman" panose="02020603050405020304" pitchFamily="18" charset="0"/>
              </a:rPr>
              <a:t> </a:t>
            </a:r>
            <a:r>
              <a:rPr lang="fr-FR" sz="2400" b="1" dirty="0" err="1" smtClean="0">
                <a:latin typeface="Times New Roman" panose="02020603050405020304" pitchFamily="18" charset="0"/>
                <a:cs typeface="Times New Roman" panose="02020603050405020304" pitchFamily="18" charset="0"/>
              </a:rPr>
              <a:t>wall</a:t>
            </a:r>
            <a:endParaRPr lang="fr-FR" sz="2400" dirty="0">
              <a:latin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a:blip r:embed="rId3"/>
          <a:stretch>
            <a:fillRect/>
          </a:stretch>
        </p:blipFill>
        <p:spPr>
          <a:xfrm>
            <a:off x="251520" y="3649830"/>
            <a:ext cx="5044312" cy="3019530"/>
          </a:xfrm>
          <a:prstGeom prst="rect">
            <a:avLst/>
          </a:prstGeom>
          <a:ln>
            <a:noFill/>
          </a:ln>
        </p:spPr>
      </p:pic>
      <p:sp>
        <p:nvSpPr>
          <p:cNvPr id="5" name="Rectangle 4"/>
          <p:cNvSpPr/>
          <p:nvPr/>
        </p:nvSpPr>
        <p:spPr>
          <a:xfrm>
            <a:off x="5868144" y="3883409"/>
            <a:ext cx="2967673" cy="255454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r-FR" sz="2000" dirty="0" err="1"/>
              <a:t>تكون</a:t>
            </a:r>
            <a:r>
              <a:rPr lang="fr-FR" sz="2000" dirty="0"/>
              <a:t> </a:t>
            </a:r>
            <a:r>
              <a:rPr lang="fr-FR" sz="2000" dirty="0" err="1"/>
              <a:t>الخلية</a:t>
            </a:r>
            <a:r>
              <a:rPr lang="fr-FR" sz="2000" dirty="0"/>
              <a:t> </a:t>
            </a:r>
            <a:r>
              <a:rPr lang="fr-FR" sz="2000" dirty="0" err="1"/>
              <a:t>النباتية</a:t>
            </a:r>
            <a:r>
              <a:rPr lang="fr-FR" sz="2000" dirty="0"/>
              <a:t> </a:t>
            </a:r>
            <a:r>
              <a:rPr lang="fr-FR" sz="2000" dirty="0" err="1"/>
              <a:t>عادة</a:t>
            </a:r>
            <a:r>
              <a:rPr lang="fr-FR" sz="2000" dirty="0"/>
              <a:t> </a:t>
            </a:r>
            <a:r>
              <a:rPr lang="fr-FR" sz="2000" dirty="0" err="1"/>
              <a:t>مستطيلة</a:t>
            </a:r>
            <a:r>
              <a:rPr lang="fr-FR" sz="2000" dirty="0"/>
              <a:t> </a:t>
            </a:r>
            <a:r>
              <a:rPr lang="fr-FR" sz="2000" dirty="0" err="1"/>
              <a:t>أو</a:t>
            </a:r>
            <a:r>
              <a:rPr lang="fr-FR" sz="2000" dirty="0"/>
              <a:t> </a:t>
            </a:r>
            <a:r>
              <a:rPr lang="fr-FR" sz="2000" dirty="0" err="1"/>
              <a:t>مكعبة</a:t>
            </a:r>
            <a:r>
              <a:rPr lang="fr-FR" sz="2000" dirty="0"/>
              <a:t> </a:t>
            </a:r>
            <a:r>
              <a:rPr lang="fr-FR" sz="2000" dirty="0" err="1"/>
              <a:t>الشكل</a:t>
            </a:r>
            <a:r>
              <a:rPr lang="fr-FR" sz="2000" dirty="0"/>
              <a:t> </a:t>
            </a:r>
            <a:r>
              <a:rPr lang="fr-FR" sz="2000" dirty="0" err="1"/>
              <a:t>ويبلغ</a:t>
            </a:r>
            <a:r>
              <a:rPr lang="fr-FR" sz="2000" dirty="0"/>
              <a:t> </a:t>
            </a:r>
            <a:r>
              <a:rPr lang="fr-FR" sz="2000" dirty="0" err="1"/>
              <a:t>طولها</a:t>
            </a:r>
            <a:r>
              <a:rPr lang="fr-FR" sz="2000" dirty="0"/>
              <a:t> </a:t>
            </a:r>
            <a:r>
              <a:rPr lang="fr-FR" sz="2000" dirty="0" err="1"/>
              <a:t>من</a:t>
            </a:r>
            <a:r>
              <a:rPr lang="fr-FR" sz="2000" dirty="0"/>
              <a:t> 10 </a:t>
            </a:r>
            <a:r>
              <a:rPr lang="fr-FR" sz="2000" dirty="0" err="1"/>
              <a:t>إلى</a:t>
            </a:r>
            <a:r>
              <a:rPr lang="fr-FR" sz="2000" dirty="0"/>
              <a:t> 100 </a:t>
            </a:r>
            <a:r>
              <a:rPr lang="fr-FR" sz="2000" dirty="0" err="1"/>
              <a:t>ميكرومتر</a:t>
            </a:r>
            <a:endParaRPr lang="fr-FR" sz="2000" dirty="0"/>
          </a:p>
          <a:p>
            <a:pPr algn="just" rtl="1"/>
            <a:r>
              <a:rPr lang="fr-FR" sz="2000" dirty="0" err="1"/>
              <a:t>الهياكل</a:t>
            </a:r>
            <a:r>
              <a:rPr lang="fr-FR" sz="2000" dirty="0"/>
              <a:t> </a:t>
            </a:r>
            <a:r>
              <a:rPr lang="fr-FR" sz="2000" dirty="0" err="1"/>
              <a:t>الخلوية</a:t>
            </a:r>
            <a:r>
              <a:rPr lang="fr-FR" sz="2000" dirty="0"/>
              <a:t> </a:t>
            </a:r>
            <a:r>
              <a:rPr lang="fr-FR" sz="2000" dirty="0" err="1"/>
              <a:t>النباتية</a:t>
            </a:r>
            <a:r>
              <a:rPr lang="fr-FR" sz="2000" dirty="0"/>
              <a:t> </a:t>
            </a:r>
            <a:r>
              <a:rPr lang="fr-FR" sz="2000" dirty="0" err="1"/>
              <a:t>التي</a:t>
            </a:r>
            <a:r>
              <a:rPr lang="fr-FR" sz="2000" dirty="0"/>
              <a:t> </a:t>
            </a:r>
            <a:r>
              <a:rPr lang="fr-FR" sz="2000" dirty="0" err="1"/>
              <a:t>لا</a:t>
            </a:r>
            <a:r>
              <a:rPr lang="fr-FR" sz="2000" dirty="0"/>
              <a:t> </a:t>
            </a:r>
            <a:r>
              <a:rPr lang="fr-FR" sz="2000" dirty="0" err="1"/>
              <a:t>توجد</a:t>
            </a:r>
            <a:r>
              <a:rPr lang="fr-FR" sz="2000" dirty="0"/>
              <a:t> </a:t>
            </a:r>
            <a:r>
              <a:rPr lang="fr-FR" sz="2000" dirty="0" err="1"/>
              <a:t>في</a:t>
            </a:r>
            <a:r>
              <a:rPr lang="fr-FR" sz="2000" dirty="0"/>
              <a:t> </a:t>
            </a:r>
            <a:r>
              <a:rPr lang="fr-FR" sz="2000" dirty="0" err="1"/>
              <a:t>الخلايا</a:t>
            </a:r>
            <a:r>
              <a:rPr lang="fr-FR" sz="2000" dirty="0"/>
              <a:t> </a:t>
            </a:r>
            <a:r>
              <a:rPr lang="fr-FR" sz="2000" dirty="0" err="1"/>
              <a:t>الحيوانية</a:t>
            </a:r>
            <a:r>
              <a:rPr lang="fr-FR" sz="2000" dirty="0"/>
              <a:t> </a:t>
            </a:r>
            <a:r>
              <a:rPr lang="fr-FR" sz="2000" dirty="0" err="1"/>
              <a:t>هي</a:t>
            </a:r>
            <a:r>
              <a:rPr lang="fr-FR" sz="2000" dirty="0"/>
              <a:t>: </a:t>
            </a:r>
            <a:r>
              <a:rPr lang="fr-FR" sz="2000" b="1" dirty="0" err="1"/>
              <a:t>البلاستيدات</a:t>
            </a:r>
            <a:r>
              <a:rPr lang="fr-FR" sz="2000" b="1" dirty="0"/>
              <a:t> </a:t>
            </a:r>
            <a:r>
              <a:rPr lang="fr-FR" sz="2000" b="1" dirty="0" err="1"/>
              <a:t>الخضراء</a:t>
            </a:r>
            <a:r>
              <a:rPr lang="fr-FR" sz="2000" b="1" dirty="0"/>
              <a:t>، </a:t>
            </a:r>
            <a:r>
              <a:rPr lang="fr-FR" sz="2000" b="1" dirty="0" err="1"/>
              <a:t>والفجوة</a:t>
            </a:r>
            <a:r>
              <a:rPr lang="fr-FR" sz="2000" b="1" dirty="0"/>
              <a:t> </a:t>
            </a:r>
            <a:r>
              <a:rPr lang="fr-FR" sz="2000" b="1" dirty="0" err="1"/>
              <a:t>المركزية</a:t>
            </a:r>
            <a:r>
              <a:rPr lang="fr-FR" sz="2000" b="1" dirty="0"/>
              <a:t>، </a:t>
            </a:r>
            <a:r>
              <a:rPr lang="fr-FR" sz="2000" b="1" dirty="0" smtClean="0"/>
              <a:t>و </a:t>
            </a:r>
            <a:r>
              <a:rPr lang="fr-FR" sz="2000" b="1" dirty="0" err="1"/>
              <a:t>البلازمودسماتا</a:t>
            </a:r>
            <a:r>
              <a:rPr lang="fr-FR" sz="2000" b="1" dirty="0" smtClean="0"/>
              <a:t>، </a:t>
            </a:r>
            <a:r>
              <a:rPr lang="fr-FR" sz="2000" b="1" dirty="0" err="1"/>
              <a:t>وجدار</a:t>
            </a:r>
            <a:r>
              <a:rPr lang="fr-FR" sz="2000" b="1" dirty="0"/>
              <a:t> </a:t>
            </a:r>
            <a:r>
              <a:rPr lang="fr-FR" sz="2000" b="1" dirty="0" err="1"/>
              <a:t>الخلية</a:t>
            </a:r>
            <a:endParaRPr lang="fr-FR" sz="2000" b="1" dirty="0"/>
          </a:p>
        </p:txBody>
      </p:sp>
    </p:spTree>
    <p:extLst>
      <p:ext uri="{BB962C8B-B14F-4D97-AF65-F5344CB8AC3E}">
        <p14:creationId xmlns:p14="http://schemas.microsoft.com/office/powerpoint/2010/main" val="1026772020"/>
      </p:ext>
    </p:extLst>
  </p:cSld>
  <p:clrMapOvr>
    <a:masterClrMapping/>
  </p:clrMapOvr>
  <p:transition>
    <p:pull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251520" y="5292267"/>
            <a:ext cx="8640961" cy="1161069"/>
          </a:xfrm>
          <a:prstGeom prst="rect">
            <a:avLst/>
          </a:prstGeom>
          <a:noFill/>
          <a:ln w="38100">
            <a:solidFill>
              <a:schemeClr val="tx1"/>
            </a:solidFill>
            <a:miter lim="800000"/>
            <a:headEnd/>
            <a:tailEnd/>
          </a:ln>
          <a:effectLst/>
        </p:spPr>
        <p:txBody>
          <a:bodyPr vert="horz" wrap="square" lIns="180000" tIns="72000" rIns="144000" bIns="72000" numCol="1" anchor="ctr" anchorCtr="0" compatLnSpc="1">
            <a:prstTxWarp prst="textNoShape">
              <a:avLst/>
            </a:prstTxWarp>
            <a:spAutoFit/>
          </a:bodyPr>
          <a:lstStyle/>
          <a:p>
            <a:pPr algn="just"/>
            <a:r>
              <a:rPr lang="en-US" sz="2200" dirty="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rPr>
              <a:t>Figure: </a:t>
            </a:r>
            <a:r>
              <a:rPr lang="en-US" sz="2200" dirty="0" smtClean="0">
                <a:latin typeface="Times New Roman" panose="02020603050405020304" pitchFamily="18" charset="0"/>
                <a:cs typeface="Times New Roman" panose="02020603050405020304" pitchFamily="18" charset="0"/>
              </a:rPr>
              <a:t>Light </a:t>
            </a:r>
            <a:r>
              <a:rPr lang="en-US" sz="2200" dirty="0">
                <a:latin typeface="Times New Roman" panose="02020603050405020304" pitchFamily="18" charset="0"/>
                <a:cs typeface="Times New Roman" panose="02020603050405020304" pitchFamily="18" charset="0"/>
              </a:rPr>
              <a:t>micrograph of onion cells with visible </a:t>
            </a:r>
            <a:r>
              <a:rPr lang="en-US" sz="2200" dirty="0" smtClean="0">
                <a:latin typeface="Times New Roman" panose="02020603050405020304" pitchFamily="18" charset="0"/>
                <a:cs typeface="Times New Roman" panose="02020603050405020304" pitchFamily="18" charset="0"/>
              </a:rPr>
              <a:t>nucleus, </a:t>
            </a:r>
            <a:r>
              <a:rPr lang="en-US" sz="2200" dirty="0">
                <a:latin typeface="Times New Roman" panose="02020603050405020304" pitchFamily="18" charset="0"/>
                <a:cs typeface="Times New Roman" panose="02020603050405020304" pitchFamily="18" charset="0"/>
              </a:rPr>
              <a:t>which are often displaced to the edge of the cell due to the presence of a large </a:t>
            </a:r>
            <a:r>
              <a:rPr lang="en-US" sz="2200" dirty="0" smtClean="0">
                <a:latin typeface="Times New Roman" panose="02020603050405020304" pitchFamily="18" charset="0"/>
                <a:cs typeface="Times New Roman" panose="02020603050405020304" pitchFamily="18" charset="0"/>
              </a:rPr>
              <a:t>vacuole</a:t>
            </a:r>
            <a:endParaRPr lang="fr-FR" sz="2200" b="1" u="sng" dirty="0">
              <a:solidFill>
                <a:schemeClr val="accent1">
                  <a:lumMod val="50000"/>
                </a:schemeClr>
              </a:solidFill>
              <a:latin typeface="Times New Roman" pitchFamily="18" charset="0"/>
              <a:cs typeface="Times New Roman" pitchFamily="18" charset="0"/>
            </a:endParaRPr>
          </a:p>
        </p:txBody>
      </p:sp>
      <p:pic>
        <p:nvPicPr>
          <p:cNvPr id="3" name="Image 2"/>
          <p:cNvPicPr>
            <a:picLocks noChangeAspect="1"/>
          </p:cNvPicPr>
          <p:nvPr/>
        </p:nvPicPr>
        <p:blipFill>
          <a:blip r:embed="rId3"/>
          <a:stretch>
            <a:fillRect/>
          </a:stretch>
        </p:blipFill>
        <p:spPr>
          <a:xfrm>
            <a:off x="251520" y="116632"/>
            <a:ext cx="8640961" cy="5112568"/>
          </a:xfrm>
          <a:prstGeom prst="rect">
            <a:avLst/>
          </a:prstGeom>
        </p:spPr>
      </p:pic>
      <p:sp>
        <p:nvSpPr>
          <p:cNvPr id="7" name="Rectangle 6"/>
          <p:cNvSpPr/>
          <p:nvPr/>
        </p:nvSpPr>
        <p:spPr>
          <a:xfrm>
            <a:off x="2051720" y="6105490"/>
            <a:ext cx="6768753"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ar-DZ" sz="2000" b="1" dirty="0"/>
              <a:t>صورة مجهرية ضوئية لخلايا البصل مع نوى مرئية، والتي غالبًا ما يتم نقلها إلى حافة الخلية بسبب وجود فجوة كبيرة</a:t>
            </a:r>
            <a:endParaRPr lang="fr-FR" sz="2000" b="1" dirty="0"/>
          </a:p>
        </p:txBody>
      </p:sp>
    </p:spTree>
    <p:extLst>
      <p:ext uri="{BB962C8B-B14F-4D97-AF65-F5344CB8AC3E}">
        <p14:creationId xmlns:p14="http://schemas.microsoft.com/office/powerpoint/2010/main" val="2084715708"/>
      </p:ext>
    </p:extLst>
  </p:cSld>
  <p:clrMapOvr>
    <a:masterClrMapping/>
  </p:clrMapOvr>
  <p:transition>
    <p:pull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79512" y="980728"/>
            <a:ext cx="8712968" cy="3959089"/>
          </a:xfrm>
        </p:spPr>
        <p:style>
          <a:lnRef idx="2">
            <a:schemeClr val="dk1"/>
          </a:lnRef>
          <a:fillRef idx="1">
            <a:schemeClr val="lt1"/>
          </a:fillRef>
          <a:effectRef idx="0">
            <a:schemeClr val="dk1"/>
          </a:effectRef>
          <a:fontRef idx="minor">
            <a:schemeClr val="dk1"/>
          </a:fontRef>
        </p:style>
        <p:txBody>
          <a:bodyPr>
            <a:normAutofit/>
          </a:bodyPr>
          <a:lstStyle/>
          <a:p>
            <a:pPr algn="just">
              <a:lnSpc>
                <a:spcPct val="110000"/>
              </a:lnSpc>
              <a:buClr>
                <a:srgbClr val="006C31"/>
              </a:buClr>
              <a:buSzPct val="120000"/>
            </a:pPr>
            <a:r>
              <a:rPr lang="en-US" sz="2400" dirty="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chloroplast </a:t>
            </a:r>
            <a:r>
              <a:rPr lang="en-US" sz="2400" dirty="0">
                <a:latin typeface="Times New Roman" panose="02020603050405020304" pitchFamily="18" charset="0"/>
                <a:cs typeface="Times New Roman" panose="02020603050405020304" pitchFamily="18" charset="0"/>
              </a:rPr>
              <a:t>(</a:t>
            </a:r>
            <a:r>
              <a:rPr lang="fr-FR" sz="2400" dirty="0">
                <a:latin typeface="Times New Roman" panose="02020603050405020304" pitchFamily="18" charset="0"/>
                <a:cs typeface="Times New Roman" panose="02020603050405020304" pitchFamily="18" charset="0"/>
              </a:rPr>
              <a:t>in plant </a:t>
            </a:r>
            <a:r>
              <a:rPr lang="fr-FR" sz="2400" dirty="0" err="1">
                <a:latin typeface="Times New Roman" panose="02020603050405020304" pitchFamily="18" charset="0"/>
                <a:cs typeface="Times New Roman" panose="02020603050405020304" pitchFamily="18" charset="0"/>
              </a:rPr>
              <a:t>cells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only</a:t>
            </a:r>
            <a:r>
              <a:rPr lang="fr-FR"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is </a:t>
            </a:r>
            <a:r>
              <a:rPr lang="en-US" sz="2400" dirty="0">
                <a:latin typeface="Times New Roman" panose="02020603050405020304" pitchFamily="18" charset="0"/>
                <a:cs typeface="Times New Roman" panose="02020603050405020304" pitchFamily="18" charset="0"/>
              </a:rPr>
              <a:t>a membranous saclike organelle </a:t>
            </a:r>
            <a:r>
              <a:rPr lang="en-US" sz="2400" dirty="0" smtClean="0">
                <a:latin typeface="Times New Roman" panose="02020603050405020304" pitchFamily="18" charset="0"/>
                <a:cs typeface="Times New Roman" panose="02020603050405020304" pitchFamily="18" charset="0"/>
              </a:rPr>
              <a:t>responsible for </a:t>
            </a:r>
            <a:r>
              <a:rPr lang="en-US" sz="2400" dirty="0">
                <a:latin typeface="Times New Roman" panose="02020603050405020304" pitchFamily="18" charset="0"/>
                <a:cs typeface="Times New Roman" panose="02020603050405020304" pitchFamily="18" charset="0"/>
              </a:rPr>
              <a:t>the process of photosynthesis. </a:t>
            </a:r>
            <a:endParaRPr lang="en-US" sz="2400" dirty="0" smtClean="0">
              <a:latin typeface="Times New Roman" panose="02020603050405020304" pitchFamily="18" charset="0"/>
              <a:cs typeface="Times New Roman" panose="02020603050405020304" pitchFamily="18" charset="0"/>
            </a:endParaRPr>
          </a:p>
          <a:p>
            <a:pPr algn="just">
              <a:lnSpc>
                <a:spcPct val="110000"/>
              </a:lnSpc>
              <a:buClr>
                <a:srgbClr val="006C31"/>
              </a:buClr>
              <a:buSzPct val="120000"/>
            </a:pPr>
            <a:r>
              <a:rPr lang="en-US" sz="2400" dirty="0" smtClean="0">
                <a:latin typeface="Times New Roman" panose="02020603050405020304" pitchFamily="18" charset="0"/>
                <a:cs typeface="Times New Roman" panose="02020603050405020304" pitchFamily="18" charset="0"/>
              </a:rPr>
              <a:t>Chloroplasts contain the </a:t>
            </a:r>
            <a:r>
              <a:rPr lang="en-US" sz="2400" dirty="0">
                <a:latin typeface="Times New Roman" panose="02020603050405020304" pitchFamily="18" charset="0"/>
                <a:cs typeface="Times New Roman" panose="02020603050405020304" pitchFamily="18" charset="0"/>
              </a:rPr>
              <a:t>green pigment, </a:t>
            </a:r>
            <a:r>
              <a:rPr lang="en-US" sz="2400" b="1" dirty="0">
                <a:latin typeface="Times New Roman" panose="02020603050405020304" pitchFamily="18" charset="0"/>
                <a:cs typeface="Times New Roman" panose="02020603050405020304" pitchFamily="18" charset="0"/>
              </a:rPr>
              <a:t>chlorophyll, </a:t>
            </a:r>
            <a:r>
              <a:rPr lang="en-US" sz="2400" dirty="0">
                <a:latin typeface="Times New Roman" panose="02020603050405020304" pitchFamily="18" charset="0"/>
                <a:cs typeface="Times New Roman" panose="02020603050405020304" pitchFamily="18" charset="0"/>
              </a:rPr>
              <a:t>and are found in cells </a:t>
            </a:r>
            <a:r>
              <a:rPr lang="en-US" sz="2400" dirty="0" smtClean="0">
                <a:latin typeface="Times New Roman" panose="02020603050405020304" pitchFamily="18" charset="0"/>
                <a:cs typeface="Times New Roman" panose="02020603050405020304" pitchFamily="18" charset="0"/>
              </a:rPr>
              <a:t>of plants </a:t>
            </a:r>
            <a:r>
              <a:rPr lang="en-US" sz="2400" dirty="0">
                <a:latin typeface="Times New Roman" panose="02020603050405020304" pitchFamily="18" charset="0"/>
                <a:cs typeface="Times New Roman" panose="02020603050405020304" pitchFamily="18" charset="0"/>
              </a:rPr>
              <a:t>and other eukaryotic organisms that carry out photosynthesis.</a:t>
            </a:r>
          </a:p>
          <a:p>
            <a:pPr algn="just">
              <a:lnSpc>
                <a:spcPct val="110000"/>
              </a:lnSpc>
              <a:buClr>
                <a:srgbClr val="006C31"/>
              </a:buClr>
              <a:buSzPct val="120000"/>
            </a:pPr>
            <a:r>
              <a:rPr lang="en-US" sz="2400" dirty="0">
                <a:latin typeface="Times New Roman" panose="02020603050405020304" pitchFamily="18" charset="0"/>
                <a:cs typeface="Times New Roman" panose="02020603050405020304" pitchFamily="18" charset="0"/>
              </a:rPr>
              <a:t>The cells of some organisms contain one large chloroplast</a:t>
            </a:r>
            <a:r>
              <a:rPr lang="en-US" sz="2400" dirty="0" smtClean="0">
                <a:latin typeface="Times New Roman" panose="02020603050405020304" pitchFamily="18" charset="0"/>
                <a:cs typeface="Times New Roman" panose="02020603050405020304" pitchFamily="18" charset="0"/>
              </a:rPr>
              <a:t>; others </a:t>
            </a:r>
            <a:r>
              <a:rPr lang="en-US" sz="2400" dirty="0">
                <a:latin typeface="Times New Roman" panose="02020603050405020304" pitchFamily="18" charset="0"/>
                <a:cs typeface="Times New Roman" panose="02020603050405020304" pitchFamily="18" charset="0"/>
              </a:rPr>
              <a:t>contain hundreds of </a:t>
            </a:r>
            <a:r>
              <a:rPr lang="en-US" sz="2400" dirty="0" smtClean="0">
                <a:latin typeface="Times New Roman" panose="02020603050405020304" pitchFamily="18" charset="0"/>
                <a:cs typeface="Times New Roman" panose="02020603050405020304" pitchFamily="18" charset="0"/>
              </a:rPr>
              <a:t>smaller  </a:t>
            </a:r>
            <a:r>
              <a:rPr lang="en-US" sz="2400" dirty="0">
                <a:latin typeface="Times New Roman" panose="02020603050405020304" pitchFamily="18" charset="0"/>
                <a:cs typeface="Times New Roman" panose="02020603050405020304" pitchFamily="18" charset="0"/>
              </a:rPr>
              <a:t>chloroplasts.</a:t>
            </a:r>
          </a:p>
          <a:p>
            <a:pPr algn="just">
              <a:lnSpc>
                <a:spcPct val="110000"/>
              </a:lnSpc>
              <a:buClr>
                <a:srgbClr val="006C31"/>
              </a:buClr>
              <a:buSzPct val="120000"/>
            </a:pPr>
            <a:r>
              <a:rPr lang="en-US" sz="2400" b="1" dirty="0">
                <a:latin typeface="Times New Roman" panose="02020603050405020304" pitchFamily="18" charset="0"/>
                <a:cs typeface="Times New Roman" panose="02020603050405020304" pitchFamily="18" charset="0"/>
              </a:rPr>
              <a:t>Photosynthesis </a:t>
            </a:r>
            <a:r>
              <a:rPr lang="en-US" sz="2400" dirty="0">
                <a:latin typeface="Times New Roman" panose="02020603050405020304" pitchFamily="18" charset="0"/>
                <a:cs typeface="Times New Roman" panose="02020603050405020304" pitchFamily="18" charset="0"/>
              </a:rPr>
              <a:t>is a metabolic process in which light energy </a:t>
            </a:r>
            <a:r>
              <a:rPr lang="en-US" sz="2400" dirty="0" smtClean="0">
                <a:latin typeface="Times New Roman" panose="02020603050405020304" pitchFamily="18" charset="0"/>
                <a:cs typeface="Times New Roman" panose="02020603050405020304" pitchFamily="18" charset="0"/>
              </a:rPr>
              <a:t>is converted </a:t>
            </a:r>
            <a:r>
              <a:rPr lang="en-US" sz="2400" dirty="0">
                <a:latin typeface="Times New Roman" panose="02020603050405020304" pitchFamily="18" charset="0"/>
                <a:cs typeface="Times New Roman" panose="02020603050405020304" pitchFamily="18" charset="0"/>
              </a:rPr>
              <a:t>to chemical bond energy.</a:t>
            </a:r>
            <a:endParaRPr lang="fr-FR"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251520" y="5013176"/>
            <a:ext cx="8640960"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r-FR" b="1" dirty="0" err="1"/>
              <a:t>البلاستيدات</a:t>
            </a:r>
            <a:r>
              <a:rPr lang="fr-FR" b="1" dirty="0"/>
              <a:t> </a:t>
            </a:r>
            <a:r>
              <a:rPr lang="fr-FR" b="1" dirty="0" err="1"/>
              <a:t>الخضراء</a:t>
            </a:r>
            <a:r>
              <a:rPr lang="fr-FR" b="1" dirty="0"/>
              <a:t> </a:t>
            </a:r>
            <a:r>
              <a:rPr lang="fr-FR" b="1" dirty="0" err="1"/>
              <a:t>هي</a:t>
            </a:r>
            <a:r>
              <a:rPr lang="fr-FR" b="1" dirty="0"/>
              <a:t> </a:t>
            </a:r>
            <a:r>
              <a:rPr lang="fr-FR" b="1" dirty="0" err="1"/>
              <a:t>عضية</a:t>
            </a:r>
            <a:r>
              <a:rPr lang="fr-FR" b="1" dirty="0"/>
              <a:t> </a:t>
            </a:r>
            <a:r>
              <a:rPr lang="fr-FR" b="1" dirty="0" err="1"/>
              <a:t>غشائية</a:t>
            </a:r>
            <a:r>
              <a:rPr lang="fr-FR" b="1" dirty="0"/>
              <a:t> </a:t>
            </a:r>
            <a:r>
              <a:rPr lang="fr-FR" b="1" dirty="0" err="1"/>
              <a:t>تشبه</a:t>
            </a:r>
            <a:r>
              <a:rPr lang="fr-FR" b="1" dirty="0"/>
              <a:t> </a:t>
            </a:r>
            <a:r>
              <a:rPr lang="fr-FR" b="1" dirty="0" err="1"/>
              <a:t>الكيس</a:t>
            </a:r>
            <a:r>
              <a:rPr lang="fr-FR" b="1" dirty="0"/>
              <a:t> </a:t>
            </a:r>
            <a:r>
              <a:rPr lang="fr-FR" b="1" dirty="0" err="1"/>
              <a:t>مسؤولة</a:t>
            </a:r>
            <a:r>
              <a:rPr lang="fr-FR" b="1" dirty="0"/>
              <a:t> </a:t>
            </a:r>
            <a:r>
              <a:rPr lang="fr-FR" b="1" dirty="0" err="1"/>
              <a:t>عن</a:t>
            </a:r>
            <a:r>
              <a:rPr lang="fr-FR" b="1" dirty="0"/>
              <a:t> </a:t>
            </a:r>
            <a:r>
              <a:rPr lang="fr-FR" b="1" dirty="0" err="1"/>
              <a:t>عملية</a:t>
            </a:r>
            <a:r>
              <a:rPr lang="fr-FR" b="1" dirty="0"/>
              <a:t> </a:t>
            </a:r>
            <a:r>
              <a:rPr lang="fr-FR" b="1" dirty="0" err="1"/>
              <a:t>البناء</a:t>
            </a:r>
            <a:r>
              <a:rPr lang="fr-FR" b="1" dirty="0"/>
              <a:t> </a:t>
            </a:r>
            <a:r>
              <a:rPr lang="fr-FR" b="1" dirty="0" err="1"/>
              <a:t>الضوئي</a:t>
            </a:r>
            <a:r>
              <a:rPr lang="fr-FR" b="1" dirty="0"/>
              <a:t>.</a:t>
            </a:r>
          </a:p>
          <a:p>
            <a:pPr algn="just" rtl="1"/>
            <a:r>
              <a:rPr lang="fr-FR" b="1" dirty="0" err="1"/>
              <a:t>تحتوي</a:t>
            </a:r>
            <a:r>
              <a:rPr lang="fr-FR" b="1" dirty="0"/>
              <a:t> </a:t>
            </a:r>
            <a:r>
              <a:rPr lang="fr-FR" b="1" dirty="0" err="1"/>
              <a:t>البلاستيدات</a:t>
            </a:r>
            <a:r>
              <a:rPr lang="fr-FR" b="1" dirty="0"/>
              <a:t> </a:t>
            </a:r>
            <a:r>
              <a:rPr lang="fr-FR" b="1" dirty="0" err="1"/>
              <a:t>الخضراء</a:t>
            </a:r>
            <a:r>
              <a:rPr lang="fr-FR" b="1" dirty="0"/>
              <a:t> </a:t>
            </a:r>
            <a:r>
              <a:rPr lang="fr-FR" b="1" dirty="0" err="1"/>
              <a:t>على</a:t>
            </a:r>
            <a:r>
              <a:rPr lang="fr-FR" b="1" dirty="0"/>
              <a:t> </a:t>
            </a:r>
            <a:r>
              <a:rPr lang="fr-FR" b="1" dirty="0" err="1"/>
              <a:t>الصبغة</a:t>
            </a:r>
            <a:r>
              <a:rPr lang="fr-FR" b="1" dirty="0"/>
              <a:t> </a:t>
            </a:r>
            <a:r>
              <a:rPr lang="fr-FR" b="1" dirty="0" err="1"/>
              <a:t>الخضراء</a:t>
            </a:r>
            <a:r>
              <a:rPr lang="fr-FR" b="1" dirty="0"/>
              <a:t>، </a:t>
            </a:r>
            <a:r>
              <a:rPr lang="fr-FR" b="1" dirty="0" err="1"/>
              <a:t>الكلوروفيل</a:t>
            </a:r>
            <a:r>
              <a:rPr lang="fr-FR" b="1" dirty="0"/>
              <a:t>، </a:t>
            </a:r>
            <a:r>
              <a:rPr lang="fr-FR" b="1" dirty="0" err="1"/>
              <a:t>وتوجد</a:t>
            </a:r>
            <a:r>
              <a:rPr lang="fr-FR" b="1" dirty="0"/>
              <a:t> </a:t>
            </a:r>
            <a:r>
              <a:rPr lang="fr-FR" b="1" dirty="0" err="1"/>
              <a:t>في</a:t>
            </a:r>
            <a:r>
              <a:rPr lang="fr-FR" b="1" dirty="0"/>
              <a:t> </a:t>
            </a:r>
            <a:r>
              <a:rPr lang="fr-FR" b="1" dirty="0" err="1"/>
              <a:t>خلايا</a:t>
            </a:r>
            <a:r>
              <a:rPr lang="fr-FR" b="1" dirty="0"/>
              <a:t> </a:t>
            </a:r>
            <a:r>
              <a:rPr lang="fr-FR" b="1" dirty="0" err="1"/>
              <a:t>النباتات</a:t>
            </a:r>
            <a:r>
              <a:rPr lang="fr-FR" b="1" dirty="0"/>
              <a:t> </a:t>
            </a:r>
            <a:r>
              <a:rPr lang="fr-FR" b="1" dirty="0" err="1"/>
              <a:t>والكائنات</a:t>
            </a:r>
            <a:r>
              <a:rPr lang="fr-FR" b="1" dirty="0"/>
              <a:t> </a:t>
            </a:r>
            <a:r>
              <a:rPr lang="fr-FR" b="1" dirty="0" err="1"/>
              <a:t>حقيقية</a:t>
            </a:r>
            <a:r>
              <a:rPr lang="fr-FR" b="1" dirty="0"/>
              <a:t> </a:t>
            </a:r>
            <a:r>
              <a:rPr lang="fr-FR" b="1" dirty="0" err="1"/>
              <a:t>النواة</a:t>
            </a:r>
            <a:r>
              <a:rPr lang="fr-FR" b="1" dirty="0"/>
              <a:t> </a:t>
            </a:r>
            <a:r>
              <a:rPr lang="fr-FR" b="1" dirty="0" err="1"/>
              <a:t>الأخرى</a:t>
            </a:r>
            <a:r>
              <a:rPr lang="fr-FR" b="1" dirty="0"/>
              <a:t> </a:t>
            </a:r>
            <a:r>
              <a:rPr lang="fr-FR" b="1" dirty="0" err="1"/>
              <a:t>التي</a:t>
            </a:r>
            <a:r>
              <a:rPr lang="fr-FR" b="1" dirty="0"/>
              <a:t> </a:t>
            </a:r>
            <a:r>
              <a:rPr lang="fr-FR" b="1" dirty="0" err="1"/>
              <a:t>تقوم</a:t>
            </a:r>
            <a:r>
              <a:rPr lang="fr-FR" b="1" dirty="0"/>
              <a:t> </a:t>
            </a:r>
            <a:r>
              <a:rPr lang="fr-FR" b="1" dirty="0" err="1"/>
              <a:t>بعملية</a:t>
            </a:r>
            <a:r>
              <a:rPr lang="fr-FR" b="1" dirty="0"/>
              <a:t> </a:t>
            </a:r>
            <a:r>
              <a:rPr lang="fr-FR" b="1" dirty="0" err="1"/>
              <a:t>البناء</a:t>
            </a:r>
            <a:r>
              <a:rPr lang="fr-FR" b="1" dirty="0"/>
              <a:t> </a:t>
            </a:r>
            <a:r>
              <a:rPr lang="fr-FR" b="1" dirty="0" err="1"/>
              <a:t>الضوئي</a:t>
            </a:r>
            <a:r>
              <a:rPr lang="fr-FR" b="1" dirty="0"/>
              <a:t>.</a:t>
            </a:r>
          </a:p>
          <a:p>
            <a:pPr algn="just" rtl="1"/>
            <a:r>
              <a:rPr lang="fr-FR" b="1" dirty="0" err="1"/>
              <a:t>تحتوي</a:t>
            </a:r>
            <a:r>
              <a:rPr lang="fr-FR" b="1" dirty="0"/>
              <a:t> </a:t>
            </a:r>
            <a:r>
              <a:rPr lang="fr-FR" b="1" dirty="0" err="1"/>
              <a:t>خلايا</a:t>
            </a:r>
            <a:r>
              <a:rPr lang="fr-FR" b="1" dirty="0"/>
              <a:t> </a:t>
            </a:r>
            <a:r>
              <a:rPr lang="fr-FR" b="1" dirty="0" err="1"/>
              <a:t>بعض</a:t>
            </a:r>
            <a:r>
              <a:rPr lang="fr-FR" b="1" dirty="0"/>
              <a:t> </a:t>
            </a:r>
            <a:r>
              <a:rPr lang="fr-FR" b="1" dirty="0" err="1"/>
              <a:t>الكائنات</a:t>
            </a:r>
            <a:r>
              <a:rPr lang="fr-FR" b="1" dirty="0"/>
              <a:t> </a:t>
            </a:r>
            <a:r>
              <a:rPr lang="fr-FR" b="1" dirty="0" err="1"/>
              <a:t>الحية</a:t>
            </a:r>
            <a:r>
              <a:rPr lang="fr-FR" b="1" dirty="0"/>
              <a:t> </a:t>
            </a:r>
            <a:r>
              <a:rPr lang="fr-FR" b="1" dirty="0" err="1"/>
              <a:t>على</a:t>
            </a:r>
            <a:r>
              <a:rPr lang="fr-FR" b="1" dirty="0"/>
              <a:t> </a:t>
            </a:r>
            <a:r>
              <a:rPr lang="fr-FR" b="1" dirty="0" err="1"/>
              <a:t>بلاستيدات</a:t>
            </a:r>
            <a:r>
              <a:rPr lang="fr-FR" b="1" dirty="0"/>
              <a:t> </a:t>
            </a:r>
            <a:r>
              <a:rPr lang="fr-FR" b="1" dirty="0" err="1"/>
              <a:t>خضراء</a:t>
            </a:r>
            <a:r>
              <a:rPr lang="fr-FR" b="1" dirty="0"/>
              <a:t> </a:t>
            </a:r>
            <a:r>
              <a:rPr lang="fr-FR" b="1" dirty="0" err="1"/>
              <a:t>كبيرة</a:t>
            </a:r>
            <a:r>
              <a:rPr lang="fr-FR" b="1" dirty="0"/>
              <a:t>؛ </a:t>
            </a:r>
            <a:r>
              <a:rPr lang="fr-FR" b="1" dirty="0" err="1"/>
              <a:t>وتحتوي</a:t>
            </a:r>
            <a:r>
              <a:rPr lang="fr-FR" b="1" dirty="0"/>
              <a:t> </a:t>
            </a:r>
            <a:r>
              <a:rPr lang="fr-FR" b="1" dirty="0" err="1"/>
              <a:t>خلايا</a:t>
            </a:r>
            <a:r>
              <a:rPr lang="fr-FR" b="1" dirty="0"/>
              <a:t> </a:t>
            </a:r>
            <a:r>
              <a:rPr lang="fr-FR" b="1" dirty="0" err="1"/>
              <a:t>أخرى</a:t>
            </a:r>
            <a:r>
              <a:rPr lang="fr-FR" b="1" dirty="0"/>
              <a:t> </a:t>
            </a:r>
            <a:r>
              <a:rPr lang="fr-FR" b="1" dirty="0" err="1"/>
              <a:t>على</a:t>
            </a:r>
            <a:r>
              <a:rPr lang="fr-FR" b="1" dirty="0"/>
              <a:t> </a:t>
            </a:r>
            <a:r>
              <a:rPr lang="fr-FR" b="1" dirty="0" err="1"/>
              <a:t>مئات</a:t>
            </a:r>
            <a:r>
              <a:rPr lang="fr-FR" b="1" dirty="0"/>
              <a:t> </a:t>
            </a:r>
            <a:r>
              <a:rPr lang="fr-FR" b="1" dirty="0" err="1"/>
              <a:t>من</a:t>
            </a:r>
            <a:r>
              <a:rPr lang="fr-FR" b="1" dirty="0"/>
              <a:t> </a:t>
            </a:r>
            <a:r>
              <a:rPr lang="fr-FR" b="1" dirty="0" err="1"/>
              <a:t>البلاستيدات</a:t>
            </a:r>
            <a:r>
              <a:rPr lang="fr-FR" b="1" dirty="0"/>
              <a:t> </a:t>
            </a:r>
            <a:r>
              <a:rPr lang="fr-FR" b="1" dirty="0" err="1"/>
              <a:t>الخضراء</a:t>
            </a:r>
            <a:r>
              <a:rPr lang="fr-FR" b="1" dirty="0"/>
              <a:t> </a:t>
            </a:r>
            <a:r>
              <a:rPr lang="fr-FR" b="1" dirty="0" err="1"/>
              <a:t>الأصغر</a:t>
            </a:r>
            <a:r>
              <a:rPr lang="fr-FR" b="1" dirty="0"/>
              <a:t>.</a:t>
            </a:r>
          </a:p>
          <a:p>
            <a:pPr algn="just" rtl="1"/>
            <a:r>
              <a:rPr lang="fr-FR" b="1" dirty="0" err="1"/>
              <a:t>البناء</a:t>
            </a:r>
            <a:r>
              <a:rPr lang="fr-FR" b="1" dirty="0"/>
              <a:t> </a:t>
            </a:r>
            <a:r>
              <a:rPr lang="fr-FR" b="1" dirty="0" err="1"/>
              <a:t>الضوئي</a:t>
            </a:r>
            <a:r>
              <a:rPr lang="fr-FR" b="1" dirty="0"/>
              <a:t> </a:t>
            </a:r>
            <a:r>
              <a:rPr lang="fr-FR" b="1" dirty="0" err="1"/>
              <a:t>هو</a:t>
            </a:r>
            <a:r>
              <a:rPr lang="fr-FR" b="1" dirty="0"/>
              <a:t> </a:t>
            </a:r>
            <a:r>
              <a:rPr lang="fr-FR" b="1" dirty="0" err="1"/>
              <a:t>عملية</a:t>
            </a:r>
            <a:r>
              <a:rPr lang="fr-FR" b="1" dirty="0"/>
              <a:t> </a:t>
            </a:r>
            <a:r>
              <a:rPr lang="fr-FR" b="1" dirty="0" err="1"/>
              <a:t>أيضية</a:t>
            </a:r>
            <a:r>
              <a:rPr lang="fr-FR" b="1" dirty="0"/>
              <a:t> </a:t>
            </a:r>
            <a:r>
              <a:rPr lang="fr-FR" b="1" dirty="0" err="1"/>
              <a:t>يتم</a:t>
            </a:r>
            <a:r>
              <a:rPr lang="fr-FR" b="1" dirty="0"/>
              <a:t> </a:t>
            </a:r>
            <a:r>
              <a:rPr lang="fr-FR" b="1" dirty="0" err="1"/>
              <a:t>فيها</a:t>
            </a:r>
            <a:r>
              <a:rPr lang="fr-FR" b="1" dirty="0"/>
              <a:t> </a:t>
            </a:r>
            <a:r>
              <a:rPr lang="fr-FR" b="1" dirty="0" err="1"/>
              <a:t>تحويل</a:t>
            </a:r>
            <a:r>
              <a:rPr lang="fr-FR" b="1" dirty="0"/>
              <a:t> </a:t>
            </a:r>
            <a:r>
              <a:rPr lang="fr-FR" b="1" dirty="0" err="1"/>
              <a:t>طاقة</a:t>
            </a:r>
            <a:r>
              <a:rPr lang="fr-FR" b="1" dirty="0"/>
              <a:t> </a:t>
            </a:r>
            <a:r>
              <a:rPr lang="fr-FR" b="1" dirty="0" err="1"/>
              <a:t>الضوء</a:t>
            </a:r>
            <a:r>
              <a:rPr lang="fr-FR" b="1" dirty="0"/>
              <a:t> </a:t>
            </a:r>
            <a:r>
              <a:rPr lang="fr-FR" b="1" dirty="0" err="1"/>
              <a:t>إلى</a:t>
            </a:r>
            <a:r>
              <a:rPr lang="fr-FR" b="1" dirty="0"/>
              <a:t> </a:t>
            </a:r>
            <a:r>
              <a:rPr lang="fr-FR" b="1" dirty="0" err="1"/>
              <a:t>طاقة</a:t>
            </a:r>
            <a:r>
              <a:rPr lang="fr-FR" b="1" dirty="0"/>
              <a:t> </a:t>
            </a:r>
            <a:r>
              <a:rPr lang="fr-FR" b="1" dirty="0" err="1"/>
              <a:t>رابطة</a:t>
            </a:r>
            <a:r>
              <a:rPr lang="fr-FR" b="1" dirty="0"/>
              <a:t> </a:t>
            </a:r>
            <a:r>
              <a:rPr lang="fr-FR" b="1" dirty="0" err="1"/>
              <a:t>كيميائية</a:t>
            </a:r>
            <a:r>
              <a:rPr lang="fr-FR" b="1" dirty="0"/>
              <a:t>.</a:t>
            </a:r>
          </a:p>
        </p:txBody>
      </p:sp>
      <p:sp>
        <p:nvSpPr>
          <p:cNvPr id="4" name="Titre 1"/>
          <p:cNvSpPr txBox="1">
            <a:spLocks/>
          </p:cNvSpPr>
          <p:nvPr/>
        </p:nvSpPr>
        <p:spPr>
          <a:xfrm>
            <a:off x="1201936" y="44624"/>
            <a:ext cx="6846333" cy="936104"/>
          </a:xfrm>
          <a:prstGeom prst="rect">
            <a:avLst/>
          </a:prstGeom>
          <a:solidFill>
            <a:schemeClr val="bg1"/>
          </a:solidFill>
          <a:ln w="57150">
            <a:solidFill>
              <a:schemeClr val="accent3">
                <a:lumMod val="50000"/>
              </a:schemeClr>
            </a:solidFill>
          </a:ln>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fr-FR" sz="4400" b="1" dirty="0" smtClean="0">
                <a:ln>
                  <a:solidFill>
                    <a:srgbClr val="00B050"/>
                  </a:solidFill>
                </a:ln>
                <a:solidFill>
                  <a:srgbClr val="00CC00"/>
                </a:solidFill>
                <a:latin typeface="Times New Roman" panose="02020603050405020304" pitchFamily="18" charset="0"/>
                <a:cs typeface="Times New Roman" panose="02020603050405020304" pitchFamily="18" charset="0"/>
              </a:rPr>
              <a:t>          C</a:t>
            </a:r>
            <a:r>
              <a:rPr lang="en-US" sz="4400" b="1" dirty="0" err="1">
                <a:ln>
                  <a:solidFill>
                    <a:srgbClr val="00B050"/>
                  </a:solidFill>
                </a:ln>
                <a:solidFill>
                  <a:srgbClr val="00CC00"/>
                </a:solidFill>
                <a:latin typeface="Times New Roman" panose="02020603050405020304" pitchFamily="18" charset="0"/>
                <a:cs typeface="Times New Roman" panose="02020603050405020304" pitchFamily="18" charset="0"/>
              </a:rPr>
              <a:t>hloroplast</a:t>
            </a:r>
            <a:endParaRPr lang="fr-FR" sz="4400" b="1" dirty="0">
              <a:ln>
                <a:solidFill>
                  <a:srgbClr val="00B050"/>
                </a:solidFill>
              </a:ln>
              <a:solidFill>
                <a:srgbClr val="00CC00"/>
              </a:solidFill>
              <a:latin typeface="Times New Roman" panose="02020603050405020304" pitchFamily="18" charset="0"/>
              <a:cs typeface="Times New Roman" panose="02020603050405020304" pitchFamily="18" charset="0"/>
            </a:endParaRPr>
          </a:p>
        </p:txBody>
      </p:sp>
      <p:pic>
        <p:nvPicPr>
          <p:cNvPr id="5" name="Image 4"/>
          <p:cNvPicPr>
            <a:picLocks noChangeAspect="1"/>
          </p:cNvPicPr>
          <p:nvPr/>
        </p:nvPicPr>
        <p:blipFill>
          <a:blip r:embed="rId2"/>
          <a:stretch>
            <a:fillRect/>
          </a:stretch>
        </p:blipFill>
        <p:spPr>
          <a:xfrm>
            <a:off x="5940152" y="92179"/>
            <a:ext cx="1925016" cy="864000"/>
          </a:xfrm>
          <a:prstGeom prst="rect">
            <a:avLst/>
          </a:prstGeom>
        </p:spPr>
      </p:pic>
    </p:spTree>
    <p:extLst>
      <p:ext uri="{BB962C8B-B14F-4D97-AF65-F5344CB8AC3E}">
        <p14:creationId xmlns:p14="http://schemas.microsoft.com/office/powerpoint/2010/main" val="1773271766"/>
      </p:ext>
    </p:extLst>
  </p:cSld>
  <p:clrMapOvr>
    <a:masterClrMapping/>
  </p:clrMapOvr>
  <p:transition>
    <p:pull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32614" y="1124744"/>
            <a:ext cx="8659866" cy="2448272"/>
          </a:xfrm>
        </p:spPr>
        <p:style>
          <a:lnRef idx="2">
            <a:schemeClr val="dk1"/>
          </a:lnRef>
          <a:fillRef idx="1">
            <a:schemeClr val="lt1"/>
          </a:fillRef>
          <a:effectRef idx="0">
            <a:schemeClr val="dk1"/>
          </a:effectRef>
          <a:fontRef idx="minor">
            <a:schemeClr val="dk1"/>
          </a:fontRef>
        </p:style>
        <p:txBody>
          <a:bodyPr>
            <a:noAutofit/>
          </a:bodyPr>
          <a:lstStyle/>
          <a:p>
            <a:pPr marL="0" indent="0" algn="just">
              <a:lnSpc>
                <a:spcPct val="150000"/>
              </a:lnSpc>
              <a:buNone/>
            </a:pPr>
            <a:r>
              <a:rPr lang="en-US" sz="2400" dirty="0">
                <a:latin typeface="Times New Roman" panose="02020603050405020304" pitchFamily="18" charset="0"/>
                <a:cs typeface="Times New Roman" panose="02020603050405020304" pitchFamily="18" charset="0"/>
              </a:rPr>
              <a:t>The </a:t>
            </a:r>
            <a:r>
              <a:rPr lang="fr-FR" sz="2400" b="1" dirty="0" smtClean="0">
                <a:latin typeface="Times New Roman" panose="02020603050405020304" pitchFamily="18" charset="0"/>
                <a:cs typeface="Times New Roman" panose="02020603050405020304" pitchFamily="18" charset="0"/>
              </a:rPr>
              <a:t>central </a:t>
            </a:r>
            <a:r>
              <a:rPr lang="en-US" sz="2400" b="1" dirty="0" smtClean="0">
                <a:latin typeface="Times New Roman" panose="02020603050405020304" pitchFamily="18" charset="0"/>
                <a:cs typeface="Times New Roman" panose="02020603050405020304" pitchFamily="18" charset="0"/>
              </a:rPr>
              <a:t>vacuole </a:t>
            </a:r>
            <a:r>
              <a:rPr lang="en-US" sz="2400" dirty="0">
                <a:latin typeface="Times New Roman" panose="02020603050405020304" pitchFamily="18" charset="0"/>
                <a:cs typeface="Times New Roman" panose="02020603050405020304" pitchFamily="18" charset="0"/>
              </a:rPr>
              <a:t>(</a:t>
            </a:r>
            <a:r>
              <a:rPr lang="fr-FR" sz="2400" dirty="0">
                <a:latin typeface="Times New Roman" panose="02020603050405020304" pitchFamily="18" charset="0"/>
                <a:cs typeface="Times New Roman" panose="02020603050405020304" pitchFamily="18" charset="0"/>
              </a:rPr>
              <a:t>in plant </a:t>
            </a:r>
            <a:r>
              <a:rPr lang="fr-FR" sz="2400" dirty="0" err="1">
                <a:latin typeface="Times New Roman" panose="02020603050405020304" pitchFamily="18" charset="0"/>
                <a:cs typeface="Times New Roman" panose="02020603050405020304" pitchFamily="18" charset="0"/>
              </a:rPr>
              <a:t>cells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only</a:t>
            </a:r>
            <a:r>
              <a:rPr lang="fr-FR" sz="2400" dirty="0">
                <a:latin typeface="Times New Roman" panose="02020603050405020304" pitchFamily="18" charset="0"/>
                <a:cs typeface="Times New Roman" panose="02020603050405020304" pitchFamily="18" charset="0"/>
              </a:rPr>
              <a:t>)</a:t>
            </a:r>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is a </a:t>
            </a:r>
            <a:r>
              <a:rPr lang="fr-FR" sz="2400" dirty="0" smtClean="0">
                <a:latin typeface="Times New Roman" panose="02020603050405020304" pitchFamily="18" charset="0"/>
                <a:cs typeface="Times New Roman" panose="02020603050405020304" pitchFamily="18" charset="0"/>
              </a:rPr>
              <a:t>large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centrally</a:t>
            </a:r>
            <a:r>
              <a:rPr lang="fr-FR" sz="2400" dirty="0">
                <a:latin typeface="Times New Roman" panose="02020603050405020304" pitchFamily="18" charset="0"/>
                <a:cs typeface="Times New Roman" panose="02020603050405020304" pitchFamily="18" charset="0"/>
              </a:rPr>
              <a:t> </a:t>
            </a:r>
            <a:r>
              <a:rPr lang="fr-FR" sz="2400" dirty="0" err="1" smtClean="0">
                <a:latin typeface="Times New Roman" panose="02020603050405020304" pitchFamily="18" charset="0"/>
                <a:cs typeface="Times New Roman" panose="02020603050405020304" pitchFamily="18" charset="0"/>
              </a:rPr>
              <a:t>located</a:t>
            </a:r>
            <a:r>
              <a:rPr lang="fr-FR"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vacuole </a:t>
            </a:r>
            <a:r>
              <a:rPr lang="en-US" sz="2400" dirty="0">
                <a:latin typeface="Times New Roman" panose="02020603050405020304" pitchFamily="18" charset="0"/>
                <a:cs typeface="Times New Roman" panose="02020603050405020304" pitchFamily="18" charset="0"/>
              </a:rPr>
              <a:t>that make up the greatest part of the total volume of </a:t>
            </a:r>
            <a:r>
              <a:rPr lang="en-US" sz="2400" dirty="0" smtClean="0">
                <a:latin typeface="Times New Roman" panose="02020603050405020304" pitchFamily="18" charset="0"/>
                <a:cs typeface="Times New Roman" panose="02020603050405020304" pitchFamily="18" charset="0"/>
              </a:rPr>
              <a:t>the plant cell. It is </a:t>
            </a:r>
            <a:r>
              <a:rPr lang="en-US" sz="2400" dirty="0">
                <a:latin typeface="Times New Roman" panose="02020603050405020304" pitchFamily="18" charset="0"/>
                <a:cs typeface="Times New Roman" panose="02020603050405020304" pitchFamily="18" charset="0"/>
              </a:rPr>
              <a:t>a membrane-bound </a:t>
            </a:r>
            <a:r>
              <a:rPr lang="en-US" sz="2400" dirty="0">
                <a:latin typeface="Times New Roman" panose="02020603050405020304" pitchFamily="18" charset="0"/>
                <a:cs typeface="Times New Roman" panose="02020603050405020304" pitchFamily="18" charset="0"/>
              </a:rPr>
              <a:t>intracellular </a:t>
            </a:r>
            <a:r>
              <a:rPr lang="en-US" sz="2400" dirty="0" smtClean="0">
                <a:latin typeface="Times New Roman" panose="02020603050405020304" pitchFamily="18" charset="0"/>
                <a:cs typeface="Times New Roman" panose="02020603050405020304" pitchFamily="18" charset="0"/>
              </a:rPr>
              <a:t>compartment that </a:t>
            </a:r>
            <a:r>
              <a:rPr lang="en-US" sz="2400" dirty="0">
                <a:latin typeface="Times New Roman" panose="02020603050405020304" pitchFamily="18" charset="0"/>
                <a:cs typeface="Times New Roman" panose="02020603050405020304" pitchFamily="18" charset="0"/>
              </a:rPr>
              <a:t>contains the cell sap</a:t>
            </a:r>
            <a:r>
              <a:rPr lang="en-US" sz="2400" dirty="0" smtClean="0">
                <a:latin typeface="Times New Roman" panose="02020603050405020304" pitchFamily="18" charset="0"/>
                <a:cs typeface="Times New Roman" panose="02020603050405020304" pitchFamily="18" charset="0"/>
              </a:rPr>
              <a:t>. </a:t>
            </a:r>
          </a:p>
        </p:txBody>
      </p:sp>
      <p:sp>
        <p:nvSpPr>
          <p:cNvPr id="3" name="Rectangle 2"/>
          <p:cNvSpPr/>
          <p:nvPr/>
        </p:nvSpPr>
        <p:spPr>
          <a:xfrm>
            <a:off x="6516216" y="3933056"/>
            <a:ext cx="2376264" cy="224676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ar-DZ" sz="2000" b="1" dirty="0"/>
              <a:t>الفجوة المركزية هي فجوة كبيرة تقع في المركز وتشكل الجزء الأكبر من الحجم الإجمالي للخلية النباتية. </a:t>
            </a:r>
            <a:r>
              <a:rPr lang="ar-DZ" sz="2000" b="1" dirty="0" smtClean="0"/>
              <a:t>و </a:t>
            </a:r>
            <a:r>
              <a:rPr lang="ar-DZ" sz="2000" b="1" dirty="0"/>
              <a:t>هي حجرة محاطة </a:t>
            </a:r>
            <a:r>
              <a:rPr lang="ar-DZ" sz="2000" b="1" dirty="0" smtClean="0"/>
              <a:t>بغشاء</a:t>
            </a:r>
            <a:r>
              <a:rPr lang="ar-DZ" sz="2000" b="1" dirty="0"/>
              <a:t> و</a:t>
            </a:r>
            <a:r>
              <a:rPr lang="ar-DZ" sz="2000" b="1" dirty="0" smtClean="0"/>
              <a:t> تحتوي </a:t>
            </a:r>
            <a:r>
              <a:rPr lang="ar-DZ" sz="2000" b="1" dirty="0"/>
              <a:t>على عصارة الخلية.</a:t>
            </a:r>
            <a:endParaRPr lang="fr-FR" sz="2000" b="1" dirty="0"/>
          </a:p>
        </p:txBody>
      </p:sp>
      <p:pic>
        <p:nvPicPr>
          <p:cNvPr id="4" name="Image 3"/>
          <p:cNvPicPr>
            <a:picLocks noChangeAspect="1"/>
          </p:cNvPicPr>
          <p:nvPr/>
        </p:nvPicPr>
        <p:blipFill rotWithShape="1">
          <a:blip r:embed="rId2"/>
          <a:srcRect l="4352" t="2141" r="2283" b="6555"/>
          <a:stretch/>
        </p:blipFill>
        <p:spPr>
          <a:xfrm>
            <a:off x="179512" y="3573016"/>
            <a:ext cx="6336704" cy="3168352"/>
          </a:xfrm>
          <a:prstGeom prst="rect">
            <a:avLst/>
          </a:prstGeom>
        </p:spPr>
      </p:pic>
      <p:sp>
        <p:nvSpPr>
          <p:cNvPr id="5" name="Titre 1"/>
          <p:cNvSpPr txBox="1">
            <a:spLocks/>
          </p:cNvSpPr>
          <p:nvPr/>
        </p:nvSpPr>
        <p:spPr>
          <a:xfrm>
            <a:off x="1201936" y="117983"/>
            <a:ext cx="6846333" cy="936104"/>
          </a:xfrm>
          <a:prstGeom prst="rect">
            <a:avLst/>
          </a:prstGeom>
          <a:solidFill>
            <a:schemeClr val="bg1"/>
          </a:solidFill>
          <a:ln w="57150">
            <a:solidFill>
              <a:schemeClr val="accent3">
                <a:lumMod val="50000"/>
              </a:schemeClr>
            </a:solidFill>
          </a:ln>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fr-FR" sz="4400" b="1" dirty="0" smtClean="0">
                <a:ln>
                  <a:solidFill>
                    <a:srgbClr val="00B050"/>
                  </a:solidFill>
                </a:ln>
                <a:solidFill>
                  <a:srgbClr val="00CC00"/>
                </a:solidFill>
                <a:latin typeface="Times New Roman" panose="02020603050405020304" pitchFamily="18" charset="0"/>
                <a:cs typeface="Times New Roman" panose="02020603050405020304" pitchFamily="18" charset="0"/>
              </a:rPr>
              <a:t>C</a:t>
            </a:r>
            <a:r>
              <a:rPr lang="fr-FR" sz="4400" b="1" dirty="0" smtClean="0">
                <a:ln>
                  <a:solidFill>
                    <a:srgbClr val="00B050"/>
                  </a:solidFill>
                </a:ln>
                <a:solidFill>
                  <a:srgbClr val="00CC00"/>
                </a:solidFill>
                <a:latin typeface="Times New Roman" panose="02020603050405020304" pitchFamily="18" charset="0"/>
                <a:cs typeface="Times New Roman" panose="02020603050405020304" pitchFamily="18" charset="0"/>
              </a:rPr>
              <a:t>entral </a:t>
            </a:r>
            <a:r>
              <a:rPr lang="en-US" sz="4400" b="1" dirty="0">
                <a:ln>
                  <a:solidFill>
                    <a:srgbClr val="00B050"/>
                  </a:solidFill>
                </a:ln>
                <a:solidFill>
                  <a:srgbClr val="00CC00"/>
                </a:solidFill>
                <a:latin typeface="Times New Roman" panose="02020603050405020304" pitchFamily="18" charset="0"/>
                <a:cs typeface="Times New Roman" panose="02020603050405020304" pitchFamily="18" charset="0"/>
              </a:rPr>
              <a:t>vacuole </a:t>
            </a:r>
            <a:endParaRPr lang="fr-FR" sz="4400" b="1" dirty="0">
              <a:ln>
                <a:solidFill>
                  <a:srgbClr val="00B050"/>
                </a:solidFill>
              </a:ln>
              <a:solidFill>
                <a:srgbClr val="00CC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79512" y="3717032"/>
            <a:ext cx="2304256"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central </a:t>
            </a:r>
            <a:r>
              <a:rPr lang="en-US" sz="24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vacuole</a:t>
            </a:r>
            <a:endParaRPr lang="fr-FR" sz="2400" b="1" dirty="0">
              <a:ln w="0"/>
              <a:solidFill>
                <a:schemeClr val="tx1"/>
              </a:solidFill>
              <a:effectLst>
                <a:outerShdw blurRad="38100" dist="19050" dir="2700000" algn="tl" rotWithShape="0">
                  <a:schemeClr val="dk1">
                    <a:alpha val="40000"/>
                  </a:schemeClr>
                </a:outerShdw>
              </a:effectLst>
            </a:endParaRPr>
          </a:p>
        </p:txBody>
      </p:sp>
      <p:cxnSp>
        <p:nvCxnSpPr>
          <p:cNvPr id="8" name="Connecteur droit 7"/>
          <p:cNvCxnSpPr/>
          <p:nvPr/>
        </p:nvCxnSpPr>
        <p:spPr>
          <a:xfrm>
            <a:off x="2051720" y="4077072"/>
            <a:ext cx="576064"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008576"/>
      </p:ext>
    </p:extLst>
  </p:cSld>
  <p:clrMapOvr>
    <a:masterClrMapping/>
  </p:clrMapOvr>
  <p:transition>
    <p:pull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79512" y="943567"/>
            <a:ext cx="8678768" cy="3133505"/>
          </a:xfrm>
          <a:prstGeom prst="rect">
            <a:avLst/>
          </a:prstGeom>
          <a:noFill/>
          <a:ln w="38100">
            <a:solidFill>
              <a:schemeClr val="tx1"/>
            </a:solidFill>
            <a:miter lim="800000"/>
            <a:headEnd/>
            <a:tailEnd/>
          </a:ln>
          <a:effectLst/>
        </p:spPr>
        <p:txBody>
          <a:bodyPr vert="horz" wrap="square" lIns="288000" tIns="180000" rIns="288000" bIns="180000" numCol="1" anchor="ctr" anchorCtr="0" compatLnSpc="1">
            <a:prstTxWarp prst="textNoShape">
              <a:avLst/>
            </a:prstTxWarp>
            <a:spAutoFit/>
          </a:bodyPr>
          <a:lstStyle/>
          <a:p>
            <a:pPr algn="just">
              <a:lnSpc>
                <a:spcPct val="150000"/>
              </a:lnSpc>
            </a:pPr>
            <a:r>
              <a:rPr lang="en-US" sz="2400" b="1" dirty="0" err="1" smtClean="0">
                <a:latin typeface="Times New Roman" panose="02020603050405020304" pitchFamily="18" charset="0"/>
                <a:cs typeface="Times New Roman" panose="02020603050405020304" pitchFamily="18" charset="0"/>
              </a:rPr>
              <a:t>Plasmodesmata</a:t>
            </a:r>
            <a:r>
              <a:rPr lang="en-US" sz="2400" b="1"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fr-FR" sz="2400" dirty="0">
                <a:latin typeface="Times New Roman" panose="02020603050405020304" pitchFamily="18" charset="0"/>
                <a:cs typeface="Times New Roman" panose="02020603050405020304" pitchFamily="18" charset="0"/>
              </a:rPr>
              <a:t>in plant </a:t>
            </a:r>
            <a:r>
              <a:rPr lang="fr-FR" sz="2400" dirty="0" err="1">
                <a:latin typeface="Times New Roman" panose="02020603050405020304" pitchFamily="18" charset="0"/>
                <a:cs typeface="Times New Roman" panose="02020603050405020304" pitchFamily="18" charset="0"/>
              </a:rPr>
              <a:t>cells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only</a:t>
            </a:r>
            <a:r>
              <a:rPr lang="fr-FR"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are</a:t>
            </a:r>
            <a:r>
              <a:rPr lang="en-US" sz="2400" dirty="0">
                <a:latin typeface="Times New Roman" panose="02020603050405020304" pitchFamily="18" charset="0"/>
                <a:cs typeface="Times New Roman" panose="02020603050405020304" pitchFamily="18" charset="0"/>
              </a:rPr>
              <a:t> gated plant cell wall channels that allow the trafficking of molecules between cells and play important roles during plant development and in the orchestration of cellular and systemic signaling responses during interactions of plants with the </a:t>
            </a:r>
            <a:r>
              <a:rPr lang="en-US" sz="2400" dirty="0" smtClean="0">
                <a:latin typeface="Times New Roman" panose="02020603050405020304" pitchFamily="18" charset="0"/>
                <a:cs typeface="Times New Roman" panose="02020603050405020304" pitchFamily="18" charset="0"/>
              </a:rPr>
              <a:t>environment.</a:t>
            </a:r>
            <a:endParaRPr lang="fr-FR" sz="2400" b="1" u="sng" dirty="0">
              <a:solidFill>
                <a:schemeClr val="accent1">
                  <a:lumMod val="50000"/>
                </a:schemeClr>
              </a:solidFill>
              <a:latin typeface="Times New Roman" pitchFamily="18" charset="0"/>
              <a:cs typeface="Times New Roman" pitchFamily="18" charset="0"/>
            </a:endParaRPr>
          </a:p>
        </p:txBody>
      </p:sp>
      <p:sp>
        <p:nvSpPr>
          <p:cNvPr id="5" name="Titre 1"/>
          <p:cNvSpPr txBox="1">
            <a:spLocks/>
          </p:cNvSpPr>
          <p:nvPr/>
        </p:nvSpPr>
        <p:spPr>
          <a:xfrm>
            <a:off x="1201937" y="116632"/>
            <a:ext cx="6846333" cy="936104"/>
          </a:xfrm>
          <a:prstGeom prst="rect">
            <a:avLst/>
          </a:prstGeom>
          <a:solidFill>
            <a:schemeClr val="bg1"/>
          </a:solidFill>
          <a:ln w="57150">
            <a:solidFill>
              <a:schemeClr val="accent3">
                <a:lumMod val="50000"/>
              </a:schemeClr>
            </a:solidFill>
          </a:ln>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4400" b="1" dirty="0" err="1" smtClean="0">
                <a:ln>
                  <a:solidFill>
                    <a:srgbClr val="00B050"/>
                  </a:solidFill>
                </a:ln>
                <a:solidFill>
                  <a:srgbClr val="00CC00"/>
                </a:solidFill>
                <a:latin typeface="Times New Roman" panose="02020603050405020304" pitchFamily="18" charset="0"/>
                <a:cs typeface="Times New Roman" panose="02020603050405020304" pitchFamily="18" charset="0"/>
              </a:rPr>
              <a:t>Plasmodesmata</a:t>
            </a:r>
            <a:endParaRPr lang="fr-FR" sz="4400" b="1" dirty="0">
              <a:ln>
                <a:solidFill>
                  <a:srgbClr val="00B050"/>
                </a:solidFill>
              </a:ln>
              <a:solidFill>
                <a:srgbClr val="00CC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a:blip r:embed="rId3"/>
          <a:stretch>
            <a:fillRect/>
          </a:stretch>
        </p:blipFill>
        <p:spPr>
          <a:xfrm>
            <a:off x="251520" y="4221088"/>
            <a:ext cx="5256584" cy="2520280"/>
          </a:xfrm>
          <a:prstGeom prst="rect">
            <a:avLst/>
          </a:prstGeom>
        </p:spPr>
      </p:pic>
      <p:sp>
        <p:nvSpPr>
          <p:cNvPr id="4" name="Rectangle 3"/>
          <p:cNvSpPr/>
          <p:nvPr/>
        </p:nvSpPr>
        <p:spPr>
          <a:xfrm>
            <a:off x="5841250" y="4200801"/>
            <a:ext cx="3051230" cy="254056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lnSpc>
                <a:spcPct val="150000"/>
              </a:lnSpc>
            </a:pPr>
            <a:r>
              <a:rPr lang="fr-FR" b="1" dirty="0" err="1"/>
              <a:t>البلازمودسماتا</a:t>
            </a:r>
            <a:r>
              <a:rPr lang="fr-FR" b="1" dirty="0"/>
              <a:t> </a:t>
            </a:r>
            <a:r>
              <a:rPr lang="fr-FR" b="1" dirty="0" err="1"/>
              <a:t>هي</a:t>
            </a:r>
            <a:r>
              <a:rPr lang="fr-FR" b="1" dirty="0"/>
              <a:t> </a:t>
            </a:r>
            <a:r>
              <a:rPr lang="fr-FR" b="1" dirty="0" err="1"/>
              <a:t>قنوات</a:t>
            </a:r>
            <a:r>
              <a:rPr lang="fr-FR" b="1" dirty="0"/>
              <a:t> </a:t>
            </a:r>
            <a:r>
              <a:rPr lang="fr-FR" b="1" dirty="0" err="1"/>
              <a:t>جدار</a:t>
            </a:r>
            <a:r>
              <a:rPr lang="fr-FR" b="1" dirty="0"/>
              <a:t> </a:t>
            </a:r>
            <a:r>
              <a:rPr lang="fr-FR" b="1" dirty="0" err="1"/>
              <a:t>الخلية</a:t>
            </a:r>
            <a:r>
              <a:rPr lang="fr-FR" b="1" dirty="0"/>
              <a:t> </a:t>
            </a:r>
            <a:r>
              <a:rPr lang="fr-FR" b="1" dirty="0" err="1"/>
              <a:t>النباتية</a:t>
            </a:r>
            <a:r>
              <a:rPr lang="fr-FR" b="1" dirty="0"/>
              <a:t> </a:t>
            </a:r>
            <a:r>
              <a:rPr lang="fr-FR" b="1" dirty="0" err="1" smtClean="0"/>
              <a:t>التي</a:t>
            </a:r>
            <a:r>
              <a:rPr lang="fr-FR" b="1" dirty="0" smtClean="0"/>
              <a:t> </a:t>
            </a:r>
            <a:r>
              <a:rPr lang="fr-FR" b="1" dirty="0" err="1"/>
              <a:t>تسمح</a:t>
            </a:r>
            <a:r>
              <a:rPr lang="fr-FR" b="1" dirty="0"/>
              <a:t> </a:t>
            </a:r>
            <a:r>
              <a:rPr lang="fr-FR" b="1" dirty="0" err="1"/>
              <a:t>بنقل</a:t>
            </a:r>
            <a:r>
              <a:rPr lang="fr-FR" b="1" dirty="0"/>
              <a:t> </a:t>
            </a:r>
            <a:r>
              <a:rPr lang="fr-FR" b="1" dirty="0" err="1"/>
              <a:t>الجزيئات</a:t>
            </a:r>
            <a:r>
              <a:rPr lang="fr-FR" b="1" dirty="0"/>
              <a:t> </a:t>
            </a:r>
            <a:r>
              <a:rPr lang="fr-FR" b="1" dirty="0" err="1"/>
              <a:t>بين</a:t>
            </a:r>
            <a:r>
              <a:rPr lang="fr-FR" b="1" dirty="0"/>
              <a:t> </a:t>
            </a:r>
            <a:r>
              <a:rPr lang="fr-FR" b="1" dirty="0" err="1"/>
              <a:t>الخلايا</a:t>
            </a:r>
            <a:r>
              <a:rPr lang="fr-FR" b="1" dirty="0"/>
              <a:t> </a:t>
            </a:r>
            <a:r>
              <a:rPr lang="fr-FR" b="1" dirty="0" err="1"/>
              <a:t>وتلعب</a:t>
            </a:r>
            <a:r>
              <a:rPr lang="fr-FR" b="1" dirty="0"/>
              <a:t> </a:t>
            </a:r>
            <a:r>
              <a:rPr lang="fr-FR" b="1" dirty="0" err="1"/>
              <a:t>أدوارًا</a:t>
            </a:r>
            <a:r>
              <a:rPr lang="fr-FR" b="1" dirty="0"/>
              <a:t> </a:t>
            </a:r>
            <a:r>
              <a:rPr lang="fr-FR" b="1" dirty="0" err="1"/>
              <a:t>مهمة</a:t>
            </a:r>
            <a:r>
              <a:rPr lang="fr-FR" b="1" dirty="0"/>
              <a:t> </a:t>
            </a:r>
            <a:r>
              <a:rPr lang="fr-FR" b="1" dirty="0" err="1"/>
              <a:t>أثناء</a:t>
            </a:r>
            <a:r>
              <a:rPr lang="fr-FR" b="1" dirty="0"/>
              <a:t> </a:t>
            </a:r>
            <a:r>
              <a:rPr lang="fr-FR" b="1" dirty="0" err="1"/>
              <a:t>نمو</a:t>
            </a:r>
            <a:r>
              <a:rPr lang="fr-FR" b="1" dirty="0"/>
              <a:t> </a:t>
            </a:r>
            <a:r>
              <a:rPr lang="fr-FR" b="1" dirty="0" err="1"/>
              <a:t>النبات</a:t>
            </a:r>
            <a:r>
              <a:rPr lang="fr-FR" b="1" dirty="0"/>
              <a:t> </a:t>
            </a:r>
            <a:r>
              <a:rPr lang="fr-FR" b="1" dirty="0" err="1"/>
              <a:t>وفي</a:t>
            </a:r>
            <a:r>
              <a:rPr lang="fr-FR" b="1" dirty="0"/>
              <a:t> </a:t>
            </a:r>
            <a:r>
              <a:rPr lang="fr-FR" b="1" dirty="0" err="1"/>
              <a:t>تنظيم</a:t>
            </a:r>
            <a:r>
              <a:rPr lang="fr-FR" b="1" dirty="0"/>
              <a:t> </a:t>
            </a:r>
            <a:r>
              <a:rPr lang="fr-FR" b="1" dirty="0" err="1"/>
              <a:t>الاستجابات</a:t>
            </a:r>
            <a:r>
              <a:rPr lang="fr-FR" b="1" dirty="0"/>
              <a:t> </a:t>
            </a:r>
            <a:r>
              <a:rPr lang="fr-FR" b="1" dirty="0" err="1"/>
              <a:t>الإشارية</a:t>
            </a:r>
            <a:r>
              <a:rPr lang="fr-FR" b="1" dirty="0"/>
              <a:t> </a:t>
            </a:r>
            <a:r>
              <a:rPr lang="fr-FR" b="1" dirty="0" err="1"/>
              <a:t>الخلوية</a:t>
            </a:r>
            <a:r>
              <a:rPr lang="fr-FR" b="1" dirty="0"/>
              <a:t> </a:t>
            </a:r>
            <a:r>
              <a:rPr lang="fr-FR" b="1" dirty="0" err="1"/>
              <a:t>والجهازية</a:t>
            </a:r>
            <a:r>
              <a:rPr lang="fr-FR" b="1" dirty="0"/>
              <a:t> </a:t>
            </a:r>
            <a:r>
              <a:rPr lang="fr-FR" b="1" dirty="0" err="1"/>
              <a:t>أثناء</a:t>
            </a:r>
            <a:r>
              <a:rPr lang="fr-FR" b="1" dirty="0"/>
              <a:t> </a:t>
            </a:r>
            <a:r>
              <a:rPr lang="fr-FR" b="1" dirty="0" err="1"/>
              <a:t>تفاعلات</a:t>
            </a:r>
            <a:r>
              <a:rPr lang="fr-FR" b="1" dirty="0"/>
              <a:t> </a:t>
            </a:r>
            <a:r>
              <a:rPr lang="fr-FR" b="1" dirty="0" err="1"/>
              <a:t>النباتات</a:t>
            </a:r>
            <a:r>
              <a:rPr lang="fr-FR" b="1" dirty="0"/>
              <a:t> </a:t>
            </a:r>
            <a:r>
              <a:rPr lang="fr-FR" b="1" dirty="0" err="1"/>
              <a:t>مع</a:t>
            </a:r>
            <a:r>
              <a:rPr lang="fr-FR" b="1" dirty="0"/>
              <a:t> </a:t>
            </a:r>
            <a:r>
              <a:rPr lang="fr-FR" b="1" dirty="0" err="1"/>
              <a:t>البيئة</a:t>
            </a:r>
            <a:r>
              <a:rPr lang="fr-FR" b="1" dirty="0"/>
              <a:t>.</a:t>
            </a:r>
          </a:p>
        </p:txBody>
      </p:sp>
    </p:spTree>
    <p:extLst>
      <p:ext uri="{BB962C8B-B14F-4D97-AF65-F5344CB8AC3E}">
        <p14:creationId xmlns:p14="http://schemas.microsoft.com/office/powerpoint/2010/main" val="1355570710"/>
      </p:ext>
    </p:extLst>
  </p:cSld>
  <p:clrMapOvr>
    <a:masterClrMapping/>
  </p:clrMapOvr>
  <p:transition>
    <p:pull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35151" y="1916832"/>
            <a:ext cx="5662121" cy="4241500"/>
          </a:xfrm>
          <a:prstGeom prst="rect">
            <a:avLst/>
          </a:prstGeom>
          <a:noFill/>
          <a:ln w="38100">
            <a:solidFill>
              <a:schemeClr val="tx1"/>
            </a:solidFill>
            <a:miter lim="800000"/>
            <a:headEnd/>
            <a:tailEnd/>
          </a:ln>
          <a:effectLst/>
        </p:spPr>
        <p:txBody>
          <a:bodyPr vert="horz" wrap="square" lIns="288000" tIns="180000" rIns="288000" bIns="180000" numCol="1" anchor="ctr" anchorCtr="0" compatLnSpc="1">
            <a:prstTxWarp prst="textNoShape">
              <a:avLst/>
            </a:prstTxWarp>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A distinctive feature of the plant cell is the </a:t>
            </a:r>
            <a:r>
              <a:rPr lang="en-US" sz="2400" b="1" dirty="0">
                <a:latin typeface="Times New Roman" panose="02020603050405020304" pitchFamily="18" charset="0"/>
                <a:cs typeface="Times New Roman" panose="02020603050405020304" pitchFamily="18" charset="0"/>
              </a:rPr>
              <a:t>rigid wall surrounding the cell outside the plasma membrane</a:t>
            </a:r>
            <a:r>
              <a:rPr lang="en-US" sz="2400" dirty="0">
                <a:latin typeface="Times New Roman" panose="02020603050405020304" pitchFamily="18" charset="0"/>
                <a:cs typeface="Times New Roman" panose="02020603050405020304" pitchFamily="18" charset="0"/>
              </a:rPr>
              <a:t>. </a:t>
            </a:r>
          </a:p>
          <a:p>
            <a:pPr algn="just">
              <a:lnSpc>
                <a:spcPct val="150000"/>
              </a:lnSpc>
            </a:pPr>
            <a:r>
              <a:rPr lang="en-US" sz="2400" dirty="0">
                <a:latin typeface="Times New Roman" panose="02020603050405020304" pitchFamily="18" charset="0"/>
                <a:cs typeface="Times New Roman" panose="02020603050405020304" pitchFamily="18" charset="0"/>
              </a:rPr>
              <a:t>The cell wall provides the </a:t>
            </a:r>
            <a:r>
              <a:rPr lang="en-US" sz="2400" b="1" dirty="0">
                <a:latin typeface="Times New Roman" panose="02020603050405020304" pitchFamily="18" charset="0"/>
                <a:cs typeface="Times New Roman" panose="02020603050405020304" pitchFamily="18" charset="0"/>
              </a:rPr>
              <a:t>mechanical strength</a:t>
            </a:r>
            <a:r>
              <a:rPr lang="en-US" sz="2400" dirty="0">
                <a:latin typeface="Times New Roman" panose="02020603050405020304" pitchFamily="18" charset="0"/>
                <a:cs typeface="Times New Roman" panose="02020603050405020304" pitchFamily="18" charset="0"/>
              </a:rPr>
              <a:t>  to the cells when surrounded by dilute media. And makes it possible for herbaceous plants to stand erect.</a:t>
            </a:r>
            <a:endParaRPr lang="fr-FR" sz="2400" b="1" u="sng" dirty="0">
              <a:solidFill>
                <a:schemeClr val="accent1">
                  <a:lumMod val="50000"/>
                </a:schemeClr>
              </a:solidFill>
              <a:latin typeface="Times New Roman" pitchFamily="18" charset="0"/>
              <a:cs typeface="Times New Roman" pitchFamily="18" charset="0"/>
            </a:endParaRPr>
          </a:p>
        </p:txBody>
      </p:sp>
      <p:sp>
        <p:nvSpPr>
          <p:cNvPr id="5" name="Titre 1"/>
          <p:cNvSpPr txBox="1">
            <a:spLocks/>
          </p:cNvSpPr>
          <p:nvPr/>
        </p:nvSpPr>
        <p:spPr>
          <a:xfrm>
            <a:off x="35151" y="148260"/>
            <a:ext cx="5662121" cy="936104"/>
          </a:xfrm>
          <a:prstGeom prst="rect">
            <a:avLst/>
          </a:prstGeom>
          <a:solidFill>
            <a:schemeClr val="bg1"/>
          </a:solidFill>
          <a:ln w="57150">
            <a:solidFill>
              <a:schemeClr val="accent3">
                <a:lumMod val="50000"/>
              </a:schemeClr>
            </a:solidFill>
          </a:ln>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4400" b="1" dirty="0" smtClean="0">
                <a:ln>
                  <a:solidFill>
                    <a:srgbClr val="00B050"/>
                  </a:solidFill>
                </a:ln>
                <a:solidFill>
                  <a:srgbClr val="00CC00"/>
                </a:solidFill>
                <a:latin typeface="Times New Roman" panose="02020603050405020304" pitchFamily="18" charset="0"/>
                <a:cs typeface="Times New Roman" panose="02020603050405020304" pitchFamily="18" charset="0"/>
              </a:rPr>
              <a:t>Cell </a:t>
            </a:r>
            <a:r>
              <a:rPr lang="en-US" sz="4400" b="1" dirty="0">
                <a:ln>
                  <a:solidFill>
                    <a:srgbClr val="00B050"/>
                  </a:solidFill>
                </a:ln>
                <a:solidFill>
                  <a:srgbClr val="00CC00"/>
                </a:solidFill>
                <a:latin typeface="Times New Roman" panose="02020603050405020304" pitchFamily="18" charset="0"/>
                <a:cs typeface="Times New Roman" panose="02020603050405020304" pitchFamily="18" charset="0"/>
              </a:rPr>
              <a:t>wall </a:t>
            </a:r>
            <a:endParaRPr lang="fr-FR" sz="4400" b="1" dirty="0">
              <a:ln>
                <a:solidFill>
                  <a:srgbClr val="00B050"/>
                </a:solidFill>
              </a:ln>
              <a:solidFill>
                <a:srgbClr val="00CC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796136" y="2564904"/>
            <a:ext cx="3054687" cy="327429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lnSpc>
                <a:spcPct val="150000"/>
              </a:lnSpc>
            </a:pPr>
            <a:r>
              <a:rPr lang="ar-DZ" sz="2000" b="1" dirty="0"/>
              <a:t>من السمات المميزة للخلية النباتية الجدار الصلب الذي يحيط بالخلية خارج الغشاء البلازمي.</a:t>
            </a:r>
          </a:p>
          <a:p>
            <a:pPr algn="just" rtl="1">
              <a:lnSpc>
                <a:spcPct val="150000"/>
              </a:lnSpc>
            </a:pPr>
            <a:r>
              <a:rPr lang="ar-DZ" sz="2000" b="1" dirty="0"/>
              <a:t>يوفر جدار الخلية القوة الميكانيكية للخلايا عندما تحيط بها أوساط مخففة. ويجعل من الممكن للنباتات العشبية أن تقف منتصبة.</a:t>
            </a:r>
            <a:endParaRPr lang="fr-FR" sz="2000" b="1" dirty="0"/>
          </a:p>
        </p:txBody>
      </p:sp>
      <p:pic>
        <p:nvPicPr>
          <p:cNvPr id="2" name="Image 1"/>
          <p:cNvPicPr>
            <a:picLocks noChangeAspect="1"/>
          </p:cNvPicPr>
          <p:nvPr/>
        </p:nvPicPr>
        <p:blipFill>
          <a:blip r:embed="rId3"/>
          <a:stretch>
            <a:fillRect/>
          </a:stretch>
        </p:blipFill>
        <p:spPr>
          <a:xfrm>
            <a:off x="5796136" y="35873"/>
            <a:ext cx="3347865" cy="2385015"/>
          </a:xfrm>
          <a:prstGeom prst="rect">
            <a:avLst/>
          </a:prstGeom>
        </p:spPr>
      </p:pic>
    </p:spTree>
    <p:extLst>
      <p:ext uri="{BB962C8B-B14F-4D97-AF65-F5344CB8AC3E}">
        <p14:creationId xmlns:p14="http://schemas.microsoft.com/office/powerpoint/2010/main" val="3816549626"/>
      </p:ext>
    </p:extLst>
  </p:cSld>
  <p:clrMapOvr>
    <a:masterClrMapping/>
  </p:clrMapOvr>
  <p:transition>
    <p:pull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 y="0"/>
            <a:ext cx="9144000" cy="6857999"/>
          </a:xfrm>
          <a:prstGeom prst="rect">
            <a:avLst/>
          </a:prstGeom>
          <a:noFill/>
          <a:ln w="9525">
            <a:noFill/>
            <a:miter lim="800000"/>
            <a:headEnd/>
            <a:tailEnd/>
          </a:ln>
          <a:effectLst/>
        </p:spPr>
      </p:pic>
    </p:spTree>
    <p:extLst>
      <p:ext uri="{BB962C8B-B14F-4D97-AF65-F5344CB8AC3E}">
        <p14:creationId xmlns:p14="http://schemas.microsoft.com/office/powerpoint/2010/main" val="4294223463"/>
      </p:ext>
    </p:extLst>
  </p:cSld>
  <p:clrMapOvr>
    <a:masterClrMapping/>
  </p:clrMapOvr>
  <p:transition>
    <p:pull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40" y="188640"/>
            <a:ext cx="8229600" cy="1143000"/>
          </a:xfr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path path="circle">
              <a:fillToRect l="100000" b="100000"/>
            </a:path>
            <a:tileRect t="-100000" r="-100000"/>
          </a:gradFill>
          <a:ln w="38100">
            <a:solidFill>
              <a:schemeClr val="tx1"/>
            </a:solidFill>
          </a:ln>
        </p:spPr>
        <p:txBody>
          <a:bodyPr>
            <a:normAutofit/>
          </a:bodyPr>
          <a:lstStyle/>
          <a:p>
            <a:pPr algn="ctr"/>
            <a:r>
              <a:rPr lang="en-US" sz="3600" b="1" dirty="0" smtClean="0">
                <a:solidFill>
                  <a:schemeClr val="tx1"/>
                </a:solidFill>
                <a:latin typeface="Times New Roman" panose="02020603050405020304" pitchFamily="18" charset="0"/>
                <a:cs typeface="Times New Roman" panose="02020603050405020304" pitchFamily="18" charset="0"/>
              </a:rPr>
              <a:t>Comparison Between </a:t>
            </a:r>
            <a:br>
              <a:rPr lang="en-US" sz="3600" b="1" dirty="0" smtClean="0">
                <a:solidFill>
                  <a:schemeClr val="tx1"/>
                </a:solidFill>
                <a:latin typeface="Times New Roman" panose="02020603050405020304" pitchFamily="18" charset="0"/>
                <a:cs typeface="Times New Roman" panose="02020603050405020304" pitchFamily="18" charset="0"/>
              </a:rPr>
            </a:br>
            <a:r>
              <a:rPr lang="en-US" sz="3600" b="1" dirty="0" smtClean="0">
                <a:solidFill>
                  <a:schemeClr val="tx1"/>
                </a:solidFill>
                <a:latin typeface="Times New Roman" panose="02020603050405020304" pitchFamily="18" charset="0"/>
                <a:cs typeface="Times New Roman" panose="02020603050405020304" pitchFamily="18" charset="0"/>
              </a:rPr>
              <a:t>Prokaryotic And Eukaryotic Cells</a:t>
            </a:r>
            <a:endParaRPr lang="fr-FR" sz="3600" b="1" dirty="0">
              <a:solidFill>
                <a:schemeClr val="tx1"/>
              </a:solidFill>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412038" y="1556792"/>
            <a:ext cx="8229600" cy="504056"/>
          </a:xfrm>
        </p:spPr>
        <p:txBody>
          <a:bodyPr>
            <a:normAutofit lnSpcReduction="10000"/>
          </a:bodyPr>
          <a:lstStyle/>
          <a:p>
            <a:r>
              <a:rPr lang="en-US" altLang="en-US" sz="2800" b="1" dirty="0">
                <a:solidFill>
                  <a:srgbClr val="006C31"/>
                </a:solidFill>
                <a:latin typeface="Times New Roman" panose="02020603050405020304" pitchFamily="18" charset="0"/>
                <a:cs typeface="Times New Roman" panose="02020603050405020304" pitchFamily="18" charset="0"/>
              </a:rPr>
              <a:t>Similarities</a:t>
            </a:r>
            <a:endParaRPr lang="x-none" sz="2800" b="1" dirty="0">
              <a:solidFill>
                <a:srgbClr val="006C31"/>
              </a:solidFill>
              <a:latin typeface="Times New Roman" panose="02020603050405020304" pitchFamily="18" charset="0"/>
              <a:cs typeface="Times New Roman" panose="02020603050405020304" pitchFamily="18" charset="0"/>
            </a:endParaRPr>
          </a:p>
          <a:p>
            <a:endParaRPr lang="fr-FR" dirty="0"/>
          </a:p>
        </p:txBody>
      </p:sp>
      <p:sp>
        <p:nvSpPr>
          <p:cNvPr id="4" name="Rectangle 3">
            <a:extLst>
              <a:ext uri="{FF2B5EF4-FFF2-40B4-BE49-F238E27FC236}">
                <a16:creationId xmlns:a16="http://schemas.microsoft.com/office/drawing/2014/main" xmlns="" id="{8F912512-5C69-C042-BD05-7776C12AB02E}"/>
              </a:ext>
            </a:extLst>
          </p:cNvPr>
          <p:cNvSpPr/>
          <p:nvPr/>
        </p:nvSpPr>
        <p:spPr>
          <a:xfrm>
            <a:off x="107504" y="2060848"/>
            <a:ext cx="9035659" cy="4154984"/>
          </a:xfrm>
          <a:prstGeom prst="rect">
            <a:avLst/>
          </a:prstGeom>
        </p:spPr>
        <p:txBody>
          <a:bodyPr wrap="square">
            <a:spAutoFit/>
          </a:bodyPr>
          <a:lstStyle/>
          <a:p>
            <a:pPr>
              <a:lnSpc>
                <a:spcPct val="200000"/>
              </a:lnSpc>
              <a:buClr>
                <a:srgbClr val="339933"/>
              </a:buClr>
              <a:tabLst>
                <a:tab pos="2743200" algn="l"/>
              </a:tabLst>
            </a:pPr>
            <a:r>
              <a:rPr lang="en-US" altLang="en-US" sz="2200" b="1" dirty="0">
                <a:solidFill>
                  <a:srgbClr val="000000"/>
                </a:solidFill>
                <a:latin typeface="Times New Roman" panose="02020603050405020304" pitchFamily="18" charset="0"/>
                <a:cs typeface="Times New Roman" panose="02020603050405020304" pitchFamily="18" charset="0"/>
              </a:rPr>
              <a:t>All cells are surrounded by a </a:t>
            </a:r>
            <a:r>
              <a:rPr lang="en-US" altLang="en-US" sz="2200" b="1" dirty="0">
                <a:solidFill>
                  <a:srgbClr val="FF0000"/>
                </a:solidFill>
                <a:latin typeface="Times New Roman" panose="02020603050405020304" pitchFamily="18" charset="0"/>
                <a:cs typeface="Times New Roman" panose="02020603050405020304" pitchFamily="18" charset="0"/>
              </a:rPr>
              <a:t>plasma membrane </a:t>
            </a:r>
            <a:r>
              <a:rPr lang="ar-EG" altLang="en-US" sz="2200" b="1" dirty="0">
                <a:solidFill>
                  <a:prstClr val="black"/>
                </a:solidFill>
                <a:latin typeface="Times New Roman" panose="02020603050405020304" pitchFamily="18" charset="0"/>
                <a:cs typeface="Times New Roman" panose="02020603050405020304" pitchFamily="18" charset="0"/>
              </a:rPr>
              <a:t>غشاء بلازمى</a:t>
            </a:r>
            <a:r>
              <a:rPr lang="en-US" altLang="en-US" sz="2200" b="1" dirty="0">
                <a:solidFill>
                  <a:srgbClr val="000000"/>
                </a:solidFill>
                <a:latin typeface="Times New Roman" panose="02020603050405020304" pitchFamily="18" charset="0"/>
                <a:cs typeface="Times New Roman" panose="02020603050405020304" pitchFamily="18" charset="0"/>
              </a:rPr>
              <a:t>.</a:t>
            </a:r>
          </a:p>
          <a:p>
            <a:pPr>
              <a:lnSpc>
                <a:spcPct val="200000"/>
              </a:lnSpc>
              <a:buClr>
                <a:srgbClr val="339933"/>
              </a:buClr>
              <a:tabLst>
                <a:tab pos="2743200" algn="l"/>
              </a:tabLst>
            </a:pPr>
            <a:r>
              <a:rPr lang="en-US" altLang="en-US" sz="2200" b="1" dirty="0">
                <a:solidFill>
                  <a:srgbClr val="000000"/>
                </a:solidFill>
                <a:latin typeface="Times New Roman" panose="02020603050405020304" pitchFamily="18" charset="0"/>
                <a:cs typeface="Times New Roman" panose="02020603050405020304" pitchFamily="18" charset="0"/>
              </a:rPr>
              <a:t>The semi-fluid substance </a:t>
            </a:r>
            <a:r>
              <a:rPr lang="ar-EG" altLang="en-US" sz="2200" b="1" dirty="0">
                <a:solidFill>
                  <a:srgbClr val="000000"/>
                </a:solidFill>
                <a:latin typeface="Times New Roman" panose="02020603050405020304" pitchFamily="18" charset="0"/>
                <a:cs typeface="Times New Roman" panose="02020603050405020304" pitchFamily="18" charset="0"/>
              </a:rPr>
              <a:t>المادة </a:t>
            </a:r>
            <a:r>
              <a:rPr lang="ar-EG" altLang="en-US" sz="2200" b="1" dirty="0">
                <a:solidFill>
                  <a:srgbClr val="FF0000"/>
                </a:solidFill>
                <a:latin typeface="Times New Roman" panose="02020603050405020304" pitchFamily="18" charset="0"/>
                <a:cs typeface="Times New Roman" panose="02020603050405020304" pitchFamily="18" charset="0"/>
              </a:rPr>
              <a:t>شبه السائلة</a:t>
            </a:r>
            <a:r>
              <a:rPr lang="en-US" altLang="en-US" sz="2200" b="1" dirty="0">
                <a:solidFill>
                  <a:srgbClr val="000000"/>
                </a:solidFill>
                <a:latin typeface="Times New Roman" panose="02020603050405020304" pitchFamily="18" charset="0"/>
                <a:cs typeface="Times New Roman" panose="02020603050405020304" pitchFamily="18" charset="0"/>
              </a:rPr>
              <a:t> within the cell is called </a:t>
            </a:r>
            <a:r>
              <a:rPr lang="en-US" altLang="en-US" sz="2200" b="1" dirty="0">
                <a:solidFill>
                  <a:srgbClr val="FF0000"/>
                </a:solidFill>
                <a:latin typeface="Times New Roman" panose="02020603050405020304" pitchFamily="18" charset="0"/>
                <a:cs typeface="Times New Roman" panose="02020603050405020304" pitchFamily="18" charset="0"/>
              </a:rPr>
              <a:t>“cytosol”</a:t>
            </a:r>
            <a:r>
              <a:rPr lang="en-US" altLang="en-US" sz="2200" b="1" dirty="0">
                <a:solidFill>
                  <a:srgbClr val="000000"/>
                </a:solidFill>
                <a:latin typeface="Times New Roman" panose="02020603050405020304" pitchFamily="18" charset="0"/>
                <a:cs typeface="Times New Roman" panose="02020603050405020304" pitchFamily="18" charset="0"/>
              </a:rPr>
              <a:t>,  </a:t>
            </a:r>
          </a:p>
          <a:p>
            <a:pPr>
              <a:lnSpc>
                <a:spcPct val="200000"/>
              </a:lnSpc>
              <a:buClr>
                <a:srgbClr val="339933"/>
              </a:buClr>
              <a:tabLst>
                <a:tab pos="2743200" algn="l"/>
              </a:tabLst>
            </a:pPr>
            <a:r>
              <a:rPr lang="en-US" altLang="en-US" sz="2200" b="1" dirty="0">
                <a:solidFill>
                  <a:srgbClr val="FF0000"/>
                </a:solidFill>
                <a:latin typeface="Times New Roman" panose="02020603050405020304" pitchFamily="18" charset="0"/>
                <a:cs typeface="Times New Roman" panose="02020603050405020304" pitchFamily="18" charset="0"/>
              </a:rPr>
              <a:t>cytoplasm</a:t>
            </a:r>
            <a:r>
              <a:rPr lang="en-US" altLang="en-US" sz="2200" b="1" dirty="0">
                <a:solidFill>
                  <a:srgbClr val="000000"/>
                </a:solidFill>
                <a:latin typeface="Times New Roman" panose="02020603050405020304" pitchFamily="18" charset="0"/>
                <a:cs typeface="Times New Roman" panose="02020603050405020304" pitchFamily="18" charset="0"/>
              </a:rPr>
              <a:t> containing </a:t>
            </a:r>
            <a:r>
              <a:rPr lang="en-US" altLang="en-US" sz="2200" b="1" dirty="0">
                <a:solidFill>
                  <a:prstClr val="black"/>
                </a:solidFill>
                <a:latin typeface="Times New Roman" panose="02020603050405020304" pitchFamily="18" charset="0"/>
                <a:cs typeface="Times New Roman" panose="02020603050405020304" pitchFamily="18" charset="0"/>
              </a:rPr>
              <a:t>cytosol</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a:solidFill>
                  <a:srgbClr val="000000"/>
                </a:solidFill>
                <a:latin typeface="Times New Roman" panose="02020603050405020304" pitchFamily="18" charset="0"/>
                <a:cs typeface="Times New Roman" panose="02020603050405020304" pitchFamily="18" charset="0"/>
              </a:rPr>
              <a:t> cell organelles </a:t>
            </a:r>
            <a:r>
              <a:rPr lang="ar-EG" altLang="en-US" sz="2200" b="1" dirty="0">
                <a:solidFill>
                  <a:srgbClr val="000000"/>
                </a:solidFill>
                <a:latin typeface="Times New Roman" panose="02020603050405020304" pitchFamily="18" charset="0"/>
                <a:cs typeface="Times New Roman" panose="02020603050405020304" pitchFamily="18" charset="0"/>
              </a:rPr>
              <a:t>عِضيات الخلية</a:t>
            </a:r>
            <a:r>
              <a:rPr lang="en-US" altLang="en-US" sz="2200" b="1" dirty="0">
                <a:solidFill>
                  <a:srgbClr val="000000"/>
                </a:solidFill>
                <a:latin typeface="Times New Roman" panose="02020603050405020304" pitchFamily="18" charset="0"/>
                <a:cs typeface="Times New Roman" panose="02020603050405020304" pitchFamily="18" charset="0"/>
              </a:rPr>
              <a:t>.</a:t>
            </a:r>
          </a:p>
          <a:p>
            <a:pPr>
              <a:lnSpc>
                <a:spcPct val="200000"/>
              </a:lnSpc>
              <a:buClr>
                <a:srgbClr val="339933"/>
              </a:buClr>
              <a:tabLst>
                <a:tab pos="2743200" algn="l"/>
              </a:tabLst>
            </a:pPr>
            <a:r>
              <a:rPr lang="en-US" altLang="en-US" sz="2200" b="1" dirty="0">
                <a:solidFill>
                  <a:srgbClr val="000000"/>
                </a:solidFill>
                <a:latin typeface="Times New Roman" panose="02020603050405020304" pitchFamily="18" charset="0"/>
                <a:cs typeface="Times New Roman" panose="02020603050405020304" pitchFamily="18" charset="0"/>
              </a:rPr>
              <a:t>All cells contain chromosomes which have genes in the form of DNA.</a:t>
            </a:r>
          </a:p>
          <a:p>
            <a:pPr>
              <a:lnSpc>
                <a:spcPct val="200000"/>
              </a:lnSpc>
              <a:buClr>
                <a:srgbClr val="339933"/>
              </a:buClr>
              <a:tabLst>
                <a:tab pos="2743200" algn="l"/>
              </a:tabLst>
            </a:pPr>
            <a:r>
              <a:rPr lang="en-US" altLang="en-US" sz="2200" b="1" dirty="0">
                <a:solidFill>
                  <a:srgbClr val="000000"/>
                </a:solidFill>
                <a:latin typeface="Times New Roman" panose="02020603050405020304" pitchFamily="18" charset="0"/>
                <a:cs typeface="Times New Roman" panose="02020603050405020304" pitchFamily="18" charset="0"/>
              </a:rPr>
              <a:t>All cells have tiny organelles </a:t>
            </a:r>
            <a:r>
              <a:rPr lang="ar-EG" altLang="en-US" sz="2200" b="1" dirty="0">
                <a:solidFill>
                  <a:srgbClr val="000000"/>
                </a:solidFill>
                <a:latin typeface="Times New Roman" panose="02020603050405020304" pitchFamily="18" charset="0"/>
                <a:cs typeface="Times New Roman" panose="02020603050405020304" pitchFamily="18" charset="0"/>
              </a:rPr>
              <a:t>عضيات صغيرة</a:t>
            </a:r>
            <a:r>
              <a:rPr lang="en-US" altLang="en-US" sz="2200" b="1" dirty="0">
                <a:solidFill>
                  <a:srgbClr val="000000"/>
                </a:solidFill>
                <a:latin typeface="Times New Roman" panose="02020603050405020304" pitchFamily="18" charset="0"/>
                <a:cs typeface="Times New Roman" panose="02020603050405020304" pitchFamily="18" charset="0"/>
              </a:rPr>
              <a:t> called </a:t>
            </a:r>
            <a:r>
              <a:rPr lang="en-US" altLang="en-US" sz="2200" b="1" dirty="0">
                <a:solidFill>
                  <a:srgbClr val="FF0000"/>
                </a:solidFill>
                <a:latin typeface="Times New Roman" panose="02020603050405020304" pitchFamily="18" charset="0"/>
                <a:cs typeface="Times New Roman" panose="02020603050405020304" pitchFamily="18" charset="0"/>
              </a:rPr>
              <a:t>“</a:t>
            </a:r>
            <a:r>
              <a:rPr lang="en-US" altLang="en-US" sz="2200" b="1" i="1" dirty="0">
                <a:solidFill>
                  <a:srgbClr val="FF0000"/>
                </a:solidFill>
                <a:latin typeface="Times New Roman" panose="02020603050405020304" pitchFamily="18" charset="0"/>
                <a:cs typeface="Times New Roman" panose="02020603050405020304" pitchFamily="18" charset="0"/>
              </a:rPr>
              <a:t>Ribosomes”</a:t>
            </a:r>
            <a:r>
              <a:rPr lang="en-US" altLang="en-US" sz="2200" b="1" dirty="0">
                <a:solidFill>
                  <a:srgbClr val="000000"/>
                </a:solidFill>
                <a:latin typeface="Times New Roman" panose="02020603050405020304" pitchFamily="18" charset="0"/>
                <a:cs typeface="Times New Roman" panose="02020603050405020304" pitchFamily="18" charset="0"/>
              </a:rPr>
              <a:t> that make proteins.</a:t>
            </a:r>
          </a:p>
        </p:txBody>
      </p:sp>
    </p:spTree>
    <p:extLst>
      <p:ext uri="{BB962C8B-B14F-4D97-AF65-F5344CB8AC3E}">
        <p14:creationId xmlns:p14="http://schemas.microsoft.com/office/powerpoint/2010/main" val="1718178377"/>
      </p:ext>
    </p:extLst>
  </p:cSld>
  <p:clrMapOvr>
    <a:masterClrMapping/>
  </p:clrMapOvr>
  <p:transition>
    <p:pull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4282" y="5857892"/>
            <a:ext cx="8715372" cy="830997"/>
          </a:xfrm>
          <a:prstGeom prst="rect">
            <a:avLst/>
          </a:prstGeom>
          <a:solidFill>
            <a:schemeClr val="accent2">
              <a:lumMod val="60000"/>
              <a:lumOff val="40000"/>
            </a:schemeClr>
          </a:solidFill>
          <a:ln w="57150">
            <a:solidFill>
              <a:srgbClr val="0000FF"/>
            </a:solidFill>
          </a:ln>
        </p:spPr>
        <p:txBody>
          <a:bodyPr wrap="square">
            <a:spAutoFit/>
          </a:bodyPr>
          <a:lstStyle/>
          <a:p>
            <a:r>
              <a:rPr lang="fr-FR" sz="2400" b="1" dirty="0" smtClean="0">
                <a:latin typeface="Times New Roman" pitchFamily="18" charset="0"/>
                <a:cs typeface="Times New Roman" pitchFamily="18" charset="0"/>
              </a:rPr>
              <a:t>Figure: </a:t>
            </a:r>
            <a:r>
              <a:rPr lang="en-US" sz="2400" b="1" dirty="0">
                <a:latin typeface="Times New Roman" pitchFamily="18" charset="0"/>
                <a:cs typeface="Times New Roman" pitchFamily="18" charset="0"/>
              </a:rPr>
              <a:t>Diversity of life: (a) Living beings with Prokaryotic cells </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b) Living beings with Eukaryotic cells</a:t>
            </a:r>
            <a:endParaRPr lang="fr-FR" sz="2400" dirty="0">
              <a:latin typeface="Times New Roman" pitchFamily="18" charset="0"/>
              <a:cs typeface="Times New Roman" pitchFamily="18" charset="0"/>
            </a:endParaRPr>
          </a:p>
        </p:txBody>
      </p:sp>
      <p:pic>
        <p:nvPicPr>
          <p:cNvPr id="2" name="Image 1"/>
          <p:cNvPicPr>
            <a:picLocks noChangeAspect="1"/>
          </p:cNvPicPr>
          <p:nvPr/>
        </p:nvPicPr>
        <p:blipFill>
          <a:blip r:embed="rId3"/>
          <a:stretch>
            <a:fillRect/>
          </a:stretch>
        </p:blipFill>
        <p:spPr>
          <a:xfrm>
            <a:off x="214282" y="116632"/>
            <a:ext cx="8843993" cy="5616624"/>
          </a:xfrm>
          <a:prstGeom prst="rect">
            <a:avLst/>
          </a:prstGeom>
        </p:spPr>
      </p:pic>
    </p:spTree>
    <p:extLst>
      <p:ext uri="{BB962C8B-B14F-4D97-AF65-F5344CB8AC3E}">
        <p14:creationId xmlns:p14="http://schemas.microsoft.com/office/powerpoint/2010/main" val="337304289"/>
      </p:ext>
    </p:extLst>
  </p:cSld>
  <p:clrMapOvr>
    <a:masterClrMapping/>
  </p:clrMapOvr>
  <p:transition>
    <p:pull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40" y="-27384"/>
            <a:ext cx="8229600" cy="1143000"/>
          </a:xfr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path path="circle">
              <a:fillToRect l="100000" b="100000"/>
            </a:path>
            <a:tileRect t="-100000" r="-100000"/>
          </a:gradFill>
          <a:ln w="38100">
            <a:solidFill>
              <a:schemeClr val="tx1"/>
            </a:solidFill>
          </a:ln>
        </p:spPr>
        <p:txBody>
          <a:bodyPr>
            <a:normAutofit/>
          </a:bodyPr>
          <a:lstStyle/>
          <a:p>
            <a:pPr algn="ctr"/>
            <a:r>
              <a:rPr lang="en-US" sz="3600" b="1" dirty="0" smtClean="0">
                <a:solidFill>
                  <a:schemeClr val="tx1"/>
                </a:solidFill>
                <a:latin typeface="Times New Roman" panose="02020603050405020304" pitchFamily="18" charset="0"/>
                <a:cs typeface="Times New Roman" panose="02020603050405020304" pitchFamily="18" charset="0"/>
              </a:rPr>
              <a:t>Comparison Between </a:t>
            </a:r>
            <a:br>
              <a:rPr lang="en-US" sz="3600" b="1" dirty="0" smtClean="0">
                <a:solidFill>
                  <a:schemeClr val="tx1"/>
                </a:solidFill>
                <a:latin typeface="Times New Roman" panose="02020603050405020304" pitchFamily="18" charset="0"/>
                <a:cs typeface="Times New Roman" panose="02020603050405020304" pitchFamily="18" charset="0"/>
              </a:rPr>
            </a:br>
            <a:r>
              <a:rPr lang="en-US" sz="3600" b="1" dirty="0" smtClean="0">
                <a:solidFill>
                  <a:schemeClr val="tx1"/>
                </a:solidFill>
                <a:latin typeface="Times New Roman" panose="02020603050405020304" pitchFamily="18" charset="0"/>
                <a:cs typeface="Times New Roman" panose="02020603050405020304" pitchFamily="18" charset="0"/>
              </a:rPr>
              <a:t>Prokaryotic And Eukaryotic </a:t>
            </a:r>
            <a:r>
              <a:rPr lang="en-US" sz="3600" b="1" dirty="0" smtClean="0">
                <a:solidFill>
                  <a:schemeClr val="tx1"/>
                </a:solidFill>
                <a:latin typeface="Times New Roman" panose="02020603050405020304" pitchFamily="18" charset="0"/>
                <a:cs typeface="Times New Roman" panose="02020603050405020304" pitchFamily="18" charset="0"/>
              </a:rPr>
              <a:t>Cells </a:t>
            </a:r>
            <a:r>
              <a:rPr lang="en-US" sz="2200" b="1" dirty="0" err="1" smtClean="0">
                <a:solidFill>
                  <a:schemeClr val="tx1"/>
                </a:solidFill>
                <a:latin typeface="Times New Roman" panose="02020603050405020304" pitchFamily="18" charset="0"/>
                <a:cs typeface="Times New Roman" panose="02020603050405020304" pitchFamily="18" charset="0"/>
              </a:rPr>
              <a:t>cont</a:t>
            </a:r>
            <a:r>
              <a:rPr lang="en-US" sz="2200" b="1" dirty="0" smtClean="0">
                <a:solidFill>
                  <a:schemeClr val="tx1"/>
                </a:solidFill>
                <a:latin typeface="Times New Roman" panose="02020603050405020304" pitchFamily="18" charset="0"/>
                <a:cs typeface="Times New Roman" panose="02020603050405020304" pitchFamily="18" charset="0"/>
              </a:rPr>
              <a:t>….</a:t>
            </a:r>
            <a:endParaRPr lang="fr-FR" sz="2200" b="1" dirty="0">
              <a:solidFill>
                <a:schemeClr val="tx1"/>
              </a:solidFill>
              <a:latin typeface="Times New Roman" panose="02020603050405020304" pitchFamily="18" charset="0"/>
              <a:cs typeface="Times New Roman" panose="02020603050405020304" pitchFamily="18" charset="0"/>
            </a:endParaRPr>
          </a:p>
        </p:txBody>
      </p:sp>
      <p:sp>
        <p:nvSpPr>
          <p:cNvPr id="7" name="Espace réservé du contenu 2"/>
          <p:cNvSpPr txBox="1">
            <a:spLocks/>
          </p:cNvSpPr>
          <p:nvPr/>
        </p:nvSpPr>
        <p:spPr>
          <a:xfrm>
            <a:off x="1259632" y="1167018"/>
            <a:ext cx="6048672" cy="60579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w="28575">
            <a:solidFill>
              <a:srgbClr val="00B050"/>
            </a:solidFill>
          </a:ln>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altLang="en-US" sz="2800" b="1" dirty="0" smtClean="0">
                <a:solidFill>
                  <a:srgbClr val="008000"/>
                </a:solidFill>
                <a:latin typeface="Times New Roman" panose="02020603050405020304" pitchFamily="18" charset="0"/>
                <a:cs typeface="Times New Roman" panose="02020603050405020304" pitchFamily="18" charset="0"/>
              </a:rPr>
              <a:t>Differences</a:t>
            </a:r>
            <a:endParaRPr lang="fr-FR" dirty="0">
              <a:solidFill>
                <a:srgbClr val="008000"/>
              </a:solidFill>
              <a:latin typeface="Times New Roman" panose="02020603050405020304" pitchFamily="18" charset="0"/>
              <a:cs typeface="Times New Roman" panose="02020603050405020304" pitchFamily="18" charset="0"/>
            </a:endParaRPr>
          </a:p>
        </p:txBody>
      </p:sp>
      <p:pic>
        <p:nvPicPr>
          <p:cNvPr id="6" name="Image 5"/>
          <p:cNvPicPr>
            <a:picLocks noChangeAspect="1"/>
          </p:cNvPicPr>
          <p:nvPr/>
        </p:nvPicPr>
        <p:blipFill rotWithShape="1">
          <a:blip r:embed="rId2"/>
          <a:srcRect l="1394"/>
          <a:stretch/>
        </p:blipFill>
        <p:spPr>
          <a:xfrm>
            <a:off x="428540" y="1785240"/>
            <a:ext cx="8229600" cy="5028136"/>
          </a:xfrm>
          <a:prstGeom prst="rect">
            <a:avLst/>
          </a:prstGeom>
          <a:ln w="28575">
            <a:solidFill>
              <a:srgbClr val="92D050"/>
            </a:solidFill>
          </a:ln>
        </p:spPr>
      </p:pic>
    </p:spTree>
    <p:extLst>
      <p:ext uri="{BB962C8B-B14F-4D97-AF65-F5344CB8AC3E}">
        <p14:creationId xmlns:p14="http://schemas.microsoft.com/office/powerpoint/2010/main" val="883655788"/>
      </p:ext>
    </p:extLst>
  </p:cSld>
  <p:clrMapOvr>
    <a:masterClrMapping/>
  </p:clrMapOvr>
  <p:transition>
    <p:pull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40" y="53752"/>
            <a:ext cx="8229600" cy="1143000"/>
          </a:xfr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path path="circle">
              <a:fillToRect l="100000" b="100000"/>
            </a:path>
            <a:tileRect t="-100000" r="-100000"/>
          </a:gradFill>
          <a:ln w="38100">
            <a:solidFill>
              <a:schemeClr val="tx1"/>
            </a:solidFill>
          </a:ln>
        </p:spPr>
        <p:txBody>
          <a:bodyPr>
            <a:normAutofit/>
          </a:bodyPr>
          <a:lstStyle/>
          <a:p>
            <a:pPr algn="ctr"/>
            <a:r>
              <a:rPr lang="en-US" sz="3600" b="1" dirty="0" smtClean="0">
                <a:solidFill>
                  <a:schemeClr val="tx1"/>
                </a:solidFill>
                <a:latin typeface="Times New Roman" panose="02020603050405020304" pitchFamily="18" charset="0"/>
                <a:cs typeface="Times New Roman" panose="02020603050405020304" pitchFamily="18" charset="0"/>
              </a:rPr>
              <a:t>Comparison Between </a:t>
            </a:r>
            <a:br>
              <a:rPr lang="en-US" sz="3600" b="1" dirty="0" smtClean="0">
                <a:solidFill>
                  <a:schemeClr val="tx1"/>
                </a:solidFill>
                <a:latin typeface="Times New Roman" panose="02020603050405020304" pitchFamily="18" charset="0"/>
                <a:cs typeface="Times New Roman" panose="02020603050405020304" pitchFamily="18" charset="0"/>
              </a:rPr>
            </a:br>
            <a:r>
              <a:rPr lang="en-US" sz="3600" b="1" dirty="0" smtClean="0">
                <a:solidFill>
                  <a:schemeClr val="tx1"/>
                </a:solidFill>
                <a:latin typeface="Times New Roman" panose="02020603050405020304" pitchFamily="18" charset="0"/>
                <a:cs typeface="Times New Roman" panose="02020603050405020304" pitchFamily="18" charset="0"/>
              </a:rPr>
              <a:t>Prokaryotic And Eukaryotic </a:t>
            </a:r>
            <a:r>
              <a:rPr lang="en-US" sz="3600" b="1" dirty="0" smtClean="0">
                <a:solidFill>
                  <a:schemeClr val="tx1"/>
                </a:solidFill>
                <a:latin typeface="Times New Roman" panose="02020603050405020304" pitchFamily="18" charset="0"/>
                <a:cs typeface="Times New Roman" panose="02020603050405020304" pitchFamily="18" charset="0"/>
              </a:rPr>
              <a:t>Cells </a:t>
            </a:r>
            <a:r>
              <a:rPr lang="en-US" sz="2200" b="1" dirty="0" err="1">
                <a:solidFill>
                  <a:prstClr val="black"/>
                </a:solidFill>
                <a:latin typeface="Times New Roman" panose="02020603050405020304" pitchFamily="18" charset="0"/>
                <a:cs typeface="Times New Roman" panose="02020603050405020304" pitchFamily="18" charset="0"/>
              </a:rPr>
              <a:t>cont</a:t>
            </a:r>
            <a:r>
              <a:rPr lang="en-US" sz="2200" b="1" dirty="0">
                <a:solidFill>
                  <a:prstClr val="black"/>
                </a:solidFill>
                <a:latin typeface="Times New Roman" panose="02020603050405020304" pitchFamily="18" charset="0"/>
                <a:cs typeface="Times New Roman" panose="02020603050405020304" pitchFamily="18" charset="0"/>
              </a:rPr>
              <a:t>….</a:t>
            </a:r>
            <a:endParaRPr lang="fr-FR" sz="3600" b="1" dirty="0">
              <a:solidFill>
                <a:schemeClr val="tx1"/>
              </a:solidFill>
              <a:latin typeface="Times New Roman" panose="02020603050405020304" pitchFamily="18" charset="0"/>
              <a:cs typeface="Times New Roman" panose="02020603050405020304" pitchFamily="18" charset="0"/>
            </a:endParaRPr>
          </a:p>
        </p:txBody>
      </p:sp>
      <p:sp>
        <p:nvSpPr>
          <p:cNvPr id="5" name="Rectangle 8">
            <a:extLst>
              <a:ext uri="{FF2B5EF4-FFF2-40B4-BE49-F238E27FC236}">
                <a16:creationId xmlns:a16="http://schemas.microsoft.com/office/drawing/2014/main" xmlns="" id="{A8964BA6-DCDA-7343-AD18-2168B0E3149B}"/>
              </a:ext>
            </a:extLst>
          </p:cNvPr>
          <p:cNvSpPr>
            <a:spLocks noChangeArrowheads="1"/>
          </p:cNvSpPr>
          <p:nvPr/>
        </p:nvSpPr>
        <p:spPr bwMode="auto">
          <a:xfrm>
            <a:off x="239853" y="1628800"/>
            <a:ext cx="5653481" cy="5112568"/>
          </a:xfrm>
          <a:prstGeom prst="rect">
            <a:avLst/>
          </a:prstGeom>
          <a:ln/>
          <a:extLst/>
        </p:spPr>
        <p:style>
          <a:lnRef idx="2">
            <a:schemeClr val="dk1"/>
          </a:lnRef>
          <a:fillRef idx="1">
            <a:schemeClr val="lt1"/>
          </a:fillRef>
          <a:effectRef idx="0">
            <a:schemeClr val="dk1"/>
          </a:effectRef>
          <a:fontRef idx="minor">
            <a:schemeClr val="dk1"/>
          </a:fontRef>
        </p:style>
        <p:txBody>
          <a:bodyPr/>
          <a:lstStyle>
            <a:lvl1pPr marL="571500" indent="-571500" eaLnBrk="0" hangingPunct="0">
              <a:spcBef>
                <a:spcPct val="20000"/>
              </a:spcBef>
              <a:buClr>
                <a:schemeClr val="tx2"/>
              </a:buClr>
              <a:buSzPct val="70000"/>
              <a:buFont typeface="Wingdings" pitchFamily="2" charset="2"/>
              <a:buChar char="l"/>
              <a:defRPr sz="3000">
                <a:solidFill>
                  <a:schemeClr val="tx1"/>
                </a:solidFill>
                <a:latin typeface="Arial" charset="0"/>
                <a:cs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cs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cs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cs typeface="Arial" charset="0"/>
              </a:defRPr>
            </a:lvl9pPr>
          </a:lstStyle>
          <a:p>
            <a:pPr marL="398463" marR="0" lvl="0" indent="-338138" algn="just" defTabSz="914400" eaLnBrk="0" fontAlgn="auto" latinLnBrk="0" hangingPunct="0">
              <a:lnSpc>
                <a:spcPct val="150000"/>
              </a:lnSpc>
              <a:spcBef>
                <a:spcPts val="0"/>
              </a:spcBef>
              <a:spcAft>
                <a:spcPts val="1200"/>
              </a:spcAft>
              <a:buClr>
                <a:prstClr val="black"/>
              </a:buClr>
              <a:buSzPct val="120000"/>
              <a:buFont typeface="Wingdings" pitchFamily="2" charset="2"/>
              <a:buAutoNum type="arabicPeriod"/>
              <a:tabLst/>
              <a:defRPr/>
            </a:pPr>
            <a:r>
              <a:rPr kumimoji="0" lang="en-US" altLang="en-US" sz="2200" b="1" i="0" u="none" strike="noStrike" kern="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Eukaryotes have a nucleus, while prokaryotes do not.</a:t>
            </a:r>
          </a:p>
          <a:p>
            <a:pPr marL="398463" marR="0" lvl="0" indent="-338138" algn="just" defTabSz="914400" eaLnBrk="0" fontAlgn="auto" latinLnBrk="0" hangingPunct="0">
              <a:lnSpc>
                <a:spcPct val="150000"/>
              </a:lnSpc>
              <a:spcBef>
                <a:spcPts val="0"/>
              </a:spcBef>
              <a:spcAft>
                <a:spcPts val="1200"/>
              </a:spcAft>
              <a:buClr>
                <a:prstClr val="black"/>
              </a:buClr>
              <a:buSzPct val="120000"/>
              <a:buFont typeface="Wingdings" pitchFamily="2" charset="2"/>
              <a:buAutoNum type="arabicPeriod"/>
              <a:tabLst/>
              <a:defRPr/>
            </a:pPr>
            <a:r>
              <a:rPr kumimoji="0" lang="en-US" altLang="en-US" sz="2200" b="1" i="0" u="none" strike="noStrike" kern="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Eukaryotes have membrane-bound organelles, while prokaryotes do not. </a:t>
            </a:r>
          </a:p>
          <a:p>
            <a:pPr marL="398463" marR="0" lvl="0" indent="-338138" algn="just" defTabSz="914400" eaLnBrk="0" fontAlgn="auto" latinLnBrk="0" hangingPunct="0">
              <a:lnSpc>
                <a:spcPct val="150000"/>
              </a:lnSpc>
              <a:spcBef>
                <a:spcPts val="0"/>
              </a:spcBef>
              <a:spcAft>
                <a:spcPts val="1200"/>
              </a:spcAft>
              <a:buClr>
                <a:prstClr val="black"/>
              </a:buClr>
              <a:buSzPct val="120000"/>
              <a:buFont typeface="Wingdings" pitchFamily="2" charset="2"/>
              <a:buAutoNum type="arabicPeriod"/>
              <a:tabLst/>
              <a:defRPr/>
            </a:pPr>
            <a:r>
              <a:rPr kumimoji="0" lang="en-US" altLang="en-US" sz="2200" b="1" i="0" u="none" strike="noStrike" kern="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Eukaryotic cells are, on average, ten times the size of prokaryotic cells.</a:t>
            </a:r>
          </a:p>
          <a:p>
            <a:pPr marL="398463" marR="0" lvl="0" indent="-338138" algn="just" defTabSz="914400" eaLnBrk="0" fontAlgn="auto" latinLnBrk="0" hangingPunct="0">
              <a:lnSpc>
                <a:spcPct val="150000"/>
              </a:lnSpc>
              <a:spcBef>
                <a:spcPts val="0"/>
              </a:spcBef>
              <a:spcAft>
                <a:spcPts val="1200"/>
              </a:spcAft>
              <a:buClr>
                <a:prstClr val="black"/>
              </a:buClr>
              <a:buSzPct val="120000"/>
              <a:buFont typeface="Wingdings" pitchFamily="2" charset="2"/>
              <a:buAutoNum type="arabicPeriod"/>
              <a:tabLst/>
              <a:defRPr/>
            </a:pPr>
            <a:r>
              <a:rPr kumimoji="0" lang="en-US" altLang="en-US" sz="2200" b="1" i="0" u="none" strike="noStrike" kern="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The DNA of eukaryotes is much more complex and therefore much more extensive than the DNA of prokaryotes</a:t>
            </a:r>
            <a:r>
              <a:rPr kumimoji="0" lang="en-US" altLang="en-US" sz="2200" b="1" i="0" u="none" strike="noStrike" kern="0" cap="none" spc="0" normalizeH="0" baseline="0" noProof="0" dirty="0" smtClean="0">
                <a:ln>
                  <a:noFill/>
                </a:ln>
                <a:solidFill>
                  <a:prstClr val="black"/>
                </a:solidFill>
                <a:uLnTx/>
                <a:uFillTx/>
                <a:latin typeface="Times New Roman" panose="02020603050405020304" pitchFamily="18" charset="0"/>
                <a:cs typeface="Times New Roman" panose="02020603050405020304" pitchFamily="18" charset="0"/>
              </a:rPr>
              <a:t>.</a:t>
            </a:r>
            <a:endParaRPr kumimoji="0" lang="en-US" altLang="en-US" sz="2200" b="1" i="0" u="none" strike="noStrike" kern="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6012160" y="1838192"/>
            <a:ext cx="3022630" cy="440120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indent="-457200" algn="just" rtl="1">
              <a:buFont typeface="+mj-lt"/>
              <a:buAutoNum type="arabicPeriod"/>
            </a:pPr>
            <a:r>
              <a:rPr lang="fr-FR" sz="2000" b="1" dirty="0" err="1"/>
              <a:t>تحتوي</a:t>
            </a:r>
            <a:r>
              <a:rPr lang="fr-FR" sz="2000" b="1" dirty="0"/>
              <a:t> </a:t>
            </a:r>
            <a:r>
              <a:rPr lang="fr-FR" sz="2000" b="1" dirty="0" err="1"/>
              <a:t>حقيقيات</a:t>
            </a:r>
            <a:r>
              <a:rPr lang="fr-FR" sz="2000" b="1" dirty="0"/>
              <a:t> </a:t>
            </a:r>
            <a:r>
              <a:rPr lang="fr-FR" sz="2000" b="1" dirty="0" err="1"/>
              <a:t>النوى</a:t>
            </a:r>
            <a:r>
              <a:rPr lang="fr-FR" sz="2000" b="1" dirty="0"/>
              <a:t> </a:t>
            </a:r>
            <a:r>
              <a:rPr lang="fr-FR" sz="2000" b="1" dirty="0" err="1"/>
              <a:t>على</a:t>
            </a:r>
            <a:r>
              <a:rPr lang="fr-FR" sz="2000" b="1" dirty="0"/>
              <a:t> </a:t>
            </a:r>
            <a:r>
              <a:rPr lang="fr-FR" sz="2000" b="1" dirty="0" err="1"/>
              <a:t>نواة</a:t>
            </a:r>
            <a:r>
              <a:rPr lang="fr-FR" sz="2000" b="1" dirty="0"/>
              <a:t>، </a:t>
            </a:r>
            <a:r>
              <a:rPr lang="fr-FR" sz="2000" b="1" dirty="0" err="1"/>
              <a:t>في</a:t>
            </a:r>
            <a:r>
              <a:rPr lang="fr-FR" sz="2000" b="1" dirty="0"/>
              <a:t> </a:t>
            </a:r>
            <a:r>
              <a:rPr lang="fr-FR" sz="2000" b="1" dirty="0" err="1"/>
              <a:t>حين</a:t>
            </a:r>
            <a:r>
              <a:rPr lang="fr-FR" sz="2000" b="1" dirty="0"/>
              <a:t> </a:t>
            </a:r>
            <a:r>
              <a:rPr lang="fr-FR" sz="2000" b="1" dirty="0" err="1"/>
              <a:t>لا</a:t>
            </a:r>
            <a:r>
              <a:rPr lang="fr-FR" sz="2000" b="1" dirty="0"/>
              <a:t> </a:t>
            </a:r>
            <a:r>
              <a:rPr lang="fr-FR" sz="2000" b="1" dirty="0" err="1"/>
              <a:t>تحتوي</a:t>
            </a:r>
            <a:r>
              <a:rPr lang="fr-FR" sz="2000" b="1" dirty="0"/>
              <a:t> </a:t>
            </a:r>
            <a:r>
              <a:rPr lang="fr-FR" sz="2000" b="1" dirty="0" err="1"/>
              <a:t>بدائيات</a:t>
            </a:r>
            <a:r>
              <a:rPr lang="fr-FR" sz="2000" b="1" dirty="0"/>
              <a:t> </a:t>
            </a:r>
            <a:r>
              <a:rPr lang="fr-FR" sz="2000" b="1" dirty="0" err="1"/>
              <a:t>النوى</a:t>
            </a:r>
            <a:r>
              <a:rPr lang="fr-FR" sz="2000" b="1" dirty="0"/>
              <a:t> </a:t>
            </a:r>
            <a:r>
              <a:rPr lang="fr-FR" sz="2000" b="1" dirty="0" err="1"/>
              <a:t>على</a:t>
            </a:r>
            <a:r>
              <a:rPr lang="fr-FR" sz="2000" b="1" dirty="0"/>
              <a:t> </a:t>
            </a:r>
            <a:r>
              <a:rPr lang="fr-FR" sz="2000" b="1" dirty="0" err="1"/>
              <a:t>نواة</a:t>
            </a:r>
            <a:r>
              <a:rPr lang="fr-FR" sz="2000" b="1" dirty="0"/>
              <a:t>.</a:t>
            </a:r>
          </a:p>
          <a:p>
            <a:pPr marL="457200" indent="-457200" algn="just" rtl="1">
              <a:buFont typeface="+mj-lt"/>
              <a:buAutoNum type="arabicPeriod"/>
            </a:pPr>
            <a:r>
              <a:rPr lang="fr-FR" sz="2000" b="1" dirty="0" err="1"/>
              <a:t>تحتوي</a:t>
            </a:r>
            <a:r>
              <a:rPr lang="fr-FR" sz="2000" b="1" dirty="0"/>
              <a:t> </a:t>
            </a:r>
            <a:r>
              <a:rPr lang="fr-FR" sz="2000" b="1" dirty="0" err="1"/>
              <a:t>حقيقيات</a:t>
            </a:r>
            <a:r>
              <a:rPr lang="fr-FR" sz="2000" b="1" dirty="0"/>
              <a:t> </a:t>
            </a:r>
            <a:r>
              <a:rPr lang="fr-FR" sz="2000" b="1" dirty="0" err="1"/>
              <a:t>النوى</a:t>
            </a:r>
            <a:r>
              <a:rPr lang="fr-FR" sz="2000" b="1" dirty="0"/>
              <a:t> </a:t>
            </a:r>
            <a:r>
              <a:rPr lang="fr-FR" sz="2000" b="1" dirty="0" err="1"/>
              <a:t>على</a:t>
            </a:r>
            <a:r>
              <a:rPr lang="fr-FR" sz="2000" b="1" dirty="0"/>
              <a:t> </a:t>
            </a:r>
            <a:r>
              <a:rPr lang="fr-FR" sz="2000" b="1" dirty="0" err="1"/>
              <a:t>عضيات</a:t>
            </a:r>
            <a:r>
              <a:rPr lang="fr-FR" sz="2000" b="1" dirty="0"/>
              <a:t> </a:t>
            </a:r>
            <a:r>
              <a:rPr lang="fr-FR" sz="2000" b="1" dirty="0" err="1"/>
              <a:t>محاطة</a:t>
            </a:r>
            <a:r>
              <a:rPr lang="fr-FR" sz="2000" b="1" dirty="0"/>
              <a:t> </a:t>
            </a:r>
            <a:r>
              <a:rPr lang="fr-FR" sz="2000" b="1" dirty="0" err="1"/>
              <a:t>بغشاء</a:t>
            </a:r>
            <a:r>
              <a:rPr lang="fr-FR" sz="2000" b="1" dirty="0"/>
              <a:t>، </a:t>
            </a:r>
            <a:r>
              <a:rPr lang="fr-FR" sz="2000" b="1" dirty="0" err="1"/>
              <a:t>في</a:t>
            </a:r>
            <a:r>
              <a:rPr lang="fr-FR" sz="2000" b="1" dirty="0"/>
              <a:t> </a:t>
            </a:r>
            <a:r>
              <a:rPr lang="fr-FR" sz="2000" b="1" dirty="0" err="1"/>
              <a:t>حين</a:t>
            </a:r>
            <a:r>
              <a:rPr lang="fr-FR" sz="2000" b="1" dirty="0"/>
              <a:t> </a:t>
            </a:r>
            <a:r>
              <a:rPr lang="fr-FR" sz="2000" b="1" dirty="0" err="1"/>
              <a:t>لا</a:t>
            </a:r>
            <a:r>
              <a:rPr lang="fr-FR" sz="2000" b="1" dirty="0"/>
              <a:t> </a:t>
            </a:r>
            <a:r>
              <a:rPr lang="fr-FR" sz="2000" b="1" dirty="0" err="1"/>
              <a:t>تحتوي</a:t>
            </a:r>
            <a:r>
              <a:rPr lang="fr-FR" sz="2000" b="1" dirty="0"/>
              <a:t> </a:t>
            </a:r>
            <a:r>
              <a:rPr lang="fr-FR" sz="2000" b="1" dirty="0" err="1"/>
              <a:t>بدائيات</a:t>
            </a:r>
            <a:r>
              <a:rPr lang="fr-FR" sz="2000" b="1" dirty="0"/>
              <a:t> </a:t>
            </a:r>
            <a:r>
              <a:rPr lang="fr-FR" sz="2000" b="1" dirty="0" err="1"/>
              <a:t>النوى</a:t>
            </a:r>
            <a:r>
              <a:rPr lang="fr-FR" sz="2000" b="1" dirty="0"/>
              <a:t> </a:t>
            </a:r>
            <a:r>
              <a:rPr lang="fr-FR" sz="2000" b="1" dirty="0" err="1"/>
              <a:t>على</a:t>
            </a:r>
            <a:r>
              <a:rPr lang="fr-FR" sz="2000" b="1" dirty="0"/>
              <a:t> </a:t>
            </a:r>
            <a:r>
              <a:rPr lang="fr-FR" sz="2000" b="1" dirty="0" err="1"/>
              <a:t>عضيات</a:t>
            </a:r>
            <a:r>
              <a:rPr lang="fr-FR" sz="2000" b="1" dirty="0"/>
              <a:t>.</a:t>
            </a:r>
          </a:p>
          <a:p>
            <a:pPr marL="457200" indent="-457200" algn="just" rtl="1">
              <a:buFont typeface="+mj-lt"/>
              <a:buAutoNum type="arabicPeriod"/>
            </a:pPr>
            <a:r>
              <a:rPr lang="fr-FR" sz="2000" b="1" dirty="0" err="1"/>
              <a:t>يبلغ</a:t>
            </a:r>
            <a:r>
              <a:rPr lang="fr-FR" sz="2000" b="1" dirty="0"/>
              <a:t> </a:t>
            </a:r>
            <a:r>
              <a:rPr lang="fr-FR" sz="2000" b="1" dirty="0" err="1"/>
              <a:t>متوسط</a:t>
            </a:r>
            <a:r>
              <a:rPr lang="fr-FR" sz="2000" b="1" dirty="0"/>
              <a:t> ​​</a:t>
            </a:r>
            <a:r>
              <a:rPr lang="fr-FR" sz="2000" b="1" dirty="0" err="1"/>
              <a:t>حجم</a:t>
            </a:r>
            <a:r>
              <a:rPr lang="fr-FR" sz="2000" b="1" dirty="0"/>
              <a:t> </a:t>
            </a:r>
            <a:r>
              <a:rPr lang="fr-FR" sz="2000" b="1" dirty="0" err="1"/>
              <a:t>الخلايا</a:t>
            </a:r>
            <a:r>
              <a:rPr lang="fr-FR" sz="2000" b="1" dirty="0"/>
              <a:t> </a:t>
            </a:r>
            <a:r>
              <a:rPr lang="fr-FR" sz="2000" b="1" dirty="0" err="1"/>
              <a:t>حقيقية</a:t>
            </a:r>
            <a:r>
              <a:rPr lang="fr-FR" sz="2000" b="1" dirty="0"/>
              <a:t> </a:t>
            </a:r>
            <a:r>
              <a:rPr lang="fr-FR" sz="2000" b="1" dirty="0" err="1"/>
              <a:t>النوى</a:t>
            </a:r>
            <a:r>
              <a:rPr lang="fr-FR" sz="2000" b="1" dirty="0"/>
              <a:t> </a:t>
            </a:r>
            <a:r>
              <a:rPr lang="fr-FR" sz="2000" b="1" dirty="0" err="1"/>
              <a:t>عشرة</a:t>
            </a:r>
            <a:r>
              <a:rPr lang="fr-FR" sz="2000" b="1" dirty="0"/>
              <a:t> </a:t>
            </a:r>
            <a:r>
              <a:rPr lang="fr-FR" sz="2000" b="1" dirty="0" err="1"/>
              <a:t>أضعاف</a:t>
            </a:r>
            <a:r>
              <a:rPr lang="fr-FR" sz="2000" b="1" dirty="0"/>
              <a:t> </a:t>
            </a:r>
            <a:r>
              <a:rPr lang="fr-FR" sz="2000" b="1" dirty="0" err="1"/>
              <a:t>حجم</a:t>
            </a:r>
            <a:r>
              <a:rPr lang="fr-FR" sz="2000" b="1" dirty="0"/>
              <a:t> </a:t>
            </a:r>
            <a:r>
              <a:rPr lang="fr-FR" sz="2000" b="1" dirty="0" err="1"/>
              <a:t>الخلايا</a:t>
            </a:r>
            <a:r>
              <a:rPr lang="fr-FR" sz="2000" b="1" dirty="0"/>
              <a:t> </a:t>
            </a:r>
            <a:r>
              <a:rPr lang="fr-FR" sz="2000" b="1" dirty="0" err="1"/>
              <a:t>بدائية</a:t>
            </a:r>
            <a:r>
              <a:rPr lang="fr-FR" sz="2000" b="1" dirty="0"/>
              <a:t> </a:t>
            </a:r>
            <a:r>
              <a:rPr lang="fr-FR" sz="2000" b="1" dirty="0" err="1"/>
              <a:t>النوى</a:t>
            </a:r>
            <a:r>
              <a:rPr lang="fr-FR" sz="2000" b="1" dirty="0"/>
              <a:t>.</a:t>
            </a:r>
          </a:p>
          <a:p>
            <a:pPr marL="457200" indent="-457200" algn="just" rtl="1">
              <a:buFont typeface="+mj-lt"/>
              <a:buAutoNum type="arabicPeriod"/>
            </a:pPr>
            <a:r>
              <a:rPr lang="fr-FR" sz="2000" b="1" dirty="0" err="1"/>
              <a:t>إن</a:t>
            </a:r>
            <a:r>
              <a:rPr lang="fr-FR" sz="2000" b="1" dirty="0"/>
              <a:t> </a:t>
            </a:r>
            <a:r>
              <a:rPr lang="fr-FR" sz="2000" b="1" dirty="0" err="1"/>
              <a:t>الحمض</a:t>
            </a:r>
            <a:r>
              <a:rPr lang="fr-FR" sz="2000" b="1" dirty="0"/>
              <a:t> </a:t>
            </a:r>
            <a:r>
              <a:rPr lang="fr-FR" sz="2000" b="1" dirty="0" err="1"/>
              <a:t>النووي</a:t>
            </a:r>
            <a:r>
              <a:rPr lang="fr-FR" sz="2000" b="1" dirty="0"/>
              <a:t> </a:t>
            </a:r>
            <a:r>
              <a:rPr lang="fr-FR" sz="2000" b="1" dirty="0" err="1"/>
              <a:t>لحقيقيات</a:t>
            </a:r>
            <a:r>
              <a:rPr lang="fr-FR" sz="2000" b="1" dirty="0"/>
              <a:t> </a:t>
            </a:r>
            <a:r>
              <a:rPr lang="fr-FR" sz="2000" b="1" dirty="0" err="1"/>
              <a:t>النوى</a:t>
            </a:r>
            <a:r>
              <a:rPr lang="fr-FR" sz="2000" b="1" dirty="0"/>
              <a:t> </a:t>
            </a:r>
            <a:r>
              <a:rPr lang="fr-FR" sz="2000" b="1" dirty="0" err="1"/>
              <a:t>أكثر</a:t>
            </a:r>
            <a:r>
              <a:rPr lang="fr-FR" sz="2000" b="1" dirty="0"/>
              <a:t> </a:t>
            </a:r>
            <a:r>
              <a:rPr lang="fr-FR" sz="2000" b="1" dirty="0" err="1"/>
              <a:t>تعقيدًا</a:t>
            </a:r>
            <a:r>
              <a:rPr lang="fr-FR" sz="2000" b="1" dirty="0"/>
              <a:t> </a:t>
            </a:r>
            <a:r>
              <a:rPr lang="fr-FR" sz="2000" b="1" dirty="0" err="1"/>
              <a:t>وبالتالي</a:t>
            </a:r>
            <a:r>
              <a:rPr lang="fr-FR" sz="2000" b="1" dirty="0"/>
              <a:t> </a:t>
            </a:r>
            <a:r>
              <a:rPr lang="fr-FR" sz="2000" b="1" dirty="0" err="1"/>
              <a:t>أكثر</a:t>
            </a:r>
            <a:r>
              <a:rPr lang="fr-FR" sz="2000" b="1" dirty="0"/>
              <a:t> </a:t>
            </a:r>
            <a:r>
              <a:rPr lang="fr-FR" sz="2000" b="1" dirty="0" err="1"/>
              <a:t>شمولاً</a:t>
            </a:r>
            <a:r>
              <a:rPr lang="fr-FR" sz="2000" b="1" dirty="0"/>
              <a:t> </a:t>
            </a:r>
            <a:r>
              <a:rPr lang="fr-FR" sz="2000" b="1" dirty="0" err="1"/>
              <a:t>من</a:t>
            </a:r>
            <a:r>
              <a:rPr lang="fr-FR" sz="2000" b="1" dirty="0"/>
              <a:t> </a:t>
            </a:r>
            <a:r>
              <a:rPr lang="fr-FR" sz="2000" b="1" dirty="0" err="1"/>
              <a:t>الحمض</a:t>
            </a:r>
            <a:r>
              <a:rPr lang="fr-FR" sz="2000" b="1" dirty="0"/>
              <a:t> </a:t>
            </a:r>
            <a:r>
              <a:rPr lang="fr-FR" sz="2000" b="1" dirty="0" err="1"/>
              <a:t>النووي</a:t>
            </a:r>
            <a:r>
              <a:rPr lang="fr-FR" sz="2000" b="1" dirty="0"/>
              <a:t> </a:t>
            </a:r>
            <a:r>
              <a:rPr lang="fr-FR" sz="2000" b="1" dirty="0" err="1"/>
              <a:t>لبدائيات</a:t>
            </a:r>
            <a:r>
              <a:rPr lang="fr-FR" sz="2000" b="1" dirty="0"/>
              <a:t> </a:t>
            </a:r>
            <a:r>
              <a:rPr lang="fr-FR" sz="2000" b="1" dirty="0" err="1"/>
              <a:t>النوى</a:t>
            </a:r>
            <a:r>
              <a:rPr lang="fr-FR" sz="2000" b="1" dirty="0"/>
              <a:t>.</a:t>
            </a:r>
          </a:p>
        </p:txBody>
      </p:sp>
      <p:sp>
        <p:nvSpPr>
          <p:cNvPr id="7" name="Espace réservé du contenu 2"/>
          <p:cNvSpPr txBox="1">
            <a:spLocks/>
          </p:cNvSpPr>
          <p:nvPr/>
        </p:nvSpPr>
        <p:spPr>
          <a:xfrm>
            <a:off x="1115616" y="1209176"/>
            <a:ext cx="6048672" cy="50405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w="28575">
            <a:solidFill>
              <a:srgbClr val="00B050"/>
            </a:solidFill>
          </a:ln>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altLang="en-US" sz="2800" b="1" dirty="0" smtClean="0">
                <a:solidFill>
                  <a:srgbClr val="008000"/>
                </a:solidFill>
                <a:latin typeface="Times New Roman" panose="02020603050405020304" pitchFamily="18" charset="0"/>
                <a:cs typeface="Times New Roman" panose="02020603050405020304" pitchFamily="18" charset="0"/>
              </a:rPr>
              <a:t>Differences</a:t>
            </a:r>
            <a:endParaRPr lang="fr-FR"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862002"/>
      </p:ext>
    </p:extLst>
  </p:cSld>
  <p:clrMapOvr>
    <a:masterClrMapping/>
  </p:clrMapOvr>
  <p:transition>
    <p:pull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40" y="217165"/>
            <a:ext cx="8229600" cy="1143000"/>
          </a:xfr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path path="circle">
              <a:fillToRect l="100000" b="100000"/>
            </a:path>
            <a:tileRect t="-100000" r="-100000"/>
          </a:gradFill>
          <a:ln w="38100">
            <a:solidFill>
              <a:schemeClr val="tx1"/>
            </a:solidFill>
          </a:ln>
        </p:spPr>
        <p:txBody>
          <a:bodyPr>
            <a:normAutofit/>
          </a:bodyPr>
          <a:lstStyle/>
          <a:p>
            <a:pPr algn="ctr"/>
            <a:r>
              <a:rPr lang="en-US" sz="3600" b="1" dirty="0" smtClean="0">
                <a:solidFill>
                  <a:schemeClr val="tx1"/>
                </a:solidFill>
                <a:latin typeface="Times New Roman" panose="02020603050405020304" pitchFamily="18" charset="0"/>
                <a:cs typeface="Times New Roman" panose="02020603050405020304" pitchFamily="18" charset="0"/>
              </a:rPr>
              <a:t>Comparison Between </a:t>
            </a:r>
            <a:br>
              <a:rPr lang="en-US" sz="3600" b="1" dirty="0" smtClean="0">
                <a:solidFill>
                  <a:schemeClr val="tx1"/>
                </a:solidFill>
                <a:latin typeface="Times New Roman" panose="02020603050405020304" pitchFamily="18" charset="0"/>
                <a:cs typeface="Times New Roman" panose="02020603050405020304" pitchFamily="18" charset="0"/>
              </a:rPr>
            </a:br>
            <a:r>
              <a:rPr lang="en-US" sz="3600" b="1" dirty="0" smtClean="0">
                <a:solidFill>
                  <a:schemeClr val="tx1"/>
                </a:solidFill>
                <a:latin typeface="Times New Roman" panose="02020603050405020304" pitchFamily="18" charset="0"/>
                <a:cs typeface="Times New Roman" panose="02020603050405020304" pitchFamily="18" charset="0"/>
              </a:rPr>
              <a:t>Prokaryotic And Eukaryotic </a:t>
            </a:r>
            <a:r>
              <a:rPr lang="en-US" sz="3600" b="1" dirty="0" smtClean="0">
                <a:solidFill>
                  <a:schemeClr val="tx1"/>
                </a:solidFill>
                <a:latin typeface="Times New Roman" panose="02020603050405020304" pitchFamily="18" charset="0"/>
                <a:cs typeface="Times New Roman" panose="02020603050405020304" pitchFamily="18" charset="0"/>
              </a:rPr>
              <a:t>Cells </a:t>
            </a:r>
            <a:r>
              <a:rPr lang="en-US" sz="2200" b="1" dirty="0" err="1">
                <a:solidFill>
                  <a:prstClr val="black"/>
                </a:solidFill>
                <a:latin typeface="Times New Roman" panose="02020603050405020304" pitchFamily="18" charset="0"/>
                <a:cs typeface="Times New Roman" panose="02020603050405020304" pitchFamily="18" charset="0"/>
              </a:rPr>
              <a:t>cont</a:t>
            </a:r>
            <a:r>
              <a:rPr lang="en-US" sz="2200" b="1" dirty="0">
                <a:solidFill>
                  <a:prstClr val="black"/>
                </a:solidFill>
                <a:latin typeface="Times New Roman" panose="02020603050405020304" pitchFamily="18" charset="0"/>
                <a:cs typeface="Times New Roman" panose="02020603050405020304" pitchFamily="18" charset="0"/>
              </a:rPr>
              <a:t>….</a:t>
            </a:r>
            <a:endParaRPr lang="fr-FR" sz="3600" b="1" dirty="0">
              <a:solidFill>
                <a:schemeClr val="tx1"/>
              </a:solidFill>
              <a:latin typeface="Times New Roman" panose="02020603050405020304" pitchFamily="18" charset="0"/>
              <a:cs typeface="Times New Roman" panose="02020603050405020304" pitchFamily="18" charset="0"/>
            </a:endParaRPr>
          </a:p>
        </p:txBody>
      </p:sp>
      <p:sp>
        <p:nvSpPr>
          <p:cNvPr id="5" name="Rectangle 8">
            <a:extLst>
              <a:ext uri="{FF2B5EF4-FFF2-40B4-BE49-F238E27FC236}">
                <a16:creationId xmlns:a16="http://schemas.microsoft.com/office/drawing/2014/main" xmlns="" id="{A8964BA6-DCDA-7343-AD18-2168B0E3149B}"/>
              </a:ext>
            </a:extLst>
          </p:cNvPr>
          <p:cNvSpPr>
            <a:spLocks noChangeArrowheads="1"/>
          </p:cNvSpPr>
          <p:nvPr/>
        </p:nvSpPr>
        <p:spPr bwMode="auto">
          <a:xfrm>
            <a:off x="323528" y="2708920"/>
            <a:ext cx="5148063" cy="2808312"/>
          </a:xfrm>
          <a:prstGeom prst="rect">
            <a:avLst/>
          </a:prstGeom>
          <a:ln/>
          <a:extLst/>
        </p:spPr>
        <p:style>
          <a:lnRef idx="2">
            <a:schemeClr val="dk1"/>
          </a:lnRef>
          <a:fillRef idx="1">
            <a:schemeClr val="lt1"/>
          </a:fillRef>
          <a:effectRef idx="0">
            <a:schemeClr val="dk1"/>
          </a:effectRef>
          <a:fontRef idx="minor">
            <a:schemeClr val="dk1"/>
          </a:fontRef>
        </p:style>
        <p:txBody>
          <a:bodyPr/>
          <a:lstStyle>
            <a:lvl1pPr marL="571500" indent="-571500" eaLnBrk="0" hangingPunct="0">
              <a:spcBef>
                <a:spcPct val="20000"/>
              </a:spcBef>
              <a:buClr>
                <a:schemeClr val="tx2"/>
              </a:buClr>
              <a:buSzPct val="70000"/>
              <a:buFont typeface="Wingdings" pitchFamily="2" charset="2"/>
              <a:buChar char="l"/>
              <a:defRPr sz="3000">
                <a:solidFill>
                  <a:schemeClr val="tx1"/>
                </a:solidFill>
                <a:latin typeface="Arial" charset="0"/>
                <a:cs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cs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cs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cs typeface="Arial" charset="0"/>
              </a:defRPr>
            </a:lvl9pPr>
          </a:lstStyle>
          <a:p>
            <a:pPr marL="517525" marR="0" lvl="0" indent="-457200" algn="just" defTabSz="914400" eaLnBrk="0" fontAlgn="auto" latinLnBrk="0" hangingPunct="0">
              <a:lnSpc>
                <a:spcPct val="150000"/>
              </a:lnSpc>
              <a:spcBef>
                <a:spcPts val="0"/>
              </a:spcBef>
              <a:spcAft>
                <a:spcPts val="1200"/>
              </a:spcAft>
              <a:buClr>
                <a:prstClr val="black"/>
              </a:buClr>
              <a:buSzPct val="120000"/>
              <a:buFont typeface="+mj-lt"/>
              <a:buAutoNum type="arabicPeriod" startAt="5"/>
              <a:tabLst/>
              <a:defRPr/>
            </a:pPr>
            <a:r>
              <a:rPr kumimoji="0" lang="en-US" altLang="en-US" sz="2200" b="1" i="0" u="none" strike="noStrike" kern="0" cap="none" spc="0" normalizeH="0" baseline="0" noProof="0" dirty="0" smtClean="0">
                <a:ln>
                  <a:noFill/>
                </a:ln>
                <a:solidFill>
                  <a:prstClr val="black"/>
                </a:solidFill>
                <a:uLnTx/>
                <a:uFillTx/>
                <a:latin typeface="Times New Roman" panose="02020603050405020304" pitchFamily="18" charset="0"/>
                <a:cs typeface="Times New Roman" panose="02020603050405020304" pitchFamily="18" charset="0"/>
              </a:rPr>
              <a:t>Prokaryotes </a:t>
            </a:r>
            <a:r>
              <a:rPr kumimoji="0" lang="en-US" altLang="en-US" sz="2200" b="1" i="0" u="none" strike="noStrike" kern="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have a cell wall composed of peptidoglycan. Many types of eukaryotic cells also have cell walls, but none made of peptidoglycan</a:t>
            </a:r>
            <a:r>
              <a:rPr kumimoji="0" lang="en-US" altLang="en-US" sz="2200" b="1" i="0" u="none" strike="noStrike" kern="0" cap="none" spc="0" normalizeH="0" baseline="0" noProof="0" dirty="0" smtClean="0">
                <a:ln>
                  <a:noFill/>
                </a:ln>
                <a:solidFill>
                  <a:prstClr val="black"/>
                </a:solidFill>
                <a:uLnTx/>
                <a:uFillTx/>
                <a:latin typeface="Times New Roman" panose="02020603050405020304" pitchFamily="18" charset="0"/>
                <a:cs typeface="Times New Roman" panose="02020603050405020304" pitchFamily="18" charset="0"/>
              </a:rPr>
              <a:t>.</a:t>
            </a:r>
            <a:endParaRPr kumimoji="0" lang="en-US" altLang="en-US" sz="2200" b="1" i="0" u="none" strike="noStrike" kern="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5796136" y="2996952"/>
            <a:ext cx="3175188" cy="224676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indent="-457200" algn="just" rtl="1">
              <a:buFont typeface="+mj-lt"/>
              <a:buAutoNum type="arabicPeriod" startAt="5"/>
            </a:pPr>
            <a:r>
              <a:rPr lang="fr-FR" sz="2000" b="1" dirty="0" err="1"/>
              <a:t>تحتوي</a:t>
            </a:r>
            <a:r>
              <a:rPr lang="fr-FR" sz="2000" b="1" dirty="0"/>
              <a:t> </a:t>
            </a:r>
            <a:r>
              <a:rPr lang="fr-FR" sz="2000" b="1" dirty="0" err="1"/>
              <a:t>بدائيات</a:t>
            </a:r>
            <a:r>
              <a:rPr lang="fr-FR" sz="2000" b="1" dirty="0"/>
              <a:t> </a:t>
            </a:r>
            <a:r>
              <a:rPr lang="fr-FR" sz="2000" b="1" dirty="0" err="1"/>
              <a:t>النوى</a:t>
            </a:r>
            <a:r>
              <a:rPr lang="fr-FR" sz="2000" b="1" dirty="0"/>
              <a:t> </a:t>
            </a:r>
            <a:r>
              <a:rPr lang="fr-FR" sz="2000" b="1" dirty="0" err="1"/>
              <a:t>على</a:t>
            </a:r>
            <a:r>
              <a:rPr lang="fr-FR" sz="2000" b="1" dirty="0"/>
              <a:t> </a:t>
            </a:r>
            <a:r>
              <a:rPr lang="fr-FR" sz="2000" b="1" dirty="0" err="1"/>
              <a:t>جدار</a:t>
            </a:r>
            <a:r>
              <a:rPr lang="fr-FR" sz="2000" b="1" dirty="0"/>
              <a:t> </a:t>
            </a:r>
            <a:r>
              <a:rPr lang="fr-FR" sz="2000" b="1" dirty="0" err="1"/>
              <a:t>خلوي</a:t>
            </a:r>
            <a:r>
              <a:rPr lang="fr-FR" sz="2000" b="1" dirty="0"/>
              <a:t> </a:t>
            </a:r>
            <a:r>
              <a:rPr lang="fr-FR" sz="2000" b="1" dirty="0" err="1"/>
              <a:t>مكون</a:t>
            </a:r>
            <a:r>
              <a:rPr lang="fr-FR" sz="2000" b="1" dirty="0"/>
              <a:t> </a:t>
            </a:r>
            <a:r>
              <a:rPr lang="fr-FR" sz="2000" b="1" dirty="0" err="1"/>
              <a:t>من</a:t>
            </a:r>
            <a:r>
              <a:rPr lang="fr-FR" sz="2000" b="1" dirty="0"/>
              <a:t> </a:t>
            </a:r>
            <a:r>
              <a:rPr lang="fr-FR" sz="2000" b="1" dirty="0" err="1"/>
              <a:t>ببتيدوجليكان</a:t>
            </a:r>
            <a:r>
              <a:rPr lang="fr-FR" sz="2000" b="1" dirty="0"/>
              <a:t>. </a:t>
            </a:r>
            <a:r>
              <a:rPr lang="fr-FR" sz="2000" b="1" dirty="0" err="1"/>
              <a:t>كما</a:t>
            </a:r>
            <a:r>
              <a:rPr lang="fr-FR" sz="2000" b="1" dirty="0"/>
              <a:t> </a:t>
            </a:r>
            <a:r>
              <a:rPr lang="fr-FR" sz="2000" b="1" dirty="0" err="1"/>
              <a:t>تحتوي</a:t>
            </a:r>
            <a:r>
              <a:rPr lang="fr-FR" sz="2000" b="1" dirty="0"/>
              <a:t> </a:t>
            </a:r>
            <a:r>
              <a:rPr lang="fr-FR" sz="2000" b="1" dirty="0" err="1"/>
              <a:t>العديد</a:t>
            </a:r>
            <a:r>
              <a:rPr lang="fr-FR" sz="2000" b="1" dirty="0"/>
              <a:t> </a:t>
            </a:r>
            <a:r>
              <a:rPr lang="fr-FR" sz="2000" b="1" dirty="0" err="1"/>
              <a:t>من</a:t>
            </a:r>
            <a:r>
              <a:rPr lang="fr-FR" sz="2000" b="1" dirty="0"/>
              <a:t> </a:t>
            </a:r>
            <a:r>
              <a:rPr lang="fr-FR" sz="2000" b="1" dirty="0" err="1"/>
              <a:t>أنواع</a:t>
            </a:r>
            <a:r>
              <a:rPr lang="fr-FR" sz="2000" b="1" dirty="0"/>
              <a:t> </a:t>
            </a:r>
            <a:r>
              <a:rPr lang="fr-FR" sz="2000" b="1" dirty="0" err="1"/>
              <a:t>الخلايا</a:t>
            </a:r>
            <a:r>
              <a:rPr lang="fr-FR" sz="2000" b="1" dirty="0"/>
              <a:t> </a:t>
            </a:r>
            <a:r>
              <a:rPr lang="fr-FR" sz="2000" b="1" dirty="0" err="1"/>
              <a:t>حقيقية</a:t>
            </a:r>
            <a:r>
              <a:rPr lang="fr-FR" sz="2000" b="1" dirty="0"/>
              <a:t> </a:t>
            </a:r>
            <a:r>
              <a:rPr lang="fr-FR" sz="2000" b="1" dirty="0" err="1"/>
              <a:t>النوى</a:t>
            </a:r>
            <a:r>
              <a:rPr lang="fr-FR" sz="2000" b="1" dirty="0"/>
              <a:t> </a:t>
            </a:r>
            <a:r>
              <a:rPr lang="fr-FR" sz="2000" b="1" dirty="0" err="1"/>
              <a:t>على</a:t>
            </a:r>
            <a:r>
              <a:rPr lang="fr-FR" sz="2000" b="1" dirty="0"/>
              <a:t> </a:t>
            </a:r>
            <a:r>
              <a:rPr lang="fr-FR" sz="2000" b="1" dirty="0" err="1"/>
              <a:t>جدران</a:t>
            </a:r>
            <a:r>
              <a:rPr lang="fr-FR" sz="2000" b="1" dirty="0"/>
              <a:t> </a:t>
            </a:r>
            <a:r>
              <a:rPr lang="fr-FR" sz="2000" b="1" dirty="0" err="1"/>
              <a:t>خلوية</a:t>
            </a:r>
            <a:r>
              <a:rPr lang="fr-FR" sz="2000" b="1" dirty="0"/>
              <a:t>، </a:t>
            </a:r>
            <a:r>
              <a:rPr lang="fr-FR" sz="2000" b="1" dirty="0" err="1"/>
              <a:t>ولكن</a:t>
            </a:r>
            <a:r>
              <a:rPr lang="fr-FR" sz="2000" b="1" dirty="0"/>
              <a:t> </a:t>
            </a:r>
            <a:r>
              <a:rPr lang="fr-FR" sz="2000" b="1" dirty="0" err="1"/>
              <a:t>لا</a:t>
            </a:r>
            <a:r>
              <a:rPr lang="fr-FR" sz="2000" b="1" dirty="0"/>
              <a:t> </a:t>
            </a:r>
            <a:r>
              <a:rPr lang="fr-FR" sz="2000" b="1" dirty="0" err="1"/>
              <a:t>يوجد</a:t>
            </a:r>
            <a:r>
              <a:rPr lang="fr-FR" sz="2000" b="1" dirty="0"/>
              <a:t> </a:t>
            </a:r>
            <a:r>
              <a:rPr lang="fr-FR" sz="2000" b="1" dirty="0" err="1"/>
              <a:t>منها</a:t>
            </a:r>
            <a:r>
              <a:rPr lang="fr-FR" sz="2000" b="1" dirty="0"/>
              <a:t> </a:t>
            </a:r>
            <a:r>
              <a:rPr lang="fr-FR" sz="2000" b="1" dirty="0" err="1"/>
              <a:t>جدار</a:t>
            </a:r>
            <a:r>
              <a:rPr lang="fr-FR" sz="2000" b="1" dirty="0"/>
              <a:t> </a:t>
            </a:r>
            <a:r>
              <a:rPr lang="fr-FR" sz="2000" b="1" dirty="0" err="1"/>
              <a:t>خلوي</a:t>
            </a:r>
            <a:r>
              <a:rPr lang="fr-FR" sz="2000" b="1" dirty="0"/>
              <a:t> </a:t>
            </a:r>
            <a:r>
              <a:rPr lang="fr-FR" sz="2000" b="1" dirty="0" err="1"/>
              <a:t>مكون</a:t>
            </a:r>
            <a:r>
              <a:rPr lang="fr-FR" sz="2000" b="1" dirty="0"/>
              <a:t> </a:t>
            </a:r>
            <a:r>
              <a:rPr lang="fr-FR" sz="2000" b="1" dirty="0" err="1"/>
              <a:t>من</a:t>
            </a:r>
            <a:r>
              <a:rPr lang="fr-FR" sz="2000" b="1" dirty="0"/>
              <a:t> </a:t>
            </a:r>
            <a:r>
              <a:rPr lang="fr-FR" sz="2000" b="1" dirty="0" err="1"/>
              <a:t>ببتيدوجليكان</a:t>
            </a:r>
            <a:r>
              <a:rPr lang="fr-FR" sz="2000" b="1" dirty="0" smtClean="0"/>
              <a:t>.</a:t>
            </a:r>
            <a:endParaRPr lang="fr-FR" sz="2000" b="1" dirty="0"/>
          </a:p>
        </p:txBody>
      </p:sp>
      <p:sp>
        <p:nvSpPr>
          <p:cNvPr id="10" name="Espace réservé du contenu 2"/>
          <p:cNvSpPr txBox="1">
            <a:spLocks/>
          </p:cNvSpPr>
          <p:nvPr/>
        </p:nvSpPr>
        <p:spPr>
          <a:xfrm>
            <a:off x="1519004" y="1804256"/>
            <a:ext cx="6048672" cy="50405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w="28575">
            <a:solidFill>
              <a:srgbClr val="00B050"/>
            </a:solidFill>
          </a:ln>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altLang="en-US" sz="2800" b="1" dirty="0" smtClean="0">
                <a:solidFill>
                  <a:srgbClr val="008000"/>
                </a:solidFill>
                <a:latin typeface="Times New Roman" panose="02020603050405020304" pitchFamily="18" charset="0"/>
                <a:cs typeface="Times New Roman" panose="02020603050405020304" pitchFamily="18" charset="0"/>
              </a:rPr>
              <a:t>Differences</a:t>
            </a:r>
            <a:endParaRPr lang="fr-FR"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2220810"/>
      </p:ext>
    </p:extLst>
  </p:cSld>
  <p:clrMapOvr>
    <a:masterClrMapping/>
  </p:clrMapOvr>
  <p:transition>
    <p:pull di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40" y="-27384"/>
            <a:ext cx="8229600" cy="1143000"/>
          </a:xfr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path path="circle">
              <a:fillToRect l="100000" b="100000"/>
            </a:path>
            <a:tileRect t="-100000" r="-100000"/>
          </a:gradFill>
          <a:ln w="38100">
            <a:solidFill>
              <a:schemeClr val="tx1"/>
            </a:solidFill>
          </a:ln>
        </p:spPr>
        <p:txBody>
          <a:bodyPr>
            <a:normAutofit/>
          </a:bodyPr>
          <a:lstStyle/>
          <a:p>
            <a:pPr algn="ctr"/>
            <a:r>
              <a:rPr lang="en-US" sz="3600" b="1" dirty="0" smtClean="0">
                <a:solidFill>
                  <a:schemeClr val="tx1"/>
                </a:solidFill>
                <a:latin typeface="Times New Roman" panose="02020603050405020304" pitchFamily="18" charset="0"/>
                <a:cs typeface="Times New Roman" panose="02020603050405020304" pitchFamily="18" charset="0"/>
              </a:rPr>
              <a:t>Comparison Between </a:t>
            </a:r>
            <a:br>
              <a:rPr lang="en-US" sz="3600" b="1" dirty="0" smtClean="0">
                <a:solidFill>
                  <a:schemeClr val="tx1"/>
                </a:solidFill>
                <a:latin typeface="Times New Roman" panose="02020603050405020304" pitchFamily="18" charset="0"/>
                <a:cs typeface="Times New Roman" panose="02020603050405020304" pitchFamily="18" charset="0"/>
              </a:rPr>
            </a:br>
            <a:r>
              <a:rPr lang="en-US" sz="3600" b="1" dirty="0" smtClean="0">
                <a:solidFill>
                  <a:schemeClr val="tx1"/>
                </a:solidFill>
                <a:latin typeface="Times New Roman" panose="02020603050405020304" pitchFamily="18" charset="0"/>
                <a:cs typeface="Times New Roman" panose="02020603050405020304" pitchFamily="18" charset="0"/>
              </a:rPr>
              <a:t>Prokaryotic And Eukaryotic </a:t>
            </a:r>
            <a:r>
              <a:rPr lang="en-US" sz="3600" b="1" dirty="0" smtClean="0">
                <a:solidFill>
                  <a:schemeClr val="tx1"/>
                </a:solidFill>
                <a:latin typeface="Times New Roman" panose="02020603050405020304" pitchFamily="18" charset="0"/>
                <a:cs typeface="Times New Roman" panose="02020603050405020304" pitchFamily="18" charset="0"/>
              </a:rPr>
              <a:t>Cells</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cont</a:t>
            </a:r>
            <a:r>
              <a:rPr lang="en-US" sz="2200" b="1" dirty="0">
                <a:solidFill>
                  <a:prstClr val="black"/>
                </a:solidFill>
                <a:latin typeface="Times New Roman" panose="02020603050405020304" pitchFamily="18" charset="0"/>
                <a:cs typeface="Times New Roman" panose="02020603050405020304" pitchFamily="18" charset="0"/>
              </a:rPr>
              <a:t>….</a:t>
            </a:r>
            <a:endParaRPr lang="fr-FR" sz="3600" b="1" dirty="0">
              <a:solidFill>
                <a:schemeClr val="tx1"/>
              </a:solidFill>
              <a:latin typeface="Times New Roman" panose="02020603050405020304" pitchFamily="18" charset="0"/>
              <a:cs typeface="Times New Roman" panose="02020603050405020304" pitchFamily="18" charset="0"/>
            </a:endParaRPr>
          </a:p>
        </p:txBody>
      </p:sp>
      <p:sp>
        <p:nvSpPr>
          <p:cNvPr id="5" name="Rectangle 8">
            <a:extLst>
              <a:ext uri="{FF2B5EF4-FFF2-40B4-BE49-F238E27FC236}">
                <a16:creationId xmlns:a16="http://schemas.microsoft.com/office/drawing/2014/main" xmlns="" id="{A8964BA6-DCDA-7343-AD18-2168B0E3149B}"/>
              </a:ext>
            </a:extLst>
          </p:cNvPr>
          <p:cNvSpPr>
            <a:spLocks noChangeArrowheads="1"/>
          </p:cNvSpPr>
          <p:nvPr/>
        </p:nvSpPr>
        <p:spPr bwMode="auto">
          <a:xfrm>
            <a:off x="251520" y="2088770"/>
            <a:ext cx="4968551" cy="4365104"/>
          </a:xfrm>
          <a:prstGeom prst="rect">
            <a:avLst/>
          </a:prstGeom>
          <a:ln/>
          <a:extLst/>
        </p:spPr>
        <p:style>
          <a:lnRef idx="2">
            <a:schemeClr val="dk1"/>
          </a:lnRef>
          <a:fillRef idx="1">
            <a:schemeClr val="lt1"/>
          </a:fillRef>
          <a:effectRef idx="0">
            <a:schemeClr val="dk1"/>
          </a:effectRef>
          <a:fontRef idx="minor">
            <a:schemeClr val="dk1"/>
          </a:fontRef>
        </p:style>
        <p:txBody>
          <a:bodyPr/>
          <a:lstStyle>
            <a:lvl1pPr marL="571500" indent="-571500" eaLnBrk="0" hangingPunct="0">
              <a:spcBef>
                <a:spcPct val="20000"/>
              </a:spcBef>
              <a:buClr>
                <a:schemeClr val="tx2"/>
              </a:buClr>
              <a:buSzPct val="70000"/>
              <a:buFont typeface="Wingdings" pitchFamily="2" charset="2"/>
              <a:buChar char="l"/>
              <a:defRPr sz="3000">
                <a:solidFill>
                  <a:schemeClr val="tx1"/>
                </a:solidFill>
                <a:latin typeface="Arial" charset="0"/>
                <a:cs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cs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cs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cs typeface="Arial" charset="0"/>
              </a:defRPr>
            </a:lvl9pPr>
          </a:lstStyle>
          <a:p>
            <a:pPr marL="517525" marR="0" lvl="0" indent="-457200" algn="just" defTabSz="914400" eaLnBrk="0" fontAlgn="auto" latinLnBrk="0" hangingPunct="0">
              <a:lnSpc>
                <a:spcPct val="150000"/>
              </a:lnSpc>
              <a:spcBef>
                <a:spcPts val="0"/>
              </a:spcBef>
              <a:spcAft>
                <a:spcPts val="1200"/>
              </a:spcAft>
              <a:buClr>
                <a:prstClr val="black"/>
              </a:buClr>
              <a:buSzPct val="120000"/>
              <a:buFont typeface="+mj-lt"/>
              <a:buAutoNum type="arabicPeriod" startAt="6"/>
              <a:tabLst/>
              <a:defRPr/>
            </a:pPr>
            <a:r>
              <a:rPr kumimoji="0" lang="en-US" altLang="en-US" sz="2200" b="1" i="0" u="none" strike="noStrike" kern="0" cap="none" spc="0" normalizeH="0" baseline="0" noProof="0" dirty="0" smtClean="0">
                <a:ln>
                  <a:noFill/>
                </a:ln>
                <a:solidFill>
                  <a:prstClr val="black"/>
                </a:solidFill>
                <a:uLnTx/>
                <a:uFillTx/>
                <a:latin typeface="Times New Roman" panose="02020603050405020304" pitchFamily="18" charset="0"/>
                <a:cs typeface="Times New Roman" panose="02020603050405020304" pitchFamily="18" charset="0"/>
              </a:rPr>
              <a:t>The </a:t>
            </a:r>
            <a:r>
              <a:rPr kumimoji="0" lang="en-US" altLang="en-US" sz="2200" b="1" i="0" u="none" strike="noStrike" kern="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DNA of prokaryotes floats freely inside the cell; the DNA of eukaryotes is held within its nucleus and associated with histones (proteins)</a:t>
            </a:r>
          </a:p>
          <a:p>
            <a:pPr marL="398463" marR="0" lvl="0" indent="-338138" algn="just" defTabSz="914400" eaLnBrk="0" fontAlgn="auto" latinLnBrk="0" hangingPunct="0">
              <a:lnSpc>
                <a:spcPct val="150000"/>
              </a:lnSpc>
              <a:spcBef>
                <a:spcPts val="0"/>
              </a:spcBef>
              <a:spcAft>
                <a:spcPts val="1200"/>
              </a:spcAft>
              <a:buClr>
                <a:prstClr val="black"/>
              </a:buClr>
              <a:buSzPct val="120000"/>
              <a:buFont typeface="Wingdings" pitchFamily="2" charset="2"/>
              <a:buAutoNum type="arabicPeriod" startAt="6"/>
              <a:tabLst/>
              <a:defRPr/>
            </a:pPr>
            <a:r>
              <a:rPr kumimoji="0" lang="en-US" altLang="en-US" sz="2200" b="1" i="0" u="none" strike="noStrike" kern="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Eukaryotes undergo mitosis</a:t>
            </a:r>
            <a:r>
              <a:rPr kumimoji="0" lang="en-US" altLang="en-US" sz="2200" b="1" i="0" u="none" strike="noStrike" kern="0" cap="none" spc="0" normalizeH="0" baseline="0" noProof="0" dirty="0">
                <a:ln>
                  <a:noFill/>
                </a:ln>
                <a:solidFill>
                  <a:srgbClr val="FF0000"/>
                </a:solidFill>
                <a:uLnTx/>
                <a:uFillTx/>
                <a:latin typeface="Times New Roman" panose="02020603050405020304" pitchFamily="18" charset="0"/>
                <a:cs typeface="Times New Roman" panose="02020603050405020304" pitchFamily="18" charset="0"/>
              </a:rPr>
              <a:t> </a:t>
            </a:r>
            <a:r>
              <a:rPr kumimoji="0" lang="en-US" altLang="en-US" sz="2200" b="1" i="0" u="none" strike="noStrike" kern="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and meiosis; prokaryotes divide by binary fission (simple cell division).</a:t>
            </a:r>
          </a:p>
        </p:txBody>
      </p:sp>
      <p:sp>
        <p:nvSpPr>
          <p:cNvPr id="9" name="Rectangle 8"/>
          <p:cNvSpPr/>
          <p:nvPr/>
        </p:nvSpPr>
        <p:spPr>
          <a:xfrm>
            <a:off x="5364088" y="2088770"/>
            <a:ext cx="3679244" cy="424731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indent="-457200" algn="just" rtl="1">
              <a:lnSpc>
                <a:spcPct val="150000"/>
              </a:lnSpc>
              <a:buFont typeface="+mj-lt"/>
              <a:buAutoNum type="arabicPeriod" startAt="6"/>
            </a:pPr>
            <a:r>
              <a:rPr lang="fr-FR" sz="2000" b="1" dirty="0" err="1" smtClean="0"/>
              <a:t>تطفو</a:t>
            </a:r>
            <a:r>
              <a:rPr lang="fr-FR" sz="2000" b="1" dirty="0" smtClean="0"/>
              <a:t> </a:t>
            </a:r>
            <a:r>
              <a:rPr lang="fr-FR" sz="2000" b="1" dirty="0" err="1"/>
              <a:t>الحمض</a:t>
            </a:r>
            <a:r>
              <a:rPr lang="fr-FR" sz="2000" b="1" dirty="0"/>
              <a:t> </a:t>
            </a:r>
            <a:r>
              <a:rPr lang="fr-FR" sz="2000" b="1" dirty="0" err="1"/>
              <a:t>النووي</a:t>
            </a:r>
            <a:r>
              <a:rPr lang="fr-FR" sz="2000" b="1" dirty="0"/>
              <a:t> </a:t>
            </a:r>
            <a:r>
              <a:rPr lang="fr-FR" sz="2000" b="1" dirty="0" err="1"/>
              <a:t>لبدائيات</a:t>
            </a:r>
            <a:r>
              <a:rPr lang="fr-FR" sz="2000" b="1" dirty="0"/>
              <a:t> </a:t>
            </a:r>
            <a:r>
              <a:rPr lang="fr-FR" sz="2000" b="1" dirty="0" err="1"/>
              <a:t>النوى</a:t>
            </a:r>
            <a:r>
              <a:rPr lang="fr-FR" sz="2000" b="1" dirty="0"/>
              <a:t> </a:t>
            </a:r>
            <a:r>
              <a:rPr lang="fr-FR" sz="2000" b="1" dirty="0" err="1"/>
              <a:t>بحرية</a:t>
            </a:r>
            <a:r>
              <a:rPr lang="fr-FR" sz="2000" b="1" dirty="0"/>
              <a:t> </a:t>
            </a:r>
            <a:r>
              <a:rPr lang="fr-FR" sz="2000" b="1" dirty="0" err="1"/>
              <a:t>داخل</a:t>
            </a:r>
            <a:r>
              <a:rPr lang="fr-FR" sz="2000" b="1" dirty="0"/>
              <a:t> </a:t>
            </a:r>
            <a:r>
              <a:rPr lang="fr-FR" sz="2000" b="1" dirty="0" err="1"/>
              <a:t>الخلية</a:t>
            </a:r>
            <a:r>
              <a:rPr lang="fr-FR" sz="2000" b="1" dirty="0"/>
              <a:t>؛ </a:t>
            </a:r>
            <a:r>
              <a:rPr lang="fr-FR" sz="2000" b="1" dirty="0" err="1"/>
              <a:t>بينما</a:t>
            </a:r>
            <a:r>
              <a:rPr lang="fr-FR" sz="2000" b="1" dirty="0"/>
              <a:t> </a:t>
            </a:r>
            <a:r>
              <a:rPr lang="fr-FR" sz="2000" b="1" dirty="0" err="1"/>
              <a:t>يتم</a:t>
            </a:r>
            <a:r>
              <a:rPr lang="fr-FR" sz="2000" b="1" dirty="0"/>
              <a:t> </a:t>
            </a:r>
            <a:r>
              <a:rPr lang="fr-FR" sz="2000" b="1" dirty="0" err="1"/>
              <a:t>الاحتفاظ</a:t>
            </a:r>
            <a:r>
              <a:rPr lang="fr-FR" sz="2000" b="1" dirty="0"/>
              <a:t> </a:t>
            </a:r>
            <a:r>
              <a:rPr lang="fr-FR" sz="2000" b="1" dirty="0" err="1"/>
              <a:t>بالحمض</a:t>
            </a:r>
            <a:r>
              <a:rPr lang="fr-FR" sz="2000" b="1" dirty="0"/>
              <a:t> </a:t>
            </a:r>
            <a:r>
              <a:rPr lang="fr-FR" sz="2000" b="1" dirty="0" err="1"/>
              <a:t>النووي</a:t>
            </a:r>
            <a:r>
              <a:rPr lang="fr-FR" sz="2000" b="1" dirty="0"/>
              <a:t> </a:t>
            </a:r>
            <a:r>
              <a:rPr lang="fr-FR" sz="2000" b="1" dirty="0" err="1"/>
              <a:t>لحقيقيات</a:t>
            </a:r>
            <a:r>
              <a:rPr lang="fr-FR" sz="2000" b="1" dirty="0"/>
              <a:t> </a:t>
            </a:r>
            <a:r>
              <a:rPr lang="fr-FR" sz="2000" b="1" dirty="0" err="1"/>
              <a:t>النوى</a:t>
            </a:r>
            <a:r>
              <a:rPr lang="fr-FR" sz="2000" b="1" dirty="0"/>
              <a:t> </a:t>
            </a:r>
            <a:r>
              <a:rPr lang="fr-FR" sz="2000" b="1" dirty="0" err="1"/>
              <a:t>داخل</a:t>
            </a:r>
            <a:r>
              <a:rPr lang="fr-FR" sz="2000" b="1" dirty="0"/>
              <a:t> </a:t>
            </a:r>
            <a:r>
              <a:rPr lang="fr-FR" sz="2000" b="1" dirty="0" err="1"/>
              <a:t>نواتها</a:t>
            </a:r>
            <a:r>
              <a:rPr lang="fr-FR" sz="2000" b="1" dirty="0"/>
              <a:t> </a:t>
            </a:r>
            <a:r>
              <a:rPr lang="fr-FR" sz="2000" b="1" dirty="0" err="1"/>
              <a:t>ويرتبط</a:t>
            </a:r>
            <a:r>
              <a:rPr lang="fr-FR" sz="2000" b="1" dirty="0"/>
              <a:t> </a:t>
            </a:r>
            <a:r>
              <a:rPr lang="fr-FR" sz="2000" b="1" dirty="0" err="1"/>
              <a:t>بالهستونات</a:t>
            </a:r>
            <a:r>
              <a:rPr lang="fr-FR" sz="2000" b="1" dirty="0"/>
              <a:t> </a:t>
            </a:r>
            <a:endParaRPr lang="fr-FR" sz="2000" b="1" dirty="0" smtClean="0"/>
          </a:p>
          <a:p>
            <a:pPr marL="457200" indent="-457200" algn="just" rtl="1">
              <a:lnSpc>
                <a:spcPct val="150000"/>
              </a:lnSpc>
              <a:buFont typeface="+mj-lt"/>
              <a:buAutoNum type="arabicPeriod" startAt="6"/>
            </a:pPr>
            <a:r>
              <a:rPr lang="fr-FR" sz="2000" b="1" dirty="0" err="1" smtClean="0"/>
              <a:t>تخضع</a:t>
            </a:r>
            <a:r>
              <a:rPr lang="fr-FR" sz="2000" b="1" dirty="0" smtClean="0"/>
              <a:t> </a:t>
            </a:r>
            <a:r>
              <a:rPr lang="fr-FR" sz="2000" b="1" dirty="0" err="1"/>
              <a:t>حقيقيات</a:t>
            </a:r>
            <a:r>
              <a:rPr lang="fr-FR" sz="2000" b="1" dirty="0"/>
              <a:t> </a:t>
            </a:r>
            <a:r>
              <a:rPr lang="fr-FR" sz="2000" b="1" dirty="0" err="1"/>
              <a:t>النوى</a:t>
            </a:r>
            <a:r>
              <a:rPr lang="fr-FR" sz="2000" b="1" dirty="0"/>
              <a:t> </a:t>
            </a:r>
            <a:r>
              <a:rPr lang="fr-FR" sz="2000" b="1" dirty="0" err="1"/>
              <a:t>للانقسام</a:t>
            </a:r>
            <a:r>
              <a:rPr lang="fr-FR" sz="2000" b="1" dirty="0"/>
              <a:t> </a:t>
            </a:r>
            <a:r>
              <a:rPr lang="fr-FR" sz="2000" b="1" dirty="0" err="1"/>
              <a:t>المتساوي</a:t>
            </a:r>
            <a:r>
              <a:rPr lang="fr-FR" sz="2000" b="1" dirty="0"/>
              <a:t> </a:t>
            </a:r>
            <a:r>
              <a:rPr lang="fr-FR" sz="2000" b="1" dirty="0" err="1"/>
              <a:t>والانقسام</a:t>
            </a:r>
            <a:r>
              <a:rPr lang="fr-FR" sz="2000" b="1" dirty="0"/>
              <a:t> </a:t>
            </a:r>
            <a:r>
              <a:rPr lang="fr-FR" sz="2000" b="1" dirty="0" err="1"/>
              <a:t>الاختزالي</a:t>
            </a:r>
            <a:r>
              <a:rPr lang="fr-FR" sz="2000" b="1" dirty="0"/>
              <a:t>؛ </a:t>
            </a:r>
            <a:r>
              <a:rPr lang="fr-FR" sz="2000" b="1" dirty="0" err="1"/>
              <a:t>وتنقسم</a:t>
            </a:r>
            <a:r>
              <a:rPr lang="fr-FR" sz="2000" b="1" dirty="0"/>
              <a:t> </a:t>
            </a:r>
            <a:r>
              <a:rPr lang="fr-FR" sz="2000" b="1" dirty="0" err="1"/>
              <a:t>بدائيات</a:t>
            </a:r>
            <a:r>
              <a:rPr lang="fr-FR" sz="2000" b="1" dirty="0"/>
              <a:t> </a:t>
            </a:r>
            <a:r>
              <a:rPr lang="fr-FR" sz="2000" b="1" dirty="0" err="1"/>
              <a:t>النوى</a:t>
            </a:r>
            <a:r>
              <a:rPr lang="fr-FR" sz="2000" b="1" dirty="0"/>
              <a:t> </a:t>
            </a:r>
            <a:r>
              <a:rPr lang="fr-FR" sz="2000" b="1" dirty="0" err="1"/>
              <a:t>عن</a:t>
            </a:r>
            <a:r>
              <a:rPr lang="fr-FR" sz="2000" b="1" dirty="0"/>
              <a:t> </a:t>
            </a:r>
            <a:r>
              <a:rPr lang="fr-FR" sz="2000" b="1" dirty="0" err="1"/>
              <a:t>طريق</a:t>
            </a:r>
            <a:r>
              <a:rPr lang="fr-FR" sz="2000" b="1" dirty="0"/>
              <a:t> </a:t>
            </a:r>
            <a:r>
              <a:rPr lang="fr-FR" sz="2000" b="1" dirty="0" err="1"/>
              <a:t>الانشطار</a:t>
            </a:r>
            <a:r>
              <a:rPr lang="fr-FR" sz="2000" b="1" dirty="0"/>
              <a:t> </a:t>
            </a:r>
            <a:r>
              <a:rPr lang="fr-FR" sz="2000" b="1" dirty="0" err="1"/>
              <a:t>الثنائي</a:t>
            </a:r>
            <a:r>
              <a:rPr lang="fr-FR" sz="2000" b="1" dirty="0"/>
              <a:t> </a:t>
            </a:r>
            <a:r>
              <a:rPr lang="fr-FR" sz="2000" b="1" dirty="0" err="1" smtClean="0"/>
              <a:t>انقسام</a:t>
            </a:r>
            <a:r>
              <a:rPr lang="fr-FR" sz="2000" b="1" dirty="0" smtClean="0"/>
              <a:t> </a:t>
            </a:r>
            <a:r>
              <a:rPr lang="fr-FR" sz="2000" b="1" dirty="0" err="1"/>
              <a:t>الخلايا</a:t>
            </a:r>
            <a:r>
              <a:rPr lang="fr-FR" sz="2000" b="1" dirty="0"/>
              <a:t> </a:t>
            </a:r>
            <a:r>
              <a:rPr lang="fr-FR" sz="2000" b="1" dirty="0" err="1" smtClean="0"/>
              <a:t>البسيط</a:t>
            </a:r>
            <a:endParaRPr lang="fr-FR" sz="2000" b="1" dirty="0"/>
          </a:p>
        </p:txBody>
      </p:sp>
      <p:sp>
        <p:nvSpPr>
          <p:cNvPr id="6" name="Espace réservé du contenu 2"/>
          <p:cNvSpPr txBox="1">
            <a:spLocks/>
          </p:cNvSpPr>
          <p:nvPr/>
        </p:nvSpPr>
        <p:spPr>
          <a:xfrm>
            <a:off x="1519004" y="1350165"/>
            <a:ext cx="6048672" cy="50405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w="28575">
            <a:solidFill>
              <a:srgbClr val="00B050"/>
            </a:solidFill>
          </a:ln>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altLang="en-US" sz="2800" b="1" dirty="0" smtClean="0">
                <a:solidFill>
                  <a:srgbClr val="008000"/>
                </a:solidFill>
                <a:latin typeface="Times New Roman" panose="02020603050405020304" pitchFamily="18" charset="0"/>
                <a:cs typeface="Times New Roman" panose="02020603050405020304" pitchFamily="18" charset="0"/>
              </a:rPr>
              <a:t>Differences</a:t>
            </a:r>
            <a:endParaRPr lang="fr-FR"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1303470"/>
      </p:ext>
    </p:extLst>
  </p:cSld>
  <p:clrMapOvr>
    <a:masterClrMapping/>
  </p:clrMapOvr>
  <p:transition>
    <p:pull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180000" y="836712"/>
            <a:ext cx="8964000" cy="5832000"/>
          </a:xfrm>
          <a:prstGeom prst="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w="28575">
            <a:solidFill>
              <a:srgbClr val="0000FF"/>
            </a:solidFill>
          </a:ln>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a:buClr>
                <a:srgbClr val="C00000"/>
              </a:buClr>
              <a:buSzPct val="110000"/>
              <a:buNone/>
            </a:pPr>
            <a:r>
              <a:rPr lang="en-US" sz="1800" dirty="0" smtClean="0">
                <a:latin typeface="Times New Roman" panose="02020603050405020304" pitchFamily="18" charset="0"/>
                <a:cs typeface="Times New Roman" panose="02020603050405020304" pitchFamily="18" charset="0"/>
              </a:rPr>
              <a:t>On the basis of their cell structure all l</a:t>
            </a:r>
            <a:r>
              <a:rPr lang="fr-FR" sz="1800" dirty="0" err="1" smtClean="0">
                <a:latin typeface="Times New Roman" panose="02020603050405020304" pitchFamily="18" charset="0"/>
                <a:cs typeface="Times New Roman" panose="02020603050405020304" pitchFamily="18" charset="0"/>
              </a:rPr>
              <a:t>iving</a:t>
            </a:r>
            <a:r>
              <a:rPr lang="fr-FR" sz="1800" dirty="0" smtClean="0">
                <a:latin typeface="Times New Roman" panose="02020603050405020304" pitchFamily="18" charset="0"/>
                <a:cs typeface="Times New Roman" panose="02020603050405020304" pitchFamily="18" charset="0"/>
              </a:rPr>
              <a:t> </a:t>
            </a:r>
            <a:r>
              <a:rPr lang="fr-FR" sz="1800" dirty="0" err="1" smtClean="0">
                <a:latin typeface="Times New Roman" panose="02020603050405020304" pitchFamily="18" charset="0"/>
                <a:cs typeface="Times New Roman" panose="02020603050405020304" pitchFamily="18" charset="0"/>
              </a:rPr>
              <a:t>organisms</a:t>
            </a:r>
            <a:r>
              <a:rPr lang="fr-FR"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are </a:t>
            </a:r>
            <a:r>
              <a:rPr lang="fr-FR" sz="1800" dirty="0" err="1" smtClean="0">
                <a:latin typeface="Times New Roman" panose="02020603050405020304" pitchFamily="18" charset="0"/>
                <a:cs typeface="Times New Roman" panose="02020603050405020304" pitchFamily="18" charset="0"/>
              </a:rPr>
              <a:t>Prokaryotes</a:t>
            </a:r>
            <a:r>
              <a:rPr lang="fr-FR" sz="1800" dirty="0" smtClean="0">
                <a:latin typeface="Times New Roman" panose="02020603050405020304" pitchFamily="18" charset="0"/>
                <a:cs typeface="Times New Roman" panose="02020603050405020304" pitchFamily="18" charset="0"/>
              </a:rPr>
              <a:t> or </a:t>
            </a:r>
            <a:r>
              <a:rPr lang="fr-FR" sz="1800" dirty="0" err="1" smtClean="0">
                <a:latin typeface="Times New Roman" panose="02020603050405020304" pitchFamily="18" charset="0"/>
                <a:cs typeface="Times New Roman" panose="02020603050405020304" pitchFamily="18" charset="0"/>
              </a:rPr>
              <a:t>Eukaryotes</a:t>
            </a:r>
            <a:endParaRPr lang="fr-FR" sz="1800" dirty="0" smtClean="0">
              <a:latin typeface="Times New Roman" panose="02020603050405020304" pitchFamily="18" charset="0"/>
              <a:cs typeface="Times New Roman" panose="02020603050405020304" pitchFamily="18" charset="0"/>
            </a:endParaRPr>
          </a:p>
          <a:p>
            <a:pPr marL="0" indent="0" algn="just">
              <a:buClr>
                <a:srgbClr val="C00000"/>
              </a:buClr>
              <a:buSzPct val="110000"/>
              <a:buNone/>
            </a:pPr>
            <a:r>
              <a:rPr lang="en-US" sz="1800" b="1" dirty="0" smtClean="0">
                <a:latin typeface="Times New Roman" panose="02020603050405020304" pitchFamily="18" charset="0"/>
                <a:cs typeface="Times New Roman" panose="02020603050405020304" pitchFamily="18" charset="0"/>
              </a:rPr>
              <a:t>Prokaryotes</a:t>
            </a:r>
            <a:r>
              <a:rPr lang="en-US" sz="1800" dirty="0" smtClean="0">
                <a:latin typeface="Times New Roman" panose="02020603050405020304" pitchFamily="18" charset="0"/>
                <a:cs typeface="Times New Roman" panose="02020603050405020304" pitchFamily="18" charset="0"/>
              </a:rPr>
              <a:t> include two domains : </a:t>
            </a:r>
            <a:r>
              <a:rPr lang="en-US" sz="1800" dirty="0" err="1" smtClean="0">
                <a:latin typeface="Times New Roman" panose="02020603050405020304" pitchFamily="18" charset="0"/>
                <a:cs typeface="Times New Roman" panose="02020603050405020304" pitchFamily="18" charset="0"/>
              </a:rPr>
              <a:t>Archaea</a:t>
            </a:r>
            <a:r>
              <a:rPr lang="en-US" sz="1800" dirty="0" smtClean="0">
                <a:latin typeface="Times New Roman" panose="02020603050405020304" pitchFamily="18" charset="0"/>
                <a:cs typeface="Times New Roman" panose="02020603050405020304" pitchFamily="18" charset="0"/>
              </a:rPr>
              <a:t> (absence of species pathogenic to humans or even to animals) and Eubacteria.</a:t>
            </a:r>
          </a:p>
          <a:p>
            <a:pPr marL="0" indent="0" algn="just">
              <a:buClr>
                <a:srgbClr val="C00000"/>
              </a:buClr>
              <a:buSzPct val="110000"/>
              <a:buNone/>
            </a:pPr>
            <a:r>
              <a:rPr lang="en-US" sz="1800" b="1" dirty="0" smtClean="0">
                <a:latin typeface="Times New Roman" panose="02020603050405020304" pitchFamily="18" charset="0"/>
                <a:cs typeface="Times New Roman" panose="02020603050405020304" pitchFamily="18" charset="0"/>
              </a:rPr>
              <a:t>Eukaryotes</a:t>
            </a:r>
            <a:r>
              <a:rPr lang="en-US" sz="1800" dirty="0" smtClean="0">
                <a:latin typeface="Times New Roman" panose="02020603050405020304" pitchFamily="18" charset="0"/>
                <a:cs typeface="Times New Roman" panose="02020603050405020304" pitchFamily="18" charset="0"/>
              </a:rPr>
              <a:t> include Protists (single-celled microorganisms), Fungi (most of them are multicellular organisms), Plants and Animals (multicellular organisms).</a:t>
            </a:r>
          </a:p>
          <a:p>
            <a:pPr marL="0" lvl="0" indent="0" algn="just">
              <a:buClr>
                <a:srgbClr val="C00000"/>
              </a:buClr>
              <a:buSzPct val="110000"/>
              <a:buNone/>
            </a:pPr>
            <a:r>
              <a:rPr lang="en-US" sz="1800" b="1" dirty="0" smtClean="0">
                <a:latin typeface="Times New Roman" panose="02020603050405020304" pitchFamily="18" charset="0"/>
                <a:cs typeface="Times New Roman" panose="02020603050405020304" pitchFamily="18" charset="0"/>
              </a:rPr>
              <a:t>Prokaryotic cells</a:t>
            </a:r>
            <a:r>
              <a:rPr lang="en-US" sz="1800" dirty="0" smtClean="0">
                <a:latin typeface="Times New Roman" panose="02020603050405020304" pitchFamily="18" charset="0"/>
                <a:cs typeface="Times New Roman" panose="02020603050405020304" pitchFamily="18" charset="0"/>
              </a:rPr>
              <a:t> have a typical size of 1 to 10 µm, a nucleoid (no real nucleus) and no cellular organelles limited by membranes</a:t>
            </a:r>
          </a:p>
          <a:p>
            <a:pPr marL="0" indent="0" algn="just">
              <a:buClr>
                <a:srgbClr val="C00000"/>
              </a:buClr>
              <a:buSzPct val="110000"/>
              <a:buNone/>
            </a:pPr>
            <a:r>
              <a:rPr lang="en-US" altLang="en-US" sz="1800" b="1" dirty="0" smtClean="0">
                <a:latin typeface="Times New Roman" panose="02020603050405020304" pitchFamily="18" charset="0"/>
                <a:cs typeface="Times New Roman" panose="02020603050405020304" pitchFamily="18" charset="0"/>
              </a:rPr>
              <a:t>The Gram’s stain</a:t>
            </a:r>
            <a:r>
              <a:rPr lang="en-GB" altLang="en-US" sz="1800" b="1"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is a tool for identifying </a:t>
            </a:r>
            <a:r>
              <a:rPr lang="fr-FR" altLang="en-US" sz="1800" dirty="0" smtClean="0">
                <a:latin typeface="Times New Roman" panose="02020603050405020304" pitchFamily="18" charset="0"/>
                <a:cs typeface="Times New Roman" panose="02020603050405020304" pitchFamily="18" charset="0"/>
              </a:rPr>
              <a:t>the</a:t>
            </a:r>
            <a:r>
              <a:rPr lang="en-US" altLang="en-US" sz="1800" dirty="0" smtClean="0">
                <a:latin typeface="Times New Roman" panose="02020603050405020304" pitchFamily="18" charset="0"/>
                <a:cs typeface="Times New Roman" panose="02020603050405020304" pitchFamily="18" charset="0"/>
              </a:rPr>
              <a:t> bacteria, based on differences in their cell walls.</a:t>
            </a:r>
          </a:p>
          <a:p>
            <a:pPr marL="0" indent="0" algn="just">
              <a:buClr>
                <a:srgbClr val="C00000"/>
              </a:buClr>
              <a:buSzPct val="110000"/>
              <a:buNone/>
            </a:pPr>
            <a:r>
              <a:rPr lang="en-US" altLang="en-US" sz="1800" b="1" dirty="0" smtClean="0">
                <a:latin typeface="Times New Roman" panose="02020603050405020304" pitchFamily="18" charset="0"/>
                <a:cs typeface="Times New Roman" panose="02020603050405020304" pitchFamily="18" charset="0"/>
              </a:rPr>
              <a:t>Gram-negative bacteria </a:t>
            </a:r>
            <a:r>
              <a:rPr lang="en-US" altLang="en-US" sz="1800" dirty="0" smtClean="0">
                <a:latin typeface="Times New Roman" panose="02020603050405020304" pitchFamily="18" charset="0"/>
                <a:cs typeface="Times New Roman" panose="02020603050405020304" pitchFamily="18" charset="0"/>
              </a:rPr>
              <a:t>have three structural layers surrounding the cytoplasm: the outer membrane and the cytoplasmic membrane which are lipid bilayers, and the cell wall which is made up of a thin layer of peptidoglycan. </a:t>
            </a:r>
          </a:p>
          <a:p>
            <a:pPr marL="0" indent="0" algn="just">
              <a:buClr>
                <a:srgbClr val="C00000"/>
              </a:buClr>
              <a:buSzPct val="110000"/>
              <a:buNone/>
            </a:pPr>
            <a:r>
              <a:rPr lang="en-US" altLang="en-US" sz="1800" b="1" dirty="0" smtClean="0">
                <a:latin typeface="Times New Roman" panose="02020603050405020304" pitchFamily="18" charset="0"/>
                <a:cs typeface="Times New Roman" panose="02020603050405020304" pitchFamily="18" charset="0"/>
              </a:rPr>
              <a:t>Gram-positive bacteria </a:t>
            </a:r>
            <a:r>
              <a:rPr lang="en-US" altLang="en-US" sz="1800" dirty="0" smtClean="0">
                <a:latin typeface="Times New Roman" panose="02020603050405020304" pitchFamily="18" charset="0"/>
                <a:cs typeface="Times New Roman" panose="02020603050405020304" pitchFamily="18" charset="0"/>
              </a:rPr>
              <a:t>have only two structural layers surrounding the cytoplasm: the cytoplasmic membrane and the cell wall which is made up of a thick layer of peptidoglycan.</a:t>
            </a:r>
          </a:p>
          <a:p>
            <a:pPr marL="0" indent="0" algn="just">
              <a:buClr>
                <a:srgbClr val="C00000"/>
              </a:buClr>
              <a:buSzPct val="110000"/>
              <a:buNone/>
            </a:pPr>
            <a:r>
              <a:rPr lang="en-US" sz="1800" b="1" dirty="0" smtClean="0">
                <a:latin typeface="Times New Roman" pitchFamily="18" charset="0"/>
                <a:cs typeface="Times New Roman" pitchFamily="18" charset="0"/>
              </a:rPr>
              <a:t>Eukaryotic cells </a:t>
            </a:r>
            <a:r>
              <a:rPr lang="en-US" sz="1800" dirty="0" smtClean="0">
                <a:latin typeface="Times New Roman" pitchFamily="18" charset="0"/>
                <a:cs typeface="Times New Roman" pitchFamily="18" charset="0"/>
              </a:rPr>
              <a:t>have a size between 10 and 100 </a:t>
            </a:r>
            <a:r>
              <a:rPr lang="en-US" sz="1800" dirty="0" err="1" smtClean="0">
                <a:latin typeface="Times New Roman" pitchFamily="18" charset="0"/>
                <a:cs typeface="Times New Roman" pitchFamily="18" charset="0"/>
              </a:rPr>
              <a:t>μm</a:t>
            </a:r>
            <a:r>
              <a:rPr lang="en-US" sz="1800" dirty="0" smtClean="0">
                <a:latin typeface="Times New Roman" pitchFamily="18" charset="0"/>
                <a:cs typeface="Times New Roman" pitchFamily="18" charset="0"/>
              </a:rPr>
              <a:t>, a real </a:t>
            </a:r>
            <a:r>
              <a:rPr lang="fr-FR" sz="1800" dirty="0" smtClean="0">
                <a:latin typeface="Times New Roman" panose="02020603050405020304" pitchFamily="18" charset="0"/>
                <a:cs typeface="Times New Roman" panose="02020603050405020304" pitchFamily="18" charset="0"/>
              </a:rPr>
              <a:t>nucleus and a </a:t>
            </a:r>
            <a:r>
              <a:rPr lang="en-US" sz="1800" dirty="0" smtClean="0">
                <a:latin typeface="Times New Roman" panose="02020603050405020304" pitchFamily="18" charset="0"/>
                <a:cs typeface="Times New Roman" panose="02020603050405020304" pitchFamily="18" charset="0"/>
              </a:rPr>
              <a:t> compartmentalized </a:t>
            </a:r>
            <a:r>
              <a:rPr lang="fr-FR" sz="1800" dirty="0" err="1" smtClean="0">
                <a:latin typeface="Times New Roman" panose="02020603050405020304" pitchFamily="18" charset="0"/>
                <a:cs typeface="Times New Roman" panose="02020603050405020304" pitchFamily="18" charset="0"/>
              </a:rPr>
              <a:t>cytoplasm</a:t>
            </a:r>
            <a:r>
              <a:rPr lang="fr-FR"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with a wide variety of organelles.</a:t>
            </a:r>
          </a:p>
          <a:p>
            <a:pPr marL="0" indent="0" algn="just">
              <a:buClr>
                <a:srgbClr val="C00000"/>
              </a:buClr>
              <a:buSzPct val="110000"/>
              <a:buNone/>
            </a:pPr>
            <a:r>
              <a:rPr lang="fr-FR" sz="1800" dirty="0" smtClean="0">
                <a:latin typeface="Times New Roman" panose="02020603050405020304" pitchFamily="18" charset="0"/>
                <a:cs typeface="Times New Roman" panose="02020603050405020304" pitchFamily="18" charset="0"/>
              </a:rPr>
              <a:t>Plasma Membrane, </a:t>
            </a:r>
            <a:r>
              <a:rPr lang="fr-FR" sz="1800" dirty="0" err="1" smtClean="0">
                <a:latin typeface="Times New Roman" panose="02020603050405020304" pitchFamily="18" charset="0"/>
                <a:cs typeface="Times New Roman" panose="02020603050405020304" pitchFamily="18" charset="0"/>
              </a:rPr>
              <a:t>Endoplasmic</a:t>
            </a:r>
            <a:r>
              <a:rPr lang="fr-FR" sz="1800" dirty="0" smtClean="0">
                <a:latin typeface="Times New Roman" panose="02020603050405020304" pitchFamily="18" charset="0"/>
                <a:cs typeface="Times New Roman" panose="02020603050405020304" pitchFamily="18" charset="0"/>
              </a:rPr>
              <a:t> </a:t>
            </a:r>
            <a:r>
              <a:rPr lang="fr-FR" sz="1800" dirty="0" err="1" smtClean="0">
                <a:latin typeface="Times New Roman" panose="02020603050405020304" pitchFamily="18" charset="0"/>
                <a:cs typeface="Times New Roman" panose="02020603050405020304" pitchFamily="18" charset="0"/>
              </a:rPr>
              <a:t>Reticulum</a:t>
            </a:r>
            <a:r>
              <a:rPr lang="fr-FR" sz="1800" dirty="0" smtClean="0">
                <a:latin typeface="Times New Roman" panose="02020603050405020304" pitchFamily="18" charset="0"/>
                <a:cs typeface="Times New Roman" panose="02020603050405020304" pitchFamily="18" charset="0"/>
              </a:rPr>
              <a:t>, Golgi </a:t>
            </a:r>
            <a:r>
              <a:rPr lang="fr-FR" sz="1800" dirty="0" err="1" smtClean="0">
                <a:latin typeface="Times New Roman" panose="02020603050405020304" pitchFamily="18" charset="0"/>
                <a:cs typeface="Times New Roman" panose="02020603050405020304" pitchFamily="18" charset="0"/>
              </a:rPr>
              <a:t>Apparatus</a:t>
            </a:r>
            <a:r>
              <a:rPr lang="fr-FR" sz="1800" dirty="0" smtClean="0">
                <a:latin typeface="Times New Roman" panose="02020603050405020304" pitchFamily="18" charset="0"/>
                <a:cs typeface="Times New Roman" panose="02020603050405020304" pitchFamily="18" charset="0"/>
              </a:rPr>
              <a:t>, Lysosomes, </a:t>
            </a:r>
            <a:r>
              <a:rPr lang="fr-FR" sz="1800" dirty="0" err="1" smtClean="0">
                <a:latin typeface="Times New Roman" panose="02020603050405020304" pitchFamily="18" charset="0"/>
                <a:cs typeface="Times New Roman" panose="02020603050405020304" pitchFamily="18" charset="0"/>
              </a:rPr>
              <a:t>Peroxisomes</a:t>
            </a:r>
            <a:r>
              <a:rPr lang="fr-FR" sz="1800" dirty="0" smtClean="0">
                <a:latin typeface="Times New Roman" panose="02020603050405020304" pitchFamily="18" charset="0"/>
                <a:cs typeface="Times New Roman" panose="02020603050405020304" pitchFamily="18" charset="0"/>
              </a:rPr>
              <a:t>, Vacuoles and </a:t>
            </a:r>
            <a:r>
              <a:rPr lang="fr-FR" sz="1800" dirty="0" err="1" smtClean="0">
                <a:latin typeface="Times New Roman" panose="02020603050405020304" pitchFamily="18" charset="0"/>
                <a:cs typeface="Times New Roman" panose="02020603050405020304" pitchFamily="18" charset="0"/>
              </a:rPr>
              <a:t>Vesicles</a:t>
            </a:r>
            <a:r>
              <a:rPr lang="fr-FR" sz="1800" dirty="0" smtClean="0">
                <a:latin typeface="Times New Roman" panose="02020603050405020304" pitchFamily="18" charset="0"/>
                <a:cs typeface="Times New Roman" panose="02020603050405020304" pitchFamily="18" charset="0"/>
              </a:rPr>
              <a:t> and the Nucleus are </a:t>
            </a:r>
            <a:r>
              <a:rPr lang="fr-FR" sz="1800" b="1" u="sng" dirty="0" smtClean="0">
                <a:latin typeface="Times New Roman" panose="02020603050405020304" pitchFamily="18" charset="0"/>
                <a:cs typeface="Times New Roman" panose="02020603050405020304" pitchFamily="18" charset="0"/>
              </a:rPr>
              <a:t>Organelles </a:t>
            </a:r>
            <a:r>
              <a:rPr lang="fr-FR" sz="1800" b="1" u="sng" dirty="0" err="1" smtClean="0">
                <a:latin typeface="Times New Roman" panose="02020603050405020304" pitchFamily="18" charset="0"/>
                <a:cs typeface="Times New Roman" panose="02020603050405020304" pitchFamily="18" charset="0"/>
              </a:rPr>
              <a:t>Composed</a:t>
            </a:r>
            <a:r>
              <a:rPr lang="fr-FR" sz="1800" b="1" u="sng" dirty="0" smtClean="0">
                <a:latin typeface="Times New Roman" panose="02020603050405020304" pitchFamily="18" charset="0"/>
                <a:cs typeface="Times New Roman" panose="02020603050405020304" pitchFamily="18" charset="0"/>
              </a:rPr>
              <a:t> of Membranes</a:t>
            </a:r>
          </a:p>
          <a:p>
            <a:pPr marL="0" indent="0" algn="just">
              <a:buClr>
                <a:srgbClr val="C00000"/>
              </a:buClr>
              <a:buSzPct val="110000"/>
              <a:buNone/>
            </a:pPr>
            <a:r>
              <a:rPr lang="fr-FR" sz="1800" dirty="0" smtClean="0">
                <a:latin typeface="Times New Roman" panose="02020603050405020304" pitchFamily="18" charset="0"/>
                <a:cs typeface="Times New Roman" panose="02020603050405020304" pitchFamily="18" charset="0"/>
              </a:rPr>
              <a:t>Ribosomes, Microtubules, Microfilaments, and  </a:t>
            </a:r>
            <a:r>
              <a:rPr lang="fr-FR" sz="1800" dirty="0" err="1" smtClean="0">
                <a:latin typeface="Times New Roman" panose="02020603050405020304" pitchFamily="18" charset="0"/>
                <a:cs typeface="Times New Roman" panose="02020603050405020304" pitchFamily="18" charset="0"/>
              </a:rPr>
              <a:t>Intermediate</a:t>
            </a:r>
            <a:r>
              <a:rPr lang="fr-FR" sz="1800" dirty="0" smtClean="0">
                <a:latin typeface="Times New Roman" panose="02020603050405020304" pitchFamily="18" charset="0"/>
                <a:cs typeface="Times New Roman" panose="02020603050405020304" pitchFamily="18" charset="0"/>
              </a:rPr>
              <a:t> Filaments, Centrioles, </a:t>
            </a:r>
            <a:r>
              <a:rPr lang="fr-FR" sz="1800" dirty="0" err="1" smtClean="0">
                <a:latin typeface="Times New Roman" panose="02020603050405020304" pitchFamily="18" charset="0"/>
                <a:cs typeface="Times New Roman" panose="02020603050405020304" pitchFamily="18" charset="0"/>
              </a:rPr>
              <a:t>Cilia</a:t>
            </a:r>
            <a:r>
              <a:rPr lang="fr-FR" sz="1800" dirty="0" smtClean="0">
                <a:latin typeface="Times New Roman" panose="02020603050405020304" pitchFamily="18" charset="0"/>
                <a:cs typeface="Times New Roman" panose="02020603050405020304" pitchFamily="18" charset="0"/>
              </a:rPr>
              <a:t> and Flagella are </a:t>
            </a:r>
            <a:r>
              <a:rPr lang="fr-FR" sz="1800" b="1" u="sng" dirty="0" err="1" smtClean="0">
                <a:latin typeface="Times New Roman" panose="02020603050405020304" pitchFamily="18" charset="0"/>
                <a:cs typeface="Times New Roman" panose="02020603050405020304" pitchFamily="18" charset="0"/>
              </a:rPr>
              <a:t>Nonmembranous</a:t>
            </a:r>
            <a:r>
              <a:rPr lang="fr-FR" sz="1800" b="1" u="sng" dirty="0" smtClean="0">
                <a:latin typeface="Times New Roman" panose="02020603050405020304" pitchFamily="18" charset="0"/>
                <a:cs typeface="Times New Roman" panose="02020603050405020304" pitchFamily="18" charset="0"/>
              </a:rPr>
              <a:t> Organelles </a:t>
            </a:r>
          </a:p>
          <a:p>
            <a:pPr marL="0" indent="0" algn="just">
              <a:buNone/>
            </a:pPr>
            <a:endParaRPr lang="en-US" altLang="en-US" sz="1800" dirty="0" smtClean="0">
              <a:latin typeface="Times New Roman" panose="02020603050405020304" pitchFamily="18" charset="0"/>
              <a:cs typeface="Times New Roman" panose="02020603050405020304" pitchFamily="18" charset="0"/>
            </a:endParaRPr>
          </a:p>
          <a:p>
            <a:pPr marL="0" lvl="0" indent="0" algn="just">
              <a:buClr>
                <a:srgbClr val="C00000"/>
              </a:buClr>
              <a:buSzPct val="110000"/>
              <a:buNone/>
            </a:pPr>
            <a:endParaRPr lang="en-US" sz="1800" b="1" dirty="0" smtClean="0">
              <a:latin typeface="Times New Roman" panose="02020603050405020304" pitchFamily="18" charset="0"/>
              <a:cs typeface="Times New Roman" panose="02020603050405020304" pitchFamily="18" charset="0"/>
            </a:endParaRPr>
          </a:p>
          <a:p>
            <a:pPr marL="0" indent="0" algn="just">
              <a:lnSpc>
                <a:spcPct val="150000"/>
              </a:lnSpc>
              <a:buClr>
                <a:srgbClr val="C00000"/>
              </a:buClr>
              <a:buSzPct val="110000"/>
              <a:buNone/>
            </a:pPr>
            <a:endParaRPr lang="fr-FR" sz="1800" dirty="0" smtClean="0">
              <a:latin typeface="Times New Roman" panose="02020603050405020304" pitchFamily="18" charset="0"/>
              <a:cs typeface="Times New Roman" panose="02020603050405020304" pitchFamily="18" charset="0"/>
            </a:endParaRPr>
          </a:p>
          <a:p>
            <a:pPr marL="514350" indent="-514350" algn="just">
              <a:lnSpc>
                <a:spcPct val="150000"/>
              </a:lnSpc>
              <a:buAutoNum type="romanUcPeriod"/>
            </a:pPr>
            <a:endParaRPr lang="fr-FR" sz="1800" dirty="0" smtClean="0">
              <a:latin typeface="Times New Roman" panose="02020603050405020304" pitchFamily="18" charset="0"/>
              <a:cs typeface="Times New Roman" panose="02020603050405020304" pitchFamily="18" charset="0"/>
            </a:endParaRPr>
          </a:p>
          <a:p>
            <a:pPr marL="0" indent="0" algn="just">
              <a:lnSpc>
                <a:spcPct val="150000"/>
              </a:lnSpc>
              <a:buFont typeface="Wingdings 2"/>
              <a:buNone/>
            </a:pPr>
            <a:r>
              <a:rPr lang="en-US" sz="1800" b="1" dirty="0" smtClean="0">
                <a:latin typeface="Times New Roman" panose="02020603050405020304" pitchFamily="18" charset="0"/>
                <a:cs typeface="Times New Roman" panose="02020603050405020304" pitchFamily="18" charset="0"/>
              </a:rPr>
              <a:t>	</a:t>
            </a:r>
            <a:endParaRPr lang="en-US" sz="1800" b="1" dirty="0">
              <a:latin typeface="Times New Roman" panose="02020603050405020304" pitchFamily="18" charset="0"/>
              <a:cs typeface="Times New Roman" panose="02020603050405020304" pitchFamily="18" charset="0"/>
            </a:endParaRPr>
          </a:p>
        </p:txBody>
      </p:sp>
      <p:sp>
        <p:nvSpPr>
          <p:cNvPr id="2" name="Rectangle 1"/>
          <p:cNvSpPr/>
          <p:nvPr/>
        </p:nvSpPr>
        <p:spPr>
          <a:xfrm>
            <a:off x="755576" y="116632"/>
            <a:ext cx="6768752"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Summary</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159247682"/>
      </p:ext>
    </p:extLst>
  </p:cSld>
  <p:clrMapOvr>
    <a:masterClrMapping/>
  </p:clrMapOvr>
  <p:transition>
    <p:pull di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1628800"/>
            <a:ext cx="8305800" cy="3672408"/>
          </a:xfrm>
        </p:spPr>
        <p:style>
          <a:lnRef idx="2">
            <a:schemeClr val="accent1"/>
          </a:lnRef>
          <a:fillRef idx="1">
            <a:schemeClr val="lt1"/>
          </a:fillRef>
          <a:effectRef idx="0">
            <a:schemeClr val="accent1"/>
          </a:effectRef>
          <a:fontRef idx="minor">
            <a:schemeClr val="dk1"/>
          </a:fontRef>
        </p:style>
        <p:txBody>
          <a:bodyPr>
            <a:noAutofit/>
          </a:bodyPr>
          <a:lstStyle/>
          <a:p>
            <a:pPr algn="ctr"/>
            <a:r>
              <a:rPr lang="fr-FR" sz="5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End-of-</a:t>
            </a:r>
            <a:r>
              <a:rPr lang="fr-FR" sz="5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Chapter</a:t>
            </a:r>
            <a:r>
              <a:rPr lang="fr-FR" sz="5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fr-FR" sz="5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fr-FR" sz="5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fr-FR" sz="5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5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you for your attention</a:t>
            </a:r>
            <a:endParaRPr lang="fr-FR" sz="5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433414"/>
      </p:ext>
    </p:extLst>
  </p:cSld>
  <p:clrMapOvr>
    <a:masterClrMapping/>
  </p:clrMapOvr>
  <p:transition>
    <p:pull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1847" y="44624"/>
            <a:ext cx="8544610" cy="1124475"/>
          </a:xfrm>
          <a:prstGeom prst="rect">
            <a:avLst/>
          </a:prstGeom>
          <a:solidFill>
            <a:srgbClr val="EA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252000" rIns="360000" bIns="252000" anchor="ctr" anchorCtr="0">
            <a:spAutoFit/>
          </a:bodyPr>
          <a:lstStyle/>
          <a:p>
            <a:pPr algn="ctr">
              <a:spcBef>
                <a:spcPct val="0"/>
              </a:spcBef>
            </a:pPr>
            <a:r>
              <a:rPr lang="fr-FR" sz="4000" b="1" dirty="0" err="1">
                <a:solidFill>
                  <a:schemeClr val="bg1"/>
                </a:solidFill>
                <a:latin typeface="Times New Roman" panose="02020603050405020304" pitchFamily="18" charset="0"/>
                <a:cs typeface="Times New Roman" panose="02020603050405020304" pitchFamily="18" charset="0"/>
              </a:rPr>
              <a:t>Review</a:t>
            </a:r>
            <a:r>
              <a:rPr lang="fr-FR" sz="4000" b="1" dirty="0">
                <a:solidFill>
                  <a:schemeClr val="bg1"/>
                </a:solidFill>
                <a:latin typeface="Times New Roman" panose="02020603050405020304" pitchFamily="18" charset="0"/>
                <a:cs typeface="Times New Roman" panose="02020603050405020304" pitchFamily="18" charset="0"/>
              </a:rPr>
              <a:t> of Key </a:t>
            </a:r>
            <a:r>
              <a:rPr lang="fr-FR" sz="4000" b="1" dirty="0" err="1">
                <a:solidFill>
                  <a:schemeClr val="bg1"/>
                </a:solidFill>
                <a:latin typeface="Times New Roman" panose="02020603050405020304" pitchFamily="18" charset="0"/>
                <a:cs typeface="Times New Roman" panose="02020603050405020304" pitchFamily="18" charset="0"/>
              </a:rPr>
              <a:t>Terms</a:t>
            </a:r>
            <a:endParaRPr lang="en-US" sz="24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Content Placeholder 2"/>
          <p:cNvSpPr txBox="1">
            <a:spLocks/>
          </p:cNvSpPr>
          <p:nvPr/>
        </p:nvSpPr>
        <p:spPr>
          <a:xfrm>
            <a:off x="251520" y="1179044"/>
            <a:ext cx="8664449" cy="5678956"/>
          </a:xfrm>
          <a:prstGeom prst="rect">
            <a:avLst/>
          </a:prstGeom>
        </p:spPr>
        <p:txBody>
          <a:bodyPr vert="horz" lIns="91440" tIns="45720" rIns="91440" bIns="45720" rtlCol="1">
            <a:noAutofit/>
          </a:bodyPr>
          <a:lstStyle>
            <a:lvl1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1pPr>
            <a:lvl2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2pPr>
            <a:lvl3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3pPr>
            <a:lvl4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4pPr>
            <a:lvl5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a:solidFill>
                  <a:srgbClr val="7030A0"/>
                </a:solidFill>
                <a:latin typeface="Times New Roman" panose="02020603050405020304" pitchFamily="18" charset="0"/>
                <a:ea typeface="+mn-ea"/>
                <a:cs typeface="Times New Roman" panose="02020603050405020304" pitchFamily="18"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solidFill>
                  <a:schemeClr val="tx1"/>
                </a:solidFill>
              </a:rPr>
              <a:t>Archaea</a:t>
            </a:r>
            <a:r>
              <a:rPr lang="en-US" sz="2000" b="0" dirty="0">
                <a:solidFill>
                  <a:schemeClr val="tx1"/>
                </a:solidFill>
              </a:rPr>
              <a:t> one of two known domains of </a:t>
            </a:r>
            <a:r>
              <a:rPr lang="fr-FR" sz="2000" b="0" dirty="0" err="1">
                <a:solidFill>
                  <a:schemeClr val="tx1"/>
                </a:solidFill>
              </a:rPr>
              <a:t>prokaryotes</a:t>
            </a:r>
            <a:r>
              <a:rPr lang="fr-FR" sz="2000" b="0" dirty="0">
                <a:solidFill>
                  <a:schemeClr val="tx1"/>
                </a:solidFill>
              </a:rPr>
              <a:t>; compare with Bacteria</a:t>
            </a:r>
          </a:p>
          <a:p>
            <a:pPr algn="just"/>
            <a:r>
              <a:rPr lang="en-US" sz="2000" dirty="0">
                <a:solidFill>
                  <a:schemeClr val="tx1"/>
                </a:solidFill>
              </a:rPr>
              <a:t>Bacteria</a:t>
            </a:r>
            <a:r>
              <a:rPr lang="en-US" sz="2000" b="0" dirty="0">
                <a:solidFill>
                  <a:schemeClr val="tx1"/>
                </a:solidFill>
              </a:rPr>
              <a:t> one of two known domains of </a:t>
            </a:r>
            <a:r>
              <a:rPr lang="fr-FR" sz="2000" b="0" dirty="0" err="1">
                <a:solidFill>
                  <a:schemeClr val="tx1"/>
                </a:solidFill>
              </a:rPr>
              <a:t>prokaryotes</a:t>
            </a:r>
            <a:r>
              <a:rPr lang="fr-FR" sz="2000" b="0" dirty="0">
                <a:solidFill>
                  <a:schemeClr val="tx1"/>
                </a:solidFill>
              </a:rPr>
              <a:t>; compare with Archaea</a:t>
            </a:r>
          </a:p>
          <a:p>
            <a:pPr algn="just"/>
            <a:r>
              <a:rPr lang="en-US" sz="2000" dirty="0">
                <a:solidFill>
                  <a:schemeClr val="tx1"/>
                </a:solidFill>
              </a:rPr>
              <a:t>Cell wall </a:t>
            </a:r>
            <a:r>
              <a:rPr lang="en-US" sz="2000" b="0" dirty="0">
                <a:solidFill>
                  <a:schemeClr val="tx1"/>
                </a:solidFill>
              </a:rPr>
              <a:t>a rigid layer present outside the cytoplasmic </a:t>
            </a:r>
            <a:r>
              <a:rPr lang="fr-FR" sz="2000" b="0" dirty="0">
                <a:solidFill>
                  <a:schemeClr val="tx1"/>
                </a:solidFill>
              </a:rPr>
              <a:t>membrane; </a:t>
            </a:r>
            <a:r>
              <a:rPr lang="fr-FR" sz="2000" b="0" dirty="0" err="1">
                <a:solidFill>
                  <a:schemeClr val="tx1"/>
                </a:solidFill>
              </a:rPr>
              <a:t>confers</a:t>
            </a:r>
            <a:r>
              <a:rPr lang="fr-FR" sz="2000" b="0" dirty="0">
                <a:solidFill>
                  <a:schemeClr val="tx1"/>
                </a:solidFill>
              </a:rPr>
              <a:t> structural </a:t>
            </a:r>
            <a:r>
              <a:rPr lang="en-US" sz="2000" b="0" dirty="0">
                <a:solidFill>
                  <a:schemeClr val="tx1"/>
                </a:solidFill>
              </a:rPr>
              <a:t>strength to the cell and protection from </a:t>
            </a:r>
            <a:r>
              <a:rPr lang="fr-FR" sz="2000" b="0" dirty="0" err="1">
                <a:solidFill>
                  <a:schemeClr val="tx1"/>
                </a:solidFill>
              </a:rPr>
              <a:t>osmotic</a:t>
            </a:r>
            <a:r>
              <a:rPr lang="fr-FR" sz="2000" b="0" dirty="0">
                <a:solidFill>
                  <a:schemeClr val="tx1"/>
                </a:solidFill>
              </a:rPr>
              <a:t> lysis</a:t>
            </a:r>
          </a:p>
          <a:p>
            <a:pPr algn="just"/>
            <a:r>
              <a:rPr lang="en-US" sz="2000" dirty="0">
                <a:solidFill>
                  <a:schemeClr val="tx1"/>
                </a:solidFill>
              </a:rPr>
              <a:t>Chromosome</a:t>
            </a:r>
            <a:r>
              <a:rPr lang="en-US" sz="2000" b="0" dirty="0">
                <a:solidFill>
                  <a:schemeClr val="tx1"/>
                </a:solidFill>
              </a:rPr>
              <a:t> a genetic element containing genes essential to cell function</a:t>
            </a:r>
          </a:p>
          <a:p>
            <a:pPr algn="just"/>
            <a:r>
              <a:rPr lang="en-US" sz="2000" dirty="0">
                <a:solidFill>
                  <a:schemeClr val="tx1"/>
                </a:solidFill>
              </a:rPr>
              <a:t>Cytoplasm</a:t>
            </a:r>
            <a:r>
              <a:rPr lang="en-US" sz="2000" b="0" dirty="0">
                <a:solidFill>
                  <a:schemeClr val="tx1"/>
                </a:solidFill>
              </a:rPr>
              <a:t> the aqueous internal portion of a cell, bounded by the cytoplasmic membrane</a:t>
            </a:r>
          </a:p>
          <a:p>
            <a:pPr algn="just"/>
            <a:r>
              <a:rPr lang="en-US" sz="2000" dirty="0">
                <a:solidFill>
                  <a:schemeClr val="tx1"/>
                </a:solidFill>
              </a:rPr>
              <a:t>Cytoplasmic membrane </a:t>
            </a:r>
            <a:r>
              <a:rPr lang="en-US" sz="2000" b="0" dirty="0">
                <a:solidFill>
                  <a:schemeClr val="tx1"/>
                </a:solidFill>
              </a:rPr>
              <a:t>the cell’s permeability barrier to the environment;  encloses the </a:t>
            </a:r>
            <a:r>
              <a:rPr lang="fr-FR" sz="2000" b="0" dirty="0" err="1" smtClean="0">
                <a:solidFill>
                  <a:schemeClr val="tx1"/>
                </a:solidFill>
              </a:rPr>
              <a:t>cytoplasm</a:t>
            </a:r>
            <a:endParaRPr lang="fr-FR" sz="2000" b="0" dirty="0">
              <a:solidFill>
                <a:schemeClr val="tx1"/>
              </a:solidFill>
            </a:endParaRPr>
          </a:p>
          <a:p>
            <a:pPr algn="just"/>
            <a:r>
              <a:rPr lang="en-US" sz="2000" dirty="0" smtClean="0">
                <a:solidFill>
                  <a:schemeClr val="tx1"/>
                </a:solidFill>
              </a:rPr>
              <a:t>Domain</a:t>
            </a:r>
            <a:r>
              <a:rPr lang="en-US" sz="2000" b="0" dirty="0" smtClean="0">
                <a:solidFill>
                  <a:schemeClr val="tx1"/>
                </a:solidFill>
              </a:rPr>
              <a:t> </a:t>
            </a:r>
            <a:r>
              <a:rPr lang="en-US" sz="2000" b="0" dirty="0">
                <a:solidFill>
                  <a:schemeClr val="tx1"/>
                </a:solidFill>
              </a:rPr>
              <a:t>is the highest taxonomic rank in the hierarchical biological classification system, above the kingdom level. There are three domains of life, the </a:t>
            </a:r>
            <a:r>
              <a:rPr lang="en-US" sz="2000" b="0" dirty="0" err="1">
                <a:solidFill>
                  <a:schemeClr val="tx1"/>
                </a:solidFill>
              </a:rPr>
              <a:t>Archaea</a:t>
            </a:r>
            <a:r>
              <a:rPr lang="en-US" sz="2000" b="0" dirty="0">
                <a:solidFill>
                  <a:schemeClr val="tx1"/>
                </a:solidFill>
              </a:rPr>
              <a:t>, the Bacteria, and the </a:t>
            </a:r>
            <a:r>
              <a:rPr lang="en-US" sz="2000" b="0" dirty="0" err="1">
                <a:solidFill>
                  <a:schemeClr val="tx1"/>
                </a:solidFill>
              </a:rPr>
              <a:t>Eucarya</a:t>
            </a:r>
            <a:r>
              <a:rPr lang="en-US" sz="2000" b="0" dirty="0">
                <a:solidFill>
                  <a:schemeClr val="tx1"/>
                </a:solidFill>
              </a:rPr>
              <a:t>. Organisms from </a:t>
            </a:r>
            <a:r>
              <a:rPr lang="en-US" sz="2000" b="0" dirty="0" err="1">
                <a:solidFill>
                  <a:schemeClr val="tx1"/>
                </a:solidFill>
              </a:rPr>
              <a:t>Archaea</a:t>
            </a:r>
            <a:r>
              <a:rPr lang="en-US" sz="2000" b="0" dirty="0">
                <a:solidFill>
                  <a:schemeClr val="tx1"/>
                </a:solidFill>
              </a:rPr>
              <a:t> and Bacteria have a prokaryotic cell structure, whereas organisms from the domain </a:t>
            </a:r>
            <a:r>
              <a:rPr lang="en-US" sz="2000" b="0" dirty="0" err="1">
                <a:solidFill>
                  <a:schemeClr val="tx1"/>
                </a:solidFill>
              </a:rPr>
              <a:t>Eucarya</a:t>
            </a:r>
            <a:r>
              <a:rPr lang="en-US" sz="2000" b="0" dirty="0">
                <a:solidFill>
                  <a:schemeClr val="tx1"/>
                </a:solidFill>
              </a:rPr>
              <a:t> (eukaryotes) encompass cells with a nucleus confining the genetic material from the cytoplasm.</a:t>
            </a:r>
          </a:p>
          <a:p>
            <a:pPr marL="0" indent="0" algn="just">
              <a:buNone/>
            </a:pPr>
            <a:endParaRPr lang="en-US" altLang="en-US" sz="2000" b="0" dirty="0" smtClean="0">
              <a:solidFill>
                <a:schemeClr val="tx1"/>
              </a:solidFill>
            </a:endParaRPr>
          </a:p>
        </p:txBody>
      </p:sp>
    </p:spTree>
    <p:extLst>
      <p:ext uri="{BB962C8B-B14F-4D97-AF65-F5344CB8AC3E}">
        <p14:creationId xmlns:p14="http://schemas.microsoft.com/office/powerpoint/2010/main" val="2838142696"/>
      </p:ext>
    </p:extLst>
  </p:cSld>
  <p:clrMapOvr>
    <a:masterClrMapping/>
  </p:clrMapOvr>
  <p:transition>
    <p:pull di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5679" y="74647"/>
            <a:ext cx="8544610" cy="1124475"/>
          </a:xfrm>
          <a:prstGeom prst="rect">
            <a:avLst/>
          </a:prstGeom>
          <a:solidFill>
            <a:srgbClr val="EA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252000" rIns="360000" bIns="252000" anchor="ctr" anchorCtr="0">
            <a:spAutoFit/>
          </a:bodyPr>
          <a:lstStyle/>
          <a:p>
            <a:pPr algn="ctr">
              <a:spcBef>
                <a:spcPct val="0"/>
              </a:spcBef>
            </a:pPr>
            <a:r>
              <a:rPr lang="fr-FR" sz="4000" b="1" dirty="0" err="1">
                <a:solidFill>
                  <a:schemeClr val="bg1"/>
                </a:solidFill>
                <a:latin typeface="Times New Roman" panose="02020603050405020304" pitchFamily="18" charset="0"/>
                <a:cs typeface="Times New Roman" panose="02020603050405020304" pitchFamily="18" charset="0"/>
              </a:rPr>
              <a:t>Review</a:t>
            </a:r>
            <a:r>
              <a:rPr lang="fr-FR" sz="4000" b="1" dirty="0">
                <a:solidFill>
                  <a:schemeClr val="bg1"/>
                </a:solidFill>
                <a:latin typeface="Times New Roman" panose="02020603050405020304" pitchFamily="18" charset="0"/>
                <a:cs typeface="Times New Roman" panose="02020603050405020304" pitchFamily="18" charset="0"/>
              </a:rPr>
              <a:t> of Key </a:t>
            </a:r>
            <a:r>
              <a:rPr lang="fr-FR" sz="4000" b="1" dirty="0" err="1">
                <a:solidFill>
                  <a:schemeClr val="bg1"/>
                </a:solidFill>
                <a:latin typeface="Times New Roman" panose="02020603050405020304" pitchFamily="18" charset="0"/>
                <a:cs typeface="Times New Roman" panose="02020603050405020304" pitchFamily="18" charset="0"/>
              </a:rPr>
              <a:t>Terms</a:t>
            </a:r>
            <a:endParaRPr lang="en-US" sz="24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Content Placeholder 2"/>
          <p:cNvSpPr txBox="1">
            <a:spLocks/>
          </p:cNvSpPr>
          <p:nvPr/>
        </p:nvSpPr>
        <p:spPr>
          <a:xfrm>
            <a:off x="181970" y="1179044"/>
            <a:ext cx="8520433" cy="5678956"/>
          </a:xfrm>
          <a:prstGeom prst="rect">
            <a:avLst/>
          </a:prstGeom>
        </p:spPr>
        <p:txBody>
          <a:bodyPr vert="horz" lIns="91440" tIns="45720" rIns="91440" bIns="45720" rtlCol="1">
            <a:noAutofit/>
          </a:bodyPr>
          <a:lstStyle>
            <a:lvl1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1pPr>
            <a:lvl2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2pPr>
            <a:lvl3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3pPr>
            <a:lvl4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4pPr>
            <a:lvl5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a:solidFill>
                  <a:srgbClr val="7030A0"/>
                </a:solidFill>
                <a:latin typeface="Times New Roman" panose="02020603050405020304" pitchFamily="18" charset="0"/>
                <a:ea typeface="+mn-ea"/>
                <a:cs typeface="Times New Roman" panose="02020603050405020304" pitchFamily="18"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err="1">
                <a:solidFill>
                  <a:schemeClr val="tx1"/>
                </a:solidFill>
              </a:rPr>
              <a:t>Eukarya</a:t>
            </a:r>
            <a:r>
              <a:rPr lang="en-US" sz="2000" b="0" dirty="0">
                <a:solidFill>
                  <a:schemeClr val="tx1"/>
                </a:solidFill>
              </a:rPr>
              <a:t> the domain of life that includes all </a:t>
            </a:r>
            <a:r>
              <a:rPr lang="fr-FR" sz="2000" b="0" dirty="0" err="1">
                <a:solidFill>
                  <a:schemeClr val="tx1"/>
                </a:solidFill>
              </a:rPr>
              <a:t>eukaryotic</a:t>
            </a:r>
            <a:r>
              <a:rPr lang="fr-FR" sz="2000" b="0" dirty="0">
                <a:solidFill>
                  <a:schemeClr val="tx1"/>
                </a:solidFill>
              </a:rPr>
              <a:t> cells</a:t>
            </a:r>
          </a:p>
          <a:p>
            <a:pPr algn="just"/>
            <a:r>
              <a:rPr lang="en-US" sz="2000" dirty="0">
                <a:solidFill>
                  <a:schemeClr val="tx1"/>
                </a:solidFill>
              </a:rPr>
              <a:t>Eukaryote</a:t>
            </a:r>
            <a:r>
              <a:rPr lang="en-US" sz="2000" b="0" dirty="0">
                <a:solidFill>
                  <a:schemeClr val="tx1"/>
                </a:solidFill>
              </a:rPr>
              <a:t> a cell having a membrane-enclosed nucleus and usually other membrane enclosed </a:t>
            </a:r>
            <a:r>
              <a:rPr lang="fr-FR" sz="2000" b="0" dirty="0">
                <a:solidFill>
                  <a:schemeClr val="tx1"/>
                </a:solidFill>
              </a:rPr>
              <a:t>organelles</a:t>
            </a:r>
          </a:p>
          <a:p>
            <a:pPr algn="just"/>
            <a:r>
              <a:rPr lang="en-US" sz="2000" dirty="0">
                <a:solidFill>
                  <a:schemeClr val="tx1"/>
                </a:solidFill>
              </a:rPr>
              <a:t>Gram stain </a:t>
            </a:r>
            <a:r>
              <a:rPr lang="en-US" sz="2000" b="0" dirty="0">
                <a:solidFill>
                  <a:schemeClr val="tx1"/>
                </a:solidFill>
              </a:rPr>
              <a:t>a differential staining technique in which bacterial cells stain either pink </a:t>
            </a:r>
            <a:r>
              <a:rPr lang="fr-FR" sz="2000" b="0" dirty="0">
                <a:solidFill>
                  <a:schemeClr val="tx1"/>
                </a:solidFill>
              </a:rPr>
              <a:t>(gram-negative) or purple (gram-positive) </a:t>
            </a:r>
            <a:r>
              <a:rPr lang="en-US" sz="2000" b="0" dirty="0">
                <a:solidFill>
                  <a:schemeClr val="tx1"/>
                </a:solidFill>
              </a:rPr>
              <a:t>depending upon their structural makeup</a:t>
            </a:r>
          </a:p>
          <a:p>
            <a:pPr algn="just"/>
            <a:r>
              <a:rPr lang="en-US" sz="2000" dirty="0">
                <a:solidFill>
                  <a:schemeClr val="tx1"/>
                </a:solidFill>
              </a:rPr>
              <a:t>Nucleoid</a:t>
            </a:r>
            <a:r>
              <a:rPr lang="en-US" sz="2000" b="0" dirty="0">
                <a:solidFill>
                  <a:schemeClr val="tx1"/>
                </a:solidFill>
              </a:rPr>
              <a:t> the aggregated mass of DNA that constitutes the chromosome of cells </a:t>
            </a:r>
            <a:r>
              <a:rPr lang="en-US" sz="2000" b="0" dirty="0" smtClean="0">
                <a:solidFill>
                  <a:schemeClr val="tx1"/>
                </a:solidFill>
              </a:rPr>
              <a:t>of </a:t>
            </a:r>
            <a:r>
              <a:rPr lang="fr-FR" sz="2000" b="0" dirty="0" err="1" smtClean="0">
                <a:solidFill>
                  <a:schemeClr val="tx1"/>
                </a:solidFill>
              </a:rPr>
              <a:t>Bacteria</a:t>
            </a:r>
            <a:r>
              <a:rPr lang="fr-FR" sz="2000" b="0" dirty="0" smtClean="0">
                <a:solidFill>
                  <a:schemeClr val="tx1"/>
                </a:solidFill>
              </a:rPr>
              <a:t> </a:t>
            </a:r>
            <a:r>
              <a:rPr lang="fr-FR" sz="2000" b="0" dirty="0">
                <a:solidFill>
                  <a:schemeClr val="tx1"/>
                </a:solidFill>
              </a:rPr>
              <a:t>and Archaea</a:t>
            </a:r>
          </a:p>
          <a:p>
            <a:pPr algn="just"/>
            <a:r>
              <a:rPr lang="en-US" sz="2000" dirty="0">
                <a:solidFill>
                  <a:schemeClr val="tx1"/>
                </a:solidFill>
              </a:rPr>
              <a:t>Nucleus</a:t>
            </a:r>
            <a:r>
              <a:rPr lang="en-US" sz="2000" b="0" dirty="0">
                <a:solidFill>
                  <a:schemeClr val="tx1"/>
                </a:solidFill>
              </a:rPr>
              <a:t> a membrane-enclosed structure that contains the chromosomes in eukaryotic cells</a:t>
            </a:r>
          </a:p>
          <a:p>
            <a:pPr algn="just"/>
            <a:endParaRPr lang="en-US" sz="2000" b="0" dirty="0" smtClean="0"/>
          </a:p>
          <a:p>
            <a:pPr algn="just"/>
            <a:endParaRPr lang="en-US" sz="2000" b="0" dirty="0"/>
          </a:p>
        </p:txBody>
      </p:sp>
    </p:spTree>
    <p:extLst>
      <p:ext uri="{BB962C8B-B14F-4D97-AF65-F5344CB8AC3E}">
        <p14:creationId xmlns:p14="http://schemas.microsoft.com/office/powerpoint/2010/main" val="1861603225"/>
      </p:ext>
    </p:extLst>
  </p:cSld>
  <p:clrMapOvr>
    <a:masterClrMapping/>
  </p:clrMapOvr>
  <p:transition>
    <p:pull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96752"/>
            <a:ext cx="8640960" cy="50405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fr-FR" sz="2000" b="1" dirty="0">
                <a:latin typeface="Times New Roman" panose="02020603050405020304" pitchFamily="18" charset="0"/>
                <a:cs typeface="Times New Roman" panose="02020603050405020304" pitchFamily="18" charset="0"/>
              </a:rPr>
              <a:t>Organelle</a:t>
            </a:r>
            <a:r>
              <a:rPr lang="fr-FR" sz="2000" dirty="0">
                <a:solidFill>
                  <a:schemeClr val="tx1"/>
                </a:solidFill>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a membrane-</a:t>
            </a:r>
            <a:r>
              <a:rPr lang="fr-FR" sz="2000" dirty="0" err="1">
                <a:latin typeface="Times New Roman" panose="02020603050405020304" pitchFamily="18" charset="0"/>
                <a:cs typeface="Times New Roman" panose="02020603050405020304" pitchFamily="18" charset="0"/>
              </a:rPr>
              <a:t>enclosed</a:t>
            </a:r>
            <a:r>
              <a:rPr lang="fr-FR" sz="2000" dirty="0">
                <a:latin typeface="Times New Roman" panose="02020603050405020304" pitchFamily="18" charset="0"/>
                <a:cs typeface="Times New Roman" panose="02020603050405020304" pitchFamily="18" charset="0"/>
              </a:rPr>
              <a:t> structure, </a:t>
            </a:r>
            <a:r>
              <a:rPr lang="en-US" sz="2000" dirty="0">
                <a:latin typeface="Times New Roman" panose="02020603050405020304" pitchFamily="18" charset="0"/>
                <a:cs typeface="Times New Roman" panose="02020603050405020304" pitchFamily="18" charset="0"/>
              </a:rPr>
              <a:t>such as a mitochondrion or chloroplast, present in the cytoplasm of eukaryotic cells</a:t>
            </a:r>
          </a:p>
          <a:p>
            <a:pPr algn="just"/>
            <a:r>
              <a:rPr lang="en-US" sz="2000" b="1" dirty="0" smtClean="0">
                <a:latin typeface="Times New Roman" panose="02020603050405020304" pitchFamily="18" charset="0"/>
                <a:cs typeface="Times New Roman" panose="02020603050405020304" pitchFamily="18" charset="0"/>
              </a:rPr>
              <a:t>Organism </a:t>
            </a:r>
            <a:r>
              <a:rPr lang="en-US" sz="2000" dirty="0" smtClean="0">
                <a:latin typeface="Times New Roman" panose="02020603050405020304" pitchFamily="18" charset="0"/>
                <a:cs typeface="Times New Roman" panose="02020603050405020304" pitchFamily="18" charset="0"/>
              </a:rPr>
              <a:t>An independent living unit. Some organisms consist of many cells —you</a:t>
            </a:r>
            <a:r>
              <a:rPr lang="ar-DZ" sz="2000" dirty="0" smtClean="0">
                <a:latin typeface="Times New Roman" panose="02020603050405020304" pitchFamily="18" charset="0"/>
                <a:cs typeface="Times New Roman" panose="02020603050405020304" pitchFamily="18" charset="0"/>
              </a:rPr>
              <a:t>  </a:t>
            </a:r>
            <a:r>
              <a:rPr lang="fr-FR" sz="2000" dirty="0" smtClean="0">
                <a:latin typeface="Times New Roman" panose="02020603050405020304" pitchFamily="18" charset="0"/>
                <a:cs typeface="Times New Roman" panose="02020603050405020304" pitchFamily="18" charset="0"/>
              </a:rPr>
              <a:t>, a cat, a </a:t>
            </a:r>
            <a:r>
              <a:rPr lang="fr-FR" sz="2000" dirty="0" err="1" smtClean="0">
                <a:latin typeface="Times New Roman" panose="02020603050405020304" pitchFamily="18" charset="0"/>
                <a:cs typeface="Times New Roman" panose="02020603050405020304" pitchFamily="18" charset="0"/>
              </a:rPr>
              <a:t>tree</a:t>
            </a:r>
            <a:r>
              <a:rPr lang="fr-FR"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Others are single cells—</a:t>
            </a:r>
            <a:r>
              <a:rPr lang="fr-FR" sz="2000" dirty="0" err="1" smtClean="0">
                <a:latin typeface="Times New Roman" panose="02020603050405020304" pitchFamily="18" charset="0"/>
                <a:cs typeface="Times New Roman" panose="02020603050405020304" pitchFamily="18" charset="0"/>
              </a:rPr>
              <a:t>pneumonia</a:t>
            </a:r>
            <a:r>
              <a:rPr lang="fr-FR" sz="2000" dirty="0" smtClean="0">
                <a:latin typeface="Times New Roman" panose="02020603050405020304" pitchFamily="18" charset="0"/>
                <a:cs typeface="Times New Roman" panose="02020603050405020304" pitchFamily="18" charset="0"/>
              </a:rPr>
              <a:t> </a:t>
            </a:r>
            <a:r>
              <a:rPr lang="fr-FR" sz="2000" dirty="0" err="1" smtClean="0">
                <a:latin typeface="Times New Roman" panose="02020603050405020304" pitchFamily="18" charset="0"/>
                <a:cs typeface="Times New Roman" panose="02020603050405020304" pitchFamily="18" charset="0"/>
              </a:rPr>
              <a:t>bacterium</a:t>
            </a:r>
            <a:r>
              <a:rPr lang="fr-FR" sz="2000" dirty="0" smtClean="0">
                <a:latin typeface="Times New Roman" panose="02020603050405020304" pitchFamily="18" charset="0"/>
                <a:cs typeface="Times New Roman" panose="02020603050405020304" pitchFamily="18" charset="0"/>
              </a:rPr>
              <a:t>, </a:t>
            </a:r>
            <a:r>
              <a:rPr lang="fr-FR" sz="2000" i="1" dirty="0" err="1" smtClean="0">
                <a:latin typeface="Times New Roman" panose="02020603050405020304" pitchFamily="18" charset="0"/>
                <a:cs typeface="Times New Roman" panose="02020603050405020304" pitchFamily="18" charset="0"/>
              </a:rPr>
              <a:t>Amoeba</a:t>
            </a:r>
            <a:r>
              <a:rPr lang="fr-FR" sz="2000" i="1" dirty="0" smtClean="0">
                <a:latin typeface="Times New Roman" panose="02020603050405020304" pitchFamily="18" charset="0"/>
                <a:cs typeface="Times New Roman" panose="02020603050405020304" pitchFamily="18" charset="0"/>
              </a:rPr>
              <a:t>.</a:t>
            </a:r>
          </a:p>
          <a:p>
            <a:pPr algn="just"/>
            <a:r>
              <a:rPr lang="en-US" sz="2000" b="1" dirty="0" smtClean="0">
                <a:latin typeface="Times New Roman" panose="02020603050405020304" pitchFamily="18" charset="0"/>
                <a:cs typeface="Times New Roman" panose="02020603050405020304" pitchFamily="18" charset="0"/>
              </a:rPr>
              <a:t>Organ system </a:t>
            </a:r>
            <a:r>
              <a:rPr lang="en-US" sz="2000" dirty="0" smtClean="0">
                <a:latin typeface="Times New Roman" panose="02020603050405020304" pitchFamily="18" charset="0"/>
                <a:cs typeface="Times New Roman" panose="02020603050405020304" pitchFamily="18" charset="0"/>
              </a:rPr>
              <a:t>A group of organs that work together to perform </a:t>
            </a:r>
            <a:r>
              <a:rPr lang="fr-FR" sz="2000" dirty="0" smtClean="0">
                <a:latin typeface="Times New Roman" panose="02020603050405020304" pitchFamily="18" charset="0"/>
                <a:cs typeface="Times New Roman" panose="02020603050405020304" pitchFamily="18" charset="0"/>
              </a:rPr>
              <a:t>a </a:t>
            </a:r>
            <a:r>
              <a:rPr lang="fr-FR" sz="2000" dirty="0" err="1" smtClean="0">
                <a:latin typeface="Times New Roman" panose="02020603050405020304" pitchFamily="18" charset="0"/>
                <a:cs typeface="Times New Roman" panose="02020603050405020304" pitchFamily="18" charset="0"/>
              </a:rPr>
              <a:t>particular</a:t>
            </a:r>
            <a:r>
              <a:rPr lang="fr-FR" sz="2000" dirty="0" smtClean="0">
                <a:latin typeface="Times New Roman" panose="02020603050405020304" pitchFamily="18" charset="0"/>
                <a:cs typeface="Times New Roman" panose="02020603050405020304" pitchFamily="18" charset="0"/>
              </a:rPr>
              <a:t> </a:t>
            </a:r>
            <a:r>
              <a:rPr lang="fr-FR" sz="2000" dirty="0" err="1" smtClean="0">
                <a:latin typeface="Times New Roman" panose="02020603050405020304" pitchFamily="18" charset="0"/>
                <a:cs typeface="Times New Roman" panose="02020603050405020304" pitchFamily="18" charset="0"/>
              </a:rPr>
              <a:t>function</a:t>
            </a:r>
            <a:endParaRPr lang="fr-FR" sz="2000" dirty="0" smtClean="0">
              <a:latin typeface="Times New Roman" panose="02020603050405020304" pitchFamily="18" charset="0"/>
              <a:cs typeface="Times New Roman" panose="02020603050405020304" pitchFamily="18" charset="0"/>
            </a:endParaRPr>
          </a:p>
          <a:p>
            <a:pPr algn="just"/>
            <a:r>
              <a:rPr lang="en-US" sz="2000" dirty="0" smtClean="0">
                <a:latin typeface="Times New Roman" panose="02020603050405020304" pitchFamily="18" charset="0"/>
                <a:cs typeface="Times New Roman" panose="02020603050405020304" pitchFamily="18" charset="0"/>
              </a:rPr>
              <a:t>The circulatory system consists of a heart, arteries, veins, and capillaries, all of which are involved in moving blood from place to place.</a:t>
            </a:r>
          </a:p>
          <a:p>
            <a:pPr algn="just"/>
            <a:r>
              <a:rPr lang="en-US" sz="2000" b="1" dirty="0" smtClean="0">
                <a:latin typeface="Times New Roman" panose="02020603050405020304" pitchFamily="18" charset="0"/>
                <a:cs typeface="Times New Roman" panose="02020603050405020304" pitchFamily="18" charset="0"/>
              </a:rPr>
              <a:t>Organ </a:t>
            </a:r>
            <a:r>
              <a:rPr lang="en-US" sz="2000" dirty="0" smtClean="0">
                <a:latin typeface="Times New Roman" panose="02020603050405020304" pitchFamily="18" charset="0"/>
                <a:cs typeface="Times New Roman" panose="02020603050405020304" pitchFamily="18" charset="0"/>
              </a:rPr>
              <a:t>A group of tissues that work together to perform </a:t>
            </a:r>
            <a:r>
              <a:rPr lang="fr-FR" sz="2000" dirty="0" smtClean="0">
                <a:latin typeface="Times New Roman" panose="02020603050405020304" pitchFamily="18" charset="0"/>
                <a:cs typeface="Times New Roman" panose="02020603050405020304" pitchFamily="18" charset="0"/>
              </a:rPr>
              <a:t>a </a:t>
            </a:r>
            <a:r>
              <a:rPr lang="fr-FR" sz="2000" dirty="0" err="1" smtClean="0">
                <a:latin typeface="Times New Roman" panose="02020603050405020304" pitchFamily="18" charset="0"/>
                <a:cs typeface="Times New Roman" panose="02020603050405020304" pitchFamily="18" charset="0"/>
              </a:rPr>
              <a:t>particular</a:t>
            </a:r>
            <a:r>
              <a:rPr lang="fr-FR" sz="2000" dirty="0" smtClean="0">
                <a:latin typeface="Times New Roman" panose="02020603050405020304" pitchFamily="18" charset="0"/>
                <a:cs typeface="Times New Roman" panose="02020603050405020304" pitchFamily="18" charset="0"/>
              </a:rPr>
              <a:t> </a:t>
            </a:r>
            <a:r>
              <a:rPr lang="fr-FR" sz="2000" dirty="0" err="1" smtClean="0">
                <a:latin typeface="Times New Roman" panose="02020603050405020304" pitchFamily="18" charset="0"/>
                <a:cs typeface="Times New Roman" panose="02020603050405020304" pitchFamily="18" charset="0"/>
              </a:rPr>
              <a:t>function</a:t>
            </a:r>
            <a:endParaRPr lang="fr-FR" sz="2000" dirty="0" smtClean="0">
              <a:latin typeface="Times New Roman" panose="02020603050405020304" pitchFamily="18" charset="0"/>
              <a:cs typeface="Times New Roman" panose="02020603050405020304" pitchFamily="18" charset="0"/>
            </a:endParaRPr>
          </a:p>
          <a:p>
            <a:pPr algn="just"/>
            <a:r>
              <a:rPr lang="fr-FR" sz="2000" dirty="0" smtClean="0">
                <a:latin typeface="Times New Roman" panose="02020603050405020304" pitchFamily="18" charset="0"/>
                <a:cs typeface="Times New Roman" panose="02020603050405020304" pitchFamily="18" charset="0"/>
              </a:rPr>
              <a:t>An </a:t>
            </a:r>
            <a:r>
              <a:rPr lang="fr-FR" sz="2000" dirty="0" err="1" smtClean="0">
                <a:latin typeface="Times New Roman" panose="02020603050405020304" pitchFamily="18" charset="0"/>
                <a:cs typeface="Times New Roman" panose="02020603050405020304" pitchFamily="18" charset="0"/>
              </a:rPr>
              <a:t>eye</a:t>
            </a:r>
            <a:r>
              <a:rPr lang="fr-FR" sz="2000" dirty="0" smtClean="0">
                <a:latin typeface="Times New Roman" panose="02020603050405020304" pitchFamily="18" charset="0"/>
                <a:cs typeface="Times New Roman" panose="02020603050405020304" pitchFamily="18" charset="0"/>
              </a:rPr>
              <a:t> </a:t>
            </a:r>
            <a:r>
              <a:rPr lang="fr-FR" sz="2000" dirty="0" err="1" smtClean="0">
                <a:latin typeface="Times New Roman" panose="02020603050405020304" pitchFamily="18" charset="0"/>
                <a:cs typeface="Times New Roman" panose="02020603050405020304" pitchFamily="18" charset="0"/>
              </a:rPr>
              <a:t>contains</a:t>
            </a:r>
            <a:r>
              <a:rPr lang="fr-FR" sz="2000" dirty="0" smtClean="0">
                <a:latin typeface="Times New Roman" panose="02020603050405020304" pitchFamily="18" charset="0"/>
                <a:cs typeface="Times New Roman" panose="02020603050405020304" pitchFamily="18" charset="0"/>
              </a:rPr>
              <a:t> </a:t>
            </a:r>
            <a:r>
              <a:rPr lang="fr-FR" sz="2000" dirty="0" err="1" smtClean="0">
                <a:latin typeface="Times New Roman" panose="02020603050405020304" pitchFamily="18" charset="0"/>
                <a:cs typeface="Times New Roman" panose="02020603050405020304" pitchFamily="18" charset="0"/>
              </a:rPr>
              <a:t>nervous</a:t>
            </a:r>
            <a:r>
              <a:rPr lang="fr-FR" sz="2000" dirty="0" smtClean="0">
                <a:latin typeface="Times New Roman" panose="02020603050405020304" pitchFamily="18" charset="0"/>
                <a:cs typeface="Times New Roman" panose="02020603050405020304" pitchFamily="18" charset="0"/>
              </a:rPr>
              <a:t> tissue, connective tissue, </a:t>
            </a:r>
            <a:r>
              <a:rPr lang="fr-FR" sz="2000" dirty="0" err="1" smtClean="0">
                <a:latin typeface="Times New Roman" panose="02020603050405020304" pitchFamily="18" charset="0"/>
                <a:cs typeface="Times New Roman" panose="02020603050405020304" pitchFamily="18" charset="0"/>
              </a:rPr>
              <a:t>blood</a:t>
            </a:r>
            <a:r>
              <a:rPr lang="fr-FR"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vessels, and pigmented tissues, all of which are involved </a:t>
            </a:r>
            <a:r>
              <a:rPr lang="fr-FR" sz="2000" dirty="0" smtClean="0">
                <a:latin typeface="Times New Roman" panose="02020603050405020304" pitchFamily="18" charset="0"/>
                <a:cs typeface="Times New Roman" panose="02020603050405020304" pitchFamily="18" charset="0"/>
              </a:rPr>
              <a:t>in </a:t>
            </a:r>
            <a:r>
              <a:rPr lang="fr-FR" sz="2000" dirty="0" err="1" smtClean="0">
                <a:latin typeface="Times New Roman" panose="02020603050405020304" pitchFamily="18" charset="0"/>
                <a:cs typeface="Times New Roman" panose="02020603050405020304" pitchFamily="18" charset="0"/>
              </a:rPr>
              <a:t>sight</a:t>
            </a:r>
            <a:r>
              <a:rPr lang="fr-FR" sz="2000" dirty="0" smtClean="0">
                <a:latin typeface="Times New Roman" panose="02020603050405020304" pitchFamily="18" charset="0"/>
                <a:cs typeface="Times New Roman" panose="02020603050405020304" pitchFamily="18" charset="0"/>
              </a:rPr>
              <a:t>.</a:t>
            </a:r>
          </a:p>
          <a:p>
            <a:pPr algn="just"/>
            <a:r>
              <a:rPr lang="en-US" sz="2000" b="1" dirty="0" smtClean="0">
                <a:latin typeface="Times New Roman" panose="02020603050405020304" pitchFamily="18" charset="0"/>
                <a:cs typeface="Times New Roman" panose="02020603050405020304" pitchFamily="18" charset="0"/>
              </a:rPr>
              <a:t>Tissue </a:t>
            </a:r>
            <a:r>
              <a:rPr lang="en-US" sz="2000" dirty="0" smtClean="0">
                <a:latin typeface="Times New Roman" panose="02020603050405020304" pitchFamily="18" charset="0"/>
                <a:cs typeface="Times New Roman" panose="02020603050405020304" pitchFamily="18" charset="0"/>
              </a:rPr>
              <a:t>Groups of cells that work together to perform </a:t>
            </a:r>
            <a:r>
              <a:rPr lang="fr-FR" sz="2000" dirty="0" err="1" smtClean="0">
                <a:latin typeface="Times New Roman" panose="02020603050405020304" pitchFamily="18" charset="0"/>
                <a:cs typeface="Times New Roman" panose="02020603050405020304" pitchFamily="18" charset="0"/>
              </a:rPr>
              <a:t>particular</a:t>
            </a:r>
            <a:r>
              <a:rPr lang="fr-FR" sz="2000" dirty="0" smtClean="0">
                <a:latin typeface="Times New Roman" panose="02020603050405020304" pitchFamily="18" charset="0"/>
                <a:cs typeface="Times New Roman" panose="02020603050405020304" pitchFamily="18" charset="0"/>
              </a:rPr>
              <a:t> </a:t>
            </a:r>
            <a:r>
              <a:rPr lang="fr-FR" sz="2000" dirty="0" err="1" smtClean="0">
                <a:latin typeface="Times New Roman" panose="02020603050405020304" pitchFamily="18" charset="0"/>
                <a:cs typeface="Times New Roman" panose="02020603050405020304" pitchFamily="18" charset="0"/>
              </a:rPr>
              <a:t>functions</a:t>
            </a:r>
            <a:endParaRPr lang="fr-FR" sz="2000" dirty="0" smtClean="0">
              <a:latin typeface="Times New Roman" panose="02020603050405020304" pitchFamily="18" charset="0"/>
              <a:cs typeface="Times New Roman" panose="02020603050405020304" pitchFamily="18" charset="0"/>
            </a:endParaRPr>
          </a:p>
          <a:p>
            <a:pPr algn="just"/>
            <a:r>
              <a:rPr lang="en-US" sz="2000" dirty="0" smtClean="0">
                <a:latin typeface="Times New Roman" panose="02020603050405020304" pitchFamily="18" charset="0"/>
                <a:cs typeface="Times New Roman" panose="02020603050405020304" pitchFamily="18" charset="0"/>
              </a:rPr>
              <a:t>Blood, muscle cells, and the layers of the skin are all groups of cells and each performs a specific function.</a:t>
            </a:r>
            <a:endParaRPr lang="fr-FR" sz="2000" dirty="0">
              <a:latin typeface="Times New Roman" panose="02020603050405020304" pitchFamily="18" charset="0"/>
              <a:cs typeface="Times New Roman" panose="02020603050405020304" pitchFamily="18" charset="0"/>
            </a:endParaRPr>
          </a:p>
        </p:txBody>
      </p:sp>
      <p:sp>
        <p:nvSpPr>
          <p:cNvPr id="3" name="Titre 1"/>
          <p:cNvSpPr txBox="1">
            <a:spLocks/>
          </p:cNvSpPr>
          <p:nvPr/>
        </p:nvSpPr>
        <p:spPr>
          <a:xfrm>
            <a:off x="457200" y="44624"/>
            <a:ext cx="8229600" cy="648072"/>
          </a:xfrm>
          <a:prstGeom prst="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path path="circle">
              <a:fillToRect r="100000" b="100000"/>
            </a:path>
            <a:tileRect l="-100000" t="-100000"/>
          </a:gradFill>
          <a:ln w="57150" cap="flat" cmpd="sng" algn="ctr">
            <a:solidFill>
              <a:schemeClr val="accent3">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5000" lnSpcReduction="20000"/>
          </a:bodyPr>
          <a:lstStyle>
            <a:lvl1pPr algn="l" rtl="0" eaLnBrk="1" latinLnBrk="0" hangingPunct="1">
              <a:spcBef>
                <a:spcPct val="0"/>
              </a:spcBef>
              <a:buNone/>
              <a:defRPr kumimoji="0" sz="5000" b="0" kern="1200">
                <a:ln>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150000"/>
              </a:lnSpc>
            </a:pPr>
            <a:r>
              <a:rPr lang="fr-FR" sz="3600" b="1" dirty="0" err="1" smtClean="0">
                <a:solidFill>
                  <a:schemeClr val="tx1"/>
                </a:solidFill>
                <a:latin typeface="Times New Roman" panose="02020603050405020304" pitchFamily="18" charset="0"/>
                <a:cs typeface="Times New Roman" panose="02020603050405020304" pitchFamily="18" charset="0"/>
              </a:rPr>
              <a:t>Glossary</a:t>
            </a:r>
            <a:endParaRPr lang="fr-FR" sz="3100" b="1" dirty="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131847" y="44624"/>
            <a:ext cx="8544610" cy="1124475"/>
          </a:xfrm>
          <a:prstGeom prst="rect">
            <a:avLst/>
          </a:prstGeom>
          <a:solidFill>
            <a:srgbClr val="EA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252000" rIns="360000" bIns="252000" anchor="ctr" anchorCtr="0">
            <a:spAutoFit/>
          </a:bodyPr>
          <a:lstStyle/>
          <a:p>
            <a:pPr algn="ctr">
              <a:spcBef>
                <a:spcPct val="0"/>
              </a:spcBef>
            </a:pPr>
            <a:r>
              <a:rPr lang="fr-FR" sz="4000" b="1" dirty="0" err="1">
                <a:solidFill>
                  <a:schemeClr val="bg1"/>
                </a:solidFill>
                <a:latin typeface="Times New Roman" panose="02020603050405020304" pitchFamily="18" charset="0"/>
                <a:cs typeface="Times New Roman" panose="02020603050405020304" pitchFamily="18" charset="0"/>
              </a:rPr>
              <a:t>Review</a:t>
            </a:r>
            <a:r>
              <a:rPr lang="fr-FR" sz="4000" b="1" dirty="0">
                <a:solidFill>
                  <a:schemeClr val="bg1"/>
                </a:solidFill>
                <a:latin typeface="Times New Roman" panose="02020603050405020304" pitchFamily="18" charset="0"/>
                <a:cs typeface="Times New Roman" panose="02020603050405020304" pitchFamily="18" charset="0"/>
              </a:rPr>
              <a:t> of Key </a:t>
            </a:r>
            <a:r>
              <a:rPr lang="fr-FR" sz="4000" b="1" dirty="0" err="1">
                <a:solidFill>
                  <a:schemeClr val="bg1"/>
                </a:solidFill>
                <a:latin typeface="Times New Roman" panose="02020603050405020304" pitchFamily="18" charset="0"/>
                <a:cs typeface="Times New Roman" panose="02020603050405020304" pitchFamily="18" charset="0"/>
              </a:rPr>
              <a:t>Terms</a:t>
            </a:r>
            <a:endParaRPr lang="en-US" sz="24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19768421"/>
      </p:ext>
    </p:extLst>
  </p:cSld>
  <p:clrMapOvr>
    <a:masterClrMapping/>
  </p:clrMapOvr>
  <p:transition>
    <p:pull dir="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1847" y="44624"/>
            <a:ext cx="8544610" cy="1124475"/>
          </a:xfrm>
          <a:prstGeom prst="rect">
            <a:avLst/>
          </a:prstGeom>
          <a:solidFill>
            <a:srgbClr val="EA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360000" tIns="252000" rIns="360000" bIns="252000" anchor="ctr" anchorCtr="0">
            <a:spAutoFit/>
          </a:bodyPr>
          <a:lstStyle/>
          <a:p>
            <a:pPr algn="ctr">
              <a:spcBef>
                <a:spcPct val="0"/>
              </a:spcBef>
            </a:pPr>
            <a:r>
              <a:rPr lang="fr-FR" sz="4000" b="1" dirty="0" err="1">
                <a:solidFill>
                  <a:schemeClr val="bg1"/>
                </a:solidFill>
                <a:latin typeface="Times New Roman" panose="02020603050405020304" pitchFamily="18" charset="0"/>
                <a:cs typeface="Times New Roman" panose="02020603050405020304" pitchFamily="18" charset="0"/>
              </a:rPr>
              <a:t>Review</a:t>
            </a:r>
            <a:r>
              <a:rPr lang="fr-FR" sz="4000" b="1" dirty="0">
                <a:solidFill>
                  <a:schemeClr val="bg1"/>
                </a:solidFill>
                <a:latin typeface="Times New Roman" panose="02020603050405020304" pitchFamily="18" charset="0"/>
                <a:cs typeface="Times New Roman" panose="02020603050405020304" pitchFamily="18" charset="0"/>
              </a:rPr>
              <a:t> of Key </a:t>
            </a:r>
            <a:r>
              <a:rPr lang="fr-FR" sz="4000" b="1" dirty="0" err="1">
                <a:solidFill>
                  <a:schemeClr val="bg1"/>
                </a:solidFill>
                <a:latin typeface="Times New Roman" panose="02020603050405020304" pitchFamily="18" charset="0"/>
                <a:cs typeface="Times New Roman" panose="02020603050405020304" pitchFamily="18" charset="0"/>
              </a:rPr>
              <a:t>Terms</a:t>
            </a:r>
            <a:endParaRPr lang="en-US" sz="2400" b="1" dirty="0">
              <a:ln>
                <a:solidFill>
                  <a:schemeClr val="bg1"/>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Content Placeholder 2"/>
          <p:cNvSpPr txBox="1">
            <a:spLocks/>
          </p:cNvSpPr>
          <p:nvPr/>
        </p:nvSpPr>
        <p:spPr>
          <a:xfrm>
            <a:off x="131847" y="1179044"/>
            <a:ext cx="8544610" cy="5678956"/>
          </a:xfrm>
          <a:prstGeom prst="rect">
            <a:avLst/>
          </a:prstGeom>
        </p:spPr>
        <p:txBody>
          <a:bodyPr vert="horz" lIns="91440" tIns="45720" rIns="91440" bIns="45720" rtlCol="1">
            <a:noAutofit/>
          </a:bodyPr>
          <a:lstStyle>
            <a:lvl1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1pPr>
            <a:lvl2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2pPr>
            <a:lvl3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3pPr>
            <a:lvl4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smtClean="0">
                <a:solidFill>
                  <a:srgbClr val="7030A0"/>
                </a:solidFill>
                <a:latin typeface="Times New Roman" panose="02020603050405020304" pitchFamily="18" charset="0"/>
                <a:ea typeface="+mn-ea"/>
                <a:cs typeface="Times New Roman" panose="02020603050405020304" pitchFamily="18" charset="0"/>
              </a:defRPr>
            </a:lvl4pPr>
            <a:lvl5pPr marL="228600" indent="-228600" algn="l" defTabSz="914400" rtl="0" eaLnBrk="1" fontAlgn="base" latinLnBrk="0" hangingPunct="1">
              <a:lnSpc>
                <a:spcPct val="80000"/>
              </a:lnSpc>
              <a:spcBef>
                <a:spcPts val="1000"/>
              </a:spcBef>
              <a:spcAft>
                <a:spcPct val="0"/>
              </a:spcAft>
              <a:buSzPct val="80000"/>
              <a:buFont typeface="Arial" panose="020B0604020202020204" pitchFamily="34" charset="0"/>
              <a:buChar char="•"/>
              <a:defRPr lang="en-US" sz="1800" b="1" kern="1200" dirty="0">
                <a:solidFill>
                  <a:srgbClr val="7030A0"/>
                </a:solidFill>
                <a:latin typeface="Times New Roman" panose="02020603050405020304" pitchFamily="18" charset="0"/>
                <a:ea typeface="+mn-ea"/>
                <a:cs typeface="Times New Roman" panose="02020603050405020304" pitchFamily="18"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US" sz="2000" dirty="0">
                <a:solidFill>
                  <a:schemeClr val="tx1"/>
                </a:solidFill>
              </a:rPr>
              <a:t>Peptidoglycan </a:t>
            </a:r>
            <a:r>
              <a:rPr lang="en-US" sz="2000" b="0" dirty="0"/>
              <a:t>: </a:t>
            </a:r>
            <a:r>
              <a:rPr lang="en-US" sz="2000" b="0" dirty="0">
                <a:solidFill>
                  <a:schemeClr val="tx1"/>
                </a:solidFill>
              </a:rPr>
              <a:t>The cell walls of Bacteria contain peptidoglycan. Peptidoglycan is a polysaccharide consisting of an alternating repeat of N-</a:t>
            </a:r>
            <a:r>
              <a:rPr lang="en-US" sz="2000" b="0" dirty="0" err="1">
                <a:solidFill>
                  <a:schemeClr val="tx1"/>
                </a:solidFill>
              </a:rPr>
              <a:t>acetylglucosamine</a:t>
            </a:r>
            <a:r>
              <a:rPr lang="en-US" sz="2000" b="0" dirty="0">
                <a:solidFill>
                  <a:schemeClr val="tx1"/>
                </a:solidFill>
              </a:rPr>
              <a:t> and N-</a:t>
            </a:r>
            <a:r>
              <a:rPr lang="en-US" sz="2000" b="0" dirty="0" err="1">
                <a:solidFill>
                  <a:schemeClr val="tx1"/>
                </a:solidFill>
              </a:rPr>
              <a:t>acetylmuramic</a:t>
            </a:r>
            <a:r>
              <a:rPr lang="en-US" sz="2000" b="0" dirty="0">
                <a:solidFill>
                  <a:schemeClr val="tx1"/>
                </a:solidFill>
              </a:rPr>
              <a:t> acid, the latter in adjacent strands cross-linked by </a:t>
            </a:r>
            <a:r>
              <a:rPr lang="en-US" sz="2000" b="0" dirty="0" err="1">
                <a:solidFill>
                  <a:schemeClr val="tx1"/>
                </a:solidFill>
              </a:rPr>
              <a:t>tetrapeptides</a:t>
            </a:r>
            <a:r>
              <a:rPr lang="en-US" sz="2000" b="0" dirty="0">
                <a:solidFill>
                  <a:schemeClr val="tx1"/>
                </a:solidFill>
              </a:rPr>
              <a:t>. One to several sheets of peptidoglycan can be present, depending on the organism. The enzyme lysozyme and the antibiotic penicillin target peptidoglycan, leading to cell </a:t>
            </a:r>
            <a:r>
              <a:rPr lang="en-US" sz="2000" b="0" dirty="0" err="1">
                <a:solidFill>
                  <a:schemeClr val="tx1"/>
                </a:solidFill>
              </a:rPr>
              <a:t>lysis</a:t>
            </a:r>
            <a:r>
              <a:rPr lang="en-US" sz="2000" b="0" dirty="0">
                <a:solidFill>
                  <a:schemeClr val="tx1"/>
                </a:solidFill>
              </a:rPr>
              <a:t>.</a:t>
            </a:r>
          </a:p>
          <a:p>
            <a:pPr algn="just"/>
            <a:r>
              <a:rPr lang="fr-FR" sz="2000" dirty="0" err="1" smtClean="0">
                <a:solidFill>
                  <a:schemeClr val="tx1"/>
                </a:solidFill>
              </a:rPr>
              <a:t>Plasmid</a:t>
            </a:r>
            <a:r>
              <a:rPr lang="fr-FR" sz="2000" b="0" dirty="0" smtClean="0">
                <a:solidFill>
                  <a:schemeClr val="tx1"/>
                </a:solidFill>
              </a:rPr>
              <a:t> </a:t>
            </a:r>
            <a:r>
              <a:rPr lang="fr-FR" sz="2000" b="0" dirty="0">
                <a:solidFill>
                  <a:schemeClr val="tx1"/>
                </a:solidFill>
              </a:rPr>
              <a:t>an extrachromosomal </a:t>
            </a:r>
            <a:r>
              <a:rPr lang="fr-FR" sz="2000" b="0" dirty="0" err="1">
                <a:solidFill>
                  <a:schemeClr val="tx1"/>
                </a:solidFill>
              </a:rPr>
              <a:t>genetic</a:t>
            </a:r>
            <a:r>
              <a:rPr lang="fr-FR" sz="2000" b="0" dirty="0">
                <a:solidFill>
                  <a:schemeClr val="tx1"/>
                </a:solidFill>
              </a:rPr>
              <a:t> </a:t>
            </a:r>
            <a:r>
              <a:rPr lang="fr-FR" sz="2000" b="0" dirty="0" err="1">
                <a:solidFill>
                  <a:schemeClr val="tx1"/>
                </a:solidFill>
              </a:rPr>
              <a:t>element</a:t>
            </a:r>
            <a:r>
              <a:rPr lang="fr-FR" sz="2000" b="0" dirty="0">
                <a:solidFill>
                  <a:schemeClr val="tx1"/>
                </a:solidFill>
              </a:rPr>
              <a:t> </a:t>
            </a:r>
            <a:r>
              <a:rPr lang="fr-FR" sz="2000" b="0" dirty="0" err="1">
                <a:solidFill>
                  <a:schemeClr val="tx1"/>
                </a:solidFill>
              </a:rPr>
              <a:t>nonessential</a:t>
            </a:r>
            <a:r>
              <a:rPr lang="fr-FR" sz="2000" b="0" dirty="0">
                <a:solidFill>
                  <a:schemeClr val="tx1"/>
                </a:solidFill>
              </a:rPr>
              <a:t> for growth</a:t>
            </a:r>
          </a:p>
          <a:p>
            <a:pPr algn="just"/>
            <a:r>
              <a:rPr lang="en-US" sz="2000" dirty="0">
                <a:solidFill>
                  <a:schemeClr val="tx1"/>
                </a:solidFill>
              </a:rPr>
              <a:t>Prokaryote</a:t>
            </a:r>
            <a:r>
              <a:rPr lang="en-US" sz="2000" b="0" dirty="0">
                <a:solidFill>
                  <a:schemeClr val="tx1"/>
                </a:solidFill>
              </a:rPr>
              <a:t> a cell that lacks a membrane enclosed </a:t>
            </a:r>
            <a:r>
              <a:rPr lang="fr-FR" sz="2000" b="0" dirty="0">
                <a:solidFill>
                  <a:schemeClr val="tx1"/>
                </a:solidFill>
              </a:rPr>
              <a:t>nucleus and other organelles</a:t>
            </a:r>
          </a:p>
          <a:p>
            <a:pPr algn="just"/>
            <a:r>
              <a:rPr lang="fr-FR" sz="2000" dirty="0" err="1">
                <a:solidFill>
                  <a:schemeClr val="tx1"/>
                </a:solidFill>
              </a:rPr>
              <a:t>Protists</a:t>
            </a:r>
            <a:r>
              <a:rPr lang="fr-FR" sz="2000" b="0" dirty="0">
                <a:solidFill>
                  <a:schemeClr val="tx1"/>
                </a:solidFill>
              </a:rPr>
              <a:t> algae and protozoa</a:t>
            </a:r>
          </a:p>
          <a:p>
            <a:pPr algn="just"/>
            <a:r>
              <a:rPr lang="en-US" sz="2000" dirty="0">
                <a:solidFill>
                  <a:schemeClr val="tx1"/>
                </a:solidFill>
              </a:rPr>
              <a:t>Ribosome</a:t>
            </a:r>
            <a:r>
              <a:rPr lang="en-US" sz="2000" b="0" dirty="0">
                <a:solidFill>
                  <a:schemeClr val="tx1"/>
                </a:solidFill>
              </a:rPr>
              <a:t> a cytoplasmic particle that functions </a:t>
            </a:r>
            <a:r>
              <a:rPr lang="fr-FR" sz="2000" b="0" dirty="0">
                <a:solidFill>
                  <a:schemeClr val="tx1"/>
                </a:solidFill>
              </a:rPr>
              <a:t>in </a:t>
            </a:r>
            <a:r>
              <a:rPr lang="fr-FR" sz="2000" b="0" dirty="0" err="1">
                <a:solidFill>
                  <a:schemeClr val="tx1"/>
                </a:solidFill>
              </a:rPr>
              <a:t>protein</a:t>
            </a:r>
            <a:r>
              <a:rPr lang="fr-FR" sz="2000" b="0" dirty="0">
                <a:solidFill>
                  <a:schemeClr val="tx1"/>
                </a:solidFill>
              </a:rPr>
              <a:t> </a:t>
            </a:r>
            <a:r>
              <a:rPr lang="fr-FR" sz="2000" b="0" dirty="0" err="1">
                <a:solidFill>
                  <a:schemeClr val="tx1"/>
                </a:solidFill>
              </a:rPr>
              <a:t>synthesis</a:t>
            </a:r>
            <a:endParaRPr lang="fr-FR" sz="2000" b="0" dirty="0">
              <a:solidFill>
                <a:schemeClr val="tx1"/>
              </a:solidFill>
            </a:endParaRPr>
          </a:p>
          <a:p>
            <a:pPr lvl="0" algn="just"/>
            <a:r>
              <a:rPr lang="en-US" altLang="en-US" sz="2000" dirty="0">
                <a:solidFill>
                  <a:schemeClr val="tx1"/>
                </a:solidFill>
              </a:rPr>
              <a:t>Taxonomy</a:t>
            </a:r>
            <a:r>
              <a:rPr lang="en-US" altLang="en-US" sz="2000" b="0" dirty="0">
                <a:solidFill>
                  <a:schemeClr val="tx1"/>
                </a:solidFill>
              </a:rPr>
              <a:t> (Greg: Taxis: arrangement; </a:t>
            </a:r>
            <a:r>
              <a:rPr lang="en-US" altLang="en-US" sz="2000" b="0" dirty="0" err="1">
                <a:solidFill>
                  <a:schemeClr val="tx1"/>
                </a:solidFill>
              </a:rPr>
              <a:t>Namos</a:t>
            </a:r>
            <a:r>
              <a:rPr lang="en-US" altLang="en-US" sz="2000" b="0" dirty="0">
                <a:solidFill>
                  <a:schemeClr val="tx1"/>
                </a:solidFill>
              </a:rPr>
              <a:t>: name) the study of classification and scientific naming of living </a:t>
            </a:r>
            <a:r>
              <a:rPr lang="en-US" altLang="en-US" sz="2000" b="0" dirty="0" smtClean="0">
                <a:solidFill>
                  <a:schemeClr val="tx1"/>
                </a:solidFill>
              </a:rPr>
              <a:t>things</a:t>
            </a:r>
            <a:endParaRPr lang="en-US" altLang="en-US" sz="2000" b="0" dirty="0">
              <a:solidFill>
                <a:schemeClr val="tx1"/>
              </a:solidFill>
            </a:endParaRPr>
          </a:p>
        </p:txBody>
      </p:sp>
    </p:spTree>
    <p:extLst>
      <p:ext uri="{BB962C8B-B14F-4D97-AF65-F5344CB8AC3E}">
        <p14:creationId xmlns:p14="http://schemas.microsoft.com/office/powerpoint/2010/main" val="699911907"/>
      </p:ext>
    </p:extLst>
  </p:cSld>
  <p:clrMapOvr>
    <a:masterClrMapping/>
  </p:clrMapOvr>
  <p:transition>
    <p:pull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a:xfrm>
            <a:off x="71406" y="74277"/>
            <a:ext cx="4214842" cy="142876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err="1">
                <a:latin typeface="Times New Roman" pitchFamily="18" charset="0"/>
                <a:cs typeface="Times New Roman" pitchFamily="18" charset="0"/>
              </a:rPr>
              <a:t>Unicellular</a:t>
            </a:r>
            <a:r>
              <a:rPr lang="fr-FR" sz="3600" b="1" dirty="0">
                <a:latin typeface="Times New Roman" pitchFamily="18" charset="0"/>
                <a:cs typeface="Times New Roman" pitchFamily="18" charset="0"/>
              </a:rPr>
              <a:t> </a:t>
            </a:r>
            <a:r>
              <a:rPr lang="fr-FR" sz="3600" b="1" dirty="0" err="1">
                <a:latin typeface="Times New Roman" pitchFamily="18" charset="0"/>
                <a:cs typeface="Times New Roman" pitchFamily="18" charset="0"/>
              </a:rPr>
              <a:t>organisms</a:t>
            </a:r>
            <a:endParaRPr lang="fr-FR" sz="3600" b="1" dirty="0">
              <a:latin typeface="Times New Roman" pitchFamily="18" charset="0"/>
              <a:cs typeface="Times New Roman" pitchFamily="18" charset="0"/>
            </a:endParaRPr>
          </a:p>
        </p:txBody>
      </p:sp>
      <p:sp>
        <p:nvSpPr>
          <p:cNvPr id="6" name="Ellipse 5"/>
          <p:cNvSpPr/>
          <p:nvPr/>
        </p:nvSpPr>
        <p:spPr>
          <a:xfrm>
            <a:off x="4462486" y="213854"/>
            <a:ext cx="4572000" cy="144814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err="1">
                <a:latin typeface="Times New Roman" pitchFamily="18" charset="0"/>
                <a:cs typeface="Times New Roman" pitchFamily="18" charset="0"/>
              </a:rPr>
              <a:t>Multicellular</a:t>
            </a:r>
            <a:r>
              <a:rPr lang="fr-FR" sz="3600" b="1" dirty="0">
                <a:latin typeface="Times New Roman" pitchFamily="18" charset="0"/>
                <a:cs typeface="Times New Roman" pitchFamily="18" charset="0"/>
              </a:rPr>
              <a:t> </a:t>
            </a:r>
            <a:r>
              <a:rPr lang="fr-FR" sz="3600" b="1" dirty="0" err="1">
                <a:latin typeface="Times New Roman" pitchFamily="18" charset="0"/>
                <a:cs typeface="Times New Roman" pitchFamily="18" charset="0"/>
              </a:rPr>
              <a:t>organisms</a:t>
            </a:r>
            <a:endParaRPr lang="fr-FR" sz="3600" b="1" dirty="0">
              <a:latin typeface="Times New Roman" pitchFamily="18" charset="0"/>
              <a:cs typeface="Times New Roman" pitchFamily="18" charset="0"/>
            </a:endParaRPr>
          </a:p>
        </p:txBody>
      </p:sp>
      <p:cxnSp>
        <p:nvCxnSpPr>
          <p:cNvPr id="8" name="Connecteur droit avec flèche 7"/>
          <p:cNvCxnSpPr/>
          <p:nvPr/>
        </p:nvCxnSpPr>
        <p:spPr>
          <a:xfrm rot="10800000" flipV="1">
            <a:off x="857224" y="1503037"/>
            <a:ext cx="714381" cy="214314"/>
          </a:xfrm>
          <a:prstGeom prst="straightConnector1">
            <a:avLst/>
          </a:prstGeom>
          <a:ln w="76200">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3071802" y="1484784"/>
            <a:ext cx="821537" cy="357190"/>
          </a:xfrm>
          <a:prstGeom prst="straightConnector1">
            <a:avLst/>
          </a:prstGeom>
          <a:ln w="76200">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à coins arrondis 12"/>
          <p:cNvSpPr/>
          <p:nvPr/>
        </p:nvSpPr>
        <p:spPr>
          <a:xfrm>
            <a:off x="44887" y="1821095"/>
            <a:ext cx="2571768" cy="928694"/>
          </a:xfrm>
          <a:prstGeom prst="roundRect">
            <a:avLst/>
          </a:prstGeom>
          <a:gradFill flip="none" rotWithShape="1">
            <a:gsLst>
              <a:gs pos="0">
                <a:schemeClr val="accent6">
                  <a:tint val="70000"/>
                  <a:satMod val="130000"/>
                </a:schemeClr>
              </a:gs>
              <a:gs pos="43000">
                <a:schemeClr val="accent6">
                  <a:tint val="44000"/>
                  <a:satMod val="165000"/>
                </a:schemeClr>
              </a:gs>
              <a:gs pos="93000">
                <a:schemeClr val="accent6">
                  <a:tint val="15000"/>
                  <a:satMod val="165000"/>
                </a:schemeClr>
              </a:gs>
              <a:gs pos="100000">
                <a:schemeClr val="accent6">
                  <a:tint val="5000"/>
                  <a:satMod val="250000"/>
                </a:schemeClr>
              </a:gs>
            </a:gsLst>
            <a:lin ang="1890000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err="1">
                <a:ln>
                  <a:solidFill>
                    <a:schemeClr val="accent5">
                      <a:lumMod val="50000"/>
                    </a:schemeClr>
                  </a:solidFill>
                </a:ln>
                <a:solidFill>
                  <a:schemeClr val="accent5">
                    <a:lumMod val="50000"/>
                  </a:schemeClr>
                </a:solidFill>
                <a:latin typeface="Times New Roman" pitchFamily="18" charset="0"/>
                <a:cs typeface="Times New Roman" pitchFamily="18" charset="0"/>
              </a:rPr>
              <a:t>Prokaryotic</a:t>
            </a:r>
            <a:r>
              <a:rPr lang="fr-FR" sz="3200" b="1" dirty="0">
                <a:ln>
                  <a:solidFill>
                    <a:schemeClr val="accent5">
                      <a:lumMod val="50000"/>
                    </a:schemeClr>
                  </a:solidFill>
                </a:ln>
                <a:solidFill>
                  <a:schemeClr val="accent5">
                    <a:lumMod val="50000"/>
                  </a:schemeClr>
                </a:solidFill>
                <a:latin typeface="Times New Roman" pitchFamily="18" charset="0"/>
                <a:cs typeface="Times New Roman" pitchFamily="18" charset="0"/>
              </a:rPr>
              <a:t> </a:t>
            </a:r>
            <a:r>
              <a:rPr lang="fr-FR" sz="3200" b="1" dirty="0" err="1">
                <a:ln>
                  <a:solidFill>
                    <a:schemeClr val="accent5">
                      <a:lumMod val="50000"/>
                    </a:schemeClr>
                  </a:solidFill>
                </a:ln>
                <a:solidFill>
                  <a:schemeClr val="accent5">
                    <a:lumMod val="50000"/>
                  </a:schemeClr>
                </a:solidFill>
                <a:latin typeface="Times New Roman" pitchFamily="18" charset="0"/>
                <a:cs typeface="Times New Roman" pitchFamily="18" charset="0"/>
              </a:rPr>
              <a:t>Cells</a:t>
            </a:r>
            <a:endParaRPr lang="fr-FR" sz="3200" b="1" dirty="0">
              <a:ln>
                <a:solidFill>
                  <a:schemeClr val="accent5">
                    <a:lumMod val="50000"/>
                  </a:schemeClr>
                </a:solidFill>
              </a:ln>
              <a:solidFill>
                <a:schemeClr val="accent5">
                  <a:lumMod val="50000"/>
                </a:schemeClr>
              </a:solidFill>
              <a:latin typeface="Times New Roman" pitchFamily="18" charset="0"/>
              <a:cs typeface="Times New Roman" pitchFamily="18" charset="0"/>
            </a:endParaRPr>
          </a:p>
        </p:txBody>
      </p:sp>
      <p:sp>
        <p:nvSpPr>
          <p:cNvPr id="14" name="Rectangle à coins arrondis 13"/>
          <p:cNvSpPr/>
          <p:nvPr/>
        </p:nvSpPr>
        <p:spPr>
          <a:xfrm>
            <a:off x="2843808" y="1924242"/>
            <a:ext cx="2357454" cy="928694"/>
          </a:xfrm>
          <a:prstGeom prst="round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fr-FR" sz="3200" b="1" dirty="0" err="1">
                <a:solidFill>
                  <a:srgbClr val="FFFF00"/>
                </a:solidFill>
                <a:latin typeface="Times New Roman" pitchFamily="18" charset="0"/>
                <a:cs typeface="Times New Roman" pitchFamily="18" charset="0"/>
              </a:rPr>
              <a:t>Eukaryotic</a:t>
            </a:r>
            <a:r>
              <a:rPr lang="fr-FR" sz="3200" b="1" dirty="0">
                <a:solidFill>
                  <a:srgbClr val="FFFF00"/>
                </a:solidFill>
                <a:latin typeface="Times New Roman" pitchFamily="18" charset="0"/>
                <a:cs typeface="Times New Roman" pitchFamily="18" charset="0"/>
              </a:rPr>
              <a:t> </a:t>
            </a:r>
            <a:r>
              <a:rPr lang="fr-FR" sz="3200" b="1" dirty="0" err="1">
                <a:solidFill>
                  <a:srgbClr val="FFFF00"/>
                </a:solidFill>
                <a:latin typeface="Times New Roman" pitchFamily="18" charset="0"/>
                <a:cs typeface="Times New Roman" pitchFamily="18" charset="0"/>
              </a:rPr>
              <a:t>cells</a:t>
            </a:r>
            <a:endParaRPr lang="fr-FR" sz="3200" b="1" dirty="0">
              <a:solidFill>
                <a:srgbClr val="FFFF00"/>
              </a:solidFill>
              <a:latin typeface="Times New Roman" pitchFamily="18" charset="0"/>
              <a:cs typeface="Times New Roman" pitchFamily="18" charset="0"/>
            </a:endParaRPr>
          </a:p>
        </p:txBody>
      </p:sp>
      <p:sp>
        <p:nvSpPr>
          <p:cNvPr id="15" name="Rectangle à coins arrondis 14"/>
          <p:cNvSpPr/>
          <p:nvPr/>
        </p:nvSpPr>
        <p:spPr>
          <a:xfrm>
            <a:off x="5637173" y="2058049"/>
            <a:ext cx="3000396" cy="1000132"/>
          </a:xfrm>
          <a:prstGeom prst="round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fr-FR" sz="3200" b="1" dirty="0" err="1">
                <a:solidFill>
                  <a:srgbClr val="FFFF00"/>
                </a:solidFill>
                <a:latin typeface="Times New Roman" pitchFamily="18" charset="0"/>
                <a:cs typeface="Times New Roman" pitchFamily="18" charset="0"/>
              </a:rPr>
              <a:t>Eukaryotic</a:t>
            </a:r>
            <a:r>
              <a:rPr lang="fr-FR" sz="3200" b="1" dirty="0">
                <a:solidFill>
                  <a:srgbClr val="FFFF00"/>
                </a:solidFill>
                <a:latin typeface="Times New Roman" pitchFamily="18" charset="0"/>
                <a:cs typeface="Times New Roman" pitchFamily="18" charset="0"/>
              </a:rPr>
              <a:t> </a:t>
            </a:r>
            <a:r>
              <a:rPr lang="fr-FR" sz="3200" b="1" dirty="0" err="1">
                <a:solidFill>
                  <a:srgbClr val="FFFF00"/>
                </a:solidFill>
                <a:latin typeface="Times New Roman" pitchFamily="18" charset="0"/>
                <a:cs typeface="Times New Roman" pitchFamily="18" charset="0"/>
              </a:rPr>
              <a:t>cells</a:t>
            </a:r>
            <a:endParaRPr lang="fr-FR" sz="3200" b="1" dirty="0">
              <a:solidFill>
                <a:srgbClr val="FFFF00"/>
              </a:solidFill>
              <a:latin typeface="Times New Roman" pitchFamily="18" charset="0"/>
              <a:cs typeface="Times New Roman" pitchFamily="18" charset="0"/>
            </a:endParaRPr>
          </a:p>
        </p:txBody>
      </p:sp>
      <p:sp>
        <p:nvSpPr>
          <p:cNvPr id="18" name="Flèche vers le bas 17"/>
          <p:cNvSpPr/>
          <p:nvPr/>
        </p:nvSpPr>
        <p:spPr>
          <a:xfrm>
            <a:off x="6759218" y="1717352"/>
            <a:ext cx="428628" cy="35719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endParaRPr>
          </a:p>
        </p:txBody>
      </p:sp>
      <p:cxnSp>
        <p:nvCxnSpPr>
          <p:cNvPr id="26" name="Connecteur droit avec flèche 25"/>
          <p:cNvCxnSpPr/>
          <p:nvPr/>
        </p:nvCxnSpPr>
        <p:spPr>
          <a:xfrm>
            <a:off x="1995455" y="2832057"/>
            <a:ext cx="848353" cy="40192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rot="10800000" flipV="1">
            <a:off x="357158" y="2805349"/>
            <a:ext cx="714380" cy="42862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Flèche vers le bas 33"/>
          <p:cNvSpPr/>
          <p:nvPr/>
        </p:nvSpPr>
        <p:spPr>
          <a:xfrm>
            <a:off x="5533030" y="3073578"/>
            <a:ext cx="428628" cy="500066"/>
          </a:xfrm>
          <a:prstGeom prst="downArrow">
            <a:avLst/>
          </a:prstGeom>
          <a:solidFill>
            <a:srgbClr val="D2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èche vers le bas 35"/>
          <p:cNvSpPr/>
          <p:nvPr/>
        </p:nvSpPr>
        <p:spPr>
          <a:xfrm>
            <a:off x="6803384" y="3063039"/>
            <a:ext cx="428628" cy="500066"/>
          </a:xfrm>
          <a:prstGeom prst="downArrow">
            <a:avLst/>
          </a:prstGeom>
          <a:solidFill>
            <a:srgbClr val="D2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14363" y="3256448"/>
            <a:ext cx="1836000" cy="7602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smtClean="0"/>
              <a:t>Domain</a:t>
            </a:r>
          </a:p>
          <a:p>
            <a:pPr algn="ctr"/>
            <a:r>
              <a:rPr lang="fr-FR" sz="2400" b="1" dirty="0" err="1" smtClean="0">
                <a:latin typeface="Times New Roman" panose="02020603050405020304" pitchFamily="18" charset="0"/>
                <a:cs typeface="Times New Roman" panose="02020603050405020304" pitchFamily="18" charset="0"/>
              </a:rPr>
              <a:t>Archaea</a:t>
            </a:r>
            <a:endParaRPr lang="fr-FR" sz="2400" dirty="0">
              <a:latin typeface="Times New Roman" pitchFamily="18" charset="0"/>
              <a:cs typeface="Times New Roman" pitchFamily="18" charset="0"/>
            </a:endParaRPr>
          </a:p>
        </p:txBody>
      </p:sp>
      <p:sp>
        <p:nvSpPr>
          <p:cNvPr id="38" name="Rectangle 37"/>
          <p:cNvSpPr/>
          <p:nvPr/>
        </p:nvSpPr>
        <p:spPr>
          <a:xfrm>
            <a:off x="1855020" y="3277780"/>
            <a:ext cx="1656000" cy="9041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smtClean="0">
                <a:latin typeface="Times New Roman" panose="02020603050405020304" pitchFamily="18" charset="0"/>
                <a:cs typeface="Times New Roman" panose="02020603050405020304" pitchFamily="18" charset="0"/>
              </a:rPr>
              <a:t>Domain </a:t>
            </a:r>
            <a:r>
              <a:rPr lang="fr-FR" sz="2000" b="1" dirty="0" err="1" smtClean="0">
                <a:latin typeface="Times New Roman" panose="02020603050405020304" pitchFamily="18" charset="0"/>
                <a:cs typeface="Times New Roman" panose="02020603050405020304" pitchFamily="18" charset="0"/>
              </a:rPr>
              <a:t>Bacteria</a:t>
            </a:r>
            <a:endParaRPr lang="fr-FR" sz="2000" b="1" dirty="0" smtClean="0">
              <a:latin typeface="Times New Roman" panose="02020603050405020304" pitchFamily="18" charset="0"/>
              <a:cs typeface="Times New Roman" panose="02020603050405020304" pitchFamily="18" charset="0"/>
            </a:endParaRPr>
          </a:p>
          <a:p>
            <a:pPr algn="ctr"/>
            <a:r>
              <a:rPr lang="fr-FR" sz="2000" b="1" dirty="0" smtClean="0">
                <a:latin typeface="Times New Roman" panose="02020603050405020304" pitchFamily="18" charset="0"/>
                <a:cs typeface="Times New Roman" panose="02020603050405020304" pitchFamily="18" charset="0"/>
              </a:rPr>
              <a:t>(</a:t>
            </a:r>
            <a:r>
              <a:rPr lang="fr-FR" sz="2000" b="1" i="1" dirty="0" err="1" smtClean="0">
                <a:latin typeface="Times New Roman" pitchFamily="18" charset="0"/>
                <a:cs typeface="Times New Roman" pitchFamily="18" charset="0"/>
              </a:rPr>
              <a:t>Eubacteria</a:t>
            </a:r>
            <a:r>
              <a:rPr lang="fr-FR" sz="2000" b="1" i="1" dirty="0" smtClean="0">
                <a:latin typeface="Times New Roman" pitchFamily="18" charset="0"/>
                <a:cs typeface="Times New Roman" pitchFamily="18" charset="0"/>
              </a:rPr>
              <a:t>)</a:t>
            </a:r>
            <a:endParaRPr lang="fr-FR" sz="2000" dirty="0">
              <a:latin typeface="Times New Roman" pitchFamily="18" charset="0"/>
              <a:cs typeface="Times New Roman" pitchFamily="18" charset="0"/>
            </a:endParaRPr>
          </a:p>
        </p:txBody>
      </p:sp>
      <p:sp>
        <p:nvSpPr>
          <p:cNvPr id="40" name="Flèche vers le bas 39"/>
          <p:cNvSpPr/>
          <p:nvPr/>
        </p:nvSpPr>
        <p:spPr>
          <a:xfrm>
            <a:off x="7983668" y="3073578"/>
            <a:ext cx="214314" cy="396000"/>
          </a:xfrm>
          <a:prstGeom prst="downArrow">
            <a:avLst/>
          </a:prstGeom>
          <a:solidFill>
            <a:srgbClr val="FF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4831030" y="3563105"/>
            <a:ext cx="1404000" cy="46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err="1" smtClean="0">
                <a:latin typeface="Times New Roman" pitchFamily="18" charset="0"/>
                <a:cs typeface="Times New Roman" pitchFamily="18" charset="0"/>
              </a:rPr>
              <a:t>Animals</a:t>
            </a:r>
            <a:endParaRPr lang="fr-FR" sz="2400" b="1" dirty="0">
              <a:latin typeface="Times New Roman" pitchFamily="18" charset="0"/>
              <a:cs typeface="Times New Roman" pitchFamily="18" charset="0"/>
            </a:endParaRPr>
          </a:p>
        </p:txBody>
      </p:sp>
      <p:sp>
        <p:nvSpPr>
          <p:cNvPr id="42" name="Rectangle 41"/>
          <p:cNvSpPr/>
          <p:nvPr/>
        </p:nvSpPr>
        <p:spPr>
          <a:xfrm>
            <a:off x="6331602" y="3611568"/>
            <a:ext cx="1152000" cy="5000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smtClean="0">
                <a:latin typeface="Times New Roman" pitchFamily="18" charset="0"/>
                <a:cs typeface="Times New Roman" pitchFamily="18" charset="0"/>
              </a:rPr>
              <a:t>Plants</a:t>
            </a:r>
            <a:endParaRPr lang="fr-FR" sz="2400" b="1" dirty="0">
              <a:latin typeface="Times New Roman" pitchFamily="18" charset="0"/>
              <a:cs typeface="Times New Roman" pitchFamily="18" charset="0"/>
            </a:endParaRPr>
          </a:p>
        </p:txBody>
      </p:sp>
      <p:sp>
        <p:nvSpPr>
          <p:cNvPr id="43" name="Rectangle 42"/>
          <p:cNvSpPr/>
          <p:nvPr/>
        </p:nvSpPr>
        <p:spPr>
          <a:xfrm>
            <a:off x="7539526" y="3516620"/>
            <a:ext cx="1571604" cy="5000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err="1" smtClean="0">
                <a:latin typeface="Times New Roman" pitchFamily="18" charset="0"/>
                <a:cs typeface="Times New Roman" pitchFamily="18" charset="0"/>
              </a:rPr>
              <a:t>Fungi</a:t>
            </a:r>
            <a:endParaRPr lang="fr-FR" sz="2400" b="1" dirty="0">
              <a:latin typeface="Times New Roman" pitchFamily="18" charset="0"/>
              <a:cs typeface="Times New Roman" pitchFamily="18" charset="0"/>
            </a:endParaRPr>
          </a:p>
        </p:txBody>
      </p:sp>
      <p:sp>
        <p:nvSpPr>
          <p:cNvPr id="44" name="Rectangle 43"/>
          <p:cNvSpPr/>
          <p:nvPr/>
        </p:nvSpPr>
        <p:spPr>
          <a:xfrm>
            <a:off x="3511020" y="3448725"/>
            <a:ext cx="1264086" cy="7858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err="1" smtClean="0">
                <a:latin typeface="Times New Roman" pitchFamily="18" charset="0"/>
                <a:cs typeface="Times New Roman" pitchFamily="18" charset="0"/>
              </a:rPr>
              <a:t>Protista</a:t>
            </a:r>
            <a:endParaRPr lang="fr-FR" sz="2400" b="1" dirty="0">
              <a:latin typeface="Times New Roman" pitchFamily="18" charset="0"/>
              <a:cs typeface="Times New Roman" pitchFamily="18" charset="0"/>
            </a:endParaRPr>
          </a:p>
        </p:txBody>
      </p:sp>
      <p:sp>
        <p:nvSpPr>
          <p:cNvPr id="46" name="Flèche vers le bas 45"/>
          <p:cNvSpPr/>
          <p:nvPr/>
        </p:nvSpPr>
        <p:spPr>
          <a:xfrm>
            <a:off x="3998248" y="2917097"/>
            <a:ext cx="288000" cy="504000"/>
          </a:xfrm>
          <a:prstGeom prst="downArrow">
            <a:avLst/>
          </a:prstGeom>
          <a:solidFill>
            <a:schemeClr val="bg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146" name="Picture 2"/>
          <p:cNvPicPr>
            <a:picLocks noChangeAspect="1" noChangeArrowheads="1"/>
          </p:cNvPicPr>
          <p:nvPr/>
        </p:nvPicPr>
        <p:blipFill>
          <a:blip r:embed="rId3"/>
          <a:srcRect/>
          <a:stretch>
            <a:fillRect/>
          </a:stretch>
        </p:blipFill>
        <p:spPr bwMode="auto">
          <a:xfrm>
            <a:off x="6215074" y="4160097"/>
            <a:ext cx="1285884" cy="2064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50" name="Picture 6"/>
          <p:cNvPicPr>
            <a:picLocks noChangeAspect="1" noChangeArrowheads="1"/>
          </p:cNvPicPr>
          <p:nvPr/>
        </p:nvPicPr>
        <p:blipFill>
          <a:blip r:embed="rId4" cstate="print"/>
          <a:srcRect/>
          <a:stretch>
            <a:fillRect/>
          </a:stretch>
        </p:blipFill>
        <p:spPr bwMode="auto">
          <a:xfrm>
            <a:off x="4857752" y="4063171"/>
            <a:ext cx="1260000" cy="21260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52" name="Picture 8"/>
          <p:cNvPicPr>
            <a:picLocks noChangeAspect="1" noChangeArrowheads="1"/>
          </p:cNvPicPr>
          <p:nvPr/>
        </p:nvPicPr>
        <p:blipFill>
          <a:blip r:embed="rId5"/>
          <a:srcRect/>
          <a:stretch>
            <a:fillRect/>
          </a:stretch>
        </p:blipFill>
        <p:spPr bwMode="auto">
          <a:xfrm>
            <a:off x="1882490" y="4293096"/>
            <a:ext cx="1668572" cy="1914827"/>
          </a:xfrm>
          <a:prstGeom prst="rect">
            <a:avLst/>
          </a:prstGeom>
          <a:noFill/>
          <a:ln w="9525">
            <a:noFill/>
            <a:miter lim="800000"/>
            <a:headEnd/>
            <a:tailEnd/>
          </a:ln>
          <a:effectLst/>
        </p:spPr>
      </p:pic>
      <p:sp>
        <p:nvSpPr>
          <p:cNvPr id="60" name="Rectangle 59"/>
          <p:cNvSpPr/>
          <p:nvPr/>
        </p:nvSpPr>
        <p:spPr>
          <a:xfrm>
            <a:off x="1714480" y="6211669"/>
            <a:ext cx="4000528" cy="646331"/>
          </a:xfrm>
          <a:prstGeom prst="rect">
            <a:avLst/>
          </a:prstGeom>
        </p:spPr>
        <p:txBody>
          <a:bodyPr wrap="square">
            <a:spAutoFit/>
          </a:bodyPr>
          <a:lstStyle/>
          <a:p>
            <a:r>
              <a:rPr lang="fr-FR" i="1" dirty="0" err="1" smtClean="0">
                <a:latin typeface="Times New Roman" pitchFamily="18" charset="0"/>
                <a:cs typeface="Times New Roman" pitchFamily="18" charset="0"/>
              </a:rPr>
              <a:t>Helicobacter</a:t>
            </a:r>
            <a:r>
              <a:rPr lang="fr-FR" i="1" dirty="0" smtClean="0">
                <a:latin typeface="Times New Roman" pitchFamily="18" charset="0"/>
                <a:cs typeface="Times New Roman" pitchFamily="18" charset="0"/>
              </a:rPr>
              <a:t> </a:t>
            </a:r>
            <a:r>
              <a:rPr lang="fr-FR" i="1" dirty="0" err="1" smtClean="0">
                <a:latin typeface="Times New Roman" pitchFamily="18" charset="0"/>
                <a:cs typeface="Times New Roman" pitchFamily="18" charset="0"/>
              </a:rPr>
              <a:t>pylori</a:t>
            </a:r>
            <a:endParaRPr lang="fr-FR" i="1" dirty="0" smtClean="0">
              <a:latin typeface="Times New Roman" pitchFamily="18" charset="0"/>
              <a:cs typeface="Times New Roman" pitchFamily="18" charset="0"/>
            </a:endParaRPr>
          </a:p>
          <a:p>
            <a:r>
              <a:rPr lang="fr-FR" dirty="0" smtClean="0">
                <a:latin typeface="Times New Roman" pitchFamily="18" charset="0"/>
                <a:cs typeface="Times New Roman" pitchFamily="18" charset="0"/>
              </a:rPr>
              <a:t>(</a:t>
            </a:r>
            <a:r>
              <a:rPr lang="fr-FR" dirty="0" err="1" smtClean="0">
                <a:latin typeface="Times New Roman" pitchFamily="18" charset="0"/>
                <a:cs typeface="Times New Roman" pitchFamily="18" charset="0"/>
              </a:rPr>
              <a:t>artificially</a:t>
            </a:r>
            <a:r>
              <a:rPr lang="fr-FR" dirty="0" smtClean="0">
                <a:latin typeface="Times New Roman" pitchFamily="18" charset="0"/>
                <a:cs typeface="Times New Roman" pitchFamily="18" charset="0"/>
              </a:rPr>
              <a:t> </a:t>
            </a:r>
            <a:r>
              <a:rPr lang="fr-FR" dirty="0" err="1">
                <a:latin typeface="Times New Roman" pitchFamily="18" charset="0"/>
                <a:cs typeface="Times New Roman" pitchFamily="18" charset="0"/>
              </a:rPr>
              <a:t>colored</a:t>
            </a:r>
            <a:r>
              <a:rPr lang="fr-FR" dirty="0">
                <a:latin typeface="Times New Roman" pitchFamily="18" charset="0"/>
                <a:cs typeface="Times New Roman" pitchFamily="18" charset="0"/>
              </a:rPr>
              <a:t> image).</a:t>
            </a:r>
          </a:p>
        </p:txBody>
      </p:sp>
      <p:pic>
        <p:nvPicPr>
          <p:cNvPr id="61" name="Picture 2"/>
          <p:cNvPicPr>
            <a:picLocks noChangeAspect="1" noChangeArrowheads="1"/>
          </p:cNvPicPr>
          <p:nvPr/>
        </p:nvPicPr>
        <p:blipFill>
          <a:blip r:embed="rId6" cstate="print"/>
          <a:srcRect l="5600" t="14973" r="50400" b="37224"/>
          <a:stretch>
            <a:fillRect/>
          </a:stretch>
        </p:blipFill>
        <p:spPr bwMode="auto">
          <a:xfrm>
            <a:off x="71406" y="4063171"/>
            <a:ext cx="1714512" cy="2223349"/>
          </a:xfrm>
          <a:prstGeom prst="rect">
            <a:avLst/>
          </a:prstGeom>
          <a:noFill/>
          <a:ln w="9525">
            <a:noFill/>
            <a:miter lim="800000"/>
            <a:headEnd/>
            <a:tailEnd/>
          </a:ln>
          <a:effectLst/>
        </p:spPr>
      </p:pic>
      <p:pic>
        <p:nvPicPr>
          <p:cNvPr id="62" name="Picture 2"/>
          <p:cNvPicPr>
            <a:picLocks noChangeAspect="1" noChangeArrowheads="1"/>
          </p:cNvPicPr>
          <p:nvPr/>
        </p:nvPicPr>
        <p:blipFill>
          <a:blip r:embed="rId7" cstate="print"/>
          <a:srcRect l="17647"/>
          <a:stretch>
            <a:fillRect/>
          </a:stretch>
        </p:blipFill>
        <p:spPr bwMode="auto">
          <a:xfrm>
            <a:off x="3622500" y="4257014"/>
            <a:ext cx="1092376" cy="1817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3"/>
          <p:cNvPicPr>
            <a:picLocks noChangeAspect="1" noChangeArrowheads="1"/>
          </p:cNvPicPr>
          <p:nvPr/>
        </p:nvPicPr>
        <p:blipFill>
          <a:blip r:embed="rId8"/>
          <a:srcRect/>
          <a:stretch>
            <a:fillRect/>
          </a:stretch>
        </p:blipFill>
        <p:spPr bwMode="auto">
          <a:xfrm>
            <a:off x="7572396" y="4155914"/>
            <a:ext cx="1462090" cy="2068677"/>
          </a:xfrm>
          <a:prstGeom prst="rect">
            <a:avLst/>
          </a:prstGeom>
          <a:noFill/>
          <a:ln w="9525">
            <a:noFill/>
            <a:miter lim="800000"/>
            <a:headEnd/>
            <a:tailEnd/>
          </a:ln>
          <a:effectLst/>
        </p:spPr>
      </p:pic>
    </p:spTree>
    <p:extLst>
      <p:ext uri="{BB962C8B-B14F-4D97-AF65-F5344CB8AC3E}">
        <p14:creationId xmlns:p14="http://schemas.microsoft.com/office/powerpoint/2010/main" val="111068022"/>
      </p:ext>
    </p:extLst>
  </p:cSld>
  <p:clrMapOvr>
    <a:masterClrMapping/>
  </p:clrMapOvr>
  <p:transition>
    <p:pull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l="4800" t="14973" r="15200" b="31488"/>
          <a:stretch>
            <a:fillRect/>
          </a:stretch>
        </p:blipFill>
        <p:spPr bwMode="auto">
          <a:xfrm>
            <a:off x="357158" y="1572023"/>
            <a:ext cx="4714908" cy="1552984"/>
          </a:xfrm>
          <a:prstGeom prst="rect">
            <a:avLst/>
          </a:prstGeom>
          <a:noFill/>
          <a:ln w="9525">
            <a:noFill/>
            <a:miter lim="800000"/>
            <a:headEnd/>
            <a:tailEnd/>
          </a:ln>
          <a:effectLst/>
        </p:spPr>
      </p:pic>
      <p:sp>
        <p:nvSpPr>
          <p:cNvPr id="3" name="Titre 1"/>
          <p:cNvSpPr txBox="1">
            <a:spLocks/>
          </p:cNvSpPr>
          <p:nvPr/>
        </p:nvSpPr>
        <p:spPr>
          <a:xfrm>
            <a:off x="357158" y="34178"/>
            <a:ext cx="8463314" cy="1594622"/>
          </a:xfrm>
          <a:prstGeom prst="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l="100000" b="100000"/>
            </a:path>
            <a:tileRect t="-100000" r="-100000"/>
          </a:gradFill>
        </p:spPr>
        <p:style>
          <a:lnRef idx="2">
            <a:schemeClr val="dk1"/>
          </a:lnRef>
          <a:fillRef idx="1">
            <a:schemeClr val="lt1"/>
          </a:fillRef>
          <a:effectRef idx="0">
            <a:schemeClr val="dk1"/>
          </a:effectRef>
          <a:fontRef idx="minor">
            <a:schemeClr val="dk1"/>
          </a:fontRef>
        </p:style>
        <p:txBody>
          <a:bodyPr wrap="square" lIns="180000" tIns="180000" rIns="180000" bIns="180000" anchor="ctr" anchorCtr="0">
            <a:spAutoFit/>
          </a:bodyPr>
          <a:lstStyle/>
          <a:p>
            <a:pPr algn="ctr"/>
            <a:r>
              <a:rPr lang="fr-FR" sz="4000" b="1" dirty="0" smtClean="0">
                <a:ln>
                  <a:solidFill>
                    <a:schemeClr val="tx1"/>
                  </a:solidFill>
                </a:ln>
                <a:solidFill>
                  <a:srgbClr val="006C31"/>
                </a:solidFill>
                <a:latin typeface="Times New Roman" panose="02020603050405020304" pitchFamily="18" charset="0"/>
                <a:cs typeface="Times New Roman" panose="02020603050405020304" pitchFamily="18" charset="0"/>
              </a:rPr>
              <a:t>I. Procaryotes</a:t>
            </a:r>
            <a:endParaRPr lang="fr-FR" sz="4000" b="1" dirty="0">
              <a:ln>
                <a:solidFill>
                  <a:schemeClr val="tx1"/>
                </a:solidFill>
              </a:ln>
              <a:solidFill>
                <a:srgbClr val="006C31"/>
              </a:solidFill>
              <a:latin typeface="Times New Roman" panose="02020603050405020304" pitchFamily="18" charset="0"/>
              <a:cs typeface="Times New Roman" panose="02020603050405020304" pitchFamily="18" charset="0"/>
            </a:endParaRPr>
          </a:p>
          <a:p>
            <a:pPr algn="ctr"/>
            <a:r>
              <a:rPr lang="fr-FR" sz="4000" b="1" dirty="0" smtClean="0">
                <a:ln w="18415" cmpd="sng">
                  <a:solidFill>
                    <a:srgbClr val="006C31"/>
                  </a:solidFill>
                  <a:prstDash val="solid"/>
                </a:ln>
                <a:solidFill>
                  <a:srgbClr val="00CC00"/>
                </a:solidFill>
                <a:effectLst>
                  <a:outerShdw blurRad="63500" dir="3600000" algn="tl" rotWithShape="0">
                    <a:srgbClr val="000000">
                      <a:alpha val="70000"/>
                    </a:srgbClr>
                  </a:outerShdw>
                </a:effectLst>
                <a:latin typeface="Times New Roman" pitchFamily="18" charset="0"/>
                <a:cs typeface="Times New Roman" pitchFamily="18" charset="0"/>
              </a:rPr>
              <a:t>A. Domain </a:t>
            </a:r>
            <a:r>
              <a:rPr lang="fr-FR" sz="4000" b="1" dirty="0" err="1" smtClean="0">
                <a:ln w="18415" cmpd="sng">
                  <a:solidFill>
                    <a:srgbClr val="006C31"/>
                  </a:solidFill>
                  <a:prstDash val="solid"/>
                </a:ln>
                <a:solidFill>
                  <a:srgbClr val="00CC00"/>
                </a:solidFill>
                <a:effectLst>
                  <a:outerShdw blurRad="63500" dir="3600000" algn="tl" rotWithShape="0">
                    <a:srgbClr val="000000">
                      <a:alpha val="70000"/>
                    </a:srgbClr>
                  </a:outerShdw>
                </a:effectLst>
                <a:latin typeface="Times New Roman" pitchFamily="18" charset="0"/>
                <a:cs typeface="Times New Roman" pitchFamily="18" charset="0"/>
              </a:rPr>
              <a:t>Archaea</a:t>
            </a:r>
            <a:r>
              <a:rPr lang="fr-FR" sz="4000" b="1" dirty="0" smtClean="0">
                <a:ln w="18415" cmpd="sng">
                  <a:solidFill>
                    <a:srgbClr val="006C31"/>
                  </a:solidFill>
                  <a:prstDash val="solid"/>
                </a:ln>
                <a:solidFill>
                  <a:srgbClr val="00CC00"/>
                </a:solidFill>
                <a:effectLst>
                  <a:outerShdw blurRad="63500" dir="3600000" algn="tl" rotWithShape="0">
                    <a:srgbClr val="000000">
                      <a:alpha val="70000"/>
                    </a:srgbClr>
                  </a:outerShdw>
                </a:effectLst>
                <a:latin typeface="Times New Roman" pitchFamily="18" charset="0"/>
                <a:cs typeface="Times New Roman" pitchFamily="18" charset="0"/>
              </a:rPr>
              <a:t>.</a:t>
            </a:r>
            <a:endParaRPr kumimoji="0" lang="fr-FR" sz="4000" b="1" i="0" u="none" strike="noStrike" kern="1200" normalizeH="0" baseline="0" noProof="0" dirty="0">
              <a:ln w="18415" cmpd="sng">
                <a:solidFill>
                  <a:srgbClr val="006C31"/>
                </a:solidFill>
                <a:prstDash val="solid"/>
              </a:ln>
              <a:solidFill>
                <a:srgbClr val="00CC00"/>
              </a:solidFill>
              <a:effectLst>
                <a:outerShdw blurRad="63500" dir="3600000" algn="tl" rotWithShape="0">
                  <a:srgbClr val="000000">
                    <a:alpha val="70000"/>
                  </a:srgbClr>
                </a:outerShdw>
              </a:effectLst>
              <a:uLnTx/>
              <a:uFillTx/>
              <a:latin typeface="Times New Roman" pitchFamily="18" charset="0"/>
              <a:cs typeface="Times New Roman" pitchFamily="18" charset="0"/>
            </a:endParaRPr>
          </a:p>
        </p:txBody>
      </p:sp>
      <p:sp>
        <p:nvSpPr>
          <p:cNvPr id="5" name="Rectangle 4"/>
          <p:cNvSpPr/>
          <p:nvPr/>
        </p:nvSpPr>
        <p:spPr>
          <a:xfrm>
            <a:off x="214282" y="3140968"/>
            <a:ext cx="8643998" cy="2800767"/>
          </a:xfrm>
          <a:prstGeom prst="rect">
            <a:avLst/>
          </a:prstGeom>
        </p:spPr>
        <p:txBody>
          <a:bodyPr wrap="square">
            <a:spAutoFit/>
          </a:bodyPr>
          <a:lstStyle/>
          <a:p>
            <a:pPr algn="just">
              <a:buFont typeface="Wingdings" pitchFamily="2" charset="2"/>
              <a:buChar char="§"/>
            </a:pPr>
            <a:r>
              <a:rPr lang="fr-FR" sz="2200" b="1" dirty="0" err="1">
                <a:solidFill>
                  <a:srgbClr val="006C31"/>
                </a:solidFill>
                <a:latin typeface="Times New Roman" pitchFamily="18" charset="0"/>
                <a:cs typeface="Times New Roman" pitchFamily="18" charset="0"/>
              </a:rPr>
              <a:t>Archaea</a:t>
            </a:r>
            <a:r>
              <a:rPr lang="fr-FR" sz="2200" b="1" dirty="0">
                <a:solidFill>
                  <a:srgbClr val="006C31"/>
                </a:solidFill>
                <a:latin typeface="Times New Roman" pitchFamily="18" charset="0"/>
                <a:cs typeface="Times New Roman" pitchFamily="18" charset="0"/>
              </a:rPr>
              <a:t> are </a:t>
            </a:r>
            <a:r>
              <a:rPr lang="fr-FR" sz="2200" b="1" dirty="0" err="1">
                <a:solidFill>
                  <a:srgbClr val="006C31"/>
                </a:solidFill>
                <a:latin typeface="Times New Roman" pitchFamily="18" charset="0"/>
                <a:cs typeface="Times New Roman" pitchFamily="18" charset="0"/>
              </a:rPr>
              <a:t>prokaryotic</a:t>
            </a:r>
            <a:r>
              <a:rPr lang="fr-FR" sz="2200" b="1" dirty="0">
                <a:solidFill>
                  <a:srgbClr val="006C31"/>
                </a:solidFill>
                <a:latin typeface="Times New Roman" pitchFamily="18" charset="0"/>
                <a:cs typeface="Times New Roman" pitchFamily="18" charset="0"/>
              </a:rPr>
              <a:t> </a:t>
            </a:r>
            <a:r>
              <a:rPr lang="fr-FR" sz="2200" b="1" dirty="0" err="1">
                <a:solidFill>
                  <a:srgbClr val="006C31"/>
                </a:solidFill>
                <a:latin typeface="Times New Roman" pitchFamily="18" charset="0"/>
                <a:cs typeface="Times New Roman" pitchFamily="18" charset="0"/>
              </a:rPr>
              <a:t>cells</a:t>
            </a:r>
            <a:r>
              <a:rPr lang="fr-FR" sz="2200" b="1" dirty="0">
                <a:solidFill>
                  <a:srgbClr val="006C31"/>
                </a:solidFill>
                <a:latin typeface="Times New Roman" pitchFamily="18" charset="0"/>
                <a:cs typeface="Times New Roman" pitchFamily="18" charset="0"/>
              </a:rPr>
              <a:t>. </a:t>
            </a:r>
            <a:r>
              <a:rPr lang="en-US" sz="2200" dirty="0">
                <a:latin typeface="Times New Roman" panose="02020603050405020304" pitchFamily="18" charset="0"/>
                <a:cs typeface="Times New Roman" panose="02020603050405020304" pitchFamily="18" charset="0"/>
              </a:rPr>
              <a:t>The </a:t>
            </a:r>
            <a:r>
              <a:rPr lang="en-US" sz="2200" dirty="0" err="1">
                <a:latin typeface="Times New Roman" panose="02020603050405020304" pitchFamily="18" charset="0"/>
                <a:cs typeface="Times New Roman" panose="02020603050405020304" pitchFamily="18" charset="0"/>
              </a:rPr>
              <a:t>archaebacteria</a:t>
            </a:r>
            <a:r>
              <a:rPr lang="en-US" sz="2200" dirty="0">
                <a:latin typeface="Times New Roman" panose="02020603050405020304" pitchFamily="18" charset="0"/>
                <a:cs typeface="Times New Roman" panose="02020603050405020304" pitchFamily="18" charset="0"/>
              </a:rPr>
              <a:t> grow in unusual environments such as </a:t>
            </a:r>
            <a:r>
              <a:rPr lang="en-US" altLang="en-US" sz="2200" dirty="0">
                <a:latin typeface="Times New Roman" panose="02020603050405020304" pitchFamily="18" charset="0"/>
                <a:cs typeface="Times New Roman" panose="02020603050405020304" pitchFamily="18" charset="0"/>
              </a:rPr>
              <a:t>Great</a:t>
            </a:r>
            <a:r>
              <a:rPr lang="en-US" altLang="en-US" sz="2200" dirty="0">
                <a:effectLst>
                  <a:glow rad="228600">
                    <a:schemeClr val="accent4">
                      <a:satMod val="175000"/>
                      <a:alpha val="40000"/>
                    </a:schemeClr>
                  </a:glow>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 </a:t>
            </a:r>
            <a:r>
              <a:rPr lang="en-US" altLang="en-US" sz="2200" dirty="0">
                <a:latin typeface="Times New Roman" panose="02020603050405020304" pitchFamily="18" charset="0"/>
                <a:cs typeface="Times New Roman" panose="02020603050405020304" pitchFamily="18" charset="0"/>
              </a:rPr>
              <a:t>Salt Lake and the Dead Sea or in </a:t>
            </a:r>
            <a:r>
              <a:rPr lang="en-GB" altLang="en-US" sz="2200" dirty="0">
                <a:latin typeface="Times New Roman" panose="02020603050405020304" pitchFamily="18" charset="0"/>
                <a:cs typeface="Times New Roman" panose="02020603050405020304" pitchFamily="18" charset="0"/>
              </a:rPr>
              <a:t>hot environments</a:t>
            </a:r>
            <a:r>
              <a:rPr lang="en-US" sz="2200" dirty="0">
                <a:latin typeface="Times New Roman" panose="02020603050405020304" pitchFamily="18" charset="0"/>
                <a:cs typeface="Times New Roman" panose="02020603050405020304" pitchFamily="18" charset="0"/>
              </a:rPr>
              <a:t>. </a:t>
            </a:r>
            <a:endParaRPr lang="en-US" sz="2200" dirty="0" smtClean="0">
              <a:latin typeface="Times New Roman" panose="02020603050405020304" pitchFamily="18" charset="0"/>
              <a:cs typeface="Times New Roman" panose="02020603050405020304" pitchFamily="18" charset="0"/>
            </a:endParaRPr>
          </a:p>
          <a:p>
            <a:pPr algn="just">
              <a:buFont typeface="Wingdings" pitchFamily="2" charset="2"/>
              <a:buChar char="§"/>
            </a:pPr>
            <a:endParaRPr lang="en-US" sz="2200" dirty="0">
              <a:latin typeface="Times New Roman" panose="02020603050405020304" pitchFamily="18" charset="0"/>
              <a:cs typeface="Times New Roman" panose="02020603050405020304" pitchFamily="18" charset="0"/>
            </a:endParaRPr>
          </a:p>
          <a:p>
            <a:pPr algn="just">
              <a:buFont typeface="Wingdings" pitchFamily="2" charset="2"/>
              <a:buChar char="§"/>
            </a:pPr>
            <a:endParaRPr lang="fr-FR" sz="2200" dirty="0" smtClean="0">
              <a:latin typeface="Times New Roman" pitchFamily="18" charset="0"/>
              <a:cs typeface="Times New Roman" pitchFamily="18" charset="0"/>
            </a:endParaRPr>
          </a:p>
          <a:p>
            <a:pPr algn="just"/>
            <a:endParaRPr lang="fr-FR" sz="2200" dirty="0">
              <a:latin typeface="Times New Roman" pitchFamily="18" charset="0"/>
              <a:cs typeface="Times New Roman" pitchFamily="18" charset="0"/>
            </a:endParaRPr>
          </a:p>
          <a:p>
            <a:pPr algn="just">
              <a:buFont typeface="Wingdings" pitchFamily="2" charset="2"/>
              <a:buChar char="§"/>
            </a:pPr>
            <a:r>
              <a:rPr lang="en-US" sz="2200" dirty="0" smtClean="0">
                <a:latin typeface="Times New Roman" pitchFamily="18" charset="0"/>
                <a:cs typeface="Times New Roman" pitchFamily="18" charset="0"/>
              </a:rPr>
              <a:t>The </a:t>
            </a:r>
            <a:r>
              <a:rPr lang="en-US" sz="2200" dirty="0">
                <a:latin typeface="Times New Roman" pitchFamily="18" charset="0"/>
                <a:cs typeface="Times New Roman" pitchFamily="18" charset="0"/>
              </a:rPr>
              <a:t>domain of </a:t>
            </a:r>
            <a:r>
              <a:rPr lang="en-US" sz="2200" dirty="0" err="1">
                <a:latin typeface="Times New Roman" pitchFamily="18" charset="0"/>
                <a:cs typeface="Times New Roman" pitchFamily="18" charset="0"/>
              </a:rPr>
              <a:t>Archaea</a:t>
            </a:r>
            <a:r>
              <a:rPr lang="en-US" sz="2200" dirty="0">
                <a:latin typeface="Times New Roman" pitchFamily="18" charset="0"/>
                <a:cs typeface="Times New Roman" pitchFamily="18" charset="0"/>
              </a:rPr>
              <a:t> is distinguished from Bacteria in particular by the </a:t>
            </a:r>
            <a:r>
              <a:rPr lang="en-US" sz="2200" b="1" dirty="0">
                <a:solidFill>
                  <a:srgbClr val="006C31"/>
                </a:solidFill>
                <a:latin typeface="Times New Roman" pitchFamily="18" charset="0"/>
                <a:cs typeface="Times New Roman" pitchFamily="18" charset="0"/>
              </a:rPr>
              <a:t>absence of species pathogenic to humans or even to animals.</a:t>
            </a:r>
            <a:endParaRPr lang="fr-FR" sz="2200" b="1" dirty="0" smtClean="0">
              <a:solidFill>
                <a:srgbClr val="006C31"/>
              </a:solidFill>
              <a:latin typeface="Times New Roman" pitchFamily="18" charset="0"/>
              <a:cs typeface="Times New Roman" pitchFamily="18" charset="0"/>
            </a:endParaRPr>
          </a:p>
        </p:txBody>
      </p:sp>
      <p:sp>
        <p:nvSpPr>
          <p:cNvPr id="6" name="Rectangle 5"/>
          <p:cNvSpPr/>
          <p:nvPr/>
        </p:nvSpPr>
        <p:spPr>
          <a:xfrm>
            <a:off x="5436472" y="1571308"/>
            <a:ext cx="3384000"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fr-FR" sz="2400" b="1" dirty="0" smtClean="0">
                <a:latin typeface="Times New Roman" pitchFamily="18" charset="0"/>
                <a:cs typeface="Times New Roman" pitchFamily="18" charset="0"/>
              </a:rPr>
              <a:t>Figure: </a:t>
            </a:r>
            <a:r>
              <a:rPr lang="en-US" sz="2400" dirty="0" err="1">
                <a:latin typeface="Times New Roman" pitchFamily="18" charset="0"/>
                <a:cs typeface="Times New Roman" pitchFamily="18" charset="0"/>
              </a:rPr>
              <a:t>archaea</a:t>
            </a:r>
            <a:r>
              <a:rPr lang="en-US" sz="2400" dirty="0">
                <a:latin typeface="Times New Roman" pitchFamily="18" charset="0"/>
                <a:cs typeface="Times New Roman" pitchFamily="18" charset="0"/>
              </a:rPr>
              <a:t> colony</a:t>
            </a:r>
          </a:p>
          <a:p>
            <a:pPr algn="just"/>
            <a:r>
              <a:rPr lang="en-US" sz="2400" dirty="0">
                <a:latin typeface="Times New Roman" pitchFamily="18" charset="0"/>
                <a:cs typeface="Times New Roman" pitchFamily="18" charset="0"/>
              </a:rPr>
              <a:t>Each of the round structures in this micrograph is an </a:t>
            </a:r>
            <a:r>
              <a:rPr lang="en-US" sz="2400" dirty="0" err="1">
                <a:latin typeface="Times New Roman" pitchFamily="18" charset="0"/>
                <a:cs typeface="Times New Roman" pitchFamily="18" charset="0"/>
              </a:rPr>
              <a:t>archaea</a:t>
            </a:r>
            <a:endParaRPr lang="fr-FR" sz="2400" dirty="0"/>
          </a:p>
        </p:txBody>
      </p:sp>
      <p:sp>
        <p:nvSpPr>
          <p:cNvPr id="2" name="Rectangle 1"/>
          <p:cNvSpPr/>
          <p:nvPr/>
        </p:nvSpPr>
        <p:spPr>
          <a:xfrm>
            <a:off x="357158" y="4221088"/>
            <a:ext cx="8463314" cy="6480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rtl="1"/>
            <a:r>
              <a:rPr lang="ar-DZ" b="1" dirty="0"/>
              <a:t>العتائق عبارة عن خلايا بدائية النواة. تنمو العتائق في بيئات غير عادية مثل بحيرة الملح الكبرى والبحر الميت أو في البيئات الحارة.</a:t>
            </a:r>
            <a:endParaRPr lang="fr-FR" b="1" dirty="0"/>
          </a:p>
        </p:txBody>
      </p:sp>
      <p:sp>
        <p:nvSpPr>
          <p:cNvPr id="7" name="Rectangle 6"/>
          <p:cNvSpPr/>
          <p:nvPr/>
        </p:nvSpPr>
        <p:spPr>
          <a:xfrm>
            <a:off x="357158" y="5949280"/>
            <a:ext cx="8463314" cy="6480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rtl="1"/>
            <a:r>
              <a:rPr lang="ar-DZ" b="1" dirty="0"/>
              <a:t>يتميز مجال </a:t>
            </a:r>
            <a:r>
              <a:rPr lang="ar-DZ" b="1" dirty="0" err="1"/>
              <a:t>الأركيا</a:t>
            </a:r>
            <a:r>
              <a:rPr lang="ar-DZ" b="1" dirty="0"/>
              <a:t> عن البكتيريا على وجه الخصوص بغياب الأنواع المسببة للأمراض للإنسان أو حتى للحيوانات.</a:t>
            </a:r>
            <a:endParaRPr lang="fr-FR" b="1" dirty="0"/>
          </a:p>
        </p:txBody>
      </p:sp>
    </p:spTree>
    <p:extLst>
      <p:ext uri="{BB962C8B-B14F-4D97-AF65-F5344CB8AC3E}">
        <p14:creationId xmlns:p14="http://schemas.microsoft.com/office/powerpoint/2010/main" val="559457511"/>
      </p:ext>
    </p:extLst>
  </p:cSld>
  <p:clrMapOvr>
    <a:masterClrMapping/>
  </p:clrMapOvr>
  <p:transition>
    <p:pull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Origin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23650</TotalTime>
  <Words>5697</Words>
  <Application>Microsoft Office PowerPoint</Application>
  <PresentationFormat>Affichage à l'écran (4:3)</PresentationFormat>
  <Paragraphs>543</Paragraphs>
  <Slides>79</Slides>
  <Notes>16</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79</vt:i4>
      </vt:variant>
    </vt:vector>
  </HeadingPairs>
  <TitlesOfParts>
    <vt:vector size="88" baseType="lpstr">
      <vt:lpstr>Arial</vt:lpstr>
      <vt:lpstr>Calibri</vt:lpstr>
      <vt:lpstr>Constantia</vt:lpstr>
      <vt:lpstr>HGP明朝E</vt:lpstr>
      <vt:lpstr>Majalla UI</vt:lpstr>
      <vt:lpstr>Times New Roman</vt:lpstr>
      <vt:lpstr>Wingdings</vt:lpstr>
      <vt:lpstr>Wingdings 2</vt:lpstr>
      <vt:lpstr>Débit</vt:lpstr>
      <vt:lpstr>Présentation PowerPoint</vt:lpstr>
      <vt:lpstr>   Background Check   </vt:lpstr>
      <vt:lpstr>      Learning objectives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The nucleus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Cell membrane</vt:lpstr>
      <vt:lpstr>  Cytoplasm</vt:lpstr>
      <vt:lpstr>  Cytoplasm cont….</vt:lpstr>
      <vt:lpstr>  Endoplasmic Reticulum</vt:lpstr>
      <vt:lpstr>  Ribosomes </vt:lpstr>
      <vt:lpstr>  Golgi Apparatus</vt:lpstr>
      <vt:lpstr>  Mitochondria</vt:lpstr>
      <vt:lpstr>  Cytoskeleton</vt:lpstr>
      <vt:lpstr>  Peroxisomes</vt:lpstr>
      <vt:lpstr>  Lysosomes</vt:lpstr>
      <vt:lpstr>Centrioles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Comparison Between  Prokaryotic And Eukaryotic Cells</vt:lpstr>
      <vt:lpstr>Comparison Between  Prokaryotic And Eukaryotic Cells cont….</vt:lpstr>
      <vt:lpstr>Comparison Between  Prokaryotic And Eukaryotic Cells cont….</vt:lpstr>
      <vt:lpstr>Comparison Between  Prokaryotic And Eukaryotic Cells cont….</vt:lpstr>
      <vt:lpstr>Comparison Between  Prokaryotic And Eukaryotic Cells cont….</vt:lpstr>
      <vt:lpstr>Présentation PowerPoint</vt:lpstr>
      <vt:lpstr>End-of-Chapter  Thank you for your attention</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assia</dc:creator>
  <cp:lastModifiedBy>Assia Vet</cp:lastModifiedBy>
  <cp:revision>1357</cp:revision>
  <dcterms:created xsi:type="dcterms:W3CDTF">2011-07-24T07:54:23Z</dcterms:created>
  <dcterms:modified xsi:type="dcterms:W3CDTF">2024-10-11T22:56:31Z</dcterms:modified>
</cp:coreProperties>
</file>