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E76AB-91A3-4A86-A5DB-7E6E1B87D311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32DC5-D750-43B3-BABC-099DDD43DA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39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32DC5-D750-43B3-BABC-099DDD43DA9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2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9A49-2415-4307-8DF6-85F6F01CD54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49A49-2415-4307-8DF6-85F6F01CD54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26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86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54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90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09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1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01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5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E1CF-4637-4F20-BEE9-A5479C142133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0AE8-85BA-40A7-9453-1819CCDFC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39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988840"/>
            <a:ext cx="82101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fr-FR" sz="3600" dirty="0" smtClean="0"/>
              <a:t>Les cycle évolutifs de différents nématodes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1979712" y="2852936"/>
            <a:ext cx="531985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</a:t>
            </a:r>
            <a:r>
              <a:rPr lang="fr-FR" dirty="0" smtClean="0"/>
              <a:t>A. TITI , cours d’helminthologie  A4, DV, 20123-2024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2136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857364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071670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071670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00232" y="2928934"/>
            <a:ext cx="635798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5607851" y="30360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357818" y="3571876"/>
            <a:ext cx="5715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1" name="ZoneTexte 40"/>
          <p:cNvSpPr txBox="1"/>
          <p:nvPr/>
        </p:nvSpPr>
        <p:spPr>
          <a:xfrm flipH="1">
            <a:off x="4500562" y="3857628"/>
            <a:ext cx="571504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 flipH="1">
            <a:off x="3714744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 flipH="1">
            <a:off x="3929058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286248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4786314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50" name="Ellipse 49"/>
          <p:cNvSpPr/>
          <p:nvPr/>
        </p:nvSpPr>
        <p:spPr>
          <a:xfrm>
            <a:off x="5572132" y="2285992"/>
            <a:ext cx="214314" cy="2857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786322"/>
            <a:ext cx="571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sol</a:t>
            </a:r>
            <a:endParaRPr lang="fr-FR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000496" y="642918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Mammiféres</a:t>
            </a:r>
            <a:r>
              <a:rPr lang="fr-FR" b="1" dirty="0" smtClean="0"/>
              <a:t> HD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357554" y="2857496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3107520" y="5194284"/>
            <a:ext cx="43934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Cycle  évolutif de </a:t>
            </a:r>
            <a:r>
              <a:rPr lang="fr-FR" sz="2000" b="1" i="1" dirty="0" err="1" smtClean="0"/>
              <a:t>Trichuris</a:t>
            </a:r>
            <a:r>
              <a:rPr lang="fr-FR" sz="2000" b="1" i="1" dirty="0" smtClean="0"/>
              <a:t> </a:t>
            </a:r>
          </a:p>
          <a:p>
            <a:pPr algn="ctr"/>
            <a:r>
              <a:rPr lang="fr-FR" sz="1400" b="1" i="1" dirty="0" smtClean="0"/>
              <a:t>d’après </a:t>
            </a:r>
            <a:r>
              <a:rPr lang="fr-FR" sz="1400" b="1" i="1" dirty="0" err="1" smtClean="0"/>
              <a:t>Chermette</a:t>
            </a:r>
            <a:r>
              <a:rPr lang="fr-FR" sz="1400" b="1" i="1" dirty="0" smtClean="0"/>
              <a:t> et </a:t>
            </a:r>
            <a:r>
              <a:rPr lang="fr-FR" sz="1400" b="1" i="1" dirty="0" err="1" smtClean="0"/>
              <a:t>Buissiéras</a:t>
            </a:r>
            <a:r>
              <a:rPr lang="fr-FR" sz="1400" b="1" i="1" dirty="0" smtClean="0"/>
              <a:t>, 1995</a:t>
            </a:r>
            <a:endParaRPr lang="fr-FR" sz="1400" b="1" i="1" dirty="0"/>
          </a:p>
        </p:txBody>
      </p:sp>
      <p:cxnSp>
        <p:nvCxnSpPr>
          <p:cNvPr id="64" name="Connecteur droit 63"/>
          <p:cNvCxnSpPr/>
          <p:nvPr/>
        </p:nvCxnSpPr>
        <p:spPr>
          <a:xfrm rot="10800000" flipH="1">
            <a:off x="2143108" y="2928934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/>
          <p:cNvSpPr/>
          <p:nvPr/>
        </p:nvSpPr>
        <p:spPr>
          <a:xfrm>
            <a:off x="5857884" y="3286124"/>
            <a:ext cx="214314" cy="2857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3929058" y="1357298"/>
            <a:ext cx="1846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/>
              <a:t>Caecum</a:t>
            </a:r>
            <a:r>
              <a:rPr lang="fr-FR" sz="1600" b="1" dirty="0" smtClean="0"/>
              <a:t> et colon</a:t>
            </a:r>
            <a:endParaRPr lang="fr-FR" sz="1600" b="1" dirty="0"/>
          </a:p>
        </p:txBody>
      </p:sp>
      <p:sp>
        <p:nvSpPr>
          <p:cNvPr id="27" name="ZoneTexte 12"/>
          <p:cNvSpPr txBox="1"/>
          <p:nvPr/>
        </p:nvSpPr>
        <p:spPr>
          <a:xfrm>
            <a:off x="3786182" y="6525344"/>
            <a:ext cx="5396629" cy="27699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Pr A. TITI , cours d’helminthologie ,</a:t>
            </a:r>
            <a:r>
              <a:rPr lang="fr-FR" sz="1200" dirty="0" err="1" smtClean="0"/>
              <a:t>nématodoses</a:t>
            </a:r>
            <a:r>
              <a:rPr lang="fr-FR" sz="1200" dirty="0" smtClean="0"/>
              <a:t> A4, DV, 2021-2022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400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86446" y="0"/>
            <a:ext cx="335755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lgerian" pitchFamily="82" charset="0"/>
              </a:rPr>
              <a:t>Habronémoses Equines</a:t>
            </a:r>
            <a:endParaRPr lang="fr-FR" dirty="0">
              <a:latin typeface="Algerian" pitchFamily="8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07975" y="7937"/>
            <a:ext cx="3643338" cy="50006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Cycle évolutif</a:t>
            </a:r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698" name="AutoShape 2" descr="data:image/jpeg;base64,/9j/4AAQSkZJRgABAQAAAQABAAD/2wCEAAkGBxISEhUSExAVFRUXFRYVFhcVFRUYFxUXGBcXGhgXFhUYHSggGBslGxUYITEhJSorLi4uFyAzODMtNyguLisBCgoKDQ0NFQ8PFSsZFRkrLS0rKysrLS0rKysrLTctLSstLS0tKystNys3LS03LS0rKzctKy03KystLS0tKysrLf/AABEIANgA6QMBIgACEQEDEQH/xAAbAAACAgMBAAAAAAAAAAAAAAAABgEFAgMEB//EAFAQAAIBAgQCBgUIBgcECQUAAAECAwQRABIhMQVBBhMiUWFxMkKBkfAHFCNSYqGxwRUkM3LR4TRDY4KSovEWRFTSRVNzg5OywsPyFyU1hKP/xAAWAQEBAQAAAAAAAAAAAAAAAAAAAQL/xAAWEQEBAQAAAAAAAAAAAAAAAAAAEQH/2gAMAwEAAhEDEQA/APcMGDBgDBgwYAwYMGAMGDEYCcRin6Q9KaOhXNU1KR6XCk3dv3UHaPuwsL00r6v/APHcKfIdp6w9VH5iMdph4g4B/wAYTTKouzBR3sQPxx54OA8SqWZavjyxEC7w0SpGUXvMh7YHiRjpT5LuGaNOZqlgL5qioc+0gEDfBDJV9LKCI2kr6ZT3GeMH3XxxN8oPChvxGn9kgP4YKXoPwpR2eH0p840c+9rnFhH0boRtQ0w8oIv+XAcK9PeFn/pGm9sqj8cWlHx2ll/ZVUEn7kqN+B8caJ+i9C4s1DTMPGCL/lxVVnyb8Jk0bh8Q/cDR/wDkIxQ2DBhDb5MoY7Gkrq2kI2Ec7MntR73Htxj804/S+hU03EEF+zMhgmI7gy9k+ZwD9gGEKD5S44mEfEaOegcmwaRc8LH7MqD8reOHWhropkEkUiSI2zIwZT7RiDpwYMGCjBgwYAwYMGAi+AHEYBgMsGDBgDBgwYAwYjE4CMTiMJnSjpmyy/MaCL5zWnQjeKnHN52B0tf0f5AhfdI+klLQRdbUzCNeQ3Zz3Ig1Y/hzwox1vFuKawqeG0h2kkGaqlXTVE2jBF9T4EE4sOjnQNI5fnlbJ88rTqZHH0cXcsMeygcja/lhzvghX6O9AaGjbrFiMs51aeoPWysfrZm0U+QGGfAMBOCvNa3gk5pJKYcMz1AjrAaktGokMqSgMjBs7tIXW6sABrc6Lff0o4DVMdc9QoSkF+piJASsjkkXqxYOAiA2P54Y6zpnRo5iSQzyjQx0yNO4P2urBCf3iMaDxjiMv7HhgjX61XUIh/8ADhEh95GCKWo4dPHGk1HARNmmpj+rrTZEqFS0pjGjiOSONie7NjGo4XUw1EMkMDfNqDqaeJczh5I2XLUSLEFIlFnSxJBvAxF74vWpeLPvV0cXglNLKR/eaVb+7GY4TxDnxUberSRAe27HAY9BK0NSwwMsyyxxIJBLBPHZuYDyIA+t/RJxs6SCc1NEICBZ5mfMHKZRCwAfIRzYWvzxrHC+JqLDikTHvkolPd9SVcBPF4/+BqP/AB6c/wDujFC/LWyfMMk8siSGvvIymZCsB4i6nLILMsfVqQLHRbcsX3RCtGaaMSu8RmY0hlZmd4ljh6wq79p0ErsAx7+YtiT0nmi/pPDamMc3hy1MfuiPWW/uYs+D9IaWqv1FRHIRuoNnXwaNrMvtGIO+ogV1KOqspFirAEEeIOhwkVvydLE5n4ZUvQSnVkXtU8ng8J0Hs0Hdh7xOKEGk6cz0jrBxenFOScqVUV2pZT4neM+B8dsPkUgYBlIYEAggggg7EEbjGquo45kaKWNZEYWZXAKkeIOECbgVbwcmXh5epo73konYs8Y5tTObnxy7nx5Qej4MVHRrpFT18Imp3zDZlOjxtzWRfVP48sW+CjBgwYAwYMGAMGDBgDBgwYAxGDCH0349PNMOE0DWqJFvUTDUUkJ3JI2cg6DfUbXBAauknSKorZ24bwxrFdKurGqU6m4KRkHWTQ7bHTTUqz9FujNPw+HqoF1OskjayStzaRuZ18hjb0Y6PwUEC08C2Uas2maRrau55sf5csWuCDEE44+McVhpYjNM+VBYd7Mx2RFGrMToANThcj4XUcR7daGgpT6FGrWeQaWNW6nn/wBUptrqTtgroqeljSsYuHw/OnBKtKWyUsR7mmsc7fZjDHvtiB0TaftcQqXqefUpeKlXw6pTmk/7xm8sMlNTpGipGioigBVUAKoGwAGgGNlsVHJBSxU8RWKJI0RSQiKEXQX2GmERPlPASN2ihOZ0DdXOWUI4g1VygBZTOAyki2XnfT0OWMMCp1BBB8iLY0xUESosYjXIgCqLAgAADn4DAJR6dyEwo0KRtK9MnYmDsDN1D+g0YvF1cwXP9a4A2OLTjPS8U85iMGZVGr9YqnP1LygCMi5UhQub6zWscMZpYyb9WtwAL5RcBTcC9tgQCO7FXVcCpHqPnMiK0nVmOznMuQgg9htNQSD5nAUEfygdZ1YSmILvEn0jhR2qhIZMoIBbLnvyOguouL50/wAoCEZmp5MpSGXKOrvHHKIwrO2ezXaZNF1Fzhhh4HR6lKWn1tcrFHrlbOtyByYBvMXxqrui9JKEBp0UxvE6MiKGXqmQqoNtFtGqkfVFsBXR9O6brI4isivI0agEL2TIsJW4zXOs6roDbKxNgL4t+MdHKWqs00Csw9GQXWVP3JVs6+w4in6OUaFClLEpjJZMqAZSbai37q/4R3DFrgFgcOr6TWnqPnkY/qaogSgd0dUo18pAf3ueLDgfSSGpZo7PFOgu8Ey5JUHfl2dftKSPHFwMVnHOAQVaqJFIdDeOVCUlib60cg1Xy2PMHEFngwqQcXqKJ1hr2DwsQsVYBlBJ0VKpRpG52DjssfqnTDZgEbpR0UmimPEuGWSqA+mh2iq15qw0Afubv9+L7on0nhr4i8d1dDlmicWkhfmrqddwdedsXeETph0fmgn/AErw8Dr0H6xCNFq4ha4P9oANDvoO7UHzBis6OcbiraeOphN0cXsbXVvWRrcwdMWeCjBgwYAwYMGAMRfE4xZgBcmwG57sAudOuk3zGnBResqJWEVNHuXlbQafVF7n2DnjHoJ0Y+YwEyN1lTM3W1Mp1LyHWwP1VuQPaeeF7oev6Ur5eKuL08JanoQRobftJwO8nQHxt6uPR8EGK/jvGIqSEzSk2uFVVF3kdtFjjX1nY6AY6qmoSJGkdwqKpd2Y6Kqi5JPIADCz0egetm/SM6lUFxRRMCDHGRY1DqdpZBt9VSBzOCtnA+CyyyLW11jOAepgGsdGrcl1IeYiwaTwsthuz638NLd/j+WDE4qDGuaVVBZmCqBcliAABzJOgGKfpL0niowqZWlnk/ZQR26yTxN9EQc3Og8TphQqqOWqZZa6QSWOZaZf6Mh1y3U6zsAD2m0uCQAFIIXVR08RyVoYHqzcr1gPV0wI3vMwu/8A3at3b4rZ5+Izfta0QA+pRxoCNCSDNNmJ05hV2J21HSWsAAo00sLC1uVu7X7/ABzLipFvPz8OY2N+e9/GwMC/Jw6BnnNQ0skcKpnknqZ2GYqWkzJnCABerNgAe2RpYY08E4JQzw9b+joUBaQAFFZrJI6hiSNCctyPG2ugW8jooleSQIbyWL3YlWAVQLoxKbIBtstvRvbbBGkaiOONVRdAqju1tl3vc+d/E3wFOvRahGqUkY8VBRhoB6SsLbd/PfXM2hGSEIYauviLyyQxqkryZ2iLBrR1GYZfo2tsTcWvthnSx+LDQX0Pt7v+XFGej10SN55HRGvZkp9RmVypIS63ZAbg3IJF7WYEW8XG+JQ79RWrppb5tNtc9q7RMfDs7721xe8D6X01Q4hJaCewPUTr1ctjzUHRxvqpO2Kfnz95ve9t9739tyOdsc1bRwzIUlRXXQjMB2ed1YeiRbQrbbTQEEr0HBhAoeJ1VDa5erpd7ElqmBRvlb/eFH1T2wNi1tXbhvEIqiNZoZFkjYXVkNwf5+HLFG2qpklRo5EV0cFWVgCrA6EEHcYUoJZOFOsUrtJQOwSKVzmekdmssUrbtCbgK51XZibg4chjTV0ySo0ciB0dSrKwBDKdCCDuMBuwYVuj0z0k36PmYspBejlbUvEvpQux3kjvv6y2O4OGnEV5zxI/oav+cjSgrHtUC3Zp6g7TDuV7a+3wGPRgccPGuFRVUElPMuaORSrDn4EHkQbEHvGFn5NeISKkvDqhr1FE3VXO8kB/Yyjwy6ewYB1wYjE4AwYMGAMJPyqcTkWmSjpz+sVsgpo7bqp/av5BdL/aw64QOF/rvHaiY6xUEQp4u7rpReVh4gXX3YBy4JwyOlgip4hZIkCL3mw1J8Sbk+Jx24jHLxbiKU0Es8hskSNI3kovYeJ2wC50kQ11SvD1JEMeSesIFw4zXipjfTt5SzfZUfWxYUfSHKD88iFETMYYutliKzblTGVPMciBbbEdDeHvHT9ZMP1ioY1E/g8lrJ5ImVB+5i3rKKKVckkaSLcHK6hhcG4NiLXBAPswRvwvdLukZplWKFRJVS3EMZOgA9KWU+rGvM89AMc/HJ5OHR1NZ1slQpKFKeR1VUJYKVhcIWubgBNbnzvhcoHtNIaiWFq2YCWRFdWMcQF440/s1VhraxJLc9A6eE8OEV5JJDNUSazztu32VHqRjkvId/ay8MvGG6umk6j+kGMEZ7FesyWAzDtsAwY3ygBCb+gTbyKHBU8wVbfUEWOt7jnzv4824Y+DxKY2+kJTLlDzTOOwSUOVmNyt2ykjQsba6KR3uttL/gO/w05/f9oEIG/uF9OVzptp+PllL25/eNBp42HI923IKcTc7H417j439vje4YsO74+Lfd32zRlG35DXTv7rX8LeGa0ne5/lyO/xpblYLBGvfpfy/n/LuGYAx6/6/wCt728fbY4lhcfncefLy+PRONvjw1Fvx+/7Vjw/H2HmfL7vskBOUfHl7rcte88rkBGp0+88t/y8dueW8E+7y+Pgf4q3pDxcUsXWEXNyFBbKDZWYnMFOyqTt+LWC1v3Wvtz79fz+MwNaqyUMr1VIuZHbNU0osBL9aaAerMAASNn89qhelXbN0UR9UzBTNHnLASelp2DmhyBBmv1iE7ADVw/pexlEbxhy82WIxMTaMugUsNe2OsBtpfK5uDuHrvC+IxVESTwuHjdQysNiPyI2I5EY68ed8KqxQVK20paqTK6+rBUt6Mi8lST0WGgzFSLZiB6GMVVT0o4P86hyo2SZGEsEn/VzJqp8jqrDmrEY2dHOLCqgWXLke5SWM7xSocskZ8mB15ix54s8K/8AROJDlDXKfALVRL+MkQ98HjiBowg9PP1GspeLLogIpKv/ALGRuw5/cb8Rh+xW9JOErV0s1M20sbJfuJHZb2Gx9mCrIHE4U/kx4q1Rw+LrD9LCWpphe5DwnLr4lQp9uGzAGDBgwHLxOsWCGWZtFjjeRvJFLH8MKPyQUbLw5Z3H0lVJLVSeJkY5T/hAPtxs+WCsMfCqgL6UuSBddzI6qR/hzYaOE0ghgihGgjjSMW+yoH5YDrxRdMoXlpZI4wzSXibLHkMmUTIWZFfQkBSRfS454vMLvC52k4jWm/YijpYB/wBpaSV/8s0fuwC3FXcZR1LRzOl5esUxU98mRhSlMm8jMQZAdFI0yjfl+ecZUdeI5XnWCJWhaCNYjK7t1qqwPaVAAwYHXa5vYM/S3plFQTUkLrmNTLkJvbq0uqmQ6G4zOotppfuxfcRrFhikmc2WNGdvJQSfwwQhTisqTTGqXKkXWy5WUqZJOtZYGdCFsVjUvYgC7qbC3Zzqaq8jxLmDtTyEyx5etRMwVQlwXzFy5HihGpNj3y8UNRHFK0RjZolbIWzFSwDWJyg3F7bHbbk1bUcNzSmQSypmQRkKyhSozlTqt1YGQ6gju2uVDk4NxBnEKpGzRKsiVFRPLEHV49LlUBV0sD2lLcwbZCD30NfHOglhcSRm9mXbuYEHUHXby782OHoxxCFzPDDmJgnZXLkZpHLZmkstrXfNawGw0XsjFhUUIcw2kkjETlwsbhUb66smqkMMw201PLQN7Ec/Z4X+PP29nEIB7NTqBta3u08rfZ1xXtxTqUeSsEUAEuRCsjOCrG6s10FrXVSTbWx0uCLM+Xx93x7iRBJH576+zff23Pfe4APC3hb42+7wsFx8LC3s0FtrHS1uW1tNrkSW87787k7ef53PedQjfT4GvPXv/D2mb/Fj4+GvP3nnmGMCtvx0t7OXd+eltBkQO749/wAd/rYCARob3GndpsfLa3hbwtbJogdwDrcXA39uxvpv7eeArr8b38Nb/ffx0IwFhtY7bba92g0v4WB5AjAY9Sv1F9LP6I0YCwfbewte19f7uNTQRLaTIgK3IYqoyggA2bkMqgb2sB6oxmeW3n3/AB8H1hy8ageSEoiq12jzKTlzIJFZxexBJVSNRuRtpcOmtgWWN4X1WRSjDW9jcZh3WPPvtrexxe9BuLPPTlJiDPTuaeY/WZAMslu50Kt7T3YXKamIqHnK5S0MSWBubgyFr+N3UX3OTzA6OEVHU8SSx7FXC0TXP9dAM6EecbyDyVeRFyn7FB04o2ko5GjF5YctTDbcyQHrFUfvZSvkxxr4jR2ro6gpIUSmmLlOtILh4erGRTZmymWwt34rejjOtQSRU5S1Uk3WioMZdqo/N+rD9m3V5+0nZy5bnbAN1BVrNEkqG6yIrqfBgCPuOOjC90G7NKYD/u809OB3JHI3Vf8A8imGHBSL0U/V+L8RpNllEVbGP3xkl/zjD3hH4+nVcb4dMB+2hqaZj+6vWrf2g4d8BODBgwCF8q4Ljh0A2l4lThuWi5mOHq+PO/lVpWlqeFRLI8earYdZGQHQ5RYrfnvy5Y7T0HqvV47XjzMZ/IYod74WehVm+eTc5a6o90RWEfdFisl6JcQVSw4/VaAntQwtsL88VPRTo1xJ6OCaLjjxCZBUFPmkDhXn+lftE3Pbdjy32GCPMPlT45894hKym8cf0EZvpaMnMw83LH3Y9W4hxv59wOFrjNUmnppLE6M0yxzDv2WTCJ0q6DvDX0NMaiB2qXbtLRxxKpUrfrI0a0oOY7kc+/DHxjo3X0iUkCVtOI2q+wqUixqsgimfOQG7WiHTTUg8sQM7t5d9jtb/AEt932Tjn4gziNzDYylG6u5AGexy3OgHa7+7wIakNBxW/wDTqYi99aY957jfmfHXvLYwFNxb/iqI6c4H7h3G3IeHsC4Cg+TbglXTTymSMCJg0UhEiG0kZGU2BOb0mF9tTqOfoanXkT7PjkPcPsllDhq8UIkKS0V/nEwbPHPcuHKtaxvlJBsDqBjpccYF7Hh7af249/Lx7te4DBDIy+XiDfa5tcH26ef2hjmqIHHXyxsXmkVcqzSuYQy2ubermWwNudjzuaVX4wTrHQHWw7c/fa1z4AD+7jJJ+L/8NRmw5TSj3X9vv774C4irAJIoGcfOHjEhSNZWQcmCylACQQdN9O/RusH7/Lut7tvf3XKroruK5WX5jTsGVlOSrdey2hAYWIuCuotyP1LctFV1tMkaGgSKmjD9a5neplCEEggenZWF7BTYBtNGsDY48f479+/56jnbEJtb+Hd3+X4dwIwn8L6XVlTGZYeGCVMxQlauIWIGxV0BGhBF+ROOr9P12t+Dyjn2amE/V8Piy+BAM7fH8tfG3+txBJH4nf4HL/XLdcHSOpA14PVcr5Xjbv27/wD5dxvDdK5lBzcJre/REPLvB2+PWABTCBqB/G3P/T3/AGhjIjfT7/j48LWWP9rm3PDOIj/9a/8A6tNhp36erczH0zFhmoK8cz+qt56ENr59+uCLakdzVVCE9hYqcgcgzdcWt4nKl/Ia6YnjcpRIpwP2NVTSbEnKZBHJfTbJK+vnsbjFBR9KoFqKiUwVQzLAo/VmuMitfMBsO0CL8thbQ4cf6ZUz0s8aioVmiYLmgkVc263J9HUDXxHmA9Y6UcZFFSy1RQuIgCVBAJuwXQnzxs6O8VFVTQ1IQoJUDhSQSAdrkY816ffKDQ1PDp4IpJOtdUAV4JVvZ0J7TLYaA7nHf0M+UXhdPQUsEtWEkSCNHBjl0YKLi4Wx17sFNnRsFaviKcvnEUo8pKaIH/NG2GLHnHDPlB4WK2qkNcgSSOmCkhwGZBKGtpoRdcMCfKJwo/8ASMHta34jBXH8ofZl4ZLe2XiEa38JEdT+WHTHmvTrpPQ1UdIkFZBK44hRsER1Y2Eticu9hfHpWAnBgwYBB+Uw5anhEh2HEETc+uLflh7thF+WZctDHUW/o9XTzHwAfLf/ADDD0jAgEbEXHkcUYzJdSO8Ee8YXfk7J/RlGDusCIfAoMpHvXDLhO6JV8VLTzxzSLGsFbUx3Y2sHkaZP8koPkPDAUfTiJm45wiysVXOSQpsLk2udvVxd9P1/oLXsBWqDf7cFQn3kge3ni2j6U0jSyQidPo0Du2dcg1lzLe+6iFie4YWOmPSWlqKCSWOYB4J4pArEK5eB45XRASMx6snY+tbAbi1z4fxPMGx7hbfUc9cSpub8tP491u87f8pzmAvtpy00232tt91+Wa3O9RZ447HNJmtYeiEAJLa66kC29yPAiMq7ouD1MhIIvU1bWIA0NRIdL6beNtd7XItSTfT89df4nwPt35OF8UWcOyq65Gy2cANqoZTYE2uCDlIDDW6ixB7iw252/L+e3+oDEMQOXfv8Dl5ad2mAE897fn8CxPtv2sDG/L8d+R89j5+OW85fH32sdD7Nr+Fr8g2Ai9+Xuv8Aja/f/D1cTnt3DT+Hs5D3dwU4gi9/j4/n32OIFt/D3geP8B/DAI3FqV+FzmtplJppCBUwD1dT207gDttlJtoD2XKmq45o0kjYOjAMh7+/TkQbgi2munJdjxKwIZbqVIINtQdLEbWsLd1hvYXx5/8AScGqMhzNQTNe5uepY8r7hly8/SVb+kvZD0Rh+Pht7dBsPd3WOIzeHnv338/z15E2xijg2IbTSxGxG9wR4fdytpgIF7X8D7vHw/Hu1ARn2/l46W8vi2gHDZSFPaym176N6u/jbQnz+sBYjvfn8eO+vn42uSMqAXYDUKLkC5bQKPE62A8QPWGAQegvSetqa2RZBGFIzTZUPZMaiNFU5tNR43sedrN/SqQ/Mqkam8LIN/X7A/8AMfv+0MYcH4FHTzVEysS075zoOwLE5bjcFiWGnMb74z43D1nzeC+s1XAlvsxv1r/5YT8AFgXflzkqo5IlE7immiCtHf6PrImubjvIKn+7i3+Qw1U0Usk8zPBHlggjYDKpUAsV02AyL78XnywcCar4exjjZ5YXWVFUEs3quqganssTb7Iww9C+CCiooKcAZlQF7c5G7Tn/ABE4KtTRxneND5qp/LGpuE053p4j5xJ/DHYBjK2Cq5eA0oIYUkAIIIIijBBGoINtDixGDBgJxGJwYCh6d8M+c8PqoALloXyj7ajMn+ZRjR8nXFPnPDKSa9yYVVj9uPsN96nDIRjz75MCaafiHDG/qKgzQi2nUzdpQPLS/i2A9Awh8X4HHNxCalld1jqokqlyEDNJCpp5lIZSpBjkiO2hW4sRfD5hX6eKY44a5RrRyiV7bmnYFKgeNkbP5xjAc46Awhcvzmo9Hq73h0iPWZoh9HaxMzkn0tRYgY1SfJxTO13lmdL9qNiuRxlhGVgF1F4EPv8ACzlHIGAZSCpAII2IOoI9mMiMVHmnAM/UdTIfpKaRqZ72ueqICtp9aPq2Hn4XbOs4WJHSTrJI2VHjvGYxdHKFlLMhI1RdVsd+85e3pbS/NqyOqA+hqMkFRrbJKt+ol7u1fqzf7HljKS+3vAGvxp/PmYOXh1B1QYZ2dmdpHdyt3dstz2FVRoq7DxNzlY7snd5ac/L2/HpA7Cbbd/jf2e88uZ0voIDeQ9uh8+Ww77WA5AHBGNrnU7+7bv57n3+WWVHxqdu73fHrCsb8z36HvPI63uT43J53vMRPIfhr8D4tYAItb3eHceXv+M1oyk9/tJNtrePMeOveVOAt5fh+Px7gWCTt8fG/+b7QABB57b3BtY7jl4d3s5Hlr6JJ42ilQMjizKb+YO5sRcEHkba8x1Fvd4+zn7j/AKqcYkba6+3n/p8WIYEbgXEH4dOOH1TXgY/q0x0FriyMfq3IH2W8CCr2U128D9/8/cftA1PSTgUddD1UmjekjgXMbWte3rKRuOY8fRqehnGpAW4fV6VEQOQk3E0dr3Vj6VlFx3qB9U5QaTy09xGvt8r+/wAezzcXidgmRQxWaOQqWy5gt9idO73eV44hxSOnC9a+XOwSMWYszHQKqr2m1J5aa3sb37iR5fh8fx7tMBzUVIVllkK2EnVHQ37aqQ3lyGm9u+4xv4BD1/ES26UkNr8jPUAbW07MKjYf1vdYDRxCuWCJpWBIUdlQLs7nsqijmzMQoA+8a4Zuh/CHpqcCUgzyM09QRsZpDdgO8Loo8FGGKuwMZgYWuJ9I5IqsU/VRhT1WVpJTGZjIxDCElMjMgF8pYMe7a4vSaS4kNMBSGcU6y9b9JmMvUq5hyWEZksL5r2INsUM2Mhji4PX9fEsuXLmLi17+i7Lv45b+3HbiKMGDBgDBgwYCMeedPGFBxCj4qBaNiaOqPIRyG8bt3BWBJPgBj0TFZ0j4NHWU0tNKOzIpW/NTurDxDAH2YCxBxjJGGBUgEEEEHYg6EHCb8mHGpJIHo6jSqo26iUc2UaRyDmQVG/O1+eHQYoVehchgMvDZCS1NYwEnWSkcnqj4lCGjP7gPPDVhf6W8MlYR1dML1NMWZF26+Mj6SnY9zACx5MqnFlwXisVVCk8RurDYizKw0ZHHqspuCD3YIy4pw6OohkglXNHIpRx3gjkeR5g8iMINAJIJGoqglpY1ujn/AHiAaLIt9CyjsuORF7ZTj0nFP0l4AlZGFLGOVGzwzLbPC42Ze8HYqdCNMAvkd2+vL8bn2b+2+uNFRMscbysbKqM7HS4VQSbHT8vfpjmo6qQSGlqUWOoUE2F+qmQadbAT6tjqupS9iMu+3iVH10Txs1g4KkgXNj3g6HkLHkfaIMG4lGJEhOfM9h6DEAsruFdtlYpGxtsABc2IOOzITc67/npyuNfbf7WK6m4ewm656jrSFIUGMKI7gC0ZHojs30FzfXkp7wQATmB35abee1h32tflcgiQNN/w87923s9lgJA/H+Q/L3eF2LnvF/vPs3JufO57zjFWG+lrabW20OnK34d2gAOhvvtqPb/pp487gA8vA2t3eGm1vu5ZbTy/iNfjzPLf1jhm1F769wbz3tp/E6am2AKhwil3OUKCzE7IoGpJvyt8G5Kb0wjjqhA1KzSVlkkpzDbSO988rGwReYvrfluBn09grKhUpKaFjGwEkshKrGbejHnJtpbMR4L6ouLLoPwGSigeOR42ZpC141NxcAWZzYtqNNBa/iCAqegVWlS8s05Zq5Cyv1gUCJBdbQx2si2FmG9x9XDtk87873/je9yPG/jY4Uul/AZA44hSaVUesii/06AC4YDdrC3iO4hbd/AJ/wBML2Lw0qhRUnMBI5IuYIyp7KZb5pNLq1hu2At+jFL8+qBUkD5pTueo0/b1AurTbfs0uyr3m55DHoAGPNYPlHiNbDw+gp1lhzJEZFJCqosCYkVTdFUb6DTu1x6WMVVNX9GoZZDIzSgO0byRrIRHK8RXq2dd7jIuxAOUXviF6MRdZm62YxCXrxTll6kS5y+cDLn9M5subKCAQMXmDAVnBeDmmuoqZZI9cscghsl2LdlkjVjvbtE4tRgwYijBgwYAwYMGAMRgwYDz7p9RyUVRHxmnUnqwI62Nf62nJ9O31k7/AAHIYeOHVsc8aTROHjdQ6sNiDtjdJGGBUgEEEEHUEHcEcxjzXhszcCrBSyH/AO21Lk00h2ppWNzC52CG+h9v1jio9MOFHitO3D5nroVLU8hDVkKi5BAA+dRKPWAAzqPSAvuNW7AcFaaWqSVFkjZXR1DKym4YHUEHFBL0xiWcwNDKDnkRGPV5ZDF+0y2e4C3X0gL30vrjnqeGzcPdp6OMyU7EtPSLupNy0tINg2tzFs3Kx33cF4Vw6qjknjRJ1ncu7OAWzZs2RgQCuU6ZSAdNcEUHHul/DamBfnUE6K2aSFyI1f6MlZJYXWS6lCpBGhNwAGvbEVVNV0QAlVqqnB/pEa3mRLadfCBd7X1dNxuu+ZkouhVFGpXqFe7u+Zx2hnd3yC1rIOsK5RoRvfDDbEHn9FVRzKJYnV0b1kN10PhseVvfyIzRe7zBHnr+H3eHavOK9DqWZ2lVWgmbeanbqpG/ft2ZP74OKWp6N8Rivkmp6peQlUwSct3jDIdj6g5dwsGLg/jpy218Pf8AhewBz15d9+Wmutzfz9pGOaaeqQnrOF1IA9aIxTjflkcNbb1b+7taG4yg0anrFIvvRVNxa/chG1+fPxNiMPnGWrZW6wJ83GTKrlGdmlZjcAx3CQruOZA0OU7eCJIIIetuZerUyEntZyt2GugN2tbTa2g1ELxnNqlNWu1tlo6gePpOqjcDmPuuNyrXSG0fDZFGmtTLFCu+vZjLtt9kb7bhg6STzvz7+/w1vf2+2wxycQ4lHCVWRjnfSOJAXlk09SNbm2vlrva97CHonWS/0isWFdPo6RLNbmDPLc639VVwwcG6O01JfqYQrN6bklpX/fle7N7ThFef8fhljpJauuAhhUWjpEe7zu2iJUyqdFJOsacgbsQLY8mrONyOZWp0NOJorVMcBIifKSSwT1Eta4vYEtyNseo/KrQ1/EatKKmppDFAA7OwKRGV136xtCFQ20ubs2mOjon8jqQuk1VP1jqQwjiGWPydj2nHeOyDsb4RF78lPRqjp6VJ4HEzyqM81rHxjVTqgBFiN7jXD4MeM/Of9neICPrM1BU9sx3vJT6gZ8u9hcC/rKO9dfY4ZVdQysGVgCGBuCDqCDzGKrYMGJwYAwYnBiKMGDBgDBgwYAxGJwYCMcHG+EQ1cL086B43FiD9zA8mB1BxYYi2A856O8am4XMnDeIPeJjloqs+i67CGU+q4Fhf+Rx6Niv47wWCshaCojDxtyO4PJlPqsORGEWm4pVcEZYa1nqKAkLDV2LSQdyTgeryDe7uBHpOF3i3Ri8pqqOX5tUn0mC5op7cqiLZu7OLMO/li9o6pJUWSN1dGAKspDKwPMEb43YoV6TpYEcQV8fzSYkBWZr08x/sZ9Bc/UbK3gcMwxqrKWOVGjkRXRhZkdQysO4qdDhcPRWSn14fVtAOUEoM9N5KhIeIfuMAO7ANBGMcLX6frINKrhzsOctGwnSw5mI5ZR5ANjfSdNeHyHL87jjf6k14X8skoU4C/AwEYximVxdWVh3qQR92NlsB5nN0jr4pXiSJ2zT1Cq0tPMwGaomEbBw2sYVUFuzvoba46KrpZxCOYRGlVgJjAXEbASMrg3S79kNHLGQe1YpJo1tPRCMc9TVxxi8kqIOZdlUe8nAbbYi2F+XpzQ3yxTGpbbLSxvUG/iYgVHtIxqav4lUaQUiUiH+tq2DyW71pojb/ABOPLAX9bVRxIZJXWNFF2Z2Cqo8SdBhZ/TVTXdmgXq4DvWSruO+lhYfSHudrL+9jrpeh0RkE1VLJWSqbqZyOqjP9lTraNbd5BbxwyBcAtr0MpOolgdDJ14+mlkbNNIw2dpDrcGxFrAW0GEzofxWXg9V+ia2S8Dm9JMdrMbBCdgCbC3qse5hj1e2Eb5WxQNRlKuTLIdacKM0xl2HVoNWBvY8rHcG2AegcThY+Tk1vzGIVy5ZRoLm7mMAZDJr6e4Ox011w0YgMGDBgowYMGAMGDBgDBgwYAxGJwYCMYTQq6lHUMpFmVgCCDuCDuMbMRgPParobVUDmfg8oCE5pKGZiYX1ueqY/s23+7Wwtiy6P/KDTTyfNqgNR1Y0aCfs3P9m50cHlsT3YcMVfH+j1LWp1dTAko5EjtL4q47S+w4I76qdY0Z2NlVWZj3BQST7hjzSn+UKp6imLxDrjLM1UAoPVQxiaRI7ZtJHjjFt9rncY7J+iHEKVWSirFqqZgVakrxnUodGRZhqBlNrHTvvjll6UUkeZOJ8IkpM+bO/VdbAxdQjHroxqSqqL2vYDAMnF+mPUZwKcsUdY2JkREVzEspUyN2VNnRRcgFm3GNFb0niePrJKLNC9upeVqfLLd8uzt2QRdxvdVJtywcIg4NU5TTtTSWLGyyXY5yrN1iFrtdkUkODqox3joZQgginykbMryhgpDAxqwa4js7dgHLqdMULNbS8IWjhrf0WqCcJkWMRwsC6llzSq6ol8ujFhclbanGNDQ8PlmSIUtfGJHkiSU1lQEaSNC7pZagsLBWFyLXQi+G+p6NUzxRQsjdXCnVoqyyL9HlCGNirAuhVQCrXBtjk4N0Mp4FXWRnF2ziWVQGZxI5jjD2iVmHaVdCNDcXwFR0h6OUFKiSOkzhpoom6ysrWFpGylsvWHMQOVsc1PT8MEVbUxcNp5Pmj5VZ1zNKRDFJctIpKkGQrz9HD3W0KS5M4vkkWVbEizp6J0332xw1XR2GTrgS4E7F5QHIDsUjjBI8FiW3t78BaQRKoCqoUdygAe4YztjVBFkBu7N2ma7kXGZibXsNBew8AMUfG+nHDqTSasiDfUQ9Y/+BLke3AMWNc9Qkal3dUUalmIAHmToMIrdMq+r7PDuGOFN/1is+iiHisfpOPLGUPyfvUuJeK1j1ZBusC3jpkP7i6vbvNvHAY1nTqWrc0/CIOvYGz1UgK00XfZt5G8B9+LDox0HSCT51UytV1rbzyjRPswpsg1Pjry2w0UdLHEixxxrGiiyqgCqo7go0GN+ALYMTiMQQWtvjIHEHE4KMGDBgDBgwYAwYMGAMGDBgDBgwYCMGIwYILYh0BFiAQdwdj7MRgxQtcX+T3hdSbyUUYa980YMTX7yYyLnzxWf/TjqtaXilfB3L13WIP7jjBgwAOjfGka6ccVxrpNRxHy1U3viP0f0hG1dQt+9C4/AYMGAzbh/SBv9/oV21WnkJ310bGP+y/GHP0vHioPKGkiU+xib4MGAB8mUMn9Kra6qvuJahgn+FLfji+4N0QoKS3UUcKEetkDP/ja7fficGAu7YLYMGAnBgwYgMTgwYAwYMGCjBgwYAwYMG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9700" name="Picture 4" descr="Image associ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573" y="499236"/>
            <a:ext cx="5809179" cy="5385336"/>
          </a:xfrm>
          <a:prstGeom prst="rect">
            <a:avLst/>
          </a:prstGeom>
          <a:noFill/>
        </p:spPr>
      </p:pic>
      <p:sp>
        <p:nvSpPr>
          <p:cNvPr id="29702" name="AutoShape 6" descr="Résultat de recherche d'images pour &quot;cycle évolutif de Habronema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29644" y="6021288"/>
            <a:ext cx="453880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Cycle évolutif, d’après R. </a:t>
            </a:r>
            <a:r>
              <a:rPr lang="fr-FR" sz="1400" b="1" dirty="0" err="1" smtClean="0"/>
              <a:t>Chermette</a:t>
            </a:r>
            <a:r>
              <a:rPr lang="fr-FR" sz="1400" b="1" dirty="0" smtClean="0"/>
              <a:t> et G. </a:t>
            </a:r>
            <a:r>
              <a:rPr lang="fr-FR" sz="1400" b="1" dirty="0" err="1" smtClean="0"/>
              <a:t>Buiessieras</a:t>
            </a:r>
            <a:r>
              <a:rPr lang="fr-FR" sz="1400" b="1" dirty="0" smtClean="0"/>
              <a:t>, 1995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0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43108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4857752" y="1928802"/>
            <a:ext cx="1571636" cy="11430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6" idx="0"/>
          </p:cNvCxnSpPr>
          <p:nvPr/>
        </p:nvCxnSpPr>
        <p:spPr>
          <a:xfrm rot="5400000" flipH="1" flipV="1">
            <a:off x="3857620" y="2143116"/>
            <a:ext cx="200026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endCxn id="6" idx="1"/>
          </p:cNvCxnSpPr>
          <p:nvPr/>
        </p:nvCxnSpPr>
        <p:spPr>
          <a:xfrm rot="10800000">
            <a:off x="3392838" y="1707924"/>
            <a:ext cx="1464914" cy="143532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57356" y="3071810"/>
            <a:ext cx="6357982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7156893" flipV="1">
            <a:off x="2448698" y="2277670"/>
            <a:ext cx="16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Gg</a:t>
            </a:r>
            <a:r>
              <a:rPr lang="fr-FR" b="1" dirty="0" smtClean="0"/>
              <a:t> </a:t>
            </a:r>
            <a:r>
              <a:rPr lang="fr-FR" b="1" dirty="0" err="1" smtClean="0"/>
              <a:t>mésentér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 rot="20572133">
            <a:off x="3643306" y="13572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Poumon</a:t>
            </a: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 rot="1954124">
            <a:off x="4700363" y="16055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Bronch</a:t>
            </a:r>
            <a:r>
              <a:rPr lang="fr-FR" b="1" dirty="0" smtClean="0"/>
              <a:t>. trachée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 rot="3563146">
            <a:off x="5829070" y="2614696"/>
            <a:ext cx="163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Tub. </a:t>
            </a:r>
            <a:r>
              <a:rPr lang="fr-FR" b="1" dirty="0" err="1" smtClean="0"/>
              <a:t>diges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èche vers le haut 34"/>
          <p:cNvSpPr/>
          <p:nvPr/>
        </p:nvSpPr>
        <p:spPr>
          <a:xfrm>
            <a:off x="2928926" y="3143248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rot="5400000">
            <a:off x="5607851" y="30360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643570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1" name="ZoneTexte 40"/>
          <p:cNvSpPr txBox="1"/>
          <p:nvPr/>
        </p:nvSpPr>
        <p:spPr>
          <a:xfrm flipH="1">
            <a:off x="4714876" y="3786190"/>
            <a:ext cx="5715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3" name="Rectangle 42"/>
          <p:cNvSpPr/>
          <p:nvPr/>
        </p:nvSpPr>
        <p:spPr>
          <a:xfrm>
            <a:off x="3714744" y="3286124"/>
            <a:ext cx="71438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 flipH="1">
            <a:off x="357186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3714744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 flipH="1">
            <a:off x="3929058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286248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786314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521494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 flipH="1">
            <a:off x="5357818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 flipH="1">
            <a:off x="5500694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786322"/>
            <a:ext cx="571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sol</a:t>
            </a:r>
            <a:endParaRPr lang="fr-FR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429124" y="571480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Boeuf</a:t>
            </a:r>
            <a:endParaRPr lang="fr-FR" b="1" dirty="0"/>
          </a:p>
        </p:txBody>
      </p:sp>
      <p:sp>
        <p:nvSpPr>
          <p:cNvPr id="55" name="ZoneTexte 54"/>
          <p:cNvSpPr txBox="1"/>
          <p:nvPr/>
        </p:nvSpPr>
        <p:spPr>
          <a:xfrm rot="4006342">
            <a:off x="3354196" y="379406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HP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357554" y="2857496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 rot="20440515">
            <a:off x="3434732" y="2936009"/>
            <a:ext cx="304669" cy="15383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4643438" y="1928802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928926" y="514351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Cycle de </a:t>
            </a:r>
            <a:r>
              <a:rPr lang="fr-FR" sz="2000" b="1" i="1" dirty="0" err="1" smtClean="0"/>
              <a:t>Dyctiocaulus</a:t>
            </a:r>
            <a:r>
              <a:rPr lang="fr-FR" sz="2000" b="1" i="1" dirty="0" smtClean="0"/>
              <a:t> </a:t>
            </a:r>
            <a:r>
              <a:rPr lang="fr-FR" sz="2000" b="1" i="1" dirty="0" err="1" smtClean="0"/>
              <a:t>viviparus</a:t>
            </a:r>
            <a:endParaRPr lang="fr-FR" sz="2000" b="1" i="1" dirty="0"/>
          </a:p>
        </p:txBody>
      </p:sp>
      <p:cxnSp>
        <p:nvCxnSpPr>
          <p:cNvPr id="64" name="Connecteur droit 63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0" y="0"/>
            <a:ext cx="2571736" cy="571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Cycle évolutif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5000628" y="2285992"/>
            <a:ext cx="285752" cy="1428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6497430" y="40163"/>
            <a:ext cx="2678546" cy="4320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2"/>
                </a:solidFill>
              </a:rPr>
              <a:t>Dyctiocaulose</a:t>
            </a:r>
            <a:r>
              <a:rPr lang="fr-FR" b="1" dirty="0" smtClean="0">
                <a:solidFill>
                  <a:schemeClr val="tx2"/>
                </a:solidFill>
              </a:rPr>
              <a:t> bovine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7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43108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4857752" y="1928802"/>
            <a:ext cx="1571636" cy="11430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6" idx="0"/>
          </p:cNvCxnSpPr>
          <p:nvPr/>
        </p:nvCxnSpPr>
        <p:spPr>
          <a:xfrm rot="5400000" flipH="1" flipV="1">
            <a:off x="3857620" y="2143116"/>
            <a:ext cx="200026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>
            <a:off x="3392838" y="1707924"/>
            <a:ext cx="1464914" cy="143532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00232" y="3000372"/>
            <a:ext cx="6357982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7156893" flipV="1">
            <a:off x="2448698" y="2277670"/>
            <a:ext cx="16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Gg</a:t>
            </a:r>
            <a:r>
              <a:rPr lang="fr-FR" b="1" dirty="0" smtClean="0"/>
              <a:t> </a:t>
            </a:r>
            <a:r>
              <a:rPr lang="fr-FR" b="1" dirty="0" err="1" smtClean="0"/>
              <a:t>mésentér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 rot="20572133">
            <a:off x="3643306" y="13572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Poumon</a:t>
            </a: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 rot="1954124">
            <a:off x="4700363" y="16055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Bronch</a:t>
            </a:r>
            <a:r>
              <a:rPr lang="fr-FR" b="1" dirty="0" smtClean="0"/>
              <a:t>. trachée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 rot="3563146">
            <a:off x="5829070" y="2614696"/>
            <a:ext cx="163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Tub. </a:t>
            </a:r>
            <a:r>
              <a:rPr lang="fr-FR" b="1" dirty="0" err="1" smtClean="0"/>
              <a:t>diges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èche vers le haut 34"/>
          <p:cNvSpPr/>
          <p:nvPr/>
        </p:nvSpPr>
        <p:spPr>
          <a:xfrm>
            <a:off x="2928926" y="3143248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rot="5400000">
            <a:off x="5607851" y="30360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643570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1" name="ZoneTexte 40"/>
          <p:cNvSpPr txBox="1"/>
          <p:nvPr/>
        </p:nvSpPr>
        <p:spPr>
          <a:xfrm flipH="1">
            <a:off x="4714876" y="3786190"/>
            <a:ext cx="571504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3" name="Rectangle 42"/>
          <p:cNvSpPr/>
          <p:nvPr/>
        </p:nvSpPr>
        <p:spPr>
          <a:xfrm>
            <a:off x="3714744" y="3286124"/>
            <a:ext cx="71438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 flipH="1">
            <a:off x="357186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3714744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 flipH="1">
            <a:off x="3929058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286248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786314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521494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50" name="Ellipse 49"/>
          <p:cNvSpPr/>
          <p:nvPr/>
        </p:nvSpPr>
        <p:spPr>
          <a:xfrm>
            <a:off x="5143504" y="228599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 flipH="1">
            <a:off x="5357818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 flipH="1">
            <a:off x="5500694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786322"/>
            <a:ext cx="571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sol</a:t>
            </a:r>
            <a:endParaRPr lang="fr-FR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429124" y="57148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Ovins</a:t>
            </a:r>
            <a:endParaRPr lang="fr-FR" b="1" dirty="0"/>
          </a:p>
        </p:txBody>
      </p:sp>
      <p:sp>
        <p:nvSpPr>
          <p:cNvPr id="55" name="ZoneTexte 54"/>
          <p:cNvSpPr txBox="1"/>
          <p:nvPr/>
        </p:nvSpPr>
        <p:spPr>
          <a:xfrm rot="4006342">
            <a:off x="3354196" y="379406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HP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357554" y="2857496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 rot="20440515">
            <a:off x="3434732" y="2936009"/>
            <a:ext cx="304669" cy="15383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4643438" y="1928802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857488" y="5429264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Cycle  évolutif de </a:t>
            </a:r>
            <a:r>
              <a:rPr lang="fr-FR" sz="2000" b="1" i="1" dirty="0" err="1" smtClean="0"/>
              <a:t>Dyctiocaulus</a:t>
            </a:r>
            <a:r>
              <a:rPr lang="fr-FR" sz="2000" b="1" i="1" dirty="0" smtClean="0"/>
              <a:t> </a:t>
            </a:r>
            <a:r>
              <a:rPr lang="fr-FR" sz="2000" b="1" i="1" dirty="0" err="1" smtClean="0"/>
              <a:t>filaria</a:t>
            </a:r>
            <a:endParaRPr lang="fr-FR" sz="2000" b="1" i="1" dirty="0"/>
          </a:p>
        </p:txBody>
      </p:sp>
      <p:cxnSp>
        <p:nvCxnSpPr>
          <p:cNvPr id="64" name="Connecteur droit 63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2928894" y="0"/>
            <a:ext cx="6215106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lgerian" pitchFamily="82" charset="0"/>
              </a:rPr>
              <a:t>STRONGYLOSES respiratoires  des petits ruminants </a:t>
            </a:r>
            <a:endParaRPr lang="fr-FR" sz="1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13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43108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6200000" flipV="1">
            <a:off x="3642512" y="1929596"/>
            <a:ext cx="1929620" cy="4992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>
            <a:off x="3214678" y="1928802"/>
            <a:ext cx="1643074" cy="10715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57356" y="3000372"/>
            <a:ext cx="6357982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7156893" flipV="1">
            <a:off x="2663543" y="2150007"/>
            <a:ext cx="1291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Gg</a:t>
            </a:r>
            <a:r>
              <a:rPr lang="fr-FR" b="1" dirty="0" smtClean="0"/>
              <a:t> </a:t>
            </a:r>
            <a:r>
              <a:rPr lang="fr-FR" b="1" dirty="0" err="1" smtClean="0"/>
              <a:t>mésentér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 rot="19665467">
            <a:off x="3374358" y="143764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Poumon</a:t>
            </a: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 rot="1954124">
            <a:off x="4003238" y="1362984"/>
            <a:ext cx="304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Bronchioles.   bronches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 rot="3563146">
            <a:off x="5471881" y="2428867"/>
            <a:ext cx="163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Tub. </a:t>
            </a:r>
            <a:r>
              <a:rPr lang="fr-FR" b="1" dirty="0" err="1" smtClean="0"/>
              <a:t>dig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3000372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5607851" y="30360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643570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 flipH="1">
            <a:off x="357186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3643306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 flipH="1">
            <a:off x="3857620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14337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620024" y="1826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4936822" y="18452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50" name="Ellipse 49"/>
          <p:cNvSpPr/>
          <p:nvPr/>
        </p:nvSpPr>
        <p:spPr>
          <a:xfrm>
            <a:off x="5357818" y="2357430"/>
            <a:ext cx="357190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 flipH="1">
            <a:off x="4964909" y="2179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6215074" y="3714752"/>
            <a:ext cx="5715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sol</a:t>
            </a:r>
            <a:endParaRPr lang="fr-FR" sz="2400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071802" y="3000372"/>
            <a:ext cx="142876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4429124" y="2000240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681284" y="5619063"/>
            <a:ext cx="328614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Cycle évolutif de </a:t>
            </a:r>
            <a:r>
              <a:rPr lang="fr-FR" sz="1600" b="1" i="1" dirty="0" err="1" smtClean="0"/>
              <a:t>Protostrongylus</a:t>
            </a:r>
            <a:endParaRPr lang="fr-FR" sz="1600" b="1" i="1" dirty="0"/>
          </a:p>
        </p:txBody>
      </p:sp>
      <p:cxnSp>
        <p:nvCxnSpPr>
          <p:cNvPr id="64" name="Connecteur droit 63"/>
          <p:cNvCxnSpPr/>
          <p:nvPr/>
        </p:nvCxnSpPr>
        <p:spPr>
          <a:xfrm rot="10800000" flipH="1">
            <a:off x="2214546" y="2989183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rot="16200000" flipV="1">
            <a:off x="4822035" y="3036092"/>
            <a:ext cx="1785949" cy="171451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5000628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L1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4143372" y="378619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L2</a:t>
            </a:r>
            <a:endParaRPr lang="fr-FR" dirty="0"/>
          </a:p>
        </p:txBody>
      </p:sp>
      <p:sp>
        <p:nvSpPr>
          <p:cNvPr id="68" name="ZoneTexte 67"/>
          <p:cNvSpPr txBox="1"/>
          <p:nvPr/>
        </p:nvSpPr>
        <p:spPr>
          <a:xfrm>
            <a:off x="3659538" y="31903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L3</a:t>
            </a:r>
            <a:endParaRPr lang="fr-FR" dirty="0"/>
          </a:p>
        </p:txBody>
      </p:sp>
      <p:sp>
        <p:nvSpPr>
          <p:cNvPr id="69" name="Ellipse 68"/>
          <p:cNvSpPr/>
          <p:nvPr/>
        </p:nvSpPr>
        <p:spPr>
          <a:xfrm>
            <a:off x="2143108" y="428604"/>
            <a:ext cx="5429288" cy="4929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071934" y="57148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Mouton HD</a:t>
            </a:r>
            <a:endParaRPr lang="fr-FR" sz="2400" b="1" dirty="0"/>
          </a:p>
        </p:txBody>
      </p:sp>
      <p:sp>
        <p:nvSpPr>
          <p:cNvPr id="78" name="Rectangle à coins arrondis 77"/>
          <p:cNvSpPr/>
          <p:nvPr/>
        </p:nvSpPr>
        <p:spPr>
          <a:xfrm rot="1545987">
            <a:off x="6929470" y="3105177"/>
            <a:ext cx="1214446" cy="20764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 rot="1459846">
            <a:off x="2560633" y="4418781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Gastéropode terrestre HI</a:t>
            </a:r>
            <a:endParaRPr lang="fr-FR" sz="2000" b="1" dirty="0"/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4786314" y="2071678"/>
            <a:ext cx="928694" cy="85725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2928894" y="0"/>
            <a:ext cx="6215106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lgerian" pitchFamily="82" charset="0"/>
              </a:rPr>
              <a:t>STRONGYLOSES respiratoires  des petits ruminants </a:t>
            </a:r>
            <a:endParaRPr lang="fr-FR" sz="1400" dirty="0"/>
          </a:p>
        </p:txBody>
      </p:sp>
      <p:sp>
        <p:nvSpPr>
          <p:cNvPr id="51" name="Ellipse 50"/>
          <p:cNvSpPr/>
          <p:nvPr/>
        </p:nvSpPr>
        <p:spPr>
          <a:xfrm>
            <a:off x="4688655" y="2179232"/>
            <a:ext cx="357190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 flipH="1">
            <a:off x="5536413" y="25838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95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Résultat de recherche d'images pour &quot;CYCLE éVOLUTIF DES STRONGLES DIGESTIFS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2508" y="507044"/>
            <a:ext cx="673859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428728" y="5870034"/>
            <a:ext cx="721523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Schéma du cycle évolutif d’après G. </a:t>
            </a:r>
            <a:r>
              <a:rPr lang="fr-FR" dirty="0" err="1" smtClean="0"/>
              <a:t>Chermette</a:t>
            </a:r>
            <a:r>
              <a:rPr lang="fr-FR" dirty="0" smtClean="0"/>
              <a:t> et R. </a:t>
            </a:r>
            <a:r>
              <a:rPr lang="fr-FR" dirty="0" err="1" smtClean="0"/>
              <a:t>Bussiéras</a:t>
            </a:r>
            <a:r>
              <a:rPr lang="fr-FR" dirty="0" smtClean="0"/>
              <a:t> 1995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86578" y="4572008"/>
            <a:ext cx="121219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T=4-35°C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000760" y="5500702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500430" y="5500702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357422" y="4643446"/>
            <a:ext cx="155888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Strongyloide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0" y="500042"/>
            <a:ext cx="2928958" cy="571504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Cycle évolutif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4" y="1071546"/>
            <a:ext cx="292895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Phase exogène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3419872" y="0"/>
            <a:ext cx="5724128" cy="298328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1800" dirty="0" smtClean="0">
                <a:latin typeface="Algerian" pitchFamily="82" charset="0"/>
              </a:rPr>
              <a:t>STRONGYLOSES GASTRO-INTESTINALES DES RUMINANTS</a:t>
            </a:r>
            <a:endParaRPr lang="fr-FR" sz="1800" dirty="0">
              <a:latin typeface="Algerian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37298" y="6550223"/>
            <a:ext cx="4106702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Dr A. TITI , cours d’helminthologie  A4, DV, 2023-2024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254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43108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6" idx="0"/>
          </p:cNvCxnSpPr>
          <p:nvPr/>
        </p:nvCxnSpPr>
        <p:spPr>
          <a:xfrm rot="5400000" flipH="1" flipV="1">
            <a:off x="3857620" y="2143116"/>
            <a:ext cx="200026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endCxn id="6" idx="1"/>
          </p:cNvCxnSpPr>
          <p:nvPr/>
        </p:nvCxnSpPr>
        <p:spPr>
          <a:xfrm rot="10800000">
            <a:off x="3392838" y="1707924"/>
            <a:ext cx="1464914" cy="12924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57356" y="3000372"/>
            <a:ext cx="6357982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9564241" flipV="1">
            <a:off x="3509912" y="1215242"/>
            <a:ext cx="161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Art.mésenté</a:t>
            </a:r>
            <a:r>
              <a:rPr lang="fr-FR" b="1" dirty="0" smtClean="0"/>
              <a:t>.</a:t>
            </a:r>
          </a:p>
          <a:p>
            <a:pPr algn="ctr"/>
            <a:r>
              <a:rPr lang="fr-FR" b="1" dirty="0" err="1" smtClean="0"/>
              <a:t>craniale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 rot="18249087">
            <a:off x="2799743" y="2165561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Intestin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 rot="2514736">
            <a:off x="5538193" y="1605664"/>
            <a:ext cx="67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G.I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5715008" y="321468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28638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 flipH="1">
            <a:off x="357186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3714744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 flipH="1">
            <a:off x="3929058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286248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929190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5429256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643446"/>
            <a:ext cx="5715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sol</a:t>
            </a:r>
            <a:endParaRPr lang="fr-FR" sz="20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143372" y="571480"/>
            <a:ext cx="127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CHEVAL HD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143240" y="2857496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4643438" y="1928802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928662" y="5643578"/>
            <a:ext cx="76438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Cycle de </a:t>
            </a:r>
            <a:r>
              <a:rPr lang="fr-FR" sz="2400" b="1" i="1" dirty="0" err="1" smtClean="0"/>
              <a:t>Strongylus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vulgaris</a:t>
            </a:r>
            <a:r>
              <a:rPr lang="fr-FR" sz="2400" b="1" i="1" dirty="0" smtClean="0"/>
              <a:t> </a:t>
            </a:r>
            <a:r>
              <a:rPr lang="fr-FR" sz="2400" u="sng" dirty="0" smtClean="0"/>
              <a:t> </a:t>
            </a:r>
            <a:r>
              <a:rPr lang="fr-FR" sz="2400" b="1" u="sng" dirty="0" smtClean="0">
                <a:solidFill>
                  <a:srgbClr val="FF0000"/>
                </a:solidFill>
              </a:rPr>
              <a:t>(strongle artériel du cheval)</a:t>
            </a:r>
            <a:r>
              <a:rPr lang="fr-FR" sz="2400" b="1" i="1" u="sng" dirty="0" smtClean="0">
                <a:solidFill>
                  <a:srgbClr val="FF0000"/>
                </a:solidFill>
              </a:rPr>
              <a:t> 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cxnSp>
        <p:nvCxnSpPr>
          <p:cNvPr id="64" name="Connecteur droit 63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0" y="0"/>
            <a:ext cx="2571736" cy="5714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Cycle évolutif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23147" y="6488668"/>
            <a:ext cx="531985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</a:t>
            </a:r>
            <a:r>
              <a:rPr lang="fr-FR" dirty="0" smtClean="0"/>
              <a:t>A. TITI , cours d’helminthologie  A4, DV, 20123-2024</a:t>
            </a:r>
            <a:endParaRPr lang="fr-FR" dirty="0"/>
          </a:p>
        </p:txBody>
      </p:sp>
      <p:sp>
        <p:nvSpPr>
          <p:cNvPr id="61" name="Ellipse 60"/>
          <p:cNvSpPr/>
          <p:nvPr/>
        </p:nvSpPr>
        <p:spPr>
          <a:xfrm>
            <a:off x="5715008" y="2714620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 rot="989784">
            <a:off x="4960154" y="1300543"/>
            <a:ext cx="67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Paroi</a:t>
            </a:r>
            <a:endParaRPr lang="fr-FR" b="1" dirty="0"/>
          </a:p>
        </p:txBody>
      </p:sp>
      <p:sp>
        <p:nvSpPr>
          <p:cNvPr id="65" name="ZoneTexte 64"/>
          <p:cNvSpPr txBox="1"/>
          <p:nvPr/>
        </p:nvSpPr>
        <p:spPr>
          <a:xfrm rot="2935665">
            <a:off x="5982565" y="2211450"/>
            <a:ext cx="91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lumière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42912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67" name="Ellipse 66"/>
          <p:cNvSpPr/>
          <p:nvPr/>
        </p:nvSpPr>
        <p:spPr>
          <a:xfrm>
            <a:off x="5715008" y="3500438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5286380" y="2071678"/>
            <a:ext cx="357190" cy="21590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099192" y="0"/>
            <a:ext cx="304480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BE" b="1" i="1" dirty="0" smtClean="0"/>
              <a:t>  LES STRONGYLOSES EQUINES</a:t>
            </a:r>
            <a:endParaRPr lang="fr-FR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2071670" y="3786190"/>
            <a:ext cx="155888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Strongyloide</a:t>
            </a:r>
            <a:endParaRPr lang="fr-FR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5786446" y="4143380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857488" y="4357694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572264" y="3286124"/>
            <a:ext cx="2000035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Eclosion 1 à 2 jours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143240" y="5143512"/>
            <a:ext cx="39098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Développement 1 à plusieurs semaines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 rot="19444173" flipH="1">
            <a:off x="3643305" y="7857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J11</a:t>
            </a:r>
            <a:endParaRPr lang="fr-FR" b="1" dirty="0"/>
          </a:p>
        </p:txBody>
      </p:sp>
      <p:sp>
        <p:nvSpPr>
          <p:cNvPr id="55" name="Ellipse 54"/>
          <p:cNvSpPr/>
          <p:nvPr/>
        </p:nvSpPr>
        <p:spPr>
          <a:xfrm>
            <a:off x="3643306" y="871526"/>
            <a:ext cx="571504" cy="485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 rot="17861054">
            <a:off x="2500298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J7</a:t>
            </a:r>
            <a:endParaRPr lang="fr-FR" b="1" dirty="0"/>
          </a:p>
        </p:txBody>
      </p:sp>
      <p:sp>
        <p:nvSpPr>
          <p:cNvPr id="75" name="Ellipse 74"/>
          <p:cNvSpPr/>
          <p:nvPr/>
        </p:nvSpPr>
        <p:spPr>
          <a:xfrm>
            <a:off x="2428860" y="2071678"/>
            <a:ext cx="500066" cy="4143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1928794" y="1428736"/>
            <a:ext cx="18573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rot="10800000">
            <a:off x="5357820" y="1428736"/>
            <a:ext cx="200026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785786" y="1214422"/>
            <a:ext cx="132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Anévrisme</a:t>
            </a:r>
            <a:endParaRPr lang="fr-FR" sz="2000" b="1" dirty="0"/>
          </a:p>
        </p:txBody>
      </p:sp>
      <p:sp>
        <p:nvSpPr>
          <p:cNvPr id="96" name="Rectangle à coins arrondis 95"/>
          <p:cNvSpPr/>
          <p:nvPr/>
        </p:nvSpPr>
        <p:spPr>
          <a:xfrm>
            <a:off x="714348" y="1142984"/>
            <a:ext cx="1357322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7429520" y="1285860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Nodules</a:t>
            </a:r>
            <a:endParaRPr lang="fr-FR" sz="2000" b="1" dirty="0"/>
          </a:p>
        </p:txBody>
      </p:sp>
      <p:sp>
        <p:nvSpPr>
          <p:cNvPr id="98" name="Rectangle à coins arrondis 97"/>
          <p:cNvSpPr/>
          <p:nvPr/>
        </p:nvSpPr>
        <p:spPr>
          <a:xfrm>
            <a:off x="7429520" y="1285860"/>
            <a:ext cx="1143008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6786578" y="571480"/>
            <a:ext cx="2135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PP.= 6 à 7 mois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96980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071670" y="500042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071670" y="3071810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6200000" flipV="1">
            <a:off x="3857620" y="1928802"/>
            <a:ext cx="1785950" cy="21431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>
            <a:off x="3357554" y="1785926"/>
            <a:ext cx="1500198" cy="10715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57356" y="2928934"/>
            <a:ext cx="635798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9564241" flipV="1">
            <a:off x="3348310" y="1334274"/>
            <a:ext cx="161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Cavité péritonéale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 rot="18249087">
            <a:off x="2700044" y="2176251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Paroi du G.I.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 rot="360011">
            <a:off x="4732342" y="1248491"/>
            <a:ext cx="67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Foie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5715802" y="3071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28638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 flipH="1">
            <a:off x="3571868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3714744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14337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857752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5286380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643446"/>
            <a:ext cx="5715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sol</a:t>
            </a:r>
            <a:endParaRPr lang="fr-FR" sz="20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000496" y="500042"/>
            <a:ext cx="127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CHEVAL HD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143240" y="2857496"/>
            <a:ext cx="142876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 flipV="1">
            <a:off x="4500562" y="1928802"/>
            <a:ext cx="357190" cy="7143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1428728" y="5643578"/>
            <a:ext cx="69294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Cycle de </a:t>
            </a:r>
            <a:r>
              <a:rPr lang="fr-FR" sz="2400" b="1" i="1" dirty="0" err="1" smtClean="0"/>
              <a:t>Strongylus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equinus</a:t>
            </a:r>
            <a:r>
              <a:rPr lang="fr-FR" sz="2400" u="sng" dirty="0" smtClean="0"/>
              <a:t>  </a:t>
            </a:r>
            <a:r>
              <a:rPr lang="fr-FR" sz="2400" b="1" u="sng" dirty="0" smtClean="0">
                <a:solidFill>
                  <a:srgbClr val="FF0000"/>
                </a:solidFill>
              </a:rPr>
              <a:t>(hépato-pancréatique)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endParaRPr lang="fr-FR" sz="2400" b="1" i="1" dirty="0"/>
          </a:p>
        </p:txBody>
      </p:sp>
      <p:cxnSp>
        <p:nvCxnSpPr>
          <p:cNvPr id="64" name="Connecteur droit 63"/>
          <p:cNvCxnSpPr/>
          <p:nvPr/>
        </p:nvCxnSpPr>
        <p:spPr>
          <a:xfrm rot="10800000" flipH="1">
            <a:off x="2071670" y="2928934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0" y="0"/>
            <a:ext cx="2571736" cy="5714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Cycle évolutif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2427470">
            <a:off x="5353686" y="1578094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Pancréas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42912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67" name="Ellipse 66"/>
          <p:cNvSpPr/>
          <p:nvPr/>
        </p:nvSpPr>
        <p:spPr>
          <a:xfrm>
            <a:off x="5715008" y="3357562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avec flèche 68"/>
          <p:cNvCxnSpPr/>
          <p:nvPr/>
        </p:nvCxnSpPr>
        <p:spPr>
          <a:xfrm rot="16200000" flipH="1">
            <a:off x="5122609" y="1806821"/>
            <a:ext cx="184666" cy="28575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099192" y="0"/>
            <a:ext cx="304480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BE" b="1" i="1" dirty="0" smtClean="0"/>
              <a:t>  LES STRONGYLOSES EQUINES</a:t>
            </a:r>
            <a:endParaRPr lang="fr-FR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2071670" y="3786190"/>
            <a:ext cx="155888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Strongyloide</a:t>
            </a:r>
            <a:endParaRPr lang="fr-FR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5786446" y="4143380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857488" y="4357694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572264" y="3286124"/>
            <a:ext cx="2000035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Eclosion 1 à 2 jours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286116" y="5214950"/>
            <a:ext cx="39098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Développement 1 à plusieurs semaines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642910" y="2071678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Nodules</a:t>
            </a:r>
            <a:endParaRPr lang="fr-FR" sz="2000" b="1" dirty="0"/>
          </a:p>
        </p:txBody>
      </p:sp>
      <p:sp>
        <p:nvSpPr>
          <p:cNvPr id="55" name="Rectangle à coins arrondis 54"/>
          <p:cNvSpPr/>
          <p:nvPr/>
        </p:nvSpPr>
        <p:spPr>
          <a:xfrm>
            <a:off x="500034" y="2071678"/>
            <a:ext cx="1285884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avec flèche 67"/>
          <p:cNvCxnSpPr>
            <a:stCxn id="55" idx="3"/>
          </p:cNvCxnSpPr>
          <p:nvPr/>
        </p:nvCxnSpPr>
        <p:spPr>
          <a:xfrm>
            <a:off x="1785918" y="228599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V="1">
            <a:off x="4857752" y="1857364"/>
            <a:ext cx="1571636" cy="10715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5400000" flipH="1" flipV="1">
            <a:off x="4357686" y="1714488"/>
            <a:ext cx="1714512" cy="7143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500694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102" name="ZoneTexte 101"/>
          <p:cNvSpPr txBox="1"/>
          <p:nvPr/>
        </p:nvSpPr>
        <p:spPr>
          <a:xfrm rot="3918949">
            <a:off x="6027064" y="233635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Lum. G.I</a:t>
            </a:r>
            <a:endParaRPr lang="fr-FR" b="1" dirty="0"/>
          </a:p>
        </p:txBody>
      </p:sp>
      <p:sp>
        <p:nvSpPr>
          <p:cNvPr id="103" name="ZoneTexte 102"/>
          <p:cNvSpPr txBox="1"/>
          <p:nvPr/>
        </p:nvSpPr>
        <p:spPr>
          <a:xfrm>
            <a:off x="7000892" y="714356"/>
            <a:ext cx="162063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PP.= 9 mois</a:t>
            </a:r>
            <a:endParaRPr lang="fr-FR" sz="2400" b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5653094" y="22955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715008" y="242886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107" name="Ellipse 106"/>
          <p:cNvSpPr/>
          <p:nvPr/>
        </p:nvSpPr>
        <p:spPr>
          <a:xfrm>
            <a:off x="5786446" y="2714620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3643306" y="785794"/>
            <a:ext cx="571504" cy="485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3643306" y="857232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J11</a:t>
            </a:r>
            <a:endParaRPr lang="fr-FR" b="1" dirty="0"/>
          </a:p>
        </p:txBody>
      </p:sp>
      <p:sp>
        <p:nvSpPr>
          <p:cNvPr id="117" name="ZoneTexte 116"/>
          <p:cNvSpPr txBox="1"/>
          <p:nvPr/>
        </p:nvSpPr>
        <p:spPr>
          <a:xfrm>
            <a:off x="4857752" y="85723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6-7 S</a:t>
            </a:r>
            <a:endParaRPr lang="fr-FR" b="1" dirty="0"/>
          </a:p>
        </p:txBody>
      </p:sp>
      <p:sp>
        <p:nvSpPr>
          <p:cNvPr id="118" name="Ellipse 117"/>
          <p:cNvSpPr/>
          <p:nvPr/>
        </p:nvSpPr>
        <p:spPr>
          <a:xfrm>
            <a:off x="4857752" y="785794"/>
            <a:ext cx="642942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000760" y="1071546"/>
            <a:ext cx="714380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7-17s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6000760" y="121442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7-17s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0406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43108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6" idx="0"/>
          </p:cNvCxnSpPr>
          <p:nvPr/>
        </p:nvCxnSpPr>
        <p:spPr>
          <a:xfrm rot="5400000" flipH="1" flipV="1">
            <a:off x="3857620" y="2143116"/>
            <a:ext cx="200026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endCxn id="6" idx="1"/>
          </p:cNvCxnSpPr>
          <p:nvPr/>
        </p:nvCxnSpPr>
        <p:spPr>
          <a:xfrm rot="10800000">
            <a:off x="3392838" y="1707924"/>
            <a:ext cx="1464914" cy="12924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14480" y="3000372"/>
            <a:ext cx="6357982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9564241" flipV="1">
            <a:off x="3120369" y="1266389"/>
            <a:ext cx="203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Conjonctif</a:t>
            </a:r>
          </a:p>
          <a:p>
            <a:pPr algn="ctr"/>
            <a:r>
              <a:rPr lang="fr-FR" b="1" dirty="0" smtClean="0"/>
              <a:t>Sous péritonéal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 rot="18249087">
            <a:off x="2799742" y="202268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Foie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 rot="2514736">
            <a:off x="5538193" y="1605664"/>
            <a:ext cx="67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G.I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5715008" y="321468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464711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28638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 flipH="1">
            <a:off x="357186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3714744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 flipH="1">
            <a:off x="3929058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 flipH="1">
            <a:off x="4286248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929190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5429256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643446"/>
            <a:ext cx="5715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sol</a:t>
            </a:r>
            <a:endParaRPr lang="fr-FR" sz="20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143372" y="571480"/>
            <a:ext cx="127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CHEVAL HD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143240" y="2857496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4643438" y="1928802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714348" y="5786454"/>
            <a:ext cx="77867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Cycle de </a:t>
            </a:r>
            <a:r>
              <a:rPr lang="fr-FR" sz="2400" b="1" i="1" dirty="0" err="1" smtClean="0"/>
              <a:t>Strongylus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edentatus</a:t>
            </a:r>
            <a:r>
              <a:rPr lang="fr-FR" sz="2400" b="1" i="1" dirty="0" smtClean="0"/>
              <a:t>  </a:t>
            </a:r>
            <a:r>
              <a:rPr lang="fr-FR" sz="2400" b="1" u="sng" dirty="0" smtClean="0">
                <a:solidFill>
                  <a:srgbClr val="FF0000"/>
                </a:solidFill>
              </a:rPr>
              <a:t>(strongle hépato-péritonéal)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endParaRPr lang="fr-FR" sz="2400" b="1" i="1" dirty="0"/>
          </a:p>
        </p:txBody>
      </p:sp>
      <p:cxnSp>
        <p:nvCxnSpPr>
          <p:cNvPr id="64" name="Connecteur droit 63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0" y="0"/>
            <a:ext cx="2571736" cy="5714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Cycle évolutif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5715008" y="2714620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 rot="989784">
            <a:off x="4960154" y="1300543"/>
            <a:ext cx="67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Paroi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2935665">
            <a:off x="5982565" y="2211450"/>
            <a:ext cx="91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lumière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42912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67" name="Ellipse 66"/>
          <p:cNvSpPr/>
          <p:nvPr/>
        </p:nvSpPr>
        <p:spPr>
          <a:xfrm>
            <a:off x="5715008" y="3500438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5286380" y="2071678"/>
            <a:ext cx="357190" cy="21590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099192" y="0"/>
            <a:ext cx="304480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BE" b="1" i="1" dirty="0" smtClean="0"/>
              <a:t>  LES STRONGYLOSES EQUINES</a:t>
            </a:r>
            <a:endParaRPr lang="fr-FR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2071670" y="3786190"/>
            <a:ext cx="155888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Strongyloide</a:t>
            </a:r>
            <a:endParaRPr lang="fr-FR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5786446" y="4143380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857488" y="4357694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572264" y="3286124"/>
            <a:ext cx="2000035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Eclosion 1 à 2 jours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143240" y="5143512"/>
            <a:ext cx="39098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Développement 1 à plusieurs semaines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 rot="19444173" flipH="1">
            <a:off x="3469035" y="818483"/>
            <a:ext cx="71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 112</a:t>
            </a:r>
            <a:endParaRPr lang="fr-FR" b="1" dirty="0"/>
          </a:p>
        </p:txBody>
      </p:sp>
      <p:sp>
        <p:nvSpPr>
          <p:cNvPr id="99" name="ZoneTexte 98"/>
          <p:cNvSpPr txBox="1"/>
          <p:nvPr/>
        </p:nvSpPr>
        <p:spPr>
          <a:xfrm>
            <a:off x="6786578" y="609881"/>
            <a:ext cx="22217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PP.= 9 à 10 mois</a:t>
            </a:r>
            <a:endParaRPr lang="fr-FR" sz="2400" b="1" dirty="0"/>
          </a:p>
        </p:txBody>
      </p:sp>
      <p:cxnSp>
        <p:nvCxnSpPr>
          <p:cNvPr id="68" name="Connecteur droit avec flèche 67"/>
          <p:cNvCxnSpPr/>
          <p:nvPr/>
        </p:nvCxnSpPr>
        <p:spPr>
          <a:xfrm>
            <a:off x="1785918" y="2571744"/>
            <a:ext cx="128588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642910" y="2357430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Nodules</a:t>
            </a:r>
            <a:endParaRPr lang="fr-FR" sz="2000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500034" y="2357430"/>
            <a:ext cx="1285884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6" name="Connecteur droit avec flèche 85"/>
          <p:cNvCxnSpPr>
            <a:stCxn id="92" idx="3"/>
          </p:cNvCxnSpPr>
          <p:nvPr/>
        </p:nvCxnSpPr>
        <p:spPr>
          <a:xfrm>
            <a:off x="2729402" y="1557353"/>
            <a:ext cx="913904" cy="142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à coins arrondis 90"/>
          <p:cNvSpPr/>
          <p:nvPr/>
        </p:nvSpPr>
        <p:spPr>
          <a:xfrm>
            <a:off x="0" y="1357298"/>
            <a:ext cx="2714612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0" y="1357298"/>
            <a:ext cx="2729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Nodules hémorragiques</a:t>
            </a:r>
            <a:endParaRPr lang="fr-FR" sz="2000" b="1" dirty="0"/>
          </a:p>
        </p:txBody>
      </p:sp>
      <p:sp>
        <p:nvSpPr>
          <p:cNvPr id="107" name="Ellipse 106"/>
          <p:cNvSpPr/>
          <p:nvPr/>
        </p:nvSpPr>
        <p:spPr>
          <a:xfrm>
            <a:off x="3428992" y="642918"/>
            <a:ext cx="71438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4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868" y="1785926"/>
            <a:ext cx="2643206" cy="25717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786050" y="1142984"/>
            <a:ext cx="4143404" cy="38576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43108" y="428604"/>
            <a:ext cx="5429288" cy="5143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6" idx="0"/>
          </p:cNvCxnSpPr>
          <p:nvPr/>
        </p:nvCxnSpPr>
        <p:spPr>
          <a:xfrm rot="5400000" flipH="1" flipV="1">
            <a:off x="3857620" y="2143116"/>
            <a:ext cx="200026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57356" y="3000372"/>
            <a:ext cx="6357982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571868" y="1785926"/>
            <a:ext cx="2643206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 rot="18683376">
            <a:off x="2578073" y="1731163"/>
            <a:ext cx="205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Paroi iléon et gros Intestin</a:t>
            </a:r>
            <a:endParaRPr lang="fr-FR" b="1" dirty="0"/>
          </a:p>
        </p:txBody>
      </p:sp>
      <p:sp>
        <p:nvSpPr>
          <p:cNvPr id="29" name="Flèche vers le bas 28"/>
          <p:cNvSpPr/>
          <p:nvPr/>
        </p:nvSpPr>
        <p:spPr>
          <a:xfrm>
            <a:off x="6357950" y="2857496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 flipH="1" flipV="1">
            <a:off x="3464711" y="539354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5715008" y="321468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3608381" y="30352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 flipH="1">
            <a:off x="528638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3786182" y="3357562"/>
            <a:ext cx="5715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 flipH="1">
            <a:off x="3714744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 flipH="1">
            <a:off x="4214810" y="20002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 flipH="1">
            <a:off x="4857752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4572000" y="4643446"/>
            <a:ext cx="5715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sol</a:t>
            </a:r>
            <a:endParaRPr lang="fr-FR" sz="20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143372" y="571480"/>
            <a:ext cx="127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CHEVAL HD</a:t>
            </a:r>
            <a:endParaRPr lang="fr-FR" b="1" dirty="0"/>
          </a:p>
        </p:txBody>
      </p:sp>
      <p:sp>
        <p:nvSpPr>
          <p:cNvPr id="56" name="Flèche vers le haut 55"/>
          <p:cNvSpPr/>
          <p:nvPr/>
        </p:nvSpPr>
        <p:spPr>
          <a:xfrm>
            <a:off x="3143240" y="2857496"/>
            <a:ext cx="142876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4643438" y="1928802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214678" y="5857892"/>
            <a:ext cx="42148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Cycle des </a:t>
            </a:r>
            <a:r>
              <a:rPr lang="fr-FR" sz="2400" b="1" dirty="0" err="1" smtClean="0"/>
              <a:t>Cyathostominés</a:t>
            </a:r>
            <a:endParaRPr lang="fr-FR" sz="2400" b="1" i="1" dirty="0"/>
          </a:p>
        </p:txBody>
      </p:sp>
      <p:cxnSp>
        <p:nvCxnSpPr>
          <p:cNvPr id="64" name="Connecteur droit 63"/>
          <p:cNvCxnSpPr>
            <a:stCxn id="7" idx="2"/>
            <a:endCxn id="7" idx="6"/>
          </p:cNvCxnSpPr>
          <p:nvPr/>
        </p:nvCxnSpPr>
        <p:spPr>
          <a:xfrm rot="10800000" flipH="1">
            <a:off x="2143108" y="3000372"/>
            <a:ext cx="54292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0" y="0"/>
            <a:ext cx="2571736" cy="5714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Cycle évolutif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5715008" y="2714620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 rot="2583218">
            <a:off x="4903704" y="1911123"/>
            <a:ext cx="2186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Lumière gros intestin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42912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67" name="Ellipse 66"/>
          <p:cNvSpPr/>
          <p:nvPr/>
        </p:nvSpPr>
        <p:spPr>
          <a:xfrm>
            <a:off x="5715008" y="3500438"/>
            <a:ext cx="285752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099192" y="0"/>
            <a:ext cx="304480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BE" b="1" i="1" dirty="0" smtClean="0"/>
              <a:t>  LES STRONGYLOSES EQUINES</a:t>
            </a:r>
            <a:endParaRPr lang="fr-FR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2071670" y="3786190"/>
            <a:ext cx="155888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Strongyloide</a:t>
            </a:r>
            <a:endParaRPr lang="fr-FR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5786446" y="4143380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857488" y="4357694"/>
            <a:ext cx="14830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Rhabditoide</a:t>
            </a:r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572264" y="3286124"/>
            <a:ext cx="2000035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Eclosion 1 à 2 jours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286116" y="5143512"/>
            <a:ext cx="39098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Développement 1 à plusieurs semaines</a:t>
            </a:r>
            <a:endParaRPr lang="fr-FR" b="1" dirty="0"/>
          </a:p>
        </p:txBody>
      </p:sp>
      <p:sp>
        <p:nvSpPr>
          <p:cNvPr id="55" name="ZoneTexte 54"/>
          <p:cNvSpPr txBox="1"/>
          <p:nvPr/>
        </p:nvSpPr>
        <p:spPr>
          <a:xfrm rot="2571708">
            <a:off x="5490843" y="225693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7000892" y="714356"/>
            <a:ext cx="206627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PP.= 1 à 3 mois</a:t>
            </a:r>
            <a:endParaRPr lang="fr-FR" sz="24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5214942" y="1928802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8945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357554" y="1928802"/>
            <a:ext cx="3500462" cy="32861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7" name="Ellipse 6"/>
          <p:cNvSpPr/>
          <p:nvPr/>
        </p:nvSpPr>
        <p:spPr>
          <a:xfrm>
            <a:off x="1857356" y="428604"/>
            <a:ext cx="6429420" cy="62151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1785918" y="3571876"/>
            <a:ext cx="6500858" cy="373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plein 16"/>
          <p:cNvSpPr/>
          <p:nvPr/>
        </p:nvSpPr>
        <p:spPr>
          <a:xfrm rot="12354777">
            <a:off x="2181586" y="2864560"/>
            <a:ext cx="4716419" cy="3517624"/>
          </a:xfrm>
          <a:prstGeom prst="blockArc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Flèche vers le bas 18"/>
          <p:cNvSpPr/>
          <p:nvPr/>
        </p:nvSpPr>
        <p:spPr>
          <a:xfrm flipV="1">
            <a:off x="2928926" y="2928934"/>
            <a:ext cx="21431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 flipH="1">
            <a:off x="6643702" y="3286124"/>
            <a:ext cx="71438" cy="5715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 flipV="1">
            <a:off x="3714744" y="3357562"/>
            <a:ext cx="117157" cy="6429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9786974" y="1428736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27" name="Connecteur droit 26"/>
          <p:cNvCxnSpPr>
            <a:stCxn id="7" idx="0"/>
          </p:cNvCxnSpPr>
          <p:nvPr/>
        </p:nvCxnSpPr>
        <p:spPr>
          <a:xfrm rot="16200000" flipH="1">
            <a:off x="4786314" y="714356"/>
            <a:ext cx="571504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286248" y="642918"/>
            <a:ext cx="1476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Veau HD</a:t>
            </a:r>
            <a:endParaRPr lang="fr-FR" sz="2400" b="1" dirty="0"/>
          </a:p>
        </p:txBody>
      </p:sp>
      <p:sp>
        <p:nvSpPr>
          <p:cNvPr id="44" name="Ellipse 43"/>
          <p:cNvSpPr/>
          <p:nvPr/>
        </p:nvSpPr>
        <p:spPr>
          <a:xfrm>
            <a:off x="6286512" y="2786058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429388" y="3929066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071934" y="4286256"/>
            <a:ext cx="46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4000496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L4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4214810" y="200024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préadulte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5357818" y="242886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adulte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272049" y="6474433"/>
            <a:ext cx="4892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Schéma général du cycle </a:t>
            </a:r>
            <a:r>
              <a:rPr lang="fr-FR" sz="1600" b="1" dirty="0" err="1" smtClean="0"/>
              <a:t>évolitif</a:t>
            </a:r>
            <a:r>
              <a:rPr lang="fr-FR" sz="1600" b="1" dirty="0" smtClean="0"/>
              <a:t> </a:t>
            </a:r>
            <a:r>
              <a:rPr lang="fr-FR" sz="1600" b="1" i="1" dirty="0" smtClean="0"/>
              <a:t>de </a:t>
            </a:r>
            <a:r>
              <a:rPr lang="fr-FR" sz="1600" b="1" i="1" dirty="0" err="1" smtClean="0"/>
              <a:t>Toxocara</a:t>
            </a:r>
            <a:r>
              <a:rPr lang="fr-FR" sz="1600" b="1" i="1" dirty="0" smtClean="0"/>
              <a:t> </a:t>
            </a:r>
            <a:r>
              <a:rPr lang="fr-FR" sz="1600" b="1" i="1" dirty="0"/>
              <a:t> </a:t>
            </a:r>
            <a:r>
              <a:rPr lang="fr-FR" sz="1600" b="1" i="1" dirty="0" err="1" smtClean="0"/>
              <a:t>vitulorum</a:t>
            </a:r>
            <a:endParaRPr lang="fr-FR" sz="1600" b="1" dirty="0"/>
          </a:p>
        </p:txBody>
      </p:sp>
      <p:cxnSp>
        <p:nvCxnSpPr>
          <p:cNvPr id="34" name="Connecteur droit 33"/>
          <p:cNvCxnSpPr/>
          <p:nvPr/>
        </p:nvCxnSpPr>
        <p:spPr>
          <a:xfrm rot="16200000" flipH="1">
            <a:off x="3536149" y="5036355"/>
            <a:ext cx="3143272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à coins arrondis 54"/>
          <p:cNvSpPr/>
          <p:nvPr/>
        </p:nvSpPr>
        <p:spPr>
          <a:xfrm>
            <a:off x="7929586" y="3643314"/>
            <a:ext cx="428628" cy="128588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643570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L2</a:t>
            </a:r>
            <a:endParaRPr lang="fr-FR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5214942" y="47148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6000760" y="42148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</a:t>
            </a:r>
            <a:endParaRPr lang="fr-FR" b="1" dirty="0"/>
          </a:p>
        </p:txBody>
      </p:sp>
      <p:sp>
        <p:nvSpPr>
          <p:cNvPr id="65" name="Ellipse 64"/>
          <p:cNvSpPr/>
          <p:nvPr/>
        </p:nvSpPr>
        <p:spPr>
          <a:xfrm>
            <a:off x="6000760" y="4214818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15008" y="450057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214942" y="4714884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 rot="2197946">
            <a:off x="7175072" y="3367181"/>
            <a:ext cx="634499" cy="362771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5214942" y="6357958"/>
            <a:ext cx="100013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6929454" y="485776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sol</a:t>
            </a:r>
            <a:endParaRPr lang="fr-FR" sz="2000" b="1" dirty="0"/>
          </a:p>
        </p:txBody>
      </p:sp>
      <p:sp>
        <p:nvSpPr>
          <p:cNvPr id="71" name="Ellipse 70"/>
          <p:cNvSpPr/>
          <p:nvPr/>
        </p:nvSpPr>
        <p:spPr>
          <a:xfrm>
            <a:off x="2714612" y="1285860"/>
            <a:ext cx="4857784" cy="46434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7072330" y="3714752"/>
            <a:ext cx="714380" cy="17145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 rot="20093271">
            <a:off x="5132951" y="5249095"/>
            <a:ext cx="1971509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8" name="Connecteur droit avec flèche 77"/>
          <p:cNvCxnSpPr/>
          <p:nvPr/>
        </p:nvCxnSpPr>
        <p:spPr>
          <a:xfrm rot="10800000">
            <a:off x="4572000" y="4929198"/>
            <a:ext cx="500066" cy="714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3643306" y="2928934"/>
            <a:ext cx="46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L3</a:t>
            </a:r>
            <a:endParaRPr lang="fr-FR" b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442912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Foie</a:t>
            </a:r>
            <a:endParaRPr lang="fr-FR" b="1" dirty="0"/>
          </a:p>
        </p:txBody>
      </p:sp>
      <p:sp>
        <p:nvSpPr>
          <p:cNvPr id="83" name="ZoneTexte 82"/>
          <p:cNvSpPr txBox="1"/>
          <p:nvPr/>
        </p:nvSpPr>
        <p:spPr>
          <a:xfrm rot="2616488">
            <a:off x="3129786" y="4810381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Poumons</a:t>
            </a:r>
            <a:endParaRPr lang="fr-FR" b="1" dirty="0"/>
          </a:p>
        </p:txBody>
      </p:sp>
      <p:sp>
        <p:nvSpPr>
          <p:cNvPr id="85" name="ZoneTexte 84"/>
          <p:cNvSpPr txBox="1"/>
          <p:nvPr/>
        </p:nvSpPr>
        <p:spPr>
          <a:xfrm rot="4313355">
            <a:off x="2857488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Lait</a:t>
            </a:r>
            <a:endParaRPr lang="fr-FR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4357686" y="1428736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Intestin grêle</a:t>
            </a:r>
            <a:endParaRPr lang="fr-FR" b="1" dirty="0"/>
          </a:p>
        </p:txBody>
      </p:sp>
      <p:sp>
        <p:nvSpPr>
          <p:cNvPr id="88" name="Flèche vers le bas 87"/>
          <p:cNvSpPr/>
          <p:nvPr/>
        </p:nvSpPr>
        <p:spPr>
          <a:xfrm rot="4931700">
            <a:off x="5832935" y="5037050"/>
            <a:ext cx="264602" cy="1045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vers le bas 88"/>
          <p:cNvSpPr/>
          <p:nvPr/>
        </p:nvSpPr>
        <p:spPr>
          <a:xfrm>
            <a:off x="7215206" y="3357562"/>
            <a:ext cx="21431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 rot="2849332">
            <a:off x="2073556" y="4990164"/>
            <a:ext cx="1919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Vache HI </a:t>
            </a:r>
            <a:endParaRPr lang="fr-FR" sz="2400" b="1" dirty="0"/>
          </a:p>
        </p:txBody>
      </p:sp>
      <p:sp>
        <p:nvSpPr>
          <p:cNvPr id="91" name="ZoneTexte 90"/>
          <p:cNvSpPr txBox="1"/>
          <p:nvPr/>
        </p:nvSpPr>
        <p:spPr>
          <a:xfrm>
            <a:off x="6786578" y="485776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Sol</a:t>
            </a:r>
            <a:endParaRPr lang="fr-FR" sz="24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923147" y="56705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3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ycle_strongyloid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7000924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14282" y="5429264"/>
            <a:ext cx="3357618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 homogonique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0662" y="5643578"/>
            <a:ext cx="3643338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 hétérogonique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Connecteur droit avec flèche 14"/>
          <p:cNvCxnSpPr>
            <a:stCxn id="11" idx="0"/>
          </p:cNvCxnSpPr>
          <p:nvPr/>
        </p:nvCxnSpPr>
        <p:spPr>
          <a:xfrm rot="5400000" flipH="1" flipV="1">
            <a:off x="2160975" y="3375430"/>
            <a:ext cx="1785950" cy="232171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>
            <a:off x="5643570" y="4572008"/>
            <a:ext cx="1785950" cy="107157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643702" y="500042"/>
            <a:ext cx="226639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PP = 7 à 12 jours</a:t>
            </a:r>
            <a:endParaRPr lang="fr-FR" sz="2400" b="1" dirty="0"/>
          </a:p>
        </p:txBody>
      </p:sp>
      <p:sp>
        <p:nvSpPr>
          <p:cNvPr id="9" name="Ellipse 8"/>
          <p:cNvSpPr/>
          <p:nvPr/>
        </p:nvSpPr>
        <p:spPr>
          <a:xfrm>
            <a:off x="3286116" y="2500306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8596" y="-214338"/>
            <a:ext cx="1571636" cy="1285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857356" y="2857496"/>
            <a:ext cx="135732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14282" y="2643182"/>
            <a:ext cx="164304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Voie percutanée</a:t>
            </a:r>
            <a:endParaRPr lang="fr-FR" sz="20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71472" y="844062"/>
            <a:ext cx="164304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Voie orale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143108" y="6215082"/>
            <a:ext cx="5402441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Cycle évolutif de </a:t>
            </a:r>
            <a:r>
              <a:rPr lang="fr-FR" sz="1100" b="1" i="1" dirty="0" err="1" smtClean="0"/>
              <a:t>Strongyloides</a:t>
            </a:r>
            <a:r>
              <a:rPr lang="fr-FR" sz="1100" b="1" i="1" dirty="0" smtClean="0"/>
              <a:t> </a:t>
            </a:r>
            <a:r>
              <a:rPr lang="fr-FR" sz="1100" b="1" i="1" dirty="0" err="1" smtClean="0"/>
              <a:t>papillosus</a:t>
            </a:r>
            <a:r>
              <a:rPr lang="fr-FR" sz="1100" b="1" dirty="0" smtClean="0"/>
              <a:t>. inspiré de R. </a:t>
            </a:r>
            <a:r>
              <a:rPr lang="fr-FR" sz="1100" b="1" dirty="0" err="1" smtClean="0"/>
              <a:t>Chermette</a:t>
            </a:r>
            <a:r>
              <a:rPr lang="fr-FR" sz="1100" b="1" dirty="0" smtClean="0"/>
              <a:t> et G. </a:t>
            </a:r>
            <a:r>
              <a:rPr lang="fr-FR" sz="1100" b="1" dirty="0" err="1" smtClean="0"/>
              <a:t>Buissiéras</a:t>
            </a:r>
            <a:r>
              <a:rPr lang="fr-FR" sz="1100" b="1" dirty="0" smtClean="0"/>
              <a:t>,(1995)</a:t>
            </a:r>
            <a:endParaRPr lang="fr-FR" sz="11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7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0" y="285728"/>
            <a:ext cx="3571900" cy="714380"/>
          </a:xfrm>
          <a:prstGeom prst="ellipse">
            <a:avLst/>
          </a:prstGeom>
          <a:solidFill>
            <a:schemeClr val="bg2"/>
          </a:solidFill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Cycle évolutif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71736" y="928670"/>
            <a:ext cx="5000660" cy="55721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 7"/>
          <p:cNvCxnSpPr>
            <a:stCxn id="6" idx="2"/>
            <a:endCxn id="6" idx="2"/>
          </p:cNvCxnSpPr>
          <p:nvPr/>
        </p:nvCxnSpPr>
        <p:spPr>
          <a:xfrm rot="10800000">
            <a:off x="2571736" y="371475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786050" y="4143380"/>
            <a:ext cx="4929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57686" y="285728"/>
            <a:ext cx="1500198" cy="85725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Vers adultes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♂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♀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9058" y="1214422"/>
            <a:ext cx="2500330" cy="107157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sz="1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Tissu conjonctif, sous- cutané et inter- musculaire</a:t>
            </a:r>
          </a:p>
          <a:p>
            <a:pPr algn="ctr"/>
            <a:endParaRPr lang="fr-FR" dirty="0"/>
          </a:p>
        </p:txBody>
      </p:sp>
      <p:pic>
        <p:nvPicPr>
          <p:cNvPr id="37890" name="Picture 2" descr="https://www.buzz2000.com/coloriage/vache/coloriage-vache-1516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357430"/>
            <a:ext cx="857256" cy="768673"/>
          </a:xfrm>
          <a:prstGeom prst="rect">
            <a:avLst/>
          </a:prstGeom>
          <a:noFill/>
        </p:spPr>
      </p:pic>
      <p:pic>
        <p:nvPicPr>
          <p:cNvPr id="37892" name="Picture 4" descr="https://www.coloriage-pour-colorier.com/image/coloriage-cheval-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357430"/>
            <a:ext cx="978598" cy="738365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 flipH="1">
            <a:off x="4000496" y="321468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Hôtes définitifs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 à 13 mois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071802" y="1071546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L5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500298" y="1928802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L4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000232" y="2857496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L3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000860" y="271462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L1   Dermotrope</a:t>
            </a:r>
            <a:endParaRPr lang="fr-FR" b="1" dirty="0"/>
          </a:p>
        </p:txBody>
      </p:sp>
      <p:cxnSp>
        <p:nvCxnSpPr>
          <p:cNvPr id="26" name="Connecteur droit avec flèche 25"/>
          <p:cNvCxnSpPr>
            <a:endCxn id="17" idx="4"/>
          </p:cNvCxnSpPr>
          <p:nvPr/>
        </p:nvCxnSpPr>
        <p:spPr>
          <a:xfrm rot="5400000" flipH="1" flipV="1">
            <a:off x="3000364" y="1571612"/>
            <a:ext cx="57150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2464579" y="2464587"/>
            <a:ext cx="64294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 flipH="1" flipV="1">
            <a:off x="1999438" y="3713958"/>
            <a:ext cx="114300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3786182" y="928670"/>
            <a:ext cx="78581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16200000" flipH="1">
            <a:off x="6786578" y="2214554"/>
            <a:ext cx="1000132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072198" y="1142984"/>
            <a:ext cx="1000132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7179487" y="3679033"/>
            <a:ext cx="78661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e 48"/>
          <p:cNvSpPr/>
          <p:nvPr/>
        </p:nvSpPr>
        <p:spPr>
          <a:xfrm>
            <a:off x="7429520" y="4143380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L1</a:t>
            </a:r>
            <a:endParaRPr lang="fr-FR" sz="2000" b="1" dirty="0">
              <a:solidFill>
                <a:schemeClr val="tx1"/>
              </a:solidFill>
            </a:endParaRPr>
          </a:p>
        </p:txBody>
      </p:sp>
      <p:cxnSp>
        <p:nvCxnSpPr>
          <p:cNvPr id="50" name="Connecteur droit avec flèche 49"/>
          <p:cNvCxnSpPr>
            <a:endCxn id="6" idx="4"/>
          </p:cNvCxnSpPr>
          <p:nvPr/>
        </p:nvCxnSpPr>
        <p:spPr>
          <a:xfrm rot="10800000" flipV="1">
            <a:off x="5072066" y="5857892"/>
            <a:ext cx="171451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4786314" y="6000768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071670" y="4214818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L3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429124" y="421481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 semaines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flipH="1">
            <a:off x="4000496" y="535782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Hôtes intermédiaires</a:t>
            </a:r>
          </a:p>
          <a:p>
            <a:pPr algn="ctr"/>
            <a:r>
              <a:rPr lang="fr-FR" b="1" i="1" dirty="0" err="1" smtClean="0"/>
              <a:t>Musca</a:t>
            </a:r>
            <a:r>
              <a:rPr lang="fr-FR" b="1" i="1" dirty="0" smtClean="0"/>
              <a:t> </a:t>
            </a:r>
            <a:r>
              <a:rPr lang="fr-FR" b="1" i="1" dirty="0" err="1" smtClean="0"/>
              <a:t>spp</a:t>
            </a:r>
            <a:r>
              <a:rPr lang="fr-FR" b="1" i="1" dirty="0" smtClean="0"/>
              <a:t>.</a:t>
            </a:r>
          </a:p>
        </p:txBody>
      </p:sp>
      <p:cxnSp>
        <p:nvCxnSpPr>
          <p:cNvPr id="58" name="Connecteur droit 57"/>
          <p:cNvCxnSpPr/>
          <p:nvPr/>
        </p:nvCxnSpPr>
        <p:spPr>
          <a:xfrm rot="5400000">
            <a:off x="6500826" y="4572008"/>
            <a:ext cx="1428760" cy="7143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endCxn id="6" idx="4"/>
          </p:cNvCxnSpPr>
          <p:nvPr/>
        </p:nvCxnSpPr>
        <p:spPr>
          <a:xfrm>
            <a:off x="3428992" y="5857892"/>
            <a:ext cx="1643074" cy="642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rot="16200000" flipV="1">
            <a:off x="2464579" y="4750603"/>
            <a:ext cx="1285884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97103" y="3356992"/>
            <a:ext cx="227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Tissus conjonctifs </a:t>
            </a:r>
          </a:p>
          <a:p>
            <a:pPr algn="ctr"/>
            <a:r>
              <a:rPr lang="fr-FR" b="1" dirty="0" smtClean="0"/>
              <a:t>(Plaies )  </a:t>
            </a:r>
            <a:endParaRPr lang="fr-FR" b="1" dirty="0"/>
          </a:p>
        </p:txBody>
      </p:sp>
      <p:pic>
        <p:nvPicPr>
          <p:cNvPr id="35" name="Picture 2" descr="Résultat de recherche d'images pour &quot;parafilaria bovicola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572008"/>
            <a:ext cx="1214024" cy="807878"/>
          </a:xfrm>
          <a:prstGeom prst="rect">
            <a:avLst/>
          </a:prstGeom>
          <a:noFill/>
        </p:spPr>
      </p:pic>
      <p:sp>
        <p:nvSpPr>
          <p:cNvPr id="38" name="ZoneTexte 37"/>
          <p:cNvSpPr txBox="1"/>
          <p:nvPr/>
        </p:nvSpPr>
        <p:spPr>
          <a:xfrm>
            <a:off x="7143704" y="0"/>
            <a:ext cx="200029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>
                <a:latin typeface="Algerian" pitchFamily="82" charset="0"/>
              </a:rPr>
              <a:t>Parfilarioses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3923147" y="6488668"/>
            <a:ext cx="517879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 A. TITI , cours d’helminthologie  A4, DV,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5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72264" y="0"/>
            <a:ext cx="257173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lgerian" pitchFamily="82" charset="0"/>
              </a:rPr>
              <a:t>Onchocercoses</a:t>
            </a:r>
            <a:endParaRPr lang="fr-FR" dirty="0">
              <a:latin typeface="Algerian" pitchFamily="8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000100" y="142852"/>
            <a:ext cx="3571900" cy="7143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Cycle évolutif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643174" y="857232"/>
            <a:ext cx="5000660" cy="55721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 7"/>
          <p:cNvCxnSpPr>
            <a:stCxn id="6" idx="2"/>
            <a:endCxn id="6" idx="2"/>
          </p:cNvCxnSpPr>
          <p:nvPr/>
        </p:nvCxnSpPr>
        <p:spPr>
          <a:xfrm rot="10800000">
            <a:off x="2643174" y="364331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786050" y="4143380"/>
            <a:ext cx="4929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643438" y="214290"/>
            <a:ext cx="1500198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Vers adultes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♂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♀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3372" y="1285860"/>
            <a:ext cx="2500330" cy="100013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Ligaments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Tissu conjonctif, sous- cutané et musculaire</a:t>
            </a:r>
          </a:p>
          <a:p>
            <a:pPr algn="ctr"/>
            <a:endParaRPr lang="fr-FR" dirty="0"/>
          </a:p>
        </p:txBody>
      </p:sp>
      <p:pic>
        <p:nvPicPr>
          <p:cNvPr id="37890" name="Picture 2" descr="https://www.buzz2000.com/coloriage/vache/coloriage-vache-1516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571744"/>
            <a:ext cx="857256" cy="768673"/>
          </a:xfrm>
          <a:prstGeom prst="rect">
            <a:avLst/>
          </a:prstGeom>
          <a:noFill/>
        </p:spPr>
      </p:pic>
      <p:pic>
        <p:nvPicPr>
          <p:cNvPr id="37892" name="Picture 4" descr="https://www.coloriage-pour-colorier.com/image/coloriage-cheval-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643182"/>
            <a:ext cx="978598" cy="738365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 flipH="1">
            <a:off x="4286248" y="342900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Hôtes définitifs</a:t>
            </a:r>
          </a:p>
          <a:p>
            <a:r>
              <a:rPr lang="fr-FR" b="1" dirty="0" smtClean="0"/>
              <a:t>Plusieurs mois </a:t>
            </a:r>
            <a:endParaRPr lang="fr-FR" b="1" dirty="0"/>
          </a:p>
        </p:txBody>
      </p:sp>
      <p:sp>
        <p:nvSpPr>
          <p:cNvPr id="17" name="Ellipse 16"/>
          <p:cNvSpPr/>
          <p:nvPr/>
        </p:nvSpPr>
        <p:spPr>
          <a:xfrm>
            <a:off x="3071802" y="1071546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L5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214546" y="3429000"/>
            <a:ext cx="928694" cy="2857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Piqure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500298" y="1928802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L4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43108" y="2928934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L3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929454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Microfilaires(L1) dermotrope</a:t>
            </a:r>
            <a:endParaRPr lang="fr-FR" b="1" dirty="0"/>
          </a:p>
        </p:txBody>
      </p:sp>
      <p:cxnSp>
        <p:nvCxnSpPr>
          <p:cNvPr id="26" name="Connecteur droit avec flèche 25"/>
          <p:cNvCxnSpPr>
            <a:endCxn id="17" idx="4"/>
          </p:cNvCxnSpPr>
          <p:nvPr/>
        </p:nvCxnSpPr>
        <p:spPr>
          <a:xfrm rot="5400000" flipH="1" flipV="1">
            <a:off x="3000364" y="1571612"/>
            <a:ext cx="57150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2536017" y="2464587"/>
            <a:ext cx="64294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6200000" flipV="1">
            <a:off x="2320909" y="3965579"/>
            <a:ext cx="714380" cy="698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3786182" y="928670"/>
            <a:ext cx="78581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16200000" flipH="1">
            <a:off x="6965173" y="2250273"/>
            <a:ext cx="85725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143636" y="1000108"/>
            <a:ext cx="1000132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7250925" y="3750471"/>
            <a:ext cx="78661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e 48"/>
          <p:cNvSpPr/>
          <p:nvPr/>
        </p:nvSpPr>
        <p:spPr>
          <a:xfrm>
            <a:off x="7429520" y="4143380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L1</a:t>
            </a:r>
            <a:endParaRPr lang="fr-FR" sz="2000" b="1" dirty="0">
              <a:solidFill>
                <a:schemeClr val="tx1"/>
              </a:solidFill>
            </a:endParaRPr>
          </a:p>
        </p:txBody>
      </p:sp>
      <p:cxnSp>
        <p:nvCxnSpPr>
          <p:cNvPr id="50" name="Connecteur droit avec flèche 49"/>
          <p:cNvCxnSpPr>
            <a:endCxn id="6" idx="4"/>
          </p:cNvCxnSpPr>
          <p:nvPr/>
        </p:nvCxnSpPr>
        <p:spPr>
          <a:xfrm rot="10800000" flipV="1">
            <a:off x="5143504" y="5857892"/>
            <a:ext cx="157163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4786314" y="6000768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14546" y="4286256"/>
            <a:ext cx="857256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L3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286248" y="421481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 à 4 semaines</a:t>
            </a:r>
            <a:endParaRPr lang="fr-FR" b="1" dirty="0"/>
          </a:p>
        </p:txBody>
      </p:sp>
      <p:sp>
        <p:nvSpPr>
          <p:cNvPr id="55" name="ZoneTexte 54"/>
          <p:cNvSpPr txBox="1"/>
          <p:nvPr/>
        </p:nvSpPr>
        <p:spPr>
          <a:xfrm flipH="1">
            <a:off x="4071934" y="535782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Hôtes intermédiaires</a:t>
            </a:r>
          </a:p>
          <a:p>
            <a:r>
              <a:rPr lang="fr-FR" b="1" i="1" dirty="0" err="1" smtClean="0"/>
              <a:t>Simulium</a:t>
            </a:r>
            <a:r>
              <a:rPr lang="fr-FR" b="1" dirty="0" smtClean="0"/>
              <a:t> et </a:t>
            </a:r>
            <a:r>
              <a:rPr lang="fr-FR" b="1" i="1" dirty="0" err="1" smtClean="0"/>
              <a:t>Culicoide</a:t>
            </a:r>
            <a:r>
              <a:rPr lang="fr-FR" b="1" dirty="0" err="1" smtClean="0"/>
              <a:t>s</a:t>
            </a:r>
            <a:endParaRPr lang="fr-FR" b="1" dirty="0" smtClean="0"/>
          </a:p>
        </p:txBody>
      </p:sp>
      <p:cxnSp>
        <p:nvCxnSpPr>
          <p:cNvPr id="58" name="Connecteur droit 57"/>
          <p:cNvCxnSpPr/>
          <p:nvPr/>
        </p:nvCxnSpPr>
        <p:spPr>
          <a:xfrm rot="5400000">
            <a:off x="6572264" y="4572008"/>
            <a:ext cx="1428760" cy="7143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endCxn id="6" idx="4"/>
          </p:cNvCxnSpPr>
          <p:nvPr/>
        </p:nvCxnSpPr>
        <p:spPr>
          <a:xfrm>
            <a:off x="3500430" y="5786454"/>
            <a:ext cx="1643074" cy="642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rot="16200000" flipV="1">
            <a:off x="2464579" y="4750603"/>
            <a:ext cx="1285884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4" name="Picture 6" descr="http://www.bumblebee.org/invertebrates/images/Simul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3913" y="4227727"/>
            <a:ext cx="834983" cy="1045925"/>
          </a:xfrm>
          <a:prstGeom prst="rect">
            <a:avLst/>
          </a:prstGeom>
          <a:noFill/>
        </p:spPr>
      </p:pic>
      <p:pic>
        <p:nvPicPr>
          <p:cNvPr id="37896" name="Picture 8" descr="http://www.mikrojezioro.met.pl/atlas_zw/okna/original/Culicoides_sp2_sam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214818"/>
            <a:ext cx="1214446" cy="1169916"/>
          </a:xfrm>
          <a:prstGeom prst="rect">
            <a:avLst/>
          </a:prstGeom>
          <a:noFill/>
        </p:spPr>
      </p:pic>
      <p:sp>
        <p:nvSpPr>
          <p:cNvPr id="36" name="ZoneTexte 35"/>
          <p:cNvSpPr txBox="1"/>
          <p:nvPr/>
        </p:nvSpPr>
        <p:spPr>
          <a:xfrm>
            <a:off x="4929190" y="6550223"/>
            <a:ext cx="421481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r A. TITI , cours d’helminthologie  A4, DV, 2023-2024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841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700</Words>
  <Application>Microsoft Office PowerPoint</Application>
  <PresentationFormat>Affichage à l'écran (4:3)</PresentationFormat>
  <Paragraphs>278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STRONGYLOSES GASTRO-INTESTINALES DES RUMINANTS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ms</dc:creator>
  <cp:lastModifiedBy>ms</cp:lastModifiedBy>
  <cp:revision>10</cp:revision>
  <dcterms:created xsi:type="dcterms:W3CDTF">2023-12-10T20:40:16Z</dcterms:created>
  <dcterms:modified xsi:type="dcterms:W3CDTF">2023-12-14T10:13:24Z</dcterms:modified>
</cp:coreProperties>
</file>