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8" r:id="rId4"/>
    <p:sldId id="260" r:id="rId5"/>
    <p:sldId id="262" r:id="rId6"/>
    <p:sldId id="264" r:id="rId7"/>
    <p:sldId id="266" r:id="rId8"/>
    <p:sldId id="268" r:id="rId9"/>
    <p:sldId id="270" r:id="rId10"/>
    <p:sldId id="272" r:id="rId11"/>
    <p:sldId id="274" r:id="rId12"/>
    <p:sldId id="276" r:id="rId13"/>
    <p:sldId id="27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0313-4254-4F30-8D6C-62B208EEE03F}" type="datetimeFigureOut">
              <a:rPr lang="fr-FR" smtClean="0"/>
              <a:pPr/>
              <a:t>22/04/2024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6272-7943-44FC-BF5A-BF8BE64E3C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0313-4254-4F30-8D6C-62B208EEE03F}" type="datetimeFigureOut">
              <a:rPr lang="fr-FR" smtClean="0"/>
              <a:pPr/>
              <a:t>22/04/2024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6272-7943-44FC-BF5A-BF8BE64E3C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0313-4254-4F30-8D6C-62B208EEE03F}" type="datetimeFigureOut">
              <a:rPr lang="fr-FR" smtClean="0"/>
              <a:pPr/>
              <a:t>22/04/2024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6272-7943-44FC-BF5A-BF8BE64E3C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0313-4254-4F30-8D6C-62B208EEE03F}" type="datetimeFigureOut">
              <a:rPr lang="fr-FR" smtClean="0"/>
              <a:pPr/>
              <a:t>22/04/2024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6272-7943-44FC-BF5A-BF8BE64E3C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0313-4254-4F30-8D6C-62B208EEE03F}" type="datetimeFigureOut">
              <a:rPr lang="fr-FR" smtClean="0"/>
              <a:pPr/>
              <a:t>22/04/2024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6272-7943-44FC-BF5A-BF8BE64E3C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0313-4254-4F30-8D6C-62B208EEE03F}" type="datetimeFigureOut">
              <a:rPr lang="fr-FR" smtClean="0"/>
              <a:pPr/>
              <a:t>22/04/2024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6272-7943-44FC-BF5A-BF8BE64E3C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0313-4254-4F30-8D6C-62B208EEE03F}" type="datetimeFigureOut">
              <a:rPr lang="fr-FR" smtClean="0"/>
              <a:pPr/>
              <a:t>22/04/2024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6272-7943-44FC-BF5A-BF8BE64E3C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0313-4254-4F30-8D6C-62B208EEE03F}" type="datetimeFigureOut">
              <a:rPr lang="fr-FR" smtClean="0"/>
              <a:pPr/>
              <a:t>22/04/2024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6272-7943-44FC-BF5A-BF8BE64E3C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0313-4254-4F30-8D6C-62B208EEE03F}" type="datetimeFigureOut">
              <a:rPr lang="fr-FR" smtClean="0"/>
              <a:pPr/>
              <a:t>22/04/2024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6272-7943-44FC-BF5A-BF8BE64E3C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0313-4254-4F30-8D6C-62B208EEE03F}" type="datetimeFigureOut">
              <a:rPr lang="fr-FR" smtClean="0"/>
              <a:pPr/>
              <a:t>22/04/2024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6272-7943-44FC-BF5A-BF8BE64E3C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0313-4254-4F30-8D6C-62B208EEE03F}" type="datetimeFigureOut">
              <a:rPr lang="fr-FR" smtClean="0"/>
              <a:pPr/>
              <a:t>22/04/2024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6272-7943-44FC-BF5A-BF8BE64E3C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50313-4254-4F30-8D6C-62B208EEE03F}" type="datetimeFigureOut">
              <a:rPr lang="fr-FR" smtClean="0"/>
              <a:pPr/>
              <a:t>22/04/2024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86272-7943-44FC-BF5A-BF8BE64E3C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4429156"/>
          </a:xfrm>
        </p:spPr>
        <p:txBody>
          <a:bodyPr>
            <a:noAutofit/>
          </a:bodyPr>
          <a:lstStyle/>
          <a:p>
            <a:r>
              <a:rPr lang="fr-FR" sz="5400" b="1" dirty="0" smtClean="0">
                <a:latin typeface="Arial" pitchFamily="34" charset="0"/>
                <a:cs typeface="Arial" pitchFamily="34" charset="0"/>
              </a:rPr>
              <a:t>Anatomie comparée entre </a:t>
            </a:r>
            <a:br>
              <a:rPr lang="fr-FR" sz="5400" b="1" dirty="0" smtClean="0">
                <a:latin typeface="Arial" pitchFamily="34" charset="0"/>
                <a:cs typeface="Arial" pitchFamily="34" charset="0"/>
              </a:rPr>
            </a:br>
            <a:r>
              <a:rPr lang="fr-FR" sz="5400" b="1" dirty="0" smtClean="0">
                <a:latin typeface="Arial" pitchFamily="34" charset="0"/>
                <a:cs typeface="Arial" pitchFamily="34" charset="0"/>
              </a:rPr>
              <a:t> LE  DROMADAIRE  et  LE  BOVIN</a:t>
            </a:r>
            <a:br>
              <a:rPr lang="fr-FR" sz="5400" b="1" dirty="0" smtClean="0">
                <a:latin typeface="Arial" pitchFamily="34" charset="0"/>
                <a:cs typeface="Arial" pitchFamily="34" charset="0"/>
              </a:rPr>
            </a:br>
            <a:endParaRPr lang="fr-FR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5143512"/>
            <a:ext cx="6400800" cy="1000132"/>
          </a:xfrm>
        </p:spPr>
        <p:txBody>
          <a:bodyPr>
            <a:normAutofit/>
          </a:bodyPr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u="sng" dirty="0" smtClean="0"/>
              <a:t>SQUELETTE</a:t>
            </a:r>
            <a:endParaRPr lang="fr-FR" u="sng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071547"/>
            <a:ext cx="4040188" cy="500066"/>
          </a:xfrm>
        </p:spPr>
        <p:txBody>
          <a:bodyPr/>
          <a:lstStyle/>
          <a:p>
            <a:pPr algn="ctr"/>
            <a:r>
              <a:rPr lang="fr-FR" u="sng" dirty="0" smtClean="0"/>
              <a:t>Dromadaire</a:t>
            </a:r>
            <a:endParaRPr lang="fr-FR" u="sng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000109"/>
            <a:ext cx="4041775" cy="500065"/>
          </a:xfrm>
        </p:spPr>
        <p:txBody>
          <a:bodyPr/>
          <a:lstStyle/>
          <a:p>
            <a:pPr algn="ctr"/>
            <a:r>
              <a:rPr lang="fr-FR" u="sng" dirty="0" err="1" smtClean="0"/>
              <a:t>Boeuf</a:t>
            </a:r>
            <a:endParaRPr lang="fr-FR" u="sng" dirty="0"/>
          </a:p>
        </p:txBody>
      </p:sp>
      <p:pic>
        <p:nvPicPr>
          <p:cNvPr id="61442" name="Picture 2" descr="C:\Users\HP\Desktop\vache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285992"/>
            <a:ext cx="4429123" cy="3857652"/>
          </a:xfrm>
          <a:prstGeom prst="rect">
            <a:avLst/>
          </a:prstGeom>
          <a:noFill/>
        </p:spPr>
      </p:pic>
      <p:pic>
        <p:nvPicPr>
          <p:cNvPr id="61443" name="Picture 3" descr="C:\Users\HP\Desktop\dro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2285992"/>
            <a:ext cx="4643438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u="sng" dirty="0" smtClean="0"/>
              <a:t>UTERUS</a:t>
            </a:r>
            <a:endParaRPr lang="fr-FR" u="sng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000109"/>
            <a:ext cx="4040188" cy="500065"/>
          </a:xfrm>
        </p:spPr>
        <p:txBody>
          <a:bodyPr/>
          <a:lstStyle/>
          <a:p>
            <a:pPr algn="ctr"/>
            <a:r>
              <a:rPr lang="fr-FR" u="sng" dirty="0" smtClean="0"/>
              <a:t>Chamelle</a:t>
            </a:r>
            <a:endParaRPr lang="fr-FR" u="sng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928671"/>
            <a:ext cx="4041775" cy="571504"/>
          </a:xfrm>
        </p:spPr>
        <p:txBody>
          <a:bodyPr/>
          <a:lstStyle/>
          <a:p>
            <a:pPr algn="ctr"/>
            <a:r>
              <a:rPr lang="fr-FR" dirty="0" smtClean="0"/>
              <a:t>               </a:t>
            </a:r>
            <a:r>
              <a:rPr lang="fr-FR" u="sng" dirty="0" smtClean="0"/>
              <a:t>Vache</a:t>
            </a:r>
            <a:endParaRPr lang="fr-FR" u="sng" dirty="0"/>
          </a:p>
        </p:txBody>
      </p:sp>
      <p:pic>
        <p:nvPicPr>
          <p:cNvPr id="62466" name="Picture 2" descr="C:\Users\HP\Desktop\u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4143404" cy="4286280"/>
          </a:xfrm>
          <a:prstGeom prst="rect">
            <a:avLst/>
          </a:prstGeom>
          <a:noFill/>
        </p:spPr>
      </p:pic>
      <p:pic>
        <p:nvPicPr>
          <p:cNvPr id="1026" name="Picture 2" descr="C:\Users\HP\Desktop\Dossier uro-génital\vache génital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29125" y="1500174"/>
            <a:ext cx="4714876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PLACENTA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28671"/>
            <a:ext cx="4040188" cy="500066"/>
          </a:xfrm>
        </p:spPr>
        <p:txBody>
          <a:bodyPr/>
          <a:lstStyle/>
          <a:p>
            <a:pPr algn="ctr"/>
            <a:r>
              <a:rPr lang="fr-FR" dirty="0" smtClean="0"/>
              <a:t>Chamelle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928671"/>
            <a:ext cx="4041775" cy="500066"/>
          </a:xfrm>
        </p:spPr>
        <p:txBody>
          <a:bodyPr/>
          <a:lstStyle/>
          <a:p>
            <a:pPr algn="ctr"/>
            <a:r>
              <a:rPr lang="fr-FR" dirty="0" smtClean="0"/>
              <a:t>Vache</a:t>
            </a:r>
            <a:endParaRPr lang="fr-FR" dirty="0"/>
          </a:p>
        </p:txBody>
      </p:sp>
      <p:pic>
        <p:nvPicPr>
          <p:cNvPr id="63491" name="Picture 3" descr="C:\Users\HP\Desktop\plac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643050"/>
            <a:ext cx="4643438" cy="4500594"/>
          </a:xfrm>
          <a:prstGeom prst="rect">
            <a:avLst/>
          </a:prstGeom>
          <a:noFill/>
        </p:spPr>
      </p:pic>
      <p:pic>
        <p:nvPicPr>
          <p:cNvPr id="63493" name="Picture 5" descr="C:\Users\HP\Desktop\téléchargement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2000240"/>
            <a:ext cx="4286280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fr-FR" sz="3600" u="sng" dirty="0" smtClean="0"/>
              <a:t>OS DU COEUR</a:t>
            </a:r>
            <a:endParaRPr lang="fr-FR" sz="3600" u="sng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000109"/>
            <a:ext cx="4040188" cy="500066"/>
          </a:xfrm>
        </p:spPr>
        <p:txBody>
          <a:bodyPr/>
          <a:lstStyle/>
          <a:p>
            <a:pPr algn="ctr"/>
            <a:r>
              <a:rPr lang="fr-FR" u="sng" dirty="0" smtClean="0"/>
              <a:t>Dromadaire</a:t>
            </a:r>
            <a:endParaRPr lang="fr-FR" u="sng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928670"/>
            <a:ext cx="4041775" cy="571503"/>
          </a:xfrm>
        </p:spPr>
        <p:txBody>
          <a:bodyPr/>
          <a:lstStyle/>
          <a:p>
            <a:pPr algn="ctr"/>
            <a:r>
              <a:rPr lang="fr-FR" u="sng" dirty="0" err="1" smtClean="0"/>
              <a:t>Boeuf</a:t>
            </a:r>
            <a:endParaRPr lang="fr-FR" u="sng" dirty="0"/>
          </a:p>
        </p:txBody>
      </p:sp>
      <p:pic>
        <p:nvPicPr>
          <p:cNvPr id="1026" name="Picture 2" descr="C:\Users\HP\Desktop\os du coeur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7" y="2285992"/>
            <a:ext cx="4357719" cy="3714776"/>
          </a:xfrm>
          <a:prstGeom prst="rect">
            <a:avLst/>
          </a:prstGeom>
          <a:noFill/>
        </p:spPr>
      </p:pic>
      <p:pic>
        <p:nvPicPr>
          <p:cNvPr id="1027" name="Picture 3" descr="C:\Users\HP\Desktop\Os du coeur Rania\Grand os du coeur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285992"/>
            <a:ext cx="4429156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Exposé Dromadaire\015243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571480"/>
            <a:ext cx="8858312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Autofit/>
          </a:bodyPr>
          <a:lstStyle/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600" u="sng" dirty="0" smtClean="0"/>
              <a:t>Quelques particularités  du dromadaire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lnSpcReduction="10000"/>
          </a:bodyPr>
          <a:lstStyle/>
          <a:p>
            <a:endParaRPr lang="fr-FR" sz="2200" dirty="0" smtClean="0"/>
          </a:p>
          <a:p>
            <a:r>
              <a:rPr lang="fr-FR" sz="2200" dirty="0" smtClean="0"/>
              <a:t>Les muscles du cou sont peu développés, contrairement aux apparences</a:t>
            </a:r>
          </a:p>
          <a:p>
            <a:r>
              <a:rPr lang="fr-FR" sz="2200" dirty="0" smtClean="0"/>
              <a:t>Le long tube œsophagien est pourvu de nombreuses glandes sécrétoires pour humidifier la ration alimentaire</a:t>
            </a:r>
          </a:p>
          <a:p>
            <a:r>
              <a:rPr lang="fr-FR" sz="2200" dirty="0" smtClean="0"/>
              <a:t>La gestation a toujours lieu dans la corne gauche</a:t>
            </a:r>
          </a:p>
          <a:p>
            <a:r>
              <a:rPr lang="fr-FR" sz="2200" dirty="0" smtClean="0"/>
              <a:t>Les narines se ferment hermétiquement en cas de vent de sable</a:t>
            </a:r>
          </a:p>
          <a:p>
            <a:r>
              <a:rPr lang="fr-FR" sz="2200" dirty="0" smtClean="0"/>
              <a:t>Le diaphragme est en partie ossifié</a:t>
            </a:r>
          </a:p>
          <a:p>
            <a:r>
              <a:rPr lang="fr-FR" sz="2200" dirty="0" smtClean="0"/>
              <a:t>Les os sont épais mais le maxillaire inférieur se fracture facilement en cas de combat entre les mâles</a:t>
            </a:r>
          </a:p>
          <a:p>
            <a:r>
              <a:rPr lang="fr-FR" sz="2200" smtClean="0"/>
              <a:t>Les </a:t>
            </a:r>
            <a:r>
              <a:rPr lang="fr-FR" sz="2200" dirty="0" smtClean="0"/>
              <a:t>sinus du nez sont amples et profonds</a:t>
            </a:r>
          </a:p>
          <a:p>
            <a:r>
              <a:rPr lang="fr-FR" sz="2200" dirty="0" smtClean="0"/>
              <a:t>La rate d’un adulte pèse de  1Kg à 1,5 Kg</a:t>
            </a:r>
          </a:p>
          <a:p>
            <a:r>
              <a:rPr lang="fr-FR" sz="2200" dirty="0" smtClean="0"/>
              <a:t>De grandes paupières équipées de longs cils protégeant les yeux du sable</a:t>
            </a:r>
          </a:p>
          <a:p>
            <a:endParaRPr lang="fr-FR" sz="2200" dirty="0" smtClean="0"/>
          </a:p>
          <a:p>
            <a:endParaRPr lang="fr-FR" sz="2200" dirty="0" smtClean="0"/>
          </a:p>
          <a:p>
            <a:endParaRPr lang="fr-FR" sz="2200" dirty="0" smtClean="0"/>
          </a:p>
          <a:p>
            <a:endParaRPr lang="fr-FR" sz="2200" dirty="0" smtClean="0"/>
          </a:p>
          <a:p>
            <a:endParaRPr lang="fr-FR" sz="2200" dirty="0" smtClean="0"/>
          </a:p>
          <a:p>
            <a:endParaRPr lang="fr-FR" sz="2200" dirty="0" smtClean="0"/>
          </a:p>
          <a:p>
            <a:endParaRPr lang="fr-FR" sz="280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 fontScale="62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La température interne du corps varie de 34°C à 42°C selon la température externe, sans consommation supplémentaire d’énergie</a:t>
            </a:r>
          </a:p>
          <a:p>
            <a:r>
              <a:rPr lang="fr-FR" dirty="0" smtClean="0"/>
              <a:t>De mauvaises dents réduisent la longévité du dromadaire (20 ans au lieu de 40)</a:t>
            </a:r>
          </a:p>
          <a:p>
            <a:r>
              <a:rPr lang="fr-FR" dirty="0" smtClean="0"/>
              <a:t>Les coussins élastiques sous les pieds isolent de la chaleur</a:t>
            </a:r>
          </a:p>
          <a:p>
            <a:r>
              <a:rPr lang="fr-FR" dirty="0" smtClean="0"/>
              <a:t>Le dromadaire a deux doigts à chaque pied. Chaque doigt est animé par un muscle. La crête occipitale importante permet l’ancrage du ligament de soutien de la tête et du cou</a:t>
            </a:r>
          </a:p>
          <a:p>
            <a:r>
              <a:rPr lang="fr-FR" dirty="0" smtClean="0"/>
              <a:t>Le cou, bien que long, n’est supporté que par 7 vertèbres cervicales</a:t>
            </a:r>
          </a:p>
          <a:p>
            <a:r>
              <a:rPr lang="fr-FR" dirty="0" smtClean="0"/>
              <a:t>Un mâle en pleine forme, de 750 Kg dispose de 150Kg de graisse en réserve </a:t>
            </a:r>
          </a:p>
          <a:p>
            <a:r>
              <a:rPr lang="fr-FR" dirty="0" smtClean="0"/>
              <a:t>Le côlon récupère l’eau</a:t>
            </a:r>
          </a:p>
          <a:p>
            <a:r>
              <a:rPr lang="fr-FR" dirty="0" smtClean="0"/>
              <a:t>Une plaque sternale calleuse pour se caler en position accroupie</a:t>
            </a:r>
          </a:p>
          <a:p>
            <a:r>
              <a:rPr lang="fr-FR" dirty="0" smtClean="0"/>
              <a:t>Des lèvres préhensiles, très mobiles ,très sensibles pour manger délicatement des feuilles placées au milieu des épines</a:t>
            </a:r>
          </a:p>
          <a:p>
            <a:r>
              <a:rPr lang="fr-FR" dirty="0" smtClean="0"/>
              <a:t>La peau est épaisse surtout sur le dos , elle porte des glandes sudoripares peu nombreuses et éparpillées. Elle est peu mobile contrairement à celle d’autres herbivores qui frissonnent  énergiquement au moindre attouchement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Comparaison  Dromadaire /Bœuf</a:t>
            </a:r>
            <a:endParaRPr lang="fr-FR" u="sng" dirty="0"/>
          </a:p>
        </p:txBody>
      </p:sp>
      <p:pic>
        <p:nvPicPr>
          <p:cNvPr id="1026" name="Picture 2" descr="C:\Users\HP\Desktop\Exposé Dromadaire\Dromadaire-Tet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3429024" cy="2214578"/>
          </a:xfrm>
          <a:prstGeom prst="rect">
            <a:avLst/>
          </a:prstGeom>
          <a:noFill/>
        </p:spPr>
      </p:pic>
      <p:pic>
        <p:nvPicPr>
          <p:cNvPr id="1027" name="Picture 3" descr="C:\Users\HP\Desktop\Vach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571612"/>
            <a:ext cx="3357554" cy="2214578"/>
          </a:xfrm>
          <a:prstGeom prst="rect">
            <a:avLst/>
          </a:prstGeom>
          <a:noFill/>
        </p:spPr>
      </p:pic>
      <p:pic>
        <p:nvPicPr>
          <p:cNvPr id="2" name="Picture 2" descr="C:\Users\HP\Desktop\Exposé Dromadaire\CRÂNE-DE-CHAMEA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786190"/>
            <a:ext cx="3357586" cy="2428875"/>
          </a:xfrm>
          <a:prstGeom prst="rect">
            <a:avLst/>
          </a:prstGeom>
          <a:noFill/>
        </p:spPr>
      </p:pic>
      <p:sp>
        <p:nvSpPr>
          <p:cNvPr id="7170" name="AutoShape 2" descr="Image result for crÃ¢ne de vach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172" name="AutoShape 4" descr="Image result for crÃ¢ne de vach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173" name="Picture 5" descr="C:\Users\HP\Desktop\tete vach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3857628"/>
            <a:ext cx="3357586" cy="2171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Autofit/>
          </a:bodyPr>
          <a:lstStyle/>
          <a:p>
            <a:r>
              <a:rPr lang="fr-FR" sz="3200" u="sng" dirty="0" smtClean="0"/>
              <a:t>COMPARAISON  CAMELIN/BOVIN</a:t>
            </a:r>
            <a:endParaRPr lang="fr-FR" sz="3200" u="sng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457200" y="714357"/>
            <a:ext cx="4040188" cy="35719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r-FR" u="sng" dirty="0" smtClean="0"/>
              <a:t>DROMADAIRE</a:t>
            </a:r>
            <a:endParaRPr lang="fr-FR" u="sng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4572000" y="714356"/>
            <a:ext cx="4041775" cy="35719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r-FR" u="sng" dirty="0" smtClean="0"/>
              <a:t>BOEUF</a:t>
            </a:r>
            <a:endParaRPr lang="fr-FR" u="sng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4500563" y="928670"/>
            <a:ext cx="4643438" cy="6643734"/>
          </a:xfrm>
        </p:spPr>
        <p:txBody>
          <a:bodyPr>
            <a:normAutofit fontScale="55000" lnSpcReduction="20000"/>
          </a:bodyPr>
          <a:lstStyle/>
          <a:p>
            <a:endParaRPr lang="fr-FR" sz="2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600" b="1" dirty="0" smtClean="0">
                <a:latin typeface="Arial" pitchFamily="34" charset="0"/>
                <a:cs typeface="Arial" pitchFamily="34" charset="0"/>
              </a:rPr>
              <a:t>Onguligrade</a:t>
            </a:r>
          </a:p>
          <a:p>
            <a:pPr>
              <a:buNone/>
            </a:pPr>
            <a:endParaRPr lang="fr-FR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600" b="1" dirty="0" smtClean="0">
                <a:latin typeface="Arial" pitchFamily="34" charset="0"/>
                <a:cs typeface="Arial" pitchFamily="34" charset="0"/>
              </a:rPr>
              <a:t>Formule dentaire: I0/4 C0/0 PM3/3 M3/3</a:t>
            </a:r>
          </a:p>
          <a:p>
            <a:pPr>
              <a:buNone/>
            </a:pPr>
            <a:endParaRPr lang="fr-FR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600" b="1" dirty="0" smtClean="0">
                <a:latin typeface="Arial" pitchFamily="34" charset="0"/>
                <a:cs typeface="Arial" pitchFamily="34" charset="0"/>
              </a:rPr>
              <a:t>Absence de canines</a:t>
            </a:r>
          </a:p>
          <a:p>
            <a:pPr>
              <a:buNone/>
            </a:pPr>
            <a:endParaRPr lang="fr-FR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600" b="1" dirty="0" smtClean="0">
                <a:latin typeface="Arial" pitchFamily="34" charset="0"/>
                <a:cs typeface="Arial" pitchFamily="34" charset="0"/>
              </a:rPr>
              <a:t>Palais dur et voile du palais</a:t>
            </a:r>
          </a:p>
          <a:p>
            <a:endParaRPr lang="fr-FR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600" b="1" dirty="0" smtClean="0">
                <a:latin typeface="Arial" pitchFamily="34" charset="0"/>
                <a:cs typeface="Arial" pitchFamily="34" charset="0"/>
              </a:rPr>
              <a:t>Œsophage  se rétrécit  à l’entrée de la poitrine</a:t>
            </a:r>
          </a:p>
          <a:p>
            <a:pPr>
              <a:buNone/>
            </a:pPr>
            <a:endParaRPr lang="fr-FR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600" b="1" dirty="0" smtClean="0">
                <a:latin typeface="Arial" pitchFamily="34" charset="0"/>
                <a:cs typeface="Arial" pitchFamily="34" charset="0"/>
              </a:rPr>
              <a:t>Estomac à 4 compartiments:</a:t>
            </a:r>
          </a:p>
          <a:p>
            <a:pPr>
              <a:buNone/>
            </a:pPr>
            <a:r>
              <a:rPr lang="fr-FR" sz="2600" b="1" dirty="0" smtClean="0">
                <a:latin typeface="Arial" pitchFamily="34" charset="0"/>
                <a:cs typeface="Arial" pitchFamily="34" charset="0"/>
              </a:rPr>
              <a:t>       Rumen, Réseau, Feuillet, Caillette bien distincts</a:t>
            </a:r>
          </a:p>
          <a:p>
            <a:pPr>
              <a:buNone/>
            </a:pPr>
            <a:endParaRPr lang="fr-FR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600" b="1" dirty="0" smtClean="0">
                <a:latin typeface="Arial" pitchFamily="34" charset="0"/>
                <a:cs typeface="Arial" pitchFamily="34" charset="0"/>
              </a:rPr>
              <a:t>Pas de sacs glandulaires</a:t>
            </a:r>
          </a:p>
          <a:p>
            <a:pPr>
              <a:buNone/>
            </a:pPr>
            <a:endParaRPr lang="fr-FR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600" b="1" dirty="0" smtClean="0">
                <a:latin typeface="Arial" pitchFamily="34" charset="0"/>
                <a:cs typeface="Arial" pitchFamily="34" charset="0"/>
              </a:rPr>
              <a:t>Côlon en forme de S allongé avec anses proximale et distale</a:t>
            </a:r>
          </a:p>
          <a:p>
            <a:endParaRPr lang="fr-FR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600" b="1" dirty="0" smtClean="0">
                <a:latin typeface="Arial" pitchFamily="34" charset="0"/>
                <a:cs typeface="Arial" pitchFamily="34" charset="0"/>
              </a:rPr>
              <a:t>Présence de vésicule biliaire</a:t>
            </a:r>
          </a:p>
          <a:p>
            <a:pPr>
              <a:buNone/>
            </a:pPr>
            <a:endParaRPr lang="fr-FR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600" b="1" dirty="0" smtClean="0">
                <a:latin typeface="Arial" pitchFamily="34" charset="0"/>
                <a:cs typeface="Arial" pitchFamily="34" charset="0"/>
              </a:rPr>
              <a:t>Absence d’os du diaphragme</a:t>
            </a:r>
          </a:p>
          <a:p>
            <a:endParaRPr lang="fr-FR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600" b="1" dirty="0" smtClean="0">
                <a:latin typeface="Arial" pitchFamily="34" charset="0"/>
                <a:cs typeface="Arial" pitchFamily="34" charset="0"/>
              </a:rPr>
              <a:t>Deux paires de mamelles</a:t>
            </a:r>
          </a:p>
          <a:p>
            <a:r>
              <a:rPr lang="fr-FR" sz="2600" b="1" dirty="0" smtClean="0">
                <a:latin typeface="Arial" pitchFamily="34" charset="0"/>
                <a:cs typeface="Arial" pitchFamily="34" charset="0"/>
              </a:rPr>
              <a:t>Présence de cornes</a:t>
            </a:r>
          </a:p>
          <a:p>
            <a:pPr>
              <a:buNone/>
            </a:pPr>
            <a:endParaRPr lang="fr-FR" sz="23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2300" dirty="0" smtClean="0"/>
          </a:p>
          <a:p>
            <a:pPr>
              <a:buNone/>
            </a:pPr>
            <a:r>
              <a:rPr lang="fr-FR" sz="2300" dirty="0" smtClean="0"/>
              <a:t>       </a:t>
            </a:r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>
          <a:xfrm>
            <a:off x="457200" y="1071546"/>
            <a:ext cx="4040188" cy="5786454"/>
          </a:xfrm>
        </p:spPr>
        <p:txBody>
          <a:bodyPr>
            <a:normAutofit fontScale="92500"/>
          </a:bodyPr>
          <a:lstStyle/>
          <a:p>
            <a:r>
              <a:rPr lang="fr-FR" sz="1700" dirty="0" smtClean="0">
                <a:latin typeface="Arial" pitchFamily="34" charset="0"/>
                <a:cs typeface="Arial" pitchFamily="34" charset="0"/>
              </a:rPr>
              <a:t>Digitigrade</a:t>
            </a:r>
          </a:p>
          <a:p>
            <a:r>
              <a:rPr lang="fr-FR" sz="1700" dirty="0" smtClean="0">
                <a:latin typeface="Arial" pitchFamily="34" charset="0"/>
                <a:cs typeface="Arial" pitchFamily="34" charset="0"/>
              </a:rPr>
              <a:t>Formule dentaire: I1/3 C1/1 PM3/2 M3/3</a:t>
            </a:r>
          </a:p>
          <a:p>
            <a:r>
              <a:rPr lang="fr-FR" sz="1700" dirty="0" smtClean="0">
                <a:latin typeface="Arial" pitchFamily="34" charset="0"/>
                <a:cs typeface="Arial" pitchFamily="34" charset="0"/>
              </a:rPr>
              <a:t>Présence de canines </a:t>
            </a:r>
          </a:p>
          <a:p>
            <a:r>
              <a:rPr lang="fr-FR" sz="1700" dirty="0" smtClean="0">
                <a:latin typeface="Arial" pitchFamily="34" charset="0"/>
                <a:cs typeface="Arial" pitchFamily="34" charset="0"/>
              </a:rPr>
              <a:t> Palais avec une partie dure et une partie molle qui peut s’extruder vers l’angle  de la bouche ,remplie d’air que certains confondent avec la langue</a:t>
            </a:r>
          </a:p>
          <a:p>
            <a:r>
              <a:rPr lang="fr-FR" sz="1700" dirty="0" smtClean="0">
                <a:latin typeface="Arial" pitchFamily="34" charset="0"/>
                <a:cs typeface="Arial" pitchFamily="34" charset="0"/>
              </a:rPr>
              <a:t>Œsophage ne se rétrécit </a:t>
            </a:r>
            <a:r>
              <a:rPr lang="fr-FR" sz="1700" dirty="0" err="1" smtClean="0">
                <a:latin typeface="Arial" pitchFamily="34" charset="0"/>
                <a:cs typeface="Arial" pitchFamily="34" charset="0"/>
              </a:rPr>
              <a:t>pas,calibre</a:t>
            </a:r>
            <a:r>
              <a:rPr lang="fr-FR" sz="1700" dirty="0" smtClean="0">
                <a:latin typeface="Arial" pitchFamily="34" charset="0"/>
                <a:cs typeface="Arial" pitchFamily="34" charset="0"/>
              </a:rPr>
              <a:t> équivalent à celui de la trachée</a:t>
            </a:r>
          </a:p>
          <a:p>
            <a:r>
              <a:rPr lang="fr-FR" sz="1700" dirty="0" smtClean="0">
                <a:latin typeface="Arial" pitchFamily="34" charset="0"/>
                <a:cs typeface="Arial" pitchFamily="34" charset="0"/>
              </a:rPr>
              <a:t>Estomac à 3 compartiments: Rumen, Réseau, Caillette </a:t>
            </a:r>
            <a:r>
              <a:rPr lang="fr-FR" sz="1700" dirty="0" err="1" smtClean="0">
                <a:latin typeface="Arial" pitchFamily="34" charset="0"/>
                <a:cs typeface="Arial" pitchFamily="34" charset="0"/>
              </a:rPr>
              <a:t>intestiniforme</a:t>
            </a:r>
            <a:r>
              <a:rPr lang="fr-FR" sz="1700" dirty="0" smtClean="0">
                <a:latin typeface="Arial" pitchFamily="34" charset="0"/>
                <a:cs typeface="Arial" pitchFamily="34" charset="0"/>
              </a:rPr>
              <a:t>, Feuillet mal délimité, existence niée </a:t>
            </a:r>
          </a:p>
          <a:p>
            <a:r>
              <a:rPr lang="fr-FR" sz="1700" dirty="0" smtClean="0">
                <a:latin typeface="Arial" pitchFamily="34" charset="0"/>
                <a:cs typeface="Arial" pitchFamily="34" charset="0"/>
              </a:rPr>
              <a:t>Sacs glandulaires et cellules aquifères</a:t>
            </a:r>
          </a:p>
          <a:p>
            <a:r>
              <a:rPr lang="fr-FR" sz="1700" dirty="0" smtClean="0">
                <a:latin typeface="Arial" pitchFamily="34" charset="0"/>
                <a:cs typeface="Arial" pitchFamily="34" charset="0"/>
              </a:rPr>
              <a:t>Côlon hélicoïdal </a:t>
            </a:r>
          </a:p>
          <a:p>
            <a:r>
              <a:rPr lang="fr-FR" sz="1700" dirty="0" smtClean="0">
                <a:latin typeface="Arial" pitchFamily="34" charset="0"/>
                <a:cs typeface="Arial" pitchFamily="34" charset="0"/>
              </a:rPr>
              <a:t>Absence de vésicule biliaire</a:t>
            </a:r>
          </a:p>
          <a:p>
            <a:r>
              <a:rPr lang="fr-FR" sz="1700" dirty="0" smtClean="0">
                <a:latin typeface="Arial" pitchFamily="34" charset="0"/>
                <a:cs typeface="Arial" pitchFamily="34" charset="0"/>
              </a:rPr>
              <a:t>Présence d’un os du diaphragme</a:t>
            </a:r>
          </a:p>
          <a:p>
            <a:r>
              <a:rPr lang="fr-FR" sz="1700" dirty="0" smtClean="0">
                <a:latin typeface="Arial" pitchFamily="34" charset="0"/>
                <a:cs typeface="Arial" pitchFamily="34" charset="0"/>
              </a:rPr>
              <a:t>Une seule paire de mamelles</a:t>
            </a:r>
          </a:p>
          <a:p>
            <a:r>
              <a:rPr lang="fr-FR" sz="1700" dirty="0" smtClean="0">
                <a:latin typeface="Arial" pitchFamily="34" charset="0"/>
                <a:cs typeface="Arial" pitchFamily="34" charset="0"/>
              </a:rPr>
              <a:t>Absence de cornes</a:t>
            </a:r>
          </a:p>
          <a:p>
            <a:pPr>
              <a:buNone/>
            </a:pPr>
            <a:endParaRPr lang="fr-F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8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8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8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28604"/>
          </a:xfrm>
        </p:spPr>
        <p:txBody>
          <a:bodyPr>
            <a:noAutofit/>
          </a:bodyPr>
          <a:lstStyle/>
          <a:p>
            <a:r>
              <a:rPr lang="fr-FR" sz="3200" u="sng" dirty="0" smtClean="0"/>
              <a:t>COMPARAISON  CAMELIN/BOVIN</a:t>
            </a:r>
            <a:endParaRPr lang="fr-FR" sz="3200" u="sng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57167"/>
            <a:ext cx="4040188" cy="428628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u="sng" dirty="0" smtClean="0"/>
              <a:t>Dromadaire</a:t>
            </a:r>
            <a:endParaRPr lang="fr-FR" u="sng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785794"/>
            <a:ext cx="4040188" cy="6072206"/>
          </a:xfrm>
        </p:spPr>
        <p:txBody>
          <a:bodyPr>
            <a:normAutofit fontScale="92500" lnSpcReduction="20000"/>
          </a:bodyPr>
          <a:lstStyle/>
          <a:p>
            <a:r>
              <a:rPr lang="fr-FR" sz="2200" dirty="0" smtClean="0"/>
              <a:t>Grand os du cœur flottant</a:t>
            </a:r>
          </a:p>
          <a:p>
            <a:r>
              <a:rPr lang="fr-FR" sz="2200" dirty="0" smtClean="0"/>
              <a:t>Reins avec surface unie</a:t>
            </a:r>
          </a:p>
          <a:p>
            <a:r>
              <a:rPr lang="fr-FR" sz="2200" dirty="0" smtClean="0"/>
              <a:t>12 vertèbres thoraciques et 12 paires de côtes</a:t>
            </a:r>
          </a:p>
          <a:p>
            <a:r>
              <a:rPr lang="fr-FR" sz="2200" dirty="0" smtClean="0"/>
              <a:t>7 vertèbres lombaires</a:t>
            </a:r>
          </a:p>
          <a:p>
            <a:r>
              <a:rPr lang="fr-FR" sz="2200" dirty="0" smtClean="0"/>
              <a:t>16 à 18 vertèbres coccygiennes, queue courte</a:t>
            </a:r>
          </a:p>
          <a:p>
            <a:r>
              <a:rPr lang="fr-FR" sz="2200" dirty="0" smtClean="0"/>
              <a:t>Présence de foramens  </a:t>
            </a:r>
            <a:r>
              <a:rPr lang="fr-FR" sz="2200" dirty="0" err="1" smtClean="0"/>
              <a:t>transversaires</a:t>
            </a:r>
            <a:r>
              <a:rPr lang="fr-FR" sz="2200" dirty="0" smtClean="0"/>
              <a:t> au niveau de l’Atlas </a:t>
            </a:r>
          </a:p>
          <a:p>
            <a:r>
              <a:rPr lang="fr-FR" sz="2200" dirty="0" smtClean="0"/>
              <a:t>Absence de glande sublinguale  </a:t>
            </a:r>
            <a:r>
              <a:rPr lang="fr-FR" sz="2200" dirty="0" err="1" smtClean="0"/>
              <a:t>monostomatique</a:t>
            </a:r>
            <a:r>
              <a:rPr lang="fr-FR" sz="2200" dirty="0" smtClean="0"/>
              <a:t> </a:t>
            </a:r>
          </a:p>
          <a:p>
            <a:r>
              <a:rPr lang="fr-FR" sz="2200" dirty="0" smtClean="0"/>
              <a:t>Utérus bifide (en T ou Y)et asymétrique , corne gauche plus longue</a:t>
            </a:r>
          </a:p>
          <a:p>
            <a:r>
              <a:rPr lang="fr-FR" sz="2200" dirty="0" smtClean="0"/>
              <a:t>Placenta  diffus </a:t>
            </a:r>
          </a:p>
          <a:p>
            <a:r>
              <a:rPr lang="fr-FR" sz="2200" dirty="0" smtClean="0"/>
              <a:t>Scrotum en situation périnéale</a:t>
            </a:r>
          </a:p>
          <a:p>
            <a:r>
              <a:rPr lang="fr-FR" sz="2200" dirty="0" smtClean="0"/>
              <a:t>Pharynx  descend très bas dans le cou</a:t>
            </a:r>
          </a:p>
          <a:p>
            <a:r>
              <a:rPr lang="fr-FR" sz="2200" dirty="0" smtClean="0"/>
              <a:t>Crête occipitale (saillante)</a:t>
            </a:r>
          </a:p>
          <a:p>
            <a:r>
              <a:rPr lang="fr-FR" sz="2200" dirty="0" smtClean="0"/>
              <a:t>Poumons non lobés</a:t>
            </a:r>
          </a:p>
          <a:p>
            <a:endParaRPr lang="fr-FR" dirty="0" smtClean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428604"/>
            <a:ext cx="4041775" cy="428627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u="sng" dirty="0" err="1" smtClean="0"/>
              <a:t>Boeuf</a:t>
            </a:r>
            <a:endParaRPr lang="fr-FR" u="sng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00562" y="857232"/>
            <a:ext cx="4643437" cy="6000768"/>
          </a:xfrm>
        </p:spPr>
        <p:txBody>
          <a:bodyPr>
            <a:normAutofit fontScale="92500" lnSpcReduction="10000"/>
          </a:bodyPr>
          <a:lstStyle/>
          <a:p>
            <a:r>
              <a:rPr lang="fr-FR" sz="2000" dirty="0" smtClean="0"/>
              <a:t>Grand et petit os du cœur</a:t>
            </a:r>
          </a:p>
          <a:p>
            <a:r>
              <a:rPr lang="fr-FR" sz="2000" dirty="0" smtClean="0"/>
              <a:t>Reins lobés</a:t>
            </a:r>
          </a:p>
          <a:p>
            <a:r>
              <a:rPr lang="fr-FR" sz="2000" dirty="0" smtClean="0"/>
              <a:t>13 vertèbres thoraciques et 13 paires de côtes</a:t>
            </a:r>
          </a:p>
          <a:p>
            <a:r>
              <a:rPr lang="fr-FR" sz="2000" dirty="0" smtClean="0"/>
              <a:t>5 vertèbres lombaires</a:t>
            </a:r>
          </a:p>
          <a:p>
            <a:r>
              <a:rPr lang="fr-FR" sz="2000" dirty="0" smtClean="0"/>
              <a:t>18 à 21 vertèbres coccygiennes</a:t>
            </a:r>
          </a:p>
          <a:p>
            <a:pPr>
              <a:buNone/>
            </a:pPr>
            <a:endParaRPr lang="fr-FR" sz="2000" dirty="0" smtClean="0"/>
          </a:p>
          <a:p>
            <a:r>
              <a:rPr lang="fr-FR" sz="2000" dirty="0" smtClean="0"/>
              <a:t>Atlas </a:t>
            </a:r>
            <a:r>
              <a:rPr lang="fr-FR" sz="2000" dirty="0" err="1" smtClean="0"/>
              <a:t>dépouvu</a:t>
            </a:r>
            <a:r>
              <a:rPr lang="fr-FR" sz="2000" dirty="0" smtClean="0"/>
              <a:t> de foramens </a:t>
            </a:r>
            <a:r>
              <a:rPr lang="fr-FR" sz="2000" dirty="0" err="1" smtClean="0"/>
              <a:t>transversaires</a:t>
            </a:r>
            <a:endParaRPr lang="fr-FR" sz="2000" dirty="0" smtClean="0"/>
          </a:p>
          <a:p>
            <a:r>
              <a:rPr lang="fr-FR" sz="2000" dirty="0" smtClean="0"/>
              <a:t>Glandes sublinguales  mono stomatique et </a:t>
            </a:r>
            <a:r>
              <a:rPr lang="fr-FR" sz="2000" dirty="0" err="1" smtClean="0"/>
              <a:t>polystomatique</a:t>
            </a:r>
            <a:endParaRPr lang="fr-FR" sz="2000" dirty="0" smtClean="0"/>
          </a:p>
          <a:p>
            <a:r>
              <a:rPr lang="fr-FR" sz="2000" dirty="0" smtClean="0"/>
              <a:t>Utérus </a:t>
            </a:r>
            <a:r>
              <a:rPr lang="fr-FR" sz="2000" dirty="0" err="1" smtClean="0"/>
              <a:t>bipartitus,symétrique</a:t>
            </a:r>
            <a:r>
              <a:rPr lang="fr-FR" sz="2000" dirty="0" smtClean="0"/>
              <a:t> (2 très longues cornes)</a:t>
            </a:r>
          </a:p>
          <a:p>
            <a:pPr>
              <a:buNone/>
            </a:pPr>
            <a:endParaRPr lang="fr-FR" sz="2000" dirty="0" smtClean="0"/>
          </a:p>
          <a:p>
            <a:r>
              <a:rPr lang="fr-FR" sz="2000" dirty="0" smtClean="0"/>
              <a:t>Placenta cotylédonaire</a:t>
            </a:r>
          </a:p>
          <a:p>
            <a:r>
              <a:rPr lang="fr-FR" sz="2000" dirty="0" smtClean="0"/>
              <a:t>Scrotum en situation  inguinale</a:t>
            </a:r>
          </a:p>
          <a:p>
            <a:r>
              <a:rPr lang="fr-FR" sz="2000" dirty="0" smtClean="0"/>
              <a:t>Pharynx ne dépasse pas l’atlas</a:t>
            </a:r>
          </a:p>
          <a:p>
            <a:pPr>
              <a:buNone/>
            </a:pPr>
            <a:endParaRPr lang="fr-FR" sz="2000" dirty="0" smtClean="0"/>
          </a:p>
          <a:p>
            <a:r>
              <a:rPr lang="fr-FR" sz="2000" dirty="0" smtClean="0"/>
              <a:t>Protubérance occipitale externe (chignon)</a:t>
            </a:r>
          </a:p>
          <a:p>
            <a:r>
              <a:rPr lang="fr-FR" sz="2000" dirty="0" smtClean="0"/>
              <a:t>Poumons lobés (5 lobes du côté </a:t>
            </a:r>
            <a:r>
              <a:rPr lang="fr-FR" sz="2000" smtClean="0"/>
              <a:t>droit)</a:t>
            </a: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fr-FR" u="sng" dirty="0" smtClean="0"/>
              <a:t>REINS</a:t>
            </a:r>
            <a:endParaRPr lang="fr-FR" u="sng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457200" y="1071547"/>
            <a:ext cx="4040188" cy="642942"/>
          </a:xfrm>
        </p:spPr>
        <p:txBody>
          <a:bodyPr/>
          <a:lstStyle/>
          <a:p>
            <a:pPr algn="ctr"/>
            <a:r>
              <a:rPr lang="fr-FR" u="sng" dirty="0" smtClean="0"/>
              <a:t>Dromadaire</a:t>
            </a:r>
            <a:endParaRPr lang="fr-FR" u="sng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Dromadaire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3"/>
          </p:nvPr>
        </p:nvSpPr>
        <p:spPr>
          <a:xfrm>
            <a:off x="4645025" y="1214423"/>
            <a:ext cx="4041775" cy="571504"/>
          </a:xfrm>
        </p:spPr>
        <p:txBody>
          <a:bodyPr/>
          <a:lstStyle/>
          <a:p>
            <a:pPr algn="ctr"/>
            <a:r>
              <a:rPr lang="fr-FR" u="sng" dirty="0" smtClean="0"/>
              <a:t>Bovin</a:t>
            </a:r>
            <a:endParaRPr lang="fr-FR" u="sng" dirty="0"/>
          </a:p>
        </p:txBody>
      </p:sp>
      <p:pic>
        <p:nvPicPr>
          <p:cNvPr id="2050" name="Picture 2" descr="C:\Users\HP\Desktop\Splanchno\reins bovin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 bwMode="auto">
          <a:xfrm>
            <a:off x="4645025" y="2802742"/>
            <a:ext cx="4041775" cy="2695553"/>
          </a:xfrm>
          <a:prstGeom prst="rect">
            <a:avLst/>
          </a:prstGeom>
          <a:noFill/>
        </p:spPr>
      </p:pic>
      <p:pic>
        <p:nvPicPr>
          <p:cNvPr id="8194" name="Picture 2" descr="C:\Users\HP\Desktop\Rein dromadai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214554"/>
            <a:ext cx="4000528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u="sng" dirty="0" smtClean="0"/>
              <a:t>POUMONS</a:t>
            </a:r>
            <a:endParaRPr lang="fr-FR" u="sng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457200" y="1214423"/>
            <a:ext cx="4040188" cy="642942"/>
          </a:xfrm>
        </p:spPr>
        <p:txBody>
          <a:bodyPr/>
          <a:lstStyle/>
          <a:p>
            <a:pPr algn="ctr"/>
            <a:r>
              <a:rPr lang="fr-FR" u="sng" dirty="0" smtClean="0"/>
              <a:t>Dromadaire</a:t>
            </a:r>
            <a:endParaRPr lang="fr-FR" u="sng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4645025" y="1214423"/>
            <a:ext cx="4041775" cy="571504"/>
          </a:xfrm>
        </p:spPr>
        <p:txBody>
          <a:bodyPr/>
          <a:lstStyle/>
          <a:p>
            <a:pPr algn="ctr"/>
            <a:r>
              <a:rPr lang="fr-FR" u="sng" dirty="0" smtClean="0"/>
              <a:t>Bovin</a:t>
            </a:r>
            <a:endParaRPr lang="fr-FR" u="sng" dirty="0"/>
          </a:p>
        </p:txBody>
      </p:sp>
      <p:pic>
        <p:nvPicPr>
          <p:cNvPr id="11266" name="Picture 2" descr="C:\Users\HP\Desktop\Poumons dromadai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14554"/>
            <a:ext cx="4071966" cy="3857652"/>
          </a:xfrm>
          <a:prstGeom prst="rect">
            <a:avLst/>
          </a:prstGeom>
          <a:noFill/>
        </p:spPr>
      </p:pic>
      <p:pic>
        <p:nvPicPr>
          <p:cNvPr id="3073" name="Picture 1" descr="C:\Users\HP\Desktop\téléchargement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214553"/>
            <a:ext cx="3429023" cy="3857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619</Words>
  <Application>Microsoft Office PowerPoint</Application>
  <PresentationFormat>Affichage à l'écran (4:3)</PresentationFormat>
  <Paragraphs>127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Anatomie comparée entre   LE  DROMADAIRE  et  LE  BOVIN </vt:lpstr>
      <vt:lpstr>Diapositive 2</vt:lpstr>
      <vt:lpstr> Quelques particularités  du dromadaire</vt:lpstr>
      <vt:lpstr>Diapositive 4</vt:lpstr>
      <vt:lpstr>Comparaison  Dromadaire /Bœuf</vt:lpstr>
      <vt:lpstr>COMPARAISON  CAMELIN/BOVIN</vt:lpstr>
      <vt:lpstr>COMPARAISON  CAMELIN/BOVIN</vt:lpstr>
      <vt:lpstr>REINS</vt:lpstr>
      <vt:lpstr>POUMONS</vt:lpstr>
      <vt:lpstr>SQUELETTE</vt:lpstr>
      <vt:lpstr>UTERUS</vt:lpstr>
      <vt:lpstr>PLACENTA</vt:lpstr>
      <vt:lpstr>OS DU COEUR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 PARTICULARITES  ANATOMIQUES CHEZ  LE DROMADAIRE</dc:title>
  <dc:creator>USER</dc:creator>
  <cp:lastModifiedBy>USER</cp:lastModifiedBy>
  <cp:revision>5</cp:revision>
  <dcterms:created xsi:type="dcterms:W3CDTF">2024-04-22T20:42:24Z</dcterms:created>
  <dcterms:modified xsi:type="dcterms:W3CDTF">2024-04-22T21:16:10Z</dcterms:modified>
</cp:coreProperties>
</file>