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1" r:id="rId2"/>
    <p:sldId id="313" r:id="rId3"/>
    <p:sldId id="318" r:id="rId4"/>
    <p:sldId id="319" r:id="rId5"/>
    <p:sldId id="333" r:id="rId6"/>
    <p:sldId id="320" r:id="rId7"/>
    <p:sldId id="345" r:id="rId8"/>
    <p:sldId id="335" r:id="rId9"/>
    <p:sldId id="347" r:id="rId10"/>
    <p:sldId id="322" r:id="rId11"/>
    <p:sldId id="317" r:id="rId12"/>
    <p:sldId id="337" r:id="rId13"/>
    <p:sldId id="348" r:id="rId14"/>
    <p:sldId id="339" r:id="rId15"/>
    <p:sldId id="349" r:id="rId16"/>
    <p:sldId id="343" r:id="rId17"/>
    <p:sldId id="323" r:id="rId18"/>
    <p:sldId id="324" r:id="rId19"/>
    <p:sldId id="325" r:id="rId20"/>
    <p:sldId id="316" r:id="rId21"/>
    <p:sldId id="326" r:id="rId22"/>
    <p:sldId id="328" r:id="rId23"/>
    <p:sldId id="329" r:id="rId24"/>
    <p:sldId id="330" r:id="rId25"/>
    <p:sldId id="315" r:id="rId26"/>
    <p:sldId id="273" r:id="rId27"/>
    <p:sldId id="274" r:id="rId28"/>
    <p:sldId id="351" r:id="rId29"/>
    <p:sldId id="341" r:id="rId30"/>
    <p:sldId id="30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48521-539F-4D06-B49C-C1D8ED222AC8}" type="datetimeFigureOut">
              <a:rPr lang="fr-FR" smtClean="0"/>
              <a:pPr/>
              <a:t>22/02/2024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5455B-BD12-4F8B-9671-4FD6C3656C3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51368E-AEF8-4377-885C-EED3BF8257F4}" type="datetimeFigureOut">
              <a:rPr lang="fr-FR" smtClean="0"/>
              <a:pPr/>
              <a:t>22/02/2024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41EF15-D1DA-4C36-90E4-C48AFA2731D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1368E-AEF8-4377-885C-EED3BF8257F4}" type="datetimeFigureOut">
              <a:rPr lang="fr-FR" smtClean="0"/>
              <a:pPr/>
              <a:t>22/02/2024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1EF15-D1DA-4C36-90E4-C48AFA2731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Appareil uro-génital</a:t>
            </a:r>
            <a:endParaRPr lang="fr-FR" b="1" u="sng" dirty="0"/>
          </a:p>
        </p:txBody>
      </p:sp>
      <p:sp>
        <p:nvSpPr>
          <p:cNvPr id="3" name="Espace réservé du contenu 2"/>
          <p:cNvSpPr>
            <a:spLocks noGrp="1"/>
          </p:cNvSpPr>
          <p:nvPr>
            <p:ph idx="1"/>
          </p:nvPr>
        </p:nvSpPr>
        <p:spPr>
          <a:xfrm>
            <a:off x="214282" y="928670"/>
            <a:ext cx="8786874" cy="5715040"/>
          </a:xfrm>
        </p:spPr>
        <p:txBody>
          <a:bodyPr>
            <a:normAutofit fontScale="92500" lnSpcReduction="10000"/>
          </a:bodyPr>
          <a:lstStyle/>
          <a:p>
            <a:pPr>
              <a:buNone/>
            </a:pPr>
            <a:r>
              <a:rPr lang="fr-FR" dirty="0" smtClean="0"/>
              <a:t>     Il associe </a:t>
            </a:r>
            <a:r>
              <a:rPr lang="fr-FR" dirty="0" smtClean="0">
                <a:solidFill>
                  <a:srgbClr val="FF0000"/>
                </a:solidFill>
              </a:rPr>
              <a:t>2 groupes d’organes </a:t>
            </a:r>
            <a:r>
              <a:rPr lang="fr-FR" dirty="0" smtClean="0"/>
              <a:t>dont la finalité est différente .</a:t>
            </a:r>
          </a:p>
          <a:p>
            <a:pPr>
              <a:buNone/>
            </a:pPr>
            <a:r>
              <a:rPr lang="fr-FR" dirty="0" smtClean="0"/>
              <a:t>    </a:t>
            </a:r>
            <a:r>
              <a:rPr lang="fr-FR" dirty="0" smtClean="0">
                <a:solidFill>
                  <a:srgbClr val="FF0000"/>
                </a:solidFill>
              </a:rPr>
              <a:t>L’appareil urinaire </a:t>
            </a:r>
            <a:r>
              <a:rPr lang="fr-FR" dirty="0" smtClean="0"/>
              <a:t>assure la sécrétion et l’excrétion de l’urine </a:t>
            </a:r>
          </a:p>
          <a:p>
            <a:pPr>
              <a:buNone/>
            </a:pPr>
            <a:r>
              <a:rPr lang="fr-FR" dirty="0" smtClean="0"/>
              <a:t>    </a:t>
            </a:r>
            <a:r>
              <a:rPr lang="fr-FR" dirty="0" smtClean="0">
                <a:solidFill>
                  <a:srgbClr val="FF0000"/>
                </a:solidFill>
              </a:rPr>
              <a:t>L’appareil génital </a:t>
            </a:r>
            <a:r>
              <a:rPr lang="fr-FR" dirty="0" smtClean="0"/>
              <a:t>assure la fonction de reproduction</a:t>
            </a:r>
          </a:p>
          <a:p>
            <a:pPr>
              <a:buNone/>
            </a:pPr>
            <a:r>
              <a:rPr lang="fr-FR" dirty="0" smtClean="0"/>
              <a:t>    Tous deux présentent d’étroites relations. Chez le mâle, les conduits urinaires et génitaux se terminent par une partie commune: </a:t>
            </a:r>
            <a:r>
              <a:rPr lang="fr-FR" dirty="0" smtClean="0">
                <a:solidFill>
                  <a:srgbClr val="0070C0"/>
                </a:solidFill>
              </a:rPr>
              <a:t>Le sinus uro-génital</a:t>
            </a:r>
          </a:p>
          <a:p>
            <a:pPr>
              <a:buNone/>
            </a:pPr>
            <a:r>
              <a:rPr lang="fr-FR" dirty="0" smtClean="0"/>
              <a:t>    L’appareil urinaire présente la même constitution dans les 2 sexes; Au contraire, l’appareil génital est complètement différent chez le mâle et chez la femelle.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Moyens de fixité du rein </a:t>
            </a:r>
            <a:endParaRPr lang="fr-FR" b="1" u="sng" dirty="0"/>
          </a:p>
        </p:txBody>
      </p:sp>
      <p:sp>
        <p:nvSpPr>
          <p:cNvPr id="3" name="Espace réservé du contenu 2"/>
          <p:cNvSpPr>
            <a:spLocks noGrp="1"/>
          </p:cNvSpPr>
          <p:nvPr>
            <p:ph idx="1"/>
          </p:nvPr>
        </p:nvSpPr>
        <p:spPr>
          <a:xfrm>
            <a:off x="142844" y="714356"/>
            <a:ext cx="8786874" cy="5857916"/>
          </a:xfrm>
        </p:spPr>
        <p:txBody>
          <a:bodyPr>
            <a:normAutofit fontScale="92500" lnSpcReduction="10000"/>
          </a:bodyPr>
          <a:lstStyle/>
          <a:p>
            <a:r>
              <a:rPr lang="fr-FR" dirty="0" smtClean="0"/>
              <a:t>Chaque rein est maintenu dans </a:t>
            </a:r>
            <a:r>
              <a:rPr lang="fr-FR" dirty="0" smtClean="0">
                <a:solidFill>
                  <a:srgbClr val="FF0000"/>
                </a:solidFill>
              </a:rPr>
              <a:t>une loge </a:t>
            </a:r>
            <a:r>
              <a:rPr lang="fr-FR" dirty="0" smtClean="0"/>
              <a:t>délimitée par 2 minces fascias, l’un dorsal, l’autre ventral</a:t>
            </a:r>
          </a:p>
          <a:p>
            <a:r>
              <a:rPr lang="fr-FR" dirty="0" smtClean="0"/>
              <a:t>Celui-ci est uni à </a:t>
            </a:r>
            <a:r>
              <a:rPr lang="fr-FR" dirty="0" smtClean="0">
                <a:solidFill>
                  <a:srgbClr val="FF0000"/>
                </a:solidFill>
              </a:rPr>
              <a:t>la capsule fibreuse </a:t>
            </a:r>
            <a:r>
              <a:rPr lang="fr-FR" dirty="0" smtClean="0"/>
              <a:t>de l’organe par du tissu conjonctif abondant chargé de graisse: </a:t>
            </a:r>
            <a:r>
              <a:rPr lang="fr-FR" dirty="0" smtClean="0">
                <a:solidFill>
                  <a:srgbClr val="FF0000"/>
                </a:solidFill>
              </a:rPr>
              <a:t>la capsule adipeuse </a:t>
            </a:r>
            <a:r>
              <a:rPr lang="fr-FR" dirty="0" smtClean="0"/>
              <a:t>du rein</a:t>
            </a:r>
          </a:p>
          <a:p>
            <a:r>
              <a:rPr lang="fr-FR" dirty="0" smtClean="0"/>
              <a:t>Il est très facile de libérer le rein quand on a ouvert la loge; L’organe reste </a:t>
            </a:r>
            <a:r>
              <a:rPr lang="fr-FR" dirty="0" smtClean="0">
                <a:solidFill>
                  <a:srgbClr val="FF0000"/>
                </a:solidFill>
              </a:rPr>
              <a:t>solidarisé aux gros vaisseaux </a:t>
            </a:r>
            <a:r>
              <a:rPr lang="fr-FR" dirty="0" smtClean="0"/>
              <a:t>par son système vasculo-nerveux</a:t>
            </a:r>
          </a:p>
          <a:p>
            <a:r>
              <a:rPr lang="fr-FR" dirty="0" smtClean="0">
                <a:solidFill>
                  <a:srgbClr val="FF0000"/>
                </a:solidFill>
              </a:rPr>
              <a:t>La pression des autres viscères </a:t>
            </a:r>
            <a:r>
              <a:rPr lang="fr-FR" dirty="0" smtClean="0"/>
              <a:t>permet de plaquer les reins contre la paroi lombaire et de les maintenir. </a:t>
            </a:r>
          </a:p>
          <a:p>
            <a:pPr>
              <a:buNone/>
            </a:pPr>
            <a:r>
              <a:rPr lang="fr-FR" b="1" dirty="0" smtClean="0"/>
              <a:t>    </a:t>
            </a:r>
            <a:r>
              <a:rPr lang="fr-FR" b="1" dirty="0" smtClean="0">
                <a:solidFill>
                  <a:srgbClr val="0070C0"/>
                </a:solidFill>
              </a:rPr>
              <a:t>Cette description ne correspond pas au rein gauche des Ruminants, qui est flottant et possède un méso particulier.  </a:t>
            </a:r>
            <a:endParaRPr lang="fr-FR"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2528"/>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85000" lnSpcReduction="20000"/>
          </a:bodyPr>
          <a:lstStyle/>
          <a:p>
            <a:pPr>
              <a:buFontTx/>
              <a:buChar char="-"/>
            </a:pPr>
            <a:r>
              <a:rPr lang="fr-FR" b="1" dirty="0" smtClean="0"/>
              <a:t>Une coupe du rein montre une cavité creusée: le sinus rénal qui loge le bassinet et les principaux vaisseaux et nerfs .</a:t>
            </a:r>
          </a:p>
          <a:p>
            <a:pPr>
              <a:buFontTx/>
              <a:buChar char="-"/>
            </a:pPr>
            <a:r>
              <a:rPr lang="fr-FR" b="1" dirty="0" smtClean="0"/>
              <a:t>Le parenchyme rénal est formé de couches concentriques. </a:t>
            </a:r>
          </a:p>
          <a:p>
            <a:pPr>
              <a:buFontTx/>
              <a:buChar char="-"/>
            </a:pPr>
            <a:r>
              <a:rPr lang="fr-FR" b="1" dirty="0" smtClean="0"/>
              <a:t>*Partie périphérique: </a:t>
            </a:r>
            <a:r>
              <a:rPr lang="fr-FR" b="1" dirty="0" smtClean="0">
                <a:solidFill>
                  <a:srgbClr val="0070C0"/>
                </a:solidFill>
              </a:rPr>
              <a:t>cortex rénal </a:t>
            </a:r>
            <a:r>
              <a:rPr lang="fr-FR" b="1" dirty="0" smtClean="0"/>
              <a:t>(rouge)</a:t>
            </a:r>
          </a:p>
          <a:p>
            <a:pPr>
              <a:buFontTx/>
              <a:buChar char="-"/>
            </a:pPr>
            <a:r>
              <a:rPr lang="fr-FR" b="1" dirty="0" smtClean="0"/>
              <a:t>* Partie profonde: </a:t>
            </a:r>
            <a:r>
              <a:rPr lang="fr-FR" b="1" dirty="0" err="1" smtClean="0">
                <a:solidFill>
                  <a:srgbClr val="0070C0"/>
                </a:solidFill>
              </a:rPr>
              <a:t>médulla</a:t>
            </a:r>
            <a:r>
              <a:rPr lang="fr-FR" b="1" dirty="0" smtClean="0">
                <a:solidFill>
                  <a:srgbClr val="0070C0"/>
                </a:solidFill>
              </a:rPr>
              <a:t> </a:t>
            </a:r>
            <a:r>
              <a:rPr lang="fr-FR" b="1" dirty="0" smtClean="0">
                <a:solidFill>
                  <a:srgbClr val="0070C0"/>
                </a:solidFill>
              </a:rPr>
              <a:t>rénale </a:t>
            </a:r>
            <a:r>
              <a:rPr lang="fr-FR" b="1" dirty="0" smtClean="0"/>
              <a:t>(rose)</a:t>
            </a:r>
            <a:endParaRPr lang="fr-FR" b="1" dirty="0" smtClean="0"/>
          </a:p>
          <a:p>
            <a:pPr>
              <a:buFontTx/>
              <a:buChar char="-"/>
            </a:pPr>
            <a:r>
              <a:rPr lang="fr-FR" b="1" dirty="0" smtClean="0"/>
              <a:t>Des reliefs situés au niveau du bassinet sont: </a:t>
            </a:r>
            <a:r>
              <a:rPr lang="fr-FR" b="1" dirty="0" smtClean="0">
                <a:solidFill>
                  <a:srgbClr val="0070C0"/>
                </a:solidFill>
              </a:rPr>
              <a:t>les papilles rénales </a:t>
            </a:r>
            <a:r>
              <a:rPr lang="fr-FR" b="1" dirty="0" smtClean="0"/>
              <a:t>situées à l’extrémité </a:t>
            </a:r>
            <a:r>
              <a:rPr lang="fr-FR" b="1" dirty="0" smtClean="0">
                <a:solidFill>
                  <a:srgbClr val="FF0000"/>
                </a:solidFill>
              </a:rPr>
              <a:t>des calices rénaux </a:t>
            </a:r>
            <a:r>
              <a:rPr lang="fr-FR" b="1" dirty="0" smtClean="0"/>
              <a:t>et dans certaines espèces, elles sont  confondues en </a:t>
            </a:r>
            <a:r>
              <a:rPr lang="fr-FR" b="1" dirty="0" smtClean="0">
                <a:solidFill>
                  <a:srgbClr val="0070C0"/>
                </a:solidFill>
              </a:rPr>
              <a:t>une crête rénale</a:t>
            </a:r>
          </a:p>
          <a:p>
            <a:pPr>
              <a:buFontTx/>
              <a:buChar char="-"/>
            </a:pPr>
            <a:r>
              <a:rPr lang="fr-FR" b="1" dirty="0" smtClean="0"/>
              <a:t>Chez les grands Ruminants, les lobes sont bien distincts, chacun est accolé à ses voisins par le cortex.</a:t>
            </a:r>
          </a:p>
          <a:p>
            <a:pPr>
              <a:buFontTx/>
              <a:buChar char="-"/>
            </a:pPr>
            <a:r>
              <a:rPr lang="fr-FR" b="1" dirty="0" smtClean="0"/>
              <a:t> La coupe d’un rein montre donc des colonnes rénales qui appartiennent chacune à un lobe et constitue une pyramide rénale dont le sommet est la papille rénale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sz="3200" b="1" u="sng" dirty="0" smtClean="0"/>
              <a:t>Reins lobés de </a:t>
            </a:r>
            <a:r>
              <a:rPr lang="fr-FR" sz="3200" b="1" u="sng" dirty="0" err="1" smtClean="0"/>
              <a:t>Bovin:conformation</a:t>
            </a:r>
            <a:r>
              <a:rPr lang="fr-FR" sz="3200" b="1" u="sng" dirty="0" smtClean="0"/>
              <a:t> extérieure</a:t>
            </a:r>
            <a:endParaRPr lang="fr-FR" sz="3200" b="1" u="sng" dirty="0"/>
          </a:p>
        </p:txBody>
      </p:sp>
      <p:pic>
        <p:nvPicPr>
          <p:cNvPr id="5" name="Picture 2" descr="C:\Users\HP\Desktop\Cours A2\P3090086.JPG"/>
          <p:cNvPicPr>
            <a:picLocks noGrp="1" noChangeAspect="1" noChangeArrowheads="1"/>
          </p:cNvPicPr>
          <p:nvPr>
            <p:ph sz="half" idx="2"/>
          </p:nvPr>
        </p:nvPicPr>
        <p:blipFill>
          <a:blip r:embed="rId2" cstate="print"/>
          <a:stretch>
            <a:fillRect/>
          </a:stretch>
        </p:blipFill>
        <p:spPr bwMode="auto">
          <a:xfrm>
            <a:off x="3428992" y="1214422"/>
            <a:ext cx="5500726" cy="5357850"/>
          </a:xfrm>
          <a:prstGeom prst="rect">
            <a:avLst/>
          </a:prstGeom>
          <a:noFill/>
        </p:spPr>
      </p:pic>
      <p:sp>
        <p:nvSpPr>
          <p:cNvPr id="6" name="Espace réservé du contenu 5"/>
          <p:cNvSpPr>
            <a:spLocks noGrp="1"/>
          </p:cNvSpPr>
          <p:nvPr>
            <p:ph sz="half" idx="1"/>
          </p:nvPr>
        </p:nvSpPr>
        <p:spPr>
          <a:xfrm>
            <a:off x="214282" y="1000108"/>
            <a:ext cx="3214710" cy="5126055"/>
          </a:xfrm>
        </p:spPr>
        <p:txBody>
          <a:bodyPr>
            <a:normAutofit fontScale="92500" lnSpcReduction="10000"/>
          </a:bodyPr>
          <a:lstStyle/>
          <a:p>
            <a:endParaRPr lang="fr-FR" dirty="0" smtClean="0"/>
          </a:p>
          <a:p>
            <a:endParaRPr lang="fr-FR" dirty="0" smtClean="0"/>
          </a:p>
          <a:p>
            <a:r>
              <a:rPr lang="fr-FR" b="1" dirty="0" smtClean="0"/>
              <a:t>Lobes</a:t>
            </a:r>
          </a:p>
          <a:p>
            <a:r>
              <a:rPr lang="fr-FR" b="1" dirty="0" smtClean="0"/>
              <a:t>Sinus rénal</a:t>
            </a:r>
          </a:p>
          <a:p>
            <a:r>
              <a:rPr lang="fr-FR" b="1" dirty="0" smtClean="0"/>
              <a:t>Bassinet </a:t>
            </a:r>
          </a:p>
          <a:p>
            <a:r>
              <a:rPr lang="fr-FR" b="1" dirty="0" smtClean="0"/>
              <a:t>Uretère</a:t>
            </a:r>
          </a:p>
          <a:p>
            <a:r>
              <a:rPr lang="fr-FR" b="1" dirty="0" smtClean="0"/>
              <a:t>Artère rénale en rouge</a:t>
            </a:r>
          </a:p>
          <a:p>
            <a:r>
              <a:rPr lang="fr-FR" b="1" dirty="0" smtClean="0"/>
              <a:t>Veine rénale en bleu</a:t>
            </a:r>
          </a:p>
          <a:p>
            <a:r>
              <a:rPr lang="fr-FR" b="1" dirty="0" smtClean="0"/>
              <a:t>Glandes surrénales</a:t>
            </a:r>
          </a:p>
          <a:p>
            <a:pPr>
              <a:buNone/>
            </a:pPr>
            <a:r>
              <a:rPr lang="fr-FR" b="1" dirty="0" smtClean="0"/>
              <a:t>    en rose</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b="1" u="sng" dirty="0" smtClean="0"/>
              <a:t>Reins de Bovins</a:t>
            </a:r>
            <a:endParaRPr lang="fr-FR" b="1" u="sng" dirty="0"/>
          </a:p>
        </p:txBody>
      </p:sp>
      <p:pic>
        <p:nvPicPr>
          <p:cNvPr id="1026" name="Picture 2" descr="C:\Users\USER\Desktop\Dossier Anatomie\ANATOMIE  A2 et A3\Splanchno\reins bovin.jpg"/>
          <p:cNvPicPr>
            <a:picLocks noGrp="1" noChangeAspect="1" noChangeArrowheads="1"/>
          </p:cNvPicPr>
          <p:nvPr>
            <p:ph idx="1"/>
          </p:nvPr>
        </p:nvPicPr>
        <p:blipFill>
          <a:blip r:embed="rId2"/>
          <a:srcRect/>
          <a:stretch>
            <a:fillRect/>
          </a:stretch>
        </p:blipFill>
        <p:spPr bwMode="auto">
          <a:xfrm>
            <a:off x="428596" y="785794"/>
            <a:ext cx="8358245" cy="58579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42852"/>
            <a:ext cx="8229600" cy="928694"/>
          </a:xfrm>
        </p:spPr>
        <p:txBody>
          <a:bodyPr>
            <a:noAutofit/>
          </a:bodyPr>
          <a:lstStyle/>
          <a:p>
            <a:r>
              <a:rPr lang="fr-FR" sz="3600" b="1" u="sng" dirty="0" smtClean="0"/>
              <a:t>Reins lobés (Bovins): conformation intérieure</a:t>
            </a:r>
            <a:endParaRPr lang="fr-FR" sz="3600" b="1" u="sng" dirty="0"/>
          </a:p>
        </p:txBody>
      </p:sp>
      <p:sp>
        <p:nvSpPr>
          <p:cNvPr id="6" name="Espace réservé du contenu 5"/>
          <p:cNvSpPr>
            <a:spLocks noGrp="1"/>
          </p:cNvSpPr>
          <p:nvPr>
            <p:ph sz="half" idx="1"/>
          </p:nvPr>
        </p:nvSpPr>
        <p:spPr>
          <a:xfrm>
            <a:off x="457200" y="1071546"/>
            <a:ext cx="4038600" cy="5500726"/>
          </a:xfrm>
        </p:spPr>
        <p:txBody>
          <a:bodyPr>
            <a:normAutofit fontScale="92500" lnSpcReduction="10000"/>
          </a:bodyPr>
          <a:lstStyle/>
          <a:p>
            <a:r>
              <a:rPr lang="fr-FR" sz="2900" b="1" dirty="0" smtClean="0"/>
              <a:t>Lobes rénaux</a:t>
            </a:r>
          </a:p>
          <a:p>
            <a:r>
              <a:rPr lang="fr-FR" sz="2900" b="1" dirty="0" smtClean="0"/>
              <a:t>Bassinet</a:t>
            </a:r>
          </a:p>
          <a:p>
            <a:r>
              <a:rPr lang="fr-FR" sz="2900" b="1" dirty="0" smtClean="0"/>
              <a:t>Pyramides rénales</a:t>
            </a:r>
          </a:p>
          <a:p>
            <a:r>
              <a:rPr lang="fr-FR" sz="2900" b="1" dirty="0" smtClean="0"/>
              <a:t>Papilles rénales</a:t>
            </a:r>
          </a:p>
          <a:p>
            <a:r>
              <a:rPr lang="fr-FR" sz="2900" b="1" dirty="0" smtClean="0"/>
              <a:t>Calice rénal</a:t>
            </a:r>
          </a:p>
          <a:p>
            <a:r>
              <a:rPr lang="fr-FR" sz="2900" b="1" dirty="0" smtClean="0"/>
              <a:t>Veine cave caudale</a:t>
            </a:r>
          </a:p>
          <a:p>
            <a:r>
              <a:rPr lang="fr-FR" sz="2900" b="1" dirty="0" smtClean="0"/>
              <a:t>Veine rénale en bleu</a:t>
            </a:r>
          </a:p>
          <a:p>
            <a:r>
              <a:rPr lang="fr-FR" sz="2900" b="1" dirty="0" smtClean="0"/>
              <a:t>Artère aorte</a:t>
            </a:r>
          </a:p>
          <a:p>
            <a:r>
              <a:rPr lang="fr-FR" sz="2900" b="1" dirty="0" smtClean="0"/>
              <a:t>Artère rénale en rouge</a:t>
            </a:r>
          </a:p>
          <a:p>
            <a:r>
              <a:rPr lang="fr-FR" sz="2900" b="1" dirty="0" smtClean="0"/>
              <a:t>Glande surrénale en rose</a:t>
            </a:r>
          </a:p>
          <a:p>
            <a:pPr>
              <a:buNone/>
            </a:pPr>
            <a:r>
              <a:rPr lang="fr-FR" sz="2900" b="1" dirty="0" smtClean="0"/>
              <a:t>      </a:t>
            </a:r>
          </a:p>
          <a:p>
            <a:pPr>
              <a:buNone/>
            </a:pPr>
            <a:endParaRPr lang="fr-FR" b="1" dirty="0" smtClean="0"/>
          </a:p>
        </p:txBody>
      </p:sp>
      <p:pic>
        <p:nvPicPr>
          <p:cNvPr id="4098" name="Picture 2" descr="C:\Users\HP\Desktop\Cours A2\P3090087.JPG"/>
          <p:cNvPicPr>
            <a:picLocks noGrp="1" noChangeAspect="1" noChangeArrowheads="1"/>
          </p:cNvPicPr>
          <p:nvPr>
            <p:ph sz="half" idx="2"/>
          </p:nvPr>
        </p:nvPicPr>
        <p:blipFill>
          <a:blip r:embed="rId2" cstate="print"/>
          <a:srcRect/>
          <a:stretch>
            <a:fillRect/>
          </a:stretch>
        </p:blipFill>
        <p:spPr bwMode="auto">
          <a:xfrm>
            <a:off x="4357686" y="1285860"/>
            <a:ext cx="4643438" cy="47863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7" name="Espace réservé du contenu 6"/>
          <p:cNvPicPr>
            <a:picLocks noGrp="1"/>
          </p:cNvPicPr>
          <p:nvPr>
            <p:ph idx="1"/>
          </p:nvPr>
        </p:nvPicPr>
        <p:blipFill>
          <a:blip r:embed="rId2"/>
          <a:srcRect/>
          <a:stretch>
            <a:fillRect/>
          </a:stretch>
        </p:blipFill>
        <p:spPr bwMode="auto">
          <a:xfrm>
            <a:off x="357158" y="571480"/>
            <a:ext cx="8501122" cy="5715040"/>
          </a:xfrm>
          <a:prstGeom prst="rect">
            <a:avLst/>
          </a:prstGeom>
          <a:noFill/>
          <a:ln w="9525">
            <a:solidFill>
              <a:sysClr val="windowText" lastClr="00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endParaRPr lang="fr-FR" sz="4000" dirty="0" smtClean="0"/>
          </a:p>
          <a:p>
            <a:pPr>
              <a:buNone/>
            </a:pPr>
            <a:r>
              <a:rPr lang="fr-FR" sz="4000" dirty="0" smtClean="0"/>
              <a:t>   </a:t>
            </a:r>
            <a:r>
              <a:rPr lang="fr-FR" sz="4000" b="1" dirty="0" smtClean="0"/>
              <a:t>Le rein </a:t>
            </a:r>
            <a:r>
              <a:rPr lang="fr-FR" sz="4000" b="1" dirty="0" smtClean="0">
                <a:solidFill>
                  <a:srgbClr val="FF0000"/>
                </a:solidFill>
              </a:rPr>
              <a:t>gauche</a:t>
            </a:r>
            <a:r>
              <a:rPr lang="fr-FR" sz="4000" b="1" dirty="0" smtClean="0"/>
              <a:t> des </a:t>
            </a:r>
            <a:r>
              <a:rPr lang="fr-FR" sz="4000" b="1" dirty="0" smtClean="0">
                <a:solidFill>
                  <a:srgbClr val="FF0000"/>
                </a:solidFill>
              </a:rPr>
              <a:t>ruminants</a:t>
            </a:r>
            <a:r>
              <a:rPr lang="fr-FR" sz="4000" b="1" dirty="0" smtClean="0"/>
              <a:t> est </a:t>
            </a:r>
            <a:r>
              <a:rPr lang="fr-FR" sz="4000" b="1" dirty="0" smtClean="0">
                <a:solidFill>
                  <a:srgbClr val="FF0000"/>
                </a:solidFill>
              </a:rPr>
              <a:t>flottant</a:t>
            </a:r>
            <a:r>
              <a:rPr lang="fr-FR" sz="4000" b="1" dirty="0" smtClean="0"/>
              <a:t> et possède un hile long et un méso particulier.</a:t>
            </a:r>
            <a:endParaRPr lang="fr-FR"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Voies d’excrétion de l’urine</a:t>
            </a:r>
            <a:endParaRPr lang="fr-FR" b="1" u="sng" dirty="0"/>
          </a:p>
        </p:txBody>
      </p:sp>
      <p:sp>
        <p:nvSpPr>
          <p:cNvPr id="3" name="Espace réservé du contenu 2"/>
          <p:cNvSpPr>
            <a:spLocks noGrp="1"/>
          </p:cNvSpPr>
          <p:nvPr>
            <p:ph idx="1"/>
          </p:nvPr>
        </p:nvSpPr>
        <p:spPr>
          <a:xfrm>
            <a:off x="214282" y="714356"/>
            <a:ext cx="8715436" cy="5929354"/>
          </a:xfrm>
        </p:spPr>
        <p:txBody>
          <a:bodyPr>
            <a:normAutofit/>
          </a:bodyPr>
          <a:lstStyle/>
          <a:p>
            <a:pPr>
              <a:buNone/>
            </a:pPr>
            <a:r>
              <a:rPr lang="fr-FR" dirty="0" smtClean="0">
                <a:solidFill>
                  <a:srgbClr val="FF0000"/>
                </a:solidFill>
              </a:rPr>
              <a:t>   </a:t>
            </a:r>
            <a:r>
              <a:rPr lang="fr-FR" sz="3600" dirty="0" smtClean="0">
                <a:solidFill>
                  <a:srgbClr val="FF0000"/>
                </a:solidFill>
              </a:rPr>
              <a:t>Ou voies urinaires</a:t>
            </a:r>
            <a:r>
              <a:rPr lang="fr-FR" sz="3600" dirty="0" smtClean="0"/>
              <a:t>, elles conduisent l’urine jusqu’au sinus uro-génital, qui la déverse à l’extérieur.</a:t>
            </a:r>
          </a:p>
          <a:p>
            <a:pPr>
              <a:buNone/>
            </a:pPr>
            <a:r>
              <a:rPr lang="fr-FR" sz="3600" dirty="0" smtClean="0"/>
              <a:t>   Dans chaque </a:t>
            </a:r>
            <a:r>
              <a:rPr lang="fr-FR" sz="3600" dirty="0" smtClean="0">
                <a:solidFill>
                  <a:srgbClr val="FF0000"/>
                </a:solidFill>
              </a:rPr>
              <a:t>rein</a:t>
            </a:r>
            <a:r>
              <a:rPr lang="fr-FR" sz="3600" dirty="0" smtClean="0"/>
              <a:t>, l’urine est recueillie par le </a:t>
            </a:r>
            <a:r>
              <a:rPr lang="fr-FR" sz="3600" dirty="0" smtClean="0">
                <a:solidFill>
                  <a:srgbClr val="FF0000"/>
                </a:solidFill>
              </a:rPr>
              <a:t>bassinet</a:t>
            </a:r>
            <a:r>
              <a:rPr lang="fr-FR" sz="3600" dirty="0" smtClean="0"/>
              <a:t>; De là, elle est portée par </a:t>
            </a:r>
            <a:r>
              <a:rPr lang="fr-FR" sz="3600" dirty="0" smtClean="0">
                <a:solidFill>
                  <a:srgbClr val="FF0000"/>
                </a:solidFill>
              </a:rPr>
              <a:t>l’uretère </a:t>
            </a:r>
            <a:r>
              <a:rPr lang="fr-FR" sz="3600" dirty="0" smtClean="0"/>
              <a:t>jusqu’à la </a:t>
            </a:r>
            <a:r>
              <a:rPr lang="fr-FR" sz="3600" dirty="0" smtClean="0">
                <a:solidFill>
                  <a:srgbClr val="FF0000"/>
                </a:solidFill>
              </a:rPr>
              <a:t>vessie</a:t>
            </a:r>
            <a:r>
              <a:rPr lang="fr-FR" sz="3600" dirty="0" smtClean="0"/>
              <a:t>, réservoir impair et médian où elle s’accumule.</a:t>
            </a:r>
          </a:p>
          <a:p>
            <a:pPr>
              <a:buNone/>
            </a:pPr>
            <a:r>
              <a:rPr lang="fr-FR" sz="3600" dirty="0" smtClean="0"/>
              <a:t>   La contraction vésicale la chasse ensuite dans </a:t>
            </a:r>
            <a:r>
              <a:rPr lang="fr-FR" sz="3600" dirty="0" smtClean="0">
                <a:solidFill>
                  <a:srgbClr val="FF0000"/>
                </a:solidFill>
              </a:rPr>
              <a:t>l’urètre</a:t>
            </a:r>
            <a:r>
              <a:rPr lang="fr-FR" sz="3600" dirty="0" smtClean="0"/>
              <a:t>, qui s’ouvre dans</a:t>
            </a:r>
            <a:r>
              <a:rPr lang="fr-FR" sz="3600" dirty="0" smtClean="0">
                <a:solidFill>
                  <a:srgbClr val="FF0000"/>
                </a:solidFill>
              </a:rPr>
              <a:t> le sinus uro-génital</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Bassinet</a:t>
            </a:r>
            <a:endParaRPr lang="fr-FR" b="1" u="sng" dirty="0"/>
          </a:p>
        </p:txBody>
      </p:sp>
      <p:sp>
        <p:nvSpPr>
          <p:cNvPr id="3" name="Espace réservé du contenu 2"/>
          <p:cNvSpPr>
            <a:spLocks noGrp="1"/>
          </p:cNvSpPr>
          <p:nvPr>
            <p:ph idx="1"/>
          </p:nvPr>
        </p:nvSpPr>
        <p:spPr>
          <a:xfrm>
            <a:off x="457200" y="642918"/>
            <a:ext cx="8229600" cy="5483245"/>
          </a:xfrm>
        </p:spPr>
        <p:txBody>
          <a:bodyPr>
            <a:normAutofit lnSpcReduction="10000"/>
          </a:bodyPr>
          <a:lstStyle/>
          <a:p>
            <a:pPr>
              <a:buNone/>
            </a:pPr>
            <a:r>
              <a:rPr lang="fr-FR" dirty="0" smtClean="0"/>
              <a:t>   Ou pelvis rénal</a:t>
            </a:r>
          </a:p>
          <a:p>
            <a:r>
              <a:rPr lang="fr-FR" dirty="0" smtClean="0"/>
              <a:t>C’est </a:t>
            </a:r>
            <a:r>
              <a:rPr lang="fr-FR" dirty="0" smtClean="0">
                <a:solidFill>
                  <a:srgbClr val="FF0000"/>
                </a:solidFill>
              </a:rPr>
              <a:t>une dépendance du rein </a:t>
            </a:r>
            <a:r>
              <a:rPr lang="fr-FR" dirty="0" smtClean="0"/>
              <a:t>car il est entièrement logé dans le sinus de cette glande.</a:t>
            </a:r>
          </a:p>
          <a:p>
            <a:r>
              <a:rPr lang="fr-FR" dirty="0" smtClean="0"/>
              <a:t>Il partage les fonctions et la structure de l’uretère qui le continue</a:t>
            </a:r>
          </a:p>
          <a:p>
            <a:r>
              <a:rPr lang="fr-FR" dirty="0" smtClean="0"/>
              <a:t>Il constitue </a:t>
            </a:r>
            <a:r>
              <a:rPr lang="fr-FR" dirty="0" smtClean="0">
                <a:solidFill>
                  <a:srgbClr val="FF0000"/>
                </a:solidFill>
              </a:rPr>
              <a:t>la partie initiale </a:t>
            </a:r>
            <a:r>
              <a:rPr lang="fr-FR" dirty="0" smtClean="0"/>
              <a:t>des voies urinaires</a:t>
            </a:r>
          </a:p>
          <a:p>
            <a:r>
              <a:rPr lang="fr-FR" dirty="0" smtClean="0"/>
              <a:t>Sa conformation varie en fonction de celle du rein</a:t>
            </a:r>
          </a:p>
          <a:p>
            <a:r>
              <a:rPr lang="fr-FR" dirty="0" smtClean="0"/>
              <a:t>Parfois , il donne des prolongements: </a:t>
            </a:r>
            <a:r>
              <a:rPr lang="fr-FR" dirty="0" smtClean="0">
                <a:solidFill>
                  <a:srgbClr val="FF0000"/>
                </a:solidFill>
              </a:rPr>
              <a:t>les calices rénaux</a:t>
            </a:r>
            <a:r>
              <a:rPr lang="fr-FR" dirty="0" smtClean="0"/>
              <a:t> (majeurs et mineurs)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Uretère</a:t>
            </a:r>
            <a:endParaRPr lang="fr-FR" b="1" u="sng" dirty="0"/>
          </a:p>
        </p:txBody>
      </p:sp>
      <p:sp>
        <p:nvSpPr>
          <p:cNvPr id="3" name="Espace réservé du contenu 2"/>
          <p:cNvSpPr>
            <a:spLocks noGrp="1"/>
          </p:cNvSpPr>
          <p:nvPr>
            <p:ph idx="1"/>
          </p:nvPr>
        </p:nvSpPr>
        <p:spPr>
          <a:xfrm>
            <a:off x="457200" y="714356"/>
            <a:ext cx="8229600" cy="5929354"/>
          </a:xfrm>
        </p:spPr>
        <p:txBody>
          <a:bodyPr>
            <a:normAutofit fontScale="85000" lnSpcReduction="20000"/>
          </a:bodyPr>
          <a:lstStyle/>
          <a:p>
            <a:r>
              <a:rPr lang="fr-FR" dirty="0" smtClean="0"/>
              <a:t>C ’est un conduit pair qui transporte l’urine du bassinet à la vessie</a:t>
            </a:r>
          </a:p>
          <a:p>
            <a:r>
              <a:rPr lang="fr-FR" dirty="0" smtClean="0"/>
              <a:t>Long et étroit, il est aplati à l’état de vacuité. Chaque uretère descend contre la paroi lombaire puis contre celle du bassin, avant de s’engager entre la vessie et les organes génitaux</a:t>
            </a:r>
          </a:p>
          <a:p>
            <a:r>
              <a:rPr lang="fr-FR" dirty="0" smtClean="0"/>
              <a:t>On lui reconnaît 2 parties:</a:t>
            </a:r>
          </a:p>
          <a:p>
            <a:pPr>
              <a:buNone/>
            </a:pPr>
            <a:r>
              <a:rPr lang="fr-FR" dirty="0" smtClean="0">
                <a:solidFill>
                  <a:srgbClr val="FF0000"/>
                </a:solidFill>
              </a:rPr>
              <a:t>-   Une partie abdominale </a:t>
            </a:r>
            <a:r>
              <a:rPr lang="fr-FR" dirty="0" smtClean="0"/>
              <a:t>qui commence du hile du rein jusqu’à la terminaison du nerf hypogastrique </a:t>
            </a:r>
          </a:p>
          <a:p>
            <a:pPr>
              <a:buNone/>
            </a:pPr>
            <a:r>
              <a:rPr lang="fr-FR" dirty="0" smtClean="0"/>
              <a:t>    qu’il accompagne</a:t>
            </a:r>
          </a:p>
          <a:p>
            <a:pPr>
              <a:buFontTx/>
              <a:buChar char="-"/>
            </a:pPr>
            <a:r>
              <a:rPr lang="fr-FR" dirty="0" smtClean="0">
                <a:solidFill>
                  <a:srgbClr val="FF0000"/>
                </a:solidFill>
              </a:rPr>
              <a:t>Une partie pelvienne </a:t>
            </a:r>
            <a:r>
              <a:rPr lang="fr-FR" dirty="0" smtClean="0"/>
              <a:t>qui commence en face de l’artère iliaque externe, il passe sur côté du rectum dont il est séparé par le péritoine jusqu’à la face dorsale de la vessie</a:t>
            </a:r>
          </a:p>
          <a:p>
            <a:pPr>
              <a:buFontTx/>
              <a:buChar char="-"/>
            </a:pPr>
            <a:r>
              <a:rPr lang="fr-FR" dirty="0" smtClean="0"/>
              <a:t>L’orifice terminal est: </a:t>
            </a:r>
            <a:r>
              <a:rPr lang="fr-FR" dirty="0" smtClean="0">
                <a:solidFill>
                  <a:srgbClr val="0070C0"/>
                </a:solidFill>
              </a:rPr>
              <a:t>l’</a:t>
            </a:r>
            <a:r>
              <a:rPr lang="fr-FR" dirty="0" err="1" smtClean="0">
                <a:solidFill>
                  <a:srgbClr val="0070C0"/>
                </a:solidFill>
              </a:rPr>
              <a:t>ostium</a:t>
            </a:r>
            <a:r>
              <a:rPr lang="fr-FR" dirty="0" smtClean="0">
                <a:solidFill>
                  <a:srgbClr val="0070C0"/>
                </a:solidFill>
              </a:rPr>
              <a:t> </a:t>
            </a:r>
            <a:r>
              <a:rPr lang="fr-FR" dirty="0" err="1" smtClean="0">
                <a:solidFill>
                  <a:srgbClr val="0070C0"/>
                </a:solidFill>
              </a:rPr>
              <a:t>urétérique</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Autofit/>
          </a:bodyPr>
          <a:lstStyle/>
          <a:p>
            <a:r>
              <a:rPr lang="fr-FR" sz="3800" b="1" u="sng" dirty="0" smtClean="0"/>
              <a:t>APPAREIL  URINAIRE</a:t>
            </a:r>
            <a:endParaRPr lang="fr-FR" sz="3800" b="1" u="sng" dirty="0"/>
          </a:p>
        </p:txBody>
      </p:sp>
      <p:sp>
        <p:nvSpPr>
          <p:cNvPr id="6" name="Espace réservé du contenu 5"/>
          <p:cNvSpPr>
            <a:spLocks noGrp="1"/>
          </p:cNvSpPr>
          <p:nvPr>
            <p:ph idx="1"/>
          </p:nvPr>
        </p:nvSpPr>
        <p:spPr>
          <a:xfrm>
            <a:off x="214282" y="928670"/>
            <a:ext cx="8786874" cy="5715040"/>
          </a:xfrm>
        </p:spPr>
        <p:txBody>
          <a:bodyPr>
            <a:normAutofit/>
          </a:bodyPr>
          <a:lstStyle/>
          <a:p>
            <a:pPr>
              <a:buNone/>
            </a:pPr>
            <a:r>
              <a:rPr lang="fr-FR" dirty="0" smtClean="0"/>
              <a:t>    Il groupe les organes qui assurent l’élaboration et l’excrétion de l’urine. Il comprend une partie glandulaire constituée par les 2 reins et des voies d’excrétion de l’urine: </a:t>
            </a:r>
            <a:r>
              <a:rPr lang="fr-FR" dirty="0" smtClean="0">
                <a:solidFill>
                  <a:srgbClr val="0070C0"/>
                </a:solidFill>
              </a:rPr>
              <a:t>les voies urinaires</a:t>
            </a:r>
          </a:p>
          <a:p>
            <a:pPr>
              <a:buNone/>
            </a:pPr>
            <a:r>
              <a:rPr lang="fr-FR" dirty="0" smtClean="0">
                <a:solidFill>
                  <a:srgbClr val="FF0000"/>
                </a:solidFill>
              </a:rPr>
              <a:t>   </a:t>
            </a:r>
            <a:r>
              <a:rPr lang="fr-FR" b="1" dirty="0" smtClean="0">
                <a:solidFill>
                  <a:srgbClr val="FF0000"/>
                </a:solidFill>
              </a:rPr>
              <a:t> </a:t>
            </a:r>
            <a:r>
              <a:rPr lang="fr-FR" b="1" u="sng" dirty="0" smtClean="0">
                <a:solidFill>
                  <a:srgbClr val="FF0000"/>
                </a:solidFill>
              </a:rPr>
              <a:t>REINS</a:t>
            </a:r>
            <a:r>
              <a:rPr lang="fr-FR" dirty="0" smtClean="0">
                <a:solidFill>
                  <a:srgbClr val="FF0000"/>
                </a:solidFill>
              </a:rPr>
              <a:t>:</a:t>
            </a:r>
            <a:r>
              <a:rPr lang="fr-FR" dirty="0" smtClean="0"/>
              <a:t>  Organes sécréteurs de l’urine, ce sont </a:t>
            </a:r>
            <a:r>
              <a:rPr lang="fr-FR" dirty="0" smtClean="0">
                <a:solidFill>
                  <a:srgbClr val="FF0000"/>
                </a:solidFill>
              </a:rPr>
              <a:t>2 glandes </a:t>
            </a:r>
            <a:r>
              <a:rPr lang="fr-FR" dirty="0" smtClean="0"/>
              <a:t>volumineuses, en forme de haricot, une droite et une gauche, situées dans la région lombaire </a:t>
            </a:r>
            <a:r>
              <a:rPr lang="fr-FR" dirty="0" err="1" smtClean="0"/>
              <a:t>crâniale</a:t>
            </a:r>
            <a:r>
              <a:rPr lang="fr-FR" dirty="0" smtClean="0"/>
              <a:t> et généralement appliquées contre la paroi dorsale de la cavité abdominale, de part et d’autre des gros vaisseaux qui longent la colonne vertébrale.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215106"/>
          </a:xfrm>
        </p:spPr>
        <p:txBody>
          <a:bodyPr>
            <a:normAutofit fontScale="92500" lnSpcReduction="20000"/>
          </a:bodyPr>
          <a:lstStyle/>
          <a:p>
            <a:pPr>
              <a:buFontTx/>
              <a:buChar char="-"/>
            </a:pPr>
            <a:r>
              <a:rPr lang="fr-FR" sz="3700" b="1" u="sng" dirty="0" smtClean="0">
                <a:solidFill>
                  <a:srgbClr val="FF0000"/>
                </a:solidFill>
              </a:rPr>
              <a:t>Voies  urinaires ou voies d’excrétion de l’urine</a:t>
            </a:r>
            <a:r>
              <a:rPr lang="fr-FR" sz="3700" b="1" u="sng" dirty="0" smtClean="0"/>
              <a:t> </a:t>
            </a:r>
          </a:p>
          <a:p>
            <a:pPr>
              <a:buNone/>
            </a:pPr>
            <a:endParaRPr lang="fr-FR" sz="3700" b="1" u="sng" dirty="0" smtClean="0"/>
          </a:p>
          <a:p>
            <a:pPr>
              <a:buNone/>
            </a:pPr>
            <a:r>
              <a:rPr lang="fr-FR" sz="3700" b="1" dirty="0" smtClean="0"/>
              <a:t>          * </a:t>
            </a:r>
            <a:r>
              <a:rPr lang="fr-FR" sz="3700" b="1" dirty="0" smtClean="0">
                <a:solidFill>
                  <a:srgbClr val="0070C0"/>
                </a:solidFill>
              </a:rPr>
              <a:t>Bassinet</a:t>
            </a:r>
            <a:r>
              <a:rPr lang="fr-FR" sz="3700" b="1" dirty="0" smtClean="0"/>
              <a:t>: c’est une dépendance du rein car il est entièrement logé dans son sinus  ,c’est une  cavité creusée dans le rein  dont il  prend la forme.</a:t>
            </a:r>
          </a:p>
          <a:p>
            <a:pPr>
              <a:buNone/>
            </a:pPr>
            <a:r>
              <a:rPr lang="fr-FR" sz="3700" b="1" dirty="0" smtClean="0"/>
              <a:t>          * </a:t>
            </a:r>
            <a:r>
              <a:rPr lang="fr-FR" sz="3700" b="1" dirty="0" smtClean="0">
                <a:solidFill>
                  <a:srgbClr val="0070C0"/>
                </a:solidFill>
              </a:rPr>
              <a:t>2 uretères</a:t>
            </a:r>
            <a:r>
              <a:rPr lang="fr-FR" sz="3700" b="1" dirty="0" smtClean="0"/>
              <a:t>: conduits qui partent au niveau du hile du rein et transportent l’urine du bassinet à la vessie. Possèdent une partie abdominale et une partie pelvienne</a:t>
            </a:r>
          </a:p>
          <a:p>
            <a:pPr>
              <a:buNone/>
            </a:pPr>
            <a:r>
              <a:rPr lang="fr-FR" sz="3600" b="1" dirty="0" smtClean="0"/>
              <a:t>          </a:t>
            </a:r>
            <a:endParaRPr lang="fr-FR" sz="3600"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Vessie urinaire</a:t>
            </a:r>
            <a:endParaRPr lang="fr-FR" b="1" u="sng" dirty="0"/>
          </a:p>
        </p:txBody>
      </p:sp>
      <p:sp>
        <p:nvSpPr>
          <p:cNvPr id="3" name="Espace réservé du contenu 2"/>
          <p:cNvSpPr>
            <a:spLocks noGrp="1"/>
          </p:cNvSpPr>
          <p:nvPr>
            <p:ph idx="1"/>
          </p:nvPr>
        </p:nvSpPr>
        <p:spPr>
          <a:xfrm>
            <a:off x="214282" y="571480"/>
            <a:ext cx="8715436" cy="6143668"/>
          </a:xfrm>
        </p:spPr>
        <p:txBody>
          <a:bodyPr>
            <a:noAutofit/>
          </a:bodyPr>
          <a:lstStyle/>
          <a:p>
            <a:pPr>
              <a:buNone/>
            </a:pPr>
            <a:r>
              <a:rPr lang="fr-FR" sz="2300" dirty="0" smtClean="0"/>
              <a:t>     Ou vessie , c’est un réservoir impair, musculo-membraneux et très </a:t>
            </a:r>
            <a:r>
              <a:rPr lang="fr-FR" sz="2300" dirty="0" err="1" smtClean="0"/>
              <a:t>distensible</a:t>
            </a:r>
            <a:r>
              <a:rPr lang="fr-FR" sz="2300" dirty="0" smtClean="0"/>
              <a:t>, où s’accumule l’urine que sa contraction chasse au moment des mictions.</a:t>
            </a:r>
          </a:p>
          <a:p>
            <a:pPr>
              <a:buFontTx/>
              <a:buChar char="-"/>
            </a:pPr>
            <a:r>
              <a:rPr lang="fr-FR" sz="2300" u="sng" dirty="0" smtClean="0">
                <a:solidFill>
                  <a:srgbClr val="FF0000"/>
                </a:solidFill>
              </a:rPr>
              <a:t>Dimensions et capacité</a:t>
            </a:r>
            <a:r>
              <a:rPr lang="fr-FR" sz="2300" dirty="0" smtClean="0">
                <a:solidFill>
                  <a:srgbClr val="FF0000"/>
                </a:solidFill>
              </a:rPr>
              <a:t>: </a:t>
            </a:r>
            <a:r>
              <a:rPr lang="fr-FR" sz="2300" dirty="0" smtClean="0"/>
              <a:t>sa capacité maximale est de 2 ou 3 litres chez le Cheval, 3 à 4 litres chez le Bœuf, 1 à 1,5 litre chez le Chien et l’Homme </a:t>
            </a:r>
          </a:p>
          <a:p>
            <a:pPr>
              <a:buFontTx/>
              <a:buChar char="-"/>
            </a:pPr>
            <a:r>
              <a:rPr lang="fr-FR" sz="2300" u="sng" dirty="0" smtClean="0">
                <a:solidFill>
                  <a:srgbClr val="FF0000"/>
                </a:solidFill>
              </a:rPr>
              <a:t>Conformation extérieure</a:t>
            </a:r>
            <a:r>
              <a:rPr lang="fr-FR" sz="2300" dirty="0" smtClean="0">
                <a:solidFill>
                  <a:srgbClr val="FF0000"/>
                </a:solidFill>
              </a:rPr>
              <a:t>: </a:t>
            </a:r>
            <a:r>
              <a:rPr lang="fr-FR" sz="2300" dirty="0" smtClean="0"/>
              <a:t>vide et contractée, elle montre une surface ridée; Elle est ferme au toucher, peu volumineuse. Sa forme change pendant le réplétion.</a:t>
            </a:r>
          </a:p>
          <a:p>
            <a:pPr>
              <a:buNone/>
            </a:pPr>
            <a:r>
              <a:rPr lang="fr-FR" sz="2300" dirty="0" smtClean="0"/>
              <a:t>      Son gros pôle, dirigé </a:t>
            </a:r>
            <a:r>
              <a:rPr lang="fr-FR" sz="2300" dirty="0" err="1" smtClean="0"/>
              <a:t>crânialement</a:t>
            </a:r>
            <a:r>
              <a:rPr lang="fr-FR" sz="2300" dirty="0" smtClean="0"/>
              <a:t> est: </a:t>
            </a:r>
            <a:r>
              <a:rPr lang="fr-FR" sz="2300" dirty="0" smtClean="0">
                <a:solidFill>
                  <a:srgbClr val="0070C0"/>
                </a:solidFill>
              </a:rPr>
              <a:t>l’apex ou vertex </a:t>
            </a:r>
            <a:r>
              <a:rPr lang="fr-FR" sz="2300" dirty="0" smtClean="0"/>
              <a:t>de la       </a:t>
            </a:r>
          </a:p>
          <a:p>
            <a:pPr>
              <a:buNone/>
            </a:pPr>
            <a:r>
              <a:rPr lang="fr-FR" sz="2300" dirty="0" smtClean="0"/>
              <a:t>      vessie.</a:t>
            </a:r>
          </a:p>
          <a:p>
            <a:pPr>
              <a:buNone/>
            </a:pPr>
            <a:r>
              <a:rPr lang="fr-FR" sz="2300" dirty="0" smtClean="0"/>
              <a:t>      L’autre extrémité, caudale , forme: </a:t>
            </a:r>
            <a:r>
              <a:rPr lang="fr-FR" sz="2300" dirty="0" smtClean="0">
                <a:solidFill>
                  <a:srgbClr val="0070C0"/>
                </a:solidFill>
              </a:rPr>
              <a:t>le fundus </a:t>
            </a:r>
            <a:r>
              <a:rPr lang="fr-FR" sz="2300" dirty="0" smtClean="0"/>
              <a:t>de la vessie. Elle se prolonge par un segment rétréci: </a:t>
            </a:r>
            <a:r>
              <a:rPr lang="fr-FR" sz="2300" dirty="0" smtClean="0">
                <a:solidFill>
                  <a:srgbClr val="0070C0"/>
                </a:solidFill>
              </a:rPr>
              <a:t>le col </a:t>
            </a:r>
            <a:r>
              <a:rPr lang="fr-FR" sz="2300" dirty="0" smtClean="0"/>
              <a:t>de la vessie d’où part l’urètre.</a:t>
            </a:r>
          </a:p>
          <a:p>
            <a:pPr>
              <a:buNone/>
            </a:pPr>
            <a:r>
              <a:rPr lang="fr-FR" sz="2300" dirty="0" smtClean="0"/>
              <a:t>     La partie intermédiaire constitue: </a:t>
            </a:r>
            <a:r>
              <a:rPr lang="fr-FR" sz="2300" dirty="0" smtClean="0">
                <a:solidFill>
                  <a:srgbClr val="0070C0"/>
                </a:solidFill>
              </a:rPr>
              <a:t>le corps </a:t>
            </a:r>
            <a:r>
              <a:rPr lang="fr-FR" sz="2300" dirty="0" smtClean="0"/>
              <a:t>de la vessie</a:t>
            </a:r>
          </a:p>
          <a:p>
            <a:pPr>
              <a:buNone/>
            </a:pPr>
            <a:r>
              <a:rPr lang="fr-FR" sz="2300" dirty="0" smtClean="0"/>
              <a:t>     Sa face dorsale montre, près du col, l’implantation symétrique des 2 uretères.</a:t>
            </a:r>
            <a:endParaRPr lang="fr-FR" sz="2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1214422"/>
            <a:ext cx="8229600" cy="4911741"/>
          </a:xfrm>
        </p:spPr>
        <p:txBody>
          <a:bodyPr/>
          <a:lstStyle/>
          <a:p>
            <a:pPr>
              <a:buNone/>
            </a:pPr>
            <a:r>
              <a:rPr lang="fr-FR" dirty="0" smtClean="0">
                <a:solidFill>
                  <a:srgbClr val="FF0000"/>
                </a:solidFill>
              </a:rPr>
              <a:t>-  </a:t>
            </a:r>
            <a:r>
              <a:rPr lang="fr-FR" u="sng" dirty="0" smtClean="0">
                <a:solidFill>
                  <a:srgbClr val="FF0000"/>
                </a:solidFill>
              </a:rPr>
              <a:t>Conformation intérieure</a:t>
            </a:r>
            <a:r>
              <a:rPr lang="fr-FR" dirty="0" smtClean="0">
                <a:solidFill>
                  <a:srgbClr val="FF0000"/>
                </a:solidFill>
              </a:rPr>
              <a:t>: </a:t>
            </a:r>
            <a:r>
              <a:rPr lang="fr-FR" dirty="0" smtClean="0"/>
              <a:t>La cavité de la vessie est tapissée par un muqueuse pâle, formée de plis irréguliers, effaçables par la distension</a:t>
            </a:r>
          </a:p>
          <a:p>
            <a:r>
              <a:rPr lang="fr-FR" dirty="0" smtClean="0"/>
              <a:t>A la limite du fundus, se trouvent les 2 </a:t>
            </a:r>
            <a:r>
              <a:rPr lang="fr-FR" dirty="0" err="1" smtClean="0"/>
              <a:t>ostiums</a:t>
            </a:r>
            <a:r>
              <a:rPr lang="fr-FR" dirty="0" smtClean="0"/>
              <a:t> </a:t>
            </a:r>
            <a:r>
              <a:rPr lang="fr-FR" dirty="0" err="1" smtClean="0"/>
              <a:t>urétériques</a:t>
            </a:r>
            <a:endParaRPr lang="fr-FR" dirty="0" smtClean="0"/>
          </a:p>
          <a:p>
            <a:r>
              <a:rPr lang="fr-FR" dirty="0" smtClean="0"/>
              <a:t>Un 3</a:t>
            </a:r>
            <a:r>
              <a:rPr lang="fr-FR" baseline="30000" dirty="0" smtClean="0"/>
              <a:t>ème</a:t>
            </a:r>
            <a:r>
              <a:rPr lang="fr-FR" dirty="0" smtClean="0"/>
              <a:t> orifice correspond à l’</a:t>
            </a:r>
            <a:r>
              <a:rPr lang="fr-FR" dirty="0" err="1" smtClean="0"/>
              <a:t>ostium</a:t>
            </a:r>
            <a:r>
              <a:rPr lang="fr-FR" dirty="0" smtClean="0"/>
              <a:t> interne de l’urètre</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500066"/>
          </a:xfrm>
        </p:spPr>
        <p:txBody>
          <a:bodyPr>
            <a:normAutofit fontScale="90000"/>
          </a:bodyPr>
          <a:lstStyle/>
          <a:p>
            <a:r>
              <a:rPr lang="fr-FR" b="1" u="sng" dirty="0" smtClean="0"/>
              <a:t>Moyens de fixité de la vessie</a:t>
            </a:r>
            <a:endParaRPr lang="fr-FR" b="1" u="sng" dirty="0"/>
          </a:p>
        </p:txBody>
      </p:sp>
      <p:sp>
        <p:nvSpPr>
          <p:cNvPr id="3" name="Espace réservé du contenu 2"/>
          <p:cNvSpPr>
            <a:spLocks noGrp="1"/>
          </p:cNvSpPr>
          <p:nvPr>
            <p:ph idx="1"/>
          </p:nvPr>
        </p:nvSpPr>
        <p:spPr>
          <a:xfrm>
            <a:off x="457200" y="714356"/>
            <a:ext cx="8229600" cy="5857916"/>
          </a:xfrm>
        </p:spPr>
        <p:txBody>
          <a:bodyPr>
            <a:normAutofit/>
          </a:bodyPr>
          <a:lstStyle/>
          <a:p>
            <a:pPr>
              <a:buNone/>
            </a:pPr>
            <a:r>
              <a:rPr lang="fr-FR" dirty="0" smtClean="0"/>
              <a:t>  - Péritoine</a:t>
            </a:r>
          </a:p>
          <a:p>
            <a:pPr>
              <a:buNone/>
            </a:pPr>
            <a:r>
              <a:rPr lang="fr-FR" dirty="0" smtClean="0"/>
              <a:t>  - Ligaments: un ligament médian qui va de la face ventrale de l’apex et de la symphyse pubienne à la paroi abdominale et 2 ligaments latéraux  qui vont des parois latérales du bassin  jusqu’à l’apex de la vessie</a:t>
            </a:r>
          </a:p>
          <a:p>
            <a:pPr>
              <a:buFontTx/>
              <a:buChar char="-"/>
            </a:pPr>
            <a:r>
              <a:rPr lang="fr-FR" dirty="0" smtClean="0"/>
              <a:t>Conjonctif </a:t>
            </a:r>
            <a:r>
              <a:rPr lang="fr-FR" dirty="0" err="1" smtClean="0"/>
              <a:t>rétropéritonéal</a:t>
            </a:r>
            <a:endParaRPr lang="fr-FR" dirty="0" smtClean="0"/>
          </a:p>
          <a:p>
            <a:pPr>
              <a:buFontTx/>
              <a:buChar char="-"/>
            </a:pPr>
            <a:r>
              <a:rPr lang="fr-FR" dirty="0" smtClean="0"/>
              <a:t>Continuité avec les uretères et l’urètre</a:t>
            </a:r>
          </a:p>
          <a:p>
            <a:pPr>
              <a:buFontTx/>
              <a:buChar char="-"/>
            </a:pPr>
            <a:r>
              <a:rPr lang="fr-FR" dirty="0" smtClean="0"/>
              <a:t>Muscle </a:t>
            </a:r>
            <a:r>
              <a:rPr lang="fr-FR" dirty="0" err="1" smtClean="0"/>
              <a:t>pubo</a:t>
            </a:r>
            <a:r>
              <a:rPr lang="fr-FR" dirty="0" smtClean="0"/>
              <a:t>-vésical</a:t>
            </a:r>
          </a:p>
          <a:p>
            <a:pPr>
              <a:buFontTx/>
              <a:buChar char="-"/>
            </a:pPr>
            <a:r>
              <a:rPr lang="fr-FR" dirty="0" smtClean="0"/>
              <a:t>Muscle recto-urétral</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Urètre</a:t>
            </a:r>
            <a:endParaRPr lang="fr-FR" b="1" u="sng" dirty="0"/>
          </a:p>
        </p:txBody>
      </p:sp>
      <p:sp>
        <p:nvSpPr>
          <p:cNvPr id="3" name="Espace réservé du contenu 2"/>
          <p:cNvSpPr>
            <a:spLocks noGrp="1"/>
          </p:cNvSpPr>
          <p:nvPr>
            <p:ph idx="1"/>
          </p:nvPr>
        </p:nvSpPr>
        <p:spPr>
          <a:xfrm>
            <a:off x="214282" y="857232"/>
            <a:ext cx="8643998" cy="5715040"/>
          </a:xfrm>
        </p:spPr>
        <p:txBody>
          <a:bodyPr>
            <a:normAutofit fontScale="92500"/>
          </a:bodyPr>
          <a:lstStyle/>
          <a:p>
            <a:r>
              <a:rPr lang="fr-FR" sz="2800" dirty="0" smtClean="0"/>
              <a:t>C’est le conduit par lequel l’urine est expulsée de la vessie. Il commence au col de celle-ci par </a:t>
            </a:r>
            <a:r>
              <a:rPr lang="fr-FR" sz="2800" dirty="0" smtClean="0">
                <a:solidFill>
                  <a:srgbClr val="FF0000"/>
                </a:solidFill>
              </a:rPr>
              <a:t>l’</a:t>
            </a:r>
            <a:r>
              <a:rPr lang="fr-FR" sz="2800" dirty="0" err="1" smtClean="0">
                <a:solidFill>
                  <a:srgbClr val="FF0000"/>
                </a:solidFill>
              </a:rPr>
              <a:t>ostium</a:t>
            </a:r>
            <a:r>
              <a:rPr lang="fr-FR" sz="2800" dirty="0" smtClean="0">
                <a:solidFill>
                  <a:srgbClr val="FF0000"/>
                </a:solidFill>
              </a:rPr>
              <a:t> interne </a:t>
            </a:r>
            <a:r>
              <a:rPr lang="fr-FR" sz="2800" dirty="0" smtClean="0"/>
              <a:t>de l’urètre  et se termine à </a:t>
            </a:r>
            <a:r>
              <a:rPr lang="fr-FR" sz="2800" dirty="0" smtClean="0">
                <a:solidFill>
                  <a:srgbClr val="FF0000"/>
                </a:solidFill>
              </a:rPr>
              <a:t>l’</a:t>
            </a:r>
            <a:r>
              <a:rPr lang="fr-FR" sz="2800" dirty="0" err="1" smtClean="0">
                <a:solidFill>
                  <a:srgbClr val="FF0000"/>
                </a:solidFill>
              </a:rPr>
              <a:t>ostium</a:t>
            </a:r>
            <a:r>
              <a:rPr lang="fr-FR" sz="2800" dirty="0" smtClean="0">
                <a:solidFill>
                  <a:srgbClr val="FF0000"/>
                </a:solidFill>
              </a:rPr>
              <a:t> externe </a:t>
            </a:r>
            <a:r>
              <a:rPr lang="fr-FR" sz="2800" dirty="0" smtClean="0"/>
              <a:t>de l’urètre ou </a:t>
            </a:r>
            <a:r>
              <a:rPr lang="fr-FR" sz="2800" dirty="0" smtClean="0">
                <a:solidFill>
                  <a:srgbClr val="0070C0"/>
                </a:solidFill>
              </a:rPr>
              <a:t>méat urinaire.</a:t>
            </a:r>
          </a:p>
          <a:p>
            <a:r>
              <a:rPr lang="fr-FR" sz="2800" dirty="0" smtClean="0"/>
              <a:t>Il est </a:t>
            </a:r>
            <a:r>
              <a:rPr lang="fr-FR" sz="2800" dirty="0" smtClean="0">
                <a:solidFill>
                  <a:srgbClr val="FF0000"/>
                </a:solidFill>
              </a:rPr>
              <a:t>bref et exclusivement urinaire chez la femelle </a:t>
            </a:r>
            <a:r>
              <a:rPr lang="fr-FR" sz="2800" dirty="0" smtClean="0"/>
              <a:t>où son </a:t>
            </a:r>
            <a:r>
              <a:rPr lang="fr-FR" sz="2800" dirty="0" err="1" smtClean="0"/>
              <a:t>ostium</a:t>
            </a:r>
            <a:r>
              <a:rPr lang="fr-FR" sz="2800" dirty="0" smtClean="0"/>
              <a:t> externe s’ouvre sur le plancher du vestibule du vagin; </a:t>
            </a:r>
            <a:r>
              <a:rPr lang="fr-FR" sz="2800" dirty="0" smtClean="0">
                <a:solidFill>
                  <a:srgbClr val="FF0000"/>
                </a:solidFill>
              </a:rPr>
              <a:t>Chez le mâle, il se continue directement par le sinus uro-génital</a:t>
            </a:r>
            <a:r>
              <a:rPr lang="fr-FR" sz="2800" dirty="0" smtClean="0"/>
              <a:t> qu’il annexe.</a:t>
            </a:r>
          </a:p>
          <a:p>
            <a:r>
              <a:rPr lang="fr-FR" sz="2800" dirty="0" smtClean="0">
                <a:solidFill>
                  <a:srgbClr val="0070C0"/>
                </a:solidFill>
              </a:rPr>
              <a:t>Urètre du mâle:</a:t>
            </a:r>
            <a:r>
              <a:rPr lang="fr-FR" sz="2800" dirty="0" smtClean="0"/>
              <a:t> Presque entièrement formé par le sinus uro-génital. Ce conduit sera étudié avec l’appareil génital</a:t>
            </a:r>
          </a:p>
          <a:p>
            <a:r>
              <a:rPr lang="fr-FR" sz="2800" dirty="0" smtClean="0">
                <a:solidFill>
                  <a:srgbClr val="0070C0"/>
                </a:solidFill>
              </a:rPr>
              <a:t>Urètre de la femelle: </a:t>
            </a:r>
            <a:r>
              <a:rPr lang="fr-FR" sz="2800" dirty="0" smtClean="0"/>
              <a:t>Il est long de quelques centimètres, il prolonge caudalement le col de la vessie entre le plancher pelvien et le vagin. Il possède des glandes urétrales qui représentent un faible équivalent de la prostate du mâle. </a:t>
            </a:r>
          </a:p>
          <a:p>
            <a:endParaRPr lang="fr-F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rmAutofit fontScale="90000"/>
          </a:bodyPr>
          <a:lstStyle/>
          <a:p>
            <a:endParaRPr lang="fr-FR" dirty="0"/>
          </a:p>
        </p:txBody>
      </p:sp>
      <p:sp>
        <p:nvSpPr>
          <p:cNvPr id="3" name="Espace réservé du contenu 2"/>
          <p:cNvSpPr>
            <a:spLocks noGrp="1"/>
          </p:cNvSpPr>
          <p:nvPr>
            <p:ph idx="1"/>
          </p:nvPr>
        </p:nvSpPr>
        <p:spPr>
          <a:xfrm>
            <a:off x="457200" y="571480"/>
            <a:ext cx="8229600" cy="6286520"/>
          </a:xfrm>
        </p:spPr>
        <p:txBody>
          <a:bodyPr>
            <a:normAutofit fontScale="70000" lnSpcReduction="20000"/>
          </a:bodyPr>
          <a:lstStyle/>
          <a:p>
            <a:pPr>
              <a:buNone/>
            </a:pPr>
            <a:r>
              <a:rPr lang="fr-FR" b="1" dirty="0" smtClean="0"/>
              <a:t> * </a:t>
            </a:r>
            <a:r>
              <a:rPr lang="fr-FR" sz="3300" b="1" dirty="0" smtClean="0">
                <a:solidFill>
                  <a:srgbClr val="0070C0"/>
                </a:solidFill>
              </a:rPr>
              <a:t>Vessie</a:t>
            </a:r>
            <a:r>
              <a:rPr lang="fr-FR" sz="3300" b="1" dirty="0" smtClean="0"/>
              <a:t>: réservoir impair, musculo-membraneux qui se remplit d’urine et dont la contraction chasse au moment des mictions.</a:t>
            </a:r>
          </a:p>
          <a:p>
            <a:pPr>
              <a:buNone/>
            </a:pPr>
            <a:r>
              <a:rPr lang="fr-FR" sz="3300" b="1" dirty="0" smtClean="0"/>
              <a:t>Sa forme change selon l’état de vacuité ou de réplétion, Vide et contractée, elle a une surface ridée, remplie ,elle est </a:t>
            </a:r>
            <a:r>
              <a:rPr lang="fr-FR" sz="3300" b="1" dirty="0" err="1" smtClean="0"/>
              <a:t>distensible</a:t>
            </a:r>
            <a:endParaRPr lang="fr-FR" sz="3300" b="1" dirty="0" smtClean="0"/>
          </a:p>
          <a:p>
            <a:pPr>
              <a:buFontTx/>
              <a:buChar char="-"/>
            </a:pPr>
            <a:r>
              <a:rPr lang="fr-FR" sz="3300" b="1" dirty="0" smtClean="0"/>
              <a:t>Gros pôle : </a:t>
            </a:r>
            <a:r>
              <a:rPr lang="fr-FR" sz="3300" b="1" dirty="0" smtClean="0">
                <a:solidFill>
                  <a:srgbClr val="0070C0"/>
                </a:solidFill>
              </a:rPr>
              <a:t>Vertex ou apex </a:t>
            </a:r>
            <a:r>
              <a:rPr lang="fr-FR" sz="3300" b="1" dirty="0" smtClean="0"/>
              <a:t>de la vessie</a:t>
            </a:r>
          </a:p>
          <a:p>
            <a:pPr>
              <a:buFontTx/>
              <a:buChar char="-"/>
            </a:pPr>
            <a:r>
              <a:rPr lang="fr-FR" sz="3300" b="1" dirty="0" smtClean="0"/>
              <a:t>L’autre extrémité: </a:t>
            </a:r>
            <a:r>
              <a:rPr lang="fr-FR" sz="3300" b="1" dirty="0" smtClean="0">
                <a:solidFill>
                  <a:srgbClr val="0070C0"/>
                </a:solidFill>
              </a:rPr>
              <a:t>fundus</a:t>
            </a:r>
            <a:r>
              <a:rPr lang="fr-FR" sz="3300" b="1" dirty="0" smtClean="0"/>
              <a:t> de la </a:t>
            </a:r>
            <a:r>
              <a:rPr lang="fr-FR" sz="3300" b="1" dirty="0" err="1" smtClean="0"/>
              <a:t>vesie</a:t>
            </a:r>
            <a:endParaRPr lang="fr-FR" sz="3300" b="1" dirty="0" smtClean="0"/>
          </a:p>
          <a:p>
            <a:pPr>
              <a:buFontTx/>
              <a:buChar char="-"/>
            </a:pPr>
            <a:r>
              <a:rPr lang="fr-FR" sz="3300" b="1" dirty="0" smtClean="0"/>
              <a:t>Partie intermédiaire: </a:t>
            </a:r>
            <a:r>
              <a:rPr lang="fr-FR" sz="3300" b="1" dirty="0" smtClean="0">
                <a:solidFill>
                  <a:srgbClr val="0070C0"/>
                </a:solidFill>
              </a:rPr>
              <a:t>corps</a:t>
            </a:r>
            <a:r>
              <a:rPr lang="fr-FR" sz="3300" b="1" dirty="0" smtClean="0"/>
              <a:t> de la vessie</a:t>
            </a:r>
          </a:p>
          <a:p>
            <a:pPr>
              <a:buFontTx/>
              <a:buChar char="-"/>
            </a:pPr>
            <a:r>
              <a:rPr lang="fr-FR" sz="3300" b="1" dirty="0" smtClean="0"/>
              <a:t>Prolongement rétréci: </a:t>
            </a:r>
            <a:r>
              <a:rPr lang="fr-FR" sz="3300" b="1" dirty="0" smtClean="0">
                <a:solidFill>
                  <a:srgbClr val="0070C0"/>
                </a:solidFill>
              </a:rPr>
              <a:t>col </a:t>
            </a:r>
            <a:r>
              <a:rPr lang="fr-FR" sz="3300" b="1" dirty="0" smtClean="0"/>
              <a:t>de la vessie </a:t>
            </a:r>
          </a:p>
          <a:p>
            <a:pPr>
              <a:buFontTx/>
              <a:buChar char="-"/>
            </a:pPr>
            <a:r>
              <a:rPr lang="fr-FR" sz="3300" b="1" dirty="0" smtClean="0"/>
              <a:t>* </a:t>
            </a:r>
            <a:r>
              <a:rPr lang="fr-FR" sz="3300" b="1" dirty="0" smtClean="0">
                <a:solidFill>
                  <a:srgbClr val="0070C0"/>
                </a:solidFill>
              </a:rPr>
              <a:t>Un urètre</a:t>
            </a:r>
            <a:r>
              <a:rPr lang="fr-FR" sz="3300" b="1" dirty="0" smtClean="0"/>
              <a:t>: conduit par lequel l’urine est expulsée de la vessie. Il commence au col par l’</a:t>
            </a:r>
            <a:r>
              <a:rPr lang="fr-FR" sz="3300" b="1" dirty="0" err="1" smtClean="0"/>
              <a:t>ostium</a:t>
            </a:r>
            <a:r>
              <a:rPr lang="fr-FR" sz="3300" b="1" dirty="0" smtClean="0"/>
              <a:t> interne de l’urètre et se termine à l’</a:t>
            </a:r>
            <a:r>
              <a:rPr lang="fr-FR" sz="3300" b="1" dirty="0" err="1" smtClean="0"/>
              <a:t>ostium</a:t>
            </a:r>
            <a:r>
              <a:rPr lang="fr-FR" sz="3300" b="1" dirty="0" smtClean="0"/>
              <a:t> externe ou « méat urinaire» .</a:t>
            </a:r>
          </a:p>
          <a:p>
            <a:pPr>
              <a:buNone/>
            </a:pPr>
            <a:r>
              <a:rPr lang="fr-FR" sz="3300" b="1" dirty="0" smtClean="0"/>
              <a:t> Bref et </a:t>
            </a:r>
            <a:r>
              <a:rPr lang="fr-FR" sz="3300" b="1" dirty="0" smtClean="0">
                <a:solidFill>
                  <a:srgbClr val="0070C0"/>
                </a:solidFill>
              </a:rPr>
              <a:t>exclusivement urinaire </a:t>
            </a:r>
            <a:r>
              <a:rPr lang="fr-FR" sz="3300" b="1" dirty="0" smtClean="0"/>
              <a:t>chez la femelle , il s’ouvre dans le vestibule du vagin</a:t>
            </a:r>
          </a:p>
          <a:p>
            <a:pPr>
              <a:buNone/>
            </a:pPr>
            <a:r>
              <a:rPr lang="fr-FR" sz="3300" b="1" dirty="0" smtClean="0"/>
              <a:t>Chez le mâle, il se continue directement par le sinus uro-génital, il est </a:t>
            </a:r>
            <a:r>
              <a:rPr lang="fr-FR" sz="3300" b="1" dirty="0" smtClean="0">
                <a:solidFill>
                  <a:srgbClr val="0070C0"/>
                </a:solidFill>
              </a:rPr>
              <a:t>urinaire et génital  </a:t>
            </a:r>
          </a:p>
          <a:p>
            <a:pPr>
              <a:buNone/>
            </a:pPr>
            <a:r>
              <a:rPr lang="fr-FR" sz="3300" b="1" dirty="0" smtClean="0"/>
              <a:t>- </a:t>
            </a:r>
            <a:r>
              <a:rPr lang="fr-FR" sz="3300" b="1" dirty="0" smtClean="0">
                <a:solidFill>
                  <a:srgbClr val="FF0000"/>
                </a:solidFill>
              </a:rPr>
              <a:t>Glandes surrénales, </a:t>
            </a:r>
            <a:r>
              <a:rPr lang="fr-FR" sz="3300" b="1" dirty="0" smtClean="0"/>
              <a:t>situées</a:t>
            </a:r>
            <a:r>
              <a:rPr lang="fr-FR" sz="3300" b="1" dirty="0" smtClean="0">
                <a:solidFill>
                  <a:srgbClr val="FF0000"/>
                </a:solidFill>
              </a:rPr>
              <a:t> </a:t>
            </a:r>
            <a:r>
              <a:rPr lang="fr-FR" sz="3300" b="1" dirty="0" smtClean="0"/>
              <a:t>au  niveau du  pôle </a:t>
            </a:r>
            <a:r>
              <a:rPr lang="fr-FR" sz="3300" b="1" dirty="0" err="1" smtClean="0"/>
              <a:t>crânial</a:t>
            </a:r>
            <a:r>
              <a:rPr lang="fr-FR" sz="3300" b="1" dirty="0" smtClean="0"/>
              <a:t> du rein</a:t>
            </a:r>
            <a:endParaRPr lang="fr-FR" sz="33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planchno\appareil-urinaire-96900.jpg"/>
          <p:cNvPicPr>
            <a:picLocks noChangeAspect="1" noChangeArrowheads="1"/>
          </p:cNvPicPr>
          <p:nvPr/>
        </p:nvPicPr>
        <p:blipFill>
          <a:blip r:embed="rId2"/>
          <a:srcRect/>
          <a:stretch>
            <a:fillRect/>
          </a:stretch>
        </p:blipFill>
        <p:spPr bwMode="auto">
          <a:xfrm>
            <a:off x="214282" y="214290"/>
            <a:ext cx="8715404" cy="642942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VESSIE</a:t>
            </a:r>
            <a:endParaRPr lang="fr-FR" b="1" u="sng" dirty="0"/>
          </a:p>
        </p:txBody>
      </p:sp>
      <p:sp>
        <p:nvSpPr>
          <p:cNvPr id="3" name="Espace réservé du contenu 2"/>
          <p:cNvSpPr>
            <a:spLocks noGrp="1"/>
          </p:cNvSpPr>
          <p:nvPr>
            <p:ph sz="half" idx="1"/>
          </p:nvPr>
        </p:nvSpPr>
        <p:spPr>
          <a:xfrm>
            <a:off x="214282" y="1071546"/>
            <a:ext cx="4714908" cy="5054617"/>
          </a:xfrm>
        </p:spPr>
        <p:txBody>
          <a:bodyPr>
            <a:normAutofit fontScale="92500" lnSpcReduction="10000"/>
          </a:bodyPr>
          <a:lstStyle/>
          <a:p>
            <a:pPr>
              <a:buNone/>
            </a:pPr>
            <a:r>
              <a:rPr lang="fr-FR" b="1" dirty="0" smtClean="0"/>
              <a:t>Réservoir impair et médian </a:t>
            </a:r>
          </a:p>
          <a:p>
            <a:pPr>
              <a:buNone/>
            </a:pPr>
            <a:r>
              <a:rPr lang="fr-FR" b="1" dirty="0" smtClean="0"/>
              <a:t>à surface ridée où débouchent </a:t>
            </a:r>
          </a:p>
          <a:p>
            <a:pPr>
              <a:buNone/>
            </a:pPr>
            <a:r>
              <a:rPr lang="fr-FR" b="1" dirty="0" smtClean="0"/>
              <a:t>les 2 uretères à sa face dorsale. </a:t>
            </a:r>
          </a:p>
          <a:p>
            <a:pPr>
              <a:buNone/>
            </a:pPr>
            <a:r>
              <a:rPr lang="fr-FR" b="1" dirty="0" smtClean="0"/>
              <a:t>Constituée de 3 parties: </a:t>
            </a:r>
          </a:p>
          <a:p>
            <a:pPr>
              <a:buFontTx/>
              <a:buChar char="-"/>
            </a:pPr>
            <a:r>
              <a:rPr lang="fr-FR" b="1" dirty="0" smtClean="0"/>
              <a:t>Pôle </a:t>
            </a:r>
            <a:r>
              <a:rPr lang="fr-FR" b="1" dirty="0" err="1" smtClean="0"/>
              <a:t>crânial</a:t>
            </a:r>
            <a:r>
              <a:rPr lang="fr-FR" b="1" dirty="0" smtClean="0"/>
              <a:t> ou </a:t>
            </a:r>
            <a:r>
              <a:rPr lang="fr-FR" b="1" dirty="0" smtClean="0">
                <a:solidFill>
                  <a:srgbClr val="FF0000"/>
                </a:solidFill>
              </a:rPr>
              <a:t>vertex</a:t>
            </a:r>
            <a:r>
              <a:rPr lang="fr-FR" b="1" dirty="0" smtClean="0"/>
              <a:t> de la </a:t>
            </a:r>
          </a:p>
          <a:p>
            <a:pPr>
              <a:buNone/>
            </a:pPr>
            <a:r>
              <a:rPr lang="fr-FR" b="1" dirty="0" smtClean="0"/>
              <a:t>     vessie</a:t>
            </a:r>
          </a:p>
          <a:p>
            <a:pPr>
              <a:buFontTx/>
              <a:buChar char="-"/>
            </a:pPr>
            <a:r>
              <a:rPr lang="fr-FR" b="1" dirty="0" smtClean="0">
                <a:solidFill>
                  <a:srgbClr val="FF0000"/>
                </a:solidFill>
              </a:rPr>
              <a:t>Corps</a:t>
            </a:r>
            <a:r>
              <a:rPr lang="fr-FR" b="1" dirty="0" smtClean="0"/>
              <a:t> de la vessie</a:t>
            </a:r>
          </a:p>
          <a:p>
            <a:pPr>
              <a:buFontTx/>
              <a:buChar char="-"/>
            </a:pPr>
            <a:r>
              <a:rPr lang="fr-FR" b="1" dirty="0" smtClean="0">
                <a:solidFill>
                  <a:srgbClr val="FF0000"/>
                </a:solidFill>
              </a:rPr>
              <a:t>Col</a:t>
            </a:r>
            <a:r>
              <a:rPr lang="fr-FR" b="1" dirty="0" smtClean="0"/>
              <a:t> de la vessie d’où part </a:t>
            </a:r>
          </a:p>
          <a:p>
            <a:pPr>
              <a:buNone/>
            </a:pPr>
            <a:r>
              <a:rPr lang="fr-FR" b="1" dirty="0" smtClean="0"/>
              <a:t>l’urètre, entouré par la prostate</a:t>
            </a:r>
          </a:p>
          <a:p>
            <a:pPr>
              <a:buNone/>
            </a:pPr>
            <a:r>
              <a:rPr lang="fr-FR" b="1" dirty="0" smtClean="0"/>
              <a:t> et 2 </a:t>
            </a:r>
            <a:r>
              <a:rPr lang="fr-FR" b="1" dirty="0" err="1" smtClean="0"/>
              <a:t>ostiums</a:t>
            </a:r>
            <a:r>
              <a:rPr lang="fr-FR" b="1" dirty="0" smtClean="0"/>
              <a:t>: un interne et un </a:t>
            </a:r>
          </a:p>
          <a:p>
            <a:pPr>
              <a:buNone/>
            </a:pPr>
            <a:r>
              <a:rPr lang="fr-FR" b="1" dirty="0" smtClean="0"/>
              <a:t>externe appelé :</a:t>
            </a:r>
            <a:r>
              <a:rPr lang="fr-FR" b="1" dirty="0" smtClean="0">
                <a:solidFill>
                  <a:srgbClr val="FF0000"/>
                </a:solidFill>
              </a:rPr>
              <a:t>méat urinaire</a:t>
            </a:r>
            <a:endParaRPr lang="fr-FR" b="1" dirty="0">
              <a:solidFill>
                <a:srgbClr val="FF0000"/>
              </a:solidFill>
            </a:endParaRPr>
          </a:p>
        </p:txBody>
      </p:sp>
      <p:pic>
        <p:nvPicPr>
          <p:cNvPr id="1026" name="Picture 2" descr="C:\Users\HP\Desktop\Splanchno\vessie.jpg"/>
          <p:cNvPicPr>
            <a:picLocks noGrp="1" noChangeAspect="1" noChangeArrowheads="1"/>
          </p:cNvPicPr>
          <p:nvPr>
            <p:ph sz="half" idx="2"/>
          </p:nvPr>
        </p:nvPicPr>
        <p:blipFill>
          <a:blip r:embed="rId2"/>
          <a:srcRect/>
          <a:stretch>
            <a:fillRect/>
          </a:stretch>
        </p:blipFill>
        <p:spPr bwMode="auto">
          <a:xfrm>
            <a:off x="4714876" y="1285860"/>
            <a:ext cx="4286280" cy="461740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Vessie</a:t>
            </a:r>
            <a:endParaRPr lang="fr-FR" b="1" u="sng" dirty="0"/>
          </a:p>
        </p:txBody>
      </p:sp>
      <p:sp>
        <p:nvSpPr>
          <p:cNvPr id="7" name="Espace réservé du contenu 6"/>
          <p:cNvSpPr>
            <a:spLocks noGrp="1"/>
          </p:cNvSpPr>
          <p:nvPr>
            <p:ph idx="1"/>
          </p:nvPr>
        </p:nvSpPr>
        <p:spPr/>
        <p:txBody>
          <a:bodyPr/>
          <a:lstStyle/>
          <a:p>
            <a:endParaRPr lang="fr-FR"/>
          </a:p>
        </p:txBody>
      </p:sp>
      <p:pic>
        <p:nvPicPr>
          <p:cNvPr id="2051" name="Picture 3" descr="C:\Users\HP\Desktop\Cours A2\P3090085.JPG"/>
          <p:cNvPicPr>
            <a:picLocks noChangeAspect="1" noChangeArrowheads="1"/>
          </p:cNvPicPr>
          <p:nvPr/>
        </p:nvPicPr>
        <p:blipFill>
          <a:blip r:embed="rId2" cstate="print"/>
          <a:srcRect/>
          <a:stretch>
            <a:fillRect/>
          </a:stretch>
        </p:blipFill>
        <p:spPr bwMode="auto">
          <a:xfrm>
            <a:off x="500034" y="857232"/>
            <a:ext cx="8429652" cy="578647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Autofit/>
          </a:bodyPr>
          <a:lstStyle/>
          <a:p>
            <a:r>
              <a:rPr lang="fr-FR" sz="2800" b="1" u="sng" dirty="0" smtClean="0"/>
              <a:t>Particularités spécifiques</a:t>
            </a:r>
            <a:endParaRPr lang="fr-FR" sz="2800" b="1" u="sng" dirty="0"/>
          </a:p>
        </p:txBody>
      </p:sp>
      <p:sp>
        <p:nvSpPr>
          <p:cNvPr id="3" name="Espace réservé du contenu 2"/>
          <p:cNvSpPr>
            <a:spLocks noGrp="1"/>
          </p:cNvSpPr>
          <p:nvPr>
            <p:ph idx="1"/>
          </p:nvPr>
        </p:nvSpPr>
        <p:spPr>
          <a:xfrm>
            <a:off x="214282" y="285728"/>
            <a:ext cx="8786874" cy="6286544"/>
          </a:xfrm>
        </p:spPr>
        <p:txBody>
          <a:bodyPr>
            <a:noAutofit/>
          </a:bodyPr>
          <a:lstStyle/>
          <a:p>
            <a:r>
              <a:rPr lang="fr-FR" sz="1800" dirty="0" smtClean="0">
                <a:solidFill>
                  <a:srgbClr val="FF0000"/>
                </a:solidFill>
              </a:rPr>
              <a:t>Equidés:</a:t>
            </a:r>
            <a:r>
              <a:rPr lang="fr-FR" sz="1800" dirty="0" smtClean="0"/>
              <a:t> Les reins sont lisses en surface, le rein droit , en situation plus </a:t>
            </a:r>
            <a:r>
              <a:rPr lang="fr-FR" sz="1800" dirty="0" err="1" smtClean="0"/>
              <a:t>crâniale</a:t>
            </a:r>
            <a:r>
              <a:rPr lang="fr-FR" sz="1800" dirty="0" smtClean="0"/>
              <a:t>, est plus grand que le rein gauche en général. La vessie est </a:t>
            </a:r>
            <a:r>
              <a:rPr lang="fr-FR" sz="1800" dirty="0" err="1" smtClean="0"/>
              <a:t>intrapelvienne</a:t>
            </a:r>
            <a:r>
              <a:rPr lang="fr-FR" sz="1800" dirty="0" smtClean="0"/>
              <a:t> quand elle est vide</a:t>
            </a:r>
          </a:p>
          <a:p>
            <a:r>
              <a:rPr lang="fr-FR" sz="1800" dirty="0" smtClean="0">
                <a:solidFill>
                  <a:srgbClr val="FF0000"/>
                </a:solidFill>
              </a:rPr>
              <a:t>Grands ruminants: </a:t>
            </a:r>
            <a:r>
              <a:rPr lang="fr-FR" sz="1800" dirty="0" smtClean="0"/>
              <a:t>Il y a 30 lobes environ, très visibles par de profonds sillons. Ils sont dissymétriques. Le rein gauche est un peu plus lourd que le droit; Le rein gauche présente, chez l’adulte, une topographie particulière</a:t>
            </a:r>
            <a:r>
              <a:rPr lang="fr-FR" sz="1800" dirty="0" smtClean="0">
                <a:solidFill>
                  <a:srgbClr val="0070C0"/>
                </a:solidFill>
              </a:rPr>
              <a:t>, il est flottant à droite du rumen</a:t>
            </a:r>
            <a:r>
              <a:rPr lang="fr-FR" sz="1800" dirty="0" smtClean="0"/>
              <a:t>. La vessie est plus volumineuse que chez les Equidés; Remplie, elle est presque située dans l’abdomen</a:t>
            </a:r>
          </a:p>
          <a:p>
            <a:r>
              <a:rPr lang="fr-FR" sz="1800" dirty="0" smtClean="0">
                <a:solidFill>
                  <a:srgbClr val="FF0000"/>
                </a:solidFill>
              </a:rPr>
              <a:t>Petits ruminants: </a:t>
            </a:r>
            <a:r>
              <a:rPr lang="fr-FR" sz="1800" dirty="0" smtClean="0"/>
              <a:t>Les reins sont très différents de ceux du Bœuf, ils sont lisses en surface et à peu près égaux. Le rein droit est situé contre la paroi lombaire et </a:t>
            </a:r>
            <a:r>
              <a:rPr lang="fr-FR" sz="1800" dirty="0" smtClean="0">
                <a:solidFill>
                  <a:srgbClr val="0070C0"/>
                </a:solidFill>
              </a:rPr>
              <a:t>le rein gauche est flottant contre le sac dorsal du rumen</a:t>
            </a:r>
          </a:p>
          <a:p>
            <a:r>
              <a:rPr lang="fr-FR" sz="1800" dirty="0" smtClean="0">
                <a:solidFill>
                  <a:srgbClr val="FF0000"/>
                </a:solidFill>
              </a:rPr>
              <a:t>Chien:</a:t>
            </a:r>
            <a:r>
              <a:rPr lang="fr-FR" sz="1800" dirty="0" smtClean="0"/>
              <a:t> les reins ressemblent beaucoup à ceux des Petits ruminants, à peu près égaux et presque symétriques. La vessie est entièrement logée dans l’abdomen, elle est très </a:t>
            </a:r>
            <a:r>
              <a:rPr lang="fr-FR" sz="1800" dirty="0" err="1" smtClean="0"/>
              <a:t>distensible</a:t>
            </a:r>
            <a:endParaRPr lang="fr-FR" sz="1800" dirty="0" smtClean="0"/>
          </a:p>
          <a:p>
            <a:r>
              <a:rPr lang="fr-FR" sz="1800" dirty="0" smtClean="0">
                <a:solidFill>
                  <a:srgbClr val="FF0000"/>
                </a:solidFill>
              </a:rPr>
              <a:t>Chat:</a:t>
            </a:r>
            <a:r>
              <a:rPr lang="fr-FR" sz="1800" dirty="0" smtClean="0"/>
              <a:t> Les voies urinaires ressemblent à celles du Chien mais les reins sont très différents. Ils sont plus volumineux, en situation plus caudale. Le rein gauche est mobile et les 2 peuvent être palpés très facilement à travers la paroi abdominale. Chez l’adulte, la coloration jaune-rosé est due à l’accumulation de gouttelettes lipidiques sur les parois du néphron; C’est une surcharge normale qu’on retrouve dans les reins des autres félins</a:t>
            </a:r>
          </a:p>
          <a:p>
            <a:r>
              <a:rPr lang="fr-FR" sz="1800" dirty="0" smtClean="0">
                <a:solidFill>
                  <a:srgbClr val="FF0000"/>
                </a:solidFill>
              </a:rPr>
              <a:t>Lapin: </a:t>
            </a:r>
            <a:r>
              <a:rPr lang="fr-FR" sz="1800" dirty="0" smtClean="0"/>
              <a:t>Les reins sont plus petits que ceux du Chat, le droit est plus </a:t>
            </a:r>
            <a:r>
              <a:rPr lang="fr-FR" sz="1800" dirty="0" err="1" smtClean="0"/>
              <a:t>crânial</a:t>
            </a:r>
            <a:r>
              <a:rPr lang="fr-FR" sz="1800" dirty="0" smtClean="0"/>
              <a:t> que le gauche, ils sont placés plus latéralement que dans les autres espèces. La vessie est située dans l’abdomen. En réplétion, elle dépasse la région ombilicale</a:t>
            </a:r>
          </a:p>
          <a:p>
            <a:r>
              <a:rPr lang="fr-FR" sz="1800" dirty="0" smtClean="0">
                <a:solidFill>
                  <a:srgbClr val="FF0000"/>
                </a:solidFill>
              </a:rPr>
              <a:t>Homme:</a:t>
            </a:r>
            <a:r>
              <a:rPr lang="fr-FR" sz="1800" dirty="0" smtClean="0"/>
              <a:t> Reins en forme de haricot, le rein gauche est plus </a:t>
            </a:r>
            <a:r>
              <a:rPr lang="fr-FR" sz="1800" dirty="0" err="1" smtClean="0"/>
              <a:t>crânial</a:t>
            </a:r>
            <a:r>
              <a:rPr lang="fr-FR" sz="1800" dirty="0" smtClean="0"/>
              <a:t> que le droit, la vessie est </a:t>
            </a:r>
            <a:r>
              <a:rPr lang="fr-FR" sz="1800" dirty="0" err="1" smtClean="0"/>
              <a:t>intrapelvienne</a:t>
            </a:r>
            <a:r>
              <a:rPr lang="fr-FR" sz="1800" dirty="0" smtClean="0"/>
              <a:t> quand elle est vide </a:t>
            </a:r>
            <a:endParaRPr lang="fr-F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428604"/>
            <a:ext cx="8715436" cy="6215106"/>
          </a:xfrm>
        </p:spPr>
        <p:txBody>
          <a:bodyPr>
            <a:normAutofit fontScale="92500" lnSpcReduction="20000"/>
          </a:bodyPr>
          <a:lstStyle/>
          <a:p>
            <a:pPr>
              <a:buNone/>
            </a:pPr>
            <a:r>
              <a:rPr lang="fr-FR" dirty="0" smtClean="0"/>
              <a:t>    </a:t>
            </a:r>
            <a:r>
              <a:rPr lang="fr-FR" u="sng" dirty="0" smtClean="0">
                <a:solidFill>
                  <a:srgbClr val="FF0000"/>
                </a:solidFill>
              </a:rPr>
              <a:t>Caractères physiques</a:t>
            </a:r>
            <a:r>
              <a:rPr lang="fr-FR" dirty="0" smtClean="0">
                <a:solidFill>
                  <a:srgbClr val="FF0000"/>
                </a:solidFill>
              </a:rPr>
              <a:t>: </a:t>
            </a:r>
          </a:p>
          <a:p>
            <a:pPr>
              <a:buNone/>
            </a:pPr>
            <a:endParaRPr lang="fr-FR" dirty="0" smtClean="0">
              <a:solidFill>
                <a:srgbClr val="FF0000"/>
              </a:solidFill>
            </a:endParaRPr>
          </a:p>
          <a:p>
            <a:pPr>
              <a:buFontTx/>
              <a:buChar char="-"/>
            </a:pPr>
            <a:r>
              <a:rPr lang="fr-FR" u="sng" dirty="0" smtClean="0"/>
              <a:t>Couleur</a:t>
            </a:r>
            <a:r>
              <a:rPr lang="fr-FR" dirty="0" smtClean="0"/>
              <a:t>: varie d’un brun-rougeâtre au brun-violacé et dépend de la quantité de sang retenue dans l’organe</a:t>
            </a:r>
          </a:p>
          <a:p>
            <a:pPr>
              <a:buFontTx/>
              <a:buChar char="-"/>
            </a:pPr>
            <a:r>
              <a:rPr lang="fr-FR" u="sng" dirty="0" smtClean="0"/>
              <a:t>Consistance</a:t>
            </a:r>
            <a:r>
              <a:rPr lang="fr-FR" dirty="0" smtClean="0"/>
              <a:t>: ferme, un peu élastique. Le tissu rénal est relativement friable quand l’organe est dépourvu de sa capsule rénale</a:t>
            </a:r>
          </a:p>
          <a:p>
            <a:pPr>
              <a:buFontTx/>
              <a:buChar char="-"/>
            </a:pPr>
            <a:r>
              <a:rPr lang="fr-FR" u="sng" dirty="0" smtClean="0"/>
              <a:t>Poids</a:t>
            </a:r>
            <a:r>
              <a:rPr lang="fr-FR" dirty="0" smtClean="0"/>
              <a:t>: rarement égal pour les 2 glandes. </a:t>
            </a:r>
            <a:r>
              <a:rPr lang="fr-FR" dirty="0" smtClean="0">
                <a:solidFill>
                  <a:srgbClr val="FF0000"/>
                </a:solidFill>
              </a:rPr>
              <a:t>Le rein gauche </a:t>
            </a:r>
            <a:r>
              <a:rPr lang="fr-FR" dirty="0" smtClean="0"/>
              <a:t>est </a:t>
            </a:r>
            <a:r>
              <a:rPr lang="fr-FR" dirty="0" smtClean="0">
                <a:solidFill>
                  <a:srgbClr val="FF0000"/>
                </a:solidFill>
              </a:rPr>
              <a:t>plus lourd </a:t>
            </a:r>
            <a:r>
              <a:rPr lang="fr-FR" dirty="0" smtClean="0"/>
              <a:t>que le droit chez </a:t>
            </a:r>
            <a:r>
              <a:rPr lang="fr-FR" dirty="0" smtClean="0">
                <a:solidFill>
                  <a:srgbClr val="FF0000"/>
                </a:solidFill>
              </a:rPr>
              <a:t>le Bœuf, le Chien </a:t>
            </a:r>
            <a:r>
              <a:rPr lang="fr-FR" dirty="0" smtClean="0"/>
              <a:t>et l’Homme</a:t>
            </a:r>
          </a:p>
          <a:p>
            <a:pPr>
              <a:buNone/>
            </a:pPr>
            <a:r>
              <a:rPr lang="fr-FR" dirty="0" smtClean="0"/>
              <a:t>    C’est </a:t>
            </a:r>
            <a:r>
              <a:rPr lang="fr-FR" dirty="0" smtClean="0">
                <a:solidFill>
                  <a:srgbClr val="FF0000"/>
                </a:solidFill>
              </a:rPr>
              <a:t>le rein droit </a:t>
            </a:r>
            <a:r>
              <a:rPr lang="fr-FR" dirty="0" smtClean="0"/>
              <a:t>qui </a:t>
            </a:r>
            <a:r>
              <a:rPr lang="fr-FR" dirty="0" smtClean="0">
                <a:solidFill>
                  <a:srgbClr val="FF0000"/>
                </a:solidFill>
              </a:rPr>
              <a:t>prédomine</a:t>
            </a:r>
            <a:r>
              <a:rPr lang="fr-FR" dirty="0" smtClean="0"/>
              <a:t> en général chez </a:t>
            </a:r>
            <a:r>
              <a:rPr lang="fr-FR" dirty="0" smtClean="0">
                <a:solidFill>
                  <a:srgbClr val="FF0000"/>
                </a:solidFill>
              </a:rPr>
              <a:t>les Equidés </a:t>
            </a:r>
            <a:r>
              <a:rPr lang="fr-FR" dirty="0" smtClean="0"/>
              <a:t>mais dans une même espèce, les variations sont fréquentes et les poids peuvent même être inversés.</a:t>
            </a:r>
          </a:p>
          <a:p>
            <a:pPr>
              <a:buFontTx/>
              <a:buChar char="-"/>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algn="ctr">
              <a:buNone/>
            </a:pPr>
            <a:r>
              <a:rPr lang="fr-FR" sz="4400" u="sng" dirty="0" smtClean="0"/>
              <a:t>Références  bibliographiques </a:t>
            </a:r>
          </a:p>
          <a:p>
            <a:pPr>
              <a:buNone/>
            </a:pPr>
            <a:r>
              <a:rPr lang="fr-FR" dirty="0" smtClean="0"/>
              <a:t>   </a:t>
            </a:r>
          </a:p>
          <a:p>
            <a:pPr>
              <a:buNone/>
            </a:pPr>
            <a:r>
              <a:rPr lang="fr-FR" dirty="0" smtClean="0"/>
              <a:t>        BARONE  R. « Anatomie comparée des </a:t>
            </a:r>
          </a:p>
          <a:p>
            <a:pPr>
              <a:buNone/>
            </a:pPr>
            <a:r>
              <a:rPr lang="fr-FR" dirty="0" smtClean="0"/>
              <a:t>        animaux domestiques; Tome 4 : Appareil  </a:t>
            </a:r>
          </a:p>
          <a:p>
            <a:pPr>
              <a:buNone/>
            </a:pPr>
            <a:r>
              <a:rPr lang="fr-FR" dirty="0" smtClean="0"/>
              <a:t>        uro-génital, Fœtus et ses annexes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14282" y="214290"/>
            <a:ext cx="8715436" cy="6429420"/>
          </a:xfrm>
        </p:spPr>
        <p:txBody>
          <a:bodyPr>
            <a:noAutofit/>
          </a:bodyPr>
          <a:lstStyle/>
          <a:p>
            <a:pPr>
              <a:buNone/>
            </a:pPr>
            <a:r>
              <a:rPr lang="fr-FR" sz="2200" dirty="0" smtClean="0">
                <a:solidFill>
                  <a:srgbClr val="FF0000"/>
                </a:solidFill>
              </a:rPr>
              <a:t>     </a:t>
            </a:r>
            <a:r>
              <a:rPr lang="fr-FR" sz="2200" u="sng" dirty="0" smtClean="0">
                <a:solidFill>
                  <a:srgbClr val="FF0000"/>
                </a:solidFill>
              </a:rPr>
              <a:t>Conformation extérieure</a:t>
            </a:r>
            <a:r>
              <a:rPr lang="fr-FR" sz="2200" dirty="0" smtClean="0">
                <a:solidFill>
                  <a:srgbClr val="FF0000"/>
                </a:solidFill>
              </a:rPr>
              <a:t>: </a:t>
            </a:r>
            <a:r>
              <a:rPr lang="fr-FR" sz="2200" dirty="0" smtClean="0"/>
              <a:t>Comme ceux de l’Homme, les reins des Mammifères domestiques sont conglomérés et leur surface est unie. Ceux du </a:t>
            </a:r>
            <a:r>
              <a:rPr lang="fr-FR" sz="2200" dirty="0" smtClean="0">
                <a:solidFill>
                  <a:srgbClr val="FF0000"/>
                </a:solidFill>
              </a:rPr>
              <a:t>Bœuf</a:t>
            </a:r>
            <a:r>
              <a:rPr lang="fr-FR" sz="2200" dirty="0" smtClean="0"/>
              <a:t> font exception , </a:t>
            </a:r>
            <a:r>
              <a:rPr lang="fr-FR" sz="2200" dirty="0" smtClean="0">
                <a:solidFill>
                  <a:srgbClr val="FF0000"/>
                </a:solidFill>
              </a:rPr>
              <a:t>leur </a:t>
            </a:r>
            <a:r>
              <a:rPr lang="fr-FR" sz="2200" dirty="0" err="1" smtClean="0">
                <a:solidFill>
                  <a:srgbClr val="FF0000"/>
                </a:solidFill>
              </a:rPr>
              <a:t>lobation</a:t>
            </a:r>
            <a:r>
              <a:rPr lang="fr-FR" sz="2200" dirty="0" smtClean="0">
                <a:solidFill>
                  <a:srgbClr val="FF0000"/>
                </a:solidFill>
              </a:rPr>
              <a:t> reste apparente</a:t>
            </a:r>
            <a:r>
              <a:rPr lang="fr-FR" sz="2200" dirty="0" smtClean="0"/>
              <a:t>, marquée par de forts sillons qui délimitent des surfaces irrégulières. </a:t>
            </a:r>
          </a:p>
          <a:p>
            <a:pPr>
              <a:buNone/>
            </a:pPr>
            <a:r>
              <a:rPr lang="fr-FR" sz="2200" dirty="0" smtClean="0"/>
              <a:t>     Chaque rein, plaqué contre la paroi lombaire est aplati </a:t>
            </a:r>
            <a:r>
              <a:rPr lang="fr-FR" sz="2200" dirty="0" err="1" smtClean="0"/>
              <a:t>dorso</a:t>
            </a:r>
            <a:r>
              <a:rPr lang="fr-FR" sz="2200" dirty="0" smtClean="0"/>
              <a:t>-</a:t>
            </a:r>
            <a:r>
              <a:rPr lang="fr-FR" sz="2200" dirty="0" err="1" smtClean="0"/>
              <a:t>ventralement</a:t>
            </a:r>
            <a:r>
              <a:rPr lang="fr-FR" sz="2200" dirty="0" smtClean="0"/>
              <a:t> et un peu plus long que large. Il présente 2 faces, 2 bords et 2 extrémités:</a:t>
            </a:r>
          </a:p>
          <a:p>
            <a:pPr>
              <a:buFontTx/>
              <a:buChar char="-"/>
            </a:pPr>
            <a:r>
              <a:rPr lang="fr-FR" sz="2200" dirty="0" smtClean="0">
                <a:solidFill>
                  <a:srgbClr val="FF0000"/>
                </a:solidFill>
              </a:rPr>
              <a:t>Les faces </a:t>
            </a:r>
            <a:r>
              <a:rPr lang="fr-FR" sz="2200" dirty="0" smtClean="0"/>
              <a:t>sont l’une dorsale et l’autre ventrale</a:t>
            </a:r>
          </a:p>
          <a:p>
            <a:pPr>
              <a:buFontTx/>
              <a:buChar char="-"/>
            </a:pPr>
            <a:r>
              <a:rPr lang="fr-FR" sz="2200" dirty="0" smtClean="0">
                <a:solidFill>
                  <a:srgbClr val="FF0000"/>
                </a:solidFill>
              </a:rPr>
              <a:t>Le bord latéral </a:t>
            </a:r>
            <a:r>
              <a:rPr lang="fr-FR" sz="2200" dirty="0" smtClean="0"/>
              <a:t>est épais et convexe</a:t>
            </a:r>
          </a:p>
          <a:p>
            <a:pPr>
              <a:buFontTx/>
              <a:buChar char="-"/>
            </a:pPr>
            <a:r>
              <a:rPr lang="fr-FR" sz="2200" dirty="0" smtClean="0">
                <a:solidFill>
                  <a:srgbClr val="FF0000"/>
                </a:solidFill>
              </a:rPr>
              <a:t>Le bord médial</a:t>
            </a:r>
            <a:r>
              <a:rPr lang="fr-FR" sz="2200" dirty="0" smtClean="0"/>
              <a:t> est plus court, profondément marqué par </a:t>
            </a:r>
            <a:r>
              <a:rPr lang="fr-FR" sz="2200" dirty="0" smtClean="0">
                <a:solidFill>
                  <a:srgbClr val="0070C0"/>
                </a:solidFill>
              </a:rPr>
              <a:t>le hile rénal </a:t>
            </a:r>
            <a:r>
              <a:rPr lang="fr-FR" sz="2200" dirty="0" smtClean="0"/>
              <a:t>qui donne accès au </a:t>
            </a:r>
            <a:r>
              <a:rPr lang="fr-FR" sz="2200" dirty="0" smtClean="0">
                <a:solidFill>
                  <a:srgbClr val="00B050"/>
                </a:solidFill>
              </a:rPr>
              <a:t>sinus rénal </a:t>
            </a:r>
            <a:r>
              <a:rPr lang="fr-FR" sz="2200" dirty="0" smtClean="0"/>
              <a:t>et donne passage aux vaisseaux et nerfs  de l’organe et à l’uretère</a:t>
            </a:r>
          </a:p>
          <a:p>
            <a:pPr>
              <a:buFontTx/>
              <a:buChar char="-"/>
            </a:pPr>
            <a:r>
              <a:rPr lang="fr-FR" sz="2200" dirty="0" smtClean="0">
                <a:solidFill>
                  <a:srgbClr val="FF0000"/>
                </a:solidFill>
              </a:rPr>
              <a:t>Les extrémités (ou pôles)</a:t>
            </a:r>
            <a:r>
              <a:rPr lang="fr-FR" sz="2200" dirty="0" smtClean="0"/>
              <a:t> sont l’une </a:t>
            </a:r>
            <a:r>
              <a:rPr lang="fr-FR" sz="2200" dirty="0" err="1" smtClean="0"/>
              <a:t>crâniale</a:t>
            </a:r>
            <a:r>
              <a:rPr lang="fr-FR" sz="2200" dirty="0" smtClean="0"/>
              <a:t> et l’autre caudale, arrondies et épaisses</a:t>
            </a:r>
          </a:p>
          <a:p>
            <a:pPr>
              <a:buNone/>
            </a:pPr>
            <a:r>
              <a:rPr lang="fr-FR" sz="2200" dirty="0" smtClean="0"/>
              <a:t>     Sur </a:t>
            </a:r>
            <a:r>
              <a:rPr lang="fr-FR" sz="2200" dirty="0" smtClean="0">
                <a:solidFill>
                  <a:srgbClr val="0070C0"/>
                </a:solidFill>
              </a:rPr>
              <a:t>les extrémités </a:t>
            </a:r>
            <a:r>
              <a:rPr lang="fr-FR" sz="2200" dirty="0" err="1" smtClean="0">
                <a:solidFill>
                  <a:srgbClr val="0070C0"/>
                </a:solidFill>
              </a:rPr>
              <a:t>crâniales</a:t>
            </a:r>
            <a:r>
              <a:rPr lang="fr-FR" sz="2200" dirty="0" smtClean="0">
                <a:solidFill>
                  <a:srgbClr val="0070C0"/>
                </a:solidFill>
              </a:rPr>
              <a:t> </a:t>
            </a:r>
            <a:r>
              <a:rPr lang="fr-FR" sz="2200" dirty="0" smtClean="0"/>
              <a:t>se trouvent 2 petites glandes: </a:t>
            </a:r>
            <a:r>
              <a:rPr lang="fr-FR" sz="2200" dirty="0" smtClean="0">
                <a:solidFill>
                  <a:srgbClr val="00B050"/>
                </a:solidFill>
              </a:rPr>
              <a:t>les glandes surrénales</a:t>
            </a:r>
            <a:r>
              <a:rPr lang="fr-FR" sz="2200" dirty="0" smtClean="0"/>
              <a:t>. Dans la plupart des espèces, les 2 reins se ressemblent beaucoup mais il existe quelques exceptions. </a:t>
            </a:r>
            <a:r>
              <a:rPr lang="fr-FR" sz="2200" dirty="0" smtClean="0">
                <a:solidFill>
                  <a:srgbClr val="FF0000"/>
                </a:solidFill>
              </a:rPr>
              <a:t>Ainsi, le rein gauche des Ruminants est flottant à droite du rumen avec un hile long et oblique. </a:t>
            </a:r>
            <a:endParaRPr lang="fr-FR" sz="22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7" name="Picture 3" descr="C:\Users\HP\Desktop\Cours A2\P3090077.JPG"/>
          <p:cNvPicPr>
            <a:picLocks noGrp="1" noChangeAspect="1" noChangeArrowheads="1"/>
          </p:cNvPicPr>
          <p:nvPr>
            <p:ph idx="1"/>
          </p:nvPr>
        </p:nvPicPr>
        <p:blipFill>
          <a:blip r:embed="rId2" cstate="print"/>
          <a:srcRect/>
          <a:stretch>
            <a:fillRect/>
          </a:stretch>
        </p:blipFill>
        <p:spPr bwMode="auto">
          <a:xfrm>
            <a:off x="857224" y="214290"/>
            <a:ext cx="7500990" cy="63579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20357"/>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215106"/>
          </a:xfrm>
        </p:spPr>
        <p:txBody>
          <a:bodyPr>
            <a:normAutofit/>
          </a:bodyPr>
          <a:lstStyle/>
          <a:p>
            <a:pPr>
              <a:buNone/>
            </a:pPr>
            <a:r>
              <a:rPr lang="fr-FR" dirty="0" smtClean="0">
                <a:solidFill>
                  <a:srgbClr val="FF0000"/>
                </a:solidFill>
              </a:rPr>
              <a:t>    </a:t>
            </a:r>
            <a:r>
              <a:rPr lang="fr-FR" u="sng" dirty="0" smtClean="0">
                <a:solidFill>
                  <a:srgbClr val="FF0000"/>
                </a:solidFill>
              </a:rPr>
              <a:t>Conformation intérieure</a:t>
            </a:r>
            <a:r>
              <a:rPr lang="fr-FR" dirty="0" smtClean="0">
                <a:solidFill>
                  <a:srgbClr val="FF0000"/>
                </a:solidFill>
              </a:rPr>
              <a:t>: </a:t>
            </a:r>
            <a:r>
              <a:rPr lang="fr-FR" dirty="0" smtClean="0"/>
              <a:t>Les coupes pratiquées sur un rein montre qu’il est creusé d’une cavité: </a:t>
            </a:r>
            <a:r>
              <a:rPr lang="fr-FR" dirty="0" smtClean="0">
                <a:solidFill>
                  <a:srgbClr val="FF0000"/>
                </a:solidFill>
              </a:rPr>
              <a:t>le sinus rénal </a:t>
            </a:r>
            <a:r>
              <a:rPr lang="fr-FR" dirty="0" smtClean="0"/>
              <a:t>, autour de laquelle le parenchyme est formé de couches concentriques. Le sinus rénal est une cavité aplatie et allongée dans le même sens que le rein. Il loge le bassinet et les principaux vaisseaux et nerfs de l’organe, le tout entouré de tissu conjonctif , plus ou moins graisseux. </a:t>
            </a:r>
          </a:p>
          <a:p>
            <a:pPr>
              <a:buNone/>
            </a:pPr>
            <a:r>
              <a:rPr lang="fr-FR" dirty="0" smtClean="0"/>
              <a:t>    Il est limité par une paroi irrégulière, percée de multiples petits orifices par lesquels les vaisseaux entrent et sortent du parenchyme.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dirty="0"/>
          </a:p>
        </p:txBody>
      </p:sp>
      <p:sp>
        <p:nvSpPr>
          <p:cNvPr id="3" name="Espace réservé du contenu 2"/>
          <p:cNvSpPr>
            <a:spLocks noGrp="1"/>
          </p:cNvSpPr>
          <p:nvPr>
            <p:ph idx="1"/>
          </p:nvPr>
        </p:nvSpPr>
        <p:spPr>
          <a:xfrm>
            <a:off x="214282" y="571480"/>
            <a:ext cx="8715436" cy="6072230"/>
          </a:xfrm>
        </p:spPr>
        <p:txBody>
          <a:bodyPr>
            <a:normAutofit fontScale="85000" lnSpcReduction="20000"/>
          </a:bodyPr>
          <a:lstStyle/>
          <a:p>
            <a:pPr>
              <a:buNone/>
            </a:pPr>
            <a:r>
              <a:rPr lang="fr-FR" dirty="0" smtClean="0"/>
              <a:t>     Des reliefs situés au niveau du bassinet sont: </a:t>
            </a:r>
            <a:r>
              <a:rPr lang="fr-FR" dirty="0" smtClean="0">
                <a:solidFill>
                  <a:srgbClr val="FF0000"/>
                </a:solidFill>
              </a:rPr>
              <a:t>les papilles rénales </a:t>
            </a:r>
            <a:r>
              <a:rPr lang="fr-FR" dirty="0" smtClean="0"/>
              <a:t>et dans certaines espèces, elles sont confondues en une longue </a:t>
            </a:r>
            <a:r>
              <a:rPr lang="fr-FR" dirty="0" smtClean="0">
                <a:solidFill>
                  <a:srgbClr val="FF0000"/>
                </a:solidFill>
              </a:rPr>
              <a:t>crête rénale ( Equidés</a:t>
            </a:r>
            <a:r>
              <a:rPr lang="fr-FR" dirty="0" smtClean="0"/>
              <a:t>). Le parenchyme rénal est délimité par une capsule fibreuse qui couvre toute la surface de l’organe.</a:t>
            </a:r>
          </a:p>
          <a:p>
            <a:pPr>
              <a:buNone/>
            </a:pPr>
            <a:r>
              <a:rPr lang="fr-FR" dirty="0" smtClean="0"/>
              <a:t>     Il est coloré en rouge dans sa </a:t>
            </a:r>
            <a:r>
              <a:rPr lang="fr-FR" dirty="0" smtClean="0">
                <a:solidFill>
                  <a:srgbClr val="FF0000"/>
                </a:solidFill>
              </a:rPr>
              <a:t>partie périphérique</a:t>
            </a:r>
            <a:r>
              <a:rPr lang="fr-FR" dirty="0" smtClean="0"/>
              <a:t>: </a:t>
            </a:r>
            <a:r>
              <a:rPr lang="fr-FR" dirty="0" smtClean="0">
                <a:solidFill>
                  <a:srgbClr val="FF0000"/>
                </a:solidFill>
              </a:rPr>
              <a:t>c’est le cortex rénal </a:t>
            </a:r>
            <a:r>
              <a:rPr lang="fr-FR" dirty="0" smtClean="0"/>
              <a:t>. Il devient plus pâle dans sa </a:t>
            </a:r>
            <a:r>
              <a:rPr lang="fr-FR" dirty="0" smtClean="0">
                <a:solidFill>
                  <a:srgbClr val="0070C0"/>
                </a:solidFill>
              </a:rPr>
              <a:t>partie profonde</a:t>
            </a:r>
            <a:r>
              <a:rPr lang="fr-FR" dirty="0" smtClean="0"/>
              <a:t>: </a:t>
            </a:r>
            <a:r>
              <a:rPr lang="fr-FR" dirty="0" smtClean="0">
                <a:solidFill>
                  <a:srgbClr val="0070C0"/>
                </a:solidFill>
              </a:rPr>
              <a:t>c’est la </a:t>
            </a:r>
            <a:r>
              <a:rPr lang="fr-FR" dirty="0" err="1" smtClean="0">
                <a:solidFill>
                  <a:srgbClr val="0070C0"/>
                </a:solidFill>
              </a:rPr>
              <a:t>médulla</a:t>
            </a:r>
            <a:r>
              <a:rPr lang="fr-FR" dirty="0" smtClean="0">
                <a:solidFill>
                  <a:srgbClr val="0070C0"/>
                </a:solidFill>
              </a:rPr>
              <a:t> rénale </a:t>
            </a:r>
            <a:r>
              <a:rPr lang="fr-FR" dirty="0" smtClean="0"/>
              <a:t>qui entoure le sinus rénal.</a:t>
            </a:r>
          </a:p>
          <a:p>
            <a:pPr>
              <a:buNone/>
            </a:pPr>
            <a:r>
              <a:rPr lang="fr-FR" dirty="0" smtClean="0"/>
              <a:t>     Chez les Equidés, Petits ruminants, Carnivores et Lapin, les lobes rénaux sont entièrement confondus; </a:t>
            </a:r>
            <a:r>
              <a:rPr lang="fr-FR" dirty="0" smtClean="0">
                <a:solidFill>
                  <a:srgbClr val="FF0000"/>
                </a:solidFill>
              </a:rPr>
              <a:t>Chez les Grands ruminants, les lobes sont bien distincts,</a:t>
            </a:r>
            <a:r>
              <a:rPr lang="fr-FR" dirty="0" smtClean="0"/>
              <a:t> chacun est accolé à ses voisins par le cortex qui occupe une grande partie de sa périphérie.</a:t>
            </a:r>
          </a:p>
          <a:p>
            <a:pPr>
              <a:buNone/>
            </a:pPr>
            <a:r>
              <a:rPr lang="fr-FR" dirty="0" smtClean="0"/>
              <a:t>     Ainsi, la coupe de ces reins montre </a:t>
            </a:r>
            <a:r>
              <a:rPr lang="fr-FR" dirty="0" smtClean="0">
                <a:solidFill>
                  <a:srgbClr val="0070C0"/>
                </a:solidFill>
              </a:rPr>
              <a:t>des colonnes rénales, </a:t>
            </a:r>
            <a:r>
              <a:rPr lang="fr-FR" dirty="0" smtClean="0"/>
              <a:t>chaque colonne appartient en propre à un lobe et constitue </a:t>
            </a:r>
            <a:r>
              <a:rPr lang="fr-FR" dirty="0" smtClean="0">
                <a:solidFill>
                  <a:srgbClr val="00B050"/>
                </a:solidFill>
              </a:rPr>
              <a:t>une pyramide rénale </a:t>
            </a:r>
            <a:r>
              <a:rPr lang="fr-FR" dirty="0" smtClean="0"/>
              <a:t>dont le sommet est formé par </a:t>
            </a:r>
            <a:r>
              <a:rPr lang="fr-FR" dirty="0" smtClean="0">
                <a:solidFill>
                  <a:srgbClr val="00B050"/>
                </a:solidFill>
              </a:rPr>
              <a:t>les papilles rénales</a:t>
            </a:r>
            <a:r>
              <a:rPr lang="fr-FR" dirty="0" smtClean="0"/>
              <a: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000108"/>
          </a:xfrm>
        </p:spPr>
        <p:txBody>
          <a:bodyPr>
            <a:noAutofit/>
          </a:bodyPr>
          <a:lstStyle/>
          <a:p>
            <a:r>
              <a:rPr lang="fr-FR" sz="2800" b="1" u="sng" dirty="0" smtClean="0"/>
              <a:t>Reins à surface unie : conformation intérieure</a:t>
            </a:r>
            <a:r>
              <a:rPr lang="fr-FR" sz="2800" dirty="0" smtClean="0"/>
              <a:t>, Equidé, Petit ruminant, </a:t>
            </a:r>
            <a:r>
              <a:rPr lang="fr-FR" sz="2800" dirty="0" err="1" smtClean="0"/>
              <a:t>Carnivore,Lapin</a:t>
            </a:r>
            <a:endParaRPr lang="fr-FR" sz="2800" dirty="0"/>
          </a:p>
        </p:txBody>
      </p:sp>
      <p:sp>
        <p:nvSpPr>
          <p:cNvPr id="5" name="Espace réservé du contenu 4"/>
          <p:cNvSpPr>
            <a:spLocks noGrp="1"/>
          </p:cNvSpPr>
          <p:nvPr>
            <p:ph sz="half" idx="1"/>
          </p:nvPr>
        </p:nvSpPr>
        <p:spPr>
          <a:xfrm>
            <a:off x="214282" y="1071546"/>
            <a:ext cx="4281518" cy="5500726"/>
          </a:xfrm>
        </p:spPr>
        <p:txBody>
          <a:bodyPr>
            <a:normAutofit/>
          </a:bodyPr>
          <a:lstStyle/>
          <a:p>
            <a:endParaRPr lang="fr-FR" dirty="0" smtClean="0"/>
          </a:p>
          <a:p>
            <a:r>
              <a:rPr lang="fr-FR" b="1" dirty="0" smtClean="0"/>
              <a:t>Rouge foncé: le cortex</a:t>
            </a:r>
          </a:p>
          <a:p>
            <a:r>
              <a:rPr lang="fr-FR" b="1" dirty="0" smtClean="0"/>
              <a:t>Rose: la </a:t>
            </a:r>
            <a:r>
              <a:rPr lang="fr-FR" b="1" dirty="0" err="1" smtClean="0"/>
              <a:t>médulla</a:t>
            </a:r>
            <a:endParaRPr lang="fr-FR" b="1" dirty="0" smtClean="0"/>
          </a:p>
          <a:p>
            <a:r>
              <a:rPr lang="fr-FR" b="1" dirty="0" smtClean="0"/>
              <a:t>Bassinet</a:t>
            </a:r>
          </a:p>
          <a:p>
            <a:r>
              <a:rPr lang="fr-FR" b="1" dirty="0" smtClean="0"/>
              <a:t>Crête rénale</a:t>
            </a:r>
          </a:p>
          <a:p>
            <a:r>
              <a:rPr lang="fr-FR" b="1" dirty="0" smtClean="0"/>
              <a:t>Vaisseaux et nerfs</a:t>
            </a:r>
          </a:p>
          <a:p>
            <a:r>
              <a:rPr lang="fr-FR" b="1" dirty="0" smtClean="0"/>
              <a:t>Uretère</a:t>
            </a:r>
          </a:p>
          <a:p>
            <a:r>
              <a:rPr lang="fr-FR" b="1" dirty="0" smtClean="0"/>
              <a:t>Veine rénale en bleu</a:t>
            </a:r>
          </a:p>
          <a:p>
            <a:r>
              <a:rPr lang="fr-FR" b="1" dirty="0" smtClean="0"/>
              <a:t>Artère rénale en rouge</a:t>
            </a:r>
          </a:p>
          <a:p>
            <a:r>
              <a:rPr lang="fr-FR" b="1" dirty="0" smtClean="0"/>
              <a:t>Glande surrénale en rose</a:t>
            </a:r>
          </a:p>
          <a:p>
            <a:endParaRPr lang="fr-FR" dirty="0"/>
          </a:p>
        </p:txBody>
      </p:sp>
      <p:pic>
        <p:nvPicPr>
          <p:cNvPr id="3074" name="Picture 2" descr="C:\Users\HP\Desktop\Cours A2\P3090078.JPG"/>
          <p:cNvPicPr>
            <a:picLocks noGrp="1" noChangeAspect="1" noChangeArrowheads="1"/>
          </p:cNvPicPr>
          <p:nvPr>
            <p:ph sz="half" idx="2"/>
          </p:nvPr>
        </p:nvPicPr>
        <p:blipFill>
          <a:blip r:embed="rId2" cstate="print"/>
          <a:srcRect/>
          <a:stretch>
            <a:fillRect/>
          </a:stretch>
        </p:blipFill>
        <p:spPr bwMode="auto">
          <a:xfrm>
            <a:off x="4500562" y="1142984"/>
            <a:ext cx="4643438" cy="5286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42852"/>
            <a:ext cx="8229600" cy="500066"/>
          </a:xfrm>
        </p:spPr>
        <p:txBody>
          <a:bodyPr>
            <a:normAutofit fontScale="90000"/>
          </a:bodyPr>
          <a:lstStyle/>
          <a:p>
            <a:r>
              <a:rPr lang="fr-FR" b="1" u="sng" dirty="0" smtClean="0"/>
              <a:t>Reins Homme: Coupe sagittale</a:t>
            </a:r>
            <a:endParaRPr lang="fr-FR" b="1" u="sng" dirty="0"/>
          </a:p>
        </p:txBody>
      </p:sp>
      <p:pic>
        <p:nvPicPr>
          <p:cNvPr id="5122" name="Picture 2" descr="C:\Users\HP\Desktop\Schémas App.uro-génital\rein coupe.jpg"/>
          <p:cNvPicPr>
            <a:picLocks noGrp="1" noChangeAspect="1" noChangeArrowheads="1"/>
          </p:cNvPicPr>
          <p:nvPr>
            <p:ph sz="half" idx="1"/>
          </p:nvPr>
        </p:nvPicPr>
        <p:blipFill>
          <a:blip r:embed="rId2"/>
          <a:stretch>
            <a:fillRect/>
          </a:stretch>
        </p:blipFill>
        <p:spPr bwMode="auto">
          <a:xfrm>
            <a:off x="214282" y="1000108"/>
            <a:ext cx="4929190" cy="5500726"/>
          </a:xfrm>
          <a:prstGeom prst="rect">
            <a:avLst/>
          </a:prstGeom>
          <a:noFill/>
        </p:spPr>
      </p:pic>
      <p:pic>
        <p:nvPicPr>
          <p:cNvPr id="2050" name="Picture 2" descr="C:\Users\HP\Desktop\Splanchno\coupe rein.jpg"/>
          <p:cNvPicPr>
            <a:picLocks noGrp="1" noChangeAspect="1" noChangeArrowheads="1"/>
          </p:cNvPicPr>
          <p:nvPr>
            <p:ph sz="half" idx="2"/>
          </p:nvPr>
        </p:nvPicPr>
        <p:blipFill>
          <a:blip r:embed="rId3"/>
          <a:srcRect/>
          <a:stretch>
            <a:fillRect/>
          </a:stretch>
        </p:blipFill>
        <p:spPr bwMode="auto">
          <a:xfrm>
            <a:off x="5072066" y="1071546"/>
            <a:ext cx="3929090" cy="52109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2128</Words>
  <Application>Microsoft Office PowerPoint</Application>
  <PresentationFormat>Affichage à l'écran (4:3)</PresentationFormat>
  <Paragraphs>163</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Appareil uro-génital</vt:lpstr>
      <vt:lpstr>APPAREIL  URINAIRE</vt:lpstr>
      <vt:lpstr>Diapositive 3</vt:lpstr>
      <vt:lpstr>Diapositive 4</vt:lpstr>
      <vt:lpstr>Diapositive 5</vt:lpstr>
      <vt:lpstr>Diapositive 6</vt:lpstr>
      <vt:lpstr>Diapositive 7</vt:lpstr>
      <vt:lpstr>Reins à surface unie : conformation intérieure, Equidé, Petit ruminant, Carnivore,Lapin</vt:lpstr>
      <vt:lpstr>Reins Homme: Coupe sagittale</vt:lpstr>
      <vt:lpstr>Moyens de fixité du rein </vt:lpstr>
      <vt:lpstr>Diapositive 11</vt:lpstr>
      <vt:lpstr>Reins lobés de Bovin:conformation extérieure</vt:lpstr>
      <vt:lpstr>Reins de Bovins</vt:lpstr>
      <vt:lpstr>Reins lobés (Bovins): conformation intérieure</vt:lpstr>
      <vt:lpstr>Diapositive 15</vt:lpstr>
      <vt:lpstr>Diapositive 16</vt:lpstr>
      <vt:lpstr>Voies d’excrétion de l’urine</vt:lpstr>
      <vt:lpstr>Bassinet</vt:lpstr>
      <vt:lpstr>Uretère</vt:lpstr>
      <vt:lpstr>Diapositive 20</vt:lpstr>
      <vt:lpstr>Vessie urinaire</vt:lpstr>
      <vt:lpstr>Diapositive 22</vt:lpstr>
      <vt:lpstr>Moyens de fixité de la vessie</vt:lpstr>
      <vt:lpstr>Urètre</vt:lpstr>
      <vt:lpstr>Diapositive 25</vt:lpstr>
      <vt:lpstr>Diapositive 26</vt:lpstr>
      <vt:lpstr>VESSIE</vt:lpstr>
      <vt:lpstr>Vessie</vt:lpstr>
      <vt:lpstr>Particularités spécifiques</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APPAREIL    URINAIRE</dc:title>
  <dc:creator>HP</dc:creator>
  <cp:lastModifiedBy>USER</cp:lastModifiedBy>
  <cp:revision>75</cp:revision>
  <dcterms:created xsi:type="dcterms:W3CDTF">2020-09-02T19:41:25Z</dcterms:created>
  <dcterms:modified xsi:type="dcterms:W3CDTF">2024-02-22T09:55:45Z</dcterms:modified>
</cp:coreProperties>
</file>