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0" r:id="rId2"/>
    <p:sldId id="312" r:id="rId3"/>
    <p:sldId id="315" r:id="rId4"/>
    <p:sldId id="296" r:id="rId5"/>
    <p:sldId id="313" r:id="rId6"/>
    <p:sldId id="299" r:id="rId7"/>
    <p:sldId id="303" r:id="rId8"/>
    <p:sldId id="316" r:id="rId9"/>
    <p:sldId id="317" r:id="rId10"/>
    <p:sldId id="300" r:id="rId11"/>
    <p:sldId id="301" r:id="rId12"/>
    <p:sldId id="318" r:id="rId13"/>
    <p:sldId id="320" r:id="rId14"/>
    <p:sldId id="319" r:id="rId15"/>
    <p:sldId id="289" r:id="rId16"/>
    <p:sldId id="262" r:id="rId17"/>
    <p:sldId id="279" r:id="rId18"/>
    <p:sldId id="302" r:id="rId19"/>
    <p:sldId id="295" r:id="rId20"/>
    <p:sldId id="321" r:id="rId21"/>
    <p:sldId id="322" r:id="rId22"/>
    <p:sldId id="29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38"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48521-539F-4D06-B49C-C1D8ED222AC8}" type="datetimeFigureOut">
              <a:rPr lang="fr-FR" smtClean="0"/>
              <a:pPr/>
              <a:t>25/04/2023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5455B-BD12-4F8B-9671-4FD6C3656C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15455B-BD12-4F8B-9671-4FD6C3656C34}"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15455B-BD12-4F8B-9671-4FD6C3656C34}"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51368E-AEF8-4377-885C-EED3BF8257F4}" type="datetimeFigureOut">
              <a:rPr lang="fr-FR" smtClean="0"/>
              <a:pPr/>
              <a:t>25/04/2023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1EF15-D1DA-4C36-90E4-C48AFA2731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1368E-AEF8-4377-885C-EED3BF8257F4}" type="datetimeFigureOut">
              <a:rPr lang="fr-FR" smtClean="0"/>
              <a:pPr/>
              <a:t>25/04/2023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1EF15-D1DA-4C36-90E4-C48AFA2731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857256"/>
          </a:xfrm>
        </p:spPr>
        <p:txBody>
          <a:bodyPr>
            <a:normAutofit fontScale="90000"/>
          </a:bodyPr>
          <a:lstStyle/>
          <a:p>
            <a:r>
              <a:rPr lang="fr-FR" sz="3600" b="1" u="sng" dirty="0" smtClean="0"/>
              <a:t>Appareils génitaux mâle et femelle</a:t>
            </a:r>
            <a:br>
              <a:rPr lang="fr-FR" sz="3600" b="1" u="sng" dirty="0" smtClean="0"/>
            </a:br>
            <a:r>
              <a:rPr lang="fr-FR" sz="2700" dirty="0" smtClean="0"/>
              <a:t>Ils sont formés de 3 grandes parties:</a:t>
            </a:r>
            <a:br>
              <a:rPr lang="fr-FR" sz="2700" dirty="0" smtClean="0"/>
            </a:br>
            <a:endParaRPr lang="fr-FR" sz="2700" b="1" u="sng" dirty="0"/>
          </a:p>
        </p:txBody>
      </p:sp>
      <p:sp>
        <p:nvSpPr>
          <p:cNvPr id="4" name="Espace réservé du contenu 3"/>
          <p:cNvSpPr>
            <a:spLocks noGrp="1"/>
          </p:cNvSpPr>
          <p:nvPr>
            <p:ph sz="half" idx="1"/>
          </p:nvPr>
        </p:nvSpPr>
        <p:spPr>
          <a:xfrm>
            <a:off x="214282" y="1071546"/>
            <a:ext cx="4643470" cy="5572164"/>
          </a:xfrm>
        </p:spPr>
        <p:txBody>
          <a:bodyPr>
            <a:normAutofit fontScale="77500" lnSpcReduction="20000"/>
          </a:bodyPr>
          <a:lstStyle/>
          <a:p>
            <a:pPr>
              <a:buNone/>
            </a:pPr>
            <a:r>
              <a:rPr lang="fr-FR" dirty="0" smtClean="0">
                <a:solidFill>
                  <a:srgbClr val="FF0000"/>
                </a:solidFill>
              </a:rPr>
              <a:t>                              </a:t>
            </a:r>
            <a:r>
              <a:rPr lang="fr-FR" u="sng" dirty="0" smtClean="0">
                <a:solidFill>
                  <a:srgbClr val="FF0000"/>
                </a:solidFill>
              </a:rPr>
              <a:t>Mâle</a:t>
            </a:r>
          </a:p>
          <a:p>
            <a:pPr>
              <a:buNone/>
            </a:pPr>
            <a:r>
              <a:rPr lang="fr-FR" dirty="0" smtClean="0"/>
              <a:t> </a:t>
            </a:r>
            <a:r>
              <a:rPr lang="fr-FR" b="1" dirty="0" smtClean="0"/>
              <a:t>-   </a:t>
            </a:r>
            <a:r>
              <a:rPr lang="fr-FR" b="1" dirty="0" smtClean="0">
                <a:solidFill>
                  <a:srgbClr val="0070C0"/>
                </a:solidFill>
              </a:rPr>
              <a:t>Section glandulaire</a:t>
            </a:r>
            <a:r>
              <a:rPr lang="fr-FR" b="1" dirty="0" smtClean="0"/>
              <a:t>: Testicules</a:t>
            </a:r>
          </a:p>
          <a:p>
            <a:pPr>
              <a:buNone/>
            </a:pPr>
            <a:r>
              <a:rPr lang="fr-FR" b="1" dirty="0" smtClean="0"/>
              <a:t> -   </a:t>
            </a:r>
            <a:r>
              <a:rPr lang="fr-FR" b="1" dirty="0" smtClean="0">
                <a:solidFill>
                  <a:srgbClr val="0070C0"/>
                </a:solidFill>
              </a:rPr>
              <a:t>Section tubulaire</a:t>
            </a:r>
            <a:r>
              <a:rPr lang="fr-FR" b="1" dirty="0" smtClean="0"/>
              <a:t>: voies spermatiques ou voies de stockage et de transport du sperme jusqu’au sinus uro-génital: </a:t>
            </a:r>
            <a:r>
              <a:rPr lang="fr-FR" b="1" dirty="0" err="1" smtClean="0"/>
              <a:t>Epididyme,canal</a:t>
            </a:r>
            <a:r>
              <a:rPr lang="fr-FR" b="1" dirty="0" smtClean="0"/>
              <a:t> déférent et glande vésiculaire ou vésicule séminale</a:t>
            </a:r>
          </a:p>
          <a:p>
            <a:pPr>
              <a:buNone/>
            </a:pPr>
            <a:r>
              <a:rPr lang="fr-FR" b="1" dirty="0" smtClean="0"/>
              <a:t>  -  </a:t>
            </a:r>
            <a:r>
              <a:rPr lang="fr-FR" b="1" dirty="0" smtClean="0">
                <a:solidFill>
                  <a:srgbClr val="0070C0"/>
                </a:solidFill>
              </a:rPr>
              <a:t>Section </a:t>
            </a:r>
            <a:r>
              <a:rPr lang="fr-FR" b="1" dirty="0" err="1" smtClean="0">
                <a:solidFill>
                  <a:srgbClr val="0070C0"/>
                </a:solidFill>
              </a:rPr>
              <a:t>uro-génitale</a:t>
            </a:r>
            <a:r>
              <a:rPr lang="fr-FR" b="1" dirty="0" err="1" smtClean="0"/>
              <a:t>:formée</a:t>
            </a:r>
            <a:r>
              <a:rPr lang="fr-FR" b="1" dirty="0" smtClean="0"/>
              <a:t> par un long conduit: l’urètre</a:t>
            </a:r>
          </a:p>
          <a:p>
            <a:pPr>
              <a:buNone/>
            </a:pPr>
            <a:r>
              <a:rPr lang="fr-FR" b="1" dirty="0" smtClean="0"/>
              <a:t>      A celui-ci sont annexées des glandes (prostate, glandes bulbo-urétrales ou glandes de Cowper) et des formations érectiles dont la principale est :le corps caverneux.</a:t>
            </a:r>
          </a:p>
          <a:p>
            <a:pPr>
              <a:buNone/>
            </a:pPr>
            <a:r>
              <a:rPr lang="fr-FR" b="1" dirty="0" smtClean="0"/>
              <a:t>      C’est l’union de ce dernier et de la partie </a:t>
            </a:r>
            <a:r>
              <a:rPr lang="fr-FR" b="1" dirty="0" err="1" smtClean="0"/>
              <a:t>extrapelvienne</a:t>
            </a:r>
            <a:r>
              <a:rPr lang="fr-FR" b="1" dirty="0" smtClean="0"/>
              <a:t> de l’urètre qui constitue : le pénis, organe copulateur du mâle.</a:t>
            </a:r>
            <a:endParaRPr lang="fr-FR" b="1" dirty="0"/>
          </a:p>
        </p:txBody>
      </p:sp>
      <p:sp>
        <p:nvSpPr>
          <p:cNvPr id="5" name="Espace réservé du contenu 4"/>
          <p:cNvSpPr>
            <a:spLocks noGrp="1"/>
          </p:cNvSpPr>
          <p:nvPr>
            <p:ph sz="half" idx="2"/>
          </p:nvPr>
        </p:nvSpPr>
        <p:spPr>
          <a:xfrm>
            <a:off x="4857752" y="1071546"/>
            <a:ext cx="4143404" cy="5643602"/>
          </a:xfrm>
        </p:spPr>
        <p:txBody>
          <a:bodyPr>
            <a:normAutofit fontScale="77500" lnSpcReduction="20000"/>
          </a:bodyPr>
          <a:lstStyle/>
          <a:p>
            <a:pPr>
              <a:buNone/>
            </a:pPr>
            <a:r>
              <a:rPr lang="fr-FR" dirty="0" smtClean="0">
                <a:solidFill>
                  <a:srgbClr val="FF0000"/>
                </a:solidFill>
              </a:rPr>
              <a:t>                </a:t>
            </a:r>
            <a:r>
              <a:rPr lang="fr-FR" u="sng" dirty="0" smtClean="0">
                <a:solidFill>
                  <a:srgbClr val="FF0000"/>
                </a:solidFill>
              </a:rPr>
              <a:t>Femelle</a:t>
            </a:r>
          </a:p>
          <a:p>
            <a:pPr>
              <a:buNone/>
            </a:pPr>
            <a:r>
              <a:rPr lang="fr-FR" b="1" dirty="0" smtClean="0"/>
              <a:t>-  </a:t>
            </a:r>
            <a:r>
              <a:rPr lang="fr-FR" dirty="0" smtClean="0"/>
              <a:t>  </a:t>
            </a:r>
            <a:r>
              <a:rPr lang="fr-FR" sz="3100" b="1" dirty="0" smtClean="0">
                <a:solidFill>
                  <a:srgbClr val="0070C0"/>
                </a:solidFill>
              </a:rPr>
              <a:t>Section glandulaire</a:t>
            </a:r>
            <a:r>
              <a:rPr lang="fr-FR" sz="3100" b="1" dirty="0" smtClean="0"/>
              <a:t>: Ovaires</a:t>
            </a:r>
          </a:p>
          <a:p>
            <a:pPr>
              <a:buNone/>
            </a:pPr>
            <a:r>
              <a:rPr lang="fr-FR" sz="3100" b="1" dirty="0" smtClean="0">
                <a:solidFill>
                  <a:srgbClr val="0070C0"/>
                </a:solidFill>
              </a:rPr>
              <a:t>-   Section tubulaire</a:t>
            </a:r>
            <a:r>
              <a:rPr lang="fr-FR" sz="3100" b="1" dirty="0" smtClean="0"/>
              <a:t>: voies génitales qui présentent 3 étages différents par la conformation et les fonctions: trompe utérine ou trompe de </a:t>
            </a:r>
            <a:r>
              <a:rPr lang="fr-FR" sz="3100" b="1" dirty="0" err="1" smtClean="0"/>
              <a:t>Faloppe</a:t>
            </a:r>
            <a:r>
              <a:rPr lang="fr-FR" sz="3100" b="1" dirty="0" smtClean="0"/>
              <a:t> ou </a:t>
            </a:r>
            <a:r>
              <a:rPr lang="fr-FR" sz="3100" b="1" dirty="0" err="1" smtClean="0"/>
              <a:t>salpinx</a:t>
            </a:r>
            <a:r>
              <a:rPr lang="fr-FR" sz="3100" b="1" dirty="0" smtClean="0"/>
              <a:t> ou </a:t>
            </a:r>
            <a:r>
              <a:rPr lang="fr-FR" sz="3100" b="1" dirty="0" err="1" smtClean="0"/>
              <a:t>oviducte,utérus</a:t>
            </a:r>
            <a:r>
              <a:rPr lang="fr-FR" sz="3100" b="1" dirty="0" smtClean="0"/>
              <a:t> et vagin</a:t>
            </a:r>
          </a:p>
          <a:p>
            <a:pPr>
              <a:buNone/>
            </a:pPr>
            <a:r>
              <a:rPr lang="fr-FR" sz="3100" b="1" dirty="0" smtClean="0"/>
              <a:t>-   </a:t>
            </a:r>
            <a:r>
              <a:rPr lang="fr-FR" sz="3100" b="1" dirty="0" smtClean="0">
                <a:solidFill>
                  <a:srgbClr val="0070C0"/>
                </a:solidFill>
              </a:rPr>
              <a:t>Section uro-génitale</a:t>
            </a:r>
            <a:r>
              <a:rPr lang="fr-FR" sz="3100" b="1" dirty="0" smtClean="0"/>
              <a:t>: ou sinus </a:t>
            </a:r>
            <a:r>
              <a:rPr lang="fr-FR" sz="3100" b="1" dirty="0" err="1" smtClean="0"/>
              <a:t>uro-génital,beaucoup</a:t>
            </a:r>
            <a:r>
              <a:rPr lang="fr-FR" sz="3100" b="1" dirty="0" smtClean="0"/>
              <a:t> plus court et plus large que chez le mâle, formé par le vestibule du vagin et la vulve.</a:t>
            </a:r>
            <a:endParaRPr lang="fr-FR" sz="31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3966"/>
          </a:xfrm>
        </p:spPr>
        <p:txBody>
          <a:bodyPr>
            <a:normAutofit fontScale="90000"/>
          </a:bodyPr>
          <a:lstStyle/>
          <a:p>
            <a:endParaRPr lang="fr-FR" dirty="0"/>
          </a:p>
        </p:txBody>
      </p:sp>
      <p:sp>
        <p:nvSpPr>
          <p:cNvPr id="3" name="Espace réservé du contenu 2"/>
          <p:cNvSpPr>
            <a:spLocks noGrp="1"/>
          </p:cNvSpPr>
          <p:nvPr>
            <p:ph idx="1"/>
          </p:nvPr>
        </p:nvSpPr>
        <p:spPr>
          <a:xfrm>
            <a:off x="214282" y="571480"/>
            <a:ext cx="8715436" cy="6143668"/>
          </a:xfrm>
        </p:spPr>
        <p:txBody>
          <a:bodyPr>
            <a:normAutofit fontScale="85000" lnSpcReduction="20000"/>
          </a:bodyPr>
          <a:lstStyle/>
          <a:p>
            <a:pPr>
              <a:buNone/>
            </a:pPr>
            <a:r>
              <a:rPr lang="fr-FR" dirty="0" smtClean="0"/>
              <a:t>-   </a:t>
            </a:r>
            <a:r>
              <a:rPr lang="fr-FR" b="1" u="sng" dirty="0" smtClean="0">
                <a:solidFill>
                  <a:srgbClr val="FF0000"/>
                </a:solidFill>
              </a:rPr>
              <a:t>Urètre</a:t>
            </a:r>
            <a:r>
              <a:rPr lang="fr-FR" dirty="0" smtClean="0">
                <a:solidFill>
                  <a:srgbClr val="FF0000"/>
                </a:solidFill>
              </a:rPr>
              <a:t>: </a:t>
            </a:r>
            <a:r>
              <a:rPr lang="fr-FR" dirty="0" smtClean="0"/>
              <a:t>long conduit impair qui sert à l’excrétion de </a:t>
            </a:r>
            <a:r>
              <a:rPr lang="fr-FR" dirty="0" smtClean="0">
                <a:solidFill>
                  <a:srgbClr val="0070C0"/>
                </a:solidFill>
              </a:rPr>
              <a:t>l’urine</a:t>
            </a:r>
            <a:r>
              <a:rPr lang="fr-FR" dirty="0" smtClean="0"/>
              <a:t> et du </a:t>
            </a:r>
            <a:r>
              <a:rPr lang="fr-FR" dirty="0" smtClean="0">
                <a:solidFill>
                  <a:srgbClr val="0070C0"/>
                </a:solidFill>
              </a:rPr>
              <a:t>sperme.</a:t>
            </a:r>
          </a:p>
          <a:p>
            <a:pPr>
              <a:buFontTx/>
              <a:buChar char="-"/>
            </a:pPr>
            <a:r>
              <a:rPr lang="fr-FR" dirty="0" smtClean="0"/>
              <a:t>Il fait suite au col de la vessie et reçoit la terminaison des voies spermatiques</a:t>
            </a:r>
          </a:p>
          <a:p>
            <a:pPr>
              <a:buFontTx/>
              <a:buChar char="-"/>
            </a:pPr>
            <a:r>
              <a:rPr lang="fr-FR" dirty="0" smtClean="0"/>
              <a:t>Il longe le plancher pelvien , sort du bassin et s’unit au corps caverneux qui est une tige érectile et participe avec ce dernier à la constitution du pénis où s’ouvre son orifice terminal à son extrémité</a:t>
            </a:r>
          </a:p>
          <a:p>
            <a:pPr>
              <a:buFontTx/>
              <a:buChar char="-"/>
            </a:pPr>
            <a:r>
              <a:rPr lang="fr-FR" dirty="0" smtClean="0"/>
              <a:t>Il est divisible en 2 parties: </a:t>
            </a:r>
            <a:r>
              <a:rPr lang="fr-FR" dirty="0" smtClean="0">
                <a:solidFill>
                  <a:srgbClr val="0070C0"/>
                </a:solidFill>
              </a:rPr>
              <a:t>une pelvienne</a:t>
            </a:r>
            <a:r>
              <a:rPr lang="fr-FR" dirty="0" smtClean="0"/>
              <a:t>, qui va du col de la vessie où elle commence par l’</a:t>
            </a:r>
            <a:r>
              <a:rPr lang="fr-FR" dirty="0" err="1" smtClean="0"/>
              <a:t>ostium</a:t>
            </a:r>
            <a:r>
              <a:rPr lang="fr-FR" dirty="0" smtClean="0"/>
              <a:t> interne de l’urètre jusqu’à l’arcade ischiatique et </a:t>
            </a:r>
            <a:r>
              <a:rPr lang="fr-FR" dirty="0" smtClean="0">
                <a:solidFill>
                  <a:srgbClr val="0070C0"/>
                </a:solidFill>
              </a:rPr>
              <a:t>une spongieuse </a:t>
            </a:r>
            <a:r>
              <a:rPr lang="fr-FR" dirty="0" smtClean="0"/>
              <a:t>qui entre dans la constitution du pénis et constitue: </a:t>
            </a:r>
            <a:r>
              <a:rPr lang="fr-FR" dirty="0" smtClean="0">
                <a:solidFill>
                  <a:srgbClr val="00B050"/>
                </a:solidFill>
              </a:rPr>
              <a:t>le corps spongieux</a:t>
            </a:r>
          </a:p>
          <a:p>
            <a:pPr>
              <a:buFontTx/>
              <a:buChar char="-"/>
            </a:pPr>
            <a:r>
              <a:rPr lang="fr-FR" dirty="0" smtClean="0"/>
              <a:t>A l’extrémité libre du pénis, l’urètre est entouré par le corps spongieux du gland et s’ouvre à l’extérieur par </a:t>
            </a:r>
            <a:r>
              <a:rPr lang="fr-FR" dirty="0" smtClean="0">
                <a:solidFill>
                  <a:srgbClr val="FF0000"/>
                </a:solidFill>
              </a:rPr>
              <a:t>l’</a:t>
            </a:r>
            <a:r>
              <a:rPr lang="fr-FR" dirty="0" err="1" smtClean="0">
                <a:solidFill>
                  <a:srgbClr val="FF0000"/>
                </a:solidFill>
              </a:rPr>
              <a:t>ostium</a:t>
            </a:r>
            <a:r>
              <a:rPr lang="fr-FR" dirty="0" smtClean="0">
                <a:solidFill>
                  <a:srgbClr val="FF0000"/>
                </a:solidFill>
              </a:rPr>
              <a:t> externe de l’urètre </a:t>
            </a:r>
            <a:r>
              <a:rPr lang="fr-FR" dirty="0" smtClean="0"/>
              <a:t>(méat urinaire).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Autofit/>
          </a:bodyPr>
          <a:lstStyle/>
          <a:p>
            <a:r>
              <a:rPr lang="fr-FR" sz="3600" b="1" u="sng" dirty="0" smtClean="0"/>
              <a:t>Glandes annexées à l’urètre du mâle</a:t>
            </a:r>
            <a:endParaRPr lang="fr-FR" sz="3600" b="1" u="sng" dirty="0"/>
          </a:p>
        </p:txBody>
      </p:sp>
      <p:sp>
        <p:nvSpPr>
          <p:cNvPr id="3" name="Espace réservé du contenu 2"/>
          <p:cNvSpPr>
            <a:spLocks noGrp="1"/>
          </p:cNvSpPr>
          <p:nvPr>
            <p:ph idx="1"/>
          </p:nvPr>
        </p:nvSpPr>
        <p:spPr>
          <a:xfrm>
            <a:off x="214282" y="642918"/>
            <a:ext cx="8715436" cy="6000792"/>
          </a:xfrm>
        </p:spPr>
        <p:txBody>
          <a:bodyPr>
            <a:normAutofit fontScale="62500" lnSpcReduction="20000"/>
          </a:bodyPr>
          <a:lstStyle/>
          <a:p>
            <a:pPr>
              <a:buNone/>
            </a:pPr>
            <a:r>
              <a:rPr lang="fr-FR" dirty="0" smtClean="0">
                <a:solidFill>
                  <a:srgbClr val="FF0000"/>
                </a:solidFill>
              </a:rPr>
              <a:t>- </a:t>
            </a:r>
            <a:r>
              <a:rPr lang="fr-FR" dirty="0" smtClean="0"/>
              <a:t>  </a:t>
            </a:r>
            <a:r>
              <a:rPr lang="fr-FR" sz="3500" b="1" u="sng" dirty="0" smtClean="0">
                <a:solidFill>
                  <a:srgbClr val="FF0000"/>
                </a:solidFill>
              </a:rPr>
              <a:t>Prostate</a:t>
            </a:r>
            <a:r>
              <a:rPr lang="fr-FR" sz="3500" dirty="0" smtClean="0">
                <a:solidFill>
                  <a:srgbClr val="FF0000"/>
                </a:solidFill>
              </a:rPr>
              <a:t>:</a:t>
            </a:r>
            <a:r>
              <a:rPr lang="fr-FR" sz="3500" dirty="0" smtClean="0"/>
              <a:t> Complexe glandulaire développé chez tous les mammifères. Elle se présente comme un organe impair, unique , bilobé, situé près du col de la vessie. C’est en réalité de multiples glandes avec autant de canaux excréteurs . Dans les espèces domestiques, on reconnait 2 groupes, l’un dit:  corps de la prostate qui présente </a:t>
            </a:r>
            <a:r>
              <a:rPr lang="fr-FR" sz="3500" dirty="0" smtClean="0">
                <a:solidFill>
                  <a:srgbClr val="FF0000"/>
                </a:solidFill>
              </a:rPr>
              <a:t>2</a:t>
            </a:r>
            <a:r>
              <a:rPr lang="fr-FR" sz="3500" dirty="0" smtClean="0"/>
              <a:t> lobes (droit et gauche) réunis par l’isthme prostatique et des lobules  disséminés sur le trajet de l’urètre .</a:t>
            </a:r>
          </a:p>
          <a:p>
            <a:pPr>
              <a:buNone/>
            </a:pPr>
            <a:r>
              <a:rPr lang="fr-FR" sz="3500" dirty="0" smtClean="0">
                <a:solidFill>
                  <a:srgbClr val="FF0000"/>
                </a:solidFill>
              </a:rPr>
              <a:t>-  </a:t>
            </a:r>
            <a:r>
              <a:rPr lang="fr-FR" sz="3500" b="1" u="sng" dirty="0" smtClean="0">
                <a:solidFill>
                  <a:srgbClr val="FF0000"/>
                </a:solidFill>
              </a:rPr>
              <a:t>Glandes bulbo-urétrales</a:t>
            </a:r>
            <a:r>
              <a:rPr lang="fr-FR" sz="3500" dirty="0" smtClean="0">
                <a:solidFill>
                  <a:srgbClr val="FF0000"/>
                </a:solidFill>
              </a:rPr>
              <a:t>: </a:t>
            </a:r>
            <a:r>
              <a:rPr lang="fr-FR" sz="3500" dirty="0" smtClean="0"/>
              <a:t>ou glandes de Cowper, paires, de chaque côté situées au niveau de la face dorsale de l’urètre. Leur développement est très variable. Absentes chez le Chien ,  très petites chez le Chat et les Ruminants, elles sont très développées chez le Lapin. Comme la prostate, elles régressent fortement après la castration.</a:t>
            </a:r>
          </a:p>
          <a:p>
            <a:pPr>
              <a:buFontTx/>
              <a:buChar char="-"/>
            </a:pPr>
            <a:r>
              <a:rPr lang="fr-FR" sz="3500" b="1" u="sng" dirty="0" smtClean="0">
                <a:solidFill>
                  <a:srgbClr val="FF0000"/>
                </a:solidFill>
              </a:rPr>
              <a:t>Formations érectiles</a:t>
            </a:r>
            <a:r>
              <a:rPr lang="fr-FR" sz="3500" dirty="0" smtClean="0">
                <a:solidFill>
                  <a:srgbClr val="FF0000"/>
                </a:solidFill>
              </a:rPr>
              <a:t>: </a:t>
            </a:r>
            <a:r>
              <a:rPr lang="fr-FR" sz="3500" dirty="0" smtClean="0"/>
              <a:t>Une partie de l’urètre entre dans la constitution du pénis. Elle y est associée à 3 formations érectiles:</a:t>
            </a:r>
            <a:r>
              <a:rPr lang="fr-FR" sz="3500" dirty="0" smtClean="0">
                <a:solidFill>
                  <a:srgbClr val="FF0000"/>
                </a:solidFill>
              </a:rPr>
              <a:t> </a:t>
            </a:r>
            <a:r>
              <a:rPr lang="fr-FR" sz="3500" dirty="0" smtClean="0">
                <a:solidFill>
                  <a:srgbClr val="0070C0"/>
                </a:solidFill>
              </a:rPr>
              <a:t>les</a:t>
            </a:r>
            <a:r>
              <a:rPr lang="fr-FR" sz="3500" dirty="0" smtClean="0"/>
              <a:t> </a:t>
            </a:r>
            <a:r>
              <a:rPr lang="fr-FR" sz="3500" dirty="0" smtClean="0">
                <a:solidFill>
                  <a:srgbClr val="0070C0"/>
                </a:solidFill>
              </a:rPr>
              <a:t>2 corps caverneux du pénis </a:t>
            </a:r>
            <a:r>
              <a:rPr lang="fr-FR" sz="3500" dirty="0" smtClean="0"/>
              <a:t>et </a:t>
            </a:r>
            <a:r>
              <a:rPr lang="fr-FR" sz="3500" dirty="0" smtClean="0">
                <a:solidFill>
                  <a:srgbClr val="0070C0"/>
                </a:solidFill>
              </a:rPr>
              <a:t>le corps spongieux du gland.</a:t>
            </a:r>
          </a:p>
          <a:p>
            <a:pPr>
              <a:buNone/>
            </a:pPr>
            <a:r>
              <a:rPr lang="fr-FR" sz="3500" dirty="0" smtClean="0">
                <a:solidFill>
                  <a:srgbClr val="0070C0"/>
                </a:solidFill>
              </a:rPr>
              <a:t>      </a:t>
            </a:r>
            <a:r>
              <a:rPr lang="fr-FR" sz="3500" dirty="0" smtClean="0"/>
              <a:t>Le corps caverneux est une tige érectile qui forme avec son homologue la partie principale du pénis et supporte les autres constituants de cet organe.</a:t>
            </a:r>
          </a:p>
          <a:p>
            <a:pPr>
              <a:buNone/>
            </a:pPr>
            <a:r>
              <a:rPr lang="fr-FR" sz="3500" dirty="0" smtClean="0"/>
              <a:t>      Le corps spongieux du gland occupe l’extrémité libre du pénis. Il détermine le relief du gland.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Autofit/>
          </a:bodyPr>
          <a:lstStyle/>
          <a:p>
            <a:r>
              <a:rPr lang="fr-FR" sz="3200" b="1" u="sng" dirty="0" smtClean="0"/>
              <a:t>Pénis</a:t>
            </a:r>
            <a:endParaRPr lang="fr-FR" sz="3200" b="1" u="sng" dirty="0"/>
          </a:p>
        </p:txBody>
      </p:sp>
      <p:sp>
        <p:nvSpPr>
          <p:cNvPr id="3" name="Espace réservé du contenu 2"/>
          <p:cNvSpPr>
            <a:spLocks noGrp="1"/>
          </p:cNvSpPr>
          <p:nvPr>
            <p:ph idx="1"/>
          </p:nvPr>
        </p:nvSpPr>
        <p:spPr>
          <a:xfrm>
            <a:off x="285720" y="785794"/>
            <a:ext cx="8643998" cy="5929354"/>
          </a:xfrm>
        </p:spPr>
        <p:txBody>
          <a:bodyPr>
            <a:normAutofit fontScale="85000" lnSpcReduction="10000"/>
          </a:bodyPr>
          <a:lstStyle/>
          <a:p>
            <a:pPr>
              <a:buNone/>
            </a:pPr>
            <a:r>
              <a:rPr lang="fr-FR" sz="2000" dirty="0" smtClean="0">
                <a:latin typeface="Arial" pitchFamily="34" charset="0"/>
                <a:cs typeface="Arial" pitchFamily="34" charset="0"/>
              </a:rPr>
              <a:t>      Anciennement  «verge», c’est l’organe copulateur du mâle, il est presque entièrement occupé par l’urètre, les corps caverneux et le corps spongieux du gland dont l’érection permet l’accouplement. Il présente une partie moyenne ou corps et 2 extrémités:  l’une fixe </a:t>
            </a:r>
            <a:r>
              <a:rPr lang="fr-FR" sz="2000" dirty="0" smtClean="0">
                <a:solidFill>
                  <a:srgbClr val="FF0000"/>
                </a:solidFill>
                <a:latin typeface="Arial" pitchFamily="34" charset="0"/>
                <a:cs typeface="Arial" pitchFamily="34" charset="0"/>
              </a:rPr>
              <a:t>ou racine </a:t>
            </a:r>
            <a:r>
              <a:rPr lang="fr-FR" sz="2000" dirty="0" smtClean="0">
                <a:latin typeface="Arial" pitchFamily="34" charset="0"/>
                <a:cs typeface="Arial" pitchFamily="34" charset="0"/>
              </a:rPr>
              <a:t>et l’autre libre, occupée par</a:t>
            </a:r>
            <a:r>
              <a:rPr lang="fr-FR" sz="2000" dirty="0" smtClean="0">
                <a:solidFill>
                  <a:srgbClr val="0070C0"/>
                </a:solidFill>
                <a:latin typeface="Arial" pitchFamily="34" charset="0"/>
                <a:cs typeface="Arial" pitchFamily="34" charset="0"/>
              </a:rPr>
              <a:t> </a:t>
            </a:r>
            <a:r>
              <a:rPr lang="fr-FR" sz="2000" dirty="0" smtClean="0">
                <a:solidFill>
                  <a:srgbClr val="FF0000"/>
                </a:solidFill>
                <a:latin typeface="Arial" pitchFamily="34" charset="0"/>
                <a:cs typeface="Arial" pitchFamily="34" charset="0"/>
              </a:rPr>
              <a:t>le gland.</a:t>
            </a:r>
          </a:p>
          <a:p>
            <a:pPr>
              <a:buFontTx/>
              <a:buChar char="-"/>
            </a:pPr>
            <a:r>
              <a:rPr lang="fr-FR" sz="2000" dirty="0" smtClean="0">
                <a:latin typeface="Arial" pitchFamily="34" charset="0"/>
                <a:cs typeface="Arial" pitchFamily="34" charset="0"/>
              </a:rPr>
              <a:t>Le corps constitue la majeure partie de l’organe. C’est une longue tige cylindroïde. La face qui correspond à l’urètre ou face urétrale est généralement ventrale ou </a:t>
            </a:r>
            <a:r>
              <a:rPr lang="fr-FR" sz="2000" dirty="0" err="1" smtClean="0">
                <a:latin typeface="Arial" pitchFamily="34" charset="0"/>
                <a:cs typeface="Arial" pitchFamily="34" charset="0"/>
              </a:rPr>
              <a:t>ventro</a:t>
            </a:r>
            <a:r>
              <a:rPr lang="fr-FR" sz="2000" dirty="0" smtClean="0">
                <a:latin typeface="Arial" pitchFamily="34" charset="0"/>
                <a:cs typeface="Arial" pitchFamily="34" charset="0"/>
              </a:rPr>
              <a:t>-caudale. Elle montre un relief longitudinal : </a:t>
            </a:r>
            <a:r>
              <a:rPr lang="fr-FR" sz="2000" dirty="0" smtClean="0">
                <a:solidFill>
                  <a:srgbClr val="FF0000"/>
                </a:solidFill>
                <a:latin typeface="Arial" pitchFamily="34" charset="0"/>
                <a:cs typeface="Arial" pitchFamily="34" charset="0"/>
              </a:rPr>
              <a:t>le raphé du pénis</a:t>
            </a:r>
            <a:r>
              <a:rPr lang="fr-FR" sz="2000" dirty="0" smtClean="0">
                <a:latin typeface="Arial" pitchFamily="34" charset="0"/>
                <a:cs typeface="Arial" pitchFamily="34" charset="0"/>
              </a:rPr>
              <a:t>, qui peut être suivi sur toute la partie libre de l’organe</a:t>
            </a:r>
          </a:p>
          <a:p>
            <a:pPr>
              <a:buFontTx/>
              <a:buChar char="-"/>
            </a:pPr>
            <a:r>
              <a:rPr lang="fr-FR" sz="2000" dirty="0" smtClean="0">
                <a:latin typeface="Arial" pitchFamily="34" charset="0"/>
                <a:cs typeface="Arial" pitchFamily="34" charset="0"/>
              </a:rPr>
              <a:t>Les faces latérales sont lisses et arrondies, la face opposée à l’urètre constitue: </a:t>
            </a:r>
            <a:r>
              <a:rPr lang="fr-FR" sz="2000" dirty="0" smtClean="0">
                <a:solidFill>
                  <a:srgbClr val="FF0000"/>
                </a:solidFill>
                <a:latin typeface="Arial" pitchFamily="34" charset="0"/>
                <a:cs typeface="Arial" pitchFamily="34" charset="0"/>
              </a:rPr>
              <a:t>le dos du pénis</a:t>
            </a:r>
            <a:r>
              <a:rPr lang="fr-FR" sz="2000" dirty="0" smtClean="0">
                <a:latin typeface="Arial" pitchFamily="34" charset="0"/>
                <a:cs typeface="Arial" pitchFamily="34" charset="0"/>
              </a:rPr>
              <a:t>. Elle est occupée par un important systèmes de veines logées , chez certaines espèces, dans un sillon médian: </a:t>
            </a:r>
            <a:r>
              <a:rPr lang="fr-FR" sz="2000" dirty="0" smtClean="0">
                <a:solidFill>
                  <a:srgbClr val="FF0000"/>
                </a:solidFill>
                <a:latin typeface="Arial" pitchFamily="34" charset="0"/>
                <a:cs typeface="Arial" pitchFamily="34" charset="0"/>
              </a:rPr>
              <a:t>le sillon dorsal du pénis.</a:t>
            </a:r>
          </a:p>
          <a:p>
            <a:pPr>
              <a:buFontTx/>
              <a:buChar char="-"/>
            </a:pPr>
            <a:r>
              <a:rPr lang="fr-FR" sz="2000" dirty="0" smtClean="0">
                <a:latin typeface="Arial" pitchFamily="34" charset="0"/>
                <a:cs typeface="Arial" pitchFamily="34" charset="0"/>
              </a:rPr>
              <a:t>L’extrémité fixe du pénis constitue: </a:t>
            </a:r>
            <a:r>
              <a:rPr lang="fr-FR" sz="2000" dirty="0" smtClean="0">
                <a:solidFill>
                  <a:srgbClr val="FF0000"/>
                </a:solidFill>
                <a:latin typeface="Arial" pitchFamily="34" charset="0"/>
                <a:cs typeface="Arial" pitchFamily="34" charset="0"/>
              </a:rPr>
              <a:t>la racine du pénis</a:t>
            </a:r>
            <a:r>
              <a:rPr lang="fr-FR" sz="2000" dirty="0" smtClean="0">
                <a:latin typeface="Arial" pitchFamily="34" charset="0"/>
                <a:cs typeface="Arial" pitchFamily="34" charset="0"/>
              </a:rPr>
              <a:t>, elle est subdivisé en 2 branches principales: </a:t>
            </a:r>
            <a:r>
              <a:rPr lang="fr-FR" sz="2000" dirty="0" smtClean="0">
                <a:solidFill>
                  <a:srgbClr val="FF0000"/>
                </a:solidFill>
                <a:latin typeface="Arial" pitchFamily="34" charset="0"/>
                <a:cs typeface="Arial" pitchFamily="34" charset="0"/>
              </a:rPr>
              <a:t>les piliers du pénis</a:t>
            </a:r>
            <a:r>
              <a:rPr lang="fr-FR" sz="2000" dirty="0" smtClean="0">
                <a:latin typeface="Arial" pitchFamily="34" charset="0"/>
                <a:cs typeface="Arial" pitchFamily="34" charset="0"/>
              </a:rPr>
              <a:t>, entre lesquels est logé : </a:t>
            </a:r>
            <a:r>
              <a:rPr lang="fr-FR" sz="2000" dirty="0" smtClean="0">
                <a:solidFill>
                  <a:srgbClr val="FF0000"/>
                </a:solidFill>
                <a:latin typeface="Arial" pitchFamily="34" charset="0"/>
                <a:cs typeface="Arial" pitchFamily="34" charset="0"/>
              </a:rPr>
              <a:t>le bulbe du pénis.</a:t>
            </a:r>
          </a:p>
          <a:p>
            <a:pPr>
              <a:buFontTx/>
              <a:buChar char="-"/>
            </a:pPr>
            <a:r>
              <a:rPr lang="fr-FR" sz="2000" dirty="0" smtClean="0">
                <a:latin typeface="Arial" pitchFamily="34" charset="0"/>
                <a:cs typeface="Arial" pitchFamily="34" charset="0"/>
              </a:rPr>
              <a:t>L’extrémité libre forme un élargissement: </a:t>
            </a:r>
            <a:r>
              <a:rPr lang="fr-FR" sz="2000" dirty="0" smtClean="0">
                <a:solidFill>
                  <a:srgbClr val="FF0000"/>
                </a:solidFill>
                <a:latin typeface="Arial" pitchFamily="34" charset="0"/>
                <a:cs typeface="Arial" pitchFamily="34" charset="0"/>
              </a:rPr>
              <a:t>le gland</a:t>
            </a:r>
            <a:r>
              <a:rPr lang="fr-FR" sz="2000" dirty="0" smtClean="0">
                <a:latin typeface="Arial" pitchFamily="34" charset="0"/>
                <a:cs typeface="Arial" pitchFamily="34" charset="0"/>
              </a:rPr>
              <a:t>, revêtu d’une peau lisse. Ce renflement est limité par un bord plus ou moins saillant: </a:t>
            </a:r>
            <a:r>
              <a:rPr lang="fr-FR" sz="2000" dirty="0" smtClean="0">
                <a:solidFill>
                  <a:srgbClr val="FF0000"/>
                </a:solidFill>
                <a:latin typeface="Arial" pitchFamily="34" charset="0"/>
                <a:cs typeface="Arial" pitchFamily="34" charset="0"/>
              </a:rPr>
              <a:t>la couronne du gland</a:t>
            </a:r>
            <a:r>
              <a:rPr lang="fr-FR" sz="2000" dirty="0" smtClean="0">
                <a:latin typeface="Arial" pitchFamily="34" charset="0"/>
                <a:cs typeface="Arial" pitchFamily="34" charset="0"/>
              </a:rPr>
              <a:t>, séparée du corps du pénis par un sillon ou rétrécissement qui marque: </a:t>
            </a:r>
            <a:r>
              <a:rPr lang="fr-FR" sz="2000" dirty="0" smtClean="0">
                <a:solidFill>
                  <a:srgbClr val="FF0000"/>
                </a:solidFill>
                <a:latin typeface="Arial" pitchFamily="34" charset="0"/>
                <a:cs typeface="Arial" pitchFamily="34" charset="0"/>
              </a:rPr>
              <a:t>le col du gland.</a:t>
            </a:r>
          </a:p>
          <a:p>
            <a:pPr>
              <a:buNone/>
            </a:pPr>
            <a:r>
              <a:rPr lang="fr-FR" sz="2000" dirty="0" smtClean="0">
                <a:latin typeface="Arial" pitchFamily="34" charset="0"/>
                <a:cs typeface="Arial" pitchFamily="34" charset="0"/>
              </a:rPr>
              <a:t>      Du côté ventral du gland, s’ouvre </a:t>
            </a:r>
            <a:r>
              <a:rPr lang="fr-FR" sz="2000" dirty="0" smtClean="0">
                <a:solidFill>
                  <a:srgbClr val="FF0000"/>
                </a:solidFill>
                <a:latin typeface="Arial" pitchFamily="34" charset="0"/>
                <a:cs typeface="Arial" pitchFamily="34" charset="0"/>
              </a:rPr>
              <a:t>l’</a:t>
            </a:r>
            <a:r>
              <a:rPr lang="fr-FR" sz="2000" dirty="0" err="1" smtClean="0">
                <a:solidFill>
                  <a:srgbClr val="FF0000"/>
                </a:solidFill>
                <a:latin typeface="Arial" pitchFamily="34" charset="0"/>
                <a:cs typeface="Arial" pitchFamily="34" charset="0"/>
              </a:rPr>
              <a:t>ostium</a:t>
            </a:r>
            <a:r>
              <a:rPr lang="fr-FR" sz="2000" dirty="0" smtClean="0">
                <a:solidFill>
                  <a:srgbClr val="FF0000"/>
                </a:solidFill>
                <a:latin typeface="Arial" pitchFamily="34" charset="0"/>
                <a:cs typeface="Arial" pitchFamily="34" charset="0"/>
              </a:rPr>
              <a:t> externe de l’urètre</a:t>
            </a:r>
            <a:r>
              <a:rPr lang="fr-FR" sz="2000" dirty="0" smtClean="0">
                <a:latin typeface="Arial" pitchFamily="34" charset="0"/>
                <a:cs typeface="Arial" pitchFamily="34" charset="0"/>
              </a:rPr>
              <a:t>, en forme de simple fente longitudinale.  </a:t>
            </a:r>
          </a:p>
          <a:p>
            <a:pPr>
              <a:buNone/>
            </a:pPr>
            <a:r>
              <a:rPr lang="fr-FR" sz="2000" b="1" dirty="0" smtClean="0">
                <a:solidFill>
                  <a:srgbClr val="FF0000"/>
                </a:solidFill>
                <a:latin typeface="Arial" pitchFamily="34" charset="0"/>
                <a:cs typeface="Arial" pitchFamily="34" charset="0"/>
              </a:rPr>
              <a:t>       </a:t>
            </a:r>
            <a:r>
              <a:rPr lang="fr-FR" sz="2000" b="1" u="sng" dirty="0" smtClean="0">
                <a:solidFill>
                  <a:srgbClr val="FF0000"/>
                </a:solidFill>
                <a:latin typeface="Arial" pitchFamily="34" charset="0"/>
                <a:cs typeface="Arial" pitchFamily="34" charset="0"/>
              </a:rPr>
              <a:t>Prépuce: </a:t>
            </a:r>
            <a:r>
              <a:rPr lang="fr-FR" sz="2000" dirty="0" smtClean="0">
                <a:latin typeface="Arial" pitchFamily="34" charset="0"/>
                <a:cs typeface="Arial" pitchFamily="34" charset="0"/>
              </a:rPr>
              <a:t> Anciennement « fourreau » en Anatomie Vétérinaire, c’est une enveloppe cutanée qui abrite le gland ou la partie libre du pénis à l’état physiologique.</a:t>
            </a:r>
            <a:endParaRPr lang="fr-FR" sz="2000" b="1" u="sng"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C:\Users\HP\Desktop\étalon.jpg"/>
          <p:cNvPicPr>
            <a:picLocks noGrp="1" noChangeAspect="1" noChangeArrowheads="1"/>
          </p:cNvPicPr>
          <p:nvPr>
            <p:ph idx="1"/>
          </p:nvPr>
        </p:nvPicPr>
        <p:blipFill>
          <a:blip r:embed="rId2"/>
          <a:srcRect/>
          <a:stretch>
            <a:fillRect/>
          </a:stretch>
        </p:blipFill>
        <p:spPr bwMode="auto">
          <a:xfrm>
            <a:off x="214282" y="1785926"/>
            <a:ext cx="4000528" cy="4071966"/>
          </a:xfrm>
          <a:prstGeom prst="rect">
            <a:avLst/>
          </a:prstGeom>
          <a:noFill/>
        </p:spPr>
      </p:pic>
      <p:pic>
        <p:nvPicPr>
          <p:cNvPr id="2051" name="Picture 3" descr="C:\Users\HP\Desktop\images.jpg"/>
          <p:cNvPicPr>
            <a:picLocks noChangeAspect="1" noChangeArrowheads="1"/>
          </p:cNvPicPr>
          <p:nvPr/>
        </p:nvPicPr>
        <p:blipFill>
          <a:blip r:embed="rId3"/>
          <a:srcRect/>
          <a:stretch>
            <a:fillRect/>
          </a:stretch>
        </p:blipFill>
        <p:spPr bwMode="auto">
          <a:xfrm>
            <a:off x="4786314" y="1714488"/>
            <a:ext cx="3786214" cy="385765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C:\Users\HP\Desktop\fourreau taureau.jpg"/>
          <p:cNvPicPr>
            <a:picLocks noGrp="1" noChangeAspect="1" noChangeArrowheads="1"/>
          </p:cNvPicPr>
          <p:nvPr>
            <p:ph idx="1"/>
          </p:nvPr>
        </p:nvPicPr>
        <p:blipFill>
          <a:blip r:embed="rId2"/>
          <a:srcRect/>
          <a:stretch>
            <a:fillRect/>
          </a:stretch>
        </p:blipFill>
        <p:spPr bwMode="auto">
          <a:xfrm>
            <a:off x="642910" y="214290"/>
            <a:ext cx="8072494" cy="642942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785794"/>
          </a:xfrm>
        </p:spPr>
        <p:txBody>
          <a:bodyPr>
            <a:normAutofit/>
          </a:bodyPr>
          <a:lstStyle/>
          <a:p>
            <a:r>
              <a:rPr lang="fr-FR" sz="3200" b="1" u="sng" dirty="0" smtClean="0"/>
              <a:t>Appareil génital mâle schématisé: Equidé</a:t>
            </a:r>
            <a:endParaRPr lang="fr-FR" sz="3200" b="1" u="sng" dirty="0"/>
          </a:p>
        </p:txBody>
      </p:sp>
      <p:pic>
        <p:nvPicPr>
          <p:cNvPr id="6" name="Picture 2" descr="C:\Users\HP\Desktop\Schémas App.uro-génital\app mâle cheval.jpg"/>
          <p:cNvPicPr>
            <a:picLocks noGrp="1" noChangeAspect="1" noChangeArrowheads="1"/>
          </p:cNvPicPr>
          <p:nvPr>
            <p:ph sz="half" idx="2"/>
          </p:nvPr>
        </p:nvPicPr>
        <p:blipFill>
          <a:blip r:embed="rId2"/>
          <a:stretch>
            <a:fillRect/>
          </a:stretch>
        </p:blipFill>
        <p:spPr bwMode="auto">
          <a:xfrm>
            <a:off x="3786182" y="1500174"/>
            <a:ext cx="5214974" cy="4929222"/>
          </a:xfrm>
          <a:prstGeom prst="rect">
            <a:avLst/>
          </a:prstGeom>
          <a:noFill/>
        </p:spPr>
      </p:pic>
      <p:sp>
        <p:nvSpPr>
          <p:cNvPr id="7" name="Espace réservé du contenu 6"/>
          <p:cNvSpPr>
            <a:spLocks noGrp="1"/>
          </p:cNvSpPr>
          <p:nvPr>
            <p:ph sz="half" idx="1"/>
          </p:nvPr>
        </p:nvSpPr>
        <p:spPr>
          <a:xfrm>
            <a:off x="214282" y="571480"/>
            <a:ext cx="3714776" cy="2071702"/>
          </a:xfrm>
        </p:spPr>
        <p:txBody>
          <a:bodyPr/>
          <a:lstStyle/>
          <a:p>
            <a:pPr>
              <a:buNone/>
            </a:pPr>
            <a:r>
              <a:rPr lang="fr-FR" b="1" dirty="0" smtClean="0"/>
              <a:t>-  </a:t>
            </a:r>
            <a:r>
              <a:rPr lang="fr-FR" b="1" dirty="0" smtClean="0">
                <a:solidFill>
                  <a:srgbClr val="FF0000"/>
                </a:solidFill>
              </a:rPr>
              <a:t>Présence de glandes bulbo-urétrales</a:t>
            </a:r>
          </a:p>
          <a:p>
            <a:pPr>
              <a:buNone/>
            </a:pPr>
            <a:r>
              <a:rPr lang="fr-FR" b="1" dirty="0" smtClean="0"/>
              <a:t> - Scrotum en situation </a:t>
            </a:r>
            <a:r>
              <a:rPr lang="fr-FR" b="1" dirty="0" smtClean="0">
                <a:solidFill>
                  <a:srgbClr val="FF0000"/>
                </a:solidFill>
              </a:rPr>
              <a:t>sous-inguinale </a:t>
            </a:r>
            <a:endParaRPr lang="fr-FR" b="1" dirty="0">
              <a:solidFill>
                <a:srgbClr val="FF0000"/>
              </a:solidFill>
            </a:endParaRPr>
          </a:p>
        </p:txBody>
      </p:sp>
      <p:pic>
        <p:nvPicPr>
          <p:cNvPr id="4098" name="Picture 2" descr="C:\Users\HP\Desktop\scrotum cheval.jpg"/>
          <p:cNvPicPr>
            <a:picLocks noChangeAspect="1" noChangeArrowheads="1"/>
          </p:cNvPicPr>
          <p:nvPr/>
        </p:nvPicPr>
        <p:blipFill>
          <a:blip r:embed="rId3"/>
          <a:srcRect/>
          <a:stretch>
            <a:fillRect/>
          </a:stretch>
        </p:blipFill>
        <p:spPr bwMode="auto">
          <a:xfrm>
            <a:off x="500034" y="2428868"/>
            <a:ext cx="3000396" cy="414340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714356"/>
          </a:xfrm>
        </p:spPr>
        <p:txBody>
          <a:bodyPr>
            <a:normAutofit/>
          </a:bodyPr>
          <a:lstStyle/>
          <a:p>
            <a:r>
              <a:rPr lang="fr-FR" sz="3200" b="1" u="sng" dirty="0" smtClean="0"/>
              <a:t>Appareil  génital mâle schématisé: Bovin </a:t>
            </a:r>
            <a:endParaRPr lang="fr-FR" sz="3200" b="1" u="sng" dirty="0"/>
          </a:p>
        </p:txBody>
      </p:sp>
      <p:sp>
        <p:nvSpPr>
          <p:cNvPr id="6" name="Espace réservé du contenu 5"/>
          <p:cNvSpPr>
            <a:spLocks noGrp="1"/>
          </p:cNvSpPr>
          <p:nvPr>
            <p:ph sz="half" idx="1"/>
          </p:nvPr>
        </p:nvSpPr>
        <p:spPr>
          <a:xfrm>
            <a:off x="214282" y="428604"/>
            <a:ext cx="3786214" cy="3429024"/>
          </a:xfrm>
        </p:spPr>
        <p:txBody>
          <a:bodyPr>
            <a:normAutofit/>
          </a:bodyPr>
          <a:lstStyle/>
          <a:p>
            <a:pPr>
              <a:buNone/>
            </a:pPr>
            <a:endParaRPr lang="fr-FR" b="1" dirty="0" smtClean="0"/>
          </a:p>
          <a:p>
            <a:pPr>
              <a:buNone/>
            </a:pPr>
            <a:r>
              <a:rPr lang="fr-FR" b="1" dirty="0" smtClean="0"/>
              <a:t>   - </a:t>
            </a:r>
            <a:r>
              <a:rPr lang="fr-FR" b="1" dirty="0" smtClean="0">
                <a:solidFill>
                  <a:srgbClr val="FF0000"/>
                </a:solidFill>
              </a:rPr>
              <a:t>Présence de glandes bulbo-urétrales</a:t>
            </a:r>
          </a:p>
          <a:p>
            <a:pPr>
              <a:buNone/>
            </a:pPr>
            <a:r>
              <a:rPr lang="fr-FR" b="1" dirty="0" smtClean="0"/>
              <a:t>   -Scrotum en situation </a:t>
            </a:r>
            <a:r>
              <a:rPr lang="fr-FR" b="1" dirty="0" smtClean="0">
                <a:solidFill>
                  <a:srgbClr val="FF0000"/>
                </a:solidFill>
              </a:rPr>
              <a:t>inguinale</a:t>
            </a:r>
          </a:p>
          <a:p>
            <a:pPr>
              <a:buNone/>
            </a:pPr>
            <a:endParaRPr lang="fr-FR" b="1" dirty="0" smtClean="0"/>
          </a:p>
          <a:p>
            <a:pPr>
              <a:buNone/>
            </a:pPr>
            <a:r>
              <a:rPr lang="fr-FR" b="1" dirty="0" smtClean="0"/>
              <a:t> </a:t>
            </a:r>
            <a:endParaRPr lang="fr-FR" b="1" dirty="0"/>
          </a:p>
        </p:txBody>
      </p:sp>
      <p:pic>
        <p:nvPicPr>
          <p:cNvPr id="6146" name="Picture 2" descr="C:\Users\HP\Desktop\Schémas App.uro-génital\app mâle bovin.jpg"/>
          <p:cNvPicPr>
            <a:picLocks noGrp="1" noChangeAspect="1" noChangeArrowheads="1"/>
          </p:cNvPicPr>
          <p:nvPr>
            <p:ph sz="half" idx="2"/>
          </p:nvPr>
        </p:nvPicPr>
        <p:blipFill>
          <a:blip r:embed="rId2"/>
          <a:srcRect/>
          <a:stretch>
            <a:fillRect/>
          </a:stretch>
        </p:blipFill>
        <p:spPr bwMode="auto">
          <a:xfrm>
            <a:off x="3929058" y="1214422"/>
            <a:ext cx="5214942" cy="4864968"/>
          </a:xfrm>
          <a:prstGeom prst="rect">
            <a:avLst/>
          </a:prstGeom>
          <a:noFill/>
        </p:spPr>
      </p:pic>
      <p:pic>
        <p:nvPicPr>
          <p:cNvPr id="5122" name="Picture 2" descr="C:\Users\HP\Desktop\scrotum taureau.jpg"/>
          <p:cNvPicPr>
            <a:picLocks noChangeAspect="1" noChangeArrowheads="1"/>
          </p:cNvPicPr>
          <p:nvPr/>
        </p:nvPicPr>
        <p:blipFill>
          <a:blip r:embed="rId3"/>
          <a:srcRect/>
          <a:stretch>
            <a:fillRect/>
          </a:stretch>
        </p:blipFill>
        <p:spPr bwMode="auto">
          <a:xfrm>
            <a:off x="142844" y="3071810"/>
            <a:ext cx="3929090" cy="307183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a:bodyPr>
          <a:lstStyle/>
          <a:p>
            <a:r>
              <a:rPr lang="fr-FR" sz="3200" b="1" u="sng" dirty="0" smtClean="0"/>
              <a:t>Appareil génital mâle: Chien</a:t>
            </a:r>
            <a:endParaRPr lang="fr-FR" sz="3200" b="1" u="sng" dirty="0"/>
          </a:p>
        </p:txBody>
      </p:sp>
      <p:pic>
        <p:nvPicPr>
          <p:cNvPr id="5" name="Picture 2" descr="C:\Users\HP\Desktop\Schémas App.uro-génital\chien génital.jpg"/>
          <p:cNvPicPr>
            <a:picLocks noGrp="1" noChangeAspect="1" noChangeArrowheads="1"/>
          </p:cNvPicPr>
          <p:nvPr>
            <p:ph sz="half" idx="2"/>
          </p:nvPr>
        </p:nvPicPr>
        <p:blipFill>
          <a:blip r:embed="rId2"/>
          <a:stretch>
            <a:fillRect/>
          </a:stretch>
        </p:blipFill>
        <p:spPr bwMode="auto">
          <a:xfrm>
            <a:off x="4648200" y="1767199"/>
            <a:ext cx="4038600" cy="4191965"/>
          </a:xfrm>
          <a:prstGeom prst="rect">
            <a:avLst/>
          </a:prstGeom>
          <a:noFill/>
        </p:spPr>
      </p:pic>
      <p:sp>
        <p:nvSpPr>
          <p:cNvPr id="6" name="Espace réservé du contenu 5"/>
          <p:cNvSpPr>
            <a:spLocks noGrp="1"/>
          </p:cNvSpPr>
          <p:nvPr>
            <p:ph sz="half" idx="1"/>
          </p:nvPr>
        </p:nvSpPr>
        <p:spPr>
          <a:xfrm>
            <a:off x="214282" y="642918"/>
            <a:ext cx="4281518" cy="5857916"/>
          </a:xfrm>
        </p:spPr>
        <p:txBody>
          <a:bodyPr/>
          <a:lstStyle/>
          <a:p>
            <a:pPr>
              <a:buFontTx/>
              <a:buChar char="-"/>
            </a:pPr>
            <a:r>
              <a:rPr lang="fr-FR" b="1" dirty="0" smtClean="0">
                <a:solidFill>
                  <a:srgbClr val="FF0000"/>
                </a:solidFill>
              </a:rPr>
              <a:t>Pas </a:t>
            </a:r>
            <a:r>
              <a:rPr lang="fr-FR" b="1" dirty="0" smtClean="0"/>
              <a:t>de glandes bulbo-urétrales</a:t>
            </a:r>
          </a:p>
          <a:p>
            <a:pPr>
              <a:buFontTx/>
              <a:buChar char="-"/>
            </a:pPr>
            <a:r>
              <a:rPr lang="fr-FR" b="1" dirty="0" smtClean="0">
                <a:solidFill>
                  <a:srgbClr val="FF0000"/>
                </a:solidFill>
              </a:rPr>
              <a:t>Os pénien</a:t>
            </a:r>
          </a:p>
          <a:p>
            <a:pPr>
              <a:buFontTx/>
              <a:buChar char="-"/>
            </a:pPr>
            <a:r>
              <a:rPr lang="fr-FR" b="1" dirty="0" smtClean="0"/>
              <a:t>Scrotum en situation </a:t>
            </a:r>
            <a:r>
              <a:rPr lang="fr-FR" b="1" dirty="0" smtClean="0">
                <a:solidFill>
                  <a:srgbClr val="FF0000"/>
                </a:solidFill>
              </a:rPr>
              <a:t>périnéale basse </a:t>
            </a:r>
            <a:endParaRPr lang="fr-FR" b="1" dirty="0">
              <a:solidFill>
                <a:srgbClr val="FF0000"/>
              </a:solidFill>
            </a:endParaRPr>
          </a:p>
        </p:txBody>
      </p:sp>
      <p:pic>
        <p:nvPicPr>
          <p:cNvPr id="3074" name="Picture 2" descr="C:\Users\HP\Desktop\scrotum chien.jpg"/>
          <p:cNvPicPr>
            <a:picLocks noChangeAspect="1" noChangeArrowheads="1"/>
          </p:cNvPicPr>
          <p:nvPr/>
        </p:nvPicPr>
        <p:blipFill>
          <a:blip r:embed="rId3"/>
          <a:srcRect/>
          <a:stretch>
            <a:fillRect/>
          </a:stretch>
        </p:blipFill>
        <p:spPr bwMode="auto">
          <a:xfrm>
            <a:off x="357158" y="3071810"/>
            <a:ext cx="3786214" cy="35719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57200" y="0"/>
            <a:ext cx="8229600" cy="642918"/>
          </a:xfrm>
        </p:spPr>
        <p:txBody>
          <a:bodyPr>
            <a:normAutofit/>
          </a:bodyPr>
          <a:lstStyle/>
          <a:p>
            <a:r>
              <a:rPr lang="fr-FR" sz="3600" b="1" u="sng" dirty="0" smtClean="0"/>
              <a:t>Appareil génital mâle: chat</a:t>
            </a:r>
            <a:endParaRPr lang="fr-FR" sz="3600" b="1" u="sng" dirty="0"/>
          </a:p>
        </p:txBody>
      </p:sp>
      <p:pic>
        <p:nvPicPr>
          <p:cNvPr id="1026" name="Picture 2" descr="C:\Users\HP\Desktop\téléchargement.jpg"/>
          <p:cNvPicPr>
            <a:picLocks noGrp="1" noChangeAspect="1" noChangeArrowheads="1"/>
          </p:cNvPicPr>
          <p:nvPr>
            <p:ph sz="half" idx="1"/>
          </p:nvPr>
        </p:nvPicPr>
        <p:blipFill>
          <a:blip r:embed="rId2"/>
          <a:srcRect/>
          <a:stretch>
            <a:fillRect/>
          </a:stretch>
        </p:blipFill>
        <p:spPr bwMode="auto">
          <a:xfrm>
            <a:off x="1142976" y="2857496"/>
            <a:ext cx="2143140" cy="3786214"/>
          </a:xfrm>
          <a:prstGeom prst="rect">
            <a:avLst/>
          </a:prstGeom>
          <a:noFill/>
        </p:spPr>
      </p:pic>
      <p:pic>
        <p:nvPicPr>
          <p:cNvPr id="1027" name="Picture 3" descr="C:\Users\HP\Desktop\téléchargement (1).jpg"/>
          <p:cNvPicPr>
            <a:picLocks noGrp="1" noChangeAspect="1" noChangeArrowheads="1"/>
          </p:cNvPicPr>
          <p:nvPr>
            <p:ph sz="half" idx="2"/>
          </p:nvPr>
        </p:nvPicPr>
        <p:blipFill>
          <a:blip r:embed="rId3"/>
          <a:srcRect/>
          <a:stretch>
            <a:fillRect/>
          </a:stretch>
        </p:blipFill>
        <p:spPr bwMode="auto">
          <a:xfrm>
            <a:off x="5143504" y="1000108"/>
            <a:ext cx="3429025" cy="5572164"/>
          </a:xfrm>
          <a:prstGeom prst="rect">
            <a:avLst/>
          </a:prstGeom>
          <a:noFill/>
        </p:spPr>
      </p:pic>
      <p:sp>
        <p:nvSpPr>
          <p:cNvPr id="5" name="Rectangle 4"/>
          <p:cNvSpPr/>
          <p:nvPr/>
        </p:nvSpPr>
        <p:spPr>
          <a:xfrm>
            <a:off x="357158" y="785794"/>
            <a:ext cx="4071966" cy="1938992"/>
          </a:xfrm>
          <a:prstGeom prst="rect">
            <a:avLst/>
          </a:prstGeom>
        </p:spPr>
        <p:txBody>
          <a:bodyPr wrap="square">
            <a:spAutoFit/>
          </a:bodyPr>
          <a:lstStyle/>
          <a:p>
            <a:pPr>
              <a:buFontTx/>
              <a:buChar char="-"/>
            </a:pPr>
            <a:r>
              <a:rPr lang="fr-FR" sz="2400" b="1" dirty="0" smtClean="0">
                <a:solidFill>
                  <a:srgbClr val="FF0000"/>
                </a:solidFill>
              </a:rPr>
              <a:t> Présence de glandes bulbo-     </a:t>
            </a:r>
          </a:p>
          <a:p>
            <a:r>
              <a:rPr lang="fr-FR" sz="2400" b="1" dirty="0" smtClean="0">
                <a:solidFill>
                  <a:srgbClr val="FF0000"/>
                </a:solidFill>
              </a:rPr>
              <a:t>  urétrales </a:t>
            </a:r>
            <a:r>
              <a:rPr lang="fr-FR" sz="2400" b="1" dirty="0" smtClean="0"/>
              <a:t>ou glandes de </a:t>
            </a:r>
          </a:p>
          <a:p>
            <a:r>
              <a:rPr lang="fr-FR" sz="2400" b="1" dirty="0" smtClean="0"/>
              <a:t>  Cowper</a:t>
            </a:r>
          </a:p>
          <a:p>
            <a:pPr>
              <a:buNone/>
            </a:pPr>
            <a:r>
              <a:rPr lang="fr-FR" sz="2400" b="1" dirty="0" smtClean="0"/>
              <a:t> - Le scrotum est en situation     </a:t>
            </a:r>
          </a:p>
          <a:p>
            <a:pPr>
              <a:buNone/>
            </a:pPr>
            <a:r>
              <a:rPr lang="fr-FR" sz="2400" b="1" dirty="0" smtClean="0">
                <a:solidFill>
                  <a:srgbClr val="FF0000"/>
                </a:solidFill>
              </a:rPr>
              <a:t>   périnéale haute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Autofit/>
          </a:bodyPr>
          <a:lstStyle/>
          <a:p>
            <a:r>
              <a:rPr lang="fr-FR" sz="3600" b="1" u="sng" dirty="0" smtClean="0"/>
              <a:t>Appareil génital mâle: Lapin</a:t>
            </a:r>
            <a:endParaRPr lang="fr-FR" sz="3600" b="1" u="sng" dirty="0"/>
          </a:p>
        </p:txBody>
      </p:sp>
      <p:sp>
        <p:nvSpPr>
          <p:cNvPr id="3" name="Espace réservé du contenu 2"/>
          <p:cNvSpPr>
            <a:spLocks noGrp="1"/>
          </p:cNvSpPr>
          <p:nvPr>
            <p:ph idx="1"/>
          </p:nvPr>
        </p:nvSpPr>
        <p:spPr>
          <a:xfrm>
            <a:off x="457200" y="642918"/>
            <a:ext cx="4043362" cy="3286148"/>
          </a:xfrm>
        </p:spPr>
        <p:txBody>
          <a:bodyPr>
            <a:normAutofit fontScale="85000" lnSpcReduction="20000"/>
          </a:bodyPr>
          <a:lstStyle/>
          <a:p>
            <a:pPr>
              <a:buNone/>
            </a:pPr>
            <a:r>
              <a:rPr lang="fr-FR" b="1" dirty="0" smtClean="0"/>
              <a:t>- 2 scrotums bien distincts  </a:t>
            </a:r>
          </a:p>
          <a:p>
            <a:pPr>
              <a:buNone/>
            </a:pPr>
            <a:r>
              <a:rPr lang="fr-FR" b="1" dirty="0" smtClean="0"/>
              <a:t>- Présence de glandes bulbo-urétrales</a:t>
            </a:r>
          </a:p>
          <a:p>
            <a:pPr>
              <a:buNone/>
            </a:pPr>
            <a:r>
              <a:rPr lang="fr-FR" b="1" dirty="0" smtClean="0"/>
              <a:t>- Les </a:t>
            </a:r>
            <a:r>
              <a:rPr lang="fr-FR" b="1" dirty="0" smtClean="0">
                <a:solidFill>
                  <a:srgbClr val="FF0000"/>
                </a:solidFill>
              </a:rPr>
              <a:t>testicules</a:t>
            </a:r>
            <a:r>
              <a:rPr lang="fr-FR" b="1" dirty="0" smtClean="0"/>
              <a:t> ne descendent dans le </a:t>
            </a:r>
            <a:r>
              <a:rPr lang="fr-FR" b="1" dirty="0" smtClean="0">
                <a:solidFill>
                  <a:srgbClr val="FF0000"/>
                </a:solidFill>
              </a:rPr>
              <a:t>scrotum</a:t>
            </a:r>
            <a:r>
              <a:rPr lang="fr-FR" b="1" dirty="0" smtClean="0"/>
              <a:t> qu’en période </a:t>
            </a:r>
            <a:r>
              <a:rPr lang="fr-FR" b="1" dirty="0" smtClean="0">
                <a:solidFill>
                  <a:srgbClr val="FF0000"/>
                </a:solidFill>
              </a:rPr>
              <a:t>d’activité sexuelle, </a:t>
            </a:r>
            <a:r>
              <a:rPr lang="fr-FR" b="1" dirty="0" smtClean="0"/>
              <a:t>sinon ils restent dans la cavité abdominale</a:t>
            </a:r>
          </a:p>
          <a:p>
            <a:endParaRPr lang="fr-FR" dirty="0" smtClean="0"/>
          </a:p>
          <a:p>
            <a:endParaRPr lang="fr-FR" dirty="0"/>
          </a:p>
        </p:txBody>
      </p:sp>
      <p:pic>
        <p:nvPicPr>
          <p:cNvPr id="6147" name="Picture 3" descr="C:\Users\HP\Desktop\scrotum lapin.jpg"/>
          <p:cNvPicPr>
            <a:picLocks noChangeAspect="1" noChangeArrowheads="1"/>
          </p:cNvPicPr>
          <p:nvPr/>
        </p:nvPicPr>
        <p:blipFill>
          <a:blip r:embed="rId2"/>
          <a:srcRect/>
          <a:stretch>
            <a:fillRect/>
          </a:stretch>
        </p:blipFill>
        <p:spPr bwMode="auto">
          <a:xfrm>
            <a:off x="642910" y="4071942"/>
            <a:ext cx="2643206" cy="2538413"/>
          </a:xfrm>
          <a:prstGeom prst="rect">
            <a:avLst/>
          </a:prstGeom>
          <a:noFill/>
        </p:spPr>
      </p:pic>
      <p:pic>
        <p:nvPicPr>
          <p:cNvPr id="6148" name="Picture 4" descr="C:\Users\HP\Desktop\app.jpg"/>
          <p:cNvPicPr>
            <a:picLocks noChangeAspect="1" noChangeArrowheads="1"/>
          </p:cNvPicPr>
          <p:nvPr/>
        </p:nvPicPr>
        <p:blipFill>
          <a:blip r:embed="rId3"/>
          <a:srcRect/>
          <a:stretch>
            <a:fillRect/>
          </a:stretch>
        </p:blipFill>
        <p:spPr bwMode="auto">
          <a:xfrm>
            <a:off x="4643438" y="1142984"/>
            <a:ext cx="4071966" cy="50720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928694"/>
          </a:xfrm>
        </p:spPr>
        <p:txBody>
          <a:bodyPr>
            <a:normAutofit/>
          </a:bodyPr>
          <a:lstStyle/>
          <a:p>
            <a:r>
              <a:rPr lang="fr-FR" sz="4000" b="1" u="sng" dirty="0" smtClean="0"/>
              <a:t>Appareil  génital  mâle</a:t>
            </a:r>
            <a:endParaRPr lang="fr-FR" sz="4000" dirty="0"/>
          </a:p>
        </p:txBody>
      </p:sp>
      <p:sp>
        <p:nvSpPr>
          <p:cNvPr id="3" name="Espace réservé du contenu 2"/>
          <p:cNvSpPr>
            <a:spLocks noGrp="1"/>
          </p:cNvSpPr>
          <p:nvPr>
            <p:ph idx="1"/>
          </p:nvPr>
        </p:nvSpPr>
        <p:spPr>
          <a:xfrm>
            <a:off x="457200" y="1000108"/>
            <a:ext cx="8229600" cy="5643602"/>
          </a:xfrm>
        </p:spPr>
        <p:txBody>
          <a:bodyPr>
            <a:normAutofit lnSpcReduction="10000"/>
          </a:bodyPr>
          <a:lstStyle/>
          <a:p>
            <a:r>
              <a:rPr lang="fr-FR" sz="3600" dirty="0" smtClean="0"/>
              <a:t>Il est formé par l’ensemble des organes chargés de l’élaboration du sperme et le dépôt de celui-ci dans les voies génitales femelles.</a:t>
            </a:r>
          </a:p>
          <a:p>
            <a:r>
              <a:rPr lang="fr-FR" sz="3600" dirty="0" smtClean="0"/>
              <a:t>Le sperme ou semence est constitué par un liquide de composition complexe, qui contient un très grand nombre de spermatozoïdes dont il assure la survie. Leur concentration varie beaucoup d’une espèce à l’autre et selon les conditions physiologiques</a:t>
            </a:r>
            <a:endParaRPr lang="fr-FR"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sz="4000" b="1" u="sng" dirty="0" smtClean="0"/>
              <a:t>Particularités spécifiques</a:t>
            </a:r>
            <a:endParaRPr lang="fr-FR" sz="4000" b="1" u="sng" dirty="0"/>
          </a:p>
        </p:txBody>
      </p:sp>
      <p:sp>
        <p:nvSpPr>
          <p:cNvPr id="3" name="Espace réservé du contenu 2"/>
          <p:cNvSpPr>
            <a:spLocks noGrp="1"/>
          </p:cNvSpPr>
          <p:nvPr>
            <p:ph idx="1"/>
          </p:nvPr>
        </p:nvSpPr>
        <p:spPr>
          <a:xfrm>
            <a:off x="214282" y="785794"/>
            <a:ext cx="8715436" cy="5857916"/>
          </a:xfrm>
        </p:spPr>
        <p:txBody>
          <a:bodyPr>
            <a:normAutofit/>
          </a:bodyPr>
          <a:lstStyle/>
          <a:p>
            <a:pPr>
              <a:buFontTx/>
              <a:buChar char="-"/>
            </a:pPr>
            <a:r>
              <a:rPr lang="fr-FR" sz="2400" dirty="0" smtClean="0">
                <a:solidFill>
                  <a:srgbClr val="FF0000"/>
                </a:solidFill>
              </a:rPr>
              <a:t>Equidés</a:t>
            </a:r>
            <a:r>
              <a:rPr lang="fr-FR" sz="2400" dirty="0" smtClean="0">
                <a:solidFill>
                  <a:srgbClr val="FF0000"/>
                </a:solidFill>
              </a:rPr>
              <a:t>: </a:t>
            </a:r>
            <a:r>
              <a:rPr lang="fr-FR" sz="2400" dirty="0" smtClean="0">
                <a:solidFill>
                  <a:srgbClr val="0070C0"/>
                </a:solidFill>
              </a:rPr>
              <a:t>Le scrotum </a:t>
            </a:r>
            <a:r>
              <a:rPr lang="fr-FR" sz="2400" dirty="0" smtClean="0"/>
              <a:t>est en situation </a:t>
            </a:r>
            <a:r>
              <a:rPr lang="fr-FR" sz="2400" dirty="0" smtClean="0">
                <a:solidFill>
                  <a:srgbClr val="00B050"/>
                </a:solidFill>
              </a:rPr>
              <a:t>sous-inguinale</a:t>
            </a:r>
            <a:r>
              <a:rPr lang="fr-FR" sz="2400" dirty="0" smtClean="0"/>
              <a:t>, entre les parties </a:t>
            </a:r>
            <a:r>
              <a:rPr lang="fr-FR" sz="2400" dirty="0" err="1" smtClean="0"/>
              <a:t>crâniales</a:t>
            </a:r>
            <a:r>
              <a:rPr lang="fr-FR" sz="2400" dirty="0" smtClean="0"/>
              <a:t> des cuisses, il est volumineux et sa peau très pigmentée. </a:t>
            </a:r>
            <a:r>
              <a:rPr lang="fr-FR" sz="2400" dirty="0" smtClean="0">
                <a:solidFill>
                  <a:srgbClr val="0070C0"/>
                </a:solidFill>
              </a:rPr>
              <a:t>Le testicule </a:t>
            </a:r>
            <a:r>
              <a:rPr lang="fr-FR" sz="2400" dirty="0" smtClean="0"/>
              <a:t>est de forme ovoïde, le gauche est en général situé plus bas et plus caudalement que le droit. </a:t>
            </a:r>
            <a:r>
              <a:rPr lang="fr-FR" sz="2400" dirty="0" smtClean="0">
                <a:solidFill>
                  <a:srgbClr val="0070C0"/>
                </a:solidFill>
              </a:rPr>
              <a:t>Les glandes bulbo-urétrales </a:t>
            </a:r>
            <a:r>
              <a:rPr lang="fr-FR" sz="2400" dirty="0" smtClean="0">
                <a:solidFill>
                  <a:srgbClr val="00B050"/>
                </a:solidFill>
              </a:rPr>
              <a:t>sont présentes</a:t>
            </a:r>
            <a:r>
              <a:rPr lang="fr-FR" sz="2400" dirty="0" smtClean="0"/>
              <a:t>. </a:t>
            </a:r>
            <a:r>
              <a:rPr lang="fr-FR" sz="2400" dirty="0" smtClean="0">
                <a:solidFill>
                  <a:srgbClr val="0070C0"/>
                </a:solidFill>
              </a:rPr>
              <a:t>L’urètre </a:t>
            </a:r>
            <a:r>
              <a:rPr lang="fr-FR" sz="2400" dirty="0" smtClean="0"/>
              <a:t>est long de 60à 70 cm, </a:t>
            </a:r>
            <a:r>
              <a:rPr lang="fr-FR" sz="2400" dirty="0" smtClean="0">
                <a:solidFill>
                  <a:srgbClr val="0070C0"/>
                </a:solidFill>
              </a:rPr>
              <a:t>le pénis </a:t>
            </a:r>
            <a:r>
              <a:rPr lang="fr-FR" sz="2400" dirty="0" smtClean="0"/>
              <a:t>est long de 50 à 60 cm à l’état de repos dont 20 cm pour la partie libre logée dans le prépuce.</a:t>
            </a:r>
            <a:endParaRPr lang="fr-FR" sz="2400" dirty="0" smtClean="0"/>
          </a:p>
          <a:p>
            <a:pPr>
              <a:buNone/>
            </a:pPr>
            <a:endParaRPr lang="fr-FR" sz="2400" dirty="0" smtClean="0"/>
          </a:p>
          <a:p>
            <a:pPr>
              <a:buFontTx/>
              <a:buChar char="-"/>
            </a:pPr>
            <a:r>
              <a:rPr lang="fr-FR" sz="2400" dirty="0" smtClean="0">
                <a:solidFill>
                  <a:srgbClr val="FF0000"/>
                </a:solidFill>
              </a:rPr>
              <a:t>Ruminants</a:t>
            </a:r>
            <a:r>
              <a:rPr lang="fr-FR" sz="2400" dirty="0" smtClean="0">
                <a:solidFill>
                  <a:srgbClr val="FF0000"/>
                </a:solidFill>
              </a:rPr>
              <a:t>: </a:t>
            </a:r>
            <a:r>
              <a:rPr lang="fr-FR" sz="2400" dirty="0" smtClean="0"/>
              <a:t>La descente des testicules est achevée précocement. </a:t>
            </a:r>
            <a:r>
              <a:rPr lang="fr-FR" sz="2400" dirty="0" smtClean="0">
                <a:solidFill>
                  <a:srgbClr val="0070C0"/>
                </a:solidFill>
              </a:rPr>
              <a:t>Le scrotum </a:t>
            </a:r>
            <a:r>
              <a:rPr lang="fr-FR" sz="2400" dirty="0" smtClean="0"/>
              <a:t>est en situation </a:t>
            </a:r>
            <a:r>
              <a:rPr lang="fr-FR" sz="2400" dirty="0" smtClean="0">
                <a:solidFill>
                  <a:srgbClr val="00B050"/>
                </a:solidFill>
              </a:rPr>
              <a:t>inguinale</a:t>
            </a:r>
            <a:r>
              <a:rPr lang="fr-FR" sz="2400" dirty="0" smtClean="0"/>
              <a:t>, </a:t>
            </a:r>
            <a:r>
              <a:rPr lang="fr-FR" sz="2400" dirty="0" smtClean="0">
                <a:solidFill>
                  <a:srgbClr val="FF0000"/>
                </a:solidFill>
              </a:rPr>
              <a:t>l’urètre</a:t>
            </a:r>
            <a:r>
              <a:rPr lang="fr-FR" sz="2400" dirty="0" smtClean="0"/>
              <a:t> est 2 fois plus long que chez le Cheval. </a:t>
            </a:r>
            <a:r>
              <a:rPr lang="fr-FR" sz="2400" dirty="0" smtClean="0">
                <a:solidFill>
                  <a:srgbClr val="FF0000"/>
                </a:solidFill>
              </a:rPr>
              <a:t>Le pénis </a:t>
            </a:r>
            <a:r>
              <a:rPr lang="fr-FR" sz="2400" dirty="0" smtClean="0"/>
              <a:t>est de type </a:t>
            </a:r>
            <a:r>
              <a:rPr lang="fr-FR" sz="2400" dirty="0" err="1" smtClean="0"/>
              <a:t>fibro</a:t>
            </a:r>
            <a:r>
              <a:rPr lang="fr-FR" sz="2400" dirty="0" smtClean="0"/>
              <a:t>-élastique, pauvre en tissu érectile. </a:t>
            </a:r>
            <a:r>
              <a:rPr lang="fr-FR" sz="2400" dirty="0" smtClean="0">
                <a:solidFill>
                  <a:srgbClr val="0070C0"/>
                </a:solidFill>
              </a:rPr>
              <a:t>Les glandes bulbo-urétrales </a:t>
            </a:r>
            <a:r>
              <a:rPr lang="fr-FR" sz="2400" dirty="0" smtClean="0"/>
              <a:t>sont </a:t>
            </a:r>
            <a:r>
              <a:rPr lang="fr-FR" sz="2400" dirty="0" smtClean="0">
                <a:solidFill>
                  <a:srgbClr val="00B050"/>
                </a:solidFill>
              </a:rPr>
              <a:t>présentes.</a:t>
            </a:r>
            <a:r>
              <a:rPr lang="fr-FR" sz="2400" dirty="0" smtClean="0"/>
              <a:t> </a:t>
            </a:r>
            <a:r>
              <a:rPr lang="fr-FR" sz="2400" dirty="0" smtClean="0"/>
              <a:t>Le prépuce atteint le voisinage de l’ombilic.</a:t>
            </a:r>
            <a:endParaRPr lang="fr-F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endParaRPr lang="fr-FR" dirty="0"/>
          </a:p>
        </p:txBody>
      </p:sp>
      <p:sp>
        <p:nvSpPr>
          <p:cNvPr id="3" name="Espace réservé du contenu 2"/>
          <p:cNvSpPr>
            <a:spLocks noGrp="1"/>
          </p:cNvSpPr>
          <p:nvPr>
            <p:ph idx="1"/>
          </p:nvPr>
        </p:nvSpPr>
        <p:spPr>
          <a:xfrm>
            <a:off x="214282" y="642918"/>
            <a:ext cx="8786874" cy="6072230"/>
          </a:xfrm>
        </p:spPr>
        <p:txBody>
          <a:bodyPr>
            <a:normAutofit lnSpcReduction="10000"/>
          </a:bodyPr>
          <a:lstStyle/>
          <a:p>
            <a:pPr>
              <a:buFontTx/>
              <a:buChar char="-"/>
            </a:pPr>
            <a:r>
              <a:rPr lang="fr-FR" sz="2400" dirty="0" smtClean="0">
                <a:solidFill>
                  <a:srgbClr val="FF0000"/>
                </a:solidFill>
              </a:rPr>
              <a:t>Carnivores</a:t>
            </a:r>
            <a:r>
              <a:rPr lang="fr-FR" sz="2400" dirty="0" smtClean="0">
                <a:solidFill>
                  <a:srgbClr val="FF0000"/>
                </a:solidFill>
              </a:rPr>
              <a:t>: </a:t>
            </a:r>
            <a:r>
              <a:rPr lang="fr-FR" sz="2400" dirty="0" smtClean="0"/>
              <a:t>La descente des testicules est particulièrement tardive (20 jours), </a:t>
            </a:r>
            <a:r>
              <a:rPr lang="fr-FR" sz="2400" dirty="0" smtClean="0">
                <a:solidFill>
                  <a:srgbClr val="FF0000"/>
                </a:solidFill>
              </a:rPr>
              <a:t>le scrotum </a:t>
            </a:r>
            <a:r>
              <a:rPr lang="fr-FR" sz="2400" dirty="0" smtClean="0"/>
              <a:t>est en situation </a:t>
            </a:r>
            <a:r>
              <a:rPr lang="fr-FR" sz="2400" dirty="0" smtClean="0">
                <a:solidFill>
                  <a:srgbClr val="0070C0"/>
                </a:solidFill>
              </a:rPr>
              <a:t>périnéale basse, </a:t>
            </a:r>
            <a:r>
              <a:rPr lang="fr-FR" sz="2400" dirty="0" smtClean="0"/>
              <a:t>c’est-à-dire dans l’espace qui sépare les 2 cuisses. </a:t>
            </a:r>
            <a:r>
              <a:rPr lang="fr-FR" sz="2400" dirty="0" smtClean="0">
                <a:solidFill>
                  <a:srgbClr val="0070C0"/>
                </a:solidFill>
              </a:rPr>
              <a:t>Les testicules </a:t>
            </a:r>
            <a:r>
              <a:rPr lang="fr-FR" sz="2400" dirty="0" smtClean="0"/>
              <a:t>sont globuleux, presque sphériques et le gauche placé un peu plus </a:t>
            </a:r>
            <a:r>
              <a:rPr lang="fr-FR" sz="2400" dirty="0" err="1" smtClean="0"/>
              <a:t>ventro</a:t>
            </a:r>
            <a:r>
              <a:rPr lang="fr-FR" sz="2400" dirty="0" smtClean="0"/>
              <a:t>-caudalement au droit. </a:t>
            </a:r>
            <a:r>
              <a:rPr lang="fr-FR" sz="2400" dirty="0" smtClean="0">
                <a:solidFill>
                  <a:srgbClr val="0070C0"/>
                </a:solidFill>
              </a:rPr>
              <a:t>L’urètre </a:t>
            </a:r>
            <a:r>
              <a:rPr lang="fr-FR" sz="2400" dirty="0" smtClean="0"/>
              <a:t>est long de 15 à 30 cm selon la taille du sujet. </a:t>
            </a:r>
            <a:r>
              <a:rPr lang="fr-FR" sz="2400" dirty="0" smtClean="0">
                <a:solidFill>
                  <a:srgbClr val="0070C0"/>
                </a:solidFill>
              </a:rPr>
              <a:t>Les glandes bulbo-urétrales </a:t>
            </a:r>
            <a:r>
              <a:rPr lang="fr-FR" sz="2400" dirty="0" smtClean="0"/>
              <a:t>sont </a:t>
            </a:r>
            <a:r>
              <a:rPr lang="fr-FR" sz="2400" dirty="0" smtClean="0">
                <a:solidFill>
                  <a:srgbClr val="00B050"/>
                </a:solidFill>
              </a:rPr>
              <a:t>absentes</a:t>
            </a:r>
            <a:r>
              <a:rPr lang="fr-FR" sz="2400" dirty="0" smtClean="0"/>
              <a:t> chez </a:t>
            </a:r>
            <a:r>
              <a:rPr lang="fr-FR" sz="2400" dirty="0" smtClean="0">
                <a:solidFill>
                  <a:srgbClr val="FF0000"/>
                </a:solidFill>
              </a:rPr>
              <a:t>le Chien</a:t>
            </a:r>
            <a:r>
              <a:rPr lang="fr-FR" sz="2400" dirty="0" smtClean="0"/>
              <a:t>. </a:t>
            </a:r>
            <a:r>
              <a:rPr lang="fr-FR" sz="2400" dirty="0" smtClean="0">
                <a:solidFill>
                  <a:srgbClr val="FF0000"/>
                </a:solidFill>
              </a:rPr>
              <a:t>Le pénis </a:t>
            </a:r>
            <a:r>
              <a:rPr lang="fr-FR" sz="2400" dirty="0" smtClean="0"/>
              <a:t>est long de 25à 35 cm, Il est constitué de </a:t>
            </a:r>
            <a:r>
              <a:rPr lang="fr-FR" sz="2400" dirty="0" smtClean="0">
                <a:solidFill>
                  <a:srgbClr val="FF0000"/>
                </a:solidFill>
              </a:rPr>
              <a:t>l’os pénien.</a:t>
            </a:r>
          </a:p>
          <a:p>
            <a:pPr>
              <a:buNone/>
            </a:pPr>
            <a:r>
              <a:rPr lang="fr-FR" sz="2400" dirty="0" smtClean="0">
                <a:solidFill>
                  <a:srgbClr val="FF0000"/>
                </a:solidFill>
              </a:rPr>
              <a:t> </a:t>
            </a:r>
            <a:r>
              <a:rPr lang="fr-FR" sz="2400" dirty="0" smtClean="0">
                <a:solidFill>
                  <a:srgbClr val="FF0000"/>
                </a:solidFill>
              </a:rPr>
              <a:t>    </a:t>
            </a:r>
            <a:r>
              <a:rPr lang="fr-FR" sz="2400" dirty="0" smtClean="0"/>
              <a:t>Chez </a:t>
            </a:r>
            <a:r>
              <a:rPr lang="fr-FR" sz="2400" dirty="0" smtClean="0">
                <a:solidFill>
                  <a:srgbClr val="FF0000"/>
                </a:solidFill>
              </a:rPr>
              <a:t>le Chat</a:t>
            </a:r>
            <a:r>
              <a:rPr lang="fr-FR" sz="2400" dirty="0" smtClean="0"/>
              <a:t>, </a:t>
            </a:r>
            <a:r>
              <a:rPr lang="fr-FR" sz="2400" dirty="0" smtClean="0">
                <a:solidFill>
                  <a:srgbClr val="FF0000"/>
                </a:solidFill>
              </a:rPr>
              <a:t>le scrotum </a:t>
            </a:r>
            <a:r>
              <a:rPr lang="fr-FR" sz="2400" dirty="0" smtClean="0"/>
              <a:t>est en situation </a:t>
            </a:r>
            <a:r>
              <a:rPr lang="fr-FR" sz="2400" dirty="0" smtClean="0">
                <a:solidFill>
                  <a:srgbClr val="0070C0"/>
                </a:solidFill>
              </a:rPr>
              <a:t>périnéale haute</a:t>
            </a:r>
            <a:r>
              <a:rPr lang="fr-FR" sz="2400" dirty="0" smtClean="0"/>
              <a:t>, juste sous l’anus, il est moins saillant que chez le Chien. </a:t>
            </a:r>
            <a:r>
              <a:rPr lang="fr-FR" sz="2400" dirty="0" smtClean="0">
                <a:solidFill>
                  <a:srgbClr val="0070C0"/>
                </a:solidFill>
              </a:rPr>
              <a:t>Les glandes bulbo-urétrales</a:t>
            </a:r>
            <a:r>
              <a:rPr lang="fr-FR" sz="2400" dirty="0" smtClean="0"/>
              <a:t> sont </a:t>
            </a:r>
            <a:r>
              <a:rPr lang="fr-FR" sz="2400" dirty="0" smtClean="0">
                <a:solidFill>
                  <a:srgbClr val="00B050"/>
                </a:solidFill>
              </a:rPr>
              <a:t>présentes.</a:t>
            </a:r>
            <a:endParaRPr lang="fr-FR" sz="2400" dirty="0" smtClean="0">
              <a:solidFill>
                <a:srgbClr val="00B050"/>
              </a:solidFill>
            </a:endParaRPr>
          </a:p>
          <a:p>
            <a:pPr>
              <a:buFontTx/>
              <a:buChar char="-"/>
            </a:pPr>
            <a:r>
              <a:rPr lang="fr-FR" sz="2400" dirty="0" smtClean="0">
                <a:solidFill>
                  <a:srgbClr val="FF0000"/>
                </a:solidFill>
              </a:rPr>
              <a:t>Lapin</a:t>
            </a:r>
            <a:r>
              <a:rPr lang="fr-FR" sz="2400" dirty="0" smtClean="0">
                <a:solidFill>
                  <a:srgbClr val="FF0000"/>
                </a:solidFill>
              </a:rPr>
              <a:t>: </a:t>
            </a:r>
            <a:r>
              <a:rPr lang="fr-FR" sz="2400" dirty="0" smtClean="0"/>
              <a:t>La descente des testicules est temporaire et ces glandes peuvent facilement réintégrer la cavité abdominale. </a:t>
            </a:r>
            <a:r>
              <a:rPr lang="fr-FR" sz="2400" dirty="0" smtClean="0">
                <a:solidFill>
                  <a:srgbClr val="FF0000"/>
                </a:solidFill>
              </a:rPr>
              <a:t>Le scrotum </a:t>
            </a:r>
            <a:r>
              <a:rPr lang="fr-FR" sz="2400" dirty="0" smtClean="0"/>
              <a:t>n’est visible que dans </a:t>
            </a:r>
            <a:r>
              <a:rPr lang="fr-FR" sz="2400" dirty="0" smtClean="0">
                <a:solidFill>
                  <a:srgbClr val="0070C0"/>
                </a:solidFill>
              </a:rPr>
              <a:t>les périodes d’activité sexuelle </a:t>
            </a:r>
            <a:r>
              <a:rPr lang="fr-FR" sz="2400" dirty="0" smtClean="0"/>
              <a:t>où il loge les testicules. </a:t>
            </a:r>
            <a:r>
              <a:rPr lang="fr-FR" sz="2400" dirty="0" smtClean="0">
                <a:solidFill>
                  <a:srgbClr val="FF0000"/>
                </a:solidFill>
              </a:rPr>
              <a:t>L’urètre</a:t>
            </a:r>
            <a:r>
              <a:rPr lang="fr-FR" sz="2400" dirty="0" smtClean="0"/>
              <a:t> est long de 12à 13 cm . </a:t>
            </a:r>
            <a:r>
              <a:rPr lang="fr-FR" sz="2400" dirty="0" smtClean="0">
                <a:solidFill>
                  <a:srgbClr val="FF0000"/>
                </a:solidFill>
              </a:rPr>
              <a:t>Le pénis </a:t>
            </a:r>
            <a:r>
              <a:rPr lang="fr-FR" sz="2400" dirty="0" smtClean="0"/>
              <a:t>mesure 8cm environ dont 4 à 5 cm pour la partie fixe.</a:t>
            </a:r>
            <a:endParaRPr lang="fr-F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6" name="Espace réservé du contenu 5"/>
          <p:cNvSpPr>
            <a:spLocks noGrp="1"/>
          </p:cNvSpPr>
          <p:nvPr>
            <p:ph idx="1"/>
          </p:nvPr>
        </p:nvSpPr>
        <p:spPr/>
        <p:txBody>
          <a:bodyPr/>
          <a:lstStyle/>
          <a:p>
            <a:pPr algn="ctr">
              <a:buNone/>
            </a:pPr>
            <a:r>
              <a:rPr lang="fr-FR" sz="4400" u="sng" dirty="0" smtClean="0"/>
              <a:t>Références  bibliographiques </a:t>
            </a:r>
          </a:p>
          <a:p>
            <a:pPr>
              <a:buNone/>
            </a:pPr>
            <a:r>
              <a:rPr lang="fr-FR" dirty="0" smtClean="0"/>
              <a:t>   </a:t>
            </a:r>
          </a:p>
          <a:p>
            <a:pPr>
              <a:buNone/>
            </a:pPr>
            <a:r>
              <a:rPr lang="fr-FR" dirty="0" smtClean="0"/>
              <a:t>        BARONE  R. « Anatomie comparée des </a:t>
            </a:r>
          </a:p>
          <a:p>
            <a:pPr>
              <a:buNone/>
            </a:pPr>
            <a:r>
              <a:rPr lang="fr-FR" dirty="0" smtClean="0"/>
              <a:t>        animaux domestiques; Tome 4 : Appareil  </a:t>
            </a:r>
          </a:p>
          <a:p>
            <a:pPr>
              <a:buNone/>
            </a:pPr>
            <a:r>
              <a:rPr lang="fr-FR" dirty="0" smtClean="0"/>
              <a:t>        uro-génital, Fœtus et ses annexes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sz="3200" b="1" u="sng" dirty="0" smtClean="0"/>
              <a:t>Appareil génital mâle schématisé :Chien</a:t>
            </a:r>
            <a:endParaRPr lang="fr-FR" sz="3200" b="1" u="sng" dirty="0"/>
          </a:p>
        </p:txBody>
      </p:sp>
      <p:pic>
        <p:nvPicPr>
          <p:cNvPr id="3074" name="Picture 2" descr="C:\Users\HP\Desktop\Schémas App.uro-génital\génital chien.jpg"/>
          <p:cNvPicPr>
            <a:picLocks noGrp="1" noChangeAspect="1" noChangeArrowheads="1"/>
          </p:cNvPicPr>
          <p:nvPr>
            <p:ph idx="1"/>
          </p:nvPr>
        </p:nvPicPr>
        <p:blipFill>
          <a:blip r:embed="rId2"/>
          <a:srcRect/>
          <a:stretch>
            <a:fillRect/>
          </a:stretch>
        </p:blipFill>
        <p:spPr bwMode="auto">
          <a:xfrm>
            <a:off x="857224" y="785794"/>
            <a:ext cx="7286676" cy="578647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b="1" u="sng" dirty="0" smtClean="0"/>
              <a:t>Enveloppes  du testicule</a:t>
            </a:r>
            <a:endParaRPr lang="fr-FR" b="1" u="sng" dirty="0"/>
          </a:p>
        </p:txBody>
      </p:sp>
      <p:sp>
        <p:nvSpPr>
          <p:cNvPr id="3" name="Espace réservé du contenu 2"/>
          <p:cNvSpPr>
            <a:spLocks noGrp="1"/>
          </p:cNvSpPr>
          <p:nvPr>
            <p:ph idx="1"/>
          </p:nvPr>
        </p:nvSpPr>
        <p:spPr>
          <a:xfrm>
            <a:off x="457200" y="785794"/>
            <a:ext cx="8229600" cy="5857916"/>
          </a:xfrm>
        </p:spPr>
        <p:txBody>
          <a:bodyPr>
            <a:normAutofit fontScale="92500" lnSpcReduction="20000"/>
          </a:bodyPr>
          <a:lstStyle/>
          <a:p>
            <a:pPr>
              <a:buNone/>
            </a:pPr>
            <a:r>
              <a:rPr lang="fr-FR" dirty="0" smtClean="0"/>
              <a:t>    Elles protègent et soutiennent cette glande ainsi que les 1ères voies d’excrétion (épididyme , </a:t>
            </a:r>
          </a:p>
          <a:p>
            <a:pPr>
              <a:buNone/>
            </a:pPr>
            <a:r>
              <a:rPr lang="fr-FR" dirty="0" smtClean="0"/>
              <a:t>    canal déférent) et ses vaisseaux.</a:t>
            </a:r>
          </a:p>
          <a:p>
            <a:pPr>
              <a:buFontTx/>
              <a:buChar char="-"/>
            </a:pPr>
            <a:r>
              <a:rPr lang="fr-FR" b="1" u="sng" dirty="0" smtClean="0">
                <a:solidFill>
                  <a:srgbClr val="FF0000"/>
                </a:solidFill>
              </a:rPr>
              <a:t>Scrotum</a:t>
            </a:r>
            <a:r>
              <a:rPr lang="fr-FR" dirty="0" smtClean="0">
                <a:solidFill>
                  <a:srgbClr val="FF0000"/>
                </a:solidFill>
              </a:rPr>
              <a:t>:</a:t>
            </a:r>
            <a:r>
              <a:rPr lang="fr-FR" dirty="0" smtClean="0"/>
              <a:t> la plus superficielle, de nature cutanée et commune aux 2 testicules qu’elle maintient de part et d’autre de la partie fixe du pénis (sauf chez le Lapin où existent 2 scrotums distincts), entre les 2 lobes , se trouve: le raphé du scrotum. Le scrotum est très pigmenté chez les Equidés et le Chien.</a:t>
            </a:r>
          </a:p>
          <a:p>
            <a:pPr>
              <a:buNone/>
            </a:pPr>
            <a:r>
              <a:rPr lang="fr-FR" dirty="0" smtClean="0"/>
              <a:t>    Les enveloppes les plus profondes sont propres à chaque glande. Ce sont:</a:t>
            </a:r>
          </a:p>
          <a:p>
            <a:pPr>
              <a:buFontTx/>
              <a:buChar char="-"/>
            </a:pPr>
            <a:r>
              <a:rPr lang="fr-FR" b="1" u="sng" dirty="0" err="1" smtClean="0">
                <a:solidFill>
                  <a:srgbClr val="FF0000"/>
                </a:solidFill>
              </a:rPr>
              <a:t>Dartos</a:t>
            </a:r>
            <a:r>
              <a:rPr lang="fr-FR" dirty="0" smtClean="0">
                <a:solidFill>
                  <a:srgbClr val="FF0000"/>
                </a:solidFill>
              </a:rPr>
              <a:t>:</a:t>
            </a:r>
            <a:r>
              <a:rPr lang="fr-FR" dirty="0" smtClean="0"/>
              <a:t> c’est le muscle peaucier du scrotum, il le double dans sa face profonde.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3966"/>
          </a:xfrm>
        </p:spPr>
        <p:txBody>
          <a:bodyPr>
            <a:normAutofit fontScale="90000"/>
          </a:bodyPr>
          <a:lstStyle/>
          <a:p>
            <a:endParaRPr lang="fr-FR" dirty="0"/>
          </a:p>
        </p:txBody>
      </p:sp>
      <p:sp>
        <p:nvSpPr>
          <p:cNvPr id="3" name="Espace réservé du contenu 2"/>
          <p:cNvSpPr>
            <a:spLocks noGrp="1"/>
          </p:cNvSpPr>
          <p:nvPr>
            <p:ph idx="1"/>
          </p:nvPr>
        </p:nvSpPr>
        <p:spPr>
          <a:xfrm>
            <a:off x="457200" y="571480"/>
            <a:ext cx="8229600" cy="6072230"/>
          </a:xfrm>
        </p:spPr>
        <p:txBody>
          <a:bodyPr>
            <a:normAutofit fontScale="92500" lnSpcReduction="10000"/>
          </a:bodyPr>
          <a:lstStyle/>
          <a:p>
            <a:pPr>
              <a:buFontTx/>
              <a:buChar char="-"/>
            </a:pPr>
            <a:r>
              <a:rPr lang="fr-FR" b="1" u="sng" dirty="0" smtClean="0">
                <a:solidFill>
                  <a:srgbClr val="FF0000"/>
                </a:solidFill>
              </a:rPr>
              <a:t>Fascia spermatique externe:</a:t>
            </a:r>
            <a:r>
              <a:rPr lang="fr-FR" b="1" dirty="0" smtClean="0"/>
              <a:t> </a:t>
            </a:r>
            <a:r>
              <a:rPr lang="fr-FR" dirty="0" smtClean="0"/>
              <a:t>couche conjonctive qui sépare le scrotum des enveloppes profondes.</a:t>
            </a:r>
            <a:endParaRPr lang="fr-FR" b="1" u="sng" dirty="0" smtClean="0">
              <a:solidFill>
                <a:srgbClr val="FF0000"/>
              </a:solidFill>
            </a:endParaRPr>
          </a:p>
          <a:p>
            <a:pPr>
              <a:buFontTx/>
              <a:buChar char="-"/>
            </a:pPr>
            <a:r>
              <a:rPr lang="fr-FR" b="1" u="sng" dirty="0" smtClean="0">
                <a:solidFill>
                  <a:srgbClr val="FF0000"/>
                </a:solidFill>
              </a:rPr>
              <a:t>Muscle crémaster</a:t>
            </a:r>
            <a:r>
              <a:rPr lang="fr-FR" dirty="0" smtClean="0">
                <a:solidFill>
                  <a:srgbClr val="FF0000"/>
                </a:solidFill>
              </a:rPr>
              <a:t>:</a:t>
            </a:r>
            <a:r>
              <a:rPr lang="fr-FR" dirty="0" smtClean="0"/>
              <a:t> formé de fibres musculaires striées, il est rouge vif et sa contraction est volontaire et rapide.</a:t>
            </a:r>
          </a:p>
          <a:p>
            <a:pPr>
              <a:buFontTx/>
              <a:buChar char="-"/>
            </a:pPr>
            <a:r>
              <a:rPr lang="fr-FR" b="1" u="sng" dirty="0" smtClean="0">
                <a:solidFill>
                  <a:srgbClr val="FF0000"/>
                </a:solidFill>
              </a:rPr>
              <a:t>Fascia spermatique interne</a:t>
            </a:r>
            <a:r>
              <a:rPr lang="fr-FR" dirty="0" smtClean="0">
                <a:solidFill>
                  <a:srgbClr val="FF0000"/>
                </a:solidFill>
              </a:rPr>
              <a:t>:</a:t>
            </a:r>
            <a:r>
              <a:rPr lang="fr-FR" dirty="0" smtClean="0"/>
              <a:t> lame fibreuse dont la face externe est en rapport avec le muscle crémaster et le fascia externe et la face interne avec la tunique vaginale.</a:t>
            </a:r>
          </a:p>
          <a:p>
            <a:pPr>
              <a:buFontTx/>
              <a:buChar char="-"/>
            </a:pPr>
            <a:r>
              <a:rPr lang="fr-FR" b="1" u="sng" dirty="0" smtClean="0">
                <a:solidFill>
                  <a:srgbClr val="FF0000"/>
                </a:solidFill>
              </a:rPr>
              <a:t>Tunique vaginale</a:t>
            </a:r>
            <a:r>
              <a:rPr lang="fr-FR" dirty="0" smtClean="0">
                <a:solidFill>
                  <a:srgbClr val="FF0000"/>
                </a:solidFill>
              </a:rPr>
              <a:t>:</a:t>
            </a:r>
            <a:r>
              <a:rPr lang="fr-FR" dirty="0" smtClean="0"/>
              <a:t> c’est une dépendance du péritoine, elle constitue la séreuse du testicule et de son cordon. Elle possède une lame pariétale et une lame viscérale.</a:t>
            </a:r>
          </a:p>
          <a:p>
            <a:pPr>
              <a:buFontTx/>
              <a:buChar char="-"/>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rmAutofit fontScale="90000"/>
          </a:bodyPr>
          <a:lstStyle/>
          <a:p>
            <a:endParaRPr lang="fr-FR" dirty="0"/>
          </a:p>
        </p:txBody>
      </p:sp>
      <p:sp>
        <p:nvSpPr>
          <p:cNvPr id="3" name="Espace réservé du contenu 2"/>
          <p:cNvSpPr>
            <a:spLocks noGrp="1"/>
          </p:cNvSpPr>
          <p:nvPr>
            <p:ph idx="1"/>
          </p:nvPr>
        </p:nvSpPr>
        <p:spPr>
          <a:xfrm>
            <a:off x="142844" y="571480"/>
            <a:ext cx="8786874" cy="6072230"/>
          </a:xfrm>
        </p:spPr>
        <p:txBody>
          <a:bodyPr>
            <a:normAutofit fontScale="77500" lnSpcReduction="20000"/>
          </a:bodyPr>
          <a:lstStyle/>
          <a:p>
            <a:pPr>
              <a:buNone/>
            </a:pPr>
            <a:r>
              <a:rPr lang="fr-FR" sz="2400" dirty="0" smtClean="0">
                <a:solidFill>
                  <a:srgbClr val="FF0000"/>
                </a:solidFill>
              </a:rPr>
              <a:t>-    </a:t>
            </a:r>
            <a:r>
              <a:rPr lang="fr-FR" b="1" u="sng" dirty="0" smtClean="0">
                <a:solidFill>
                  <a:srgbClr val="FF0000"/>
                </a:solidFill>
              </a:rPr>
              <a:t>Testicule</a:t>
            </a:r>
            <a:r>
              <a:rPr lang="fr-FR" dirty="0" smtClean="0">
                <a:solidFill>
                  <a:srgbClr val="FF0000"/>
                </a:solidFill>
              </a:rPr>
              <a:t>:</a:t>
            </a:r>
            <a:r>
              <a:rPr lang="fr-FR" dirty="0" smtClean="0"/>
              <a:t> C’est la glande génitale mâle, paire, logée avec l’épididyme dans la tunique vaginale et le scrotum.</a:t>
            </a:r>
          </a:p>
          <a:p>
            <a:pPr>
              <a:buNone/>
            </a:pPr>
            <a:r>
              <a:rPr lang="fr-FR" dirty="0" smtClean="0"/>
              <a:t>    De couleur blanc-bleuâtre dans les grandes espèces et rosée dans les petites espèces.</a:t>
            </a:r>
          </a:p>
          <a:p>
            <a:pPr>
              <a:buNone/>
            </a:pPr>
            <a:r>
              <a:rPr lang="fr-FR" dirty="0" smtClean="0"/>
              <a:t>    De consistance ferme et élastique, le poids varie avec l’âge, l’état physiologique et l’espèce.</a:t>
            </a:r>
          </a:p>
          <a:p>
            <a:pPr>
              <a:buNone/>
            </a:pPr>
            <a:r>
              <a:rPr lang="fr-FR" dirty="0" smtClean="0"/>
              <a:t>    Chaque testicule est ovoïde, allongé chez les ruminants et équidés, presque sphérique chez les carnivores et allongé chez le Lapin</a:t>
            </a:r>
          </a:p>
          <a:p>
            <a:pPr>
              <a:buNone/>
            </a:pPr>
            <a:r>
              <a:rPr lang="fr-FR" dirty="0" smtClean="0"/>
              <a:t>    Il présente 2 faces: </a:t>
            </a:r>
            <a:r>
              <a:rPr lang="fr-FR" dirty="0" smtClean="0">
                <a:solidFill>
                  <a:srgbClr val="0070C0"/>
                </a:solidFill>
              </a:rPr>
              <a:t>latérale</a:t>
            </a:r>
            <a:r>
              <a:rPr lang="fr-FR" dirty="0" smtClean="0"/>
              <a:t> et </a:t>
            </a:r>
            <a:r>
              <a:rPr lang="fr-FR" dirty="0" smtClean="0">
                <a:solidFill>
                  <a:srgbClr val="0070C0"/>
                </a:solidFill>
              </a:rPr>
              <a:t>médiale</a:t>
            </a:r>
            <a:r>
              <a:rPr lang="fr-FR" dirty="0" smtClean="0"/>
              <a:t>, lisses et arrondies, elles montrent , à travers la </a:t>
            </a:r>
            <a:r>
              <a:rPr lang="fr-FR" dirty="0" err="1" smtClean="0"/>
              <a:t>séreuse,de</a:t>
            </a:r>
            <a:r>
              <a:rPr lang="fr-FR" dirty="0" smtClean="0"/>
              <a:t> nombreux vaisseaux</a:t>
            </a:r>
          </a:p>
          <a:p>
            <a:pPr>
              <a:buNone/>
            </a:pPr>
            <a:r>
              <a:rPr lang="fr-FR" dirty="0" smtClean="0"/>
              <a:t>    - 2 bords: un bord </a:t>
            </a:r>
            <a:r>
              <a:rPr lang="fr-FR" dirty="0" smtClean="0">
                <a:solidFill>
                  <a:srgbClr val="0070C0"/>
                </a:solidFill>
              </a:rPr>
              <a:t>libre</a:t>
            </a:r>
            <a:r>
              <a:rPr lang="fr-FR" dirty="0" smtClean="0"/>
              <a:t> , convexe et lisse et un bord </a:t>
            </a:r>
            <a:r>
              <a:rPr lang="fr-FR" dirty="0" err="1" smtClean="0">
                <a:solidFill>
                  <a:srgbClr val="0070C0"/>
                </a:solidFill>
              </a:rPr>
              <a:t>épididymaire</a:t>
            </a:r>
            <a:r>
              <a:rPr lang="fr-FR" dirty="0" smtClean="0"/>
              <a:t>, plus court et situé à l’opposé</a:t>
            </a:r>
          </a:p>
          <a:p>
            <a:pPr>
              <a:buNone/>
            </a:pPr>
            <a:r>
              <a:rPr lang="fr-FR" dirty="0" smtClean="0"/>
              <a:t>    - 2 extrémités: une extrémité </a:t>
            </a:r>
            <a:r>
              <a:rPr lang="fr-FR" dirty="0" smtClean="0">
                <a:solidFill>
                  <a:srgbClr val="0070C0"/>
                </a:solidFill>
              </a:rPr>
              <a:t>capitée,</a:t>
            </a:r>
            <a:r>
              <a:rPr lang="fr-FR" dirty="0" smtClean="0"/>
              <a:t> continue avec l’épididyme qui  reçoit l’attache de son cordon et une extrémité </a:t>
            </a:r>
            <a:r>
              <a:rPr lang="fr-FR" dirty="0" smtClean="0">
                <a:solidFill>
                  <a:srgbClr val="0070C0"/>
                </a:solidFill>
              </a:rPr>
              <a:t>caudée</a:t>
            </a:r>
            <a:r>
              <a:rPr lang="fr-FR" dirty="0" smtClean="0"/>
              <a:t> , qui forme le pôle opposé, contournée par la queue de l’épididyme et attachée avec lui par: </a:t>
            </a:r>
            <a:r>
              <a:rPr lang="fr-FR" dirty="0" smtClean="0">
                <a:solidFill>
                  <a:srgbClr val="00B050"/>
                </a:solidFill>
              </a:rPr>
              <a:t>le ligament propre du testicule.</a:t>
            </a:r>
          </a:p>
          <a:p>
            <a:pPr>
              <a:buNone/>
            </a:pPr>
            <a:endParaRPr lang="fr-FR" sz="2800" dirty="0" smtClean="0"/>
          </a:p>
          <a:p>
            <a:pPr>
              <a:buNone/>
            </a:pPr>
            <a:endParaRPr lang="fr-F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85794"/>
          </a:xfrm>
        </p:spPr>
        <p:txBody>
          <a:bodyPr>
            <a:normAutofit/>
          </a:bodyPr>
          <a:lstStyle/>
          <a:p>
            <a:r>
              <a:rPr lang="fr-FR" sz="4000" u="sng" dirty="0" smtClean="0"/>
              <a:t>Testicules-Epididyme</a:t>
            </a:r>
            <a:endParaRPr lang="fr-FR" sz="4000" u="sng" dirty="0"/>
          </a:p>
        </p:txBody>
      </p:sp>
      <p:pic>
        <p:nvPicPr>
          <p:cNvPr id="7170" name="Picture 2" descr="C:\Users\HP\Desktop\testi.jpg"/>
          <p:cNvPicPr>
            <a:picLocks noGrp="1" noChangeAspect="1" noChangeArrowheads="1"/>
          </p:cNvPicPr>
          <p:nvPr>
            <p:ph idx="1"/>
          </p:nvPr>
        </p:nvPicPr>
        <p:blipFill>
          <a:blip r:embed="rId2"/>
          <a:srcRect/>
          <a:stretch>
            <a:fillRect/>
          </a:stretch>
        </p:blipFill>
        <p:spPr bwMode="auto">
          <a:xfrm>
            <a:off x="2500298" y="928670"/>
            <a:ext cx="3714776" cy="57150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r>
              <a:rPr lang="fr-FR" sz="3600" b="1" u="sng" dirty="0" smtClean="0"/>
              <a:t>Voies spermatiques</a:t>
            </a:r>
            <a:endParaRPr lang="fr-FR" sz="3600" b="1" u="sng" dirty="0"/>
          </a:p>
        </p:txBody>
      </p:sp>
      <p:sp>
        <p:nvSpPr>
          <p:cNvPr id="3" name="Espace réservé du contenu 2"/>
          <p:cNvSpPr>
            <a:spLocks noGrp="1"/>
          </p:cNvSpPr>
          <p:nvPr>
            <p:ph idx="1"/>
          </p:nvPr>
        </p:nvSpPr>
        <p:spPr>
          <a:xfrm>
            <a:off x="457200" y="642918"/>
            <a:ext cx="8229600" cy="5483245"/>
          </a:xfrm>
        </p:spPr>
        <p:txBody>
          <a:bodyPr>
            <a:normAutofit fontScale="85000" lnSpcReduction="20000"/>
          </a:bodyPr>
          <a:lstStyle/>
          <a:p>
            <a:pPr>
              <a:buNone/>
            </a:pPr>
            <a:r>
              <a:rPr lang="fr-FR" b="1" dirty="0" smtClean="0">
                <a:solidFill>
                  <a:srgbClr val="FF0000"/>
                </a:solidFill>
                <a:latin typeface="Arial" pitchFamily="34" charset="0"/>
                <a:cs typeface="Arial" pitchFamily="34" charset="0"/>
              </a:rPr>
              <a:t>-    </a:t>
            </a:r>
            <a:r>
              <a:rPr lang="fr-FR" b="1" u="sng" dirty="0" smtClean="0">
                <a:solidFill>
                  <a:srgbClr val="FF0000"/>
                </a:solidFill>
                <a:latin typeface="Arial" pitchFamily="34" charset="0"/>
                <a:cs typeface="Arial" pitchFamily="34" charset="0"/>
              </a:rPr>
              <a:t>Epididyme</a:t>
            </a:r>
            <a:r>
              <a:rPr lang="fr-FR"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C’est la 1</a:t>
            </a:r>
            <a:r>
              <a:rPr lang="fr-FR" baseline="30000" dirty="0" smtClean="0">
                <a:latin typeface="Arial" pitchFamily="34" charset="0"/>
                <a:cs typeface="Arial" pitchFamily="34" charset="0"/>
              </a:rPr>
              <a:t>ère</a:t>
            </a:r>
            <a:r>
              <a:rPr lang="fr-FR" dirty="0" smtClean="0">
                <a:latin typeface="Arial" pitchFamily="34" charset="0"/>
                <a:cs typeface="Arial" pitchFamily="34" charset="0"/>
              </a:rPr>
              <a:t> voie spermatique, organe allongé, solidarisé au testicule contre lequel il s’applique latéralement et qu’il contourne, il se continue à son extrémité opposée par le canal déférent. Il tient un rôle important dans le stockage des spermatozoïdes, qui mûrissent en le traversant.  Il est formé de:</a:t>
            </a:r>
          </a:p>
          <a:p>
            <a:pPr>
              <a:buFontTx/>
              <a:buChar char="-"/>
            </a:pPr>
            <a:r>
              <a:rPr lang="fr-FR" dirty="0" smtClean="0">
                <a:solidFill>
                  <a:srgbClr val="0070C0"/>
                </a:solidFill>
                <a:latin typeface="Arial" pitchFamily="34" charset="0"/>
                <a:cs typeface="Arial" pitchFamily="34" charset="0"/>
              </a:rPr>
              <a:t>une tête,</a:t>
            </a:r>
            <a:r>
              <a:rPr lang="fr-FR" dirty="0" smtClean="0">
                <a:latin typeface="Arial" pitchFamily="34" charset="0"/>
                <a:cs typeface="Arial" pitchFamily="34" charset="0"/>
              </a:rPr>
              <a:t> élargie qui couvre en partie l’extrémité capitée du testicule</a:t>
            </a:r>
            <a:endParaRPr lang="fr-FR" dirty="0" smtClean="0">
              <a:solidFill>
                <a:srgbClr val="0070C0"/>
              </a:solidFill>
              <a:latin typeface="Arial" pitchFamily="34" charset="0"/>
              <a:cs typeface="Arial" pitchFamily="34" charset="0"/>
            </a:endParaRPr>
          </a:p>
          <a:p>
            <a:pPr>
              <a:buFontTx/>
              <a:buChar char="-"/>
            </a:pPr>
            <a:r>
              <a:rPr lang="fr-FR" dirty="0" smtClean="0">
                <a:solidFill>
                  <a:srgbClr val="0070C0"/>
                </a:solidFill>
                <a:latin typeface="Arial" pitchFamily="34" charset="0"/>
                <a:cs typeface="Arial" pitchFamily="34" charset="0"/>
              </a:rPr>
              <a:t>un corps </a:t>
            </a:r>
            <a:r>
              <a:rPr lang="fr-FR" dirty="0" smtClean="0">
                <a:latin typeface="Arial" pitchFamily="34" charset="0"/>
                <a:cs typeface="Arial" pitchFamily="34" charset="0"/>
              </a:rPr>
              <a:t>rétréci et aplati d’un côté à l’autre</a:t>
            </a:r>
          </a:p>
          <a:p>
            <a:pPr>
              <a:buFontTx/>
              <a:buChar char="-"/>
            </a:pPr>
            <a:r>
              <a:rPr lang="fr-FR" dirty="0" smtClean="0">
                <a:solidFill>
                  <a:srgbClr val="0070C0"/>
                </a:solidFill>
                <a:latin typeface="Arial" pitchFamily="34" charset="0"/>
                <a:cs typeface="Arial" pitchFamily="34" charset="0"/>
              </a:rPr>
              <a:t>une queue</a:t>
            </a:r>
            <a:r>
              <a:rPr lang="fr-FR" dirty="0" smtClean="0">
                <a:latin typeface="Arial" pitchFamily="34" charset="0"/>
                <a:cs typeface="Arial" pitchFamily="34" charset="0"/>
              </a:rPr>
              <a:t>, moins élargie que la tête, située sous la séreuse, maintenue en contact direct de la glande génitale par </a:t>
            </a:r>
            <a:r>
              <a:rPr lang="fr-FR" dirty="0" smtClean="0">
                <a:solidFill>
                  <a:srgbClr val="00B050"/>
                </a:solidFill>
                <a:latin typeface="Arial" pitchFamily="34" charset="0"/>
                <a:cs typeface="Arial" pitchFamily="34" charset="0"/>
              </a:rPr>
              <a:t>le ligament propre du testicule </a:t>
            </a:r>
            <a:r>
              <a:rPr lang="fr-FR" dirty="0" smtClean="0">
                <a:latin typeface="Arial" pitchFamily="34" charset="0"/>
                <a:cs typeface="Arial" pitchFamily="34" charset="0"/>
              </a:rPr>
              <a:t>et attachée au fascia spermatique interne par: </a:t>
            </a:r>
            <a:r>
              <a:rPr lang="fr-FR" dirty="0" smtClean="0">
                <a:solidFill>
                  <a:srgbClr val="00B050"/>
                </a:solidFill>
                <a:latin typeface="Arial" pitchFamily="34" charset="0"/>
                <a:cs typeface="Arial" pitchFamily="34" charset="0"/>
              </a:rPr>
              <a:t>le ligament de la queue de l’épididyme.</a:t>
            </a:r>
          </a:p>
          <a:p>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528"/>
          </a:xfrm>
        </p:spPr>
        <p:txBody>
          <a:bodyPr>
            <a:normAutofit fontScale="90000"/>
          </a:bodyPr>
          <a:lstStyle/>
          <a:p>
            <a:endParaRPr lang="fr-FR" dirty="0"/>
          </a:p>
        </p:txBody>
      </p:sp>
      <p:sp>
        <p:nvSpPr>
          <p:cNvPr id="3" name="Espace réservé du contenu 2"/>
          <p:cNvSpPr>
            <a:spLocks noGrp="1"/>
          </p:cNvSpPr>
          <p:nvPr>
            <p:ph idx="1"/>
          </p:nvPr>
        </p:nvSpPr>
        <p:spPr>
          <a:xfrm>
            <a:off x="214282" y="428604"/>
            <a:ext cx="8715436" cy="6215106"/>
          </a:xfrm>
        </p:spPr>
        <p:txBody>
          <a:bodyPr>
            <a:normAutofit fontScale="85000" lnSpcReduction="20000"/>
          </a:bodyPr>
          <a:lstStyle/>
          <a:p>
            <a:pPr>
              <a:buNone/>
            </a:pPr>
            <a:r>
              <a:rPr lang="fr-FR" dirty="0" smtClean="0">
                <a:solidFill>
                  <a:srgbClr val="FF0000"/>
                </a:solidFill>
                <a:latin typeface="Arial" pitchFamily="34" charset="0"/>
                <a:cs typeface="Arial" pitchFamily="34" charset="0"/>
              </a:rPr>
              <a:t>-   </a:t>
            </a:r>
            <a:r>
              <a:rPr lang="fr-FR" b="1" u="sng" dirty="0" smtClean="0">
                <a:solidFill>
                  <a:srgbClr val="FF0000"/>
                </a:solidFill>
                <a:latin typeface="Arial" pitchFamily="34" charset="0"/>
                <a:cs typeface="Arial" pitchFamily="34" charset="0"/>
              </a:rPr>
              <a:t>Conduit déférent</a:t>
            </a:r>
            <a:r>
              <a:rPr lang="fr-FR"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Il va de la queue de l’épididyme à la partie pelvienne de l’urètre dans laquelle il débouche par </a:t>
            </a:r>
            <a:r>
              <a:rPr lang="fr-FR" dirty="0" smtClean="0">
                <a:solidFill>
                  <a:srgbClr val="0070C0"/>
                </a:solidFill>
                <a:latin typeface="Arial" pitchFamily="34" charset="0"/>
                <a:cs typeface="Arial" pitchFamily="34" charset="0"/>
              </a:rPr>
              <a:t>un bref conduit éjaculateur.</a:t>
            </a:r>
            <a:r>
              <a:rPr lang="fr-FR" dirty="0" smtClean="0">
                <a:latin typeface="Arial" pitchFamily="34" charset="0"/>
                <a:cs typeface="Arial" pitchFamily="34" charset="0"/>
              </a:rPr>
              <a:t> Il traverse le cordon spermatique, va sur le côté de la cavité pelvienne puis à la face dorsale de la vessie; Il possède 2 parties: </a:t>
            </a:r>
            <a:r>
              <a:rPr lang="fr-FR" dirty="0" smtClean="0">
                <a:solidFill>
                  <a:srgbClr val="00B050"/>
                </a:solidFill>
                <a:latin typeface="Arial" pitchFamily="34" charset="0"/>
                <a:cs typeface="Arial" pitchFamily="34" charset="0"/>
              </a:rPr>
              <a:t>funiculaire et abdomino-pelvienne</a:t>
            </a:r>
          </a:p>
          <a:p>
            <a:pPr>
              <a:buFontTx/>
              <a:buChar char="-"/>
            </a:pPr>
            <a:r>
              <a:rPr lang="fr-FR" b="1" u="sng" dirty="0" smtClean="0">
                <a:solidFill>
                  <a:srgbClr val="FF0000"/>
                </a:solidFill>
                <a:latin typeface="Arial" pitchFamily="34" charset="0"/>
                <a:cs typeface="Arial" pitchFamily="34" charset="0"/>
              </a:rPr>
              <a:t>Glande vésiculaire</a:t>
            </a:r>
            <a:r>
              <a:rPr lang="fr-FR" dirty="0" smtClean="0">
                <a:solidFill>
                  <a:srgbClr val="FF0000"/>
                </a:solidFill>
                <a:latin typeface="Arial" pitchFamily="34" charset="0"/>
                <a:cs typeface="Arial" pitchFamily="34" charset="0"/>
              </a:rPr>
              <a:t>: </a:t>
            </a:r>
            <a:r>
              <a:rPr lang="fr-FR" dirty="0" smtClean="0">
                <a:latin typeface="Arial" pitchFamily="34" charset="0"/>
                <a:cs typeface="Arial" pitchFamily="34" charset="0"/>
              </a:rPr>
              <a:t>ou vésicule séminale.  Elle est annexée à la portion terminale du conduit déférent et le longe latéralement. Elle se situe dorsalement , entre le rectum et la vessie. Elle déverse sa sécrétion dans l’urètre par l’intermédiaire du conduit éjaculateur. Bien développée chez les Equidés, les Ruminants et l’Homme</a:t>
            </a:r>
          </a:p>
          <a:p>
            <a:pPr>
              <a:buFontTx/>
              <a:buChar char="-"/>
            </a:pPr>
            <a:r>
              <a:rPr lang="fr-FR" b="1" u="sng" dirty="0" smtClean="0">
                <a:solidFill>
                  <a:srgbClr val="FF0000"/>
                </a:solidFill>
                <a:latin typeface="Arial" pitchFamily="34" charset="0"/>
                <a:cs typeface="Arial" pitchFamily="34" charset="0"/>
              </a:rPr>
              <a:t>Conduit éjaculateur</a:t>
            </a:r>
            <a:r>
              <a:rPr lang="fr-FR" dirty="0" smtClean="0">
                <a:latin typeface="Arial" pitchFamily="34" charset="0"/>
                <a:cs typeface="Arial" pitchFamily="34" charset="0"/>
              </a:rPr>
              <a:t>: bref conduit qui résulte de </a:t>
            </a:r>
            <a:r>
              <a:rPr lang="fr-FR" dirty="0" smtClean="0">
                <a:solidFill>
                  <a:srgbClr val="0070C0"/>
                </a:solidFill>
                <a:latin typeface="Arial" pitchFamily="34" charset="0"/>
                <a:cs typeface="Arial" pitchFamily="34" charset="0"/>
              </a:rPr>
              <a:t>l’union du conduit déférent et celui de la glande vésiculaire</a:t>
            </a:r>
            <a:r>
              <a:rPr lang="fr-FR" dirty="0" smtClean="0">
                <a:latin typeface="Arial" pitchFamily="34" charset="0"/>
                <a:cs typeface="Arial" pitchFamily="34" charset="0"/>
              </a:rPr>
              <a:t>. Il débouche dans la partie initiale de l’urètre.  </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1635</Words>
  <Application>Microsoft Office PowerPoint</Application>
  <PresentationFormat>Affichage à l'écran (4:3)</PresentationFormat>
  <Paragraphs>97</Paragraphs>
  <Slides>22</Slides>
  <Notes>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Appareils génitaux mâle et femelle Ils sont formés de 3 grandes parties: </vt:lpstr>
      <vt:lpstr>Appareil  génital  mâle</vt:lpstr>
      <vt:lpstr>Appareil génital mâle schématisé :Chien</vt:lpstr>
      <vt:lpstr>Enveloppes  du testicule</vt:lpstr>
      <vt:lpstr>Diapositive 5</vt:lpstr>
      <vt:lpstr>Diapositive 6</vt:lpstr>
      <vt:lpstr>Testicules-Epididyme</vt:lpstr>
      <vt:lpstr>Voies spermatiques</vt:lpstr>
      <vt:lpstr>Diapositive 9</vt:lpstr>
      <vt:lpstr>Diapositive 10</vt:lpstr>
      <vt:lpstr>Glandes annexées à l’urètre du mâle</vt:lpstr>
      <vt:lpstr>Pénis</vt:lpstr>
      <vt:lpstr>Diapositive 13</vt:lpstr>
      <vt:lpstr>Diapositive 14</vt:lpstr>
      <vt:lpstr>Appareil génital mâle schématisé: Equidé</vt:lpstr>
      <vt:lpstr>Appareil  génital mâle schématisé: Bovin </vt:lpstr>
      <vt:lpstr>Appareil génital mâle: Chien</vt:lpstr>
      <vt:lpstr>Appareil génital mâle: chat</vt:lpstr>
      <vt:lpstr>Appareil génital mâle: Lapin</vt:lpstr>
      <vt:lpstr>Particularités spécifiques</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APPAREIL    URINAIRE</dc:title>
  <dc:creator>HP</dc:creator>
  <cp:lastModifiedBy>HP</cp:lastModifiedBy>
  <cp:revision>96</cp:revision>
  <dcterms:created xsi:type="dcterms:W3CDTF">2020-09-02T19:41:25Z</dcterms:created>
  <dcterms:modified xsi:type="dcterms:W3CDTF">2023-04-25T18:34:54Z</dcterms:modified>
</cp:coreProperties>
</file>