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19" r:id="rId2"/>
    <p:sldId id="335" r:id="rId3"/>
    <p:sldId id="323" r:id="rId4"/>
    <p:sldId id="325" r:id="rId5"/>
    <p:sldId id="324" r:id="rId6"/>
    <p:sldId id="326" r:id="rId7"/>
    <p:sldId id="327" r:id="rId8"/>
    <p:sldId id="328" r:id="rId9"/>
    <p:sldId id="329" r:id="rId10"/>
    <p:sldId id="330" r:id="rId11"/>
    <p:sldId id="331" r:id="rId12"/>
    <p:sldId id="321" r:id="rId13"/>
    <p:sldId id="310" r:id="rId14"/>
    <p:sldId id="312" r:id="rId15"/>
    <p:sldId id="311" r:id="rId16"/>
    <p:sldId id="313" r:id="rId17"/>
    <p:sldId id="332" r:id="rId18"/>
    <p:sldId id="333" r:id="rId19"/>
    <p:sldId id="293" r:id="rId20"/>
    <p:sldId id="294" r:id="rId21"/>
    <p:sldId id="275" r:id="rId22"/>
    <p:sldId id="268" r:id="rId23"/>
    <p:sldId id="270" r:id="rId24"/>
    <p:sldId id="305" r:id="rId25"/>
    <p:sldId id="271" r:id="rId26"/>
    <p:sldId id="306" r:id="rId27"/>
    <p:sldId id="315" r:id="rId28"/>
    <p:sldId id="316" r:id="rId29"/>
    <p:sldId id="317" r:id="rId30"/>
    <p:sldId id="318" r:id="rId31"/>
    <p:sldId id="272" r:id="rId32"/>
    <p:sldId id="314" r:id="rId33"/>
    <p:sldId id="309"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248521-539F-4D06-B49C-C1D8ED222AC8}" type="datetimeFigureOut">
              <a:rPr lang="fr-FR" smtClean="0"/>
              <a:pPr/>
              <a:t>07/03/2024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15455B-BD12-4F8B-9671-4FD6C3656C3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551368E-AEF8-4377-885C-EED3BF8257F4}" type="datetimeFigureOut">
              <a:rPr lang="fr-FR" smtClean="0"/>
              <a:pPr/>
              <a:t>07/03/2024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51368E-AEF8-4377-885C-EED3BF8257F4}" type="datetimeFigureOut">
              <a:rPr lang="fr-FR" smtClean="0"/>
              <a:pPr/>
              <a:t>07/03/2024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51368E-AEF8-4377-885C-EED3BF8257F4}" type="datetimeFigureOut">
              <a:rPr lang="fr-FR" smtClean="0"/>
              <a:pPr/>
              <a:t>07/03/2024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51368E-AEF8-4377-885C-EED3BF8257F4}" type="datetimeFigureOut">
              <a:rPr lang="fr-FR" smtClean="0"/>
              <a:pPr/>
              <a:t>07/03/2024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551368E-AEF8-4377-885C-EED3BF8257F4}" type="datetimeFigureOut">
              <a:rPr lang="fr-FR" smtClean="0"/>
              <a:pPr/>
              <a:t>07/03/2024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551368E-AEF8-4377-885C-EED3BF8257F4}" type="datetimeFigureOut">
              <a:rPr lang="fr-FR" smtClean="0"/>
              <a:pPr/>
              <a:t>07/03/2024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551368E-AEF8-4377-885C-EED3BF8257F4}" type="datetimeFigureOut">
              <a:rPr lang="fr-FR" smtClean="0"/>
              <a:pPr/>
              <a:t>07/03/2024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551368E-AEF8-4377-885C-EED3BF8257F4}" type="datetimeFigureOut">
              <a:rPr lang="fr-FR" smtClean="0"/>
              <a:pPr/>
              <a:t>07/03/2024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51368E-AEF8-4377-885C-EED3BF8257F4}" type="datetimeFigureOut">
              <a:rPr lang="fr-FR" smtClean="0"/>
              <a:pPr/>
              <a:t>07/03/2024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51368E-AEF8-4377-885C-EED3BF8257F4}" type="datetimeFigureOut">
              <a:rPr lang="fr-FR" smtClean="0"/>
              <a:pPr/>
              <a:t>07/03/2024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51368E-AEF8-4377-885C-EED3BF8257F4}" type="datetimeFigureOut">
              <a:rPr lang="fr-FR" smtClean="0"/>
              <a:pPr/>
              <a:t>07/03/2024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1368E-AEF8-4377-885C-EED3BF8257F4}" type="datetimeFigureOut">
              <a:rPr lang="fr-FR" smtClean="0"/>
              <a:pPr/>
              <a:t>07/03/2024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1EF15-D1DA-4C36-90E4-C48AFA2731D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3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jpeg"/><Relationship Id="rId4" Type="http://schemas.openxmlformats.org/officeDocument/2006/relationships/image" Target="../media/image2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42918"/>
          </a:xfrm>
        </p:spPr>
        <p:txBody>
          <a:bodyPr>
            <a:noAutofit/>
          </a:bodyPr>
          <a:lstStyle/>
          <a:p>
            <a:r>
              <a:rPr lang="fr-FR" sz="4800" b="1" u="sng" dirty="0" smtClean="0"/>
              <a:t>Appareil génital femelle</a:t>
            </a:r>
            <a:endParaRPr lang="fr-FR" sz="4800" b="1" u="sng" dirty="0"/>
          </a:p>
        </p:txBody>
      </p:sp>
      <p:sp>
        <p:nvSpPr>
          <p:cNvPr id="3" name="Espace réservé du contenu 2"/>
          <p:cNvSpPr>
            <a:spLocks noGrp="1"/>
          </p:cNvSpPr>
          <p:nvPr>
            <p:ph idx="1"/>
          </p:nvPr>
        </p:nvSpPr>
        <p:spPr>
          <a:xfrm>
            <a:off x="457200" y="1643050"/>
            <a:ext cx="8229600" cy="4483113"/>
          </a:xfrm>
        </p:spPr>
        <p:txBody>
          <a:bodyPr/>
          <a:lstStyle/>
          <a:p>
            <a:pPr>
              <a:buNone/>
            </a:pPr>
            <a:r>
              <a:rPr lang="fr-FR" dirty="0" smtClean="0"/>
              <a:t>    </a:t>
            </a:r>
            <a:r>
              <a:rPr lang="fr-FR" sz="4400" dirty="0" smtClean="0"/>
              <a:t>Bien que sa conformation soit différente de celle du mâle, il groupe les organes qui sont homologues et disposés suivant le même plan. </a:t>
            </a:r>
            <a:endParaRPr lang="fr-FR"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214282" y="0"/>
            <a:ext cx="8786874" cy="6572272"/>
          </a:xfrm>
        </p:spPr>
        <p:txBody>
          <a:bodyPr>
            <a:noAutofit/>
          </a:bodyPr>
          <a:lstStyle/>
          <a:p>
            <a:r>
              <a:rPr lang="fr-FR" sz="2300" u="sng" dirty="0" smtClean="0">
                <a:solidFill>
                  <a:srgbClr val="FF0000"/>
                </a:solidFill>
              </a:rPr>
              <a:t>Le vagin</a:t>
            </a:r>
            <a:r>
              <a:rPr lang="fr-FR" sz="2300" dirty="0" smtClean="0">
                <a:solidFill>
                  <a:srgbClr val="FF0000"/>
                </a:solidFill>
              </a:rPr>
              <a:t>: </a:t>
            </a:r>
            <a:r>
              <a:rPr lang="fr-FR" sz="2300" dirty="0" smtClean="0"/>
              <a:t>C’est un conduit impair et médian. Entièrement logé dans la cavité pelvienne, il est annexé au sinus uro-génital pour constituer avec lui , l’organe copulateur de la femelle. Il reçoit l’organe génital mâle lors de l’accouplement et livre passage au fœtus lors de la parturition.</a:t>
            </a:r>
          </a:p>
          <a:p>
            <a:r>
              <a:rPr lang="fr-FR" sz="2300" dirty="0" smtClean="0"/>
              <a:t>Pourvu de parois molles et plus minces que celles de l’utérus, c’est un conduit cylindroïde, aplati dans le sens </a:t>
            </a:r>
            <a:r>
              <a:rPr lang="fr-FR" sz="2300" dirty="0" err="1" smtClean="0"/>
              <a:t>dorso</a:t>
            </a:r>
            <a:r>
              <a:rPr lang="fr-FR" sz="2300" dirty="0" smtClean="0"/>
              <a:t>-ventral et très </a:t>
            </a:r>
            <a:r>
              <a:rPr lang="fr-FR" sz="2300" dirty="0" err="1" smtClean="0"/>
              <a:t>distensible</a:t>
            </a:r>
            <a:r>
              <a:rPr lang="fr-FR" sz="2300" dirty="0" smtClean="0"/>
              <a:t> . Situé dans l’axe du bassin, il prolonge le vestibule du vagin. </a:t>
            </a:r>
          </a:p>
          <a:p>
            <a:r>
              <a:rPr lang="fr-FR" sz="2300" dirty="0" smtClean="0"/>
              <a:t>Sa cavité est réduite à une simple fente transversale, élargie à ses extrémités. Il présente une paroi dorsale et une paroi ventrale.</a:t>
            </a:r>
          </a:p>
          <a:p>
            <a:r>
              <a:rPr lang="fr-FR" sz="2300" dirty="0" smtClean="0"/>
              <a:t>La muqueuse montre des plis qui constituent des rides vaginales, discrètes ou absentes chez les M.D.</a:t>
            </a:r>
          </a:p>
          <a:p>
            <a:pPr>
              <a:buNone/>
            </a:pPr>
            <a:r>
              <a:rPr lang="fr-FR" sz="2300" dirty="0" smtClean="0"/>
              <a:t>      L’extrémité </a:t>
            </a:r>
            <a:r>
              <a:rPr lang="fr-FR" sz="2300" dirty="0" err="1" smtClean="0"/>
              <a:t>crâniale</a:t>
            </a:r>
            <a:r>
              <a:rPr lang="fr-FR" sz="2300" dirty="0" smtClean="0"/>
              <a:t> forme: </a:t>
            </a:r>
            <a:r>
              <a:rPr lang="fr-FR" sz="2300" dirty="0" smtClean="0">
                <a:solidFill>
                  <a:srgbClr val="FF0000"/>
                </a:solidFill>
              </a:rPr>
              <a:t>le </a:t>
            </a:r>
            <a:r>
              <a:rPr lang="fr-FR" sz="2300" dirty="0" err="1" smtClean="0">
                <a:solidFill>
                  <a:srgbClr val="FF0000"/>
                </a:solidFill>
              </a:rPr>
              <a:t>fornix</a:t>
            </a:r>
            <a:r>
              <a:rPr lang="fr-FR" sz="2300" dirty="0" smtClean="0">
                <a:solidFill>
                  <a:srgbClr val="FF0000"/>
                </a:solidFill>
              </a:rPr>
              <a:t> du vagin  </a:t>
            </a:r>
            <a:r>
              <a:rPr lang="fr-FR" sz="2300" dirty="0" smtClean="0"/>
              <a:t>et l’extrémité caudale se continue par </a:t>
            </a:r>
            <a:r>
              <a:rPr lang="fr-FR" sz="2300" dirty="0" smtClean="0">
                <a:solidFill>
                  <a:srgbClr val="FF0000"/>
                </a:solidFill>
              </a:rPr>
              <a:t>le sinus uro-génital. </a:t>
            </a:r>
          </a:p>
          <a:p>
            <a:pPr>
              <a:buNone/>
            </a:pPr>
            <a:r>
              <a:rPr lang="fr-FR" sz="2300" dirty="0" smtClean="0"/>
              <a:t>      La communication entre ces 2 parties constitue : </a:t>
            </a:r>
            <a:r>
              <a:rPr lang="fr-FR" sz="2300" dirty="0" smtClean="0">
                <a:solidFill>
                  <a:srgbClr val="FF0000"/>
                </a:solidFill>
              </a:rPr>
              <a:t>l’</a:t>
            </a:r>
            <a:r>
              <a:rPr lang="fr-FR" sz="2300" dirty="0" err="1" smtClean="0">
                <a:solidFill>
                  <a:srgbClr val="FF0000"/>
                </a:solidFill>
              </a:rPr>
              <a:t>ostium</a:t>
            </a:r>
            <a:r>
              <a:rPr lang="fr-FR" sz="2300" dirty="0" smtClean="0">
                <a:solidFill>
                  <a:srgbClr val="FF0000"/>
                </a:solidFill>
              </a:rPr>
              <a:t> du vagin, </a:t>
            </a:r>
            <a:r>
              <a:rPr lang="fr-FR" sz="2300" dirty="0" smtClean="0"/>
              <a:t>son pourtour est marqué par </a:t>
            </a:r>
            <a:r>
              <a:rPr lang="fr-FR" sz="2300" dirty="0" smtClean="0">
                <a:solidFill>
                  <a:srgbClr val="0070C0"/>
                </a:solidFill>
              </a:rPr>
              <a:t>l’hymen</a:t>
            </a:r>
            <a:r>
              <a:rPr lang="fr-FR" sz="2300" dirty="0" smtClean="0"/>
              <a:t>, cloison mince et incomplète, de développement très variable. </a:t>
            </a:r>
            <a:endParaRPr lang="fr-FR" sz="23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85728"/>
          </a:xfrm>
        </p:spPr>
        <p:txBody>
          <a:bodyPr>
            <a:normAutofit fontScale="90000"/>
          </a:bodyPr>
          <a:lstStyle/>
          <a:p>
            <a:endParaRPr lang="fr-FR" dirty="0"/>
          </a:p>
        </p:txBody>
      </p:sp>
      <p:sp>
        <p:nvSpPr>
          <p:cNvPr id="3" name="Espace réservé du contenu 2"/>
          <p:cNvSpPr>
            <a:spLocks noGrp="1"/>
          </p:cNvSpPr>
          <p:nvPr>
            <p:ph idx="1"/>
          </p:nvPr>
        </p:nvSpPr>
        <p:spPr>
          <a:xfrm>
            <a:off x="214282" y="500042"/>
            <a:ext cx="8715436" cy="6143668"/>
          </a:xfrm>
        </p:spPr>
        <p:txBody>
          <a:bodyPr>
            <a:normAutofit fontScale="77500" lnSpcReduction="20000"/>
          </a:bodyPr>
          <a:lstStyle/>
          <a:p>
            <a:pPr>
              <a:buNone/>
            </a:pPr>
            <a:r>
              <a:rPr lang="fr-FR" dirty="0" smtClean="0">
                <a:solidFill>
                  <a:srgbClr val="FF0000"/>
                </a:solidFill>
              </a:rPr>
              <a:t>-  </a:t>
            </a:r>
            <a:r>
              <a:rPr lang="fr-FR" u="sng" dirty="0" smtClean="0">
                <a:solidFill>
                  <a:srgbClr val="FF0000"/>
                </a:solidFill>
              </a:rPr>
              <a:t>Le sinus uro-génital</a:t>
            </a:r>
            <a:r>
              <a:rPr lang="fr-FR" dirty="0" smtClean="0">
                <a:solidFill>
                  <a:srgbClr val="FF0000"/>
                </a:solidFill>
              </a:rPr>
              <a:t>: </a:t>
            </a:r>
            <a:r>
              <a:rPr lang="fr-FR" dirty="0" smtClean="0"/>
              <a:t>C’est la partie commune aux appareils urinaire et génital. Elle équivaut à l’urètre du mâle. </a:t>
            </a:r>
          </a:p>
          <a:p>
            <a:pPr>
              <a:buNone/>
            </a:pPr>
            <a:r>
              <a:rPr lang="fr-FR" dirty="0" smtClean="0"/>
              <a:t>    A la partie pelvienne de l’urètre du mâle correspond le vestibule du vagin chez la femelle et à la partie pénienne, scrotum et corps caverneux du mâle correspond la vulve et le clitoris chez la femelle.</a:t>
            </a:r>
          </a:p>
          <a:p>
            <a:pPr>
              <a:buNone/>
            </a:pPr>
            <a:r>
              <a:rPr lang="fr-FR" dirty="0" smtClean="0">
                <a:solidFill>
                  <a:srgbClr val="0070C0"/>
                </a:solidFill>
              </a:rPr>
              <a:t>* </a:t>
            </a:r>
            <a:r>
              <a:rPr lang="fr-FR" u="sng" dirty="0" smtClean="0">
                <a:solidFill>
                  <a:srgbClr val="0070C0"/>
                </a:solidFill>
              </a:rPr>
              <a:t>Le vestibule du vagin</a:t>
            </a:r>
            <a:r>
              <a:rPr lang="fr-FR" dirty="0" smtClean="0"/>
              <a:t>: c’est un conduit large et impair dans lequel s’ouvre </a:t>
            </a:r>
            <a:r>
              <a:rPr lang="fr-FR" dirty="0" smtClean="0">
                <a:solidFill>
                  <a:srgbClr val="00B050"/>
                </a:solidFill>
              </a:rPr>
              <a:t>l’</a:t>
            </a:r>
            <a:r>
              <a:rPr lang="fr-FR" dirty="0" err="1" smtClean="0">
                <a:solidFill>
                  <a:srgbClr val="00B050"/>
                </a:solidFill>
              </a:rPr>
              <a:t>ostium</a:t>
            </a:r>
            <a:r>
              <a:rPr lang="fr-FR" dirty="0" smtClean="0">
                <a:solidFill>
                  <a:srgbClr val="00B050"/>
                </a:solidFill>
              </a:rPr>
              <a:t> vaginal et l’</a:t>
            </a:r>
            <a:r>
              <a:rPr lang="fr-FR" dirty="0" err="1" smtClean="0">
                <a:solidFill>
                  <a:srgbClr val="00B050"/>
                </a:solidFill>
              </a:rPr>
              <a:t>ostium</a:t>
            </a:r>
            <a:r>
              <a:rPr lang="fr-FR" dirty="0" smtClean="0">
                <a:solidFill>
                  <a:srgbClr val="00B050"/>
                </a:solidFill>
              </a:rPr>
              <a:t> externe de l’urètre </a:t>
            </a:r>
            <a:r>
              <a:rPr lang="fr-FR" dirty="0" smtClean="0"/>
              <a:t>dans la partie </a:t>
            </a:r>
            <a:r>
              <a:rPr lang="fr-FR" dirty="0" err="1" smtClean="0"/>
              <a:t>crâniale</a:t>
            </a:r>
            <a:r>
              <a:rPr lang="fr-FR" dirty="0" smtClean="0"/>
              <a:t> tandis que la partie caudale communique avec l’extérieur par </a:t>
            </a:r>
            <a:r>
              <a:rPr lang="fr-FR" dirty="0" smtClean="0">
                <a:solidFill>
                  <a:srgbClr val="00B050"/>
                </a:solidFill>
              </a:rPr>
              <a:t>la fente de la vulve.</a:t>
            </a:r>
          </a:p>
          <a:p>
            <a:pPr>
              <a:buNone/>
            </a:pPr>
            <a:r>
              <a:rPr lang="fr-FR" dirty="0" smtClean="0">
                <a:solidFill>
                  <a:srgbClr val="0070C0"/>
                </a:solidFill>
              </a:rPr>
              <a:t>* </a:t>
            </a:r>
            <a:r>
              <a:rPr lang="fr-FR" u="sng" dirty="0" smtClean="0">
                <a:solidFill>
                  <a:srgbClr val="0070C0"/>
                </a:solidFill>
              </a:rPr>
              <a:t>La vulve et le clitoris</a:t>
            </a:r>
            <a:r>
              <a:rPr lang="fr-FR" dirty="0" smtClean="0"/>
              <a:t>: la vulve est la partie externe de l’appareil génital femelle. Elle est constituée par 2 lèvres qui délimitent la  fente vulvaire.</a:t>
            </a:r>
          </a:p>
          <a:p>
            <a:pPr>
              <a:buNone/>
            </a:pPr>
            <a:r>
              <a:rPr lang="fr-FR" dirty="0" smtClean="0"/>
              <a:t>     Sa commissure ventrale abrite </a:t>
            </a:r>
            <a:r>
              <a:rPr lang="fr-FR" dirty="0" smtClean="0">
                <a:solidFill>
                  <a:srgbClr val="00B050"/>
                </a:solidFill>
              </a:rPr>
              <a:t>le clitoris </a:t>
            </a:r>
            <a:r>
              <a:rPr lang="fr-FR" dirty="0" smtClean="0"/>
              <a:t>qui est  l’organe érectile</a:t>
            </a:r>
            <a:r>
              <a:rPr lang="fr-FR" dirty="0" smtClean="0">
                <a:solidFill>
                  <a:srgbClr val="0070C0"/>
                </a:solidFill>
              </a:rPr>
              <a:t> </a:t>
            </a:r>
            <a:r>
              <a:rPr lang="fr-FR" dirty="0" smtClean="0"/>
              <a:t>de la femelle, impair et médian. Il est attaché par des piliers et couvert par le muscle </a:t>
            </a:r>
            <a:r>
              <a:rPr lang="fr-FR" dirty="0" err="1" smtClean="0"/>
              <a:t>ischio</a:t>
            </a:r>
            <a:r>
              <a:rPr lang="fr-FR" dirty="0" smtClean="0"/>
              <a:t>-caverneux ,il  représente une miniature du corps caverneux et du corps spongieux du gland chez le mâle.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428628"/>
          </a:xfrm>
        </p:spPr>
        <p:txBody>
          <a:bodyPr>
            <a:normAutofit fontScale="90000"/>
          </a:bodyPr>
          <a:lstStyle/>
          <a:p>
            <a:r>
              <a:rPr lang="fr-FR" b="1" u="sng" dirty="0" smtClean="0"/>
              <a:t>Appareil génital femelle</a:t>
            </a:r>
            <a:endParaRPr lang="fr-FR" b="1" u="sng" dirty="0"/>
          </a:p>
        </p:txBody>
      </p:sp>
      <p:sp>
        <p:nvSpPr>
          <p:cNvPr id="3" name="Espace réservé du contenu 2"/>
          <p:cNvSpPr>
            <a:spLocks noGrp="1"/>
          </p:cNvSpPr>
          <p:nvPr>
            <p:ph idx="1"/>
          </p:nvPr>
        </p:nvSpPr>
        <p:spPr>
          <a:xfrm>
            <a:off x="457200" y="785794"/>
            <a:ext cx="8229600" cy="5857916"/>
          </a:xfrm>
        </p:spPr>
        <p:txBody>
          <a:bodyPr>
            <a:normAutofit/>
          </a:bodyPr>
          <a:lstStyle/>
          <a:p>
            <a:r>
              <a:rPr lang="fr-FR" sz="2800" b="1" dirty="0" smtClean="0">
                <a:solidFill>
                  <a:srgbClr val="FF0000"/>
                </a:solidFill>
              </a:rPr>
              <a:t>Section glandulaire</a:t>
            </a:r>
            <a:r>
              <a:rPr lang="fr-FR" sz="2800" b="1" dirty="0" smtClean="0"/>
              <a:t>: glandes: </a:t>
            </a:r>
            <a:r>
              <a:rPr lang="fr-FR" sz="2800" b="1" dirty="0" smtClean="0">
                <a:solidFill>
                  <a:srgbClr val="FF0000"/>
                </a:solidFill>
              </a:rPr>
              <a:t>2 </a:t>
            </a:r>
            <a:r>
              <a:rPr lang="fr-FR" sz="2800" b="1" dirty="0" smtClean="0"/>
              <a:t>ovaires</a:t>
            </a:r>
          </a:p>
          <a:p>
            <a:r>
              <a:rPr lang="fr-FR" sz="2800" b="1" dirty="0" smtClean="0">
                <a:solidFill>
                  <a:srgbClr val="FF0000"/>
                </a:solidFill>
              </a:rPr>
              <a:t>Section tubulaire</a:t>
            </a:r>
            <a:r>
              <a:rPr lang="fr-FR" sz="2800" b="1" dirty="0" smtClean="0"/>
              <a:t>: Voies génitales, ce sont:</a:t>
            </a:r>
          </a:p>
          <a:p>
            <a:pPr>
              <a:buNone/>
            </a:pPr>
            <a:r>
              <a:rPr lang="fr-FR" sz="2800" b="1" dirty="0" smtClean="0"/>
              <a:t>     *Trompe utérine ou </a:t>
            </a:r>
            <a:r>
              <a:rPr lang="fr-FR" sz="2800" b="1" dirty="0" err="1" smtClean="0"/>
              <a:t>salpinx</a:t>
            </a:r>
            <a:r>
              <a:rPr lang="fr-FR" sz="2800" b="1" dirty="0" smtClean="0"/>
              <a:t> ou oviducte</a:t>
            </a:r>
          </a:p>
          <a:p>
            <a:pPr>
              <a:buNone/>
            </a:pPr>
            <a:r>
              <a:rPr lang="fr-FR" sz="2800" b="1" dirty="0" smtClean="0"/>
              <a:t>     *Utérus: 2 cornes, 1 corps, 1 col </a:t>
            </a:r>
          </a:p>
          <a:p>
            <a:pPr>
              <a:buNone/>
            </a:pPr>
            <a:r>
              <a:rPr lang="fr-FR" sz="2800" b="1" dirty="0" smtClean="0"/>
              <a:t>     *Vagin</a:t>
            </a:r>
          </a:p>
          <a:p>
            <a:r>
              <a:rPr lang="fr-FR" sz="2800" b="1" dirty="0" smtClean="0">
                <a:solidFill>
                  <a:srgbClr val="FF0000"/>
                </a:solidFill>
              </a:rPr>
              <a:t>Sinus uro-génital</a:t>
            </a:r>
          </a:p>
          <a:p>
            <a:pPr>
              <a:buNone/>
            </a:pPr>
            <a:r>
              <a:rPr lang="fr-FR" sz="2800" b="1" dirty="0" smtClean="0"/>
              <a:t>-  Vulve</a:t>
            </a:r>
          </a:p>
          <a:p>
            <a:pPr>
              <a:buNone/>
            </a:pPr>
            <a:r>
              <a:rPr lang="fr-FR" sz="2800" b="1" dirty="0" smtClean="0"/>
              <a:t>-   Moyen de fixité de l’utérus: </a:t>
            </a:r>
            <a:r>
              <a:rPr lang="fr-FR" sz="2800" b="1" dirty="0" smtClean="0">
                <a:solidFill>
                  <a:srgbClr val="FF0000"/>
                </a:solidFill>
              </a:rPr>
              <a:t>ligament large </a:t>
            </a:r>
          </a:p>
          <a:p>
            <a:pPr>
              <a:buFontTx/>
              <a:buChar char="-"/>
            </a:pPr>
            <a:r>
              <a:rPr lang="fr-FR" sz="2800" b="1" dirty="0" smtClean="0"/>
              <a:t>Mamelle </a:t>
            </a:r>
          </a:p>
          <a:p>
            <a:endParaRPr lang="fr-FR" dirty="0"/>
          </a:p>
        </p:txBody>
      </p:sp>
      <p:pic>
        <p:nvPicPr>
          <p:cNvPr id="3074" name="Picture 2" descr="C:\Users\HP\Desktop\Cours A2\P3090090.JPG"/>
          <p:cNvPicPr>
            <a:picLocks noChangeAspect="1" noChangeArrowheads="1"/>
          </p:cNvPicPr>
          <p:nvPr/>
        </p:nvPicPr>
        <p:blipFill>
          <a:blip r:embed="rId2" cstate="print"/>
          <a:srcRect/>
          <a:stretch>
            <a:fillRect/>
          </a:stretch>
        </p:blipFill>
        <p:spPr bwMode="auto">
          <a:xfrm>
            <a:off x="2928926" y="4929198"/>
            <a:ext cx="2143140" cy="1643098"/>
          </a:xfrm>
          <a:prstGeom prst="rect">
            <a:avLst/>
          </a:prstGeom>
          <a:noFill/>
        </p:spPr>
      </p:pic>
      <p:pic>
        <p:nvPicPr>
          <p:cNvPr id="3076" name="Picture 4" descr="C:\Users\HP\Desktop\Cours A2\P3090089.JPG"/>
          <p:cNvPicPr>
            <a:picLocks noChangeAspect="1" noChangeArrowheads="1"/>
          </p:cNvPicPr>
          <p:nvPr/>
        </p:nvPicPr>
        <p:blipFill>
          <a:blip r:embed="rId3" cstate="print"/>
          <a:srcRect/>
          <a:stretch>
            <a:fillRect/>
          </a:stretch>
        </p:blipFill>
        <p:spPr bwMode="auto">
          <a:xfrm>
            <a:off x="5357818" y="4929198"/>
            <a:ext cx="2143140" cy="157163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96842"/>
          </a:xfrm>
        </p:spPr>
        <p:txBody>
          <a:bodyPr>
            <a:normAutofit fontScale="90000"/>
          </a:bodyPr>
          <a:lstStyle/>
          <a:p>
            <a:endParaRPr lang="fr-FR" dirty="0"/>
          </a:p>
        </p:txBody>
      </p:sp>
      <p:sp>
        <p:nvSpPr>
          <p:cNvPr id="3" name="Espace réservé du contenu 2"/>
          <p:cNvSpPr>
            <a:spLocks noGrp="1"/>
          </p:cNvSpPr>
          <p:nvPr>
            <p:ph idx="1"/>
          </p:nvPr>
        </p:nvSpPr>
        <p:spPr>
          <a:xfrm>
            <a:off x="214282" y="0"/>
            <a:ext cx="8786874" cy="6643710"/>
          </a:xfrm>
        </p:spPr>
        <p:txBody>
          <a:bodyPr>
            <a:normAutofit/>
          </a:bodyPr>
          <a:lstStyle/>
          <a:p>
            <a:pPr>
              <a:buNone/>
            </a:pPr>
            <a:endParaRPr lang="fr-FR" sz="2000" dirty="0" smtClean="0"/>
          </a:p>
          <a:p>
            <a:pPr>
              <a:buNone/>
            </a:pPr>
            <a:endParaRPr lang="fr-FR" sz="2000" dirty="0" smtClean="0"/>
          </a:p>
          <a:p>
            <a:pPr>
              <a:buNone/>
            </a:pPr>
            <a:r>
              <a:rPr lang="fr-FR" sz="2400" dirty="0" smtClean="0"/>
              <a:t>- </a:t>
            </a:r>
            <a:r>
              <a:rPr lang="fr-FR" sz="2400" b="1" u="sng" dirty="0" smtClean="0">
                <a:solidFill>
                  <a:srgbClr val="FF0000"/>
                </a:solidFill>
              </a:rPr>
              <a:t>Ovaire</a:t>
            </a:r>
            <a:r>
              <a:rPr lang="fr-FR" sz="2400" dirty="0" smtClean="0"/>
              <a:t>: Glande génitale femelle, pair, appendu à la région lombaire par le </a:t>
            </a:r>
            <a:r>
              <a:rPr lang="fr-FR" sz="2400" dirty="0" err="1" smtClean="0"/>
              <a:t>mésovarium</a:t>
            </a:r>
            <a:r>
              <a:rPr lang="fr-FR" sz="2400" dirty="0" smtClean="0"/>
              <a:t> et pourvu d’une double fonction (</a:t>
            </a:r>
            <a:r>
              <a:rPr lang="fr-FR" sz="2400" dirty="0" err="1" smtClean="0"/>
              <a:t>gamétogène</a:t>
            </a:r>
            <a:r>
              <a:rPr lang="fr-FR" sz="2400" dirty="0" smtClean="0"/>
              <a:t> et endocrine).</a:t>
            </a:r>
          </a:p>
          <a:p>
            <a:pPr>
              <a:buNone/>
            </a:pPr>
            <a:r>
              <a:rPr lang="fr-FR" sz="2400" dirty="0" smtClean="0"/>
              <a:t>Couleur blanc-nacré chez les Equidés, blanc rosé ou grisâtre dans les autres espèces.</a:t>
            </a:r>
          </a:p>
          <a:p>
            <a:pPr>
              <a:buNone/>
            </a:pPr>
            <a:r>
              <a:rPr lang="fr-FR" sz="2400" dirty="0" smtClean="0"/>
              <a:t>Consistance ferme, le poids varie en fonction de l’âge et de l’état physiologique, augmente lentement jusqu’à la puberté et régresse dans la vieillesse.</a:t>
            </a:r>
          </a:p>
          <a:p>
            <a:pPr>
              <a:buNone/>
            </a:pPr>
            <a:r>
              <a:rPr lang="fr-FR" sz="2400" dirty="0" smtClean="0"/>
              <a:t>Présente </a:t>
            </a:r>
            <a:r>
              <a:rPr lang="fr-FR" sz="2400" dirty="0" smtClean="0">
                <a:solidFill>
                  <a:srgbClr val="0070C0"/>
                </a:solidFill>
              </a:rPr>
              <a:t>2 faces</a:t>
            </a:r>
            <a:r>
              <a:rPr lang="fr-FR" sz="2400" dirty="0" smtClean="0"/>
              <a:t>: médiale et latérale, </a:t>
            </a:r>
            <a:r>
              <a:rPr lang="fr-FR" sz="2400" dirty="0" smtClean="0">
                <a:solidFill>
                  <a:srgbClr val="0070C0"/>
                </a:solidFill>
              </a:rPr>
              <a:t>2 bords </a:t>
            </a:r>
            <a:r>
              <a:rPr lang="fr-FR" sz="2400" dirty="0" smtClean="0"/>
              <a:t>: </a:t>
            </a:r>
            <a:r>
              <a:rPr lang="fr-FR" sz="2400" dirty="0" err="1" smtClean="0"/>
              <a:t>mésovarique</a:t>
            </a:r>
            <a:r>
              <a:rPr lang="fr-FR" sz="2400" dirty="0" smtClean="0"/>
              <a:t> et libre, </a:t>
            </a:r>
            <a:r>
              <a:rPr lang="fr-FR" sz="2400" dirty="0" smtClean="0">
                <a:solidFill>
                  <a:srgbClr val="0070C0"/>
                </a:solidFill>
              </a:rPr>
              <a:t>2 extrémités</a:t>
            </a:r>
            <a:r>
              <a:rPr lang="fr-FR" sz="2400" dirty="0" smtClean="0"/>
              <a:t>: tubaire et utérine reliée à l’utérus par le ligament propre de l’ovaire.</a:t>
            </a:r>
          </a:p>
          <a:p>
            <a:pPr>
              <a:buNone/>
            </a:pPr>
            <a:r>
              <a:rPr lang="fr-FR" sz="2400" dirty="0" smtClean="0"/>
              <a:t>- </a:t>
            </a:r>
            <a:r>
              <a:rPr lang="fr-FR" sz="2400" b="1" u="sng" dirty="0" smtClean="0">
                <a:solidFill>
                  <a:srgbClr val="FF0000"/>
                </a:solidFill>
              </a:rPr>
              <a:t>Trompe utérine</a:t>
            </a:r>
            <a:r>
              <a:rPr lang="fr-FR" sz="2400" dirty="0" smtClean="0"/>
              <a:t>: ou </a:t>
            </a:r>
            <a:r>
              <a:rPr lang="fr-FR" sz="2400" dirty="0" err="1" smtClean="0">
                <a:solidFill>
                  <a:srgbClr val="0070C0"/>
                </a:solidFill>
              </a:rPr>
              <a:t>salpinx</a:t>
            </a:r>
            <a:r>
              <a:rPr lang="fr-FR" sz="2400" dirty="0" smtClean="0"/>
              <a:t> ou </a:t>
            </a:r>
            <a:r>
              <a:rPr lang="fr-FR" sz="2400" dirty="0" smtClean="0">
                <a:solidFill>
                  <a:srgbClr val="0070C0"/>
                </a:solidFill>
              </a:rPr>
              <a:t>trompe de </a:t>
            </a:r>
            <a:r>
              <a:rPr lang="fr-FR" sz="2400" dirty="0" err="1" smtClean="0">
                <a:solidFill>
                  <a:srgbClr val="0070C0"/>
                </a:solidFill>
              </a:rPr>
              <a:t>Faloppe</a:t>
            </a:r>
            <a:r>
              <a:rPr lang="fr-FR" sz="2400" dirty="0" smtClean="0">
                <a:solidFill>
                  <a:srgbClr val="0070C0"/>
                </a:solidFill>
              </a:rPr>
              <a:t> </a:t>
            </a:r>
            <a:r>
              <a:rPr lang="fr-FR" sz="2400" dirty="0" smtClean="0"/>
              <a:t>ou </a:t>
            </a:r>
            <a:r>
              <a:rPr lang="fr-FR" sz="2400" dirty="0" smtClean="0">
                <a:solidFill>
                  <a:srgbClr val="0070C0"/>
                </a:solidFill>
              </a:rPr>
              <a:t>oviducte</a:t>
            </a:r>
            <a:r>
              <a:rPr lang="fr-FR" sz="2400" dirty="0" smtClean="0"/>
              <a:t>: divisible en 4 segments: </a:t>
            </a:r>
            <a:r>
              <a:rPr lang="fr-FR" sz="2400" dirty="0" smtClean="0">
                <a:solidFill>
                  <a:srgbClr val="0070C0"/>
                </a:solidFill>
              </a:rPr>
              <a:t>infundibulum </a:t>
            </a:r>
            <a:r>
              <a:rPr lang="fr-FR" sz="2400" dirty="0" smtClean="0"/>
              <a:t>ou pavillon de la trompe,</a:t>
            </a:r>
            <a:r>
              <a:rPr lang="fr-FR" sz="2400" dirty="0" smtClean="0">
                <a:solidFill>
                  <a:srgbClr val="0070C0"/>
                </a:solidFill>
              </a:rPr>
              <a:t> ampoule</a:t>
            </a:r>
            <a:r>
              <a:rPr lang="fr-FR" sz="2400" dirty="0" smtClean="0"/>
              <a:t>, </a:t>
            </a:r>
            <a:r>
              <a:rPr lang="fr-FR" sz="2400" dirty="0" smtClean="0">
                <a:solidFill>
                  <a:srgbClr val="0070C0"/>
                </a:solidFill>
              </a:rPr>
              <a:t>isthme</a:t>
            </a:r>
            <a:r>
              <a:rPr lang="fr-FR" sz="2400" dirty="0" smtClean="0"/>
              <a:t> et </a:t>
            </a:r>
            <a:r>
              <a:rPr lang="fr-FR" sz="2400" dirty="0" smtClean="0">
                <a:solidFill>
                  <a:srgbClr val="0070C0"/>
                </a:solidFill>
              </a:rPr>
              <a:t>partie utérine </a:t>
            </a:r>
            <a:r>
              <a:rPr lang="fr-FR" sz="2400" dirty="0" smtClean="0"/>
              <a:t>(la plus courte) qui s’ouvre dans l’utérus par l’</a:t>
            </a:r>
            <a:r>
              <a:rPr lang="fr-FR" sz="2400" dirty="0" err="1" smtClean="0"/>
              <a:t>ostium</a:t>
            </a:r>
            <a:r>
              <a:rPr lang="fr-FR" sz="2400" dirty="0" smtClean="0"/>
              <a:t> utérin de la trompe.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428604"/>
          </a:xfrm>
        </p:spPr>
        <p:txBody>
          <a:bodyPr>
            <a:normAutofit fontScale="90000"/>
          </a:bodyPr>
          <a:lstStyle/>
          <a:p>
            <a:endParaRPr lang="fr-FR" dirty="0"/>
          </a:p>
        </p:txBody>
      </p:sp>
      <p:sp>
        <p:nvSpPr>
          <p:cNvPr id="3" name="Espace réservé du contenu 2"/>
          <p:cNvSpPr>
            <a:spLocks noGrp="1"/>
          </p:cNvSpPr>
          <p:nvPr>
            <p:ph idx="1"/>
          </p:nvPr>
        </p:nvSpPr>
        <p:spPr>
          <a:xfrm>
            <a:off x="457200" y="500042"/>
            <a:ext cx="8229600" cy="6072230"/>
          </a:xfrm>
        </p:spPr>
        <p:txBody>
          <a:bodyPr>
            <a:normAutofit fontScale="85000" lnSpcReduction="20000"/>
          </a:bodyPr>
          <a:lstStyle/>
          <a:p>
            <a:pPr>
              <a:buNone/>
            </a:pPr>
            <a:r>
              <a:rPr lang="fr-FR" dirty="0" smtClean="0"/>
              <a:t>- </a:t>
            </a:r>
            <a:r>
              <a:rPr lang="fr-FR" b="1" u="sng" dirty="0" smtClean="0">
                <a:solidFill>
                  <a:srgbClr val="FF0000"/>
                </a:solidFill>
              </a:rPr>
              <a:t>Utérus</a:t>
            </a:r>
            <a:r>
              <a:rPr lang="fr-FR" dirty="0" smtClean="0"/>
              <a:t>: ou </a:t>
            </a:r>
            <a:r>
              <a:rPr lang="fr-FR" dirty="0" smtClean="0">
                <a:solidFill>
                  <a:srgbClr val="0070C0"/>
                </a:solidFill>
              </a:rPr>
              <a:t>matrice</a:t>
            </a:r>
            <a:r>
              <a:rPr lang="fr-FR" dirty="0" smtClean="0"/>
              <a:t>, extérieurement il présente: </a:t>
            </a:r>
            <a:r>
              <a:rPr lang="fr-FR" dirty="0" smtClean="0">
                <a:solidFill>
                  <a:srgbClr val="0070C0"/>
                </a:solidFill>
              </a:rPr>
              <a:t>2 cornes </a:t>
            </a:r>
            <a:r>
              <a:rPr lang="fr-FR" dirty="0" smtClean="0"/>
              <a:t>utérines (plus ou moins longues selon les espèces), </a:t>
            </a:r>
            <a:r>
              <a:rPr lang="fr-FR" dirty="0" smtClean="0">
                <a:solidFill>
                  <a:srgbClr val="0070C0"/>
                </a:solidFill>
              </a:rPr>
              <a:t>un corps </a:t>
            </a:r>
            <a:r>
              <a:rPr lang="fr-FR" dirty="0" smtClean="0"/>
              <a:t>( partie moyenne) et </a:t>
            </a:r>
            <a:r>
              <a:rPr lang="fr-FR" dirty="0" smtClean="0">
                <a:solidFill>
                  <a:srgbClr val="0070C0"/>
                </a:solidFill>
              </a:rPr>
              <a:t>un col </a:t>
            </a:r>
            <a:r>
              <a:rPr lang="fr-FR" dirty="0" smtClean="0"/>
              <a:t>ou </a:t>
            </a:r>
            <a:r>
              <a:rPr lang="fr-FR" dirty="0" err="1" smtClean="0"/>
              <a:t>cervix</a:t>
            </a:r>
            <a:r>
              <a:rPr lang="fr-FR" dirty="0" smtClean="0"/>
              <a:t> situé dans le bassin.</a:t>
            </a:r>
          </a:p>
          <a:p>
            <a:pPr>
              <a:buNone/>
            </a:pPr>
            <a:r>
              <a:rPr lang="fr-FR" dirty="0" smtClean="0"/>
              <a:t>Intérieurement, sa cavité comporte 2 parties différentes: </a:t>
            </a:r>
            <a:r>
              <a:rPr lang="fr-FR" dirty="0" smtClean="0">
                <a:solidFill>
                  <a:srgbClr val="0070C0"/>
                </a:solidFill>
              </a:rPr>
              <a:t>Le </a:t>
            </a:r>
            <a:r>
              <a:rPr lang="fr-FR" dirty="0" err="1" smtClean="0">
                <a:solidFill>
                  <a:srgbClr val="0070C0"/>
                </a:solidFill>
              </a:rPr>
              <a:t>cavum</a:t>
            </a:r>
            <a:r>
              <a:rPr lang="fr-FR" dirty="0" smtClean="0">
                <a:solidFill>
                  <a:srgbClr val="0070C0"/>
                </a:solidFill>
              </a:rPr>
              <a:t> utérin </a:t>
            </a:r>
            <a:r>
              <a:rPr lang="fr-FR" dirty="0" smtClean="0"/>
              <a:t>, partie la plus vaste qui occupe les cornes et le corps et </a:t>
            </a:r>
            <a:r>
              <a:rPr lang="fr-FR" dirty="0" smtClean="0">
                <a:solidFill>
                  <a:srgbClr val="0070C0"/>
                </a:solidFill>
              </a:rPr>
              <a:t>le canal cervical </a:t>
            </a:r>
            <a:r>
              <a:rPr lang="fr-FR" dirty="0" smtClean="0"/>
              <a:t>formé par le col et aboutit au vagin.</a:t>
            </a:r>
          </a:p>
          <a:p>
            <a:pPr>
              <a:buNone/>
            </a:pPr>
            <a:r>
              <a:rPr lang="fr-FR" dirty="0" smtClean="0"/>
              <a:t>La structure du vagin comporte </a:t>
            </a:r>
            <a:r>
              <a:rPr lang="fr-FR" dirty="0" smtClean="0">
                <a:solidFill>
                  <a:srgbClr val="0070C0"/>
                </a:solidFill>
              </a:rPr>
              <a:t>3 tuniques</a:t>
            </a:r>
            <a:r>
              <a:rPr lang="fr-FR" dirty="0" smtClean="0"/>
              <a:t>: une séreuse (</a:t>
            </a:r>
            <a:r>
              <a:rPr lang="fr-FR" dirty="0" err="1" smtClean="0"/>
              <a:t>périmétrium</a:t>
            </a:r>
            <a:r>
              <a:rPr lang="fr-FR" dirty="0" smtClean="0"/>
              <a:t>), une musculeuse (</a:t>
            </a:r>
            <a:r>
              <a:rPr lang="fr-FR" dirty="0" err="1" smtClean="0"/>
              <a:t>myomètre</a:t>
            </a:r>
            <a:r>
              <a:rPr lang="fr-FR" dirty="0" smtClean="0"/>
              <a:t>) et une muqueuse (endomètre).</a:t>
            </a:r>
          </a:p>
          <a:p>
            <a:pPr>
              <a:buNone/>
            </a:pPr>
            <a:r>
              <a:rPr lang="fr-FR" dirty="0" smtClean="0"/>
              <a:t>L’utérus reçoit l’œuf ou les œufs fécondé (s) dont la nutrition est assuré par le placenta. Une fois le développement  du fœtus terminé, les contractions utérines le chassent vers l’extérieur par le vagin et le sinus uro-génital, assurant ainsi la parturition ou </a:t>
            </a:r>
            <a:r>
              <a:rPr lang="fr-FR" dirty="0" err="1" smtClean="0"/>
              <a:t>pârt</a:t>
            </a:r>
            <a:r>
              <a:rPr lang="fr-FR" dirty="0" smtClean="0"/>
              <a:t> ou mise-bas.</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71480"/>
          </a:xfrm>
        </p:spPr>
        <p:txBody>
          <a:bodyPr>
            <a:normAutofit fontScale="90000"/>
          </a:bodyPr>
          <a:lstStyle/>
          <a:p>
            <a:endParaRPr lang="fr-FR" dirty="0"/>
          </a:p>
        </p:txBody>
      </p:sp>
      <p:sp>
        <p:nvSpPr>
          <p:cNvPr id="3" name="Espace réservé du contenu 2"/>
          <p:cNvSpPr>
            <a:spLocks noGrp="1"/>
          </p:cNvSpPr>
          <p:nvPr>
            <p:ph idx="1"/>
          </p:nvPr>
        </p:nvSpPr>
        <p:spPr>
          <a:xfrm>
            <a:off x="457200" y="214290"/>
            <a:ext cx="8472518" cy="6429420"/>
          </a:xfrm>
        </p:spPr>
        <p:txBody>
          <a:bodyPr>
            <a:normAutofit/>
          </a:bodyPr>
          <a:lstStyle/>
          <a:p>
            <a:pPr>
              <a:buNone/>
            </a:pPr>
            <a:endParaRPr lang="fr-FR" sz="2000" dirty="0" smtClean="0"/>
          </a:p>
          <a:p>
            <a:pPr>
              <a:buNone/>
            </a:pPr>
            <a:r>
              <a:rPr lang="fr-FR" sz="2400" dirty="0" smtClean="0"/>
              <a:t>- </a:t>
            </a:r>
            <a:r>
              <a:rPr lang="fr-FR" sz="2400" b="1" u="sng" dirty="0" smtClean="0">
                <a:solidFill>
                  <a:srgbClr val="FF0000"/>
                </a:solidFill>
              </a:rPr>
              <a:t>Vagin</a:t>
            </a:r>
            <a:r>
              <a:rPr lang="fr-FR" sz="2400" dirty="0" smtClean="0"/>
              <a:t>: Tube à paroi relativement mince, étendu depuis la cavité pelvienne depuis l’utérus jusqu’au vestibule, entre le rectum dorsalement et la vessie et l’urètre </a:t>
            </a:r>
            <a:r>
              <a:rPr lang="fr-FR" sz="2400" dirty="0" err="1" smtClean="0"/>
              <a:t>ventralement</a:t>
            </a:r>
            <a:r>
              <a:rPr lang="fr-FR" sz="2400" dirty="0" smtClean="0"/>
              <a:t>.</a:t>
            </a:r>
          </a:p>
          <a:p>
            <a:pPr>
              <a:buNone/>
            </a:pPr>
            <a:r>
              <a:rPr lang="fr-FR" sz="2400" dirty="0" smtClean="0"/>
              <a:t>Avec le vestibule et la vulve, il constitue </a:t>
            </a:r>
            <a:r>
              <a:rPr lang="fr-FR" sz="2400" dirty="0" smtClean="0">
                <a:solidFill>
                  <a:srgbClr val="0070C0"/>
                </a:solidFill>
              </a:rPr>
              <a:t>l’organe copulateur </a:t>
            </a:r>
            <a:r>
              <a:rPr lang="fr-FR" sz="2400" dirty="0" smtClean="0"/>
              <a:t>de la femelle.</a:t>
            </a:r>
          </a:p>
          <a:p>
            <a:pPr>
              <a:buNone/>
            </a:pPr>
            <a:r>
              <a:rPr lang="fr-FR" sz="2400" dirty="0" smtClean="0"/>
              <a:t>Sa cavité présente: le </a:t>
            </a:r>
            <a:r>
              <a:rPr lang="fr-FR" sz="2400" dirty="0" err="1" smtClean="0"/>
              <a:t>fornix</a:t>
            </a:r>
            <a:r>
              <a:rPr lang="fr-FR" sz="2400" dirty="0" smtClean="0"/>
              <a:t> vaginal, l’hymen(repli muqueux transverse) et l’orifice vaginal. </a:t>
            </a:r>
          </a:p>
          <a:p>
            <a:pPr>
              <a:buNone/>
            </a:pPr>
            <a:r>
              <a:rPr lang="fr-FR" sz="2400" dirty="0" smtClean="0"/>
              <a:t>- </a:t>
            </a:r>
            <a:r>
              <a:rPr lang="fr-FR" sz="2400" b="1" u="sng" dirty="0" smtClean="0">
                <a:solidFill>
                  <a:srgbClr val="FF0000"/>
                </a:solidFill>
              </a:rPr>
              <a:t>Sinus uro-génital</a:t>
            </a:r>
            <a:r>
              <a:rPr lang="fr-FR" sz="2400" dirty="0" smtClean="0"/>
              <a:t>: c’est la partie commune aux appareils urinaire et génital. </a:t>
            </a:r>
          </a:p>
          <a:p>
            <a:pPr>
              <a:buNone/>
            </a:pPr>
            <a:r>
              <a:rPr lang="fr-FR" sz="2400" dirty="0" smtClean="0"/>
              <a:t>Il équivaut à l’urètre du mâle. Il est divisible en </a:t>
            </a:r>
            <a:r>
              <a:rPr lang="fr-FR" sz="2400" dirty="0" smtClean="0">
                <a:solidFill>
                  <a:srgbClr val="0070C0"/>
                </a:solidFill>
              </a:rPr>
              <a:t>2 parties</a:t>
            </a:r>
            <a:r>
              <a:rPr lang="fr-FR" sz="2400" dirty="0" smtClean="0"/>
              <a:t>:</a:t>
            </a:r>
          </a:p>
          <a:p>
            <a:pPr>
              <a:buFont typeface="Arial" charset="0"/>
              <a:buChar char="•"/>
            </a:pPr>
            <a:r>
              <a:rPr lang="fr-FR" sz="2400" dirty="0" smtClean="0"/>
              <a:t>A la partie pelvienne du mâle correspond le vestibule du vagin chez la femelle</a:t>
            </a:r>
          </a:p>
          <a:p>
            <a:pPr>
              <a:buFont typeface="Arial" charset="0"/>
              <a:buChar char="•"/>
            </a:pPr>
            <a:r>
              <a:rPr lang="fr-FR" sz="2400" dirty="0" smtClean="0"/>
              <a:t>A la partie spongieuse du gland et les 2 corps caverneux du mâle correspond la vulve et le clitoris chez la femelle.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00042"/>
          </a:xfrm>
        </p:spPr>
        <p:txBody>
          <a:bodyPr>
            <a:normAutofit fontScale="90000"/>
          </a:bodyPr>
          <a:lstStyle/>
          <a:p>
            <a:endParaRPr lang="fr-FR" dirty="0"/>
          </a:p>
        </p:txBody>
      </p:sp>
      <p:sp>
        <p:nvSpPr>
          <p:cNvPr id="3" name="Espace réservé du contenu 2"/>
          <p:cNvSpPr>
            <a:spLocks noGrp="1"/>
          </p:cNvSpPr>
          <p:nvPr>
            <p:ph idx="1"/>
          </p:nvPr>
        </p:nvSpPr>
        <p:spPr>
          <a:xfrm>
            <a:off x="457200" y="642918"/>
            <a:ext cx="8229600" cy="6000792"/>
          </a:xfrm>
        </p:spPr>
        <p:txBody>
          <a:bodyPr>
            <a:normAutofit fontScale="92500"/>
          </a:bodyPr>
          <a:lstStyle/>
          <a:p>
            <a:pPr>
              <a:buNone/>
            </a:pPr>
            <a:r>
              <a:rPr lang="fr-FR" dirty="0" smtClean="0"/>
              <a:t>- </a:t>
            </a:r>
            <a:r>
              <a:rPr lang="fr-FR" b="1" u="sng" dirty="0" smtClean="0">
                <a:solidFill>
                  <a:srgbClr val="FF0000"/>
                </a:solidFill>
              </a:rPr>
              <a:t>Vestibule du vagin</a:t>
            </a:r>
            <a:r>
              <a:rPr lang="fr-FR" dirty="0" smtClean="0"/>
              <a:t>: conduit large et impair, situé dans le plan profond de la partie ventrale du périnée. Ses parois sont très </a:t>
            </a:r>
            <a:r>
              <a:rPr lang="fr-FR" dirty="0" err="1" smtClean="0"/>
              <a:t>distensibles</a:t>
            </a:r>
            <a:r>
              <a:rPr lang="fr-FR" dirty="0" smtClean="0"/>
              <a:t> et il est tapissé intérieurement par une muqueuse lisse et rouge, pâle dans les grandes espèces.</a:t>
            </a:r>
          </a:p>
          <a:p>
            <a:pPr>
              <a:buNone/>
            </a:pPr>
            <a:r>
              <a:rPr lang="fr-FR" dirty="0" smtClean="0"/>
              <a:t>- </a:t>
            </a:r>
            <a:r>
              <a:rPr lang="fr-FR" b="1" u="sng" dirty="0" smtClean="0">
                <a:solidFill>
                  <a:srgbClr val="FF0000"/>
                </a:solidFill>
              </a:rPr>
              <a:t>Vulve</a:t>
            </a:r>
            <a:r>
              <a:rPr lang="fr-FR" dirty="0" smtClean="0"/>
              <a:t>: c’est </a:t>
            </a:r>
            <a:r>
              <a:rPr lang="fr-FR" dirty="0" smtClean="0">
                <a:solidFill>
                  <a:srgbClr val="0070C0"/>
                </a:solidFill>
              </a:rPr>
              <a:t>la partie externe </a:t>
            </a:r>
            <a:r>
              <a:rPr lang="fr-FR" dirty="0" smtClean="0"/>
              <a:t>de l’appareil génital femelle. Elle occupe la partie ventrale du périnée. Elle est constituée par 2 lèvres qui délimitent la </a:t>
            </a:r>
          </a:p>
          <a:p>
            <a:pPr>
              <a:buNone/>
            </a:pPr>
            <a:r>
              <a:rPr lang="fr-FR" dirty="0" smtClean="0"/>
              <a:t>  fente vulvaire.</a:t>
            </a:r>
          </a:p>
          <a:p>
            <a:pPr>
              <a:buNone/>
            </a:pPr>
            <a:r>
              <a:rPr lang="fr-FR" dirty="0" smtClean="0"/>
              <a:t>- </a:t>
            </a:r>
            <a:r>
              <a:rPr lang="fr-FR" b="1" u="sng" dirty="0" smtClean="0">
                <a:solidFill>
                  <a:srgbClr val="FF0000"/>
                </a:solidFill>
              </a:rPr>
              <a:t>Clitoris:</a:t>
            </a:r>
            <a:r>
              <a:rPr lang="fr-FR" dirty="0" smtClean="0"/>
              <a:t> c’est </a:t>
            </a:r>
            <a:r>
              <a:rPr lang="fr-FR" dirty="0" smtClean="0">
                <a:solidFill>
                  <a:srgbClr val="0070C0"/>
                </a:solidFill>
              </a:rPr>
              <a:t>l’organe érectile </a:t>
            </a:r>
            <a:r>
              <a:rPr lang="fr-FR" dirty="0" smtClean="0"/>
              <a:t>de la femelle, impair et médian, il est attaché par des piliers et couvert par le muscle </a:t>
            </a:r>
            <a:r>
              <a:rPr lang="fr-FR" dirty="0" err="1" smtClean="0"/>
              <a:t>ischio</a:t>
            </a:r>
            <a:r>
              <a:rPr lang="fr-FR" dirty="0" smtClean="0"/>
              <a:t>-caverneux. </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428604"/>
          </a:xfrm>
        </p:spPr>
        <p:txBody>
          <a:bodyPr>
            <a:noAutofit/>
          </a:bodyPr>
          <a:lstStyle/>
          <a:p>
            <a:r>
              <a:rPr lang="fr-FR" sz="4000" b="1" u="sng" dirty="0" smtClean="0"/>
              <a:t>Particularités  spécifiques</a:t>
            </a:r>
            <a:endParaRPr lang="fr-FR" sz="4000" b="1" u="sng" dirty="0"/>
          </a:p>
        </p:txBody>
      </p:sp>
      <p:sp>
        <p:nvSpPr>
          <p:cNvPr id="3" name="Espace réservé du contenu 2"/>
          <p:cNvSpPr>
            <a:spLocks noGrp="1"/>
          </p:cNvSpPr>
          <p:nvPr>
            <p:ph idx="1"/>
          </p:nvPr>
        </p:nvSpPr>
        <p:spPr>
          <a:xfrm>
            <a:off x="214282" y="714356"/>
            <a:ext cx="8715436" cy="5929354"/>
          </a:xfrm>
        </p:spPr>
        <p:txBody>
          <a:bodyPr>
            <a:normAutofit fontScale="85000" lnSpcReduction="20000"/>
          </a:bodyPr>
          <a:lstStyle/>
          <a:p>
            <a:pPr>
              <a:buFontTx/>
              <a:buChar char="-"/>
            </a:pPr>
            <a:r>
              <a:rPr lang="fr-FR" sz="2800" dirty="0" smtClean="0">
                <a:solidFill>
                  <a:srgbClr val="FF0000"/>
                </a:solidFill>
              </a:rPr>
              <a:t>Equidés: </a:t>
            </a:r>
            <a:r>
              <a:rPr lang="fr-FR" sz="2800" dirty="0" smtClean="0"/>
              <a:t>Chez l’adulte, l’ovaire pèse environ 60 g. La glande gauche est souvent plus lourde que la droite. Il y a présence </a:t>
            </a:r>
            <a:r>
              <a:rPr lang="fr-FR" sz="2800" dirty="0" smtClean="0">
                <a:solidFill>
                  <a:srgbClr val="0070C0"/>
                </a:solidFill>
              </a:rPr>
              <a:t>d’une fosse d’ovulation.</a:t>
            </a:r>
            <a:r>
              <a:rPr lang="fr-FR" sz="2800" dirty="0" smtClean="0"/>
              <a:t>  Les ovaires sont, en général, situés en regard de la 4</a:t>
            </a:r>
            <a:r>
              <a:rPr lang="fr-FR" sz="2800" baseline="30000" dirty="0" smtClean="0"/>
              <a:t>ème</a:t>
            </a:r>
            <a:r>
              <a:rPr lang="fr-FR" sz="2800" dirty="0" smtClean="0"/>
              <a:t> ou 5</a:t>
            </a:r>
            <a:r>
              <a:rPr lang="fr-FR" sz="2800" baseline="30000" dirty="0" smtClean="0"/>
              <a:t>ème</a:t>
            </a:r>
            <a:r>
              <a:rPr lang="fr-FR" sz="2800" dirty="0" smtClean="0"/>
              <a:t> vertèbre lombaire. </a:t>
            </a:r>
          </a:p>
          <a:p>
            <a:pPr>
              <a:buNone/>
            </a:pPr>
            <a:r>
              <a:rPr lang="fr-FR" sz="2800" dirty="0" smtClean="0"/>
              <a:t>     La trompe est longue de 20 à 30cm. L’ampoule est large et son intérieur est formé de plis tubaires nombreux.</a:t>
            </a:r>
          </a:p>
          <a:p>
            <a:pPr>
              <a:buNone/>
            </a:pPr>
            <a:r>
              <a:rPr lang="fr-FR" sz="2800" dirty="0" smtClean="0"/>
              <a:t>     L’utérus est de </a:t>
            </a:r>
            <a:r>
              <a:rPr lang="fr-FR" sz="2800" dirty="0" smtClean="0">
                <a:solidFill>
                  <a:srgbClr val="0070C0"/>
                </a:solidFill>
              </a:rPr>
              <a:t>type </a:t>
            </a:r>
            <a:r>
              <a:rPr lang="fr-FR" sz="2800" dirty="0" err="1" smtClean="0">
                <a:solidFill>
                  <a:srgbClr val="0070C0"/>
                </a:solidFill>
              </a:rPr>
              <a:t>bicornis</a:t>
            </a:r>
            <a:r>
              <a:rPr lang="fr-FR" sz="2800" dirty="0" smtClean="0"/>
              <a:t>, caractérisé par un corps bien développé et de grosses cornes.</a:t>
            </a:r>
          </a:p>
          <a:p>
            <a:pPr>
              <a:buNone/>
            </a:pPr>
            <a:endParaRPr lang="fr-FR" sz="2800" dirty="0" smtClean="0"/>
          </a:p>
          <a:p>
            <a:pPr>
              <a:buFontTx/>
              <a:buChar char="-"/>
            </a:pPr>
            <a:r>
              <a:rPr lang="fr-FR" sz="2800" dirty="0" smtClean="0">
                <a:solidFill>
                  <a:srgbClr val="FF0000"/>
                </a:solidFill>
              </a:rPr>
              <a:t>Ruminants:</a:t>
            </a:r>
            <a:r>
              <a:rPr lang="fr-FR" sz="2800" dirty="0" smtClean="0"/>
              <a:t> Chez l’adulte, l’ovaire pèse 15g environ. En règle générale, l’ovaire droit est plus lourd que le gauche, la forme est ovoïde . </a:t>
            </a:r>
          </a:p>
          <a:p>
            <a:pPr>
              <a:buNone/>
            </a:pPr>
            <a:r>
              <a:rPr lang="fr-FR" sz="2800" dirty="0" smtClean="0"/>
              <a:t>     Porté par un </a:t>
            </a:r>
            <a:r>
              <a:rPr lang="fr-FR" sz="2800" dirty="0" err="1" smtClean="0"/>
              <a:t>mésovarium</a:t>
            </a:r>
            <a:r>
              <a:rPr lang="fr-FR" sz="2800" dirty="0" smtClean="0"/>
              <a:t> flottant, la trompe est très mobile par rapport à l’ovaire. </a:t>
            </a:r>
          </a:p>
          <a:p>
            <a:pPr>
              <a:buNone/>
            </a:pPr>
            <a:r>
              <a:rPr lang="fr-FR" sz="2800" dirty="0" smtClean="0"/>
              <a:t>     L’utérus est de </a:t>
            </a:r>
            <a:r>
              <a:rPr lang="fr-FR" sz="2800" dirty="0" smtClean="0">
                <a:solidFill>
                  <a:srgbClr val="0070C0"/>
                </a:solidFill>
              </a:rPr>
              <a:t>type </a:t>
            </a:r>
            <a:r>
              <a:rPr lang="fr-FR" sz="2800" dirty="0" err="1" smtClean="0">
                <a:solidFill>
                  <a:srgbClr val="0070C0"/>
                </a:solidFill>
              </a:rPr>
              <a:t>bipartitus</a:t>
            </a:r>
            <a:r>
              <a:rPr lang="fr-FR" sz="2800" dirty="0" smtClean="0"/>
              <a:t>, caractérisé par la longueur de ses cornes et leur rétrécissement progressif en direction des trompes utérines. </a:t>
            </a:r>
          </a:p>
          <a:p>
            <a:pPr>
              <a:buNone/>
            </a:pPr>
            <a:r>
              <a:rPr lang="fr-FR" sz="2800" dirty="0" smtClean="0"/>
              <a:t>     Dans l’ensemble, l’utérus est relativement peu volumineux.</a:t>
            </a:r>
            <a:endParaRPr lang="fr-F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85728"/>
          </a:xfrm>
        </p:spPr>
        <p:txBody>
          <a:bodyPr>
            <a:normAutofit fontScale="90000"/>
          </a:bodyPr>
          <a:lstStyle/>
          <a:p>
            <a:endParaRPr lang="fr-FR" dirty="0"/>
          </a:p>
        </p:txBody>
      </p:sp>
      <p:sp>
        <p:nvSpPr>
          <p:cNvPr id="3" name="Espace réservé du contenu 2"/>
          <p:cNvSpPr>
            <a:spLocks noGrp="1"/>
          </p:cNvSpPr>
          <p:nvPr>
            <p:ph idx="1"/>
          </p:nvPr>
        </p:nvSpPr>
        <p:spPr>
          <a:xfrm>
            <a:off x="214282" y="357166"/>
            <a:ext cx="8786874" cy="6286544"/>
          </a:xfrm>
        </p:spPr>
        <p:txBody>
          <a:bodyPr>
            <a:normAutofit fontScale="92500" lnSpcReduction="10000"/>
          </a:bodyPr>
          <a:lstStyle/>
          <a:p>
            <a:pPr>
              <a:buFontTx/>
              <a:buChar char="-"/>
            </a:pPr>
            <a:r>
              <a:rPr lang="fr-FR" sz="2400" dirty="0" smtClean="0">
                <a:solidFill>
                  <a:srgbClr val="FF0000"/>
                </a:solidFill>
              </a:rPr>
              <a:t>Carnivores: </a:t>
            </a:r>
            <a:r>
              <a:rPr lang="fr-FR" sz="2400" dirty="0" smtClean="0"/>
              <a:t>Chaque ovaire est situé à petite distance du pôle caudal du rein correspondant. Les 2 glandes sont placées de 6 à 8 cm caudalement à la dernière côte.</a:t>
            </a:r>
          </a:p>
          <a:p>
            <a:pPr>
              <a:buNone/>
            </a:pPr>
            <a:r>
              <a:rPr lang="fr-FR" sz="2400" dirty="0" smtClean="0"/>
              <a:t>     Les trompes utérines sont longues de 6 à 10 cm chez la Chienne et 4 à 6 cm chez la Chatte. </a:t>
            </a:r>
          </a:p>
          <a:p>
            <a:pPr>
              <a:buNone/>
            </a:pPr>
            <a:r>
              <a:rPr lang="fr-FR" sz="2400" dirty="0" smtClean="0"/>
              <a:t>     L’utérus est de </a:t>
            </a:r>
            <a:r>
              <a:rPr lang="fr-FR" sz="2400" dirty="0" smtClean="0">
                <a:solidFill>
                  <a:srgbClr val="0070C0"/>
                </a:solidFill>
              </a:rPr>
              <a:t>type </a:t>
            </a:r>
            <a:r>
              <a:rPr lang="fr-FR" sz="2400" dirty="0" err="1" smtClean="0">
                <a:solidFill>
                  <a:srgbClr val="0070C0"/>
                </a:solidFill>
              </a:rPr>
              <a:t>bipartitus</a:t>
            </a:r>
            <a:r>
              <a:rPr lang="fr-FR" sz="2400" dirty="0" smtClean="0"/>
              <a:t>, avec des cornes étroites et longues, elles ont un calibre uniforme. </a:t>
            </a:r>
          </a:p>
          <a:p>
            <a:pPr>
              <a:buNone/>
            </a:pPr>
            <a:endParaRPr lang="fr-FR" sz="2400" dirty="0" smtClean="0"/>
          </a:p>
          <a:p>
            <a:pPr>
              <a:buFontTx/>
              <a:buChar char="-"/>
            </a:pPr>
            <a:r>
              <a:rPr lang="fr-FR" sz="2400" dirty="0" smtClean="0">
                <a:solidFill>
                  <a:srgbClr val="FF0000"/>
                </a:solidFill>
              </a:rPr>
              <a:t>Lapine: </a:t>
            </a:r>
            <a:r>
              <a:rPr lang="fr-FR" sz="2400" dirty="0" smtClean="0"/>
              <a:t>L’ovaire est nettement plus long que large, presque cylindroïde. Les 2 glandes sont situées au niveau de la 5</a:t>
            </a:r>
            <a:r>
              <a:rPr lang="fr-FR" sz="2400" baseline="30000" dirty="0" smtClean="0"/>
              <a:t>ème</a:t>
            </a:r>
            <a:r>
              <a:rPr lang="fr-FR" sz="2400" dirty="0" smtClean="0"/>
              <a:t> vertèbre lombaire.</a:t>
            </a:r>
          </a:p>
          <a:p>
            <a:pPr>
              <a:buNone/>
            </a:pPr>
            <a:r>
              <a:rPr lang="fr-FR" sz="2400" dirty="0" smtClean="0"/>
              <a:t>     Les trompes utérines sont relativement longues.</a:t>
            </a:r>
          </a:p>
          <a:p>
            <a:pPr>
              <a:buNone/>
            </a:pPr>
            <a:r>
              <a:rPr lang="fr-FR" sz="2400" dirty="0" smtClean="0"/>
              <a:t>     L’utérus est de </a:t>
            </a:r>
            <a:r>
              <a:rPr lang="fr-FR" sz="2400" dirty="0" smtClean="0">
                <a:solidFill>
                  <a:srgbClr val="0070C0"/>
                </a:solidFill>
              </a:rPr>
              <a:t>type duplex</a:t>
            </a:r>
            <a:r>
              <a:rPr lang="fr-FR" sz="2400" dirty="0" smtClean="0"/>
              <a:t>, c’est-à-dire constitué par 2 cornes distinctes, simplement accolées par leurs extrémités caudales et terminées chacune par un col qui lui est propre et qui débouchent dans l’unique vagin.</a:t>
            </a:r>
          </a:p>
          <a:p>
            <a:pPr>
              <a:buNone/>
            </a:pPr>
            <a:endParaRPr lang="fr-FR" sz="2400" dirty="0" smtClean="0"/>
          </a:p>
          <a:p>
            <a:pPr>
              <a:buNone/>
            </a:pPr>
            <a:r>
              <a:rPr lang="fr-FR" sz="2400" dirty="0" smtClean="0">
                <a:solidFill>
                  <a:srgbClr val="FF0000"/>
                </a:solidFill>
              </a:rPr>
              <a:t> -    Espèce humaine: </a:t>
            </a:r>
            <a:r>
              <a:rPr lang="fr-FR" sz="2400" dirty="0" smtClean="0"/>
              <a:t>L’utérus est de </a:t>
            </a:r>
            <a:r>
              <a:rPr lang="fr-FR" sz="2400" dirty="0" smtClean="0">
                <a:solidFill>
                  <a:srgbClr val="0070C0"/>
                </a:solidFill>
              </a:rPr>
              <a:t>type simplex</a:t>
            </a:r>
            <a:r>
              <a:rPr lang="fr-FR" sz="2400" dirty="0" smtClean="0"/>
              <a:t>, entièrement unifié, donc dépourvu de cornes et relativement bref. </a:t>
            </a:r>
            <a:endParaRPr lang="fr-F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0"/>
            <a:ext cx="8229600" cy="714356"/>
          </a:xfrm>
        </p:spPr>
        <p:txBody>
          <a:bodyPr>
            <a:normAutofit/>
          </a:bodyPr>
          <a:lstStyle/>
          <a:p>
            <a:r>
              <a:rPr lang="fr-FR" sz="3200" b="1" u="sng" dirty="0" smtClean="0"/>
              <a:t>Appareil génital femelle schématisé: Jument</a:t>
            </a:r>
            <a:endParaRPr lang="fr-FR" sz="3200" b="1" u="sng" dirty="0"/>
          </a:p>
        </p:txBody>
      </p:sp>
      <p:pic>
        <p:nvPicPr>
          <p:cNvPr id="4098" name="Picture 2" descr="C:\Users\HP\Desktop\Schémas App.uro-génital\app femelle jument.jpg"/>
          <p:cNvPicPr>
            <a:picLocks noGrp="1" noChangeAspect="1" noChangeArrowheads="1"/>
          </p:cNvPicPr>
          <p:nvPr>
            <p:ph idx="1"/>
          </p:nvPr>
        </p:nvPicPr>
        <p:blipFill>
          <a:blip r:embed="rId2"/>
          <a:srcRect/>
          <a:stretch>
            <a:fillRect/>
          </a:stretch>
        </p:blipFill>
        <p:spPr bwMode="auto">
          <a:xfrm>
            <a:off x="214282" y="1214422"/>
            <a:ext cx="4071966" cy="4643470"/>
          </a:xfrm>
          <a:prstGeom prst="rect">
            <a:avLst/>
          </a:prstGeom>
          <a:noFill/>
        </p:spPr>
      </p:pic>
      <p:pic>
        <p:nvPicPr>
          <p:cNvPr id="1026" name="Picture 2" descr="C:\Users\HP\Desktop\génital jument.jpg"/>
          <p:cNvPicPr>
            <a:picLocks noChangeAspect="1" noChangeArrowheads="1"/>
          </p:cNvPicPr>
          <p:nvPr/>
        </p:nvPicPr>
        <p:blipFill>
          <a:blip r:embed="rId3"/>
          <a:srcRect/>
          <a:stretch>
            <a:fillRect/>
          </a:stretch>
        </p:blipFill>
        <p:spPr bwMode="auto">
          <a:xfrm>
            <a:off x="4357686" y="1142984"/>
            <a:ext cx="4572032" cy="464347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857256"/>
          </a:xfrm>
        </p:spPr>
        <p:txBody>
          <a:bodyPr>
            <a:normAutofit fontScale="90000"/>
          </a:bodyPr>
          <a:lstStyle/>
          <a:p>
            <a:r>
              <a:rPr lang="fr-FR" sz="3600" b="1" u="sng" dirty="0" smtClean="0"/>
              <a:t>Appareils génitaux mâle et femelle</a:t>
            </a:r>
            <a:br>
              <a:rPr lang="fr-FR" sz="3600" b="1" u="sng" dirty="0" smtClean="0"/>
            </a:br>
            <a:r>
              <a:rPr lang="fr-FR" sz="2700" dirty="0" smtClean="0"/>
              <a:t>Ils sont formés de 3 grandes parties:</a:t>
            </a:r>
            <a:br>
              <a:rPr lang="fr-FR" sz="2700" dirty="0" smtClean="0"/>
            </a:br>
            <a:endParaRPr lang="fr-FR" sz="2700" b="1" u="sng" dirty="0"/>
          </a:p>
        </p:txBody>
      </p:sp>
      <p:sp>
        <p:nvSpPr>
          <p:cNvPr id="4" name="Espace réservé du contenu 3"/>
          <p:cNvSpPr>
            <a:spLocks noGrp="1"/>
          </p:cNvSpPr>
          <p:nvPr>
            <p:ph sz="half" idx="1"/>
          </p:nvPr>
        </p:nvSpPr>
        <p:spPr>
          <a:xfrm>
            <a:off x="214282" y="1071546"/>
            <a:ext cx="4643470" cy="5572164"/>
          </a:xfrm>
        </p:spPr>
        <p:txBody>
          <a:bodyPr>
            <a:normAutofit fontScale="77500" lnSpcReduction="20000"/>
          </a:bodyPr>
          <a:lstStyle/>
          <a:p>
            <a:pPr>
              <a:buNone/>
            </a:pPr>
            <a:r>
              <a:rPr lang="fr-FR" dirty="0" smtClean="0">
                <a:solidFill>
                  <a:srgbClr val="FF0000"/>
                </a:solidFill>
              </a:rPr>
              <a:t>                              </a:t>
            </a:r>
            <a:r>
              <a:rPr lang="fr-FR" u="sng" dirty="0" smtClean="0">
                <a:solidFill>
                  <a:srgbClr val="FF0000"/>
                </a:solidFill>
              </a:rPr>
              <a:t>Mâle</a:t>
            </a:r>
          </a:p>
          <a:p>
            <a:pPr>
              <a:buNone/>
            </a:pPr>
            <a:r>
              <a:rPr lang="fr-FR" dirty="0" smtClean="0"/>
              <a:t> </a:t>
            </a:r>
            <a:r>
              <a:rPr lang="fr-FR" b="1" dirty="0" smtClean="0"/>
              <a:t>-   </a:t>
            </a:r>
            <a:r>
              <a:rPr lang="fr-FR" b="1" dirty="0" smtClean="0">
                <a:solidFill>
                  <a:srgbClr val="0070C0"/>
                </a:solidFill>
              </a:rPr>
              <a:t>Section glandulaire</a:t>
            </a:r>
            <a:r>
              <a:rPr lang="fr-FR" b="1" dirty="0" smtClean="0"/>
              <a:t>: Testicules</a:t>
            </a:r>
          </a:p>
          <a:p>
            <a:pPr>
              <a:buNone/>
            </a:pPr>
            <a:r>
              <a:rPr lang="fr-FR" b="1" dirty="0" smtClean="0"/>
              <a:t> -   </a:t>
            </a:r>
            <a:r>
              <a:rPr lang="fr-FR" b="1" dirty="0" smtClean="0">
                <a:solidFill>
                  <a:srgbClr val="0070C0"/>
                </a:solidFill>
              </a:rPr>
              <a:t>Section tubulaire</a:t>
            </a:r>
            <a:r>
              <a:rPr lang="fr-FR" b="1" dirty="0" smtClean="0"/>
              <a:t>: voies spermatiques ou voies de stockage et de transport du sperme jusqu’au sinus uro-génital: </a:t>
            </a:r>
            <a:r>
              <a:rPr lang="fr-FR" b="1" dirty="0" err="1" smtClean="0"/>
              <a:t>Epididyme,canal</a:t>
            </a:r>
            <a:r>
              <a:rPr lang="fr-FR" b="1" dirty="0" smtClean="0"/>
              <a:t> déférent et glande vésiculaire ou vésicule séminale</a:t>
            </a:r>
          </a:p>
          <a:p>
            <a:pPr>
              <a:buNone/>
            </a:pPr>
            <a:r>
              <a:rPr lang="fr-FR" b="1" dirty="0" smtClean="0"/>
              <a:t>  -  </a:t>
            </a:r>
            <a:r>
              <a:rPr lang="fr-FR" b="1" dirty="0" smtClean="0">
                <a:solidFill>
                  <a:srgbClr val="0070C0"/>
                </a:solidFill>
              </a:rPr>
              <a:t>Section </a:t>
            </a:r>
            <a:r>
              <a:rPr lang="fr-FR" b="1" dirty="0" err="1" smtClean="0">
                <a:solidFill>
                  <a:srgbClr val="0070C0"/>
                </a:solidFill>
              </a:rPr>
              <a:t>uro-génitale</a:t>
            </a:r>
            <a:r>
              <a:rPr lang="fr-FR" b="1" dirty="0" err="1" smtClean="0"/>
              <a:t>:formée</a:t>
            </a:r>
            <a:r>
              <a:rPr lang="fr-FR" b="1" dirty="0" smtClean="0"/>
              <a:t> par un long conduit: l’urètre</a:t>
            </a:r>
          </a:p>
          <a:p>
            <a:pPr>
              <a:buNone/>
            </a:pPr>
            <a:r>
              <a:rPr lang="fr-FR" b="1" dirty="0" smtClean="0"/>
              <a:t>      A celui-ci sont annexées des glandes (prostate, glandes bulbo-urétrales ou glandes de Cowper) et des formations érectiles dont la principale est :le corps caverneux.</a:t>
            </a:r>
          </a:p>
          <a:p>
            <a:pPr>
              <a:buNone/>
            </a:pPr>
            <a:r>
              <a:rPr lang="fr-FR" b="1" dirty="0" smtClean="0"/>
              <a:t>      C’est l’union de ce dernier et de la partie </a:t>
            </a:r>
            <a:r>
              <a:rPr lang="fr-FR" b="1" dirty="0" err="1" smtClean="0"/>
              <a:t>extrapelvienne</a:t>
            </a:r>
            <a:r>
              <a:rPr lang="fr-FR" b="1" dirty="0" smtClean="0"/>
              <a:t> de l’urètre qui constitue : le pénis, organe copulateur du mâle.</a:t>
            </a:r>
            <a:endParaRPr lang="fr-FR" b="1" dirty="0"/>
          </a:p>
        </p:txBody>
      </p:sp>
      <p:sp>
        <p:nvSpPr>
          <p:cNvPr id="5" name="Espace réservé du contenu 4"/>
          <p:cNvSpPr>
            <a:spLocks noGrp="1"/>
          </p:cNvSpPr>
          <p:nvPr>
            <p:ph sz="half" idx="2"/>
          </p:nvPr>
        </p:nvSpPr>
        <p:spPr>
          <a:xfrm>
            <a:off x="4857752" y="1071546"/>
            <a:ext cx="4143404" cy="5643602"/>
          </a:xfrm>
        </p:spPr>
        <p:txBody>
          <a:bodyPr>
            <a:normAutofit fontScale="77500" lnSpcReduction="20000"/>
          </a:bodyPr>
          <a:lstStyle/>
          <a:p>
            <a:pPr>
              <a:buNone/>
            </a:pPr>
            <a:r>
              <a:rPr lang="fr-FR" dirty="0" smtClean="0">
                <a:solidFill>
                  <a:srgbClr val="FF0000"/>
                </a:solidFill>
              </a:rPr>
              <a:t>                </a:t>
            </a:r>
            <a:r>
              <a:rPr lang="fr-FR" u="sng" dirty="0" smtClean="0">
                <a:solidFill>
                  <a:srgbClr val="FF0000"/>
                </a:solidFill>
              </a:rPr>
              <a:t>Femelle</a:t>
            </a:r>
          </a:p>
          <a:p>
            <a:pPr>
              <a:buNone/>
            </a:pPr>
            <a:r>
              <a:rPr lang="fr-FR" b="1" dirty="0" smtClean="0"/>
              <a:t>-  </a:t>
            </a:r>
            <a:r>
              <a:rPr lang="fr-FR" dirty="0" smtClean="0"/>
              <a:t>  </a:t>
            </a:r>
            <a:r>
              <a:rPr lang="fr-FR" sz="3100" b="1" dirty="0" smtClean="0">
                <a:solidFill>
                  <a:srgbClr val="0070C0"/>
                </a:solidFill>
              </a:rPr>
              <a:t>Section glandulaire</a:t>
            </a:r>
            <a:r>
              <a:rPr lang="fr-FR" sz="3100" b="1" dirty="0" smtClean="0"/>
              <a:t>: Ovaires</a:t>
            </a:r>
          </a:p>
          <a:p>
            <a:pPr>
              <a:buNone/>
            </a:pPr>
            <a:r>
              <a:rPr lang="fr-FR" sz="3100" b="1" dirty="0" smtClean="0">
                <a:solidFill>
                  <a:srgbClr val="0070C0"/>
                </a:solidFill>
              </a:rPr>
              <a:t>-   Section tubulaire</a:t>
            </a:r>
            <a:r>
              <a:rPr lang="fr-FR" sz="3100" b="1" dirty="0" smtClean="0"/>
              <a:t>: voies génitales qui présentent 3 étages différents par la conformation et les fonctions: trompe utérine ou trompe de </a:t>
            </a:r>
            <a:r>
              <a:rPr lang="fr-FR" sz="3100" b="1" dirty="0" err="1" smtClean="0"/>
              <a:t>Faloppe</a:t>
            </a:r>
            <a:r>
              <a:rPr lang="fr-FR" sz="3100" b="1" dirty="0" smtClean="0"/>
              <a:t> ou </a:t>
            </a:r>
            <a:r>
              <a:rPr lang="fr-FR" sz="3100" b="1" dirty="0" err="1" smtClean="0"/>
              <a:t>salpinx</a:t>
            </a:r>
            <a:r>
              <a:rPr lang="fr-FR" sz="3100" b="1" dirty="0" smtClean="0"/>
              <a:t> ou </a:t>
            </a:r>
            <a:r>
              <a:rPr lang="fr-FR" sz="3100" b="1" dirty="0" err="1" smtClean="0"/>
              <a:t>oviducte,utérus</a:t>
            </a:r>
            <a:r>
              <a:rPr lang="fr-FR" sz="3100" b="1" dirty="0" smtClean="0"/>
              <a:t> et vagin</a:t>
            </a:r>
          </a:p>
          <a:p>
            <a:pPr>
              <a:buNone/>
            </a:pPr>
            <a:r>
              <a:rPr lang="fr-FR" sz="3100" b="1" dirty="0" smtClean="0"/>
              <a:t>-   </a:t>
            </a:r>
            <a:r>
              <a:rPr lang="fr-FR" sz="3100" b="1" dirty="0" smtClean="0">
                <a:solidFill>
                  <a:srgbClr val="0070C0"/>
                </a:solidFill>
              </a:rPr>
              <a:t>Section uro-génitale</a:t>
            </a:r>
            <a:r>
              <a:rPr lang="fr-FR" sz="3100" b="1" dirty="0" smtClean="0"/>
              <a:t>: ou sinus </a:t>
            </a:r>
            <a:r>
              <a:rPr lang="fr-FR" sz="3100" b="1" dirty="0" err="1" smtClean="0"/>
              <a:t>uro-génital,beaucoup</a:t>
            </a:r>
            <a:r>
              <a:rPr lang="fr-FR" sz="3100" b="1" dirty="0" smtClean="0"/>
              <a:t> plus court et plus large que chez le mâle, formé par le vestibule du vagin et la vulve.</a:t>
            </a:r>
            <a:endParaRPr lang="fr-FR" sz="31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85794"/>
          </a:xfrm>
        </p:spPr>
        <p:txBody>
          <a:bodyPr>
            <a:normAutofit/>
          </a:bodyPr>
          <a:lstStyle/>
          <a:p>
            <a:r>
              <a:rPr lang="fr-FR" sz="3200" b="1" u="sng" dirty="0" smtClean="0"/>
              <a:t>Appareil génital femelle schématisé: Vache</a:t>
            </a:r>
            <a:endParaRPr lang="fr-FR" sz="3200" dirty="0"/>
          </a:p>
        </p:txBody>
      </p:sp>
      <p:pic>
        <p:nvPicPr>
          <p:cNvPr id="4" name="Picture 2" descr="C:\Users\HP\Desktop\Schémas App.uro-génital\app femell bovin.png"/>
          <p:cNvPicPr>
            <a:picLocks noGrp="1" noChangeAspect="1" noChangeArrowheads="1"/>
          </p:cNvPicPr>
          <p:nvPr>
            <p:ph idx="1"/>
          </p:nvPr>
        </p:nvPicPr>
        <p:blipFill>
          <a:blip r:embed="rId2"/>
          <a:srcRect/>
          <a:stretch>
            <a:fillRect/>
          </a:stretch>
        </p:blipFill>
        <p:spPr bwMode="auto">
          <a:xfrm>
            <a:off x="4214810" y="1428736"/>
            <a:ext cx="4714908" cy="4082274"/>
          </a:xfrm>
          <a:prstGeom prst="rect">
            <a:avLst/>
          </a:prstGeom>
          <a:noFill/>
        </p:spPr>
      </p:pic>
      <p:pic>
        <p:nvPicPr>
          <p:cNvPr id="5122" name="Picture 2" descr="C:\Users\HP\Desktop\Dossier uro-génital\vache génit.jpg"/>
          <p:cNvPicPr>
            <a:picLocks noChangeAspect="1" noChangeArrowheads="1"/>
          </p:cNvPicPr>
          <p:nvPr/>
        </p:nvPicPr>
        <p:blipFill>
          <a:blip r:embed="rId3"/>
          <a:srcRect/>
          <a:stretch>
            <a:fillRect/>
          </a:stretch>
        </p:blipFill>
        <p:spPr bwMode="auto">
          <a:xfrm>
            <a:off x="285720" y="1142984"/>
            <a:ext cx="4214842" cy="4929222"/>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42918"/>
          </a:xfrm>
        </p:spPr>
        <p:txBody>
          <a:bodyPr>
            <a:normAutofit fontScale="90000"/>
          </a:bodyPr>
          <a:lstStyle/>
          <a:p>
            <a:r>
              <a:rPr lang="fr-FR" b="1" u="sng" dirty="0" smtClean="0"/>
              <a:t>Appareil génital </a:t>
            </a:r>
            <a:r>
              <a:rPr lang="fr-FR" b="1" u="sng" dirty="0" err="1" smtClean="0"/>
              <a:t>femelle:Chienne</a:t>
            </a:r>
            <a:endParaRPr lang="fr-FR" b="1" u="sng" dirty="0"/>
          </a:p>
        </p:txBody>
      </p:sp>
      <p:pic>
        <p:nvPicPr>
          <p:cNvPr id="1026" name="Picture 2" descr="C:\Users\HP\Desktop\Dossier uro-génital\génital chienne.jpg"/>
          <p:cNvPicPr>
            <a:picLocks noGrp="1" noChangeAspect="1" noChangeArrowheads="1"/>
          </p:cNvPicPr>
          <p:nvPr>
            <p:ph idx="1"/>
          </p:nvPr>
        </p:nvPicPr>
        <p:blipFill>
          <a:blip r:embed="rId2"/>
          <a:stretch>
            <a:fillRect/>
          </a:stretch>
        </p:blipFill>
        <p:spPr bwMode="auto">
          <a:xfrm>
            <a:off x="642910" y="642918"/>
            <a:ext cx="7786741" cy="5857916"/>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14356"/>
          </a:xfrm>
        </p:spPr>
        <p:txBody>
          <a:bodyPr>
            <a:normAutofit/>
          </a:bodyPr>
          <a:lstStyle/>
          <a:p>
            <a:r>
              <a:rPr lang="fr-FR" sz="3200" b="1" u="sng" dirty="0" smtClean="0"/>
              <a:t>Appareil génital femelle: Chatte</a:t>
            </a:r>
            <a:endParaRPr lang="fr-FR" sz="3200" b="1" u="sng" dirty="0"/>
          </a:p>
        </p:txBody>
      </p:sp>
      <p:pic>
        <p:nvPicPr>
          <p:cNvPr id="6146" name="Picture 2" descr="C:\Users\HP\Desktop\Schémas App.uro-génital\uro-génital chatte.jpg"/>
          <p:cNvPicPr>
            <a:picLocks noGrp="1" noChangeAspect="1" noChangeArrowheads="1"/>
          </p:cNvPicPr>
          <p:nvPr>
            <p:ph idx="1"/>
          </p:nvPr>
        </p:nvPicPr>
        <p:blipFill>
          <a:blip r:embed="rId2"/>
          <a:srcRect/>
          <a:stretch>
            <a:fillRect/>
          </a:stretch>
        </p:blipFill>
        <p:spPr bwMode="auto">
          <a:xfrm>
            <a:off x="285720" y="642918"/>
            <a:ext cx="4572032" cy="6000792"/>
          </a:xfrm>
          <a:prstGeom prst="rect">
            <a:avLst/>
          </a:prstGeom>
          <a:noFill/>
        </p:spPr>
      </p:pic>
      <p:pic>
        <p:nvPicPr>
          <p:cNvPr id="7170" name="Picture 2" descr="C:\Users\HP\Desktop\Dossier uro-génital\appareil-genital-chatte-2768e1d.jpg"/>
          <p:cNvPicPr>
            <a:picLocks noChangeAspect="1" noChangeArrowheads="1"/>
          </p:cNvPicPr>
          <p:nvPr/>
        </p:nvPicPr>
        <p:blipFill>
          <a:blip r:embed="rId3"/>
          <a:srcRect/>
          <a:stretch>
            <a:fillRect/>
          </a:stretch>
        </p:blipFill>
        <p:spPr bwMode="auto">
          <a:xfrm>
            <a:off x="4929190" y="1071546"/>
            <a:ext cx="3929090" cy="5214974"/>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14356"/>
          </a:xfrm>
        </p:spPr>
        <p:txBody>
          <a:bodyPr>
            <a:normAutofit/>
          </a:bodyPr>
          <a:lstStyle/>
          <a:p>
            <a:r>
              <a:rPr lang="fr-FR" sz="3200" b="1" u="sng" dirty="0" smtClean="0"/>
              <a:t>Appareil génital femelle :Lapine</a:t>
            </a:r>
            <a:endParaRPr lang="fr-FR" sz="3200" b="1" u="sng" dirty="0"/>
          </a:p>
        </p:txBody>
      </p:sp>
      <p:pic>
        <p:nvPicPr>
          <p:cNvPr id="7170" name="Picture 2" descr="C:\Users\HP\Desktop\Schémas App.uro-génital\lapine génit.gif"/>
          <p:cNvPicPr>
            <a:picLocks noGrp="1" noChangeAspect="1" noChangeArrowheads="1"/>
          </p:cNvPicPr>
          <p:nvPr>
            <p:ph idx="1"/>
          </p:nvPr>
        </p:nvPicPr>
        <p:blipFill>
          <a:blip r:embed="rId2"/>
          <a:srcRect/>
          <a:stretch>
            <a:fillRect/>
          </a:stretch>
        </p:blipFill>
        <p:spPr bwMode="auto">
          <a:xfrm>
            <a:off x="285720" y="714356"/>
            <a:ext cx="4286280" cy="5786478"/>
          </a:xfrm>
          <a:prstGeom prst="rect">
            <a:avLst/>
          </a:prstGeom>
          <a:noFill/>
        </p:spPr>
      </p:pic>
      <p:pic>
        <p:nvPicPr>
          <p:cNvPr id="6146" name="Picture 2" descr="C:\Users\HP\Desktop\Dossier uro-génital\app.lapine.jpg"/>
          <p:cNvPicPr>
            <a:picLocks noChangeAspect="1" noChangeArrowheads="1"/>
          </p:cNvPicPr>
          <p:nvPr/>
        </p:nvPicPr>
        <p:blipFill>
          <a:blip r:embed="rId3"/>
          <a:srcRect/>
          <a:stretch>
            <a:fillRect/>
          </a:stretch>
        </p:blipFill>
        <p:spPr bwMode="auto">
          <a:xfrm>
            <a:off x="4572000" y="928670"/>
            <a:ext cx="4357718" cy="542928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42918"/>
          </a:xfrm>
        </p:spPr>
        <p:txBody>
          <a:bodyPr>
            <a:normAutofit fontScale="90000"/>
          </a:bodyPr>
          <a:lstStyle/>
          <a:p>
            <a:r>
              <a:rPr lang="fr-FR" b="1" u="sng" dirty="0" smtClean="0"/>
              <a:t>URETRES</a:t>
            </a:r>
            <a:endParaRPr lang="fr-FR" b="1" u="sng" dirty="0"/>
          </a:p>
        </p:txBody>
      </p:sp>
      <p:sp>
        <p:nvSpPr>
          <p:cNvPr id="3" name="Espace réservé du contenu 2"/>
          <p:cNvSpPr>
            <a:spLocks noGrp="1"/>
          </p:cNvSpPr>
          <p:nvPr>
            <p:ph sz="half" idx="1"/>
          </p:nvPr>
        </p:nvSpPr>
        <p:spPr>
          <a:xfrm>
            <a:off x="142844" y="714356"/>
            <a:ext cx="4352956" cy="5929354"/>
          </a:xfrm>
        </p:spPr>
        <p:txBody>
          <a:bodyPr>
            <a:normAutofit fontScale="92500"/>
          </a:bodyPr>
          <a:lstStyle/>
          <a:p>
            <a:r>
              <a:rPr lang="fr-FR" b="1" dirty="0" smtClean="0"/>
              <a:t>Chez le mâle: le sinus </a:t>
            </a:r>
            <a:r>
              <a:rPr lang="fr-FR" b="1" dirty="0" err="1" smtClean="0"/>
              <a:t>uro</a:t>
            </a:r>
            <a:r>
              <a:rPr lang="fr-FR" b="1" dirty="0" smtClean="0"/>
              <a:t>-</a:t>
            </a:r>
          </a:p>
          <a:p>
            <a:pPr>
              <a:buNone/>
            </a:pPr>
            <a:r>
              <a:rPr lang="fr-FR" b="1" dirty="0" smtClean="0"/>
              <a:t>génital est entièrement </a:t>
            </a:r>
          </a:p>
          <a:p>
            <a:pPr>
              <a:buNone/>
            </a:pPr>
            <a:r>
              <a:rPr lang="fr-FR" b="1" dirty="0" smtClean="0"/>
              <a:t>occupé par </a:t>
            </a:r>
            <a:r>
              <a:rPr lang="fr-FR" b="1" dirty="0" smtClean="0">
                <a:solidFill>
                  <a:srgbClr val="FF0000"/>
                </a:solidFill>
              </a:rPr>
              <a:t>l’urètre.</a:t>
            </a:r>
          </a:p>
          <a:p>
            <a:pPr>
              <a:buNone/>
            </a:pPr>
            <a:r>
              <a:rPr lang="fr-FR" b="1" dirty="0" smtClean="0"/>
              <a:t>Il a une </a:t>
            </a:r>
            <a:r>
              <a:rPr lang="fr-FR" b="1" dirty="0" smtClean="0">
                <a:solidFill>
                  <a:srgbClr val="FF0000"/>
                </a:solidFill>
              </a:rPr>
              <a:t>double fonction</a:t>
            </a:r>
            <a:r>
              <a:rPr lang="fr-FR" b="1" dirty="0" smtClean="0"/>
              <a:t>: </a:t>
            </a:r>
          </a:p>
          <a:p>
            <a:pPr>
              <a:buNone/>
            </a:pPr>
            <a:r>
              <a:rPr lang="fr-FR" b="1" dirty="0" smtClean="0">
                <a:solidFill>
                  <a:srgbClr val="FF0000"/>
                </a:solidFill>
              </a:rPr>
              <a:t>génitale</a:t>
            </a:r>
            <a:r>
              <a:rPr lang="fr-FR" b="1" dirty="0" smtClean="0"/>
              <a:t> (passage du sperme) </a:t>
            </a:r>
          </a:p>
          <a:p>
            <a:pPr>
              <a:buNone/>
            </a:pPr>
            <a:r>
              <a:rPr lang="fr-FR" b="1" dirty="0" smtClean="0"/>
              <a:t>et </a:t>
            </a:r>
            <a:r>
              <a:rPr lang="fr-FR" b="1" dirty="0" smtClean="0">
                <a:solidFill>
                  <a:srgbClr val="FF0000"/>
                </a:solidFill>
              </a:rPr>
              <a:t>urinaire</a:t>
            </a:r>
            <a:r>
              <a:rPr lang="fr-FR" b="1" dirty="0" smtClean="0"/>
              <a:t> (passage de </a:t>
            </a:r>
          </a:p>
          <a:p>
            <a:pPr>
              <a:buNone/>
            </a:pPr>
            <a:r>
              <a:rPr lang="fr-FR" b="1" dirty="0" smtClean="0"/>
              <a:t>l’urine); Il est long de </a:t>
            </a:r>
          </a:p>
          <a:p>
            <a:pPr>
              <a:buNone/>
            </a:pPr>
            <a:r>
              <a:rPr lang="fr-FR" b="1" dirty="0" smtClean="0"/>
              <a:t>plusieurs centimètres.</a:t>
            </a:r>
          </a:p>
          <a:p>
            <a:pPr>
              <a:buNone/>
            </a:pPr>
            <a:endParaRPr lang="fr-FR" b="1" dirty="0" smtClean="0"/>
          </a:p>
          <a:p>
            <a:r>
              <a:rPr lang="fr-FR" b="1" dirty="0" smtClean="0"/>
              <a:t>Chez la femelle, </a:t>
            </a:r>
            <a:r>
              <a:rPr lang="fr-FR" b="1" smtClean="0">
                <a:solidFill>
                  <a:srgbClr val="FF0000"/>
                </a:solidFill>
              </a:rPr>
              <a:t>l’urètre</a:t>
            </a:r>
            <a:r>
              <a:rPr lang="fr-FR" b="1" smtClean="0"/>
              <a:t> est </a:t>
            </a:r>
            <a:endParaRPr lang="fr-FR" b="1" dirty="0" smtClean="0"/>
          </a:p>
          <a:p>
            <a:pPr>
              <a:buNone/>
            </a:pPr>
            <a:r>
              <a:rPr lang="fr-FR" b="1" dirty="0" smtClean="0"/>
              <a:t>court et possède une seule </a:t>
            </a:r>
          </a:p>
          <a:p>
            <a:pPr>
              <a:buNone/>
            </a:pPr>
            <a:r>
              <a:rPr lang="fr-FR" b="1" dirty="0" smtClean="0"/>
              <a:t>fonction: </a:t>
            </a:r>
            <a:r>
              <a:rPr lang="fr-FR" b="1" dirty="0" smtClean="0">
                <a:solidFill>
                  <a:srgbClr val="FF0000"/>
                </a:solidFill>
              </a:rPr>
              <a:t>urinaire seulement</a:t>
            </a:r>
          </a:p>
          <a:p>
            <a:pPr>
              <a:buNone/>
            </a:pPr>
            <a:endParaRPr lang="fr-FR" dirty="0" smtClean="0"/>
          </a:p>
          <a:p>
            <a:pPr>
              <a:buNone/>
            </a:pPr>
            <a:endParaRPr lang="fr-FR" dirty="0"/>
          </a:p>
        </p:txBody>
      </p:sp>
      <p:pic>
        <p:nvPicPr>
          <p:cNvPr id="1026" name="Picture 2" descr="C:\Users\HP\Desktop\Schémas App.uro-génital\app mâle bovin.jpg"/>
          <p:cNvPicPr>
            <a:picLocks noGrp="1" noChangeAspect="1" noChangeArrowheads="1"/>
          </p:cNvPicPr>
          <p:nvPr>
            <p:ph sz="half" idx="2"/>
          </p:nvPr>
        </p:nvPicPr>
        <p:blipFill>
          <a:blip r:embed="rId2"/>
          <a:srcRect/>
          <a:stretch>
            <a:fillRect/>
          </a:stretch>
        </p:blipFill>
        <p:spPr bwMode="auto">
          <a:xfrm>
            <a:off x="4572000" y="857232"/>
            <a:ext cx="4038600" cy="3071834"/>
          </a:xfrm>
          <a:prstGeom prst="rect">
            <a:avLst/>
          </a:prstGeom>
          <a:noFill/>
        </p:spPr>
      </p:pic>
      <p:pic>
        <p:nvPicPr>
          <p:cNvPr id="1027" name="Picture 3" descr="C:\Users\HP\Desktop\Schémas App.uro-génital\app femell bovin.png"/>
          <p:cNvPicPr>
            <a:picLocks noChangeAspect="1" noChangeArrowheads="1"/>
          </p:cNvPicPr>
          <p:nvPr/>
        </p:nvPicPr>
        <p:blipFill>
          <a:blip r:embed="rId3"/>
          <a:srcRect/>
          <a:stretch>
            <a:fillRect/>
          </a:stretch>
        </p:blipFill>
        <p:spPr bwMode="auto">
          <a:xfrm>
            <a:off x="4714876" y="3857628"/>
            <a:ext cx="4143404" cy="278608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0"/>
            <a:ext cx="8229600" cy="714356"/>
          </a:xfrm>
        </p:spPr>
        <p:txBody>
          <a:bodyPr>
            <a:normAutofit/>
          </a:bodyPr>
          <a:lstStyle/>
          <a:p>
            <a:r>
              <a:rPr lang="fr-FR" sz="3600" b="1" u="sng" dirty="0" smtClean="0"/>
              <a:t>Types d’utérus</a:t>
            </a:r>
            <a:endParaRPr lang="fr-FR" sz="3600" b="1" u="sng" dirty="0"/>
          </a:p>
        </p:txBody>
      </p:sp>
      <p:sp>
        <p:nvSpPr>
          <p:cNvPr id="5" name="Espace réservé du contenu 4"/>
          <p:cNvSpPr>
            <a:spLocks noGrp="1"/>
          </p:cNvSpPr>
          <p:nvPr>
            <p:ph sz="half" idx="1"/>
          </p:nvPr>
        </p:nvSpPr>
        <p:spPr>
          <a:xfrm>
            <a:off x="214282" y="1000108"/>
            <a:ext cx="3357586" cy="5429288"/>
          </a:xfrm>
        </p:spPr>
        <p:txBody>
          <a:bodyPr>
            <a:noAutofit/>
          </a:bodyPr>
          <a:lstStyle/>
          <a:p>
            <a:pPr>
              <a:buNone/>
            </a:pPr>
            <a:r>
              <a:rPr lang="fr-FR" b="1" dirty="0" smtClean="0"/>
              <a:t>*</a:t>
            </a:r>
            <a:r>
              <a:rPr lang="fr-FR" sz="2600" b="1" dirty="0" smtClean="0"/>
              <a:t>JUMENT : </a:t>
            </a:r>
            <a:r>
              <a:rPr lang="fr-FR" sz="2600" b="1" dirty="0" err="1" smtClean="0">
                <a:solidFill>
                  <a:srgbClr val="FF0000"/>
                </a:solidFill>
              </a:rPr>
              <a:t>Bicornis</a:t>
            </a:r>
            <a:r>
              <a:rPr lang="fr-FR" sz="2600" b="1" dirty="0" smtClean="0"/>
              <a:t> : 2 </a:t>
            </a:r>
          </a:p>
          <a:p>
            <a:pPr>
              <a:buNone/>
            </a:pPr>
            <a:r>
              <a:rPr lang="fr-FR" sz="2600" b="1" dirty="0" smtClean="0"/>
              <a:t>grosses cornes </a:t>
            </a:r>
          </a:p>
          <a:p>
            <a:pPr>
              <a:buFont typeface="Arial" charset="0"/>
              <a:buChar char="•"/>
            </a:pPr>
            <a:r>
              <a:rPr lang="fr-FR" sz="2600" b="1" dirty="0" smtClean="0"/>
              <a:t>VACHE, CHIENNE:  </a:t>
            </a:r>
          </a:p>
          <a:p>
            <a:pPr>
              <a:buNone/>
            </a:pPr>
            <a:r>
              <a:rPr lang="fr-FR" sz="2600" b="1" dirty="0" err="1" smtClean="0">
                <a:solidFill>
                  <a:srgbClr val="FF0000"/>
                </a:solidFill>
              </a:rPr>
              <a:t>Bipartitus</a:t>
            </a:r>
            <a:r>
              <a:rPr lang="fr-FR" sz="2600" b="1" dirty="0" smtClean="0"/>
              <a:t>: 2 longues </a:t>
            </a:r>
          </a:p>
          <a:p>
            <a:pPr>
              <a:buNone/>
            </a:pPr>
            <a:r>
              <a:rPr lang="fr-FR" sz="2600" b="1" dirty="0" smtClean="0"/>
              <a:t>cornes</a:t>
            </a:r>
          </a:p>
          <a:p>
            <a:pPr>
              <a:buFont typeface="Arial" charset="0"/>
              <a:buChar char="•"/>
            </a:pPr>
            <a:r>
              <a:rPr lang="fr-FR" sz="2600" b="1" dirty="0" smtClean="0"/>
              <a:t>LAPINE: </a:t>
            </a:r>
            <a:r>
              <a:rPr lang="fr-FR" sz="2600" b="1" dirty="0" smtClean="0">
                <a:solidFill>
                  <a:srgbClr val="FF0000"/>
                </a:solidFill>
              </a:rPr>
              <a:t>Duplex</a:t>
            </a:r>
            <a:r>
              <a:rPr lang="fr-FR" sz="2600" b="1" dirty="0" smtClean="0"/>
              <a:t>: 2 </a:t>
            </a:r>
          </a:p>
          <a:p>
            <a:pPr>
              <a:buNone/>
            </a:pPr>
            <a:r>
              <a:rPr lang="fr-FR" sz="2600" b="1" dirty="0" smtClean="0"/>
              <a:t>utérus ( 2 utérus,2cols, </a:t>
            </a:r>
          </a:p>
          <a:p>
            <a:pPr>
              <a:buNone/>
            </a:pPr>
            <a:r>
              <a:rPr lang="fr-FR" sz="2600" b="1" dirty="0" smtClean="0"/>
              <a:t>un vagin)</a:t>
            </a:r>
          </a:p>
          <a:p>
            <a:pPr>
              <a:buFont typeface="Arial" charset="0"/>
              <a:buChar char="•"/>
            </a:pPr>
            <a:r>
              <a:rPr lang="fr-FR" sz="2600" b="1" dirty="0" smtClean="0"/>
              <a:t>ESPÈCE HUMAINE : </a:t>
            </a:r>
          </a:p>
          <a:p>
            <a:pPr>
              <a:buNone/>
            </a:pPr>
            <a:r>
              <a:rPr lang="fr-FR" sz="2600" b="1" dirty="0" smtClean="0">
                <a:solidFill>
                  <a:srgbClr val="FF0000"/>
                </a:solidFill>
              </a:rPr>
              <a:t>Simplex</a:t>
            </a:r>
            <a:r>
              <a:rPr lang="fr-FR" sz="2600" b="1" dirty="0" smtClean="0"/>
              <a:t>: pas de cornes</a:t>
            </a:r>
            <a:endParaRPr lang="fr-FR" sz="2600" b="1" dirty="0"/>
          </a:p>
        </p:txBody>
      </p:sp>
      <p:pic>
        <p:nvPicPr>
          <p:cNvPr id="8195" name="Picture 3" descr="C:\Users\HP\Desktop\Schémas App.uro-génital\uterus-types.gif"/>
          <p:cNvPicPr>
            <a:picLocks noGrp="1" noChangeAspect="1" noChangeArrowheads="1"/>
          </p:cNvPicPr>
          <p:nvPr>
            <p:ph sz="half" idx="2"/>
          </p:nvPr>
        </p:nvPicPr>
        <p:blipFill>
          <a:blip r:embed="rId2"/>
          <a:srcRect/>
          <a:stretch>
            <a:fillRect/>
          </a:stretch>
        </p:blipFill>
        <p:spPr bwMode="auto">
          <a:xfrm>
            <a:off x="3786182" y="1500174"/>
            <a:ext cx="5143506" cy="4143405"/>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0"/>
            <a:ext cx="8229600" cy="714356"/>
          </a:xfrm>
        </p:spPr>
        <p:txBody>
          <a:bodyPr>
            <a:noAutofit/>
          </a:bodyPr>
          <a:lstStyle/>
          <a:p>
            <a:r>
              <a:rPr lang="fr-FR" b="1" u="sng" dirty="0" smtClean="0"/>
              <a:t>Fœtus et ses annexes</a:t>
            </a:r>
            <a:endParaRPr lang="fr-FR" b="1" u="sng" dirty="0"/>
          </a:p>
        </p:txBody>
      </p:sp>
      <p:sp>
        <p:nvSpPr>
          <p:cNvPr id="6" name="Espace réservé du contenu 5"/>
          <p:cNvSpPr>
            <a:spLocks noGrp="1"/>
          </p:cNvSpPr>
          <p:nvPr>
            <p:ph idx="1"/>
          </p:nvPr>
        </p:nvSpPr>
        <p:spPr>
          <a:xfrm>
            <a:off x="457200" y="1214422"/>
            <a:ext cx="8229600" cy="5357850"/>
          </a:xfrm>
        </p:spPr>
        <p:txBody>
          <a:bodyPr>
            <a:normAutofit/>
          </a:bodyPr>
          <a:lstStyle/>
          <a:p>
            <a:pPr>
              <a:buNone/>
            </a:pPr>
            <a:r>
              <a:rPr lang="fr-FR" sz="4400" b="1" dirty="0" smtClean="0"/>
              <a:t>   </a:t>
            </a:r>
            <a:r>
              <a:rPr lang="fr-FR" sz="4000" dirty="0" smtClean="0"/>
              <a:t>Les annexes fœtales sont des formations chargées d’assurer la nutrition et la protection de l’embryon puis du fœtus . Elles sont expulsées lors de la mise-bas avec le fœtus ou peu après lui, en même temps que le placenta.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14356"/>
          </a:xfrm>
        </p:spPr>
        <p:txBody>
          <a:bodyPr>
            <a:normAutofit fontScale="90000"/>
          </a:bodyPr>
          <a:lstStyle/>
          <a:p>
            <a:r>
              <a:rPr lang="fr-FR" b="1" u="sng" dirty="0" smtClean="0"/>
              <a:t>Annexes fœtales </a:t>
            </a:r>
            <a:endParaRPr lang="fr-FR" b="1" u="sng" dirty="0"/>
          </a:p>
        </p:txBody>
      </p:sp>
      <p:sp>
        <p:nvSpPr>
          <p:cNvPr id="3" name="Espace réservé du contenu 2"/>
          <p:cNvSpPr>
            <a:spLocks noGrp="1"/>
          </p:cNvSpPr>
          <p:nvPr>
            <p:ph idx="1"/>
          </p:nvPr>
        </p:nvSpPr>
        <p:spPr>
          <a:xfrm>
            <a:off x="457200" y="714356"/>
            <a:ext cx="8229600" cy="5411807"/>
          </a:xfrm>
        </p:spPr>
        <p:txBody>
          <a:bodyPr/>
          <a:lstStyle/>
          <a:p>
            <a:pPr>
              <a:buNone/>
            </a:pPr>
            <a:r>
              <a:rPr lang="fr-FR" dirty="0" smtClean="0"/>
              <a:t>     Souvent appelées membranes fœtales </a:t>
            </a:r>
          </a:p>
          <a:p>
            <a:pPr>
              <a:buNone/>
            </a:pPr>
            <a:r>
              <a:rPr lang="fr-FR" b="1" dirty="0" smtClean="0">
                <a:solidFill>
                  <a:srgbClr val="FF0000"/>
                </a:solidFill>
              </a:rPr>
              <a:t>A - </a:t>
            </a:r>
            <a:r>
              <a:rPr lang="fr-FR" b="1" u="sng" dirty="0" smtClean="0">
                <a:solidFill>
                  <a:srgbClr val="FF0000"/>
                </a:solidFill>
              </a:rPr>
              <a:t>Le chorion</a:t>
            </a:r>
            <a:r>
              <a:rPr lang="fr-FR" b="1" dirty="0" smtClean="0">
                <a:solidFill>
                  <a:srgbClr val="FF0000"/>
                </a:solidFill>
              </a:rPr>
              <a:t>: </a:t>
            </a:r>
            <a:r>
              <a:rPr lang="fr-FR" dirty="0" smtClean="0"/>
              <a:t>C’est un sac membraneux qui constitue l’enveloppe la plus externe. Il contient donc l’embryon et toutes les autres annexes; Sa face extérieure , étroitement appliquée contre la muqueuse utérine, participe avec elle à la formation du placenta. </a:t>
            </a:r>
          </a:p>
          <a:p>
            <a:pPr>
              <a:buNone/>
            </a:pPr>
            <a:r>
              <a:rPr lang="fr-FR" dirty="0" smtClean="0"/>
              <a:t>    Sa forme reproduit celle de la cavité utérine, c’est l’organe de la nutrition de l’embryon puis du fœtus  et du support du placenta.</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85728"/>
          </a:xfrm>
        </p:spPr>
        <p:txBody>
          <a:bodyPr>
            <a:normAutofit fontScale="90000"/>
          </a:bodyPr>
          <a:lstStyle/>
          <a:p>
            <a:endParaRPr lang="fr-FR" dirty="0"/>
          </a:p>
        </p:txBody>
      </p:sp>
      <p:sp>
        <p:nvSpPr>
          <p:cNvPr id="3" name="Espace réservé du contenu 2"/>
          <p:cNvSpPr>
            <a:spLocks noGrp="1"/>
          </p:cNvSpPr>
          <p:nvPr>
            <p:ph idx="1"/>
          </p:nvPr>
        </p:nvSpPr>
        <p:spPr>
          <a:xfrm>
            <a:off x="214282" y="214290"/>
            <a:ext cx="8786874" cy="6429420"/>
          </a:xfrm>
        </p:spPr>
        <p:txBody>
          <a:bodyPr>
            <a:normAutofit fontScale="92500" lnSpcReduction="10000"/>
          </a:bodyPr>
          <a:lstStyle/>
          <a:p>
            <a:pPr>
              <a:buNone/>
            </a:pPr>
            <a:r>
              <a:rPr lang="fr-FR" dirty="0" smtClean="0"/>
              <a:t>  </a:t>
            </a:r>
            <a:r>
              <a:rPr lang="fr-FR" sz="2400" b="1" dirty="0" smtClean="0">
                <a:solidFill>
                  <a:srgbClr val="FF0000"/>
                </a:solidFill>
              </a:rPr>
              <a:t>B- </a:t>
            </a:r>
            <a:r>
              <a:rPr lang="fr-FR" sz="2400" b="1" u="sng" dirty="0" smtClean="0">
                <a:solidFill>
                  <a:srgbClr val="FF0000"/>
                </a:solidFill>
              </a:rPr>
              <a:t>L’amnios</a:t>
            </a:r>
            <a:r>
              <a:rPr lang="fr-FR" sz="2400" b="1" dirty="0" smtClean="0">
                <a:solidFill>
                  <a:srgbClr val="FF0000"/>
                </a:solidFill>
              </a:rPr>
              <a:t>: </a:t>
            </a:r>
            <a:r>
              <a:rPr lang="fr-FR" sz="2400" dirty="0" smtClean="0"/>
              <a:t>C’est l’enveloppe la plus interne dans laquelle baigne le fœtus, dans un liquide plus ou moins abondant. Il délimite la cavité amniotique remplie du liquide amniotique. </a:t>
            </a:r>
          </a:p>
          <a:p>
            <a:pPr>
              <a:buNone/>
            </a:pPr>
            <a:r>
              <a:rPr lang="fr-FR" sz="2400" dirty="0" smtClean="0"/>
              <a:t>      Son rôle est surtout de produire et de contenir son liquide dont le rôle est très important. </a:t>
            </a:r>
          </a:p>
          <a:p>
            <a:pPr>
              <a:buNone/>
            </a:pPr>
            <a:r>
              <a:rPr lang="fr-FR" sz="2400" dirty="0" smtClean="0"/>
              <a:t>      Le fœtus y flotte et est séparé de ses enveloppes, libre de ses mouvements et protégé par la répartition égale des pressions sur toute la surface de son corps, évitant ainsi les chocs et les compressions.</a:t>
            </a:r>
          </a:p>
          <a:p>
            <a:pPr>
              <a:buNone/>
            </a:pPr>
            <a:r>
              <a:rPr lang="fr-FR" sz="2400" dirty="0" smtClean="0"/>
              <a:t>      Lors de la mise-bas, le liquide amniotique a pour rôle de lubrifier les voies génitales de la mère et faciliter l’expulsion du fœtus.  </a:t>
            </a:r>
          </a:p>
          <a:p>
            <a:pPr>
              <a:buNone/>
            </a:pPr>
            <a:r>
              <a:rPr lang="fr-FR" sz="2400" dirty="0" smtClean="0">
                <a:solidFill>
                  <a:srgbClr val="FF0000"/>
                </a:solidFill>
              </a:rPr>
              <a:t>  </a:t>
            </a:r>
            <a:r>
              <a:rPr lang="fr-FR" sz="2400" b="1" dirty="0" smtClean="0">
                <a:solidFill>
                  <a:srgbClr val="FF0000"/>
                </a:solidFill>
              </a:rPr>
              <a:t>C- </a:t>
            </a:r>
            <a:r>
              <a:rPr lang="fr-FR" sz="2400" b="1" u="sng" dirty="0" smtClean="0">
                <a:solidFill>
                  <a:srgbClr val="FF0000"/>
                </a:solidFill>
              </a:rPr>
              <a:t>L’allantoïde:</a:t>
            </a:r>
            <a:r>
              <a:rPr lang="fr-FR" sz="2400" b="1" dirty="0" smtClean="0">
                <a:solidFill>
                  <a:srgbClr val="FF0000"/>
                </a:solidFill>
              </a:rPr>
              <a:t> </a:t>
            </a:r>
            <a:r>
              <a:rPr lang="fr-FR" sz="2400" dirty="0" smtClean="0"/>
              <a:t>C’est une annexe fœtale très importante du point de vue fonctionnel, car elle constitue le guide des vaisseaux ombilicaux  lors de leur développement puis leur support entre l’embryon et le placenta.</a:t>
            </a:r>
          </a:p>
          <a:p>
            <a:pPr>
              <a:buNone/>
            </a:pPr>
            <a:r>
              <a:rPr lang="fr-FR" sz="2400" b="1" dirty="0" smtClean="0">
                <a:solidFill>
                  <a:srgbClr val="FF0000"/>
                </a:solidFill>
              </a:rPr>
              <a:t>  D- </a:t>
            </a:r>
            <a:r>
              <a:rPr lang="fr-FR" sz="2400" b="1" u="sng" dirty="0" smtClean="0">
                <a:solidFill>
                  <a:srgbClr val="FF0000"/>
                </a:solidFill>
              </a:rPr>
              <a:t>Le sac vitellin</a:t>
            </a:r>
            <a:r>
              <a:rPr lang="fr-FR" sz="2400" b="1" dirty="0" smtClean="0">
                <a:solidFill>
                  <a:srgbClr val="FF0000"/>
                </a:solidFill>
              </a:rPr>
              <a:t>: </a:t>
            </a:r>
            <a:r>
              <a:rPr lang="fr-FR" sz="2400" dirty="0" smtClean="0"/>
              <a:t>ou vésicule ombilicale est une annexe embryonnaire, chargée d’assurer par son réseau sanguin, les 1ers échanges entre l’embryon et le milieu utérin.</a:t>
            </a:r>
          </a:p>
          <a:p>
            <a:pPr>
              <a:buNone/>
            </a:pPr>
            <a:r>
              <a:rPr lang="fr-FR" sz="2400" dirty="0" smtClean="0">
                <a:solidFill>
                  <a:srgbClr val="FF0000"/>
                </a:solidFill>
              </a:rPr>
              <a:t>  </a:t>
            </a:r>
            <a:r>
              <a:rPr lang="fr-FR" sz="2400" b="1" dirty="0" smtClean="0">
                <a:solidFill>
                  <a:srgbClr val="FF0000"/>
                </a:solidFill>
              </a:rPr>
              <a:t>E- </a:t>
            </a:r>
            <a:r>
              <a:rPr lang="fr-FR" sz="2400" b="1" u="sng" dirty="0" smtClean="0">
                <a:solidFill>
                  <a:srgbClr val="FF0000"/>
                </a:solidFill>
              </a:rPr>
              <a:t>Le cordon ombilical</a:t>
            </a:r>
            <a:r>
              <a:rPr lang="fr-FR" sz="2400" b="1" dirty="0" smtClean="0">
                <a:solidFill>
                  <a:srgbClr val="FF0000"/>
                </a:solidFill>
              </a:rPr>
              <a:t>: </a:t>
            </a:r>
            <a:r>
              <a:rPr lang="fr-FR" sz="2400" dirty="0" smtClean="0"/>
              <a:t>va de l’ombilic au placenta ou au voisinage de celui-ci. Il donne passage aux vaisseaux ombilicaux qui assurent les échanges vitaux du fœtus. </a:t>
            </a:r>
            <a:endParaRPr lang="fr-F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42918"/>
          </a:xfrm>
        </p:spPr>
        <p:txBody>
          <a:bodyPr>
            <a:normAutofit fontScale="90000"/>
          </a:bodyPr>
          <a:lstStyle/>
          <a:p>
            <a:r>
              <a:rPr lang="fr-FR" b="1" u="sng" dirty="0" smtClean="0"/>
              <a:t>Placenta</a:t>
            </a:r>
            <a:endParaRPr lang="fr-FR" b="1" u="sng" dirty="0"/>
          </a:p>
        </p:txBody>
      </p:sp>
      <p:sp>
        <p:nvSpPr>
          <p:cNvPr id="3" name="Espace réservé du contenu 2"/>
          <p:cNvSpPr>
            <a:spLocks noGrp="1"/>
          </p:cNvSpPr>
          <p:nvPr>
            <p:ph idx="1"/>
          </p:nvPr>
        </p:nvSpPr>
        <p:spPr>
          <a:xfrm>
            <a:off x="285720" y="714356"/>
            <a:ext cx="8643998" cy="5857916"/>
          </a:xfrm>
        </p:spPr>
        <p:txBody>
          <a:bodyPr/>
          <a:lstStyle/>
          <a:p>
            <a:pPr>
              <a:buNone/>
            </a:pPr>
            <a:r>
              <a:rPr lang="fr-FR" dirty="0" smtClean="0"/>
              <a:t>    </a:t>
            </a:r>
          </a:p>
          <a:p>
            <a:pPr>
              <a:buNone/>
            </a:pPr>
            <a:r>
              <a:rPr lang="fr-FR" dirty="0" smtClean="0"/>
              <a:t>   C’est l’organe qui assure les échanges entre le fœtus et sa mère. Il résulte de l’union du chorion et de la muqueuse utérine.</a:t>
            </a:r>
          </a:p>
          <a:p>
            <a:pPr>
              <a:buNone/>
            </a:pPr>
            <a:r>
              <a:rPr lang="fr-FR" dirty="0" smtClean="0"/>
              <a:t>   On reconnaît </a:t>
            </a:r>
            <a:r>
              <a:rPr lang="fr-FR" dirty="0" smtClean="0">
                <a:solidFill>
                  <a:srgbClr val="FF0000"/>
                </a:solidFill>
              </a:rPr>
              <a:t>4 formes de placentas: </a:t>
            </a:r>
          </a:p>
          <a:p>
            <a:pPr>
              <a:buFontTx/>
              <a:buChar char="-"/>
            </a:pPr>
            <a:r>
              <a:rPr lang="fr-FR" dirty="0" smtClean="0"/>
              <a:t>Diffus (jument)</a:t>
            </a:r>
          </a:p>
          <a:p>
            <a:pPr>
              <a:buFontTx/>
              <a:buChar char="-"/>
            </a:pPr>
            <a:r>
              <a:rPr lang="fr-FR" dirty="0" smtClean="0"/>
              <a:t>Cotylédonaire (vache)</a:t>
            </a:r>
          </a:p>
          <a:p>
            <a:pPr>
              <a:buFontTx/>
              <a:buChar char="-"/>
            </a:pPr>
            <a:r>
              <a:rPr lang="fr-FR" dirty="0" err="1" smtClean="0"/>
              <a:t>Zonaire</a:t>
            </a:r>
            <a:r>
              <a:rPr lang="fr-FR" dirty="0" smtClean="0"/>
              <a:t> (chienne)</a:t>
            </a:r>
          </a:p>
          <a:p>
            <a:pPr>
              <a:buFontTx/>
              <a:buChar char="-"/>
            </a:pPr>
            <a:r>
              <a:rPr lang="fr-FR" dirty="0" smtClean="0"/>
              <a:t>Discoïde (lapine</a:t>
            </a:r>
            <a:r>
              <a:rPr lang="fr-FR" smtClean="0"/>
              <a:t>, espèce humaine) </a:t>
            </a: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96842"/>
          </a:xfrm>
        </p:spPr>
        <p:txBody>
          <a:bodyPr>
            <a:normAutofit fontScale="90000"/>
          </a:bodyPr>
          <a:lstStyle/>
          <a:p>
            <a:endParaRPr lang="fr-FR" dirty="0"/>
          </a:p>
        </p:txBody>
      </p:sp>
      <p:sp>
        <p:nvSpPr>
          <p:cNvPr id="3" name="Espace réservé du contenu 2"/>
          <p:cNvSpPr>
            <a:spLocks noGrp="1"/>
          </p:cNvSpPr>
          <p:nvPr>
            <p:ph idx="1"/>
          </p:nvPr>
        </p:nvSpPr>
        <p:spPr>
          <a:xfrm>
            <a:off x="214282" y="0"/>
            <a:ext cx="8786874" cy="6643710"/>
          </a:xfrm>
        </p:spPr>
        <p:txBody>
          <a:bodyPr>
            <a:normAutofit/>
          </a:bodyPr>
          <a:lstStyle/>
          <a:p>
            <a:pPr>
              <a:buNone/>
            </a:pPr>
            <a:endParaRPr lang="fr-FR" sz="2000" dirty="0" smtClean="0"/>
          </a:p>
          <a:p>
            <a:pPr>
              <a:buNone/>
            </a:pPr>
            <a:endParaRPr lang="fr-FR" sz="2000" dirty="0" smtClean="0"/>
          </a:p>
          <a:p>
            <a:pPr>
              <a:buNone/>
            </a:pPr>
            <a:r>
              <a:rPr lang="fr-FR" sz="2400" b="1" dirty="0" smtClean="0">
                <a:solidFill>
                  <a:srgbClr val="FF0000"/>
                </a:solidFill>
              </a:rPr>
              <a:t>     </a:t>
            </a:r>
            <a:r>
              <a:rPr lang="fr-FR" sz="2400" b="1" u="sng" dirty="0" smtClean="0">
                <a:solidFill>
                  <a:srgbClr val="FF0000"/>
                </a:solidFill>
              </a:rPr>
              <a:t>Ovaire</a:t>
            </a:r>
            <a:r>
              <a:rPr lang="fr-FR" sz="2400" dirty="0" smtClean="0"/>
              <a:t>: C’est la glande génitale femelle, organe pair, situé dans la région lombaire et pourvu d’une double fonction: la </a:t>
            </a:r>
            <a:r>
              <a:rPr lang="fr-FR" sz="2400" dirty="0" err="1" smtClean="0"/>
              <a:t>gamétogène</a:t>
            </a:r>
            <a:r>
              <a:rPr lang="fr-FR" sz="2400" dirty="0" smtClean="0"/>
              <a:t> assurant l’ovogénèse  et endocrine, commandant l’activité génitale par la sécrétion des hormones: œstrogènes et progestérone.</a:t>
            </a:r>
          </a:p>
          <a:p>
            <a:pPr>
              <a:buNone/>
            </a:pPr>
            <a:r>
              <a:rPr lang="fr-FR" sz="2400" dirty="0" smtClean="0"/>
              <a:t>     De couleur blanc-nacré chez les Equidés, il est blanc rosé ou grisâtre dans les autres espèces.</a:t>
            </a:r>
          </a:p>
          <a:p>
            <a:pPr>
              <a:buNone/>
            </a:pPr>
            <a:r>
              <a:rPr lang="fr-FR" sz="2400" dirty="0" smtClean="0"/>
              <a:t>     La consistance est </a:t>
            </a:r>
            <a:r>
              <a:rPr lang="fr-FR" sz="2400" dirty="0" err="1" smtClean="0"/>
              <a:t>ferme,un</a:t>
            </a:r>
            <a:r>
              <a:rPr lang="fr-FR" sz="2400" dirty="0" smtClean="0"/>
              <a:t> peu élastique. Le poids est difficile à estimer, il  varie en fonction de l’âge et de l’état physiologique, il augmente lentement jusqu’à la puberté et régresse dans la vieillesse.</a:t>
            </a:r>
          </a:p>
          <a:p>
            <a:pPr>
              <a:buNone/>
            </a:pPr>
            <a:r>
              <a:rPr lang="fr-FR" sz="2400" dirty="0" smtClean="0"/>
              <a:t>     En général, les ovaires sont, dans chaque espèce, plus petits et beaucoup moins lourds que les testicules. </a:t>
            </a:r>
          </a:p>
          <a:p>
            <a:pPr>
              <a:buNone/>
            </a:pPr>
            <a:r>
              <a:rPr lang="fr-FR" sz="2400" dirty="0" smtClean="0"/>
              <a:t>     L’ovaire est ellipsoïde ou ovoïde ,plus ou moins aplati d’un côté à l’autre, il présente 2 faces, 2 bords et 2 extrémités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85728"/>
          </a:xfrm>
        </p:spPr>
        <p:txBody>
          <a:bodyPr>
            <a:normAutofit fontScale="90000"/>
          </a:bodyPr>
          <a:lstStyle/>
          <a:p>
            <a:endParaRPr lang="fr-FR" dirty="0"/>
          </a:p>
        </p:txBody>
      </p:sp>
      <p:sp>
        <p:nvSpPr>
          <p:cNvPr id="3" name="Espace réservé du contenu 2"/>
          <p:cNvSpPr>
            <a:spLocks noGrp="1"/>
          </p:cNvSpPr>
          <p:nvPr>
            <p:ph idx="1"/>
          </p:nvPr>
        </p:nvSpPr>
        <p:spPr>
          <a:xfrm>
            <a:off x="214282" y="357166"/>
            <a:ext cx="8715436" cy="6286544"/>
          </a:xfrm>
        </p:spPr>
        <p:txBody>
          <a:bodyPr>
            <a:normAutofit fontScale="92500" lnSpcReduction="10000"/>
          </a:bodyPr>
          <a:lstStyle/>
          <a:p>
            <a:r>
              <a:rPr lang="fr-FR" dirty="0" smtClean="0"/>
              <a:t>Dans </a:t>
            </a:r>
            <a:r>
              <a:rPr lang="fr-FR" dirty="0" smtClean="0">
                <a:solidFill>
                  <a:srgbClr val="FF0000"/>
                </a:solidFill>
              </a:rPr>
              <a:t>le placenta diffus</a:t>
            </a:r>
            <a:r>
              <a:rPr lang="fr-FR" dirty="0" smtClean="0"/>
              <a:t>, le chorion est couvert sur presque toute son étendue, par des petits reliefs rouges: les </a:t>
            </a:r>
            <a:r>
              <a:rPr lang="fr-FR" dirty="0" err="1" smtClean="0"/>
              <a:t>microcotylédons</a:t>
            </a:r>
            <a:r>
              <a:rPr lang="fr-FR" dirty="0" smtClean="0"/>
              <a:t>. Il couvre le maximum de surface </a:t>
            </a:r>
            <a:r>
              <a:rPr lang="fr-FR" dirty="0" smtClean="0">
                <a:solidFill>
                  <a:srgbClr val="FF0000"/>
                </a:solidFill>
              </a:rPr>
              <a:t>(Equidés)</a:t>
            </a:r>
          </a:p>
          <a:p>
            <a:r>
              <a:rPr lang="fr-FR" dirty="0" smtClean="0">
                <a:solidFill>
                  <a:srgbClr val="FF0000"/>
                </a:solidFill>
              </a:rPr>
              <a:t>Le placenta cotylédonaire </a:t>
            </a:r>
            <a:r>
              <a:rPr lang="fr-FR" dirty="0" smtClean="0"/>
              <a:t>ne diffère du précédent que par le groupement des </a:t>
            </a:r>
            <a:r>
              <a:rPr lang="fr-FR" dirty="0" err="1" smtClean="0"/>
              <a:t>microcotylédons</a:t>
            </a:r>
            <a:r>
              <a:rPr lang="fr-FR" dirty="0" smtClean="0"/>
              <a:t>. Ceux-ci sont beaucoup plus forts et plus saillants, concentrés en des plaques plus épaisses dites: cotylédons </a:t>
            </a:r>
            <a:r>
              <a:rPr lang="fr-FR" dirty="0" smtClean="0">
                <a:solidFill>
                  <a:srgbClr val="FF0000"/>
                </a:solidFill>
              </a:rPr>
              <a:t>(Ruminants)</a:t>
            </a:r>
          </a:p>
          <a:p>
            <a:r>
              <a:rPr lang="fr-FR" dirty="0" smtClean="0">
                <a:solidFill>
                  <a:srgbClr val="FF0000"/>
                </a:solidFill>
              </a:rPr>
              <a:t>Le placenta </a:t>
            </a:r>
            <a:r>
              <a:rPr lang="fr-FR" dirty="0" err="1" smtClean="0">
                <a:solidFill>
                  <a:srgbClr val="FF0000"/>
                </a:solidFill>
              </a:rPr>
              <a:t>zonaire</a:t>
            </a:r>
            <a:r>
              <a:rPr lang="fr-FR" dirty="0" smtClean="0">
                <a:solidFill>
                  <a:srgbClr val="FF0000"/>
                </a:solidFill>
              </a:rPr>
              <a:t> </a:t>
            </a:r>
            <a:r>
              <a:rPr lang="fr-FR" dirty="0" smtClean="0"/>
              <a:t>est un placenta développé en une ceinture complète, large et épaisse dont les extrémités restent libres et lisses </a:t>
            </a:r>
            <a:r>
              <a:rPr lang="fr-FR" dirty="0" smtClean="0">
                <a:solidFill>
                  <a:srgbClr val="FF0000"/>
                </a:solidFill>
              </a:rPr>
              <a:t>(Carnivores)</a:t>
            </a:r>
          </a:p>
          <a:p>
            <a:r>
              <a:rPr lang="fr-FR" dirty="0" smtClean="0">
                <a:solidFill>
                  <a:srgbClr val="FF0000"/>
                </a:solidFill>
              </a:rPr>
              <a:t>Le placenta discoïde </a:t>
            </a:r>
            <a:r>
              <a:rPr lang="fr-FR" dirty="0" smtClean="0"/>
              <a:t>est très épais et occupe une surface circulaire </a:t>
            </a:r>
            <a:r>
              <a:rPr lang="fr-FR" dirty="0" smtClean="0">
                <a:solidFill>
                  <a:srgbClr val="FF0000"/>
                </a:solidFill>
              </a:rPr>
              <a:t>(Lapine</a:t>
            </a:r>
            <a:r>
              <a:rPr lang="fr-FR" smtClean="0">
                <a:solidFill>
                  <a:srgbClr val="FF0000"/>
                </a:solidFill>
              </a:rPr>
              <a:t>, femme) </a:t>
            </a:r>
            <a:endParaRPr lang="fr-FR" dirty="0" smtClean="0">
              <a:solidFill>
                <a:srgbClr val="FF0000"/>
              </a:solidFill>
            </a:endParaRPr>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71480"/>
          </a:xfrm>
        </p:spPr>
        <p:txBody>
          <a:bodyPr>
            <a:normAutofit fontScale="90000"/>
          </a:bodyPr>
          <a:lstStyle/>
          <a:p>
            <a:r>
              <a:rPr lang="fr-FR" sz="3600" b="1" u="sng" dirty="0" smtClean="0"/>
              <a:t>Types de placentas</a:t>
            </a:r>
            <a:endParaRPr lang="fr-FR" sz="3600" b="1" u="sng" dirty="0"/>
          </a:p>
        </p:txBody>
      </p:sp>
      <p:pic>
        <p:nvPicPr>
          <p:cNvPr id="9218" name="Picture 2" descr="C:\Users\HP\Desktop\Schémas App.uro-génital\placentas.jpg"/>
          <p:cNvPicPr>
            <a:picLocks noGrp="1" noChangeAspect="1" noChangeArrowheads="1"/>
          </p:cNvPicPr>
          <p:nvPr>
            <p:ph sz="half" idx="2"/>
          </p:nvPr>
        </p:nvPicPr>
        <p:blipFill>
          <a:blip r:embed="rId2"/>
          <a:srcRect/>
          <a:stretch>
            <a:fillRect/>
          </a:stretch>
        </p:blipFill>
        <p:spPr bwMode="auto">
          <a:xfrm>
            <a:off x="4929158" y="1571612"/>
            <a:ext cx="4214842" cy="3500462"/>
          </a:xfrm>
          <a:prstGeom prst="rect">
            <a:avLst/>
          </a:prstGeom>
          <a:noFill/>
        </p:spPr>
      </p:pic>
      <p:pic>
        <p:nvPicPr>
          <p:cNvPr id="4098" name="Picture 2" descr="C:\Users\HP\Desktop\Dossier uro-génital\cotylédonaire  vache.jpg"/>
          <p:cNvPicPr>
            <a:picLocks noChangeAspect="1" noChangeArrowheads="1"/>
          </p:cNvPicPr>
          <p:nvPr/>
        </p:nvPicPr>
        <p:blipFill>
          <a:blip r:embed="rId3"/>
          <a:srcRect/>
          <a:stretch>
            <a:fillRect/>
          </a:stretch>
        </p:blipFill>
        <p:spPr bwMode="auto">
          <a:xfrm>
            <a:off x="2357422" y="928670"/>
            <a:ext cx="2714644" cy="1847850"/>
          </a:xfrm>
          <a:prstGeom prst="rect">
            <a:avLst/>
          </a:prstGeom>
          <a:noFill/>
        </p:spPr>
      </p:pic>
      <p:pic>
        <p:nvPicPr>
          <p:cNvPr id="4099" name="Picture 3" descr="C:\Users\HP\Desktop\Dossier uro-génital\placenta diffus jument.jpg"/>
          <p:cNvPicPr>
            <a:picLocks noChangeAspect="1" noChangeArrowheads="1"/>
          </p:cNvPicPr>
          <p:nvPr/>
        </p:nvPicPr>
        <p:blipFill>
          <a:blip r:embed="rId4"/>
          <a:srcRect/>
          <a:stretch>
            <a:fillRect/>
          </a:stretch>
        </p:blipFill>
        <p:spPr bwMode="auto">
          <a:xfrm>
            <a:off x="214282" y="928670"/>
            <a:ext cx="2286016" cy="1714512"/>
          </a:xfrm>
          <a:prstGeom prst="rect">
            <a:avLst/>
          </a:prstGeom>
          <a:noFill/>
        </p:spPr>
      </p:pic>
      <p:pic>
        <p:nvPicPr>
          <p:cNvPr id="1026" name="Picture 2" descr="C:\Users\HP\Desktop\téléchargement (1).jpg"/>
          <p:cNvPicPr>
            <a:picLocks noGrp="1" noChangeAspect="1" noChangeArrowheads="1"/>
          </p:cNvPicPr>
          <p:nvPr>
            <p:ph sz="half" idx="1"/>
          </p:nvPr>
        </p:nvPicPr>
        <p:blipFill>
          <a:blip r:embed="rId5"/>
          <a:srcRect/>
          <a:stretch>
            <a:fillRect/>
          </a:stretch>
        </p:blipFill>
        <p:spPr bwMode="auto">
          <a:xfrm>
            <a:off x="785786" y="4929198"/>
            <a:ext cx="2647950" cy="1724025"/>
          </a:xfrm>
          <a:prstGeom prst="rect">
            <a:avLst/>
          </a:prstGeom>
          <a:noFill/>
        </p:spPr>
      </p:pic>
      <p:pic>
        <p:nvPicPr>
          <p:cNvPr id="1027" name="Picture 3" descr="C:\Users\HP\Desktop\zonaire.jpg"/>
          <p:cNvPicPr>
            <a:picLocks noChangeAspect="1" noChangeArrowheads="1"/>
          </p:cNvPicPr>
          <p:nvPr/>
        </p:nvPicPr>
        <p:blipFill>
          <a:blip r:embed="rId6"/>
          <a:srcRect/>
          <a:stretch>
            <a:fillRect/>
          </a:stretch>
        </p:blipFill>
        <p:spPr bwMode="auto">
          <a:xfrm>
            <a:off x="357158" y="2857496"/>
            <a:ext cx="3929090" cy="1924054"/>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0"/>
            <a:ext cx="8229600" cy="642918"/>
          </a:xfrm>
        </p:spPr>
        <p:txBody>
          <a:bodyPr>
            <a:normAutofit fontScale="90000"/>
          </a:bodyPr>
          <a:lstStyle/>
          <a:p>
            <a:r>
              <a:rPr lang="fr-FR" b="1" u="sng" dirty="0" smtClean="0"/>
              <a:t>Mamelles</a:t>
            </a:r>
            <a:endParaRPr lang="fr-FR" b="1" u="sng" dirty="0"/>
          </a:p>
        </p:txBody>
      </p:sp>
      <p:sp>
        <p:nvSpPr>
          <p:cNvPr id="7" name="Espace réservé du contenu 6"/>
          <p:cNvSpPr>
            <a:spLocks noGrp="1"/>
          </p:cNvSpPr>
          <p:nvPr>
            <p:ph sz="half" idx="1"/>
          </p:nvPr>
        </p:nvSpPr>
        <p:spPr>
          <a:xfrm>
            <a:off x="214282" y="285728"/>
            <a:ext cx="5286412" cy="6357982"/>
          </a:xfrm>
        </p:spPr>
        <p:txBody>
          <a:bodyPr>
            <a:normAutofit fontScale="62500" lnSpcReduction="20000"/>
          </a:bodyPr>
          <a:lstStyle/>
          <a:p>
            <a:pPr>
              <a:buNone/>
            </a:pPr>
            <a:r>
              <a:rPr lang="fr-FR" sz="2300" dirty="0" smtClean="0"/>
              <a:t>    </a:t>
            </a:r>
          </a:p>
          <a:p>
            <a:pPr>
              <a:buNone/>
            </a:pPr>
            <a:r>
              <a:rPr lang="fr-FR" sz="2600" dirty="0" smtClean="0"/>
              <a:t>         </a:t>
            </a:r>
          </a:p>
          <a:p>
            <a:pPr>
              <a:buNone/>
            </a:pPr>
            <a:r>
              <a:rPr lang="fr-FR" sz="2700" dirty="0" smtClean="0"/>
              <a:t>       </a:t>
            </a:r>
            <a:r>
              <a:rPr lang="fr-FR" sz="2900" dirty="0" smtClean="0">
                <a:latin typeface="Arial" pitchFamily="34" charset="0"/>
                <a:cs typeface="Arial" pitchFamily="34" charset="0"/>
              </a:rPr>
              <a:t>Elles constituent la plus remarquable caractéristique  des Mammifères. Elles sont rudimentaires chez le mâle et leur évolution est étroitement liée à l’appareil génital femelle.</a:t>
            </a:r>
          </a:p>
          <a:p>
            <a:r>
              <a:rPr lang="fr-FR" sz="2900" dirty="0" smtClean="0">
                <a:solidFill>
                  <a:srgbClr val="FF0000"/>
                </a:solidFill>
                <a:latin typeface="Arial" pitchFamily="34" charset="0"/>
                <a:cs typeface="Arial" pitchFamily="34" charset="0"/>
              </a:rPr>
              <a:t>Jument :</a:t>
            </a:r>
            <a:r>
              <a:rPr lang="fr-FR" sz="2900" dirty="0" smtClean="0">
                <a:latin typeface="Arial" pitchFamily="34" charset="0"/>
                <a:cs typeface="Arial" pitchFamily="34" charset="0"/>
              </a:rPr>
              <a:t> Une seule paire de mamelle inguinales, entre les cuisses, à peu près au même emplacement que le scrotum du mâle</a:t>
            </a:r>
          </a:p>
          <a:p>
            <a:r>
              <a:rPr lang="fr-FR" sz="2900" dirty="0" smtClean="0">
                <a:solidFill>
                  <a:srgbClr val="FF0000"/>
                </a:solidFill>
                <a:latin typeface="Arial" pitchFamily="34" charset="0"/>
                <a:cs typeface="Arial" pitchFamily="34" charset="0"/>
              </a:rPr>
              <a:t>Vache: </a:t>
            </a:r>
            <a:r>
              <a:rPr lang="fr-FR" sz="2900" dirty="0" smtClean="0">
                <a:latin typeface="Arial" pitchFamily="34" charset="0"/>
                <a:cs typeface="Arial" pitchFamily="34" charset="0"/>
              </a:rPr>
              <a:t>2 paires de mamelles inguinales</a:t>
            </a:r>
          </a:p>
          <a:p>
            <a:pPr>
              <a:buNone/>
            </a:pPr>
            <a:r>
              <a:rPr lang="fr-FR" sz="2900" dirty="0" smtClean="0">
                <a:latin typeface="Arial" pitchFamily="34" charset="0"/>
                <a:cs typeface="Arial" pitchFamily="34" charset="0"/>
              </a:rPr>
              <a:t>      Leur ensemble très volumineux constitue :      </a:t>
            </a:r>
            <a:r>
              <a:rPr lang="fr-FR" sz="2900" dirty="0" smtClean="0">
                <a:solidFill>
                  <a:srgbClr val="FF0000"/>
                </a:solidFill>
                <a:latin typeface="Arial" pitchFamily="34" charset="0"/>
                <a:cs typeface="Arial" pitchFamily="34" charset="0"/>
              </a:rPr>
              <a:t>le pis </a:t>
            </a:r>
            <a:endParaRPr lang="fr-FR" sz="2900" dirty="0" smtClean="0">
              <a:latin typeface="Arial" pitchFamily="34" charset="0"/>
              <a:cs typeface="Arial" pitchFamily="34" charset="0"/>
            </a:endParaRPr>
          </a:p>
          <a:p>
            <a:r>
              <a:rPr lang="fr-FR" sz="2900" dirty="0" smtClean="0">
                <a:solidFill>
                  <a:srgbClr val="FF0000"/>
                </a:solidFill>
                <a:latin typeface="Arial" pitchFamily="34" charset="0"/>
                <a:cs typeface="Arial" pitchFamily="34" charset="0"/>
              </a:rPr>
              <a:t>Brebis et chèvre: </a:t>
            </a:r>
            <a:r>
              <a:rPr lang="fr-FR" sz="2900" dirty="0" smtClean="0">
                <a:latin typeface="Arial" pitchFamily="34" charset="0"/>
                <a:cs typeface="Arial" pitchFamily="34" charset="0"/>
              </a:rPr>
              <a:t>une seule paire de mamelle inguinale</a:t>
            </a:r>
          </a:p>
          <a:p>
            <a:r>
              <a:rPr lang="fr-FR" sz="2900" dirty="0" smtClean="0">
                <a:solidFill>
                  <a:srgbClr val="FF0000"/>
                </a:solidFill>
                <a:latin typeface="Arial" pitchFamily="34" charset="0"/>
                <a:cs typeface="Arial" pitchFamily="34" charset="0"/>
              </a:rPr>
              <a:t>Chienne: </a:t>
            </a:r>
            <a:r>
              <a:rPr lang="fr-FR" sz="2900" dirty="0" smtClean="0">
                <a:latin typeface="Arial" pitchFamily="34" charset="0"/>
                <a:cs typeface="Arial" pitchFamily="34" charset="0"/>
              </a:rPr>
              <a:t>5 paires de mamelles,2 thoraciques, 2 abdominales et une inguinale. Il existe parfois 6 paires surtout dans les grandes races. Elles forment 2 rangées parallèles, étendues du thorax à la région pré-pubienne</a:t>
            </a:r>
          </a:p>
          <a:p>
            <a:r>
              <a:rPr lang="fr-FR" sz="2900" dirty="0" smtClean="0">
                <a:solidFill>
                  <a:srgbClr val="FF0000"/>
                </a:solidFill>
                <a:latin typeface="Arial" pitchFamily="34" charset="0"/>
                <a:cs typeface="Arial" pitchFamily="34" charset="0"/>
              </a:rPr>
              <a:t>Chatte: </a:t>
            </a:r>
            <a:r>
              <a:rPr lang="fr-FR" sz="2900" dirty="0" smtClean="0">
                <a:latin typeface="Arial" pitchFamily="34" charset="0"/>
                <a:cs typeface="Arial" pitchFamily="34" charset="0"/>
              </a:rPr>
              <a:t>4 paires de mamelles: 2 thoraciques et 2 abdominales, elles sont plus éloignées du plan médian que chez la chienne</a:t>
            </a:r>
          </a:p>
          <a:p>
            <a:r>
              <a:rPr lang="fr-FR" sz="2900" dirty="0" smtClean="0">
                <a:solidFill>
                  <a:srgbClr val="FF0000"/>
                </a:solidFill>
                <a:latin typeface="Arial" pitchFamily="34" charset="0"/>
                <a:cs typeface="Arial" pitchFamily="34" charset="0"/>
              </a:rPr>
              <a:t>Lapine: </a:t>
            </a:r>
            <a:r>
              <a:rPr lang="fr-FR" sz="2900" dirty="0" smtClean="0">
                <a:latin typeface="Arial" pitchFamily="34" charset="0"/>
                <a:cs typeface="Arial" pitchFamily="34" charset="0"/>
              </a:rPr>
              <a:t>4 ou 5 paires de mamelles: 2 thoraciques, 2 abdominales et une inguinale</a:t>
            </a:r>
          </a:p>
          <a:p>
            <a:endParaRPr lang="fr-FR" sz="2900" dirty="0" smtClean="0">
              <a:latin typeface="Arial" pitchFamily="34" charset="0"/>
              <a:cs typeface="Arial" pitchFamily="34" charset="0"/>
            </a:endParaRPr>
          </a:p>
          <a:p>
            <a:pPr>
              <a:buNone/>
            </a:pPr>
            <a:r>
              <a:rPr lang="fr-FR" sz="2900" dirty="0" smtClean="0">
                <a:solidFill>
                  <a:srgbClr val="FF0000"/>
                </a:solidFill>
                <a:latin typeface="Arial" pitchFamily="34" charset="0"/>
                <a:cs typeface="Arial" pitchFamily="34" charset="0"/>
              </a:rPr>
              <a:t> </a:t>
            </a:r>
          </a:p>
          <a:p>
            <a:pPr>
              <a:buNone/>
            </a:pPr>
            <a:endParaRPr lang="fr-FR" sz="2900" dirty="0" smtClean="0">
              <a:solidFill>
                <a:srgbClr val="FF0000"/>
              </a:solidFill>
              <a:latin typeface="Arial" pitchFamily="34" charset="0"/>
              <a:cs typeface="Arial" pitchFamily="34" charset="0"/>
            </a:endParaRPr>
          </a:p>
          <a:p>
            <a:pPr>
              <a:buNone/>
            </a:pPr>
            <a:endParaRPr lang="fr-FR" sz="2000" dirty="0" smtClean="0">
              <a:solidFill>
                <a:srgbClr val="FF0000"/>
              </a:solidFill>
            </a:endParaRPr>
          </a:p>
          <a:p>
            <a:pPr>
              <a:buNone/>
            </a:pPr>
            <a:endParaRPr lang="fr-FR" sz="2000" dirty="0">
              <a:solidFill>
                <a:srgbClr val="FF0000"/>
              </a:solidFill>
            </a:endParaRPr>
          </a:p>
        </p:txBody>
      </p:sp>
      <p:pic>
        <p:nvPicPr>
          <p:cNvPr id="9" name="Picture 2" descr="C:\Users\HP\Desktop\mamelle vache.jpg"/>
          <p:cNvPicPr>
            <a:picLocks noGrp="1" noChangeAspect="1" noChangeArrowheads="1"/>
          </p:cNvPicPr>
          <p:nvPr>
            <p:ph sz="half" idx="2"/>
          </p:nvPr>
        </p:nvPicPr>
        <p:blipFill>
          <a:blip r:embed="rId2"/>
          <a:srcRect/>
          <a:stretch>
            <a:fillRect/>
          </a:stretch>
        </p:blipFill>
        <p:spPr bwMode="auto">
          <a:xfrm>
            <a:off x="6357950" y="1857364"/>
            <a:ext cx="2000264" cy="2000287"/>
          </a:xfrm>
          <a:prstGeom prst="rect">
            <a:avLst/>
          </a:prstGeom>
          <a:noFill/>
        </p:spPr>
      </p:pic>
      <p:pic>
        <p:nvPicPr>
          <p:cNvPr id="1027" name="Picture 3" descr="C:\Users\HP\Desktop\téléchargement.jpg"/>
          <p:cNvPicPr>
            <a:picLocks noChangeAspect="1" noChangeArrowheads="1"/>
          </p:cNvPicPr>
          <p:nvPr/>
        </p:nvPicPr>
        <p:blipFill>
          <a:blip r:embed="rId3"/>
          <a:srcRect/>
          <a:stretch>
            <a:fillRect/>
          </a:stretch>
        </p:blipFill>
        <p:spPr bwMode="auto">
          <a:xfrm>
            <a:off x="5429256" y="3929066"/>
            <a:ext cx="1643074" cy="1214446"/>
          </a:xfrm>
          <a:prstGeom prst="rect">
            <a:avLst/>
          </a:prstGeom>
          <a:noFill/>
        </p:spPr>
      </p:pic>
      <p:pic>
        <p:nvPicPr>
          <p:cNvPr id="1028" name="Picture 4" descr="C:\Users\HP\Desktop\téléchargement (1).jpg"/>
          <p:cNvPicPr>
            <a:picLocks noChangeAspect="1" noChangeArrowheads="1"/>
          </p:cNvPicPr>
          <p:nvPr/>
        </p:nvPicPr>
        <p:blipFill>
          <a:blip r:embed="rId4"/>
          <a:srcRect/>
          <a:stretch>
            <a:fillRect/>
          </a:stretch>
        </p:blipFill>
        <p:spPr bwMode="auto">
          <a:xfrm>
            <a:off x="7215206" y="3929066"/>
            <a:ext cx="1714512" cy="1200146"/>
          </a:xfrm>
          <a:prstGeom prst="rect">
            <a:avLst/>
          </a:prstGeom>
          <a:noFill/>
        </p:spPr>
      </p:pic>
      <p:pic>
        <p:nvPicPr>
          <p:cNvPr id="1030" name="Picture 6" descr="C:\Users\HP\Desktop\images.jpg"/>
          <p:cNvPicPr>
            <a:picLocks noChangeAspect="1" noChangeArrowheads="1"/>
          </p:cNvPicPr>
          <p:nvPr/>
        </p:nvPicPr>
        <p:blipFill>
          <a:blip r:embed="rId5"/>
          <a:srcRect/>
          <a:stretch>
            <a:fillRect/>
          </a:stretch>
        </p:blipFill>
        <p:spPr bwMode="auto">
          <a:xfrm>
            <a:off x="6143636" y="0"/>
            <a:ext cx="2466975" cy="1847850"/>
          </a:xfrm>
          <a:prstGeom prst="rect">
            <a:avLst/>
          </a:prstGeom>
          <a:noFill/>
        </p:spPr>
      </p:pic>
      <p:pic>
        <p:nvPicPr>
          <p:cNvPr id="1031" name="Picture 7" descr="C:\Users\HP\Desktop\27-Figure2-1.png"/>
          <p:cNvPicPr>
            <a:picLocks noChangeAspect="1" noChangeArrowheads="1"/>
          </p:cNvPicPr>
          <p:nvPr/>
        </p:nvPicPr>
        <p:blipFill>
          <a:blip r:embed="rId6" cstate="print"/>
          <a:srcRect/>
          <a:stretch>
            <a:fillRect/>
          </a:stretch>
        </p:blipFill>
        <p:spPr bwMode="auto">
          <a:xfrm>
            <a:off x="6429388" y="5214950"/>
            <a:ext cx="1500198" cy="142876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endParaRPr lang="fr-FR"/>
          </a:p>
        </p:txBody>
      </p:sp>
      <p:sp>
        <p:nvSpPr>
          <p:cNvPr id="6" name="Espace réservé du contenu 5"/>
          <p:cNvSpPr>
            <a:spLocks noGrp="1"/>
          </p:cNvSpPr>
          <p:nvPr>
            <p:ph idx="1"/>
          </p:nvPr>
        </p:nvSpPr>
        <p:spPr/>
        <p:txBody>
          <a:bodyPr/>
          <a:lstStyle/>
          <a:p>
            <a:pPr algn="ctr">
              <a:buNone/>
            </a:pPr>
            <a:r>
              <a:rPr lang="fr-FR" sz="4400" u="sng" dirty="0" smtClean="0"/>
              <a:t>Références  bibliographiques </a:t>
            </a:r>
          </a:p>
          <a:p>
            <a:pPr>
              <a:buNone/>
            </a:pPr>
            <a:r>
              <a:rPr lang="fr-FR" dirty="0" smtClean="0"/>
              <a:t>   </a:t>
            </a:r>
          </a:p>
          <a:p>
            <a:pPr>
              <a:buNone/>
            </a:pPr>
            <a:r>
              <a:rPr lang="fr-FR" dirty="0" smtClean="0"/>
              <a:t>        BARONE  R. « Anatomie comparée des </a:t>
            </a:r>
          </a:p>
          <a:p>
            <a:pPr>
              <a:buNone/>
            </a:pPr>
            <a:r>
              <a:rPr lang="fr-FR" dirty="0" smtClean="0"/>
              <a:t>        animaux domestiques; Tome 4 : Appareil  </a:t>
            </a:r>
          </a:p>
          <a:p>
            <a:pPr>
              <a:buNone/>
            </a:pPr>
            <a:r>
              <a:rPr lang="fr-FR" dirty="0" smtClean="0"/>
              <a:t>        uro-génital, Fœtus et ses annexes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00042"/>
          </a:xfrm>
        </p:spPr>
        <p:txBody>
          <a:bodyPr>
            <a:normAutofit fontScale="90000"/>
          </a:bodyPr>
          <a:lstStyle/>
          <a:p>
            <a:endParaRPr lang="fr-FR" dirty="0"/>
          </a:p>
        </p:txBody>
      </p:sp>
      <p:sp>
        <p:nvSpPr>
          <p:cNvPr id="3" name="Espace réservé du contenu 2"/>
          <p:cNvSpPr>
            <a:spLocks noGrp="1"/>
          </p:cNvSpPr>
          <p:nvPr>
            <p:ph idx="1"/>
          </p:nvPr>
        </p:nvSpPr>
        <p:spPr>
          <a:xfrm>
            <a:off x="214282" y="500042"/>
            <a:ext cx="8786874" cy="6143668"/>
          </a:xfrm>
        </p:spPr>
        <p:txBody>
          <a:bodyPr>
            <a:normAutofit fontScale="77500" lnSpcReduction="20000"/>
          </a:bodyPr>
          <a:lstStyle/>
          <a:p>
            <a:pPr>
              <a:buFontTx/>
              <a:buChar char="-"/>
            </a:pPr>
            <a:r>
              <a:rPr lang="fr-FR" dirty="0" smtClean="0"/>
              <a:t>Les </a:t>
            </a:r>
            <a:r>
              <a:rPr lang="fr-FR" dirty="0" smtClean="0">
                <a:solidFill>
                  <a:srgbClr val="0070C0"/>
                </a:solidFill>
              </a:rPr>
              <a:t>faces</a:t>
            </a:r>
            <a:r>
              <a:rPr lang="fr-FR" dirty="0" smtClean="0"/>
              <a:t> sont l’une </a:t>
            </a:r>
            <a:r>
              <a:rPr lang="fr-FR" dirty="0" smtClean="0">
                <a:solidFill>
                  <a:srgbClr val="0070C0"/>
                </a:solidFill>
              </a:rPr>
              <a:t>médiale</a:t>
            </a:r>
            <a:r>
              <a:rPr lang="fr-FR" dirty="0" smtClean="0"/>
              <a:t> et l’autre</a:t>
            </a:r>
            <a:r>
              <a:rPr lang="fr-FR" dirty="0" smtClean="0">
                <a:solidFill>
                  <a:srgbClr val="0070C0"/>
                </a:solidFill>
              </a:rPr>
              <a:t> latérale</a:t>
            </a:r>
            <a:r>
              <a:rPr lang="fr-FR" dirty="0" smtClean="0"/>
              <a:t>. Elles sont convexes et irrégulières, bosselées de façon très variable par les follicules ou les corps jaunes ( en l’absence de fécondation, le corps jaune progestatif  ne sécrète pas de progestérone puis il se désintègre).</a:t>
            </a:r>
          </a:p>
          <a:p>
            <a:pPr>
              <a:buFontTx/>
              <a:buChar char="-"/>
            </a:pPr>
            <a:r>
              <a:rPr lang="fr-FR" dirty="0" smtClean="0"/>
              <a:t>Le </a:t>
            </a:r>
            <a:r>
              <a:rPr lang="fr-FR" dirty="0" smtClean="0">
                <a:solidFill>
                  <a:srgbClr val="0070C0"/>
                </a:solidFill>
              </a:rPr>
              <a:t>bord </a:t>
            </a:r>
            <a:r>
              <a:rPr lang="fr-FR" dirty="0" err="1" smtClean="0">
                <a:solidFill>
                  <a:srgbClr val="0070C0"/>
                </a:solidFill>
              </a:rPr>
              <a:t>mésovarique</a:t>
            </a:r>
            <a:r>
              <a:rPr lang="fr-FR" dirty="0" smtClean="0">
                <a:solidFill>
                  <a:srgbClr val="0070C0"/>
                </a:solidFill>
              </a:rPr>
              <a:t> </a:t>
            </a:r>
            <a:r>
              <a:rPr lang="fr-FR" dirty="0" smtClean="0"/>
              <a:t>est celui qui donne attache au </a:t>
            </a:r>
            <a:r>
              <a:rPr lang="fr-FR" dirty="0" err="1" smtClean="0"/>
              <a:t>mésovarium</a:t>
            </a:r>
            <a:r>
              <a:rPr lang="fr-FR" dirty="0" smtClean="0"/>
              <a:t>. Il est en général percé d’un hile au niveau duquel les vaisseaux et nerfs pénètrent dans l’organe. Ce hile fait défaut chez les Equidés où ce bord est convexe.</a:t>
            </a:r>
          </a:p>
          <a:p>
            <a:pPr>
              <a:buFontTx/>
              <a:buChar char="-"/>
            </a:pPr>
            <a:r>
              <a:rPr lang="fr-FR" dirty="0" smtClean="0"/>
              <a:t>Le </a:t>
            </a:r>
            <a:r>
              <a:rPr lang="fr-FR" dirty="0" smtClean="0">
                <a:solidFill>
                  <a:srgbClr val="0070C0"/>
                </a:solidFill>
              </a:rPr>
              <a:t>bord libre </a:t>
            </a:r>
            <a:r>
              <a:rPr lang="fr-FR" dirty="0" smtClean="0"/>
              <a:t>est à l’opposé du précédent, il est convexe.       </a:t>
            </a:r>
            <a:r>
              <a:rPr lang="fr-FR" dirty="0" smtClean="0">
                <a:solidFill>
                  <a:srgbClr val="FF0000"/>
                </a:solidFill>
              </a:rPr>
              <a:t>Chez les Equidés</a:t>
            </a:r>
            <a:r>
              <a:rPr lang="fr-FR" dirty="0" smtClean="0"/>
              <a:t>, il présente une disposition particulière. Il est profondément  formé d’une  dépression : </a:t>
            </a:r>
            <a:r>
              <a:rPr lang="fr-FR" dirty="0" smtClean="0">
                <a:solidFill>
                  <a:srgbClr val="FF0000"/>
                </a:solidFill>
              </a:rPr>
              <a:t>la fosse d’ovulation  ou fosse de l’ovaire.</a:t>
            </a:r>
          </a:p>
          <a:p>
            <a:pPr>
              <a:buFontTx/>
              <a:buChar char="-"/>
            </a:pPr>
            <a:r>
              <a:rPr lang="fr-FR" dirty="0" smtClean="0">
                <a:solidFill>
                  <a:srgbClr val="0070C0"/>
                </a:solidFill>
              </a:rPr>
              <a:t>L’extrémité tubaire </a:t>
            </a:r>
            <a:r>
              <a:rPr lang="fr-FR" dirty="0" smtClean="0"/>
              <a:t>est plus ou moins latérale, elle est unie à la trompe utérine.</a:t>
            </a:r>
          </a:p>
          <a:p>
            <a:pPr>
              <a:buFontTx/>
              <a:buChar char="-"/>
            </a:pPr>
            <a:r>
              <a:rPr lang="fr-FR" dirty="0" smtClean="0">
                <a:solidFill>
                  <a:srgbClr val="0070C0"/>
                </a:solidFill>
              </a:rPr>
              <a:t>L’extrémité utérine </a:t>
            </a:r>
            <a:r>
              <a:rPr lang="fr-FR" dirty="0" smtClean="0"/>
              <a:t>est un peu médiale, appelée ainsi car elle est unie à la partie adjacente de l’utérus par : </a:t>
            </a:r>
            <a:r>
              <a:rPr lang="fr-FR" dirty="0" smtClean="0">
                <a:solidFill>
                  <a:srgbClr val="FF0000"/>
                </a:solidFill>
              </a:rPr>
              <a:t>le ligament propre de l’ovaire</a:t>
            </a:r>
            <a:r>
              <a:rPr lang="fr-FR" dirty="0" smtClean="0"/>
              <a:t>, auquel il donne insertion.</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28670"/>
          </a:xfrm>
        </p:spPr>
        <p:txBody>
          <a:bodyPr>
            <a:normAutofit/>
          </a:bodyPr>
          <a:lstStyle/>
          <a:p>
            <a:r>
              <a:rPr lang="fr-FR" sz="3600" b="1" u="sng" dirty="0" smtClean="0"/>
              <a:t>Voies génitales</a:t>
            </a:r>
            <a:endParaRPr lang="fr-FR" sz="3600" b="1" u="sng" dirty="0"/>
          </a:p>
        </p:txBody>
      </p:sp>
      <p:sp>
        <p:nvSpPr>
          <p:cNvPr id="3" name="Espace réservé du contenu 2"/>
          <p:cNvSpPr>
            <a:spLocks noGrp="1"/>
          </p:cNvSpPr>
          <p:nvPr>
            <p:ph idx="1"/>
          </p:nvPr>
        </p:nvSpPr>
        <p:spPr>
          <a:xfrm>
            <a:off x="214282" y="642918"/>
            <a:ext cx="8715436" cy="6000792"/>
          </a:xfrm>
        </p:spPr>
        <p:txBody>
          <a:bodyPr>
            <a:noAutofit/>
          </a:bodyPr>
          <a:lstStyle/>
          <a:p>
            <a:pPr>
              <a:buNone/>
            </a:pPr>
            <a:endParaRPr lang="fr-FR" sz="2000" b="1" u="sng" dirty="0" smtClean="0"/>
          </a:p>
          <a:p>
            <a:pPr>
              <a:buFontTx/>
              <a:buChar char="-"/>
            </a:pPr>
            <a:r>
              <a:rPr lang="fr-FR" sz="2000" b="1" u="sng" dirty="0" smtClean="0">
                <a:solidFill>
                  <a:srgbClr val="FF0000"/>
                </a:solidFill>
                <a:latin typeface="Arial" pitchFamily="34" charset="0"/>
                <a:cs typeface="Arial" pitchFamily="34" charset="0"/>
              </a:rPr>
              <a:t>Trompe utérine</a:t>
            </a:r>
            <a:r>
              <a:rPr lang="fr-FR" sz="2000" dirty="0" smtClean="0">
                <a:latin typeface="Arial" pitchFamily="34" charset="0"/>
                <a:cs typeface="Arial" pitchFamily="34" charset="0"/>
              </a:rPr>
              <a:t>: ou </a:t>
            </a:r>
            <a:r>
              <a:rPr lang="fr-FR" sz="2000" dirty="0" err="1" smtClean="0">
                <a:solidFill>
                  <a:srgbClr val="0070C0"/>
                </a:solidFill>
                <a:latin typeface="Arial" pitchFamily="34" charset="0"/>
                <a:cs typeface="Arial" pitchFamily="34" charset="0"/>
              </a:rPr>
              <a:t>salpinx</a:t>
            </a:r>
            <a:r>
              <a:rPr lang="fr-FR" sz="2000" dirty="0" smtClean="0">
                <a:latin typeface="Arial" pitchFamily="34" charset="0"/>
                <a:cs typeface="Arial" pitchFamily="34" charset="0"/>
              </a:rPr>
              <a:t> ou </a:t>
            </a:r>
            <a:r>
              <a:rPr lang="fr-FR" sz="2000" dirty="0" smtClean="0">
                <a:solidFill>
                  <a:srgbClr val="0070C0"/>
                </a:solidFill>
                <a:latin typeface="Arial" pitchFamily="34" charset="0"/>
                <a:cs typeface="Arial" pitchFamily="34" charset="0"/>
              </a:rPr>
              <a:t>trompe de </a:t>
            </a:r>
            <a:r>
              <a:rPr lang="fr-FR" sz="2000" dirty="0" err="1" smtClean="0">
                <a:solidFill>
                  <a:srgbClr val="0070C0"/>
                </a:solidFill>
                <a:latin typeface="Arial" pitchFamily="34" charset="0"/>
                <a:cs typeface="Arial" pitchFamily="34" charset="0"/>
              </a:rPr>
              <a:t>Faloppe</a:t>
            </a:r>
            <a:r>
              <a:rPr lang="fr-FR" sz="2000" dirty="0" smtClean="0">
                <a:solidFill>
                  <a:srgbClr val="0070C0"/>
                </a:solidFill>
                <a:latin typeface="Arial" pitchFamily="34" charset="0"/>
                <a:cs typeface="Arial" pitchFamily="34" charset="0"/>
              </a:rPr>
              <a:t> </a:t>
            </a:r>
            <a:r>
              <a:rPr lang="fr-FR" sz="2000" dirty="0" smtClean="0">
                <a:latin typeface="Arial" pitchFamily="34" charset="0"/>
                <a:cs typeface="Arial" pitchFamily="34" charset="0"/>
              </a:rPr>
              <a:t>ou </a:t>
            </a:r>
            <a:r>
              <a:rPr lang="fr-FR" sz="2000" dirty="0" smtClean="0">
                <a:solidFill>
                  <a:srgbClr val="0070C0"/>
                </a:solidFill>
                <a:latin typeface="Arial" pitchFamily="34" charset="0"/>
                <a:cs typeface="Arial" pitchFamily="34" charset="0"/>
              </a:rPr>
              <a:t>oviducte, </a:t>
            </a:r>
            <a:r>
              <a:rPr lang="fr-FR" sz="2000" dirty="0" smtClean="0">
                <a:latin typeface="Arial" pitchFamily="34" charset="0"/>
                <a:cs typeface="Arial" pitchFamily="34" charset="0"/>
              </a:rPr>
              <a:t>elle constitue la partie initiale des voies génitales de la femelle. </a:t>
            </a:r>
          </a:p>
          <a:p>
            <a:pPr>
              <a:buNone/>
            </a:pPr>
            <a:r>
              <a:rPr lang="fr-FR" sz="2000" dirty="0" smtClean="0">
                <a:latin typeface="Arial" pitchFamily="34" charset="0"/>
                <a:cs typeface="Arial" pitchFamily="34" charset="0"/>
              </a:rPr>
              <a:t>    C’est un conduit pair, étroit qui reçoit les ovocytes libérés par l’ovaire, abrite la fécondation et assure le transfert de l’œuf fécondé jusqu’à l’utérus. La trompe utérine n’a jamais un trajet rectiligne. Elle commence par une partie évasée ou infundibulum, ouverte en regard de l’ovaire . On peut diviser l’ovaire en </a:t>
            </a:r>
            <a:r>
              <a:rPr lang="fr-FR" sz="2000" dirty="0" smtClean="0">
                <a:solidFill>
                  <a:srgbClr val="0070C0"/>
                </a:solidFill>
                <a:latin typeface="Arial" pitchFamily="34" charset="0"/>
                <a:cs typeface="Arial" pitchFamily="34" charset="0"/>
              </a:rPr>
              <a:t>4 segments</a:t>
            </a:r>
            <a:r>
              <a:rPr lang="fr-FR" sz="2000" dirty="0" smtClean="0">
                <a:latin typeface="Arial" pitchFamily="34" charset="0"/>
                <a:cs typeface="Arial" pitchFamily="34" charset="0"/>
              </a:rPr>
              <a:t>:</a:t>
            </a:r>
          </a:p>
          <a:p>
            <a:pPr>
              <a:buNone/>
            </a:pPr>
            <a:r>
              <a:rPr lang="fr-FR" sz="2000" dirty="0" smtClean="0">
                <a:solidFill>
                  <a:srgbClr val="0070C0"/>
                </a:solidFill>
                <a:latin typeface="Arial" pitchFamily="34" charset="0"/>
                <a:cs typeface="Arial" pitchFamily="34" charset="0"/>
              </a:rPr>
              <a:t>  * Infundibulum </a:t>
            </a:r>
            <a:r>
              <a:rPr lang="fr-FR" sz="2000" dirty="0" smtClean="0">
                <a:latin typeface="Arial" pitchFamily="34" charset="0"/>
                <a:cs typeface="Arial" pitchFamily="34" charset="0"/>
              </a:rPr>
              <a:t>ou pavillon de la trompe, est uni à celle-ci par « la </a:t>
            </a:r>
            <a:r>
              <a:rPr lang="fr-FR" sz="2000" dirty="0" err="1" smtClean="0">
                <a:latin typeface="Arial" pitchFamily="34" charset="0"/>
                <a:cs typeface="Arial" pitchFamily="34" charset="0"/>
              </a:rPr>
              <a:t>fimbria</a:t>
            </a:r>
            <a:r>
              <a:rPr lang="fr-FR" sz="2000" dirty="0" smtClean="0">
                <a:latin typeface="Arial" pitchFamily="34" charset="0"/>
                <a:cs typeface="Arial" pitchFamily="34" charset="0"/>
              </a:rPr>
              <a:t> </a:t>
            </a:r>
            <a:r>
              <a:rPr lang="fr-FR" sz="2000" dirty="0" err="1" smtClean="0">
                <a:latin typeface="Arial" pitchFamily="34" charset="0"/>
                <a:cs typeface="Arial" pitchFamily="34" charset="0"/>
              </a:rPr>
              <a:t>ovarica</a:t>
            </a:r>
            <a:r>
              <a:rPr lang="fr-FR" sz="2000" dirty="0" smtClean="0">
                <a:latin typeface="Arial" pitchFamily="34" charset="0"/>
                <a:cs typeface="Arial" pitchFamily="34" charset="0"/>
              </a:rPr>
              <a:t> »</a:t>
            </a:r>
            <a:r>
              <a:rPr lang="fr-FR" sz="2000" dirty="0" smtClean="0">
                <a:solidFill>
                  <a:srgbClr val="0070C0"/>
                </a:solidFill>
                <a:latin typeface="Arial" pitchFamily="34" charset="0"/>
                <a:cs typeface="Arial" pitchFamily="34" charset="0"/>
              </a:rPr>
              <a:t> </a:t>
            </a:r>
          </a:p>
          <a:p>
            <a:pPr>
              <a:buNone/>
            </a:pPr>
            <a:r>
              <a:rPr lang="fr-FR" sz="2000" dirty="0" smtClean="0">
                <a:solidFill>
                  <a:srgbClr val="0070C0"/>
                </a:solidFill>
                <a:latin typeface="Arial" pitchFamily="34" charset="0"/>
                <a:cs typeface="Arial" pitchFamily="34" charset="0"/>
              </a:rPr>
              <a:t>   * Ampoule </a:t>
            </a:r>
            <a:r>
              <a:rPr lang="fr-FR" sz="2000" dirty="0" smtClean="0">
                <a:latin typeface="Arial" pitchFamily="34" charset="0"/>
                <a:cs typeface="Arial" pitchFamily="34" charset="0"/>
              </a:rPr>
              <a:t>de la trompe, dont la cavité est large, elle occupe une grande partie de la trompe</a:t>
            </a:r>
          </a:p>
          <a:p>
            <a:pPr>
              <a:buNone/>
            </a:pPr>
            <a:r>
              <a:rPr lang="fr-FR" sz="2000" dirty="0" smtClean="0">
                <a:solidFill>
                  <a:srgbClr val="0070C0"/>
                </a:solidFill>
                <a:latin typeface="Arial" pitchFamily="34" charset="0"/>
                <a:cs typeface="Arial" pitchFamily="34" charset="0"/>
              </a:rPr>
              <a:t>   * Isthme de la trompe </a:t>
            </a:r>
            <a:r>
              <a:rPr lang="fr-FR" sz="2000" dirty="0" smtClean="0">
                <a:latin typeface="Arial" pitchFamily="34" charset="0"/>
                <a:cs typeface="Arial" pitchFamily="34" charset="0"/>
              </a:rPr>
              <a:t>qui lui fait suite</a:t>
            </a:r>
          </a:p>
          <a:p>
            <a:pPr>
              <a:buNone/>
            </a:pPr>
            <a:r>
              <a:rPr lang="fr-FR" sz="2000" dirty="0" smtClean="0">
                <a:latin typeface="Arial" pitchFamily="34" charset="0"/>
                <a:cs typeface="Arial" pitchFamily="34" charset="0"/>
              </a:rPr>
              <a:t>   </a:t>
            </a:r>
            <a:r>
              <a:rPr lang="fr-FR" sz="2000" dirty="0" smtClean="0">
                <a:solidFill>
                  <a:srgbClr val="0070C0"/>
                </a:solidFill>
                <a:latin typeface="Arial" pitchFamily="34" charset="0"/>
                <a:cs typeface="Arial" pitchFamily="34" charset="0"/>
              </a:rPr>
              <a:t>* Partie utérine </a:t>
            </a:r>
            <a:r>
              <a:rPr lang="fr-FR" sz="2000" dirty="0" smtClean="0">
                <a:latin typeface="Arial" pitchFamily="34" charset="0"/>
                <a:cs typeface="Arial" pitchFamily="34" charset="0"/>
              </a:rPr>
              <a:t>(la plus courte) qui s’ouvre dans la cavité  de l’utérus par l’</a:t>
            </a:r>
            <a:r>
              <a:rPr lang="fr-FR" sz="2000" dirty="0" err="1" smtClean="0">
                <a:latin typeface="Arial" pitchFamily="34" charset="0"/>
                <a:cs typeface="Arial" pitchFamily="34" charset="0"/>
              </a:rPr>
              <a:t>ostium</a:t>
            </a:r>
            <a:r>
              <a:rPr lang="fr-FR" sz="2000" dirty="0" smtClean="0">
                <a:latin typeface="Arial" pitchFamily="34" charset="0"/>
                <a:cs typeface="Arial" pitchFamily="34" charset="0"/>
              </a:rPr>
              <a:t> utérin de la trompe.</a:t>
            </a:r>
          </a:p>
          <a:p>
            <a:pPr>
              <a:buNone/>
            </a:pPr>
            <a:r>
              <a:rPr lang="fr-FR" sz="2000" dirty="0" smtClean="0">
                <a:latin typeface="Arial" pitchFamily="34" charset="0"/>
                <a:cs typeface="Arial" pitchFamily="34" charset="0"/>
              </a:rPr>
              <a:t>     Dans tout son parcours, la trompe est portée par </a:t>
            </a:r>
            <a:r>
              <a:rPr lang="fr-FR" sz="2000" dirty="0" smtClean="0">
                <a:solidFill>
                  <a:srgbClr val="FF0000"/>
                </a:solidFill>
                <a:latin typeface="Arial" pitchFamily="34" charset="0"/>
                <a:cs typeface="Arial" pitchFamily="34" charset="0"/>
              </a:rPr>
              <a:t>le </a:t>
            </a:r>
            <a:r>
              <a:rPr lang="fr-FR" sz="2000" dirty="0" err="1" smtClean="0">
                <a:solidFill>
                  <a:srgbClr val="FF0000"/>
                </a:solidFill>
                <a:latin typeface="Arial" pitchFamily="34" charset="0"/>
                <a:cs typeface="Arial" pitchFamily="34" charset="0"/>
              </a:rPr>
              <a:t>mésosalpynx</a:t>
            </a:r>
            <a:r>
              <a:rPr lang="fr-FR" sz="2000" dirty="0" smtClean="0">
                <a:solidFill>
                  <a:srgbClr val="FF0000"/>
                </a:solidFill>
                <a:latin typeface="Arial" pitchFamily="34" charset="0"/>
                <a:cs typeface="Arial" pitchFamily="34" charset="0"/>
              </a:rPr>
              <a:t>  </a:t>
            </a:r>
            <a:r>
              <a:rPr lang="fr-FR" sz="2000" dirty="0" smtClean="0">
                <a:latin typeface="Arial" pitchFamily="34" charset="0"/>
                <a:cs typeface="Arial" pitchFamily="34" charset="0"/>
              </a:rPr>
              <a:t>qui présente de grandes variations.</a:t>
            </a:r>
          </a:p>
          <a:p>
            <a:pPr>
              <a:buNone/>
            </a:pPr>
            <a:r>
              <a:rPr lang="fr-FR" sz="2000" dirty="0" smtClean="0">
                <a:latin typeface="Arial" pitchFamily="34" charset="0"/>
                <a:cs typeface="Arial" pitchFamily="34" charset="0"/>
              </a:rPr>
              <a:t>     </a:t>
            </a:r>
          </a:p>
          <a:p>
            <a:endParaRPr lang="fr-F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214282" y="214290"/>
            <a:ext cx="8715436" cy="6357982"/>
          </a:xfrm>
        </p:spPr>
        <p:txBody>
          <a:bodyPr>
            <a:noAutofit/>
          </a:bodyPr>
          <a:lstStyle/>
          <a:p>
            <a:pPr>
              <a:buFontTx/>
              <a:buChar char="-"/>
            </a:pPr>
            <a:r>
              <a:rPr lang="fr-FR" sz="2100" b="1" u="sng" dirty="0" smtClean="0">
                <a:solidFill>
                  <a:srgbClr val="FF0000"/>
                </a:solidFill>
              </a:rPr>
              <a:t>Utérus</a:t>
            </a:r>
            <a:r>
              <a:rPr lang="fr-FR" sz="2100" b="1" dirty="0" smtClean="0">
                <a:solidFill>
                  <a:srgbClr val="FF0000"/>
                </a:solidFill>
              </a:rPr>
              <a:t>: </a:t>
            </a:r>
            <a:r>
              <a:rPr lang="fr-FR" sz="2100" dirty="0" smtClean="0"/>
              <a:t>ou matrice, c’est l’organe de la gestation. C’est un viscère creux, pourvu d’une muqueuse riche en glandes et d’une musculeuse puissante et appendu de chaque côté à la région lombaire par un méso: </a:t>
            </a:r>
            <a:r>
              <a:rPr lang="fr-FR" sz="2100" dirty="0" smtClean="0">
                <a:solidFill>
                  <a:srgbClr val="FF0000"/>
                </a:solidFill>
              </a:rPr>
              <a:t>le ligament large. </a:t>
            </a:r>
          </a:p>
          <a:p>
            <a:pPr>
              <a:buNone/>
            </a:pPr>
            <a:r>
              <a:rPr lang="fr-FR" sz="2100" dirty="0" smtClean="0"/>
              <a:t>     Il reçoit le ou les œufs fécondé(s), sous le contrôle de multiples hormones, il assure leur implantation puis leur nutrition par l’intermédiaire du placenta. </a:t>
            </a:r>
          </a:p>
          <a:p>
            <a:pPr>
              <a:buNone/>
            </a:pPr>
            <a:r>
              <a:rPr lang="fr-FR" sz="2100" dirty="0" smtClean="0"/>
              <a:t>     Enfin, quand le développement du ou des fœtus est terminé, ses contractions le(s) chassent vers l’extérieur par le vagin et le sinus uro-génital assurant ainsi la parturition. </a:t>
            </a:r>
          </a:p>
          <a:p>
            <a:pPr>
              <a:buNone/>
            </a:pPr>
            <a:r>
              <a:rPr lang="fr-FR" sz="2100" dirty="0" smtClean="0"/>
              <a:t>     En raison de ses fonctions, l’utérus est, de tous les organes, celui qui présente sur un même individu, les plus grandes variations au cours de la vie. Il est toujours très petit à la naissance et de faible volume jusqu’à la puberté. Chez l’adulte, il change de consistance et de volume au cours des cycles sexuels. Il régresse dans la vieillesse mais les changements sont plus importants au cours de la gestation.</a:t>
            </a:r>
          </a:p>
          <a:p>
            <a:pPr>
              <a:buNone/>
            </a:pPr>
            <a:r>
              <a:rPr lang="fr-FR" sz="2100" dirty="0" smtClean="0"/>
              <a:t>      La couleur est jaune-rosée , parfois rougeâtre, la consistance est ferme et élastique sur le cadavre, elle est souple et plus molle sur le vivant sauf le col qui est plus compact.</a:t>
            </a:r>
            <a:endParaRPr lang="fr-FR" sz="2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2528"/>
          </a:xfrm>
        </p:spPr>
        <p:txBody>
          <a:bodyPr>
            <a:normAutofit fontScale="90000"/>
          </a:bodyPr>
          <a:lstStyle/>
          <a:p>
            <a:endParaRPr lang="fr-FR" dirty="0"/>
          </a:p>
        </p:txBody>
      </p:sp>
      <p:sp>
        <p:nvSpPr>
          <p:cNvPr id="3" name="Espace réservé du contenu 2"/>
          <p:cNvSpPr>
            <a:spLocks noGrp="1"/>
          </p:cNvSpPr>
          <p:nvPr>
            <p:ph idx="1"/>
          </p:nvPr>
        </p:nvSpPr>
        <p:spPr>
          <a:xfrm>
            <a:off x="214282" y="0"/>
            <a:ext cx="8715436" cy="6572272"/>
          </a:xfrm>
        </p:spPr>
        <p:txBody>
          <a:bodyPr>
            <a:noAutofit/>
          </a:bodyPr>
          <a:lstStyle/>
          <a:p>
            <a:pPr>
              <a:buFontTx/>
              <a:buChar char="-"/>
            </a:pPr>
            <a:r>
              <a:rPr lang="fr-FR" sz="2500" u="sng" dirty="0" smtClean="0">
                <a:solidFill>
                  <a:srgbClr val="FF0000"/>
                </a:solidFill>
              </a:rPr>
              <a:t>Les cornes utérines</a:t>
            </a:r>
            <a:r>
              <a:rPr lang="fr-FR" sz="2500" dirty="0" smtClean="0"/>
              <a:t>: elles font défaut dans l’espèce humaine, chacune possède </a:t>
            </a:r>
            <a:r>
              <a:rPr lang="fr-FR" sz="2500" smtClean="0"/>
              <a:t>2 faces, </a:t>
            </a:r>
            <a:r>
              <a:rPr lang="fr-FR" sz="2500" dirty="0" smtClean="0"/>
              <a:t>2 bords, un apex et une base</a:t>
            </a:r>
          </a:p>
          <a:p>
            <a:pPr>
              <a:buFont typeface="Arial" charset="0"/>
              <a:buChar char="•"/>
            </a:pPr>
            <a:r>
              <a:rPr lang="fr-FR" sz="2500" dirty="0" smtClean="0"/>
              <a:t>Les </a:t>
            </a:r>
            <a:r>
              <a:rPr lang="fr-FR" sz="2500" dirty="0" smtClean="0">
                <a:solidFill>
                  <a:srgbClr val="FF0000"/>
                </a:solidFill>
              </a:rPr>
              <a:t>2 faces </a:t>
            </a:r>
            <a:r>
              <a:rPr lang="fr-FR" sz="2500" dirty="0" smtClean="0"/>
              <a:t>sont lisses et convexes</a:t>
            </a:r>
          </a:p>
          <a:p>
            <a:pPr>
              <a:buFont typeface="Arial" charset="0"/>
              <a:buChar char="•"/>
            </a:pPr>
            <a:r>
              <a:rPr lang="fr-FR" sz="2500" dirty="0" smtClean="0"/>
              <a:t>Le bord </a:t>
            </a:r>
            <a:r>
              <a:rPr lang="fr-FR" sz="2500" dirty="0" err="1" smtClean="0">
                <a:solidFill>
                  <a:srgbClr val="FF0000"/>
                </a:solidFill>
              </a:rPr>
              <a:t>mésométrial</a:t>
            </a:r>
            <a:r>
              <a:rPr lang="fr-FR" sz="2500" dirty="0" smtClean="0"/>
              <a:t> donne insertion au ligament large correspondant (petite courbure)</a:t>
            </a:r>
          </a:p>
          <a:p>
            <a:pPr>
              <a:buFont typeface="Arial" charset="0"/>
              <a:buChar char="•"/>
            </a:pPr>
            <a:r>
              <a:rPr lang="fr-FR" sz="2500" dirty="0" smtClean="0"/>
              <a:t>Le bord </a:t>
            </a:r>
            <a:r>
              <a:rPr lang="fr-FR" sz="2500" dirty="0" smtClean="0">
                <a:solidFill>
                  <a:srgbClr val="FF0000"/>
                </a:solidFill>
              </a:rPr>
              <a:t>libre</a:t>
            </a:r>
            <a:r>
              <a:rPr lang="fr-FR" sz="2500" dirty="0" smtClean="0"/>
              <a:t> est lisse et convexe, situé à l’opposé du précédent (grande courbure)</a:t>
            </a:r>
          </a:p>
          <a:p>
            <a:pPr>
              <a:buFont typeface="Arial" charset="0"/>
              <a:buChar char="•"/>
            </a:pPr>
            <a:r>
              <a:rPr lang="fr-FR" sz="2500" dirty="0" smtClean="0"/>
              <a:t>Le </a:t>
            </a:r>
            <a:r>
              <a:rPr lang="fr-FR" sz="2500" dirty="0" smtClean="0">
                <a:solidFill>
                  <a:srgbClr val="FF0000"/>
                </a:solidFill>
              </a:rPr>
              <a:t>sommet ou apex </a:t>
            </a:r>
            <a:r>
              <a:rPr lang="fr-FR" sz="2500" dirty="0" smtClean="0"/>
              <a:t>est voisin de l’ovaire et reçoit la trompe utérine</a:t>
            </a:r>
          </a:p>
          <a:p>
            <a:pPr>
              <a:buFont typeface="Arial" charset="0"/>
              <a:buChar char="•"/>
            </a:pPr>
            <a:r>
              <a:rPr lang="fr-FR" sz="2500" dirty="0" smtClean="0"/>
              <a:t>La </a:t>
            </a:r>
            <a:r>
              <a:rPr lang="fr-FR" sz="2500" dirty="0" smtClean="0">
                <a:solidFill>
                  <a:srgbClr val="FF0000"/>
                </a:solidFill>
              </a:rPr>
              <a:t>base </a:t>
            </a:r>
            <a:r>
              <a:rPr lang="fr-FR" sz="2500" dirty="0" smtClean="0"/>
              <a:t>se raccorde au corps utérin</a:t>
            </a:r>
          </a:p>
          <a:p>
            <a:pPr>
              <a:buNone/>
            </a:pPr>
            <a:r>
              <a:rPr lang="fr-FR" sz="2500" dirty="0" smtClean="0"/>
              <a:t>     A ce niveau, les 2 cornes se rejoignent chez les Equidés et Carnivores, alors qu’elles restent accolées sur une certaine longueur chez la Lapine et surtout les Ruminants; Chez ceux-ci, les bases des 2 cornes sont unies juste avant leur accolement par 2 plis transversaux du péritoine, l’un dorsal et l’autre ventral dont chacun constitue </a:t>
            </a:r>
            <a:r>
              <a:rPr lang="fr-FR" sz="2500" dirty="0" smtClean="0">
                <a:solidFill>
                  <a:srgbClr val="0070C0"/>
                </a:solidFill>
              </a:rPr>
              <a:t>un ligament </a:t>
            </a:r>
            <a:r>
              <a:rPr lang="fr-FR" sz="2600" dirty="0" err="1" smtClean="0">
                <a:solidFill>
                  <a:srgbClr val="0070C0"/>
                </a:solidFill>
              </a:rPr>
              <a:t>intercornual</a:t>
            </a:r>
            <a:r>
              <a:rPr lang="fr-FR" sz="2600" dirty="0" smtClean="0">
                <a:solidFill>
                  <a:srgbClr val="0070C0"/>
                </a:solidFill>
              </a:rPr>
              <a:t>.</a:t>
            </a:r>
            <a:endParaRPr lang="fr-FR" sz="2600"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2528"/>
          </a:xfrm>
        </p:spPr>
        <p:txBody>
          <a:bodyPr>
            <a:normAutofit fontScale="90000"/>
          </a:bodyPr>
          <a:lstStyle/>
          <a:p>
            <a:endParaRPr lang="fr-FR" dirty="0"/>
          </a:p>
        </p:txBody>
      </p:sp>
      <p:sp>
        <p:nvSpPr>
          <p:cNvPr id="3" name="Espace réservé du contenu 2"/>
          <p:cNvSpPr>
            <a:spLocks noGrp="1"/>
          </p:cNvSpPr>
          <p:nvPr>
            <p:ph idx="1"/>
          </p:nvPr>
        </p:nvSpPr>
        <p:spPr>
          <a:xfrm>
            <a:off x="214282" y="285728"/>
            <a:ext cx="8715436" cy="6357982"/>
          </a:xfrm>
        </p:spPr>
        <p:txBody>
          <a:bodyPr>
            <a:normAutofit lnSpcReduction="10000"/>
          </a:bodyPr>
          <a:lstStyle/>
          <a:p>
            <a:pPr>
              <a:buFontTx/>
              <a:buChar char="-"/>
            </a:pPr>
            <a:r>
              <a:rPr lang="fr-FR" u="sng" dirty="0" smtClean="0">
                <a:solidFill>
                  <a:srgbClr val="FF0000"/>
                </a:solidFill>
              </a:rPr>
              <a:t>Le corps de l’utérus</a:t>
            </a:r>
            <a:r>
              <a:rPr lang="fr-FR" dirty="0" smtClean="0">
                <a:solidFill>
                  <a:srgbClr val="FF0000"/>
                </a:solidFill>
              </a:rPr>
              <a:t>: </a:t>
            </a:r>
            <a:r>
              <a:rPr lang="fr-FR" dirty="0" smtClean="0"/>
              <a:t>il fait défaut chez la Lapine alors que dans l’espèce humaine, il constitue la totalité de l’organe. Il possède 2 faces , 2 bords et 2 extrémités</a:t>
            </a:r>
          </a:p>
          <a:p>
            <a:pPr>
              <a:buFont typeface="Arial" charset="0"/>
              <a:buChar char="•"/>
            </a:pPr>
            <a:r>
              <a:rPr lang="fr-FR" dirty="0" smtClean="0"/>
              <a:t>Les faces dorsale et ventrale sont lisses et convexes</a:t>
            </a:r>
          </a:p>
          <a:p>
            <a:pPr>
              <a:buFont typeface="Arial" charset="0"/>
              <a:buChar char="•"/>
            </a:pPr>
            <a:r>
              <a:rPr lang="fr-FR" dirty="0" smtClean="0"/>
              <a:t>Les bords sont l’un droit et l’autre gauche. Ils donnent attache au ligament large.</a:t>
            </a:r>
          </a:p>
          <a:p>
            <a:pPr>
              <a:buFont typeface="Arial" charset="0"/>
              <a:buChar char="•"/>
            </a:pPr>
            <a:r>
              <a:rPr lang="fr-FR" dirty="0" smtClean="0"/>
              <a:t>L’extrémité </a:t>
            </a:r>
            <a:r>
              <a:rPr lang="fr-FR" dirty="0" err="1" smtClean="0"/>
              <a:t>crâniale</a:t>
            </a:r>
            <a:r>
              <a:rPr lang="fr-FR" dirty="0" smtClean="0"/>
              <a:t> n’est pas reconnaissable chez les Ruminants</a:t>
            </a:r>
          </a:p>
          <a:p>
            <a:pPr>
              <a:buFont typeface="Arial" charset="0"/>
              <a:buChar char="•"/>
            </a:pPr>
            <a:r>
              <a:rPr lang="fr-FR" dirty="0" smtClean="0"/>
              <a:t>L’extrémité caudale est simplement marquée par un rétrécissement , au niveau duquel il se continue par le col.</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320357"/>
          </a:xfrm>
        </p:spPr>
        <p:txBody>
          <a:bodyPr>
            <a:normAutofit fontScale="90000"/>
          </a:bodyPr>
          <a:lstStyle/>
          <a:p>
            <a:endParaRPr lang="fr-FR" dirty="0"/>
          </a:p>
        </p:txBody>
      </p:sp>
      <p:sp>
        <p:nvSpPr>
          <p:cNvPr id="3" name="Espace réservé du contenu 2"/>
          <p:cNvSpPr>
            <a:spLocks noGrp="1"/>
          </p:cNvSpPr>
          <p:nvPr>
            <p:ph idx="1"/>
          </p:nvPr>
        </p:nvSpPr>
        <p:spPr>
          <a:xfrm>
            <a:off x="142844" y="214290"/>
            <a:ext cx="8786874" cy="6429420"/>
          </a:xfrm>
        </p:spPr>
        <p:txBody>
          <a:bodyPr>
            <a:normAutofit/>
          </a:bodyPr>
          <a:lstStyle/>
          <a:p>
            <a:pPr>
              <a:buNone/>
            </a:pPr>
            <a:r>
              <a:rPr lang="fr-FR" sz="2400" dirty="0" smtClean="0">
                <a:solidFill>
                  <a:srgbClr val="FF0000"/>
                </a:solidFill>
              </a:rPr>
              <a:t>  - </a:t>
            </a:r>
            <a:r>
              <a:rPr lang="fr-FR" sz="2400" u="sng" dirty="0" smtClean="0">
                <a:solidFill>
                  <a:srgbClr val="FF0000"/>
                </a:solidFill>
              </a:rPr>
              <a:t>Le col de l’utérus</a:t>
            </a:r>
            <a:r>
              <a:rPr lang="fr-FR" sz="2400" dirty="0" smtClean="0"/>
              <a:t>: il est plus cylindrique que le corps et la grande épaisseur de sa paroi permet de le reconnaître facilement à la palpation.</a:t>
            </a:r>
          </a:p>
          <a:p>
            <a:pPr>
              <a:buNone/>
            </a:pPr>
            <a:r>
              <a:rPr lang="fr-FR" sz="2400" dirty="0" smtClean="0"/>
              <a:t>     L’utérus est fixé à sa partie caudale par sa continuité avec le vagin , il est attaché, d’autre part à la paroi de l’abdomen et du bassin par une paire de vastes et épais </a:t>
            </a:r>
            <a:r>
              <a:rPr lang="fr-FR" sz="2400" dirty="0" err="1" smtClean="0"/>
              <a:t>mésos</a:t>
            </a:r>
            <a:r>
              <a:rPr lang="fr-FR" sz="2400" dirty="0" smtClean="0"/>
              <a:t>: </a:t>
            </a:r>
            <a:r>
              <a:rPr lang="fr-FR" sz="2400" dirty="0" smtClean="0">
                <a:solidFill>
                  <a:srgbClr val="0070C0"/>
                </a:solidFill>
              </a:rPr>
              <a:t>les ligaments larges. </a:t>
            </a:r>
          </a:p>
          <a:p>
            <a:pPr>
              <a:buNone/>
            </a:pPr>
            <a:r>
              <a:rPr lang="fr-FR" sz="2400" dirty="0" smtClean="0"/>
              <a:t>     La cavité de l’utérus ne renferme qu’un peu de mucus en dehors de la gestation, on peut y distinguer 2 parties très différentes:</a:t>
            </a:r>
          </a:p>
          <a:p>
            <a:pPr>
              <a:buNone/>
            </a:pPr>
            <a:r>
              <a:rPr lang="fr-FR" sz="2400" dirty="0" smtClean="0"/>
              <a:t>     La plus vaste occupe le corps et les cornes: </a:t>
            </a:r>
            <a:r>
              <a:rPr lang="fr-FR" sz="2400" dirty="0" smtClean="0">
                <a:solidFill>
                  <a:srgbClr val="0070C0"/>
                </a:solidFill>
              </a:rPr>
              <a:t>c’est le </a:t>
            </a:r>
            <a:r>
              <a:rPr lang="fr-FR" sz="2400" dirty="0" err="1" smtClean="0">
                <a:solidFill>
                  <a:srgbClr val="0070C0"/>
                </a:solidFill>
              </a:rPr>
              <a:t>cavum</a:t>
            </a:r>
            <a:r>
              <a:rPr lang="fr-FR" sz="2400" dirty="0" smtClean="0">
                <a:solidFill>
                  <a:srgbClr val="0070C0"/>
                </a:solidFill>
              </a:rPr>
              <a:t> utérin,</a:t>
            </a:r>
            <a:r>
              <a:rPr lang="fr-FR" sz="2400" dirty="0" smtClean="0"/>
              <a:t> l’autre parcourt le col et aboutit au vagin : </a:t>
            </a:r>
            <a:r>
              <a:rPr lang="fr-FR" sz="2400" dirty="0" smtClean="0">
                <a:solidFill>
                  <a:srgbClr val="0070C0"/>
                </a:solidFill>
              </a:rPr>
              <a:t>c’est le canal cervical</a:t>
            </a:r>
          </a:p>
          <a:p>
            <a:pPr>
              <a:buNone/>
            </a:pPr>
            <a:r>
              <a:rPr lang="fr-FR" sz="2400" dirty="0" smtClean="0">
                <a:solidFill>
                  <a:srgbClr val="FF0000"/>
                </a:solidFill>
              </a:rPr>
              <a:t>     </a:t>
            </a:r>
            <a:r>
              <a:rPr lang="fr-FR" sz="2400" u="sng" dirty="0" smtClean="0">
                <a:solidFill>
                  <a:srgbClr val="FF0000"/>
                </a:solidFill>
              </a:rPr>
              <a:t>Structure</a:t>
            </a:r>
            <a:r>
              <a:rPr lang="fr-FR" sz="2400" dirty="0" smtClean="0">
                <a:solidFill>
                  <a:srgbClr val="FF0000"/>
                </a:solidFill>
              </a:rPr>
              <a:t> </a:t>
            </a:r>
            <a:r>
              <a:rPr lang="fr-FR" sz="2400" dirty="0" smtClean="0"/>
              <a:t>: 3 tuniques composent la paroi de l’utérus:</a:t>
            </a:r>
          </a:p>
          <a:p>
            <a:pPr>
              <a:buFont typeface="Arial" charset="0"/>
              <a:buChar char="•"/>
            </a:pPr>
            <a:r>
              <a:rPr lang="fr-FR" sz="2400" dirty="0" smtClean="0">
                <a:solidFill>
                  <a:srgbClr val="00B050"/>
                </a:solidFill>
              </a:rPr>
              <a:t>Le </a:t>
            </a:r>
            <a:r>
              <a:rPr lang="fr-FR" sz="2400" dirty="0" err="1" smtClean="0">
                <a:solidFill>
                  <a:srgbClr val="00B050"/>
                </a:solidFill>
              </a:rPr>
              <a:t>périmétrium</a:t>
            </a:r>
            <a:r>
              <a:rPr lang="fr-FR" sz="2400" dirty="0" smtClean="0">
                <a:solidFill>
                  <a:srgbClr val="00B050"/>
                </a:solidFill>
              </a:rPr>
              <a:t> </a:t>
            </a:r>
            <a:r>
              <a:rPr lang="fr-FR" sz="2400" dirty="0" smtClean="0"/>
              <a:t>est une séreuse formée d’un tissu </a:t>
            </a:r>
            <a:r>
              <a:rPr lang="fr-FR" sz="2400" dirty="0" err="1" smtClean="0"/>
              <a:t>conjonctivo</a:t>
            </a:r>
            <a:r>
              <a:rPr lang="fr-FR" sz="2400" dirty="0" smtClean="0"/>
              <a:t>-élastique riche en vaisseaux et nerfs</a:t>
            </a:r>
          </a:p>
          <a:p>
            <a:pPr>
              <a:buFont typeface="Arial" charset="0"/>
              <a:buChar char="•"/>
            </a:pPr>
            <a:r>
              <a:rPr lang="fr-FR" sz="2400" dirty="0" smtClean="0">
                <a:solidFill>
                  <a:srgbClr val="00B050"/>
                </a:solidFill>
              </a:rPr>
              <a:t>Le </a:t>
            </a:r>
            <a:r>
              <a:rPr lang="fr-FR" sz="2400" dirty="0" err="1" smtClean="0">
                <a:solidFill>
                  <a:srgbClr val="00B050"/>
                </a:solidFill>
              </a:rPr>
              <a:t>myomètre</a:t>
            </a:r>
            <a:r>
              <a:rPr lang="fr-FR" sz="2400" dirty="0" smtClean="0"/>
              <a:t> est une musculeuse</a:t>
            </a:r>
          </a:p>
          <a:p>
            <a:pPr>
              <a:buFont typeface="Arial" charset="0"/>
              <a:buChar char="•"/>
            </a:pPr>
            <a:r>
              <a:rPr lang="fr-FR" sz="2400" dirty="0" smtClean="0">
                <a:solidFill>
                  <a:srgbClr val="00B050"/>
                </a:solidFill>
              </a:rPr>
              <a:t>L’endomètre</a:t>
            </a:r>
            <a:r>
              <a:rPr lang="fr-FR" sz="2400" dirty="0" smtClean="0"/>
              <a:t> est la muqueuse de l’utérus</a:t>
            </a:r>
            <a:endParaRPr lang="fr-F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1027</TotalTime>
  <Words>3321</Words>
  <Application>Microsoft Office PowerPoint</Application>
  <PresentationFormat>Affichage à l'écran (4:3)</PresentationFormat>
  <Paragraphs>196</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Thème Office</vt:lpstr>
      <vt:lpstr>Appareil génital femelle</vt:lpstr>
      <vt:lpstr>Appareils génitaux mâle et femelle Ils sont formés de 3 grandes parties: </vt:lpstr>
      <vt:lpstr>Diapositive 3</vt:lpstr>
      <vt:lpstr>Diapositive 4</vt:lpstr>
      <vt:lpstr>Voies génitales</vt:lpstr>
      <vt:lpstr>Diapositive 6</vt:lpstr>
      <vt:lpstr>Diapositive 7</vt:lpstr>
      <vt:lpstr>Diapositive 8</vt:lpstr>
      <vt:lpstr>Diapositive 9</vt:lpstr>
      <vt:lpstr>Diapositive 10</vt:lpstr>
      <vt:lpstr>Diapositive 11</vt:lpstr>
      <vt:lpstr>Appareil génital femelle</vt:lpstr>
      <vt:lpstr>Diapositive 13</vt:lpstr>
      <vt:lpstr>Diapositive 14</vt:lpstr>
      <vt:lpstr>Diapositive 15</vt:lpstr>
      <vt:lpstr>Diapositive 16</vt:lpstr>
      <vt:lpstr>Particularités  spécifiques</vt:lpstr>
      <vt:lpstr>Diapositive 18</vt:lpstr>
      <vt:lpstr>Appareil génital femelle schématisé: Jument</vt:lpstr>
      <vt:lpstr>Appareil génital femelle schématisé: Vache</vt:lpstr>
      <vt:lpstr>Appareil génital femelle:Chienne</vt:lpstr>
      <vt:lpstr>Appareil génital femelle: Chatte</vt:lpstr>
      <vt:lpstr>Appareil génital femelle :Lapine</vt:lpstr>
      <vt:lpstr>URETRES</vt:lpstr>
      <vt:lpstr>Types d’utérus</vt:lpstr>
      <vt:lpstr>Fœtus et ses annexes</vt:lpstr>
      <vt:lpstr>Annexes fœtales </vt:lpstr>
      <vt:lpstr>Diapositive 28</vt:lpstr>
      <vt:lpstr>Placenta</vt:lpstr>
      <vt:lpstr>Diapositive 30</vt:lpstr>
      <vt:lpstr>Types de placentas</vt:lpstr>
      <vt:lpstr>Mamelles</vt:lpstr>
      <vt:lpstr>Diapositive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APPAREIL    URINAIRE</dc:title>
  <dc:creator>HP</dc:creator>
  <cp:lastModifiedBy>USER</cp:lastModifiedBy>
  <cp:revision>104</cp:revision>
  <dcterms:created xsi:type="dcterms:W3CDTF">2020-09-02T19:41:25Z</dcterms:created>
  <dcterms:modified xsi:type="dcterms:W3CDTF">2024-03-07T05:41:58Z</dcterms:modified>
</cp:coreProperties>
</file>