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2"/>
  </p:notesMasterIdLst>
  <p:sldIdLst>
    <p:sldId id="315" r:id="rId2"/>
    <p:sldId id="327" r:id="rId3"/>
    <p:sldId id="328" r:id="rId4"/>
    <p:sldId id="319" r:id="rId5"/>
    <p:sldId id="334" r:id="rId6"/>
    <p:sldId id="324" r:id="rId7"/>
    <p:sldId id="322" r:id="rId8"/>
    <p:sldId id="318" r:id="rId9"/>
    <p:sldId id="325" r:id="rId10"/>
    <p:sldId id="274" r:id="rId11"/>
    <p:sldId id="326" r:id="rId12"/>
    <p:sldId id="299" r:id="rId13"/>
    <p:sldId id="329" r:id="rId14"/>
    <p:sldId id="266" r:id="rId15"/>
    <p:sldId id="330" r:id="rId16"/>
    <p:sldId id="331" r:id="rId17"/>
    <p:sldId id="332" r:id="rId18"/>
    <p:sldId id="273" r:id="rId19"/>
    <p:sldId id="333" r:id="rId20"/>
    <p:sldId id="300" r:id="rId21"/>
    <p:sldId id="335" r:id="rId22"/>
    <p:sldId id="340" r:id="rId23"/>
    <p:sldId id="348" r:id="rId24"/>
    <p:sldId id="336" r:id="rId25"/>
    <p:sldId id="337" r:id="rId26"/>
    <p:sldId id="338" r:id="rId27"/>
    <p:sldId id="339" r:id="rId28"/>
    <p:sldId id="341" r:id="rId29"/>
    <p:sldId id="342" r:id="rId30"/>
    <p:sldId id="345" r:id="rId31"/>
    <p:sldId id="343" r:id="rId32"/>
    <p:sldId id="268" r:id="rId33"/>
    <p:sldId id="344" r:id="rId34"/>
    <p:sldId id="269" r:id="rId35"/>
    <p:sldId id="346" r:id="rId36"/>
    <p:sldId id="349" r:id="rId37"/>
    <p:sldId id="270" r:id="rId38"/>
    <p:sldId id="352" r:id="rId39"/>
    <p:sldId id="271" r:id="rId40"/>
    <p:sldId id="272" r:id="rId41"/>
    <p:sldId id="353" r:id="rId42"/>
    <p:sldId id="301" r:id="rId43"/>
    <p:sldId id="259" r:id="rId44"/>
    <p:sldId id="354" r:id="rId45"/>
    <p:sldId id="355" r:id="rId46"/>
    <p:sldId id="302" r:id="rId47"/>
    <p:sldId id="356" r:id="rId48"/>
    <p:sldId id="303" r:id="rId49"/>
    <p:sldId id="357" r:id="rId50"/>
    <p:sldId id="314" r:id="rId51"/>
    <p:sldId id="275" r:id="rId52"/>
    <p:sldId id="358" r:id="rId53"/>
    <p:sldId id="362" r:id="rId54"/>
    <p:sldId id="359" r:id="rId55"/>
    <p:sldId id="361" r:id="rId56"/>
    <p:sldId id="360" r:id="rId57"/>
    <p:sldId id="363" r:id="rId58"/>
    <p:sldId id="260" r:id="rId59"/>
    <p:sldId id="366" r:id="rId60"/>
    <p:sldId id="364" r:id="rId61"/>
    <p:sldId id="365" r:id="rId62"/>
    <p:sldId id="311" r:id="rId63"/>
    <p:sldId id="367" r:id="rId64"/>
    <p:sldId id="262" r:id="rId65"/>
    <p:sldId id="310" r:id="rId66"/>
    <p:sldId id="368" r:id="rId67"/>
    <p:sldId id="369" r:id="rId68"/>
    <p:sldId id="371" r:id="rId69"/>
    <p:sldId id="372" r:id="rId70"/>
    <p:sldId id="374" r:id="rId71"/>
    <p:sldId id="376" r:id="rId72"/>
    <p:sldId id="263" r:id="rId73"/>
    <p:sldId id="375" r:id="rId74"/>
    <p:sldId id="377" r:id="rId75"/>
    <p:sldId id="264" r:id="rId76"/>
    <p:sldId id="373" r:id="rId77"/>
    <p:sldId id="279" r:id="rId78"/>
    <p:sldId id="378" r:id="rId79"/>
    <p:sldId id="379" r:id="rId80"/>
    <p:sldId id="380" r:id="rId81"/>
    <p:sldId id="385" r:id="rId82"/>
    <p:sldId id="381" r:id="rId83"/>
    <p:sldId id="383" r:id="rId84"/>
    <p:sldId id="392" r:id="rId85"/>
    <p:sldId id="408" r:id="rId86"/>
    <p:sldId id="395" r:id="rId87"/>
    <p:sldId id="389" r:id="rId88"/>
    <p:sldId id="396" r:id="rId89"/>
    <p:sldId id="387" r:id="rId90"/>
    <p:sldId id="280" r:id="rId91"/>
    <p:sldId id="401" r:id="rId92"/>
    <p:sldId id="402" r:id="rId93"/>
    <p:sldId id="403" r:id="rId94"/>
    <p:sldId id="404" r:id="rId95"/>
    <p:sldId id="405" r:id="rId96"/>
    <p:sldId id="415" r:id="rId97"/>
    <p:sldId id="409" r:id="rId98"/>
    <p:sldId id="417" r:id="rId99"/>
    <p:sldId id="411" r:id="rId100"/>
    <p:sldId id="418" r:id="rId101"/>
    <p:sldId id="419" r:id="rId102"/>
    <p:sldId id="282" r:id="rId103"/>
    <p:sldId id="412" r:id="rId104"/>
    <p:sldId id="420" r:id="rId105"/>
    <p:sldId id="283" r:id="rId106"/>
    <p:sldId id="421" r:id="rId107"/>
    <p:sldId id="422" r:id="rId108"/>
    <p:sldId id="427" r:id="rId109"/>
    <p:sldId id="428" r:id="rId110"/>
    <p:sldId id="429" r:id="rId111"/>
    <p:sldId id="289" r:id="rId112"/>
    <p:sldId id="430" r:id="rId113"/>
    <p:sldId id="432" r:id="rId114"/>
    <p:sldId id="433" r:id="rId115"/>
    <p:sldId id="434" r:id="rId116"/>
    <p:sldId id="435" r:id="rId117"/>
    <p:sldId id="436" r:id="rId118"/>
    <p:sldId id="437" r:id="rId119"/>
    <p:sldId id="438" r:id="rId120"/>
    <p:sldId id="439" r:id="rId121"/>
    <p:sldId id="440" r:id="rId122"/>
    <p:sldId id="425" r:id="rId123"/>
    <p:sldId id="290" r:id="rId124"/>
    <p:sldId id="291" r:id="rId125"/>
    <p:sldId id="441" r:id="rId126"/>
    <p:sldId id="442" r:id="rId127"/>
    <p:sldId id="443" r:id="rId128"/>
    <p:sldId id="444" r:id="rId129"/>
    <p:sldId id="452" r:id="rId130"/>
    <p:sldId id="445" r:id="rId131"/>
    <p:sldId id="297" r:id="rId132"/>
    <p:sldId id="446" r:id="rId133"/>
    <p:sldId id="447" r:id="rId134"/>
    <p:sldId id="448" r:id="rId135"/>
    <p:sldId id="294" r:id="rId136"/>
    <p:sldId id="449" r:id="rId137"/>
    <p:sldId id="450" r:id="rId138"/>
    <p:sldId id="295" r:id="rId139"/>
    <p:sldId id="304" r:id="rId140"/>
    <p:sldId id="313" r:id="rId1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2" autoAdjust="0"/>
    <p:restoredTop sz="94624" autoAdjust="0"/>
  </p:normalViewPr>
  <p:slideViewPr>
    <p:cSldViewPr>
      <p:cViewPr>
        <p:scale>
          <a:sx n="64" d="100"/>
          <a:sy n="64" d="100"/>
        </p:scale>
        <p:origin x="-1572"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2CF87F-FE37-403A-9068-6BC7B183AF38}" type="datetimeFigureOut">
              <a:rPr lang="fr-FR" smtClean="0"/>
              <a:pPr/>
              <a:t>06/02/2024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0CC1E9-7E51-4836-B662-C99EC9A79D9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50CC1E9-7E51-4836-B662-C99EC9A79D9E}"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50CC1E9-7E51-4836-B662-C99EC9A79D9E}" type="slidenum">
              <a:rPr lang="fr-FR" smtClean="0"/>
              <a:pPr/>
              <a:t>50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6AA19B0-9E99-4DE8-BE18-F2969206AABC}" type="datetimeFigureOut">
              <a:rPr lang="fr-FR" smtClean="0"/>
              <a:pPr/>
              <a:t>06/02/2024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629E43-98CA-4EB8-B79F-E32730A4489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AA19B0-9E99-4DE8-BE18-F2969206AABC}" type="datetimeFigureOut">
              <a:rPr lang="fr-FR" smtClean="0"/>
              <a:pPr/>
              <a:t>06/02/2024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629E43-98CA-4EB8-B79F-E32730A4489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AA19B0-9E99-4DE8-BE18-F2969206AABC}" type="datetimeFigureOut">
              <a:rPr lang="fr-FR" smtClean="0"/>
              <a:pPr/>
              <a:t>06/02/2024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629E43-98CA-4EB8-B79F-E32730A4489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AA19B0-9E99-4DE8-BE18-F2969206AABC}" type="datetimeFigureOut">
              <a:rPr lang="fr-FR" smtClean="0"/>
              <a:pPr/>
              <a:t>06/02/2024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629E43-98CA-4EB8-B79F-E32730A4489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6AA19B0-9E99-4DE8-BE18-F2969206AABC}" type="datetimeFigureOut">
              <a:rPr lang="fr-FR" smtClean="0"/>
              <a:pPr/>
              <a:t>06/02/2024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629E43-98CA-4EB8-B79F-E32730A4489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6AA19B0-9E99-4DE8-BE18-F2969206AABC}" type="datetimeFigureOut">
              <a:rPr lang="fr-FR" smtClean="0"/>
              <a:pPr/>
              <a:t>06/02/2024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629E43-98CA-4EB8-B79F-E32730A4489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6AA19B0-9E99-4DE8-BE18-F2969206AABC}" type="datetimeFigureOut">
              <a:rPr lang="fr-FR" smtClean="0"/>
              <a:pPr/>
              <a:t>06/02/2024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C629E43-98CA-4EB8-B79F-E32730A4489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6AA19B0-9E99-4DE8-BE18-F2969206AABC}" type="datetimeFigureOut">
              <a:rPr lang="fr-FR" smtClean="0"/>
              <a:pPr/>
              <a:t>06/02/2024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C629E43-98CA-4EB8-B79F-E32730A4489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AA19B0-9E99-4DE8-BE18-F2969206AABC}" type="datetimeFigureOut">
              <a:rPr lang="fr-FR" smtClean="0"/>
              <a:pPr/>
              <a:t>06/02/2024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C629E43-98CA-4EB8-B79F-E32730A4489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6AA19B0-9E99-4DE8-BE18-F2969206AABC}" type="datetimeFigureOut">
              <a:rPr lang="fr-FR" smtClean="0"/>
              <a:pPr/>
              <a:t>06/02/2024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629E43-98CA-4EB8-B79F-E32730A4489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6AA19B0-9E99-4DE8-BE18-F2969206AABC}" type="datetimeFigureOut">
              <a:rPr lang="fr-FR" smtClean="0"/>
              <a:pPr/>
              <a:t>06/02/2024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629E43-98CA-4EB8-B79F-E32730A4489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A19B0-9E99-4DE8-BE18-F2969206AABC}" type="datetimeFigureOut">
              <a:rPr lang="fr-FR" smtClean="0"/>
              <a:pPr/>
              <a:t>06/02/2024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29E43-98CA-4EB8-B79F-E32730A4489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normAutofit/>
          </a:bodyPr>
          <a:lstStyle/>
          <a:p>
            <a:r>
              <a:rPr lang="fr-FR" b="1" u="sng" dirty="0" smtClean="0"/>
              <a:t>SPLANCHNOLOGIE</a:t>
            </a:r>
            <a:endParaRPr lang="fr-FR" b="1" u="sng" dirty="0"/>
          </a:p>
        </p:txBody>
      </p:sp>
      <p:sp>
        <p:nvSpPr>
          <p:cNvPr id="3" name="Espace réservé du contenu 2"/>
          <p:cNvSpPr>
            <a:spLocks noGrp="1"/>
          </p:cNvSpPr>
          <p:nvPr>
            <p:ph idx="1"/>
          </p:nvPr>
        </p:nvSpPr>
        <p:spPr>
          <a:xfrm>
            <a:off x="214282" y="785794"/>
            <a:ext cx="8715436" cy="5857916"/>
          </a:xfrm>
        </p:spPr>
        <p:txBody>
          <a:bodyPr>
            <a:normAutofit fontScale="92500" lnSpcReduction="20000"/>
          </a:bodyPr>
          <a:lstStyle/>
          <a:p>
            <a:pPr>
              <a:buNone/>
            </a:pPr>
            <a:endParaRPr lang="fr-FR" dirty="0" smtClean="0"/>
          </a:p>
          <a:p>
            <a:pPr>
              <a:buNone/>
            </a:pPr>
            <a:r>
              <a:rPr lang="fr-FR" dirty="0" smtClean="0"/>
              <a:t>C’est la partie de l’Anatomie qui a pour objet l’étude des viscères.</a:t>
            </a:r>
          </a:p>
          <a:p>
            <a:pPr>
              <a:buNone/>
            </a:pPr>
            <a:r>
              <a:rPr lang="fr-FR" dirty="0" smtClean="0"/>
              <a:t>Les viscères sont des organes destinés aux échanges entre l’organisme et l’extérieur, c’est-à-dire aux fonctions de nutrition.</a:t>
            </a:r>
          </a:p>
          <a:p>
            <a:pPr>
              <a:buNone/>
            </a:pPr>
            <a:r>
              <a:rPr lang="fr-FR" dirty="0" smtClean="0"/>
              <a:t>La plupart sont logés dans les grandes cavités du tronc appelées cavités splanchniques: Thorax et abdomen.</a:t>
            </a:r>
          </a:p>
          <a:p>
            <a:pPr>
              <a:buNone/>
            </a:pPr>
            <a:r>
              <a:rPr lang="fr-FR" dirty="0" smtClean="0"/>
              <a:t>La splanchnologie étudie 3 appareils:</a:t>
            </a:r>
          </a:p>
          <a:p>
            <a:pPr>
              <a:buFontTx/>
              <a:buChar char="-"/>
            </a:pPr>
            <a:r>
              <a:rPr lang="fr-FR" dirty="0" smtClean="0">
                <a:solidFill>
                  <a:srgbClr val="FF0000"/>
                </a:solidFill>
              </a:rPr>
              <a:t>Digestif</a:t>
            </a:r>
            <a:r>
              <a:rPr lang="fr-FR" dirty="0" smtClean="0"/>
              <a:t>: qui groupe tous les organes de la digestion</a:t>
            </a:r>
          </a:p>
          <a:p>
            <a:pPr>
              <a:buFontTx/>
              <a:buChar char="-"/>
            </a:pPr>
            <a:r>
              <a:rPr lang="fr-FR" dirty="0" smtClean="0">
                <a:solidFill>
                  <a:srgbClr val="FF0000"/>
                </a:solidFill>
              </a:rPr>
              <a:t>Respiratoire</a:t>
            </a:r>
            <a:r>
              <a:rPr lang="fr-FR" dirty="0" smtClean="0"/>
              <a:t>: qui comprend les voies respiratoires et les poumons, organes essentiels de la  respiration</a:t>
            </a:r>
          </a:p>
          <a:p>
            <a:pPr>
              <a:buFontTx/>
              <a:buChar char="-"/>
            </a:pPr>
            <a:r>
              <a:rPr lang="fr-FR" dirty="0" smtClean="0">
                <a:solidFill>
                  <a:srgbClr val="FF0000"/>
                </a:solidFill>
              </a:rPr>
              <a:t>Uro-génital</a:t>
            </a:r>
            <a:r>
              <a:rPr lang="fr-FR" dirty="0" smtClean="0"/>
              <a:t>: dans lequel sont groupés les organes de la fonction urinaire et ceux de la reproduction</a:t>
            </a:r>
          </a:p>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a:bodyPr>
          <a:lstStyle/>
          <a:p>
            <a:r>
              <a:rPr lang="fr-FR" sz="3600" b="1" u="sng" dirty="0" err="1" smtClean="0"/>
              <a:t>Philtrum</a:t>
            </a:r>
            <a:r>
              <a:rPr lang="fr-FR" sz="3600" b="1" u="sng" dirty="0" smtClean="0"/>
              <a:t> ou sillon sous-nasal</a:t>
            </a:r>
            <a:endParaRPr lang="fr-FR" sz="3600" b="1" u="sng" dirty="0"/>
          </a:p>
        </p:txBody>
      </p:sp>
      <p:pic>
        <p:nvPicPr>
          <p:cNvPr id="1027" name="Picture 3" descr="C:\Users\HP\Desktop\Tégument et phanères - Copie\Planum nasale.jpg"/>
          <p:cNvPicPr>
            <a:picLocks noChangeAspect="1" noChangeArrowheads="1"/>
          </p:cNvPicPr>
          <p:nvPr/>
        </p:nvPicPr>
        <p:blipFill>
          <a:blip r:embed="rId2"/>
          <a:srcRect/>
          <a:stretch>
            <a:fillRect/>
          </a:stretch>
        </p:blipFill>
        <p:spPr bwMode="auto">
          <a:xfrm>
            <a:off x="4071934" y="2928934"/>
            <a:ext cx="2643206" cy="1785950"/>
          </a:xfrm>
          <a:prstGeom prst="rect">
            <a:avLst/>
          </a:prstGeom>
          <a:noFill/>
        </p:spPr>
      </p:pic>
      <p:pic>
        <p:nvPicPr>
          <p:cNvPr id="7" name="Picture 2" descr="C:\Users\HP\Desktop\Splanchno\Truffe chien.jpg"/>
          <p:cNvPicPr>
            <a:picLocks noGrp="1" noChangeAspect="1" noChangeArrowheads="1"/>
          </p:cNvPicPr>
          <p:nvPr>
            <p:ph sz="half" idx="2"/>
          </p:nvPr>
        </p:nvPicPr>
        <p:blipFill>
          <a:blip r:embed="rId3" cstate="print"/>
          <a:stretch>
            <a:fillRect/>
          </a:stretch>
        </p:blipFill>
        <p:spPr bwMode="auto">
          <a:xfrm>
            <a:off x="6643702" y="785794"/>
            <a:ext cx="2500298" cy="2143140"/>
          </a:xfrm>
          <a:prstGeom prst="rect">
            <a:avLst/>
          </a:prstGeom>
          <a:noFill/>
        </p:spPr>
      </p:pic>
      <p:sp>
        <p:nvSpPr>
          <p:cNvPr id="8" name="Espace réservé du contenu 7"/>
          <p:cNvSpPr>
            <a:spLocks noGrp="1"/>
          </p:cNvSpPr>
          <p:nvPr>
            <p:ph sz="half" idx="1"/>
          </p:nvPr>
        </p:nvSpPr>
        <p:spPr>
          <a:xfrm>
            <a:off x="214282" y="714356"/>
            <a:ext cx="4000528" cy="5929354"/>
          </a:xfrm>
        </p:spPr>
        <p:txBody>
          <a:bodyPr>
            <a:noAutofit/>
          </a:bodyPr>
          <a:lstStyle/>
          <a:p>
            <a:pPr>
              <a:buNone/>
            </a:pPr>
            <a:r>
              <a:rPr lang="fr-FR" b="1" dirty="0" smtClean="0"/>
              <a:t>Sillon qui sépare la lèvre </a:t>
            </a:r>
          </a:p>
          <a:p>
            <a:pPr>
              <a:buNone/>
            </a:pPr>
            <a:r>
              <a:rPr lang="fr-FR" b="1" dirty="0" smtClean="0"/>
              <a:t>supérieure en</a:t>
            </a:r>
            <a:r>
              <a:rPr lang="fr-FR" b="1" dirty="0" smtClean="0">
                <a:solidFill>
                  <a:srgbClr val="FF0000"/>
                </a:solidFill>
              </a:rPr>
              <a:t> 2 </a:t>
            </a:r>
            <a:r>
              <a:rPr lang="fr-FR" b="1" dirty="0" err="1" smtClean="0"/>
              <a:t>lobes,il</a:t>
            </a:r>
            <a:r>
              <a:rPr lang="fr-FR" b="1" dirty="0" smtClean="0"/>
              <a:t> va jusqu’aux narines. </a:t>
            </a:r>
          </a:p>
          <a:p>
            <a:pPr>
              <a:buNone/>
            </a:pPr>
            <a:r>
              <a:rPr lang="fr-FR" b="1" dirty="0" smtClean="0"/>
              <a:t>L ’extrémité rostrale de la bouche en continuité </a:t>
            </a:r>
            <a:r>
              <a:rPr lang="fr-FR" b="1" dirty="0" err="1" smtClean="0"/>
              <a:t>avecle</a:t>
            </a:r>
            <a:r>
              <a:rPr lang="fr-FR" b="1" dirty="0" smtClean="0"/>
              <a:t> nez est appelée</a:t>
            </a:r>
            <a:r>
              <a:rPr lang="fr-FR" b="1" dirty="0" smtClean="0">
                <a:solidFill>
                  <a:srgbClr val="FF0000"/>
                </a:solidFill>
              </a:rPr>
              <a:t> mufle </a:t>
            </a:r>
            <a:r>
              <a:rPr lang="fr-FR" b="1" dirty="0" smtClean="0"/>
              <a:t>chez les grands ruminants, </a:t>
            </a:r>
            <a:r>
              <a:rPr lang="fr-FR" b="1" dirty="0" smtClean="0">
                <a:solidFill>
                  <a:srgbClr val="FF0000"/>
                </a:solidFill>
              </a:rPr>
              <a:t>museau</a:t>
            </a:r>
            <a:r>
              <a:rPr lang="fr-FR" b="1" dirty="0" smtClean="0"/>
              <a:t> chez les carnivores </a:t>
            </a:r>
          </a:p>
          <a:p>
            <a:pPr>
              <a:buNone/>
            </a:pPr>
            <a:r>
              <a:rPr lang="fr-FR" b="1" dirty="0" smtClean="0"/>
              <a:t>et « </a:t>
            </a:r>
            <a:r>
              <a:rPr lang="fr-FR" b="1" dirty="0" err="1" smtClean="0">
                <a:solidFill>
                  <a:srgbClr val="FF0000"/>
                </a:solidFill>
              </a:rPr>
              <a:t>planum</a:t>
            </a:r>
            <a:r>
              <a:rPr lang="fr-FR" b="1" dirty="0" smtClean="0">
                <a:solidFill>
                  <a:srgbClr val="FF0000"/>
                </a:solidFill>
              </a:rPr>
              <a:t> nasale » </a:t>
            </a:r>
            <a:r>
              <a:rPr lang="fr-FR" b="1" dirty="0" smtClean="0"/>
              <a:t>chez les petits ruminants. </a:t>
            </a:r>
          </a:p>
          <a:p>
            <a:pPr>
              <a:buNone/>
            </a:pPr>
            <a:r>
              <a:rPr lang="fr-FR" dirty="0" smtClean="0"/>
              <a:t> </a:t>
            </a:r>
            <a:endParaRPr lang="fr-FR" dirty="0"/>
          </a:p>
        </p:txBody>
      </p:sp>
      <p:pic>
        <p:nvPicPr>
          <p:cNvPr id="3" name="Picture 2" descr="C:\Users\HP\Desktop\Splanchno\Muffle vache.jpeg"/>
          <p:cNvPicPr>
            <a:picLocks noChangeAspect="1" noChangeArrowheads="1"/>
          </p:cNvPicPr>
          <p:nvPr/>
        </p:nvPicPr>
        <p:blipFill>
          <a:blip r:embed="rId4" cstate="print"/>
          <a:srcRect/>
          <a:stretch>
            <a:fillRect/>
          </a:stretch>
        </p:blipFill>
        <p:spPr bwMode="auto">
          <a:xfrm>
            <a:off x="4000496" y="785794"/>
            <a:ext cx="2643206" cy="1928826"/>
          </a:xfrm>
          <a:prstGeom prst="rect">
            <a:avLst/>
          </a:prstGeom>
          <a:noFill/>
        </p:spPr>
      </p:pic>
      <p:pic>
        <p:nvPicPr>
          <p:cNvPr id="10" name="Picture 3" descr="C:\Users\HP\Desktop\Splanchno\Dents Lapin.jpg"/>
          <p:cNvPicPr>
            <a:picLocks noChangeAspect="1" noChangeArrowheads="1"/>
          </p:cNvPicPr>
          <p:nvPr/>
        </p:nvPicPr>
        <p:blipFill>
          <a:blip r:embed="rId5"/>
          <a:srcRect/>
          <a:stretch>
            <a:fillRect/>
          </a:stretch>
        </p:blipFill>
        <p:spPr bwMode="auto">
          <a:xfrm>
            <a:off x="6715140" y="3000372"/>
            <a:ext cx="2214578" cy="2071702"/>
          </a:xfrm>
          <a:prstGeom prst="rect">
            <a:avLst/>
          </a:prstGeom>
          <a:noFill/>
        </p:spPr>
      </p:pic>
      <p:pic>
        <p:nvPicPr>
          <p:cNvPr id="9" name="Picture 2" descr="C:\Users\HP\Desktop\Cours 2018\Lapin.jpeg"/>
          <p:cNvPicPr>
            <a:picLocks noGrp="1" noChangeAspect="1" noChangeArrowheads="1"/>
          </p:cNvPicPr>
          <p:nvPr/>
        </p:nvPicPr>
        <p:blipFill>
          <a:blip r:embed="rId6" cstate="print"/>
          <a:srcRect/>
          <a:stretch>
            <a:fillRect/>
          </a:stretch>
        </p:blipFill>
        <p:spPr bwMode="auto">
          <a:xfrm>
            <a:off x="4071934" y="4572008"/>
            <a:ext cx="2500330" cy="2000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428628"/>
          </a:xfrm>
        </p:spPr>
        <p:txBody>
          <a:bodyPr>
            <a:normAutofit fontScale="90000"/>
          </a:bodyPr>
          <a:lstStyle/>
          <a:p>
            <a:r>
              <a:rPr lang="fr-FR" b="1" u="sng" dirty="0" smtClean="0"/>
              <a:t>Caillette (abomasum)</a:t>
            </a:r>
            <a:endParaRPr lang="fr-FR" b="1" u="sng" dirty="0"/>
          </a:p>
        </p:txBody>
      </p:sp>
      <p:sp>
        <p:nvSpPr>
          <p:cNvPr id="3" name="Espace réservé du contenu 2"/>
          <p:cNvSpPr>
            <a:spLocks noGrp="1"/>
          </p:cNvSpPr>
          <p:nvPr>
            <p:ph idx="1"/>
          </p:nvPr>
        </p:nvSpPr>
        <p:spPr>
          <a:xfrm>
            <a:off x="214282" y="785794"/>
            <a:ext cx="8715436" cy="5857916"/>
          </a:xfrm>
        </p:spPr>
        <p:txBody>
          <a:bodyPr>
            <a:normAutofit/>
          </a:bodyPr>
          <a:lstStyle/>
          <a:p>
            <a:pPr>
              <a:buNone/>
            </a:pPr>
            <a:r>
              <a:rPr lang="fr-FR" sz="2000" dirty="0" smtClean="0"/>
              <a:t>      C’est un véritable estomac car elle seule, possède une muqueuse peptique.</a:t>
            </a:r>
          </a:p>
          <a:p>
            <a:r>
              <a:rPr lang="fr-FR" sz="2000" u="sng" dirty="0" smtClean="0">
                <a:solidFill>
                  <a:srgbClr val="FF0000"/>
                </a:solidFill>
              </a:rPr>
              <a:t>Conformation extérieure</a:t>
            </a:r>
            <a:r>
              <a:rPr lang="fr-FR" sz="2000" dirty="0" smtClean="0">
                <a:solidFill>
                  <a:srgbClr val="FF0000"/>
                </a:solidFill>
              </a:rPr>
              <a:t>: </a:t>
            </a:r>
            <a:r>
              <a:rPr lang="fr-FR" sz="2000" dirty="0" smtClean="0"/>
              <a:t>elle est piriforme, ressemble à un estomac simple, elle possède:</a:t>
            </a:r>
          </a:p>
          <a:p>
            <a:pPr>
              <a:buFontTx/>
              <a:buChar char="-"/>
            </a:pPr>
            <a:r>
              <a:rPr lang="fr-FR" sz="2000" dirty="0" smtClean="0"/>
              <a:t>Une face pariétale ou droite</a:t>
            </a:r>
          </a:p>
          <a:p>
            <a:pPr>
              <a:buFontTx/>
              <a:buChar char="-"/>
            </a:pPr>
            <a:r>
              <a:rPr lang="fr-FR" sz="2000" dirty="0" smtClean="0"/>
              <a:t>Une face viscérale ou droite</a:t>
            </a:r>
          </a:p>
          <a:p>
            <a:pPr>
              <a:buFontTx/>
              <a:buChar char="-"/>
            </a:pPr>
            <a:r>
              <a:rPr lang="fr-FR" sz="2000" dirty="0" smtClean="0"/>
              <a:t>Une grande courbure qui donne attache au grand </a:t>
            </a:r>
            <a:r>
              <a:rPr lang="fr-FR" sz="2000" dirty="0" err="1" smtClean="0"/>
              <a:t>omentum</a:t>
            </a:r>
            <a:endParaRPr lang="fr-FR" sz="2000" dirty="0" smtClean="0"/>
          </a:p>
          <a:p>
            <a:pPr>
              <a:buFontTx/>
              <a:buChar char="-"/>
            </a:pPr>
            <a:r>
              <a:rPr lang="fr-FR" sz="2000" dirty="0" smtClean="0"/>
              <a:t>Une petite courbure qui donne attache au petit </a:t>
            </a:r>
            <a:r>
              <a:rPr lang="fr-FR" sz="2000" dirty="0" err="1" smtClean="0"/>
              <a:t>omentum</a:t>
            </a:r>
            <a:endParaRPr lang="fr-FR" sz="2000" dirty="0" smtClean="0"/>
          </a:p>
          <a:p>
            <a:pPr>
              <a:buFontTx/>
              <a:buChar char="-"/>
            </a:pPr>
            <a:r>
              <a:rPr lang="fr-FR" sz="2000" dirty="0" smtClean="0"/>
              <a:t>Une extrémité </a:t>
            </a:r>
            <a:r>
              <a:rPr lang="fr-FR" sz="2000" dirty="0" err="1" smtClean="0"/>
              <a:t>omasique</a:t>
            </a:r>
            <a:r>
              <a:rPr lang="fr-FR" sz="2000" dirty="0" smtClean="0"/>
              <a:t> appelée: </a:t>
            </a:r>
            <a:r>
              <a:rPr lang="fr-FR" sz="2000" dirty="0" smtClean="0">
                <a:solidFill>
                  <a:srgbClr val="FF0000"/>
                </a:solidFill>
              </a:rPr>
              <a:t>fundus</a:t>
            </a:r>
            <a:r>
              <a:rPr lang="fr-FR" sz="2000" dirty="0" smtClean="0"/>
              <a:t> de la caillette</a:t>
            </a:r>
          </a:p>
          <a:p>
            <a:pPr>
              <a:buFontTx/>
              <a:buChar char="-"/>
            </a:pPr>
            <a:r>
              <a:rPr lang="fr-FR" sz="2000" dirty="0" smtClean="0"/>
              <a:t>Une extrémité opposée qui appartient à la partie pylorique</a:t>
            </a:r>
          </a:p>
          <a:p>
            <a:pPr>
              <a:buFontTx/>
              <a:buChar char="-"/>
            </a:pPr>
            <a:r>
              <a:rPr lang="fr-FR" sz="2000" dirty="0" smtClean="0">
                <a:solidFill>
                  <a:srgbClr val="FF0000"/>
                </a:solidFill>
              </a:rPr>
              <a:t>Le corps </a:t>
            </a:r>
            <a:r>
              <a:rPr lang="fr-FR" sz="2000" dirty="0" smtClean="0"/>
              <a:t>de la caillette est la partie située entre les 2 extrémités</a:t>
            </a:r>
          </a:p>
          <a:p>
            <a:r>
              <a:rPr lang="fr-FR" sz="2000" u="sng" dirty="0" smtClean="0">
                <a:solidFill>
                  <a:srgbClr val="FF0000"/>
                </a:solidFill>
              </a:rPr>
              <a:t>Conformation intérieure</a:t>
            </a:r>
            <a:r>
              <a:rPr lang="fr-FR" sz="2000" dirty="0" smtClean="0">
                <a:solidFill>
                  <a:srgbClr val="FF0000"/>
                </a:solidFill>
              </a:rPr>
              <a:t>: </a:t>
            </a:r>
            <a:r>
              <a:rPr lang="fr-FR" sz="2000" dirty="0" smtClean="0"/>
              <a:t>elle est tapissée par une muqueuse richement glandulaire et très vascularisée.</a:t>
            </a:r>
          </a:p>
          <a:p>
            <a:pPr>
              <a:buNone/>
            </a:pPr>
            <a:r>
              <a:rPr lang="fr-FR" sz="2000" dirty="0" smtClean="0"/>
              <a:t>      Dans le fundus et le corps, elle montre des </a:t>
            </a:r>
            <a:r>
              <a:rPr lang="fr-FR" sz="2000" dirty="0" smtClean="0">
                <a:solidFill>
                  <a:srgbClr val="0070C0"/>
                </a:solidFill>
              </a:rPr>
              <a:t>plis spiraux </a:t>
            </a:r>
            <a:r>
              <a:rPr lang="fr-FR" sz="2000" dirty="0" smtClean="0"/>
              <a:t>qui s’élèvent près de la grande courbure et s’effacent au niveau du sillon </a:t>
            </a:r>
            <a:r>
              <a:rPr lang="fr-FR" sz="2000" dirty="0" err="1" smtClean="0"/>
              <a:t>omasique</a:t>
            </a:r>
            <a:r>
              <a:rPr lang="fr-FR" sz="2000" dirty="0" smtClean="0"/>
              <a:t>.</a:t>
            </a:r>
          </a:p>
          <a:p>
            <a:pPr>
              <a:buNone/>
            </a:pPr>
            <a:r>
              <a:rPr lang="fr-FR" sz="2000" dirty="0" smtClean="0"/>
              <a:t>      Elle possède 2 orifices, l’un communique avec le feuillet et l’autre forme la partie pylorique de la caillette.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3966"/>
          </a:xfrm>
        </p:spPr>
        <p:txBody>
          <a:bodyPr>
            <a:normAutofit fontScale="90000"/>
          </a:bodyPr>
          <a:lstStyle/>
          <a:p>
            <a:endParaRPr lang="fr-FR" dirty="0"/>
          </a:p>
        </p:txBody>
      </p:sp>
      <p:sp>
        <p:nvSpPr>
          <p:cNvPr id="3" name="Espace réservé du contenu 2"/>
          <p:cNvSpPr>
            <a:spLocks noGrp="1"/>
          </p:cNvSpPr>
          <p:nvPr>
            <p:ph idx="1"/>
          </p:nvPr>
        </p:nvSpPr>
        <p:spPr>
          <a:xfrm>
            <a:off x="285720" y="714356"/>
            <a:ext cx="8401080" cy="5857916"/>
          </a:xfrm>
        </p:spPr>
        <p:txBody>
          <a:bodyPr>
            <a:normAutofit lnSpcReduction="10000"/>
          </a:bodyPr>
          <a:lstStyle/>
          <a:p>
            <a:pPr>
              <a:buNone/>
            </a:pPr>
            <a:r>
              <a:rPr lang="fr-FR" dirty="0" smtClean="0"/>
              <a:t>   - </a:t>
            </a:r>
            <a:r>
              <a:rPr lang="fr-FR" u="sng" dirty="0" smtClean="0"/>
              <a:t>Moyens de fixité</a:t>
            </a:r>
            <a:r>
              <a:rPr lang="fr-FR" dirty="0" smtClean="0"/>
              <a:t>: </a:t>
            </a:r>
          </a:p>
          <a:p>
            <a:pPr>
              <a:buNone/>
            </a:pPr>
            <a:r>
              <a:rPr lang="fr-FR" dirty="0" smtClean="0"/>
              <a:t>    Suspendue entre le grand et le petit </a:t>
            </a:r>
            <a:r>
              <a:rPr lang="fr-FR" dirty="0" err="1" smtClean="0"/>
              <a:t>omentum</a:t>
            </a:r>
            <a:r>
              <a:rPr lang="fr-FR" dirty="0" smtClean="0"/>
              <a:t>, c’est le plus mobile de tous les compartiments.</a:t>
            </a:r>
          </a:p>
          <a:p>
            <a:pPr>
              <a:buNone/>
            </a:pPr>
            <a:r>
              <a:rPr lang="fr-FR" dirty="0" smtClean="0"/>
              <a:t>   </a:t>
            </a:r>
            <a:r>
              <a:rPr lang="fr-FR" dirty="0" smtClean="0">
                <a:solidFill>
                  <a:srgbClr val="FF0000"/>
                </a:solidFill>
              </a:rPr>
              <a:t>- Fonction</a:t>
            </a:r>
            <a:r>
              <a:rPr lang="fr-FR" dirty="0" smtClean="0"/>
              <a:t>: par la sécrétion du suc gastrique et le fonctionnement de sa musculature, elle se comporte comme l’estomac simple des autres mammifères.</a:t>
            </a:r>
          </a:p>
          <a:p>
            <a:pPr>
              <a:buNone/>
            </a:pPr>
            <a:r>
              <a:rPr lang="fr-FR" dirty="0" smtClean="0"/>
              <a:t>    Son rôle dans la digestion des protides est important chez le veau où le lait est coagulé et digéré.</a:t>
            </a:r>
          </a:p>
          <a:p>
            <a:pPr>
              <a:buNone/>
            </a:pPr>
            <a:r>
              <a:rPr lang="fr-FR" dirty="0" smtClean="0"/>
              <a:t>    Chez l’adulte, c’est le lieu de la digestion protidique.</a:t>
            </a:r>
            <a:endParaRPr lang="fr-F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txBody>
          <a:bodyPr>
            <a:normAutofit/>
          </a:bodyPr>
          <a:lstStyle/>
          <a:p>
            <a:r>
              <a:rPr lang="fr-FR" sz="2800" b="1" u="sng" dirty="0" smtClean="0"/>
              <a:t>Caillette</a:t>
            </a:r>
            <a:r>
              <a:rPr lang="fr-FR" sz="2400" b="1" dirty="0" smtClean="0"/>
              <a:t> </a:t>
            </a:r>
            <a:br>
              <a:rPr lang="fr-FR" sz="2400" b="1" dirty="0" smtClean="0"/>
            </a:br>
            <a:endParaRPr lang="fr-FR" sz="2400" dirty="0"/>
          </a:p>
        </p:txBody>
      </p:sp>
      <p:sp>
        <p:nvSpPr>
          <p:cNvPr id="3" name="Espace réservé du contenu 2"/>
          <p:cNvSpPr>
            <a:spLocks noGrp="1"/>
          </p:cNvSpPr>
          <p:nvPr>
            <p:ph sz="half" idx="1"/>
          </p:nvPr>
        </p:nvSpPr>
        <p:spPr>
          <a:xfrm>
            <a:off x="285720" y="857232"/>
            <a:ext cx="4210080" cy="5786478"/>
          </a:xfrm>
        </p:spPr>
        <p:txBody>
          <a:bodyPr>
            <a:normAutofit/>
          </a:bodyPr>
          <a:lstStyle/>
          <a:p>
            <a:pPr>
              <a:buNone/>
            </a:pPr>
            <a:endParaRPr lang="fr-FR" sz="2400" dirty="0" smtClean="0"/>
          </a:p>
          <a:p>
            <a:pPr>
              <a:buNone/>
            </a:pPr>
            <a:r>
              <a:rPr lang="fr-FR" sz="2400" b="1" dirty="0" smtClean="0"/>
              <a:t>- </a:t>
            </a:r>
            <a:r>
              <a:rPr lang="fr-FR" sz="2400" b="1" u="sng" dirty="0" smtClean="0">
                <a:solidFill>
                  <a:srgbClr val="FF0000"/>
                </a:solidFill>
              </a:rPr>
              <a:t>Caillette</a:t>
            </a:r>
            <a:r>
              <a:rPr lang="fr-FR" sz="2400" b="1" dirty="0" smtClean="0"/>
              <a:t> </a:t>
            </a:r>
          </a:p>
          <a:p>
            <a:pPr>
              <a:buNone/>
            </a:pPr>
            <a:r>
              <a:rPr lang="fr-FR" sz="2400" b="1" dirty="0" smtClean="0"/>
              <a:t>Formée de </a:t>
            </a:r>
            <a:r>
              <a:rPr lang="fr-FR" sz="2400" b="1" dirty="0" smtClean="0">
                <a:solidFill>
                  <a:srgbClr val="FF0000"/>
                </a:solidFill>
              </a:rPr>
              <a:t>plis spiraux </a:t>
            </a:r>
            <a:r>
              <a:rPr lang="fr-FR" sz="2400" b="1" dirty="0" smtClean="0"/>
              <a:t>qui </a:t>
            </a:r>
          </a:p>
          <a:p>
            <a:pPr>
              <a:buNone/>
            </a:pPr>
            <a:r>
              <a:rPr lang="fr-FR" sz="2400" b="1" dirty="0" smtClean="0"/>
              <a:t>s’effacent par la distension.</a:t>
            </a:r>
          </a:p>
          <a:p>
            <a:pPr>
              <a:buNone/>
            </a:pPr>
            <a:r>
              <a:rPr lang="fr-FR" sz="2400" b="1" dirty="0" smtClean="0"/>
              <a:t>C’est l’estomac peptique</a:t>
            </a:r>
          </a:p>
          <a:p>
            <a:pPr>
              <a:buNone/>
            </a:pPr>
            <a:r>
              <a:rPr lang="fr-FR" sz="2400" b="1" dirty="0" smtClean="0"/>
              <a:t>La limite entre le feuillet et la </a:t>
            </a:r>
          </a:p>
          <a:p>
            <a:pPr>
              <a:buNone/>
            </a:pPr>
            <a:r>
              <a:rPr lang="fr-FR" sz="2400" b="1" dirty="0" smtClean="0"/>
              <a:t>caillette  se fait par le col du </a:t>
            </a:r>
          </a:p>
          <a:p>
            <a:pPr>
              <a:buNone/>
            </a:pPr>
            <a:r>
              <a:rPr lang="fr-FR" sz="2400" b="1" dirty="0" smtClean="0"/>
              <a:t>feuillet.</a:t>
            </a:r>
          </a:p>
          <a:p>
            <a:pPr>
              <a:buNone/>
            </a:pPr>
            <a:r>
              <a:rPr lang="fr-FR" sz="2400" b="1" dirty="0" smtClean="0"/>
              <a:t>L’ouverture de la caillette avec </a:t>
            </a:r>
          </a:p>
          <a:p>
            <a:pPr>
              <a:buNone/>
            </a:pPr>
            <a:r>
              <a:rPr lang="fr-FR" sz="2400" b="1" dirty="0" smtClean="0"/>
              <a:t>l’intestin se fait par l’orifice du </a:t>
            </a:r>
          </a:p>
          <a:p>
            <a:pPr>
              <a:buNone/>
            </a:pPr>
            <a:r>
              <a:rPr lang="fr-FR" sz="2400" b="1" dirty="0" smtClean="0">
                <a:solidFill>
                  <a:srgbClr val="FF0000"/>
                </a:solidFill>
              </a:rPr>
              <a:t>pylore</a:t>
            </a:r>
            <a:r>
              <a:rPr lang="fr-FR" sz="2400" b="1" dirty="0" smtClean="0"/>
              <a:t>. </a:t>
            </a:r>
          </a:p>
          <a:p>
            <a:pPr>
              <a:buNone/>
            </a:pPr>
            <a:endParaRPr lang="fr-FR" sz="2400" dirty="0"/>
          </a:p>
        </p:txBody>
      </p:sp>
      <p:pic>
        <p:nvPicPr>
          <p:cNvPr id="7171" name="Picture 3" descr="C:\Users\HP\Desktop\Cours A2\P3090076.JPG"/>
          <p:cNvPicPr>
            <a:picLocks noGrp="1" noChangeAspect="1" noChangeArrowheads="1"/>
          </p:cNvPicPr>
          <p:nvPr>
            <p:ph sz="half" idx="2"/>
          </p:nvPr>
        </p:nvPicPr>
        <p:blipFill>
          <a:blip r:embed="rId2" cstate="print"/>
          <a:srcRect/>
          <a:stretch>
            <a:fillRect/>
          </a:stretch>
        </p:blipFill>
        <p:spPr bwMode="auto">
          <a:xfrm>
            <a:off x="5429256" y="3929066"/>
            <a:ext cx="3471858" cy="2714644"/>
          </a:xfrm>
          <a:prstGeom prst="rect">
            <a:avLst/>
          </a:prstGeom>
          <a:noFill/>
        </p:spPr>
      </p:pic>
      <p:pic>
        <p:nvPicPr>
          <p:cNvPr id="5" name="Picture 2" descr="C:\Users\HP\Desktop\Cours A2\P3090071.JPG"/>
          <p:cNvPicPr>
            <a:picLocks noChangeAspect="1" noChangeArrowheads="1"/>
          </p:cNvPicPr>
          <p:nvPr/>
        </p:nvPicPr>
        <p:blipFill>
          <a:blip r:embed="rId3" cstate="print"/>
          <a:stretch>
            <a:fillRect/>
          </a:stretch>
        </p:blipFill>
        <p:spPr bwMode="auto">
          <a:xfrm>
            <a:off x="5429256" y="928670"/>
            <a:ext cx="3429024" cy="2857520"/>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pic>
        <p:nvPicPr>
          <p:cNvPr id="1026" name="Picture 2" descr="C:\Users\HP\Desktop\téléchargement (3).jpg"/>
          <p:cNvPicPr>
            <a:picLocks noGrp="1" noChangeAspect="1" noChangeArrowheads="1"/>
          </p:cNvPicPr>
          <p:nvPr>
            <p:ph idx="1"/>
          </p:nvPr>
        </p:nvPicPr>
        <p:blipFill>
          <a:blip r:embed="rId2"/>
          <a:srcRect/>
          <a:stretch>
            <a:fillRect/>
          </a:stretch>
        </p:blipFill>
        <p:spPr bwMode="auto">
          <a:xfrm>
            <a:off x="857224" y="214290"/>
            <a:ext cx="7500990" cy="6357982"/>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b="1" u="sng" dirty="0" smtClean="0"/>
              <a:t>Intestin</a:t>
            </a:r>
            <a:endParaRPr lang="fr-FR" b="1" u="sng" dirty="0"/>
          </a:p>
        </p:txBody>
      </p:sp>
      <p:sp>
        <p:nvSpPr>
          <p:cNvPr id="3" name="Espace réservé du contenu 2"/>
          <p:cNvSpPr>
            <a:spLocks noGrp="1"/>
          </p:cNvSpPr>
          <p:nvPr>
            <p:ph idx="1"/>
          </p:nvPr>
        </p:nvSpPr>
        <p:spPr>
          <a:xfrm>
            <a:off x="214282" y="714356"/>
            <a:ext cx="8715436" cy="5929354"/>
          </a:xfrm>
        </p:spPr>
        <p:txBody>
          <a:bodyPr>
            <a:normAutofit fontScale="92500" lnSpcReduction="10000"/>
          </a:bodyPr>
          <a:lstStyle/>
          <a:p>
            <a:pPr>
              <a:buNone/>
            </a:pPr>
            <a:r>
              <a:rPr lang="fr-FR" dirty="0" smtClean="0"/>
              <a:t> </a:t>
            </a:r>
          </a:p>
          <a:p>
            <a:pPr>
              <a:buNone/>
            </a:pPr>
            <a:r>
              <a:rPr lang="fr-FR" sz="4000" dirty="0" smtClean="0"/>
              <a:t>C’est la partie du tube digestif qui commence au </a:t>
            </a:r>
            <a:r>
              <a:rPr lang="fr-FR" sz="4000" dirty="0" smtClean="0">
                <a:solidFill>
                  <a:srgbClr val="FF0000"/>
                </a:solidFill>
              </a:rPr>
              <a:t>pylore</a:t>
            </a:r>
            <a:r>
              <a:rPr lang="fr-FR" sz="4000" dirty="0" smtClean="0"/>
              <a:t> et se termine à </a:t>
            </a:r>
            <a:r>
              <a:rPr lang="fr-FR" sz="4000" dirty="0" smtClean="0">
                <a:solidFill>
                  <a:srgbClr val="FF0000"/>
                </a:solidFill>
              </a:rPr>
              <a:t>l’anus.</a:t>
            </a:r>
          </a:p>
          <a:p>
            <a:pPr>
              <a:buNone/>
            </a:pPr>
            <a:r>
              <a:rPr lang="fr-FR" sz="4000" dirty="0" smtClean="0"/>
              <a:t>Son développement est variable, il est plus court et moins compliqué chez les Carnivores que chez les Herbivores. </a:t>
            </a:r>
          </a:p>
          <a:p>
            <a:pPr>
              <a:buNone/>
            </a:pPr>
            <a:r>
              <a:rPr lang="fr-FR" sz="4000" dirty="0" smtClean="0"/>
              <a:t>Il est divisé en 2 parties, l’une étroite et longue : </a:t>
            </a:r>
            <a:r>
              <a:rPr lang="fr-FR" sz="4000" dirty="0" smtClean="0">
                <a:solidFill>
                  <a:srgbClr val="FF0000"/>
                </a:solidFill>
              </a:rPr>
              <a:t>l’Intestin grêle </a:t>
            </a:r>
            <a:r>
              <a:rPr lang="fr-FR" sz="4000" dirty="0" smtClean="0"/>
              <a:t>et l’autre plus volumineuse: </a:t>
            </a:r>
            <a:r>
              <a:rPr lang="fr-FR" sz="4000" dirty="0" smtClean="0">
                <a:solidFill>
                  <a:srgbClr val="FF0000"/>
                </a:solidFill>
              </a:rPr>
              <a:t>le gros intestin.</a:t>
            </a:r>
            <a:r>
              <a:rPr lang="fr-FR" sz="4000" dirty="0" smtClean="0"/>
              <a:t>			i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normAutofit/>
          </a:bodyPr>
          <a:lstStyle/>
          <a:p>
            <a:r>
              <a:rPr lang="fr-FR" sz="4800" b="1" u="sng" dirty="0" smtClean="0"/>
              <a:t>Intestin grêle</a:t>
            </a:r>
            <a:endParaRPr lang="fr-FR" sz="4800" b="1" u="sng" dirty="0"/>
          </a:p>
        </p:txBody>
      </p:sp>
      <p:sp>
        <p:nvSpPr>
          <p:cNvPr id="3" name="Espace réservé du contenu 2"/>
          <p:cNvSpPr>
            <a:spLocks noGrp="1"/>
          </p:cNvSpPr>
          <p:nvPr>
            <p:ph idx="1"/>
          </p:nvPr>
        </p:nvSpPr>
        <p:spPr>
          <a:xfrm>
            <a:off x="457200" y="1643050"/>
            <a:ext cx="8229600" cy="4857784"/>
          </a:xfrm>
        </p:spPr>
        <p:txBody>
          <a:bodyPr>
            <a:normAutofit fontScale="92500" lnSpcReduction="20000"/>
          </a:bodyPr>
          <a:lstStyle/>
          <a:p>
            <a:pPr>
              <a:buNone/>
            </a:pPr>
            <a:r>
              <a:rPr lang="fr-FR" sz="6000" dirty="0" smtClean="0"/>
              <a:t>   Long tube cylindroïde qui possède </a:t>
            </a:r>
            <a:r>
              <a:rPr lang="fr-FR" sz="6000" dirty="0" smtClean="0">
                <a:solidFill>
                  <a:srgbClr val="FF0000"/>
                </a:solidFill>
              </a:rPr>
              <a:t>3 segments </a:t>
            </a:r>
            <a:r>
              <a:rPr lang="fr-FR" sz="6000" dirty="0" smtClean="0"/>
              <a:t>successifs et inégaux: </a:t>
            </a:r>
            <a:r>
              <a:rPr lang="fr-FR" sz="6000" dirty="0" smtClean="0">
                <a:solidFill>
                  <a:srgbClr val="0070C0"/>
                </a:solidFill>
              </a:rPr>
              <a:t>le duodénum, le jéjunum et l’iléon</a:t>
            </a:r>
          </a:p>
          <a:p>
            <a:pPr>
              <a:buNone/>
            </a:pPr>
            <a:r>
              <a:rPr lang="fr-FR" sz="6000" b="1" dirty="0" smtClean="0"/>
              <a:t>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00042"/>
          </a:xfrm>
        </p:spPr>
        <p:txBody>
          <a:bodyPr>
            <a:normAutofit fontScale="90000"/>
          </a:bodyPr>
          <a:lstStyle/>
          <a:p>
            <a:r>
              <a:rPr lang="fr-FR" sz="3600" b="1" u="sng" dirty="0" smtClean="0"/>
              <a:t>Duodénum</a:t>
            </a:r>
            <a:endParaRPr lang="fr-FR" sz="3600" b="1" u="sng" dirty="0"/>
          </a:p>
        </p:txBody>
      </p:sp>
      <p:sp>
        <p:nvSpPr>
          <p:cNvPr id="3" name="Espace réservé du contenu 2"/>
          <p:cNvSpPr>
            <a:spLocks noGrp="1"/>
          </p:cNvSpPr>
          <p:nvPr>
            <p:ph idx="1"/>
          </p:nvPr>
        </p:nvSpPr>
        <p:spPr>
          <a:xfrm>
            <a:off x="214282" y="500042"/>
            <a:ext cx="8715436" cy="6143668"/>
          </a:xfrm>
        </p:spPr>
        <p:txBody>
          <a:bodyPr>
            <a:noAutofit/>
          </a:bodyPr>
          <a:lstStyle/>
          <a:p>
            <a:pPr>
              <a:buNone/>
            </a:pPr>
            <a:r>
              <a:rPr lang="fr-FR" sz="2200" dirty="0" smtClean="0"/>
              <a:t>C’est le segment de l’intestin compris entre le pylore et la courbure </a:t>
            </a:r>
            <a:r>
              <a:rPr lang="fr-FR" sz="2200" dirty="0" err="1" smtClean="0"/>
              <a:t>duodéno</a:t>
            </a:r>
            <a:r>
              <a:rPr lang="fr-FR" sz="2200" dirty="0" smtClean="0"/>
              <a:t>-jéjunale. Il reçoit les conduits excréteurs du foie et du </a:t>
            </a:r>
            <a:r>
              <a:rPr lang="fr-FR" sz="2200" dirty="0" err="1" smtClean="0"/>
              <a:t>pancréas.Il</a:t>
            </a:r>
            <a:r>
              <a:rPr lang="fr-FR" sz="2200" dirty="0" smtClean="0"/>
              <a:t> décrit une boucle plus ou moins allongée voisine du rein gauche.</a:t>
            </a:r>
          </a:p>
          <a:p>
            <a:pPr>
              <a:buNone/>
            </a:pPr>
            <a:r>
              <a:rPr lang="fr-FR" sz="2200" dirty="0" smtClean="0">
                <a:solidFill>
                  <a:srgbClr val="FF0000"/>
                </a:solidFill>
              </a:rPr>
              <a:t>     </a:t>
            </a:r>
            <a:r>
              <a:rPr lang="fr-FR" sz="2200" u="sng" dirty="0" smtClean="0">
                <a:solidFill>
                  <a:srgbClr val="FF0000"/>
                </a:solidFill>
              </a:rPr>
              <a:t>Conformation extérieure</a:t>
            </a:r>
            <a:r>
              <a:rPr lang="fr-FR" sz="2200" dirty="0" smtClean="0"/>
              <a:t>: Il possède un calibre plus grand que celui du jéjuno-iléon. Il possède 3 courbures qui le divisent en </a:t>
            </a:r>
            <a:r>
              <a:rPr lang="fr-FR" sz="2200" dirty="0" smtClean="0">
                <a:solidFill>
                  <a:srgbClr val="FF0000"/>
                </a:solidFill>
              </a:rPr>
              <a:t>4 parties</a:t>
            </a:r>
            <a:r>
              <a:rPr lang="fr-FR" sz="2200" dirty="0" smtClean="0"/>
              <a:t>:</a:t>
            </a:r>
          </a:p>
          <a:p>
            <a:pPr>
              <a:buFontTx/>
              <a:buChar char="-"/>
            </a:pPr>
            <a:r>
              <a:rPr lang="fr-FR" sz="2200" dirty="0" smtClean="0"/>
              <a:t>La partie </a:t>
            </a:r>
            <a:r>
              <a:rPr lang="fr-FR" sz="2200" dirty="0" err="1" smtClean="0"/>
              <a:t>crâniale</a:t>
            </a:r>
            <a:r>
              <a:rPr lang="fr-FR" sz="2200" dirty="0" smtClean="0"/>
              <a:t>, relativement courte, elle se termine à la courbure </a:t>
            </a:r>
            <a:r>
              <a:rPr lang="fr-FR" sz="2200" dirty="0" err="1" smtClean="0"/>
              <a:t>crâniale</a:t>
            </a:r>
            <a:r>
              <a:rPr lang="fr-FR" sz="2200" dirty="0" smtClean="0"/>
              <a:t> qui présente juste après le pylore, une dilatation: </a:t>
            </a:r>
            <a:r>
              <a:rPr lang="fr-FR" sz="2200" dirty="0" smtClean="0">
                <a:solidFill>
                  <a:srgbClr val="0070C0"/>
                </a:solidFill>
              </a:rPr>
              <a:t>l’ampoule duodénale.</a:t>
            </a:r>
          </a:p>
          <a:p>
            <a:pPr>
              <a:buFontTx/>
              <a:buChar char="-"/>
            </a:pPr>
            <a:r>
              <a:rPr lang="fr-FR" sz="2200" dirty="0" smtClean="0"/>
              <a:t>La partie descendante va en direction caudale, elle se termine à la courbure caudale.</a:t>
            </a:r>
          </a:p>
          <a:p>
            <a:pPr>
              <a:buFontTx/>
              <a:buChar char="-"/>
            </a:pPr>
            <a:r>
              <a:rPr lang="fr-FR" sz="2200" dirty="0" smtClean="0"/>
              <a:t>La partie transverse va vers la gauche. Elle est allongée chez les Equidés, plus courte chez Carnivores  et confondue avec la courbure caudale chez les Ruminants  car elle est très brève.</a:t>
            </a:r>
          </a:p>
          <a:p>
            <a:pPr>
              <a:buFontTx/>
              <a:buChar char="-"/>
            </a:pPr>
            <a:r>
              <a:rPr lang="fr-FR" sz="2200" dirty="0" smtClean="0"/>
              <a:t>La partie ascendante est très longue chez les Ruminants et le Lapin, moins chez les Carnivores et pas très visible chez les Equidés.</a:t>
            </a:r>
          </a:p>
          <a:p>
            <a:pPr>
              <a:buNone/>
            </a:pPr>
            <a:r>
              <a:rPr lang="fr-FR" sz="2200" dirty="0" smtClean="0"/>
              <a:t>      Elle se termine à la courbure </a:t>
            </a:r>
            <a:r>
              <a:rPr lang="fr-FR" sz="2200" dirty="0" err="1" smtClean="0"/>
              <a:t>duodéno</a:t>
            </a:r>
            <a:r>
              <a:rPr lang="fr-FR" sz="2200" dirty="0" smtClean="0"/>
              <a:t>-jéjunale.</a:t>
            </a:r>
            <a:endParaRPr lang="fr-FR" sz="22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00042"/>
          </a:xfrm>
        </p:spPr>
        <p:txBody>
          <a:bodyPr>
            <a:normAutofit fontScale="90000"/>
          </a:bodyPr>
          <a:lstStyle/>
          <a:p>
            <a:endParaRPr lang="fr-FR" dirty="0"/>
          </a:p>
        </p:txBody>
      </p:sp>
      <p:sp>
        <p:nvSpPr>
          <p:cNvPr id="3" name="Espace réservé du contenu 2"/>
          <p:cNvSpPr>
            <a:spLocks noGrp="1"/>
          </p:cNvSpPr>
          <p:nvPr>
            <p:ph idx="1"/>
          </p:nvPr>
        </p:nvSpPr>
        <p:spPr>
          <a:xfrm>
            <a:off x="214282" y="571480"/>
            <a:ext cx="8715436" cy="6072230"/>
          </a:xfrm>
        </p:spPr>
        <p:txBody>
          <a:bodyPr>
            <a:normAutofit/>
          </a:bodyPr>
          <a:lstStyle/>
          <a:p>
            <a:pPr>
              <a:buNone/>
            </a:pPr>
            <a:r>
              <a:rPr lang="fr-FR" sz="2800" dirty="0" smtClean="0">
                <a:solidFill>
                  <a:srgbClr val="FF0000"/>
                </a:solidFill>
              </a:rPr>
              <a:t>    </a:t>
            </a:r>
            <a:r>
              <a:rPr lang="fr-FR" sz="2800" u="sng" dirty="0" smtClean="0">
                <a:solidFill>
                  <a:srgbClr val="FF0000"/>
                </a:solidFill>
              </a:rPr>
              <a:t>Conformation intérieure:</a:t>
            </a:r>
          </a:p>
          <a:p>
            <a:r>
              <a:rPr lang="fr-FR" sz="2800" dirty="0" smtClean="0"/>
              <a:t>Au niveau du pylore, la muqueuse duodénale présente des plis visibles dans la région </a:t>
            </a:r>
            <a:r>
              <a:rPr lang="fr-FR" sz="2800" dirty="0" err="1" smtClean="0"/>
              <a:t>crâniale</a:t>
            </a:r>
            <a:endParaRPr lang="fr-FR" sz="2800" dirty="0" smtClean="0"/>
          </a:p>
          <a:p>
            <a:r>
              <a:rPr lang="fr-FR" sz="2800" dirty="0" smtClean="0"/>
              <a:t>Dans la plupart des Mammifères, le conduit pancréatique débouche avec le conduit cholédoque dans une petite cavité: </a:t>
            </a:r>
            <a:r>
              <a:rPr lang="fr-FR" sz="2800" dirty="0" smtClean="0">
                <a:solidFill>
                  <a:srgbClr val="FF0000"/>
                </a:solidFill>
              </a:rPr>
              <a:t>l’ampoule hépato-pancréatique</a:t>
            </a:r>
          </a:p>
          <a:p>
            <a:pPr>
              <a:buNone/>
            </a:pPr>
            <a:r>
              <a:rPr lang="fr-FR" sz="2800" dirty="0" smtClean="0">
                <a:solidFill>
                  <a:srgbClr val="FF0000"/>
                </a:solidFill>
              </a:rPr>
              <a:t>    </a:t>
            </a:r>
            <a:r>
              <a:rPr lang="fr-FR" sz="2800" u="sng" dirty="0" smtClean="0">
                <a:solidFill>
                  <a:srgbClr val="FF0000"/>
                </a:solidFill>
              </a:rPr>
              <a:t>Moyens de fixité</a:t>
            </a:r>
            <a:r>
              <a:rPr lang="fr-FR" sz="2800" dirty="0" smtClean="0">
                <a:solidFill>
                  <a:srgbClr val="FF0000"/>
                </a:solidFill>
              </a:rPr>
              <a:t>: </a:t>
            </a:r>
          </a:p>
          <a:p>
            <a:pPr>
              <a:buFontTx/>
              <a:buChar char="-"/>
            </a:pPr>
            <a:r>
              <a:rPr lang="fr-FR" sz="2800" dirty="0" smtClean="0"/>
              <a:t>Il possède son propre méso ou méso duodénum</a:t>
            </a:r>
          </a:p>
          <a:p>
            <a:pPr>
              <a:buFontTx/>
              <a:buChar char="-"/>
            </a:pPr>
            <a:r>
              <a:rPr lang="fr-FR" sz="2800" dirty="0" smtClean="0"/>
              <a:t>Continuité avec le pylore et le jéjunum</a:t>
            </a:r>
          </a:p>
          <a:p>
            <a:pPr>
              <a:buFontTx/>
              <a:buChar char="-"/>
            </a:pPr>
            <a:r>
              <a:rPr lang="fr-FR" sz="2800" dirty="0" smtClean="0"/>
              <a:t>Continuité avec les conduits excréteurs du foie et du pancréas</a:t>
            </a:r>
          </a:p>
          <a:p>
            <a:pPr>
              <a:buFontTx/>
              <a:buChar char="-"/>
            </a:pPr>
            <a:r>
              <a:rPr lang="fr-FR" sz="2800" dirty="0" err="1" smtClean="0"/>
              <a:t>Omentums</a:t>
            </a:r>
            <a:endParaRPr lang="fr-FR" sz="2800" dirty="0" smtClean="0"/>
          </a:p>
          <a:p>
            <a:pPr>
              <a:buFontTx/>
              <a:buChar char="-"/>
            </a:pPr>
            <a:endParaRPr lang="fr-FR" sz="28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1000108"/>
          </a:xfrm>
        </p:spPr>
        <p:txBody>
          <a:bodyPr>
            <a:normAutofit/>
          </a:bodyPr>
          <a:lstStyle/>
          <a:p>
            <a:r>
              <a:rPr lang="fr-FR" b="1" u="sng" dirty="0" smtClean="0"/>
              <a:t>Duodénum</a:t>
            </a:r>
            <a:endParaRPr lang="fr-FR" b="1" u="sng" dirty="0"/>
          </a:p>
        </p:txBody>
      </p:sp>
      <p:pic>
        <p:nvPicPr>
          <p:cNvPr id="2051" name="Picture 3" descr="C:\Users\HP\Desktop\Splanchno\20180211_110103.jpg"/>
          <p:cNvPicPr>
            <a:picLocks noGrp="1" noChangeAspect="1" noChangeArrowheads="1"/>
          </p:cNvPicPr>
          <p:nvPr>
            <p:ph sz="half" idx="2"/>
          </p:nvPr>
        </p:nvPicPr>
        <p:blipFill>
          <a:blip r:embed="rId2" cstate="print"/>
          <a:srcRect/>
          <a:stretch>
            <a:fillRect/>
          </a:stretch>
        </p:blipFill>
        <p:spPr bwMode="auto">
          <a:xfrm>
            <a:off x="5000628" y="857232"/>
            <a:ext cx="3000395" cy="3000396"/>
          </a:xfrm>
          <a:prstGeom prst="rect">
            <a:avLst/>
          </a:prstGeom>
          <a:noFill/>
        </p:spPr>
      </p:pic>
      <p:sp>
        <p:nvSpPr>
          <p:cNvPr id="10" name="Espace réservé du contenu 9"/>
          <p:cNvSpPr>
            <a:spLocks noGrp="1"/>
          </p:cNvSpPr>
          <p:nvPr>
            <p:ph sz="half" idx="1"/>
          </p:nvPr>
        </p:nvSpPr>
        <p:spPr>
          <a:xfrm>
            <a:off x="214282" y="1000108"/>
            <a:ext cx="4281518" cy="5572164"/>
          </a:xfrm>
        </p:spPr>
        <p:txBody>
          <a:bodyPr>
            <a:normAutofit/>
          </a:bodyPr>
          <a:lstStyle/>
          <a:p>
            <a:pPr>
              <a:buNone/>
            </a:pPr>
            <a:r>
              <a:rPr lang="fr-FR" b="1" dirty="0" smtClean="0"/>
              <a:t>Première portion de </a:t>
            </a:r>
          </a:p>
          <a:p>
            <a:pPr>
              <a:buNone/>
            </a:pPr>
            <a:r>
              <a:rPr lang="fr-FR" b="1" dirty="0" smtClean="0"/>
              <a:t>l’intestin grêle ,formé de </a:t>
            </a:r>
          </a:p>
          <a:p>
            <a:pPr>
              <a:buNone/>
            </a:pPr>
            <a:r>
              <a:rPr lang="fr-FR" b="1" dirty="0" smtClean="0">
                <a:solidFill>
                  <a:srgbClr val="FF0000"/>
                </a:solidFill>
              </a:rPr>
              <a:t>3 </a:t>
            </a:r>
            <a:r>
              <a:rPr lang="fr-FR" b="1" dirty="0" smtClean="0"/>
              <a:t>courbures et de </a:t>
            </a:r>
            <a:r>
              <a:rPr lang="fr-FR" b="1" dirty="0" smtClean="0">
                <a:solidFill>
                  <a:srgbClr val="FF0000"/>
                </a:solidFill>
              </a:rPr>
              <a:t>4</a:t>
            </a:r>
            <a:r>
              <a:rPr lang="fr-FR" b="1" dirty="0" smtClean="0"/>
              <a:t> </a:t>
            </a:r>
          </a:p>
          <a:p>
            <a:pPr>
              <a:buNone/>
            </a:pPr>
            <a:r>
              <a:rPr lang="fr-FR" b="1" dirty="0" smtClean="0"/>
              <a:t>parties.</a:t>
            </a:r>
          </a:p>
          <a:p>
            <a:pPr>
              <a:buNone/>
            </a:pPr>
            <a:r>
              <a:rPr lang="fr-FR" b="1" dirty="0" smtClean="0"/>
              <a:t>Il est formé d’une </a:t>
            </a:r>
          </a:p>
          <a:p>
            <a:pPr>
              <a:buNone/>
            </a:pPr>
            <a:r>
              <a:rPr lang="fr-FR" b="1" dirty="0" smtClean="0">
                <a:solidFill>
                  <a:srgbClr val="FF0000"/>
                </a:solidFill>
              </a:rPr>
              <a:t>ampoule duodénale</a:t>
            </a:r>
            <a:r>
              <a:rPr lang="fr-FR" b="1" dirty="0" smtClean="0"/>
              <a:t> ou </a:t>
            </a:r>
          </a:p>
          <a:p>
            <a:pPr>
              <a:buNone/>
            </a:pPr>
            <a:r>
              <a:rPr lang="fr-FR" b="1" dirty="0" smtClean="0">
                <a:solidFill>
                  <a:srgbClr val="FF0000"/>
                </a:solidFill>
              </a:rPr>
              <a:t>hépato-pancréatique</a:t>
            </a:r>
            <a:r>
              <a:rPr lang="fr-FR" b="1" dirty="0" smtClean="0"/>
              <a:t>  où </a:t>
            </a:r>
          </a:p>
          <a:p>
            <a:pPr>
              <a:buNone/>
            </a:pPr>
            <a:r>
              <a:rPr lang="fr-FR" b="1" dirty="0" smtClean="0"/>
              <a:t>débouchent les canaux </a:t>
            </a:r>
          </a:p>
          <a:p>
            <a:pPr>
              <a:buNone/>
            </a:pPr>
            <a:r>
              <a:rPr lang="fr-FR" b="1" dirty="0" smtClean="0"/>
              <a:t>excréteurs du </a:t>
            </a:r>
            <a:r>
              <a:rPr lang="fr-FR" b="1" dirty="0" smtClean="0">
                <a:solidFill>
                  <a:srgbClr val="FF0000"/>
                </a:solidFill>
              </a:rPr>
              <a:t>foie</a:t>
            </a:r>
            <a:r>
              <a:rPr lang="fr-FR" b="1" dirty="0" smtClean="0"/>
              <a:t> et du </a:t>
            </a:r>
          </a:p>
          <a:p>
            <a:pPr>
              <a:buNone/>
            </a:pPr>
            <a:r>
              <a:rPr lang="fr-FR" b="1" dirty="0" smtClean="0">
                <a:solidFill>
                  <a:srgbClr val="FF0000"/>
                </a:solidFill>
              </a:rPr>
              <a:t>pancréas</a:t>
            </a:r>
            <a:r>
              <a:rPr lang="fr-FR" b="1" dirty="0" smtClean="0"/>
              <a:t>. </a:t>
            </a:r>
            <a:endParaRPr lang="fr-FR" b="1" dirty="0"/>
          </a:p>
        </p:txBody>
      </p:sp>
      <p:pic>
        <p:nvPicPr>
          <p:cNvPr id="2052" name="Picture 4" descr="C:\Users\HP\Desktop\Splanchno\ampoule duodénale.gif"/>
          <p:cNvPicPr>
            <a:picLocks noChangeAspect="1" noChangeArrowheads="1"/>
          </p:cNvPicPr>
          <p:nvPr/>
        </p:nvPicPr>
        <p:blipFill>
          <a:blip r:embed="rId3"/>
          <a:srcRect/>
          <a:stretch>
            <a:fillRect/>
          </a:stretch>
        </p:blipFill>
        <p:spPr bwMode="auto">
          <a:xfrm>
            <a:off x="4714876" y="3929066"/>
            <a:ext cx="3810000" cy="2571768"/>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642918"/>
          </a:xfrm>
        </p:spPr>
        <p:txBody>
          <a:bodyPr>
            <a:normAutofit fontScale="90000"/>
          </a:bodyPr>
          <a:lstStyle/>
          <a:p>
            <a:r>
              <a:rPr lang="fr-FR" b="1" u="sng" dirty="0" smtClean="0"/>
              <a:t>Jéjuno-iléon</a:t>
            </a:r>
            <a:endParaRPr lang="fr-FR" b="1" u="sng" dirty="0"/>
          </a:p>
        </p:txBody>
      </p:sp>
      <p:sp>
        <p:nvSpPr>
          <p:cNvPr id="6" name="Espace réservé du contenu 5"/>
          <p:cNvSpPr>
            <a:spLocks noGrp="1"/>
          </p:cNvSpPr>
          <p:nvPr>
            <p:ph idx="1"/>
          </p:nvPr>
        </p:nvSpPr>
        <p:spPr>
          <a:xfrm>
            <a:off x="457200" y="714356"/>
            <a:ext cx="8229600" cy="5857916"/>
          </a:xfrm>
        </p:spPr>
        <p:txBody>
          <a:bodyPr>
            <a:normAutofit lnSpcReduction="10000"/>
          </a:bodyPr>
          <a:lstStyle/>
          <a:p>
            <a:pPr>
              <a:buNone/>
            </a:pPr>
            <a:r>
              <a:rPr lang="fr-FR" dirty="0" smtClean="0"/>
              <a:t>   </a:t>
            </a:r>
            <a:r>
              <a:rPr lang="fr-FR" sz="2400" dirty="0" smtClean="0"/>
              <a:t>Cette partie de l’intestin grêle appendue à un vaste mésentère est plus longue et plus mobile que le duodénum.</a:t>
            </a:r>
          </a:p>
          <a:p>
            <a:pPr>
              <a:buNone/>
            </a:pPr>
            <a:r>
              <a:rPr lang="fr-FR" sz="2400" dirty="0" smtClean="0"/>
              <a:t>  Elle commence à la courbure </a:t>
            </a:r>
            <a:r>
              <a:rPr lang="fr-FR" sz="2400" dirty="0" err="1" smtClean="0">
                <a:solidFill>
                  <a:srgbClr val="FF0000"/>
                </a:solidFill>
              </a:rPr>
              <a:t>duodéno</a:t>
            </a:r>
            <a:r>
              <a:rPr lang="fr-FR" sz="2400" dirty="0" smtClean="0">
                <a:solidFill>
                  <a:srgbClr val="FF0000"/>
                </a:solidFill>
              </a:rPr>
              <a:t>-jéjunale</a:t>
            </a:r>
            <a:r>
              <a:rPr lang="fr-FR" sz="2400" dirty="0" smtClean="0"/>
              <a:t> et se termine à </a:t>
            </a:r>
            <a:r>
              <a:rPr lang="fr-FR" sz="2400" dirty="0" smtClean="0">
                <a:solidFill>
                  <a:srgbClr val="FF0000"/>
                </a:solidFill>
              </a:rPr>
              <a:t>l’</a:t>
            </a:r>
            <a:r>
              <a:rPr lang="fr-FR" sz="2400" dirty="0" err="1" smtClean="0">
                <a:solidFill>
                  <a:srgbClr val="FF0000"/>
                </a:solidFill>
              </a:rPr>
              <a:t>ostium</a:t>
            </a:r>
            <a:r>
              <a:rPr lang="fr-FR" sz="2400" dirty="0" smtClean="0">
                <a:solidFill>
                  <a:srgbClr val="FF0000"/>
                </a:solidFill>
              </a:rPr>
              <a:t> iléal.</a:t>
            </a:r>
          </a:p>
          <a:p>
            <a:pPr>
              <a:buNone/>
            </a:pPr>
            <a:r>
              <a:rPr lang="fr-FR" sz="2400" dirty="0" smtClean="0">
                <a:solidFill>
                  <a:srgbClr val="FF0000"/>
                </a:solidFill>
              </a:rPr>
              <a:t> </a:t>
            </a:r>
            <a:r>
              <a:rPr lang="fr-FR" sz="2400" u="sng" dirty="0" smtClean="0">
                <a:solidFill>
                  <a:srgbClr val="FF0000"/>
                </a:solidFill>
              </a:rPr>
              <a:t>Conformation extérieure: </a:t>
            </a:r>
            <a:r>
              <a:rPr lang="fr-FR" sz="2400" dirty="0" smtClean="0"/>
              <a:t>long tube cylindroïde. La partie concave qui donne insertion au mésentère constitue: </a:t>
            </a:r>
            <a:r>
              <a:rPr lang="fr-FR" sz="2400" dirty="0" smtClean="0">
                <a:solidFill>
                  <a:srgbClr val="0070C0"/>
                </a:solidFill>
              </a:rPr>
              <a:t>le bord mésentérique,</a:t>
            </a:r>
            <a:r>
              <a:rPr lang="fr-FR" sz="2400" dirty="0" smtClean="0"/>
              <a:t> à l’opposé se trouve </a:t>
            </a:r>
            <a:r>
              <a:rPr lang="fr-FR" sz="2400" dirty="0" smtClean="0">
                <a:solidFill>
                  <a:srgbClr val="0070C0"/>
                </a:solidFill>
              </a:rPr>
              <a:t>le bord libre</a:t>
            </a:r>
            <a:r>
              <a:rPr lang="fr-FR" sz="2400" dirty="0" smtClean="0"/>
              <a:t>, convexe.</a:t>
            </a:r>
          </a:p>
          <a:p>
            <a:pPr>
              <a:buNone/>
            </a:pPr>
            <a:r>
              <a:rPr lang="fr-FR" sz="2400" dirty="0" smtClean="0"/>
              <a:t>Les 2 bords sont unis par 2 faces lisses. Son calibre se réduit progressivement à la partie distale. Chez </a:t>
            </a:r>
            <a:r>
              <a:rPr lang="fr-FR" sz="2400" dirty="0" smtClean="0">
                <a:solidFill>
                  <a:srgbClr val="00B050"/>
                </a:solidFill>
              </a:rPr>
              <a:t>le Lapin</a:t>
            </a:r>
            <a:r>
              <a:rPr lang="fr-FR" sz="2400" dirty="0" smtClean="0"/>
              <a:t>, au contraire, sa terminaison est dilatée et constitue: </a:t>
            </a:r>
            <a:r>
              <a:rPr lang="fr-FR" sz="2400" dirty="0" smtClean="0">
                <a:solidFill>
                  <a:srgbClr val="FF0000"/>
                </a:solidFill>
              </a:rPr>
              <a:t>l’ampoule iléale.</a:t>
            </a:r>
          </a:p>
          <a:p>
            <a:pPr>
              <a:buNone/>
            </a:pPr>
            <a:r>
              <a:rPr lang="fr-FR" sz="2400" dirty="0" smtClean="0"/>
              <a:t>La contraction ou le relâchement ne se manifestent jamais sur tout le jéjuno-iléon en même temps.</a:t>
            </a:r>
          </a:p>
          <a:p>
            <a:pPr>
              <a:buNone/>
            </a:pPr>
            <a:r>
              <a:rPr lang="fr-FR" sz="2400" dirty="0" smtClean="0"/>
              <a:t>Sur le vivant ou au moment de l’éviscération, les contractions se déplacent en direction du </a:t>
            </a:r>
            <a:r>
              <a:rPr lang="fr-FR" sz="2400" dirty="0" err="1" smtClean="0"/>
              <a:t>caecum</a:t>
            </a:r>
            <a:r>
              <a:rPr lang="fr-FR" sz="2400" dirty="0" smtClean="0"/>
              <a:t>. Leur ensemble caractérise: </a:t>
            </a:r>
            <a:r>
              <a:rPr lang="fr-FR" sz="2400" dirty="0" smtClean="0">
                <a:solidFill>
                  <a:srgbClr val="FF0000"/>
                </a:solidFill>
              </a:rPr>
              <a:t>le péristaltisme </a:t>
            </a:r>
            <a:r>
              <a:rPr lang="fr-FR" sz="2400" dirty="0" smtClean="0"/>
              <a:t>qui assure la progression des aliments.</a:t>
            </a:r>
            <a:endParaRPr lang="fr-F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642918"/>
          </a:xfrm>
        </p:spPr>
        <p:txBody>
          <a:bodyPr>
            <a:normAutofit fontScale="90000"/>
          </a:bodyPr>
          <a:lstStyle/>
          <a:p>
            <a:r>
              <a:rPr lang="fr-FR" b="1" u="sng" dirty="0" smtClean="0"/>
              <a:t>Joues</a:t>
            </a:r>
            <a:endParaRPr lang="fr-FR" b="1" u="sng" dirty="0"/>
          </a:p>
        </p:txBody>
      </p:sp>
      <p:sp>
        <p:nvSpPr>
          <p:cNvPr id="6" name="Espace réservé du contenu 5"/>
          <p:cNvSpPr>
            <a:spLocks noGrp="1"/>
          </p:cNvSpPr>
          <p:nvPr>
            <p:ph idx="1"/>
          </p:nvPr>
        </p:nvSpPr>
        <p:spPr>
          <a:xfrm>
            <a:off x="214282" y="714356"/>
            <a:ext cx="8715436" cy="5929354"/>
          </a:xfrm>
        </p:spPr>
        <p:txBody>
          <a:bodyPr/>
          <a:lstStyle/>
          <a:p>
            <a:pPr>
              <a:buNone/>
            </a:pPr>
            <a:r>
              <a:rPr lang="fr-FR" sz="2500" b="1" dirty="0" smtClean="0"/>
              <a:t>     </a:t>
            </a:r>
            <a:r>
              <a:rPr lang="fr-FR" sz="2500" dirty="0" smtClean="0"/>
              <a:t>Chaque joue constitue une paroi latérale de la bouche.</a:t>
            </a:r>
          </a:p>
          <a:p>
            <a:r>
              <a:rPr lang="fr-FR" sz="2500" dirty="0" smtClean="0"/>
              <a:t>- Une </a:t>
            </a:r>
            <a:r>
              <a:rPr lang="fr-FR" sz="2500" dirty="0" smtClean="0">
                <a:solidFill>
                  <a:srgbClr val="FF0000"/>
                </a:solidFill>
              </a:rPr>
              <a:t>région  </a:t>
            </a:r>
            <a:r>
              <a:rPr lang="fr-FR" sz="2500" dirty="0" err="1" smtClean="0">
                <a:solidFill>
                  <a:srgbClr val="FF0000"/>
                </a:solidFill>
              </a:rPr>
              <a:t>massétérique</a:t>
            </a:r>
            <a:r>
              <a:rPr lang="fr-FR" sz="2500" dirty="0" smtClean="0"/>
              <a:t> ou plat de la joue</a:t>
            </a:r>
          </a:p>
          <a:p>
            <a:r>
              <a:rPr lang="fr-FR" sz="2500" dirty="0" smtClean="0"/>
              <a:t>- Une </a:t>
            </a:r>
            <a:r>
              <a:rPr lang="fr-FR" sz="2500" dirty="0" smtClean="0">
                <a:solidFill>
                  <a:srgbClr val="FF0000"/>
                </a:solidFill>
              </a:rPr>
              <a:t>région buccale ou </a:t>
            </a:r>
            <a:r>
              <a:rPr lang="fr-FR" sz="2500" dirty="0" err="1" smtClean="0">
                <a:solidFill>
                  <a:srgbClr val="FF0000"/>
                </a:solidFill>
              </a:rPr>
              <a:t>buccinatrice</a:t>
            </a:r>
            <a:r>
              <a:rPr lang="fr-FR" sz="2500" dirty="0" smtClean="0"/>
              <a:t> ou poche de la joue</a:t>
            </a:r>
          </a:p>
          <a:p>
            <a:pPr>
              <a:buNone/>
            </a:pPr>
            <a:r>
              <a:rPr lang="fr-FR" sz="2500" dirty="0" smtClean="0"/>
              <a:t>Les joues ont un rôle actif dans la mastication; Grâce à l’action de leurs muscles, ils repoussent les aliments sur la face pointue des molaires.</a:t>
            </a:r>
          </a:p>
          <a:p>
            <a:pPr>
              <a:buNone/>
            </a:pPr>
            <a:r>
              <a:rPr lang="fr-FR" sz="2500" dirty="0" smtClean="0"/>
              <a:t>A l’intérieur, les limites de la joue sont plus nettes ;Lisse dans la plupart des espèces, la face interne de la joue est formée de grosses papilles dures et dirigées caudalement chez les Ruminants et de poils rudes chez le Lapin. Elle montre le débouché du conduit parotidien et ceux des glandes buccales, plus petits. La terminaison du conduit parotidien est portée par un petit relief : </a:t>
            </a:r>
            <a:r>
              <a:rPr lang="fr-FR" sz="2500" dirty="0" smtClean="0">
                <a:solidFill>
                  <a:srgbClr val="FF0000"/>
                </a:solidFill>
              </a:rPr>
              <a:t>la papille parotidienne.</a:t>
            </a:r>
          </a:p>
          <a:p>
            <a:pPr>
              <a:buNone/>
            </a:pPr>
            <a:endParaRPr lang="fr-FR" sz="2500" dirty="0" smtClean="0"/>
          </a:p>
          <a:p>
            <a:endParaRPr lang="fr-FR"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00042"/>
          </a:xfrm>
        </p:spPr>
        <p:txBody>
          <a:bodyPr>
            <a:normAutofit fontScale="90000"/>
          </a:bodyPr>
          <a:lstStyle/>
          <a:p>
            <a:endParaRPr lang="fr-FR" dirty="0"/>
          </a:p>
        </p:txBody>
      </p:sp>
      <p:sp>
        <p:nvSpPr>
          <p:cNvPr id="3" name="Espace réservé du contenu 2"/>
          <p:cNvSpPr>
            <a:spLocks noGrp="1"/>
          </p:cNvSpPr>
          <p:nvPr>
            <p:ph idx="1"/>
          </p:nvPr>
        </p:nvSpPr>
        <p:spPr>
          <a:xfrm>
            <a:off x="214282" y="428604"/>
            <a:ext cx="8715436" cy="6215106"/>
          </a:xfrm>
        </p:spPr>
        <p:txBody>
          <a:bodyPr>
            <a:normAutofit lnSpcReduction="10000"/>
          </a:bodyPr>
          <a:lstStyle/>
          <a:p>
            <a:pPr>
              <a:buNone/>
            </a:pPr>
            <a:r>
              <a:rPr lang="fr-FR" dirty="0" smtClean="0">
                <a:solidFill>
                  <a:srgbClr val="FF0000"/>
                </a:solidFill>
              </a:rPr>
              <a:t> </a:t>
            </a:r>
            <a:r>
              <a:rPr lang="fr-FR" sz="2400" u="sng" dirty="0" smtClean="0">
                <a:solidFill>
                  <a:srgbClr val="FF0000"/>
                </a:solidFill>
              </a:rPr>
              <a:t>Conformation intérieure</a:t>
            </a:r>
            <a:r>
              <a:rPr lang="fr-FR" sz="2400" dirty="0" smtClean="0">
                <a:solidFill>
                  <a:srgbClr val="FF0000"/>
                </a:solidFill>
              </a:rPr>
              <a:t>:</a:t>
            </a:r>
          </a:p>
          <a:p>
            <a:pPr>
              <a:buNone/>
            </a:pPr>
            <a:r>
              <a:rPr lang="fr-FR" sz="2400" dirty="0" smtClean="0"/>
              <a:t>Toute la cavité est tapissée par une muqueuse molle qui contient </a:t>
            </a:r>
            <a:r>
              <a:rPr lang="fr-FR" sz="2400" dirty="0" smtClean="0">
                <a:solidFill>
                  <a:srgbClr val="0070C0"/>
                </a:solidFill>
              </a:rPr>
              <a:t>des villosités.</a:t>
            </a:r>
          </a:p>
          <a:p>
            <a:pPr>
              <a:buNone/>
            </a:pPr>
            <a:r>
              <a:rPr lang="fr-FR" sz="2400" dirty="0" smtClean="0"/>
              <a:t>Sur certains points, la muqueuse a un aspect particulier dû à l’accumulation de nodules lymphatiques et l’absence de villosités: </a:t>
            </a:r>
            <a:r>
              <a:rPr lang="fr-FR" sz="2400" dirty="0" smtClean="0">
                <a:solidFill>
                  <a:srgbClr val="0070C0"/>
                </a:solidFill>
              </a:rPr>
              <a:t>Ce sont les </a:t>
            </a:r>
            <a:r>
              <a:rPr lang="fr-FR" sz="2400" dirty="0" err="1" smtClean="0">
                <a:solidFill>
                  <a:srgbClr val="0070C0"/>
                </a:solidFill>
              </a:rPr>
              <a:t>lymphonodules</a:t>
            </a:r>
            <a:r>
              <a:rPr lang="fr-FR" sz="2400" dirty="0" smtClean="0">
                <a:solidFill>
                  <a:srgbClr val="0070C0"/>
                </a:solidFill>
              </a:rPr>
              <a:t> agrégés.</a:t>
            </a:r>
          </a:p>
          <a:p>
            <a:pPr>
              <a:buNone/>
            </a:pPr>
            <a:r>
              <a:rPr lang="fr-FR" sz="2400" dirty="0" smtClean="0"/>
              <a:t>La cavité jéjunale continue celle du duodénum mais sans limite visible mais la terminaison de l’iléon est marquée par : </a:t>
            </a:r>
            <a:r>
              <a:rPr lang="fr-FR" sz="2400" dirty="0" smtClean="0">
                <a:solidFill>
                  <a:srgbClr val="0070C0"/>
                </a:solidFill>
              </a:rPr>
              <a:t>l’</a:t>
            </a:r>
            <a:r>
              <a:rPr lang="fr-FR" sz="2400" dirty="0" err="1" smtClean="0">
                <a:solidFill>
                  <a:srgbClr val="0070C0"/>
                </a:solidFill>
              </a:rPr>
              <a:t>ostium</a:t>
            </a:r>
            <a:r>
              <a:rPr lang="fr-FR" sz="2400" dirty="0" smtClean="0">
                <a:solidFill>
                  <a:srgbClr val="0070C0"/>
                </a:solidFill>
              </a:rPr>
              <a:t> iléal. </a:t>
            </a:r>
          </a:p>
          <a:p>
            <a:pPr>
              <a:buNone/>
            </a:pPr>
            <a:r>
              <a:rPr lang="fr-FR" sz="2400" u="sng" dirty="0" smtClean="0">
                <a:solidFill>
                  <a:srgbClr val="FF0000"/>
                </a:solidFill>
              </a:rPr>
              <a:t>Moyens de fixité</a:t>
            </a:r>
            <a:r>
              <a:rPr lang="fr-FR" sz="2400" dirty="0" smtClean="0">
                <a:solidFill>
                  <a:srgbClr val="FF0000"/>
                </a:solidFill>
              </a:rPr>
              <a:t>:</a:t>
            </a:r>
            <a:endParaRPr lang="fr-FR" sz="2400" dirty="0" smtClean="0"/>
          </a:p>
          <a:p>
            <a:pPr>
              <a:buFontTx/>
              <a:buChar char="-"/>
            </a:pPr>
            <a:r>
              <a:rPr lang="fr-FR" sz="2400" dirty="0" smtClean="0"/>
              <a:t>Appendu au mésentère, le plus vaste de tous les </a:t>
            </a:r>
            <a:r>
              <a:rPr lang="fr-FR" sz="2400" dirty="0" err="1" smtClean="0"/>
              <a:t>mésos</a:t>
            </a:r>
            <a:r>
              <a:rPr lang="fr-FR" sz="2400" dirty="0" smtClean="0"/>
              <a:t>.</a:t>
            </a:r>
          </a:p>
          <a:p>
            <a:pPr>
              <a:buFontTx/>
              <a:buChar char="-"/>
            </a:pPr>
            <a:r>
              <a:rPr lang="fr-FR" sz="2400" dirty="0" smtClean="0"/>
              <a:t>Méso-jéjunum et méso-iléon sans distinguer les 2 parties</a:t>
            </a:r>
          </a:p>
          <a:p>
            <a:pPr>
              <a:buFontTx/>
              <a:buChar char="-"/>
            </a:pPr>
            <a:r>
              <a:rPr lang="fr-FR" sz="2400" dirty="0" smtClean="0"/>
              <a:t>Continuité avec le duodénum et avec le gros intestin</a:t>
            </a:r>
          </a:p>
          <a:p>
            <a:pPr>
              <a:buFontTx/>
              <a:buChar char="-"/>
            </a:pPr>
            <a:r>
              <a:rPr lang="fr-FR" sz="2400" dirty="0" smtClean="0"/>
              <a:t>L’iléon possède  un frein particulier: </a:t>
            </a:r>
            <a:r>
              <a:rPr lang="fr-FR" sz="2400" dirty="0" smtClean="0">
                <a:solidFill>
                  <a:srgbClr val="0070C0"/>
                </a:solidFill>
              </a:rPr>
              <a:t>le pli iléo-caecal</a:t>
            </a:r>
          </a:p>
          <a:p>
            <a:pPr>
              <a:buFontTx/>
              <a:buChar char="-"/>
            </a:pPr>
            <a:r>
              <a:rPr lang="fr-FR" sz="2400" dirty="0" smtClean="0"/>
              <a:t>Racine du mésentère: bord qui prend attache à la région lombaire</a:t>
            </a:r>
          </a:p>
          <a:p>
            <a:pPr>
              <a:buFontTx/>
              <a:buChar char="-"/>
            </a:pPr>
            <a:endParaRPr lang="fr-FR" sz="2400" dirty="0">
              <a:solidFill>
                <a:srgbClr val="FF000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b="1" u="sng" dirty="0" smtClean="0"/>
              <a:t>Jéjuno-iléon</a:t>
            </a:r>
            <a:endParaRPr lang="fr-FR" b="1" u="sng" dirty="0"/>
          </a:p>
        </p:txBody>
      </p:sp>
      <p:sp>
        <p:nvSpPr>
          <p:cNvPr id="3" name="Espace réservé du contenu 2"/>
          <p:cNvSpPr>
            <a:spLocks noGrp="1"/>
          </p:cNvSpPr>
          <p:nvPr>
            <p:ph sz="half" idx="1"/>
          </p:nvPr>
        </p:nvSpPr>
        <p:spPr>
          <a:xfrm>
            <a:off x="457200" y="857232"/>
            <a:ext cx="5757874" cy="5715040"/>
          </a:xfrm>
        </p:spPr>
        <p:txBody>
          <a:bodyPr>
            <a:normAutofit/>
          </a:bodyPr>
          <a:lstStyle/>
          <a:p>
            <a:pPr>
              <a:buFontTx/>
              <a:buChar char="-"/>
            </a:pPr>
            <a:r>
              <a:rPr lang="fr-FR" sz="3200" b="1" dirty="0" smtClean="0">
                <a:solidFill>
                  <a:srgbClr val="FF0000"/>
                </a:solidFill>
              </a:rPr>
              <a:t>Jéjunum</a:t>
            </a:r>
            <a:r>
              <a:rPr lang="fr-FR" sz="3200" b="1" dirty="0" smtClean="0"/>
              <a:t>: 2</a:t>
            </a:r>
            <a:r>
              <a:rPr lang="fr-FR" sz="3200" b="1" baseline="30000" dirty="0" smtClean="0"/>
              <a:t>ème</a:t>
            </a:r>
            <a:r>
              <a:rPr lang="fr-FR" sz="3200" b="1" dirty="0" smtClean="0"/>
              <a:t> portion de l’intestin grêle, il est très long</a:t>
            </a:r>
          </a:p>
          <a:p>
            <a:pPr>
              <a:buFontTx/>
              <a:buChar char="-"/>
            </a:pPr>
            <a:r>
              <a:rPr lang="fr-FR" sz="3200" b="1" dirty="0" smtClean="0">
                <a:solidFill>
                  <a:srgbClr val="FF0000"/>
                </a:solidFill>
              </a:rPr>
              <a:t>Iléon</a:t>
            </a:r>
            <a:r>
              <a:rPr lang="fr-FR" sz="3200" b="1" dirty="0" smtClean="0"/>
              <a:t>: 3</a:t>
            </a:r>
            <a:r>
              <a:rPr lang="fr-FR" sz="3200" b="1" baseline="30000" dirty="0" smtClean="0"/>
              <a:t>ème</a:t>
            </a:r>
            <a:r>
              <a:rPr lang="fr-FR" sz="3200" b="1" dirty="0" smtClean="0"/>
              <a:t> portion de l’intestin grêle. Il porte une </a:t>
            </a:r>
            <a:r>
              <a:rPr lang="fr-FR" sz="3200" b="1" dirty="0" smtClean="0">
                <a:solidFill>
                  <a:srgbClr val="FF0000"/>
                </a:solidFill>
              </a:rPr>
              <a:t>ampoule iléale </a:t>
            </a:r>
            <a:r>
              <a:rPr lang="fr-FR" sz="3200" b="1" dirty="0" smtClean="0"/>
              <a:t>chez </a:t>
            </a:r>
            <a:r>
              <a:rPr lang="fr-FR" sz="3200" b="1" dirty="0" smtClean="0">
                <a:solidFill>
                  <a:srgbClr val="FF0000"/>
                </a:solidFill>
              </a:rPr>
              <a:t>le Lapin </a:t>
            </a:r>
            <a:r>
              <a:rPr lang="fr-FR" sz="3200" b="1" dirty="0" smtClean="0"/>
              <a:t>et se rétrécit dans les autres espèces</a:t>
            </a:r>
          </a:p>
          <a:p>
            <a:pPr>
              <a:buNone/>
            </a:pPr>
            <a:r>
              <a:rPr lang="fr-FR" sz="3200" b="1" dirty="0" smtClean="0">
                <a:solidFill>
                  <a:srgbClr val="FF0000"/>
                </a:solidFill>
              </a:rPr>
              <a:t>   Jéjuno-iléon </a:t>
            </a:r>
            <a:r>
              <a:rPr lang="fr-FR" sz="3200" b="1" dirty="0" smtClean="0"/>
              <a:t>: les limites entre les 2 portions ne sont pas visibles, il est fixé par  </a:t>
            </a:r>
            <a:r>
              <a:rPr lang="fr-FR" sz="3200" b="1" dirty="0" smtClean="0">
                <a:solidFill>
                  <a:srgbClr val="FF0000"/>
                </a:solidFill>
              </a:rPr>
              <a:t>le mésentère </a:t>
            </a:r>
          </a:p>
          <a:p>
            <a:pPr>
              <a:buFontTx/>
              <a:buChar char="-"/>
            </a:pPr>
            <a:endParaRPr lang="fr-FR" b="1" dirty="0"/>
          </a:p>
        </p:txBody>
      </p:sp>
      <p:pic>
        <p:nvPicPr>
          <p:cNvPr id="3074" name="Picture 2" descr="C:\Users\HP\Desktop\Splanchno\20180211_110108.jpg"/>
          <p:cNvPicPr>
            <a:picLocks noGrp="1" noChangeAspect="1" noChangeArrowheads="1"/>
          </p:cNvPicPr>
          <p:nvPr>
            <p:ph sz="half" idx="2"/>
          </p:nvPr>
        </p:nvPicPr>
        <p:blipFill>
          <a:blip r:embed="rId2" cstate="print"/>
          <a:srcRect/>
          <a:stretch>
            <a:fillRect/>
          </a:stretch>
        </p:blipFill>
        <p:spPr bwMode="auto">
          <a:xfrm>
            <a:off x="7215206" y="2500306"/>
            <a:ext cx="1643074" cy="2000264"/>
          </a:xfrm>
          <a:prstGeom prst="rect">
            <a:avLst/>
          </a:prstGeom>
          <a:noFill/>
        </p:spPr>
      </p:pic>
      <p:pic>
        <p:nvPicPr>
          <p:cNvPr id="3077" name="Picture 5" descr="C:\Users\HP\Desktop\Splanchno\20180211_110113.jpg"/>
          <p:cNvPicPr>
            <a:picLocks noChangeAspect="1" noChangeArrowheads="1"/>
          </p:cNvPicPr>
          <p:nvPr/>
        </p:nvPicPr>
        <p:blipFill>
          <a:blip r:embed="rId3" cstate="print"/>
          <a:srcRect/>
          <a:stretch>
            <a:fillRect/>
          </a:stretch>
        </p:blipFill>
        <p:spPr bwMode="auto">
          <a:xfrm>
            <a:off x="7215206" y="4572008"/>
            <a:ext cx="1643074" cy="2071726"/>
          </a:xfrm>
          <a:prstGeom prst="rect">
            <a:avLst/>
          </a:prstGeom>
          <a:noFill/>
        </p:spPr>
      </p:pic>
      <p:pic>
        <p:nvPicPr>
          <p:cNvPr id="6" name="Picture 3" descr="C:\Users\HP\Desktop\Cours A2\P3090074.JPG"/>
          <p:cNvPicPr>
            <a:picLocks noChangeAspect="1" noChangeArrowheads="1"/>
          </p:cNvPicPr>
          <p:nvPr/>
        </p:nvPicPr>
        <p:blipFill>
          <a:blip r:embed="rId4" cstate="print"/>
          <a:srcRect/>
          <a:stretch>
            <a:fillRect/>
          </a:stretch>
        </p:blipFill>
        <p:spPr bwMode="auto">
          <a:xfrm>
            <a:off x="6643702" y="214290"/>
            <a:ext cx="2286016" cy="2234408"/>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714356"/>
          </a:xfrm>
        </p:spPr>
        <p:txBody>
          <a:bodyPr>
            <a:normAutofit fontScale="90000"/>
          </a:bodyPr>
          <a:lstStyle/>
          <a:p>
            <a:r>
              <a:rPr lang="fr-FR" b="1" u="sng" dirty="0" smtClean="0">
                <a:solidFill>
                  <a:srgbClr val="FF0000"/>
                </a:solidFill>
              </a:rPr>
              <a:t>Structure de l’IG</a:t>
            </a:r>
            <a:endParaRPr lang="fr-FR" dirty="0"/>
          </a:p>
        </p:txBody>
      </p:sp>
      <p:sp>
        <p:nvSpPr>
          <p:cNvPr id="6" name="Espace réservé du contenu 5"/>
          <p:cNvSpPr>
            <a:spLocks noGrp="1"/>
          </p:cNvSpPr>
          <p:nvPr>
            <p:ph idx="1"/>
          </p:nvPr>
        </p:nvSpPr>
        <p:spPr>
          <a:xfrm>
            <a:off x="214282" y="785794"/>
            <a:ext cx="8643998" cy="5857916"/>
          </a:xfrm>
        </p:spPr>
        <p:txBody>
          <a:bodyPr>
            <a:normAutofit fontScale="92500"/>
          </a:bodyPr>
          <a:lstStyle/>
          <a:p>
            <a:pPr>
              <a:buFontTx/>
              <a:buChar char="-"/>
            </a:pPr>
            <a:r>
              <a:rPr lang="fr-FR" dirty="0" smtClean="0">
                <a:solidFill>
                  <a:srgbClr val="0070C0"/>
                </a:solidFill>
              </a:rPr>
              <a:t>Séreuse</a:t>
            </a:r>
            <a:r>
              <a:rPr lang="fr-FR" dirty="0" smtClean="0"/>
              <a:t>: feuillet viscéral du péritoine </a:t>
            </a:r>
          </a:p>
          <a:p>
            <a:pPr>
              <a:buFontTx/>
              <a:buChar char="-"/>
            </a:pPr>
            <a:r>
              <a:rPr lang="fr-FR" dirty="0" smtClean="0">
                <a:solidFill>
                  <a:srgbClr val="0070C0"/>
                </a:solidFill>
              </a:rPr>
              <a:t>Musculeuse</a:t>
            </a:r>
            <a:r>
              <a:rPr lang="fr-FR" dirty="0" smtClean="0"/>
              <a:t>: 2 plans de fibres: longitudinales et circulaires</a:t>
            </a:r>
          </a:p>
          <a:p>
            <a:pPr>
              <a:buFontTx/>
              <a:buChar char="-"/>
            </a:pPr>
            <a:r>
              <a:rPr lang="fr-FR" dirty="0" smtClean="0">
                <a:solidFill>
                  <a:srgbClr val="0070C0"/>
                </a:solidFill>
              </a:rPr>
              <a:t>Sous-muqueuse</a:t>
            </a:r>
            <a:r>
              <a:rPr lang="fr-FR" dirty="0" smtClean="0"/>
              <a:t>: formée de tissu conjonctif délicat; Dans le duodénum, elle loge des glandes particulières: les glandes duodénales</a:t>
            </a:r>
          </a:p>
          <a:p>
            <a:pPr>
              <a:buFontTx/>
              <a:buChar char="-"/>
            </a:pPr>
            <a:r>
              <a:rPr lang="fr-FR" dirty="0" smtClean="0">
                <a:solidFill>
                  <a:srgbClr val="0070C0"/>
                </a:solidFill>
              </a:rPr>
              <a:t>Muqueuse</a:t>
            </a:r>
            <a:r>
              <a:rPr lang="fr-FR" dirty="0" smtClean="0"/>
              <a:t>: elle contient des </a:t>
            </a:r>
            <a:r>
              <a:rPr lang="fr-FR" dirty="0" smtClean="0">
                <a:solidFill>
                  <a:srgbClr val="00B050"/>
                </a:solidFill>
              </a:rPr>
              <a:t>cellules absorbantes</a:t>
            </a:r>
            <a:r>
              <a:rPr lang="fr-FR" dirty="0" smtClean="0"/>
              <a:t>, des </a:t>
            </a:r>
            <a:r>
              <a:rPr lang="fr-FR" dirty="0" smtClean="0">
                <a:solidFill>
                  <a:srgbClr val="00B050"/>
                </a:solidFill>
              </a:rPr>
              <a:t>cellules caliciformes </a:t>
            </a:r>
            <a:r>
              <a:rPr lang="fr-FR" dirty="0" smtClean="0"/>
              <a:t>(mucus), des </a:t>
            </a:r>
            <a:r>
              <a:rPr lang="fr-FR" dirty="0" smtClean="0">
                <a:solidFill>
                  <a:srgbClr val="00B050"/>
                </a:solidFill>
              </a:rPr>
              <a:t>cellules </a:t>
            </a:r>
            <a:r>
              <a:rPr lang="fr-FR" dirty="0" err="1" smtClean="0">
                <a:solidFill>
                  <a:srgbClr val="00B050"/>
                </a:solidFill>
              </a:rPr>
              <a:t>migratices</a:t>
            </a:r>
            <a:r>
              <a:rPr lang="fr-FR" dirty="0" smtClean="0">
                <a:solidFill>
                  <a:srgbClr val="00B050"/>
                </a:solidFill>
              </a:rPr>
              <a:t> </a:t>
            </a:r>
            <a:r>
              <a:rPr lang="fr-FR" dirty="0" smtClean="0"/>
              <a:t>(cellules lymphoïdes), </a:t>
            </a:r>
            <a:r>
              <a:rPr lang="fr-FR" dirty="0" smtClean="0">
                <a:solidFill>
                  <a:srgbClr val="00B050"/>
                </a:solidFill>
              </a:rPr>
              <a:t>des villosités </a:t>
            </a:r>
            <a:r>
              <a:rPr lang="fr-FR" dirty="0" smtClean="0"/>
              <a:t>, organes de l’absorption, des </a:t>
            </a:r>
            <a:r>
              <a:rPr lang="fr-FR" dirty="0" smtClean="0">
                <a:solidFill>
                  <a:srgbClr val="00B050"/>
                </a:solidFill>
              </a:rPr>
              <a:t>glandes intestinales</a:t>
            </a:r>
            <a:r>
              <a:rPr lang="fr-FR" dirty="0" smtClean="0"/>
              <a:t>, des </a:t>
            </a:r>
            <a:r>
              <a:rPr lang="fr-FR" dirty="0" smtClean="0">
                <a:solidFill>
                  <a:srgbClr val="00B050"/>
                </a:solidFill>
              </a:rPr>
              <a:t>nodules lymphatiques </a:t>
            </a:r>
            <a:r>
              <a:rPr lang="fr-FR" dirty="0" smtClean="0"/>
              <a:t>sous 2 formes: </a:t>
            </a:r>
            <a:r>
              <a:rPr lang="fr-FR" dirty="0" smtClean="0">
                <a:solidFill>
                  <a:srgbClr val="FF0000"/>
                </a:solidFill>
              </a:rPr>
              <a:t>isolés</a:t>
            </a:r>
            <a:r>
              <a:rPr lang="fr-FR" dirty="0" smtClean="0"/>
              <a:t> ou groupés en </a:t>
            </a:r>
            <a:r>
              <a:rPr lang="fr-FR" dirty="0" smtClean="0">
                <a:solidFill>
                  <a:srgbClr val="FF0000"/>
                </a:solidFill>
              </a:rPr>
              <a:t>« Plaques de Peyer». </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txBody>
          <a:bodyPr>
            <a:normAutofit/>
          </a:bodyPr>
          <a:lstStyle/>
          <a:p>
            <a:r>
              <a:rPr lang="fr-FR" sz="4800" b="1" u="sng" dirty="0" smtClean="0"/>
              <a:t>Gros intestin</a:t>
            </a:r>
            <a:endParaRPr lang="fr-FR" sz="4800" b="1" u="sng" dirty="0"/>
          </a:p>
        </p:txBody>
      </p:sp>
      <p:sp>
        <p:nvSpPr>
          <p:cNvPr id="3" name="Espace réservé du contenu 2"/>
          <p:cNvSpPr>
            <a:spLocks noGrp="1"/>
          </p:cNvSpPr>
          <p:nvPr>
            <p:ph idx="1"/>
          </p:nvPr>
        </p:nvSpPr>
        <p:spPr>
          <a:xfrm>
            <a:off x="457200" y="857232"/>
            <a:ext cx="8229600" cy="5643602"/>
          </a:xfrm>
        </p:spPr>
        <p:txBody>
          <a:bodyPr>
            <a:normAutofit lnSpcReduction="10000"/>
          </a:bodyPr>
          <a:lstStyle/>
          <a:p>
            <a:pPr>
              <a:buNone/>
            </a:pPr>
            <a:r>
              <a:rPr lang="fr-FR" sz="2400" dirty="0" smtClean="0"/>
              <a:t>C’est la partie du tube digestif qui fait suite à l’intestin grêle et se termine à l’anus, orifice par lequel il s’ouvre à l’extérieur.</a:t>
            </a:r>
          </a:p>
          <a:p>
            <a:pPr>
              <a:buNone/>
            </a:pPr>
            <a:r>
              <a:rPr lang="fr-FR" sz="2400" dirty="0" smtClean="0"/>
              <a:t>Il est divisible en 3 segments successifs: </a:t>
            </a:r>
            <a:r>
              <a:rPr lang="fr-FR" sz="2400" dirty="0" smtClean="0">
                <a:solidFill>
                  <a:srgbClr val="0070C0"/>
                </a:solidFill>
              </a:rPr>
              <a:t>Le </a:t>
            </a:r>
            <a:r>
              <a:rPr lang="fr-FR" sz="2400" dirty="0" err="1" smtClean="0">
                <a:solidFill>
                  <a:srgbClr val="0070C0"/>
                </a:solidFill>
              </a:rPr>
              <a:t>caecum</a:t>
            </a:r>
            <a:r>
              <a:rPr lang="fr-FR" sz="2400" dirty="0" smtClean="0">
                <a:solidFill>
                  <a:srgbClr val="0070C0"/>
                </a:solidFill>
              </a:rPr>
              <a:t> ,le côlon </a:t>
            </a:r>
            <a:r>
              <a:rPr lang="fr-FR" sz="2400" dirty="0" smtClean="0"/>
              <a:t>et</a:t>
            </a:r>
            <a:r>
              <a:rPr lang="fr-FR" sz="2400" dirty="0" smtClean="0">
                <a:solidFill>
                  <a:srgbClr val="0070C0"/>
                </a:solidFill>
              </a:rPr>
              <a:t> le rectum</a:t>
            </a:r>
            <a:r>
              <a:rPr lang="fr-FR" sz="2400" dirty="0" smtClean="0"/>
              <a:t> auxquels il faut rajouter un bref </a:t>
            </a:r>
            <a:r>
              <a:rPr lang="fr-FR" sz="2400" dirty="0" smtClean="0">
                <a:solidFill>
                  <a:srgbClr val="0070C0"/>
                </a:solidFill>
              </a:rPr>
              <a:t>canal anal</a:t>
            </a:r>
            <a:r>
              <a:rPr lang="fr-FR" sz="2400" dirty="0" smtClean="0"/>
              <a:t>.</a:t>
            </a:r>
          </a:p>
          <a:p>
            <a:pPr>
              <a:buNone/>
            </a:pPr>
            <a:r>
              <a:rPr lang="fr-FR" sz="2400" u="sng" dirty="0" smtClean="0">
                <a:solidFill>
                  <a:srgbClr val="FF0000"/>
                </a:solidFill>
              </a:rPr>
              <a:t>Caractères généraux</a:t>
            </a:r>
            <a:r>
              <a:rPr lang="fr-FR" sz="2400" dirty="0" smtClean="0">
                <a:solidFill>
                  <a:srgbClr val="FF0000"/>
                </a:solidFill>
              </a:rPr>
              <a:t>: </a:t>
            </a:r>
          </a:p>
          <a:p>
            <a:pPr>
              <a:buNone/>
            </a:pPr>
            <a:r>
              <a:rPr lang="fr-FR" sz="2400" u="sng" dirty="0" smtClean="0">
                <a:solidFill>
                  <a:srgbClr val="FF0000"/>
                </a:solidFill>
              </a:rPr>
              <a:t>Rôle</a:t>
            </a:r>
            <a:r>
              <a:rPr lang="fr-FR" sz="2400" dirty="0" smtClean="0"/>
              <a:t>: c’est là où  s’achève la digestion ; Malgré l’absence de villosités, l’absorption est très active</a:t>
            </a:r>
          </a:p>
          <a:p>
            <a:pPr>
              <a:buNone/>
            </a:pPr>
            <a:r>
              <a:rPr lang="fr-FR" sz="2400" u="sng" dirty="0" smtClean="0">
                <a:solidFill>
                  <a:srgbClr val="FF0000"/>
                </a:solidFill>
              </a:rPr>
              <a:t>Dimensions et capacité</a:t>
            </a:r>
            <a:r>
              <a:rPr lang="fr-FR" sz="2400" dirty="0" smtClean="0"/>
              <a:t>: Le gros intestin est marqué par la nature de l’alimentation et le genre de vie.</a:t>
            </a:r>
          </a:p>
          <a:p>
            <a:pPr>
              <a:buFontTx/>
              <a:buChar char="-"/>
            </a:pPr>
            <a:r>
              <a:rPr lang="fr-FR" sz="2400" dirty="0" smtClean="0"/>
              <a:t>Bref chez les Carnivores</a:t>
            </a:r>
          </a:p>
          <a:p>
            <a:pPr>
              <a:buFontTx/>
              <a:buChar char="-"/>
            </a:pPr>
            <a:r>
              <a:rPr lang="fr-FR" sz="2400" dirty="0" smtClean="0"/>
              <a:t>Très long et compliqué chez les Herbivores</a:t>
            </a:r>
          </a:p>
          <a:p>
            <a:pPr>
              <a:buFontTx/>
              <a:buChar char="-"/>
            </a:pPr>
            <a:r>
              <a:rPr lang="fr-FR" sz="2400" dirty="0" smtClean="0"/>
              <a:t>Plus développé chez les Equidés  (où il occupe les ¾ de la cavité abdominale) que chez les Ruminants</a:t>
            </a:r>
          </a:p>
          <a:p>
            <a:pPr>
              <a:buNone/>
            </a:pPr>
            <a:r>
              <a:rPr lang="fr-FR" sz="2400" dirty="0" smtClean="0"/>
              <a:t>Sa capacité moyenne est de 140 litres chez le Cheval, 40 litres chez le Bœuf, 4 ou 5 litres  chez les Petits ruminants.</a:t>
            </a:r>
            <a:endParaRPr lang="fr-FR" sz="6000"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fr-FR" b="1" u="sng" dirty="0" err="1" smtClean="0"/>
              <a:t>Caecum</a:t>
            </a:r>
            <a:endParaRPr lang="fr-FR" b="1" u="sng" dirty="0"/>
          </a:p>
        </p:txBody>
      </p:sp>
      <p:sp>
        <p:nvSpPr>
          <p:cNvPr id="3" name="Espace réservé du contenu 2"/>
          <p:cNvSpPr>
            <a:spLocks noGrp="1"/>
          </p:cNvSpPr>
          <p:nvPr>
            <p:ph idx="1"/>
          </p:nvPr>
        </p:nvSpPr>
        <p:spPr>
          <a:xfrm>
            <a:off x="285720" y="642918"/>
            <a:ext cx="8643998" cy="6000792"/>
          </a:xfrm>
        </p:spPr>
        <p:txBody>
          <a:bodyPr>
            <a:normAutofit fontScale="92500" lnSpcReduction="10000"/>
          </a:bodyPr>
          <a:lstStyle/>
          <a:p>
            <a:pPr>
              <a:buNone/>
            </a:pPr>
            <a:r>
              <a:rPr lang="fr-FR" sz="2800" dirty="0" smtClean="0"/>
              <a:t>C’est la partie initiale du gros intestin</a:t>
            </a:r>
          </a:p>
          <a:p>
            <a:pPr>
              <a:buNone/>
            </a:pPr>
            <a:r>
              <a:rPr lang="fr-FR" sz="2800" u="sng" dirty="0" smtClean="0">
                <a:solidFill>
                  <a:srgbClr val="FF0000"/>
                </a:solidFill>
              </a:rPr>
              <a:t>Conformation extérieure</a:t>
            </a:r>
            <a:r>
              <a:rPr lang="fr-FR" sz="2800" dirty="0" smtClean="0">
                <a:solidFill>
                  <a:srgbClr val="FF0000"/>
                </a:solidFill>
              </a:rPr>
              <a:t>: </a:t>
            </a:r>
          </a:p>
          <a:p>
            <a:pPr>
              <a:buFontTx/>
              <a:buChar char="-"/>
            </a:pPr>
            <a:r>
              <a:rPr lang="fr-FR" sz="2800" dirty="0" smtClean="0"/>
              <a:t>Lisse et petit, simplement recourbé chez les Carnivores</a:t>
            </a:r>
          </a:p>
          <a:p>
            <a:pPr>
              <a:buFontTx/>
              <a:buChar char="-"/>
            </a:pPr>
            <a:r>
              <a:rPr lang="fr-FR" sz="2800" dirty="0" smtClean="0"/>
              <a:t>Formé de bandes charnues et de bosselures chez les Herbivores et Omnivores. Son développement est maximal chez les Equidés et le Lapin</a:t>
            </a:r>
          </a:p>
          <a:p>
            <a:pPr>
              <a:buFontTx/>
              <a:buChar char="-"/>
            </a:pPr>
            <a:r>
              <a:rPr lang="fr-FR" sz="2800" dirty="0" smtClean="0"/>
              <a:t>Lisse et cylindroïde chez les Ruminants, son calibre est plus grand que toutes les autres parties de l’intestin; La partie initiale est dilatée et forme : </a:t>
            </a:r>
            <a:r>
              <a:rPr lang="fr-FR" sz="2800" dirty="0" smtClean="0">
                <a:solidFill>
                  <a:srgbClr val="0070C0"/>
                </a:solidFill>
              </a:rPr>
              <a:t>la base</a:t>
            </a:r>
            <a:r>
              <a:rPr lang="fr-FR" sz="2800" dirty="0" smtClean="0"/>
              <a:t> où s’attachent la terminaison de l’iléon et le début du gros côlon.</a:t>
            </a:r>
          </a:p>
          <a:p>
            <a:pPr>
              <a:buNone/>
            </a:pPr>
            <a:r>
              <a:rPr lang="fr-FR" sz="2800" dirty="0" smtClean="0"/>
              <a:t>L’extrémité opposée ou </a:t>
            </a:r>
            <a:r>
              <a:rPr lang="fr-FR" sz="2800" dirty="0" smtClean="0">
                <a:solidFill>
                  <a:srgbClr val="0070C0"/>
                </a:solidFill>
              </a:rPr>
              <a:t>apex</a:t>
            </a:r>
            <a:r>
              <a:rPr lang="fr-FR" sz="2800" dirty="0" smtClean="0"/>
              <a:t> est pointue et reste libre.</a:t>
            </a:r>
          </a:p>
          <a:p>
            <a:pPr>
              <a:buNone/>
            </a:pPr>
            <a:r>
              <a:rPr lang="fr-FR" sz="2800" dirty="0" smtClean="0"/>
              <a:t>Le </a:t>
            </a:r>
            <a:r>
              <a:rPr lang="fr-FR" sz="2800" dirty="0" smtClean="0">
                <a:solidFill>
                  <a:srgbClr val="0070C0"/>
                </a:solidFill>
              </a:rPr>
              <a:t>corps </a:t>
            </a:r>
            <a:r>
              <a:rPr lang="fr-FR" sz="2800" dirty="0" smtClean="0"/>
              <a:t>du </a:t>
            </a:r>
            <a:r>
              <a:rPr lang="fr-FR" sz="2800" dirty="0" err="1" smtClean="0"/>
              <a:t>caecum</a:t>
            </a:r>
            <a:r>
              <a:rPr lang="fr-FR" sz="2800" dirty="0" smtClean="0"/>
              <a:t> est la partie intermédiaire.</a:t>
            </a:r>
          </a:p>
          <a:p>
            <a:pPr>
              <a:buNone/>
            </a:pPr>
            <a:r>
              <a:rPr lang="fr-FR" sz="2800" dirty="0" smtClean="0"/>
              <a:t>Il possède une partie rétrécie: </a:t>
            </a:r>
            <a:r>
              <a:rPr lang="fr-FR" sz="2800" dirty="0" smtClean="0">
                <a:solidFill>
                  <a:srgbClr val="FF0000"/>
                </a:solidFill>
              </a:rPr>
              <a:t>l’appendice vermiforme, </a:t>
            </a:r>
            <a:r>
              <a:rPr lang="fr-FR" sz="2800" dirty="0" smtClean="0"/>
              <a:t>comparable à celui de l’Homme.</a:t>
            </a:r>
            <a:endParaRPr lang="fr-FR" sz="2800"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28604"/>
          </a:xfrm>
        </p:spPr>
        <p:txBody>
          <a:bodyPr>
            <a:normAutofit fontScale="90000"/>
          </a:bodyPr>
          <a:lstStyle/>
          <a:p>
            <a:endParaRPr lang="fr-FR" dirty="0"/>
          </a:p>
        </p:txBody>
      </p:sp>
      <p:sp>
        <p:nvSpPr>
          <p:cNvPr id="3" name="Espace réservé du contenu 2"/>
          <p:cNvSpPr>
            <a:spLocks noGrp="1"/>
          </p:cNvSpPr>
          <p:nvPr>
            <p:ph idx="1"/>
          </p:nvPr>
        </p:nvSpPr>
        <p:spPr>
          <a:xfrm>
            <a:off x="214282" y="214290"/>
            <a:ext cx="8715436" cy="6429420"/>
          </a:xfrm>
        </p:spPr>
        <p:txBody>
          <a:bodyPr>
            <a:normAutofit fontScale="47500" lnSpcReduction="20000"/>
          </a:bodyPr>
          <a:lstStyle/>
          <a:p>
            <a:pPr>
              <a:buNone/>
            </a:pPr>
            <a:endParaRPr lang="fr-FR" sz="3500" u="sng" dirty="0" smtClean="0">
              <a:solidFill>
                <a:srgbClr val="FF0000"/>
              </a:solidFill>
            </a:endParaRPr>
          </a:p>
          <a:p>
            <a:pPr>
              <a:buNone/>
            </a:pPr>
            <a:endParaRPr lang="fr-FR" sz="4100" u="sng" dirty="0" smtClean="0">
              <a:solidFill>
                <a:srgbClr val="FF0000"/>
              </a:solidFill>
            </a:endParaRPr>
          </a:p>
          <a:p>
            <a:pPr>
              <a:buNone/>
            </a:pPr>
            <a:r>
              <a:rPr lang="fr-FR" sz="5800" u="sng" dirty="0" smtClean="0">
                <a:solidFill>
                  <a:srgbClr val="FF0000"/>
                </a:solidFill>
              </a:rPr>
              <a:t>Conformation intérieure</a:t>
            </a:r>
            <a:r>
              <a:rPr lang="fr-FR" sz="5800" dirty="0" smtClean="0">
                <a:solidFill>
                  <a:srgbClr val="FF0000"/>
                </a:solidFill>
              </a:rPr>
              <a:t>:</a:t>
            </a:r>
            <a:r>
              <a:rPr lang="fr-FR" sz="5800" dirty="0" smtClean="0"/>
              <a:t> Quand il y a des bosselures, les sillons qui les délimitent forment des plis semi-lunaires à l’intérieur.</a:t>
            </a:r>
          </a:p>
          <a:p>
            <a:pPr>
              <a:buNone/>
            </a:pPr>
            <a:r>
              <a:rPr lang="fr-FR" sz="5800" dirty="0" smtClean="0"/>
              <a:t>Le </a:t>
            </a:r>
            <a:r>
              <a:rPr lang="fr-FR" sz="5800" dirty="0" smtClean="0">
                <a:solidFill>
                  <a:srgbClr val="0070C0"/>
                </a:solidFill>
              </a:rPr>
              <a:t>Lapin </a:t>
            </a:r>
            <a:r>
              <a:rPr lang="fr-FR" sz="5800" dirty="0" smtClean="0"/>
              <a:t>possède un pli particulier: </a:t>
            </a:r>
            <a:r>
              <a:rPr lang="fr-FR" sz="5800" dirty="0" smtClean="0">
                <a:solidFill>
                  <a:srgbClr val="00B050"/>
                </a:solidFill>
              </a:rPr>
              <a:t>le pli spiral</a:t>
            </a:r>
          </a:p>
          <a:p>
            <a:pPr>
              <a:buNone/>
            </a:pPr>
            <a:r>
              <a:rPr lang="fr-FR" sz="5800" dirty="0" smtClean="0"/>
              <a:t>Plusieurs orifices sont visibles à l’intérieur du </a:t>
            </a:r>
            <a:r>
              <a:rPr lang="fr-FR" sz="5800" dirty="0" err="1" smtClean="0"/>
              <a:t>caecum</a:t>
            </a:r>
            <a:r>
              <a:rPr lang="fr-FR" sz="5800" dirty="0" smtClean="0"/>
              <a:t>, ce sont: l’</a:t>
            </a:r>
            <a:r>
              <a:rPr lang="fr-FR" sz="5800" dirty="0" err="1" smtClean="0"/>
              <a:t>ostium</a:t>
            </a:r>
            <a:r>
              <a:rPr lang="fr-FR" sz="5800" dirty="0" smtClean="0"/>
              <a:t> iléal, l’</a:t>
            </a:r>
            <a:r>
              <a:rPr lang="fr-FR" sz="5800" dirty="0" err="1" smtClean="0"/>
              <a:t>ostium</a:t>
            </a:r>
            <a:r>
              <a:rPr lang="fr-FR" sz="5800" dirty="0" smtClean="0"/>
              <a:t> </a:t>
            </a:r>
            <a:r>
              <a:rPr lang="fr-FR" sz="5800" dirty="0" err="1" smtClean="0"/>
              <a:t>caeco</a:t>
            </a:r>
            <a:r>
              <a:rPr lang="fr-FR" sz="5800" dirty="0" smtClean="0"/>
              <a:t>-colique et l’</a:t>
            </a:r>
            <a:r>
              <a:rPr lang="fr-FR" sz="5800" dirty="0" err="1" smtClean="0"/>
              <a:t>ostium</a:t>
            </a:r>
            <a:r>
              <a:rPr lang="fr-FR" sz="5800" dirty="0" smtClean="0"/>
              <a:t> avec l’appendice vermiforme.</a:t>
            </a:r>
          </a:p>
          <a:p>
            <a:pPr>
              <a:buNone/>
            </a:pPr>
            <a:r>
              <a:rPr lang="fr-FR" sz="5800" u="sng" dirty="0" smtClean="0">
                <a:solidFill>
                  <a:srgbClr val="FF0000"/>
                </a:solidFill>
              </a:rPr>
              <a:t>Moyens de fixité</a:t>
            </a:r>
            <a:r>
              <a:rPr lang="fr-FR" sz="5800" dirty="0" smtClean="0">
                <a:solidFill>
                  <a:srgbClr val="FF0000"/>
                </a:solidFill>
              </a:rPr>
              <a:t>: </a:t>
            </a:r>
          </a:p>
          <a:p>
            <a:pPr>
              <a:buFontTx/>
              <a:buChar char="-"/>
            </a:pPr>
            <a:r>
              <a:rPr lang="fr-FR" sz="5800" dirty="0" smtClean="0"/>
              <a:t>Continuité avec l’iléon par le pli iléo-caecal</a:t>
            </a:r>
          </a:p>
          <a:p>
            <a:pPr>
              <a:buFontTx/>
              <a:buChar char="-"/>
            </a:pPr>
            <a:r>
              <a:rPr lang="fr-FR" sz="5800" dirty="0" smtClean="0"/>
              <a:t>Continuité avec le côlon par le pli </a:t>
            </a:r>
            <a:r>
              <a:rPr lang="fr-FR" sz="5800" dirty="0" err="1" smtClean="0"/>
              <a:t>caeco</a:t>
            </a:r>
            <a:r>
              <a:rPr lang="fr-FR" sz="5800" dirty="0" smtClean="0"/>
              <a:t>-colique, l’apex reste libre</a:t>
            </a:r>
          </a:p>
          <a:p>
            <a:pPr>
              <a:buFontTx/>
              <a:buChar char="-"/>
            </a:pPr>
            <a:r>
              <a:rPr lang="fr-FR" sz="5800" dirty="0" smtClean="0"/>
              <a:t>Uni au rein droit, au pancréas et au côlon transverse chez les Equidés</a:t>
            </a:r>
          </a:p>
          <a:p>
            <a:pPr>
              <a:buFontTx/>
              <a:buChar char="-"/>
            </a:pPr>
            <a:endParaRPr lang="fr-FR" sz="4100" dirty="0" smtClean="0">
              <a:solidFill>
                <a:srgbClr val="FF0000"/>
              </a:solidFill>
            </a:endParaRPr>
          </a:p>
          <a:p>
            <a:pPr>
              <a:buNone/>
            </a:pPr>
            <a:r>
              <a:rPr lang="fr-FR" sz="4100" dirty="0" smtClean="0">
                <a:solidFill>
                  <a:srgbClr val="FF0000"/>
                </a:solidFill>
              </a:rPr>
              <a:t> </a:t>
            </a:r>
          </a:p>
          <a:p>
            <a:endParaRPr lang="fr-FR" sz="41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b="1" u="sng" dirty="0" smtClean="0"/>
              <a:t>Côlon</a:t>
            </a:r>
            <a:endParaRPr lang="fr-FR" b="1" u="sng" dirty="0"/>
          </a:p>
        </p:txBody>
      </p:sp>
      <p:sp>
        <p:nvSpPr>
          <p:cNvPr id="3" name="Espace réservé du contenu 2"/>
          <p:cNvSpPr>
            <a:spLocks noGrp="1"/>
          </p:cNvSpPr>
          <p:nvPr>
            <p:ph idx="1"/>
          </p:nvPr>
        </p:nvSpPr>
        <p:spPr>
          <a:xfrm>
            <a:off x="285720" y="571480"/>
            <a:ext cx="8572560" cy="6072230"/>
          </a:xfrm>
        </p:spPr>
        <p:txBody>
          <a:bodyPr>
            <a:normAutofit fontScale="85000" lnSpcReduction="10000"/>
          </a:bodyPr>
          <a:lstStyle/>
          <a:p>
            <a:endParaRPr lang="fr-FR" dirty="0" smtClean="0"/>
          </a:p>
          <a:p>
            <a:pPr>
              <a:buNone/>
            </a:pPr>
            <a:r>
              <a:rPr lang="fr-FR" dirty="0" smtClean="0"/>
              <a:t>    Il constitue la majeure partie du gros intestin</a:t>
            </a:r>
          </a:p>
          <a:p>
            <a:pPr>
              <a:buFontTx/>
              <a:buChar char="-"/>
            </a:pPr>
            <a:r>
              <a:rPr lang="fr-FR" u="sng" dirty="0" smtClean="0">
                <a:solidFill>
                  <a:srgbClr val="FF0000"/>
                </a:solidFill>
              </a:rPr>
              <a:t>Conformation extérieure</a:t>
            </a:r>
            <a:r>
              <a:rPr lang="fr-FR" dirty="0" smtClean="0">
                <a:solidFill>
                  <a:srgbClr val="FF0000"/>
                </a:solidFill>
              </a:rPr>
              <a:t>: </a:t>
            </a:r>
            <a:r>
              <a:rPr lang="fr-FR" dirty="0" smtClean="0"/>
              <a:t>Elle dépend du régime alimentaire, il est formé de 3 parties fondamentales: </a:t>
            </a:r>
            <a:r>
              <a:rPr lang="fr-FR" dirty="0" smtClean="0">
                <a:solidFill>
                  <a:srgbClr val="FF0000"/>
                </a:solidFill>
              </a:rPr>
              <a:t>le côlon ascendant</a:t>
            </a:r>
            <a:r>
              <a:rPr lang="fr-FR" dirty="0" smtClean="0"/>
              <a:t> qui fait suite au </a:t>
            </a:r>
            <a:r>
              <a:rPr lang="fr-FR" dirty="0" err="1" smtClean="0"/>
              <a:t>caecum</a:t>
            </a:r>
            <a:r>
              <a:rPr lang="fr-FR" dirty="0" smtClean="0"/>
              <a:t>, </a:t>
            </a:r>
            <a:r>
              <a:rPr lang="fr-FR" dirty="0" smtClean="0">
                <a:solidFill>
                  <a:srgbClr val="FF0000"/>
                </a:solidFill>
              </a:rPr>
              <a:t>le côlon transverse </a:t>
            </a:r>
            <a:r>
              <a:rPr lang="fr-FR" dirty="0" smtClean="0"/>
              <a:t>sous l’hypochondre droit et </a:t>
            </a:r>
            <a:r>
              <a:rPr lang="fr-FR" dirty="0" smtClean="0">
                <a:solidFill>
                  <a:srgbClr val="FF0000"/>
                </a:solidFill>
              </a:rPr>
              <a:t>le côlon descendant </a:t>
            </a:r>
            <a:r>
              <a:rPr lang="fr-FR" dirty="0" smtClean="0"/>
              <a:t>au niveau du flanc gauche.</a:t>
            </a:r>
          </a:p>
          <a:p>
            <a:pPr>
              <a:buFontTx/>
              <a:buChar char="-"/>
            </a:pPr>
            <a:r>
              <a:rPr lang="fr-FR" dirty="0" smtClean="0"/>
              <a:t>Chez l’Homme et </a:t>
            </a:r>
            <a:r>
              <a:rPr lang="fr-FR" dirty="0" smtClean="0">
                <a:solidFill>
                  <a:srgbClr val="FF0000"/>
                </a:solidFill>
              </a:rPr>
              <a:t>le </a:t>
            </a:r>
            <a:r>
              <a:rPr lang="fr-FR" dirty="0" err="1" smtClean="0">
                <a:solidFill>
                  <a:srgbClr val="FF0000"/>
                </a:solidFill>
              </a:rPr>
              <a:t>Lapin</a:t>
            </a:r>
            <a:r>
              <a:rPr lang="fr-FR" dirty="0" err="1" smtClean="0"/>
              <a:t>,la</a:t>
            </a:r>
            <a:r>
              <a:rPr lang="fr-FR" dirty="0" smtClean="0"/>
              <a:t> partie terminale du côlon qui précède le rectum forme: </a:t>
            </a:r>
            <a:r>
              <a:rPr lang="fr-FR" dirty="0" smtClean="0">
                <a:solidFill>
                  <a:srgbClr val="FF0000"/>
                </a:solidFill>
              </a:rPr>
              <a:t>le côlon sigmoïde</a:t>
            </a:r>
            <a:r>
              <a:rPr lang="fr-FR" dirty="0" smtClean="0"/>
              <a:t>, confondu avec le côlon descendant dans les autres espèces.</a:t>
            </a:r>
          </a:p>
          <a:p>
            <a:pPr>
              <a:buFontTx/>
              <a:buChar char="-"/>
            </a:pPr>
            <a:r>
              <a:rPr lang="fr-FR" dirty="0" smtClean="0"/>
              <a:t>Chez les Carnivores, le gros intestin est court et étroit</a:t>
            </a:r>
          </a:p>
          <a:p>
            <a:pPr>
              <a:buFontTx/>
              <a:buChar char="-"/>
            </a:pPr>
            <a:r>
              <a:rPr lang="fr-FR" dirty="0" smtClean="0"/>
              <a:t>Chez les Herbivores, il est allongé</a:t>
            </a:r>
          </a:p>
          <a:p>
            <a:pPr>
              <a:buFontTx/>
              <a:buChar char="-"/>
            </a:pPr>
            <a:r>
              <a:rPr lang="fr-FR" dirty="0" smtClean="0"/>
              <a:t>Chez les Ruminants, il est étroit et lisse  </a:t>
            </a:r>
            <a:endParaRPr lang="fr-FR"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fr-FR" u="sng" dirty="0" smtClean="0"/>
              <a:t>Côlon ascendant</a:t>
            </a:r>
            <a:endParaRPr lang="fr-FR" u="sng" dirty="0"/>
          </a:p>
        </p:txBody>
      </p:sp>
      <p:sp>
        <p:nvSpPr>
          <p:cNvPr id="3" name="Espace réservé du contenu 2"/>
          <p:cNvSpPr>
            <a:spLocks noGrp="1"/>
          </p:cNvSpPr>
          <p:nvPr>
            <p:ph idx="1"/>
          </p:nvPr>
        </p:nvSpPr>
        <p:spPr>
          <a:xfrm>
            <a:off x="214282" y="785794"/>
            <a:ext cx="8643998" cy="5857916"/>
          </a:xfrm>
        </p:spPr>
        <p:txBody>
          <a:bodyPr>
            <a:normAutofit fontScale="92500" lnSpcReduction="20000"/>
          </a:bodyPr>
          <a:lstStyle/>
          <a:p>
            <a:r>
              <a:rPr lang="fr-FR" dirty="0" smtClean="0"/>
              <a:t>Il est très long chez les Ongulés et le Lapin: 4m chez le Cheval, 5 à 10 m chez le Bœuf, 5 à 6 m chez les Petits ruminants et 30 à 35cm chez le Lapin.</a:t>
            </a:r>
          </a:p>
          <a:p>
            <a:r>
              <a:rPr lang="fr-FR" dirty="0" smtClean="0"/>
              <a:t>Chez les Equidés, il est appelé: </a:t>
            </a:r>
            <a:r>
              <a:rPr lang="fr-FR" dirty="0" smtClean="0">
                <a:solidFill>
                  <a:srgbClr val="00B050"/>
                </a:solidFill>
              </a:rPr>
              <a:t>Gros côlon ou côlon replié </a:t>
            </a:r>
            <a:r>
              <a:rPr lang="fr-FR" dirty="0" smtClean="0"/>
              <a:t>et occupe à lui seul , la moitié de l’abdomen. </a:t>
            </a:r>
          </a:p>
          <a:p>
            <a:pPr>
              <a:buNone/>
            </a:pPr>
            <a:r>
              <a:rPr lang="fr-FR" dirty="0" smtClean="0"/>
              <a:t>Il est formé du </a:t>
            </a:r>
            <a:r>
              <a:rPr lang="fr-FR" dirty="0" smtClean="0">
                <a:solidFill>
                  <a:srgbClr val="0070C0"/>
                </a:solidFill>
              </a:rPr>
              <a:t>côlon ventral droit </a:t>
            </a:r>
            <a:r>
              <a:rPr lang="fr-FR" dirty="0" smtClean="0"/>
              <a:t>et du </a:t>
            </a:r>
            <a:r>
              <a:rPr lang="fr-FR" dirty="0" smtClean="0">
                <a:solidFill>
                  <a:srgbClr val="0070C0"/>
                </a:solidFill>
              </a:rPr>
              <a:t>côlon ventral gauche</a:t>
            </a:r>
            <a:r>
              <a:rPr lang="fr-FR" dirty="0" smtClean="0"/>
              <a:t> continus au niveau de </a:t>
            </a:r>
            <a:r>
              <a:rPr lang="fr-FR" dirty="0" smtClean="0">
                <a:solidFill>
                  <a:srgbClr val="FF0000"/>
                </a:solidFill>
              </a:rPr>
              <a:t>la courbure sternale.</a:t>
            </a:r>
          </a:p>
          <a:p>
            <a:pPr>
              <a:buNone/>
            </a:pPr>
            <a:r>
              <a:rPr lang="fr-FR" dirty="0" smtClean="0">
                <a:solidFill>
                  <a:srgbClr val="FF0000"/>
                </a:solidFill>
              </a:rPr>
              <a:t>La courbure pelvienne </a:t>
            </a:r>
            <a:r>
              <a:rPr lang="fr-FR" dirty="0" smtClean="0"/>
              <a:t>unit le </a:t>
            </a:r>
            <a:r>
              <a:rPr lang="fr-FR" dirty="0" smtClean="0">
                <a:solidFill>
                  <a:srgbClr val="0070C0"/>
                </a:solidFill>
              </a:rPr>
              <a:t>côlon dorsal </a:t>
            </a:r>
            <a:r>
              <a:rPr lang="fr-FR" dirty="0" smtClean="0"/>
              <a:t>au </a:t>
            </a:r>
            <a:r>
              <a:rPr lang="fr-FR" dirty="0" smtClean="0">
                <a:solidFill>
                  <a:srgbClr val="0070C0"/>
                </a:solidFill>
              </a:rPr>
              <a:t>côlon ventral.</a:t>
            </a:r>
          </a:p>
          <a:p>
            <a:pPr>
              <a:buNone/>
            </a:pPr>
            <a:r>
              <a:rPr lang="fr-FR" dirty="0" smtClean="0">
                <a:solidFill>
                  <a:srgbClr val="0070C0"/>
                </a:solidFill>
              </a:rPr>
              <a:t>Le côlon dorsal droit </a:t>
            </a:r>
            <a:r>
              <a:rPr lang="fr-FR" dirty="0" smtClean="0"/>
              <a:t>et </a:t>
            </a:r>
            <a:r>
              <a:rPr lang="fr-FR" dirty="0" smtClean="0">
                <a:solidFill>
                  <a:srgbClr val="0070C0"/>
                </a:solidFill>
              </a:rPr>
              <a:t>le côlon dorsal gauche </a:t>
            </a:r>
            <a:r>
              <a:rPr lang="fr-FR" dirty="0" smtClean="0"/>
              <a:t>sont unis par </a:t>
            </a:r>
            <a:r>
              <a:rPr lang="fr-FR" dirty="0" smtClean="0">
                <a:solidFill>
                  <a:srgbClr val="FF0000"/>
                </a:solidFill>
              </a:rPr>
              <a:t>la courbure diaphragmatique.</a:t>
            </a:r>
          </a:p>
          <a:p>
            <a:pPr>
              <a:buNone/>
            </a:pPr>
            <a:r>
              <a:rPr lang="fr-FR" dirty="0" smtClean="0"/>
              <a:t>Chez les Ruminants, il forme un </a:t>
            </a:r>
            <a:r>
              <a:rPr lang="fr-FR" dirty="0" smtClean="0">
                <a:solidFill>
                  <a:srgbClr val="00B050"/>
                </a:solidFill>
              </a:rPr>
              <a:t>«S» </a:t>
            </a:r>
            <a:r>
              <a:rPr lang="fr-FR" dirty="0" smtClean="0"/>
              <a:t>allongé , ce sont </a:t>
            </a:r>
            <a:r>
              <a:rPr lang="fr-FR" dirty="0" smtClean="0">
                <a:solidFill>
                  <a:srgbClr val="00B050"/>
                </a:solidFill>
              </a:rPr>
              <a:t>l’anse proximale et l’anse distale. </a:t>
            </a:r>
            <a:r>
              <a:rPr lang="fr-FR" dirty="0" smtClean="0"/>
              <a:t>Au centre, </a:t>
            </a:r>
            <a:r>
              <a:rPr lang="fr-FR" dirty="0" smtClean="0">
                <a:solidFill>
                  <a:srgbClr val="00B050"/>
                </a:solidFill>
              </a:rPr>
              <a:t>l’anse spirale. </a:t>
            </a:r>
            <a:endParaRPr lang="fr-FR" dirty="0">
              <a:solidFill>
                <a:srgbClr val="00B050"/>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u="sng" dirty="0" smtClean="0"/>
              <a:t>Côlon transverse</a:t>
            </a:r>
            <a:endParaRPr lang="fr-FR" u="sng" dirty="0"/>
          </a:p>
        </p:txBody>
      </p:sp>
      <p:sp>
        <p:nvSpPr>
          <p:cNvPr id="3" name="Espace réservé du contenu 2"/>
          <p:cNvSpPr>
            <a:spLocks noGrp="1"/>
          </p:cNvSpPr>
          <p:nvPr>
            <p:ph idx="1"/>
          </p:nvPr>
        </p:nvSpPr>
        <p:spPr>
          <a:xfrm>
            <a:off x="457200" y="1000108"/>
            <a:ext cx="8472518" cy="5357850"/>
          </a:xfrm>
        </p:spPr>
        <p:txBody>
          <a:bodyPr>
            <a:normAutofit/>
          </a:bodyPr>
          <a:lstStyle/>
          <a:p>
            <a:r>
              <a:rPr lang="fr-FR" dirty="0" smtClean="0"/>
              <a:t>Il </a:t>
            </a:r>
            <a:r>
              <a:rPr lang="fr-FR" sz="4000" dirty="0" smtClean="0"/>
              <a:t>est relativement long chez l’Homme mais </a:t>
            </a:r>
            <a:r>
              <a:rPr lang="fr-FR" sz="4000" dirty="0" smtClean="0">
                <a:solidFill>
                  <a:srgbClr val="FF0000"/>
                </a:solidFill>
              </a:rPr>
              <a:t>bref et mal délimité </a:t>
            </a:r>
            <a:r>
              <a:rPr lang="fr-FR" sz="4000" dirty="0" smtClean="0"/>
              <a:t>chez les </a:t>
            </a:r>
            <a:r>
              <a:rPr lang="fr-FR" sz="4000" dirty="0" smtClean="0">
                <a:solidFill>
                  <a:srgbClr val="FF0000"/>
                </a:solidFill>
              </a:rPr>
              <a:t>Mammifères Domestiques.</a:t>
            </a:r>
          </a:p>
          <a:p>
            <a:r>
              <a:rPr lang="fr-FR" sz="4000" dirty="0" smtClean="0"/>
              <a:t>C’est un bref segment qui unit le côlon ascendant au côlon descendant.</a:t>
            </a:r>
          </a:p>
          <a:p>
            <a:r>
              <a:rPr lang="fr-FR" sz="4000" dirty="0" smtClean="0">
                <a:solidFill>
                  <a:srgbClr val="0070C0"/>
                </a:solidFill>
              </a:rPr>
              <a:t>Bosselé chez Equidés, le Lapin</a:t>
            </a:r>
            <a:r>
              <a:rPr lang="fr-FR" sz="4000" dirty="0" smtClean="0"/>
              <a:t> et </a:t>
            </a:r>
            <a:r>
              <a:rPr lang="fr-FR" sz="4000" dirty="0" smtClean="0">
                <a:solidFill>
                  <a:srgbClr val="0070C0"/>
                </a:solidFill>
              </a:rPr>
              <a:t>l’Homme</a:t>
            </a:r>
            <a:r>
              <a:rPr lang="fr-FR" sz="4000" dirty="0" smtClean="0"/>
              <a:t>, il est </a:t>
            </a:r>
            <a:r>
              <a:rPr lang="fr-FR" sz="4000" dirty="0" smtClean="0">
                <a:solidFill>
                  <a:srgbClr val="00B050"/>
                </a:solidFill>
              </a:rPr>
              <a:t>lisse</a:t>
            </a:r>
            <a:r>
              <a:rPr lang="fr-FR" sz="4000" dirty="0" smtClean="0"/>
              <a:t> chez les </a:t>
            </a:r>
            <a:r>
              <a:rPr lang="fr-FR" sz="4000" dirty="0" smtClean="0">
                <a:solidFill>
                  <a:srgbClr val="00B050"/>
                </a:solidFill>
              </a:rPr>
              <a:t>Ruminants </a:t>
            </a:r>
            <a:r>
              <a:rPr lang="fr-FR" sz="4000" dirty="0" smtClean="0"/>
              <a:t>et</a:t>
            </a:r>
            <a:r>
              <a:rPr lang="fr-FR" sz="4000" dirty="0" smtClean="0">
                <a:solidFill>
                  <a:srgbClr val="00B050"/>
                </a:solidFill>
              </a:rPr>
              <a:t> Carnivores.</a:t>
            </a:r>
            <a:endParaRPr lang="fr-FR" sz="4000" dirty="0">
              <a:solidFill>
                <a:srgbClr val="00B050"/>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00042"/>
          </a:xfrm>
        </p:spPr>
        <p:txBody>
          <a:bodyPr>
            <a:normAutofit fontScale="90000"/>
          </a:bodyPr>
          <a:lstStyle/>
          <a:p>
            <a:r>
              <a:rPr lang="fr-FR" u="sng" dirty="0" smtClean="0"/>
              <a:t>Côlon descendant</a:t>
            </a:r>
            <a:endParaRPr lang="fr-FR" u="sng" dirty="0"/>
          </a:p>
        </p:txBody>
      </p:sp>
      <p:sp>
        <p:nvSpPr>
          <p:cNvPr id="3" name="Espace réservé du contenu 2"/>
          <p:cNvSpPr>
            <a:spLocks noGrp="1"/>
          </p:cNvSpPr>
          <p:nvPr>
            <p:ph idx="1"/>
          </p:nvPr>
        </p:nvSpPr>
        <p:spPr>
          <a:xfrm>
            <a:off x="214282" y="500042"/>
            <a:ext cx="8643998" cy="6143668"/>
          </a:xfrm>
        </p:spPr>
        <p:txBody>
          <a:bodyPr>
            <a:normAutofit fontScale="85000" lnSpcReduction="20000"/>
          </a:bodyPr>
          <a:lstStyle/>
          <a:p>
            <a:pPr>
              <a:buNone/>
            </a:pPr>
            <a:endParaRPr lang="fr-FR" dirty="0" smtClean="0"/>
          </a:p>
          <a:p>
            <a:r>
              <a:rPr lang="fr-FR" sz="2800" dirty="0" smtClean="0"/>
              <a:t>Il présente une disposition simple. Son calibre est en général plus faible que celui du côlon ascendant. </a:t>
            </a:r>
          </a:p>
          <a:p>
            <a:r>
              <a:rPr lang="fr-FR" sz="2800" dirty="0" smtClean="0">
                <a:solidFill>
                  <a:srgbClr val="FF0000"/>
                </a:solidFill>
              </a:rPr>
              <a:t>Bosselé chez les Equidés et le Lapin</a:t>
            </a:r>
            <a:r>
              <a:rPr lang="fr-FR" sz="2800" dirty="0" smtClean="0"/>
              <a:t>, il est </a:t>
            </a:r>
            <a:r>
              <a:rPr lang="fr-FR" sz="2800" dirty="0" smtClean="0">
                <a:solidFill>
                  <a:srgbClr val="0070C0"/>
                </a:solidFill>
              </a:rPr>
              <a:t>lisse</a:t>
            </a:r>
            <a:r>
              <a:rPr lang="fr-FR" sz="2800" dirty="0" smtClean="0"/>
              <a:t> dans </a:t>
            </a:r>
            <a:r>
              <a:rPr lang="fr-FR" sz="2800" dirty="0" smtClean="0">
                <a:solidFill>
                  <a:srgbClr val="0070C0"/>
                </a:solidFill>
              </a:rPr>
              <a:t>les autres espèces.</a:t>
            </a:r>
          </a:p>
          <a:p>
            <a:r>
              <a:rPr lang="fr-FR" sz="2800" dirty="0" smtClean="0"/>
              <a:t>Chez les Equidés, il est long de 3 à 4 cm et beaucoup plus libre que dans les autres espèces, il constitue: </a:t>
            </a:r>
            <a:r>
              <a:rPr lang="fr-FR" sz="2800" dirty="0" smtClean="0">
                <a:solidFill>
                  <a:srgbClr val="00B050"/>
                </a:solidFill>
              </a:rPr>
              <a:t>le petit côlon ou côlon flottant. </a:t>
            </a:r>
          </a:p>
          <a:p>
            <a:pPr>
              <a:buNone/>
            </a:pPr>
            <a:r>
              <a:rPr lang="fr-FR" sz="2800" dirty="0" smtClean="0">
                <a:solidFill>
                  <a:srgbClr val="FF0000"/>
                </a:solidFill>
              </a:rPr>
              <a:t>   </a:t>
            </a:r>
            <a:r>
              <a:rPr lang="fr-FR" sz="2800" u="sng" dirty="0" smtClean="0">
                <a:solidFill>
                  <a:srgbClr val="FF0000"/>
                </a:solidFill>
              </a:rPr>
              <a:t>Conformation intérieure </a:t>
            </a:r>
            <a:r>
              <a:rPr lang="fr-FR" sz="2800" dirty="0" smtClean="0">
                <a:solidFill>
                  <a:srgbClr val="FF0000"/>
                </a:solidFill>
              </a:rPr>
              <a:t>: </a:t>
            </a:r>
            <a:r>
              <a:rPr lang="fr-FR" sz="2800" dirty="0" smtClean="0"/>
              <a:t>Les sillons qui séparent les bosselures sont formés par des plis </a:t>
            </a:r>
            <a:r>
              <a:rPr lang="fr-FR" sz="2800" dirty="0" err="1" smtClean="0"/>
              <a:t>sem-lunaires</a:t>
            </a:r>
            <a:r>
              <a:rPr lang="fr-FR" sz="2800" dirty="0" smtClean="0"/>
              <a:t> à l’intérieur.</a:t>
            </a:r>
          </a:p>
          <a:p>
            <a:pPr>
              <a:buNone/>
            </a:pPr>
            <a:r>
              <a:rPr lang="fr-FR" sz="2800" dirty="0" smtClean="0">
                <a:solidFill>
                  <a:srgbClr val="FF0000"/>
                </a:solidFill>
              </a:rPr>
              <a:t>    </a:t>
            </a:r>
            <a:r>
              <a:rPr lang="fr-FR" sz="2800" u="sng" dirty="0" smtClean="0">
                <a:solidFill>
                  <a:srgbClr val="FF0000"/>
                </a:solidFill>
              </a:rPr>
              <a:t>Moyens de fixité</a:t>
            </a:r>
            <a:r>
              <a:rPr lang="fr-FR" sz="2800" dirty="0" smtClean="0">
                <a:solidFill>
                  <a:srgbClr val="FF0000"/>
                </a:solidFill>
              </a:rPr>
              <a:t>:</a:t>
            </a:r>
            <a:r>
              <a:rPr lang="fr-FR" sz="2800" dirty="0" smtClean="0"/>
              <a:t> </a:t>
            </a:r>
          </a:p>
          <a:p>
            <a:pPr>
              <a:buFontTx/>
              <a:buChar char="-"/>
            </a:pPr>
            <a:r>
              <a:rPr lang="fr-FR" sz="2800" dirty="0" smtClean="0"/>
              <a:t>Méso-côlon ascendant</a:t>
            </a:r>
          </a:p>
          <a:p>
            <a:pPr>
              <a:buFontTx/>
              <a:buChar char="-"/>
            </a:pPr>
            <a:r>
              <a:rPr lang="fr-FR" sz="2800" dirty="0" smtClean="0"/>
              <a:t>Méso-côlon transverse</a:t>
            </a:r>
          </a:p>
          <a:p>
            <a:pPr>
              <a:buFontTx/>
              <a:buChar char="-"/>
            </a:pPr>
            <a:r>
              <a:rPr lang="fr-FR" sz="2800" dirty="0" smtClean="0"/>
              <a:t>Méso-côlon descendant</a:t>
            </a:r>
          </a:p>
          <a:p>
            <a:pPr>
              <a:buNone/>
            </a:pPr>
            <a:r>
              <a:rPr lang="fr-FR" sz="2800" dirty="0" smtClean="0"/>
              <a:t>Chacun correspond à l’un des segments du côlon</a:t>
            </a:r>
          </a:p>
          <a:p>
            <a:pPr>
              <a:buNone/>
            </a:pPr>
            <a:r>
              <a:rPr lang="fr-FR" sz="2800" dirty="0" smtClean="0"/>
              <a:t>-    Méso-côlon sigmoïde , confondu avec le précédent  et visible chez le Lapin et l’Homme.</a:t>
            </a:r>
          </a:p>
          <a:p>
            <a:pPr>
              <a:buFontTx/>
              <a:buChar char="-"/>
            </a:pPr>
            <a:endParaRPr lang="fr-FR" sz="28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a:bodyPr>
          <a:lstStyle/>
          <a:p>
            <a:r>
              <a:rPr lang="fr-FR" sz="3600" b="1" u="sng" dirty="0" smtClean="0"/>
              <a:t>JOUES</a:t>
            </a:r>
            <a:endParaRPr lang="fr-FR" sz="3600" b="1" u="sng" dirty="0"/>
          </a:p>
        </p:txBody>
      </p:sp>
      <p:sp>
        <p:nvSpPr>
          <p:cNvPr id="3" name="Espace réservé du contenu 2"/>
          <p:cNvSpPr>
            <a:spLocks noGrp="1"/>
          </p:cNvSpPr>
          <p:nvPr>
            <p:ph sz="half" idx="1"/>
          </p:nvPr>
        </p:nvSpPr>
        <p:spPr>
          <a:xfrm>
            <a:off x="214282" y="1214422"/>
            <a:ext cx="4357718" cy="5286412"/>
          </a:xfrm>
        </p:spPr>
        <p:txBody>
          <a:bodyPr>
            <a:normAutofit/>
          </a:bodyPr>
          <a:lstStyle/>
          <a:p>
            <a:pPr>
              <a:buNone/>
            </a:pPr>
            <a:r>
              <a:rPr lang="fr-FR" sz="3000" b="1" dirty="0" smtClean="0"/>
              <a:t>Chaque joue est une paroi latérale de la bouche.</a:t>
            </a:r>
          </a:p>
          <a:p>
            <a:pPr>
              <a:buNone/>
            </a:pPr>
            <a:r>
              <a:rPr lang="fr-FR" sz="3000" b="1" dirty="0" smtClean="0"/>
              <a:t>Elle est constituée de </a:t>
            </a:r>
            <a:r>
              <a:rPr lang="fr-FR" sz="3000" b="1" dirty="0" smtClean="0">
                <a:solidFill>
                  <a:srgbClr val="FF0000"/>
                </a:solidFill>
              </a:rPr>
              <a:t>2</a:t>
            </a:r>
            <a:r>
              <a:rPr lang="fr-FR" sz="3000" b="1" dirty="0" smtClean="0"/>
              <a:t> </a:t>
            </a:r>
          </a:p>
          <a:p>
            <a:pPr>
              <a:buNone/>
            </a:pPr>
            <a:r>
              <a:rPr lang="fr-FR" sz="3000" b="1" dirty="0" smtClean="0"/>
              <a:t>régions:</a:t>
            </a:r>
          </a:p>
          <a:p>
            <a:pPr>
              <a:buNone/>
            </a:pPr>
            <a:r>
              <a:rPr lang="fr-FR" sz="3000" b="1" dirty="0" smtClean="0"/>
              <a:t>-Une région </a:t>
            </a:r>
            <a:r>
              <a:rPr lang="fr-FR" sz="3000" b="1" dirty="0" err="1" smtClean="0"/>
              <a:t>massetérique</a:t>
            </a:r>
            <a:r>
              <a:rPr lang="fr-FR" sz="3000" b="1" dirty="0" smtClean="0"/>
              <a:t>  </a:t>
            </a:r>
          </a:p>
          <a:p>
            <a:pPr>
              <a:buNone/>
            </a:pPr>
            <a:r>
              <a:rPr lang="fr-FR" sz="3000" b="1" dirty="0" smtClean="0"/>
              <a:t>ou « </a:t>
            </a:r>
            <a:r>
              <a:rPr lang="fr-FR" sz="3000" b="1" dirty="0" smtClean="0">
                <a:solidFill>
                  <a:srgbClr val="FF0000"/>
                </a:solidFill>
              </a:rPr>
              <a:t>plat de la joue</a:t>
            </a:r>
            <a:r>
              <a:rPr lang="fr-FR" sz="3000" b="1" dirty="0" smtClean="0"/>
              <a:t> »</a:t>
            </a:r>
          </a:p>
          <a:p>
            <a:pPr>
              <a:buNone/>
            </a:pPr>
            <a:r>
              <a:rPr lang="fr-FR" sz="3000" b="1" dirty="0" smtClean="0"/>
              <a:t>-Une région  </a:t>
            </a:r>
            <a:r>
              <a:rPr lang="fr-FR" sz="3000" b="1" dirty="0" err="1" smtClean="0"/>
              <a:t>buccinatrice</a:t>
            </a:r>
            <a:r>
              <a:rPr lang="fr-FR" sz="3000" b="1" dirty="0" smtClean="0"/>
              <a:t>  ou « </a:t>
            </a:r>
            <a:r>
              <a:rPr lang="fr-FR" sz="3000" b="1" dirty="0" smtClean="0">
                <a:solidFill>
                  <a:srgbClr val="FF0000"/>
                </a:solidFill>
              </a:rPr>
              <a:t>poche de la joue</a:t>
            </a:r>
            <a:r>
              <a:rPr lang="fr-FR" sz="3000" b="1" dirty="0" smtClean="0"/>
              <a:t> »</a:t>
            </a:r>
            <a:endParaRPr lang="fr-FR" sz="3000" b="1" dirty="0"/>
          </a:p>
        </p:txBody>
      </p:sp>
      <p:pic>
        <p:nvPicPr>
          <p:cNvPr id="5" name="Picture 2" descr="C:\Users\HP\Desktop\Cours 2018\Régions de la tête.jpg"/>
          <p:cNvPicPr>
            <a:picLocks noGrp="1" noChangeAspect="1" noChangeArrowheads="1"/>
          </p:cNvPicPr>
          <p:nvPr>
            <p:ph sz="half" idx="2"/>
          </p:nvPr>
        </p:nvPicPr>
        <p:blipFill>
          <a:blip r:embed="rId2"/>
          <a:srcRect/>
          <a:stretch>
            <a:fillRect/>
          </a:stretch>
        </p:blipFill>
        <p:spPr bwMode="auto">
          <a:xfrm>
            <a:off x="4643438" y="1071546"/>
            <a:ext cx="4286280" cy="4429156"/>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00042"/>
          </a:xfrm>
        </p:spPr>
        <p:txBody>
          <a:bodyPr>
            <a:noAutofit/>
          </a:bodyPr>
          <a:lstStyle/>
          <a:p>
            <a:r>
              <a:rPr lang="fr-FR" sz="3600" u="sng" dirty="0" smtClean="0"/>
              <a:t>Rectum</a:t>
            </a:r>
            <a:endParaRPr lang="fr-FR" sz="3600" u="sng" dirty="0"/>
          </a:p>
        </p:txBody>
      </p:sp>
      <p:sp>
        <p:nvSpPr>
          <p:cNvPr id="3" name="Espace réservé du contenu 2"/>
          <p:cNvSpPr>
            <a:spLocks noGrp="1"/>
          </p:cNvSpPr>
          <p:nvPr>
            <p:ph idx="1"/>
          </p:nvPr>
        </p:nvSpPr>
        <p:spPr>
          <a:xfrm>
            <a:off x="214282" y="642918"/>
            <a:ext cx="8715436" cy="6000792"/>
          </a:xfrm>
        </p:spPr>
        <p:txBody>
          <a:bodyPr>
            <a:normAutofit fontScale="92500" lnSpcReduction="10000"/>
          </a:bodyPr>
          <a:lstStyle/>
          <a:p>
            <a:pPr>
              <a:buNone/>
            </a:pPr>
            <a:r>
              <a:rPr lang="fr-FR" sz="2000" dirty="0" smtClean="0"/>
              <a:t> C’est la partie terminale du gros intestin, il communique avec l’extérieur par le canal anal.</a:t>
            </a:r>
          </a:p>
          <a:p>
            <a:pPr>
              <a:buNone/>
            </a:pPr>
            <a:r>
              <a:rPr lang="fr-FR" sz="2000" u="sng" dirty="0" smtClean="0">
                <a:solidFill>
                  <a:srgbClr val="FF0000"/>
                </a:solidFill>
              </a:rPr>
              <a:t>Conformation extérieure</a:t>
            </a:r>
            <a:r>
              <a:rPr lang="fr-FR" sz="2000" dirty="0" smtClean="0">
                <a:solidFill>
                  <a:srgbClr val="FF0000"/>
                </a:solidFill>
              </a:rPr>
              <a:t>: </a:t>
            </a:r>
            <a:r>
              <a:rPr lang="fr-FR" sz="2000" dirty="0" smtClean="0"/>
              <a:t>Sa surface est </a:t>
            </a:r>
            <a:r>
              <a:rPr lang="fr-FR" sz="2000" dirty="0" smtClean="0">
                <a:solidFill>
                  <a:srgbClr val="0070C0"/>
                </a:solidFill>
              </a:rPr>
              <a:t>lisse, dépourvue de bosselures</a:t>
            </a:r>
            <a:r>
              <a:rPr lang="fr-FR" sz="2000" dirty="0" smtClean="0"/>
              <a:t>. Sa face dorsale a la forme de la courbure du sacrum.</a:t>
            </a:r>
          </a:p>
          <a:p>
            <a:pPr>
              <a:buNone/>
            </a:pPr>
            <a:r>
              <a:rPr lang="fr-FR" sz="2000" dirty="0" smtClean="0"/>
              <a:t>Sa face ventrale est renflée en une poche appelée: </a:t>
            </a:r>
            <a:r>
              <a:rPr lang="fr-FR" sz="2000" dirty="0" smtClean="0">
                <a:solidFill>
                  <a:srgbClr val="FF0000"/>
                </a:solidFill>
              </a:rPr>
              <a:t>l’ampoule rectale, très volumineuse chez les Equidés </a:t>
            </a:r>
            <a:r>
              <a:rPr lang="fr-FR" sz="2000" dirty="0" smtClean="0"/>
              <a:t>où elle forme presque tout l’organe.</a:t>
            </a:r>
          </a:p>
          <a:p>
            <a:pPr>
              <a:buNone/>
            </a:pPr>
            <a:r>
              <a:rPr lang="fr-FR" sz="2000" dirty="0" smtClean="0"/>
              <a:t>Elle n’est pas bien visible chez les Petits ruminants et le Chat.</a:t>
            </a:r>
          </a:p>
          <a:p>
            <a:pPr>
              <a:buNone/>
            </a:pPr>
            <a:r>
              <a:rPr lang="fr-FR" sz="2000" dirty="0" smtClean="0"/>
              <a:t>La forme et les dimensions varient selon l’état de réplétion et d’un individu à l’autre.</a:t>
            </a:r>
          </a:p>
          <a:p>
            <a:pPr>
              <a:buNone/>
            </a:pPr>
            <a:r>
              <a:rPr lang="fr-FR" sz="2000" u="sng" dirty="0" smtClean="0">
                <a:solidFill>
                  <a:srgbClr val="FF0000"/>
                </a:solidFill>
              </a:rPr>
              <a:t>Conformation intérieure</a:t>
            </a:r>
            <a:r>
              <a:rPr lang="fr-FR" sz="2000" dirty="0" smtClean="0">
                <a:solidFill>
                  <a:srgbClr val="FF0000"/>
                </a:solidFill>
              </a:rPr>
              <a:t>:  </a:t>
            </a:r>
            <a:r>
              <a:rPr lang="fr-FR" sz="2000" dirty="0" smtClean="0"/>
              <a:t>La cavité du rectum est tapissée par une muqueuse qui forme de plis irréguliers, effaçables par la distension.</a:t>
            </a:r>
          </a:p>
          <a:p>
            <a:pPr>
              <a:buNone/>
            </a:pPr>
            <a:r>
              <a:rPr lang="fr-FR" sz="2000" dirty="0" smtClean="0"/>
              <a:t>Il existe des </a:t>
            </a:r>
            <a:r>
              <a:rPr lang="fr-FR" sz="2000" dirty="0" smtClean="0">
                <a:solidFill>
                  <a:srgbClr val="00B050"/>
                </a:solidFill>
              </a:rPr>
              <a:t>plis transversaux </a:t>
            </a:r>
            <a:r>
              <a:rPr lang="fr-FR" sz="2000" dirty="0" smtClean="0"/>
              <a:t>visibles chez les Ruminants et l’Homme.</a:t>
            </a:r>
          </a:p>
          <a:p>
            <a:pPr>
              <a:buNone/>
            </a:pPr>
            <a:r>
              <a:rPr lang="fr-FR" sz="2000" dirty="0" smtClean="0"/>
              <a:t>A l’entrée du canal anal, il ya des colonnes rectales sous forme de </a:t>
            </a:r>
            <a:r>
              <a:rPr lang="fr-FR" sz="2000" dirty="0" smtClean="0">
                <a:solidFill>
                  <a:srgbClr val="00B050"/>
                </a:solidFill>
              </a:rPr>
              <a:t>plis longitudinaux.</a:t>
            </a:r>
            <a:r>
              <a:rPr lang="fr-FR" sz="2000" dirty="0" smtClean="0"/>
              <a:t> </a:t>
            </a:r>
          </a:p>
          <a:p>
            <a:pPr>
              <a:buNone/>
            </a:pPr>
            <a:r>
              <a:rPr lang="fr-FR" sz="2000" u="sng" dirty="0" smtClean="0">
                <a:solidFill>
                  <a:srgbClr val="FF0000"/>
                </a:solidFill>
              </a:rPr>
              <a:t>Moyens de fixité</a:t>
            </a:r>
            <a:r>
              <a:rPr lang="fr-FR" sz="2000" dirty="0" smtClean="0">
                <a:solidFill>
                  <a:srgbClr val="FF0000"/>
                </a:solidFill>
              </a:rPr>
              <a:t>: </a:t>
            </a:r>
            <a:r>
              <a:rPr lang="fr-FR" sz="2000" dirty="0" smtClean="0"/>
              <a:t>solidement fixé dans le bassin par:</a:t>
            </a:r>
          </a:p>
          <a:p>
            <a:pPr>
              <a:buNone/>
            </a:pPr>
            <a:r>
              <a:rPr lang="fr-FR" sz="2000" dirty="0" smtClean="0"/>
              <a:t>-     Continuité avec le canal anal</a:t>
            </a:r>
          </a:p>
          <a:p>
            <a:pPr>
              <a:buFontTx/>
              <a:buChar char="-"/>
            </a:pPr>
            <a:r>
              <a:rPr lang="fr-FR" sz="2000" dirty="0" err="1" smtClean="0"/>
              <a:t>Mésorectum</a:t>
            </a:r>
            <a:endParaRPr lang="fr-FR" sz="2000" dirty="0" smtClean="0"/>
          </a:p>
          <a:p>
            <a:pPr>
              <a:buFontTx/>
              <a:buChar char="-"/>
            </a:pPr>
            <a:r>
              <a:rPr lang="fr-FR" sz="2000" dirty="0" smtClean="0"/>
              <a:t>Réflexion pelvienne du péritoine</a:t>
            </a:r>
          </a:p>
          <a:p>
            <a:pPr>
              <a:buFontTx/>
              <a:buChar char="-"/>
            </a:pPr>
            <a:r>
              <a:rPr lang="fr-FR" sz="2000" dirty="0" smtClean="0"/>
              <a:t>Muscle recto-coccygien</a:t>
            </a:r>
          </a:p>
          <a:p>
            <a:pPr>
              <a:buFontTx/>
              <a:buChar char="-"/>
            </a:pPr>
            <a:r>
              <a:rPr lang="fr-FR" sz="2000" dirty="0" smtClean="0"/>
              <a:t>Muscle recto-urétral</a:t>
            </a:r>
          </a:p>
          <a:p>
            <a:pPr>
              <a:buFontTx/>
              <a:buChar char="-"/>
            </a:pPr>
            <a:r>
              <a:rPr lang="fr-FR" sz="2000" dirty="0" smtClean="0"/>
              <a:t>Conjonctif péritonéal</a:t>
            </a:r>
          </a:p>
          <a:p>
            <a:pPr>
              <a:buFontTx/>
              <a:buChar char="-"/>
            </a:pPr>
            <a:endParaRPr lang="fr-FR" sz="2000" dirty="0" smtClean="0">
              <a:solidFill>
                <a:srgbClr val="FF0000"/>
              </a:solidFill>
            </a:endParaRPr>
          </a:p>
          <a:p>
            <a:pPr>
              <a:buFontTx/>
              <a:buChar char="-"/>
            </a:pPr>
            <a:endParaRPr lang="fr-FR" sz="2000" dirty="0" smtClean="0">
              <a:solidFill>
                <a:srgbClr val="FF0000"/>
              </a:solidFill>
            </a:endParaRPr>
          </a:p>
          <a:p>
            <a:pPr>
              <a:buFontTx/>
              <a:buChar char="-"/>
            </a:pPr>
            <a:endParaRPr lang="fr-FR" sz="2000" dirty="0" smtClean="0">
              <a:solidFill>
                <a:srgbClr val="FF000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p:spPr>
        <p:txBody>
          <a:bodyPr>
            <a:normAutofit fontScale="90000"/>
          </a:bodyPr>
          <a:lstStyle/>
          <a:p>
            <a:r>
              <a:rPr lang="fr-FR" u="sng" dirty="0" smtClean="0"/>
              <a:t>Canal anal</a:t>
            </a:r>
            <a:endParaRPr lang="fr-FR" u="sng" dirty="0"/>
          </a:p>
        </p:txBody>
      </p:sp>
      <p:sp>
        <p:nvSpPr>
          <p:cNvPr id="3" name="Espace réservé du contenu 2"/>
          <p:cNvSpPr>
            <a:spLocks noGrp="1"/>
          </p:cNvSpPr>
          <p:nvPr>
            <p:ph idx="1"/>
          </p:nvPr>
        </p:nvSpPr>
        <p:spPr>
          <a:xfrm>
            <a:off x="457200" y="928670"/>
            <a:ext cx="8229600" cy="5572164"/>
          </a:xfrm>
        </p:spPr>
        <p:txBody>
          <a:bodyPr/>
          <a:lstStyle/>
          <a:p>
            <a:r>
              <a:rPr lang="fr-FR" dirty="0" smtClean="0"/>
              <a:t>C’est une brève partie du tube digestif qui fait communiquer le rectum avec l’extérieur où il s’ouvre par l’anus.</a:t>
            </a:r>
          </a:p>
          <a:p>
            <a:r>
              <a:rPr lang="fr-FR" dirty="0" smtClean="0"/>
              <a:t>Il est caractérisé par la présence d’un double sphincter qui le maintient fermé au repos.</a:t>
            </a:r>
          </a:p>
          <a:p>
            <a:r>
              <a:rPr lang="fr-FR" dirty="0" smtClean="0"/>
              <a:t>Il s’ouvre sur le plan médian , dans la partie dorsale du périnée.</a:t>
            </a:r>
          </a:p>
          <a:p>
            <a:r>
              <a:rPr lang="fr-FR" dirty="0" smtClean="0"/>
              <a:t>L’intérieur montre des plis longitudinaux: </a:t>
            </a:r>
            <a:r>
              <a:rPr lang="fr-FR" dirty="0" smtClean="0">
                <a:solidFill>
                  <a:srgbClr val="FF0000"/>
                </a:solidFill>
              </a:rPr>
              <a:t>les colonnes anales.</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857232"/>
          </a:xfrm>
        </p:spPr>
        <p:txBody>
          <a:bodyPr>
            <a:normAutofit/>
          </a:bodyPr>
          <a:lstStyle/>
          <a:p>
            <a:r>
              <a:rPr lang="fr-FR" b="1" u="sng" dirty="0" smtClean="0"/>
              <a:t>Gros intestin</a:t>
            </a:r>
            <a:endParaRPr lang="fr-FR" b="1" u="sng" dirty="0"/>
          </a:p>
        </p:txBody>
      </p:sp>
      <p:pic>
        <p:nvPicPr>
          <p:cNvPr id="7" name="Picture 2" descr="C:\Users\HP\Desktop\Cours A2\P3090073.JPG"/>
          <p:cNvPicPr>
            <a:picLocks noGrp="1" noChangeAspect="1" noChangeArrowheads="1"/>
          </p:cNvPicPr>
          <p:nvPr>
            <p:ph sz="half" idx="2"/>
          </p:nvPr>
        </p:nvPicPr>
        <p:blipFill>
          <a:blip r:embed="rId2" cstate="print"/>
          <a:stretch>
            <a:fillRect/>
          </a:stretch>
        </p:blipFill>
        <p:spPr bwMode="auto">
          <a:xfrm>
            <a:off x="4648200" y="2143116"/>
            <a:ext cx="4210080" cy="3500462"/>
          </a:xfrm>
          <a:prstGeom prst="rect">
            <a:avLst/>
          </a:prstGeom>
          <a:noFill/>
          <a:ln>
            <a:noFill/>
          </a:ln>
        </p:spPr>
      </p:pic>
      <p:sp>
        <p:nvSpPr>
          <p:cNvPr id="8" name="Espace réservé du contenu 7"/>
          <p:cNvSpPr>
            <a:spLocks noGrp="1"/>
          </p:cNvSpPr>
          <p:nvPr>
            <p:ph sz="half" idx="1"/>
          </p:nvPr>
        </p:nvSpPr>
        <p:spPr>
          <a:xfrm>
            <a:off x="285720" y="642918"/>
            <a:ext cx="4143404" cy="6000792"/>
          </a:xfrm>
        </p:spPr>
        <p:txBody>
          <a:bodyPr>
            <a:normAutofit fontScale="85000" lnSpcReduction="20000"/>
          </a:bodyPr>
          <a:lstStyle/>
          <a:p>
            <a:endParaRPr lang="fr-FR" sz="3000" dirty="0" smtClean="0"/>
          </a:p>
          <a:p>
            <a:r>
              <a:rPr lang="fr-FR" sz="3500" b="1" dirty="0" err="1" smtClean="0">
                <a:solidFill>
                  <a:srgbClr val="FF0000"/>
                </a:solidFill>
              </a:rPr>
              <a:t>Caecum</a:t>
            </a:r>
            <a:r>
              <a:rPr lang="fr-FR" sz="3500" b="1" dirty="0" smtClean="0"/>
              <a:t> qui porte l’appendice vermiforme</a:t>
            </a:r>
          </a:p>
          <a:p>
            <a:r>
              <a:rPr lang="fr-FR" sz="3500" b="1" dirty="0" smtClean="0">
                <a:solidFill>
                  <a:srgbClr val="FF0000"/>
                </a:solidFill>
              </a:rPr>
              <a:t>Côlon</a:t>
            </a:r>
            <a:r>
              <a:rPr lang="fr-FR" sz="3500" b="1" dirty="0" smtClean="0"/>
              <a:t>: Ascendant,   transverse et descendant</a:t>
            </a:r>
          </a:p>
          <a:p>
            <a:pPr>
              <a:buNone/>
            </a:pPr>
            <a:r>
              <a:rPr lang="fr-FR" sz="3500" b="1" dirty="0" smtClean="0"/>
              <a:t>Il existe une 4</a:t>
            </a:r>
            <a:r>
              <a:rPr lang="fr-FR" sz="3500" b="1" baseline="30000" dirty="0" smtClean="0"/>
              <a:t>ème</a:t>
            </a:r>
            <a:r>
              <a:rPr lang="fr-FR" sz="3500" b="1" dirty="0" smtClean="0"/>
              <a:t> portion </a:t>
            </a:r>
          </a:p>
          <a:p>
            <a:pPr>
              <a:buNone/>
            </a:pPr>
            <a:r>
              <a:rPr lang="fr-FR" sz="3500" b="1" dirty="0" smtClean="0"/>
              <a:t>chez le Lapin et l’homme </a:t>
            </a:r>
          </a:p>
          <a:p>
            <a:pPr>
              <a:buNone/>
            </a:pPr>
            <a:r>
              <a:rPr lang="fr-FR" sz="3500" b="1" dirty="0" smtClean="0"/>
              <a:t>appelée </a:t>
            </a:r>
            <a:r>
              <a:rPr lang="fr-FR" sz="3500" b="1" smtClean="0">
                <a:solidFill>
                  <a:srgbClr val="FF0000"/>
                </a:solidFill>
              </a:rPr>
              <a:t>côlon sigmoïde</a:t>
            </a:r>
            <a:endParaRPr lang="fr-FR" sz="3500" b="1" dirty="0" smtClean="0">
              <a:solidFill>
                <a:srgbClr val="FF0000"/>
              </a:solidFill>
            </a:endParaRPr>
          </a:p>
          <a:p>
            <a:r>
              <a:rPr lang="fr-FR" sz="3500" b="1" dirty="0" smtClean="0">
                <a:solidFill>
                  <a:srgbClr val="FF0000"/>
                </a:solidFill>
              </a:rPr>
              <a:t>Rectum</a:t>
            </a:r>
          </a:p>
          <a:p>
            <a:r>
              <a:rPr lang="fr-FR" sz="3500" b="1" dirty="0" smtClean="0">
                <a:solidFill>
                  <a:srgbClr val="FF0000"/>
                </a:solidFill>
              </a:rPr>
              <a:t>Canal anal</a:t>
            </a:r>
          </a:p>
          <a:p>
            <a:endParaRPr lang="fr-FR" sz="3500" dirty="0" smtClean="0"/>
          </a:p>
          <a:p>
            <a:pPr>
              <a:buNone/>
            </a:pPr>
            <a:r>
              <a:rPr lang="fr-FR" sz="3500" dirty="0" smtClean="0"/>
              <a:t> </a:t>
            </a:r>
            <a:endParaRPr lang="fr-FR" sz="350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txBody>
          <a:bodyPr>
            <a:normAutofit/>
          </a:bodyPr>
          <a:lstStyle/>
          <a:p>
            <a:r>
              <a:rPr lang="fr-FR" b="1" u="sng" dirty="0" smtClean="0"/>
              <a:t>Côlon</a:t>
            </a:r>
            <a:endParaRPr lang="fr-FR" b="1" u="sng" dirty="0"/>
          </a:p>
        </p:txBody>
      </p:sp>
      <p:sp>
        <p:nvSpPr>
          <p:cNvPr id="3" name="Espace réservé du contenu 2"/>
          <p:cNvSpPr>
            <a:spLocks noGrp="1"/>
          </p:cNvSpPr>
          <p:nvPr>
            <p:ph sz="half" idx="1"/>
          </p:nvPr>
        </p:nvSpPr>
        <p:spPr>
          <a:xfrm>
            <a:off x="285720" y="214290"/>
            <a:ext cx="3857652" cy="6429420"/>
          </a:xfrm>
        </p:spPr>
        <p:txBody>
          <a:bodyPr>
            <a:normAutofit fontScale="62500" lnSpcReduction="20000"/>
          </a:bodyPr>
          <a:lstStyle/>
          <a:p>
            <a:pPr>
              <a:buNone/>
            </a:pPr>
            <a:endParaRPr lang="fr-FR" sz="4000" dirty="0" smtClean="0"/>
          </a:p>
          <a:p>
            <a:r>
              <a:rPr lang="fr-FR" sz="3500" b="1" dirty="0" err="1" smtClean="0">
                <a:solidFill>
                  <a:srgbClr val="FF0000"/>
                </a:solidFill>
              </a:rPr>
              <a:t>Caecum</a:t>
            </a:r>
            <a:r>
              <a:rPr lang="fr-FR" sz="3500" b="1" dirty="0" smtClean="0"/>
              <a:t> avec </a:t>
            </a:r>
            <a:r>
              <a:rPr lang="fr-FR" sz="3500" b="1" dirty="0" smtClean="0">
                <a:solidFill>
                  <a:srgbClr val="FF0000"/>
                </a:solidFill>
              </a:rPr>
              <a:t>appendice vermiforme</a:t>
            </a:r>
          </a:p>
          <a:p>
            <a:r>
              <a:rPr lang="fr-FR" sz="3500" b="1" dirty="0" smtClean="0">
                <a:solidFill>
                  <a:srgbClr val="FF0000"/>
                </a:solidFill>
              </a:rPr>
              <a:t>Côlon ascendant</a:t>
            </a:r>
          </a:p>
          <a:p>
            <a:r>
              <a:rPr lang="fr-FR" sz="3500" b="1" dirty="0" smtClean="0">
                <a:solidFill>
                  <a:srgbClr val="FF0000"/>
                </a:solidFill>
              </a:rPr>
              <a:t>Côlon transverse</a:t>
            </a:r>
          </a:p>
          <a:p>
            <a:r>
              <a:rPr lang="fr-FR" sz="3500" b="1" dirty="0" smtClean="0">
                <a:solidFill>
                  <a:srgbClr val="FF0000"/>
                </a:solidFill>
              </a:rPr>
              <a:t>Côlon descendant</a:t>
            </a:r>
          </a:p>
          <a:p>
            <a:r>
              <a:rPr lang="fr-FR" sz="3500" b="1" dirty="0" smtClean="0">
                <a:solidFill>
                  <a:srgbClr val="FF0000"/>
                </a:solidFill>
              </a:rPr>
              <a:t>Côlon </a:t>
            </a:r>
            <a:r>
              <a:rPr lang="fr-FR" sz="3500" b="1" dirty="0" err="1" smtClean="0">
                <a:solidFill>
                  <a:srgbClr val="FF0000"/>
                </a:solidFill>
              </a:rPr>
              <a:t>sigmoide</a:t>
            </a:r>
            <a:r>
              <a:rPr lang="fr-FR" sz="3500" b="1" dirty="0" smtClean="0">
                <a:solidFill>
                  <a:srgbClr val="FF0000"/>
                </a:solidFill>
              </a:rPr>
              <a:t> </a:t>
            </a:r>
            <a:r>
              <a:rPr lang="fr-FR" sz="3500" b="1" dirty="0" smtClean="0"/>
              <a:t>(Homme et </a:t>
            </a:r>
          </a:p>
          <a:p>
            <a:pPr>
              <a:buNone/>
            </a:pPr>
            <a:r>
              <a:rPr lang="fr-FR" sz="3500" b="1" dirty="0" smtClean="0"/>
              <a:t>Lapin)</a:t>
            </a:r>
          </a:p>
          <a:p>
            <a:pPr>
              <a:buNone/>
            </a:pPr>
            <a:r>
              <a:rPr lang="fr-FR" sz="3500" b="1" dirty="0" smtClean="0"/>
              <a:t>Tous fixés par le </a:t>
            </a:r>
            <a:r>
              <a:rPr lang="fr-FR" sz="3500" b="1" dirty="0" err="1" smtClean="0">
                <a:solidFill>
                  <a:srgbClr val="FF0000"/>
                </a:solidFill>
              </a:rPr>
              <a:t>mésocôlon</a:t>
            </a:r>
            <a:endParaRPr lang="fr-FR" sz="3500" b="1" dirty="0" smtClean="0">
              <a:solidFill>
                <a:srgbClr val="FF0000"/>
              </a:solidFill>
            </a:endParaRPr>
          </a:p>
          <a:p>
            <a:pPr>
              <a:buNone/>
            </a:pPr>
            <a:r>
              <a:rPr lang="fr-FR" sz="3500" b="1" dirty="0" smtClean="0"/>
              <a:t>Chez les Equidés et le </a:t>
            </a:r>
          </a:p>
          <a:p>
            <a:pPr>
              <a:buNone/>
            </a:pPr>
            <a:r>
              <a:rPr lang="fr-FR" sz="3500" b="1" dirty="0" smtClean="0"/>
              <a:t>Lapin, le côlon est formé </a:t>
            </a:r>
          </a:p>
          <a:p>
            <a:pPr>
              <a:buNone/>
            </a:pPr>
            <a:r>
              <a:rPr lang="fr-FR" sz="3500" b="1" dirty="0" smtClean="0"/>
              <a:t>de bandes charnues et de </a:t>
            </a:r>
          </a:p>
          <a:p>
            <a:pPr>
              <a:buNone/>
            </a:pPr>
            <a:r>
              <a:rPr lang="fr-FR" sz="3500" b="1" dirty="0" smtClean="0"/>
              <a:t>bosselures ;chez les </a:t>
            </a:r>
          </a:p>
          <a:p>
            <a:pPr>
              <a:buNone/>
            </a:pPr>
            <a:r>
              <a:rPr lang="fr-FR" sz="3500" b="1" dirty="0" err="1" smtClean="0"/>
              <a:t>Ruminants,carnivores</a:t>
            </a:r>
            <a:r>
              <a:rPr lang="fr-FR" sz="3500" b="1" dirty="0" smtClean="0"/>
              <a:t> ,il </a:t>
            </a:r>
          </a:p>
          <a:p>
            <a:pPr>
              <a:buNone/>
            </a:pPr>
            <a:r>
              <a:rPr lang="fr-FR" sz="3500" b="1" dirty="0" smtClean="0"/>
              <a:t>est lisse. Chez les Equidés, il </a:t>
            </a:r>
          </a:p>
          <a:p>
            <a:pPr>
              <a:buNone/>
            </a:pPr>
            <a:r>
              <a:rPr lang="fr-FR" sz="3500" b="1" dirty="0" smtClean="0"/>
              <a:t>possède </a:t>
            </a:r>
            <a:r>
              <a:rPr lang="fr-FR" sz="3500" b="1" dirty="0" smtClean="0">
                <a:solidFill>
                  <a:srgbClr val="FF0000"/>
                </a:solidFill>
              </a:rPr>
              <a:t>3 courbures </a:t>
            </a:r>
          </a:p>
          <a:p>
            <a:pPr>
              <a:buNone/>
            </a:pPr>
            <a:r>
              <a:rPr lang="fr-FR" sz="3500" b="1" dirty="0" smtClean="0"/>
              <a:t>(sternale, diaphragmatique et </a:t>
            </a:r>
          </a:p>
          <a:p>
            <a:pPr>
              <a:buNone/>
            </a:pPr>
            <a:r>
              <a:rPr lang="fr-FR" sz="3500" b="1" dirty="0" smtClean="0"/>
              <a:t>pelvienne).</a:t>
            </a:r>
          </a:p>
          <a:p>
            <a:pPr>
              <a:buNone/>
            </a:pPr>
            <a:endParaRPr lang="fr-FR" sz="3500" b="1" dirty="0">
              <a:solidFill>
                <a:srgbClr val="FF0000"/>
              </a:solidFill>
            </a:endParaRPr>
          </a:p>
        </p:txBody>
      </p:sp>
      <p:pic>
        <p:nvPicPr>
          <p:cNvPr id="1027" name="Picture 3" descr="C:\Users\HP\Desktop\Splanchno\P2160064.JPG"/>
          <p:cNvPicPr>
            <a:picLocks noChangeAspect="1" noChangeArrowheads="1"/>
          </p:cNvPicPr>
          <p:nvPr/>
        </p:nvPicPr>
        <p:blipFill>
          <a:blip r:embed="rId2" cstate="print"/>
          <a:srcRect/>
          <a:stretch>
            <a:fillRect/>
          </a:stretch>
        </p:blipFill>
        <p:spPr bwMode="auto">
          <a:xfrm>
            <a:off x="4572000" y="857232"/>
            <a:ext cx="4357718" cy="3000396"/>
          </a:xfrm>
          <a:prstGeom prst="rect">
            <a:avLst/>
          </a:prstGeom>
          <a:noFill/>
        </p:spPr>
      </p:pic>
      <p:pic>
        <p:nvPicPr>
          <p:cNvPr id="1026" name="Picture 2" descr="C:\Users\HP\Desktop\Splanchno\mésocolon transverse.jpg"/>
          <p:cNvPicPr>
            <a:picLocks noGrp="1" noChangeAspect="1" noChangeArrowheads="1"/>
          </p:cNvPicPr>
          <p:nvPr>
            <p:ph sz="half" idx="2"/>
          </p:nvPr>
        </p:nvPicPr>
        <p:blipFill>
          <a:blip r:embed="rId3"/>
          <a:srcRect/>
          <a:stretch>
            <a:fillRect/>
          </a:stretch>
        </p:blipFill>
        <p:spPr bwMode="auto">
          <a:xfrm>
            <a:off x="4572000" y="3786190"/>
            <a:ext cx="4281488" cy="2618295"/>
          </a:xfrm>
          <a:prstGeom prst="rect">
            <a:avLst/>
          </a:prstGeo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normAutofit/>
          </a:bodyPr>
          <a:lstStyle/>
          <a:p>
            <a:r>
              <a:rPr lang="fr-FR" b="1" u="sng" dirty="0" smtClean="0"/>
              <a:t>Rectum</a:t>
            </a:r>
            <a:endParaRPr lang="fr-FR" b="1" u="sng" dirty="0"/>
          </a:p>
        </p:txBody>
      </p:sp>
      <p:sp>
        <p:nvSpPr>
          <p:cNvPr id="3" name="Espace réservé du contenu 2"/>
          <p:cNvSpPr>
            <a:spLocks noGrp="1"/>
          </p:cNvSpPr>
          <p:nvPr>
            <p:ph sz="half" idx="1"/>
          </p:nvPr>
        </p:nvSpPr>
        <p:spPr>
          <a:xfrm>
            <a:off x="214282" y="785794"/>
            <a:ext cx="3929090" cy="5715040"/>
          </a:xfrm>
        </p:spPr>
        <p:txBody>
          <a:bodyPr>
            <a:normAutofit fontScale="92500" lnSpcReduction="10000"/>
          </a:bodyPr>
          <a:lstStyle/>
          <a:p>
            <a:pPr>
              <a:buNone/>
            </a:pPr>
            <a:endParaRPr lang="fr-FR" dirty="0" smtClean="0"/>
          </a:p>
          <a:p>
            <a:pPr>
              <a:buNone/>
            </a:pPr>
            <a:r>
              <a:rPr lang="fr-FR" sz="4000" b="1" dirty="0" smtClean="0"/>
              <a:t>   Dernière portion du gros intestin.</a:t>
            </a:r>
          </a:p>
          <a:p>
            <a:pPr>
              <a:buNone/>
            </a:pPr>
            <a:r>
              <a:rPr lang="fr-FR" sz="4000" b="1" dirty="0" smtClean="0"/>
              <a:t>   Il possède une </a:t>
            </a:r>
            <a:r>
              <a:rPr lang="fr-FR" sz="4000" b="1" dirty="0" smtClean="0">
                <a:solidFill>
                  <a:srgbClr val="FF0000"/>
                </a:solidFill>
              </a:rPr>
              <a:t>ampoule rectale </a:t>
            </a:r>
            <a:r>
              <a:rPr lang="fr-FR" sz="4000" b="1" dirty="0" smtClean="0"/>
              <a:t>bien visible chez les Equidés, de </a:t>
            </a:r>
            <a:r>
              <a:rPr lang="fr-FR" sz="4000" b="1" dirty="0" smtClean="0">
                <a:solidFill>
                  <a:srgbClr val="FF0000"/>
                </a:solidFill>
              </a:rPr>
              <a:t>colonnes rectales </a:t>
            </a:r>
            <a:r>
              <a:rPr lang="fr-FR" sz="4000" b="1" dirty="0" smtClean="0"/>
              <a:t>et d’un double sphincter.</a:t>
            </a:r>
            <a:endParaRPr lang="fr-FR" sz="4000" b="1" dirty="0"/>
          </a:p>
        </p:txBody>
      </p:sp>
      <p:pic>
        <p:nvPicPr>
          <p:cNvPr id="6146" name="Picture 2" descr="C:\Users\HP\Desktop\Splanchno\ampoule rectale.jpg"/>
          <p:cNvPicPr>
            <a:picLocks noGrp="1" noChangeAspect="1" noChangeArrowheads="1"/>
          </p:cNvPicPr>
          <p:nvPr>
            <p:ph sz="half" idx="2"/>
          </p:nvPr>
        </p:nvPicPr>
        <p:blipFill>
          <a:blip r:embed="rId2"/>
          <a:srcRect/>
          <a:stretch>
            <a:fillRect/>
          </a:stretch>
        </p:blipFill>
        <p:spPr bwMode="auto">
          <a:xfrm>
            <a:off x="5429256" y="714356"/>
            <a:ext cx="3071834" cy="2714644"/>
          </a:xfrm>
          <a:prstGeom prst="rect">
            <a:avLst/>
          </a:prstGeom>
          <a:noFill/>
        </p:spPr>
      </p:pic>
      <p:pic>
        <p:nvPicPr>
          <p:cNvPr id="2051" name="Picture 3" descr="C:\Users\HP\Desktop\Cours A2\P3090085.JPG"/>
          <p:cNvPicPr>
            <a:picLocks noChangeAspect="1" noChangeArrowheads="1"/>
          </p:cNvPicPr>
          <p:nvPr/>
        </p:nvPicPr>
        <p:blipFill>
          <a:blip r:embed="rId3" cstate="print"/>
          <a:srcRect/>
          <a:stretch>
            <a:fillRect/>
          </a:stretch>
        </p:blipFill>
        <p:spPr bwMode="auto">
          <a:xfrm>
            <a:off x="4286248" y="3286124"/>
            <a:ext cx="4643438" cy="3357586"/>
          </a:xfrm>
          <a:prstGeom prst="rect">
            <a:avLst/>
          </a:prstGeo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571480"/>
          </a:xfrm>
        </p:spPr>
        <p:txBody>
          <a:bodyPr>
            <a:normAutofit fontScale="90000"/>
          </a:bodyPr>
          <a:lstStyle/>
          <a:p>
            <a:r>
              <a:rPr lang="fr-FR" sz="3200" b="1" u="sng" dirty="0" smtClean="0"/>
              <a:t>Particularités spécifiques</a:t>
            </a:r>
            <a:endParaRPr lang="fr-FR" sz="3200" b="1" u="sng" dirty="0"/>
          </a:p>
        </p:txBody>
      </p:sp>
      <p:sp>
        <p:nvSpPr>
          <p:cNvPr id="6" name="Espace réservé du contenu 5"/>
          <p:cNvSpPr>
            <a:spLocks noGrp="1"/>
          </p:cNvSpPr>
          <p:nvPr>
            <p:ph idx="1"/>
          </p:nvPr>
        </p:nvSpPr>
        <p:spPr>
          <a:xfrm>
            <a:off x="214282" y="642918"/>
            <a:ext cx="8715436" cy="6000792"/>
          </a:xfrm>
        </p:spPr>
        <p:txBody>
          <a:bodyPr>
            <a:normAutofit fontScale="92500"/>
          </a:bodyPr>
          <a:lstStyle/>
          <a:p>
            <a:r>
              <a:rPr lang="fr-FR" sz="2000" dirty="0" smtClean="0"/>
              <a:t>Sauf chez les Ruminants, l’intestin occupe la plus grande partie de la cavité abdomino-pelvienne.</a:t>
            </a:r>
          </a:p>
          <a:p>
            <a:pPr>
              <a:buNone/>
            </a:pPr>
            <a:r>
              <a:rPr lang="fr-FR" sz="2000" dirty="0" smtClean="0"/>
              <a:t>-     </a:t>
            </a:r>
            <a:r>
              <a:rPr lang="fr-FR" sz="2000" dirty="0" smtClean="0">
                <a:solidFill>
                  <a:srgbClr val="FF0000"/>
                </a:solidFill>
              </a:rPr>
              <a:t>Equidés:</a:t>
            </a:r>
            <a:r>
              <a:rPr lang="fr-FR" sz="2000" dirty="0" smtClean="0"/>
              <a:t> Longueur de l’intestin: 30m(22m pour l’IG et 8m pour le GI)</a:t>
            </a:r>
          </a:p>
          <a:p>
            <a:pPr>
              <a:buNone/>
            </a:pPr>
            <a:r>
              <a:rPr lang="fr-FR" sz="2000" dirty="0" smtClean="0"/>
              <a:t>       </a:t>
            </a:r>
            <a:r>
              <a:rPr lang="fr-FR" sz="2000" dirty="0" err="1" smtClean="0"/>
              <a:t>Caecum</a:t>
            </a:r>
            <a:r>
              <a:rPr lang="fr-FR" sz="2000" dirty="0" smtClean="0"/>
              <a:t> avec bosselures et bandes charnues,  Côlon ascendant de très gros calibre et doublement replié sur lui-même (gros côlon ou côlon replié), côlon transverse bref et côlon descendant long et flottant (petit côlon ou côlon flottant).</a:t>
            </a:r>
          </a:p>
          <a:p>
            <a:pPr>
              <a:buFontTx/>
              <a:buChar char="-"/>
            </a:pPr>
            <a:r>
              <a:rPr lang="fr-FR" sz="2000" dirty="0" smtClean="0">
                <a:solidFill>
                  <a:srgbClr val="FF0000"/>
                </a:solidFill>
              </a:rPr>
              <a:t>Ruminants:</a:t>
            </a:r>
            <a:r>
              <a:rPr lang="fr-FR" sz="2000" dirty="0" smtClean="0"/>
              <a:t> La longueur de l’intestin peut varier du simple au double:35 à 60m (40m pour l’IG et 10m pour le GI), l’ampoule duodénale n’est pas bien distincte, le </a:t>
            </a:r>
            <a:r>
              <a:rPr lang="fr-FR" sz="2000" dirty="0" err="1" smtClean="0"/>
              <a:t>caecum</a:t>
            </a:r>
            <a:r>
              <a:rPr lang="fr-FR" sz="2000" dirty="0" smtClean="0"/>
              <a:t> est dépourvu de bosselures et de bandes charnues; Il forme un S allongé , le côlon ascendant est le plus long et divisible en 3 parties: anse proximale, anse spirale et anse distale. L’ampoule rectale est peu marquée.</a:t>
            </a:r>
          </a:p>
          <a:p>
            <a:pPr>
              <a:buFontTx/>
              <a:buChar char="-"/>
            </a:pPr>
            <a:r>
              <a:rPr lang="fr-FR" sz="2000" dirty="0" smtClean="0">
                <a:solidFill>
                  <a:srgbClr val="FF0000"/>
                </a:solidFill>
              </a:rPr>
              <a:t>Carnivores:</a:t>
            </a:r>
            <a:r>
              <a:rPr lang="fr-FR" sz="2000" dirty="0" smtClean="0"/>
              <a:t> L’intestin grêle est bref et le gros intestin est de faible volume. La longueur va de 2 à 7 m (1,5 à 6m pour l’IG et 0,5 à 1m pour le GI. L’ampoule duodénale est faible, le jéjuno-iléon est entièrement enveloppé par le grand </a:t>
            </a:r>
            <a:r>
              <a:rPr lang="fr-FR" sz="2000" dirty="0" err="1" smtClean="0"/>
              <a:t>omentum</a:t>
            </a:r>
            <a:r>
              <a:rPr lang="fr-FR" sz="2000" dirty="0" smtClean="0"/>
              <a:t>, </a:t>
            </a:r>
            <a:r>
              <a:rPr lang="fr-FR" sz="2000" dirty="0" err="1" smtClean="0"/>
              <a:t>caecum</a:t>
            </a:r>
            <a:r>
              <a:rPr lang="fr-FR" sz="2000" dirty="0" smtClean="0"/>
              <a:t> peu </a:t>
            </a:r>
            <a:r>
              <a:rPr lang="fr-FR" sz="2000" dirty="0" err="1" smtClean="0"/>
              <a:t>développé,le</a:t>
            </a:r>
            <a:r>
              <a:rPr lang="fr-FR" sz="2000" dirty="0" smtClean="0"/>
              <a:t> côlon ascendant peut faire défaut.</a:t>
            </a:r>
          </a:p>
          <a:p>
            <a:pPr>
              <a:buFontTx/>
              <a:buChar char="-"/>
            </a:pPr>
            <a:r>
              <a:rPr lang="fr-FR" sz="2000" dirty="0" smtClean="0">
                <a:solidFill>
                  <a:srgbClr val="FF0000"/>
                </a:solidFill>
              </a:rPr>
              <a:t>Lapin: </a:t>
            </a:r>
            <a:r>
              <a:rPr lang="fr-FR" sz="2000" dirty="0" smtClean="0"/>
              <a:t>Très grande longueur de toutes les parties, 5 à 7,5m, soit 18 à 20 fois la longueur du corps. La terminaison de l’iléon est dilatée et forme: l’ampoule iléale. Le </a:t>
            </a:r>
            <a:r>
              <a:rPr lang="fr-FR" sz="2000" dirty="0" err="1" smtClean="0"/>
              <a:t>caecum</a:t>
            </a:r>
            <a:r>
              <a:rPr lang="fr-FR" sz="2000" dirty="0" smtClean="0"/>
              <a:t> est très volumineux, le côlon est bosselé sur toute sa  longueur, le côlon descendant est long et flottant et le côlon sigmoïde est visible.</a:t>
            </a:r>
            <a:endParaRPr lang="fr-FR" sz="20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642918"/>
          </a:xfrm>
        </p:spPr>
        <p:txBody>
          <a:bodyPr>
            <a:normAutofit fontScale="90000"/>
          </a:bodyPr>
          <a:lstStyle/>
          <a:p>
            <a:r>
              <a:rPr lang="fr-FR" b="1" u="sng" dirty="0" smtClean="0"/>
              <a:t>Le foie</a:t>
            </a:r>
            <a:endParaRPr lang="fr-FR" b="1" u="sng" dirty="0"/>
          </a:p>
        </p:txBody>
      </p:sp>
      <p:sp>
        <p:nvSpPr>
          <p:cNvPr id="6" name="Espace réservé du contenu 5"/>
          <p:cNvSpPr>
            <a:spLocks noGrp="1"/>
          </p:cNvSpPr>
          <p:nvPr>
            <p:ph idx="1"/>
          </p:nvPr>
        </p:nvSpPr>
        <p:spPr>
          <a:xfrm>
            <a:off x="285720" y="714356"/>
            <a:ext cx="8643998" cy="5857916"/>
          </a:xfrm>
        </p:spPr>
        <p:txBody>
          <a:bodyPr>
            <a:normAutofit fontScale="92500" lnSpcReduction="10000"/>
          </a:bodyPr>
          <a:lstStyle/>
          <a:p>
            <a:r>
              <a:rPr lang="fr-FR" dirty="0" smtClean="0"/>
              <a:t>C’est une glande mixte qui déverse la bile dans le duodénum et contribue à la constance du milieu intérieur en contrôlant le sang qui revient de l’estomac et de l’intestin. </a:t>
            </a:r>
          </a:p>
          <a:p>
            <a:r>
              <a:rPr lang="fr-FR" dirty="0" smtClean="0"/>
              <a:t>Plaqué contre la face abdominale du diaphragme à laquelle il est solidement attaché, il constitue la glande la plus volumineuse de l’organisme.</a:t>
            </a:r>
          </a:p>
          <a:p>
            <a:pPr>
              <a:buNone/>
            </a:pPr>
            <a:r>
              <a:rPr lang="fr-FR" dirty="0" smtClean="0">
                <a:solidFill>
                  <a:srgbClr val="FF0000"/>
                </a:solidFill>
              </a:rPr>
              <a:t>    </a:t>
            </a:r>
            <a:r>
              <a:rPr lang="fr-FR" u="sng" dirty="0" smtClean="0">
                <a:solidFill>
                  <a:srgbClr val="FF0000"/>
                </a:solidFill>
              </a:rPr>
              <a:t>Caractères physiques</a:t>
            </a:r>
            <a:r>
              <a:rPr lang="fr-FR" dirty="0" smtClean="0">
                <a:solidFill>
                  <a:srgbClr val="FF0000"/>
                </a:solidFill>
              </a:rPr>
              <a:t>:</a:t>
            </a:r>
          </a:p>
          <a:p>
            <a:pPr>
              <a:buFontTx/>
              <a:buChar char="-"/>
            </a:pPr>
            <a:r>
              <a:rPr lang="fr-FR" dirty="0" smtClean="0"/>
              <a:t>Couleur: brun-rougeâtre ou bleuâtre</a:t>
            </a:r>
          </a:p>
          <a:p>
            <a:pPr>
              <a:buFontTx/>
              <a:buChar char="-"/>
            </a:pPr>
            <a:r>
              <a:rPr lang="fr-FR" dirty="0" smtClean="0"/>
              <a:t>Consistance: ferme, peu élastique</a:t>
            </a:r>
          </a:p>
          <a:p>
            <a:pPr>
              <a:buFontTx/>
              <a:buChar char="-"/>
            </a:pPr>
            <a:r>
              <a:rPr lang="fr-FR" dirty="0" smtClean="0"/>
              <a:t>Poids: variable, en fonction de l’âge et des conditions physiologiques</a:t>
            </a:r>
          </a:p>
          <a:p>
            <a:endParaRPr lang="fr-FR"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fontScale="90000"/>
          </a:bodyPr>
          <a:lstStyle/>
          <a:p>
            <a:endParaRPr lang="fr-FR" dirty="0"/>
          </a:p>
        </p:txBody>
      </p:sp>
      <p:sp>
        <p:nvSpPr>
          <p:cNvPr id="3" name="Espace réservé du contenu 2"/>
          <p:cNvSpPr>
            <a:spLocks noGrp="1"/>
          </p:cNvSpPr>
          <p:nvPr>
            <p:ph idx="1"/>
          </p:nvPr>
        </p:nvSpPr>
        <p:spPr>
          <a:xfrm>
            <a:off x="214282" y="500042"/>
            <a:ext cx="8715436" cy="6143668"/>
          </a:xfrm>
        </p:spPr>
        <p:txBody>
          <a:bodyPr>
            <a:normAutofit fontScale="85000" lnSpcReduction="10000"/>
          </a:bodyPr>
          <a:lstStyle/>
          <a:p>
            <a:pPr>
              <a:buNone/>
            </a:pPr>
            <a:r>
              <a:rPr lang="fr-FR" dirty="0" smtClean="0"/>
              <a:t>     </a:t>
            </a:r>
            <a:r>
              <a:rPr lang="fr-FR" u="sng" dirty="0" smtClean="0">
                <a:solidFill>
                  <a:srgbClr val="FF0000"/>
                </a:solidFill>
              </a:rPr>
              <a:t>Conformation</a:t>
            </a:r>
            <a:r>
              <a:rPr lang="fr-FR" dirty="0" smtClean="0">
                <a:solidFill>
                  <a:srgbClr val="FF0000"/>
                </a:solidFill>
              </a:rPr>
              <a:t>: </a:t>
            </a:r>
            <a:r>
              <a:rPr lang="fr-FR" dirty="0" smtClean="0"/>
              <a:t>Possède 2 faces, 2 bords raccordés par 2 bords latéraux</a:t>
            </a:r>
          </a:p>
          <a:p>
            <a:pPr>
              <a:buFontTx/>
              <a:buChar char="-"/>
            </a:pPr>
            <a:r>
              <a:rPr lang="fr-FR" dirty="0" smtClean="0"/>
              <a:t>La face diaphragmatique: convexe et lisse, revêtue par le péritoine sauf une petite partie appelée: </a:t>
            </a:r>
            <a:r>
              <a:rPr lang="fr-FR" dirty="0" err="1" smtClean="0">
                <a:solidFill>
                  <a:srgbClr val="FF0000"/>
                </a:solidFill>
              </a:rPr>
              <a:t>aréa</a:t>
            </a:r>
            <a:r>
              <a:rPr lang="fr-FR" dirty="0" smtClean="0">
                <a:solidFill>
                  <a:srgbClr val="FF0000"/>
                </a:solidFill>
              </a:rPr>
              <a:t> </a:t>
            </a:r>
            <a:r>
              <a:rPr lang="fr-FR" dirty="0" err="1" smtClean="0">
                <a:solidFill>
                  <a:srgbClr val="FF0000"/>
                </a:solidFill>
              </a:rPr>
              <a:t>nuda</a:t>
            </a:r>
            <a:r>
              <a:rPr lang="fr-FR" dirty="0" smtClean="0"/>
              <a:t>, elle montre le sillon de la veine cave caudale.</a:t>
            </a:r>
          </a:p>
          <a:p>
            <a:pPr>
              <a:buFontTx/>
              <a:buChar char="-"/>
            </a:pPr>
            <a:r>
              <a:rPr lang="fr-FR" dirty="0" smtClean="0"/>
              <a:t>La face viscérale: concave, dans sa partie moyenne se trouve: la porte du foie</a:t>
            </a:r>
          </a:p>
          <a:p>
            <a:pPr>
              <a:buNone/>
            </a:pPr>
            <a:r>
              <a:rPr lang="fr-FR" dirty="0" smtClean="0"/>
              <a:t>    Les empreintes viscérales varient avec les espèces, on trouve toujours les empreintes: gastrique, </a:t>
            </a:r>
            <a:r>
              <a:rPr lang="fr-FR" dirty="0" err="1" smtClean="0"/>
              <a:t>duodénale,caecale</a:t>
            </a:r>
            <a:r>
              <a:rPr lang="fr-FR" dirty="0" smtClean="0"/>
              <a:t>, rénale (Equidés), tubercule </a:t>
            </a:r>
            <a:r>
              <a:rPr lang="fr-FR" dirty="0" err="1" smtClean="0"/>
              <a:t>omental</a:t>
            </a:r>
            <a:r>
              <a:rPr lang="fr-FR" dirty="0" smtClean="0"/>
              <a:t> (relief qui répond à la petite courbure de l’estomac)</a:t>
            </a:r>
          </a:p>
          <a:p>
            <a:pPr>
              <a:buFontTx/>
              <a:buChar char="-"/>
            </a:pPr>
            <a:r>
              <a:rPr lang="fr-FR" dirty="0" smtClean="0"/>
              <a:t>Le bord ventral: découpé par les incisures </a:t>
            </a:r>
            <a:r>
              <a:rPr lang="fr-FR" dirty="0" err="1" smtClean="0"/>
              <a:t>interlobaires</a:t>
            </a:r>
            <a:endParaRPr lang="fr-FR" dirty="0" smtClean="0"/>
          </a:p>
          <a:p>
            <a:pPr>
              <a:buFontTx/>
              <a:buChar char="-"/>
            </a:pPr>
            <a:r>
              <a:rPr lang="fr-FR" dirty="0" smtClean="0"/>
              <a:t>Le bord dorsal: montre l’empreinte </a:t>
            </a:r>
            <a:r>
              <a:rPr lang="fr-FR" dirty="0" err="1" smtClean="0"/>
              <a:t>oesophagienne</a:t>
            </a:r>
            <a:endParaRPr lang="fr-FR" dirty="0" smtClean="0"/>
          </a:p>
          <a:p>
            <a:pPr>
              <a:buFontTx/>
              <a:buChar char="-"/>
            </a:pPr>
            <a:r>
              <a:rPr lang="fr-FR" dirty="0" smtClean="0"/>
              <a:t>2 bords latéraux  </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28604"/>
          </a:xfrm>
        </p:spPr>
        <p:txBody>
          <a:bodyPr>
            <a:normAutofit fontScale="90000"/>
          </a:bodyPr>
          <a:lstStyle/>
          <a:p>
            <a:endParaRPr lang="fr-FR" dirty="0"/>
          </a:p>
        </p:txBody>
      </p:sp>
      <p:sp>
        <p:nvSpPr>
          <p:cNvPr id="3" name="Espace réservé du contenu 2"/>
          <p:cNvSpPr>
            <a:spLocks noGrp="1"/>
          </p:cNvSpPr>
          <p:nvPr>
            <p:ph idx="1"/>
          </p:nvPr>
        </p:nvSpPr>
        <p:spPr>
          <a:xfrm>
            <a:off x="457200" y="500042"/>
            <a:ext cx="8229600" cy="6143668"/>
          </a:xfrm>
        </p:spPr>
        <p:txBody>
          <a:bodyPr>
            <a:normAutofit fontScale="92500"/>
          </a:bodyPr>
          <a:lstStyle/>
          <a:p>
            <a:r>
              <a:rPr lang="fr-FR" sz="2400" u="sng" dirty="0" err="1" smtClean="0">
                <a:solidFill>
                  <a:srgbClr val="FF0000"/>
                </a:solidFill>
              </a:rPr>
              <a:t>Lobation</a:t>
            </a:r>
            <a:r>
              <a:rPr lang="fr-FR" sz="2400" u="sng" dirty="0" smtClean="0">
                <a:solidFill>
                  <a:srgbClr val="FF0000"/>
                </a:solidFill>
              </a:rPr>
              <a:t> hépatique</a:t>
            </a:r>
            <a:r>
              <a:rPr lang="fr-FR" sz="2400" dirty="0" smtClean="0">
                <a:solidFill>
                  <a:srgbClr val="FF0000"/>
                </a:solidFill>
              </a:rPr>
              <a:t>:</a:t>
            </a:r>
            <a:r>
              <a:rPr lang="fr-FR" sz="2400" dirty="0" smtClean="0"/>
              <a:t> Le foie possède 2 grands territoires: un droit et un gauche divisés par la veine ombilicale (qui devient le ligament rond après la naissance), il y a:</a:t>
            </a:r>
          </a:p>
          <a:p>
            <a:pPr>
              <a:buFontTx/>
              <a:buChar char="-"/>
            </a:pPr>
            <a:r>
              <a:rPr lang="fr-FR" sz="2400" dirty="0" smtClean="0"/>
              <a:t>Un lobe gauche ,divisé en lobes gauches latéral et médial</a:t>
            </a:r>
          </a:p>
          <a:p>
            <a:pPr>
              <a:buFontTx/>
              <a:buChar char="-"/>
            </a:pPr>
            <a:r>
              <a:rPr lang="fr-FR" sz="2400" dirty="0" smtClean="0"/>
              <a:t>Un lobe droit, divisé en  lobes droits latéral et médial</a:t>
            </a:r>
          </a:p>
          <a:p>
            <a:pPr>
              <a:buFontTx/>
              <a:buChar char="-"/>
            </a:pPr>
            <a:r>
              <a:rPr lang="fr-FR" sz="2400" dirty="0" smtClean="0"/>
              <a:t>Un lobe carré, </a:t>
            </a:r>
            <a:r>
              <a:rPr lang="fr-FR" sz="2400" dirty="0" err="1" smtClean="0"/>
              <a:t>ventralement</a:t>
            </a:r>
            <a:r>
              <a:rPr lang="fr-FR" sz="2400" dirty="0" smtClean="0"/>
              <a:t> à la porte du foie</a:t>
            </a:r>
          </a:p>
          <a:p>
            <a:pPr>
              <a:buFontTx/>
              <a:buChar char="-"/>
            </a:pPr>
            <a:r>
              <a:rPr lang="fr-FR" sz="2400" dirty="0" smtClean="0"/>
              <a:t>Un lobe caudé, divisé en un processus caudé et un processus papillaire</a:t>
            </a:r>
          </a:p>
          <a:p>
            <a:pPr>
              <a:buFont typeface="Arial" charset="0"/>
              <a:buChar char="•"/>
            </a:pPr>
            <a:r>
              <a:rPr lang="fr-FR" sz="2400" u="sng" dirty="0" smtClean="0">
                <a:solidFill>
                  <a:srgbClr val="FF0000"/>
                </a:solidFill>
              </a:rPr>
              <a:t>Moyens de fixité</a:t>
            </a:r>
            <a:r>
              <a:rPr lang="fr-FR" sz="2400" dirty="0" smtClean="0">
                <a:solidFill>
                  <a:srgbClr val="FF0000"/>
                </a:solidFill>
              </a:rPr>
              <a:t>: </a:t>
            </a:r>
          </a:p>
          <a:p>
            <a:pPr>
              <a:buFontTx/>
              <a:buChar char="-"/>
            </a:pPr>
            <a:r>
              <a:rPr lang="fr-FR" sz="2400" dirty="0" smtClean="0"/>
              <a:t>Ligament coronaire, l’unit au diaphragme</a:t>
            </a:r>
          </a:p>
          <a:p>
            <a:pPr>
              <a:buFontTx/>
              <a:buChar char="-"/>
            </a:pPr>
            <a:r>
              <a:rPr lang="fr-FR" sz="2400" dirty="0" smtClean="0"/>
              <a:t>Ligament falciforme, va de l’ombilic à l’ouverture du diaphragme</a:t>
            </a:r>
          </a:p>
          <a:p>
            <a:pPr>
              <a:buFontTx/>
              <a:buChar char="-"/>
            </a:pPr>
            <a:r>
              <a:rPr lang="fr-FR" sz="2400" dirty="0" smtClean="0"/>
              <a:t>Ligament triangulaire gauche</a:t>
            </a:r>
          </a:p>
          <a:p>
            <a:pPr>
              <a:buFontTx/>
              <a:buChar char="-"/>
            </a:pPr>
            <a:r>
              <a:rPr lang="fr-FR" sz="2400" dirty="0" smtClean="0"/>
              <a:t>Ligament triangulaire droit</a:t>
            </a:r>
          </a:p>
          <a:p>
            <a:pPr>
              <a:buFontTx/>
              <a:buChar char="-"/>
            </a:pPr>
            <a:r>
              <a:rPr lang="fr-FR" sz="2400" dirty="0" smtClean="0"/>
              <a:t>Ligament </a:t>
            </a:r>
            <a:r>
              <a:rPr lang="fr-FR" sz="2400" dirty="0" err="1" smtClean="0"/>
              <a:t>hépato-rénal</a:t>
            </a:r>
            <a:endParaRPr lang="fr-FR" sz="2400" dirty="0" smtClean="0"/>
          </a:p>
          <a:p>
            <a:pPr>
              <a:buFontTx/>
              <a:buChar char="-"/>
            </a:pPr>
            <a:r>
              <a:rPr lang="fr-FR" sz="2400" dirty="0" smtClean="0"/>
              <a:t>Petit </a:t>
            </a:r>
            <a:r>
              <a:rPr lang="fr-FR" sz="2400" dirty="0" err="1" smtClean="0"/>
              <a:t>omentum</a:t>
            </a:r>
            <a:endParaRPr lang="fr-FR" sz="2400" dirty="0" smtClean="0"/>
          </a:p>
          <a:p>
            <a:endParaRPr lang="fr-FR"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b="1" u="sng" dirty="0" smtClean="0"/>
              <a:t>FOIE</a:t>
            </a:r>
            <a:endParaRPr lang="fr-FR" b="1" u="sng" dirty="0"/>
          </a:p>
        </p:txBody>
      </p:sp>
      <p:sp>
        <p:nvSpPr>
          <p:cNvPr id="3" name="Espace réservé du contenu 2"/>
          <p:cNvSpPr>
            <a:spLocks noGrp="1"/>
          </p:cNvSpPr>
          <p:nvPr>
            <p:ph sz="half" idx="1"/>
          </p:nvPr>
        </p:nvSpPr>
        <p:spPr>
          <a:xfrm>
            <a:off x="285720" y="714356"/>
            <a:ext cx="4000528" cy="5929354"/>
          </a:xfrm>
        </p:spPr>
        <p:txBody>
          <a:bodyPr>
            <a:noAutofit/>
          </a:bodyPr>
          <a:lstStyle/>
          <a:p>
            <a:pPr>
              <a:buNone/>
            </a:pPr>
            <a:endParaRPr lang="fr-FR" sz="2400" b="1" dirty="0" smtClean="0"/>
          </a:p>
          <a:p>
            <a:pPr>
              <a:buNone/>
            </a:pPr>
            <a:r>
              <a:rPr lang="fr-FR" sz="2400" b="1" dirty="0" smtClean="0"/>
              <a:t>C’est la  glande la plus </a:t>
            </a:r>
          </a:p>
          <a:p>
            <a:pPr>
              <a:buNone/>
            </a:pPr>
            <a:r>
              <a:rPr lang="fr-FR" sz="2400" b="1" dirty="0" smtClean="0">
                <a:solidFill>
                  <a:srgbClr val="FF0000"/>
                </a:solidFill>
              </a:rPr>
              <a:t>volumineuse</a:t>
            </a:r>
            <a:r>
              <a:rPr lang="fr-FR" sz="2400" b="1" dirty="0" smtClean="0"/>
              <a:t> de l’organisme, </a:t>
            </a:r>
          </a:p>
          <a:p>
            <a:pPr>
              <a:buNone/>
            </a:pPr>
            <a:r>
              <a:rPr lang="fr-FR" sz="2400" b="1" dirty="0" smtClean="0"/>
              <a:t>située </a:t>
            </a:r>
            <a:r>
              <a:rPr lang="fr-FR" sz="2400" b="1" dirty="0" smtClean="0">
                <a:solidFill>
                  <a:srgbClr val="FF0000"/>
                </a:solidFill>
              </a:rPr>
              <a:t>à droite </a:t>
            </a:r>
            <a:r>
              <a:rPr lang="fr-FR" sz="2400" b="1" dirty="0" smtClean="0"/>
              <a:t>dans la cavité </a:t>
            </a:r>
          </a:p>
          <a:p>
            <a:pPr>
              <a:buNone/>
            </a:pPr>
            <a:r>
              <a:rPr lang="fr-FR" sz="2400" b="1" dirty="0" smtClean="0"/>
              <a:t>abdominale.</a:t>
            </a:r>
          </a:p>
          <a:p>
            <a:pPr>
              <a:buNone/>
            </a:pPr>
            <a:r>
              <a:rPr lang="fr-FR" sz="2400" b="1" dirty="0" smtClean="0"/>
              <a:t>Elle possède </a:t>
            </a:r>
            <a:r>
              <a:rPr lang="fr-FR" sz="2400" b="1" dirty="0" smtClean="0">
                <a:solidFill>
                  <a:srgbClr val="FF0000"/>
                </a:solidFill>
              </a:rPr>
              <a:t>4</a:t>
            </a:r>
            <a:r>
              <a:rPr lang="fr-FR" sz="2400" b="1" dirty="0" smtClean="0"/>
              <a:t> lobes: droit, </a:t>
            </a:r>
          </a:p>
          <a:p>
            <a:pPr>
              <a:buNone/>
            </a:pPr>
            <a:r>
              <a:rPr lang="fr-FR" sz="2400" b="1" dirty="0" smtClean="0"/>
              <a:t>gauche, carré et caudé.</a:t>
            </a:r>
          </a:p>
          <a:p>
            <a:pPr>
              <a:buNone/>
            </a:pPr>
            <a:r>
              <a:rPr lang="fr-FR" sz="2400" b="1" dirty="0" smtClean="0"/>
              <a:t>Possède un canal cystique </a:t>
            </a:r>
          </a:p>
          <a:p>
            <a:pPr>
              <a:buNone/>
            </a:pPr>
            <a:r>
              <a:rPr lang="fr-FR" sz="2400" b="1" dirty="0" smtClean="0"/>
              <a:t>chez les animaux qui ont une </a:t>
            </a:r>
          </a:p>
          <a:p>
            <a:pPr>
              <a:buNone/>
            </a:pPr>
            <a:r>
              <a:rPr lang="fr-FR" sz="2400" b="1" dirty="0" smtClean="0"/>
              <a:t>vésicule biliaire.</a:t>
            </a:r>
          </a:p>
          <a:p>
            <a:pPr>
              <a:buNone/>
            </a:pPr>
            <a:r>
              <a:rPr lang="fr-FR" sz="2400" b="1" dirty="0" smtClean="0">
                <a:solidFill>
                  <a:srgbClr val="FF0000"/>
                </a:solidFill>
              </a:rPr>
              <a:t>Le cheval et le dromadaire ne </a:t>
            </a:r>
          </a:p>
          <a:p>
            <a:pPr>
              <a:buNone/>
            </a:pPr>
            <a:r>
              <a:rPr lang="fr-FR" sz="2400" b="1" dirty="0" smtClean="0">
                <a:solidFill>
                  <a:srgbClr val="FF0000"/>
                </a:solidFill>
              </a:rPr>
              <a:t>possèdent pas de vésicule </a:t>
            </a:r>
          </a:p>
          <a:p>
            <a:pPr>
              <a:buNone/>
            </a:pPr>
            <a:r>
              <a:rPr lang="fr-FR" sz="2600" b="1" dirty="0" smtClean="0">
                <a:solidFill>
                  <a:srgbClr val="FF0000"/>
                </a:solidFill>
              </a:rPr>
              <a:t>biliaire.</a:t>
            </a:r>
            <a:endParaRPr lang="fr-FR" sz="2600" b="1" dirty="0">
              <a:solidFill>
                <a:srgbClr val="FF0000"/>
              </a:solidFill>
            </a:endParaRPr>
          </a:p>
        </p:txBody>
      </p:sp>
      <p:pic>
        <p:nvPicPr>
          <p:cNvPr id="8194" name="Picture 2" descr="C:\Users\HP\Desktop\Cours A2\Foie 1.gif"/>
          <p:cNvPicPr>
            <a:picLocks noGrp="1" noChangeAspect="1" noChangeArrowheads="1"/>
          </p:cNvPicPr>
          <p:nvPr>
            <p:ph sz="half" idx="2"/>
          </p:nvPr>
        </p:nvPicPr>
        <p:blipFill>
          <a:blip r:embed="rId2"/>
          <a:srcRect/>
          <a:stretch>
            <a:fillRect/>
          </a:stretch>
        </p:blipFill>
        <p:spPr bwMode="auto">
          <a:xfrm>
            <a:off x="4429124" y="1000108"/>
            <a:ext cx="4500594" cy="478634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571480"/>
          </a:xfrm>
        </p:spPr>
        <p:txBody>
          <a:bodyPr>
            <a:normAutofit fontScale="90000"/>
          </a:bodyPr>
          <a:lstStyle/>
          <a:p>
            <a:r>
              <a:rPr lang="fr-FR" b="1" u="sng" dirty="0" smtClean="0"/>
              <a:t>Palais dur</a:t>
            </a:r>
            <a:endParaRPr lang="fr-FR" b="1" u="sng" dirty="0"/>
          </a:p>
        </p:txBody>
      </p:sp>
      <p:sp>
        <p:nvSpPr>
          <p:cNvPr id="6" name="Espace réservé du contenu 5"/>
          <p:cNvSpPr>
            <a:spLocks noGrp="1"/>
          </p:cNvSpPr>
          <p:nvPr>
            <p:ph idx="1"/>
          </p:nvPr>
        </p:nvSpPr>
        <p:spPr>
          <a:xfrm>
            <a:off x="214282" y="642918"/>
            <a:ext cx="8929718" cy="6000792"/>
          </a:xfrm>
        </p:spPr>
        <p:txBody>
          <a:bodyPr>
            <a:noAutofit/>
          </a:bodyPr>
          <a:lstStyle/>
          <a:p>
            <a:pPr>
              <a:buNone/>
            </a:pPr>
            <a:r>
              <a:rPr lang="fr-FR" sz="2300" dirty="0" smtClean="0"/>
              <a:t>     Ou palais osseux ou palais</a:t>
            </a:r>
          </a:p>
          <a:p>
            <a:r>
              <a:rPr lang="fr-FR" sz="2300" dirty="0" smtClean="0"/>
              <a:t>Constitue la paroi dorsale de la bouche et la sépare des cavités nasales</a:t>
            </a:r>
          </a:p>
          <a:p>
            <a:r>
              <a:rPr lang="fr-FR" sz="2300" dirty="0" smtClean="0"/>
              <a:t>Se continue par le palais mou</a:t>
            </a:r>
          </a:p>
          <a:p>
            <a:r>
              <a:rPr lang="fr-FR" sz="2300" dirty="0" smtClean="0"/>
              <a:t>Supporté par les os: maxillaire, palatin et incisif</a:t>
            </a:r>
          </a:p>
          <a:p>
            <a:pPr>
              <a:buNone/>
            </a:pPr>
            <a:r>
              <a:rPr lang="fr-FR" sz="2300" dirty="0" smtClean="0"/>
              <a:t>Il est revêtu d’une muqueuse épaisse et présente des reliefs qui sont: </a:t>
            </a:r>
          </a:p>
          <a:p>
            <a:r>
              <a:rPr lang="fr-FR" sz="2300" dirty="0" smtClean="0">
                <a:solidFill>
                  <a:srgbClr val="FF0000"/>
                </a:solidFill>
              </a:rPr>
              <a:t>- Papille incisive </a:t>
            </a:r>
            <a:r>
              <a:rPr lang="fr-FR" sz="2300" dirty="0" smtClean="0"/>
              <a:t>, située </a:t>
            </a:r>
            <a:r>
              <a:rPr lang="fr-FR" sz="2300" smtClean="0"/>
              <a:t>juste derrière </a:t>
            </a:r>
            <a:r>
              <a:rPr lang="fr-FR" sz="2300" dirty="0" smtClean="0"/>
              <a:t>les </a:t>
            </a:r>
            <a:r>
              <a:rPr lang="fr-FR" sz="2300" smtClean="0"/>
              <a:t>incisives centrales. </a:t>
            </a:r>
            <a:r>
              <a:rPr lang="fr-FR" sz="2300" dirty="0" smtClean="0"/>
              <a:t>Chez les Ruminants où les incisives supérieures font défaut, la papille incisive est encastrée dans un large coussinet dentaire qui remplace ces dents.</a:t>
            </a:r>
          </a:p>
          <a:p>
            <a:r>
              <a:rPr lang="fr-FR" sz="2300" dirty="0" smtClean="0">
                <a:solidFill>
                  <a:srgbClr val="FF0000"/>
                </a:solidFill>
              </a:rPr>
              <a:t>- un raphé médian </a:t>
            </a:r>
            <a:r>
              <a:rPr lang="fr-FR" sz="2300" dirty="0" smtClean="0"/>
              <a:t>, qui commence près de la papille et va jusqu’au palais mou</a:t>
            </a:r>
          </a:p>
          <a:p>
            <a:r>
              <a:rPr lang="fr-FR" sz="2300" dirty="0" smtClean="0">
                <a:solidFill>
                  <a:srgbClr val="FF0000"/>
                </a:solidFill>
              </a:rPr>
              <a:t>- des crêtes palatines </a:t>
            </a:r>
            <a:r>
              <a:rPr lang="fr-FR" sz="2300" dirty="0" smtClean="0"/>
              <a:t>qui vont du raphé vers les bords latéraux </a:t>
            </a:r>
          </a:p>
          <a:p>
            <a:pPr>
              <a:buNone/>
            </a:pPr>
            <a:r>
              <a:rPr lang="fr-FR" sz="2300" dirty="0" smtClean="0"/>
              <a:t>Revêtu d’une muqueuse épaisse, parfois pigmentée.</a:t>
            </a:r>
          </a:p>
          <a:p>
            <a:pPr>
              <a:buNone/>
            </a:pPr>
            <a:r>
              <a:rPr lang="fr-FR" sz="2300" dirty="0" smtClean="0"/>
              <a:t>Son rôle est de donner appui aux aliments poussés par la langue; Il a donc  un rôle passif dans la mastication </a:t>
            </a:r>
            <a:endParaRPr lang="fr-FR" sz="23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sz="4000" b="1" u="sng" dirty="0" smtClean="0"/>
              <a:t>Voies biliaires</a:t>
            </a:r>
            <a:endParaRPr lang="fr-FR" sz="4000" b="1" u="sng" dirty="0"/>
          </a:p>
        </p:txBody>
      </p:sp>
      <p:sp>
        <p:nvSpPr>
          <p:cNvPr id="3" name="Espace réservé du contenu 2"/>
          <p:cNvSpPr>
            <a:spLocks noGrp="1"/>
          </p:cNvSpPr>
          <p:nvPr>
            <p:ph idx="1"/>
          </p:nvPr>
        </p:nvSpPr>
        <p:spPr>
          <a:xfrm>
            <a:off x="214282" y="785794"/>
            <a:ext cx="8715436" cy="5857916"/>
          </a:xfrm>
        </p:spPr>
        <p:txBody>
          <a:bodyPr>
            <a:normAutofit fontScale="92500" lnSpcReduction="20000"/>
          </a:bodyPr>
          <a:lstStyle/>
          <a:p>
            <a:pPr>
              <a:buNone/>
            </a:pPr>
            <a:r>
              <a:rPr lang="fr-FR" dirty="0" smtClean="0"/>
              <a:t>   Ou voies d’excrétion de la bile</a:t>
            </a:r>
          </a:p>
          <a:p>
            <a:r>
              <a:rPr lang="fr-FR" dirty="0" smtClean="0"/>
              <a:t>Voies biliaires </a:t>
            </a:r>
            <a:r>
              <a:rPr lang="fr-FR" dirty="0" err="1" smtClean="0"/>
              <a:t>intrahépatiques</a:t>
            </a:r>
            <a:r>
              <a:rPr lang="fr-FR" dirty="0" smtClean="0"/>
              <a:t>:</a:t>
            </a:r>
          </a:p>
          <a:p>
            <a:pPr>
              <a:buFontTx/>
              <a:buChar char="-"/>
            </a:pPr>
            <a:r>
              <a:rPr lang="fr-FR" dirty="0" smtClean="0"/>
              <a:t>Conduits biliaires </a:t>
            </a:r>
            <a:r>
              <a:rPr lang="fr-FR" dirty="0" err="1" smtClean="0"/>
              <a:t>interlobaires</a:t>
            </a:r>
            <a:endParaRPr lang="fr-FR" dirty="0" smtClean="0"/>
          </a:p>
          <a:p>
            <a:pPr>
              <a:buFontTx/>
              <a:buChar char="-"/>
            </a:pPr>
            <a:r>
              <a:rPr lang="fr-FR" dirty="0" smtClean="0"/>
              <a:t>Conduits biliaires</a:t>
            </a:r>
          </a:p>
          <a:p>
            <a:pPr>
              <a:buFontTx/>
              <a:buChar char="-"/>
            </a:pPr>
            <a:r>
              <a:rPr lang="fr-FR" dirty="0" smtClean="0"/>
              <a:t>Conduits hépatiques droit et gauche</a:t>
            </a:r>
          </a:p>
          <a:p>
            <a:r>
              <a:rPr lang="fr-FR" dirty="0" smtClean="0"/>
              <a:t>Conduit hépatique commun: se continue par </a:t>
            </a:r>
            <a:r>
              <a:rPr lang="fr-FR" dirty="0" smtClean="0">
                <a:solidFill>
                  <a:srgbClr val="FF0000"/>
                </a:solidFill>
              </a:rPr>
              <a:t>le canal cholédoque </a:t>
            </a:r>
            <a:r>
              <a:rPr lang="fr-FR" dirty="0" smtClean="0"/>
              <a:t>qui constitue la voie d’excrétion terminale et unique de la bile.</a:t>
            </a:r>
          </a:p>
          <a:p>
            <a:r>
              <a:rPr lang="fr-FR" dirty="0" smtClean="0"/>
              <a:t>Vésicule biliaire et conduit cystique: réservoir ovoïde ou piriforme logé dans une dépression de la face viscérale du foie et relié par le conduit cystique.</a:t>
            </a:r>
          </a:p>
          <a:p>
            <a:pPr>
              <a:buNone/>
            </a:pPr>
            <a:r>
              <a:rPr lang="fr-FR" dirty="0" smtClean="0"/>
              <a:t>   Elle manque chez les Equidés, Camélidés, certains Ruminants (girafe, cervidés), Cétacés (Mammifères marins) et Rongeurs (Rat).  </a:t>
            </a:r>
            <a:endParaRPr lang="fr-FR"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Cours A2\P3090084.JPG"/>
          <p:cNvPicPr>
            <a:picLocks noChangeAspect="1" noChangeArrowheads="1"/>
          </p:cNvPicPr>
          <p:nvPr/>
        </p:nvPicPr>
        <p:blipFill>
          <a:blip r:embed="rId2" cstate="print"/>
          <a:srcRect/>
          <a:stretch>
            <a:fillRect/>
          </a:stretch>
        </p:blipFill>
        <p:spPr bwMode="auto">
          <a:xfrm>
            <a:off x="357158" y="857232"/>
            <a:ext cx="8501122" cy="5643578"/>
          </a:xfrm>
          <a:prstGeom prst="rect">
            <a:avLst/>
          </a:prstGeom>
          <a:noFill/>
        </p:spPr>
      </p:pic>
      <p:sp>
        <p:nvSpPr>
          <p:cNvPr id="6" name="Titre 5"/>
          <p:cNvSpPr>
            <a:spLocks noGrp="1"/>
          </p:cNvSpPr>
          <p:nvPr>
            <p:ph type="title"/>
          </p:nvPr>
        </p:nvSpPr>
        <p:spPr>
          <a:xfrm>
            <a:off x="457200" y="0"/>
            <a:ext cx="8229600" cy="714356"/>
          </a:xfrm>
        </p:spPr>
        <p:txBody>
          <a:bodyPr>
            <a:normAutofit fontScale="90000"/>
          </a:bodyPr>
          <a:lstStyle/>
          <a:p>
            <a:r>
              <a:rPr lang="fr-FR" u="sng" dirty="0" smtClean="0"/>
              <a:t>Foie en place</a:t>
            </a:r>
            <a:endParaRPr lang="fr-FR" u="sng" dirty="0"/>
          </a:p>
        </p:txBody>
      </p:sp>
      <p:sp>
        <p:nvSpPr>
          <p:cNvPr id="7" name="Espace réservé du contenu 6"/>
          <p:cNvSpPr>
            <a:spLocks noGrp="1"/>
          </p:cNvSpPr>
          <p:nvPr>
            <p:ph idx="1"/>
          </p:nvPr>
        </p:nvSpPr>
        <p:spPr/>
        <p:txBody>
          <a:bodyPr/>
          <a:lstStyle/>
          <a:p>
            <a:endParaRPr lang="fr-FR"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428628"/>
          </a:xfrm>
        </p:spPr>
        <p:txBody>
          <a:bodyPr>
            <a:noAutofit/>
          </a:bodyPr>
          <a:lstStyle/>
          <a:p>
            <a:r>
              <a:rPr lang="fr-FR" b="1" u="sng" dirty="0" smtClean="0"/>
              <a:t>Le pancréas</a:t>
            </a:r>
            <a:endParaRPr lang="fr-FR" b="1" u="sng" dirty="0"/>
          </a:p>
        </p:txBody>
      </p:sp>
      <p:sp>
        <p:nvSpPr>
          <p:cNvPr id="3" name="Espace réservé du contenu 2"/>
          <p:cNvSpPr>
            <a:spLocks noGrp="1"/>
          </p:cNvSpPr>
          <p:nvPr>
            <p:ph idx="1"/>
          </p:nvPr>
        </p:nvSpPr>
        <p:spPr>
          <a:xfrm>
            <a:off x="285720" y="1000108"/>
            <a:ext cx="8572560" cy="5643602"/>
          </a:xfrm>
        </p:spPr>
        <p:txBody>
          <a:bodyPr/>
          <a:lstStyle/>
          <a:p>
            <a:pPr>
              <a:buNone/>
            </a:pPr>
            <a:r>
              <a:rPr lang="fr-FR" dirty="0" smtClean="0"/>
              <a:t>   C’est une glande mixte, lobulaire, comparable aux glandes salivaires, annexée au duodénum et située dans la partie </a:t>
            </a:r>
            <a:r>
              <a:rPr lang="fr-FR" dirty="0" err="1" smtClean="0"/>
              <a:t>dorso</a:t>
            </a:r>
            <a:r>
              <a:rPr lang="fr-FR" dirty="0" smtClean="0"/>
              <a:t>-</a:t>
            </a:r>
            <a:r>
              <a:rPr lang="fr-FR" dirty="0" err="1" smtClean="0"/>
              <a:t>crâniale</a:t>
            </a:r>
            <a:r>
              <a:rPr lang="fr-FR" dirty="0" smtClean="0"/>
              <a:t> de l’abdomen.</a:t>
            </a:r>
          </a:p>
          <a:p>
            <a:pPr>
              <a:buNone/>
            </a:pPr>
            <a:r>
              <a:rPr lang="fr-FR" dirty="0" smtClean="0"/>
              <a:t>  </a:t>
            </a:r>
            <a:r>
              <a:rPr lang="fr-FR" u="sng" dirty="0" smtClean="0">
                <a:solidFill>
                  <a:srgbClr val="FF0000"/>
                </a:solidFill>
              </a:rPr>
              <a:t>Caractères physiques</a:t>
            </a:r>
            <a:r>
              <a:rPr lang="fr-FR" dirty="0" smtClean="0">
                <a:solidFill>
                  <a:srgbClr val="FF0000"/>
                </a:solidFill>
              </a:rPr>
              <a:t>: </a:t>
            </a:r>
          </a:p>
          <a:p>
            <a:pPr>
              <a:buFontTx/>
              <a:buChar char="-"/>
            </a:pPr>
            <a:r>
              <a:rPr lang="fr-FR" dirty="0" smtClean="0"/>
              <a:t>Couleur: rosée sur le vivant, gris-jaunâtre sur le cadavre</a:t>
            </a:r>
          </a:p>
          <a:p>
            <a:pPr>
              <a:buFontTx/>
              <a:buChar char="-"/>
            </a:pPr>
            <a:r>
              <a:rPr lang="fr-FR" dirty="0" smtClean="0"/>
              <a:t>Consistance: ferme mais friable</a:t>
            </a:r>
          </a:p>
          <a:p>
            <a:pPr>
              <a:buFontTx/>
              <a:buChar char="-"/>
            </a:pPr>
            <a:r>
              <a:rPr lang="fr-FR" dirty="0" smtClean="0"/>
              <a:t>Poids: variable du simple au triple</a:t>
            </a:r>
            <a:endParaRPr lang="fr-FR"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fontScale="90000"/>
          </a:bodyPr>
          <a:lstStyle/>
          <a:p>
            <a:endParaRPr lang="fr-FR" dirty="0"/>
          </a:p>
        </p:txBody>
      </p:sp>
      <p:sp>
        <p:nvSpPr>
          <p:cNvPr id="3" name="Espace réservé du contenu 2"/>
          <p:cNvSpPr>
            <a:spLocks noGrp="1"/>
          </p:cNvSpPr>
          <p:nvPr>
            <p:ph idx="1"/>
          </p:nvPr>
        </p:nvSpPr>
        <p:spPr>
          <a:xfrm>
            <a:off x="214282" y="357166"/>
            <a:ext cx="8715436" cy="6286544"/>
          </a:xfrm>
        </p:spPr>
        <p:txBody>
          <a:bodyPr>
            <a:normAutofit lnSpcReduction="10000"/>
          </a:bodyPr>
          <a:lstStyle/>
          <a:p>
            <a:pPr>
              <a:buNone/>
            </a:pPr>
            <a:r>
              <a:rPr lang="fr-FR" dirty="0" smtClean="0"/>
              <a:t>   </a:t>
            </a:r>
            <a:r>
              <a:rPr lang="fr-FR" sz="2800" u="sng" dirty="0" smtClean="0">
                <a:solidFill>
                  <a:srgbClr val="FF0000"/>
                </a:solidFill>
              </a:rPr>
              <a:t>Conformation</a:t>
            </a:r>
            <a:r>
              <a:rPr lang="fr-FR" sz="2800" dirty="0" smtClean="0">
                <a:solidFill>
                  <a:srgbClr val="FF0000"/>
                </a:solidFill>
              </a:rPr>
              <a:t>:</a:t>
            </a:r>
            <a:r>
              <a:rPr lang="fr-FR" sz="2800" dirty="0" smtClean="0"/>
              <a:t>  Allongé transversalement, le pancréas est plus volumineux à son extrémité droite. Il possède une partie moyenne et 2 extrémités.</a:t>
            </a:r>
          </a:p>
          <a:p>
            <a:pPr>
              <a:buFontTx/>
              <a:buChar char="-"/>
            </a:pPr>
            <a:r>
              <a:rPr lang="fr-FR" sz="2800" dirty="0" smtClean="0"/>
              <a:t>Le corps possède une </a:t>
            </a:r>
            <a:r>
              <a:rPr lang="fr-FR" sz="2800" dirty="0" smtClean="0">
                <a:solidFill>
                  <a:srgbClr val="0070C0"/>
                </a:solidFill>
              </a:rPr>
              <a:t>incisure pancréatique </a:t>
            </a:r>
            <a:r>
              <a:rPr lang="fr-FR" sz="2800" dirty="0" smtClean="0"/>
              <a:t>et un </a:t>
            </a:r>
            <a:r>
              <a:rPr lang="fr-FR" sz="2800" dirty="0" smtClean="0">
                <a:solidFill>
                  <a:srgbClr val="0070C0"/>
                </a:solidFill>
              </a:rPr>
              <a:t>processus </a:t>
            </a:r>
            <a:r>
              <a:rPr lang="fr-FR" sz="2800" dirty="0" err="1" smtClean="0">
                <a:solidFill>
                  <a:srgbClr val="0070C0"/>
                </a:solidFill>
              </a:rPr>
              <a:t>uncinatus</a:t>
            </a:r>
            <a:r>
              <a:rPr lang="fr-FR" sz="2800" dirty="0" smtClean="0">
                <a:solidFill>
                  <a:srgbClr val="0070C0"/>
                </a:solidFill>
              </a:rPr>
              <a:t> </a:t>
            </a:r>
            <a:r>
              <a:rPr lang="fr-FR" sz="2800" dirty="0" smtClean="0"/>
              <a:t>( ou crochet du pancréas; Chez les Equidés et parfois Ruminants, la veine porte est entourée par </a:t>
            </a:r>
            <a:r>
              <a:rPr lang="fr-FR" sz="2800" dirty="0" smtClean="0">
                <a:solidFill>
                  <a:srgbClr val="FF0000"/>
                </a:solidFill>
              </a:rPr>
              <a:t>l’anneau du pancréas.</a:t>
            </a:r>
          </a:p>
          <a:p>
            <a:pPr>
              <a:buFontTx/>
              <a:buChar char="-"/>
            </a:pPr>
            <a:r>
              <a:rPr lang="fr-FR" sz="2800" dirty="0" smtClean="0"/>
              <a:t>Le lobe droit : correspond à la tête</a:t>
            </a:r>
          </a:p>
          <a:p>
            <a:pPr>
              <a:buFontTx/>
              <a:buChar char="-"/>
            </a:pPr>
            <a:r>
              <a:rPr lang="fr-FR" sz="2800" dirty="0" smtClean="0"/>
              <a:t>Le lobe gauche: correspond à la queue</a:t>
            </a:r>
          </a:p>
          <a:p>
            <a:pPr>
              <a:buNone/>
            </a:pPr>
            <a:r>
              <a:rPr lang="fr-FR" sz="2800" dirty="0" smtClean="0">
                <a:solidFill>
                  <a:srgbClr val="FF0000"/>
                </a:solidFill>
              </a:rPr>
              <a:t>    </a:t>
            </a:r>
            <a:r>
              <a:rPr lang="fr-FR" sz="2800" u="sng" dirty="0" smtClean="0">
                <a:solidFill>
                  <a:srgbClr val="FF0000"/>
                </a:solidFill>
              </a:rPr>
              <a:t>Moyens de fixité</a:t>
            </a:r>
            <a:r>
              <a:rPr lang="fr-FR" sz="2800" dirty="0" smtClean="0">
                <a:solidFill>
                  <a:srgbClr val="FF0000"/>
                </a:solidFill>
              </a:rPr>
              <a:t>: </a:t>
            </a:r>
            <a:r>
              <a:rPr lang="fr-FR" sz="2800" dirty="0" smtClean="0"/>
              <a:t>C’est l’un des viscères les moins mobiles.</a:t>
            </a:r>
          </a:p>
          <a:p>
            <a:pPr>
              <a:buFontTx/>
              <a:buChar char="-"/>
            </a:pPr>
            <a:r>
              <a:rPr lang="fr-FR" sz="2800" dirty="0" smtClean="0"/>
              <a:t>Fixé au duodénum par ses vaisseaux et nerfs</a:t>
            </a:r>
          </a:p>
          <a:p>
            <a:pPr>
              <a:buFontTx/>
              <a:buChar char="-"/>
            </a:pPr>
            <a:r>
              <a:rPr lang="fr-FR" sz="2800" dirty="0" smtClean="0"/>
              <a:t>Péritoine</a:t>
            </a:r>
          </a:p>
          <a:p>
            <a:pPr>
              <a:buFontTx/>
              <a:buChar char="-"/>
            </a:pPr>
            <a:r>
              <a:rPr lang="fr-FR" sz="2800" dirty="0" smtClean="0"/>
              <a:t>Diverses adhérences aux organes voisins</a:t>
            </a:r>
            <a:endParaRPr lang="fr-FR" sz="28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b="1" u="sng" dirty="0" smtClean="0"/>
              <a:t>Conduits excréteurs</a:t>
            </a:r>
            <a:endParaRPr lang="fr-FR" b="1" u="sng" dirty="0"/>
          </a:p>
        </p:txBody>
      </p:sp>
      <p:sp>
        <p:nvSpPr>
          <p:cNvPr id="3" name="Espace réservé du contenu 2"/>
          <p:cNvSpPr>
            <a:spLocks noGrp="1"/>
          </p:cNvSpPr>
          <p:nvPr>
            <p:ph idx="1"/>
          </p:nvPr>
        </p:nvSpPr>
        <p:spPr>
          <a:xfrm>
            <a:off x="457200" y="928670"/>
            <a:ext cx="8229600" cy="5572164"/>
          </a:xfrm>
        </p:spPr>
        <p:txBody>
          <a:bodyPr>
            <a:normAutofit/>
          </a:bodyPr>
          <a:lstStyle/>
          <a:p>
            <a:pPr>
              <a:buNone/>
            </a:pPr>
            <a:r>
              <a:rPr lang="fr-FR" dirty="0" smtClean="0"/>
              <a:t> - Conduits intra-lobulaires</a:t>
            </a:r>
          </a:p>
          <a:p>
            <a:pPr>
              <a:buNone/>
            </a:pPr>
            <a:r>
              <a:rPr lang="fr-FR" dirty="0" smtClean="0"/>
              <a:t> - Conduits </a:t>
            </a:r>
            <a:r>
              <a:rPr lang="fr-FR" dirty="0" err="1" smtClean="0"/>
              <a:t>interlobulaires</a:t>
            </a:r>
            <a:endParaRPr lang="fr-FR" dirty="0" smtClean="0"/>
          </a:p>
          <a:p>
            <a:pPr>
              <a:buNone/>
            </a:pPr>
            <a:r>
              <a:rPr lang="fr-FR" dirty="0" smtClean="0"/>
              <a:t> - Conduits  pancréatiques: il y a un conduit pancréatique principal et un conduit pancréatique accessoire.</a:t>
            </a:r>
          </a:p>
          <a:p>
            <a:pPr>
              <a:buNone/>
            </a:pPr>
            <a:endParaRPr lang="fr-FR" dirty="0" smtClean="0"/>
          </a:p>
          <a:p>
            <a:pPr>
              <a:buNone/>
            </a:pPr>
            <a:r>
              <a:rPr lang="fr-FR" dirty="0" smtClean="0"/>
              <a:t>    Il n’y a qu’un seul conduit pancréatique chez les Ruminants et le Lapin et 2 conduits pancréatiques chez les Equidés, Carnivores et Homme  </a:t>
            </a:r>
          </a:p>
          <a:p>
            <a:pPr>
              <a:buNone/>
            </a:pPr>
            <a:endParaRPr lang="fr-FR"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b="1" u="sng" dirty="0" smtClean="0"/>
              <a:t>PANCREAS</a:t>
            </a:r>
            <a:endParaRPr lang="fr-FR" b="1" u="sng" dirty="0"/>
          </a:p>
        </p:txBody>
      </p:sp>
      <p:sp>
        <p:nvSpPr>
          <p:cNvPr id="3" name="Espace réservé du contenu 2"/>
          <p:cNvSpPr>
            <a:spLocks noGrp="1"/>
          </p:cNvSpPr>
          <p:nvPr>
            <p:ph sz="half" idx="1"/>
          </p:nvPr>
        </p:nvSpPr>
        <p:spPr>
          <a:xfrm>
            <a:off x="214282" y="1071546"/>
            <a:ext cx="4281518" cy="5429288"/>
          </a:xfrm>
        </p:spPr>
        <p:txBody>
          <a:bodyPr>
            <a:normAutofit/>
          </a:bodyPr>
          <a:lstStyle/>
          <a:p>
            <a:pPr>
              <a:buNone/>
            </a:pPr>
            <a:r>
              <a:rPr lang="fr-FR" dirty="0" smtClean="0"/>
              <a:t>    </a:t>
            </a:r>
            <a:r>
              <a:rPr lang="fr-FR" sz="3200" b="1" dirty="0" smtClean="0"/>
              <a:t>Situé à la sortie de l’estomac ,au niveau du duodénum : il possède </a:t>
            </a:r>
            <a:r>
              <a:rPr lang="fr-FR" sz="3200" b="1" dirty="0" smtClean="0">
                <a:solidFill>
                  <a:srgbClr val="FF0000"/>
                </a:solidFill>
              </a:rPr>
              <a:t>3</a:t>
            </a:r>
            <a:r>
              <a:rPr lang="fr-FR" sz="3200" b="1" dirty="0" smtClean="0"/>
              <a:t> parties; Tête, corps et queue et un canal excréteur qui débouche dans </a:t>
            </a:r>
            <a:r>
              <a:rPr lang="fr-FR" sz="3200" b="1" dirty="0" smtClean="0">
                <a:solidFill>
                  <a:srgbClr val="FF0000"/>
                </a:solidFill>
              </a:rPr>
              <a:t>l’ampoule hépato-pancréatique.</a:t>
            </a:r>
            <a:endParaRPr lang="fr-FR" sz="3200" b="1" dirty="0">
              <a:solidFill>
                <a:srgbClr val="FF0000"/>
              </a:solidFill>
            </a:endParaRPr>
          </a:p>
        </p:txBody>
      </p:sp>
      <p:pic>
        <p:nvPicPr>
          <p:cNvPr id="9219" name="Picture 3" descr="C:\Users\HP\Desktop\Cours A2\Pancréas.jpg"/>
          <p:cNvPicPr>
            <a:picLocks noGrp="1" noChangeAspect="1" noChangeArrowheads="1"/>
          </p:cNvPicPr>
          <p:nvPr>
            <p:ph sz="half" idx="2"/>
          </p:nvPr>
        </p:nvPicPr>
        <p:blipFill>
          <a:blip r:embed="rId2"/>
          <a:srcRect/>
          <a:stretch>
            <a:fillRect/>
          </a:stretch>
        </p:blipFill>
        <p:spPr bwMode="auto">
          <a:xfrm>
            <a:off x="4572000" y="857232"/>
            <a:ext cx="4357718" cy="3357586"/>
          </a:xfrm>
          <a:prstGeom prst="rect">
            <a:avLst/>
          </a:prstGeom>
          <a:noFill/>
        </p:spPr>
      </p:pic>
      <p:pic>
        <p:nvPicPr>
          <p:cNvPr id="3074" name="Picture 2" descr="C:\Users\HP\Desktop\Cours A2\P3090074.JPG"/>
          <p:cNvPicPr>
            <a:picLocks noChangeAspect="1" noChangeArrowheads="1"/>
          </p:cNvPicPr>
          <p:nvPr/>
        </p:nvPicPr>
        <p:blipFill>
          <a:blip r:embed="rId3" cstate="print"/>
          <a:srcRect/>
          <a:stretch>
            <a:fillRect/>
          </a:stretch>
        </p:blipFill>
        <p:spPr bwMode="auto">
          <a:xfrm>
            <a:off x="4929190" y="4214818"/>
            <a:ext cx="3643338" cy="2357454"/>
          </a:xfrm>
          <a:prstGeom prst="rect">
            <a:avLst/>
          </a:prstGeom>
          <a:noFill/>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785794"/>
          </a:xfrm>
        </p:spPr>
        <p:txBody>
          <a:bodyPr>
            <a:normAutofit/>
          </a:bodyPr>
          <a:lstStyle/>
          <a:p>
            <a:r>
              <a:rPr lang="fr-FR" b="1" u="sng" dirty="0" smtClean="0"/>
              <a:t>La rate</a:t>
            </a:r>
            <a:endParaRPr lang="fr-FR" b="1" u="sng" dirty="0"/>
          </a:p>
        </p:txBody>
      </p:sp>
      <p:sp>
        <p:nvSpPr>
          <p:cNvPr id="6" name="Espace réservé du contenu 5"/>
          <p:cNvSpPr>
            <a:spLocks noGrp="1"/>
          </p:cNvSpPr>
          <p:nvPr>
            <p:ph idx="1"/>
          </p:nvPr>
        </p:nvSpPr>
        <p:spPr>
          <a:xfrm>
            <a:off x="457200" y="785794"/>
            <a:ext cx="8229600" cy="5786478"/>
          </a:xfrm>
        </p:spPr>
        <p:txBody>
          <a:bodyPr>
            <a:normAutofit lnSpcReduction="10000"/>
          </a:bodyPr>
          <a:lstStyle/>
          <a:p>
            <a:r>
              <a:rPr lang="fr-FR" dirty="0" smtClean="0"/>
              <a:t>Organe impair, situé sous les dernières côtes, du côté gauche et appendu au fundus et à la grande courbure de l’estomac.</a:t>
            </a:r>
          </a:p>
          <a:p>
            <a:r>
              <a:rPr lang="fr-FR" dirty="0" smtClean="0"/>
              <a:t>C’est une annexe de l’appareil circulatoire qui joue un rôle important dans la défense de l’organisme, la régulation numérique des éléments figurés du sang et dans celle de la pression sanguine dans les viscères abdominaux.</a:t>
            </a:r>
          </a:p>
          <a:p>
            <a:r>
              <a:rPr lang="fr-FR" dirty="0" smtClean="0"/>
              <a:t>Elle n’a aucun rôle d	ans la digestion mais possède des connexions avec l’estomac et les autres viscères de la région diaphragmatique.</a:t>
            </a:r>
            <a:endParaRPr lang="fr-FR"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28604"/>
          </a:xfrm>
        </p:spPr>
        <p:txBody>
          <a:bodyPr>
            <a:normAutofit fontScale="90000"/>
          </a:bodyPr>
          <a:lstStyle/>
          <a:p>
            <a:endParaRPr lang="fr-FR" dirty="0"/>
          </a:p>
        </p:txBody>
      </p:sp>
      <p:sp>
        <p:nvSpPr>
          <p:cNvPr id="3" name="Espace réservé du contenu 2"/>
          <p:cNvSpPr>
            <a:spLocks noGrp="1"/>
          </p:cNvSpPr>
          <p:nvPr>
            <p:ph idx="1"/>
          </p:nvPr>
        </p:nvSpPr>
        <p:spPr>
          <a:xfrm>
            <a:off x="285720" y="285728"/>
            <a:ext cx="8643998" cy="6286544"/>
          </a:xfrm>
        </p:spPr>
        <p:txBody>
          <a:bodyPr>
            <a:noAutofit/>
          </a:bodyPr>
          <a:lstStyle/>
          <a:p>
            <a:pPr>
              <a:buNone/>
            </a:pPr>
            <a:r>
              <a:rPr lang="fr-FR" sz="2400" dirty="0" smtClean="0"/>
              <a:t>    </a:t>
            </a:r>
            <a:r>
              <a:rPr lang="fr-FR" sz="2400" u="sng" dirty="0" smtClean="0">
                <a:solidFill>
                  <a:srgbClr val="FF0000"/>
                </a:solidFill>
              </a:rPr>
              <a:t>Caractères généraux</a:t>
            </a:r>
            <a:r>
              <a:rPr lang="fr-FR" sz="2400" dirty="0" smtClean="0">
                <a:solidFill>
                  <a:srgbClr val="FF0000"/>
                </a:solidFill>
              </a:rPr>
              <a:t>: </a:t>
            </a:r>
          </a:p>
          <a:p>
            <a:pPr>
              <a:buFontTx/>
              <a:buChar char="-"/>
            </a:pPr>
            <a:r>
              <a:rPr lang="fr-FR" sz="2400" dirty="0" smtClean="0"/>
              <a:t>Couleur: dépend de la quantité de sang accumulée dans l’organe</a:t>
            </a:r>
          </a:p>
          <a:p>
            <a:pPr>
              <a:buFontTx/>
              <a:buChar char="-"/>
            </a:pPr>
            <a:r>
              <a:rPr lang="fr-FR" sz="2400" dirty="0" smtClean="0"/>
              <a:t>Consistance ferme mais élastique</a:t>
            </a:r>
          </a:p>
          <a:p>
            <a:pPr>
              <a:buFontTx/>
              <a:buChar char="-"/>
            </a:pPr>
            <a:r>
              <a:rPr lang="fr-FR" sz="2400" dirty="0" smtClean="0"/>
              <a:t>Poids: varie avec l’espèce et la race</a:t>
            </a:r>
          </a:p>
          <a:p>
            <a:pPr>
              <a:buNone/>
            </a:pPr>
            <a:r>
              <a:rPr lang="fr-FR" sz="2400" dirty="0" smtClean="0"/>
              <a:t>   </a:t>
            </a:r>
            <a:r>
              <a:rPr lang="fr-FR" sz="2400" u="sng" dirty="0" smtClean="0">
                <a:solidFill>
                  <a:srgbClr val="FF0000"/>
                </a:solidFill>
              </a:rPr>
              <a:t>Conformation</a:t>
            </a:r>
            <a:r>
              <a:rPr lang="fr-FR" sz="2400" dirty="0" smtClean="0">
                <a:solidFill>
                  <a:srgbClr val="FF0000"/>
                </a:solidFill>
              </a:rPr>
              <a:t>:</a:t>
            </a:r>
            <a:r>
              <a:rPr lang="fr-FR" sz="2400" dirty="0" smtClean="0"/>
              <a:t> possède 2 faces, 2 bords et 2 extrémités</a:t>
            </a:r>
          </a:p>
          <a:p>
            <a:pPr>
              <a:buFontTx/>
              <a:buChar char="-"/>
            </a:pPr>
            <a:r>
              <a:rPr lang="fr-FR" sz="2400" dirty="0" smtClean="0"/>
              <a:t>Faces pariétale et viscérale</a:t>
            </a:r>
          </a:p>
          <a:p>
            <a:pPr>
              <a:buFontTx/>
              <a:buChar char="-"/>
            </a:pPr>
            <a:r>
              <a:rPr lang="fr-FR" sz="2400" dirty="0" smtClean="0"/>
              <a:t>Bords </a:t>
            </a:r>
            <a:r>
              <a:rPr lang="fr-FR" sz="2400" dirty="0" err="1" smtClean="0"/>
              <a:t>crânial</a:t>
            </a:r>
            <a:r>
              <a:rPr lang="fr-FR" sz="2400" dirty="0" smtClean="0"/>
              <a:t> et caudal</a:t>
            </a:r>
          </a:p>
          <a:p>
            <a:pPr>
              <a:buFontTx/>
              <a:buChar char="-"/>
            </a:pPr>
            <a:r>
              <a:rPr lang="fr-FR" sz="2400" dirty="0" smtClean="0"/>
              <a:t>Extrémités dorsale et ventrale</a:t>
            </a:r>
          </a:p>
          <a:p>
            <a:pPr>
              <a:buNone/>
            </a:pPr>
            <a:r>
              <a:rPr lang="fr-FR" sz="2400" dirty="0" smtClean="0"/>
              <a:t>    Il existe parfois une petite rate accessoire près du hile.</a:t>
            </a:r>
          </a:p>
          <a:p>
            <a:pPr>
              <a:buNone/>
            </a:pPr>
            <a:r>
              <a:rPr lang="fr-FR" sz="2400" dirty="0" smtClean="0"/>
              <a:t>   </a:t>
            </a:r>
            <a:r>
              <a:rPr lang="fr-FR" sz="2400" u="sng" dirty="0" smtClean="0">
                <a:solidFill>
                  <a:srgbClr val="FF0000"/>
                </a:solidFill>
              </a:rPr>
              <a:t>Moyens de fixité</a:t>
            </a:r>
            <a:r>
              <a:rPr lang="fr-FR" sz="2400" dirty="0" smtClean="0">
                <a:solidFill>
                  <a:srgbClr val="FF0000"/>
                </a:solidFill>
              </a:rPr>
              <a:t>:  </a:t>
            </a:r>
          </a:p>
          <a:p>
            <a:pPr>
              <a:buFontTx/>
              <a:buChar char="-"/>
            </a:pPr>
            <a:r>
              <a:rPr lang="fr-FR" sz="2400" dirty="0" smtClean="0"/>
              <a:t>Ligament </a:t>
            </a:r>
            <a:r>
              <a:rPr lang="fr-FR" sz="2400" dirty="0" err="1" smtClean="0"/>
              <a:t>gastro</a:t>
            </a:r>
            <a:r>
              <a:rPr lang="fr-FR" sz="2400" dirty="0" smtClean="0"/>
              <a:t>-splénique </a:t>
            </a:r>
            <a:r>
              <a:rPr lang="fr-FR" sz="2400" smtClean="0"/>
              <a:t>( Estomac-rate)</a:t>
            </a:r>
            <a:endParaRPr lang="fr-FR" sz="2400" dirty="0" smtClean="0"/>
          </a:p>
          <a:p>
            <a:pPr>
              <a:buFontTx/>
              <a:buChar char="-"/>
            </a:pPr>
            <a:r>
              <a:rPr lang="fr-FR" sz="2400" dirty="0" smtClean="0"/>
              <a:t>Ligament </a:t>
            </a:r>
            <a:r>
              <a:rPr lang="fr-FR" sz="2400" dirty="0" err="1" smtClean="0"/>
              <a:t>phrénico</a:t>
            </a:r>
            <a:r>
              <a:rPr lang="fr-FR" sz="2400" dirty="0" smtClean="0"/>
              <a:t>-splénique ( Diaphragme-rate)</a:t>
            </a:r>
          </a:p>
          <a:p>
            <a:pPr>
              <a:buNone/>
            </a:pPr>
            <a:r>
              <a:rPr lang="fr-FR" sz="2400" dirty="0" smtClean="0"/>
              <a:t>     La rate des Ruminants présente une fixation particulière liée au développement du rumen; Les 2 ligaments  sont remplacés par une large zone d’adhérence entre les 2 organes.</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normAutofit/>
          </a:bodyPr>
          <a:lstStyle/>
          <a:p>
            <a:r>
              <a:rPr lang="fr-FR" b="1" u="sng" dirty="0" smtClean="0"/>
              <a:t>RATE</a:t>
            </a:r>
            <a:endParaRPr lang="fr-FR" b="1" u="sng" dirty="0"/>
          </a:p>
        </p:txBody>
      </p:sp>
      <p:sp>
        <p:nvSpPr>
          <p:cNvPr id="3" name="Espace réservé du contenu 2"/>
          <p:cNvSpPr>
            <a:spLocks noGrp="1"/>
          </p:cNvSpPr>
          <p:nvPr>
            <p:ph sz="half" idx="1"/>
          </p:nvPr>
        </p:nvSpPr>
        <p:spPr>
          <a:xfrm>
            <a:off x="285720" y="1600200"/>
            <a:ext cx="3214710" cy="4525963"/>
          </a:xfrm>
        </p:spPr>
        <p:txBody>
          <a:bodyPr/>
          <a:lstStyle/>
          <a:p>
            <a:pPr>
              <a:buNone/>
            </a:pPr>
            <a:r>
              <a:rPr lang="fr-FR" dirty="0" smtClean="0"/>
              <a:t>     </a:t>
            </a:r>
          </a:p>
          <a:p>
            <a:pPr>
              <a:buNone/>
            </a:pPr>
            <a:endParaRPr lang="fr-FR" b="1" dirty="0" smtClean="0"/>
          </a:p>
          <a:p>
            <a:pPr>
              <a:buNone/>
            </a:pPr>
            <a:r>
              <a:rPr lang="fr-FR" b="1" dirty="0" smtClean="0"/>
              <a:t>    Située  à  </a:t>
            </a:r>
            <a:r>
              <a:rPr lang="fr-FR" b="1" dirty="0" smtClean="0">
                <a:solidFill>
                  <a:srgbClr val="FF0000"/>
                </a:solidFill>
              </a:rPr>
              <a:t>gauche</a:t>
            </a:r>
            <a:r>
              <a:rPr lang="fr-FR" b="1" dirty="0" smtClean="0"/>
              <a:t> et attachée à l’estomac par le </a:t>
            </a:r>
            <a:r>
              <a:rPr lang="fr-FR" b="1" dirty="0" smtClean="0">
                <a:solidFill>
                  <a:srgbClr val="FF0000"/>
                </a:solidFill>
              </a:rPr>
              <a:t>ligament </a:t>
            </a:r>
            <a:r>
              <a:rPr lang="fr-FR" b="1" dirty="0" err="1" smtClean="0">
                <a:solidFill>
                  <a:srgbClr val="FF0000"/>
                </a:solidFill>
              </a:rPr>
              <a:t>gastro</a:t>
            </a:r>
            <a:r>
              <a:rPr lang="fr-FR" b="1" dirty="0" smtClean="0">
                <a:solidFill>
                  <a:srgbClr val="FF0000"/>
                </a:solidFill>
              </a:rPr>
              <a:t>-splénique	.</a:t>
            </a:r>
            <a:endParaRPr lang="fr-FR" b="1" dirty="0">
              <a:solidFill>
                <a:srgbClr val="FF0000"/>
              </a:solidFill>
            </a:endParaRPr>
          </a:p>
        </p:txBody>
      </p:sp>
      <p:pic>
        <p:nvPicPr>
          <p:cNvPr id="3074" name="Picture 2" descr="C:\Users\HP\Desktop\Cours A2\P3090070.JPG"/>
          <p:cNvPicPr>
            <a:picLocks noGrp="1" noChangeAspect="1" noChangeArrowheads="1"/>
          </p:cNvPicPr>
          <p:nvPr>
            <p:ph sz="half" idx="2"/>
          </p:nvPr>
        </p:nvPicPr>
        <p:blipFill>
          <a:blip r:embed="rId2" cstate="print"/>
          <a:srcRect/>
          <a:stretch>
            <a:fillRect/>
          </a:stretch>
        </p:blipFill>
        <p:spPr bwMode="auto">
          <a:xfrm>
            <a:off x="3571868" y="1571612"/>
            <a:ext cx="5357850" cy="4286280"/>
          </a:xfrm>
          <a:prstGeom prst="rect">
            <a:avLst/>
          </a:prstGeom>
          <a:noFill/>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contenu 5"/>
          <p:cNvSpPr>
            <a:spLocks noGrp="1"/>
          </p:cNvSpPr>
          <p:nvPr>
            <p:ph idx="1"/>
          </p:nvPr>
        </p:nvSpPr>
        <p:spPr>
          <a:xfrm>
            <a:off x="457200" y="571480"/>
            <a:ext cx="8229600" cy="6000792"/>
          </a:xfrm>
        </p:spPr>
        <p:txBody>
          <a:bodyPr>
            <a:normAutofit/>
          </a:bodyPr>
          <a:lstStyle/>
          <a:p>
            <a:r>
              <a:rPr lang="fr-FR" sz="4400" b="1" dirty="0" smtClean="0">
                <a:solidFill>
                  <a:srgbClr val="FF0000"/>
                </a:solidFill>
              </a:rPr>
              <a:t>Le péritoine </a:t>
            </a:r>
            <a:r>
              <a:rPr lang="fr-FR" sz="4400" b="1" dirty="0" smtClean="0"/>
              <a:t>est la  séreuse  des  organes  digestifs  et  abdominaux</a:t>
            </a:r>
          </a:p>
          <a:p>
            <a:r>
              <a:rPr lang="fr-FR" sz="4400" b="1" dirty="0" smtClean="0">
                <a:solidFill>
                  <a:srgbClr val="FF0000"/>
                </a:solidFill>
              </a:rPr>
              <a:t>L’</a:t>
            </a:r>
            <a:r>
              <a:rPr lang="fr-FR" sz="4400" b="1" dirty="0" err="1" smtClean="0">
                <a:solidFill>
                  <a:srgbClr val="FF0000"/>
                </a:solidFill>
              </a:rPr>
              <a:t>omentum</a:t>
            </a:r>
            <a:r>
              <a:rPr lang="fr-FR" sz="4400" b="1" dirty="0" smtClean="0"/>
              <a:t> est une membrane chargée de graisse qui constitue un moyen de fixité de l’estomac</a:t>
            </a:r>
          </a:p>
          <a:p>
            <a:r>
              <a:rPr lang="fr-FR" sz="4400" b="1" dirty="0" smtClean="0">
                <a:solidFill>
                  <a:srgbClr val="FF0000"/>
                </a:solidFill>
              </a:rPr>
              <a:t>Le mésentère </a:t>
            </a:r>
            <a:r>
              <a:rPr lang="fr-FR" sz="4400" b="1" dirty="0" smtClean="0"/>
              <a:t>est le moyen de fixité du jéjuno-iléon</a:t>
            </a:r>
            <a:endParaRPr lang="fr-FR" sz="4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sz="3600" b="1" u="sng" dirty="0" smtClean="0"/>
              <a:t>Palais dur</a:t>
            </a:r>
            <a:endParaRPr lang="fr-FR" sz="3600" b="1" u="sng" dirty="0"/>
          </a:p>
        </p:txBody>
      </p:sp>
      <p:pic>
        <p:nvPicPr>
          <p:cNvPr id="5" name="Picture 2" descr="C:\Users\HP\Desktop\Splanchno\Palais dur.jpg"/>
          <p:cNvPicPr>
            <a:picLocks noGrp="1" noChangeAspect="1" noChangeArrowheads="1"/>
          </p:cNvPicPr>
          <p:nvPr>
            <p:ph sz="half" idx="2"/>
          </p:nvPr>
        </p:nvPicPr>
        <p:blipFill>
          <a:blip r:embed="rId2"/>
          <a:stretch>
            <a:fillRect/>
          </a:stretch>
        </p:blipFill>
        <p:spPr bwMode="auto">
          <a:xfrm>
            <a:off x="4500562" y="1357298"/>
            <a:ext cx="4643438" cy="3972733"/>
          </a:xfrm>
          <a:prstGeom prst="rect">
            <a:avLst/>
          </a:prstGeom>
          <a:noFill/>
        </p:spPr>
      </p:pic>
      <p:sp>
        <p:nvSpPr>
          <p:cNvPr id="6" name="Espace réservé du contenu 5"/>
          <p:cNvSpPr>
            <a:spLocks noGrp="1"/>
          </p:cNvSpPr>
          <p:nvPr>
            <p:ph sz="half" idx="1"/>
          </p:nvPr>
        </p:nvSpPr>
        <p:spPr>
          <a:xfrm>
            <a:off x="214282" y="1000108"/>
            <a:ext cx="4281518" cy="5643602"/>
          </a:xfrm>
        </p:spPr>
        <p:txBody>
          <a:bodyPr>
            <a:normAutofit/>
          </a:bodyPr>
          <a:lstStyle/>
          <a:p>
            <a:pPr>
              <a:buNone/>
            </a:pPr>
            <a:r>
              <a:rPr lang="fr-FR" sz="3600" b="1" dirty="0" smtClean="0"/>
              <a:t>Ou palais ou palais osseux, </a:t>
            </a:r>
          </a:p>
          <a:p>
            <a:pPr>
              <a:buNone/>
            </a:pPr>
            <a:r>
              <a:rPr lang="fr-FR" sz="3600" b="1" dirty="0" smtClean="0"/>
              <a:t>formé de:</a:t>
            </a:r>
          </a:p>
          <a:p>
            <a:pPr>
              <a:buNone/>
            </a:pPr>
            <a:r>
              <a:rPr lang="fr-FR" sz="3600" b="1" dirty="0" smtClean="0"/>
              <a:t>-une </a:t>
            </a:r>
            <a:r>
              <a:rPr lang="fr-FR" sz="3600" b="1" dirty="0" smtClean="0">
                <a:solidFill>
                  <a:srgbClr val="FF0000"/>
                </a:solidFill>
              </a:rPr>
              <a:t>papille incisive </a:t>
            </a:r>
            <a:r>
              <a:rPr lang="fr-FR" sz="3600" b="1" dirty="0" smtClean="0"/>
              <a:t>-un </a:t>
            </a:r>
            <a:r>
              <a:rPr lang="fr-FR" sz="3600" b="1" dirty="0" smtClean="0">
                <a:solidFill>
                  <a:srgbClr val="FF0000"/>
                </a:solidFill>
              </a:rPr>
              <a:t>raphé médian </a:t>
            </a:r>
          </a:p>
          <a:p>
            <a:pPr>
              <a:buNone/>
            </a:pPr>
            <a:r>
              <a:rPr lang="fr-FR" sz="3600" b="1" dirty="0" smtClean="0"/>
              <a:t>-des </a:t>
            </a:r>
            <a:r>
              <a:rPr lang="fr-FR" sz="3600" b="1" dirty="0" smtClean="0">
                <a:solidFill>
                  <a:srgbClr val="FF0000"/>
                </a:solidFill>
              </a:rPr>
              <a:t>crêtes palatines </a:t>
            </a:r>
            <a:endParaRPr lang="fr-FR" sz="3600" b="1" dirty="0"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contenu 5"/>
          <p:cNvSpPr>
            <a:spLocks noGrp="1"/>
          </p:cNvSpPr>
          <p:nvPr>
            <p:ph idx="1"/>
          </p:nvPr>
        </p:nvSpPr>
        <p:spPr/>
        <p:txBody>
          <a:bodyPr/>
          <a:lstStyle/>
          <a:p>
            <a:pPr algn="ctr">
              <a:buNone/>
            </a:pPr>
            <a:r>
              <a:rPr lang="fr-FR" sz="4400" u="sng" dirty="0" smtClean="0"/>
              <a:t>Références  bibliographiques </a:t>
            </a:r>
          </a:p>
          <a:p>
            <a:pPr>
              <a:buNone/>
            </a:pPr>
            <a:r>
              <a:rPr lang="fr-FR" dirty="0" smtClean="0"/>
              <a:t>  </a:t>
            </a:r>
          </a:p>
          <a:p>
            <a:pPr>
              <a:buNone/>
            </a:pPr>
            <a:r>
              <a:rPr lang="fr-FR" dirty="0" smtClean="0"/>
              <a:t>         BARONE  R. « Anatomie comparée des    </a:t>
            </a:r>
          </a:p>
          <a:p>
            <a:pPr>
              <a:buNone/>
            </a:pPr>
            <a:r>
              <a:rPr lang="fr-FR" dirty="0" smtClean="0"/>
              <a:t>         animaux domestiques; Tome 3: Appareil    </a:t>
            </a:r>
          </a:p>
          <a:p>
            <a:pPr>
              <a:buNone/>
            </a:pPr>
            <a:r>
              <a:rPr lang="fr-FR" dirty="0" smtClean="0"/>
              <a:t>         digestif, Appareil respiratoire »</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b="1" u="sng" dirty="0" smtClean="0"/>
              <a:t>Palais mou</a:t>
            </a:r>
            <a:endParaRPr lang="fr-FR" b="1" u="sng" dirty="0"/>
          </a:p>
        </p:txBody>
      </p:sp>
      <p:sp>
        <p:nvSpPr>
          <p:cNvPr id="3" name="Espace réservé du contenu 2"/>
          <p:cNvSpPr>
            <a:spLocks noGrp="1"/>
          </p:cNvSpPr>
          <p:nvPr>
            <p:ph idx="1"/>
          </p:nvPr>
        </p:nvSpPr>
        <p:spPr>
          <a:xfrm>
            <a:off x="457200" y="785794"/>
            <a:ext cx="8229600" cy="5857916"/>
          </a:xfrm>
        </p:spPr>
        <p:txBody>
          <a:bodyPr>
            <a:normAutofit fontScale="85000" lnSpcReduction="20000"/>
          </a:bodyPr>
          <a:lstStyle/>
          <a:p>
            <a:pPr>
              <a:buNone/>
            </a:pPr>
            <a:r>
              <a:rPr lang="fr-FR" dirty="0" smtClean="0"/>
              <a:t>     Ou voile du palais</a:t>
            </a:r>
          </a:p>
          <a:p>
            <a:r>
              <a:rPr lang="fr-FR" dirty="0" smtClean="0"/>
              <a:t>Cloison mobile qui sépare la cavité orale de celle du pharynx</a:t>
            </a:r>
          </a:p>
          <a:p>
            <a:r>
              <a:rPr lang="fr-FR" dirty="0" smtClean="0"/>
              <a:t>Délimite avec la racine de la langue, le fond de la cavité orale</a:t>
            </a:r>
          </a:p>
          <a:p>
            <a:r>
              <a:rPr lang="fr-FR" dirty="0" smtClean="0"/>
              <a:t>Etroit et long chez les Equidés, il est bref et large chez l’Homme</a:t>
            </a:r>
          </a:p>
          <a:p>
            <a:r>
              <a:rPr lang="fr-FR" dirty="0" smtClean="0"/>
              <a:t>Possède 2 faces, 4 bords dont un seul est libre</a:t>
            </a:r>
          </a:p>
          <a:p>
            <a:r>
              <a:rPr lang="fr-FR" dirty="0" smtClean="0">
                <a:solidFill>
                  <a:srgbClr val="FF0000"/>
                </a:solidFill>
              </a:rPr>
              <a:t>- Face orale</a:t>
            </a:r>
            <a:r>
              <a:rPr lang="fr-FR" dirty="0" smtClean="0"/>
              <a:t>: formée par des rides ou sillons irréguliers</a:t>
            </a:r>
          </a:p>
          <a:p>
            <a:pPr>
              <a:buNone/>
            </a:pPr>
            <a:r>
              <a:rPr lang="fr-FR" dirty="0" smtClean="0"/>
              <a:t>Elle montre des petits orifices qui appartiennent aux glandes salivaires de cette région</a:t>
            </a:r>
          </a:p>
          <a:p>
            <a:pPr>
              <a:buNone/>
            </a:pPr>
            <a:r>
              <a:rPr lang="fr-FR" dirty="0" smtClean="0"/>
              <a:t>De chaque côté, il y a un pli muqueux qui se porte sur la racine de la langue et qui délimité avec celui du côté opposé un rétrécissement qui sépare la cavité orale de celle du pharynx: </a:t>
            </a:r>
            <a:r>
              <a:rPr lang="fr-FR" dirty="0" smtClean="0">
                <a:solidFill>
                  <a:srgbClr val="FF0000"/>
                </a:solidFill>
              </a:rPr>
              <a:t>c’est l’isthme du gosier</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p:spPr>
        <p:txBody>
          <a:bodyPr>
            <a:normAutofit fontScale="90000"/>
          </a:bodyPr>
          <a:lstStyle/>
          <a:p>
            <a:endParaRPr lang="fr-FR" dirty="0"/>
          </a:p>
        </p:txBody>
      </p:sp>
      <p:sp>
        <p:nvSpPr>
          <p:cNvPr id="3" name="Espace réservé du contenu 2"/>
          <p:cNvSpPr>
            <a:spLocks noGrp="1"/>
          </p:cNvSpPr>
          <p:nvPr>
            <p:ph idx="1"/>
          </p:nvPr>
        </p:nvSpPr>
        <p:spPr>
          <a:xfrm>
            <a:off x="457200" y="928670"/>
            <a:ext cx="8229600" cy="5197493"/>
          </a:xfrm>
        </p:spPr>
        <p:txBody>
          <a:bodyPr>
            <a:normAutofit/>
          </a:bodyPr>
          <a:lstStyle/>
          <a:p>
            <a:r>
              <a:rPr lang="fr-FR" dirty="0" smtClean="0">
                <a:solidFill>
                  <a:srgbClr val="FF0000"/>
                </a:solidFill>
              </a:rPr>
              <a:t>- Face pharyngienne</a:t>
            </a:r>
            <a:r>
              <a:rPr lang="fr-FR" dirty="0" smtClean="0"/>
              <a:t>: fait suite au plancher des cavités nasales</a:t>
            </a:r>
          </a:p>
          <a:p>
            <a:r>
              <a:rPr lang="fr-FR" dirty="0" smtClean="0">
                <a:solidFill>
                  <a:srgbClr val="FF0000"/>
                </a:solidFill>
              </a:rPr>
              <a:t>- Bords latéraux </a:t>
            </a:r>
            <a:r>
              <a:rPr lang="fr-FR" dirty="0" smtClean="0"/>
              <a:t>sont attachés sur les os palatins et ptérygoïdes et se continuent avec les parois latérales de la cavité orale et celle du pharynx</a:t>
            </a:r>
          </a:p>
          <a:p>
            <a:r>
              <a:rPr lang="fr-FR" dirty="0" smtClean="0">
                <a:solidFill>
                  <a:srgbClr val="FF0000"/>
                </a:solidFill>
              </a:rPr>
              <a:t>- Bord libre  </a:t>
            </a:r>
            <a:r>
              <a:rPr lang="fr-FR" dirty="0" smtClean="0"/>
              <a:t>plus mince et présente chez l’Homme un prolongement médian: </a:t>
            </a:r>
            <a:r>
              <a:rPr lang="fr-FR" dirty="0" smtClean="0">
                <a:solidFill>
                  <a:srgbClr val="0070C0"/>
                </a:solidFill>
              </a:rPr>
              <a:t>la luette</a:t>
            </a:r>
            <a:r>
              <a:rPr lang="fr-FR" dirty="0" smtClean="0"/>
              <a:t>, absente chez les Mammifères domestiques et rudimentaire chez les Ruminants   </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p:spPr>
        <p:txBody>
          <a:bodyPr>
            <a:normAutofit fontScale="90000"/>
          </a:bodyPr>
          <a:lstStyle/>
          <a:p>
            <a:endParaRPr lang="fr-FR" dirty="0"/>
          </a:p>
        </p:txBody>
      </p:sp>
      <p:sp>
        <p:nvSpPr>
          <p:cNvPr id="3" name="Espace réservé du contenu 2"/>
          <p:cNvSpPr>
            <a:spLocks noGrp="1"/>
          </p:cNvSpPr>
          <p:nvPr>
            <p:ph idx="1"/>
          </p:nvPr>
        </p:nvSpPr>
        <p:spPr>
          <a:xfrm>
            <a:off x="457200" y="785794"/>
            <a:ext cx="8229600" cy="5857916"/>
          </a:xfrm>
        </p:spPr>
        <p:txBody>
          <a:bodyPr>
            <a:normAutofit fontScale="85000" lnSpcReduction="20000"/>
          </a:bodyPr>
          <a:lstStyle/>
          <a:p>
            <a:r>
              <a:rPr lang="fr-FR" dirty="0" smtClean="0">
                <a:solidFill>
                  <a:srgbClr val="FF0000"/>
                </a:solidFill>
              </a:rPr>
              <a:t>Le palais mou </a:t>
            </a:r>
            <a:r>
              <a:rPr lang="fr-FR" dirty="0" smtClean="0"/>
              <a:t>est supporté par un fascia qui donne insertion à </a:t>
            </a:r>
            <a:r>
              <a:rPr lang="fr-FR" dirty="0" smtClean="0">
                <a:solidFill>
                  <a:srgbClr val="0070C0"/>
                </a:solidFill>
              </a:rPr>
              <a:t>5 paires de muscles </a:t>
            </a:r>
            <a:r>
              <a:rPr lang="fr-FR" dirty="0" smtClean="0"/>
              <a:t>qui le mobilisent: </a:t>
            </a:r>
          </a:p>
          <a:p>
            <a:r>
              <a:rPr lang="fr-FR" dirty="0" smtClean="0"/>
              <a:t>- M. palato-pharyngien</a:t>
            </a:r>
          </a:p>
          <a:p>
            <a:r>
              <a:rPr lang="fr-FR" dirty="0" smtClean="0"/>
              <a:t>- </a:t>
            </a:r>
            <a:r>
              <a:rPr lang="fr-FR" dirty="0" err="1" smtClean="0"/>
              <a:t>M.palatin</a:t>
            </a:r>
            <a:endParaRPr lang="fr-FR" dirty="0" smtClean="0"/>
          </a:p>
          <a:p>
            <a:r>
              <a:rPr lang="fr-FR" dirty="0" smtClean="0"/>
              <a:t>- </a:t>
            </a:r>
            <a:r>
              <a:rPr lang="fr-FR" dirty="0" err="1" smtClean="0"/>
              <a:t>M.palato-glosse</a:t>
            </a:r>
            <a:endParaRPr lang="fr-FR" dirty="0" smtClean="0"/>
          </a:p>
          <a:p>
            <a:r>
              <a:rPr lang="fr-FR" dirty="0" smtClean="0"/>
              <a:t>- M. tenseur du voile du palais</a:t>
            </a:r>
          </a:p>
          <a:p>
            <a:r>
              <a:rPr lang="fr-FR" dirty="0" smtClean="0"/>
              <a:t>- M. élévateur du voile du palais </a:t>
            </a:r>
          </a:p>
          <a:p>
            <a:pPr>
              <a:buNone/>
            </a:pPr>
            <a:r>
              <a:rPr lang="fr-FR" dirty="0" smtClean="0"/>
              <a:t>Le palais mou règle le transit pharyngien. Au repos, l’entrée du larynx est ouverte , la respiration se fait par voie nasale.</a:t>
            </a:r>
          </a:p>
          <a:p>
            <a:pPr>
              <a:buNone/>
            </a:pPr>
            <a:r>
              <a:rPr lang="fr-FR" dirty="0" smtClean="0"/>
              <a:t>Pendant la déglutition, le voile du palais se plaque contre le pharynx et ferme les cavités nasales et l’épiglotte ferme l’entrée du larynx.</a:t>
            </a:r>
          </a:p>
          <a:p>
            <a:pPr>
              <a:buNone/>
            </a:pPr>
            <a:r>
              <a:rPr lang="fr-FR" dirty="0" smtClean="0"/>
              <a:t>La respiration est interrompue et le bol alimentaire va de la bouche vers l’œsophage.</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Autofit/>
          </a:bodyPr>
          <a:lstStyle/>
          <a:p>
            <a:r>
              <a:rPr lang="fr-FR" sz="3700" b="1" u="sng" dirty="0" smtClean="0"/>
              <a:t>Palais  mou</a:t>
            </a:r>
            <a:endParaRPr lang="fr-FR" sz="3700" b="1" u="sng" dirty="0"/>
          </a:p>
        </p:txBody>
      </p:sp>
      <p:pic>
        <p:nvPicPr>
          <p:cNvPr id="5" name="Picture 2" descr="C:\Users\HP\Desktop\Splanchno\Palais mou chien.jpg"/>
          <p:cNvPicPr>
            <a:picLocks noGrp="1" noChangeAspect="1" noChangeArrowheads="1"/>
          </p:cNvPicPr>
          <p:nvPr>
            <p:ph sz="half" idx="2"/>
          </p:nvPr>
        </p:nvPicPr>
        <p:blipFill>
          <a:blip r:embed="rId2"/>
          <a:stretch>
            <a:fillRect/>
          </a:stretch>
        </p:blipFill>
        <p:spPr bwMode="auto">
          <a:xfrm>
            <a:off x="4429124" y="714356"/>
            <a:ext cx="4500594" cy="3571900"/>
          </a:xfrm>
          <a:prstGeom prst="rect">
            <a:avLst/>
          </a:prstGeom>
          <a:noFill/>
        </p:spPr>
      </p:pic>
      <p:sp>
        <p:nvSpPr>
          <p:cNvPr id="6" name="Espace réservé du contenu 5"/>
          <p:cNvSpPr>
            <a:spLocks noGrp="1"/>
          </p:cNvSpPr>
          <p:nvPr>
            <p:ph sz="half" idx="1"/>
          </p:nvPr>
        </p:nvSpPr>
        <p:spPr>
          <a:xfrm>
            <a:off x="214282" y="714356"/>
            <a:ext cx="4143404" cy="5929354"/>
          </a:xfrm>
        </p:spPr>
        <p:txBody>
          <a:bodyPr>
            <a:normAutofit/>
          </a:bodyPr>
          <a:lstStyle/>
          <a:p>
            <a:pPr>
              <a:buNone/>
            </a:pPr>
            <a:r>
              <a:rPr lang="fr-FR" sz="3200" b="1" dirty="0" smtClean="0"/>
              <a:t>Ou voile du palais, il </a:t>
            </a:r>
          </a:p>
          <a:p>
            <a:pPr>
              <a:buNone/>
            </a:pPr>
            <a:r>
              <a:rPr lang="fr-FR" sz="3200" b="1" dirty="0" smtClean="0"/>
              <a:t>est formé de </a:t>
            </a:r>
            <a:r>
              <a:rPr lang="fr-FR" sz="3200" b="1" dirty="0" smtClean="0">
                <a:solidFill>
                  <a:srgbClr val="FF0000"/>
                </a:solidFill>
              </a:rPr>
              <a:t>2</a:t>
            </a:r>
            <a:r>
              <a:rPr lang="fr-FR" sz="3200" b="1" dirty="0" smtClean="0"/>
              <a:t> faces, </a:t>
            </a:r>
          </a:p>
          <a:p>
            <a:pPr>
              <a:buNone/>
            </a:pPr>
            <a:r>
              <a:rPr lang="fr-FR" sz="3200" b="1" dirty="0" smtClean="0"/>
              <a:t>l’une orale et l’autre </a:t>
            </a:r>
          </a:p>
          <a:p>
            <a:pPr>
              <a:buNone/>
            </a:pPr>
            <a:r>
              <a:rPr lang="fr-FR" sz="3200" b="1" dirty="0" smtClean="0"/>
              <a:t>pharyngienne séparées </a:t>
            </a:r>
          </a:p>
          <a:p>
            <a:pPr>
              <a:buNone/>
            </a:pPr>
            <a:r>
              <a:rPr lang="fr-FR" sz="3200" b="1" dirty="0" smtClean="0"/>
              <a:t>par </a:t>
            </a:r>
            <a:r>
              <a:rPr lang="fr-FR" sz="3200" b="1" dirty="0" smtClean="0">
                <a:solidFill>
                  <a:srgbClr val="FF0000"/>
                </a:solidFill>
              </a:rPr>
              <a:t>l’isthme du gosier </a:t>
            </a:r>
          </a:p>
          <a:p>
            <a:pPr>
              <a:buNone/>
            </a:pPr>
            <a:r>
              <a:rPr lang="fr-FR" sz="3200" b="1" dirty="0" smtClean="0"/>
              <a:t>ou fond de la gorge et </a:t>
            </a:r>
          </a:p>
          <a:p>
            <a:pPr>
              <a:buNone/>
            </a:pPr>
            <a:r>
              <a:rPr lang="fr-FR" sz="3200" b="1" dirty="0" smtClean="0"/>
              <a:t>de 4 bords dont un </a:t>
            </a:r>
          </a:p>
          <a:p>
            <a:pPr>
              <a:buNone/>
            </a:pPr>
            <a:r>
              <a:rPr lang="fr-FR" sz="3200" b="1" dirty="0" smtClean="0"/>
              <a:t>seul est libre et forme </a:t>
            </a:r>
          </a:p>
          <a:p>
            <a:pPr>
              <a:buNone/>
            </a:pPr>
            <a:r>
              <a:rPr lang="fr-FR" sz="3200" b="1" dirty="0" smtClean="0">
                <a:solidFill>
                  <a:srgbClr val="FF0000"/>
                </a:solidFill>
              </a:rPr>
              <a:t>la luette.</a:t>
            </a:r>
            <a:endParaRPr lang="fr-FR" sz="3200" b="1" dirty="0">
              <a:solidFill>
                <a:srgbClr val="FF0000"/>
              </a:solidFill>
            </a:endParaRPr>
          </a:p>
        </p:txBody>
      </p:sp>
      <p:pic>
        <p:nvPicPr>
          <p:cNvPr id="7" name="Picture 2" descr="C:\Users\HP\Desktop\Splanchno\20180211_105914.jpg"/>
          <p:cNvPicPr>
            <a:picLocks noChangeAspect="1" noChangeArrowheads="1"/>
          </p:cNvPicPr>
          <p:nvPr/>
        </p:nvPicPr>
        <p:blipFill>
          <a:blip r:embed="rId3" cstate="print"/>
          <a:srcRect/>
          <a:stretch>
            <a:fillRect/>
          </a:stretch>
        </p:blipFill>
        <p:spPr bwMode="auto">
          <a:xfrm>
            <a:off x="5643570" y="4286256"/>
            <a:ext cx="2000264" cy="235745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785794"/>
          </a:xfrm>
        </p:spPr>
        <p:txBody>
          <a:bodyPr>
            <a:normAutofit/>
          </a:bodyPr>
          <a:lstStyle/>
          <a:p>
            <a:r>
              <a:rPr lang="fr-FR" b="1" u="sng" dirty="0" smtClean="0"/>
              <a:t>Plancher sublingual</a:t>
            </a:r>
            <a:endParaRPr lang="fr-FR" b="1" u="sng" dirty="0"/>
          </a:p>
        </p:txBody>
      </p:sp>
      <p:sp>
        <p:nvSpPr>
          <p:cNvPr id="6" name="Espace réservé du contenu 5"/>
          <p:cNvSpPr>
            <a:spLocks noGrp="1"/>
          </p:cNvSpPr>
          <p:nvPr>
            <p:ph idx="1"/>
          </p:nvPr>
        </p:nvSpPr>
        <p:spPr>
          <a:xfrm>
            <a:off x="457200" y="928670"/>
            <a:ext cx="8229600" cy="5643602"/>
          </a:xfrm>
        </p:spPr>
        <p:txBody>
          <a:bodyPr>
            <a:normAutofit fontScale="92500" lnSpcReduction="10000"/>
          </a:bodyPr>
          <a:lstStyle/>
          <a:p>
            <a:r>
              <a:rPr lang="fr-FR" dirty="0" smtClean="0"/>
              <a:t>Formé par l’arcade dentaire inférieure et caché au repos par la langue</a:t>
            </a:r>
          </a:p>
          <a:p>
            <a:r>
              <a:rPr lang="fr-FR" dirty="0" smtClean="0"/>
              <a:t>Cette paroi de la bouche est simple, elle donne attache </a:t>
            </a:r>
            <a:r>
              <a:rPr lang="fr-FR" dirty="0" smtClean="0">
                <a:solidFill>
                  <a:srgbClr val="FF0000"/>
                </a:solidFill>
              </a:rPr>
              <a:t>au frein de la langue, </a:t>
            </a:r>
            <a:r>
              <a:rPr lang="fr-FR" dirty="0" smtClean="0"/>
              <a:t>mince repli muqueux vertical</a:t>
            </a:r>
          </a:p>
          <a:p>
            <a:r>
              <a:rPr lang="fr-FR" dirty="0" smtClean="0"/>
              <a:t>De chaque côté, il y a </a:t>
            </a:r>
            <a:r>
              <a:rPr lang="fr-FR" dirty="0" smtClean="0">
                <a:solidFill>
                  <a:srgbClr val="FF0000"/>
                </a:solidFill>
              </a:rPr>
              <a:t>la caroncule sublinguale, </a:t>
            </a:r>
            <a:r>
              <a:rPr lang="fr-FR" dirty="0" smtClean="0"/>
              <a:t>formation muqueuse aplatie où débouchent les </a:t>
            </a:r>
            <a:r>
              <a:rPr lang="fr-FR" dirty="0" smtClean="0">
                <a:solidFill>
                  <a:srgbClr val="0070C0"/>
                </a:solidFill>
              </a:rPr>
              <a:t>canaux excréteurs </a:t>
            </a:r>
            <a:r>
              <a:rPr lang="fr-FR" dirty="0" smtClean="0"/>
              <a:t>de la </a:t>
            </a:r>
            <a:r>
              <a:rPr lang="fr-FR" dirty="0" smtClean="0">
                <a:solidFill>
                  <a:srgbClr val="0070C0"/>
                </a:solidFill>
              </a:rPr>
              <a:t>glande mandibulaire </a:t>
            </a:r>
            <a:r>
              <a:rPr lang="fr-FR" dirty="0" smtClean="0"/>
              <a:t>et de la </a:t>
            </a:r>
            <a:r>
              <a:rPr lang="fr-FR" dirty="0" smtClean="0">
                <a:solidFill>
                  <a:srgbClr val="0070C0"/>
                </a:solidFill>
              </a:rPr>
              <a:t>glande sublinguale </a:t>
            </a:r>
            <a:r>
              <a:rPr lang="fr-FR" dirty="0" err="1" smtClean="0">
                <a:solidFill>
                  <a:srgbClr val="0070C0"/>
                </a:solidFill>
              </a:rPr>
              <a:t>monostomatique</a:t>
            </a:r>
            <a:r>
              <a:rPr lang="fr-FR" dirty="0" smtClean="0">
                <a:solidFill>
                  <a:srgbClr val="0070C0"/>
                </a:solidFill>
              </a:rPr>
              <a:t> </a:t>
            </a:r>
            <a:r>
              <a:rPr lang="fr-FR" dirty="0" smtClean="0"/>
              <a:t>(absente chez les Equidés et le Lapin). </a:t>
            </a:r>
          </a:p>
          <a:p>
            <a:r>
              <a:rPr lang="fr-FR" dirty="0" smtClean="0"/>
              <a:t>Près des incisives centrales, se trouve l’organe </a:t>
            </a:r>
            <a:r>
              <a:rPr lang="fr-FR" dirty="0" err="1" smtClean="0">
                <a:solidFill>
                  <a:srgbClr val="FF0000"/>
                </a:solidFill>
              </a:rPr>
              <a:t>oro</a:t>
            </a:r>
            <a:r>
              <a:rPr lang="fr-FR" dirty="0" smtClean="0">
                <a:solidFill>
                  <a:srgbClr val="FF0000"/>
                </a:solidFill>
              </a:rPr>
              <a:t>-basal </a:t>
            </a:r>
            <a:r>
              <a:rPr lang="fr-FR" dirty="0" smtClean="0"/>
              <a:t>, orifice composé de quelques canaux</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0"/>
            <a:ext cx="7829576" cy="857232"/>
          </a:xfrm>
        </p:spPr>
        <p:txBody>
          <a:bodyPr>
            <a:normAutofit fontScale="90000"/>
          </a:bodyPr>
          <a:lstStyle/>
          <a:p>
            <a:r>
              <a:rPr lang="fr-FR" b="1" u="sng" dirty="0" smtClean="0"/>
              <a:t/>
            </a:r>
            <a:br>
              <a:rPr lang="fr-FR" b="1" u="sng" dirty="0" smtClean="0"/>
            </a:br>
            <a:r>
              <a:rPr lang="fr-FR" b="1" u="sng" dirty="0" smtClean="0"/>
              <a:t/>
            </a:r>
            <a:br>
              <a:rPr lang="fr-FR" b="1" u="sng" dirty="0" smtClean="0"/>
            </a:br>
            <a:r>
              <a:rPr lang="fr-FR" b="1" u="sng" dirty="0" smtClean="0"/>
              <a:t>Notions  générales  sur  les séreuses</a:t>
            </a:r>
            <a:r>
              <a:rPr lang="fr-FR" dirty="0" smtClean="0"/>
              <a:t/>
            </a:r>
            <a:br>
              <a:rPr lang="fr-FR" dirty="0" smtClean="0"/>
            </a:br>
            <a:r>
              <a:rPr lang="fr-FR" b="1" dirty="0" smtClean="0"/>
              <a:t> </a:t>
            </a:r>
            <a:r>
              <a:rPr lang="fr-FR" dirty="0" smtClean="0"/>
              <a:t/>
            </a:r>
            <a:br>
              <a:rPr lang="fr-FR" dirty="0" smtClean="0"/>
            </a:br>
            <a:endParaRPr lang="fr-FR" dirty="0"/>
          </a:p>
        </p:txBody>
      </p:sp>
      <p:sp>
        <p:nvSpPr>
          <p:cNvPr id="3" name="Espace réservé du contenu 2"/>
          <p:cNvSpPr>
            <a:spLocks noGrp="1"/>
          </p:cNvSpPr>
          <p:nvPr>
            <p:ph idx="1"/>
          </p:nvPr>
        </p:nvSpPr>
        <p:spPr>
          <a:xfrm>
            <a:off x="457200" y="642918"/>
            <a:ext cx="8229600" cy="6215082"/>
          </a:xfrm>
        </p:spPr>
        <p:txBody>
          <a:bodyPr>
            <a:normAutofit fontScale="85000" lnSpcReduction="20000"/>
          </a:bodyPr>
          <a:lstStyle/>
          <a:p>
            <a:pPr>
              <a:buNone/>
            </a:pPr>
            <a:r>
              <a:rPr lang="fr-FR" b="1" dirty="0" smtClean="0"/>
              <a:t> </a:t>
            </a:r>
          </a:p>
          <a:p>
            <a:r>
              <a:rPr lang="fr-FR" dirty="0" smtClean="0">
                <a:solidFill>
                  <a:srgbClr val="FF0000"/>
                </a:solidFill>
              </a:rPr>
              <a:t>Les séreuses</a:t>
            </a:r>
            <a:r>
              <a:rPr lang="fr-FR" dirty="0" smtClean="0"/>
              <a:t> sont des membranes minces et transparentes qui tapissent sans discontinuité les cavités splanchniques et les viscères contenus.</a:t>
            </a:r>
          </a:p>
          <a:p>
            <a:r>
              <a:rPr lang="fr-FR" dirty="0" smtClean="0"/>
              <a:t>Elles délimitent des espaces clos : </a:t>
            </a:r>
            <a:r>
              <a:rPr lang="fr-FR" dirty="0" smtClean="0">
                <a:solidFill>
                  <a:srgbClr val="FF0000"/>
                </a:solidFill>
              </a:rPr>
              <a:t>les cavités séreuses</a:t>
            </a:r>
            <a:r>
              <a:rPr lang="fr-FR" dirty="0" smtClean="0"/>
              <a:t>, qui entourent les viscères et leur permettent d’effectuer sans difficulté tous les mouvements nécessaires à leurs fonctions.</a:t>
            </a:r>
          </a:p>
          <a:p>
            <a:r>
              <a:rPr lang="fr-FR" dirty="0" smtClean="0"/>
              <a:t>Il y a d’abord </a:t>
            </a:r>
            <a:r>
              <a:rPr lang="fr-FR" dirty="0" smtClean="0">
                <a:solidFill>
                  <a:srgbClr val="FF0000"/>
                </a:solidFill>
              </a:rPr>
              <a:t>le péricarde </a:t>
            </a:r>
            <a:r>
              <a:rPr lang="fr-FR" dirty="0" smtClean="0"/>
              <a:t>qui enferme </a:t>
            </a:r>
            <a:r>
              <a:rPr lang="fr-FR" dirty="0" smtClean="0">
                <a:solidFill>
                  <a:srgbClr val="FF0000"/>
                </a:solidFill>
              </a:rPr>
              <a:t>le cœur</a:t>
            </a:r>
            <a:r>
              <a:rPr lang="fr-FR" dirty="0" smtClean="0"/>
              <a:t>, puis </a:t>
            </a:r>
            <a:r>
              <a:rPr lang="fr-FR" dirty="0" smtClean="0">
                <a:solidFill>
                  <a:srgbClr val="00B050"/>
                </a:solidFill>
              </a:rPr>
              <a:t>les plèvres</a:t>
            </a:r>
            <a:r>
              <a:rPr lang="fr-FR" dirty="0" smtClean="0"/>
              <a:t>, une pour chaque </a:t>
            </a:r>
            <a:r>
              <a:rPr lang="fr-FR" dirty="0" smtClean="0">
                <a:solidFill>
                  <a:srgbClr val="00B050"/>
                </a:solidFill>
              </a:rPr>
              <a:t>poumon.</a:t>
            </a:r>
          </a:p>
          <a:p>
            <a:r>
              <a:rPr lang="fr-FR" dirty="0" smtClean="0"/>
              <a:t>Les </a:t>
            </a:r>
            <a:r>
              <a:rPr lang="fr-FR" dirty="0" smtClean="0">
                <a:solidFill>
                  <a:srgbClr val="FF0000"/>
                </a:solidFill>
              </a:rPr>
              <a:t>mammifères</a:t>
            </a:r>
            <a:r>
              <a:rPr lang="fr-FR" dirty="0" smtClean="0"/>
              <a:t> sont, contrairement aux autres vertébrés, les seuls pourvus d’</a:t>
            </a:r>
            <a:r>
              <a:rPr lang="fr-FR" dirty="0" smtClean="0">
                <a:solidFill>
                  <a:srgbClr val="FF0000"/>
                </a:solidFill>
              </a:rPr>
              <a:t>un diaphragme </a:t>
            </a:r>
            <a:r>
              <a:rPr lang="fr-FR" dirty="0" smtClean="0"/>
              <a:t>complet qui isole la cavité thoracique de la cavité abdominale.</a:t>
            </a:r>
          </a:p>
          <a:p>
            <a:r>
              <a:rPr lang="fr-FR" dirty="0" smtClean="0"/>
              <a:t>Celle-ci, ainsi que tous les organes qu’elle contient sont tapissés par </a:t>
            </a:r>
            <a:r>
              <a:rPr lang="fr-FR" dirty="0" smtClean="0">
                <a:solidFill>
                  <a:srgbClr val="FF0000"/>
                </a:solidFill>
              </a:rPr>
              <a:t>le péritoine </a:t>
            </a:r>
            <a:r>
              <a:rPr lang="fr-FR" dirty="0" smtClean="0"/>
              <a:t>qui reste la plus vaste et la plus compliquée des séreuses.</a:t>
            </a:r>
          </a:p>
          <a:p>
            <a:pPr>
              <a:buNone/>
            </a:pP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sz="3600" b="1" u="sng" dirty="0" smtClean="0"/>
              <a:t>PLANCHER  SUBLINGUAL</a:t>
            </a:r>
            <a:endParaRPr lang="fr-FR" sz="3600" b="1" u="sng" dirty="0"/>
          </a:p>
        </p:txBody>
      </p:sp>
      <p:sp>
        <p:nvSpPr>
          <p:cNvPr id="3" name="Espace réservé du contenu 2"/>
          <p:cNvSpPr>
            <a:spLocks noGrp="1"/>
          </p:cNvSpPr>
          <p:nvPr>
            <p:ph sz="half" idx="1"/>
          </p:nvPr>
        </p:nvSpPr>
        <p:spPr>
          <a:xfrm>
            <a:off x="214282" y="1071546"/>
            <a:ext cx="3286148" cy="5429288"/>
          </a:xfrm>
        </p:spPr>
        <p:txBody>
          <a:bodyPr>
            <a:normAutofit fontScale="92500"/>
          </a:bodyPr>
          <a:lstStyle/>
          <a:p>
            <a:pPr>
              <a:buNone/>
            </a:pPr>
            <a:r>
              <a:rPr lang="fr-FR" b="1" dirty="0" smtClean="0"/>
              <a:t>Formé par la </a:t>
            </a:r>
          </a:p>
          <a:p>
            <a:pPr>
              <a:buNone/>
            </a:pPr>
            <a:r>
              <a:rPr lang="fr-FR" b="1" dirty="0" smtClean="0"/>
              <a:t>mâchoire inférieure, il </a:t>
            </a:r>
          </a:p>
          <a:p>
            <a:pPr>
              <a:buNone/>
            </a:pPr>
            <a:r>
              <a:rPr lang="fr-FR" b="1" dirty="0" smtClean="0"/>
              <a:t>est caché au repos </a:t>
            </a:r>
          </a:p>
          <a:p>
            <a:pPr>
              <a:buNone/>
            </a:pPr>
            <a:r>
              <a:rPr lang="fr-FR" b="1" dirty="0" smtClean="0"/>
              <a:t>par la langue. </a:t>
            </a:r>
          </a:p>
          <a:p>
            <a:pPr>
              <a:buNone/>
            </a:pPr>
            <a:r>
              <a:rPr lang="fr-FR" b="1" dirty="0" smtClean="0"/>
              <a:t>Derrière les incisives </a:t>
            </a:r>
          </a:p>
          <a:p>
            <a:pPr>
              <a:buNone/>
            </a:pPr>
            <a:r>
              <a:rPr lang="fr-FR" b="1" dirty="0" smtClean="0"/>
              <a:t>centrales se trouve la </a:t>
            </a:r>
          </a:p>
          <a:p>
            <a:pPr>
              <a:buNone/>
            </a:pPr>
            <a:r>
              <a:rPr lang="fr-FR" b="1" dirty="0" smtClean="0">
                <a:solidFill>
                  <a:srgbClr val="FF0000"/>
                </a:solidFill>
              </a:rPr>
              <a:t>caroncule sublinguale   </a:t>
            </a:r>
          </a:p>
          <a:p>
            <a:pPr>
              <a:buNone/>
            </a:pPr>
            <a:r>
              <a:rPr lang="fr-FR" b="1" dirty="0" smtClean="0"/>
              <a:t>où débouchent les </a:t>
            </a:r>
          </a:p>
          <a:p>
            <a:pPr>
              <a:buNone/>
            </a:pPr>
            <a:r>
              <a:rPr lang="fr-FR" b="1" dirty="0" smtClean="0"/>
              <a:t>canaux excréteurs des </a:t>
            </a:r>
          </a:p>
          <a:p>
            <a:pPr>
              <a:buNone/>
            </a:pPr>
            <a:r>
              <a:rPr lang="fr-FR" b="1" dirty="0" smtClean="0"/>
              <a:t>glandes </a:t>
            </a:r>
            <a:r>
              <a:rPr lang="fr-FR" b="1" dirty="0" smtClean="0">
                <a:solidFill>
                  <a:srgbClr val="FF0000"/>
                </a:solidFill>
              </a:rPr>
              <a:t>mandibulaire</a:t>
            </a:r>
            <a:r>
              <a:rPr lang="fr-FR" b="1" dirty="0" smtClean="0"/>
              <a:t> </a:t>
            </a:r>
          </a:p>
          <a:p>
            <a:pPr>
              <a:buNone/>
            </a:pPr>
            <a:r>
              <a:rPr lang="fr-FR" b="1" dirty="0" smtClean="0"/>
              <a:t>et </a:t>
            </a:r>
            <a:r>
              <a:rPr lang="fr-FR" b="1" dirty="0" smtClean="0">
                <a:solidFill>
                  <a:srgbClr val="FF0000"/>
                </a:solidFill>
              </a:rPr>
              <a:t>sublinguale</a:t>
            </a:r>
            <a:r>
              <a:rPr lang="fr-FR" b="1" dirty="0" smtClean="0"/>
              <a:t>.</a:t>
            </a:r>
            <a:endParaRPr lang="fr-FR" b="1" dirty="0"/>
          </a:p>
        </p:txBody>
      </p:sp>
      <p:pic>
        <p:nvPicPr>
          <p:cNvPr id="2050" name="Picture 2" descr="C:\Users\HP\Desktop\Cours A2\P3090091.JPG"/>
          <p:cNvPicPr>
            <a:picLocks noGrp="1" noChangeAspect="1" noChangeArrowheads="1"/>
          </p:cNvPicPr>
          <p:nvPr>
            <p:ph sz="half" idx="2"/>
          </p:nvPr>
        </p:nvPicPr>
        <p:blipFill>
          <a:blip r:embed="rId2" cstate="print"/>
          <a:srcRect/>
          <a:stretch>
            <a:fillRect/>
          </a:stretch>
        </p:blipFill>
        <p:spPr bwMode="auto">
          <a:xfrm>
            <a:off x="3786182" y="1571612"/>
            <a:ext cx="5143536" cy="414340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785794"/>
          </a:xfrm>
        </p:spPr>
        <p:txBody>
          <a:bodyPr>
            <a:normAutofit/>
          </a:bodyPr>
          <a:lstStyle/>
          <a:p>
            <a:r>
              <a:rPr lang="fr-FR" b="1" u="sng" dirty="0" smtClean="0"/>
              <a:t>Langue</a:t>
            </a:r>
            <a:endParaRPr lang="fr-FR" b="1" u="sng" dirty="0"/>
          </a:p>
        </p:txBody>
      </p:sp>
      <p:sp>
        <p:nvSpPr>
          <p:cNvPr id="6" name="Espace réservé du contenu 5"/>
          <p:cNvSpPr>
            <a:spLocks noGrp="1"/>
          </p:cNvSpPr>
          <p:nvPr>
            <p:ph idx="1"/>
          </p:nvPr>
        </p:nvSpPr>
        <p:spPr>
          <a:xfrm>
            <a:off x="285720" y="785794"/>
            <a:ext cx="8572560" cy="5857916"/>
          </a:xfrm>
        </p:spPr>
        <p:txBody>
          <a:bodyPr>
            <a:normAutofit/>
          </a:bodyPr>
          <a:lstStyle/>
          <a:p>
            <a:pPr>
              <a:buNone/>
            </a:pPr>
            <a:r>
              <a:rPr lang="fr-FR" sz="2300" dirty="0" smtClean="0"/>
              <a:t>C’est l’organe principal de la cavité buccale.</a:t>
            </a:r>
          </a:p>
          <a:p>
            <a:pPr>
              <a:buNone/>
            </a:pPr>
            <a:r>
              <a:rPr lang="fr-FR" sz="2300" dirty="0" smtClean="0"/>
              <a:t> Fort appendice musculeux, impair et médian, porté par le plancher de la bouche et revêtu d’une muqueuse spécialisée. </a:t>
            </a:r>
          </a:p>
          <a:p>
            <a:pPr>
              <a:buNone/>
            </a:pPr>
            <a:r>
              <a:rPr lang="fr-FR" sz="2300" dirty="0" smtClean="0"/>
              <a:t>Unie à l’os hyoïde et à la mandibule, solidarisée au larynx, au pharynx et au palais mou, elle couvre tout le plancher sublingual au repos et remplit la cavité propre de  la bouche.	</a:t>
            </a:r>
          </a:p>
          <a:p>
            <a:r>
              <a:rPr lang="fr-FR" sz="2300" dirty="0" smtClean="0"/>
              <a:t>Elle a un rôle important dans la préhension et la mastication des aliments, c’est aussi l’organe du goût. Elle intervient dans la déglutition et accessoirement dans la phonation.</a:t>
            </a:r>
          </a:p>
          <a:p>
            <a:r>
              <a:rPr lang="fr-FR" sz="2300" dirty="0" smtClean="0"/>
              <a:t>La langue est courte chez le Chat et l’Homme, étroite et longue chez les herbivores. Elle possède:</a:t>
            </a:r>
          </a:p>
          <a:p>
            <a:r>
              <a:rPr lang="fr-FR" sz="2300" dirty="0" smtClean="0"/>
              <a:t> une partie libre, rostrale ou </a:t>
            </a:r>
            <a:r>
              <a:rPr lang="fr-FR" sz="2300" b="1" dirty="0" smtClean="0">
                <a:solidFill>
                  <a:srgbClr val="FF0000"/>
                </a:solidFill>
              </a:rPr>
              <a:t>apex</a:t>
            </a:r>
            <a:r>
              <a:rPr lang="fr-FR" sz="2300" dirty="0" smtClean="0">
                <a:solidFill>
                  <a:srgbClr val="FF0000"/>
                </a:solidFill>
              </a:rPr>
              <a:t> </a:t>
            </a:r>
          </a:p>
          <a:p>
            <a:r>
              <a:rPr lang="fr-FR" sz="2300" dirty="0" smtClean="0"/>
              <a:t> une partie fixe, plus étendue</a:t>
            </a:r>
            <a:r>
              <a:rPr lang="fr-FR" sz="2300" b="1" dirty="0" smtClean="0"/>
              <a:t> </a:t>
            </a:r>
            <a:r>
              <a:rPr lang="fr-FR" sz="2300" dirty="0" smtClean="0"/>
              <a:t>; celle qui occupe la région moyenne constitue </a:t>
            </a:r>
            <a:r>
              <a:rPr lang="fr-FR" sz="2300" b="1" dirty="0" smtClean="0">
                <a:solidFill>
                  <a:srgbClr val="FF0000"/>
                </a:solidFill>
              </a:rPr>
              <a:t>le corps</a:t>
            </a:r>
            <a:r>
              <a:rPr lang="fr-FR" sz="2300" dirty="0" smtClean="0">
                <a:solidFill>
                  <a:srgbClr val="FF0000"/>
                </a:solidFill>
              </a:rPr>
              <a:t> </a:t>
            </a:r>
            <a:r>
              <a:rPr lang="fr-FR" sz="2300" dirty="0" smtClean="0"/>
              <a:t>et celle qui occupe la partie caudale est </a:t>
            </a:r>
            <a:r>
              <a:rPr lang="fr-FR" sz="2300" b="1" dirty="0" smtClean="0">
                <a:solidFill>
                  <a:srgbClr val="FF0000"/>
                </a:solidFill>
              </a:rPr>
              <a:t>la racine</a:t>
            </a:r>
            <a:r>
              <a:rPr lang="fr-FR" sz="2300" b="1" dirty="0" smtClean="0"/>
              <a:t>.</a:t>
            </a:r>
            <a:endParaRPr lang="fr-FR" sz="23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endParaRPr lang="fr-FR" dirty="0"/>
          </a:p>
        </p:txBody>
      </p:sp>
      <p:sp>
        <p:nvSpPr>
          <p:cNvPr id="3" name="Espace réservé du contenu 2"/>
          <p:cNvSpPr>
            <a:spLocks noGrp="1"/>
          </p:cNvSpPr>
          <p:nvPr>
            <p:ph idx="1"/>
          </p:nvPr>
        </p:nvSpPr>
        <p:spPr>
          <a:xfrm>
            <a:off x="457200" y="642918"/>
            <a:ext cx="8229600" cy="6000792"/>
          </a:xfrm>
        </p:spPr>
        <p:txBody>
          <a:bodyPr>
            <a:normAutofit fontScale="92500" lnSpcReduction="10000"/>
          </a:bodyPr>
          <a:lstStyle/>
          <a:p>
            <a:pPr>
              <a:buNone/>
            </a:pPr>
            <a:r>
              <a:rPr lang="fr-FR" dirty="0" smtClean="0"/>
              <a:t>Elle a un rôle essentiel dans:</a:t>
            </a:r>
          </a:p>
          <a:p>
            <a:pPr>
              <a:buFontTx/>
              <a:buChar char="-"/>
            </a:pPr>
            <a:r>
              <a:rPr lang="fr-FR" dirty="0" smtClean="0">
                <a:solidFill>
                  <a:srgbClr val="FF0000"/>
                </a:solidFill>
              </a:rPr>
              <a:t>La vie de nutrition:</a:t>
            </a:r>
          </a:p>
          <a:p>
            <a:pPr>
              <a:buFont typeface="Arial" charset="0"/>
              <a:buChar char="•"/>
            </a:pPr>
            <a:r>
              <a:rPr lang="fr-FR" dirty="0" smtClean="0"/>
              <a:t>Préhension des aliments solides</a:t>
            </a:r>
          </a:p>
          <a:p>
            <a:pPr>
              <a:buFont typeface="Arial" charset="0"/>
              <a:buChar char="•"/>
            </a:pPr>
            <a:r>
              <a:rPr lang="fr-FR" dirty="0" smtClean="0"/>
              <a:t>Aspiration des liquides</a:t>
            </a:r>
          </a:p>
          <a:p>
            <a:pPr>
              <a:buFont typeface="Arial" charset="0"/>
              <a:buChar char="•"/>
            </a:pPr>
            <a:r>
              <a:rPr lang="fr-FR" dirty="0" smtClean="0"/>
              <a:t>Tétée chez les nouveau-nés</a:t>
            </a:r>
          </a:p>
          <a:p>
            <a:pPr>
              <a:buFont typeface="Arial" charset="0"/>
              <a:buChar char="•"/>
            </a:pPr>
            <a:r>
              <a:rPr lang="fr-FR" dirty="0" smtClean="0"/>
              <a:t>Sélection mécanique, thermique et gustative des  aliments</a:t>
            </a:r>
          </a:p>
          <a:p>
            <a:pPr>
              <a:buFont typeface="Arial" charset="0"/>
              <a:buChar char="•"/>
            </a:pPr>
            <a:r>
              <a:rPr lang="fr-FR" dirty="0" smtClean="0"/>
              <a:t>Mastication, insalivation et déglutition des aliments</a:t>
            </a:r>
          </a:p>
          <a:p>
            <a:pPr>
              <a:buNone/>
            </a:pPr>
            <a:r>
              <a:rPr lang="fr-FR" dirty="0" smtClean="0">
                <a:solidFill>
                  <a:srgbClr val="FF0000"/>
                </a:solidFill>
              </a:rPr>
              <a:t>-  La vie de relation:</a:t>
            </a:r>
          </a:p>
          <a:p>
            <a:pPr>
              <a:buFont typeface="Arial" charset="0"/>
              <a:buChar char="•"/>
            </a:pPr>
            <a:r>
              <a:rPr lang="fr-FR" dirty="0" smtClean="0"/>
              <a:t>Toilettage, léchage et phonation </a:t>
            </a:r>
          </a:p>
          <a:p>
            <a:pPr>
              <a:buFont typeface="Arial" charset="0"/>
              <a:buChar char="•"/>
            </a:pPr>
            <a:r>
              <a:rPr lang="fr-FR" dirty="0" smtClean="0"/>
              <a:t>Langage articulé chez l’Homme</a:t>
            </a:r>
          </a:p>
          <a:p>
            <a:pPr>
              <a:buFont typeface="Arial" charset="0"/>
              <a:buChar char="•"/>
            </a:pPr>
            <a:endParaRPr lang="fr-FR" dirty="0" smtClean="0"/>
          </a:p>
          <a:p>
            <a:pPr>
              <a:buFontTx/>
              <a:buChar char="-"/>
            </a:pPr>
            <a:endParaRPr lang="fr-FR" dirty="0" smtClean="0"/>
          </a:p>
          <a:p>
            <a:pPr>
              <a:buFontTx/>
              <a:buChar char="-"/>
            </a:pP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Splanchno\P2160069 (2).JPG"/>
          <p:cNvPicPr>
            <a:picLocks noChangeAspect="1" noChangeArrowheads="1"/>
          </p:cNvPicPr>
          <p:nvPr/>
        </p:nvPicPr>
        <p:blipFill>
          <a:blip r:embed="rId2" cstate="print"/>
          <a:srcRect/>
          <a:stretch>
            <a:fillRect/>
          </a:stretch>
        </p:blipFill>
        <p:spPr bwMode="auto">
          <a:xfrm>
            <a:off x="-17373600" y="-13030200"/>
            <a:ext cx="5400000" cy="4050000"/>
          </a:xfrm>
          <a:prstGeom prst="rect">
            <a:avLst/>
          </a:prstGeom>
          <a:noFill/>
        </p:spPr>
      </p:pic>
      <p:pic>
        <p:nvPicPr>
          <p:cNvPr id="2050" name="Picture 2" descr="C:\Users\HP\Desktop\Splanchno\20180211_105919.jpg"/>
          <p:cNvPicPr>
            <a:picLocks noChangeAspect="1" noChangeArrowheads="1"/>
          </p:cNvPicPr>
          <p:nvPr/>
        </p:nvPicPr>
        <p:blipFill>
          <a:blip r:embed="rId3" cstate="print"/>
          <a:srcRect/>
          <a:stretch>
            <a:fillRect/>
          </a:stretch>
        </p:blipFill>
        <p:spPr bwMode="auto">
          <a:xfrm>
            <a:off x="-9658350" y="-19716912"/>
            <a:ext cx="1585824" cy="1928826"/>
          </a:xfrm>
          <a:prstGeom prst="rect">
            <a:avLst/>
          </a:prstGeom>
          <a:noFill/>
        </p:spPr>
      </p:pic>
      <p:pic>
        <p:nvPicPr>
          <p:cNvPr id="4" name="Picture 2" descr="C:\Users\HP\Desktop\Splanchno\20180211_105919.jpg"/>
          <p:cNvPicPr>
            <a:picLocks noChangeAspect="1" noChangeArrowheads="1"/>
          </p:cNvPicPr>
          <p:nvPr/>
        </p:nvPicPr>
        <p:blipFill>
          <a:blip r:embed="rId3" cstate="print"/>
          <a:srcRect/>
          <a:stretch>
            <a:fillRect/>
          </a:stretch>
        </p:blipFill>
        <p:spPr bwMode="auto">
          <a:xfrm>
            <a:off x="-9644162" y="-19716912"/>
            <a:ext cx="1585824" cy="1928826"/>
          </a:xfrm>
          <a:prstGeom prst="rect">
            <a:avLst/>
          </a:prstGeom>
          <a:noFill/>
        </p:spPr>
      </p:pic>
      <p:pic>
        <p:nvPicPr>
          <p:cNvPr id="4098" name="Picture 2" descr="C:\Users\HP\Desktop\Splanchno\20180211_105919.jpg"/>
          <p:cNvPicPr>
            <a:picLocks noChangeAspect="1" noChangeArrowheads="1"/>
          </p:cNvPicPr>
          <p:nvPr/>
        </p:nvPicPr>
        <p:blipFill>
          <a:blip r:embed="rId4" cstate="print"/>
          <a:srcRect/>
          <a:stretch>
            <a:fillRect/>
          </a:stretch>
        </p:blipFill>
        <p:spPr bwMode="auto">
          <a:xfrm>
            <a:off x="2428860" y="785794"/>
            <a:ext cx="4786346" cy="5715040"/>
          </a:xfrm>
          <a:prstGeom prst="rect">
            <a:avLst/>
          </a:prstGeom>
          <a:noFill/>
        </p:spPr>
      </p:pic>
      <p:sp>
        <p:nvSpPr>
          <p:cNvPr id="6" name="Titre 5"/>
          <p:cNvSpPr>
            <a:spLocks noGrp="1"/>
          </p:cNvSpPr>
          <p:nvPr>
            <p:ph type="title"/>
          </p:nvPr>
        </p:nvSpPr>
        <p:spPr>
          <a:xfrm>
            <a:off x="457200" y="0"/>
            <a:ext cx="8229600" cy="642918"/>
          </a:xfrm>
        </p:spPr>
        <p:txBody>
          <a:bodyPr>
            <a:normAutofit fontScale="90000"/>
          </a:bodyPr>
          <a:lstStyle/>
          <a:p>
            <a:r>
              <a:rPr lang="fr-FR" b="1" u="sng" dirty="0" smtClean="0"/>
              <a:t>Langue </a:t>
            </a:r>
            <a:endParaRPr lang="fr-FR" b="1" u="sng" dirty="0"/>
          </a:p>
        </p:txBody>
      </p:sp>
      <p:sp>
        <p:nvSpPr>
          <p:cNvPr id="7" name="Espace réservé du contenu 6"/>
          <p:cNvSpPr>
            <a:spLocks noGrp="1"/>
          </p:cNvSpPr>
          <p:nvPr>
            <p:ph idx="1"/>
          </p:nvPr>
        </p:nvSpPr>
        <p:spPr>
          <a:xfrm>
            <a:off x="457200" y="642918"/>
            <a:ext cx="8229600" cy="6215082"/>
          </a:xfrm>
        </p:spPr>
        <p:txBody>
          <a:bodyPr/>
          <a:lstStyle/>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68280"/>
          </a:xfrm>
        </p:spPr>
        <p:txBody>
          <a:bodyPr>
            <a:normAutofit fontScale="90000"/>
          </a:bodyPr>
          <a:lstStyle/>
          <a:p>
            <a:endParaRPr lang="fr-FR" dirty="0"/>
          </a:p>
        </p:txBody>
      </p:sp>
      <p:sp>
        <p:nvSpPr>
          <p:cNvPr id="3" name="Espace réservé du contenu 2"/>
          <p:cNvSpPr>
            <a:spLocks noGrp="1"/>
          </p:cNvSpPr>
          <p:nvPr>
            <p:ph idx="1"/>
          </p:nvPr>
        </p:nvSpPr>
        <p:spPr>
          <a:xfrm>
            <a:off x="457200" y="428604"/>
            <a:ext cx="8229600" cy="6072230"/>
          </a:xfrm>
        </p:spPr>
        <p:txBody>
          <a:bodyPr>
            <a:normAutofit/>
          </a:bodyPr>
          <a:lstStyle/>
          <a:p>
            <a:endParaRPr lang="fr-FR" b="1" u="sng" dirty="0" smtClean="0"/>
          </a:p>
          <a:p>
            <a:r>
              <a:rPr lang="fr-FR" b="1" u="sng" dirty="0" smtClean="0">
                <a:solidFill>
                  <a:srgbClr val="FF0000"/>
                </a:solidFill>
              </a:rPr>
              <a:t>Apex</a:t>
            </a:r>
            <a:r>
              <a:rPr lang="fr-FR" dirty="0" smtClean="0">
                <a:solidFill>
                  <a:srgbClr val="FF0000"/>
                </a:solidFill>
              </a:rPr>
              <a:t> :</a:t>
            </a:r>
            <a:r>
              <a:rPr lang="fr-FR" dirty="0" smtClean="0"/>
              <a:t> il est très mobile, libre, mince chez les Carnivores, Equidés et Lapin, très épais chez les Ruminants. Sa face dorsale est convexe chez le Bœuf et constitue </a:t>
            </a:r>
            <a:r>
              <a:rPr lang="fr-FR" b="1" dirty="0" smtClean="0">
                <a:solidFill>
                  <a:srgbClr val="0070C0"/>
                </a:solidFill>
              </a:rPr>
              <a:t>le dos de la langue</a:t>
            </a:r>
            <a:r>
              <a:rPr lang="fr-FR" dirty="0" smtClean="0">
                <a:solidFill>
                  <a:srgbClr val="0070C0"/>
                </a:solidFill>
              </a:rPr>
              <a:t>. </a:t>
            </a:r>
            <a:r>
              <a:rPr lang="fr-FR" dirty="0" smtClean="0"/>
              <a:t>Dans la plupart des espèces, elle est formée d’un sillon médian bien visible chez le Chien. </a:t>
            </a:r>
          </a:p>
          <a:p>
            <a:r>
              <a:rPr lang="fr-FR" dirty="0" smtClean="0"/>
              <a:t>Sa face ventrale est lisse et continue avec les faces latérales ; Sa partie caudale montre </a:t>
            </a:r>
            <a:r>
              <a:rPr lang="fr-FR" b="1" dirty="0" smtClean="0">
                <a:solidFill>
                  <a:srgbClr val="0070C0"/>
                </a:solidFill>
              </a:rPr>
              <a:t>le frein</a:t>
            </a:r>
            <a:r>
              <a:rPr lang="fr-FR" dirty="0" smtClean="0">
                <a:solidFill>
                  <a:srgbClr val="0070C0"/>
                </a:solidFill>
              </a:rPr>
              <a:t> </a:t>
            </a:r>
            <a:r>
              <a:rPr lang="fr-FR" dirty="0" smtClean="0"/>
              <a:t>de la langue qui l’attache au plancher de la bouche.</a:t>
            </a:r>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96842"/>
          </a:xfrm>
        </p:spPr>
        <p:txBody>
          <a:bodyPr>
            <a:normAutofit fontScale="90000"/>
          </a:bodyPr>
          <a:lstStyle/>
          <a:p>
            <a:endParaRPr lang="fr-FR" dirty="0"/>
          </a:p>
        </p:txBody>
      </p:sp>
      <p:sp>
        <p:nvSpPr>
          <p:cNvPr id="3" name="Espace réservé du contenu 2"/>
          <p:cNvSpPr>
            <a:spLocks noGrp="1"/>
          </p:cNvSpPr>
          <p:nvPr>
            <p:ph idx="1"/>
          </p:nvPr>
        </p:nvSpPr>
        <p:spPr>
          <a:xfrm>
            <a:off x="457200" y="642918"/>
            <a:ext cx="8229600" cy="6000792"/>
          </a:xfrm>
        </p:spPr>
        <p:txBody>
          <a:bodyPr>
            <a:normAutofit fontScale="85000" lnSpcReduction="10000"/>
          </a:bodyPr>
          <a:lstStyle/>
          <a:p>
            <a:r>
              <a:rPr lang="fr-FR" b="1" u="sng" dirty="0" smtClean="0">
                <a:solidFill>
                  <a:srgbClr val="FF0000"/>
                </a:solidFill>
              </a:rPr>
              <a:t>Corps</a:t>
            </a:r>
            <a:r>
              <a:rPr lang="fr-FR" b="1" dirty="0" smtClean="0">
                <a:solidFill>
                  <a:srgbClr val="FF0000"/>
                </a:solidFill>
              </a:rPr>
              <a:t> </a:t>
            </a:r>
            <a:r>
              <a:rPr lang="fr-FR" b="1" dirty="0" smtClean="0"/>
              <a:t>: </a:t>
            </a:r>
            <a:r>
              <a:rPr lang="fr-FR" dirty="0" smtClean="0"/>
              <a:t>Sa face dorsale constitue </a:t>
            </a:r>
            <a:r>
              <a:rPr lang="fr-FR" dirty="0" smtClean="0">
                <a:solidFill>
                  <a:srgbClr val="0070C0"/>
                </a:solidFill>
              </a:rPr>
              <a:t>le dos de la langue </a:t>
            </a:r>
            <a:r>
              <a:rPr lang="fr-FR" dirty="0" smtClean="0"/>
              <a:t>et répond au palais quand la bouche est fermée. </a:t>
            </a:r>
          </a:p>
          <a:p>
            <a:r>
              <a:rPr lang="fr-FR" dirty="0" smtClean="0"/>
              <a:t>Chez les Ruminants, une forte tubérosité appelée </a:t>
            </a:r>
            <a:r>
              <a:rPr lang="fr-FR" b="1" dirty="0" smtClean="0"/>
              <a:t>le </a:t>
            </a:r>
            <a:r>
              <a:rPr lang="fr-FR" b="1" dirty="0" smtClean="0">
                <a:solidFill>
                  <a:srgbClr val="0070C0"/>
                </a:solidFill>
              </a:rPr>
              <a:t>torus lingual</a:t>
            </a:r>
            <a:r>
              <a:rPr lang="fr-FR" dirty="0" smtClean="0">
                <a:solidFill>
                  <a:srgbClr val="0070C0"/>
                </a:solidFill>
              </a:rPr>
              <a:t> </a:t>
            </a:r>
            <a:r>
              <a:rPr lang="fr-FR" dirty="0" smtClean="0"/>
              <a:t>occupe sa moitié caudale. </a:t>
            </a:r>
          </a:p>
          <a:p>
            <a:r>
              <a:rPr lang="fr-FR" dirty="0" smtClean="0"/>
              <a:t>Chez le bœuf, au devant de ce torus, existe une dépression très profonde : </a:t>
            </a:r>
            <a:r>
              <a:rPr lang="fr-FR" b="1" dirty="0" smtClean="0">
                <a:solidFill>
                  <a:srgbClr val="0070C0"/>
                </a:solidFill>
              </a:rPr>
              <a:t>la fosse linguale</a:t>
            </a:r>
            <a:r>
              <a:rPr lang="fr-FR" b="1" dirty="0" smtClean="0"/>
              <a:t>, </a:t>
            </a:r>
            <a:r>
              <a:rPr lang="fr-FR" dirty="0" smtClean="0"/>
              <a:t>absente chez les Petits Ruminants.</a:t>
            </a:r>
          </a:p>
          <a:p>
            <a:r>
              <a:rPr lang="fr-FR" dirty="0" smtClean="0"/>
              <a:t>Tout le dos de la langue est formé d’une muqueuse épaisse, pigmentée chez les Herbivores</a:t>
            </a:r>
          </a:p>
          <a:p>
            <a:r>
              <a:rPr lang="fr-FR" b="1" u="sng" dirty="0" smtClean="0">
                <a:solidFill>
                  <a:srgbClr val="FF0000"/>
                </a:solidFill>
              </a:rPr>
              <a:t>Racine</a:t>
            </a:r>
            <a:r>
              <a:rPr lang="fr-FR" b="1" dirty="0" smtClean="0">
                <a:solidFill>
                  <a:srgbClr val="FF0000"/>
                </a:solidFill>
              </a:rPr>
              <a:t> </a:t>
            </a:r>
            <a:r>
              <a:rPr lang="fr-FR" b="1" dirty="0" smtClean="0"/>
              <a:t>: </a:t>
            </a:r>
            <a:r>
              <a:rPr lang="fr-FR" dirty="0" smtClean="0"/>
              <a:t>elle fait suite au dos de la langue et s’incline en direction caudale, elle  va jusqu’à la base de l’épiglotte. Elle possède de petits orifices des glandes linguales et de nombreux nodules lymphatiques qui forment une </a:t>
            </a:r>
            <a:r>
              <a:rPr lang="fr-FR" b="1" dirty="0" err="1" smtClean="0">
                <a:solidFill>
                  <a:srgbClr val="0070C0"/>
                </a:solidFill>
              </a:rPr>
              <a:t>tonsille</a:t>
            </a:r>
            <a:r>
              <a:rPr lang="fr-FR" b="1" dirty="0" smtClean="0">
                <a:solidFill>
                  <a:srgbClr val="0070C0"/>
                </a:solidFill>
              </a:rPr>
              <a:t> linguale.</a:t>
            </a:r>
            <a:endParaRPr lang="fr-FR" dirty="0" smtClean="0">
              <a:solidFill>
                <a:srgbClr val="0070C0"/>
              </a:solidFill>
            </a:endParaRPr>
          </a:p>
          <a:p>
            <a:endParaRPr lang="fr-FR" dirty="0" smtClean="0"/>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85728"/>
          </a:xfrm>
        </p:spPr>
        <p:txBody>
          <a:bodyPr>
            <a:normAutofit fontScale="90000"/>
          </a:bodyPr>
          <a:lstStyle/>
          <a:p>
            <a:endParaRPr lang="fr-FR" dirty="0"/>
          </a:p>
        </p:txBody>
      </p:sp>
      <p:sp>
        <p:nvSpPr>
          <p:cNvPr id="3" name="Espace réservé du contenu 2"/>
          <p:cNvSpPr>
            <a:spLocks noGrp="1"/>
          </p:cNvSpPr>
          <p:nvPr>
            <p:ph idx="1"/>
          </p:nvPr>
        </p:nvSpPr>
        <p:spPr>
          <a:xfrm>
            <a:off x="457200" y="285728"/>
            <a:ext cx="8229600" cy="6357982"/>
          </a:xfrm>
        </p:spPr>
        <p:txBody>
          <a:bodyPr>
            <a:normAutofit fontScale="85000" lnSpcReduction="20000"/>
          </a:bodyPr>
          <a:lstStyle/>
          <a:p>
            <a:r>
              <a:rPr lang="fr-FR" b="1" u="sng" dirty="0" smtClean="0"/>
              <a:t>Structure</a:t>
            </a:r>
            <a:r>
              <a:rPr lang="fr-FR" b="1" dirty="0" smtClean="0"/>
              <a:t> : </a:t>
            </a:r>
            <a:r>
              <a:rPr lang="fr-FR" dirty="0" smtClean="0"/>
              <a:t>La langue est formée d’une muqueuse, d’une charpente </a:t>
            </a:r>
            <a:r>
              <a:rPr lang="fr-FR" dirty="0" err="1" smtClean="0"/>
              <a:t>conjonctivo</a:t>
            </a:r>
            <a:r>
              <a:rPr lang="fr-FR" dirty="0" smtClean="0"/>
              <a:t>-fibreuse, de muscles et de vaisseaux et nerfs.</a:t>
            </a:r>
          </a:p>
          <a:p>
            <a:r>
              <a:rPr lang="fr-FR" dirty="0" smtClean="0">
                <a:solidFill>
                  <a:srgbClr val="FF0000"/>
                </a:solidFill>
              </a:rPr>
              <a:t>- La muqueuse linguale </a:t>
            </a:r>
            <a:r>
              <a:rPr lang="fr-FR" dirty="0" smtClean="0"/>
              <a:t>possède un système de papilles spécialisées et d’annexes glandulaires et lymphoïdes. Les papilles sont très nombreuses, de formes et de fonctions très variées. Elles ont un rôle mécanique ou tactile, ce sont :</a:t>
            </a:r>
          </a:p>
          <a:p>
            <a:r>
              <a:rPr lang="fr-FR" dirty="0" smtClean="0"/>
              <a:t>  * Papilles filiformes, les plus nombreuses</a:t>
            </a:r>
          </a:p>
          <a:p>
            <a:r>
              <a:rPr lang="fr-FR" dirty="0" smtClean="0"/>
              <a:t>  * Papilles coniques, comparables aux précédentes</a:t>
            </a:r>
          </a:p>
          <a:p>
            <a:r>
              <a:rPr lang="fr-FR" dirty="0" smtClean="0"/>
              <a:t>  * Papilles lenticulaires, particulières aux Ruminants</a:t>
            </a:r>
          </a:p>
          <a:p>
            <a:r>
              <a:rPr lang="fr-FR" dirty="0" smtClean="0"/>
              <a:t>  * Papilles fungiformes,  ont un aspect de champignons</a:t>
            </a:r>
          </a:p>
          <a:p>
            <a:r>
              <a:rPr lang="fr-FR" dirty="0" smtClean="0"/>
              <a:t>D’autres papilles ont un rôle gustatif, ce sont :</a:t>
            </a:r>
          </a:p>
          <a:p>
            <a:r>
              <a:rPr lang="fr-FR" dirty="0" smtClean="0"/>
              <a:t>  *Papilles </a:t>
            </a:r>
            <a:r>
              <a:rPr lang="fr-FR" dirty="0" err="1" smtClean="0"/>
              <a:t>circumvallées</a:t>
            </a:r>
            <a:r>
              <a:rPr lang="fr-FR" dirty="0" smtClean="0"/>
              <a:t>, formées de bourgeons du goût </a:t>
            </a:r>
          </a:p>
          <a:p>
            <a:r>
              <a:rPr lang="fr-FR" dirty="0" smtClean="0"/>
              <a:t>  *Papilles foliées, ressemblent aux précédentes</a:t>
            </a:r>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28604"/>
          </a:xfrm>
        </p:spPr>
        <p:txBody>
          <a:bodyPr>
            <a:normAutofit fontScale="90000"/>
          </a:bodyPr>
          <a:lstStyle/>
          <a:p>
            <a:endParaRPr lang="fr-FR" dirty="0"/>
          </a:p>
        </p:txBody>
      </p:sp>
      <p:sp>
        <p:nvSpPr>
          <p:cNvPr id="3" name="Espace réservé du contenu 2"/>
          <p:cNvSpPr>
            <a:spLocks noGrp="1"/>
          </p:cNvSpPr>
          <p:nvPr>
            <p:ph idx="1"/>
          </p:nvPr>
        </p:nvSpPr>
        <p:spPr>
          <a:xfrm>
            <a:off x="457200" y="500042"/>
            <a:ext cx="8229600" cy="6357958"/>
          </a:xfrm>
        </p:spPr>
        <p:txBody>
          <a:bodyPr>
            <a:normAutofit fontScale="85000" lnSpcReduction="10000"/>
          </a:bodyPr>
          <a:lstStyle/>
          <a:p>
            <a:r>
              <a:rPr lang="fr-FR" dirty="0" smtClean="0">
                <a:solidFill>
                  <a:srgbClr val="FF0000"/>
                </a:solidFill>
              </a:rPr>
              <a:t>- La charpente </a:t>
            </a:r>
            <a:r>
              <a:rPr lang="fr-FR" dirty="0" err="1" smtClean="0">
                <a:solidFill>
                  <a:srgbClr val="FF0000"/>
                </a:solidFill>
              </a:rPr>
              <a:t>conjonctivo</a:t>
            </a:r>
            <a:r>
              <a:rPr lang="fr-FR" dirty="0" smtClean="0">
                <a:solidFill>
                  <a:srgbClr val="FF0000"/>
                </a:solidFill>
              </a:rPr>
              <a:t>-fibreuse</a:t>
            </a:r>
            <a:r>
              <a:rPr lang="fr-FR" dirty="0" smtClean="0"/>
              <a:t> : elle soutient la langue, elle est formée de :</a:t>
            </a:r>
          </a:p>
          <a:p>
            <a:r>
              <a:rPr lang="fr-FR" dirty="0" smtClean="0"/>
              <a:t>  *</a:t>
            </a:r>
            <a:r>
              <a:rPr lang="fr-FR" dirty="0" smtClean="0">
                <a:solidFill>
                  <a:srgbClr val="0070C0"/>
                </a:solidFill>
              </a:rPr>
              <a:t>Aponévrose linguale</a:t>
            </a:r>
            <a:r>
              <a:rPr lang="fr-FR" dirty="0" smtClean="0"/>
              <a:t>, reçoit de nombreux vaisseaux</a:t>
            </a:r>
          </a:p>
          <a:p>
            <a:r>
              <a:rPr lang="fr-FR" dirty="0" smtClean="0"/>
              <a:t> * </a:t>
            </a:r>
            <a:r>
              <a:rPr lang="fr-FR" dirty="0" smtClean="0">
                <a:solidFill>
                  <a:srgbClr val="0070C0"/>
                </a:solidFill>
              </a:rPr>
              <a:t>Septum lingual</a:t>
            </a:r>
            <a:r>
              <a:rPr lang="fr-FR" dirty="0" smtClean="0"/>
              <a:t>, cloison </a:t>
            </a:r>
            <a:r>
              <a:rPr lang="fr-FR" dirty="0" err="1" smtClean="0"/>
              <a:t>conjonctivo</a:t>
            </a:r>
            <a:r>
              <a:rPr lang="fr-FR" dirty="0" smtClean="0"/>
              <a:t>-fibreuse médiane incomplète, continue dorsalement avec l’aponévrose et attaché caudalement sur le corps de l’os hyoïde.</a:t>
            </a:r>
          </a:p>
          <a:p>
            <a:r>
              <a:rPr lang="fr-FR" dirty="0" smtClean="0">
                <a:solidFill>
                  <a:srgbClr val="FF0000"/>
                </a:solidFill>
              </a:rPr>
              <a:t>- Muscles de la langue</a:t>
            </a:r>
            <a:r>
              <a:rPr lang="fr-FR" dirty="0" smtClean="0"/>
              <a:t> : il existe 3 paires de muscles extrinsèques qui vont de l’os hyoïde ou de la mandibule à l’intérieur de la langue, ce sont les muscles : </a:t>
            </a:r>
            <a:r>
              <a:rPr lang="fr-FR" dirty="0" smtClean="0">
                <a:solidFill>
                  <a:srgbClr val="0070C0"/>
                </a:solidFill>
              </a:rPr>
              <a:t>Stylo-</a:t>
            </a:r>
            <a:r>
              <a:rPr lang="fr-FR" dirty="0" err="1" smtClean="0">
                <a:solidFill>
                  <a:srgbClr val="0070C0"/>
                </a:solidFill>
              </a:rPr>
              <a:t>glosse</a:t>
            </a:r>
            <a:r>
              <a:rPr lang="fr-FR" dirty="0" smtClean="0">
                <a:solidFill>
                  <a:srgbClr val="0070C0"/>
                </a:solidFill>
              </a:rPr>
              <a:t>, </a:t>
            </a:r>
            <a:r>
              <a:rPr lang="fr-FR" dirty="0" err="1" smtClean="0">
                <a:solidFill>
                  <a:srgbClr val="0070C0"/>
                </a:solidFill>
              </a:rPr>
              <a:t>Hyo-glosse</a:t>
            </a:r>
            <a:r>
              <a:rPr lang="fr-FR" dirty="0" smtClean="0">
                <a:solidFill>
                  <a:srgbClr val="0070C0"/>
                </a:solidFill>
              </a:rPr>
              <a:t>, </a:t>
            </a:r>
            <a:r>
              <a:rPr lang="fr-FR" dirty="0" err="1" smtClean="0">
                <a:solidFill>
                  <a:srgbClr val="0070C0"/>
                </a:solidFill>
              </a:rPr>
              <a:t>Génio</a:t>
            </a:r>
            <a:r>
              <a:rPr lang="fr-FR" dirty="0" smtClean="0">
                <a:solidFill>
                  <a:srgbClr val="0070C0"/>
                </a:solidFill>
              </a:rPr>
              <a:t>-</a:t>
            </a:r>
            <a:r>
              <a:rPr lang="fr-FR" dirty="0" err="1" smtClean="0">
                <a:solidFill>
                  <a:srgbClr val="0070C0"/>
                </a:solidFill>
              </a:rPr>
              <a:t>glosse</a:t>
            </a:r>
            <a:r>
              <a:rPr lang="fr-FR" dirty="0" smtClean="0">
                <a:solidFill>
                  <a:srgbClr val="0070C0"/>
                </a:solidFill>
              </a:rPr>
              <a:t> </a:t>
            </a:r>
            <a:r>
              <a:rPr lang="fr-FR" dirty="0" smtClean="0"/>
              <a:t>et une masse musculaire intrinsèque : </a:t>
            </a:r>
            <a:r>
              <a:rPr lang="fr-FR" dirty="0" smtClean="0">
                <a:solidFill>
                  <a:srgbClr val="0070C0"/>
                </a:solidFill>
              </a:rPr>
              <a:t>le muscle lingual</a:t>
            </a:r>
          </a:p>
          <a:p>
            <a:pPr>
              <a:buNone/>
            </a:pPr>
            <a:r>
              <a:rPr lang="fr-FR" dirty="0" smtClean="0"/>
              <a:t>  Par sa muqueuse et ses papilles, la langue assure la gustation dont le rôle est important dans la sélection des aliments et  la préparation à la digestion.</a:t>
            </a:r>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fr-FR" b="1" u="sng" dirty="0" smtClean="0"/>
              <a:t>Particularités  spécifiques </a:t>
            </a:r>
            <a:endParaRPr lang="fr-FR" b="1" u="sng" dirty="0"/>
          </a:p>
        </p:txBody>
      </p:sp>
      <p:sp>
        <p:nvSpPr>
          <p:cNvPr id="3" name="Espace réservé du contenu 2"/>
          <p:cNvSpPr>
            <a:spLocks noGrp="1"/>
          </p:cNvSpPr>
          <p:nvPr>
            <p:ph idx="1"/>
          </p:nvPr>
        </p:nvSpPr>
        <p:spPr>
          <a:xfrm>
            <a:off x="285720" y="285728"/>
            <a:ext cx="8643998" cy="6357982"/>
          </a:xfrm>
        </p:spPr>
        <p:txBody>
          <a:bodyPr>
            <a:normAutofit fontScale="92500"/>
          </a:bodyPr>
          <a:lstStyle/>
          <a:p>
            <a:pPr>
              <a:buNone/>
            </a:pPr>
            <a:r>
              <a:rPr lang="fr-FR" dirty="0" smtClean="0"/>
              <a:t> </a:t>
            </a:r>
          </a:p>
          <a:p>
            <a:pPr>
              <a:buNone/>
            </a:pPr>
            <a:r>
              <a:rPr lang="fr-FR" b="1" dirty="0" smtClean="0"/>
              <a:t>  </a:t>
            </a:r>
            <a:r>
              <a:rPr lang="fr-FR" sz="2600" b="1" dirty="0" smtClean="0">
                <a:solidFill>
                  <a:srgbClr val="FF0000"/>
                </a:solidFill>
              </a:rPr>
              <a:t>-  Equidés: </a:t>
            </a:r>
            <a:r>
              <a:rPr lang="fr-FR" sz="2600" b="1" dirty="0" smtClean="0"/>
              <a:t>bouche très longue et étroite et possibilités d’ouverture très faibles</a:t>
            </a:r>
          </a:p>
          <a:p>
            <a:r>
              <a:rPr lang="fr-FR" sz="2600" b="1" dirty="0" smtClean="0"/>
              <a:t>Lèvres mobiles, joues très longues, langue très longue</a:t>
            </a:r>
          </a:p>
          <a:p>
            <a:pPr>
              <a:buNone/>
            </a:pPr>
            <a:r>
              <a:rPr lang="fr-FR" sz="2600" b="1" dirty="0" smtClean="0"/>
              <a:t>      </a:t>
            </a:r>
            <a:r>
              <a:rPr lang="fr-FR" sz="2600" b="1" dirty="0" smtClean="0">
                <a:solidFill>
                  <a:srgbClr val="FF0000"/>
                </a:solidFill>
              </a:rPr>
              <a:t>-  Bœuf</a:t>
            </a:r>
            <a:r>
              <a:rPr lang="fr-FR" sz="2600" b="1" dirty="0" smtClean="0"/>
              <a:t>: bouche plus courte et possibilités d’ouverture faibles</a:t>
            </a:r>
          </a:p>
          <a:p>
            <a:r>
              <a:rPr lang="fr-FR" sz="2600" b="1" dirty="0" smtClean="0"/>
              <a:t>Lèvres très épaisses, la supérieure plus grosse que l’inférieure</a:t>
            </a:r>
          </a:p>
          <a:p>
            <a:r>
              <a:rPr lang="fr-FR" sz="2600" b="1" dirty="0" smtClean="0"/>
              <a:t>Joues plus courtes, langue épaisse et charnue</a:t>
            </a:r>
          </a:p>
          <a:p>
            <a:pPr>
              <a:buNone/>
            </a:pPr>
            <a:r>
              <a:rPr lang="fr-FR" sz="2600" b="1" dirty="0" smtClean="0"/>
              <a:t>    </a:t>
            </a:r>
            <a:r>
              <a:rPr lang="fr-FR" sz="2600" b="1" dirty="0" smtClean="0">
                <a:solidFill>
                  <a:srgbClr val="FF0000"/>
                </a:solidFill>
              </a:rPr>
              <a:t>-  Carnivores</a:t>
            </a:r>
            <a:r>
              <a:rPr lang="fr-FR" sz="2600" b="1" dirty="0" smtClean="0"/>
              <a:t>: possibilité d’ouverture grande</a:t>
            </a:r>
          </a:p>
          <a:p>
            <a:r>
              <a:rPr lang="fr-FR" sz="2600" b="1" dirty="0" smtClean="0"/>
              <a:t>Lèvres minces et mobiles, joues très courtes, langue large, mobile et fortement protractile</a:t>
            </a:r>
          </a:p>
          <a:p>
            <a:r>
              <a:rPr lang="fr-FR" sz="2600" b="1" dirty="0" smtClean="0">
                <a:solidFill>
                  <a:srgbClr val="FF0000"/>
                </a:solidFill>
              </a:rPr>
              <a:t>- Lapin</a:t>
            </a:r>
          </a:p>
          <a:p>
            <a:r>
              <a:rPr lang="fr-FR" sz="2600" b="1" dirty="0" smtClean="0"/>
              <a:t>Lèvres  inégales, la lèvre supérieure est divisée par un </a:t>
            </a:r>
            <a:r>
              <a:rPr lang="fr-FR" sz="2600" b="1" dirty="0" err="1" smtClean="0"/>
              <a:t>philtrum</a:t>
            </a:r>
            <a:r>
              <a:rPr lang="fr-FR" sz="2600" b="1" dirty="0" smtClean="0"/>
              <a:t> étroit mais très profond, dessine un Y  avec les narines</a:t>
            </a:r>
          </a:p>
          <a:p>
            <a:r>
              <a:rPr lang="fr-FR" sz="2600" b="1" dirty="0" smtClean="0"/>
              <a:t>Joues longues, langue arrondie à l’extrémité libre</a:t>
            </a:r>
          </a:p>
          <a:p>
            <a:endParaRPr lang="fr-FR"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00042"/>
          </a:xfrm>
        </p:spPr>
        <p:txBody>
          <a:bodyPr>
            <a:normAutofit fontScale="90000"/>
          </a:bodyPr>
          <a:lstStyle/>
          <a:p>
            <a:r>
              <a:rPr lang="fr-FR" b="1" u="sng" dirty="0" smtClean="0"/>
              <a:t>Les dents</a:t>
            </a:r>
            <a:endParaRPr lang="fr-FR" b="1" u="sng" dirty="0"/>
          </a:p>
        </p:txBody>
      </p:sp>
      <p:sp>
        <p:nvSpPr>
          <p:cNvPr id="3" name="Espace réservé du contenu 2"/>
          <p:cNvSpPr>
            <a:spLocks noGrp="1"/>
          </p:cNvSpPr>
          <p:nvPr>
            <p:ph idx="1"/>
          </p:nvPr>
        </p:nvSpPr>
        <p:spPr>
          <a:xfrm>
            <a:off x="214282" y="571480"/>
            <a:ext cx="8715436" cy="6072230"/>
          </a:xfrm>
        </p:spPr>
        <p:txBody>
          <a:bodyPr>
            <a:noAutofit/>
          </a:bodyPr>
          <a:lstStyle/>
          <a:p>
            <a:r>
              <a:rPr lang="fr-FR" sz="2500" b="1" dirty="0" smtClean="0"/>
              <a:t>Ce sont les organes passifs de la mastication. Dures , blanchâtres et d’aspect pierreux. Leur usure progressive modifie la forme de la dent et permet de faire la diagnose de l’âge.</a:t>
            </a:r>
          </a:p>
          <a:p>
            <a:r>
              <a:rPr lang="fr-FR" sz="2500" b="1" dirty="0" smtClean="0"/>
              <a:t>Les dents s’alignent à chaque mâchoire selon une courbe parabolique pour former l’arcade dentaire supérieure et l’arcade dentaire inférieure.</a:t>
            </a:r>
          </a:p>
          <a:p>
            <a:r>
              <a:rPr lang="fr-FR" sz="2500" b="1" dirty="0" smtClean="0"/>
              <a:t>Quand les mâchoires se rapprochent, on parle </a:t>
            </a:r>
            <a:r>
              <a:rPr lang="fr-FR" sz="2500" b="1" dirty="0" smtClean="0">
                <a:solidFill>
                  <a:srgbClr val="FF0000"/>
                </a:solidFill>
              </a:rPr>
              <a:t>d’occlusion</a:t>
            </a:r>
            <a:r>
              <a:rPr lang="fr-FR" sz="2500" b="1" dirty="0" smtClean="0"/>
              <a:t>; Elles peuvent être continues ou interrompues par des intervalles  : </a:t>
            </a:r>
            <a:r>
              <a:rPr lang="fr-FR" sz="2500" b="1" dirty="0" smtClean="0">
                <a:solidFill>
                  <a:srgbClr val="FF0000"/>
                </a:solidFill>
              </a:rPr>
              <a:t>les diastèmes.</a:t>
            </a:r>
          </a:p>
          <a:p>
            <a:r>
              <a:rPr lang="fr-FR" sz="2500" b="1" dirty="0" smtClean="0"/>
              <a:t>Les Mammifères sont </a:t>
            </a:r>
            <a:r>
              <a:rPr lang="fr-FR" sz="2500" b="1" dirty="0" smtClean="0">
                <a:solidFill>
                  <a:srgbClr val="FF0000"/>
                </a:solidFill>
              </a:rPr>
              <a:t>hétérodontes </a:t>
            </a:r>
            <a:r>
              <a:rPr lang="fr-FR" sz="2500" b="1" dirty="0" smtClean="0"/>
              <a:t>(ont des dents de tailles et formes différentes).</a:t>
            </a:r>
          </a:p>
          <a:p>
            <a:r>
              <a:rPr lang="fr-FR" sz="2500" b="1" dirty="0" smtClean="0"/>
              <a:t>La 1</a:t>
            </a:r>
            <a:r>
              <a:rPr lang="fr-FR" sz="2500" b="1" baseline="30000" dirty="0" smtClean="0"/>
              <a:t>ère</a:t>
            </a:r>
            <a:r>
              <a:rPr lang="fr-FR" sz="2500" b="1" dirty="0" smtClean="0"/>
              <a:t> dentition est constituée par des dents </a:t>
            </a:r>
            <a:r>
              <a:rPr lang="fr-FR" sz="2500" b="1" dirty="0" smtClean="0">
                <a:solidFill>
                  <a:srgbClr val="0070C0"/>
                </a:solidFill>
              </a:rPr>
              <a:t>déciduales</a:t>
            </a:r>
            <a:r>
              <a:rPr lang="fr-FR" sz="2500" b="1" dirty="0" smtClean="0"/>
              <a:t> ou dents de lait, temporaires et la 2</a:t>
            </a:r>
            <a:r>
              <a:rPr lang="fr-FR" sz="2500" b="1" baseline="30000" dirty="0" smtClean="0"/>
              <a:t>ème</a:t>
            </a:r>
            <a:r>
              <a:rPr lang="fr-FR" sz="2500" b="1" dirty="0" smtClean="0"/>
              <a:t> dentition est formée de dents </a:t>
            </a:r>
            <a:r>
              <a:rPr lang="fr-FR" sz="2500" b="1" dirty="0" smtClean="0">
                <a:solidFill>
                  <a:srgbClr val="0070C0"/>
                </a:solidFill>
              </a:rPr>
              <a:t>permanentes.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fontScale="90000"/>
          </a:bodyPr>
          <a:lstStyle/>
          <a:p>
            <a:endParaRPr lang="fr-FR" dirty="0"/>
          </a:p>
        </p:txBody>
      </p:sp>
      <p:sp>
        <p:nvSpPr>
          <p:cNvPr id="3" name="Espace réservé du contenu 2"/>
          <p:cNvSpPr>
            <a:spLocks noGrp="1"/>
          </p:cNvSpPr>
          <p:nvPr>
            <p:ph idx="1"/>
          </p:nvPr>
        </p:nvSpPr>
        <p:spPr>
          <a:xfrm>
            <a:off x="285720" y="428604"/>
            <a:ext cx="8643998" cy="6215106"/>
          </a:xfrm>
        </p:spPr>
        <p:txBody>
          <a:bodyPr>
            <a:normAutofit fontScale="25000" lnSpcReduction="20000"/>
          </a:bodyPr>
          <a:lstStyle/>
          <a:p>
            <a:endParaRPr lang="fr-FR" dirty="0" smtClean="0"/>
          </a:p>
          <a:p>
            <a:pPr>
              <a:buNone/>
            </a:pPr>
            <a:r>
              <a:rPr lang="fr-FR" sz="10400" dirty="0" smtClean="0"/>
              <a:t>      Il y a :</a:t>
            </a:r>
          </a:p>
          <a:p>
            <a:r>
              <a:rPr lang="fr-FR" sz="10400" dirty="0" smtClean="0">
                <a:solidFill>
                  <a:srgbClr val="FF0000"/>
                </a:solidFill>
              </a:rPr>
              <a:t>- Feuillet pariétal</a:t>
            </a:r>
            <a:r>
              <a:rPr lang="fr-FR" sz="10400" dirty="0" smtClean="0"/>
              <a:t> : c’est la partie séreuse qui tapisse la paroi de la cavité abdominale et les organes accolés à cette paroi.  </a:t>
            </a:r>
          </a:p>
          <a:p>
            <a:r>
              <a:rPr lang="fr-FR" sz="10400" dirty="0" smtClean="0">
                <a:solidFill>
                  <a:srgbClr val="FF0000"/>
                </a:solidFill>
              </a:rPr>
              <a:t>- Feuillet viscéral</a:t>
            </a:r>
            <a:r>
              <a:rPr lang="fr-FR" sz="10400" dirty="0" smtClean="0"/>
              <a:t> : ce feuillet est étroitement appliqué à la surface des viscères et qui leur donne leur aspect brillant et lisse.</a:t>
            </a:r>
          </a:p>
          <a:p>
            <a:r>
              <a:rPr lang="fr-FR" sz="10400" dirty="0" smtClean="0"/>
              <a:t>La cavité qui se trouve entre ces 2 feuillets est virtuelle, elle ne devient visible que dans certaines pathologies.</a:t>
            </a:r>
          </a:p>
          <a:p>
            <a:r>
              <a:rPr lang="fr-FR" sz="10400" dirty="0" smtClean="0">
                <a:solidFill>
                  <a:srgbClr val="FF0000"/>
                </a:solidFill>
              </a:rPr>
              <a:t>- </a:t>
            </a:r>
            <a:r>
              <a:rPr lang="fr-FR" sz="10400" dirty="0" err="1" smtClean="0">
                <a:solidFill>
                  <a:srgbClr val="FF0000"/>
                </a:solidFill>
              </a:rPr>
              <a:t>Mésos</a:t>
            </a:r>
            <a:r>
              <a:rPr lang="fr-FR" sz="10400" dirty="0" smtClean="0"/>
              <a:t> : dans tous les cas où le viscère est flottant dans la cavité séreuse, la fixité des feuillets  pariétal et viscéral est assurée par une lame intermédiaire appelée : </a:t>
            </a:r>
            <a:r>
              <a:rPr lang="fr-FR" sz="10400" dirty="0" smtClean="0">
                <a:solidFill>
                  <a:srgbClr val="0070C0"/>
                </a:solidFill>
              </a:rPr>
              <a:t>méso</a:t>
            </a:r>
            <a:r>
              <a:rPr lang="fr-FR" sz="10400" dirty="0" smtClean="0"/>
              <a:t>.</a:t>
            </a:r>
          </a:p>
          <a:p>
            <a:r>
              <a:rPr lang="fr-FR" sz="10400" dirty="0" smtClean="0"/>
              <a:t>Certains </a:t>
            </a:r>
            <a:r>
              <a:rPr lang="fr-FR" sz="10400" dirty="0" err="1" smtClean="0"/>
              <a:t>mésos</a:t>
            </a:r>
            <a:r>
              <a:rPr lang="fr-FR" sz="10400" dirty="0" smtClean="0"/>
              <a:t> qui fixent des organes lourds ou délicats se renforcent de tissu fibreux et constituent </a:t>
            </a:r>
            <a:r>
              <a:rPr lang="fr-FR" sz="10400" dirty="0" smtClean="0">
                <a:solidFill>
                  <a:srgbClr val="00B050"/>
                </a:solidFill>
              </a:rPr>
              <a:t>des ligaments</a:t>
            </a:r>
            <a:r>
              <a:rPr lang="fr-FR" sz="10400" dirty="0" smtClean="0"/>
              <a:t> ; Des </a:t>
            </a:r>
            <a:r>
              <a:rPr lang="fr-FR" sz="10400" dirty="0" err="1" smtClean="0"/>
              <a:t>mésos</a:t>
            </a:r>
            <a:r>
              <a:rPr lang="fr-FR" sz="10400" dirty="0" smtClean="0"/>
              <a:t> amples et très particuliers se portent de l’estomac à d’autres viscères : ce sont </a:t>
            </a:r>
            <a:r>
              <a:rPr lang="fr-FR" sz="10400" dirty="0" smtClean="0">
                <a:solidFill>
                  <a:srgbClr val="FF0000"/>
                </a:solidFill>
              </a:rPr>
              <a:t>les </a:t>
            </a:r>
            <a:r>
              <a:rPr lang="fr-FR" sz="10400" dirty="0" err="1" smtClean="0">
                <a:solidFill>
                  <a:srgbClr val="FF0000"/>
                </a:solidFill>
              </a:rPr>
              <a:t>omentums</a:t>
            </a:r>
            <a:r>
              <a:rPr lang="fr-FR" sz="10400" dirty="0" smtClean="0">
                <a:solidFill>
                  <a:srgbClr val="FF0000"/>
                </a:solidFill>
              </a:rPr>
              <a:t> </a:t>
            </a:r>
            <a:r>
              <a:rPr lang="fr-FR" sz="10400" dirty="0" smtClean="0"/>
              <a:t>ou</a:t>
            </a:r>
            <a:r>
              <a:rPr lang="fr-FR" sz="10400" dirty="0" smtClean="0">
                <a:solidFill>
                  <a:srgbClr val="FF0000"/>
                </a:solidFill>
              </a:rPr>
              <a:t> épiploons.</a:t>
            </a:r>
            <a:r>
              <a:rPr lang="fr-FR" sz="10400" dirty="0" smtClean="0"/>
              <a:t> </a:t>
            </a:r>
          </a:p>
          <a:p>
            <a:pPr>
              <a:buNone/>
            </a:pPr>
            <a:r>
              <a:rPr lang="fr-FR" sz="10400" dirty="0" smtClean="0"/>
              <a:t> </a:t>
            </a:r>
          </a:p>
          <a:p>
            <a:endParaRPr lang="fr-FR" sz="8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endParaRPr lang="fr-FR" dirty="0"/>
          </a:p>
        </p:txBody>
      </p:sp>
      <p:sp>
        <p:nvSpPr>
          <p:cNvPr id="3" name="Espace réservé du contenu 2"/>
          <p:cNvSpPr>
            <a:spLocks noGrp="1"/>
          </p:cNvSpPr>
          <p:nvPr>
            <p:ph idx="1"/>
          </p:nvPr>
        </p:nvSpPr>
        <p:spPr>
          <a:xfrm>
            <a:off x="457200" y="857232"/>
            <a:ext cx="8229600" cy="5786478"/>
          </a:xfrm>
        </p:spPr>
        <p:txBody>
          <a:bodyPr>
            <a:normAutofit lnSpcReduction="10000"/>
          </a:bodyPr>
          <a:lstStyle/>
          <a:p>
            <a:r>
              <a:rPr lang="fr-FR" b="1" dirty="0" smtClean="0"/>
              <a:t>Le nombre de dents est fixe dans chaque espèce et pour chaque dentition, on parle de </a:t>
            </a:r>
            <a:r>
              <a:rPr lang="fr-FR" b="1" dirty="0" smtClean="0">
                <a:solidFill>
                  <a:srgbClr val="FF0000"/>
                </a:solidFill>
              </a:rPr>
              <a:t>formule dentaire</a:t>
            </a:r>
            <a:r>
              <a:rPr lang="fr-FR" b="1" dirty="0" smtClean="0"/>
              <a:t>.</a:t>
            </a:r>
          </a:p>
          <a:p>
            <a:r>
              <a:rPr lang="fr-FR" b="1" dirty="0" smtClean="0"/>
              <a:t>Chaque catégorie est représentée par la lettre initiale: </a:t>
            </a:r>
            <a:r>
              <a:rPr lang="fr-FR" b="1" dirty="0" smtClean="0">
                <a:solidFill>
                  <a:srgbClr val="FF0000"/>
                </a:solidFill>
              </a:rPr>
              <a:t>I, C, PM, M </a:t>
            </a:r>
            <a:r>
              <a:rPr lang="fr-FR" b="1" dirty="0" smtClean="0"/>
              <a:t>suivie du chiffre qui indique le nombre de dents de cette catégorie.</a:t>
            </a:r>
          </a:p>
          <a:p>
            <a:r>
              <a:rPr lang="fr-FR" b="1" dirty="0" smtClean="0"/>
              <a:t>Il y a les: incisives, canines, prémolaires et molaires</a:t>
            </a:r>
          </a:p>
          <a:p>
            <a:r>
              <a:rPr lang="fr-FR" b="1" dirty="0" smtClean="0"/>
              <a:t>On utilise la formule dentaire </a:t>
            </a:r>
            <a:r>
              <a:rPr lang="fr-FR" b="1" dirty="0" smtClean="0">
                <a:solidFill>
                  <a:srgbClr val="FF0000"/>
                </a:solidFill>
              </a:rPr>
              <a:t>unilatérale, </a:t>
            </a:r>
            <a:r>
              <a:rPr lang="fr-FR" b="1" dirty="0" smtClean="0"/>
              <a:t>donc un seul côté de chaque arcade ( demie-mâchoire)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b="1" u="sng" dirty="0" smtClean="0"/>
              <a:t>Dents des Equidés</a:t>
            </a:r>
            <a:endParaRPr lang="fr-FR" b="1" u="sng" dirty="0"/>
          </a:p>
        </p:txBody>
      </p:sp>
      <p:sp>
        <p:nvSpPr>
          <p:cNvPr id="3" name="Espace réservé du contenu 2"/>
          <p:cNvSpPr>
            <a:spLocks noGrp="1"/>
          </p:cNvSpPr>
          <p:nvPr>
            <p:ph idx="1"/>
          </p:nvPr>
        </p:nvSpPr>
        <p:spPr>
          <a:xfrm>
            <a:off x="214282" y="714356"/>
            <a:ext cx="8715436" cy="5929354"/>
          </a:xfrm>
        </p:spPr>
        <p:txBody>
          <a:bodyPr>
            <a:normAutofit fontScale="92500" lnSpcReduction="20000"/>
          </a:bodyPr>
          <a:lstStyle/>
          <a:p>
            <a:r>
              <a:rPr lang="fr-FR" b="1" u="sng" dirty="0" smtClean="0"/>
              <a:t>Formule dentaire</a:t>
            </a:r>
            <a:r>
              <a:rPr lang="fr-FR" b="1" dirty="0" smtClean="0"/>
              <a:t>: </a:t>
            </a:r>
            <a:r>
              <a:rPr lang="fr-FR" b="1" dirty="0" smtClean="0">
                <a:solidFill>
                  <a:srgbClr val="FF0000"/>
                </a:solidFill>
              </a:rPr>
              <a:t>I 3/3  C 1/1 </a:t>
            </a:r>
            <a:r>
              <a:rPr lang="fr-FR" b="1" dirty="0" smtClean="0"/>
              <a:t>(mâle) </a:t>
            </a:r>
            <a:r>
              <a:rPr lang="fr-FR" b="1" dirty="0" smtClean="0">
                <a:solidFill>
                  <a:srgbClr val="FF0000"/>
                </a:solidFill>
              </a:rPr>
              <a:t>PM 3/3  M 3/3</a:t>
            </a:r>
            <a:endParaRPr lang="fr-FR" dirty="0" smtClean="0"/>
          </a:p>
          <a:p>
            <a:r>
              <a:rPr lang="fr-FR" dirty="0" smtClean="0"/>
              <a:t>Denture hautement spécialisée</a:t>
            </a:r>
          </a:p>
          <a:p>
            <a:r>
              <a:rPr lang="fr-FR" dirty="0" smtClean="0"/>
              <a:t>Présente un type herbivore parfait</a:t>
            </a:r>
          </a:p>
          <a:p>
            <a:r>
              <a:rPr lang="fr-FR" dirty="0" smtClean="0"/>
              <a:t>Incisives à évolution complexe dont la connaissance est importante pour la diagnose de l’âge</a:t>
            </a:r>
          </a:p>
          <a:p>
            <a:r>
              <a:rPr lang="fr-FR" u="sng" dirty="0" smtClean="0">
                <a:solidFill>
                  <a:srgbClr val="FF0000"/>
                </a:solidFill>
              </a:rPr>
              <a:t>Incisives</a:t>
            </a:r>
            <a:r>
              <a:rPr lang="fr-FR" dirty="0" smtClean="0"/>
              <a:t> appelées: </a:t>
            </a:r>
            <a:r>
              <a:rPr lang="fr-FR" dirty="0" smtClean="0">
                <a:solidFill>
                  <a:srgbClr val="0070C0"/>
                </a:solidFill>
              </a:rPr>
              <a:t>pinces, mitoyennes et coins </a:t>
            </a:r>
            <a:r>
              <a:rPr lang="fr-FR" dirty="0" smtClean="0"/>
              <a:t>du centre vers la périphérie</a:t>
            </a:r>
          </a:p>
          <a:p>
            <a:r>
              <a:rPr lang="fr-FR" u="sng" dirty="0" smtClean="0">
                <a:solidFill>
                  <a:srgbClr val="FF0000"/>
                </a:solidFill>
              </a:rPr>
              <a:t>Canines</a:t>
            </a:r>
            <a:r>
              <a:rPr lang="fr-FR" dirty="0" smtClean="0">
                <a:solidFill>
                  <a:srgbClr val="FF0000"/>
                </a:solidFill>
              </a:rPr>
              <a:t> </a:t>
            </a:r>
            <a:r>
              <a:rPr lang="fr-FR" dirty="0" smtClean="0"/>
              <a:t>ou </a:t>
            </a:r>
            <a:r>
              <a:rPr lang="fr-FR" u="sng" dirty="0" smtClean="0">
                <a:solidFill>
                  <a:srgbClr val="0070C0"/>
                </a:solidFill>
              </a:rPr>
              <a:t>crocs</a:t>
            </a:r>
            <a:r>
              <a:rPr lang="fr-FR" dirty="0" smtClean="0"/>
              <a:t>: n’existent que dans la 2</a:t>
            </a:r>
            <a:r>
              <a:rPr lang="fr-FR" baseline="30000" dirty="0" smtClean="0"/>
              <a:t>ème</a:t>
            </a:r>
            <a:r>
              <a:rPr lang="fr-FR" dirty="0" smtClean="0"/>
              <a:t> dentition et chez le mâle seulement. 2 à 3 % de femelles en possèdent aux 2 mâchoires</a:t>
            </a:r>
          </a:p>
          <a:p>
            <a:r>
              <a:rPr lang="fr-FR" dirty="0" smtClean="0"/>
              <a:t>Dans la dentition de lait, il ya </a:t>
            </a:r>
            <a:r>
              <a:rPr lang="fr-FR" dirty="0" smtClean="0">
                <a:solidFill>
                  <a:srgbClr val="FF0000"/>
                </a:solidFill>
              </a:rPr>
              <a:t>4PM</a:t>
            </a:r>
            <a:r>
              <a:rPr lang="fr-FR" dirty="0" smtClean="0"/>
              <a:t> dans la mâchoire &gt;,la 1</a:t>
            </a:r>
            <a:r>
              <a:rPr lang="fr-FR" baseline="30000" dirty="0" smtClean="0"/>
              <a:t>ère</a:t>
            </a:r>
            <a:r>
              <a:rPr lang="fr-FR" dirty="0" smtClean="0"/>
              <a:t> appelée: </a:t>
            </a:r>
            <a:r>
              <a:rPr lang="fr-FR" dirty="0" smtClean="0">
                <a:solidFill>
                  <a:srgbClr val="0070C0"/>
                </a:solidFill>
              </a:rPr>
              <a:t>dent de loup </a:t>
            </a:r>
            <a:r>
              <a:rPr lang="fr-FR" dirty="0" smtClean="0"/>
              <a:t>ressemble à une canine, elle est rudimentaire et n’est jamais remplacée dans la dentition permanente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142852"/>
            <a:ext cx="8229600" cy="571504"/>
          </a:xfrm>
        </p:spPr>
        <p:txBody>
          <a:bodyPr>
            <a:normAutofit fontScale="90000"/>
          </a:bodyPr>
          <a:lstStyle/>
          <a:p>
            <a:r>
              <a:rPr lang="fr-FR" b="1" u="sng" dirty="0" smtClean="0"/>
              <a:t>Dents  des Equidés</a:t>
            </a:r>
            <a:endParaRPr lang="fr-FR" b="1" u="sng" dirty="0"/>
          </a:p>
        </p:txBody>
      </p:sp>
      <p:pic>
        <p:nvPicPr>
          <p:cNvPr id="4098" name="Picture 2" descr="C:\Users\HP\Desktop\Splanchno\Dents Cheval.gif"/>
          <p:cNvPicPr>
            <a:picLocks noGrp="1" noChangeAspect="1" noChangeArrowheads="1"/>
          </p:cNvPicPr>
          <p:nvPr>
            <p:ph idx="1"/>
          </p:nvPr>
        </p:nvPicPr>
        <p:blipFill>
          <a:blip r:embed="rId2"/>
          <a:srcRect/>
          <a:stretch>
            <a:fillRect/>
          </a:stretch>
        </p:blipFill>
        <p:spPr bwMode="auto">
          <a:xfrm>
            <a:off x="500034" y="1071546"/>
            <a:ext cx="8286808" cy="53578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b="1" u="sng" dirty="0" smtClean="0"/>
              <a:t>Dents de Ruminants</a:t>
            </a:r>
            <a:endParaRPr lang="fr-FR" b="1" u="sng" dirty="0"/>
          </a:p>
        </p:txBody>
      </p:sp>
      <p:sp>
        <p:nvSpPr>
          <p:cNvPr id="3" name="Espace réservé du contenu 2"/>
          <p:cNvSpPr>
            <a:spLocks noGrp="1"/>
          </p:cNvSpPr>
          <p:nvPr>
            <p:ph idx="1"/>
          </p:nvPr>
        </p:nvSpPr>
        <p:spPr>
          <a:xfrm>
            <a:off x="214282" y="500042"/>
            <a:ext cx="8715436" cy="6143668"/>
          </a:xfrm>
        </p:spPr>
        <p:txBody>
          <a:bodyPr>
            <a:noAutofit/>
          </a:bodyPr>
          <a:lstStyle/>
          <a:p>
            <a:r>
              <a:rPr lang="fr-FR" sz="2400" b="1" u="sng" dirty="0" smtClean="0"/>
              <a:t>Formule dentaire</a:t>
            </a:r>
            <a:r>
              <a:rPr lang="fr-FR" sz="2400" b="1" dirty="0" smtClean="0"/>
              <a:t>:  </a:t>
            </a:r>
            <a:r>
              <a:rPr lang="fr-FR" sz="2400" b="1" dirty="0" smtClean="0">
                <a:solidFill>
                  <a:srgbClr val="FF0000"/>
                </a:solidFill>
              </a:rPr>
              <a:t>I 0/4  C 0/0  PM 3/3  M 3/3</a:t>
            </a:r>
          </a:p>
          <a:p>
            <a:r>
              <a:rPr lang="fr-FR" sz="2400" b="1" dirty="0" smtClean="0"/>
              <a:t>Denture plus simple que celle des Equidés mais très spécialisée</a:t>
            </a:r>
          </a:p>
          <a:p>
            <a:r>
              <a:rPr lang="fr-FR" sz="2400" b="1" u="sng" dirty="0" smtClean="0">
                <a:solidFill>
                  <a:srgbClr val="FF0000"/>
                </a:solidFill>
              </a:rPr>
              <a:t>Incisives et canines</a:t>
            </a:r>
            <a:r>
              <a:rPr lang="fr-FR" sz="2400" b="1" dirty="0" smtClean="0"/>
              <a:t>: </a:t>
            </a:r>
            <a:r>
              <a:rPr lang="fr-FR" sz="2400" b="1" dirty="0" smtClean="0">
                <a:solidFill>
                  <a:srgbClr val="0070C0"/>
                </a:solidFill>
              </a:rPr>
              <a:t>absentes à la mâchoire &gt;</a:t>
            </a:r>
            <a:r>
              <a:rPr lang="fr-FR" sz="2400" b="1" dirty="0" smtClean="0"/>
              <a:t>.A cet emplacement, se développe un fort bourrelet fibreux recouvert d’une muqueuse épaisse: </a:t>
            </a:r>
            <a:r>
              <a:rPr lang="fr-FR" sz="2400" b="1" dirty="0" smtClean="0">
                <a:solidFill>
                  <a:srgbClr val="00B050"/>
                </a:solidFill>
              </a:rPr>
              <a:t>le bourrelet dentaire</a:t>
            </a:r>
            <a:r>
              <a:rPr lang="fr-FR" sz="2400" b="1" dirty="0" smtClean="0"/>
              <a:t>. </a:t>
            </a:r>
            <a:r>
              <a:rPr lang="fr-FR" sz="2400" b="1" dirty="0" smtClean="0">
                <a:solidFill>
                  <a:srgbClr val="0070C0"/>
                </a:solidFill>
              </a:rPr>
              <a:t>A la mâchoire &lt;, </a:t>
            </a:r>
            <a:r>
              <a:rPr lang="fr-FR" sz="2400" b="1" dirty="0" smtClean="0"/>
              <a:t>les </a:t>
            </a:r>
            <a:r>
              <a:rPr lang="fr-FR" sz="2400" b="1" dirty="0" smtClean="0">
                <a:solidFill>
                  <a:srgbClr val="00B050"/>
                </a:solidFill>
              </a:rPr>
              <a:t>canines sont absentes en apparence</a:t>
            </a:r>
            <a:r>
              <a:rPr lang="fr-FR" sz="2400" b="1" dirty="0" smtClean="0"/>
              <a:t>, elles sont annexées à la série des incisives et ont pris leur conformation. Elles sont appelées: </a:t>
            </a:r>
            <a:r>
              <a:rPr lang="fr-FR" sz="2400" b="1" dirty="0" smtClean="0">
                <a:solidFill>
                  <a:srgbClr val="0070C0"/>
                </a:solidFill>
              </a:rPr>
              <a:t>pince, 1</a:t>
            </a:r>
            <a:r>
              <a:rPr lang="fr-FR" sz="2400" b="1" baseline="30000" dirty="0" smtClean="0">
                <a:solidFill>
                  <a:srgbClr val="0070C0"/>
                </a:solidFill>
              </a:rPr>
              <a:t>ère</a:t>
            </a:r>
            <a:r>
              <a:rPr lang="fr-FR" sz="2400" b="1" dirty="0" smtClean="0">
                <a:solidFill>
                  <a:srgbClr val="0070C0"/>
                </a:solidFill>
              </a:rPr>
              <a:t> mitoyenne, 2</a:t>
            </a:r>
            <a:r>
              <a:rPr lang="fr-FR" sz="2400" b="1" baseline="30000" dirty="0" smtClean="0">
                <a:solidFill>
                  <a:srgbClr val="0070C0"/>
                </a:solidFill>
              </a:rPr>
              <a:t>ème</a:t>
            </a:r>
            <a:r>
              <a:rPr lang="fr-FR" sz="2400" b="1" dirty="0" smtClean="0">
                <a:solidFill>
                  <a:srgbClr val="0070C0"/>
                </a:solidFill>
              </a:rPr>
              <a:t> mitoyenne et coin </a:t>
            </a:r>
            <a:r>
              <a:rPr lang="fr-FR" sz="2400" b="1" dirty="0" smtClean="0"/>
              <a:t>,du centre vers la périphérie</a:t>
            </a:r>
          </a:p>
          <a:p>
            <a:r>
              <a:rPr lang="fr-FR" sz="2400" b="1" u="sng" dirty="0" smtClean="0">
                <a:solidFill>
                  <a:srgbClr val="FF0000"/>
                </a:solidFill>
              </a:rPr>
              <a:t>Prémolaires et molaires</a:t>
            </a:r>
            <a:r>
              <a:rPr lang="fr-FR" sz="2400" b="1" dirty="0" smtClean="0"/>
              <a:t>: les 2èmes sont plus volumineuses</a:t>
            </a:r>
          </a:p>
          <a:p>
            <a:r>
              <a:rPr lang="fr-FR" sz="2400" b="1" dirty="0" smtClean="0"/>
              <a:t>Dents des Ovins et Caprins :ont les mêmes caractéristiques  que celles des Bovins et ont une taille plus petite</a:t>
            </a:r>
          </a:p>
          <a:p>
            <a:r>
              <a:rPr lang="fr-FR" sz="2400" b="1" dirty="0" smtClean="0"/>
              <a:t>Chez les Camélidés, les canines restent nettement séparées des incisives, elles sont fortes et pointues </a:t>
            </a:r>
          </a:p>
          <a:p>
            <a:r>
              <a:rPr lang="fr-FR" sz="2400" b="1" dirty="0" smtClean="0"/>
              <a:t>Formule  dentaire Camélidés:</a:t>
            </a:r>
            <a:r>
              <a:rPr lang="fr-FR" sz="2400" dirty="0" smtClean="0"/>
              <a:t>  </a:t>
            </a:r>
            <a:r>
              <a:rPr lang="fr-FR" sz="2400" b="1" dirty="0" smtClean="0">
                <a:solidFill>
                  <a:srgbClr val="FF0000"/>
                </a:solidFill>
              </a:rPr>
              <a:t>I 1/3  C  1/1  PM 3/2  M3/3</a:t>
            </a:r>
            <a:endParaRPr lang="fr-FR" sz="2400" dirty="0" smtClean="0"/>
          </a:p>
          <a:p>
            <a:endParaRPr lang="fr-FR" sz="27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normAutofit/>
          </a:bodyPr>
          <a:lstStyle/>
          <a:p>
            <a:r>
              <a:rPr lang="fr-FR" sz="3600" b="1" u="sng" dirty="0" smtClean="0"/>
              <a:t>Dents des Ruminants</a:t>
            </a:r>
            <a:endParaRPr lang="fr-FR" sz="3600" b="1" u="sng" dirty="0"/>
          </a:p>
        </p:txBody>
      </p:sp>
      <p:pic>
        <p:nvPicPr>
          <p:cNvPr id="5123" name="Picture 3" descr="C:\Users\HP\Desktop\Splanchno\Dents Vache.jpg"/>
          <p:cNvPicPr>
            <a:picLocks noGrp="1" noChangeAspect="1" noChangeArrowheads="1"/>
          </p:cNvPicPr>
          <p:nvPr>
            <p:ph sz="half" idx="2"/>
          </p:nvPr>
        </p:nvPicPr>
        <p:blipFill>
          <a:blip r:embed="rId2"/>
          <a:srcRect/>
          <a:stretch>
            <a:fillRect/>
          </a:stretch>
        </p:blipFill>
        <p:spPr bwMode="auto">
          <a:xfrm>
            <a:off x="5000628" y="1643050"/>
            <a:ext cx="4000528" cy="3571900"/>
          </a:xfrm>
          <a:prstGeom prst="rect">
            <a:avLst/>
          </a:prstGeom>
          <a:noFill/>
        </p:spPr>
      </p:pic>
      <p:pic>
        <p:nvPicPr>
          <p:cNvPr id="4098" name="Picture 2" descr="C:\Users\HP\Desktop\Splanchno\Dents bovin.jpg"/>
          <p:cNvPicPr>
            <a:picLocks noGrp="1" noChangeAspect="1" noChangeArrowheads="1"/>
          </p:cNvPicPr>
          <p:nvPr>
            <p:ph sz="half" idx="1"/>
          </p:nvPr>
        </p:nvPicPr>
        <p:blipFill>
          <a:blip r:embed="rId3"/>
          <a:srcRect/>
          <a:stretch>
            <a:fillRect/>
          </a:stretch>
        </p:blipFill>
        <p:spPr bwMode="auto">
          <a:xfrm>
            <a:off x="214282" y="1643051"/>
            <a:ext cx="4643470" cy="364282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857232"/>
          </a:xfrm>
        </p:spPr>
        <p:txBody>
          <a:bodyPr>
            <a:normAutofit/>
          </a:bodyPr>
          <a:lstStyle/>
          <a:p>
            <a:r>
              <a:rPr lang="fr-FR" b="1" u="sng" dirty="0" smtClean="0"/>
              <a:t>Dents des Carnivores</a:t>
            </a:r>
            <a:endParaRPr lang="fr-FR" b="1" u="sng" dirty="0"/>
          </a:p>
        </p:txBody>
      </p:sp>
      <p:sp>
        <p:nvSpPr>
          <p:cNvPr id="6" name="Espace réservé du contenu 5"/>
          <p:cNvSpPr>
            <a:spLocks noGrp="1"/>
          </p:cNvSpPr>
          <p:nvPr>
            <p:ph idx="1"/>
          </p:nvPr>
        </p:nvSpPr>
        <p:spPr>
          <a:xfrm>
            <a:off x="285720" y="785794"/>
            <a:ext cx="8643998" cy="5786478"/>
          </a:xfrm>
        </p:spPr>
        <p:txBody>
          <a:bodyPr>
            <a:normAutofit/>
          </a:bodyPr>
          <a:lstStyle/>
          <a:p>
            <a:r>
              <a:rPr lang="fr-FR" sz="3600" b="1" dirty="0" smtClean="0"/>
              <a:t>Spécialisation ± prononcée selon les familles</a:t>
            </a:r>
          </a:p>
          <a:p>
            <a:r>
              <a:rPr lang="fr-FR" sz="3600" b="1" dirty="0" smtClean="0">
                <a:solidFill>
                  <a:srgbClr val="FF0000"/>
                </a:solidFill>
              </a:rPr>
              <a:t>2 dents</a:t>
            </a:r>
            <a:r>
              <a:rPr lang="fr-FR" sz="3600" b="1" dirty="0" smtClean="0"/>
              <a:t> sont très puissantes et à chaque mâchoire: </a:t>
            </a:r>
            <a:r>
              <a:rPr lang="fr-FR" sz="3600" b="1" dirty="0" smtClean="0">
                <a:solidFill>
                  <a:srgbClr val="0070C0"/>
                </a:solidFill>
              </a:rPr>
              <a:t>la dent canine </a:t>
            </a:r>
            <a:r>
              <a:rPr lang="fr-FR" sz="3600" b="1" dirty="0" smtClean="0"/>
              <a:t>,à l’entrée de la bouche et une prémolaire: </a:t>
            </a:r>
            <a:r>
              <a:rPr lang="fr-FR" sz="3600" b="1" dirty="0" smtClean="0">
                <a:solidFill>
                  <a:srgbClr val="0070C0"/>
                </a:solidFill>
              </a:rPr>
              <a:t>la dent carnassière</a:t>
            </a:r>
          </a:p>
          <a:p>
            <a:r>
              <a:rPr lang="fr-FR" sz="3600" b="1" dirty="0" smtClean="0"/>
              <a:t>Canines servent à saisir et à tuer la proie</a:t>
            </a:r>
          </a:p>
          <a:p>
            <a:r>
              <a:rPr lang="fr-FR" sz="3600" b="1" dirty="0" smtClean="0"/>
              <a:t>Dents carnassières: tranchantes, coupent et broient les parties dures de la chair</a:t>
            </a:r>
            <a:endParaRPr lang="fr-FR" sz="36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a:bodyPr>
          <a:lstStyle/>
          <a:p>
            <a:r>
              <a:rPr lang="fr-FR" sz="4000" b="1" u="sng" dirty="0" smtClean="0"/>
              <a:t>Dents  du Chien</a:t>
            </a:r>
            <a:endParaRPr lang="fr-FR" sz="4000" b="1" u="sng" dirty="0"/>
          </a:p>
        </p:txBody>
      </p:sp>
      <p:sp>
        <p:nvSpPr>
          <p:cNvPr id="3" name="Espace réservé du contenu 2"/>
          <p:cNvSpPr>
            <a:spLocks noGrp="1"/>
          </p:cNvSpPr>
          <p:nvPr>
            <p:ph idx="1"/>
          </p:nvPr>
        </p:nvSpPr>
        <p:spPr>
          <a:xfrm>
            <a:off x="214282" y="500042"/>
            <a:ext cx="8715436" cy="6143668"/>
          </a:xfrm>
        </p:spPr>
        <p:txBody>
          <a:bodyPr>
            <a:normAutofit fontScale="77500" lnSpcReduction="20000"/>
          </a:bodyPr>
          <a:lstStyle/>
          <a:p>
            <a:endParaRPr lang="fr-FR" b="1" dirty="0" smtClean="0"/>
          </a:p>
          <a:p>
            <a:r>
              <a:rPr lang="fr-FR" sz="3000" b="1" u="sng" dirty="0" smtClean="0"/>
              <a:t>Formule dentaire</a:t>
            </a:r>
            <a:r>
              <a:rPr lang="fr-FR" sz="3000" b="1" dirty="0" smtClean="0"/>
              <a:t>: </a:t>
            </a:r>
            <a:r>
              <a:rPr lang="fr-FR" sz="3000" b="1" dirty="0" smtClean="0">
                <a:solidFill>
                  <a:srgbClr val="FF0000"/>
                </a:solidFill>
              </a:rPr>
              <a:t>I 3/3  C 1/1   PM  4/4  M 2/3</a:t>
            </a:r>
            <a:r>
              <a:rPr lang="fr-FR" sz="3000" b="1" dirty="0" smtClean="0"/>
              <a:t>, la dent carnassière est PM4 dans la mâchoire supérieure et M1 dans la mâchoire inférieure</a:t>
            </a:r>
          </a:p>
          <a:p>
            <a:r>
              <a:rPr lang="fr-FR" sz="3000" b="1" u="sng" dirty="0" smtClean="0">
                <a:solidFill>
                  <a:srgbClr val="FF0000"/>
                </a:solidFill>
              </a:rPr>
              <a:t>Incisives</a:t>
            </a:r>
            <a:r>
              <a:rPr lang="fr-FR" sz="3000" b="1" dirty="0" smtClean="0"/>
              <a:t>: appelées </a:t>
            </a:r>
            <a:r>
              <a:rPr lang="fr-FR" sz="3000" b="1" dirty="0" smtClean="0">
                <a:solidFill>
                  <a:srgbClr val="0070C0"/>
                </a:solidFill>
              </a:rPr>
              <a:t>pinces , mitoyennes et coins </a:t>
            </a:r>
            <a:r>
              <a:rPr lang="fr-FR" sz="3000" b="1" dirty="0" smtClean="0"/>
              <a:t>du centre vers la périphérie</a:t>
            </a:r>
          </a:p>
          <a:p>
            <a:r>
              <a:rPr lang="fr-FR" sz="3000" b="1" dirty="0" smtClean="0"/>
              <a:t>Le chiot naît sans dents, les 1ères à apparaître sont toujours les canines (21 j), les coins (25 j), les mitoyennes (28 j)et pinces (30 j)</a:t>
            </a:r>
          </a:p>
          <a:p>
            <a:r>
              <a:rPr lang="fr-FR" sz="3000" b="1" dirty="0" smtClean="0"/>
              <a:t>Eruption des dents à 6 semaines</a:t>
            </a:r>
          </a:p>
          <a:p>
            <a:r>
              <a:rPr lang="fr-FR" sz="3000" b="1" u="sng" dirty="0" smtClean="0">
                <a:solidFill>
                  <a:srgbClr val="FF0000"/>
                </a:solidFill>
              </a:rPr>
              <a:t>Canines</a:t>
            </a:r>
            <a:r>
              <a:rPr lang="fr-FR" sz="3000" b="1" dirty="0" smtClean="0"/>
              <a:t>: ou </a:t>
            </a:r>
            <a:r>
              <a:rPr lang="fr-FR" sz="3000" b="1" dirty="0" smtClean="0">
                <a:solidFill>
                  <a:srgbClr val="0070C0"/>
                </a:solidFill>
              </a:rPr>
              <a:t>‟crocs”, </a:t>
            </a:r>
            <a:r>
              <a:rPr lang="fr-FR" sz="3000" b="1" dirty="0" smtClean="0"/>
              <a:t>très volumineuses</a:t>
            </a:r>
          </a:p>
          <a:p>
            <a:r>
              <a:rPr lang="fr-FR" sz="3000" b="1" u="sng" dirty="0" smtClean="0">
                <a:solidFill>
                  <a:srgbClr val="FF0000"/>
                </a:solidFill>
              </a:rPr>
              <a:t>Prémolaires et molaires</a:t>
            </a:r>
            <a:r>
              <a:rPr lang="fr-FR" sz="3000" b="1" dirty="0" smtClean="0"/>
              <a:t>: on les classe, dans chaque mâchoire en :</a:t>
            </a:r>
          </a:p>
          <a:p>
            <a:pPr>
              <a:buNone/>
            </a:pPr>
            <a:r>
              <a:rPr lang="fr-FR" sz="3000" b="1" dirty="0" smtClean="0">
                <a:solidFill>
                  <a:srgbClr val="00B050"/>
                </a:solidFill>
              </a:rPr>
              <a:t>      </a:t>
            </a:r>
            <a:r>
              <a:rPr lang="fr-FR" sz="3000" b="1" dirty="0" err="1" smtClean="0">
                <a:solidFill>
                  <a:srgbClr val="00B050"/>
                </a:solidFill>
              </a:rPr>
              <a:t>Précarnassières</a:t>
            </a:r>
            <a:r>
              <a:rPr lang="fr-FR" sz="3000" b="1" dirty="0" smtClean="0">
                <a:solidFill>
                  <a:srgbClr val="00B050"/>
                </a:solidFill>
              </a:rPr>
              <a:t> , carnassières et tuberculeuses</a:t>
            </a:r>
          </a:p>
          <a:p>
            <a:pPr>
              <a:buFontTx/>
              <a:buChar char="-"/>
            </a:pPr>
            <a:r>
              <a:rPr lang="fr-FR" sz="3000" b="1" dirty="0" err="1" smtClean="0"/>
              <a:t>Précarnassières</a:t>
            </a:r>
            <a:r>
              <a:rPr lang="fr-FR" sz="3000" b="1" dirty="0" smtClean="0"/>
              <a:t>  &gt;: PM1,PM2,PM3</a:t>
            </a:r>
          </a:p>
          <a:p>
            <a:pPr>
              <a:buFontTx/>
              <a:buChar char="-"/>
            </a:pPr>
            <a:r>
              <a:rPr lang="fr-FR" sz="3000" b="1" dirty="0" smtClean="0">
                <a:solidFill>
                  <a:srgbClr val="7030A0"/>
                </a:solidFill>
              </a:rPr>
              <a:t>Carnassière &gt;: PM4</a:t>
            </a:r>
          </a:p>
          <a:p>
            <a:pPr>
              <a:buFontTx/>
              <a:buChar char="-"/>
            </a:pPr>
            <a:r>
              <a:rPr lang="fr-FR" sz="3000" b="1" dirty="0" smtClean="0"/>
              <a:t>Tuberculeuses &gt;: M1,M2</a:t>
            </a:r>
          </a:p>
          <a:p>
            <a:pPr>
              <a:buFontTx/>
              <a:buChar char="-"/>
            </a:pPr>
            <a:r>
              <a:rPr lang="fr-FR" sz="3000" b="1" dirty="0" smtClean="0"/>
              <a:t> </a:t>
            </a:r>
            <a:r>
              <a:rPr lang="fr-FR" sz="3000" b="1" dirty="0" err="1" smtClean="0"/>
              <a:t>Précarnassières</a:t>
            </a:r>
            <a:r>
              <a:rPr lang="fr-FR" sz="3000" b="1" dirty="0" smtClean="0"/>
              <a:t>  &lt; : PM1,PM2,PM3,PM4</a:t>
            </a:r>
          </a:p>
          <a:p>
            <a:pPr>
              <a:buFontTx/>
              <a:buChar char="-"/>
            </a:pPr>
            <a:r>
              <a:rPr lang="fr-FR" sz="3000" b="1" dirty="0" smtClean="0">
                <a:solidFill>
                  <a:srgbClr val="7030A0"/>
                </a:solidFill>
              </a:rPr>
              <a:t>Carnassière &lt;: M1</a:t>
            </a:r>
          </a:p>
          <a:p>
            <a:pPr>
              <a:buFontTx/>
              <a:buChar char="-"/>
            </a:pPr>
            <a:r>
              <a:rPr lang="fr-FR" sz="3000" b="1" dirty="0" smtClean="0"/>
              <a:t>Tuberculeuses &lt; : M2,M3</a:t>
            </a:r>
            <a:endParaRPr lang="fr-FR" sz="30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sz="3600" b="1" u="sng" dirty="0" smtClean="0"/>
              <a:t>Dents du Chien</a:t>
            </a:r>
            <a:endParaRPr lang="fr-FR" sz="3600" b="1" u="sng" dirty="0"/>
          </a:p>
        </p:txBody>
      </p:sp>
      <p:pic>
        <p:nvPicPr>
          <p:cNvPr id="6146" name="Picture 2" descr="C:\Users\HP\Desktop\Splanchno\Dents Chien (2).JPG"/>
          <p:cNvPicPr>
            <a:picLocks noGrp="1" noChangeAspect="1" noChangeArrowheads="1"/>
          </p:cNvPicPr>
          <p:nvPr>
            <p:ph sz="half" idx="2"/>
          </p:nvPr>
        </p:nvPicPr>
        <p:blipFill>
          <a:blip r:embed="rId2"/>
          <a:srcRect/>
          <a:stretch>
            <a:fillRect/>
          </a:stretch>
        </p:blipFill>
        <p:spPr bwMode="auto">
          <a:xfrm>
            <a:off x="4214810" y="857232"/>
            <a:ext cx="4643469" cy="5715040"/>
          </a:xfrm>
          <a:prstGeom prst="rect">
            <a:avLst/>
          </a:prstGeom>
          <a:noFill/>
        </p:spPr>
      </p:pic>
      <p:pic>
        <p:nvPicPr>
          <p:cNvPr id="6147" name="Picture 3" descr="C:\Users\HP\Desktop\Splanchno\Dents Chien face.jpg"/>
          <p:cNvPicPr>
            <a:picLocks noGrp="1" noChangeAspect="1" noChangeArrowheads="1"/>
          </p:cNvPicPr>
          <p:nvPr>
            <p:ph sz="half" idx="1"/>
          </p:nvPr>
        </p:nvPicPr>
        <p:blipFill>
          <a:blip r:embed="rId3" cstate="print"/>
          <a:srcRect/>
          <a:stretch>
            <a:fillRect/>
          </a:stretch>
        </p:blipFill>
        <p:spPr bwMode="auto">
          <a:xfrm>
            <a:off x="357158" y="714357"/>
            <a:ext cx="2286016" cy="3000395"/>
          </a:xfrm>
          <a:prstGeom prst="rect">
            <a:avLst/>
          </a:prstGeom>
          <a:noFill/>
        </p:spPr>
      </p:pic>
      <p:pic>
        <p:nvPicPr>
          <p:cNvPr id="6148" name="Picture 4" descr="C:\Users\HP\Desktop\Splanchno\Dents Chien.jpg"/>
          <p:cNvPicPr>
            <a:picLocks noChangeAspect="1" noChangeArrowheads="1"/>
          </p:cNvPicPr>
          <p:nvPr/>
        </p:nvPicPr>
        <p:blipFill>
          <a:blip r:embed="rId4" cstate="print"/>
          <a:srcRect/>
          <a:stretch>
            <a:fillRect/>
          </a:stretch>
        </p:blipFill>
        <p:spPr bwMode="auto">
          <a:xfrm>
            <a:off x="357158" y="3857628"/>
            <a:ext cx="2286003" cy="278608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85728"/>
          </a:xfrm>
        </p:spPr>
        <p:txBody>
          <a:bodyPr>
            <a:normAutofit fontScale="90000"/>
          </a:bodyPr>
          <a:lstStyle/>
          <a:p>
            <a:endParaRPr lang="fr-FR" dirty="0"/>
          </a:p>
        </p:txBody>
      </p:sp>
      <p:sp>
        <p:nvSpPr>
          <p:cNvPr id="3" name="Espace réservé du contenu 2"/>
          <p:cNvSpPr>
            <a:spLocks noGrp="1"/>
          </p:cNvSpPr>
          <p:nvPr>
            <p:ph idx="1"/>
          </p:nvPr>
        </p:nvSpPr>
        <p:spPr>
          <a:xfrm>
            <a:off x="285720" y="285728"/>
            <a:ext cx="8643998" cy="6357982"/>
          </a:xfrm>
        </p:spPr>
        <p:txBody>
          <a:bodyPr>
            <a:normAutofit fontScale="92500" lnSpcReduction="10000"/>
          </a:bodyPr>
          <a:lstStyle/>
          <a:p>
            <a:pPr algn="ctr">
              <a:buNone/>
            </a:pPr>
            <a:r>
              <a:rPr lang="fr-FR" dirty="0" smtClean="0"/>
              <a:t> </a:t>
            </a:r>
            <a:r>
              <a:rPr lang="fr-FR" b="1" u="sng" dirty="0" smtClean="0"/>
              <a:t>Dents du Chat</a:t>
            </a:r>
          </a:p>
          <a:p>
            <a:pPr>
              <a:buNone/>
            </a:pPr>
            <a:r>
              <a:rPr lang="fr-FR" b="1" u="sng" dirty="0" smtClean="0"/>
              <a:t>Formule dentaire</a:t>
            </a:r>
            <a:r>
              <a:rPr lang="fr-FR" b="1" dirty="0" smtClean="0"/>
              <a:t>: </a:t>
            </a:r>
            <a:r>
              <a:rPr lang="fr-FR" b="1" dirty="0" smtClean="0">
                <a:solidFill>
                  <a:srgbClr val="FF0000"/>
                </a:solidFill>
              </a:rPr>
              <a:t>I 3/3  C 1/1   PM  3/2  M 1/1</a:t>
            </a:r>
            <a:endParaRPr lang="fr-FR" b="1" u="sng" dirty="0" smtClean="0"/>
          </a:p>
          <a:p>
            <a:pPr>
              <a:buNone/>
            </a:pPr>
            <a:r>
              <a:rPr lang="fr-FR" dirty="0" smtClean="0"/>
              <a:t> Il y a 30 dents chez l’adulte, les dents carnassières supérieure et inférieure sont les M1</a:t>
            </a:r>
          </a:p>
          <a:p>
            <a:pPr algn="ctr">
              <a:buNone/>
            </a:pPr>
            <a:r>
              <a:rPr lang="fr-FR" dirty="0" smtClean="0"/>
              <a:t> </a:t>
            </a:r>
            <a:r>
              <a:rPr lang="fr-FR" b="1" u="sng" dirty="0" smtClean="0"/>
              <a:t>Dents du Lapin</a:t>
            </a:r>
          </a:p>
          <a:p>
            <a:pPr>
              <a:buNone/>
            </a:pPr>
            <a:r>
              <a:rPr lang="fr-FR" b="1" u="sng" dirty="0" smtClean="0"/>
              <a:t>Formule dentaire</a:t>
            </a:r>
            <a:r>
              <a:rPr lang="fr-FR" b="1" dirty="0" smtClean="0"/>
              <a:t>: </a:t>
            </a:r>
            <a:r>
              <a:rPr lang="fr-FR" b="1" dirty="0" smtClean="0">
                <a:solidFill>
                  <a:srgbClr val="FF0000"/>
                </a:solidFill>
              </a:rPr>
              <a:t>I 2/1  C 0/0   PM  3/2  M 3/3  </a:t>
            </a:r>
          </a:p>
          <a:p>
            <a:pPr>
              <a:buNone/>
            </a:pPr>
            <a:r>
              <a:rPr lang="fr-FR" dirty="0" smtClean="0"/>
              <a:t>Il y a 30 dents chez l’adulte, </a:t>
            </a:r>
            <a:r>
              <a:rPr lang="fr-FR" dirty="0" smtClean="0">
                <a:solidFill>
                  <a:srgbClr val="FF0000"/>
                </a:solidFill>
              </a:rPr>
              <a:t>les incisives </a:t>
            </a:r>
            <a:r>
              <a:rPr lang="fr-FR" dirty="0" smtClean="0"/>
              <a:t>sont au nombre de 2 et de chaque côté à </a:t>
            </a:r>
            <a:r>
              <a:rPr lang="fr-FR" dirty="0" smtClean="0">
                <a:solidFill>
                  <a:srgbClr val="0070C0"/>
                </a:solidFill>
              </a:rPr>
              <a:t>la mâchoire supérieure</a:t>
            </a:r>
            <a:r>
              <a:rPr lang="fr-FR" dirty="0" smtClean="0"/>
              <a:t> : </a:t>
            </a:r>
            <a:r>
              <a:rPr lang="fr-FR" dirty="0" smtClean="0">
                <a:solidFill>
                  <a:srgbClr val="0070C0"/>
                </a:solidFill>
              </a:rPr>
              <a:t>une grande et une petite </a:t>
            </a:r>
            <a:r>
              <a:rPr lang="fr-FR" dirty="0" smtClean="0"/>
              <a:t>et </a:t>
            </a:r>
            <a:r>
              <a:rPr lang="fr-FR" dirty="0" smtClean="0">
                <a:solidFill>
                  <a:srgbClr val="00B050"/>
                </a:solidFill>
              </a:rPr>
              <a:t>une</a:t>
            </a:r>
            <a:r>
              <a:rPr lang="fr-FR" dirty="0" smtClean="0"/>
              <a:t> de chaque côté à la </a:t>
            </a:r>
            <a:r>
              <a:rPr lang="fr-FR" dirty="0" smtClean="0">
                <a:solidFill>
                  <a:srgbClr val="00B050"/>
                </a:solidFill>
              </a:rPr>
              <a:t>mâchoire inférieure</a:t>
            </a:r>
            <a:endParaRPr lang="fr-FR" b="1" u="sng" dirty="0" smtClean="0">
              <a:solidFill>
                <a:srgbClr val="00B050"/>
              </a:solidFill>
            </a:endParaRPr>
          </a:p>
          <a:p>
            <a:pPr algn="ctr">
              <a:buNone/>
            </a:pPr>
            <a:r>
              <a:rPr lang="fr-FR" b="1" u="sng" dirty="0" smtClean="0"/>
              <a:t>Dents de l’Homme</a:t>
            </a:r>
          </a:p>
          <a:p>
            <a:pPr>
              <a:buNone/>
            </a:pPr>
            <a:r>
              <a:rPr lang="fr-FR" dirty="0" smtClean="0"/>
              <a:t>Il y a 32 dents chez l’adulte</a:t>
            </a:r>
          </a:p>
          <a:p>
            <a:pPr>
              <a:buNone/>
            </a:pPr>
            <a:r>
              <a:rPr lang="fr-FR" b="1" u="sng" dirty="0" smtClean="0"/>
              <a:t>Formule dentaire</a:t>
            </a:r>
            <a:r>
              <a:rPr lang="fr-FR" b="1" dirty="0" smtClean="0"/>
              <a:t>: </a:t>
            </a:r>
            <a:r>
              <a:rPr lang="fr-FR" b="1" dirty="0" smtClean="0">
                <a:solidFill>
                  <a:srgbClr val="FF0000"/>
                </a:solidFill>
              </a:rPr>
              <a:t>I 2/2  C 1/1   PM  2/2  M 3/3  </a:t>
            </a:r>
          </a:p>
          <a:p>
            <a:pPr algn="ctr">
              <a:buNone/>
            </a:pPr>
            <a:endParaRPr lang="fr-FR" b="1" u="sng"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714356"/>
          </a:xfrm>
        </p:spPr>
        <p:txBody>
          <a:bodyPr>
            <a:normAutofit/>
          </a:bodyPr>
          <a:lstStyle/>
          <a:p>
            <a:r>
              <a:rPr lang="fr-FR" sz="3600" b="1" u="sng" dirty="0" smtClean="0"/>
              <a:t>Dents du Chat</a:t>
            </a:r>
            <a:endParaRPr lang="fr-FR" sz="3600" b="1" u="sng" dirty="0"/>
          </a:p>
        </p:txBody>
      </p:sp>
      <p:pic>
        <p:nvPicPr>
          <p:cNvPr id="7170" name="Picture 2" descr="C:\Users\HP\Desktop\Splanchno\Dents Chat.jpg"/>
          <p:cNvPicPr>
            <a:picLocks noGrp="1" noChangeAspect="1" noChangeArrowheads="1"/>
          </p:cNvPicPr>
          <p:nvPr>
            <p:ph idx="1"/>
          </p:nvPr>
        </p:nvPicPr>
        <p:blipFill>
          <a:blip r:embed="rId2"/>
          <a:srcRect/>
          <a:stretch>
            <a:fillRect/>
          </a:stretch>
        </p:blipFill>
        <p:spPr bwMode="auto">
          <a:xfrm>
            <a:off x="1571605" y="785794"/>
            <a:ext cx="5929354" cy="58579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txBody>
          <a:bodyPr>
            <a:normAutofit/>
          </a:bodyPr>
          <a:lstStyle/>
          <a:p>
            <a:r>
              <a:rPr lang="fr-FR" b="1" u="sng" dirty="0" smtClean="0"/>
              <a:t>Appareil  digestif</a:t>
            </a:r>
            <a:endParaRPr lang="fr-FR" dirty="0"/>
          </a:p>
        </p:txBody>
      </p:sp>
      <p:sp>
        <p:nvSpPr>
          <p:cNvPr id="3" name="Espace réservé du contenu 2"/>
          <p:cNvSpPr>
            <a:spLocks noGrp="1"/>
          </p:cNvSpPr>
          <p:nvPr>
            <p:ph idx="1"/>
          </p:nvPr>
        </p:nvSpPr>
        <p:spPr>
          <a:xfrm>
            <a:off x="457200" y="785794"/>
            <a:ext cx="8229600" cy="5857916"/>
          </a:xfrm>
        </p:spPr>
        <p:txBody>
          <a:bodyPr>
            <a:normAutofit lnSpcReduction="10000"/>
          </a:bodyPr>
          <a:lstStyle/>
          <a:p>
            <a:r>
              <a:rPr lang="fr-FR" dirty="0" smtClean="0"/>
              <a:t>Il est constitué par l’ensemble des organes qui participent à la digestion.</a:t>
            </a:r>
          </a:p>
          <a:p>
            <a:r>
              <a:rPr lang="fr-FR" dirty="0" smtClean="0"/>
              <a:t>Il assure </a:t>
            </a:r>
            <a:r>
              <a:rPr lang="fr-FR" dirty="0" smtClean="0">
                <a:solidFill>
                  <a:srgbClr val="0070C0"/>
                </a:solidFill>
              </a:rPr>
              <a:t>la préhension</a:t>
            </a:r>
            <a:r>
              <a:rPr lang="fr-FR" dirty="0" smtClean="0"/>
              <a:t>, </a:t>
            </a:r>
            <a:r>
              <a:rPr lang="fr-FR" dirty="0" smtClean="0">
                <a:solidFill>
                  <a:srgbClr val="0070C0"/>
                </a:solidFill>
              </a:rPr>
              <a:t>la transformation </a:t>
            </a:r>
            <a:r>
              <a:rPr lang="fr-FR" dirty="0" smtClean="0"/>
              <a:t>puis </a:t>
            </a:r>
            <a:r>
              <a:rPr lang="fr-FR" dirty="0" smtClean="0">
                <a:solidFill>
                  <a:srgbClr val="0070C0"/>
                </a:solidFill>
              </a:rPr>
              <a:t>l’absorption</a:t>
            </a:r>
            <a:r>
              <a:rPr lang="fr-FR" dirty="0" smtClean="0"/>
              <a:t> et </a:t>
            </a:r>
            <a:r>
              <a:rPr lang="fr-FR" dirty="0" smtClean="0">
                <a:solidFill>
                  <a:srgbClr val="0070C0"/>
                </a:solidFill>
              </a:rPr>
              <a:t>rejette </a:t>
            </a:r>
            <a:r>
              <a:rPr lang="fr-FR" dirty="0" smtClean="0"/>
              <a:t>enfin les déchets.</a:t>
            </a:r>
          </a:p>
          <a:p>
            <a:r>
              <a:rPr lang="fr-FR" dirty="0" smtClean="0"/>
              <a:t>Chez tous les vertébrés, cet appareil se présente comme un long tube contourné et de calibre très irrégulier: </a:t>
            </a:r>
            <a:r>
              <a:rPr lang="fr-FR" dirty="0" smtClean="0">
                <a:solidFill>
                  <a:srgbClr val="FF0000"/>
                </a:solidFill>
              </a:rPr>
              <a:t>le tube digestif </a:t>
            </a:r>
            <a:r>
              <a:rPr lang="fr-FR" dirty="0" smtClean="0"/>
              <a:t>qui commence à </a:t>
            </a:r>
            <a:r>
              <a:rPr lang="fr-FR" dirty="0" smtClean="0">
                <a:solidFill>
                  <a:srgbClr val="FF0000"/>
                </a:solidFill>
              </a:rPr>
              <a:t>la bouche </a:t>
            </a:r>
            <a:r>
              <a:rPr lang="fr-FR" dirty="0" smtClean="0"/>
              <a:t>et se termine à </a:t>
            </a:r>
            <a:r>
              <a:rPr lang="fr-FR" dirty="0" smtClean="0">
                <a:solidFill>
                  <a:srgbClr val="FF0000"/>
                </a:solidFill>
              </a:rPr>
              <a:t>l’anus.</a:t>
            </a:r>
          </a:p>
          <a:p>
            <a:r>
              <a:rPr lang="fr-FR" dirty="0" smtClean="0"/>
              <a:t>A ce tube sont annexées des formations qui interviennent soit dans </a:t>
            </a:r>
            <a:r>
              <a:rPr lang="fr-FR" dirty="0" smtClean="0">
                <a:solidFill>
                  <a:srgbClr val="FF0000"/>
                </a:solidFill>
              </a:rPr>
              <a:t>la préhension </a:t>
            </a:r>
            <a:r>
              <a:rPr lang="fr-FR" dirty="0" smtClean="0">
                <a:solidFill>
                  <a:srgbClr val="0070C0"/>
                </a:solidFill>
              </a:rPr>
              <a:t>(dents)</a:t>
            </a:r>
            <a:r>
              <a:rPr lang="fr-FR" dirty="0" smtClean="0"/>
              <a:t>, soit dans </a:t>
            </a:r>
            <a:r>
              <a:rPr lang="fr-FR" dirty="0" smtClean="0">
                <a:solidFill>
                  <a:srgbClr val="FF0000"/>
                </a:solidFill>
              </a:rPr>
              <a:t>la digestion </a:t>
            </a:r>
            <a:r>
              <a:rPr lang="fr-FR" dirty="0" smtClean="0"/>
              <a:t>proprement dite </a:t>
            </a:r>
            <a:r>
              <a:rPr lang="fr-FR" dirty="0" smtClean="0">
                <a:solidFill>
                  <a:srgbClr val="0070C0"/>
                </a:solidFill>
              </a:rPr>
              <a:t>(glandes annexes)</a:t>
            </a:r>
            <a:endParaRPr lang="fr-FR" dirty="0">
              <a:solidFill>
                <a:srgbClr val="0070C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sz="3600" b="1" u="sng" dirty="0" smtClean="0"/>
              <a:t>Dents du Lapin</a:t>
            </a:r>
            <a:endParaRPr lang="fr-FR" sz="3600" b="1" u="sng" dirty="0"/>
          </a:p>
        </p:txBody>
      </p:sp>
      <p:pic>
        <p:nvPicPr>
          <p:cNvPr id="6" name="Picture 2" descr="C:\Users\HP\Desktop\Splanchno\Dentition Lapin.gif"/>
          <p:cNvPicPr>
            <a:picLocks noGrp="1" noChangeAspect="1" noChangeArrowheads="1"/>
          </p:cNvPicPr>
          <p:nvPr>
            <p:ph sz="half" idx="2"/>
          </p:nvPr>
        </p:nvPicPr>
        <p:blipFill>
          <a:blip r:embed="rId2"/>
          <a:stretch>
            <a:fillRect/>
          </a:stretch>
        </p:blipFill>
        <p:spPr bwMode="auto">
          <a:xfrm>
            <a:off x="4214810" y="1643050"/>
            <a:ext cx="4714908" cy="4286280"/>
          </a:xfrm>
          <a:prstGeom prst="rect">
            <a:avLst/>
          </a:prstGeom>
          <a:noFill/>
        </p:spPr>
      </p:pic>
      <p:pic>
        <p:nvPicPr>
          <p:cNvPr id="8195" name="Picture 3" descr="C:\Users\HP\Desktop\Splanchno\Dents Lapin.jpg"/>
          <p:cNvPicPr>
            <a:picLocks noGrp="1" noChangeAspect="1" noChangeArrowheads="1"/>
          </p:cNvPicPr>
          <p:nvPr>
            <p:ph sz="half" idx="1"/>
          </p:nvPr>
        </p:nvPicPr>
        <p:blipFill>
          <a:blip r:embed="rId3"/>
          <a:srcRect/>
          <a:stretch>
            <a:fillRect/>
          </a:stretch>
        </p:blipFill>
        <p:spPr bwMode="auto">
          <a:xfrm>
            <a:off x="214282" y="1428736"/>
            <a:ext cx="3786214" cy="457203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785794"/>
          </a:xfrm>
        </p:spPr>
        <p:txBody>
          <a:bodyPr>
            <a:normAutofit/>
          </a:bodyPr>
          <a:lstStyle/>
          <a:p>
            <a:r>
              <a:rPr lang="fr-FR" b="1" u="sng" dirty="0" smtClean="0"/>
              <a:t>GLANDES  SALIVAIRES</a:t>
            </a:r>
            <a:endParaRPr lang="fr-FR" dirty="0"/>
          </a:p>
        </p:txBody>
      </p:sp>
      <p:sp>
        <p:nvSpPr>
          <p:cNvPr id="6" name="Espace réservé du contenu 5"/>
          <p:cNvSpPr>
            <a:spLocks noGrp="1"/>
          </p:cNvSpPr>
          <p:nvPr>
            <p:ph idx="1"/>
          </p:nvPr>
        </p:nvSpPr>
        <p:spPr>
          <a:xfrm>
            <a:off x="214282" y="642918"/>
            <a:ext cx="8715436" cy="5929354"/>
          </a:xfrm>
        </p:spPr>
        <p:txBody>
          <a:bodyPr>
            <a:normAutofit/>
          </a:bodyPr>
          <a:lstStyle/>
          <a:p>
            <a:r>
              <a:rPr lang="fr-FR" b="1" dirty="0" smtClean="0"/>
              <a:t>Annexées dans la bouche dans laquelle elles déversent la salive</a:t>
            </a:r>
          </a:p>
          <a:p>
            <a:r>
              <a:rPr lang="fr-FR" b="1" dirty="0" smtClean="0"/>
              <a:t>Le liquide chargé d’humecter la muqueuse orale et de fluidifier les aliments est une salive mixte qui provient de plusieurs salives dont les caractères varient avec les glandes dont elles proviennent.</a:t>
            </a:r>
          </a:p>
          <a:p>
            <a:r>
              <a:rPr lang="fr-FR" b="1" dirty="0" smtClean="0"/>
              <a:t>Certaines sont peu volumineuses , placées sous la muqueuse orale, d’autres sont appelées glandes majeures, ce sont: </a:t>
            </a:r>
          </a:p>
          <a:p>
            <a:pPr>
              <a:buNone/>
            </a:pPr>
            <a:r>
              <a:rPr lang="fr-FR" b="1" dirty="0" smtClean="0"/>
              <a:t>    </a:t>
            </a:r>
            <a:r>
              <a:rPr lang="fr-FR" b="1" dirty="0" smtClean="0">
                <a:solidFill>
                  <a:srgbClr val="FF0000"/>
                </a:solidFill>
              </a:rPr>
              <a:t>Parotide, mandibulaire et sublinguale</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b="1" u="sng" dirty="0" smtClean="0"/>
              <a:t>Caractères généraux</a:t>
            </a:r>
            <a:endParaRPr lang="fr-FR" b="1" u="sng" dirty="0"/>
          </a:p>
        </p:txBody>
      </p:sp>
      <p:sp>
        <p:nvSpPr>
          <p:cNvPr id="3" name="Espace réservé du contenu 2"/>
          <p:cNvSpPr>
            <a:spLocks noGrp="1"/>
          </p:cNvSpPr>
          <p:nvPr>
            <p:ph idx="1"/>
          </p:nvPr>
        </p:nvSpPr>
        <p:spPr>
          <a:xfrm>
            <a:off x="214282" y="571480"/>
            <a:ext cx="8715436" cy="6072230"/>
          </a:xfrm>
        </p:spPr>
        <p:txBody>
          <a:bodyPr>
            <a:normAutofit fontScale="92500"/>
          </a:bodyPr>
          <a:lstStyle/>
          <a:p>
            <a:pPr>
              <a:buNone/>
            </a:pPr>
            <a:r>
              <a:rPr lang="fr-FR" sz="2400" b="1" dirty="0" smtClean="0"/>
              <a:t>      Leur développement et leur structure dépendent du régime alimentaire. La salive intervient pour favoriser la déglutition des aliments; Ces glandes sont formées de canaux sécréteurs et soutenues par un tissu conjonctif dans lequel il ya des vaisseaux et des nerfs.</a:t>
            </a:r>
          </a:p>
          <a:p>
            <a:pPr>
              <a:buNone/>
            </a:pPr>
            <a:r>
              <a:rPr lang="fr-FR" sz="2400" b="1" dirty="0" smtClean="0"/>
              <a:t>     Classification:</a:t>
            </a:r>
          </a:p>
          <a:p>
            <a:pPr>
              <a:buNone/>
            </a:pPr>
            <a:r>
              <a:rPr lang="fr-FR" sz="2400" b="1" dirty="0" smtClean="0">
                <a:solidFill>
                  <a:srgbClr val="FF0000"/>
                </a:solidFill>
              </a:rPr>
              <a:t> 1-</a:t>
            </a:r>
            <a:r>
              <a:rPr lang="fr-FR" sz="2400" b="1" u="sng" dirty="0" smtClean="0">
                <a:solidFill>
                  <a:srgbClr val="FF0000"/>
                </a:solidFill>
              </a:rPr>
              <a:t>Glandes conglomérées</a:t>
            </a:r>
            <a:r>
              <a:rPr lang="fr-FR" sz="2400" b="1" dirty="0" smtClean="0">
                <a:solidFill>
                  <a:srgbClr val="FF0000"/>
                </a:solidFill>
              </a:rPr>
              <a:t>:</a:t>
            </a:r>
          </a:p>
          <a:p>
            <a:pPr>
              <a:buFont typeface="Arial" charset="0"/>
              <a:buChar char="•"/>
            </a:pPr>
            <a:r>
              <a:rPr lang="fr-FR" sz="2400" b="1" dirty="0" smtClean="0"/>
              <a:t>Glande séreuse pure: </a:t>
            </a:r>
            <a:r>
              <a:rPr lang="fr-FR" sz="2400" b="1" dirty="0" smtClean="0">
                <a:solidFill>
                  <a:srgbClr val="0070C0"/>
                </a:solidFill>
              </a:rPr>
              <a:t>Glande parotide</a:t>
            </a:r>
          </a:p>
          <a:p>
            <a:pPr>
              <a:buFont typeface="Arial" charset="0"/>
              <a:buChar char="•"/>
            </a:pPr>
            <a:r>
              <a:rPr lang="fr-FR" sz="2400" b="1" dirty="0" smtClean="0"/>
              <a:t>Glandes mixtes: </a:t>
            </a:r>
            <a:r>
              <a:rPr lang="fr-FR" sz="2400" b="1" dirty="0" smtClean="0">
                <a:solidFill>
                  <a:srgbClr val="0070C0"/>
                </a:solidFill>
              </a:rPr>
              <a:t>Glande mandibulaire </a:t>
            </a:r>
            <a:r>
              <a:rPr lang="fr-FR" sz="2400" b="1" dirty="0" smtClean="0"/>
              <a:t>(à prédominance séreuse chez les Ongulés), </a:t>
            </a:r>
            <a:r>
              <a:rPr lang="fr-FR" sz="2400" b="1" dirty="0" smtClean="0">
                <a:solidFill>
                  <a:srgbClr val="0070C0"/>
                </a:solidFill>
              </a:rPr>
              <a:t>Glande sublinguale </a:t>
            </a:r>
            <a:r>
              <a:rPr lang="fr-FR" sz="2400" b="1" dirty="0" smtClean="0"/>
              <a:t>(à prédominance muqueuse)</a:t>
            </a:r>
          </a:p>
          <a:p>
            <a:pPr>
              <a:buNone/>
            </a:pPr>
            <a:r>
              <a:rPr lang="fr-FR" sz="2400" b="1" dirty="0" smtClean="0">
                <a:solidFill>
                  <a:srgbClr val="FF0000"/>
                </a:solidFill>
              </a:rPr>
              <a:t>2-</a:t>
            </a:r>
            <a:r>
              <a:rPr lang="fr-FR" sz="2400" b="1" u="sng" dirty="0" smtClean="0">
                <a:solidFill>
                  <a:srgbClr val="FF0000"/>
                </a:solidFill>
              </a:rPr>
              <a:t>Glandes  diffuses</a:t>
            </a:r>
            <a:r>
              <a:rPr lang="fr-FR" sz="2400" b="1" dirty="0" smtClean="0">
                <a:solidFill>
                  <a:srgbClr val="FF0000"/>
                </a:solidFill>
              </a:rPr>
              <a:t>:</a:t>
            </a:r>
          </a:p>
          <a:p>
            <a:r>
              <a:rPr lang="fr-FR" sz="2400" b="1" dirty="0" smtClean="0"/>
              <a:t>Glandes muqueuses pures: </a:t>
            </a:r>
            <a:r>
              <a:rPr lang="fr-FR" sz="2400" b="1" dirty="0" smtClean="0">
                <a:solidFill>
                  <a:srgbClr val="00B050"/>
                </a:solidFill>
              </a:rPr>
              <a:t>Glandes palatines, buccales dorsales et labiales</a:t>
            </a:r>
          </a:p>
          <a:p>
            <a:r>
              <a:rPr lang="fr-FR" sz="2400" b="1" dirty="0" smtClean="0"/>
              <a:t>Glandes mixtes à prédominance muqueuse: </a:t>
            </a:r>
            <a:r>
              <a:rPr lang="fr-FR" sz="2400" b="1" dirty="0" smtClean="0">
                <a:solidFill>
                  <a:srgbClr val="00B050"/>
                </a:solidFill>
              </a:rPr>
              <a:t>Glandes labiales, buccales et linguales</a:t>
            </a:r>
          </a:p>
          <a:p>
            <a:r>
              <a:rPr lang="fr-FR" sz="2400" b="1" dirty="0" smtClean="0"/>
              <a:t>Glandes séreuses pures: </a:t>
            </a:r>
            <a:r>
              <a:rPr lang="fr-FR" sz="2400" b="1" dirty="0" smtClean="0">
                <a:solidFill>
                  <a:srgbClr val="00B050"/>
                </a:solidFill>
              </a:rPr>
              <a:t>Glandes gustatives, buccales ventrales et labiales</a:t>
            </a:r>
            <a:endParaRPr lang="fr-FR" sz="2400" dirty="0">
              <a:solidFill>
                <a:srgbClr val="00B05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a:bodyPr>
          <a:lstStyle/>
          <a:p>
            <a:r>
              <a:rPr lang="fr-FR" sz="3300" b="1" u="sng" dirty="0" smtClean="0">
                <a:solidFill>
                  <a:srgbClr val="FF0000"/>
                </a:solidFill>
              </a:rPr>
              <a:t>LA GLANDE PAROTIDE</a:t>
            </a:r>
            <a:endParaRPr lang="fr-FR" sz="3300" b="1" u="sng" dirty="0"/>
          </a:p>
        </p:txBody>
      </p:sp>
      <p:sp>
        <p:nvSpPr>
          <p:cNvPr id="3" name="Espace réservé du contenu 2"/>
          <p:cNvSpPr>
            <a:spLocks noGrp="1"/>
          </p:cNvSpPr>
          <p:nvPr>
            <p:ph idx="1"/>
          </p:nvPr>
        </p:nvSpPr>
        <p:spPr>
          <a:xfrm>
            <a:off x="214282" y="571480"/>
            <a:ext cx="8715436" cy="6072230"/>
          </a:xfrm>
        </p:spPr>
        <p:txBody>
          <a:bodyPr>
            <a:normAutofit fontScale="92500"/>
          </a:bodyPr>
          <a:lstStyle/>
          <a:p>
            <a:pPr>
              <a:buNone/>
            </a:pPr>
            <a:r>
              <a:rPr lang="fr-FR" sz="2400" b="1" dirty="0" smtClean="0"/>
              <a:t>    </a:t>
            </a:r>
          </a:p>
          <a:p>
            <a:pPr>
              <a:buNone/>
            </a:pPr>
            <a:r>
              <a:rPr lang="fr-FR" sz="3600" b="1" dirty="0" smtClean="0"/>
              <a:t>     C’est la plus volumineuse des glandes salivaires chez la plupart des espèces ; elle est située au voisinage de la base de l’oreille et occupe la fosse rétro-mandibulaire ou parotidienne.</a:t>
            </a:r>
          </a:p>
          <a:p>
            <a:pPr>
              <a:buNone/>
            </a:pPr>
            <a:r>
              <a:rPr lang="fr-FR" sz="3600" b="1" dirty="0" smtClean="0"/>
              <a:t>    Elle déverse la salive par un conduit unique: le </a:t>
            </a:r>
            <a:r>
              <a:rPr lang="fr-FR" sz="3600" b="1" dirty="0" smtClean="0">
                <a:solidFill>
                  <a:srgbClr val="0070C0"/>
                </a:solidFill>
              </a:rPr>
              <a:t>canal parotidien</a:t>
            </a:r>
            <a:r>
              <a:rPr lang="fr-FR" sz="3600" b="1" dirty="0" smtClean="0"/>
              <a:t>. Elle possède une forme lobulaire et bien visible à l’œil nu, de coloration rosée ou rougeâtre. </a:t>
            </a:r>
          </a:p>
          <a:p>
            <a:pPr>
              <a:buNone/>
            </a:pPr>
            <a:r>
              <a:rPr lang="fr-FR" sz="3600" b="1" dirty="0" smtClean="0"/>
              <a:t>    Elle possède 2 faces, 2 bords et 2 extrémités: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fontScale="90000"/>
          </a:bodyPr>
          <a:lstStyle/>
          <a:p>
            <a:endParaRPr lang="fr-FR" dirty="0"/>
          </a:p>
        </p:txBody>
      </p:sp>
      <p:sp>
        <p:nvSpPr>
          <p:cNvPr id="3" name="Espace réservé du contenu 2"/>
          <p:cNvSpPr>
            <a:spLocks noGrp="1"/>
          </p:cNvSpPr>
          <p:nvPr>
            <p:ph idx="1"/>
          </p:nvPr>
        </p:nvSpPr>
        <p:spPr>
          <a:xfrm>
            <a:off x="214282" y="285728"/>
            <a:ext cx="8715436" cy="6357982"/>
          </a:xfrm>
        </p:spPr>
        <p:txBody>
          <a:bodyPr>
            <a:normAutofit fontScale="92500" lnSpcReduction="10000"/>
          </a:bodyPr>
          <a:lstStyle/>
          <a:p>
            <a:r>
              <a:rPr lang="fr-FR" dirty="0" smtClean="0"/>
              <a:t>- </a:t>
            </a:r>
            <a:r>
              <a:rPr lang="fr-FR" u="sng" dirty="0" smtClean="0">
                <a:solidFill>
                  <a:srgbClr val="FF0000"/>
                </a:solidFill>
              </a:rPr>
              <a:t>Face superficielle ou latérale</a:t>
            </a:r>
            <a:r>
              <a:rPr lang="fr-FR" dirty="0" smtClean="0"/>
              <a:t>: </a:t>
            </a:r>
            <a:r>
              <a:rPr lang="fr-FR" dirty="0" err="1" smtClean="0"/>
              <a:t>planiforme</a:t>
            </a:r>
            <a:r>
              <a:rPr lang="fr-FR" dirty="0" smtClean="0"/>
              <a:t>, séparée de la peau par le fascia </a:t>
            </a:r>
            <a:r>
              <a:rPr lang="fr-FR" dirty="0" err="1" smtClean="0"/>
              <a:t>parotidien;Chez</a:t>
            </a:r>
            <a:r>
              <a:rPr lang="fr-FR" dirty="0" smtClean="0"/>
              <a:t> les Equidés, elle est creusée dans sa moitié ventrale par une forte gouttière où passe la veine rétro-mandibulaire</a:t>
            </a:r>
          </a:p>
          <a:p>
            <a:r>
              <a:rPr lang="fr-FR" dirty="0" smtClean="0"/>
              <a:t>- </a:t>
            </a:r>
            <a:r>
              <a:rPr lang="fr-FR" u="sng" dirty="0" smtClean="0">
                <a:solidFill>
                  <a:srgbClr val="FF0000"/>
                </a:solidFill>
              </a:rPr>
              <a:t>Face profonde ou </a:t>
            </a:r>
            <a:r>
              <a:rPr lang="fr-FR" u="sng" dirty="0" err="1" smtClean="0">
                <a:solidFill>
                  <a:srgbClr val="FF0000"/>
                </a:solidFill>
              </a:rPr>
              <a:t>médiale</a:t>
            </a:r>
            <a:r>
              <a:rPr lang="fr-FR" dirty="0" err="1" smtClean="0"/>
              <a:t>:irrégulière</a:t>
            </a:r>
            <a:r>
              <a:rPr lang="fr-FR" dirty="0" smtClean="0"/>
              <a:t>, moulée sur les organes sous-jacents</a:t>
            </a:r>
          </a:p>
          <a:p>
            <a:r>
              <a:rPr lang="fr-FR" dirty="0" smtClean="0"/>
              <a:t>- </a:t>
            </a:r>
            <a:r>
              <a:rPr lang="fr-FR" u="sng" dirty="0" smtClean="0">
                <a:solidFill>
                  <a:srgbClr val="FF0000"/>
                </a:solidFill>
              </a:rPr>
              <a:t>Bord rostral</a:t>
            </a:r>
            <a:r>
              <a:rPr lang="fr-FR" dirty="0" smtClean="0"/>
              <a:t>: commence derrière l’articulation </a:t>
            </a:r>
            <a:r>
              <a:rPr lang="fr-FR" dirty="0" err="1" smtClean="0"/>
              <a:t>temporo</a:t>
            </a:r>
            <a:r>
              <a:rPr lang="fr-FR" dirty="0" smtClean="0"/>
              <a:t>-mandibulaire</a:t>
            </a:r>
          </a:p>
          <a:p>
            <a:r>
              <a:rPr lang="fr-FR" dirty="0" smtClean="0"/>
              <a:t>- </a:t>
            </a:r>
            <a:r>
              <a:rPr lang="fr-FR" u="sng" dirty="0" smtClean="0">
                <a:solidFill>
                  <a:srgbClr val="FF0000"/>
                </a:solidFill>
              </a:rPr>
              <a:t>Bord caudal</a:t>
            </a:r>
            <a:r>
              <a:rPr lang="fr-FR" dirty="0" smtClean="0"/>
              <a:t>: bref chez les carnivores, situé près de l’aile de l’atlas</a:t>
            </a:r>
          </a:p>
          <a:p>
            <a:r>
              <a:rPr lang="fr-FR" dirty="0" smtClean="0"/>
              <a:t>- </a:t>
            </a:r>
            <a:r>
              <a:rPr lang="fr-FR" u="sng" dirty="0" smtClean="0">
                <a:solidFill>
                  <a:srgbClr val="FF0000"/>
                </a:solidFill>
              </a:rPr>
              <a:t>Extrémité dorsale</a:t>
            </a:r>
            <a:r>
              <a:rPr lang="fr-FR" dirty="0" smtClean="0"/>
              <a:t>: la plus large, elle se moule sur la base de l’oreille</a:t>
            </a:r>
          </a:p>
          <a:p>
            <a:r>
              <a:rPr lang="fr-FR" dirty="0" smtClean="0"/>
              <a:t>- </a:t>
            </a:r>
            <a:r>
              <a:rPr lang="fr-FR" u="sng" dirty="0" smtClean="0">
                <a:solidFill>
                  <a:srgbClr val="FF0000"/>
                </a:solidFill>
              </a:rPr>
              <a:t>Extrémité ventrale</a:t>
            </a:r>
            <a:r>
              <a:rPr lang="fr-FR" dirty="0" smtClean="0"/>
              <a:t>: plus variable, moulée contre l’angle de la mandibule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b="1" u="sng" dirty="0" smtClean="0"/>
              <a:t>Conduit parotidien</a:t>
            </a:r>
            <a:endParaRPr lang="fr-FR" b="1" u="sng" dirty="0"/>
          </a:p>
        </p:txBody>
      </p:sp>
      <p:sp>
        <p:nvSpPr>
          <p:cNvPr id="3" name="Espace réservé du contenu 2"/>
          <p:cNvSpPr>
            <a:spLocks noGrp="1"/>
          </p:cNvSpPr>
          <p:nvPr>
            <p:ph idx="1"/>
          </p:nvPr>
        </p:nvSpPr>
        <p:spPr>
          <a:xfrm>
            <a:off x="214282" y="642918"/>
            <a:ext cx="8715436" cy="6000792"/>
          </a:xfrm>
        </p:spPr>
        <p:txBody>
          <a:bodyPr/>
          <a:lstStyle/>
          <a:p>
            <a:pPr>
              <a:buNone/>
            </a:pPr>
            <a:r>
              <a:rPr lang="fr-FR" dirty="0" smtClean="0"/>
              <a:t>    Ou </a:t>
            </a:r>
            <a:r>
              <a:rPr lang="fr-FR" dirty="0" smtClean="0">
                <a:solidFill>
                  <a:srgbClr val="FF0000"/>
                </a:solidFill>
              </a:rPr>
              <a:t>canal de </a:t>
            </a:r>
            <a:r>
              <a:rPr lang="fr-FR" dirty="0" err="1" smtClean="0">
                <a:solidFill>
                  <a:srgbClr val="FF0000"/>
                </a:solidFill>
              </a:rPr>
              <a:t>Sténon</a:t>
            </a:r>
            <a:endParaRPr lang="fr-FR" dirty="0" smtClean="0">
              <a:solidFill>
                <a:srgbClr val="FF0000"/>
              </a:solidFill>
            </a:endParaRPr>
          </a:p>
          <a:p>
            <a:pPr>
              <a:buNone/>
            </a:pPr>
            <a:r>
              <a:rPr lang="fr-FR" dirty="0" smtClean="0"/>
              <a:t>C’est le conduit excréteur de la glande parotide.</a:t>
            </a:r>
          </a:p>
          <a:p>
            <a:pPr>
              <a:buNone/>
            </a:pPr>
            <a:r>
              <a:rPr lang="fr-FR" dirty="0" smtClean="0"/>
              <a:t>Commence près du bord rostral de la glande et se termine à la face interne de la joue , dans </a:t>
            </a:r>
            <a:r>
              <a:rPr lang="fr-FR" dirty="0" smtClean="0">
                <a:solidFill>
                  <a:srgbClr val="FF0000"/>
                </a:solidFill>
              </a:rPr>
              <a:t>le vestibule oral</a:t>
            </a:r>
          </a:p>
          <a:p>
            <a:pPr>
              <a:buNone/>
            </a:pPr>
            <a:r>
              <a:rPr lang="fr-FR" dirty="0" smtClean="0"/>
              <a:t>Chez les Carnivores, les petits Ruminants et le Lapin, il reçoit les conduits des petites glandes parotides accessoires.</a:t>
            </a:r>
          </a:p>
          <a:p>
            <a:pPr>
              <a:buNone/>
            </a:pPr>
            <a:r>
              <a:rPr lang="fr-FR" dirty="0" smtClean="0"/>
              <a:t>Il se porte directement à la surface du muscle </a:t>
            </a:r>
            <a:r>
              <a:rPr lang="fr-FR" dirty="0" err="1" smtClean="0"/>
              <a:t>masseter</a:t>
            </a:r>
            <a:r>
              <a:rPr lang="fr-FR" dirty="0" smtClean="0"/>
              <a:t>.</a:t>
            </a:r>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28604"/>
          </a:xfrm>
        </p:spPr>
        <p:txBody>
          <a:bodyPr>
            <a:noAutofit/>
          </a:bodyPr>
          <a:lstStyle/>
          <a:p>
            <a:r>
              <a:rPr lang="fr-FR" sz="3200" b="1" u="sng" dirty="0" smtClean="0">
                <a:solidFill>
                  <a:srgbClr val="FF0000"/>
                </a:solidFill>
              </a:rPr>
              <a:t>LA GLANDE MANDIBULAIRE</a:t>
            </a:r>
            <a:endParaRPr lang="fr-FR" sz="3200" u="sng" dirty="0"/>
          </a:p>
        </p:txBody>
      </p:sp>
      <p:sp>
        <p:nvSpPr>
          <p:cNvPr id="3" name="Espace réservé du contenu 2"/>
          <p:cNvSpPr>
            <a:spLocks noGrp="1"/>
          </p:cNvSpPr>
          <p:nvPr>
            <p:ph idx="1"/>
          </p:nvPr>
        </p:nvSpPr>
        <p:spPr>
          <a:xfrm>
            <a:off x="214282" y="428604"/>
            <a:ext cx="8715436" cy="6215107"/>
          </a:xfrm>
        </p:spPr>
        <p:txBody>
          <a:bodyPr>
            <a:noAutofit/>
          </a:bodyPr>
          <a:lstStyle/>
          <a:p>
            <a:pPr>
              <a:buNone/>
            </a:pPr>
            <a:r>
              <a:rPr lang="fr-FR" sz="2100" b="1" dirty="0" smtClean="0"/>
              <a:t>ou sous-maxillaire, située sur le côté de la région hyoïdienne et du pharynx, elle s’étend en général sous la parotide.</a:t>
            </a:r>
          </a:p>
          <a:p>
            <a:pPr>
              <a:buNone/>
            </a:pPr>
            <a:r>
              <a:rPr lang="fr-FR" sz="2100" b="1" dirty="0" smtClean="0"/>
              <a:t>C’est une glande mixte à dominance séreuse ou muqueuse selon les espèces.</a:t>
            </a:r>
          </a:p>
          <a:p>
            <a:pPr>
              <a:buNone/>
            </a:pPr>
            <a:r>
              <a:rPr lang="fr-FR" sz="2100" b="1" dirty="0" smtClean="0"/>
              <a:t>La coloration est en général plus claire que celle de la parotide.</a:t>
            </a:r>
          </a:p>
          <a:p>
            <a:pPr>
              <a:buNone/>
            </a:pPr>
            <a:r>
              <a:rPr lang="fr-FR" sz="2100" b="1" dirty="0" smtClean="0"/>
              <a:t>Elle est 5 fois plus légère que la parotide chez les Equidés, de poids à peu près égal chez les carnivores et plus lourde chez les Ruminants.</a:t>
            </a:r>
          </a:p>
          <a:p>
            <a:pPr>
              <a:buNone/>
            </a:pPr>
            <a:r>
              <a:rPr lang="fr-FR" sz="2100" b="1" dirty="0" smtClean="0"/>
              <a:t>Aplatie , elle est de forme ovoïde chez les Carnivores, Lapin et Homme  et allongée chez les Equidés et Ruminants.</a:t>
            </a:r>
          </a:p>
          <a:p>
            <a:pPr>
              <a:buNone/>
            </a:pPr>
            <a:r>
              <a:rPr lang="fr-FR" sz="2100" b="1" dirty="0" smtClean="0"/>
              <a:t>Elle possède: </a:t>
            </a:r>
          </a:p>
          <a:p>
            <a:pPr>
              <a:buFontTx/>
              <a:buChar char="-"/>
            </a:pPr>
            <a:r>
              <a:rPr lang="fr-FR" sz="2100" b="1" dirty="0" smtClean="0"/>
              <a:t>Une face latérale, lisse</a:t>
            </a:r>
          </a:p>
          <a:p>
            <a:pPr>
              <a:buFontTx/>
              <a:buChar char="-"/>
            </a:pPr>
            <a:r>
              <a:rPr lang="fr-FR" sz="2100" b="1" dirty="0" smtClean="0"/>
              <a:t>Une face médiale, plus </a:t>
            </a:r>
            <a:r>
              <a:rPr lang="fr-FR" sz="2100" b="1" dirty="0" err="1" smtClean="0"/>
              <a:t>irrégiulière</a:t>
            </a:r>
            <a:r>
              <a:rPr lang="fr-FR" sz="2100" b="1" dirty="0" smtClean="0"/>
              <a:t> et moulée sur les organes sous-jacents</a:t>
            </a:r>
          </a:p>
          <a:p>
            <a:pPr>
              <a:buFontTx/>
              <a:buChar char="-"/>
            </a:pPr>
            <a:r>
              <a:rPr lang="fr-FR" sz="2100" b="1" dirty="0" smtClean="0"/>
              <a:t>Un bord dorsal et un bord ventral, brefs et convexes chez les Carnivores, Lapin et Homme et plus longs chez les Ruminants et surtout Equidés.</a:t>
            </a:r>
          </a:p>
          <a:p>
            <a:pPr>
              <a:buNone/>
            </a:pPr>
            <a:r>
              <a:rPr lang="fr-FR" sz="2100" b="1" dirty="0" smtClean="0"/>
              <a:t> Chez les Ongulés et l’Homme, elle est divisée en  2 lobes:  rostral et caudal; L’ensemble est maintenu dans une loge mandibulaire formée par une mince enveloppe qui provient du fascia </a:t>
            </a:r>
            <a:r>
              <a:rPr lang="fr-FR" sz="2100" b="1" dirty="0" err="1" smtClean="0"/>
              <a:t>bucco-pharyngien.Elle</a:t>
            </a:r>
            <a:r>
              <a:rPr lang="fr-FR" sz="2100" b="1" dirty="0" smtClean="0"/>
              <a:t> déverse la salive  dans la cavité propre de la bouche au niveau de </a:t>
            </a:r>
            <a:r>
              <a:rPr lang="fr-FR" sz="2100" b="1" dirty="0" smtClean="0">
                <a:solidFill>
                  <a:srgbClr val="FF0000"/>
                </a:solidFill>
              </a:rPr>
              <a:t>la</a:t>
            </a:r>
            <a:r>
              <a:rPr lang="fr-FR" sz="2100" b="1" dirty="0" smtClean="0"/>
              <a:t> </a:t>
            </a:r>
            <a:r>
              <a:rPr lang="fr-FR" sz="2100" b="1" dirty="0" smtClean="0">
                <a:solidFill>
                  <a:srgbClr val="FF0000"/>
                </a:solidFill>
              </a:rPr>
              <a:t>caroncule sublinguale </a:t>
            </a:r>
            <a:r>
              <a:rPr lang="fr-FR" sz="2100" b="1" dirty="0" smtClean="0"/>
              <a:t>par le conduit mandibulaire ou </a:t>
            </a:r>
            <a:r>
              <a:rPr lang="fr-FR" sz="2100" b="1" dirty="0" smtClean="0">
                <a:solidFill>
                  <a:srgbClr val="FF0000"/>
                </a:solidFill>
              </a:rPr>
              <a:t>canal de Wharton.</a:t>
            </a:r>
            <a:endParaRPr lang="fr-FR" sz="2100"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b="1" u="sng" dirty="0" smtClean="0"/>
              <a:t>Conduit mandibulaire</a:t>
            </a:r>
            <a:endParaRPr lang="fr-FR" b="1" u="sng" dirty="0"/>
          </a:p>
        </p:txBody>
      </p:sp>
      <p:sp>
        <p:nvSpPr>
          <p:cNvPr id="3" name="Espace réservé du contenu 2"/>
          <p:cNvSpPr>
            <a:spLocks noGrp="1"/>
          </p:cNvSpPr>
          <p:nvPr>
            <p:ph idx="1"/>
          </p:nvPr>
        </p:nvSpPr>
        <p:spPr>
          <a:xfrm>
            <a:off x="214282" y="928670"/>
            <a:ext cx="8643998" cy="5500726"/>
          </a:xfrm>
        </p:spPr>
        <p:txBody>
          <a:bodyPr>
            <a:normAutofit/>
          </a:bodyPr>
          <a:lstStyle/>
          <a:p>
            <a:pPr>
              <a:buNone/>
            </a:pPr>
            <a:r>
              <a:rPr lang="fr-FR" b="1" dirty="0" smtClean="0"/>
              <a:t> </a:t>
            </a:r>
            <a:r>
              <a:rPr lang="fr-FR" dirty="0" smtClean="0"/>
              <a:t>ou </a:t>
            </a:r>
            <a:r>
              <a:rPr lang="fr-FR" dirty="0" smtClean="0">
                <a:solidFill>
                  <a:srgbClr val="FF0000"/>
                </a:solidFill>
              </a:rPr>
              <a:t>canal de Wharton</a:t>
            </a:r>
            <a:endParaRPr lang="fr-FR" dirty="0" smtClean="0"/>
          </a:p>
          <a:p>
            <a:pPr>
              <a:buNone/>
            </a:pPr>
            <a:r>
              <a:rPr lang="fr-FR" dirty="0" smtClean="0"/>
              <a:t>C’est le conduit excréteur de la glande mandibulaire.</a:t>
            </a:r>
          </a:p>
          <a:p>
            <a:pPr>
              <a:buNone/>
            </a:pPr>
            <a:r>
              <a:rPr lang="fr-FR" dirty="0" smtClean="0"/>
              <a:t>Il commence à l’extrémité caudale de la glande et il est rejoint par le conduit de la glande sublinguale.</a:t>
            </a:r>
          </a:p>
          <a:p>
            <a:pPr>
              <a:buNone/>
            </a:pPr>
            <a:r>
              <a:rPr lang="fr-FR" dirty="0" smtClean="0"/>
              <a:t>Il déverse la salive  dans la cavité propre de </a:t>
            </a:r>
          </a:p>
          <a:p>
            <a:pPr>
              <a:buNone/>
            </a:pPr>
            <a:r>
              <a:rPr lang="fr-FR" dirty="0" smtClean="0"/>
              <a:t>la bouche au niveau de </a:t>
            </a:r>
            <a:r>
              <a:rPr lang="fr-FR" dirty="0" smtClean="0">
                <a:solidFill>
                  <a:srgbClr val="FF0000"/>
                </a:solidFill>
              </a:rPr>
              <a:t>la</a:t>
            </a:r>
            <a:r>
              <a:rPr lang="fr-FR" dirty="0" smtClean="0"/>
              <a:t> </a:t>
            </a:r>
            <a:r>
              <a:rPr lang="fr-FR" dirty="0" smtClean="0">
                <a:solidFill>
                  <a:srgbClr val="FF0000"/>
                </a:solidFill>
              </a:rPr>
              <a:t>caroncule sublinguale </a:t>
            </a:r>
          </a:p>
          <a:p>
            <a:pPr>
              <a:buNone/>
            </a:pP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428628"/>
          </a:xfrm>
        </p:spPr>
        <p:txBody>
          <a:bodyPr>
            <a:noAutofit/>
          </a:bodyPr>
          <a:lstStyle/>
          <a:p>
            <a:r>
              <a:rPr lang="fr-FR" sz="3600" b="1" u="sng" dirty="0" smtClean="0">
                <a:solidFill>
                  <a:srgbClr val="FF0000"/>
                </a:solidFill>
              </a:rPr>
              <a:t>LA GLANDE SUBLINGUALE</a:t>
            </a:r>
            <a:endParaRPr lang="fr-FR" sz="3600" u="sng" dirty="0"/>
          </a:p>
        </p:txBody>
      </p:sp>
      <p:sp>
        <p:nvSpPr>
          <p:cNvPr id="3" name="Espace réservé du contenu 2"/>
          <p:cNvSpPr>
            <a:spLocks noGrp="1"/>
          </p:cNvSpPr>
          <p:nvPr>
            <p:ph idx="1"/>
          </p:nvPr>
        </p:nvSpPr>
        <p:spPr>
          <a:xfrm>
            <a:off x="142844" y="428604"/>
            <a:ext cx="8858312" cy="6215106"/>
          </a:xfrm>
        </p:spPr>
        <p:txBody>
          <a:bodyPr>
            <a:normAutofit fontScale="70000" lnSpcReduction="20000"/>
          </a:bodyPr>
          <a:lstStyle/>
          <a:p>
            <a:pPr>
              <a:buNone/>
            </a:pPr>
            <a:endParaRPr lang="fr-FR" dirty="0" smtClean="0"/>
          </a:p>
          <a:p>
            <a:pPr>
              <a:buNone/>
            </a:pPr>
            <a:r>
              <a:rPr lang="fr-FR" sz="3400" dirty="0" smtClean="0"/>
              <a:t>C’est une glande mixte, constituée de plusieurs lobes qui peuvent être considérées comme des glandes distinctes.</a:t>
            </a:r>
          </a:p>
          <a:p>
            <a:pPr>
              <a:buNone/>
            </a:pPr>
            <a:r>
              <a:rPr lang="fr-FR" sz="3400" dirty="0" smtClean="0"/>
              <a:t>C’est la plus petite des glandes salivaires, sa teinte est jaune-rosée. On lui reconnait 3 parties: caudale, moyenne et rostrale.</a:t>
            </a:r>
          </a:p>
          <a:p>
            <a:pPr>
              <a:buNone/>
            </a:pPr>
            <a:r>
              <a:rPr lang="fr-FR" sz="3400" dirty="0" smtClean="0"/>
              <a:t>Les deux  premières sont 2 lobes distincts qui constituent la glande </a:t>
            </a:r>
            <a:r>
              <a:rPr lang="fr-FR" sz="3400" dirty="0" err="1" smtClean="0"/>
              <a:t>monostomatique</a:t>
            </a:r>
            <a:r>
              <a:rPr lang="fr-FR" sz="3400" dirty="0" smtClean="0"/>
              <a:t> ou majeure dont les conduits aboutissent  dans un conduit unique près du conduit mandibulaire.</a:t>
            </a:r>
          </a:p>
          <a:p>
            <a:pPr>
              <a:buNone/>
            </a:pPr>
            <a:r>
              <a:rPr lang="fr-FR" sz="3400" dirty="0" smtClean="0"/>
              <a:t>La partie rostrale forme un lobe grêle dont les conduits multiples débouchent sur la muqueuse orale, soit à côté du conduit mandibulaire ou en commun avec lui.</a:t>
            </a:r>
          </a:p>
          <a:p>
            <a:pPr>
              <a:buNone/>
            </a:pPr>
            <a:r>
              <a:rPr lang="fr-FR" sz="3400" dirty="0" smtClean="0"/>
              <a:t>Le lobe rostral constitue la glande sublinguale </a:t>
            </a:r>
            <a:r>
              <a:rPr lang="fr-FR" sz="3400" dirty="0" err="1" smtClean="0"/>
              <a:t>polystomatique</a:t>
            </a:r>
            <a:r>
              <a:rPr lang="fr-FR" sz="3400" dirty="0" smtClean="0"/>
              <a:t> ou mineure formée de plusieurs </a:t>
            </a:r>
            <a:r>
              <a:rPr lang="fr-FR" sz="3400" dirty="0" smtClean="0">
                <a:solidFill>
                  <a:srgbClr val="FF0000"/>
                </a:solidFill>
              </a:rPr>
              <a:t>canaux accessoires</a:t>
            </a:r>
            <a:r>
              <a:rPr lang="fr-FR" sz="3400" dirty="0" smtClean="0"/>
              <a:t>.</a:t>
            </a:r>
          </a:p>
          <a:p>
            <a:pPr>
              <a:buNone/>
            </a:pPr>
            <a:r>
              <a:rPr lang="fr-FR" sz="3400" dirty="0" smtClean="0"/>
              <a:t> Elle déverse la salive dans la cavité propre de la bouche, dans </a:t>
            </a:r>
            <a:r>
              <a:rPr lang="fr-FR" sz="3400" dirty="0" smtClean="0">
                <a:solidFill>
                  <a:srgbClr val="FF0000"/>
                </a:solidFill>
              </a:rPr>
              <a:t>la caroncule sublinguale</a:t>
            </a:r>
            <a:r>
              <a:rPr lang="fr-FR" sz="3400" dirty="0" smtClean="0"/>
              <a:t>, soit à côté du conduit mandibulaire ou en commun avec lui.</a:t>
            </a:r>
          </a:p>
          <a:p>
            <a:pPr>
              <a:buNone/>
            </a:pPr>
            <a:r>
              <a:rPr lang="fr-FR" sz="3400" dirty="0" smtClean="0"/>
              <a:t>Il existe chez les Carnivores et le Lapin ,</a:t>
            </a:r>
            <a:r>
              <a:rPr lang="fr-FR" sz="3400" dirty="0" smtClean="0">
                <a:solidFill>
                  <a:srgbClr val="FF0000"/>
                </a:solidFill>
              </a:rPr>
              <a:t>une glande zygomatique </a:t>
            </a:r>
            <a:r>
              <a:rPr lang="fr-FR" sz="3400" dirty="0" smtClean="0"/>
              <a:t>qui pourrait être classée parmi les glandes salivaires.</a:t>
            </a:r>
          </a:p>
          <a:p>
            <a:pPr>
              <a:buNone/>
            </a:pPr>
            <a:endParaRPr lang="fr-FR"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fr-FR" b="1" u="sng" dirty="0" smtClean="0"/>
              <a:t>Conduits excréteurs</a:t>
            </a:r>
            <a:endParaRPr lang="fr-FR" b="1" u="sng" dirty="0"/>
          </a:p>
        </p:txBody>
      </p:sp>
      <p:sp>
        <p:nvSpPr>
          <p:cNvPr id="3" name="Espace réservé du contenu 2"/>
          <p:cNvSpPr>
            <a:spLocks noGrp="1"/>
          </p:cNvSpPr>
          <p:nvPr>
            <p:ph idx="1"/>
          </p:nvPr>
        </p:nvSpPr>
        <p:spPr>
          <a:xfrm>
            <a:off x="457200" y="714356"/>
            <a:ext cx="8229600" cy="5643602"/>
          </a:xfrm>
        </p:spPr>
        <p:txBody>
          <a:bodyPr>
            <a:normAutofit fontScale="92500" lnSpcReduction="10000"/>
          </a:bodyPr>
          <a:lstStyle/>
          <a:p>
            <a:r>
              <a:rPr lang="fr-FR" dirty="0" smtClean="0"/>
              <a:t>Le conduit unique de la glande sublinguale </a:t>
            </a:r>
            <a:r>
              <a:rPr lang="fr-FR" dirty="0" err="1" smtClean="0"/>
              <a:t>monostomatique</a:t>
            </a:r>
            <a:r>
              <a:rPr lang="fr-FR" dirty="0" smtClean="0"/>
              <a:t> est le conduit principal ou majeur ou </a:t>
            </a:r>
            <a:r>
              <a:rPr lang="fr-FR" dirty="0" smtClean="0">
                <a:solidFill>
                  <a:srgbClr val="FF0000"/>
                </a:solidFill>
              </a:rPr>
              <a:t>canal de Bartholin.</a:t>
            </a:r>
          </a:p>
          <a:p>
            <a:r>
              <a:rPr lang="fr-FR" dirty="0" smtClean="0"/>
              <a:t>Il commence près de l’extrémité caudale de la glande, il rejoint vite le conduit mandibulaire et l’accompagne jusqu’à la caroncule sublinguale où il débouche soit à côté de lui soit en commun avec lui.</a:t>
            </a:r>
          </a:p>
          <a:p>
            <a:r>
              <a:rPr lang="fr-FR" dirty="0" smtClean="0"/>
              <a:t>La glande sublinguale </a:t>
            </a:r>
            <a:r>
              <a:rPr lang="fr-FR" dirty="0" err="1" smtClean="0"/>
              <a:t>polystomatique</a:t>
            </a:r>
            <a:r>
              <a:rPr lang="fr-FR" dirty="0" smtClean="0"/>
              <a:t> est formée par plusieurs </a:t>
            </a:r>
            <a:r>
              <a:rPr lang="fr-FR" dirty="0" smtClean="0">
                <a:solidFill>
                  <a:srgbClr val="FF0000"/>
                </a:solidFill>
              </a:rPr>
              <a:t>conduits sublinguaux accessoires</a:t>
            </a:r>
            <a:r>
              <a:rPr lang="fr-FR" dirty="0" smtClean="0"/>
              <a:t> ou mineurs qui commencent du bord dorsal des lobules et s’ouvrent presque aussitôt dans la bouche.   </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fontScale="90000"/>
          </a:bodyPr>
          <a:lstStyle/>
          <a:p>
            <a:endParaRPr lang="fr-FR" dirty="0"/>
          </a:p>
        </p:txBody>
      </p:sp>
      <p:sp>
        <p:nvSpPr>
          <p:cNvPr id="3" name="Espace réservé du contenu 2"/>
          <p:cNvSpPr>
            <a:spLocks noGrp="1"/>
          </p:cNvSpPr>
          <p:nvPr>
            <p:ph idx="1"/>
          </p:nvPr>
        </p:nvSpPr>
        <p:spPr>
          <a:xfrm>
            <a:off x="457200" y="500042"/>
            <a:ext cx="8229600" cy="6143668"/>
          </a:xfrm>
        </p:spPr>
        <p:txBody>
          <a:bodyPr>
            <a:normAutofit fontScale="70000" lnSpcReduction="20000"/>
          </a:bodyPr>
          <a:lstStyle/>
          <a:p>
            <a:r>
              <a:rPr lang="fr-FR" dirty="0" smtClean="0"/>
              <a:t>Du point de vue physiologique, il y a 3 sections dans l’appareil digestif : </a:t>
            </a:r>
          </a:p>
          <a:p>
            <a:r>
              <a:rPr lang="fr-FR" dirty="0" smtClean="0"/>
              <a:t>- Section </a:t>
            </a:r>
            <a:r>
              <a:rPr lang="fr-FR" b="1" dirty="0" err="1" smtClean="0">
                <a:solidFill>
                  <a:srgbClr val="FF0000"/>
                </a:solidFill>
              </a:rPr>
              <a:t>ingestive</a:t>
            </a:r>
            <a:r>
              <a:rPr lang="fr-FR" dirty="0" smtClean="0">
                <a:solidFill>
                  <a:srgbClr val="FF0000"/>
                </a:solidFill>
              </a:rPr>
              <a:t> </a:t>
            </a:r>
            <a:r>
              <a:rPr lang="fr-FR" dirty="0" smtClean="0"/>
              <a:t>: elle sert à conduire les aliments jusqu’à l’estomac et les prépare à la digestion, elle est </a:t>
            </a:r>
            <a:r>
              <a:rPr lang="fr-FR" dirty="0" err="1" smtClean="0"/>
              <a:t>prédiaphragmatique</a:t>
            </a:r>
            <a:r>
              <a:rPr lang="fr-FR" dirty="0" smtClean="0"/>
              <a:t> et groupe des organes préparateurs de la digestion : </a:t>
            </a:r>
            <a:r>
              <a:rPr lang="fr-FR" dirty="0" smtClean="0">
                <a:solidFill>
                  <a:srgbClr val="00B050"/>
                </a:solidFill>
              </a:rPr>
              <a:t>bouche, pharynx, œsophage</a:t>
            </a:r>
          </a:p>
          <a:p>
            <a:r>
              <a:rPr lang="fr-FR" dirty="0" smtClean="0"/>
              <a:t>- Section </a:t>
            </a:r>
            <a:r>
              <a:rPr lang="fr-FR" b="1" dirty="0" smtClean="0">
                <a:solidFill>
                  <a:srgbClr val="FF0000"/>
                </a:solidFill>
              </a:rPr>
              <a:t>digestive</a:t>
            </a:r>
            <a:r>
              <a:rPr lang="fr-FR" dirty="0" smtClean="0"/>
              <a:t> : elle est le siège des temps essentiels à cette fonction </a:t>
            </a:r>
          </a:p>
          <a:p>
            <a:r>
              <a:rPr lang="fr-FR" dirty="0" smtClean="0"/>
              <a:t>- Section </a:t>
            </a:r>
            <a:r>
              <a:rPr lang="fr-FR" b="1" dirty="0" smtClean="0">
                <a:solidFill>
                  <a:srgbClr val="FF0000"/>
                </a:solidFill>
              </a:rPr>
              <a:t>éjective</a:t>
            </a:r>
            <a:r>
              <a:rPr lang="fr-FR" dirty="0" smtClean="0"/>
              <a:t> : reçoit les déchets et les rejette à l’extérieur</a:t>
            </a:r>
          </a:p>
          <a:p>
            <a:r>
              <a:rPr lang="fr-FR" dirty="0" smtClean="0"/>
              <a:t> Ces 2 dernières sections sont sous-diaphragmatiques et groupent les organes essentiels de la digestion : estomac et intestin, ce dernier est divisé en intestin grêle et gros intestin.</a:t>
            </a:r>
          </a:p>
          <a:p>
            <a:r>
              <a:rPr lang="fr-FR" dirty="0" smtClean="0"/>
              <a:t>Les sections </a:t>
            </a:r>
            <a:r>
              <a:rPr lang="fr-FR" dirty="0" err="1" smtClean="0"/>
              <a:t>ingestive</a:t>
            </a:r>
            <a:r>
              <a:rPr lang="fr-FR" dirty="0" smtClean="0"/>
              <a:t> et digestive possèdent chacune des glandes annexes. Dans la 1</a:t>
            </a:r>
            <a:r>
              <a:rPr lang="fr-FR" baseline="30000" dirty="0" smtClean="0"/>
              <a:t>ère</a:t>
            </a:r>
            <a:r>
              <a:rPr lang="fr-FR" dirty="0" smtClean="0"/>
              <a:t>, </a:t>
            </a:r>
            <a:r>
              <a:rPr lang="fr-FR" dirty="0" smtClean="0">
                <a:solidFill>
                  <a:srgbClr val="00B050"/>
                </a:solidFill>
              </a:rPr>
              <a:t>les dents et les glandes salivaires </a:t>
            </a:r>
            <a:r>
              <a:rPr lang="fr-FR" dirty="0" smtClean="0"/>
              <a:t>forment des dépendances de la bouche. Dans la seconde, deux glandes volumineuses :</a:t>
            </a:r>
            <a:r>
              <a:rPr lang="fr-FR" dirty="0" smtClean="0">
                <a:solidFill>
                  <a:srgbClr val="00B050"/>
                </a:solidFill>
              </a:rPr>
              <a:t>le foie et le pancréas </a:t>
            </a:r>
            <a:r>
              <a:rPr lang="fr-FR" dirty="0" smtClean="0"/>
              <a:t>sont annexées à l’intestin grêle.</a:t>
            </a:r>
          </a:p>
          <a:p>
            <a:r>
              <a:rPr lang="fr-FR" dirty="0" smtClean="0">
                <a:solidFill>
                  <a:srgbClr val="7030A0"/>
                </a:solidFill>
              </a:rPr>
              <a:t>La rate </a:t>
            </a:r>
            <a:r>
              <a:rPr lang="fr-FR" dirty="0" smtClean="0"/>
              <a:t>sera étudiée après ces organes en raison des rapports topographiques qu’elle a avec eux et avec l’estomac mais elle n’intervient pas dans la digestion et fait partie de </a:t>
            </a:r>
            <a:r>
              <a:rPr lang="fr-FR" dirty="0" smtClean="0">
                <a:solidFill>
                  <a:srgbClr val="7030A0"/>
                </a:solidFill>
              </a:rPr>
              <a:t>l’appareil circulatoire.</a:t>
            </a:r>
          </a:p>
          <a:p>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5404"/>
          </a:xfrm>
        </p:spPr>
        <p:txBody>
          <a:bodyPr>
            <a:normAutofit fontScale="90000"/>
          </a:bodyPr>
          <a:lstStyle/>
          <a:p>
            <a:r>
              <a:rPr lang="fr-FR" b="1" u="sng" dirty="0" smtClean="0"/>
              <a:t>Particularités spécifiques</a:t>
            </a:r>
            <a:endParaRPr lang="fr-FR" b="1" u="sng" dirty="0"/>
          </a:p>
        </p:txBody>
      </p:sp>
      <p:sp>
        <p:nvSpPr>
          <p:cNvPr id="3" name="Espace réservé du contenu 2"/>
          <p:cNvSpPr>
            <a:spLocks noGrp="1"/>
          </p:cNvSpPr>
          <p:nvPr>
            <p:ph idx="1"/>
          </p:nvPr>
        </p:nvSpPr>
        <p:spPr>
          <a:xfrm>
            <a:off x="457200" y="857232"/>
            <a:ext cx="8229600" cy="5715040"/>
          </a:xfrm>
        </p:spPr>
        <p:txBody>
          <a:bodyPr>
            <a:normAutofit fontScale="92500"/>
          </a:bodyPr>
          <a:lstStyle/>
          <a:p>
            <a:pPr>
              <a:buFontTx/>
              <a:buChar char="-"/>
            </a:pPr>
            <a:r>
              <a:rPr lang="fr-FR" sz="2500" u="sng" dirty="0" smtClean="0">
                <a:solidFill>
                  <a:srgbClr val="FF0000"/>
                </a:solidFill>
              </a:rPr>
              <a:t>Equidés</a:t>
            </a:r>
            <a:r>
              <a:rPr lang="fr-FR" sz="2500" dirty="0" smtClean="0"/>
              <a:t>: Les glandes parotide et mandibulaire ont des rapports importants avec </a:t>
            </a:r>
            <a:r>
              <a:rPr lang="fr-FR" sz="2500" dirty="0" smtClean="0">
                <a:solidFill>
                  <a:srgbClr val="FF0000"/>
                </a:solidFill>
              </a:rPr>
              <a:t>les poches gutturales</a:t>
            </a:r>
            <a:r>
              <a:rPr lang="fr-FR" sz="2500" dirty="0" smtClean="0"/>
              <a:t>.</a:t>
            </a:r>
          </a:p>
          <a:p>
            <a:pPr>
              <a:buFont typeface="Arial" charset="0"/>
              <a:buChar char="•"/>
            </a:pPr>
            <a:r>
              <a:rPr lang="fr-FR" sz="2500" dirty="0" smtClean="0"/>
              <a:t>La glande parotide est divisée en 2 parties par le passage de la veine </a:t>
            </a:r>
            <a:r>
              <a:rPr lang="fr-FR" sz="2500" dirty="0" err="1" smtClean="0"/>
              <a:t>rétromandibulaire</a:t>
            </a:r>
            <a:r>
              <a:rPr lang="fr-FR" sz="2500" dirty="0" smtClean="0"/>
              <a:t>, La face superficielle est couverte par le fascia parotidien, la face profonde se moule dans la loge parotidienne limitée </a:t>
            </a:r>
            <a:r>
              <a:rPr lang="fr-FR" sz="2500" dirty="0" err="1" smtClean="0"/>
              <a:t>rostralement</a:t>
            </a:r>
            <a:r>
              <a:rPr lang="fr-FR" sz="2500" dirty="0" smtClean="0"/>
              <a:t> par la mandibule et le muscle </a:t>
            </a:r>
            <a:r>
              <a:rPr lang="fr-FR" sz="2500" dirty="0" err="1" smtClean="0"/>
              <a:t>masseter</a:t>
            </a:r>
            <a:r>
              <a:rPr lang="fr-FR" sz="2500" dirty="0" smtClean="0"/>
              <a:t> et caudalement par l’aile de l’atlas. Le fascia sous-parotidien la sépare de la glande mandibulaire.</a:t>
            </a:r>
          </a:p>
          <a:p>
            <a:pPr>
              <a:buFont typeface="Arial" charset="0"/>
              <a:buChar char="•"/>
            </a:pPr>
            <a:r>
              <a:rPr lang="fr-FR" sz="2500" dirty="0" smtClean="0"/>
              <a:t>La glande mandibulaire est à prédominance séreuse, très allongée et peu volumineuse; Elle est formée de 2 lobes attachés par du tissu conjonctif et réunis par le conduit parotidien</a:t>
            </a:r>
          </a:p>
          <a:p>
            <a:pPr>
              <a:buFont typeface="Arial" charset="0"/>
              <a:buChar char="•"/>
            </a:pPr>
            <a:r>
              <a:rPr lang="fr-FR" sz="2500" dirty="0" smtClean="0"/>
              <a:t>La glande sublinguale est </a:t>
            </a:r>
            <a:r>
              <a:rPr lang="fr-FR" sz="2500" dirty="0" smtClean="0">
                <a:solidFill>
                  <a:srgbClr val="FF0000"/>
                </a:solidFill>
              </a:rPr>
              <a:t>uniquement  </a:t>
            </a:r>
            <a:r>
              <a:rPr lang="fr-FR" sz="2500" dirty="0" err="1" smtClean="0">
                <a:solidFill>
                  <a:srgbClr val="FF0000"/>
                </a:solidFill>
              </a:rPr>
              <a:t>polystomatique</a:t>
            </a:r>
            <a:r>
              <a:rPr lang="fr-FR" sz="2500" dirty="0" smtClean="0"/>
              <a:t>, peu développée , elle va de la 1</a:t>
            </a:r>
            <a:r>
              <a:rPr lang="fr-FR" sz="2500" baseline="30000" dirty="0" smtClean="0"/>
              <a:t>ère</a:t>
            </a:r>
            <a:r>
              <a:rPr lang="fr-FR" sz="2500" dirty="0" smtClean="0"/>
              <a:t> et 2</a:t>
            </a:r>
            <a:r>
              <a:rPr lang="fr-FR" sz="2500" baseline="30000" dirty="0" smtClean="0"/>
              <a:t>ème</a:t>
            </a:r>
            <a:r>
              <a:rPr lang="fr-FR" sz="2500" dirty="0" smtClean="0"/>
              <a:t> molaires jusqu’au voisinage de la synchondrose mandibulaire.</a:t>
            </a:r>
          </a:p>
          <a:p>
            <a:pPr>
              <a:buFontTx/>
              <a:buChar char="-"/>
            </a:pPr>
            <a:endParaRPr lang="fr-FR"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Cours A2\parotide CHEVAL.jpg"/>
          <p:cNvPicPr>
            <a:picLocks noChangeAspect="1" noChangeArrowheads="1"/>
          </p:cNvPicPr>
          <p:nvPr/>
        </p:nvPicPr>
        <p:blipFill>
          <a:blip r:embed="rId2"/>
          <a:srcRect/>
          <a:stretch>
            <a:fillRect/>
          </a:stretch>
        </p:blipFill>
        <p:spPr bwMode="auto">
          <a:xfrm>
            <a:off x="500034" y="428604"/>
            <a:ext cx="8143932" cy="614366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85728"/>
          </a:xfrm>
        </p:spPr>
        <p:txBody>
          <a:bodyPr>
            <a:normAutofit fontScale="90000"/>
          </a:bodyPr>
          <a:lstStyle/>
          <a:p>
            <a:endParaRPr lang="fr-FR" dirty="0"/>
          </a:p>
        </p:txBody>
      </p:sp>
      <p:sp>
        <p:nvSpPr>
          <p:cNvPr id="3" name="Espace réservé du contenu 2"/>
          <p:cNvSpPr>
            <a:spLocks noGrp="1"/>
          </p:cNvSpPr>
          <p:nvPr>
            <p:ph idx="1"/>
          </p:nvPr>
        </p:nvSpPr>
        <p:spPr>
          <a:xfrm>
            <a:off x="457200" y="357166"/>
            <a:ext cx="8229600" cy="6215106"/>
          </a:xfrm>
        </p:spPr>
        <p:txBody>
          <a:bodyPr>
            <a:normAutofit lnSpcReduction="10000"/>
          </a:bodyPr>
          <a:lstStyle/>
          <a:p>
            <a:pPr>
              <a:buFontTx/>
              <a:buChar char="-"/>
            </a:pPr>
            <a:r>
              <a:rPr lang="fr-FR" sz="2800" u="sng" dirty="0" smtClean="0">
                <a:solidFill>
                  <a:srgbClr val="FF0000"/>
                </a:solidFill>
              </a:rPr>
              <a:t>Ruminants</a:t>
            </a:r>
            <a:r>
              <a:rPr lang="fr-FR" sz="2800" dirty="0" smtClean="0">
                <a:solidFill>
                  <a:srgbClr val="FF0000"/>
                </a:solidFill>
              </a:rPr>
              <a:t>:</a:t>
            </a:r>
          </a:p>
          <a:p>
            <a:pPr>
              <a:buNone/>
            </a:pPr>
            <a:r>
              <a:rPr lang="fr-FR" sz="2800" dirty="0" smtClean="0"/>
              <a:t>* La glande parotide est de teinte brun-</a:t>
            </a:r>
            <a:r>
              <a:rPr lang="fr-FR" sz="2800" dirty="0" err="1" smtClean="0"/>
              <a:t>rougêatre</a:t>
            </a:r>
            <a:r>
              <a:rPr lang="fr-FR" sz="2800" dirty="0" smtClean="0"/>
              <a:t>, Le bord rostral s’étend plus au niveau du muscle </a:t>
            </a:r>
            <a:r>
              <a:rPr lang="fr-FR" sz="2800" dirty="0" err="1" smtClean="0"/>
              <a:t>masseter</a:t>
            </a:r>
            <a:r>
              <a:rPr lang="fr-FR" sz="2800" dirty="0" smtClean="0"/>
              <a:t>. A se niveau, se trouve le très gros nœud lymphatique </a:t>
            </a:r>
            <a:r>
              <a:rPr lang="fr-FR" sz="2800" dirty="0" err="1" smtClean="0"/>
              <a:t>parotidien;Il</a:t>
            </a:r>
            <a:r>
              <a:rPr lang="fr-FR" sz="2800" dirty="0" smtClean="0"/>
              <a:t> n’y a pas de fascia sous-parotidien et la glande est en rapport avec la glande mandibulaire.</a:t>
            </a:r>
          </a:p>
          <a:p>
            <a:pPr>
              <a:buNone/>
            </a:pPr>
            <a:r>
              <a:rPr lang="fr-FR" sz="2800" dirty="0" smtClean="0"/>
              <a:t>    Chez les petits Ruminants, elle est relativement plus grosse que chez le Bœuf.</a:t>
            </a:r>
          </a:p>
          <a:p>
            <a:pPr>
              <a:buFont typeface="Arial" charset="0"/>
              <a:buChar char="•"/>
            </a:pPr>
            <a:r>
              <a:rPr lang="fr-FR" sz="2800" dirty="0" smtClean="0"/>
              <a:t>La glande mandibulaire , contrairement à la précédente, est très développée, divisée en 2 lobes: le caudal est largement couvert par la parotide.</a:t>
            </a:r>
          </a:p>
          <a:p>
            <a:pPr>
              <a:buFont typeface="Arial" charset="0"/>
              <a:buChar char="•"/>
            </a:pPr>
            <a:r>
              <a:rPr lang="fr-FR" sz="2800" dirty="0" smtClean="0"/>
              <a:t>La glande sublinguale comporte 2 parties: </a:t>
            </a:r>
            <a:r>
              <a:rPr lang="fr-FR" sz="2800" dirty="0" smtClean="0">
                <a:solidFill>
                  <a:srgbClr val="FF0000"/>
                </a:solidFill>
              </a:rPr>
              <a:t>l’une </a:t>
            </a:r>
            <a:r>
              <a:rPr lang="fr-FR" sz="2800" dirty="0" err="1" smtClean="0">
                <a:solidFill>
                  <a:srgbClr val="FF0000"/>
                </a:solidFill>
              </a:rPr>
              <a:t>monostomatique</a:t>
            </a:r>
            <a:r>
              <a:rPr lang="fr-FR" sz="2800" dirty="0" smtClean="0">
                <a:solidFill>
                  <a:srgbClr val="FF0000"/>
                </a:solidFill>
              </a:rPr>
              <a:t> et l’autre </a:t>
            </a:r>
            <a:r>
              <a:rPr lang="fr-FR" sz="2800" dirty="0" err="1" smtClean="0">
                <a:solidFill>
                  <a:srgbClr val="FF0000"/>
                </a:solidFill>
              </a:rPr>
              <a:t>polystomatique</a:t>
            </a:r>
            <a:r>
              <a:rPr lang="fr-FR" sz="2800" dirty="0" smtClean="0">
                <a:solidFill>
                  <a:srgbClr val="FF0000"/>
                </a:solidFill>
              </a:rPr>
              <a:t> </a:t>
            </a:r>
            <a:r>
              <a:rPr lang="fr-FR" sz="2800" dirty="0" smtClean="0"/>
              <a:t>unies au niveau de la symphyse mandibulaire.</a:t>
            </a:r>
          </a:p>
          <a:p>
            <a:pPr>
              <a:buNone/>
            </a:pPr>
            <a:endParaRPr lang="fr-FR" sz="28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pic>
        <p:nvPicPr>
          <p:cNvPr id="7" name="Picture 2" descr="C:\Users\HP\Desktop\Cours A2\Glandes Salivaires Bovin.jpg"/>
          <p:cNvPicPr>
            <a:picLocks noGrp="1" noChangeAspect="1" noChangeArrowheads="1"/>
          </p:cNvPicPr>
          <p:nvPr>
            <p:ph sz="half" idx="1"/>
          </p:nvPr>
        </p:nvPicPr>
        <p:blipFill>
          <a:blip r:embed="rId2"/>
          <a:srcRect/>
          <a:stretch>
            <a:fillRect/>
          </a:stretch>
        </p:blipFill>
        <p:spPr bwMode="auto">
          <a:xfrm>
            <a:off x="214282" y="1714488"/>
            <a:ext cx="4572032" cy="3893485"/>
          </a:xfrm>
          <a:prstGeom prst="rect">
            <a:avLst/>
          </a:prstGeom>
          <a:noFill/>
        </p:spPr>
      </p:pic>
      <p:pic>
        <p:nvPicPr>
          <p:cNvPr id="2050" name="Picture 2" descr="C:\Users\HP\Desktop\images.jpg"/>
          <p:cNvPicPr>
            <a:picLocks noGrp="1" noChangeAspect="1" noChangeArrowheads="1"/>
          </p:cNvPicPr>
          <p:nvPr>
            <p:ph sz="half" idx="2"/>
          </p:nvPr>
        </p:nvPicPr>
        <p:blipFill>
          <a:blip r:embed="rId3"/>
          <a:srcRect/>
          <a:stretch>
            <a:fillRect/>
          </a:stretch>
        </p:blipFill>
        <p:spPr bwMode="auto">
          <a:xfrm>
            <a:off x="5072066" y="1857364"/>
            <a:ext cx="3857652" cy="3429024"/>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fontScale="90000"/>
          </a:bodyPr>
          <a:lstStyle/>
          <a:p>
            <a:endParaRPr lang="fr-FR" dirty="0"/>
          </a:p>
        </p:txBody>
      </p:sp>
      <p:sp>
        <p:nvSpPr>
          <p:cNvPr id="3" name="Espace réservé du contenu 2"/>
          <p:cNvSpPr>
            <a:spLocks noGrp="1"/>
          </p:cNvSpPr>
          <p:nvPr>
            <p:ph idx="1"/>
          </p:nvPr>
        </p:nvSpPr>
        <p:spPr>
          <a:xfrm>
            <a:off x="457200" y="500042"/>
            <a:ext cx="8229600" cy="6143668"/>
          </a:xfrm>
        </p:spPr>
        <p:txBody>
          <a:bodyPr>
            <a:normAutofit fontScale="85000" lnSpcReduction="10000"/>
          </a:bodyPr>
          <a:lstStyle/>
          <a:p>
            <a:pPr>
              <a:buFontTx/>
              <a:buChar char="-"/>
            </a:pPr>
            <a:r>
              <a:rPr lang="fr-FR" sz="2800" u="sng" dirty="0" smtClean="0">
                <a:solidFill>
                  <a:srgbClr val="FF0000"/>
                </a:solidFill>
              </a:rPr>
              <a:t>Carnivores</a:t>
            </a:r>
            <a:r>
              <a:rPr lang="fr-FR" sz="2800" dirty="0" smtClean="0">
                <a:solidFill>
                  <a:srgbClr val="FF0000"/>
                </a:solidFill>
              </a:rPr>
              <a:t>:</a:t>
            </a:r>
          </a:p>
          <a:p>
            <a:pPr>
              <a:buFont typeface="Arial" charset="0"/>
              <a:buChar char="•"/>
            </a:pPr>
            <a:r>
              <a:rPr lang="fr-FR" sz="2800" dirty="0" smtClean="0"/>
              <a:t>La glande parotide est réduite et laisse </a:t>
            </a:r>
            <a:r>
              <a:rPr lang="fr-FR" sz="2800" dirty="0" err="1" smtClean="0"/>
              <a:t>aà</a:t>
            </a:r>
            <a:r>
              <a:rPr lang="fr-FR" sz="2800" dirty="0" smtClean="0"/>
              <a:t> découvert la glande mandibulaire. Elle dessine une sorte de V à la base de l’oreille, elle est creusée à son angle ventral par la veine </a:t>
            </a:r>
            <a:r>
              <a:rPr lang="fr-FR" sz="2800" dirty="0" err="1" smtClean="0"/>
              <a:t>rétromandibulaire</a:t>
            </a:r>
            <a:r>
              <a:rPr lang="fr-FR" sz="2800" dirty="0" smtClean="0"/>
              <a:t> qu’elle enveloppe à son passage.</a:t>
            </a:r>
          </a:p>
          <a:p>
            <a:pPr>
              <a:buFont typeface="Arial" charset="0"/>
              <a:buChar char="•"/>
            </a:pPr>
            <a:r>
              <a:rPr lang="fr-FR" sz="2800" dirty="0" smtClean="0"/>
              <a:t>La glande mandibulaire  est relativement volumineuse par rapport aux autres espèces et arrondie. Elle est superficielle, palpable sur le vivant. Le bord caudal est creusé par la veine </a:t>
            </a:r>
            <a:r>
              <a:rPr lang="fr-FR" sz="2800" dirty="0" err="1" smtClean="0"/>
              <a:t>rétromandibulaire</a:t>
            </a:r>
            <a:r>
              <a:rPr lang="fr-FR" sz="2800" dirty="0" smtClean="0"/>
              <a:t>.</a:t>
            </a:r>
          </a:p>
          <a:p>
            <a:pPr>
              <a:buFont typeface="Arial" charset="0"/>
              <a:buChar char="•"/>
            </a:pPr>
            <a:r>
              <a:rPr lang="fr-FR" sz="2800" dirty="0" smtClean="0"/>
              <a:t>Il existe de chaque côté </a:t>
            </a:r>
            <a:r>
              <a:rPr lang="fr-FR" sz="2800" dirty="0" smtClean="0">
                <a:solidFill>
                  <a:srgbClr val="FF0000"/>
                </a:solidFill>
              </a:rPr>
              <a:t>une glande sublinguale </a:t>
            </a:r>
            <a:r>
              <a:rPr lang="fr-FR" sz="2800" dirty="0" err="1" smtClean="0">
                <a:solidFill>
                  <a:srgbClr val="FF0000"/>
                </a:solidFill>
              </a:rPr>
              <a:t>polystomatique</a:t>
            </a:r>
            <a:r>
              <a:rPr lang="fr-FR" sz="2800" dirty="0" smtClean="0">
                <a:solidFill>
                  <a:srgbClr val="FF0000"/>
                </a:solidFill>
              </a:rPr>
              <a:t> </a:t>
            </a:r>
            <a:r>
              <a:rPr lang="fr-FR" sz="2800" dirty="0" smtClean="0"/>
              <a:t>très grêle et difficile à mettre en évidence et </a:t>
            </a:r>
            <a:r>
              <a:rPr lang="fr-FR" sz="2800" dirty="0" smtClean="0">
                <a:solidFill>
                  <a:srgbClr val="FF0000"/>
                </a:solidFill>
              </a:rPr>
              <a:t>une glande sublinguale </a:t>
            </a:r>
            <a:r>
              <a:rPr lang="fr-FR" sz="2800" dirty="0" err="1" smtClean="0">
                <a:solidFill>
                  <a:srgbClr val="FF0000"/>
                </a:solidFill>
              </a:rPr>
              <a:t>monostomatique</a:t>
            </a:r>
            <a:r>
              <a:rPr lang="fr-FR" sz="2800" dirty="0" smtClean="0">
                <a:solidFill>
                  <a:srgbClr val="FF0000"/>
                </a:solidFill>
              </a:rPr>
              <a:t> </a:t>
            </a:r>
            <a:r>
              <a:rPr lang="fr-FR" sz="2800" dirty="0" smtClean="0"/>
              <a:t>,plus importante et divisée en 2 lobes.</a:t>
            </a:r>
          </a:p>
          <a:p>
            <a:pPr>
              <a:buNone/>
            </a:pPr>
            <a:r>
              <a:rPr lang="fr-FR" sz="2800" dirty="0" smtClean="0"/>
              <a:t>      Chez le chat, la glande </a:t>
            </a:r>
            <a:r>
              <a:rPr lang="fr-FR" sz="2800" dirty="0" err="1" smtClean="0"/>
              <a:t>polystomatique</a:t>
            </a:r>
            <a:r>
              <a:rPr lang="fr-FR" sz="2800" dirty="0" smtClean="0"/>
              <a:t> est parfois absente.</a:t>
            </a:r>
          </a:p>
          <a:p>
            <a:pPr>
              <a:buNone/>
            </a:pPr>
            <a:r>
              <a:rPr lang="fr-FR" sz="2800" dirty="0" smtClean="0"/>
              <a:t>      Il existe, chez les Carnivores, une glande zygomatique qui pourrait être classée parmi les glandes salivaires; Elle a un aspect analogue à celui de la glande sublinguale.</a:t>
            </a:r>
          </a:p>
          <a:p>
            <a:pPr>
              <a:buFont typeface="Arial" charset="0"/>
              <a:buChar char="•"/>
            </a:pPr>
            <a:endParaRPr lang="fr-FR" dirty="0" smtClean="0"/>
          </a:p>
          <a:p>
            <a:pPr>
              <a:buFontTx/>
              <a:buChar char="-"/>
            </a:pPr>
            <a:endParaRPr lang="fr-FR" dirty="0" smtClean="0"/>
          </a:p>
          <a:p>
            <a:pPr>
              <a:buFontTx/>
              <a:buChar char="-"/>
            </a:pPr>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p:spPr>
        <p:txBody>
          <a:bodyPr>
            <a:normAutofit fontScale="90000"/>
          </a:bodyPr>
          <a:lstStyle/>
          <a:p>
            <a:endParaRPr lang="fr-FR" dirty="0"/>
          </a:p>
        </p:txBody>
      </p:sp>
      <p:pic>
        <p:nvPicPr>
          <p:cNvPr id="5" name="Picture 2" descr="C:\Users\HP\Desktop\Cours A2\parotide CHIEN.jpg"/>
          <p:cNvPicPr>
            <a:picLocks noGrp="1" noChangeAspect="1" noChangeArrowheads="1"/>
          </p:cNvPicPr>
          <p:nvPr>
            <p:ph sz="half" idx="1"/>
          </p:nvPr>
        </p:nvPicPr>
        <p:blipFill>
          <a:blip r:embed="rId2"/>
          <a:srcRect/>
          <a:stretch>
            <a:fillRect/>
          </a:stretch>
        </p:blipFill>
        <p:spPr bwMode="auto">
          <a:xfrm>
            <a:off x="214282" y="1714488"/>
            <a:ext cx="4572032" cy="4429156"/>
          </a:xfrm>
          <a:prstGeom prst="rect">
            <a:avLst/>
          </a:prstGeom>
          <a:noFill/>
        </p:spPr>
      </p:pic>
      <p:pic>
        <p:nvPicPr>
          <p:cNvPr id="1026" name="Picture 2" descr="C:\Users\HP\Desktop\téléchargement.jpg"/>
          <p:cNvPicPr>
            <a:picLocks noGrp="1" noChangeAspect="1" noChangeArrowheads="1"/>
          </p:cNvPicPr>
          <p:nvPr>
            <p:ph sz="half" idx="2"/>
          </p:nvPr>
        </p:nvPicPr>
        <p:blipFill>
          <a:blip r:embed="rId3"/>
          <a:srcRect/>
          <a:stretch>
            <a:fillRect/>
          </a:stretch>
        </p:blipFill>
        <p:spPr bwMode="auto">
          <a:xfrm>
            <a:off x="4714876" y="1428736"/>
            <a:ext cx="4214842" cy="4500594"/>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57200" y="0"/>
            <a:ext cx="8229600" cy="428604"/>
          </a:xfrm>
        </p:spPr>
        <p:txBody>
          <a:bodyPr>
            <a:normAutofit fontScale="90000"/>
          </a:bodyPr>
          <a:lstStyle/>
          <a:p>
            <a:endParaRPr lang="fr-FR" dirty="0"/>
          </a:p>
        </p:txBody>
      </p:sp>
      <p:sp>
        <p:nvSpPr>
          <p:cNvPr id="3" name="Espace réservé du contenu 2"/>
          <p:cNvSpPr>
            <a:spLocks noGrp="1"/>
          </p:cNvSpPr>
          <p:nvPr>
            <p:ph sz="half" idx="1"/>
          </p:nvPr>
        </p:nvSpPr>
        <p:spPr>
          <a:xfrm>
            <a:off x="457200" y="500042"/>
            <a:ext cx="4038600" cy="6072230"/>
          </a:xfrm>
        </p:spPr>
        <p:txBody>
          <a:bodyPr>
            <a:normAutofit/>
          </a:bodyPr>
          <a:lstStyle/>
          <a:p>
            <a:pPr>
              <a:buFontTx/>
              <a:buChar char="-"/>
            </a:pPr>
            <a:r>
              <a:rPr lang="fr-FR" sz="2800" u="sng" dirty="0" smtClean="0">
                <a:solidFill>
                  <a:srgbClr val="FF0000"/>
                </a:solidFill>
              </a:rPr>
              <a:t>Lapin</a:t>
            </a:r>
            <a:r>
              <a:rPr lang="fr-FR" sz="2800" dirty="0" smtClean="0">
                <a:solidFill>
                  <a:srgbClr val="FF0000"/>
                </a:solidFill>
              </a:rPr>
              <a:t>:</a:t>
            </a:r>
          </a:p>
          <a:p>
            <a:pPr>
              <a:buFont typeface="Arial" charset="0"/>
              <a:buChar char="•"/>
            </a:pPr>
            <a:r>
              <a:rPr lang="fr-FR" sz="2800" dirty="0" smtClean="0"/>
              <a:t>La glande parotide est large</a:t>
            </a:r>
          </a:p>
          <a:p>
            <a:pPr>
              <a:buFont typeface="Arial" charset="0"/>
              <a:buChar char="•"/>
            </a:pPr>
            <a:r>
              <a:rPr lang="fr-FR" sz="2800" dirty="0" smtClean="0"/>
              <a:t>La glande mandibulaire est arrondie, comme celle des carnivores et à demie recouverte par la parotide</a:t>
            </a:r>
          </a:p>
          <a:p>
            <a:pPr>
              <a:buFont typeface="Arial" charset="0"/>
              <a:buChar char="•"/>
            </a:pPr>
            <a:r>
              <a:rPr lang="fr-FR" sz="2800" dirty="0" smtClean="0"/>
              <a:t>La glande sublinguale </a:t>
            </a:r>
            <a:r>
              <a:rPr lang="fr-FR" sz="2800" dirty="0" smtClean="0">
                <a:solidFill>
                  <a:srgbClr val="FF0000"/>
                </a:solidFill>
              </a:rPr>
              <a:t>est </a:t>
            </a:r>
            <a:r>
              <a:rPr lang="fr-FR" sz="2800" dirty="0" err="1" smtClean="0">
                <a:solidFill>
                  <a:srgbClr val="FF0000"/>
                </a:solidFill>
              </a:rPr>
              <a:t>polystomatique</a:t>
            </a:r>
            <a:endParaRPr lang="fr-FR" sz="2800" dirty="0" smtClean="0">
              <a:solidFill>
                <a:srgbClr val="FF0000"/>
              </a:solidFill>
            </a:endParaRPr>
          </a:p>
          <a:p>
            <a:pPr>
              <a:buFont typeface="Arial" charset="0"/>
              <a:buChar char="•"/>
            </a:pPr>
            <a:r>
              <a:rPr lang="fr-FR" sz="2800" dirty="0" smtClean="0"/>
              <a:t>Il existe une glande zygomatique comme chez les Carnivores</a:t>
            </a:r>
          </a:p>
        </p:txBody>
      </p:sp>
      <p:sp>
        <p:nvSpPr>
          <p:cNvPr id="9" name="Espace réservé du contenu 8"/>
          <p:cNvSpPr>
            <a:spLocks noGrp="1"/>
          </p:cNvSpPr>
          <p:nvPr>
            <p:ph sz="half" idx="2"/>
          </p:nvPr>
        </p:nvSpPr>
        <p:spPr>
          <a:xfrm>
            <a:off x="4648200" y="571480"/>
            <a:ext cx="4038600" cy="5929354"/>
          </a:xfrm>
        </p:spPr>
        <p:txBody>
          <a:bodyPr>
            <a:normAutofit/>
          </a:bodyPr>
          <a:lstStyle/>
          <a:p>
            <a:pPr>
              <a:buNone/>
            </a:pPr>
            <a:r>
              <a:rPr lang="fr-FR" dirty="0" smtClean="0"/>
              <a:t> </a:t>
            </a:r>
            <a:r>
              <a:rPr lang="fr-FR" dirty="0" smtClean="0">
                <a:solidFill>
                  <a:srgbClr val="FF0000"/>
                </a:solidFill>
              </a:rPr>
              <a:t>- </a:t>
            </a:r>
            <a:r>
              <a:rPr lang="fr-FR" u="sng" dirty="0" smtClean="0">
                <a:solidFill>
                  <a:srgbClr val="FF0000"/>
                </a:solidFill>
              </a:rPr>
              <a:t>Homme</a:t>
            </a:r>
            <a:r>
              <a:rPr lang="fr-FR" dirty="0" smtClean="0">
                <a:solidFill>
                  <a:srgbClr val="FF0000"/>
                </a:solidFill>
              </a:rPr>
              <a:t>: </a:t>
            </a:r>
          </a:p>
          <a:p>
            <a:pPr>
              <a:buFont typeface="Arial" charset="0"/>
              <a:buChar char="•"/>
            </a:pPr>
            <a:r>
              <a:rPr lang="fr-FR" dirty="0" smtClean="0"/>
              <a:t>La glande parotide est  </a:t>
            </a:r>
          </a:p>
          <a:p>
            <a:pPr>
              <a:buNone/>
            </a:pPr>
            <a:r>
              <a:rPr lang="fr-FR" dirty="0" smtClean="0"/>
              <a:t>   située à la base de l’oreille</a:t>
            </a:r>
          </a:p>
          <a:p>
            <a:pPr>
              <a:buFont typeface="Arial" charset="0"/>
              <a:buChar char="•"/>
            </a:pPr>
            <a:r>
              <a:rPr lang="fr-FR" dirty="0" smtClean="0"/>
              <a:t>La glande mandibulaire est  située sous la mâchoire                 </a:t>
            </a:r>
          </a:p>
          <a:p>
            <a:pPr>
              <a:buFont typeface="Arial" charset="0"/>
              <a:buChar char="•"/>
            </a:pPr>
            <a:r>
              <a:rPr lang="fr-FR" dirty="0" smtClean="0"/>
              <a:t>Il y a </a:t>
            </a:r>
            <a:r>
              <a:rPr lang="fr-FR" dirty="0" smtClean="0">
                <a:solidFill>
                  <a:srgbClr val="FF0000"/>
                </a:solidFill>
              </a:rPr>
              <a:t>2 glandes sublinguales</a:t>
            </a:r>
          </a:p>
          <a:p>
            <a:pPr>
              <a:buNone/>
            </a:pPr>
            <a:r>
              <a:rPr lang="fr-FR" dirty="0" smtClean="0"/>
              <a:t>    et situées entre la langue et la mandibule  </a:t>
            </a:r>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endParaRPr lang="fr-FR"/>
          </a:p>
        </p:txBody>
      </p:sp>
      <p:pic>
        <p:nvPicPr>
          <p:cNvPr id="4099" name="Picture 3" descr="C:\Users\HP\Desktop\téléchargement (1).jpg"/>
          <p:cNvPicPr>
            <a:picLocks noGrp="1" noChangeAspect="1" noChangeArrowheads="1"/>
          </p:cNvPicPr>
          <p:nvPr>
            <p:ph sz="half" idx="1"/>
          </p:nvPr>
        </p:nvPicPr>
        <p:blipFill>
          <a:blip r:embed="rId2"/>
          <a:srcRect/>
          <a:stretch>
            <a:fillRect/>
          </a:stretch>
        </p:blipFill>
        <p:spPr bwMode="auto">
          <a:xfrm>
            <a:off x="357158" y="1643050"/>
            <a:ext cx="3929090" cy="4929221"/>
          </a:xfrm>
          <a:prstGeom prst="rect">
            <a:avLst/>
          </a:prstGeom>
          <a:noFill/>
        </p:spPr>
      </p:pic>
      <p:pic>
        <p:nvPicPr>
          <p:cNvPr id="4100" name="Picture 4" descr="C:\Users\HP\Desktop\téléchargement (2).jpg"/>
          <p:cNvPicPr>
            <a:picLocks noGrp="1" noChangeAspect="1" noChangeArrowheads="1"/>
          </p:cNvPicPr>
          <p:nvPr>
            <p:ph sz="half" idx="2"/>
          </p:nvPr>
        </p:nvPicPr>
        <p:blipFill>
          <a:blip r:embed="rId3"/>
          <a:srcRect/>
          <a:stretch>
            <a:fillRect/>
          </a:stretch>
        </p:blipFill>
        <p:spPr bwMode="auto">
          <a:xfrm>
            <a:off x="4429124" y="1500174"/>
            <a:ext cx="4500594" cy="4786346"/>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a:bodyPr>
          <a:lstStyle/>
          <a:p>
            <a:r>
              <a:rPr lang="fr-FR" sz="2800" b="1" u="sng" dirty="0" smtClean="0"/>
              <a:t>PHARYNX</a:t>
            </a:r>
            <a:endParaRPr lang="fr-FR" sz="2800" b="1" u="sng" dirty="0"/>
          </a:p>
        </p:txBody>
      </p:sp>
      <p:sp>
        <p:nvSpPr>
          <p:cNvPr id="3" name="Espace réservé du contenu 2"/>
          <p:cNvSpPr>
            <a:spLocks noGrp="1"/>
          </p:cNvSpPr>
          <p:nvPr>
            <p:ph idx="1"/>
          </p:nvPr>
        </p:nvSpPr>
        <p:spPr>
          <a:xfrm>
            <a:off x="142844" y="714356"/>
            <a:ext cx="8858312" cy="5929354"/>
          </a:xfrm>
        </p:spPr>
        <p:txBody>
          <a:bodyPr>
            <a:noAutofit/>
          </a:bodyPr>
          <a:lstStyle/>
          <a:p>
            <a:pPr>
              <a:buNone/>
            </a:pPr>
            <a:r>
              <a:rPr lang="fr-FR" sz="1900" b="1" dirty="0" smtClean="0"/>
              <a:t>C’est le carrefour  des voies digestive et respiratoire. Il communique de chaque côté avec l’oreille moyenne. C’est un large conduit musculo-membraneux appendu aux choanes et à l’isthme du gosier et continué caudalement par l’œsophage. Situé entre les 2 branches de l’os hyoïde, il  est plus vaste chez les Carnivores que chez les Herbivores. </a:t>
            </a:r>
          </a:p>
          <a:p>
            <a:pPr>
              <a:buNone/>
            </a:pPr>
            <a:r>
              <a:rPr lang="fr-FR" sz="1900" b="1" u="sng" dirty="0" smtClean="0">
                <a:solidFill>
                  <a:srgbClr val="FF0000"/>
                </a:solidFill>
              </a:rPr>
              <a:t>Conformation extérieure</a:t>
            </a:r>
            <a:r>
              <a:rPr lang="fr-FR" sz="1900" b="1" dirty="0" smtClean="0">
                <a:solidFill>
                  <a:srgbClr val="FF0000"/>
                </a:solidFill>
              </a:rPr>
              <a:t>:</a:t>
            </a:r>
          </a:p>
          <a:p>
            <a:pPr>
              <a:buNone/>
            </a:pPr>
            <a:r>
              <a:rPr lang="fr-FR" sz="1900" b="1" dirty="0" smtClean="0"/>
              <a:t>Elargi à sa partie moyenne, il est rétréci au niveau des choanes et à l’entrée de l’œsophage. Il est situé contre le larynx, il possède 4 faces et 2 extrémités:</a:t>
            </a:r>
          </a:p>
          <a:p>
            <a:pPr>
              <a:buFontTx/>
              <a:buChar char="-"/>
            </a:pPr>
            <a:r>
              <a:rPr lang="fr-FR" sz="1900" b="1" dirty="0" smtClean="0"/>
              <a:t>La face ventrale est virtuelle</a:t>
            </a:r>
          </a:p>
          <a:p>
            <a:pPr>
              <a:buFontTx/>
              <a:buChar char="-"/>
            </a:pPr>
            <a:r>
              <a:rPr lang="fr-FR" sz="1900" b="1" dirty="0" smtClean="0"/>
              <a:t>La face dorsale est arrondie , elle montre sur la ligne médiane: </a:t>
            </a:r>
            <a:r>
              <a:rPr lang="fr-FR" sz="1900" b="1" dirty="0" smtClean="0">
                <a:solidFill>
                  <a:srgbClr val="0070C0"/>
                </a:solidFill>
              </a:rPr>
              <a:t>le raphé du pharynx</a:t>
            </a:r>
            <a:r>
              <a:rPr lang="fr-FR" sz="1900" b="1" dirty="0" smtClean="0"/>
              <a:t>, sur lequel se portent symétriquement les muscles de l’organe. A la limite des faces latérales, elle donne attache à </a:t>
            </a:r>
            <a:r>
              <a:rPr lang="fr-FR" sz="1900" b="1" dirty="0" smtClean="0">
                <a:solidFill>
                  <a:srgbClr val="0070C0"/>
                </a:solidFill>
              </a:rPr>
              <a:t>la trompe auditive </a:t>
            </a:r>
            <a:r>
              <a:rPr lang="fr-FR" sz="1900" b="1" dirty="0" smtClean="0"/>
              <a:t>( trompe d’Eustache).</a:t>
            </a:r>
          </a:p>
          <a:p>
            <a:pPr>
              <a:buFontTx/>
              <a:buChar char="-"/>
            </a:pPr>
            <a:r>
              <a:rPr lang="fr-FR" sz="1900" b="1" dirty="0" smtClean="0"/>
              <a:t>Les faces latérales sont convexes et irrégulières, elles sont occupées par les muscles. Chez les Equidés, la poche gutturale couvre la partie dorsale de ces faces.</a:t>
            </a:r>
          </a:p>
          <a:p>
            <a:pPr>
              <a:buFontTx/>
              <a:buChar char="-"/>
            </a:pPr>
            <a:r>
              <a:rPr lang="fr-FR" sz="1900" b="1" dirty="0" smtClean="0"/>
              <a:t>L’extrémité rostrale est insérée sous la base du crâne et au fascia bucco-pharyngien: lame fibreuse entre l’os ptérygoïde et  la branche de la mandibule.</a:t>
            </a:r>
          </a:p>
          <a:p>
            <a:pPr>
              <a:buFontTx/>
              <a:buChar char="-"/>
            </a:pPr>
            <a:r>
              <a:rPr lang="fr-FR" sz="1900" b="1" dirty="0" smtClean="0"/>
              <a:t>L’extrémité caudale est rétrécie , elle s’étend dans le cou de façon variable selon les espèces: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357298"/>
            <a:ext cx="8229600" cy="4768865"/>
          </a:xfrm>
        </p:spPr>
        <p:txBody>
          <a:bodyPr/>
          <a:lstStyle/>
          <a:p>
            <a:pPr>
              <a:buNone/>
            </a:pPr>
            <a:r>
              <a:rPr lang="fr-FR" b="1" dirty="0" smtClean="0"/>
              <a:t>   </a:t>
            </a:r>
            <a:r>
              <a:rPr lang="fr-FR" dirty="0" smtClean="0"/>
              <a:t>Elle descend  au niveau :</a:t>
            </a:r>
          </a:p>
          <a:p>
            <a:pPr>
              <a:buFontTx/>
              <a:buChar char="-"/>
            </a:pPr>
            <a:r>
              <a:rPr lang="fr-FR" dirty="0" smtClean="0"/>
              <a:t>de l’atlas chez les Equidés et Ruminants</a:t>
            </a:r>
          </a:p>
          <a:p>
            <a:pPr>
              <a:buFontTx/>
              <a:buChar char="-"/>
            </a:pPr>
            <a:r>
              <a:rPr lang="fr-FR" dirty="0" smtClean="0"/>
              <a:t>de l’axis chez le Chien et le Lapin</a:t>
            </a:r>
          </a:p>
          <a:p>
            <a:pPr>
              <a:buFontTx/>
              <a:buChar char="-"/>
            </a:pPr>
            <a:r>
              <a:rPr lang="fr-FR" dirty="0" smtClean="0"/>
              <a:t>de la 3</a:t>
            </a:r>
            <a:r>
              <a:rPr lang="fr-FR" baseline="30000" dirty="0" smtClean="0"/>
              <a:t>ème</a:t>
            </a:r>
            <a:r>
              <a:rPr lang="fr-FR" dirty="0" smtClean="0"/>
              <a:t> vertèbre cervicale chez le Chat </a:t>
            </a:r>
          </a:p>
          <a:p>
            <a:pPr>
              <a:buFontTx/>
              <a:buChar char="-"/>
            </a:pPr>
            <a:r>
              <a:rPr lang="fr-FR" dirty="0" smtClean="0"/>
              <a:t>6 </a:t>
            </a:r>
            <a:r>
              <a:rPr lang="fr-FR" dirty="0" err="1" smtClean="0"/>
              <a:t>ème</a:t>
            </a:r>
            <a:r>
              <a:rPr lang="fr-FR" dirty="0" smtClean="0"/>
              <a:t> vertèbre cervicale chez l’Homme.</a:t>
            </a:r>
          </a:p>
          <a:p>
            <a:pPr>
              <a:buNone/>
            </a:pPr>
            <a:r>
              <a:rPr lang="fr-FR" dirty="0" smtClean="0"/>
              <a:t>Chez les </a:t>
            </a:r>
            <a:r>
              <a:rPr lang="fr-FR" dirty="0" smtClean="0">
                <a:solidFill>
                  <a:srgbClr val="FF0000"/>
                </a:solidFill>
              </a:rPr>
              <a:t>Equidés</a:t>
            </a:r>
            <a:r>
              <a:rPr lang="fr-FR" dirty="0" smtClean="0"/>
              <a:t>, il a des rapports étroits avec </a:t>
            </a:r>
          </a:p>
          <a:p>
            <a:pPr>
              <a:buNone/>
            </a:pPr>
            <a:r>
              <a:rPr lang="fr-FR" dirty="0" smtClean="0"/>
              <a:t>les </a:t>
            </a:r>
            <a:r>
              <a:rPr lang="fr-FR" dirty="0" smtClean="0">
                <a:solidFill>
                  <a:srgbClr val="FF0000"/>
                </a:solidFill>
              </a:rPr>
              <a:t>poches gutturales</a:t>
            </a:r>
            <a:r>
              <a:rPr lang="fr-FR" dirty="0" smtClean="0"/>
              <a:t>.</a:t>
            </a:r>
          </a:p>
          <a:p>
            <a:pPr>
              <a:buFontTx/>
              <a:buChar char="-"/>
            </a:pPr>
            <a:endParaRPr lang="fr-FR" b="1" dirty="0" smtClean="0"/>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planchno\appareil-digestif-93460.jpg"/>
          <p:cNvPicPr>
            <a:picLocks noChangeAspect="1" noChangeArrowheads="1"/>
          </p:cNvPicPr>
          <p:nvPr/>
        </p:nvPicPr>
        <p:blipFill>
          <a:blip r:embed="rId2"/>
          <a:srcRect/>
          <a:stretch>
            <a:fillRect/>
          </a:stretch>
        </p:blipFill>
        <p:spPr bwMode="auto">
          <a:xfrm>
            <a:off x="785786" y="857232"/>
            <a:ext cx="7572428" cy="5715040"/>
          </a:xfrm>
          <a:prstGeom prst="rect">
            <a:avLst/>
          </a:prstGeom>
          <a:noFill/>
        </p:spPr>
      </p:pic>
      <p:sp>
        <p:nvSpPr>
          <p:cNvPr id="3" name="Titre 2"/>
          <p:cNvSpPr>
            <a:spLocks noGrp="1"/>
          </p:cNvSpPr>
          <p:nvPr>
            <p:ph type="title"/>
          </p:nvPr>
        </p:nvSpPr>
        <p:spPr>
          <a:xfrm>
            <a:off x="457200" y="0"/>
            <a:ext cx="8229600" cy="642918"/>
          </a:xfrm>
        </p:spPr>
        <p:txBody>
          <a:bodyPr>
            <a:normAutofit fontScale="90000"/>
          </a:bodyPr>
          <a:lstStyle/>
          <a:p>
            <a:r>
              <a:rPr lang="fr-FR" b="1" u="sng" dirty="0" smtClean="0"/>
              <a:t>Appareil  digestif</a:t>
            </a:r>
            <a:endParaRPr lang="fr-FR" b="1" u="sng" dirty="0"/>
          </a:p>
        </p:txBody>
      </p:sp>
      <p:sp>
        <p:nvSpPr>
          <p:cNvPr id="4" name="Espace réservé du contenu 3"/>
          <p:cNvSpPr>
            <a:spLocks noGrp="1"/>
          </p:cNvSpPr>
          <p:nvPr>
            <p:ph idx="1"/>
          </p:nvPr>
        </p:nvSpPr>
        <p:spPr/>
        <p:txBody>
          <a:bodyPr/>
          <a:lstStyle/>
          <a:p>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
            <a:ext cx="8229600" cy="357166"/>
          </a:xfrm>
        </p:spPr>
        <p:txBody>
          <a:bodyPr>
            <a:normAutofit fontScale="90000"/>
          </a:bodyPr>
          <a:lstStyle/>
          <a:p>
            <a:endParaRPr lang="fr-FR" dirty="0"/>
          </a:p>
        </p:txBody>
      </p:sp>
      <p:pic>
        <p:nvPicPr>
          <p:cNvPr id="5122" name="Picture 2" descr="C:\Users\HP\Desktop\téléchargement (3).jpg"/>
          <p:cNvPicPr>
            <a:picLocks noGrp="1" noChangeAspect="1" noChangeArrowheads="1"/>
          </p:cNvPicPr>
          <p:nvPr>
            <p:ph idx="1"/>
          </p:nvPr>
        </p:nvPicPr>
        <p:blipFill>
          <a:blip r:embed="rId2"/>
          <a:srcRect/>
          <a:stretch>
            <a:fillRect/>
          </a:stretch>
        </p:blipFill>
        <p:spPr bwMode="auto">
          <a:xfrm>
            <a:off x="857224" y="571480"/>
            <a:ext cx="7143800" cy="5929354"/>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14290"/>
          </a:xfrm>
        </p:spPr>
        <p:txBody>
          <a:bodyPr>
            <a:normAutofit fontScale="90000"/>
          </a:bodyPr>
          <a:lstStyle/>
          <a:p>
            <a:endParaRPr lang="fr-FR" dirty="0"/>
          </a:p>
        </p:txBody>
      </p:sp>
      <p:sp>
        <p:nvSpPr>
          <p:cNvPr id="3" name="Espace réservé du contenu 2"/>
          <p:cNvSpPr>
            <a:spLocks noGrp="1"/>
          </p:cNvSpPr>
          <p:nvPr>
            <p:ph idx="1"/>
          </p:nvPr>
        </p:nvSpPr>
        <p:spPr>
          <a:xfrm>
            <a:off x="457200" y="500042"/>
            <a:ext cx="8229600" cy="6143668"/>
          </a:xfrm>
        </p:spPr>
        <p:txBody>
          <a:bodyPr>
            <a:normAutofit fontScale="92500" lnSpcReduction="20000"/>
          </a:bodyPr>
          <a:lstStyle/>
          <a:p>
            <a:pPr>
              <a:buNone/>
            </a:pPr>
            <a:r>
              <a:rPr lang="fr-FR" b="1" u="sng" dirty="0" smtClean="0">
                <a:solidFill>
                  <a:srgbClr val="FF0000"/>
                </a:solidFill>
              </a:rPr>
              <a:t>Conformation intérieure</a:t>
            </a:r>
            <a:r>
              <a:rPr lang="fr-FR" b="1" dirty="0" smtClean="0">
                <a:solidFill>
                  <a:srgbClr val="FF0000"/>
                </a:solidFill>
              </a:rPr>
              <a:t>: </a:t>
            </a:r>
            <a:r>
              <a:rPr lang="fr-FR" b="1" dirty="0" smtClean="0"/>
              <a:t>la cavité du pharynx est subdivisée en 3 étages:</a:t>
            </a:r>
          </a:p>
          <a:p>
            <a:pPr>
              <a:buFontTx/>
              <a:buChar char="-"/>
            </a:pPr>
            <a:r>
              <a:rPr lang="fr-FR" b="1" dirty="0" smtClean="0"/>
              <a:t>Etage rostral ou supérieur appelé </a:t>
            </a:r>
            <a:r>
              <a:rPr lang="fr-FR" b="1" dirty="0" err="1" smtClean="0">
                <a:solidFill>
                  <a:srgbClr val="FF0000"/>
                </a:solidFill>
              </a:rPr>
              <a:t>Nasopharynx</a:t>
            </a:r>
            <a:r>
              <a:rPr lang="fr-FR" b="1" dirty="0" smtClean="0"/>
              <a:t> ou </a:t>
            </a:r>
            <a:r>
              <a:rPr lang="fr-FR" b="1" dirty="0" smtClean="0">
                <a:solidFill>
                  <a:srgbClr val="FF0000"/>
                </a:solidFill>
              </a:rPr>
              <a:t>Rhinopharynx</a:t>
            </a:r>
            <a:r>
              <a:rPr lang="fr-FR" b="1" dirty="0" smtClean="0"/>
              <a:t>: situé dorsalement au palais mou et est uniquement respiratoire</a:t>
            </a:r>
          </a:p>
          <a:p>
            <a:pPr>
              <a:buFontTx/>
              <a:buChar char="-"/>
            </a:pPr>
            <a:r>
              <a:rPr lang="fr-FR" b="1" dirty="0" smtClean="0"/>
              <a:t>Etage moyen ou intermédiaire ou </a:t>
            </a:r>
            <a:r>
              <a:rPr lang="fr-FR" b="1" dirty="0" smtClean="0">
                <a:solidFill>
                  <a:srgbClr val="FF0000"/>
                </a:solidFill>
              </a:rPr>
              <a:t>Oropharynx</a:t>
            </a:r>
            <a:r>
              <a:rPr lang="fr-FR" b="1" dirty="0" smtClean="0"/>
              <a:t>: fait suite au gosier ou fond de la gorge</a:t>
            </a:r>
          </a:p>
          <a:p>
            <a:pPr>
              <a:buFontTx/>
              <a:buChar char="-"/>
            </a:pPr>
            <a:r>
              <a:rPr lang="fr-FR" b="1" dirty="0" smtClean="0"/>
              <a:t>Etage caudal ou inférieur appelé </a:t>
            </a:r>
            <a:r>
              <a:rPr lang="fr-FR" b="1" dirty="0" err="1" smtClean="0">
                <a:solidFill>
                  <a:srgbClr val="FF0000"/>
                </a:solidFill>
              </a:rPr>
              <a:t>Laryngo</a:t>
            </a:r>
            <a:r>
              <a:rPr lang="fr-FR" b="1" dirty="0" smtClean="0">
                <a:solidFill>
                  <a:srgbClr val="FF0000"/>
                </a:solidFill>
              </a:rPr>
              <a:t>-pharynx</a:t>
            </a:r>
            <a:r>
              <a:rPr lang="fr-FR" b="1" dirty="0" smtClean="0"/>
              <a:t>: situé dorsalement au larynx ,il se continue par l’œsophage.</a:t>
            </a:r>
          </a:p>
          <a:p>
            <a:pPr>
              <a:buFontTx/>
              <a:buChar char="-"/>
            </a:pPr>
            <a:r>
              <a:rPr lang="fr-FR" b="1" dirty="0" smtClean="0"/>
              <a:t>L’ouverture de la bouche avec le nez se fait par des ouvertures appelées: </a:t>
            </a:r>
            <a:r>
              <a:rPr lang="fr-FR" b="1" dirty="0" smtClean="0">
                <a:solidFill>
                  <a:srgbClr val="FF0000"/>
                </a:solidFill>
              </a:rPr>
              <a:t>les choanes</a:t>
            </a:r>
          </a:p>
          <a:p>
            <a:pPr>
              <a:buFontTx/>
              <a:buChar char="-"/>
            </a:pPr>
            <a:r>
              <a:rPr lang="fr-FR" b="1" dirty="0" smtClean="0"/>
              <a:t>La communication du pharynx avec l’oreille moyenne se fait par: la trompe auditive </a:t>
            </a:r>
            <a:r>
              <a:rPr lang="fr-FR" b="1" dirty="0" smtClean="0">
                <a:solidFill>
                  <a:srgbClr val="FF0000"/>
                </a:solidFill>
              </a:rPr>
              <a:t>ou Trompe d’Eustache.</a:t>
            </a:r>
          </a:p>
          <a:p>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28604"/>
          </a:xfrm>
        </p:spPr>
        <p:txBody>
          <a:bodyPr>
            <a:normAutofit fontScale="90000"/>
          </a:bodyPr>
          <a:lstStyle/>
          <a:p>
            <a:endParaRPr lang="fr-FR" dirty="0"/>
          </a:p>
        </p:txBody>
      </p:sp>
      <p:sp>
        <p:nvSpPr>
          <p:cNvPr id="3" name="Espace réservé du contenu 2"/>
          <p:cNvSpPr>
            <a:spLocks noGrp="1"/>
          </p:cNvSpPr>
          <p:nvPr>
            <p:ph idx="1"/>
          </p:nvPr>
        </p:nvSpPr>
        <p:spPr>
          <a:xfrm>
            <a:off x="457200" y="428604"/>
            <a:ext cx="8229600" cy="5786478"/>
          </a:xfrm>
        </p:spPr>
        <p:txBody>
          <a:bodyPr>
            <a:normAutofit lnSpcReduction="10000"/>
          </a:bodyPr>
          <a:lstStyle/>
          <a:p>
            <a:pPr>
              <a:buNone/>
            </a:pPr>
            <a:endParaRPr lang="fr-FR" b="1" dirty="0" smtClean="0"/>
          </a:p>
          <a:p>
            <a:r>
              <a:rPr lang="fr-FR" sz="3300" u="sng" dirty="0" err="1" smtClean="0">
                <a:solidFill>
                  <a:srgbClr val="FF0000"/>
                </a:solidFill>
              </a:rPr>
              <a:t>Naso</a:t>
            </a:r>
            <a:r>
              <a:rPr lang="fr-FR" sz="3300" u="sng" dirty="0" smtClean="0">
                <a:solidFill>
                  <a:srgbClr val="FF0000"/>
                </a:solidFill>
              </a:rPr>
              <a:t>-pharynx</a:t>
            </a:r>
            <a:r>
              <a:rPr lang="fr-FR" sz="3300" dirty="0" smtClean="0">
                <a:solidFill>
                  <a:srgbClr val="FF0000"/>
                </a:solidFill>
              </a:rPr>
              <a:t>:</a:t>
            </a:r>
            <a:r>
              <a:rPr lang="fr-FR" sz="3300" dirty="0" smtClean="0"/>
              <a:t> ou partie nasale (</a:t>
            </a:r>
            <a:r>
              <a:rPr lang="fr-FR" sz="3300" dirty="0" err="1" smtClean="0"/>
              <a:t>cavum</a:t>
            </a:r>
            <a:r>
              <a:rPr lang="fr-FR" sz="3300" dirty="0" smtClean="0"/>
              <a:t>), elle est en communication avec les cavités nasales par </a:t>
            </a:r>
            <a:r>
              <a:rPr lang="fr-FR" sz="3300" dirty="0" smtClean="0">
                <a:solidFill>
                  <a:srgbClr val="0070C0"/>
                </a:solidFill>
              </a:rPr>
              <a:t>les choanes</a:t>
            </a:r>
            <a:r>
              <a:rPr lang="fr-FR" sz="3300" dirty="0" smtClean="0"/>
              <a:t>: vastes ouvertures situées de chaque côté des cavités nasales; Sa paroi dorsale est concave et sa paroi rostrale adossée à la base du crâne constitue: </a:t>
            </a:r>
            <a:r>
              <a:rPr lang="fr-FR" sz="3300" dirty="0" smtClean="0">
                <a:solidFill>
                  <a:srgbClr val="0070C0"/>
                </a:solidFill>
              </a:rPr>
              <a:t>la voûte ou </a:t>
            </a:r>
            <a:r>
              <a:rPr lang="fr-FR" sz="3300" dirty="0" err="1" smtClean="0">
                <a:solidFill>
                  <a:srgbClr val="0070C0"/>
                </a:solidFill>
              </a:rPr>
              <a:t>fornix</a:t>
            </a:r>
            <a:r>
              <a:rPr lang="fr-FR" sz="3300" dirty="0" smtClean="0">
                <a:solidFill>
                  <a:srgbClr val="0070C0"/>
                </a:solidFill>
              </a:rPr>
              <a:t> du pharynx.</a:t>
            </a:r>
          </a:p>
          <a:p>
            <a:pPr>
              <a:buNone/>
            </a:pPr>
            <a:r>
              <a:rPr lang="fr-FR" sz="3300" dirty="0" smtClean="0"/>
              <a:t>    Chaque paroi latérale montre l’orifice pharyngien de </a:t>
            </a:r>
            <a:r>
              <a:rPr lang="fr-FR" sz="3300" dirty="0" smtClean="0">
                <a:solidFill>
                  <a:srgbClr val="00B050"/>
                </a:solidFill>
              </a:rPr>
              <a:t>la trompe auditive</a:t>
            </a:r>
            <a:r>
              <a:rPr lang="fr-FR" sz="3300" dirty="0" smtClean="0"/>
              <a:t>. La paroi ventrale  est formée par le palais mou.</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28604"/>
          </a:xfrm>
        </p:spPr>
        <p:txBody>
          <a:bodyPr>
            <a:normAutofit fontScale="90000"/>
          </a:bodyPr>
          <a:lstStyle/>
          <a:p>
            <a:endParaRPr lang="fr-FR" dirty="0"/>
          </a:p>
        </p:txBody>
      </p:sp>
      <p:sp>
        <p:nvSpPr>
          <p:cNvPr id="3" name="Espace réservé du contenu 2"/>
          <p:cNvSpPr>
            <a:spLocks noGrp="1"/>
          </p:cNvSpPr>
          <p:nvPr>
            <p:ph idx="1"/>
          </p:nvPr>
        </p:nvSpPr>
        <p:spPr>
          <a:xfrm>
            <a:off x="457200" y="428604"/>
            <a:ext cx="8229600" cy="6215106"/>
          </a:xfrm>
        </p:spPr>
        <p:txBody>
          <a:bodyPr>
            <a:normAutofit fontScale="92500" lnSpcReduction="10000"/>
          </a:bodyPr>
          <a:lstStyle/>
          <a:p>
            <a:r>
              <a:rPr lang="fr-FR" u="sng" dirty="0" err="1" smtClean="0">
                <a:solidFill>
                  <a:srgbClr val="FF0000"/>
                </a:solidFill>
              </a:rPr>
              <a:t>Oro-pharynx</a:t>
            </a:r>
            <a:r>
              <a:rPr lang="fr-FR" dirty="0" smtClean="0">
                <a:solidFill>
                  <a:srgbClr val="FF0000"/>
                </a:solidFill>
              </a:rPr>
              <a:t>: </a:t>
            </a:r>
            <a:r>
              <a:rPr lang="fr-FR" dirty="0" smtClean="0"/>
              <a:t>ou partie orale. Elle se situe entre la racine de la langue et le voile du palais et constitue: </a:t>
            </a:r>
            <a:r>
              <a:rPr lang="fr-FR" dirty="0" smtClean="0">
                <a:solidFill>
                  <a:srgbClr val="0070C0"/>
                </a:solidFill>
              </a:rPr>
              <a:t>le gosier ou arrière-bouche</a:t>
            </a:r>
          </a:p>
          <a:p>
            <a:pPr>
              <a:buNone/>
            </a:pPr>
            <a:r>
              <a:rPr lang="fr-FR" dirty="0" smtClean="0"/>
              <a:t>    Caudalement au voile du palais, l’</a:t>
            </a:r>
            <a:r>
              <a:rPr lang="fr-FR" dirty="0" err="1" smtClean="0"/>
              <a:t>oro-pharynx</a:t>
            </a:r>
            <a:r>
              <a:rPr lang="fr-FR" dirty="0" smtClean="0"/>
              <a:t> se prolonge par le </a:t>
            </a:r>
            <a:r>
              <a:rPr lang="fr-FR" dirty="0" err="1" smtClean="0"/>
              <a:t>naso</a:t>
            </a:r>
            <a:r>
              <a:rPr lang="fr-FR" dirty="0" smtClean="0"/>
              <a:t>-pharynx.</a:t>
            </a:r>
          </a:p>
          <a:p>
            <a:endParaRPr lang="fr-FR" dirty="0" smtClean="0"/>
          </a:p>
          <a:p>
            <a:r>
              <a:rPr lang="fr-FR" u="sng" dirty="0" err="1" smtClean="0">
                <a:solidFill>
                  <a:srgbClr val="FF0000"/>
                </a:solidFill>
              </a:rPr>
              <a:t>Laryngo</a:t>
            </a:r>
            <a:r>
              <a:rPr lang="fr-FR" u="sng" dirty="0" smtClean="0">
                <a:solidFill>
                  <a:srgbClr val="FF0000"/>
                </a:solidFill>
              </a:rPr>
              <a:t>--pharynx</a:t>
            </a:r>
            <a:r>
              <a:rPr lang="fr-FR" dirty="0" smtClean="0">
                <a:solidFill>
                  <a:srgbClr val="FF0000"/>
                </a:solidFill>
              </a:rPr>
              <a:t>: </a:t>
            </a:r>
            <a:r>
              <a:rPr lang="fr-FR" dirty="0" smtClean="0"/>
              <a:t>ou partie laryngienne, elle va de la base de l’épiglotte à l’entrée de l’œsophage. Ses parois dorsales et latérales sont lisses et concaves. La paroi ventrale est occupée en grande partie par l’entrée du larynx. Elle forme une sorte d’entonnoir: </a:t>
            </a:r>
            <a:r>
              <a:rPr lang="fr-FR" dirty="0" smtClean="0">
                <a:solidFill>
                  <a:srgbClr val="0070C0"/>
                </a:solidFill>
              </a:rPr>
              <a:t>le vestibule de l’œsophage </a:t>
            </a:r>
            <a:r>
              <a:rPr lang="fr-FR" dirty="0" smtClean="0"/>
              <a:t>ou partie œsophagienne du pharynx </a:t>
            </a:r>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C:\Users\HP\Desktop\Cours A2\P3090082.JPG"/>
          <p:cNvPicPr>
            <a:picLocks noGrp="1" noChangeAspect="1" noChangeArrowheads="1"/>
          </p:cNvPicPr>
          <p:nvPr>
            <p:ph idx="1"/>
          </p:nvPr>
        </p:nvPicPr>
        <p:blipFill>
          <a:blip r:embed="rId2" cstate="print"/>
          <a:srcRect/>
          <a:stretch>
            <a:fillRect/>
          </a:stretch>
        </p:blipFill>
        <p:spPr bwMode="auto">
          <a:xfrm>
            <a:off x="214282" y="214290"/>
            <a:ext cx="8786874" cy="642942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b="1" u="sng" dirty="0" smtClean="0"/>
              <a:t>Poches gutturales</a:t>
            </a:r>
            <a:endParaRPr lang="fr-FR" b="1" u="sng" dirty="0"/>
          </a:p>
        </p:txBody>
      </p:sp>
      <p:pic>
        <p:nvPicPr>
          <p:cNvPr id="2050" name="Picture 2" descr="C:\Users\HP\Desktop\Splanchno\cavit nasales cheval.jpg"/>
          <p:cNvPicPr>
            <a:picLocks noGrp="1" noChangeAspect="1" noChangeArrowheads="1"/>
          </p:cNvPicPr>
          <p:nvPr>
            <p:ph idx="1"/>
          </p:nvPr>
        </p:nvPicPr>
        <p:blipFill>
          <a:blip r:embed="rId2"/>
          <a:srcRect/>
          <a:stretch>
            <a:fillRect/>
          </a:stretch>
        </p:blipFill>
        <p:spPr bwMode="auto">
          <a:xfrm>
            <a:off x="214282" y="1071546"/>
            <a:ext cx="8715436" cy="5214974"/>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b="1" u="sng" dirty="0" smtClean="0"/>
              <a:t>Muscles du pharynx</a:t>
            </a:r>
            <a:endParaRPr lang="fr-FR" b="1" u="sng" dirty="0"/>
          </a:p>
        </p:txBody>
      </p:sp>
      <p:sp>
        <p:nvSpPr>
          <p:cNvPr id="3" name="Espace réservé du contenu 2"/>
          <p:cNvSpPr>
            <a:spLocks noGrp="1"/>
          </p:cNvSpPr>
          <p:nvPr>
            <p:ph idx="1"/>
          </p:nvPr>
        </p:nvSpPr>
        <p:spPr>
          <a:xfrm>
            <a:off x="457200" y="1000108"/>
            <a:ext cx="8229600" cy="5572164"/>
          </a:xfrm>
        </p:spPr>
        <p:txBody>
          <a:bodyPr>
            <a:normAutofit fontScale="92500" lnSpcReduction="20000"/>
          </a:bodyPr>
          <a:lstStyle/>
          <a:p>
            <a:r>
              <a:rPr lang="fr-FR" dirty="0" smtClean="0">
                <a:solidFill>
                  <a:srgbClr val="FF0000"/>
                </a:solidFill>
              </a:rPr>
              <a:t>7 paires de muscles </a:t>
            </a:r>
            <a:r>
              <a:rPr lang="fr-FR" dirty="0" smtClean="0"/>
              <a:t>enveloppent le pharynx: elles prennent origine sur l’os ptérygoïde, le palais mou, l’os hyoïde et les cartilages du larynx et viennent se terminer sur le raphé médian de sa face dorsale:</a:t>
            </a:r>
          </a:p>
          <a:p>
            <a:pPr>
              <a:buNone/>
            </a:pPr>
            <a:r>
              <a:rPr lang="fr-FR" dirty="0" smtClean="0"/>
              <a:t>-   M. palato-pharyngien</a:t>
            </a:r>
          </a:p>
          <a:p>
            <a:pPr>
              <a:buNone/>
            </a:pPr>
            <a:r>
              <a:rPr lang="fr-FR" dirty="0" smtClean="0"/>
              <a:t>-   M. </a:t>
            </a:r>
            <a:r>
              <a:rPr lang="fr-FR" dirty="0" err="1" smtClean="0"/>
              <a:t>ptérygo</a:t>
            </a:r>
            <a:r>
              <a:rPr lang="fr-FR" dirty="0" smtClean="0"/>
              <a:t>-pharyngien</a:t>
            </a:r>
          </a:p>
          <a:p>
            <a:pPr>
              <a:buFontTx/>
              <a:buChar char="-"/>
            </a:pPr>
            <a:r>
              <a:rPr lang="fr-FR" dirty="0" smtClean="0"/>
              <a:t>M. stylo-pharyngien rostral </a:t>
            </a:r>
          </a:p>
          <a:p>
            <a:pPr>
              <a:buFontTx/>
              <a:buChar char="-"/>
            </a:pPr>
            <a:r>
              <a:rPr lang="fr-FR" dirty="0" smtClean="0"/>
              <a:t>M. </a:t>
            </a:r>
            <a:r>
              <a:rPr lang="fr-FR" dirty="0" err="1" smtClean="0"/>
              <a:t>hyo</a:t>
            </a:r>
            <a:r>
              <a:rPr lang="fr-FR" dirty="0" smtClean="0"/>
              <a:t>-pharyngien</a:t>
            </a:r>
          </a:p>
          <a:p>
            <a:pPr>
              <a:buFontTx/>
              <a:buChar char="-"/>
            </a:pPr>
            <a:r>
              <a:rPr lang="fr-FR" dirty="0" smtClean="0"/>
              <a:t>M. </a:t>
            </a:r>
            <a:r>
              <a:rPr lang="fr-FR" dirty="0" err="1" smtClean="0"/>
              <a:t>thyro</a:t>
            </a:r>
            <a:r>
              <a:rPr lang="fr-FR" dirty="0" smtClean="0"/>
              <a:t>-pharyngien</a:t>
            </a:r>
          </a:p>
          <a:p>
            <a:pPr>
              <a:buFontTx/>
              <a:buChar char="-"/>
            </a:pPr>
            <a:r>
              <a:rPr lang="fr-FR" dirty="0" smtClean="0"/>
              <a:t>M. </a:t>
            </a:r>
            <a:r>
              <a:rPr lang="fr-FR" dirty="0" err="1" smtClean="0"/>
              <a:t>crico</a:t>
            </a:r>
            <a:r>
              <a:rPr lang="fr-FR" dirty="0" smtClean="0"/>
              <a:t>-pharyngien</a:t>
            </a:r>
          </a:p>
          <a:p>
            <a:pPr>
              <a:buFontTx/>
              <a:buChar char="-"/>
            </a:pPr>
            <a:r>
              <a:rPr lang="fr-FR" dirty="0" smtClean="0"/>
              <a:t>M. stylo-pharyngien caudal</a:t>
            </a:r>
          </a:p>
          <a:p>
            <a:pPr>
              <a:buFontTx/>
              <a:buChar char="-"/>
            </a:pPr>
            <a:endParaRPr lang="fr-FR" dirty="0" smtClean="0"/>
          </a:p>
          <a:p>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normAutofit/>
          </a:bodyPr>
          <a:lstStyle/>
          <a:p>
            <a:r>
              <a:rPr lang="fr-FR" b="1" u="sng" dirty="0" err="1" smtClean="0"/>
              <a:t>Tonsilles</a:t>
            </a:r>
            <a:endParaRPr lang="fr-FR" b="1" u="sng" dirty="0"/>
          </a:p>
        </p:txBody>
      </p:sp>
      <p:sp>
        <p:nvSpPr>
          <p:cNvPr id="3" name="Espace réservé du contenu 2"/>
          <p:cNvSpPr>
            <a:spLocks noGrp="1"/>
          </p:cNvSpPr>
          <p:nvPr>
            <p:ph sz="half" idx="1"/>
          </p:nvPr>
        </p:nvSpPr>
        <p:spPr>
          <a:xfrm>
            <a:off x="214282" y="857232"/>
            <a:ext cx="4429156" cy="5786478"/>
          </a:xfrm>
        </p:spPr>
        <p:txBody>
          <a:bodyPr>
            <a:normAutofit fontScale="70000" lnSpcReduction="20000"/>
          </a:bodyPr>
          <a:lstStyle/>
          <a:p>
            <a:pPr>
              <a:buNone/>
            </a:pPr>
            <a:r>
              <a:rPr lang="fr-FR" sz="4000" dirty="0" smtClean="0">
                <a:solidFill>
                  <a:srgbClr val="FF0000"/>
                </a:solidFill>
              </a:rPr>
              <a:t>      Ou amygdales</a:t>
            </a:r>
          </a:p>
          <a:p>
            <a:pPr>
              <a:buNone/>
            </a:pPr>
            <a:r>
              <a:rPr lang="fr-FR" sz="4000" dirty="0" smtClean="0"/>
              <a:t>    </a:t>
            </a:r>
          </a:p>
          <a:p>
            <a:pPr>
              <a:buNone/>
            </a:pPr>
            <a:r>
              <a:rPr lang="fr-FR" sz="4000" dirty="0" smtClean="0"/>
              <a:t>    Ce sont des formations lymphatiques annexées à la muqueuse du pharynx.</a:t>
            </a:r>
          </a:p>
          <a:p>
            <a:pPr>
              <a:buNone/>
            </a:pPr>
            <a:r>
              <a:rPr lang="fr-FR" sz="4000" dirty="0" smtClean="0"/>
              <a:t>    Elles sont disposées en double rangée sur les parois du gosier et celles du </a:t>
            </a:r>
            <a:r>
              <a:rPr lang="fr-FR" sz="4000" dirty="0" err="1" smtClean="0"/>
              <a:t>naso</a:t>
            </a:r>
            <a:r>
              <a:rPr lang="fr-FR" sz="4000" dirty="0" smtClean="0"/>
              <a:t>-pharynx</a:t>
            </a:r>
          </a:p>
          <a:p>
            <a:pPr>
              <a:buNone/>
            </a:pPr>
            <a:r>
              <a:rPr lang="fr-FR" sz="4000" dirty="0" smtClean="0"/>
              <a:t>    La fonction des amygdales est de piéger les bactéries et les virus pouvant entrer dans l'organisme par la gorge.</a:t>
            </a:r>
            <a:endParaRPr lang="fr-FR" sz="4000" dirty="0"/>
          </a:p>
        </p:txBody>
      </p:sp>
      <p:pic>
        <p:nvPicPr>
          <p:cNvPr id="1026" name="Picture 2" descr="C:\Users\HP\Desktop\téléchargement.jpg"/>
          <p:cNvPicPr>
            <a:picLocks noGrp="1" noChangeAspect="1" noChangeArrowheads="1"/>
          </p:cNvPicPr>
          <p:nvPr>
            <p:ph sz="half" idx="2"/>
          </p:nvPr>
        </p:nvPicPr>
        <p:blipFill>
          <a:blip r:embed="rId2"/>
          <a:srcRect/>
          <a:stretch>
            <a:fillRect/>
          </a:stretch>
        </p:blipFill>
        <p:spPr bwMode="auto">
          <a:xfrm>
            <a:off x="5143504" y="642918"/>
            <a:ext cx="3357586" cy="3071834"/>
          </a:xfrm>
          <a:prstGeom prst="rect">
            <a:avLst/>
          </a:prstGeom>
          <a:noFill/>
        </p:spPr>
      </p:pic>
      <p:pic>
        <p:nvPicPr>
          <p:cNvPr id="1027" name="Picture 3" descr="C:\Users\HP\Desktop\téléchargement (1).jpg"/>
          <p:cNvPicPr>
            <a:picLocks noChangeAspect="1" noChangeArrowheads="1"/>
          </p:cNvPicPr>
          <p:nvPr/>
        </p:nvPicPr>
        <p:blipFill>
          <a:blip r:embed="rId3"/>
          <a:srcRect/>
          <a:stretch>
            <a:fillRect/>
          </a:stretch>
        </p:blipFill>
        <p:spPr bwMode="auto">
          <a:xfrm>
            <a:off x="5000628" y="3643314"/>
            <a:ext cx="3929090" cy="3000396"/>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714356"/>
          </a:xfrm>
        </p:spPr>
        <p:txBody>
          <a:bodyPr>
            <a:normAutofit fontScale="90000"/>
          </a:bodyPr>
          <a:lstStyle/>
          <a:p>
            <a:r>
              <a:rPr lang="fr-FR" u="sng" dirty="0" smtClean="0"/>
              <a:t>Fonction du pharynx</a:t>
            </a:r>
            <a:endParaRPr lang="fr-FR" u="sng" dirty="0"/>
          </a:p>
        </p:txBody>
      </p:sp>
      <p:sp>
        <p:nvSpPr>
          <p:cNvPr id="6" name="Espace réservé du contenu 5"/>
          <p:cNvSpPr>
            <a:spLocks noGrp="1"/>
          </p:cNvSpPr>
          <p:nvPr>
            <p:ph idx="1"/>
          </p:nvPr>
        </p:nvSpPr>
        <p:spPr>
          <a:xfrm>
            <a:off x="457200" y="714356"/>
            <a:ext cx="8229600" cy="5411807"/>
          </a:xfrm>
        </p:spPr>
        <p:txBody>
          <a:bodyPr/>
          <a:lstStyle/>
          <a:p>
            <a:r>
              <a:rPr lang="fr-FR" dirty="0" smtClean="0"/>
              <a:t>Entre les déglutitions, le pharynx se comporte comme un simple canal reliant les cavités nasales à la bouche.</a:t>
            </a:r>
          </a:p>
          <a:p>
            <a:r>
              <a:rPr lang="fr-FR" dirty="0" smtClean="0"/>
              <a:t>Il joue ainsi un rôle passif dans la respiration.</a:t>
            </a:r>
          </a:p>
          <a:p>
            <a:r>
              <a:rPr lang="fr-FR" dirty="0" smtClean="0"/>
              <a:t>Au contraire, il intervient de façon active dans la déglutition.</a:t>
            </a:r>
          </a:p>
          <a:p>
            <a:r>
              <a:rPr lang="fr-FR" dirty="0" smtClean="0"/>
              <a:t>Celle-ci comporte </a:t>
            </a:r>
            <a:r>
              <a:rPr lang="fr-FR" dirty="0" smtClean="0">
                <a:solidFill>
                  <a:srgbClr val="FF0000"/>
                </a:solidFill>
              </a:rPr>
              <a:t>3 temps </a:t>
            </a:r>
            <a:r>
              <a:rPr lang="fr-FR" dirty="0" smtClean="0"/>
              <a:t>dont le </a:t>
            </a:r>
            <a:r>
              <a:rPr lang="fr-FR" dirty="0" smtClean="0">
                <a:solidFill>
                  <a:srgbClr val="0070C0"/>
                </a:solidFill>
              </a:rPr>
              <a:t>1</a:t>
            </a:r>
            <a:r>
              <a:rPr lang="fr-FR" baseline="30000" dirty="0" smtClean="0">
                <a:solidFill>
                  <a:srgbClr val="0070C0"/>
                </a:solidFill>
              </a:rPr>
              <a:t>er</a:t>
            </a:r>
            <a:r>
              <a:rPr lang="fr-FR" dirty="0" smtClean="0">
                <a:solidFill>
                  <a:srgbClr val="0070C0"/>
                </a:solidFill>
              </a:rPr>
              <a:t> , oral, est volontaire, </a:t>
            </a:r>
            <a:r>
              <a:rPr lang="fr-FR" dirty="0" smtClean="0"/>
              <a:t>commandé par l’élévation de la langue qui chasse le bol alimentaire dans le gosier.</a:t>
            </a:r>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85728"/>
          </a:xfrm>
        </p:spPr>
        <p:txBody>
          <a:bodyPr>
            <a:normAutofit fontScale="90000"/>
          </a:bodyPr>
          <a:lstStyle/>
          <a:p>
            <a:endParaRPr lang="fr-FR" dirty="0"/>
          </a:p>
        </p:txBody>
      </p:sp>
      <p:sp>
        <p:nvSpPr>
          <p:cNvPr id="3" name="Espace réservé du contenu 2"/>
          <p:cNvSpPr>
            <a:spLocks noGrp="1"/>
          </p:cNvSpPr>
          <p:nvPr>
            <p:ph idx="1"/>
          </p:nvPr>
        </p:nvSpPr>
        <p:spPr>
          <a:xfrm>
            <a:off x="214282" y="285728"/>
            <a:ext cx="8715436" cy="6357982"/>
          </a:xfrm>
        </p:spPr>
        <p:txBody>
          <a:bodyPr>
            <a:normAutofit fontScale="92500" lnSpcReduction="10000"/>
          </a:bodyPr>
          <a:lstStyle/>
          <a:p>
            <a:r>
              <a:rPr lang="fr-FR" dirty="0" smtClean="0"/>
              <a:t>Des </a:t>
            </a:r>
            <a:r>
              <a:rPr lang="fr-FR" dirty="0" smtClean="0">
                <a:solidFill>
                  <a:srgbClr val="0070C0"/>
                </a:solidFill>
              </a:rPr>
              <a:t>2 autres temps involontaires</a:t>
            </a:r>
            <a:r>
              <a:rPr lang="fr-FR" dirty="0" smtClean="0"/>
              <a:t>, l’un est </a:t>
            </a:r>
            <a:r>
              <a:rPr lang="fr-FR" dirty="0" smtClean="0">
                <a:solidFill>
                  <a:srgbClr val="FF0000"/>
                </a:solidFill>
              </a:rPr>
              <a:t>pharyngien</a:t>
            </a:r>
            <a:r>
              <a:rPr lang="fr-FR" dirty="0" smtClean="0"/>
              <a:t> et l’autre </a:t>
            </a:r>
            <a:r>
              <a:rPr lang="fr-FR" dirty="0" smtClean="0">
                <a:solidFill>
                  <a:srgbClr val="FF0000"/>
                </a:solidFill>
              </a:rPr>
              <a:t>œsophagien</a:t>
            </a:r>
            <a:r>
              <a:rPr lang="fr-FR" dirty="0" smtClean="0"/>
              <a:t>.</a:t>
            </a:r>
          </a:p>
          <a:p>
            <a:r>
              <a:rPr lang="fr-FR" dirty="0" smtClean="0"/>
              <a:t>Dans le 1</a:t>
            </a:r>
            <a:r>
              <a:rPr lang="fr-FR" baseline="30000" dirty="0" smtClean="0"/>
              <a:t>er</a:t>
            </a:r>
            <a:r>
              <a:rPr lang="fr-FR" dirty="0" smtClean="0"/>
              <a:t> ,le pharynx transporte les aliments de l’isthme du gosier à l’entrée de l’œsophage; A ce moment, le voile du palais est soulevé et s’applique contre la paroi dorsale interdisant tout passage vers les cavités nasales.</a:t>
            </a:r>
          </a:p>
          <a:p>
            <a:r>
              <a:rPr lang="fr-FR" dirty="0" smtClean="0"/>
              <a:t>En même temps , l’épiglotte est rabattue passivement et ferme l’entrée du larynx.</a:t>
            </a:r>
          </a:p>
          <a:p>
            <a:r>
              <a:rPr lang="fr-FR" dirty="0" smtClean="0"/>
              <a:t>Dès que le bol alimentaire a pénétré dans l’œsophage, larynx et pharynx reprennent leur position de repos.</a:t>
            </a:r>
          </a:p>
          <a:p>
            <a:r>
              <a:rPr lang="fr-FR" dirty="0" smtClean="0"/>
              <a:t>Le voile du palais revient vers la racine de la langue , l’épiglotte aussi et la respiration reprend. </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fr-FR" b="1" u="sng" dirty="0" smtClean="0"/>
              <a:t>Bouche</a:t>
            </a:r>
            <a:endParaRPr lang="fr-FR" b="1" u="sng" dirty="0"/>
          </a:p>
        </p:txBody>
      </p:sp>
      <p:sp>
        <p:nvSpPr>
          <p:cNvPr id="3" name="Espace réservé du contenu 2"/>
          <p:cNvSpPr>
            <a:spLocks noGrp="1"/>
          </p:cNvSpPr>
          <p:nvPr>
            <p:ph idx="1"/>
          </p:nvPr>
        </p:nvSpPr>
        <p:spPr>
          <a:xfrm>
            <a:off x="457200" y="642918"/>
            <a:ext cx="8229600" cy="6000792"/>
          </a:xfrm>
        </p:spPr>
        <p:txBody>
          <a:bodyPr>
            <a:normAutofit lnSpcReduction="10000"/>
          </a:bodyPr>
          <a:lstStyle/>
          <a:p>
            <a:r>
              <a:rPr lang="fr-FR" dirty="0" smtClean="0"/>
              <a:t>C’est l’orifice initial de l’appareil digestif appelé: </a:t>
            </a:r>
            <a:r>
              <a:rPr lang="fr-FR" dirty="0" smtClean="0">
                <a:solidFill>
                  <a:srgbClr val="FF0000"/>
                </a:solidFill>
              </a:rPr>
              <a:t>cavité orale.</a:t>
            </a:r>
          </a:p>
          <a:p>
            <a:r>
              <a:rPr lang="fr-FR" dirty="0" smtClean="0"/>
              <a:t>Allongée et beaucoup plus longue que large chez les Ongulés et surtout Equidés</a:t>
            </a:r>
          </a:p>
          <a:p>
            <a:r>
              <a:rPr lang="fr-FR" dirty="0" smtClean="0"/>
              <a:t>Brève chez le Chat et l’Homme</a:t>
            </a:r>
          </a:p>
          <a:p>
            <a:r>
              <a:rPr lang="fr-FR" dirty="0" smtClean="0"/>
              <a:t>Possibilité d’ouverture plus grande chez les Carnivores que chez les Ongulés</a:t>
            </a:r>
          </a:p>
          <a:p>
            <a:r>
              <a:rPr lang="fr-FR" dirty="0" smtClean="0"/>
              <a:t>Elle communique en avant avec l’extérieur par: </a:t>
            </a:r>
            <a:r>
              <a:rPr lang="fr-FR" dirty="0" smtClean="0">
                <a:solidFill>
                  <a:srgbClr val="FF0000"/>
                </a:solidFill>
              </a:rPr>
              <a:t>la fente orale </a:t>
            </a:r>
            <a:r>
              <a:rPr lang="fr-FR" dirty="0" smtClean="0"/>
              <a:t>ou ouverture de la bouche et en arrière avec le pharynx par: </a:t>
            </a:r>
            <a:r>
              <a:rPr lang="fr-FR" dirty="0" smtClean="0">
                <a:solidFill>
                  <a:srgbClr val="FF0000"/>
                </a:solidFill>
              </a:rPr>
              <a:t>l’isthme du gosier</a:t>
            </a:r>
            <a:r>
              <a:rPr lang="fr-FR" dirty="0" smtClean="0"/>
              <a:t>; Elle est délimitée par des parois qui sont:</a:t>
            </a:r>
          </a:p>
          <a:p>
            <a:endParaRPr lang="fr-FR"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b="1" u="sng" dirty="0" err="1" smtClean="0"/>
              <a:t>Oesophage</a:t>
            </a:r>
            <a:endParaRPr lang="fr-FR" b="1" u="sng" dirty="0"/>
          </a:p>
        </p:txBody>
      </p:sp>
      <p:sp>
        <p:nvSpPr>
          <p:cNvPr id="3" name="Espace réservé du contenu 2"/>
          <p:cNvSpPr>
            <a:spLocks noGrp="1"/>
          </p:cNvSpPr>
          <p:nvPr>
            <p:ph idx="1"/>
          </p:nvPr>
        </p:nvSpPr>
        <p:spPr>
          <a:xfrm>
            <a:off x="457200" y="642918"/>
            <a:ext cx="8229600" cy="6000792"/>
          </a:xfrm>
        </p:spPr>
        <p:txBody>
          <a:bodyPr>
            <a:normAutofit fontScale="85000" lnSpcReduction="20000"/>
          </a:bodyPr>
          <a:lstStyle/>
          <a:p>
            <a:r>
              <a:rPr lang="fr-FR" dirty="0" smtClean="0"/>
              <a:t>Conduit musculo-membraneux qui fait suite au pharynx et se termine à l’estomac dans lequel il débouche par l’orifice du cardia.</a:t>
            </a:r>
          </a:p>
          <a:p>
            <a:r>
              <a:rPr lang="fr-FR" dirty="0" smtClean="0"/>
              <a:t>Vide au repos, il intervient de façon active dans la déglutition dont il assure le dernier temps, plus long que le temps pharyngien.</a:t>
            </a:r>
          </a:p>
          <a:p>
            <a:r>
              <a:rPr lang="fr-FR" dirty="0" smtClean="0"/>
              <a:t>L’orifice de ce conduit est situé dorsalement au larynx, il descend ensuite dans le cou, dévie à gauche et traverse l’ouverture du thorax.</a:t>
            </a:r>
          </a:p>
          <a:p>
            <a:r>
              <a:rPr lang="fr-FR" dirty="0" smtClean="0"/>
              <a:t>Dans le médiastin ,il franchit la base du cœur, traverse l’ouverture du diaphragme et s’attache immédiatement sur l’estomac</a:t>
            </a:r>
          </a:p>
          <a:p>
            <a:pPr>
              <a:buNone/>
            </a:pPr>
            <a:r>
              <a:rPr lang="fr-FR" dirty="0" smtClean="0"/>
              <a:t>     Ce trajet est donc divisible en 3 parties inégales:</a:t>
            </a:r>
          </a:p>
          <a:p>
            <a:pPr>
              <a:buFontTx/>
              <a:buChar char="-"/>
            </a:pPr>
            <a:r>
              <a:rPr lang="fr-FR" dirty="0" smtClean="0"/>
              <a:t>Une </a:t>
            </a:r>
            <a:r>
              <a:rPr lang="fr-FR" dirty="0" smtClean="0">
                <a:solidFill>
                  <a:srgbClr val="FF0000"/>
                </a:solidFill>
              </a:rPr>
              <a:t>cervicale</a:t>
            </a:r>
            <a:endParaRPr lang="fr-FR" dirty="0" smtClean="0"/>
          </a:p>
          <a:p>
            <a:pPr>
              <a:buFontTx/>
              <a:buChar char="-"/>
            </a:pPr>
            <a:r>
              <a:rPr lang="fr-FR" dirty="0" smtClean="0"/>
              <a:t>Une </a:t>
            </a:r>
            <a:r>
              <a:rPr lang="fr-FR" dirty="0" smtClean="0">
                <a:solidFill>
                  <a:srgbClr val="FF0000"/>
                </a:solidFill>
              </a:rPr>
              <a:t>thoracique</a:t>
            </a:r>
            <a:endParaRPr lang="fr-FR" dirty="0" smtClean="0"/>
          </a:p>
          <a:p>
            <a:pPr>
              <a:buFontTx/>
              <a:buChar char="-"/>
            </a:pPr>
            <a:r>
              <a:rPr lang="fr-FR" dirty="0" smtClean="0"/>
              <a:t>Une </a:t>
            </a:r>
            <a:r>
              <a:rPr lang="fr-FR" dirty="0" smtClean="0">
                <a:solidFill>
                  <a:srgbClr val="FF0000"/>
                </a:solidFill>
              </a:rPr>
              <a:t>abdominale </a:t>
            </a:r>
            <a:r>
              <a:rPr lang="fr-FR" dirty="0" smtClean="0"/>
              <a:t>très courte</a:t>
            </a:r>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85728"/>
          </a:xfrm>
        </p:spPr>
        <p:txBody>
          <a:bodyPr>
            <a:normAutofit fontScale="90000"/>
          </a:bodyPr>
          <a:lstStyle/>
          <a:p>
            <a:endParaRPr lang="fr-FR" dirty="0"/>
          </a:p>
        </p:txBody>
      </p:sp>
      <p:sp>
        <p:nvSpPr>
          <p:cNvPr id="3" name="Espace réservé du contenu 2"/>
          <p:cNvSpPr>
            <a:spLocks noGrp="1"/>
          </p:cNvSpPr>
          <p:nvPr>
            <p:ph idx="1"/>
          </p:nvPr>
        </p:nvSpPr>
        <p:spPr>
          <a:xfrm>
            <a:off x="457200" y="571480"/>
            <a:ext cx="8229600" cy="6072230"/>
          </a:xfrm>
        </p:spPr>
        <p:txBody>
          <a:bodyPr/>
          <a:lstStyle/>
          <a:p>
            <a:pPr>
              <a:buNone/>
            </a:pPr>
            <a:r>
              <a:rPr lang="fr-FR" dirty="0" smtClean="0"/>
              <a:t> </a:t>
            </a:r>
            <a:r>
              <a:rPr lang="fr-FR" sz="3400" u="sng" dirty="0" smtClean="0"/>
              <a:t>Conformation</a:t>
            </a:r>
            <a:r>
              <a:rPr lang="fr-FR" sz="3300" dirty="0" smtClean="0"/>
              <a:t>: L’œsophage est rouge, </a:t>
            </a:r>
            <a:r>
              <a:rPr lang="fr-FR" sz="3300" dirty="0" err="1" smtClean="0"/>
              <a:t>dépressible</a:t>
            </a:r>
            <a:r>
              <a:rPr lang="fr-FR" sz="3300" dirty="0" smtClean="0"/>
              <a:t> et mou; Sa forme est irrégulière et résulte de la marque des organes voisins.</a:t>
            </a:r>
          </a:p>
          <a:p>
            <a:pPr>
              <a:buNone/>
            </a:pPr>
            <a:r>
              <a:rPr lang="fr-FR" sz="3300" dirty="0" smtClean="0"/>
              <a:t>L’empreinte de la trachée lui donne une face </a:t>
            </a:r>
            <a:r>
              <a:rPr lang="fr-FR" sz="3300" dirty="0" err="1" smtClean="0"/>
              <a:t>planiforme</a:t>
            </a:r>
            <a:r>
              <a:rPr lang="fr-FR" sz="3300" dirty="0" smtClean="0"/>
              <a:t>.</a:t>
            </a:r>
          </a:p>
          <a:p>
            <a:pPr>
              <a:buNone/>
            </a:pPr>
            <a:r>
              <a:rPr lang="fr-FR" sz="3300" dirty="0" smtClean="0"/>
              <a:t>Son calibre n’est pas uniforme, Il est relativement étroit puis devient plus dilaté.</a:t>
            </a:r>
          </a:p>
          <a:p>
            <a:pPr>
              <a:buNone/>
            </a:pPr>
            <a:r>
              <a:rPr lang="fr-FR" sz="3300" dirty="0" smtClean="0"/>
              <a:t>A l’entrée du thorax, il se rétrécit jusqu’au niveau de l’aorte, puis devient plus large jusqu’au niveau du diaphragme.</a:t>
            </a:r>
            <a:endParaRPr lang="fr-FR" sz="33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85728"/>
          </a:xfrm>
        </p:spPr>
        <p:txBody>
          <a:bodyPr>
            <a:normAutofit fontScale="90000"/>
          </a:bodyPr>
          <a:lstStyle/>
          <a:p>
            <a:endParaRPr lang="fr-FR" sz="2800" b="1" u="sng" dirty="0"/>
          </a:p>
        </p:txBody>
      </p:sp>
      <p:sp>
        <p:nvSpPr>
          <p:cNvPr id="3" name="Espace réservé du contenu 2"/>
          <p:cNvSpPr>
            <a:spLocks noGrp="1"/>
          </p:cNvSpPr>
          <p:nvPr>
            <p:ph idx="1"/>
          </p:nvPr>
        </p:nvSpPr>
        <p:spPr>
          <a:xfrm>
            <a:off x="457200" y="428604"/>
            <a:ext cx="8229600" cy="6143668"/>
          </a:xfrm>
        </p:spPr>
        <p:txBody>
          <a:bodyPr>
            <a:normAutofit/>
          </a:bodyPr>
          <a:lstStyle/>
          <a:p>
            <a:pPr>
              <a:buNone/>
            </a:pPr>
            <a:r>
              <a:rPr lang="fr-FR" sz="2800" dirty="0" smtClean="0">
                <a:solidFill>
                  <a:srgbClr val="FF0000"/>
                </a:solidFill>
              </a:rPr>
              <a:t>- </a:t>
            </a:r>
            <a:r>
              <a:rPr lang="fr-FR" sz="3000" dirty="0" smtClean="0">
                <a:solidFill>
                  <a:srgbClr val="FF0000"/>
                </a:solidFill>
              </a:rPr>
              <a:t>La partie cervicale </a:t>
            </a:r>
            <a:r>
              <a:rPr lang="fr-FR" sz="3000" dirty="0" smtClean="0"/>
              <a:t>est divisée en </a:t>
            </a:r>
            <a:r>
              <a:rPr lang="fr-FR" sz="3000" dirty="0" smtClean="0">
                <a:solidFill>
                  <a:srgbClr val="FF0000"/>
                </a:solidFill>
              </a:rPr>
              <a:t>3 </a:t>
            </a:r>
            <a:r>
              <a:rPr lang="fr-FR" sz="3000" dirty="0" smtClean="0"/>
              <a:t>segments:</a:t>
            </a:r>
          </a:p>
          <a:p>
            <a:pPr>
              <a:buNone/>
            </a:pPr>
            <a:r>
              <a:rPr lang="fr-FR" sz="3000" dirty="0" smtClean="0"/>
              <a:t>*</a:t>
            </a:r>
            <a:r>
              <a:rPr lang="fr-FR" sz="3000" dirty="0" smtClean="0">
                <a:solidFill>
                  <a:srgbClr val="0070C0"/>
                </a:solidFill>
              </a:rPr>
              <a:t>L’origine du conduit </a:t>
            </a:r>
            <a:r>
              <a:rPr lang="fr-FR" sz="3000" dirty="0" smtClean="0"/>
              <a:t>s’applique contre le cartilage cricoïde du larynx</a:t>
            </a:r>
          </a:p>
          <a:p>
            <a:pPr>
              <a:buNone/>
            </a:pPr>
            <a:r>
              <a:rPr lang="fr-FR" sz="3000" dirty="0" smtClean="0"/>
              <a:t>*</a:t>
            </a:r>
            <a:r>
              <a:rPr lang="fr-FR" sz="3000" dirty="0" smtClean="0">
                <a:solidFill>
                  <a:srgbClr val="0070C0"/>
                </a:solidFill>
              </a:rPr>
              <a:t>Le 2</a:t>
            </a:r>
            <a:r>
              <a:rPr lang="fr-FR" sz="3000" baseline="30000" dirty="0" smtClean="0">
                <a:solidFill>
                  <a:srgbClr val="0070C0"/>
                </a:solidFill>
              </a:rPr>
              <a:t>ème</a:t>
            </a:r>
            <a:r>
              <a:rPr lang="fr-FR" sz="3000" dirty="0" smtClean="0">
                <a:solidFill>
                  <a:srgbClr val="0070C0"/>
                </a:solidFill>
              </a:rPr>
              <a:t> segment </a:t>
            </a:r>
            <a:r>
              <a:rPr lang="fr-FR" sz="3000" dirty="0" smtClean="0"/>
              <a:t>s’étend jusqu’au milieu de la partie cervicale et est situé sur le plan médian</a:t>
            </a:r>
          </a:p>
          <a:p>
            <a:pPr>
              <a:buNone/>
            </a:pPr>
            <a:r>
              <a:rPr lang="fr-FR" sz="3000" dirty="0" smtClean="0"/>
              <a:t>*</a:t>
            </a:r>
            <a:r>
              <a:rPr lang="fr-FR" sz="3000" dirty="0" smtClean="0">
                <a:solidFill>
                  <a:srgbClr val="0070C0"/>
                </a:solidFill>
              </a:rPr>
              <a:t>Dans la moitié caudale du cou </a:t>
            </a:r>
            <a:r>
              <a:rPr lang="fr-FR" sz="3000" dirty="0" smtClean="0"/>
              <a:t>et à l’entrée du thorax, ce conduit dévie à gauche et s’applique contre la trachée</a:t>
            </a:r>
          </a:p>
          <a:p>
            <a:pPr>
              <a:buNone/>
            </a:pPr>
            <a:r>
              <a:rPr lang="fr-FR" sz="3000" dirty="0" smtClean="0"/>
              <a:t>Chez les grands Ongulés, cette déviation est perceptible sur le vivant, au 1/3 caudal du sillon jugulaire; On peut le palper et sentir le bol alimentaire.</a:t>
            </a:r>
            <a:endParaRPr lang="fr-FR" sz="30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fontScale="90000"/>
          </a:bodyPr>
          <a:lstStyle/>
          <a:p>
            <a:endParaRPr lang="fr-FR" dirty="0"/>
          </a:p>
        </p:txBody>
      </p:sp>
      <p:sp>
        <p:nvSpPr>
          <p:cNvPr id="3" name="Espace réservé du contenu 2"/>
          <p:cNvSpPr>
            <a:spLocks noGrp="1"/>
          </p:cNvSpPr>
          <p:nvPr>
            <p:ph idx="1"/>
          </p:nvPr>
        </p:nvSpPr>
        <p:spPr>
          <a:xfrm>
            <a:off x="457200" y="428604"/>
            <a:ext cx="8229600" cy="6215106"/>
          </a:xfrm>
        </p:spPr>
        <p:txBody>
          <a:bodyPr/>
          <a:lstStyle/>
          <a:p>
            <a:pPr>
              <a:buNone/>
            </a:pPr>
            <a:r>
              <a:rPr lang="fr-FR" dirty="0" smtClean="0">
                <a:solidFill>
                  <a:srgbClr val="FF0000"/>
                </a:solidFill>
              </a:rPr>
              <a:t>- La partie thoracique </a:t>
            </a:r>
            <a:r>
              <a:rPr lang="fr-FR" dirty="0" smtClean="0"/>
              <a:t>est </a:t>
            </a:r>
            <a:r>
              <a:rPr lang="fr-FR" dirty="0" err="1" smtClean="0"/>
              <a:t>subdivisible</a:t>
            </a:r>
            <a:r>
              <a:rPr lang="fr-FR" dirty="0" smtClean="0"/>
              <a:t> en </a:t>
            </a:r>
            <a:r>
              <a:rPr lang="fr-FR" dirty="0" smtClean="0">
                <a:solidFill>
                  <a:srgbClr val="FF0000"/>
                </a:solidFill>
              </a:rPr>
              <a:t>4</a:t>
            </a:r>
            <a:r>
              <a:rPr lang="fr-FR" dirty="0" smtClean="0"/>
              <a:t> segments:</a:t>
            </a:r>
          </a:p>
          <a:p>
            <a:pPr>
              <a:buNone/>
            </a:pPr>
            <a:r>
              <a:rPr lang="fr-FR" dirty="0" smtClean="0"/>
              <a:t>*A l’entrée du thorax, ce conduit est toujours dévié à gauche</a:t>
            </a:r>
          </a:p>
          <a:p>
            <a:pPr>
              <a:buNone/>
            </a:pPr>
            <a:r>
              <a:rPr lang="fr-FR" dirty="0" smtClean="0"/>
              <a:t>*Dans le médiastin </a:t>
            </a:r>
            <a:r>
              <a:rPr lang="fr-FR" dirty="0" err="1" smtClean="0"/>
              <a:t>crânial</a:t>
            </a:r>
            <a:r>
              <a:rPr lang="fr-FR" dirty="0" smtClean="0"/>
              <a:t>, il reprend une position médiane</a:t>
            </a:r>
          </a:p>
          <a:p>
            <a:pPr>
              <a:buNone/>
            </a:pPr>
            <a:r>
              <a:rPr lang="fr-FR" dirty="0" smtClean="0"/>
              <a:t>*Dans le médiastin moyen, dorsalement à la base du cœur, il passe à droite de l’arc de l’aorte</a:t>
            </a:r>
          </a:p>
          <a:p>
            <a:pPr>
              <a:buNone/>
            </a:pPr>
            <a:r>
              <a:rPr lang="fr-FR" dirty="0" smtClean="0"/>
              <a:t>*Dans le médiastin caudal, il se situe à la face médiale des poumons</a:t>
            </a:r>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285860"/>
            <a:ext cx="8229600" cy="4840303"/>
          </a:xfrm>
        </p:spPr>
        <p:txBody>
          <a:bodyPr/>
          <a:lstStyle/>
          <a:p>
            <a:pPr>
              <a:buNone/>
            </a:pPr>
            <a:r>
              <a:rPr lang="fr-FR" dirty="0" smtClean="0">
                <a:solidFill>
                  <a:srgbClr val="FF0000"/>
                </a:solidFill>
              </a:rPr>
              <a:t>-  La partie abdominale </a:t>
            </a:r>
            <a:r>
              <a:rPr lang="fr-FR" dirty="0" smtClean="0"/>
              <a:t>est très courte, après la traversée du diaphragme, il est enveloppé avec ses vaisseaux et nerfs par du tissu conjonctif et le ligament </a:t>
            </a:r>
            <a:r>
              <a:rPr lang="fr-FR" dirty="0" err="1" smtClean="0"/>
              <a:t>gastro</a:t>
            </a:r>
            <a:r>
              <a:rPr lang="fr-FR" dirty="0" smtClean="0"/>
              <a:t>-phrénique</a:t>
            </a:r>
          </a:p>
          <a:p>
            <a:pPr>
              <a:buNone/>
            </a:pPr>
            <a:r>
              <a:rPr lang="fr-FR" dirty="0" smtClean="0"/>
              <a:t>   Il marque le foie de son empreinte œsophagienne et se termine aussitôt sur l’estomac </a:t>
            </a:r>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C:\Users\HP\Desktop\Cours A2\oesophage BOVIN.png"/>
          <p:cNvPicPr>
            <a:picLocks noGrp="1" noChangeAspect="1" noChangeArrowheads="1"/>
          </p:cNvPicPr>
          <p:nvPr>
            <p:ph idx="1"/>
          </p:nvPr>
        </p:nvPicPr>
        <p:blipFill>
          <a:blip r:embed="rId2"/>
          <a:srcRect/>
          <a:stretch>
            <a:fillRect/>
          </a:stretch>
        </p:blipFill>
        <p:spPr bwMode="auto">
          <a:xfrm>
            <a:off x="214282" y="285728"/>
            <a:ext cx="8715436" cy="6000792"/>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fr-FR" u="sng" dirty="0" smtClean="0"/>
              <a:t>Particularités  spécifiques</a:t>
            </a:r>
            <a:endParaRPr lang="fr-FR" u="sng" dirty="0"/>
          </a:p>
        </p:txBody>
      </p:sp>
      <p:sp>
        <p:nvSpPr>
          <p:cNvPr id="3" name="Espace réservé du contenu 2"/>
          <p:cNvSpPr>
            <a:spLocks noGrp="1"/>
          </p:cNvSpPr>
          <p:nvPr>
            <p:ph idx="1"/>
          </p:nvPr>
        </p:nvSpPr>
        <p:spPr>
          <a:xfrm>
            <a:off x="457200" y="571480"/>
            <a:ext cx="8229600" cy="6000792"/>
          </a:xfrm>
        </p:spPr>
        <p:txBody>
          <a:bodyPr>
            <a:normAutofit fontScale="92500" lnSpcReduction="10000"/>
          </a:bodyPr>
          <a:lstStyle/>
          <a:p>
            <a:pPr>
              <a:buNone/>
            </a:pPr>
            <a:r>
              <a:rPr lang="fr-FR" sz="2800" dirty="0" smtClean="0">
                <a:solidFill>
                  <a:srgbClr val="FF0000"/>
                </a:solidFill>
              </a:rPr>
              <a:t>-Equidés</a:t>
            </a:r>
            <a:r>
              <a:rPr lang="fr-FR" sz="2800" dirty="0" smtClean="0"/>
              <a:t>: Pharynx presque entièrement caché par les branches de la mandibule.</a:t>
            </a:r>
          </a:p>
          <a:p>
            <a:pPr>
              <a:buNone/>
            </a:pPr>
            <a:r>
              <a:rPr lang="fr-FR" sz="2800" dirty="0" smtClean="0"/>
              <a:t>Sa face dorsale est tapissée par les poches gutturales, les </a:t>
            </a:r>
            <a:r>
              <a:rPr lang="fr-FR" sz="2800" dirty="0" err="1" smtClean="0"/>
              <a:t>tonsilles</a:t>
            </a:r>
            <a:r>
              <a:rPr lang="fr-FR" sz="2800" dirty="0" smtClean="0"/>
              <a:t> sont bien développées, l’œsophage est long et étroit</a:t>
            </a:r>
          </a:p>
          <a:p>
            <a:pPr>
              <a:buNone/>
            </a:pPr>
            <a:r>
              <a:rPr lang="fr-FR" sz="2800" dirty="0" smtClean="0">
                <a:solidFill>
                  <a:srgbClr val="FF0000"/>
                </a:solidFill>
              </a:rPr>
              <a:t>-Ruminants</a:t>
            </a:r>
            <a:r>
              <a:rPr lang="fr-FR" sz="2800" dirty="0" smtClean="0"/>
              <a:t>: Pharynx court, le gosier plus long et plus dilatable; Les </a:t>
            </a:r>
            <a:r>
              <a:rPr lang="fr-FR" sz="2800" dirty="0" err="1" smtClean="0"/>
              <a:t>tonsilles</a:t>
            </a:r>
            <a:r>
              <a:rPr lang="fr-FR" sz="2800" dirty="0" smtClean="0"/>
              <a:t> sont très développées, l’œsophage est long de 1m.</a:t>
            </a:r>
          </a:p>
          <a:p>
            <a:pPr>
              <a:buNone/>
            </a:pPr>
            <a:r>
              <a:rPr lang="fr-FR" sz="2800" dirty="0" smtClean="0"/>
              <a:t>La partie cervicale présente un rétrécissement où les corps étrangers s’arrêtent le plus souvent</a:t>
            </a:r>
          </a:p>
          <a:p>
            <a:pPr>
              <a:buNone/>
            </a:pPr>
            <a:r>
              <a:rPr lang="fr-FR" sz="2800" dirty="0" smtClean="0">
                <a:solidFill>
                  <a:srgbClr val="FF0000"/>
                </a:solidFill>
              </a:rPr>
              <a:t>-Carnivores</a:t>
            </a:r>
            <a:r>
              <a:rPr lang="fr-FR" sz="2800" dirty="0" smtClean="0"/>
              <a:t>: pharynx très dilatable, le gosier est vaste et le voile du palais peut largement se soulever pour permettre une respiration par la bouche</a:t>
            </a:r>
          </a:p>
          <a:p>
            <a:pPr>
              <a:buNone/>
            </a:pPr>
            <a:r>
              <a:rPr lang="fr-FR" sz="2800" dirty="0" smtClean="0">
                <a:solidFill>
                  <a:srgbClr val="FF0000"/>
                </a:solidFill>
              </a:rPr>
              <a:t>-Lapin</a:t>
            </a:r>
            <a:r>
              <a:rPr lang="fr-FR" sz="2800" dirty="0" smtClean="0"/>
              <a:t>: Le pharynx va jusqu’à l’axis, les </a:t>
            </a:r>
            <a:r>
              <a:rPr lang="fr-FR" sz="2800" dirty="0" err="1" smtClean="0"/>
              <a:t>tonsilles</a:t>
            </a:r>
            <a:r>
              <a:rPr lang="fr-FR" sz="2800" dirty="0" smtClean="0"/>
              <a:t> sont peu visibles</a:t>
            </a:r>
            <a:endParaRPr lang="fr-FR" sz="2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Autofit/>
          </a:bodyPr>
          <a:lstStyle/>
          <a:p>
            <a:r>
              <a:rPr lang="fr-FR" sz="3200" b="1" u="sng" dirty="0" smtClean="0"/>
              <a:t/>
            </a:r>
            <a:br>
              <a:rPr lang="fr-FR" sz="3200" b="1" u="sng" dirty="0" smtClean="0"/>
            </a:br>
            <a:r>
              <a:rPr lang="fr-FR" sz="3200" b="1" u="sng" dirty="0" smtClean="0"/>
              <a:t>ESTOMAC </a:t>
            </a:r>
            <a:r>
              <a:rPr lang="fr-FR" sz="3200" b="1" dirty="0" smtClean="0"/>
              <a:t/>
            </a:r>
            <a:br>
              <a:rPr lang="fr-FR" sz="3200" b="1" dirty="0" smtClean="0"/>
            </a:br>
            <a:endParaRPr lang="fr-FR" sz="3200" b="1" dirty="0"/>
          </a:p>
        </p:txBody>
      </p:sp>
      <p:sp>
        <p:nvSpPr>
          <p:cNvPr id="3" name="Espace réservé du contenu 2"/>
          <p:cNvSpPr>
            <a:spLocks noGrp="1"/>
          </p:cNvSpPr>
          <p:nvPr>
            <p:ph idx="1"/>
          </p:nvPr>
        </p:nvSpPr>
        <p:spPr>
          <a:xfrm>
            <a:off x="285720" y="714356"/>
            <a:ext cx="8572560" cy="5929354"/>
          </a:xfrm>
        </p:spPr>
        <p:txBody>
          <a:bodyPr>
            <a:normAutofit fontScale="77500" lnSpcReduction="20000"/>
          </a:bodyPr>
          <a:lstStyle/>
          <a:p>
            <a:pPr>
              <a:buNone/>
            </a:pPr>
            <a:r>
              <a:rPr lang="fr-FR" dirty="0" smtClean="0"/>
              <a:t> </a:t>
            </a:r>
            <a:r>
              <a:rPr lang="fr-FR" sz="3400" dirty="0" smtClean="0"/>
              <a:t>C’est une partie dilatée du tube digestif, qui fait suite à l’œsophage au niveau </a:t>
            </a:r>
            <a:r>
              <a:rPr lang="fr-FR" sz="3400" dirty="0" smtClean="0">
                <a:solidFill>
                  <a:srgbClr val="FF0000"/>
                </a:solidFill>
              </a:rPr>
              <a:t>du cardia </a:t>
            </a:r>
            <a:r>
              <a:rPr lang="fr-FR" sz="3400" dirty="0" smtClean="0"/>
              <a:t>et se continue par l’intestin grêle au niveau </a:t>
            </a:r>
            <a:r>
              <a:rPr lang="fr-FR" sz="3400" dirty="0" smtClean="0">
                <a:solidFill>
                  <a:srgbClr val="FF0000"/>
                </a:solidFill>
              </a:rPr>
              <a:t>du pylore. </a:t>
            </a:r>
          </a:p>
          <a:p>
            <a:pPr>
              <a:buNone/>
            </a:pPr>
            <a:r>
              <a:rPr lang="fr-FR" sz="3400" dirty="0" smtClean="0"/>
              <a:t>C’est le 1</a:t>
            </a:r>
            <a:r>
              <a:rPr lang="fr-FR" sz="3400" baseline="30000" dirty="0" smtClean="0"/>
              <a:t>er</a:t>
            </a:r>
            <a:r>
              <a:rPr lang="fr-FR" sz="3400" dirty="0" smtClean="0"/>
              <a:t> des organes essentiels de la digestion. C’est un réservoir situé caudalement au foie, au centre du diaphragme.</a:t>
            </a:r>
          </a:p>
          <a:p>
            <a:pPr>
              <a:buNone/>
            </a:pPr>
            <a:r>
              <a:rPr lang="fr-FR" sz="3400" dirty="0" smtClean="0"/>
              <a:t>L’estomac retient temporairement les aliments avant de les envoyer dans l’intestin; Sa muqueuse  sécrète le suc gastrique qui, sous l’action d’une musculeuse puissante , sont transformés en une masse fluide: </a:t>
            </a:r>
            <a:r>
              <a:rPr lang="fr-FR" sz="3400" dirty="0" smtClean="0">
                <a:solidFill>
                  <a:srgbClr val="0070C0"/>
                </a:solidFill>
              </a:rPr>
              <a:t>le chyme </a:t>
            </a:r>
            <a:r>
              <a:rPr lang="fr-FR" sz="3400" dirty="0" smtClean="0"/>
              <a:t>dont la digestion sera complétée par l’intestin  .</a:t>
            </a:r>
          </a:p>
          <a:p>
            <a:pPr>
              <a:buNone/>
            </a:pPr>
            <a:r>
              <a:rPr lang="fr-FR" sz="3400" dirty="0" smtClean="0"/>
              <a:t>Dans certaines espèces, il peut être simple (Carnivores, Herbivores) et chez d’autres, il est formé de compartiments spécialisés (Ruminants).</a:t>
            </a:r>
          </a:p>
          <a:p>
            <a:pPr>
              <a:buNone/>
            </a:pPr>
            <a:r>
              <a:rPr lang="fr-FR" sz="3400" dirty="0" smtClean="0"/>
              <a:t>Les 1ers de ces compartiments sont tapissés d’une muqueuse de type œsophagien et représentent : </a:t>
            </a:r>
            <a:r>
              <a:rPr lang="fr-FR" sz="3400" dirty="0" smtClean="0">
                <a:solidFill>
                  <a:srgbClr val="0070C0"/>
                </a:solidFill>
              </a:rPr>
              <a:t>le </a:t>
            </a:r>
            <a:r>
              <a:rPr lang="fr-FR" sz="3400" dirty="0" err="1" smtClean="0">
                <a:solidFill>
                  <a:srgbClr val="0070C0"/>
                </a:solidFill>
              </a:rPr>
              <a:t>proventricule</a:t>
            </a:r>
            <a:r>
              <a:rPr lang="fr-FR" sz="3400" dirty="0" smtClean="0"/>
              <a:t>, région non digestive.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357298"/>
          </a:xfrm>
        </p:spPr>
        <p:txBody>
          <a:bodyPr>
            <a:normAutofit fontScale="90000"/>
          </a:bodyPr>
          <a:lstStyle/>
          <a:p>
            <a:r>
              <a:rPr lang="fr-FR" b="1" u="sng" dirty="0" smtClean="0"/>
              <a:t>ESTOMAC    SIMPLE</a:t>
            </a:r>
            <a:r>
              <a:rPr lang="fr-FR" b="1" dirty="0" smtClean="0"/>
              <a:t>: </a:t>
            </a:r>
            <a:br>
              <a:rPr lang="fr-FR" b="1" dirty="0" smtClean="0"/>
            </a:br>
            <a:r>
              <a:rPr lang="fr-FR" b="1" dirty="0" err="1" smtClean="0"/>
              <a:t>Equidés,Carnivores</a:t>
            </a:r>
            <a:r>
              <a:rPr lang="fr-FR" b="1" dirty="0" smtClean="0"/>
              <a:t>,Lapin</a:t>
            </a:r>
            <a:endParaRPr lang="fr-FR" dirty="0"/>
          </a:p>
        </p:txBody>
      </p:sp>
      <p:sp>
        <p:nvSpPr>
          <p:cNvPr id="3" name="Espace réservé du contenu 2"/>
          <p:cNvSpPr>
            <a:spLocks noGrp="1"/>
          </p:cNvSpPr>
          <p:nvPr>
            <p:ph idx="1"/>
          </p:nvPr>
        </p:nvSpPr>
        <p:spPr>
          <a:xfrm>
            <a:off x="457200" y="1500174"/>
            <a:ext cx="8229600" cy="5143536"/>
          </a:xfrm>
        </p:spPr>
        <p:txBody>
          <a:bodyPr>
            <a:normAutofit/>
          </a:bodyPr>
          <a:lstStyle/>
          <a:p>
            <a:pPr>
              <a:buNone/>
            </a:pPr>
            <a:r>
              <a:rPr lang="fr-FR" sz="3600" dirty="0" smtClean="0"/>
              <a:t>    </a:t>
            </a:r>
            <a:r>
              <a:rPr lang="fr-FR" sz="3600" u="sng" dirty="0" smtClean="0">
                <a:solidFill>
                  <a:srgbClr val="FF0000"/>
                </a:solidFill>
              </a:rPr>
              <a:t>Variations et capacités</a:t>
            </a:r>
            <a:r>
              <a:rPr lang="fr-FR" sz="3600" dirty="0" smtClean="0"/>
              <a:t>:</a:t>
            </a:r>
          </a:p>
          <a:p>
            <a:r>
              <a:rPr lang="fr-FR" sz="3600" dirty="0" smtClean="0"/>
              <a:t>L’estomac est relativement plus développé et surtout plus dilatable chez les Carnivores que dans les espèces Omnivores ou Herbivores.</a:t>
            </a:r>
          </a:p>
          <a:p>
            <a:r>
              <a:rPr lang="fr-FR" sz="3600" dirty="0" smtClean="0"/>
              <a:t>Sa capacité peut varier de </a:t>
            </a:r>
            <a:r>
              <a:rPr lang="fr-FR" sz="3600" dirty="0" smtClean="0">
                <a:solidFill>
                  <a:srgbClr val="0070C0"/>
                </a:solidFill>
              </a:rPr>
              <a:t>0,5 à 7 litres </a:t>
            </a:r>
            <a:r>
              <a:rPr lang="fr-FR" sz="3600" dirty="0" smtClean="0"/>
              <a:t>chez </a:t>
            </a:r>
            <a:r>
              <a:rPr lang="fr-FR" sz="3600" dirty="0" smtClean="0">
                <a:solidFill>
                  <a:srgbClr val="FF0000"/>
                </a:solidFill>
              </a:rPr>
              <a:t>le Chien</a:t>
            </a:r>
            <a:r>
              <a:rPr lang="fr-FR" sz="3600" dirty="0" smtClean="0"/>
              <a:t>, 1litre à 1,5 litres chez l’Homme et </a:t>
            </a:r>
            <a:r>
              <a:rPr lang="fr-FR" sz="3600" dirty="0" smtClean="0">
                <a:solidFill>
                  <a:srgbClr val="0070C0"/>
                </a:solidFill>
              </a:rPr>
              <a:t>10 à 15 litres </a:t>
            </a:r>
            <a:r>
              <a:rPr lang="fr-FR" sz="3600" dirty="0" smtClean="0"/>
              <a:t>chez </a:t>
            </a:r>
            <a:r>
              <a:rPr lang="fr-FR" sz="3600" dirty="0" smtClean="0">
                <a:solidFill>
                  <a:srgbClr val="FF0000"/>
                </a:solidFill>
              </a:rPr>
              <a:t>le Cheval.</a:t>
            </a:r>
          </a:p>
          <a:p>
            <a:endParaRPr lang="fr-FR" sz="36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14290"/>
          </a:xfrm>
        </p:spPr>
        <p:txBody>
          <a:bodyPr>
            <a:normAutofit fontScale="90000"/>
          </a:bodyPr>
          <a:lstStyle/>
          <a:p>
            <a:endParaRPr lang="fr-FR" dirty="0"/>
          </a:p>
        </p:txBody>
      </p:sp>
      <p:sp>
        <p:nvSpPr>
          <p:cNvPr id="3" name="Espace réservé du contenu 2"/>
          <p:cNvSpPr>
            <a:spLocks noGrp="1"/>
          </p:cNvSpPr>
          <p:nvPr>
            <p:ph idx="1"/>
          </p:nvPr>
        </p:nvSpPr>
        <p:spPr>
          <a:xfrm>
            <a:off x="214282" y="357166"/>
            <a:ext cx="8715436" cy="6286544"/>
          </a:xfrm>
        </p:spPr>
        <p:txBody>
          <a:bodyPr>
            <a:normAutofit fontScale="85000" lnSpcReduction="10000"/>
          </a:bodyPr>
          <a:lstStyle/>
          <a:p>
            <a:pPr>
              <a:buNone/>
            </a:pPr>
            <a:r>
              <a:rPr lang="fr-FR" dirty="0" smtClean="0">
                <a:solidFill>
                  <a:srgbClr val="FF0000"/>
                </a:solidFill>
              </a:rPr>
              <a:t>    </a:t>
            </a:r>
            <a:r>
              <a:rPr lang="fr-FR" sz="3300" u="sng" dirty="0" smtClean="0">
                <a:solidFill>
                  <a:srgbClr val="FF0000"/>
                </a:solidFill>
              </a:rPr>
              <a:t>Conformation extérieure</a:t>
            </a:r>
            <a:r>
              <a:rPr lang="fr-FR" sz="3300" dirty="0" smtClean="0"/>
              <a:t>: La forme varie selon l’état de vacuité </a:t>
            </a:r>
            <a:r>
              <a:rPr lang="fr-FR" sz="3300" dirty="0" smtClean="0"/>
              <a:t>(vide)ou </a:t>
            </a:r>
            <a:r>
              <a:rPr lang="fr-FR" sz="3300" dirty="0" smtClean="0"/>
              <a:t>de réplétion </a:t>
            </a:r>
            <a:r>
              <a:rPr lang="fr-FR" sz="3300" smtClean="0"/>
              <a:t>(rempli)et </a:t>
            </a:r>
            <a:r>
              <a:rPr lang="fr-FR" sz="3300" dirty="0" smtClean="0"/>
              <a:t>en fonction des contractions de la musculature.</a:t>
            </a:r>
          </a:p>
          <a:p>
            <a:pPr>
              <a:buNone/>
            </a:pPr>
            <a:r>
              <a:rPr lang="fr-FR" sz="3300" dirty="0" smtClean="0"/>
              <a:t>    Sur le cadavre, il a une forme de sac allongé, légèrement aplati d’avant en arrière.</a:t>
            </a:r>
          </a:p>
          <a:p>
            <a:pPr>
              <a:buNone/>
            </a:pPr>
            <a:r>
              <a:rPr lang="fr-FR" sz="3300" dirty="0" smtClean="0"/>
              <a:t>    Il possède 2 faces, 2 bords ou courbures et 2 extrémités:</a:t>
            </a:r>
          </a:p>
          <a:p>
            <a:pPr>
              <a:buFontTx/>
              <a:buChar char="-"/>
            </a:pPr>
            <a:r>
              <a:rPr lang="fr-FR" sz="3300" dirty="0" smtClean="0">
                <a:solidFill>
                  <a:srgbClr val="FF0000"/>
                </a:solidFill>
              </a:rPr>
              <a:t>Les faces </a:t>
            </a:r>
            <a:r>
              <a:rPr lang="fr-FR" sz="3300" dirty="0" smtClean="0"/>
              <a:t>sont l’une </a:t>
            </a:r>
            <a:r>
              <a:rPr lang="fr-FR" sz="3300" dirty="0" smtClean="0">
                <a:solidFill>
                  <a:srgbClr val="0070C0"/>
                </a:solidFill>
              </a:rPr>
              <a:t>antérieure</a:t>
            </a:r>
            <a:r>
              <a:rPr lang="fr-FR" sz="3300" dirty="0" smtClean="0"/>
              <a:t> ou </a:t>
            </a:r>
            <a:r>
              <a:rPr lang="fr-FR" sz="3300" dirty="0" smtClean="0">
                <a:solidFill>
                  <a:srgbClr val="0070C0"/>
                </a:solidFill>
              </a:rPr>
              <a:t>pariétale</a:t>
            </a:r>
            <a:r>
              <a:rPr lang="fr-FR" sz="3300" dirty="0" smtClean="0"/>
              <a:t> et l’autre </a:t>
            </a:r>
            <a:r>
              <a:rPr lang="fr-FR" sz="3300" dirty="0" smtClean="0">
                <a:solidFill>
                  <a:srgbClr val="00B050"/>
                </a:solidFill>
              </a:rPr>
              <a:t>postérieure </a:t>
            </a:r>
            <a:r>
              <a:rPr lang="fr-FR" sz="3300" dirty="0" smtClean="0"/>
              <a:t>ou </a:t>
            </a:r>
            <a:r>
              <a:rPr lang="fr-FR" sz="3300" dirty="0" smtClean="0">
                <a:solidFill>
                  <a:srgbClr val="00B050"/>
                </a:solidFill>
              </a:rPr>
              <a:t>viscérale</a:t>
            </a:r>
            <a:r>
              <a:rPr lang="fr-FR" sz="3300" dirty="0" smtClean="0"/>
              <a:t>.</a:t>
            </a:r>
          </a:p>
          <a:p>
            <a:pPr>
              <a:buNone/>
            </a:pPr>
            <a:r>
              <a:rPr lang="fr-FR" sz="3300" dirty="0" smtClean="0"/>
              <a:t>   Toutes 2 sont lisses , tapissées par le péritoine et parcourues par des vaisseaux .</a:t>
            </a:r>
          </a:p>
          <a:p>
            <a:pPr>
              <a:buNone/>
            </a:pPr>
            <a:r>
              <a:rPr lang="fr-FR" sz="3300" dirty="0" smtClean="0">
                <a:solidFill>
                  <a:srgbClr val="FF0000"/>
                </a:solidFill>
              </a:rPr>
              <a:t>-</a:t>
            </a:r>
            <a:r>
              <a:rPr lang="fr-FR" sz="3300" dirty="0" smtClean="0"/>
              <a:t>   </a:t>
            </a:r>
            <a:r>
              <a:rPr lang="fr-FR" sz="3300" dirty="0" smtClean="0">
                <a:solidFill>
                  <a:srgbClr val="FF0000"/>
                </a:solidFill>
              </a:rPr>
              <a:t>La petite courbure </a:t>
            </a:r>
            <a:r>
              <a:rPr lang="fr-FR" sz="3300" dirty="0" smtClean="0"/>
              <a:t>est courte, elle commence à gauche par le cardia qui porte l’insertion de l’œsophage. Elle se continue jusqu’au pylore et montre à ce niveau: </a:t>
            </a:r>
            <a:r>
              <a:rPr lang="fr-FR" sz="3300" dirty="0" smtClean="0">
                <a:solidFill>
                  <a:srgbClr val="0070C0"/>
                </a:solidFill>
              </a:rPr>
              <a:t>l’incisure angulaire</a:t>
            </a:r>
            <a:r>
              <a:rPr lang="fr-FR" sz="3300" dirty="0" smtClean="0"/>
              <a:t>; Elle donne attache au </a:t>
            </a:r>
            <a:r>
              <a:rPr lang="fr-FR" sz="3300" dirty="0" smtClean="0">
                <a:solidFill>
                  <a:srgbClr val="00B050"/>
                </a:solidFill>
              </a:rPr>
              <a:t>petit </a:t>
            </a:r>
            <a:r>
              <a:rPr lang="fr-FR" sz="3300" dirty="0" err="1" smtClean="0">
                <a:solidFill>
                  <a:srgbClr val="00B050"/>
                </a:solidFill>
              </a:rPr>
              <a:t>omentum</a:t>
            </a:r>
            <a:r>
              <a:rPr lang="fr-FR" sz="3300" dirty="0" smtClean="0">
                <a:solidFill>
                  <a:srgbClr val="00B050"/>
                </a:solidFill>
              </a:rPr>
              <a:t>.</a:t>
            </a:r>
            <a:endParaRPr lang="fr-FR" sz="3300" dirty="0">
              <a:solidFill>
                <a:srgbClr val="00B05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5404"/>
          </a:xfrm>
        </p:spPr>
        <p:txBody>
          <a:bodyPr>
            <a:normAutofit fontScale="90000"/>
          </a:bodyPr>
          <a:lstStyle/>
          <a:p>
            <a:endParaRPr lang="fr-FR" dirty="0"/>
          </a:p>
        </p:txBody>
      </p:sp>
      <p:sp>
        <p:nvSpPr>
          <p:cNvPr id="3" name="Espace réservé du contenu 2"/>
          <p:cNvSpPr>
            <a:spLocks noGrp="1"/>
          </p:cNvSpPr>
          <p:nvPr>
            <p:ph idx="1"/>
          </p:nvPr>
        </p:nvSpPr>
        <p:spPr>
          <a:xfrm>
            <a:off x="457200" y="428604"/>
            <a:ext cx="8229600" cy="6215106"/>
          </a:xfrm>
        </p:spPr>
        <p:txBody>
          <a:bodyPr>
            <a:noAutofit/>
          </a:bodyPr>
          <a:lstStyle/>
          <a:p>
            <a:r>
              <a:rPr lang="fr-FR" sz="2300" dirty="0" smtClean="0"/>
              <a:t>a- Lèvres</a:t>
            </a:r>
          </a:p>
          <a:p>
            <a:r>
              <a:rPr lang="fr-FR" sz="2300" dirty="0" smtClean="0"/>
              <a:t>b- Joues </a:t>
            </a:r>
          </a:p>
          <a:p>
            <a:pPr>
              <a:buFontTx/>
              <a:buChar char="-"/>
            </a:pPr>
            <a:r>
              <a:rPr lang="fr-FR" sz="2300" dirty="0" smtClean="0"/>
              <a:t> Plat de la joue: région </a:t>
            </a:r>
            <a:r>
              <a:rPr lang="fr-FR" sz="2300" dirty="0" err="1" smtClean="0"/>
              <a:t>massetérique</a:t>
            </a:r>
            <a:endParaRPr lang="fr-FR" sz="2300" dirty="0" smtClean="0"/>
          </a:p>
          <a:p>
            <a:pPr>
              <a:buFontTx/>
              <a:buChar char="-"/>
            </a:pPr>
            <a:r>
              <a:rPr lang="fr-FR" sz="2300" dirty="0" smtClean="0"/>
              <a:t> Poche de la joue: région </a:t>
            </a:r>
            <a:r>
              <a:rPr lang="fr-FR" sz="2300" dirty="0" err="1" smtClean="0"/>
              <a:t>buccinatrice</a:t>
            </a:r>
            <a:endParaRPr lang="fr-FR" sz="2300" dirty="0" smtClean="0"/>
          </a:p>
          <a:p>
            <a:r>
              <a:rPr lang="fr-FR" sz="2300" dirty="0" smtClean="0"/>
              <a:t>c- Palais dur ou palais </a:t>
            </a:r>
          </a:p>
          <a:p>
            <a:r>
              <a:rPr lang="fr-FR" sz="2300" dirty="0" smtClean="0"/>
              <a:t>d- Palais mou ou voile du palais</a:t>
            </a:r>
          </a:p>
          <a:p>
            <a:r>
              <a:rPr lang="fr-FR" sz="2300" dirty="0" smtClean="0"/>
              <a:t>e- Plancher sublingual qui supporte la langue</a:t>
            </a:r>
            <a:endParaRPr lang="fr-FR" sz="2300" dirty="0" smtClean="0">
              <a:solidFill>
                <a:srgbClr val="FF0000"/>
              </a:solidFill>
            </a:endParaRPr>
          </a:p>
          <a:p>
            <a:pPr>
              <a:buNone/>
            </a:pPr>
            <a:r>
              <a:rPr lang="fr-FR" sz="2300" dirty="0" smtClean="0"/>
              <a:t>     Elle contient la langue et les dents ; les arcades constituées par les dents subdivisent la cavité orale en deux : une périphérique qui est </a:t>
            </a:r>
            <a:r>
              <a:rPr lang="fr-FR" sz="2300" b="1" dirty="0" smtClean="0">
                <a:solidFill>
                  <a:srgbClr val="FF0000"/>
                </a:solidFill>
              </a:rPr>
              <a:t>le vestibule de la bouche</a:t>
            </a:r>
            <a:r>
              <a:rPr lang="fr-FR" sz="2300" dirty="0" smtClean="0">
                <a:solidFill>
                  <a:srgbClr val="FF0000"/>
                </a:solidFill>
              </a:rPr>
              <a:t> </a:t>
            </a:r>
            <a:r>
              <a:rPr lang="fr-FR" sz="2300" dirty="0" smtClean="0"/>
              <a:t>et auquel on reconnait une partie labiale et une partie buccale, l’autre centrale qui est </a:t>
            </a:r>
            <a:r>
              <a:rPr lang="fr-FR" sz="2300" b="1" dirty="0" smtClean="0">
                <a:solidFill>
                  <a:srgbClr val="FF0000"/>
                </a:solidFill>
              </a:rPr>
              <a:t>la cavité propre de</a:t>
            </a:r>
            <a:r>
              <a:rPr lang="fr-FR" sz="2300" dirty="0" smtClean="0">
                <a:solidFill>
                  <a:srgbClr val="FF0000"/>
                </a:solidFill>
              </a:rPr>
              <a:t> </a:t>
            </a:r>
            <a:r>
              <a:rPr lang="fr-FR" sz="2300" b="1" dirty="0" smtClean="0">
                <a:solidFill>
                  <a:srgbClr val="FF0000"/>
                </a:solidFill>
              </a:rPr>
              <a:t>la bouche</a:t>
            </a:r>
            <a:r>
              <a:rPr lang="fr-FR" sz="2300" dirty="0" smtClean="0">
                <a:solidFill>
                  <a:srgbClr val="FF0000"/>
                </a:solidFill>
              </a:rPr>
              <a:t> </a:t>
            </a:r>
            <a:r>
              <a:rPr lang="fr-FR" sz="2300" dirty="0" smtClean="0"/>
              <a:t>qui loge la langue.</a:t>
            </a:r>
          </a:p>
          <a:p>
            <a:r>
              <a:rPr lang="fr-FR" sz="2300" b="1" u="sng" dirty="0" smtClean="0"/>
              <a:t>Muqueuse orale</a:t>
            </a:r>
            <a:r>
              <a:rPr lang="fr-FR" sz="2300" dirty="0" smtClean="0"/>
              <a:t> :</a:t>
            </a:r>
          </a:p>
          <a:p>
            <a:pPr>
              <a:buNone/>
            </a:pPr>
            <a:r>
              <a:rPr lang="fr-FR" sz="2300" dirty="0" smtClean="0"/>
              <a:t>     Elle tapisse toute la bouche et présente partout la même organisation , son épithélium est exactement adapté au régime alimentaire.</a:t>
            </a:r>
          </a:p>
          <a:p>
            <a:pPr>
              <a:buNone/>
            </a:pPr>
            <a:endParaRPr lang="fr-FR" sz="2300" b="1" dirty="0" smtClean="0"/>
          </a:p>
          <a:p>
            <a:pPr>
              <a:buNone/>
            </a:pPr>
            <a:r>
              <a:rPr lang="fr-FR" sz="2300" dirty="0" smtClean="0"/>
              <a:t> </a:t>
            </a:r>
          </a:p>
          <a:p>
            <a:endParaRPr lang="fr-FR" sz="23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fontScale="90000"/>
          </a:bodyPr>
          <a:lstStyle/>
          <a:p>
            <a:endParaRPr lang="fr-FR" dirty="0"/>
          </a:p>
        </p:txBody>
      </p:sp>
      <p:sp>
        <p:nvSpPr>
          <p:cNvPr id="3" name="Espace réservé du contenu 2"/>
          <p:cNvSpPr>
            <a:spLocks noGrp="1"/>
          </p:cNvSpPr>
          <p:nvPr>
            <p:ph idx="1"/>
          </p:nvPr>
        </p:nvSpPr>
        <p:spPr>
          <a:xfrm>
            <a:off x="457200" y="500042"/>
            <a:ext cx="8229600" cy="6143668"/>
          </a:xfrm>
        </p:spPr>
        <p:txBody>
          <a:bodyPr>
            <a:normAutofit fontScale="92500" lnSpcReduction="10000"/>
          </a:bodyPr>
          <a:lstStyle/>
          <a:p>
            <a:pPr>
              <a:buFontTx/>
              <a:buChar char="-"/>
            </a:pPr>
            <a:r>
              <a:rPr lang="fr-FR" dirty="0" smtClean="0">
                <a:solidFill>
                  <a:srgbClr val="FF0000"/>
                </a:solidFill>
              </a:rPr>
              <a:t>La grande courbure </a:t>
            </a:r>
            <a:r>
              <a:rPr lang="fr-FR" dirty="0" smtClean="0"/>
              <a:t>est plus longue. Elle commence au sommet du fundus et va aussi jusqu’au pylore.</a:t>
            </a:r>
          </a:p>
          <a:p>
            <a:pPr>
              <a:buNone/>
            </a:pPr>
            <a:r>
              <a:rPr lang="fr-FR" dirty="0" smtClean="0"/>
              <a:t>   Elle donne attache sur toute sa longueur au </a:t>
            </a:r>
            <a:r>
              <a:rPr lang="fr-FR" dirty="0" smtClean="0">
                <a:solidFill>
                  <a:srgbClr val="00B050"/>
                </a:solidFill>
              </a:rPr>
              <a:t>grand </a:t>
            </a:r>
            <a:r>
              <a:rPr lang="fr-FR" dirty="0" err="1" smtClean="0">
                <a:solidFill>
                  <a:srgbClr val="00B050"/>
                </a:solidFill>
              </a:rPr>
              <a:t>omentum</a:t>
            </a:r>
            <a:r>
              <a:rPr lang="fr-FR" dirty="0" smtClean="0">
                <a:solidFill>
                  <a:srgbClr val="00B050"/>
                </a:solidFill>
              </a:rPr>
              <a:t> </a:t>
            </a:r>
            <a:r>
              <a:rPr lang="fr-FR" dirty="0" smtClean="0"/>
              <a:t>ou </a:t>
            </a:r>
            <a:r>
              <a:rPr lang="fr-FR" dirty="0" smtClean="0">
                <a:solidFill>
                  <a:srgbClr val="00B050"/>
                </a:solidFill>
              </a:rPr>
              <a:t>épiploon.</a:t>
            </a:r>
          </a:p>
          <a:p>
            <a:pPr>
              <a:buFontTx/>
              <a:buChar char="-"/>
            </a:pPr>
            <a:r>
              <a:rPr lang="fr-FR" dirty="0" smtClean="0">
                <a:solidFill>
                  <a:srgbClr val="FF0000"/>
                </a:solidFill>
              </a:rPr>
              <a:t>Le fundus gastrique</a:t>
            </a:r>
            <a:r>
              <a:rPr lang="fr-FR" dirty="0" smtClean="0"/>
              <a:t> ou </a:t>
            </a:r>
            <a:r>
              <a:rPr lang="fr-FR" dirty="0" smtClean="0">
                <a:solidFill>
                  <a:srgbClr val="FF0000"/>
                </a:solidFill>
              </a:rPr>
              <a:t>cul-de-sac gastrique </a:t>
            </a:r>
            <a:r>
              <a:rPr lang="fr-FR" dirty="0" smtClean="0"/>
              <a:t>est l’extrémité la plus </a:t>
            </a:r>
            <a:r>
              <a:rPr lang="fr-FR" dirty="0" err="1" smtClean="0"/>
              <a:t>grosse,située</a:t>
            </a:r>
            <a:r>
              <a:rPr lang="fr-FR" dirty="0" smtClean="0"/>
              <a:t> à </a:t>
            </a:r>
            <a:r>
              <a:rPr lang="fr-FR" dirty="0" err="1" smtClean="0"/>
              <a:t>gauche,elle</a:t>
            </a:r>
            <a:r>
              <a:rPr lang="fr-FR" dirty="0" smtClean="0"/>
              <a:t> montre avec l’insertion de l’œsophage, une sorte de sillon: </a:t>
            </a:r>
            <a:r>
              <a:rPr lang="fr-FR" dirty="0" smtClean="0">
                <a:solidFill>
                  <a:srgbClr val="0070C0"/>
                </a:solidFill>
              </a:rPr>
              <a:t>l’incisure cardiale.</a:t>
            </a:r>
          </a:p>
          <a:p>
            <a:pPr>
              <a:buFontTx/>
              <a:buChar char="-"/>
            </a:pPr>
            <a:r>
              <a:rPr lang="fr-FR" dirty="0" smtClean="0">
                <a:solidFill>
                  <a:srgbClr val="FF0000"/>
                </a:solidFill>
              </a:rPr>
              <a:t>La partie pylorique </a:t>
            </a:r>
            <a:r>
              <a:rPr lang="fr-FR" dirty="0" smtClean="0"/>
              <a:t>est à droite et se termine au pylore. </a:t>
            </a:r>
          </a:p>
          <a:p>
            <a:pPr>
              <a:buFontTx/>
              <a:buChar char="-"/>
            </a:pPr>
            <a:r>
              <a:rPr lang="fr-FR" dirty="0" smtClean="0"/>
              <a:t>On appelle: </a:t>
            </a:r>
            <a:r>
              <a:rPr lang="fr-FR" dirty="0" smtClean="0">
                <a:solidFill>
                  <a:srgbClr val="FF0000"/>
                </a:solidFill>
              </a:rPr>
              <a:t>corps de l’estomac</a:t>
            </a:r>
            <a:r>
              <a:rPr lang="fr-FR" dirty="0" smtClean="0"/>
              <a:t>, la partie comprise entre ces 2 dernières.</a:t>
            </a:r>
            <a:endParaRPr lang="fr-F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sz="3600" b="1" u="sng" dirty="0" smtClean="0"/>
              <a:t>ESTOMAC    SIMPLE</a:t>
            </a:r>
            <a:r>
              <a:rPr lang="fr-FR" sz="3600" dirty="0" smtClean="0"/>
              <a:t>: </a:t>
            </a:r>
            <a:r>
              <a:rPr lang="fr-FR" sz="3600" dirty="0" err="1" smtClean="0"/>
              <a:t>Equidés,Carnivores</a:t>
            </a:r>
            <a:r>
              <a:rPr lang="fr-FR" sz="3600" dirty="0" smtClean="0"/>
              <a:t>,Lapin</a:t>
            </a:r>
            <a:endParaRPr lang="fr-FR" sz="3600" u="sng" dirty="0"/>
          </a:p>
        </p:txBody>
      </p:sp>
      <p:pic>
        <p:nvPicPr>
          <p:cNvPr id="3074" name="Picture 2" descr="C:\Users\HP\Desktop\Cours A2\petit-estomac1.jpg"/>
          <p:cNvPicPr>
            <a:picLocks noGrp="1" noChangeAspect="1" noChangeArrowheads="1"/>
          </p:cNvPicPr>
          <p:nvPr>
            <p:ph idx="1"/>
          </p:nvPr>
        </p:nvPicPr>
        <p:blipFill>
          <a:blip r:embed="rId2"/>
          <a:srcRect/>
          <a:stretch>
            <a:fillRect/>
          </a:stretch>
        </p:blipFill>
        <p:spPr bwMode="auto">
          <a:xfrm>
            <a:off x="285720" y="785794"/>
            <a:ext cx="3786214" cy="5500726"/>
          </a:xfrm>
          <a:prstGeom prst="rect">
            <a:avLst/>
          </a:prstGeom>
          <a:noFill/>
        </p:spPr>
      </p:pic>
      <p:pic>
        <p:nvPicPr>
          <p:cNvPr id="3075" name="Picture 3" descr="C:\Users\HP\Desktop\Cours A2\estomac chat.png"/>
          <p:cNvPicPr>
            <a:picLocks noChangeAspect="1" noChangeArrowheads="1"/>
          </p:cNvPicPr>
          <p:nvPr/>
        </p:nvPicPr>
        <p:blipFill>
          <a:blip r:embed="rId3"/>
          <a:srcRect/>
          <a:stretch>
            <a:fillRect/>
          </a:stretch>
        </p:blipFill>
        <p:spPr bwMode="auto">
          <a:xfrm>
            <a:off x="4214810" y="1214422"/>
            <a:ext cx="4714908" cy="4500594"/>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fontScale="90000"/>
          </a:bodyPr>
          <a:lstStyle/>
          <a:p>
            <a:endParaRPr lang="fr-FR" dirty="0"/>
          </a:p>
        </p:txBody>
      </p:sp>
      <p:sp>
        <p:nvSpPr>
          <p:cNvPr id="3" name="Espace réservé du contenu 2"/>
          <p:cNvSpPr>
            <a:spLocks noGrp="1"/>
          </p:cNvSpPr>
          <p:nvPr>
            <p:ph idx="1"/>
          </p:nvPr>
        </p:nvSpPr>
        <p:spPr>
          <a:xfrm>
            <a:off x="214282" y="357166"/>
            <a:ext cx="8786874" cy="6357982"/>
          </a:xfrm>
        </p:spPr>
        <p:txBody>
          <a:bodyPr>
            <a:normAutofit fontScale="92500" lnSpcReduction="10000"/>
          </a:bodyPr>
          <a:lstStyle/>
          <a:p>
            <a:pPr>
              <a:buNone/>
            </a:pPr>
            <a:r>
              <a:rPr lang="fr-FR" dirty="0" smtClean="0"/>
              <a:t>   </a:t>
            </a:r>
            <a:r>
              <a:rPr lang="fr-FR" u="sng" dirty="0" smtClean="0">
                <a:solidFill>
                  <a:srgbClr val="FF0000"/>
                </a:solidFill>
              </a:rPr>
              <a:t>Conformation </a:t>
            </a:r>
            <a:r>
              <a:rPr lang="fr-FR" u="sng" dirty="0" err="1" smtClean="0">
                <a:solidFill>
                  <a:srgbClr val="FF0000"/>
                </a:solidFill>
              </a:rPr>
              <a:t>intérieure</a:t>
            </a:r>
            <a:r>
              <a:rPr lang="fr-FR" dirty="0" err="1" smtClean="0"/>
              <a:t>:La</a:t>
            </a:r>
            <a:r>
              <a:rPr lang="fr-FR" dirty="0" smtClean="0"/>
              <a:t> cavité de l’estomac est tapissée par la muqueuse gastrique et montre les orifices du cardia et du pylore.</a:t>
            </a:r>
          </a:p>
          <a:p>
            <a:pPr>
              <a:buNone/>
            </a:pPr>
            <a:r>
              <a:rPr lang="fr-FR" dirty="0" smtClean="0"/>
              <a:t>   Cette muqueuse n’a pas le même aspect partout.</a:t>
            </a:r>
          </a:p>
          <a:p>
            <a:pPr>
              <a:buNone/>
            </a:pPr>
            <a:r>
              <a:rPr lang="fr-FR" dirty="0" smtClean="0"/>
              <a:t>   Elle est molle, rougeâtre et forme de nombreux  plis réguliers, effaçables par la distension: </a:t>
            </a:r>
            <a:r>
              <a:rPr lang="fr-FR" dirty="0" smtClean="0">
                <a:solidFill>
                  <a:srgbClr val="FF0000"/>
                </a:solidFill>
              </a:rPr>
              <a:t>les plis gastriques.</a:t>
            </a:r>
          </a:p>
          <a:p>
            <a:pPr>
              <a:buNone/>
            </a:pPr>
            <a:r>
              <a:rPr lang="fr-FR" dirty="0" smtClean="0"/>
              <a:t>    Après la mort, elle s’altère rapidement et devient grisâtre.</a:t>
            </a:r>
          </a:p>
          <a:p>
            <a:pPr>
              <a:buNone/>
            </a:pPr>
            <a:r>
              <a:rPr lang="fr-FR" dirty="0" smtClean="0"/>
              <a:t>    L’orifice du cardia est étroit et très difficile à dilater chez les Equidés où il est entouré de plis serrés de la muqueuse. Il est plus large et plus dilatable dans les autres espèces. L’orifice pylorique a une paroi plus épaisse.</a:t>
            </a:r>
            <a:endParaRPr lang="fr-F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85728"/>
          </a:xfrm>
        </p:spPr>
        <p:txBody>
          <a:bodyPr>
            <a:normAutofit fontScale="90000"/>
          </a:bodyPr>
          <a:lstStyle/>
          <a:p>
            <a:endParaRPr lang="fr-FR" dirty="0"/>
          </a:p>
        </p:txBody>
      </p:sp>
      <p:sp>
        <p:nvSpPr>
          <p:cNvPr id="3" name="Espace réservé du contenu 2"/>
          <p:cNvSpPr>
            <a:spLocks noGrp="1"/>
          </p:cNvSpPr>
          <p:nvPr>
            <p:ph idx="1"/>
          </p:nvPr>
        </p:nvSpPr>
        <p:spPr>
          <a:xfrm>
            <a:off x="214282" y="357166"/>
            <a:ext cx="8715436" cy="6286544"/>
          </a:xfrm>
        </p:spPr>
        <p:txBody>
          <a:bodyPr>
            <a:normAutofit fontScale="70000" lnSpcReduction="20000"/>
          </a:bodyPr>
          <a:lstStyle/>
          <a:p>
            <a:pPr>
              <a:buNone/>
            </a:pPr>
            <a:r>
              <a:rPr lang="fr-FR" dirty="0" smtClean="0"/>
              <a:t>   </a:t>
            </a:r>
            <a:r>
              <a:rPr lang="fr-FR" sz="3300" dirty="0" smtClean="0">
                <a:solidFill>
                  <a:srgbClr val="FF0000"/>
                </a:solidFill>
              </a:rPr>
              <a:t>- </a:t>
            </a:r>
            <a:r>
              <a:rPr lang="fr-FR" sz="3400" dirty="0" smtClean="0">
                <a:solidFill>
                  <a:srgbClr val="FF0000"/>
                </a:solidFill>
              </a:rPr>
              <a:t>Le grand </a:t>
            </a:r>
            <a:r>
              <a:rPr lang="fr-FR" sz="3400" dirty="0" err="1" smtClean="0">
                <a:solidFill>
                  <a:srgbClr val="FF0000"/>
                </a:solidFill>
              </a:rPr>
              <a:t>omentum</a:t>
            </a:r>
            <a:r>
              <a:rPr lang="fr-FR" sz="3400" dirty="0" smtClean="0">
                <a:solidFill>
                  <a:srgbClr val="FF0000"/>
                </a:solidFill>
              </a:rPr>
              <a:t>: ou épiploon proprement dit </a:t>
            </a:r>
            <a:r>
              <a:rPr lang="fr-FR" sz="3400" dirty="0" smtClean="0"/>
              <a:t>est une vaste membrane mince, percée et souvent chargée de graisse, qui flotte en grande partie librement dans la cavité abdominale. Il prend origine sur toute la grande courbure de l’estomac; Il est constitué de 2 lames ou parois, l’une superficielle entre la paroi abdominale et les viscères, l’autre ,profonde passe entre l’estomac et l’intestin.</a:t>
            </a:r>
          </a:p>
          <a:p>
            <a:pPr>
              <a:buNone/>
            </a:pPr>
            <a:r>
              <a:rPr lang="fr-FR" sz="3400" dirty="0" smtClean="0"/>
              <a:t>     Sa terminaison se fait sur le côlon transverse et le pancréas chez les Equidés et Ruminants. Et à la paroi lombaire chez les Carnivores. </a:t>
            </a:r>
          </a:p>
          <a:p>
            <a:pPr>
              <a:buNone/>
            </a:pPr>
            <a:r>
              <a:rPr lang="fr-FR" sz="3400" dirty="0" smtClean="0">
                <a:solidFill>
                  <a:srgbClr val="FF0000"/>
                </a:solidFill>
              </a:rPr>
              <a:t>   - Le petit </a:t>
            </a:r>
            <a:r>
              <a:rPr lang="fr-FR" sz="3400" dirty="0" err="1" smtClean="0">
                <a:solidFill>
                  <a:srgbClr val="FF0000"/>
                </a:solidFill>
              </a:rPr>
              <a:t>omentum</a:t>
            </a:r>
            <a:r>
              <a:rPr lang="fr-FR" sz="3400" dirty="0" smtClean="0">
                <a:solidFill>
                  <a:srgbClr val="FF0000"/>
                </a:solidFill>
              </a:rPr>
              <a:t>: ou petit épiploon</a:t>
            </a:r>
            <a:r>
              <a:rPr lang="fr-FR" sz="3400" dirty="0" smtClean="0"/>
              <a:t>, c’est une lame de forme irrégulière qui va du foie à la petite courbure de l’estomac et à la partie initiale du duodénum. Il est formé de </a:t>
            </a:r>
            <a:r>
              <a:rPr lang="fr-FR" sz="3400" dirty="0" smtClean="0">
                <a:solidFill>
                  <a:srgbClr val="FF0000"/>
                </a:solidFill>
              </a:rPr>
              <a:t>2 parties</a:t>
            </a:r>
            <a:r>
              <a:rPr lang="fr-FR" sz="3400" dirty="0" smtClean="0"/>
              <a:t>: </a:t>
            </a:r>
            <a:r>
              <a:rPr lang="fr-FR" sz="3400" dirty="0" smtClean="0">
                <a:solidFill>
                  <a:srgbClr val="0070C0"/>
                </a:solidFill>
              </a:rPr>
              <a:t>le ligament hépato-gastrique</a:t>
            </a:r>
            <a:r>
              <a:rPr lang="fr-FR" sz="3400" dirty="0" smtClean="0"/>
              <a:t> attaché à l’estomac  et </a:t>
            </a:r>
            <a:r>
              <a:rPr lang="fr-FR" sz="3400" dirty="0" smtClean="0">
                <a:solidFill>
                  <a:srgbClr val="00B050"/>
                </a:solidFill>
              </a:rPr>
              <a:t>le ligament hépato-duodénal </a:t>
            </a:r>
            <a:r>
              <a:rPr lang="fr-FR" sz="3400" dirty="0" smtClean="0"/>
              <a:t>qui est son prolongement. </a:t>
            </a:r>
          </a:p>
          <a:p>
            <a:pPr>
              <a:buNone/>
            </a:pPr>
            <a:r>
              <a:rPr lang="fr-FR" sz="3400" dirty="0" smtClean="0"/>
              <a:t>   </a:t>
            </a:r>
            <a:r>
              <a:rPr lang="fr-FR" sz="3400" dirty="0" smtClean="0">
                <a:solidFill>
                  <a:srgbClr val="FF0000"/>
                </a:solidFill>
              </a:rPr>
              <a:t>- Le ligament </a:t>
            </a:r>
            <a:r>
              <a:rPr lang="fr-FR" sz="3400" dirty="0" err="1" smtClean="0">
                <a:solidFill>
                  <a:srgbClr val="FF0000"/>
                </a:solidFill>
              </a:rPr>
              <a:t>gastro</a:t>
            </a:r>
            <a:r>
              <a:rPr lang="fr-FR" sz="3400" dirty="0" smtClean="0">
                <a:solidFill>
                  <a:srgbClr val="FF0000"/>
                </a:solidFill>
              </a:rPr>
              <a:t>-phrénique</a:t>
            </a:r>
            <a:r>
              <a:rPr lang="fr-FR" sz="3400" dirty="0" smtClean="0"/>
              <a:t>: il est court et solide. Au sommet du fundus, il se continue par le grand </a:t>
            </a:r>
            <a:r>
              <a:rPr lang="fr-FR" sz="3400" dirty="0" err="1" smtClean="0"/>
              <a:t>omentum</a:t>
            </a:r>
            <a:r>
              <a:rPr lang="fr-FR" sz="3400" dirty="0" smtClean="0"/>
              <a:t> .</a:t>
            </a:r>
          </a:p>
          <a:p>
            <a:pPr>
              <a:buNone/>
            </a:pPr>
            <a:r>
              <a:rPr lang="fr-FR" sz="3400" dirty="0" smtClean="0"/>
              <a:t>     Entre ses 2 feuillets, se trouve une couche épaisse de tissu conjonctif dont l’ensemble constitue un véritable ligament suspenseur de l’estomac.</a:t>
            </a:r>
            <a:endParaRPr lang="fr-FR" sz="3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b="1" u="sng" dirty="0" smtClean="0"/>
              <a:t>Particularités spécifiques</a:t>
            </a:r>
            <a:endParaRPr lang="fr-FR" b="1" u="sng" dirty="0"/>
          </a:p>
        </p:txBody>
      </p:sp>
      <p:sp>
        <p:nvSpPr>
          <p:cNvPr id="3" name="Espace réservé du contenu 2"/>
          <p:cNvSpPr>
            <a:spLocks noGrp="1"/>
          </p:cNvSpPr>
          <p:nvPr>
            <p:ph idx="1"/>
          </p:nvPr>
        </p:nvSpPr>
        <p:spPr>
          <a:xfrm>
            <a:off x="214282" y="642918"/>
            <a:ext cx="8715436" cy="6215082"/>
          </a:xfrm>
        </p:spPr>
        <p:txBody>
          <a:bodyPr>
            <a:normAutofit fontScale="85000" lnSpcReduction="10000"/>
          </a:bodyPr>
          <a:lstStyle/>
          <a:p>
            <a:pPr>
              <a:buNone/>
            </a:pPr>
            <a:r>
              <a:rPr lang="fr-FR" dirty="0" smtClean="0">
                <a:solidFill>
                  <a:srgbClr val="FF0000"/>
                </a:solidFill>
              </a:rPr>
              <a:t>*  Equidés</a:t>
            </a:r>
            <a:r>
              <a:rPr lang="fr-FR" dirty="0" smtClean="0"/>
              <a:t>: estomac peu volumineux, petite courbure brève et grande courbure très étendue; Caché sous l’hypochondre gauche en raison de son faible volume et le grand développement du côlon.</a:t>
            </a:r>
          </a:p>
          <a:p>
            <a:pPr>
              <a:buNone/>
            </a:pPr>
            <a:r>
              <a:rPr lang="fr-FR" dirty="0" smtClean="0">
                <a:solidFill>
                  <a:srgbClr val="FF0000"/>
                </a:solidFill>
              </a:rPr>
              <a:t>*  Carnivores</a:t>
            </a:r>
            <a:r>
              <a:rPr lang="fr-FR" dirty="0" smtClean="0"/>
              <a:t>: Estomac de forme sphéroïde quand il est plein, volume et capacité varient beaucoup avec la taille, la race, le régime alimentaire et l’état de réplétion.</a:t>
            </a:r>
          </a:p>
          <a:p>
            <a:pPr>
              <a:buNone/>
            </a:pPr>
            <a:r>
              <a:rPr lang="fr-FR" dirty="0" smtClean="0"/>
              <a:t>     Caché sous l’hypochondre gauche quand il est vide, il peut pousser la masse intestinale jusqu’au pubis quand il est rempli. </a:t>
            </a:r>
          </a:p>
          <a:p>
            <a:pPr>
              <a:buNone/>
            </a:pPr>
            <a:r>
              <a:rPr lang="fr-FR" dirty="0" smtClean="0"/>
              <a:t>     Le grand </a:t>
            </a:r>
            <a:r>
              <a:rPr lang="fr-FR" dirty="0" err="1" smtClean="0"/>
              <a:t>omentum</a:t>
            </a:r>
            <a:r>
              <a:rPr lang="fr-FR" dirty="0" smtClean="0"/>
              <a:t> chargé de graisse est très développé , ses 2 parois enveloppent entièrement la masse intestinale.</a:t>
            </a:r>
          </a:p>
          <a:p>
            <a:pPr>
              <a:buNone/>
            </a:pPr>
            <a:r>
              <a:rPr lang="fr-FR" dirty="0" smtClean="0">
                <a:solidFill>
                  <a:srgbClr val="FF0000"/>
                </a:solidFill>
              </a:rPr>
              <a:t>* Lapin</a:t>
            </a:r>
            <a:r>
              <a:rPr lang="fr-FR" dirty="0" smtClean="0"/>
              <a:t>: Estomac relativement volumineux, jamais vide</a:t>
            </a:r>
          </a:p>
          <a:p>
            <a:pPr>
              <a:buNone/>
            </a:pPr>
            <a:r>
              <a:rPr lang="fr-FR" dirty="0" smtClean="0"/>
              <a:t>    Corps allongé, cylindroïde, avec un léger rétrécissement en son milieu. Il déborde à droite de l’hypochondre </a:t>
            </a:r>
          </a:p>
          <a:p>
            <a:endParaRPr lang="fr-FR"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14290"/>
            <a:ext cx="8229600" cy="571504"/>
          </a:xfrm>
        </p:spPr>
        <p:txBody>
          <a:bodyPr>
            <a:normAutofit fontScale="90000"/>
          </a:bodyPr>
          <a:lstStyle/>
          <a:p>
            <a:r>
              <a:rPr lang="fr-FR" b="1" u="sng" dirty="0" smtClean="0"/>
              <a:t>Grand </a:t>
            </a:r>
            <a:r>
              <a:rPr lang="fr-FR" b="1" u="sng" dirty="0" err="1" smtClean="0"/>
              <a:t>omentum</a:t>
            </a:r>
            <a:r>
              <a:rPr lang="fr-FR" b="1" u="sng" dirty="0" smtClean="0"/>
              <a:t> ou épiploon</a:t>
            </a:r>
            <a:endParaRPr lang="fr-FR" b="1" u="sng" dirty="0"/>
          </a:p>
        </p:txBody>
      </p:sp>
      <p:pic>
        <p:nvPicPr>
          <p:cNvPr id="7170" name="Picture 2" descr="C:\Users\HP\Desktop\Splanchno\20180211_105834.jpg"/>
          <p:cNvPicPr>
            <a:picLocks noGrp="1" noChangeAspect="1" noChangeArrowheads="1"/>
          </p:cNvPicPr>
          <p:nvPr>
            <p:ph idx="1"/>
          </p:nvPr>
        </p:nvPicPr>
        <p:blipFill>
          <a:blip r:embed="rId2" cstate="print"/>
          <a:srcRect/>
          <a:stretch>
            <a:fillRect/>
          </a:stretch>
        </p:blipFill>
        <p:spPr bwMode="auto">
          <a:xfrm>
            <a:off x="2786050" y="1071546"/>
            <a:ext cx="3487505" cy="5572164"/>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b="1" u="sng" dirty="0" smtClean="0"/>
              <a:t>Estomac de Ruminants</a:t>
            </a:r>
            <a:endParaRPr lang="fr-FR" b="1" u="sng" dirty="0"/>
          </a:p>
        </p:txBody>
      </p:sp>
      <p:sp>
        <p:nvSpPr>
          <p:cNvPr id="3" name="Espace réservé du contenu 2"/>
          <p:cNvSpPr>
            <a:spLocks noGrp="1"/>
          </p:cNvSpPr>
          <p:nvPr>
            <p:ph idx="1"/>
          </p:nvPr>
        </p:nvSpPr>
        <p:spPr>
          <a:xfrm>
            <a:off x="214282" y="714356"/>
            <a:ext cx="8715436" cy="5929354"/>
          </a:xfrm>
        </p:spPr>
        <p:txBody>
          <a:bodyPr>
            <a:normAutofit fontScale="92500" lnSpcReduction="10000"/>
          </a:bodyPr>
          <a:lstStyle/>
          <a:p>
            <a:r>
              <a:rPr lang="fr-FR" dirty="0" smtClean="0"/>
              <a:t>Il est extrêmement volumineux, au point d’occuper les 4/5 de la cavité abdominale.</a:t>
            </a:r>
          </a:p>
          <a:p>
            <a:r>
              <a:rPr lang="fr-FR" dirty="0" smtClean="0"/>
              <a:t>Il est </a:t>
            </a:r>
            <a:r>
              <a:rPr lang="fr-FR" dirty="0" err="1" smtClean="0"/>
              <a:t>plurigastrique</a:t>
            </a:r>
            <a:r>
              <a:rPr lang="fr-FR" dirty="0" smtClean="0"/>
              <a:t>. Un grand </a:t>
            </a:r>
            <a:r>
              <a:rPr lang="fr-FR" dirty="0" err="1" smtClean="0"/>
              <a:t>proventricule</a:t>
            </a:r>
            <a:r>
              <a:rPr lang="fr-FR" dirty="0" smtClean="0"/>
              <a:t> subdivisé en compartiments précède l’estomac peptique vrai, de dimensions plus faibles.</a:t>
            </a:r>
          </a:p>
          <a:p>
            <a:r>
              <a:rPr lang="fr-FR" dirty="0" smtClean="0"/>
              <a:t>Cette existence de chambres gastriques multiples répond à une spécialisation particulière de la digestion.</a:t>
            </a:r>
          </a:p>
          <a:p>
            <a:r>
              <a:rPr lang="fr-FR" dirty="0" smtClean="0"/>
              <a:t>Chez les Ruminants, le 1</a:t>
            </a:r>
            <a:r>
              <a:rPr lang="fr-FR" baseline="30000" dirty="0" smtClean="0"/>
              <a:t>er</a:t>
            </a:r>
            <a:r>
              <a:rPr lang="fr-FR" dirty="0" smtClean="0"/>
              <a:t> et le plus vaste de ces compartiments est toujours: </a:t>
            </a:r>
            <a:r>
              <a:rPr lang="fr-FR" dirty="0" smtClean="0">
                <a:solidFill>
                  <a:srgbClr val="FF0000"/>
                </a:solidFill>
              </a:rPr>
              <a:t>le rumen</a:t>
            </a:r>
            <a:r>
              <a:rPr lang="fr-FR" dirty="0" smtClean="0"/>
              <a:t>. Les suivants sont variables et sont :</a:t>
            </a:r>
            <a:r>
              <a:rPr lang="fr-FR" dirty="0" smtClean="0">
                <a:solidFill>
                  <a:srgbClr val="FF0000"/>
                </a:solidFill>
              </a:rPr>
              <a:t>le réseau </a:t>
            </a:r>
            <a:r>
              <a:rPr lang="fr-FR" dirty="0" smtClean="0"/>
              <a:t>et </a:t>
            </a:r>
            <a:r>
              <a:rPr lang="fr-FR" dirty="0" smtClean="0">
                <a:solidFill>
                  <a:srgbClr val="FF0000"/>
                </a:solidFill>
              </a:rPr>
              <a:t>le feuillet</a:t>
            </a:r>
            <a:r>
              <a:rPr lang="fr-FR" dirty="0" smtClean="0"/>
              <a:t>.</a:t>
            </a:r>
          </a:p>
          <a:p>
            <a:r>
              <a:rPr lang="fr-FR" dirty="0" smtClean="0"/>
              <a:t>Dans tous les cas, le dernier, seul peptique est :</a:t>
            </a:r>
            <a:r>
              <a:rPr lang="fr-FR" dirty="0" smtClean="0">
                <a:solidFill>
                  <a:srgbClr val="FF0000"/>
                </a:solidFill>
              </a:rPr>
              <a:t>la caillette.</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fr-FR" b="1" u="sng" dirty="0" smtClean="0"/>
              <a:t>ESTOMAC  DES  RUMINANTS:</a:t>
            </a:r>
            <a:endParaRPr lang="fr-FR" dirty="0"/>
          </a:p>
        </p:txBody>
      </p:sp>
      <p:pic>
        <p:nvPicPr>
          <p:cNvPr id="1026" name="Picture 2" descr="C:\Users\HP\Desktop\Cours A2\P3090072.JPG"/>
          <p:cNvPicPr>
            <a:picLocks noGrp="1" noChangeAspect="1" noChangeArrowheads="1"/>
          </p:cNvPicPr>
          <p:nvPr>
            <p:ph idx="1"/>
          </p:nvPr>
        </p:nvPicPr>
        <p:blipFill>
          <a:blip r:embed="rId2" cstate="print"/>
          <a:srcRect/>
          <a:stretch>
            <a:fillRect/>
          </a:stretch>
        </p:blipFill>
        <p:spPr bwMode="auto">
          <a:xfrm>
            <a:off x="785785" y="571480"/>
            <a:ext cx="7500991" cy="6072230"/>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b="1" u="sng" dirty="0" smtClean="0"/>
              <a:t>Caractères généraux</a:t>
            </a:r>
            <a:endParaRPr lang="fr-FR" b="1" u="sng" dirty="0"/>
          </a:p>
        </p:txBody>
      </p:sp>
      <p:sp>
        <p:nvSpPr>
          <p:cNvPr id="3" name="Espace réservé du contenu 2"/>
          <p:cNvSpPr>
            <a:spLocks noGrp="1"/>
          </p:cNvSpPr>
          <p:nvPr>
            <p:ph idx="1"/>
          </p:nvPr>
        </p:nvSpPr>
        <p:spPr>
          <a:xfrm>
            <a:off x="214282" y="642918"/>
            <a:ext cx="8715436" cy="6000792"/>
          </a:xfrm>
        </p:spPr>
        <p:txBody>
          <a:bodyPr>
            <a:normAutofit lnSpcReduction="10000"/>
          </a:bodyPr>
          <a:lstStyle/>
          <a:p>
            <a:pPr>
              <a:buNone/>
            </a:pPr>
            <a:r>
              <a:rPr lang="fr-FR" dirty="0" smtClean="0"/>
              <a:t>    </a:t>
            </a:r>
            <a:r>
              <a:rPr lang="fr-FR" sz="3300" u="sng" dirty="0" smtClean="0"/>
              <a:t>Capacité et poids</a:t>
            </a:r>
            <a:r>
              <a:rPr lang="fr-FR" sz="3300" dirty="0" smtClean="0"/>
              <a:t>:</a:t>
            </a:r>
          </a:p>
          <a:p>
            <a:pPr>
              <a:buNone/>
            </a:pPr>
            <a:r>
              <a:rPr lang="fr-FR" sz="3300" dirty="0" smtClean="0"/>
              <a:t>    L’estomac du Bœuf adulte contient 150 à 250 litres dont </a:t>
            </a:r>
            <a:r>
              <a:rPr lang="fr-FR" sz="3300" dirty="0" smtClean="0">
                <a:solidFill>
                  <a:srgbClr val="0070C0"/>
                </a:solidFill>
              </a:rPr>
              <a:t>80%</a:t>
            </a:r>
            <a:r>
              <a:rPr lang="fr-FR" sz="3300" dirty="0" smtClean="0"/>
              <a:t> (120 à 200 litres)pour </a:t>
            </a:r>
            <a:r>
              <a:rPr lang="fr-FR" sz="3300" dirty="0" smtClean="0">
                <a:solidFill>
                  <a:srgbClr val="FF0000"/>
                </a:solidFill>
              </a:rPr>
              <a:t>le rumen</a:t>
            </a:r>
            <a:r>
              <a:rPr lang="fr-FR" sz="3300" dirty="0" smtClean="0"/>
              <a:t>, </a:t>
            </a:r>
            <a:r>
              <a:rPr lang="fr-FR" sz="3300" dirty="0" smtClean="0">
                <a:solidFill>
                  <a:srgbClr val="0070C0"/>
                </a:solidFill>
              </a:rPr>
              <a:t>5%</a:t>
            </a:r>
            <a:r>
              <a:rPr lang="fr-FR" sz="3300" dirty="0" smtClean="0"/>
              <a:t> (7 à 12 litres) pour </a:t>
            </a:r>
            <a:r>
              <a:rPr lang="fr-FR" sz="3300" dirty="0" smtClean="0">
                <a:solidFill>
                  <a:srgbClr val="FF0000"/>
                </a:solidFill>
              </a:rPr>
              <a:t>le réseau</a:t>
            </a:r>
            <a:r>
              <a:rPr lang="fr-FR" sz="3300" dirty="0" smtClean="0"/>
              <a:t>, </a:t>
            </a:r>
            <a:r>
              <a:rPr lang="fr-FR" sz="3300" dirty="0" smtClean="0">
                <a:solidFill>
                  <a:srgbClr val="0070C0"/>
                </a:solidFill>
              </a:rPr>
              <a:t>7% </a:t>
            </a:r>
            <a:r>
              <a:rPr lang="fr-FR" sz="3300" dirty="0" smtClean="0"/>
              <a:t>(9 à 16 litres) pour </a:t>
            </a:r>
            <a:r>
              <a:rPr lang="fr-FR" sz="3300" dirty="0" smtClean="0">
                <a:solidFill>
                  <a:srgbClr val="FF0000"/>
                </a:solidFill>
              </a:rPr>
              <a:t>le feuillet </a:t>
            </a:r>
            <a:r>
              <a:rPr lang="fr-FR" sz="3300" dirty="0" smtClean="0"/>
              <a:t>et </a:t>
            </a:r>
            <a:r>
              <a:rPr lang="fr-FR" sz="3300" dirty="0" smtClean="0">
                <a:solidFill>
                  <a:srgbClr val="0070C0"/>
                </a:solidFill>
              </a:rPr>
              <a:t>8%</a:t>
            </a:r>
            <a:r>
              <a:rPr lang="fr-FR" sz="3300" dirty="0" smtClean="0"/>
              <a:t> ( 12 à 20 litres) pour </a:t>
            </a:r>
            <a:r>
              <a:rPr lang="fr-FR" sz="3300" dirty="0" smtClean="0">
                <a:solidFill>
                  <a:srgbClr val="0070C0"/>
                </a:solidFill>
              </a:rPr>
              <a:t>la caillette</a:t>
            </a:r>
            <a:r>
              <a:rPr lang="fr-FR" sz="3300" dirty="0" smtClean="0"/>
              <a:t>.</a:t>
            </a:r>
          </a:p>
          <a:p>
            <a:pPr>
              <a:buNone/>
            </a:pPr>
            <a:r>
              <a:rPr lang="fr-FR" sz="3300" dirty="0" smtClean="0"/>
              <a:t>    Même après une diète prolongée, le rumen retient toujours une certaine quantité d’aliments.</a:t>
            </a:r>
          </a:p>
          <a:p>
            <a:pPr>
              <a:buNone/>
            </a:pPr>
            <a:r>
              <a:rPr lang="fr-FR" sz="3300" dirty="0" smtClean="0"/>
              <a:t>   Le </a:t>
            </a:r>
            <a:r>
              <a:rPr lang="fr-FR" sz="3300" dirty="0" smtClean="0">
                <a:solidFill>
                  <a:srgbClr val="00B050"/>
                </a:solidFill>
              </a:rPr>
              <a:t>poids total</a:t>
            </a:r>
            <a:r>
              <a:rPr lang="fr-FR" sz="3300" dirty="0" smtClean="0"/>
              <a:t> de l’estomac entièrement vide est de </a:t>
            </a:r>
            <a:r>
              <a:rPr lang="fr-FR" sz="3300" dirty="0" smtClean="0">
                <a:solidFill>
                  <a:srgbClr val="00B050"/>
                </a:solidFill>
              </a:rPr>
              <a:t>6 à 8 </a:t>
            </a:r>
            <a:r>
              <a:rPr lang="fr-FR" sz="3300" dirty="0" err="1" smtClean="0">
                <a:solidFill>
                  <a:srgbClr val="00B050"/>
                </a:solidFill>
              </a:rPr>
              <a:t>kgs</a:t>
            </a:r>
            <a:r>
              <a:rPr lang="fr-FR" sz="3300" dirty="0" smtClean="0">
                <a:solidFill>
                  <a:srgbClr val="00B050"/>
                </a:solidFill>
              </a:rPr>
              <a:t> </a:t>
            </a:r>
            <a:r>
              <a:rPr lang="fr-FR" sz="3300" dirty="0" smtClean="0"/>
              <a:t>, dont près de 9/10  appartient au rumen.</a:t>
            </a:r>
            <a:endParaRPr lang="fr-FR" sz="33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642942"/>
          </a:xfrm>
        </p:spPr>
        <p:txBody>
          <a:bodyPr>
            <a:noAutofit/>
          </a:bodyPr>
          <a:lstStyle/>
          <a:p>
            <a:r>
              <a:rPr lang="fr-FR" sz="2400" b="1" u="sng" dirty="0" smtClean="0"/>
              <a:t>RUMEN</a:t>
            </a:r>
            <a:r>
              <a:rPr lang="fr-FR" sz="2400" b="1" dirty="0" smtClean="0"/>
              <a:t>  (panse) </a:t>
            </a:r>
            <a:br>
              <a:rPr lang="fr-FR" sz="2400" b="1" dirty="0" smtClean="0"/>
            </a:br>
            <a:endParaRPr lang="fr-FR" sz="2400" dirty="0"/>
          </a:p>
        </p:txBody>
      </p:sp>
      <p:sp>
        <p:nvSpPr>
          <p:cNvPr id="7" name="Espace réservé du contenu 6"/>
          <p:cNvSpPr>
            <a:spLocks noGrp="1"/>
          </p:cNvSpPr>
          <p:nvPr>
            <p:ph sz="half" idx="1"/>
          </p:nvPr>
        </p:nvSpPr>
        <p:spPr>
          <a:xfrm>
            <a:off x="142844" y="357166"/>
            <a:ext cx="4786346" cy="6286544"/>
          </a:xfrm>
        </p:spPr>
        <p:txBody>
          <a:bodyPr>
            <a:normAutofit fontScale="92500" lnSpcReduction="10000"/>
          </a:bodyPr>
          <a:lstStyle/>
          <a:p>
            <a:pPr>
              <a:buNone/>
            </a:pPr>
            <a:r>
              <a:rPr lang="fr-FR" sz="2400" u="sng" dirty="0" smtClean="0"/>
              <a:t>    </a:t>
            </a:r>
          </a:p>
          <a:p>
            <a:pPr>
              <a:buNone/>
            </a:pPr>
            <a:r>
              <a:rPr lang="fr-FR" sz="2400" dirty="0" smtClean="0"/>
              <a:t>  </a:t>
            </a:r>
            <a:r>
              <a:rPr lang="fr-FR" sz="2400" dirty="0" smtClean="0">
                <a:solidFill>
                  <a:srgbClr val="FF0000"/>
                </a:solidFill>
              </a:rPr>
              <a:t>- </a:t>
            </a:r>
            <a:r>
              <a:rPr lang="fr-FR" sz="2400" u="sng" dirty="0" smtClean="0">
                <a:solidFill>
                  <a:srgbClr val="FF0000"/>
                </a:solidFill>
              </a:rPr>
              <a:t>Conformation extérieure</a:t>
            </a:r>
            <a:r>
              <a:rPr lang="fr-FR" sz="2400" dirty="0" smtClean="0">
                <a:solidFill>
                  <a:srgbClr val="FF0000"/>
                </a:solidFill>
              </a:rPr>
              <a:t>:</a:t>
            </a:r>
            <a:endParaRPr lang="fr-FR" sz="2400" u="sng" dirty="0" smtClean="0">
              <a:solidFill>
                <a:srgbClr val="FF0000"/>
              </a:solidFill>
            </a:endParaRPr>
          </a:p>
          <a:p>
            <a:pPr>
              <a:buNone/>
            </a:pPr>
            <a:r>
              <a:rPr lang="fr-FR" sz="2400" dirty="0" smtClean="0">
                <a:solidFill>
                  <a:srgbClr val="FF0000"/>
                </a:solidFill>
              </a:rPr>
              <a:t>     </a:t>
            </a:r>
            <a:r>
              <a:rPr lang="fr-FR" sz="2400" u="sng" dirty="0" smtClean="0"/>
              <a:t>Vue pariétale ou gauche</a:t>
            </a:r>
            <a:br>
              <a:rPr lang="fr-FR" sz="2400" u="sng" dirty="0" smtClean="0"/>
            </a:br>
            <a:r>
              <a:rPr lang="fr-FR" sz="2400" dirty="0" smtClean="0"/>
              <a:t>Le rumen est  allongé dans le sens </a:t>
            </a:r>
            <a:r>
              <a:rPr lang="fr-FR" sz="2400" dirty="0" err="1" smtClean="0"/>
              <a:t>crânio</a:t>
            </a:r>
            <a:r>
              <a:rPr lang="fr-FR" sz="2400" dirty="0" smtClean="0"/>
              <a:t>-caudal et aplati obliquement d’un côté à l’autre, sa face </a:t>
            </a:r>
            <a:r>
              <a:rPr lang="fr-FR" sz="2400" dirty="0" smtClean="0">
                <a:solidFill>
                  <a:srgbClr val="FF0000"/>
                </a:solidFill>
              </a:rPr>
              <a:t>pariétale ou gauche </a:t>
            </a:r>
            <a:r>
              <a:rPr lang="fr-FR" sz="2400" dirty="0" smtClean="0"/>
              <a:t>est convexe et lisse, moulée contre la paroi de l’hypochondre et du flanc gauches et sur le ventre.</a:t>
            </a:r>
          </a:p>
          <a:p>
            <a:pPr>
              <a:buFontTx/>
              <a:buChar char="-"/>
            </a:pPr>
            <a:r>
              <a:rPr lang="fr-FR" sz="2400" dirty="0" smtClean="0"/>
              <a:t>Elle montre </a:t>
            </a:r>
            <a:r>
              <a:rPr lang="fr-FR" sz="2400" dirty="0" smtClean="0">
                <a:solidFill>
                  <a:srgbClr val="0070C0"/>
                </a:solidFill>
              </a:rPr>
              <a:t>2 sacs</a:t>
            </a:r>
            <a:r>
              <a:rPr lang="fr-FR" sz="2400" dirty="0" smtClean="0"/>
              <a:t> (dorsal et ventral) séparés par </a:t>
            </a:r>
            <a:r>
              <a:rPr lang="fr-FR" sz="2400" dirty="0" smtClean="0">
                <a:solidFill>
                  <a:srgbClr val="00B050"/>
                </a:solidFill>
              </a:rPr>
              <a:t>le sillon longitudinal gauche </a:t>
            </a:r>
            <a:r>
              <a:rPr lang="fr-FR" sz="2400" dirty="0" smtClean="0"/>
              <a:t>sur lequel l’attache la paroi superficielle du grand </a:t>
            </a:r>
            <a:r>
              <a:rPr lang="fr-FR" sz="2400" dirty="0" err="1" smtClean="0"/>
              <a:t>omentum</a:t>
            </a:r>
            <a:r>
              <a:rPr lang="fr-FR" sz="2400" dirty="0" smtClean="0"/>
              <a:t>. Sa partie moyenne montre un petit sillon vasculaire: </a:t>
            </a:r>
            <a:r>
              <a:rPr lang="fr-FR" sz="2400" dirty="0" smtClean="0">
                <a:solidFill>
                  <a:srgbClr val="00B050"/>
                </a:solidFill>
              </a:rPr>
              <a:t>le sillon accessoire gauche</a:t>
            </a:r>
          </a:p>
          <a:p>
            <a:pPr>
              <a:buFontTx/>
              <a:buChar char="-"/>
            </a:pPr>
            <a:r>
              <a:rPr lang="fr-FR" sz="2400" dirty="0" smtClean="0">
                <a:solidFill>
                  <a:srgbClr val="7030A0"/>
                </a:solidFill>
              </a:rPr>
              <a:t>La rate  (</a:t>
            </a:r>
            <a:r>
              <a:rPr lang="fr-FR" sz="2400" dirty="0" smtClean="0"/>
              <a:t>en violet</a:t>
            </a:r>
            <a:r>
              <a:rPr lang="fr-FR" sz="2400" dirty="0" smtClean="0">
                <a:solidFill>
                  <a:srgbClr val="7030A0"/>
                </a:solidFill>
              </a:rPr>
              <a:t>)</a:t>
            </a:r>
            <a:r>
              <a:rPr lang="fr-FR" sz="2400" dirty="0" smtClean="0"/>
              <a:t> à gauche </a:t>
            </a:r>
          </a:p>
          <a:p>
            <a:pPr>
              <a:buFontTx/>
              <a:buChar char="-"/>
            </a:pPr>
            <a:endParaRPr lang="fr-FR" sz="2400" dirty="0" smtClean="0">
              <a:solidFill>
                <a:srgbClr val="00B050"/>
              </a:solidFill>
            </a:endParaRPr>
          </a:p>
          <a:p>
            <a:pPr>
              <a:buFontTx/>
              <a:buChar char="-"/>
            </a:pPr>
            <a:endParaRPr lang="fr-FR" sz="2400" dirty="0"/>
          </a:p>
        </p:txBody>
      </p:sp>
      <p:pic>
        <p:nvPicPr>
          <p:cNvPr id="8" name="Picture 2" descr="C:\Users\HP\Desktop\Cours A2\P3090070.JPG"/>
          <p:cNvPicPr>
            <a:picLocks noGrp="1" noChangeAspect="1" noChangeArrowheads="1"/>
          </p:cNvPicPr>
          <p:nvPr>
            <p:ph sz="half" idx="2"/>
          </p:nvPr>
        </p:nvPicPr>
        <p:blipFill>
          <a:blip r:embed="rId2" cstate="print"/>
          <a:stretch>
            <a:fillRect/>
          </a:stretch>
        </p:blipFill>
        <p:spPr bwMode="auto">
          <a:xfrm>
            <a:off x="4857752" y="2357430"/>
            <a:ext cx="4038600" cy="30289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00042"/>
          </a:xfrm>
        </p:spPr>
        <p:txBody>
          <a:bodyPr>
            <a:normAutofit fontScale="90000"/>
          </a:bodyPr>
          <a:lstStyle/>
          <a:p>
            <a:r>
              <a:rPr lang="fr-FR" b="1" u="sng" dirty="0" smtClean="0"/>
              <a:t>Lèvres</a:t>
            </a:r>
            <a:endParaRPr lang="fr-FR" b="1" u="sng" dirty="0"/>
          </a:p>
        </p:txBody>
      </p:sp>
      <p:sp>
        <p:nvSpPr>
          <p:cNvPr id="3" name="Espace réservé du contenu 2"/>
          <p:cNvSpPr>
            <a:spLocks noGrp="1"/>
          </p:cNvSpPr>
          <p:nvPr>
            <p:ph idx="1"/>
          </p:nvPr>
        </p:nvSpPr>
        <p:spPr>
          <a:xfrm>
            <a:off x="214282" y="500042"/>
            <a:ext cx="8786874" cy="6357958"/>
          </a:xfrm>
        </p:spPr>
        <p:txBody>
          <a:bodyPr>
            <a:normAutofit fontScale="77500" lnSpcReduction="20000"/>
          </a:bodyPr>
          <a:lstStyle/>
          <a:p>
            <a:pPr>
              <a:buNone/>
            </a:pPr>
            <a:r>
              <a:rPr lang="fr-FR" dirty="0" smtClean="0"/>
              <a:t> Ce sont 2 replis musculo-membraneux qui délimitent l’ouverture. Il y a:</a:t>
            </a:r>
          </a:p>
          <a:p>
            <a:r>
              <a:rPr lang="fr-FR" dirty="0" smtClean="0"/>
              <a:t>- </a:t>
            </a:r>
            <a:r>
              <a:rPr lang="fr-FR" dirty="0" smtClean="0">
                <a:solidFill>
                  <a:srgbClr val="FF0000"/>
                </a:solidFill>
              </a:rPr>
              <a:t>Une lèvre supérieure</a:t>
            </a:r>
            <a:r>
              <a:rPr lang="fr-FR" dirty="0" smtClean="0"/>
              <a:t>: toujours plus grande que la lèvre inférieure, différence de volume marquée chez le Bœuf, Carnivores et Lapin. Sa face externe est convexe, couverte de poils tactiles; Elle est parcourue en son milieu par un sillon médian vertical qui la subdivise en 2 lobes: </a:t>
            </a:r>
            <a:r>
              <a:rPr lang="fr-FR" dirty="0" smtClean="0">
                <a:solidFill>
                  <a:srgbClr val="0070C0"/>
                </a:solidFill>
              </a:rPr>
              <a:t>Le sillon sous-nasal ou </a:t>
            </a:r>
            <a:r>
              <a:rPr lang="fr-FR" dirty="0" err="1" smtClean="0">
                <a:solidFill>
                  <a:srgbClr val="0070C0"/>
                </a:solidFill>
              </a:rPr>
              <a:t>philtrum</a:t>
            </a:r>
            <a:r>
              <a:rPr lang="fr-FR" dirty="0" smtClean="0">
                <a:solidFill>
                  <a:srgbClr val="0070C0"/>
                </a:solidFill>
              </a:rPr>
              <a:t>,</a:t>
            </a:r>
            <a:r>
              <a:rPr lang="fr-FR" dirty="0" smtClean="0">
                <a:solidFill>
                  <a:srgbClr val="002060"/>
                </a:solidFill>
              </a:rPr>
              <a:t> </a:t>
            </a:r>
            <a:r>
              <a:rPr lang="fr-FR" dirty="0" smtClean="0"/>
              <a:t>prolongé jusqu’aux narines chez les Petits Ruminants, les Carnivores et le Lapin. </a:t>
            </a:r>
          </a:p>
          <a:p>
            <a:r>
              <a:rPr lang="fr-FR" dirty="0" smtClean="0"/>
              <a:t>- </a:t>
            </a:r>
            <a:r>
              <a:rPr lang="fr-FR" dirty="0" smtClean="0">
                <a:solidFill>
                  <a:srgbClr val="FF0000"/>
                </a:solidFill>
              </a:rPr>
              <a:t>Une lèvre inférieure </a:t>
            </a:r>
            <a:r>
              <a:rPr lang="fr-FR" dirty="0" smtClean="0"/>
              <a:t>qui</a:t>
            </a:r>
            <a:r>
              <a:rPr lang="fr-FR" dirty="0" smtClean="0">
                <a:solidFill>
                  <a:srgbClr val="FF0000"/>
                </a:solidFill>
              </a:rPr>
              <a:t> </a:t>
            </a:r>
            <a:r>
              <a:rPr lang="fr-FR" dirty="0" smtClean="0"/>
              <a:t>porte caudalement un relief charnu: </a:t>
            </a:r>
            <a:r>
              <a:rPr lang="fr-FR" dirty="0" smtClean="0">
                <a:solidFill>
                  <a:srgbClr val="0070C0"/>
                </a:solidFill>
              </a:rPr>
              <a:t>le menton </a:t>
            </a:r>
            <a:r>
              <a:rPr lang="fr-FR" dirty="0" smtClean="0"/>
              <a:t>, plus visible chez l’Homme</a:t>
            </a:r>
          </a:p>
          <a:p>
            <a:pPr>
              <a:buNone/>
            </a:pPr>
            <a:r>
              <a:rPr lang="fr-FR" dirty="0" smtClean="0"/>
              <a:t>La face interne est lisse, revêtue par la muqueuse orale, elle montre les orifices des glandes ou papilles labiales</a:t>
            </a:r>
          </a:p>
          <a:p>
            <a:pPr>
              <a:buNone/>
            </a:pPr>
            <a:r>
              <a:rPr lang="fr-FR" dirty="0" smtClean="0"/>
              <a:t>Les 2 lèvres sont réunies par </a:t>
            </a:r>
            <a:r>
              <a:rPr lang="fr-FR" dirty="0" smtClean="0">
                <a:solidFill>
                  <a:srgbClr val="00B050"/>
                </a:solidFill>
              </a:rPr>
              <a:t>une commissure </a:t>
            </a:r>
            <a:r>
              <a:rPr lang="fr-FR" dirty="0" smtClean="0"/>
              <a:t>qui délimite l’angle de la bouche.</a:t>
            </a:r>
          </a:p>
          <a:p>
            <a:pPr>
              <a:buNone/>
            </a:pPr>
            <a:r>
              <a:rPr lang="fr-FR" dirty="0" smtClean="0"/>
              <a:t>Les lèvres jouent un rôle dans la préhension des aliments solides et dans l’aspiration des liquides. Elles retiennent les aliments dans la bouche pendant la mastication et empêchent l’écoulement de la salive au dehors.</a:t>
            </a:r>
          </a:p>
          <a:p>
            <a:pPr>
              <a:buNone/>
            </a:pPr>
            <a:endParaRPr lang="fr-F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14290"/>
          </a:xfrm>
        </p:spPr>
        <p:txBody>
          <a:bodyPr>
            <a:noAutofit/>
          </a:bodyPr>
          <a:lstStyle/>
          <a:p>
            <a:endParaRPr lang="fr-FR" sz="2400" b="1" dirty="0"/>
          </a:p>
        </p:txBody>
      </p:sp>
      <p:pic>
        <p:nvPicPr>
          <p:cNvPr id="6" name="Picture 2" descr="C:\Users\HP\Desktop\Cours A2\P3090071.JPG"/>
          <p:cNvPicPr>
            <a:picLocks noGrp="1" noChangeAspect="1" noChangeArrowheads="1"/>
          </p:cNvPicPr>
          <p:nvPr>
            <p:ph sz="half" idx="2"/>
          </p:nvPr>
        </p:nvPicPr>
        <p:blipFill>
          <a:blip r:embed="rId2" cstate="print"/>
          <a:stretch>
            <a:fillRect/>
          </a:stretch>
        </p:blipFill>
        <p:spPr bwMode="auto">
          <a:xfrm>
            <a:off x="4648200" y="2348706"/>
            <a:ext cx="4038600" cy="3028950"/>
          </a:xfrm>
          <a:prstGeom prst="rect">
            <a:avLst/>
          </a:prstGeom>
          <a:noFill/>
        </p:spPr>
      </p:pic>
      <p:sp>
        <p:nvSpPr>
          <p:cNvPr id="9" name="Espace réservé du contenu 8"/>
          <p:cNvSpPr>
            <a:spLocks noGrp="1"/>
          </p:cNvSpPr>
          <p:nvPr>
            <p:ph sz="half" idx="1"/>
          </p:nvPr>
        </p:nvSpPr>
        <p:spPr>
          <a:xfrm>
            <a:off x="214282" y="357166"/>
            <a:ext cx="4281518" cy="6215106"/>
          </a:xfrm>
        </p:spPr>
        <p:txBody>
          <a:bodyPr>
            <a:normAutofit/>
          </a:bodyPr>
          <a:lstStyle/>
          <a:p>
            <a:pPr>
              <a:buNone/>
            </a:pPr>
            <a:r>
              <a:rPr lang="fr-FR" dirty="0" smtClean="0"/>
              <a:t>    </a:t>
            </a:r>
            <a:r>
              <a:rPr lang="fr-FR" u="sng" dirty="0" smtClean="0">
                <a:solidFill>
                  <a:srgbClr val="FF0000"/>
                </a:solidFill>
              </a:rPr>
              <a:t>Conformation extérieure: </a:t>
            </a:r>
            <a:r>
              <a:rPr lang="fr-FR" u="sng" dirty="0" smtClean="0"/>
              <a:t/>
            </a:r>
            <a:br>
              <a:rPr lang="fr-FR" u="sng" dirty="0" smtClean="0"/>
            </a:br>
            <a:r>
              <a:rPr lang="fr-FR" u="sng" dirty="0" smtClean="0"/>
              <a:t>Vue viscérale ou droite</a:t>
            </a:r>
            <a:r>
              <a:rPr lang="fr-FR" b="1" dirty="0" smtClean="0"/>
              <a:t/>
            </a:r>
            <a:br>
              <a:rPr lang="fr-FR" b="1" dirty="0" smtClean="0"/>
            </a:br>
            <a:r>
              <a:rPr lang="fr-FR" dirty="0" smtClean="0"/>
              <a:t> La face viscérale ou droite est lisse et </a:t>
            </a:r>
            <a:r>
              <a:rPr lang="fr-FR" dirty="0" err="1" smtClean="0"/>
              <a:t>planiforme</a:t>
            </a:r>
            <a:r>
              <a:rPr lang="fr-FR" dirty="0" smtClean="0"/>
              <a:t>. </a:t>
            </a:r>
            <a:r>
              <a:rPr lang="fr-FR" b="1" dirty="0" smtClean="0"/>
              <a:t/>
            </a:r>
            <a:br>
              <a:rPr lang="fr-FR" b="1" dirty="0" smtClean="0"/>
            </a:br>
            <a:r>
              <a:rPr lang="fr-FR" dirty="0" smtClean="0"/>
              <a:t>Elle montre  </a:t>
            </a:r>
            <a:r>
              <a:rPr lang="fr-FR" dirty="0" smtClean="0">
                <a:solidFill>
                  <a:srgbClr val="0070C0"/>
                </a:solidFill>
              </a:rPr>
              <a:t>2 sacs</a:t>
            </a:r>
            <a:r>
              <a:rPr lang="fr-FR" dirty="0" smtClean="0"/>
              <a:t> (dorsal et ventral) séparés par </a:t>
            </a:r>
            <a:r>
              <a:rPr lang="fr-FR" dirty="0" smtClean="0">
                <a:solidFill>
                  <a:srgbClr val="00B050"/>
                </a:solidFill>
              </a:rPr>
              <a:t>le sillon longitudinal droit </a:t>
            </a:r>
            <a:r>
              <a:rPr lang="fr-FR" dirty="0" smtClean="0"/>
              <a:t>sur lequel l’attache la paroi profonde  du grand </a:t>
            </a:r>
            <a:r>
              <a:rPr lang="fr-FR" dirty="0" err="1" smtClean="0"/>
              <a:t>omentum</a:t>
            </a:r>
            <a:r>
              <a:rPr lang="fr-FR" dirty="0" smtClean="0"/>
              <a:t>. Sa partie moyenne montre un petit sillon vasculaire: </a:t>
            </a:r>
            <a:r>
              <a:rPr lang="fr-FR" dirty="0" smtClean="0">
                <a:solidFill>
                  <a:srgbClr val="00B050"/>
                </a:solidFill>
              </a:rPr>
              <a:t>le sillon accessoire droit.</a:t>
            </a:r>
          </a:p>
          <a:p>
            <a:pPr>
              <a:buNone/>
            </a:pPr>
            <a:endParaRPr lang="fr-FR" b="1"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457200" y="273050"/>
            <a:ext cx="3008313" cy="155554"/>
          </a:xfrm>
        </p:spPr>
        <p:txBody>
          <a:bodyPr>
            <a:normAutofit fontScale="90000"/>
          </a:bodyPr>
          <a:lstStyle/>
          <a:p>
            <a:endParaRPr lang="fr-FR" dirty="0"/>
          </a:p>
        </p:txBody>
      </p:sp>
      <p:sp>
        <p:nvSpPr>
          <p:cNvPr id="12" name="Espace réservé du texte 11"/>
          <p:cNvSpPr>
            <a:spLocks noGrp="1"/>
          </p:cNvSpPr>
          <p:nvPr>
            <p:ph type="body" sz="half" idx="2"/>
          </p:nvPr>
        </p:nvSpPr>
        <p:spPr>
          <a:xfrm>
            <a:off x="214282" y="214290"/>
            <a:ext cx="4500594" cy="6429420"/>
          </a:xfrm>
        </p:spPr>
        <p:txBody>
          <a:bodyPr>
            <a:normAutofit lnSpcReduction="10000"/>
          </a:bodyPr>
          <a:lstStyle/>
          <a:p>
            <a:pPr>
              <a:buFontTx/>
              <a:buChar char="-"/>
            </a:pPr>
            <a:endParaRPr lang="fr-FR" sz="2000" b="1" dirty="0" smtClean="0"/>
          </a:p>
          <a:p>
            <a:pPr>
              <a:buFontTx/>
              <a:buChar char="-"/>
            </a:pPr>
            <a:r>
              <a:rPr lang="fr-FR" sz="2000" dirty="0" smtClean="0"/>
              <a:t>Une courbure dorsale ou bord dorsal, longe la région sous-lombaire gauche</a:t>
            </a:r>
          </a:p>
          <a:p>
            <a:pPr>
              <a:buFontTx/>
              <a:buChar char="-"/>
            </a:pPr>
            <a:r>
              <a:rPr lang="fr-FR" sz="2000" dirty="0" smtClean="0"/>
              <a:t>Une courbure ventrale ou bord ventral  est dans la partie droite du ventre</a:t>
            </a:r>
          </a:p>
          <a:p>
            <a:pPr>
              <a:buFontTx/>
              <a:buChar char="-"/>
            </a:pPr>
            <a:r>
              <a:rPr lang="fr-FR" sz="2000" dirty="0" smtClean="0"/>
              <a:t>L’extrémité caudale est située à l’entrée du bassin .</a:t>
            </a:r>
          </a:p>
          <a:p>
            <a:r>
              <a:rPr lang="fr-FR" sz="2000" dirty="0" smtClean="0"/>
              <a:t>Elle est divisée par un profond sillon caudal en 2 culs-de- (dorsal et ventral), anciennement appelés: </a:t>
            </a:r>
            <a:r>
              <a:rPr lang="fr-FR" sz="2000" dirty="0" smtClean="0">
                <a:solidFill>
                  <a:srgbClr val="FF0000"/>
                </a:solidFill>
              </a:rPr>
              <a:t>vessies </a:t>
            </a:r>
            <a:r>
              <a:rPr lang="fr-FR" sz="2000" dirty="0" err="1" smtClean="0">
                <a:solidFill>
                  <a:srgbClr val="FF0000"/>
                </a:solidFill>
              </a:rPr>
              <a:t>côniques</a:t>
            </a:r>
            <a:r>
              <a:rPr lang="fr-FR" sz="2000" dirty="0" smtClean="0">
                <a:solidFill>
                  <a:srgbClr val="FF0000"/>
                </a:solidFill>
              </a:rPr>
              <a:t> </a:t>
            </a:r>
            <a:r>
              <a:rPr lang="fr-FR" sz="2000" dirty="0" smtClean="0"/>
              <a:t>qui sont délimitées par un léger </a:t>
            </a:r>
            <a:r>
              <a:rPr lang="fr-FR" sz="2000" dirty="0" smtClean="0">
                <a:solidFill>
                  <a:srgbClr val="00B050"/>
                </a:solidFill>
              </a:rPr>
              <a:t>sillon coronaire</a:t>
            </a:r>
          </a:p>
          <a:p>
            <a:r>
              <a:rPr lang="fr-FR" sz="2000" dirty="0" smtClean="0"/>
              <a:t>- L’extrémité </a:t>
            </a:r>
            <a:r>
              <a:rPr lang="fr-FR" sz="2000" dirty="0" err="1" smtClean="0"/>
              <a:t>crâniale</a:t>
            </a:r>
            <a:r>
              <a:rPr lang="fr-FR" sz="2000" dirty="0" smtClean="0"/>
              <a:t> est subdivisée par un profond </a:t>
            </a:r>
            <a:r>
              <a:rPr lang="fr-FR" sz="2000" dirty="0" smtClean="0">
                <a:solidFill>
                  <a:srgbClr val="00B050"/>
                </a:solidFill>
              </a:rPr>
              <a:t>sillon </a:t>
            </a:r>
            <a:r>
              <a:rPr lang="fr-FR" sz="2000" dirty="0" err="1" smtClean="0">
                <a:solidFill>
                  <a:srgbClr val="00B050"/>
                </a:solidFill>
              </a:rPr>
              <a:t>crânial</a:t>
            </a:r>
            <a:r>
              <a:rPr lang="fr-FR" sz="2000" dirty="0" smtClean="0">
                <a:solidFill>
                  <a:srgbClr val="00B050"/>
                </a:solidFill>
              </a:rPr>
              <a:t> </a:t>
            </a:r>
            <a:r>
              <a:rPr lang="fr-FR" sz="2000" dirty="0" smtClean="0"/>
              <a:t>qui sépare les 2 extrémités des 2 sacs. </a:t>
            </a:r>
          </a:p>
          <a:p>
            <a:r>
              <a:rPr lang="fr-FR" sz="2000" dirty="0" smtClean="0"/>
              <a:t>Le sac ventral se ferme et forme </a:t>
            </a:r>
            <a:r>
              <a:rPr lang="fr-FR" sz="2000" dirty="0" smtClean="0">
                <a:solidFill>
                  <a:srgbClr val="FF0000"/>
                </a:solidFill>
              </a:rPr>
              <a:t>le </a:t>
            </a:r>
            <a:r>
              <a:rPr lang="fr-FR" sz="2000" dirty="0" err="1" smtClean="0">
                <a:solidFill>
                  <a:srgbClr val="FF0000"/>
                </a:solidFill>
              </a:rPr>
              <a:t>récessus</a:t>
            </a:r>
            <a:r>
              <a:rPr lang="fr-FR" sz="2000" dirty="0" smtClean="0">
                <a:solidFill>
                  <a:srgbClr val="FF0000"/>
                </a:solidFill>
              </a:rPr>
              <a:t> </a:t>
            </a:r>
            <a:r>
              <a:rPr lang="fr-FR" sz="2000" dirty="0" smtClean="0"/>
              <a:t>du rumen, le sac dorsal se continue par le réseau et forme </a:t>
            </a:r>
            <a:r>
              <a:rPr lang="fr-FR" sz="2000" dirty="0" smtClean="0">
                <a:solidFill>
                  <a:srgbClr val="FF0000"/>
                </a:solidFill>
              </a:rPr>
              <a:t> l’atrium </a:t>
            </a:r>
            <a:r>
              <a:rPr lang="fr-FR" sz="2000" dirty="0" smtClean="0"/>
              <a:t>du rumen ,continu avec le réseau.</a:t>
            </a:r>
          </a:p>
          <a:p>
            <a:r>
              <a:rPr lang="fr-FR" sz="2000" dirty="0" smtClean="0"/>
              <a:t>Rumen et réseau sont séparés par </a:t>
            </a:r>
            <a:r>
              <a:rPr lang="fr-FR" sz="2000" dirty="0" smtClean="0">
                <a:solidFill>
                  <a:srgbClr val="00B050"/>
                </a:solidFill>
              </a:rPr>
              <a:t>le</a:t>
            </a:r>
            <a:r>
              <a:rPr lang="fr-FR" sz="2000" dirty="0" smtClean="0"/>
              <a:t> </a:t>
            </a:r>
            <a:r>
              <a:rPr lang="fr-FR" sz="2000" dirty="0" smtClean="0">
                <a:solidFill>
                  <a:srgbClr val="00B050"/>
                </a:solidFill>
              </a:rPr>
              <a:t>sillon </a:t>
            </a:r>
            <a:r>
              <a:rPr lang="fr-FR" sz="2000" dirty="0" err="1" smtClean="0">
                <a:solidFill>
                  <a:srgbClr val="00B050"/>
                </a:solidFill>
              </a:rPr>
              <a:t>rumino</a:t>
            </a:r>
            <a:r>
              <a:rPr lang="fr-FR" sz="2000" dirty="0" smtClean="0">
                <a:solidFill>
                  <a:srgbClr val="00B050"/>
                </a:solidFill>
              </a:rPr>
              <a:t>-réticulaire</a:t>
            </a:r>
            <a:r>
              <a:rPr lang="fr-FR" sz="2000" dirty="0" smtClean="0"/>
              <a:t>, très profond.</a:t>
            </a:r>
          </a:p>
          <a:p>
            <a:endParaRPr lang="fr-FR" sz="2000" dirty="0"/>
          </a:p>
        </p:txBody>
      </p:sp>
      <p:pic>
        <p:nvPicPr>
          <p:cNvPr id="13" name="Picture 2" descr="C:\Users\HP\Desktop\Cours A2\P3090070.JPG"/>
          <p:cNvPicPr>
            <a:picLocks noGrp="1" noChangeAspect="1" noChangeArrowheads="1"/>
          </p:cNvPicPr>
          <p:nvPr>
            <p:ph idx="1"/>
          </p:nvPr>
        </p:nvPicPr>
        <p:blipFill>
          <a:blip r:embed="rId2" cstate="print"/>
          <a:stretch>
            <a:fillRect/>
          </a:stretch>
        </p:blipFill>
        <p:spPr bwMode="auto">
          <a:xfrm>
            <a:off x="4857752" y="428604"/>
            <a:ext cx="4039985" cy="3029989"/>
          </a:xfrm>
          <a:prstGeom prst="rect">
            <a:avLst/>
          </a:prstGeom>
          <a:noFill/>
        </p:spPr>
      </p:pic>
      <p:pic>
        <p:nvPicPr>
          <p:cNvPr id="14" name="Picture 2" descr="C:\Users\HP\Desktop\Cours A2\P3090071.JPG"/>
          <p:cNvPicPr>
            <a:picLocks noChangeAspect="1" noChangeArrowheads="1"/>
          </p:cNvPicPr>
          <p:nvPr/>
        </p:nvPicPr>
        <p:blipFill>
          <a:blip r:embed="rId3" cstate="print"/>
          <a:stretch>
            <a:fillRect/>
          </a:stretch>
        </p:blipFill>
        <p:spPr bwMode="auto">
          <a:xfrm>
            <a:off x="4857752" y="3571876"/>
            <a:ext cx="4038600" cy="302895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57200" y="0"/>
            <a:ext cx="8229600" cy="214290"/>
          </a:xfrm>
        </p:spPr>
        <p:txBody>
          <a:bodyPr>
            <a:normAutofit fontScale="90000"/>
          </a:bodyPr>
          <a:lstStyle/>
          <a:p>
            <a:endParaRPr lang="fr-FR" sz="2400" u="sng" dirty="0"/>
          </a:p>
        </p:txBody>
      </p:sp>
      <p:pic>
        <p:nvPicPr>
          <p:cNvPr id="10" name="Picture 2" descr="C:\Users\HP\Desktop\Cours A2\P3090075.JPG"/>
          <p:cNvPicPr>
            <a:picLocks noGrp="1" noChangeAspect="1" noChangeArrowheads="1"/>
          </p:cNvPicPr>
          <p:nvPr>
            <p:ph sz="half" idx="2"/>
          </p:nvPr>
        </p:nvPicPr>
        <p:blipFill>
          <a:blip r:embed="rId2" cstate="print"/>
          <a:stretch>
            <a:fillRect/>
          </a:stretch>
        </p:blipFill>
        <p:spPr bwMode="auto">
          <a:xfrm>
            <a:off x="5214942" y="2000241"/>
            <a:ext cx="3752848" cy="3357586"/>
          </a:xfrm>
          <a:prstGeom prst="rect">
            <a:avLst/>
          </a:prstGeom>
          <a:noFill/>
        </p:spPr>
      </p:pic>
      <p:sp>
        <p:nvSpPr>
          <p:cNvPr id="11" name="Espace réservé du contenu 10"/>
          <p:cNvSpPr>
            <a:spLocks noGrp="1"/>
          </p:cNvSpPr>
          <p:nvPr>
            <p:ph sz="half" idx="1"/>
          </p:nvPr>
        </p:nvSpPr>
        <p:spPr>
          <a:xfrm>
            <a:off x="214282" y="500042"/>
            <a:ext cx="4929222" cy="6143668"/>
          </a:xfrm>
        </p:spPr>
        <p:txBody>
          <a:bodyPr>
            <a:normAutofit fontScale="92500" lnSpcReduction="20000"/>
          </a:bodyPr>
          <a:lstStyle/>
          <a:p>
            <a:pPr>
              <a:buNone/>
            </a:pPr>
            <a:r>
              <a:rPr lang="fr-FR" sz="2200" dirty="0" smtClean="0">
                <a:solidFill>
                  <a:srgbClr val="FF0000"/>
                </a:solidFill>
              </a:rPr>
              <a:t> -  </a:t>
            </a:r>
            <a:r>
              <a:rPr lang="fr-FR" sz="2200" u="sng" dirty="0" smtClean="0">
                <a:solidFill>
                  <a:srgbClr val="FF0000"/>
                </a:solidFill>
              </a:rPr>
              <a:t>Conformation intérieure:</a:t>
            </a:r>
          </a:p>
          <a:p>
            <a:pPr>
              <a:buNone/>
            </a:pPr>
            <a:r>
              <a:rPr lang="fr-FR" sz="2200" dirty="0" smtClean="0">
                <a:solidFill>
                  <a:srgbClr val="FF0000"/>
                </a:solidFill>
              </a:rPr>
              <a:t> </a:t>
            </a:r>
            <a:r>
              <a:rPr lang="fr-FR" sz="2000" dirty="0" smtClean="0"/>
              <a:t>Le sac dorsal et le sac ventral communiquent par un très vaste orifice: </a:t>
            </a:r>
            <a:r>
              <a:rPr lang="fr-FR" sz="2000" dirty="0" smtClean="0">
                <a:solidFill>
                  <a:srgbClr val="FF0000"/>
                </a:solidFill>
              </a:rPr>
              <a:t>l’</a:t>
            </a:r>
            <a:r>
              <a:rPr lang="fr-FR" sz="2000" dirty="0" err="1" smtClean="0">
                <a:solidFill>
                  <a:srgbClr val="FF0000"/>
                </a:solidFill>
              </a:rPr>
              <a:t>ostium</a:t>
            </a:r>
            <a:r>
              <a:rPr lang="fr-FR" sz="2000" dirty="0" smtClean="0">
                <a:solidFill>
                  <a:srgbClr val="FF0000"/>
                </a:solidFill>
              </a:rPr>
              <a:t> intra-</a:t>
            </a:r>
            <a:r>
              <a:rPr lang="fr-FR" sz="2000" dirty="0" err="1" smtClean="0">
                <a:solidFill>
                  <a:srgbClr val="FF0000"/>
                </a:solidFill>
              </a:rPr>
              <a:t>ruminal</a:t>
            </a:r>
            <a:r>
              <a:rPr lang="fr-FR" sz="2000" dirty="0" smtClean="0"/>
              <a:t> dont la bordure  est formée d’épais reliefs ou piliers qui correspondent aux sillons de l’extérieur.</a:t>
            </a:r>
          </a:p>
          <a:p>
            <a:pPr>
              <a:buNone/>
            </a:pPr>
            <a:r>
              <a:rPr lang="fr-FR" sz="2000" dirty="0" smtClean="0"/>
              <a:t>Il existe 2 piliers principaux: </a:t>
            </a:r>
          </a:p>
          <a:p>
            <a:pPr>
              <a:buFontTx/>
              <a:buChar char="-"/>
            </a:pPr>
            <a:r>
              <a:rPr lang="fr-FR" sz="2000" dirty="0" smtClean="0">
                <a:solidFill>
                  <a:srgbClr val="0070C0"/>
                </a:solidFill>
              </a:rPr>
              <a:t>Le pilier caudal</a:t>
            </a:r>
            <a:r>
              <a:rPr lang="fr-FR" sz="2000" dirty="0" smtClean="0"/>
              <a:t>, le plus volumineux sépare l’entrée des 2 culs-de-sacs caudaux. Il se divise en 3 branches, ce sont </a:t>
            </a:r>
            <a:r>
              <a:rPr lang="fr-FR" sz="2000" dirty="0" smtClean="0">
                <a:solidFill>
                  <a:srgbClr val="00B050"/>
                </a:solidFill>
              </a:rPr>
              <a:t>les piliers coronaires.</a:t>
            </a:r>
          </a:p>
          <a:p>
            <a:pPr>
              <a:buFontTx/>
              <a:buChar char="-"/>
            </a:pPr>
            <a:r>
              <a:rPr lang="fr-FR" sz="2000" dirty="0" smtClean="0">
                <a:solidFill>
                  <a:srgbClr val="0070C0"/>
                </a:solidFill>
              </a:rPr>
              <a:t>Le pilier </a:t>
            </a:r>
            <a:r>
              <a:rPr lang="fr-FR" sz="2000" dirty="0" err="1" smtClean="0">
                <a:solidFill>
                  <a:srgbClr val="0070C0"/>
                </a:solidFill>
              </a:rPr>
              <a:t>crânial</a:t>
            </a:r>
            <a:r>
              <a:rPr lang="fr-FR" sz="2000" dirty="0" smtClean="0">
                <a:solidFill>
                  <a:srgbClr val="0070C0"/>
                </a:solidFill>
              </a:rPr>
              <a:t> </a:t>
            </a:r>
            <a:r>
              <a:rPr lang="fr-FR" sz="2000" dirty="0" smtClean="0"/>
              <a:t>est moins épais mais beaucoup plus saillant; Son extrémité gauche forme avec celle du pilier gauche: </a:t>
            </a:r>
            <a:r>
              <a:rPr lang="fr-FR" sz="2000" dirty="0" smtClean="0">
                <a:solidFill>
                  <a:srgbClr val="00B050"/>
                </a:solidFill>
              </a:rPr>
              <a:t>le pilier longitudinal  gauche</a:t>
            </a:r>
          </a:p>
          <a:p>
            <a:pPr>
              <a:buNone/>
            </a:pPr>
            <a:r>
              <a:rPr lang="fr-FR" sz="2000" dirty="0" smtClean="0"/>
              <a:t>La branche ventrale forme avec celle du pilier droit: </a:t>
            </a:r>
            <a:r>
              <a:rPr lang="fr-FR" sz="2000" dirty="0" smtClean="0">
                <a:solidFill>
                  <a:srgbClr val="00B050"/>
                </a:solidFill>
              </a:rPr>
              <a:t>le pilier longitudinal droit</a:t>
            </a:r>
          </a:p>
          <a:p>
            <a:pPr>
              <a:buNone/>
            </a:pPr>
            <a:r>
              <a:rPr lang="fr-FR" sz="2000" dirty="0" smtClean="0"/>
              <a:t>La branche dorsale est </a:t>
            </a:r>
            <a:r>
              <a:rPr lang="fr-FR" sz="2000" dirty="0" smtClean="0">
                <a:solidFill>
                  <a:srgbClr val="00B050"/>
                </a:solidFill>
              </a:rPr>
              <a:t>le pilier accessoire droit</a:t>
            </a:r>
            <a:r>
              <a:rPr lang="fr-FR" sz="2000" dirty="0" smtClean="0"/>
              <a:t>.</a:t>
            </a:r>
          </a:p>
          <a:p>
            <a:pPr>
              <a:buNone/>
            </a:pPr>
            <a:r>
              <a:rPr lang="fr-FR" sz="2000" dirty="0" smtClean="0"/>
              <a:t>La limite entre le sac dorsal et l’atrium du rumen est formée par: </a:t>
            </a:r>
            <a:r>
              <a:rPr lang="fr-FR" sz="2000" dirty="0" smtClean="0">
                <a:solidFill>
                  <a:srgbClr val="FF0000"/>
                </a:solidFill>
              </a:rPr>
              <a:t>le pli </a:t>
            </a:r>
            <a:r>
              <a:rPr lang="fr-FR" sz="2000" dirty="0" err="1" smtClean="0">
                <a:solidFill>
                  <a:srgbClr val="FF0000"/>
                </a:solidFill>
              </a:rPr>
              <a:t>rumino</a:t>
            </a:r>
            <a:r>
              <a:rPr lang="fr-FR" sz="2000" dirty="0" smtClean="0">
                <a:solidFill>
                  <a:srgbClr val="FF0000"/>
                </a:solidFill>
              </a:rPr>
              <a:t>-réticulaire</a:t>
            </a:r>
            <a:r>
              <a:rPr lang="fr-FR" sz="2000" dirty="0" smtClean="0"/>
              <a:t>.</a:t>
            </a:r>
          </a:p>
          <a:p>
            <a:pPr>
              <a:buNone/>
            </a:pPr>
            <a:r>
              <a:rPr lang="fr-FR" sz="2000" dirty="0" smtClean="0"/>
              <a:t>Au niveau des piliers, la muqueuse est plissée et ridée, elle est formée par </a:t>
            </a:r>
            <a:r>
              <a:rPr lang="fr-FR" sz="2000" dirty="0" smtClean="0">
                <a:solidFill>
                  <a:srgbClr val="0070C0"/>
                </a:solidFill>
              </a:rPr>
              <a:t>les papilles du rumen .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571480"/>
          </a:xfrm>
        </p:spPr>
        <p:txBody>
          <a:bodyPr>
            <a:normAutofit fontScale="90000"/>
          </a:bodyPr>
          <a:lstStyle/>
          <a:p>
            <a:r>
              <a:rPr lang="fr-FR" b="1" u="sng" dirty="0" smtClean="0"/>
              <a:t>Moyens de fixité du rumen </a:t>
            </a:r>
            <a:endParaRPr lang="fr-FR" b="1" u="sng" dirty="0"/>
          </a:p>
        </p:txBody>
      </p:sp>
      <p:sp>
        <p:nvSpPr>
          <p:cNvPr id="6" name="Espace réservé du contenu 5"/>
          <p:cNvSpPr>
            <a:spLocks noGrp="1"/>
          </p:cNvSpPr>
          <p:nvPr>
            <p:ph idx="1"/>
          </p:nvPr>
        </p:nvSpPr>
        <p:spPr>
          <a:xfrm>
            <a:off x="285720" y="642918"/>
            <a:ext cx="8643998" cy="5929354"/>
          </a:xfrm>
        </p:spPr>
        <p:txBody>
          <a:bodyPr>
            <a:normAutofit fontScale="77500" lnSpcReduction="20000"/>
          </a:bodyPr>
          <a:lstStyle/>
          <a:p>
            <a:r>
              <a:rPr lang="fr-FR" dirty="0" smtClean="0"/>
              <a:t>Continuité avec le réseau</a:t>
            </a:r>
          </a:p>
          <a:p>
            <a:r>
              <a:rPr lang="fr-FR" dirty="0" smtClean="0"/>
              <a:t>Continuité avec l’œsophage et l’intestin</a:t>
            </a:r>
          </a:p>
          <a:p>
            <a:r>
              <a:rPr lang="fr-FR" dirty="0" smtClean="0"/>
              <a:t>Pesanteur</a:t>
            </a:r>
          </a:p>
          <a:p>
            <a:r>
              <a:rPr lang="fr-FR" dirty="0" smtClean="0"/>
              <a:t>Pression des autres organes</a:t>
            </a:r>
          </a:p>
          <a:p>
            <a:r>
              <a:rPr lang="fr-FR" dirty="0" smtClean="0"/>
              <a:t>Grand </a:t>
            </a:r>
            <a:r>
              <a:rPr lang="fr-FR" dirty="0" err="1" smtClean="0"/>
              <a:t>omentum</a:t>
            </a:r>
            <a:r>
              <a:rPr lang="fr-FR" dirty="0" smtClean="0"/>
              <a:t> </a:t>
            </a:r>
          </a:p>
          <a:p>
            <a:r>
              <a:rPr lang="fr-FR" dirty="0" smtClean="0"/>
              <a:t>Ligament </a:t>
            </a:r>
            <a:r>
              <a:rPr lang="fr-FR" dirty="0" err="1" smtClean="0"/>
              <a:t>gastro</a:t>
            </a:r>
            <a:r>
              <a:rPr lang="fr-FR" dirty="0" smtClean="0"/>
              <a:t>-phrénique</a:t>
            </a:r>
          </a:p>
          <a:p>
            <a:pPr>
              <a:buNone/>
            </a:pPr>
            <a:r>
              <a:rPr lang="fr-FR" dirty="0" smtClean="0"/>
              <a:t>   Sa stabilité est remarquable et seule la matrice, plus lourde que lui parvient à le déplacer un peu.</a:t>
            </a:r>
          </a:p>
          <a:p>
            <a:pPr>
              <a:buNone/>
            </a:pPr>
            <a:r>
              <a:rPr lang="fr-FR" dirty="0" smtClean="0">
                <a:solidFill>
                  <a:srgbClr val="FF0000"/>
                </a:solidFill>
              </a:rPr>
              <a:t>Rôle: </a:t>
            </a:r>
            <a:r>
              <a:rPr lang="fr-FR" dirty="0" smtClean="0"/>
              <a:t>Le rumen assure l’essentiel de la prédigestion des aliments avant d’arriver à l’estomac peptique. Chez l’adulte, tous les aliments ingérés arrivent d’abord dans l’atrium, sauf les fragments lourds qui tombent dans le réseau.</a:t>
            </a:r>
          </a:p>
          <a:p>
            <a:pPr>
              <a:buNone/>
            </a:pPr>
            <a:r>
              <a:rPr lang="fr-FR" dirty="0" smtClean="0"/>
              <a:t>Les contractions du rumen qui se produisent 2 à 3 fois par minute chez le Bœuf commencent par le pilier </a:t>
            </a:r>
            <a:r>
              <a:rPr lang="fr-FR" dirty="0" err="1" smtClean="0"/>
              <a:t>crânial</a:t>
            </a:r>
            <a:r>
              <a:rPr lang="fr-FR" dirty="0" smtClean="0"/>
              <a:t> puis vont jusqu’au pilier caudal et à l’ensemble de la paroi. </a:t>
            </a:r>
            <a:endParaRPr lang="fr-FR"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b="1" u="sng" dirty="0" smtClean="0"/>
              <a:t>Réseau (réticulum, bonnet)</a:t>
            </a:r>
            <a:endParaRPr lang="fr-FR" b="1" u="sng" dirty="0"/>
          </a:p>
        </p:txBody>
      </p:sp>
      <p:sp>
        <p:nvSpPr>
          <p:cNvPr id="3" name="Espace réservé du contenu 2"/>
          <p:cNvSpPr>
            <a:spLocks noGrp="1"/>
          </p:cNvSpPr>
          <p:nvPr>
            <p:ph idx="1"/>
          </p:nvPr>
        </p:nvSpPr>
        <p:spPr>
          <a:xfrm>
            <a:off x="214282" y="714356"/>
            <a:ext cx="8715436" cy="5929354"/>
          </a:xfrm>
        </p:spPr>
        <p:txBody>
          <a:bodyPr>
            <a:normAutofit fontScale="85000" lnSpcReduction="20000"/>
          </a:bodyPr>
          <a:lstStyle/>
          <a:p>
            <a:r>
              <a:rPr lang="fr-FR" dirty="0" smtClean="0"/>
              <a:t>C ’est le plus </a:t>
            </a:r>
            <a:r>
              <a:rPr lang="fr-FR" dirty="0" err="1" smtClean="0"/>
              <a:t>crânial</a:t>
            </a:r>
            <a:r>
              <a:rPr lang="fr-FR" dirty="0" smtClean="0"/>
              <a:t> et le plus petit des compartiments gastriques.</a:t>
            </a:r>
          </a:p>
          <a:p>
            <a:r>
              <a:rPr lang="fr-FR" dirty="0" smtClean="0"/>
              <a:t>Il est placé entre le diaphragme et le rumen</a:t>
            </a:r>
          </a:p>
          <a:p>
            <a:r>
              <a:rPr lang="fr-FR" dirty="0" smtClean="0"/>
              <a:t>Il communique avec le feuillet</a:t>
            </a:r>
          </a:p>
          <a:p>
            <a:pPr>
              <a:buNone/>
            </a:pPr>
            <a:r>
              <a:rPr lang="fr-FR" u="sng" dirty="0" smtClean="0">
                <a:solidFill>
                  <a:srgbClr val="FF0000"/>
                </a:solidFill>
              </a:rPr>
              <a:t>Conformation extérieure</a:t>
            </a:r>
            <a:r>
              <a:rPr lang="fr-FR" dirty="0" smtClean="0"/>
              <a:t>: Aplati dans le sens </a:t>
            </a:r>
            <a:r>
              <a:rPr lang="fr-FR" dirty="0" err="1" smtClean="0"/>
              <a:t>crânio</a:t>
            </a:r>
            <a:r>
              <a:rPr lang="fr-FR" dirty="0" smtClean="0"/>
              <a:t>-caudal, il présente:</a:t>
            </a:r>
          </a:p>
          <a:p>
            <a:pPr>
              <a:buFontTx/>
              <a:buChar char="-"/>
            </a:pPr>
            <a:r>
              <a:rPr lang="fr-FR" dirty="0" smtClean="0"/>
              <a:t>Une face diaphragmatique, convexe, moulée sur le diaphragme et lisse</a:t>
            </a:r>
          </a:p>
          <a:p>
            <a:pPr>
              <a:buFontTx/>
              <a:buChar char="-"/>
            </a:pPr>
            <a:r>
              <a:rPr lang="fr-FR" dirty="0" smtClean="0"/>
              <a:t>Une face viscérale lisse et place qui se relève contre le rumen pour former avec lui: </a:t>
            </a:r>
            <a:r>
              <a:rPr lang="fr-FR" dirty="0" smtClean="0">
                <a:solidFill>
                  <a:srgbClr val="FF0000"/>
                </a:solidFill>
              </a:rPr>
              <a:t>le sillon </a:t>
            </a:r>
            <a:r>
              <a:rPr lang="fr-FR" dirty="0" err="1" smtClean="0">
                <a:solidFill>
                  <a:srgbClr val="FF0000"/>
                </a:solidFill>
              </a:rPr>
              <a:t>rumino</a:t>
            </a:r>
            <a:r>
              <a:rPr lang="fr-FR" dirty="0" smtClean="0">
                <a:solidFill>
                  <a:srgbClr val="FF0000"/>
                </a:solidFill>
              </a:rPr>
              <a:t>-réticulaire</a:t>
            </a:r>
          </a:p>
          <a:p>
            <a:pPr>
              <a:buFontTx/>
              <a:buChar char="-"/>
            </a:pPr>
            <a:r>
              <a:rPr lang="fr-FR" dirty="0" smtClean="0"/>
              <a:t>Une grande courbure, ventrale</a:t>
            </a:r>
          </a:p>
          <a:p>
            <a:pPr>
              <a:buFontTx/>
              <a:buChar char="-"/>
            </a:pPr>
            <a:r>
              <a:rPr lang="fr-FR" dirty="0" smtClean="0"/>
              <a:t>Une petite courbure, dorsale et brève</a:t>
            </a:r>
          </a:p>
          <a:p>
            <a:pPr>
              <a:buFontTx/>
              <a:buChar char="-"/>
            </a:pPr>
            <a:r>
              <a:rPr lang="fr-FR" dirty="0" smtClean="0"/>
              <a:t>Une extrémité gauche ,continue avec l’atrium du rumen </a:t>
            </a:r>
          </a:p>
          <a:p>
            <a:pPr>
              <a:buFontTx/>
              <a:buChar char="-"/>
            </a:pPr>
            <a:r>
              <a:rPr lang="fr-FR" dirty="0" smtClean="0"/>
              <a:t>Une extrémité droite qui forme un cul-de-sac arrondi: </a:t>
            </a:r>
            <a:r>
              <a:rPr lang="fr-FR" dirty="0" smtClean="0">
                <a:solidFill>
                  <a:srgbClr val="0070C0"/>
                </a:solidFill>
              </a:rPr>
              <a:t>le fundus </a:t>
            </a:r>
            <a:r>
              <a:rPr lang="fr-FR" dirty="0" smtClean="0"/>
              <a:t>du réseau, près de la base de la caillette.</a:t>
            </a:r>
            <a:endParaRPr lang="fr-F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357166"/>
          </a:xfrm>
        </p:spPr>
        <p:txBody>
          <a:bodyPr>
            <a:normAutofit fontScale="90000"/>
          </a:bodyPr>
          <a:lstStyle/>
          <a:p>
            <a:endParaRPr lang="fr-FR" dirty="0"/>
          </a:p>
        </p:txBody>
      </p:sp>
      <p:sp>
        <p:nvSpPr>
          <p:cNvPr id="3" name="Espace réservé du contenu 2"/>
          <p:cNvSpPr>
            <a:spLocks noGrp="1"/>
          </p:cNvSpPr>
          <p:nvPr>
            <p:ph sz="half" idx="1"/>
          </p:nvPr>
        </p:nvSpPr>
        <p:spPr>
          <a:xfrm>
            <a:off x="214282" y="428604"/>
            <a:ext cx="5357850" cy="6215106"/>
          </a:xfrm>
        </p:spPr>
        <p:txBody>
          <a:bodyPr>
            <a:normAutofit fontScale="85000" lnSpcReduction="20000"/>
          </a:bodyPr>
          <a:lstStyle/>
          <a:p>
            <a:pPr>
              <a:buNone/>
            </a:pPr>
            <a:r>
              <a:rPr lang="fr-FR" sz="2400" dirty="0" smtClean="0">
                <a:solidFill>
                  <a:srgbClr val="FF0000"/>
                </a:solidFill>
              </a:rPr>
              <a:t>    </a:t>
            </a:r>
            <a:r>
              <a:rPr lang="fr-FR" sz="2400" u="sng" dirty="0" smtClean="0">
                <a:solidFill>
                  <a:srgbClr val="FF0000"/>
                </a:solidFill>
              </a:rPr>
              <a:t>Conformation intérieure:</a:t>
            </a:r>
          </a:p>
          <a:p>
            <a:pPr>
              <a:buNone/>
            </a:pPr>
            <a:r>
              <a:rPr lang="fr-FR" sz="2400" dirty="0" smtClean="0"/>
              <a:t>La cavité du réseau forme un fond limité par: </a:t>
            </a:r>
            <a:r>
              <a:rPr lang="fr-FR" sz="2400" dirty="0" smtClean="0">
                <a:solidFill>
                  <a:srgbClr val="FF0000"/>
                </a:solidFill>
              </a:rPr>
              <a:t>le pli </a:t>
            </a:r>
            <a:r>
              <a:rPr lang="fr-FR" sz="2400" dirty="0" err="1" smtClean="0">
                <a:solidFill>
                  <a:srgbClr val="FF0000"/>
                </a:solidFill>
              </a:rPr>
              <a:t>rumino</a:t>
            </a:r>
            <a:r>
              <a:rPr lang="fr-FR" sz="2400" dirty="0" smtClean="0">
                <a:solidFill>
                  <a:srgbClr val="FF0000"/>
                </a:solidFill>
              </a:rPr>
              <a:t>-réticulaire </a:t>
            </a:r>
            <a:r>
              <a:rPr lang="fr-FR" sz="2400" dirty="0" smtClean="0"/>
              <a:t>dans lequel tombent les </a:t>
            </a:r>
            <a:r>
              <a:rPr lang="fr-FR" sz="2400" dirty="0" err="1" smtClean="0"/>
              <a:t>ingestas</a:t>
            </a:r>
            <a:r>
              <a:rPr lang="fr-FR" sz="2400" dirty="0" smtClean="0"/>
              <a:t> les plus lourds , lors de la déglutition.</a:t>
            </a:r>
          </a:p>
          <a:p>
            <a:pPr>
              <a:buNone/>
            </a:pPr>
            <a:r>
              <a:rPr lang="fr-FR" sz="2400" dirty="0" smtClean="0"/>
              <a:t>A ce niveau, s’accumulent en particulier, les corps étrangers.</a:t>
            </a:r>
          </a:p>
          <a:p>
            <a:pPr>
              <a:buNone/>
            </a:pPr>
            <a:r>
              <a:rPr lang="fr-FR" sz="2400" dirty="0" smtClean="0"/>
              <a:t>A part la partie qui correspond à la petite courbure, la paroi est tapissée par une muqueuse de même type que celle du rumen mais soulevée en crêtes qui s’anastomosent pour former : </a:t>
            </a:r>
            <a:r>
              <a:rPr lang="fr-FR" sz="2400" dirty="0" smtClean="0">
                <a:solidFill>
                  <a:srgbClr val="0070C0"/>
                </a:solidFill>
              </a:rPr>
              <a:t>les Cellules du réticulum  (nids d’abeille) </a:t>
            </a:r>
            <a:r>
              <a:rPr lang="fr-FR" sz="2400" dirty="0" smtClean="0"/>
              <a:t>qui sont larges et profondes au niveau du fundus et de la grande courbure.</a:t>
            </a:r>
          </a:p>
          <a:p>
            <a:pPr>
              <a:buNone/>
            </a:pPr>
            <a:r>
              <a:rPr lang="fr-FR" sz="2400" dirty="0" smtClean="0"/>
              <a:t>Leur intérieur est à son tour, subdivisé en cellules plus petites par des crêtes secondaires puis tertiaires, encore plus faibles.</a:t>
            </a:r>
          </a:p>
          <a:p>
            <a:pPr>
              <a:buNone/>
            </a:pPr>
            <a:r>
              <a:rPr lang="fr-FR" sz="2400" dirty="0" smtClean="0"/>
              <a:t>Ces formations sont remplacées, sur la paroi dorsale et </a:t>
            </a:r>
            <a:r>
              <a:rPr lang="fr-FR" sz="2400" smtClean="0"/>
              <a:t>droite de la </a:t>
            </a:r>
            <a:r>
              <a:rPr lang="fr-FR" sz="2400" dirty="0" smtClean="0"/>
              <a:t>cavité par un sillon: </a:t>
            </a:r>
            <a:r>
              <a:rPr lang="fr-FR" sz="2400" dirty="0" smtClean="0">
                <a:solidFill>
                  <a:srgbClr val="0070C0"/>
                </a:solidFill>
              </a:rPr>
              <a:t>le sillon réticulaire </a:t>
            </a:r>
            <a:r>
              <a:rPr lang="fr-FR" sz="2400" dirty="0" smtClean="0"/>
              <a:t>ou </a:t>
            </a:r>
            <a:r>
              <a:rPr lang="fr-FR" sz="2400" dirty="0" smtClean="0">
                <a:solidFill>
                  <a:srgbClr val="00B050"/>
                </a:solidFill>
              </a:rPr>
              <a:t>gouttière œsophagienne.</a:t>
            </a:r>
          </a:p>
          <a:p>
            <a:pPr>
              <a:buNone/>
            </a:pPr>
            <a:r>
              <a:rPr lang="fr-FR" sz="2400" dirty="0" smtClean="0"/>
              <a:t>Il commence au cardia et arrive à l’orifice </a:t>
            </a:r>
            <a:r>
              <a:rPr lang="fr-FR" sz="2400" dirty="0" err="1" smtClean="0">
                <a:solidFill>
                  <a:srgbClr val="FF0000"/>
                </a:solidFill>
              </a:rPr>
              <a:t>réticulo</a:t>
            </a:r>
            <a:r>
              <a:rPr lang="fr-FR" sz="2400" dirty="0" smtClean="0">
                <a:solidFill>
                  <a:srgbClr val="FF0000"/>
                </a:solidFill>
              </a:rPr>
              <a:t>-</a:t>
            </a:r>
            <a:r>
              <a:rPr lang="fr-FR" sz="2400" dirty="0" err="1" smtClean="0">
                <a:solidFill>
                  <a:srgbClr val="FF0000"/>
                </a:solidFill>
              </a:rPr>
              <a:t>omasique</a:t>
            </a:r>
            <a:r>
              <a:rPr lang="fr-FR" sz="2400" dirty="0" smtClean="0">
                <a:solidFill>
                  <a:srgbClr val="FF0000"/>
                </a:solidFill>
              </a:rPr>
              <a:t> </a:t>
            </a:r>
            <a:r>
              <a:rPr lang="fr-FR" sz="2400" dirty="0" smtClean="0"/>
              <a:t>qui se poursuit par </a:t>
            </a:r>
            <a:r>
              <a:rPr lang="fr-FR" sz="2400" dirty="0" smtClean="0">
                <a:solidFill>
                  <a:srgbClr val="FF0000"/>
                </a:solidFill>
              </a:rPr>
              <a:t>le sillon </a:t>
            </a:r>
            <a:r>
              <a:rPr lang="fr-FR" sz="2400" dirty="0" err="1" smtClean="0">
                <a:solidFill>
                  <a:srgbClr val="FF0000"/>
                </a:solidFill>
              </a:rPr>
              <a:t>omasique</a:t>
            </a:r>
            <a:r>
              <a:rPr lang="fr-FR" sz="2400" dirty="0" smtClean="0">
                <a:solidFill>
                  <a:srgbClr val="FF0000"/>
                </a:solidFill>
              </a:rPr>
              <a:t>.</a:t>
            </a:r>
            <a:endParaRPr lang="fr-FR" sz="2400" dirty="0">
              <a:solidFill>
                <a:srgbClr val="FF0000"/>
              </a:solidFill>
            </a:endParaRPr>
          </a:p>
        </p:txBody>
      </p:sp>
      <p:pic>
        <p:nvPicPr>
          <p:cNvPr id="3074" name="Picture 2" descr="C:\Users\HP\Desktop\téléchargement.jpg"/>
          <p:cNvPicPr>
            <a:picLocks noGrp="1" noChangeAspect="1" noChangeArrowheads="1"/>
          </p:cNvPicPr>
          <p:nvPr>
            <p:ph sz="half" idx="2"/>
          </p:nvPr>
        </p:nvPicPr>
        <p:blipFill>
          <a:blip r:embed="rId2"/>
          <a:srcRect/>
          <a:stretch>
            <a:fillRect/>
          </a:stretch>
        </p:blipFill>
        <p:spPr bwMode="auto">
          <a:xfrm>
            <a:off x="5857884" y="1000108"/>
            <a:ext cx="2762278" cy="4268012"/>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14290"/>
          </a:xfrm>
        </p:spPr>
        <p:txBody>
          <a:bodyPr>
            <a:normAutofit fontScale="90000"/>
          </a:bodyPr>
          <a:lstStyle/>
          <a:p>
            <a:endParaRPr lang="fr-FR" dirty="0"/>
          </a:p>
        </p:txBody>
      </p:sp>
      <p:sp>
        <p:nvSpPr>
          <p:cNvPr id="3" name="Espace réservé du contenu 2"/>
          <p:cNvSpPr>
            <a:spLocks noGrp="1"/>
          </p:cNvSpPr>
          <p:nvPr>
            <p:ph idx="1"/>
          </p:nvPr>
        </p:nvSpPr>
        <p:spPr>
          <a:xfrm>
            <a:off x="457200" y="357166"/>
            <a:ext cx="8229600" cy="6286544"/>
          </a:xfrm>
        </p:spPr>
        <p:txBody>
          <a:bodyPr>
            <a:normAutofit fontScale="85000" lnSpcReduction="20000"/>
          </a:bodyPr>
          <a:lstStyle/>
          <a:p>
            <a:pPr>
              <a:buNone/>
            </a:pPr>
            <a:r>
              <a:rPr lang="fr-FR" sz="2800" u="sng" dirty="0" smtClean="0">
                <a:solidFill>
                  <a:srgbClr val="FF0000"/>
                </a:solidFill>
              </a:rPr>
              <a:t>Moyens de fixité du réseau</a:t>
            </a:r>
            <a:r>
              <a:rPr lang="fr-FR" sz="2800" dirty="0" smtClean="0">
                <a:solidFill>
                  <a:srgbClr val="FF0000"/>
                </a:solidFill>
              </a:rPr>
              <a:t>:</a:t>
            </a:r>
          </a:p>
          <a:p>
            <a:r>
              <a:rPr lang="fr-FR" sz="2800" dirty="0" smtClean="0"/>
              <a:t>Pression des autres viscères</a:t>
            </a:r>
          </a:p>
          <a:p>
            <a:r>
              <a:rPr lang="fr-FR" sz="2800" dirty="0" smtClean="0"/>
              <a:t>Continuité avec le rumen et le réseau</a:t>
            </a:r>
          </a:p>
          <a:p>
            <a:pPr>
              <a:buNone/>
            </a:pPr>
            <a:r>
              <a:rPr lang="fr-FR" sz="2800" dirty="0" smtClean="0"/>
              <a:t>Il a un rôle mécanique surtout car c’est un carrefour entre l’œsophage et le rumen d’une part et le feuillet d’autre part.</a:t>
            </a:r>
          </a:p>
          <a:p>
            <a:pPr>
              <a:buNone/>
            </a:pPr>
            <a:r>
              <a:rPr lang="fr-FR" sz="2800" dirty="0" smtClean="0"/>
              <a:t>Les corps étrangers solides qui tombent dans sa cavité sont retenus, fragmentés puis éliminés sauf s’ils sont piquants et se plantent dans la paroi.</a:t>
            </a:r>
          </a:p>
          <a:p>
            <a:pPr>
              <a:buNone/>
            </a:pPr>
            <a:r>
              <a:rPr lang="fr-FR" sz="2800" dirty="0" smtClean="0">
                <a:solidFill>
                  <a:srgbClr val="FF0000"/>
                </a:solidFill>
              </a:rPr>
              <a:t>Rôle</a:t>
            </a:r>
            <a:r>
              <a:rPr lang="fr-FR" sz="2800" dirty="0" smtClean="0"/>
              <a:t>: Le sillon réticulaire a un rôle conducteur chez les nouveau-nés; Il assure le transfert direct du lait vers le feuillet et la caillette lors de l’allaitement.</a:t>
            </a:r>
          </a:p>
          <a:p>
            <a:pPr>
              <a:buNone/>
            </a:pPr>
            <a:r>
              <a:rPr lang="fr-FR" sz="2800" dirty="0" smtClean="0"/>
              <a:t>Lors du sevrage, les aliments tombent dans l’atrium du rumen lors de la 1</a:t>
            </a:r>
            <a:r>
              <a:rPr lang="fr-FR" sz="2800" baseline="30000" dirty="0" smtClean="0"/>
              <a:t>ère</a:t>
            </a:r>
            <a:r>
              <a:rPr lang="fr-FR" sz="2800" dirty="0" smtClean="0"/>
              <a:t> ingestion. Ceux qui ont subi la 2</a:t>
            </a:r>
            <a:r>
              <a:rPr lang="fr-FR" sz="2800" baseline="30000" dirty="0" smtClean="0"/>
              <a:t>ème</a:t>
            </a:r>
            <a:r>
              <a:rPr lang="fr-FR" sz="2800" dirty="0" smtClean="0"/>
              <a:t> mastication sont plus riches en eau et tombent dans le réseau qui les dirigent vers l’orifice </a:t>
            </a:r>
            <a:r>
              <a:rPr lang="fr-FR" sz="2800" dirty="0" err="1" smtClean="0"/>
              <a:t>réticulo</a:t>
            </a:r>
            <a:r>
              <a:rPr lang="fr-FR" sz="2800" dirty="0" smtClean="0"/>
              <a:t>-</a:t>
            </a:r>
            <a:r>
              <a:rPr lang="fr-FR" sz="2800" dirty="0" err="1" smtClean="0"/>
              <a:t>omasique</a:t>
            </a:r>
            <a:r>
              <a:rPr lang="fr-FR" sz="2800" dirty="0" smtClean="0"/>
              <a:t>.</a:t>
            </a:r>
          </a:p>
          <a:p>
            <a:pPr>
              <a:buNone/>
            </a:pPr>
            <a:r>
              <a:rPr lang="fr-FR" sz="2800" dirty="0" smtClean="0"/>
              <a:t>Dans tous les cas, le sillon réticulaire a un rôle réflexe dans la circulation des aliments.</a:t>
            </a:r>
          </a:p>
          <a:p>
            <a:pPr>
              <a:buNone/>
            </a:pPr>
            <a:r>
              <a:rPr lang="fr-FR" sz="2800" dirty="0" smtClean="0"/>
              <a:t>Les crêtes et les cellules retiennent les particules lourdes et les liquides sont conduits vers le feuillet.</a:t>
            </a:r>
            <a:endParaRPr lang="fr-FR" sz="28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457200" y="0"/>
            <a:ext cx="8229600" cy="571480"/>
          </a:xfrm>
        </p:spPr>
        <p:txBody>
          <a:bodyPr>
            <a:normAutofit fontScale="90000"/>
          </a:bodyPr>
          <a:lstStyle/>
          <a:p>
            <a:r>
              <a:rPr lang="fr-FR" sz="3600" b="1" u="sng" dirty="0" smtClean="0"/>
              <a:t>Feuillet (omasum)</a:t>
            </a:r>
            <a:endParaRPr lang="fr-FR" sz="3600" b="1" u="sng" dirty="0"/>
          </a:p>
        </p:txBody>
      </p:sp>
      <p:sp>
        <p:nvSpPr>
          <p:cNvPr id="16" name="Espace réservé du contenu 15"/>
          <p:cNvSpPr>
            <a:spLocks noGrp="1"/>
          </p:cNvSpPr>
          <p:nvPr>
            <p:ph idx="1"/>
          </p:nvPr>
        </p:nvSpPr>
        <p:spPr>
          <a:xfrm>
            <a:off x="214282" y="500042"/>
            <a:ext cx="8715436" cy="6143668"/>
          </a:xfrm>
        </p:spPr>
        <p:txBody>
          <a:bodyPr>
            <a:noAutofit/>
          </a:bodyPr>
          <a:lstStyle/>
          <a:p>
            <a:r>
              <a:rPr lang="fr-FR" dirty="0" smtClean="0"/>
              <a:t>Fait suite au réseau et précède la caillette</a:t>
            </a:r>
          </a:p>
          <a:p>
            <a:pPr>
              <a:buNone/>
            </a:pPr>
            <a:r>
              <a:rPr lang="fr-FR" u="sng" dirty="0" smtClean="0">
                <a:solidFill>
                  <a:srgbClr val="FF0000"/>
                </a:solidFill>
              </a:rPr>
              <a:t>Conformation extérieure: </a:t>
            </a:r>
            <a:r>
              <a:rPr lang="fr-FR" dirty="0" smtClean="0"/>
              <a:t>De forme presque sphérique, il présente:</a:t>
            </a:r>
          </a:p>
          <a:p>
            <a:pPr>
              <a:buFontTx/>
              <a:buChar char="-"/>
            </a:pPr>
            <a:r>
              <a:rPr lang="fr-FR" dirty="0" smtClean="0"/>
              <a:t>2 faces: l’une pariétale, dirigée à droite et l’autre viscérale, adossée au rumen</a:t>
            </a:r>
          </a:p>
          <a:p>
            <a:pPr>
              <a:buFontTx/>
              <a:buChar char="-"/>
            </a:pPr>
            <a:r>
              <a:rPr lang="fr-FR" dirty="0" smtClean="0"/>
              <a:t>Une circonférence: divisible en une courbure dorsale et caudale qui occupe les 4/5 de l’organe et une base, encadrée par le réseau à gauche et la caillette à droite.</a:t>
            </a:r>
          </a:p>
          <a:p>
            <a:pPr>
              <a:buNone/>
            </a:pPr>
            <a:r>
              <a:rPr lang="fr-FR" dirty="0" smtClean="0"/>
              <a:t>     La jonction avec le réseau des fait par: </a:t>
            </a:r>
            <a:r>
              <a:rPr lang="fr-FR" dirty="0" smtClean="0">
                <a:solidFill>
                  <a:srgbClr val="FF0000"/>
                </a:solidFill>
              </a:rPr>
              <a:t>le col du feuillet</a:t>
            </a:r>
            <a:r>
              <a:rPr lang="fr-FR" dirty="0" smtClean="0"/>
              <a:t>; L’union avec la caillette est marquée par : </a:t>
            </a:r>
            <a:r>
              <a:rPr lang="fr-FR" dirty="0" smtClean="0">
                <a:solidFill>
                  <a:srgbClr val="FF0000"/>
                </a:solidFill>
              </a:rPr>
              <a:t>le sillon </a:t>
            </a:r>
            <a:r>
              <a:rPr lang="fr-FR" dirty="0" err="1" smtClean="0">
                <a:solidFill>
                  <a:srgbClr val="FF0000"/>
                </a:solidFill>
              </a:rPr>
              <a:t>omaso</a:t>
            </a:r>
            <a:r>
              <a:rPr lang="fr-FR" dirty="0" smtClean="0">
                <a:solidFill>
                  <a:srgbClr val="FF0000"/>
                </a:solidFill>
              </a:rPr>
              <a:t>-</a:t>
            </a:r>
            <a:r>
              <a:rPr lang="fr-FR" dirty="0" err="1" smtClean="0">
                <a:solidFill>
                  <a:srgbClr val="FF0000"/>
                </a:solidFill>
              </a:rPr>
              <a:t>abomasique</a:t>
            </a:r>
            <a:r>
              <a:rPr lang="fr-FR" dirty="0" smtClean="0">
                <a:solidFill>
                  <a:srgbClr val="FF0000"/>
                </a:solidFill>
              </a:rPr>
              <a:t>.</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285728"/>
          </a:xfrm>
        </p:spPr>
        <p:txBody>
          <a:bodyPr>
            <a:normAutofit fontScale="90000"/>
          </a:bodyPr>
          <a:lstStyle/>
          <a:p>
            <a:endParaRPr lang="fr-FR" dirty="0"/>
          </a:p>
        </p:txBody>
      </p:sp>
      <p:sp>
        <p:nvSpPr>
          <p:cNvPr id="3" name="Espace réservé du contenu 2"/>
          <p:cNvSpPr>
            <a:spLocks noGrp="1"/>
          </p:cNvSpPr>
          <p:nvPr>
            <p:ph sz="half" idx="1"/>
          </p:nvPr>
        </p:nvSpPr>
        <p:spPr>
          <a:xfrm>
            <a:off x="214282" y="0"/>
            <a:ext cx="5500726" cy="6643710"/>
          </a:xfrm>
        </p:spPr>
        <p:txBody>
          <a:bodyPr>
            <a:noAutofit/>
          </a:bodyPr>
          <a:lstStyle/>
          <a:p>
            <a:pPr>
              <a:buNone/>
            </a:pPr>
            <a:r>
              <a:rPr lang="fr-FR" sz="2000" u="sng" dirty="0" smtClean="0">
                <a:solidFill>
                  <a:srgbClr val="FF0000"/>
                </a:solidFill>
              </a:rPr>
              <a:t>Conformation intérieure:</a:t>
            </a:r>
          </a:p>
          <a:p>
            <a:pPr>
              <a:buNone/>
            </a:pPr>
            <a:r>
              <a:rPr lang="fr-FR" sz="2000" dirty="0" smtClean="0"/>
              <a:t>L’intérieur du feuillet est presque entièrement occupé par de </a:t>
            </a:r>
            <a:r>
              <a:rPr lang="fr-FR" sz="2000" dirty="0" smtClean="0">
                <a:solidFill>
                  <a:srgbClr val="FF0000"/>
                </a:solidFill>
              </a:rPr>
              <a:t>hautes lames muqueuses longitudinales</a:t>
            </a:r>
            <a:r>
              <a:rPr lang="fr-FR" sz="2000" dirty="0" smtClean="0"/>
              <a:t> placées  les unes contre les autres (comme les feuilles d’un livre). Leur hauteur est inégale et sont ordonnées selon leur taille. Les lames primaires, les plus hautes arrivent jusqu’à la base et délimitent des cycles laminaires qui comportent</a:t>
            </a:r>
            <a:r>
              <a:rPr lang="fr-FR" sz="2000" dirty="0" smtClean="0">
                <a:solidFill>
                  <a:srgbClr val="FF0000"/>
                </a:solidFill>
              </a:rPr>
              <a:t> 4 </a:t>
            </a:r>
            <a:r>
              <a:rPr lang="fr-FR" sz="2000" dirty="0" smtClean="0"/>
              <a:t>ordres de lames: </a:t>
            </a:r>
            <a:r>
              <a:rPr lang="fr-FR" sz="2000" dirty="0" smtClean="0">
                <a:solidFill>
                  <a:srgbClr val="0070C0"/>
                </a:solidFill>
              </a:rPr>
              <a:t>primaires, secondaires, tertiaires et quaternaires.</a:t>
            </a:r>
          </a:p>
          <a:p>
            <a:pPr>
              <a:buNone/>
            </a:pPr>
            <a:r>
              <a:rPr lang="fr-FR" sz="2000" dirty="0" smtClean="0"/>
              <a:t>Les espaces </a:t>
            </a:r>
            <a:r>
              <a:rPr lang="fr-FR" sz="2000" dirty="0" err="1" smtClean="0"/>
              <a:t>interlaminaires</a:t>
            </a:r>
            <a:r>
              <a:rPr lang="fr-FR" sz="2000" dirty="0" smtClean="0"/>
              <a:t> sont très profonds et étroits surtout au niveau de la courbure. </a:t>
            </a:r>
            <a:r>
              <a:rPr lang="fr-FR" sz="2000" dirty="0" err="1" smtClean="0"/>
              <a:t>omasique.La</a:t>
            </a:r>
            <a:r>
              <a:rPr lang="fr-FR" sz="2000" dirty="0" smtClean="0"/>
              <a:t> cavité du feuillet ressemble à un canal </a:t>
            </a:r>
            <a:r>
              <a:rPr lang="fr-FR" sz="2000" dirty="0" err="1" smtClean="0"/>
              <a:t>omasique</a:t>
            </a:r>
            <a:r>
              <a:rPr lang="fr-FR" sz="2000" dirty="0" smtClean="0"/>
              <a:t> qui va de l’orifice </a:t>
            </a:r>
            <a:r>
              <a:rPr lang="fr-FR" sz="2000" dirty="0" err="1" smtClean="0"/>
              <a:t>réticulo</a:t>
            </a:r>
            <a:r>
              <a:rPr lang="fr-FR" sz="2000" dirty="0" smtClean="0"/>
              <a:t>-</a:t>
            </a:r>
            <a:r>
              <a:rPr lang="fr-FR" sz="2000" dirty="0" err="1" smtClean="0"/>
              <a:t>omasique</a:t>
            </a:r>
            <a:r>
              <a:rPr lang="fr-FR" sz="2000" dirty="0" smtClean="0"/>
              <a:t> à l’orifice </a:t>
            </a:r>
            <a:r>
              <a:rPr lang="fr-FR" sz="2000" dirty="0" err="1" smtClean="0"/>
              <a:t>omaso</a:t>
            </a:r>
            <a:r>
              <a:rPr lang="fr-FR" sz="2000" dirty="0" smtClean="0"/>
              <a:t>-</a:t>
            </a:r>
            <a:r>
              <a:rPr lang="fr-FR" sz="2000" dirty="0" err="1" smtClean="0"/>
              <a:t>abomasique</a:t>
            </a:r>
            <a:r>
              <a:rPr lang="fr-FR" sz="2000" dirty="0" smtClean="0"/>
              <a:t>. Un région de la base ne possède pas de lame et constitue: </a:t>
            </a:r>
            <a:r>
              <a:rPr lang="fr-FR" sz="2000" dirty="0" smtClean="0">
                <a:solidFill>
                  <a:srgbClr val="FF0000"/>
                </a:solidFill>
              </a:rPr>
              <a:t>le sillon </a:t>
            </a:r>
            <a:r>
              <a:rPr lang="fr-FR" sz="2000" dirty="0" err="1" smtClean="0">
                <a:solidFill>
                  <a:srgbClr val="FF0000"/>
                </a:solidFill>
              </a:rPr>
              <a:t>omasique</a:t>
            </a:r>
            <a:r>
              <a:rPr lang="fr-FR" sz="2000" dirty="0" smtClean="0">
                <a:solidFill>
                  <a:srgbClr val="FF0000"/>
                </a:solidFill>
              </a:rPr>
              <a:t> </a:t>
            </a:r>
            <a:r>
              <a:rPr lang="fr-FR" sz="2000" dirty="0" smtClean="0"/>
              <a:t>qui est la continuation directe du sillon réticulaire.</a:t>
            </a:r>
          </a:p>
          <a:p>
            <a:pPr>
              <a:buNone/>
            </a:pPr>
            <a:r>
              <a:rPr lang="fr-FR" sz="2000" dirty="0" smtClean="0"/>
              <a:t>Son fond est ridé et constitue:</a:t>
            </a:r>
            <a:r>
              <a:rPr lang="fr-FR" sz="2000" dirty="0" smtClean="0">
                <a:solidFill>
                  <a:srgbClr val="00B050"/>
                </a:solidFill>
              </a:rPr>
              <a:t> </a:t>
            </a:r>
            <a:r>
              <a:rPr lang="fr-FR" sz="2000" dirty="0" smtClean="0">
                <a:solidFill>
                  <a:srgbClr val="0070C0"/>
                </a:solidFill>
              </a:rPr>
              <a:t>le pilier de l’omasum.</a:t>
            </a:r>
            <a:endParaRPr lang="fr-FR" sz="2000" dirty="0">
              <a:solidFill>
                <a:srgbClr val="0070C0"/>
              </a:solidFill>
            </a:endParaRPr>
          </a:p>
        </p:txBody>
      </p:sp>
      <p:pic>
        <p:nvPicPr>
          <p:cNvPr id="4098" name="Picture 2" descr="C:\Users\HP\Desktop\téléchargement (1).jpg"/>
          <p:cNvPicPr>
            <a:picLocks noGrp="1" noChangeAspect="1" noChangeArrowheads="1"/>
          </p:cNvPicPr>
          <p:nvPr>
            <p:ph sz="half" idx="2"/>
          </p:nvPr>
        </p:nvPicPr>
        <p:blipFill>
          <a:blip r:embed="rId2"/>
          <a:srcRect/>
          <a:stretch>
            <a:fillRect/>
          </a:stretch>
        </p:blipFill>
        <p:spPr bwMode="auto">
          <a:xfrm>
            <a:off x="5700712" y="1214422"/>
            <a:ext cx="3157568" cy="4572031"/>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274638"/>
            <a:ext cx="8229600" cy="82528"/>
          </a:xfrm>
        </p:spPr>
        <p:txBody>
          <a:bodyPr>
            <a:normAutofit fontScale="90000"/>
          </a:bodyPr>
          <a:lstStyle/>
          <a:p>
            <a:endParaRPr lang="fr-FR" dirty="0"/>
          </a:p>
        </p:txBody>
      </p:sp>
      <p:sp>
        <p:nvSpPr>
          <p:cNvPr id="8" name="Espace réservé du contenu 7"/>
          <p:cNvSpPr>
            <a:spLocks noGrp="1"/>
          </p:cNvSpPr>
          <p:nvPr>
            <p:ph idx="1"/>
          </p:nvPr>
        </p:nvSpPr>
        <p:spPr>
          <a:xfrm>
            <a:off x="457200" y="714356"/>
            <a:ext cx="8401080" cy="5786478"/>
          </a:xfrm>
        </p:spPr>
        <p:txBody>
          <a:bodyPr>
            <a:normAutofit/>
          </a:bodyPr>
          <a:lstStyle/>
          <a:p>
            <a:pPr>
              <a:buNone/>
            </a:pPr>
            <a:r>
              <a:rPr lang="fr-FR" dirty="0" smtClean="0">
                <a:solidFill>
                  <a:srgbClr val="FF0000"/>
                </a:solidFill>
              </a:rPr>
              <a:t>  </a:t>
            </a:r>
            <a:r>
              <a:rPr lang="fr-FR" u="sng" dirty="0" smtClean="0">
                <a:solidFill>
                  <a:srgbClr val="FF0000"/>
                </a:solidFill>
              </a:rPr>
              <a:t>Moyens de fixité du feuillet</a:t>
            </a:r>
            <a:r>
              <a:rPr lang="fr-FR" dirty="0" smtClean="0">
                <a:solidFill>
                  <a:srgbClr val="FF0000"/>
                </a:solidFill>
              </a:rPr>
              <a:t>:</a:t>
            </a:r>
          </a:p>
          <a:p>
            <a:r>
              <a:rPr lang="fr-FR" dirty="0" smtClean="0"/>
              <a:t>Bloqué entre les autres viscères</a:t>
            </a:r>
          </a:p>
          <a:p>
            <a:r>
              <a:rPr lang="fr-FR" dirty="0" smtClean="0"/>
              <a:t>Maintenu par le petit </a:t>
            </a:r>
            <a:r>
              <a:rPr lang="fr-FR" dirty="0" err="1" smtClean="0"/>
              <a:t>omentum</a:t>
            </a:r>
            <a:r>
              <a:rPr lang="fr-FR" dirty="0" smtClean="0"/>
              <a:t> et du tissu conjonctif</a:t>
            </a:r>
          </a:p>
          <a:p>
            <a:endParaRPr lang="fr-FR" dirty="0" smtClean="0"/>
          </a:p>
          <a:p>
            <a:pPr>
              <a:buNone/>
            </a:pPr>
            <a:r>
              <a:rPr lang="fr-FR" dirty="0" smtClean="0"/>
              <a:t> </a:t>
            </a:r>
            <a:r>
              <a:rPr lang="fr-FR" dirty="0" smtClean="0">
                <a:solidFill>
                  <a:srgbClr val="FF0000"/>
                </a:solidFill>
              </a:rPr>
              <a:t>Rôle</a:t>
            </a:r>
            <a:r>
              <a:rPr lang="fr-FR" dirty="0" smtClean="0"/>
              <a:t>: il régularise le transit entre les 2 compartiments précédents et la caillette tout en complétant la préparation à la digestion gastrique véritable.</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2988</TotalTime>
  <Words>10552</Words>
  <Application>Microsoft Office PowerPoint</Application>
  <PresentationFormat>Affichage à l'écran (4:3)</PresentationFormat>
  <Paragraphs>884</Paragraphs>
  <Slides>140</Slides>
  <Notes>2</Notes>
  <HiddenSlides>0</HiddenSlides>
  <MMClips>0</MMClips>
  <ScaleCrop>false</ScaleCrop>
  <HeadingPairs>
    <vt:vector size="4" baseType="variant">
      <vt:variant>
        <vt:lpstr>Thème</vt:lpstr>
      </vt:variant>
      <vt:variant>
        <vt:i4>1</vt:i4>
      </vt:variant>
      <vt:variant>
        <vt:lpstr>Titres des diapositives</vt:lpstr>
      </vt:variant>
      <vt:variant>
        <vt:i4>140</vt:i4>
      </vt:variant>
    </vt:vector>
  </HeadingPairs>
  <TitlesOfParts>
    <vt:vector size="141" baseType="lpstr">
      <vt:lpstr>Thème Office</vt:lpstr>
      <vt:lpstr>SPLANCHNOLOGIE</vt:lpstr>
      <vt:lpstr>  Notions  générales  sur  les séreuses   </vt:lpstr>
      <vt:lpstr>Diapositive 3</vt:lpstr>
      <vt:lpstr>Appareil  digestif</vt:lpstr>
      <vt:lpstr>Diapositive 5</vt:lpstr>
      <vt:lpstr>Appareil  digestif</vt:lpstr>
      <vt:lpstr>Bouche</vt:lpstr>
      <vt:lpstr>Diapositive 8</vt:lpstr>
      <vt:lpstr>Lèvres</vt:lpstr>
      <vt:lpstr>Philtrum ou sillon sous-nasal</vt:lpstr>
      <vt:lpstr>Joues</vt:lpstr>
      <vt:lpstr>JOUES</vt:lpstr>
      <vt:lpstr>Palais dur</vt:lpstr>
      <vt:lpstr>Palais dur</vt:lpstr>
      <vt:lpstr>Palais mou</vt:lpstr>
      <vt:lpstr>Diapositive 16</vt:lpstr>
      <vt:lpstr>Diapositive 17</vt:lpstr>
      <vt:lpstr>Palais  mou</vt:lpstr>
      <vt:lpstr>Plancher sublingual</vt:lpstr>
      <vt:lpstr>PLANCHER  SUBLINGUAL</vt:lpstr>
      <vt:lpstr>Langue</vt:lpstr>
      <vt:lpstr>Diapositive 22</vt:lpstr>
      <vt:lpstr>Langue </vt:lpstr>
      <vt:lpstr>Diapositive 24</vt:lpstr>
      <vt:lpstr>Diapositive 25</vt:lpstr>
      <vt:lpstr>Diapositive 26</vt:lpstr>
      <vt:lpstr>Diapositive 27</vt:lpstr>
      <vt:lpstr>Particularités  spécifiques </vt:lpstr>
      <vt:lpstr>Les dents</vt:lpstr>
      <vt:lpstr>Diapositive 30</vt:lpstr>
      <vt:lpstr>Dents des Equidés</vt:lpstr>
      <vt:lpstr>Dents  des Equidés</vt:lpstr>
      <vt:lpstr>Dents de Ruminants</vt:lpstr>
      <vt:lpstr>Dents des Ruminants</vt:lpstr>
      <vt:lpstr>Dents des Carnivores</vt:lpstr>
      <vt:lpstr>Dents  du Chien</vt:lpstr>
      <vt:lpstr>Dents du Chien</vt:lpstr>
      <vt:lpstr>Diapositive 38</vt:lpstr>
      <vt:lpstr>Dents du Chat</vt:lpstr>
      <vt:lpstr>Dents du Lapin</vt:lpstr>
      <vt:lpstr>GLANDES  SALIVAIRES</vt:lpstr>
      <vt:lpstr>Caractères généraux</vt:lpstr>
      <vt:lpstr>LA GLANDE PAROTIDE</vt:lpstr>
      <vt:lpstr>Diapositive 44</vt:lpstr>
      <vt:lpstr>Conduit parotidien</vt:lpstr>
      <vt:lpstr>LA GLANDE MANDIBULAIRE</vt:lpstr>
      <vt:lpstr>Conduit mandibulaire</vt:lpstr>
      <vt:lpstr>LA GLANDE SUBLINGUALE</vt:lpstr>
      <vt:lpstr>Conduits excréteurs</vt:lpstr>
      <vt:lpstr>Particularités spécifiques</vt:lpstr>
      <vt:lpstr>Diapositive 51</vt:lpstr>
      <vt:lpstr>Diapositive 52</vt:lpstr>
      <vt:lpstr>Diapositive 53</vt:lpstr>
      <vt:lpstr>Diapositive 54</vt:lpstr>
      <vt:lpstr>Diapositive 55</vt:lpstr>
      <vt:lpstr>Diapositive 56</vt:lpstr>
      <vt:lpstr>Diapositive 57</vt:lpstr>
      <vt:lpstr>PHARYNX</vt:lpstr>
      <vt:lpstr>Diapositive 59</vt:lpstr>
      <vt:lpstr>Diapositive 60</vt:lpstr>
      <vt:lpstr>Diapositive 61</vt:lpstr>
      <vt:lpstr>Diapositive 62</vt:lpstr>
      <vt:lpstr>Diapositive 63</vt:lpstr>
      <vt:lpstr>Diapositive 64</vt:lpstr>
      <vt:lpstr>Poches gutturales</vt:lpstr>
      <vt:lpstr>Muscles du pharynx</vt:lpstr>
      <vt:lpstr>Tonsilles</vt:lpstr>
      <vt:lpstr>Fonction du pharynx</vt:lpstr>
      <vt:lpstr>Diapositive 69</vt:lpstr>
      <vt:lpstr>Oesophage</vt:lpstr>
      <vt:lpstr>Diapositive 71</vt:lpstr>
      <vt:lpstr>Diapositive 72</vt:lpstr>
      <vt:lpstr>Diapositive 73</vt:lpstr>
      <vt:lpstr>Diapositive 74</vt:lpstr>
      <vt:lpstr>Diapositive 75</vt:lpstr>
      <vt:lpstr>Particularités  spécifiques</vt:lpstr>
      <vt:lpstr> ESTOMAC  </vt:lpstr>
      <vt:lpstr>ESTOMAC    SIMPLE:  Equidés,Carnivores,Lapin</vt:lpstr>
      <vt:lpstr>Diapositive 79</vt:lpstr>
      <vt:lpstr>Diapositive 80</vt:lpstr>
      <vt:lpstr>ESTOMAC    SIMPLE: Equidés,Carnivores,Lapin</vt:lpstr>
      <vt:lpstr>Diapositive 82</vt:lpstr>
      <vt:lpstr>Diapositive 83</vt:lpstr>
      <vt:lpstr>Particularités spécifiques</vt:lpstr>
      <vt:lpstr>Grand omentum ou épiploon</vt:lpstr>
      <vt:lpstr>Estomac de Ruminants</vt:lpstr>
      <vt:lpstr>ESTOMAC  DES  RUMINANTS:</vt:lpstr>
      <vt:lpstr>Caractères généraux</vt:lpstr>
      <vt:lpstr>RUMEN  (panse)  </vt:lpstr>
      <vt:lpstr>Diapositive 90</vt:lpstr>
      <vt:lpstr>Diapositive 91</vt:lpstr>
      <vt:lpstr>Diapositive 92</vt:lpstr>
      <vt:lpstr>Moyens de fixité du rumen </vt:lpstr>
      <vt:lpstr>Réseau (réticulum, bonnet)</vt:lpstr>
      <vt:lpstr>Diapositive 95</vt:lpstr>
      <vt:lpstr>Diapositive 96</vt:lpstr>
      <vt:lpstr>Feuillet (omasum)</vt:lpstr>
      <vt:lpstr>Diapositive 98</vt:lpstr>
      <vt:lpstr>Diapositive 99</vt:lpstr>
      <vt:lpstr>Caillette (abomasum)</vt:lpstr>
      <vt:lpstr>Diapositive 101</vt:lpstr>
      <vt:lpstr>Caillette  </vt:lpstr>
      <vt:lpstr>Diapositive 103</vt:lpstr>
      <vt:lpstr>Intestin</vt:lpstr>
      <vt:lpstr>Intestin grêle</vt:lpstr>
      <vt:lpstr>Duodénum</vt:lpstr>
      <vt:lpstr>Diapositive 107</vt:lpstr>
      <vt:lpstr>Duodénum</vt:lpstr>
      <vt:lpstr>Jéjuno-iléon</vt:lpstr>
      <vt:lpstr>Diapositive 110</vt:lpstr>
      <vt:lpstr>Jéjuno-iléon</vt:lpstr>
      <vt:lpstr>Structure de l’IG</vt:lpstr>
      <vt:lpstr>Gros intestin</vt:lpstr>
      <vt:lpstr>Caecum</vt:lpstr>
      <vt:lpstr>Diapositive 115</vt:lpstr>
      <vt:lpstr>Côlon</vt:lpstr>
      <vt:lpstr>Côlon ascendant</vt:lpstr>
      <vt:lpstr>Côlon transverse</vt:lpstr>
      <vt:lpstr>Côlon descendant</vt:lpstr>
      <vt:lpstr>Rectum</vt:lpstr>
      <vt:lpstr>Canal anal</vt:lpstr>
      <vt:lpstr>Gros intestin</vt:lpstr>
      <vt:lpstr>Côlon</vt:lpstr>
      <vt:lpstr>Rectum</vt:lpstr>
      <vt:lpstr>Particularités spécifiques</vt:lpstr>
      <vt:lpstr>Le foie</vt:lpstr>
      <vt:lpstr>Diapositive 127</vt:lpstr>
      <vt:lpstr>Diapositive 128</vt:lpstr>
      <vt:lpstr>FOIE</vt:lpstr>
      <vt:lpstr>Voies biliaires</vt:lpstr>
      <vt:lpstr>Foie en place</vt:lpstr>
      <vt:lpstr>Le pancréas</vt:lpstr>
      <vt:lpstr>Diapositive 133</vt:lpstr>
      <vt:lpstr>Conduits excréteurs</vt:lpstr>
      <vt:lpstr>PANCREAS</vt:lpstr>
      <vt:lpstr>La rate</vt:lpstr>
      <vt:lpstr>Diapositive 137</vt:lpstr>
      <vt:lpstr>RATE</vt:lpstr>
      <vt:lpstr>Diapositive 139</vt:lpstr>
      <vt:lpstr>Diapositive 140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Appareil  digestif</dc:title>
  <dc:creator>HP</dc:creator>
  <cp:lastModifiedBy>USER</cp:lastModifiedBy>
  <cp:revision>222</cp:revision>
  <dcterms:created xsi:type="dcterms:W3CDTF">2020-08-28T16:41:40Z</dcterms:created>
  <dcterms:modified xsi:type="dcterms:W3CDTF">2024-02-06T12:05:53Z</dcterms:modified>
</cp:coreProperties>
</file>