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67" r:id="rId4"/>
    <p:sldId id="269" r:id="rId5"/>
    <p:sldId id="257" r:id="rId6"/>
    <p:sldId id="262" r:id="rId7"/>
    <p:sldId id="271" r:id="rId8"/>
    <p:sldId id="258" r:id="rId9"/>
    <p:sldId id="264" r:id="rId10"/>
    <p:sldId id="274" r:id="rId11"/>
    <p:sldId id="259" r:id="rId12"/>
    <p:sldId id="261" r:id="rId13"/>
    <p:sldId id="26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76F4-AB28-4672-A29A-F3F0C2070A40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86B1-28AF-4B18-8E41-5C59793CC2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Autofit/>
          </a:bodyPr>
          <a:lstStyle/>
          <a:p>
            <a:r>
              <a:rPr lang="fr-FR" sz="5400" u="sng" dirty="0" smtClean="0"/>
              <a:t>Anatomie  topographique  des Mammifères domestiques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39775"/>
          </a:xfrm>
        </p:spPr>
        <p:txBody>
          <a:bodyPr/>
          <a:lstStyle/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sz="3200" b="1" u="sng" dirty="0" smtClean="0"/>
              <a:t>Anatomie topographique de la cavité abdominale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2400" dirty="0" smtClean="0"/>
              <a:t>Cette cavité a des parois constituées par des os, des muscles, des vaisseaux, des nerfs et des organes.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1-Os:</a:t>
            </a:r>
            <a:r>
              <a:rPr lang="fr-FR" sz="2400" dirty="0" smtClean="0"/>
              <a:t> Dorsalement, le sacrum et 3 ou 4 vertèbres coccygiennes et latéralement les coxaux 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2- Muscles:</a:t>
            </a:r>
            <a:r>
              <a:rPr lang="fr-FR" sz="2400" dirty="0" smtClean="0"/>
              <a:t> coxo-fémoraux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3- Vaisseaux et nerfs: </a:t>
            </a:r>
            <a:r>
              <a:rPr lang="fr-FR" sz="2400" dirty="0" smtClean="0"/>
              <a:t>terminaison de l’aorte, origine de la veine cave caudale</a:t>
            </a:r>
          </a:p>
          <a:p>
            <a:pPr>
              <a:buNone/>
            </a:pPr>
            <a:r>
              <a:rPr lang="fr-FR" sz="2400" dirty="0" smtClean="0"/>
              <a:t>     Nerfs: ceux du plexus lombo-sacré et ganglions </a:t>
            </a:r>
            <a:r>
              <a:rPr lang="fr-FR" sz="2400" dirty="0" err="1" smtClean="0"/>
              <a:t>ilio</a:t>
            </a:r>
            <a:r>
              <a:rPr lang="fr-FR" sz="2400" dirty="0" smtClean="0"/>
              <a:t>-pelviens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4 – Organes</a:t>
            </a:r>
            <a:r>
              <a:rPr lang="fr-FR" sz="2400" dirty="0" smtClean="0"/>
              <a:t>: appartiennent aux appareils: digestif, urinaire et génital. Les viscères digestifs et uro-génitaux sont situés les uns au dessus des autres, groupés en 2 ensembles placés chacun dans une loge particulière.</a:t>
            </a:r>
          </a:p>
          <a:p>
            <a:pPr>
              <a:buNone/>
            </a:pPr>
            <a:r>
              <a:rPr lang="fr-FR" sz="2400" dirty="0" smtClean="0"/>
              <a:t>        </a:t>
            </a:r>
            <a:r>
              <a:rPr lang="fr-FR" sz="2400" smtClean="0"/>
              <a:t>-  une </a:t>
            </a:r>
            <a:r>
              <a:rPr lang="fr-FR" sz="2400" dirty="0" smtClean="0"/>
              <a:t>supérieure: loge rectale qui occupe les 2/3 supérieurs du bassin</a:t>
            </a:r>
          </a:p>
          <a:p>
            <a:pPr>
              <a:buNone/>
            </a:pPr>
            <a:r>
              <a:rPr lang="fr-FR" sz="2400" dirty="0" smtClean="0"/>
              <a:t>        -  une inférieure: loge uro-génitale qui occupe le 1/3 inférieur du bassin</a:t>
            </a: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a-   Loge rectale: </a:t>
            </a:r>
            <a:r>
              <a:rPr lang="fr-FR" sz="2400" dirty="0" smtClean="0"/>
              <a:t>on y trouve: le rectum en position rectiligne, horizontale. Il est suspendu en avant par le méso, donc il est flottant et en arrière, il est suspendu par le ligament suspenseur du rectum</a:t>
            </a: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b- 	Loge uro-génitale:</a:t>
            </a:r>
          </a:p>
          <a:p>
            <a:pPr>
              <a:buNone/>
            </a:pPr>
            <a:r>
              <a:rPr lang="fr-FR" sz="2400" dirty="0" smtClean="0"/>
              <a:t>       - Mâle: vésicule séminale, canaux déférents, vessie, prostate, uretères plaqués contre les parois</a:t>
            </a:r>
          </a:p>
          <a:p>
            <a:pPr>
              <a:buNone/>
            </a:pPr>
            <a:r>
              <a:rPr lang="fr-FR" sz="2400" dirty="0" smtClean="0"/>
              <a:t>       - Femelle: utérus, vagin, vulve, vessie, uretères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ANATOMIE   TOPOGRAPHIQUE  GAUCHE  CHAT</a:t>
            </a:r>
            <a:endParaRPr lang="fr-FR" sz="3200" dirty="0"/>
          </a:p>
        </p:txBody>
      </p:sp>
      <p:pic>
        <p:nvPicPr>
          <p:cNvPr id="4099" name="Picture 3" descr="C:\Users\HP\Desktop\Splanchno\topo gauc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643997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TOPOGRAPHIQUE  GAUCHE  LAPIN</a:t>
            </a:r>
            <a:endParaRPr lang="fr-FR" sz="3200" u="sng" dirty="0"/>
          </a:p>
        </p:txBody>
      </p:sp>
      <p:pic>
        <p:nvPicPr>
          <p:cNvPr id="1026" name="Picture 2" descr="C:\Users\HP\Desktop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</a:t>
            </a:r>
            <a:r>
              <a:rPr lang="fr-FR" sz="3200" u="sng" smtClean="0"/>
              <a:t>TOPOGRAPHIQUE  DROITE  LAPIN</a:t>
            </a:r>
            <a:endParaRPr lang="fr-FR" sz="3200" dirty="0"/>
          </a:p>
        </p:txBody>
      </p:sp>
      <p:pic>
        <p:nvPicPr>
          <p:cNvPr id="5123" name="Picture 3" descr="C:\Users\HP\Desktop\Splanchno\topo droite lap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50112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sz="3200" b="1" u="sng" dirty="0" smtClean="0"/>
              <a:t>Anatomie topographique de la cavité thoracique</a:t>
            </a:r>
            <a:endParaRPr lang="fr-FR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7864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b="1" u="sng" dirty="0" smtClean="0"/>
              <a:t>Equidés 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1- Cavité thoracique: </a:t>
            </a:r>
            <a:r>
              <a:rPr lang="fr-FR" sz="2800" dirty="0" smtClean="0"/>
              <a:t>Relativement étroite et longue, 18 paires de côtes. Les 6 premières sont cachées par les régions de l’épaule et du bras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2- Plèvres: </a:t>
            </a:r>
            <a:r>
              <a:rPr lang="fr-FR" sz="2800" dirty="0" smtClean="0"/>
              <a:t>la droite dépasse le bord </a:t>
            </a:r>
            <a:r>
              <a:rPr lang="fr-FR" sz="2800" dirty="0" err="1" smtClean="0"/>
              <a:t>crânial</a:t>
            </a:r>
            <a:r>
              <a:rPr lang="fr-FR" sz="2800" dirty="0" smtClean="0"/>
              <a:t> de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côte de   3 cm environ, la gauche ne le dépasse que rarement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3- Poumons: </a:t>
            </a:r>
            <a:r>
              <a:rPr lang="fr-FR" sz="2800" dirty="0" smtClean="0"/>
              <a:t>volumineux, symétriques, non lobés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4- Médiastin: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a- Médiastin </a:t>
            </a:r>
            <a:r>
              <a:rPr lang="fr-FR" sz="2800" dirty="0" err="1" smtClean="0">
                <a:solidFill>
                  <a:srgbClr val="0070C0"/>
                </a:solidFill>
              </a:rPr>
              <a:t>crânial</a:t>
            </a:r>
            <a:r>
              <a:rPr lang="fr-FR" sz="2800" dirty="0" smtClean="0">
                <a:solidFill>
                  <a:srgbClr val="0070C0"/>
                </a:solidFill>
              </a:rPr>
              <a:t>: </a:t>
            </a:r>
            <a:r>
              <a:rPr lang="fr-FR" sz="2800" dirty="0" smtClean="0"/>
              <a:t>mince, après la disparition du thymus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b- Médiastin moyen:</a:t>
            </a:r>
            <a:r>
              <a:rPr lang="fr-FR" sz="2800" dirty="0" smtClean="0"/>
              <a:t> le cœur s’étend de la 3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à la 6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paires de côtes, il occupe les 2/3 ventraux de la cavité thoracique. Dans la partie dorsale, la trachée se termine au niveau de la 5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côte; La veine azygos passe à droite de l’aorte.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c- Médiastin caudal: </a:t>
            </a:r>
            <a:r>
              <a:rPr lang="fr-FR" sz="2800" dirty="0" smtClean="0"/>
              <a:t>occupé par l’œsophage et l’aorte descendante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/>
              <a:t>ANATOMIE   TOPOGRAPHIQUE  GAUCHE  EQUIDE</a:t>
            </a:r>
            <a:endParaRPr lang="fr-FR" sz="32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HP\Desktop\Splanchno\Topo gauche chev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23900"/>
            <a:ext cx="8501122" cy="591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sz="3200" b="1" u="sng" dirty="0" smtClean="0"/>
              <a:t>Ruminants</a:t>
            </a:r>
            <a:endParaRPr lang="fr-FR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57216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1- Cavité thoracique:</a:t>
            </a:r>
            <a:r>
              <a:rPr lang="fr-FR" sz="2800" dirty="0" smtClean="0"/>
              <a:t>13 paires de côtes, larges , espacées et moins arquées que chez les Equidés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2- Plèvres: </a:t>
            </a:r>
            <a:r>
              <a:rPr lang="fr-FR" sz="2800" dirty="0" smtClean="0"/>
              <a:t>la droite est beaucoup plus grande que la gauche, elle s’étend jusqu’à 4 ou 5 cm </a:t>
            </a:r>
            <a:r>
              <a:rPr lang="fr-FR" sz="2800" dirty="0" err="1" smtClean="0"/>
              <a:t>crânialement</a:t>
            </a:r>
            <a:r>
              <a:rPr lang="fr-FR" sz="2800" dirty="0" smtClean="0"/>
              <a:t> à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côte ,la gauche ne dépasse celle-ci que d’1 ou 2 cm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3- Poumons: </a:t>
            </a:r>
            <a:r>
              <a:rPr lang="fr-FR" sz="2800" dirty="0" smtClean="0"/>
              <a:t>dissymétriques, fortement lobés. L’apex du poumon droit dépasse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côte de 3 ou 4 cm, celui du poumon gauche ne dépasse pas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 côte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4- Médiastin: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a- Médiastin </a:t>
            </a:r>
            <a:r>
              <a:rPr lang="fr-FR" sz="2800" dirty="0" err="1" smtClean="0">
                <a:solidFill>
                  <a:srgbClr val="0070C0"/>
                </a:solidFill>
              </a:rPr>
              <a:t>crânial</a:t>
            </a:r>
            <a:r>
              <a:rPr lang="fr-FR" sz="2800" dirty="0" smtClean="0">
                <a:solidFill>
                  <a:srgbClr val="0070C0"/>
                </a:solidFill>
              </a:rPr>
              <a:t>: </a:t>
            </a:r>
            <a:r>
              <a:rPr lang="fr-FR" sz="2800" dirty="0" smtClean="0"/>
              <a:t>la partie située </a:t>
            </a:r>
            <a:r>
              <a:rPr lang="fr-FR" sz="2800" dirty="0" err="1" smtClean="0"/>
              <a:t>ventralement</a:t>
            </a:r>
            <a:r>
              <a:rPr lang="fr-FR" sz="2800" dirty="0" smtClean="0"/>
              <a:t> à la veine cave </a:t>
            </a:r>
            <a:r>
              <a:rPr lang="fr-FR" sz="2800" dirty="0" err="1" smtClean="0"/>
              <a:t>crâniale</a:t>
            </a:r>
            <a:r>
              <a:rPr lang="fr-FR" sz="2800" dirty="0" smtClean="0"/>
              <a:t> est fortement déviée à gauche par le développement du lobe </a:t>
            </a:r>
            <a:r>
              <a:rPr lang="fr-FR" sz="2800" dirty="0" err="1" smtClean="0"/>
              <a:t>crânial</a:t>
            </a:r>
            <a:r>
              <a:rPr lang="fr-FR" sz="2800" dirty="0" smtClean="0"/>
              <a:t> du poumon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b- Médiastin moyen: </a:t>
            </a:r>
            <a:r>
              <a:rPr lang="fr-FR" sz="2800" dirty="0" smtClean="0"/>
              <a:t>même projection que celle du cœur, la veine azygos passe à gauche de l’aorte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c- Médiastin caudal: </a:t>
            </a:r>
            <a:r>
              <a:rPr lang="fr-FR" sz="2800" dirty="0" smtClean="0"/>
              <a:t>relativement court et presque entièrement occupé par la dilatation de l’œsophage et les nœuds lymphatiques </a:t>
            </a:r>
            <a:r>
              <a:rPr lang="fr-FR" sz="2800" dirty="0" err="1" smtClean="0"/>
              <a:t>médiastinaux</a:t>
            </a:r>
            <a:r>
              <a:rPr lang="fr-FR" sz="2800" dirty="0" smtClean="0"/>
              <a:t> caudaux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TOPOGRAPHIQUE  GAUCHE  BOVIN</a:t>
            </a:r>
            <a:endParaRPr lang="fr-FR" sz="3200" dirty="0"/>
          </a:p>
        </p:txBody>
      </p:sp>
      <p:pic>
        <p:nvPicPr>
          <p:cNvPr id="2050" name="Picture 2" descr="C:\Users\HP\Desktop\Splanchno\topo gauche vach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7256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ANATOMIE   TOPOGRAPHIQUE  DROITE  BOVIN</a:t>
            </a:r>
            <a:endParaRPr lang="fr-FR" sz="2800" dirty="0"/>
          </a:p>
        </p:txBody>
      </p:sp>
      <p:pic>
        <p:nvPicPr>
          <p:cNvPr id="2050" name="Picture 2" descr="C:\Users\HP\Desktop\images 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92961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Carnivores</a:t>
            </a:r>
            <a:endParaRPr lang="fr-FR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7864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b="1" u="sng" dirty="0" smtClean="0"/>
              <a:t> 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1- Cavité thoracique: </a:t>
            </a:r>
            <a:r>
              <a:rPr lang="fr-FR" sz="2800" dirty="0" smtClean="0"/>
              <a:t>plus large en proportions  et plus arrondie que chez les Ongulés, 13 paires de côtes.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2- Plèvres: </a:t>
            </a:r>
            <a:r>
              <a:rPr lang="fr-FR" sz="2800" dirty="0" smtClean="0"/>
              <a:t>elles s’étendent de 2 à 3 cm </a:t>
            </a:r>
            <a:r>
              <a:rPr lang="fr-FR" sz="2800" dirty="0" err="1" smtClean="0"/>
              <a:t>crânialement</a:t>
            </a:r>
            <a:r>
              <a:rPr lang="fr-FR" sz="2800" dirty="0" smtClean="0"/>
              <a:t> à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côte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3- Poumons: </a:t>
            </a:r>
            <a:r>
              <a:rPr lang="fr-FR" sz="2800" dirty="0" smtClean="0"/>
              <a:t>le bord basal se projette depuis  le cartilage de la 7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côte jusqu’à l’extrémité dorsale de la 12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côte. L’apex du bord </a:t>
            </a:r>
            <a:r>
              <a:rPr lang="fr-FR" sz="2800" dirty="0" err="1" smtClean="0"/>
              <a:t>crânial</a:t>
            </a:r>
            <a:r>
              <a:rPr lang="fr-FR" sz="2800" dirty="0" smtClean="0"/>
              <a:t> arrive à gauche sous la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côte et la dépasse pour le poumon droit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4- Médiastin: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a- Médiastin </a:t>
            </a:r>
            <a:r>
              <a:rPr lang="fr-FR" sz="2800" dirty="0" err="1" smtClean="0">
                <a:solidFill>
                  <a:srgbClr val="0070C0"/>
                </a:solidFill>
              </a:rPr>
              <a:t>crânial</a:t>
            </a:r>
            <a:r>
              <a:rPr lang="fr-FR" sz="2800" dirty="0" smtClean="0">
                <a:solidFill>
                  <a:srgbClr val="0070C0"/>
                </a:solidFill>
              </a:rPr>
              <a:t>: </a:t>
            </a:r>
            <a:r>
              <a:rPr lang="fr-FR" sz="2800" dirty="0" smtClean="0"/>
              <a:t>est un peu dévié à gauche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b- Médiastin moyen: </a:t>
            </a:r>
            <a:r>
              <a:rPr lang="fr-FR" sz="2800" dirty="0" smtClean="0"/>
              <a:t>même projection que chez le Cheval, la veine azygos passe à droite de l’aorte</a:t>
            </a:r>
          </a:p>
          <a:p>
            <a:pPr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c- Médiastin caudal: </a:t>
            </a:r>
            <a:r>
              <a:rPr lang="fr-FR" sz="2800" dirty="0" smtClean="0"/>
              <a:t>présente chez l’adulte une partie ventrale mince et fragile, finement perforée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ANATOMIE   TOPOGRAPHIQUE  GAUCHE  CHIEN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HP\Desktop\organes-internes-du-ch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928670"/>
            <a:ext cx="7215238" cy="571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HP\Desktop\topo droite chien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35824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653</Words>
  <Application>Microsoft Office PowerPoint</Application>
  <PresentationFormat>Affichage à l'écran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Anatomie  topographique  des Mammifères domestiques </vt:lpstr>
      <vt:lpstr>Anatomie topographique de la cavité thoracique</vt:lpstr>
      <vt:lpstr>ANATOMIE   TOPOGRAPHIQUE  GAUCHE  EQUIDE</vt:lpstr>
      <vt:lpstr>Ruminants</vt:lpstr>
      <vt:lpstr>ANATOMIE   TOPOGRAPHIQUE  GAUCHE  BOVIN</vt:lpstr>
      <vt:lpstr>ANATOMIE   TOPOGRAPHIQUE  DROITE  BOVIN</vt:lpstr>
      <vt:lpstr>Carnivores</vt:lpstr>
      <vt:lpstr>ANATOMIE   TOPOGRAPHIQUE  GAUCHE  CHIEN</vt:lpstr>
      <vt:lpstr>Diapositive 9</vt:lpstr>
      <vt:lpstr>Anatomie topographique de la cavité abdominale</vt:lpstr>
      <vt:lpstr>ANATOMIE   TOPOGRAPHIQUE  GAUCHE  CHAT</vt:lpstr>
      <vt:lpstr>ANATOMIE  TOPOGRAPHIQUE  GAUCHE  LAPIN</vt:lpstr>
      <vt:lpstr>ANATOMIE   TOPOGRAPHIQUE  DROITE  LAPIN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  TOPOGRAPHIQUE  GAUCHE EQUIDE</dc:title>
  <dc:creator>HP</dc:creator>
  <cp:lastModifiedBy>USER</cp:lastModifiedBy>
  <cp:revision>17</cp:revision>
  <dcterms:created xsi:type="dcterms:W3CDTF">2020-09-04T23:51:43Z</dcterms:created>
  <dcterms:modified xsi:type="dcterms:W3CDTF">2024-04-22T21:15:59Z</dcterms:modified>
</cp:coreProperties>
</file>