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75"/>
  </p:notesMasterIdLst>
  <p:sldIdLst>
    <p:sldId id="377" r:id="rId2"/>
    <p:sldId id="259" r:id="rId3"/>
    <p:sldId id="392" r:id="rId4"/>
    <p:sldId id="261" r:id="rId5"/>
    <p:sldId id="393" r:id="rId6"/>
    <p:sldId id="396" r:id="rId7"/>
    <p:sldId id="394" r:id="rId8"/>
    <p:sldId id="397" r:id="rId9"/>
    <p:sldId id="262" r:id="rId10"/>
    <p:sldId id="374" r:id="rId11"/>
    <p:sldId id="391" r:id="rId12"/>
    <p:sldId id="263" r:id="rId13"/>
    <p:sldId id="386" r:id="rId14"/>
    <p:sldId id="375" r:id="rId15"/>
    <p:sldId id="398" r:id="rId16"/>
    <p:sldId id="376" r:id="rId17"/>
    <p:sldId id="264" r:id="rId18"/>
    <p:sldId id="265" r:id="rId19"/>
    <p:sldId id="273" r:id="rId20"/>
    <p:sldId id="424" r:id="rId21"/>
    <p:sldId id="387" r:id="rId22"/>
    <p:sldId id="274" r:id="rId23"/>
    <p:sldId id="289" r:id="rId24"/>
    <p:sldId id="275" r:id="rId25"/>
    <p:sldId id="276" r:id="rId26"/>
    <p:sldId id="277" r:id="rId27"/>
    <p:sldId id="413" r:id="rId28"/>
    <p:sldId id="292" r:id="rId29"/>
    <p:sldId id="414" r:id="rId30"/>
    <p:sldId id="279" r:id="rId31"/>
    <p:sldId id="280" r:id="rId32"/>
    <p:sldId id="281" r:id="rId33"/>
    <p:sldId id="293" r:id="rId34"/>
    <p:sldId id="282" r:id="rId35"/>
    <p:sldId id="283" r:id="rId36"/>
    <p:sldId id="284" r:id="rId37"/>
    <p:sldId id="285" r:id="rId38"/>
    <p:sldId id="304" r:id="rId39"/>
    <p:sldId id="388" r:id="rId40"/>
    <p:sldId id="378" r:id="rId41"/>
    <p:sldId id="409" r:id="rId42"/>
    <p:sldId id="384" r:id="rId43"/>
    <p:sldId id="385" r:id="rId44"/>
    <p:sldId id="321" r:id="rId45"/>
    <p:sldId id="322" r:id="rId46"/>
    <p:sldId id="379" r:id="rId47"/>
    <p:sldId id="320" r:id="rId48"/>
    <p:sldId id="306" r:id="rId49"/>
    <p:sldId id="327" r:id="rId50"/>
    <p:sldId id="401" r:id="rId51"/>
    <p:sldId id="364" r:id="rId52"/>
    <p:sldId id="366" r:id="rId53"/>
    <p:sldId id="310" r:id="rId54"/>
    <p:sldId id="441" r:id="rId55"/>
    <p:sldId id="334" r:id="rId56"/>
    <p:sldId id="335" r:id="rId57"/>
    <p:sldId id="371" r:id="rId58"/>
    <p:sldId id="383" r:id="rId59"/>
    <p:sldId id="406" r:id="rId60"/>
    <p:sldId id="408" r:id="rId61"/>
    <p:sldId id="407" r:id="rId62"/>
    <p:sldId id="442" r:id="rId63"/>
    <p:sldId id="373" r:id="rId64"/>
    <p:sldId id="317" r:id="rId65"/>
    <p:sldId id="318" r:id="rId66"/>
    <p:sldId id="294" r:id="rId67"/>
    <p:sldId id="295" r:id="rId68"/>
    <p:sldId id="298" r:id="rId69"/>
    <p:sldId id="381" r:id="rId70"/>
    <p:sldId id="296" r:id="rId71"/>
    <p:sldId id="338" r:id="rId72"/>
    <p:sldId id="339" r:id="rId73"/>
    <p:sldId id="340" r:id="rId74"/>
  </p:sldIdLst>
  <p:sldSz cx="9144000" cy="6858000" type="screen4x3"/>
  <p:notesSz cx="6858000" cy="9144000"/>
  <p:defaultTextStyle>
    <a:defPPr>
      <a:defRPr lang="fr-FR"/>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CCFF"/>
    <a:srgbClr val="240FA1"/>
    <a:srgbClr val="000099"/>
    <a:srgbClr val="FEE6E9"/>
    <a:srgbClr val="9900CC"/>
    <a:srgbClr val="660033"/>
    <a:srgbClr val="CC009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0681"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1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fr-FR"/>
          </a:p>
        </p:txBody>
      </p:sp>
      <p:sp>
        <p:nvSpPr>
          <p:cNvPr id="757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fr-FR"/>
          </a:p>
        </p:txBody>
      </p:sp>
      <p:sp>
        <p:nvSpPr>
          <p:cNvPr id="1208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57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fr-FR"/>
          </a:p>
        </p:txBody>
      </p:sp>
      <p:sp>
        <p:nvSpPr>
          <p:cNvPr id="757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B3E63A9B-4ECC-403F-AD4A-6CF3C7E47AAC}"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958354E-CC65-4097-8820-7CC8C8A92881}" type="slidenum">
              <a:rPr lang="fr-FR" smtClean="0"/>
              <a:pPr/>
              <a:t>17</a:t>
            </a:fld>
            <a:endParaRPr lang="fr-FR"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10B9A30-EAA4-4252-9C10-4BC2B0C61DE5}" type="slidenum">
              <a:rPr lang="fr-FR" smtClean="0"/>
              <a:pPr/>
              <a:t>18</a:t>
            </a:fld>
            <a:endParaRPr lang="fr-FR"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31625EB-9D70-4ED0-B33A-55D52148053C}" type="slidenum">
              <a:rPr lang="fr-FR" smtClean="0"/>
              <a:pPr/>
              <a:t>19</a:t>
            </a:fld>
            <a:endParaRPr lang="fr-FR"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91DD7CE-D3BA-416B-8EB9-58451F8BF3C4}" type="slidenum">
              <a:rPr lang="fr-FR" smtClean="0"/>
              <a:pPr/>
              <a:t>20</a:t>
            </a:fld>
            <a:endParaRPr lang="fr-FR"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A24F908C-275A-49C1-BA44-D82B1A2F3383}" type="slidenum">
              <a:rPr lang="fr-FR" smtClean="0"/>
              <a:pPr/>
              <a:t>22</a:t>
            </a:fld>
            <a:endParaRPr lang="fr-FR"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EC9FC08-E4AD-484E-8D40-016D2AA538D7}" type="slidenum">
              <a:rPr lang="fr-FR" smtClean="0"/>
              <a:pPr/>
              <a:t>23</a:t>
            </a:fld>
            <a:endParaRPr lang="fr-FR"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6471008-054E-4A99-BF6D-89BC8BD296F4}" type="slidenum">
              <a:rPr lang="fr-FR" smtClean="0"/>
              <a:pPr/>
              <a:t>24</a:t>
            </a:fld>
            <a:endParaRPr lang="fr-FR"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5B55F5D5-D1EA-4DA4-8EEA-44C5DF227F25}" type="slidenum">
              <a:rPr lang="fr-FR" smtClean="0"/>
              <a:pPr/>
              <a:t>25</a:t>
            </a:fld>
            <a:endParaRPr lang="fr-FR"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11F006A3-5C5F-4353-85BB-955ADA0AC0B8}" type="slidenum">
              <a:rPr lang="fr-FR" smtClean="0"/>
              <a:pPr/>
              <a:t>26</a:t>
            </a:fld>
            <a:endParaRPr lang="fr-FR"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70DAEAF-A266-4ACC-BCC1-39DBC5BB893A}" type="slidenum">
              <a:rPr lang="fr-FR" smtClean="0"/>
              <a:pPr/>
              <a:t>2</a:t>
            </a:fld>
            <a:endParaRPr lang="fr-FR"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586C01FB-E85D-4B5A-9540-EEE891E099D2}" type="slidenum">
              <a:rPr lang="fr-FR" smtClean="0"/>
              <a:pPr/>
              <a:t>27</a:t>
            </a:fld>
            <a:endParaRPr lang="fr-FR"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8AED284-C35D-4401-8890-13B946EDBB98}" type="slidenum">
              <a:rPr lang="fr-FR" smtClean="0"/>
              <a:pPr/>
              <a:t>28</a:t>
            </a:fld>
            <a:endParaRPr lang="fr-FR"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8B9882E8-9292-463F-A228-7E1040DD6420}" type="slidenum">
              <a:rPr lang="fr-FR" smtClean="0"/>
              <a:pPr/>
              <a:t>30</a:t>
            </a:fld>
            <a:endParaRPr lang="fr-FR"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6DAAC4C-64D9-4D8D-BB6C-DB2A95F781B3}" type="slidenum">
              <a:rPr lang="fr-FR" smtClean="0"/>
              <a:pPr/>
              <a:t>31</a:t>
            </a:fld>
            <a:endParaRPr lang="fr-FR"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2F39CC4-152F-4E44-9EE0-D021BF342058}" type="slidenum">
              <a:rPr lang="fr-FR" smtClean="0"/>
              <a:pPr/>
              <a:t>32</a:t>
            </a:fld>
            <a:endParaRPr lang="fr-FR"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27721659-EB00-4F49-A08F-B95893C1117F}" type="slidenum">
              <a:rPr lang="fr-FR" smtClean="0"/>
              <a:pPr/>
              <a:t>33</a:t>
            </a:fld>
            <a:endParaRPr lang="fr-FR"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B03B253E-75B1-4FB8-BDE5-763227C9F182}" type="slidenum">
              <a:rPr lang="fr-FR" smtClean="0"/>
              <a:pPr/>
              <a:t>34</a:t>
            </a:fld>
            <a:endParaRPr lang="fr-FR"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B3C433B9-D6DF-484B-990B-5848CC3E4317}" type="slidenum">
              <a:rPr lang="fr-FR" smtClean="0"/>
              <a:pPr/>
              <a:t>35</a:t>
            </a:fld>
            <a:endParaRPr lang="fr-FR"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44C96AA-4D24-4729-A837-2F2BD66766D8}" type="slidenum">
              <a:rPr lang="fr-FR" smtClean="0"/>
              <a:pPr/>
              <a:t>36</a:t>
            </a:fld>
            <a:endParaRPr lang="fr-FR"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69051DBF-2991-46E7-BAD3-E2A2799758FE}" type="slidenum">
              <a:rPr lang="fr-FR" smtClean="0"/>
              <a:pPr/>
              <a:t>37</a:t>
            </a:fld>
            <a:endParaRPr lang="fr-FR"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B014D4E-C3DD-4B56-B915-78D0A9F674CB}" type="slidenum">
              <a:rPr lang="fr-FR" smtClean="0"/>
              <a:pPr/>
              <a:t>4</a:t>
            </a:fld>
            <a:endParaRPr lang="fr-FR"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F84DA22B-3C54-4234-B9DE-417379C278AD}" type="slidenum">
              <a:rPr lang="fr-FR" smtClean="0"/>
              <a:pPr/>
              <a:t>38</a:t>
            </a:fld>
            <a:endParaRPr lang="fr-FR"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52BC66F8-301D-4D6B-AF3C-CD7909806F70}" type="slidenum">
              <a:rPr lang="fr-FR" smtClean="0"/>
              <a:pPr/>
              <a:t>44</a:t>
            </a:fld>
            <a:endParaRPr lang="fr-FR"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70D8966C-B0E9-412E-96F0-B31A170AE565}" type="slidenum">
              <a:rPr lang="fr-FR" smtClean="0"/>
              <a:pPr/>
              <a:t>45</a:t>
            </a:fld>
            <a:endParaRPr lang="fr-FR"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D91F131B-21CB-4DCC-8DA1-B2734BDF9D17}" type="slidenum">
              <a:rPr lang="fr-FR" smtClean="0"/>
              <a:pPr/>
              <a:t>47</a:t>
            </a:fld>
            <a:endParaRPr lang="fr-FR"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13AF3A56-7A87-47BC-93F1-00ABE6D457C4}" type="slidenum">
              <a:rPr lang="fr-FR" smtClean="0"/>
              <a:pPr/>
              <a:t>48</a:t>
            </a:fld>
            <a:endParaRPr lang="fr-FR"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6B3112A-2140-4D83-A744-5C055D893A7E}" type="slidenum">
              <a:rPr lang="fr-FR" smtClean="0"/>
              <a:pPr/>
              <a:t>9</a:t>
            </a:fld>
            <a:endParaRPr lang="fr-F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67C6F719-980E-4E1C-9C87-1781912DCEF2}" type="slidenum">
              <a:rPr lang="fr-FR" smtClean="0"/>
              <a:pPr/>
              <a:t>49</a:t>
            </a:fld>
            <a:endParaRPr lang="fr-FR"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fr-FR" smtClean="0"/>
              <a:t>A l’intérieur d’une même modalité sensorielle on distingue différentes qualités</a:t>
            </a:r>
          </a:p>
          <a:p>
            <a:pPr eaLnBrk="1" hangingPunct="1"/>
            <a:endParaRPr lang="fr-FR" smtClean="0"/>
          </a:p>
          <a:p>
            <a:pPr eaLnBrk="1" hangingPunct="1"/>
            <a:r>
              <a:rPr lang="fr-FR" smtClean="0"/>
              <a:t>Brillance: position dans l ’échelle des gris</a:t>
            </a:r>
          </a:p>
          <a:p>
            <a:pPr eaLnBrk="1" hangingPunct="1"/>
            <a:endParaRPr lang="fr-FR" smtClean="0"/>
          </a:p>
          <a:p>
            <a:pPr eaLnBrk="1" hangingPunct="1"/>
            <a:r>
              <a:rPr lang="fr-FR" smtClean="0"/>
              <a:t>Remarque sur la quantité et spécificité</a:t>
            </a:r>
          </a:p>
          <a:p>
            <a:pPr eaLnBrk="1" hangingPunct="1"/>
            <a:r>
              <a:rPr lang="fr-FR" smtClean="0"/>
              <a:t>Réponse pour le stimulus de plus faible intensité</a:t>
            </a:r>
          </a:p>
          <a:p>
            <a:pPr eaLnBrk="1" hangingPunct="1"/>
            <a:r>
              <a:rPr lang="fr-FR" smtClean="0"/>
              <a:t>Plus faible énergie</a:t>
            </a:r>
          </a:p>
          <a:p>
            <a:pPr eaLnBrk="1" hangingPunct="1"/>
            <a:endParaRPr lang="fr-FR" smtClean="0"/>
          </a:p>
          <a:p>
            <a:pPr eaLnBrk="1" hangingPunct="1"/>
            <a:r>
              <a:rPr lang="fr-FR" smtClean="0"/>
              <a:t>Remarque sur l’œil et les 36 chandelles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F309D456-EA6D-4DE7-A07E-E651FA03F6AE}" type="slidenum">
              <a:rPr lang="fr-FR" smtClean="0"/>
              <a:pPr/>
              <a:t>53</a:t>
            </a:fld>
            <a:endParaRPr lang="fr-FR"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FF76D108-5022-4DDA-81BC-DBDF8EB5718E}" type="slidenum">
              <a:rPr lang="fr-FR" smtClean="0"/>
              <a:pPr/>
              <a:t>55</a:t>
            </a:fld>
            <a:endParaRPr lang="fr-FR"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3F99AFBE-68A0-4C25-8754-A0C641200C7B}" type="slidenum">
              <a:rPr lang="fr-FR" smtClean="0"/>
              <a:pPr/>
              <a:t>56</a:t>
            </a:fld>
            <a:endParaRPr lang="fr-FR"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D0D26507-8C51-4A3C-9F27-CA68271EE627}" type="slidenum">
              <a:rPr lang="fr-FR" smtClean="0"/>
              <a:pPr/>
              <a:t>62</a:t>
            </a:fld>
            <a:endParaRPr lang="fr-FR"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21C64213-B97E-45F9-89AE-E2E2889ABBA5}" type="slidenum">
              <a:rPr lang="fr-FR" smtClean="0"/>
              <a:pPr/>
              <a:t>63</a:t>
            </a:fld>
            <a:endParaRPr lang="fr-FR"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FFF04BCB-A658-4832-AAA4-D7F90BB9E4C8}" type="slidenum">
              <a:rPr lang="fr-FR" smtClean="0"/>
              <a:pPr/>
              <a:t>64</a:t>
            </a:fld>
            <a:endParaRPr lang="fr-FR"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F88E126A-F160-45B2-8C18-E2394266AD08}" type="slidenum">
              <a:rPr lang="fr-FR" smtClean="0"/>
              <a:pPr/>
              <a:t>65</a:t>
            </a:fld>
            <a:endParaRPr lang="fr-FR"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707E1F03-1641-4ABE-B189-71C4980D38FA}" type="slidenum">
              <a:rPr lang="fr-FR" smtClean="0"/>
              <a:pPr/>
              <a:t>66</a:t>
            </a:fld>
            <a:endParaRPr lang="fr-FR"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D7182A4E-4F3A-48D3-B14E-24F6C20C63C4}" type="slidenum">
              <a:rPr lang="fr-FR" smtClean="0"/>
              <a:pPr/>
              <a:t>67</a:t>
            </a:fld>
            <a:endParaRPr lang="fr-FR"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4163F2CD-7758-4CE5-98CB-99DC8D892BC7}" type="slidenum">
              <a:rPr lang="fr-FR" smtClean="0"/>
              <a:pPr/>
              <a:t>68</a:t>
            </a:fld>
            <a:endParaRPr lang="fr-FR"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65316D19-C25C-4A42-9D67-BBEA9E6D3A20}" type="slidenum">
              <a:rPr lang="fr-FR" smtClean="0"/>
              <a:pPr/>
              <a:t>70</a:t>
            </a:fld>
            <a:endParaRPr lang="fr-FR"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FEA922CA-9E03-4D6A-835D-3BDC07B10837}" type="slidenum">
              <a:rPr lang="fr-FR" smtClean="0"/>
              <a:pPr/>
              <a:t>71</a:t>
            </a:fld>
            <a:endParaRPr lang="fr-FR"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73696037-F502-49BA-ADE0-C38493A03F5B}" type="slidenum">
              <a:rPr lang="fr-FR" smtClean="0"/>
              <a:pPr/>
              <a:t>72</a:t>
            </a:fld>
            <a:endParaRPr lang="fr-FR"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8BD22F8-4B3C-4DFA-A9B6-3F2C1CB31D64}" type="slidenum">
              <a:rPr lang="fr-FR" smtClean="0"/>
              <a:pPr/>
              <a:t>12</a:t>
            </a:fld>
            <a:endParaRPr lang="fr-FR"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3185AC0E-D5B6-448A-AC07-6282313D508B}" type="slidenum">
              <a:rPr lang="fr-FR" smtClean="0"/>
              <a:pPr/>
              <a:t>73</a:t>
            </a:fld>
            <a:endParaRPr lang="fr-FR"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185ABF4-B856-41BF-80B7-D574605A75E8}" type="slidenum">
              <a:rPr lang="fr-FR" sz="1200" b="0"/>
              <a:pPr algn="r"/>
              <a:t>13</a:t>
            </a:fld>
            <a:endParaRPr lang="fr-FR" sz="1200" b="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91397638-7CB2-4EB3-95A7-AFF2BA00E1B5}" type="datetime1">
              <a:rPr lang="fr-FR" smtClean="0"/>
              <a:pPr>
                <a:defRPr/>
              </a:pPr>
              <a:t>06/12/2022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3365801-D822-491F-B347-368FB5B5F0B2}"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1A9C106-5E58-4B9B-9B22-D038DC3D6DB9}" type="datetime1">
              <a:rPr lang="fr-FR" smtClean="0"/>
              <a:pPr>
                <a:defRPr/>
              </a:pPr>
              <a:t>06/12/2022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8784C8-6C83-42A9-8A04-DFF49BBB603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A8ABE69-B8B8-4CCB-97EC-79CFC89E6921}" type="datetime1">
              <a:rPr lang="fr-FR" smtClean="0"/>
              <a:pPr>
                <a:defRPr/>
              </a:pPr>
              <a:t>06/12/2022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E9E7E80-FBA4-4F6B-A862-4F1240CDBD4B}"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4C4DBBA-E282-4408-9997-81EE2FF16343}" type="datetime1">
              <a:rPr lang="fr-FR" smtClean="0"/>
              <a:pPr>
                <a:defRPr/>
              </a:pPr>
              <a:t>06/12/2022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8BFA3A9-5916-4883-A46C-5161D0EE3576}"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3D0CFC3-3959-49CE-99BE-BDC2D8FB6750}" type="datetime1">
              <a:rPr lang="fr-FR" smtClean="0"/>
              <a:pPr>
                <a:defRPr/>
              </a:pPr>
              <a:t>06/12/2022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B0FF22F-8C94-4B5A-92DD-7457AB1F57D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E89FCF50-CB29-42FD-AC07-4101095FAB7D}" type="datetime1">
              <a:rPr lang="fr-FR" smtClean="0"/>
              <a:pPr>
                <a:defRPr/>
              </a:pPr>
              <a:t>06/12/2022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2E5D66A-72CC-4FB4-B409-9F03A803BCA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CD5B41-FEDA-4A73-AC5B-8C5CE5B36AF7}" type="datetime1">
              <a:rPr lang="fr-FR" smtClean="0"/>
              <a:pPr>
                <a:defRPr/>
              </a:pPr>
              <a:t>06/12/2022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8FCBA8D-A25A-464C-A957-B0FCEFDABAB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754328DC-8F15-4E71-B233-109DFE7B49E8}" type="datetime1">
              <a:rPr lang="fr-FR" smtClean="0"/>
              <a:pPr>
                <a:defRPr/>
              </a:pPr>
              <a:t>06/12/2022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FF281057-0427-4153-B976-D3CA20342997}"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883B7E7-15DF-4672-A5FE-D5D0CA0C6E70}" type="datetime1">
              <a:rPr lang="fr-FR" smtClean="0"/>
              <a:pPr>
                <a:defRPr/>
              </a:pPr>
              <a:t>06/12/2022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B352CA9-A2B1-4202-BAE6-27BC7DE3E34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1FC8D3E-F1D2-46E9-BC09-C50960B185A5}" type="datetime1">
              <a:rPr lang="fr-FR" smtClean="0"/>
              <a:pPr>
                <a:defRPr/>
              </a:pPr>
              <a:t>06/12/2022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35A27DD-D4FA-4830-9C9E-0F74884707AB}"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38E441F-DF95-4E59-98A3-BCDE014BC7E4}" type="datetime1">
              <a:rPr lang="fr-FR" smtClean="0"/>
              <a:pPr>
                <a:defRPr/>
              </a:pPr>
              <a:t>06/12/2022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B462848-AAFD-46C4-8EA6-FEA1548488A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09F4DA4-1D92-463A-86F2-1F71D66E4F5A}" type="datetime1">
              <a:rPr lang="fr-FR" smtClean="0"/>
              <a:pPr>
                <a:defRPr/>
              </a:pPr>
              <a:t>06/12/2022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C3093A-EAD3-4BD4-897E-8078BF09195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futura-sciences.com/comprendre/d/images/667/vision_044dbig.jp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9.gif"/></Relationships>
</file>

<file path=ppt/slides/_rels/slide72.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9.gif"/></Relationships>
</file>

<file path=ppt/slides/_rels/slide7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53.gif"/><Relationship Id="rId4" Type="http://schemas.openxmlformats.org/officeDocument/2006/relationships/image" Target="../media/image52.gi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futura-sciences.com/comprendre/d/images/667/vision_041abig.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71600" y="2276872"/>
            <a:ext cx="7596188" cy="1969770"/>
          </a:xfrm>
          <a:prstGeom prst="rect">
            <a:avLst/>
          </a:prstGeom>
          <a:solidFill>
            <a:srgbClr val="0000CC"/>
          </a:solidFill>
          <a:ln w="9525">
            <a:noFill/>
            <a:miter lim="800000"/>
            <a:headEnd/>
            <a:tailEnd/>
          </a:ln>
          <a:effectLst/>
        </p:spPr>
        <p:txBody>
          <a:bodyPr>
            <a:spAutoFit/>
          </a:bodyPr>
          <a:lstStyle/>
          <a:p>
            <a:pPr algn="ctr">
              <a:defRPr/>
            </a:pPr>
            <a:r>
              <a:rPr lang="fr-FR" sz="6600" dirty="0">
                <a:solidFill>
                  <a:srgbClr val="FFFF00"/>
                </a:solidFill>
              </a:rPr>
              <a:t>LA </a:t>
            </a:r>
            <a:r>
              <a:rPr lang="fr-FR" sz="6600" dirty="0" smtClean="0">
                <a:solidFill>
                  <a:srgbClr val="FFFF00"/>
                </a:solidFill>
              </a:rPr>
              <a:t>VISION</a:t>
            </a:r>
          </a:p>
          <a:p>
            <a:pPr algn="ctr">
              <a:defRPr/>
            </a:pPr>
            <a:r>
              <a:rPr lang="fr-FR" sz="3200" dirty="0" smtClean="0">
                <a:solidFill>
                  <a:srgbClr val="FFFF00"/>
                </a:solidFill>
              </a:rPr>
              <a:t>(</a:t>
            </a:r>
            <a:r>
              <a:rPr lang="fr-FR" sz="3200" dirty="0" smtClean="0">
                <a:solidFill>
                  <a:srgbClr val="FFFF00"/>
                </a:solidFill>
              </a:rPr>
              <a:t>RESUME : 2</a:t>
            </a:r>
            <a:r>
              <a:rPr lang="fr-FR" sz="3200" baseline="30000" dirty="0" smtClean="0">
                <a:solidFill>
                  <a:srgbClr val="FFFF00"/>
                </a:solidFill>
              </a:rPr>
              <a:t>ème</a:t>
            </a:r>
            <a:r>
              <a:rPr lang="fr-FR" sz="3200" dirty="0" smtClean="0">
                <a:solidFill>
                  <a:srgbClr val="FFFF00"/>
                </a:solidFill>
              </a:rPr>
              <a:t> année vétérinaire)</a:t>
            </a:r>
          </a:p>
          <a:p>
            <a:pPr algn="ctr">
              <a:defRPr/>
            </a:pPr>
            <a:r>
              <a:rPr lang="fr-FR" dirty="0" smtClean="0">
                <a:solidFill>
                  <a:srgbClr val="FFFF00"/>
                </a:solidFill>
              </a:rPr>
              <a:t>2022/2023</a:t>
            </a:r>
            <a:endParaRPr lang="fr-FR" dirty="0">
              <a:solidFill>
                <a:srgbClr val="FFFF00"/>
              </a:solidFill>
            </a:endParaRPr>
          </a:p>
        </p:txBody>
      </p:sp>
      <p:pic>
        <p:nvPicPr>
          <p:cNvPr id="4100" name="Picture 4"/>
          <p:cNvPicPr>
            <a:picLocks noChangeAspect="1" noChangeArrowheads="1"/>
          </p:cNvPicPr>
          <p:nvPr/>
        </p:nvPicPr>
        <p:blipFill>
          <a:blip r:embed="rId3" cstate="print"/>
          <a:srcRect/>
          <a:stretch>
            <a:fillRect/>
          </a:stretch>
        </p:blipFill>
        <p:spPr bwMode="auto">
          <a:xfrm>
            <a:off x="8448675" y="476250"/>
            <a:ext cx="695325" cy="1152525"/>
          </a:xfrm>
          <a:prstGeom prst="rect">
            <a:avLst/>
          </a:prstGeom>
          <a:noFill/>
          <a:ln w="9525">
            <a:noFill/>
            <a:miter lim="800000"/>
            <a:headEnd/>
            <a:tailEnd/>
          </a:ln>
        </p:spPr>
      </p:pic>
      <p:sp>
        <p:nvSpPr>
          <p:cNvPr id="6" name="ZoneTexte 5"/>
          <p:cNvSpPr txBox="1"/>
          <p:nvPr/>
        </p:nvSpPr>
        <p:spPr>
          <a:xfrm>
            <a:off x="2555776" y="5373216"/>
            <a:ext cx="3744416" cy="461665"/>
          </a:xfrm>
          <a:prstGeom prst="rect">
            <a:avLst/>
          </a:prstGeom>
          <a:solidFill>
            <a:srgbClr val="0000CC"/>
          </a:solidFill>
        </p:spPr>
        <p:txBody>
          <a:bodyPr wrap="square" rtlCol="0">
            <a:spAutoFit/>
          </a:bodyPr>
          <a:lstStyle/>
          <a:p>
            <a:pPr algn="ctr"/>
            <a:r>
              <a:rPr lang="fr-FR" dirty="0" smtClean="0">
                <a:solidFill>
                  <a:srgbClr val="FFFF00"/>
                </a:solidFill>
              </a:rPr>
              <a:t>Pr </a:t>
            </a:r>
            <a:r>
              <a:rPr lang="fr-FR" dirty="0" smtClean="0">
                <a:solidFill>
                  <a:srgbClr val="FFFF00"/>
                </a:solidFill>
              </a:rPr>
              <a:t>KAYOUECHE </a:t>
            </a:r>
            <a:endParaRPr lang="fr-FR" dirty="0">
              <a:solidFill>
                <a:srgbClr val="FFFF00"/>
              </a:solidFill>
            </a:endParaRPr>
          </a:p>
        </p:txBody>
      </p:sp>
      <p:sp>
        <p:nvSpPr>
          <p:cNvPr id="7" name="Espace réservé de la date 6"/>
          <p:cNvSpPr>
            <a:spLocks noGrp="1"/>
          </p:cNvSpPr>
          <p:nvPr>
            <p:ph type="dt" sz="half" idx="10"/>
          </p:nvPr>
        </p:nvSpPr>
        <p:spPr/>
        <p:txBody>
          <a:bodyPr/>
          <a:lstStyle/>
          <a:p>
            <a:pPr>
              <a:defRPr/>
            </a:pPr>
            <a:fld id="{601248B1-8CB3-437E-98CA-60BAF5CE79E6}" type="datetime1">
              <a:rPr lang="fr-FR" smtClean="0"/>
              <a:pPr>
                <a:defRPr/>
              </a:pPr>
              <a:t>06/12/2022</a:t>
            </a:fld>
            <a:endParaRPr lang="fr-FR"/>
          </a:p>
        </p:txBody>
      </p:sp>
      <p:sp>
        <p:nvSpPr>
          <p:cNvPr id="8" name="Espace réservé du numéro de diapositive 7"/>
          <p:cNvSpPr>
            <a:spLocks noGrp="1"/>
          </p:cNvSpPr>
          <p:nvPr>
            <p:ph type="sldNum" sz="quarter" idx="12"/>
          </p:nvPr>
        </p:nvSpPr>
        <p:spPr/>
        <p:txBody>
          <a:bodyPr/>
          <a:lstStyle/>
          <a:p>
            <a:pPr>
              <a:defRPr/>
            </a:pPr>
            <a:fld id="{E3365801-D822-491F-B347-368FB5B5F0B2}" type="slidenum">
              <a:rPr lang="fr-FR" smtClean="0"/>
              <a:pPr>
                <a:defRPr/>
              </a:pPr>
              <a:t>1</a:t>
            </a:fld>
            <a:endParaRPr lang="fr-FR"/>
          </a:p>
        </p:txBody>
      </p:sp>
      <p:sp>
        <p:nvSpPr>
          <p:cNvPr id="9" name="Rectangle 8"/>
          <p:cNvSpPr/>
          <p:nvPr/>
        </p:nvSpPr>
        <p:spPr>
          <a:xfrm>
            <a:off x="467544" y="121856"/>
            <a:ext cx="7992888" cy="1938992"/>
          </a:xfrm>
          <a:prstGeom prst="rect">
            <a:avLst/>
          </a:prstGeom>
          <a:solidFill>
            <a:srgbClr val="0000CC"/>
          </a:solidFill>
        </p:spPr>
        <p:txBody>
          <a:bodyPr wrap="square">
            <a:spAutoFit/>
          </a:bodyPr>
          <a:lstStyle/>
          <a:p>
            <a:pPr algn="ctr"/>
            <a:r>
              <a:rPr lang="fr-FR" dirty="0" smtClean="0">
                <a:solidFill>
                  <a:srgbClr val="FFFF00"/>
                </a:solidFill>
              </a:rPr>
              <a:t>Ministère de l'enseignement supérieur </a:t>
            </a:r>
            <a:br>
              <a:rPr lang="fr-FR" dirty="0" smtClean="0">
                <a:solidFill>
                  <a:srgbClr val="FFFF00"/>
                </a:solidFill>
              </a:rPr>
            </a:br>
            <a:r>
              <a:rPr lang="fr-FR" dirty="0" smtClean="0">
                <a:solidFill>
                  <a:srgbClr val="FFFF00"/>
                </a:solidFill>
              </a:rPr>
              <a:t>et de la recherche scientifique</a:t>
            </a:r>
          </a:p>
          <a:p>
            <a:pPr algn="ctr"/>
            <a:r>
              <a:rPr lang="fr-FR" dirty="0" smtClean="0">
                <a:solidFill>
                  <a:srgbClr val="FFFF00"/>
                </a:solidFill>
                <a:latin typeface="Times New Roman" pitchFamily="18" charset="0"/>
                <a:cs typeface="Times New Roman" pitchFamily="18" charset="0"/>
              </a:rPr>
              <a:t>Université des Frères </a:t>
            </a:r>
            <a:r>
              <a:rPr lang="fr-FR" dirty="0" err="1" smtClean="0">
                <a:solidFill>
                  <a:srgbClr val="FFFF00"/>
                </a:solidFill>
                <a:latin typeface="Times New Roman" pitchFamily="18" charset="0"/>
                <a:cs typeface="Times New Roman" pitchFamily="18" charset="0"/>
              </a:rPr>
              <a:t>Mentouri</a:t>
            </a:r>
            <a:r>
              <a:rPr lang="fr-FR" dirty="0" smtClean="0">
                <a:solidFill>
                  <a:srgbClr val="FFFF00"/>
                </a:solidFill>
                <a:latin typeface="Times New Roman" pitchFamily="18" charset="0"/>
                <a:cs typeface="Times New Roman" pitchFamily="18" charset="0"/>
              </a:rPr>
              <a:t> Constantine1.  (Algérie)</a:t>
            </a:r>
          </a:p>
          <a:p>
            <a:pPr algn="ctr"/>
            <a:r>
              <a:rPr lang="fr-FR" dirty="0" smtClean="0">
                <a:solidFill>
                  <a:srgbClr val="FFFF00"/>
                </a:solidFill>
                <a:latin typeface="Times New Roman" pitchFamily="18" charset="0"/>
                <a:cs typeface="Times New Roman" pitchFamily="18" charset="0"/>
              </a:rPr>
              <a:t>Institut des Sciences Vétérinaires. </a:t>
            </a:r>
          </a:p>
          <a:p>
            <a:pPr algn="ctr"/>
            <a:r>
              <a:rPr lang="fr-FR" dirty="0" smtClean="0">
                <a:solidFill>
                  <a:srgbClr val="FFFF00"/>
                </a:solidFill>
                <a:latin typeface="Times New Roman" pitchFamily="18" charset="0"/>
                <a:cs typeface="Times New Roman" pitchFamily="18" charset="0"/>
              </a:rPr>
              <a:t>Département Production Animale</a:t>
            </a:r>
            <a:endParaRPr lang="fr-FR" dirty="0">
              <a:solidFill>
                <a:srgbClr val="FFFF00"/>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6740525"/>
          </a:xfrm>
          <a:prstGeom prst="rect">
            <a:avLst/>
          </a:prstGeom>
          <a:noFill/>
          <a:ln w="9525">
            <a:noFill/>
            <a:miter lim="800000"/>
            <a:headEnd/>
            <a:tailEnd/>
          </a:ln>
        </p:spPr>
        <p:txBody>
          <a:bodyPr>
            <a:spAutoFit/>
          </a:bodyPr>
          <a:lstStyle/>
          <a:p>
            <a:pPr algn="just">
              <a:buFont typeface="Arial" charset="0"/>
              <a:buChar char="•"/>
              <a:defRPr/>
            </a:pPr>
            <a:r>
              <a:rPr lang="fr-FR" sz="5400" dirty="0">
                <a:solidFill>
                  <a:srgbClr val="FF00FF"/>
                </a:solidFill>
                <a:cs typeface="Arial" charset="0"/>
              </a:rPr>
              <a:t>Œil ne fournit pas d’image claire et précise de l’environnement à notre cerveau</a:t>
            </a:r>
          </a:p>
          <a:p>
            <a:pPr>
              <a:buFont typeface="Arial" charset="0"/>
              <a:buChar char="•"/>
              <a:defRPr/>
            </a:pPr>
            <a:r>
              <a:rPr lang="fr-FR" sz="5400" dirty="0">
                <a:solidFill>
                  <a:srgbClr val="0066FF"/>
                </a:solidFill>
                <a:cs typeface="Arial" charset="0"/>
              </a:rPr>
              <a:t>Cerveau doit procéder à une</a:t>
            </a:r>
            <a:r>
              <a:rPr lang="fr-FR" sz="5400" dirty="0">
                <a:solidFill>
                  <a:schemeClr val="accent2"/>
                </a:solidFill>
                <a:cs typeface="Arial" charset="0"/>
              </a:rPr>
              <a:t> </a:t>
            </a:r>
            <a:r>
              <a:rPr lang="fr-FR" sz="5400" dirty="0">
                <a:solidFill>
                  <a:srgbClr val="FF0000"/>
                </a:solidFill>
                <a:cs typeface="Arial" charset="0"/>
              </a:rPr>
              <a:t>interprétation</a:t>
            </a:r>
            <a:r>
              <a:rPr lang="fr-FR" sz="5400" dirty="0">
                <a:solidFill>
                  <a:schemeClr val="accent2"/>
                </a:solidFill>
                <a:cs typeface="Arial" charset="0"/>
              </a:rPr>
              <a:t> </a:t>
            </a:r>
            <a:r>
              <a:rPr lang="fr-FR" sz="5400" dirty="0">
                <a:solidFill>
                  <a:srgbClr val="000099"/>
                </a:solidFill>
                <a:cs typeface="Arial" charset="0"/>
              </a:rPr>
              <a:t>des impressions visuelles qui arrivent par le</a:t>
            </a:r>
            <a:r>
              <a:rPr lang="fr-FR" sz="5400" dirty="0">
                <a:solidFill>
                  <a:schemeClr val="accent2"/>
                </a:solidFill>
                <a:cs typeface="Arial" charset="0"/>
              </a:rPr>
              <a:t> </a:t>
            </a:r>
            <a:r>
              <a:rPr lang="fr-FR" sz="5400" dirty="0">
                <a:solidFill>
                  <a:schemeClr val="accent6">
                    <a:lumMod val="50000"/>
                  </a:schemeClr>
                </a:solidFill>
                <a:cs typeface="Arial" charset="0"/>
              </a:rPr>
              <a:t>nerf optique </a:t>
            </a:r>
          </a:p>
        </p:txBody>
      </p:sp>
      <p:sp>
        <p:nvSpPr>
          <p:cNvPr id="3" name="Espace réservé de la date 2"/>
          <p:cNvSpPr>
            <a:spLocks noGrp="1"/>
          </p:cNvSpPr>
          <p:nvPr>
            <p:ph type="dt" sz="half" idx="10"/>
          </p:nvPr>
        </p:nvSpPr>
        <p:spPr/>
        <p:txBody>
          <a:bodyPr/>
          <a:lstStyle/>
          <a:p>
            <a:pPr>
              <a:defRPr/>
            </a:pPr>
            <a:fld id="{7AEA33F6-CAC8-41EB-B700-A0C601F4E0B4}" type="datetime1">
              <a:rPr lang="fr-FR" smtClean="0"/>
              <a:pPr>
                <a:defRPr/>
              </a:pPr>
              <a:t>06/12/2022</a:t>
            </a:fld>
            <a:endParaRPr lang="fr-FR"/>
          </a:p>
        </p:txBody>
      </p:sp>
      <p:sp>
        <p:nvSpPr>
          <p:cNvPr id="4" name="Espace réservé du numéro de diapositive 3"/>
          <p:cNvSpPr>
            <a:spLocks noGrp="1"/>
          </p:cNvSpPr>
          <p:nvPr>
            <p:ph type="sldNum" sz="quarter" idx="12"/>
          </p:nvPr>
        </p:nvSpPr>
        <p:spPr/>
        <p:txBody>
          <a:bodyPr/>
          <a:lstStyle/>
          <a:p>
            <a:pPr>
              <a:defRPr/>
            </a:pPr>
            <a:fld id="{BB352CA9-A2B1-4202-BAE6-27BC7DE3E346}" type="slidenum">
              <a:rPr lang="fr-FR" smtClean="0"/>
              <a:pPr>
                <a:defRPr/>
              </a:pPr>
              <a:t>10</a:t>
            </a:fld>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9144000" cy="6740525"/>
          </a:xfrm>
          <a:prstGeom prst="rect">
            <a:avLst/>
          </a:prstGeom>
          <a:noFill/>
          <a:ln w="9525">
            <a:noFill/>
            <a:miter lim="800000"/>
            <a:headEnd/>
            <a:tailEnd/>
          </a:ln>
        </p:spPr>
        <p:txBody>
          <a:bodyPr>
            <a:spAutoFit/>
          </a:bodyPr>
          <a:lstStyle/>
          <a:p>
            <a:pPr algn="just">
              <a:buFont typeface="Arial" charset="0"/>
              <a:buChar char="•"/>
            </a:pPr>
            <a:r>
              <a:rPr lang="fr-FR" sz="4800" dirty="0" smtClean="0">
                <a:solidFill>
                  <a:srgbClr val="0000FF"/>
                </a:solidFill>
                <a:cs typeface="Arial" charset="0"/>
              </a:rPr>
              <a:t>L’Interprétation </a:t>
            </a:r>
            <a:r>
              <a:rPr lang="fr-FR" sz="4800" dirty="0">
                <a:solidFill>
                  <a:srgbClr val="0000FF"/>
                </a:solidFill>
                <a:cs typeface="Arial" charset="0"/>
              </a:rPr>
              <a:t>du monde extérieur </a:t>
            </a:r>
            <a:r>
              <a:rPr lang="fr-FR" sz="4800" dirty="0" smtClean="0">
                <a:solidFill>
                  <a:srgbClr val="0000FF"/>
                </a:solidFill>
                <a:cs typeface="Arial" charset="0"/>
              </a:rPr>
              <a:t>est </a:t>
            </a:r>
            <a:r>
              <a:rPr lang="fr-FR" sz="4800" dirty="0">
                <a:solidFill>
                  <a:srgbClr val="0000FF"/>
                </a:solidFill>
                <a:cs typeface="Arial" charset="0"/>
              </a:rPr>
              <a:t>basée sur notre</a:t>
            </a:r>
            <a:r>
              <a:rPr lang="fr-FR" sz="4800" dirty="0">
                <a:solidFill>
                  <a:schemeClr val="accent2"/>
                </a:solidFill>
                <a:cs typeface="Arial" charset="0"/>
              </a:rPr>
              <a:t> </a:t>
            </a:r>
            <a:r>
              <a:rPr lang="fr-FR" sz="4800" dirty="0">
                <a:solidFill>
                  <a:srgbClr val="FF0000"/>
                </a:solidFill>
                <a:cs typeface="Arial" charset="0"/>
              </a:rPr>
              <a:t>expérience</a:t>
            </a:r>
            <a:r>
              <a:rPr lang="fr-FR" sz="4800" dirty="0">
                <a:solidFill>
                  <a:schemeClr val="accent2"/>
                </a:solidFill>
                <a:cs typeface="Arial" charset="0"/>
              </a:rPr>
              <a:t>. </a:t>
            </a:r>
          </a:p>
          <a:p>
            <a:pPr algn="just"/>
            <a:r>
              <a:rPr lang="fr-FR" sz="4800" dirty="0">
                <a:solidFill>
                  <a:srgbClr val="FF0000"/>
                </a:solidFill>
                <a:cs typeface="Arial" charset="0"/>
              </a:rPr>
              <a:t>ŒIL</a:t>
            </a:r>
            <a:r>
              <a:rPr lang="fr-FR" sz="4800" dirty="0">
                <a:solidFill>
                  <a:srgbClr val="0000FF"/>
                </a:solidFill>
                <a:cs typeface="Arial" charset="0"/>
              </a:rPr>
              <a:t> </a:t>
            </a:r>
          </a:p>
          <a:p>
            <a:pPr algn="just"/>
            <a:r>
              <a:rPr lang="fr-FR" sz="4800" dirty="0">
                <a:solidFill>
                  <a:srgbClr val="0000FF"/>
                </a:solidFill>
                <a:cs typeface="Arial" charset="0"/>
              </a:rPr>
              <a:t>		Fournit la base de la </a:t>
            </a:r>
            <a:r>
              <a:rPr lang="fr-FR" sz="4800" dirty="0">
                <a:solidFill>
                  <a:srgbClr val="7030A0"/>
                </a:solidFill>
                <a:cs typeface="Arial" charset="0"/>
              </a:rPr>
              <a:t>Perception Visuelle </a:t>
            </a:r>
          </a:p>
          <a:p>
            <a:pPr algn="just"/>
            <a:r>
              <a:rPr lang="fr-FR" sz="4800" dirty="0">
                <a:solidFill>
                  <a:srgbClr val="FF0000"/>
                </a:solidFill>
                <a:cs typeface="Arial" charset="0"/>
              </a:rPr>
              <a:t>CERVEAU </a:t>
            </a:r>
          </a:p>
          <a:p>
            <a:pPr algn="ctr"/>
            <a:r>
              <a:rPr lang="fr-FR" sz="4800" dirty="0">
                <a:solidFill>
                  <a:srgbClr val="FF0000"/>
                </a:solidFill>
                <a:cs typeface="Arial" charset="0"/>
              </a:rPr>
              <a:t>	</a:t>
            </a:r>
            <a:r>
              <a:rPr lang="fr-FR" sz="4800" dirty="0">
                <a:solidFill>
                  <a:srgbClr val="0000FF"/>
                </a:solidFill>
                <a:cs typeface="Arial" charset="0"/>
              </a:rPr>
              <a:t>Fait le travail le plus complexe</a:t>
            </a:r>
            <a:r>
              <a:rPr lang="fr-FR" sz="4800" dirty="0">
                <a:solidFill>
                  <a:schemeClr val="accent2"/>
                </a:solidFill>
                <a:cs typeface="Arial" charset="0"/>
              </a:rPr>
              <a:t> </a:t>
            </a:r>
            <a:r>
              <a:rPr lang="fr-FR" sz="4800" dirty="0">
                <a:solidFill>
                  <a:srgbClr val="FF0000"/>
                </a:solidFill>
                <a:cs typeface="Arial" charset="0"/>
              </a:rPr>
              <a:t>ANALYSE</a:t>
            </a:r>
            <a:endParaRPr lang="fr-FR" sz="4800" dirty="0">
              <a:solidFill>
                <a:schemeClr val="accent2"/>
              </a:solidFill>
              <a:cs typeface="Arial" charset="0"/>
            </a:endParaRPr>
          </a:p>
        </p:txBody>
      </p:sp>
      <p:sp>
        <p:nvSpPr>
          <p:cNvPr id="3" name="Flèche droite 2"/>
          <p:cNvSpPr/>
          <p:nvPr/>
        </p:nvSpPr>
        <p:spPr>
          <a:xfrm>
            <a:off x="0" y="5445125"/>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Flèche droite 3"/>
          <p:cNvSpPr/>
          <p:nvPr/>
        </p:nvSpPr>
        <p:spPr>
          <a:xfrm>
            <a:off x="0" y="3213100"/>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Espace réservé de la date 4"/>
          <p:cNvSpPr>
            <a:spLocks noGrp="1"/>
          </p:cNvSpPr>
          <p:nvPr>
            <p:ph type="dt" sz="half" idx="10"/>
          </p:nvPr>
        </p:nvSpPr>
        <p:spPr/>
        <p:txBody>
          <a:bodyPr/>
          <a:lstStyle/>
          <a:p>
            <a:pPr>
              <a:defRPr/>
            </a:pPr>
            <a:fld id="{34851068-CA66-47EA-A69E-4C3ADABFE760}" type="datetime1">
              <a:rPr lang="fr-FR" smtClean="0"/>
              <a:pPr>
                <a:defRPr/>
              </a:pPr>
              <a:t>06/12/2022</a:t>
            </a:fld>
            <a:endParaRPr lang="fr-FR"/>
          </a:p>
        </p:txBody>
      </p:sp>
      <p:sp>
        <p:nvSpPr>
          <p:cNvPr id="6" name="Espace réservé du numéro de diapositive 5"/>
          <p:cNvSpPr>
            <a:spLocks noGrp="1"/>
          </p:cNvSpPr>
          <p:nvPr>
            <p:ph type="sldNum" sz="quarter" idx="12"/>
          </p:nvPr>
        </p:nvSpPr>
        <p:spPr/>
        <p:txBody>
          <a:bodyPr/>
          <a:lstStyle/>
          <a:p>
            <a:pPr>
              <a:defRPr/>
            </a:pPr>
            <a:fld id="{BB352CA9-A2B1-4202-BAE6-27BC7DE3E346}" type="slidenum">
              <a:rPr lang="fr-FR" smtClean="0"/>
              <a:pPr>
                <a:defRPr/>
              </a:pPr>
              <a:t>11</a:t>
            </a:fld>
            <a:endParaRPr lang="fr-FR"/>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4465638"/>
            <a:ext cx="9144000" cy="1555750"/>
          </a:xfrm>
          <a:prstGeom prst="rect">
            <a:avLst/>
          </a:prstGeom>
          <a:noFill/>
          <a:ln w="9525">
            <a:noFill/>
            <a:miter lim="800000"/>
            <a:headEnd/>
            <a:tailEnd/>
          </a:ln>
        </p:spPr>
        <p:txBody>
          <a:bodyPr>
            <a:spAutoFit/>
          </a:bodyPr>
          <a:lstStyle/>
          <a:p>
            <a:pPr algn="ctr"/>
            <a:r>
              <a:rPr lang="fr-FR" sz="4800">
                <a:solidFill>
                  <a:srgbClr val="0000FF"/>
                </a:solidFill>
              </a:rPr>
              <a:t>L’objet sera toujours perçu comme ayant la même taille</a:t>
            </a:r>
            <a:endParaRPr lang="fr-FR" sz="4800">
              <a:solidFill>
                <a:srgbClr val="0000FF"/>
              </a:solidFill>
              <a:cs typeface="Arial" charset="0"/>
            </a:endParaRPr>
          </a:p>
        </p:txBody>
      </p:sp>
      <p:sp>
        <p:nvSpPr>
          <p:cNvPr id="7172" name="Text Box 4"/>
          <p:cNvSpPr txBox="1">
            <a:spLocks noChangeArrowheads="1"/>
          </p:cNvSpPr>
          <p:nvPr/>
        </p:nvSpPr>
        <p:spPr bwMode="auto">
          <a:xfrm>
            <a:off x="827088" y="113258"/>
            <a:ext cx="7488237" cy="579438"/>
          </a:xfrm>
          <a:prstGeom prst="rect">
            <a:avLst/>
          </a:prstGeom>
          <a:noFill/>
          <a:ln w="9525">
            <a:noFill/>
            <a:miter lim="800000"/>
            <a:headEnd/>
            <a:tailEnd/>
          </a:ln>
          <a:effectLst/>
        </p:spPr>
        <p:txBody>
          <a:bodyPr>
            <a:spAutoFit/>
          </a:bodyPr>
          <a:lstStyle/>
          <a:p>
            <a:pPr algn="ctr">
              <a:spcBef>
                <a:spcPct val="50000"/>
              </a:spcBef>
              <a:defRPr/>
            </a:pPr>
            <a:r>
              <a:rPr lang="fr-FR" sz="3200" dirty="0">
                <a:solidFill>
                  <a:srgbClr val="FF0000"/>
                </a:solidFill>
                <a:effectLst>
                  <a:outerShdw blurRad="38100" dist="38100" dir="2700000" algn="tl">
                    <a:srgbClr val="C0C0C0"/>
                  </a:outerShdw>
                </a:effectLst>
              </a:rPr>
              <a:t>CONTINUITÉ</a:t>
            </a:r>
            <a:r>
              <a:rPr lang="fr-FR" sz="3200" dirty="0">
                <a:solidFill>
                  <a:srgbClr val="FF0000"/>
                </a:solidFill>
              </a:rPr>
              <a:t> DE LA </a:t>
            </a:r>
            <a:r>
              <a:rPr lang="fr-FR" sz="3200" dirty="0">
                <a:solidFill>
                  <a:srgbClr val="FF0000"/>
                </a:solidFill>
                <a:effectLst>
                  <a:outerShdw blurRad="38100" dist="38100" dir="2700000" algn="tl">
                    <a:srgbClr val="C0C0C0"/>
                  </a:outerShdw>
                </a:effectLst>
              </a:rPr>
              <a:t>TAILLE</a:t>
            </a:r>
          </a:p>
        </p:txBody>
      </p:sp>
      <p:sp>
        <p:nvSpPr>
          <p:cNvPr id="17412" name="Text Box 5"/>
          <p:cNvSpPr txBox="1">
            <a:spLocks noChangeArrowheads="1"/>
          </p:cNvSpPr>
          <p:nvPr/>
        </p:nvSpPr>
        <p:spPr bwMode="auto">
          <a:xfrm>
            <a:off x="107950" y="914400"/>
            <a:ext cx="9036050" cy="3386138"/>
          </a:xfrm>
          <a:prstGeom prst="rect">
            <a:avLst/>
          </a:prstGeom>
          <a:noFill/>
          <a:ln w="9525">
            <a:noFill/>
            <a:miter lim="800000"/>
            <a:headEnd/>
            <a:tailEnd/>
          </a:ln>
        </p:spPr>
        <p:txBody>
          <a:bodyPr>
            <a:spAutoFit/>
          </a:bodyPr>
          <a:lstStyle/>
          <a:p>
            <a:pPr algn="ctr">
              <a:spcBef>
                <a:spcPct val="50000"/>
              </a:spcBef>
            </a:pPr>
            <a:r>
              <a:rPr lang="fr-FR" sz="4800">
                <a:solidFill>
                  <a:srgbClr val="0000FF"/>
                </a:solidFill>
              </a:rPr>
              <a:t>La taille de l’image projetée sur la rétine est réduite de ½ </a:t>
            </a:r>
          </a:p>
          <a:p>
            <a:pPr algn="ctr">
              <a:spcBef>
                <a:spcPct val="50000"/>
              </a:spcBef>
            </a:pPr>
            <a:r>
              <a:rPr lang="fr-FR" sz="4800">
                <a:solidFill>
                  <a:srgbClr val="0000FF"/>
                </a:solidFill>
              </a:rPr>
              <a:t>si on double la distance par rapport à l’objet</a:t>
            </a:r>
          </a:p>
        </p:txBody>
      </p:sp>
      <p:sp>
        <p:nvSpPr>
          <p:cNvPr id="5" name="Espace réservé de la date 4"/>
          <p:cNvSpPr>
            <a:spLocks noGrp="1"/>
          </p:cNvSpPr>
          <p:nvPr>
            <p:ph type="dt" sz="half" idx="10"/>
          </p:nvPr>
        </p:nvSpPr>
        <p:spPr/>
        <p:txBody>
          <a:bodyPr/>
          <a:lstStyle/>
          <a:p>
            <a:pPr>
              <a:defRPr/>
            </a:pPr>
            <a:fld id="{FD1750CF-A4DF-4B04-94DC-C327F8108772}" type="datetime1">
              <a:rPr lang="fr-FR" smtClean="0"/>
              <a:pPr>
                <a:defRPr/>
              </a:pPr>
              <a:t>06/12/2022</a:t>
            </a:fld>
            <a:endParaRPr lang="fr-FR"/>
          </a:p>
        </p:txBody>
      </p:sp>
      <p:sp>
        <p:nvSpPr>
          <p:cNvPr id="6" name="Espace réservé du numéro de diapositive 5"/>
          <p:cNvSpPr>
            <a:spLocks noGrp="1"/>
          </p:cNvSpPr>
          <p:nvPr>
            <p:ph type="sldNum" sz="quarter" idx="12"/>
          </p:nvPr>
        </p:nvSpPr>
        <p:spPr/>
        <p:txBody>
          <a:bodyPr/>
          <a:lstStyle/>
          <a:p>
            <a:pPr>
              <a:defRPr/>
            </a:pPr>
            <a:fld id="{BB352CA9-A2B1-4202-BAE6-27BC7DE3E346}" type="slidenum">
              <a:rPr lang="fr-FR" smtClean="0"/>
              <a:pPr>
                <a:defRPr/>
              </a:pPr>
              <a:t>12</a:t>
            </a:fld>
            <a:endParaRPr lang="fr-F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photo"/>
          <p:cNvPicPr>
            <a:picLocks noChangeAspect="1" noChangeArrowheads="1"/>
          </p:cNvPicPr>
          <p:nvPr/>
        </p:nvPicPr>
        <p:blipFill>
          <a:blip r:embed="rId3" cstate="print">
            <a:lum contrast="12000"/>
          </a:blip>
          <a:srcRect/>
          <a:stretch>
            <a:fillRect/>
          </a:stretch>
        </p:blipFill>
        <p:spPr bwMode="auto">
          <a:xfrm>
            <a:off x="457200" y="457200"/>
            <a:ext cx="8001000" cy="5467350"/>
          </a:xfrm>
          <a:prstGeom prst="rect">
            <a:avLst/>
          </a:prstGeom>
          <a:noFill/>
          <a:ln w="38100">
            <a:solidFill>
              <a:srgbClr val="000000"/>
            </a:solidFill>
            <a:miter lim="800000"/>
            <a:headEnd/>
            <a:tailEnd/>
          </a:ln>
        </p:spPr>
      </p:pic>
      <p:sp>
        <p:nvSpPr>
          <p:cNvPr id="18435" name="Text Box 3"/>
          <p:cNvSpPr txBox="1">
            <a:spLocks noChangeArrowheads="1"/>
          </p:cNvSpPr>
          <p:nvPr/>
        </p:nvSpPr>
        <p:spPr bwMode="auto">
          <a:xfrm>
            <a:off x="7451725" y="6453188"/>
            <a:ext cx="1531938" cy="274637"/>
          </a:xfrm>
          <a:prstGeom prst="rect">
            <a:avLst/>
          </a:prstGeom>
          <a:noFill/>
          <a:ln w="9525">
            <a:noFill/>
            <a:miter lim="800000"/>
            <a:headEnd/>
            <a:tailEnd/>
          </a:ln>
        </p:spPr>
        <p:txBody>
          <a:bodyPr wrap="none">
            <a:spAutoFit/>
          </a:bodyPr>
          <a:lstStyle/>
          <a:p>
            <a:r>
              <a:rPr lang="fr-FR" sz="1200">
                <a:latin typeface="Times New Roman" pitchFamily="18" charset="0"/>
              </a:rPr>
              <a:t>D’après Eric Kandel</a:t>
            </a:r>
          </a:p>
        </p:txBody>
      </p:sp>
      <p:sp>
        <p:nvSpPr>
          <p:cNvPr id="4" name="Espace réservé de la date 3"/>
          <p:cNvSpPr>
            <a:spLocks noGrp="1"/>
          </p:cNvSpPr>
          <p:nvPr>
            <p:ph type="dt" sz="half" idx="10"/>
          </p:nvPr>
        </p:nvSpPr>
        <p:spPr/>
        <p:txBody>
          <a:bodyPr/>
          <a:lstStyle/>
          <a:p>
            <a:pPr>
              <a:defRPr/>
            </a:pPr>
            <a:fld id="{AFA24CE8-4FB2-41B9-AFA5-3F9A4C502C09}"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BB352CA9-A2B1-4202-BAE6-27BC7DE3E346}" type="slidenum">
              <a:rPr lang="fr-FR" smtClean="0"/>
              <a:pPr>
                <a:defRPr/>
              </a:pPr>
              <a:t>13</a:t>
            </a:fld>
            <a:endParaRPr lang="fr-FR"/>
          </a:p>
        </p:txBody>
      </p:sp>
    </p:spTree>
  </p:cSld>
  <p:clrMapOvr>
    <a:masterClrMapping/>
  </p:clrMapOvr>
  <p:transition spd="slow">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403350" y="44450"/>
            <a:ext cx="6408738" cy="641350"/>
          </a:xfrm>
          <a:prstGeom prst="rect">
            <a:avLst/>
          </a:prstGeom>
          <a:noFill/>
          <a:ln w="9525">
            <a:noFill/>
            <a:miter lim="800000"/>
            <a:headEnd/>
            <a:tailEnd/>
          </a:ln>
          <a:effectLst/>
        </p:spPr>
        <p:txBody>
          <a:bodyPr>
            <a:spAutoFit/>
          </a:bodyPr>
          <a:lstStyle/>
          <a:p>
            <a:pPr algn="ctr">
              <a:spcBef>
                <a:spcPct val="50000"/>
              </a:spcBef>
              <a:defRPr/>
            </a:pPr>
            <a:r>
              <a:rPr lang="fr-FR" sz="3600" dirty="0">
                <a:solidFill>
                  <a:srgbClr val="FF0000"/>
                </a:solidFill>
                <a:effectLst>
                  <a:outerShdw blurRad="38100" dist="38100" dir="2700000" algn="tl">
                    <a:srgbClr val="C0C0C0"/>
                  </a:outerShdw>
                </a:effectLst>
              </a:rPr>
              <a:t>CONTINUITÉ DE LA FORME</a:t>
            </a:r>
          </a:p>
        </p:txBody>
      </p:sp>
      <p:sp>
        <p:nvSpPr>
          <p:cNvPr id="8199" name="Text Box 7"/>
          <p:cNvSpPr txBox="1">
            <a:spLocks noChangeArrowheads="1"/>
          </p:cNvSpPr>
          <p:nvPr/>
        </p:nvSpPr>
        <p:spPr bwMode="auto">
          <a:xfrm>
            <a:off x="0" y="1239838"/>
            <a:ext cx="9144000" cy="4710112"/>
          </a:xfrm>
          <a:prstGeom prst="rect">
            <a:avLst/>
          </a:prstGeom>
          <a:noFill/>
          <a:ln w="9525">
            <a:noFill/>
            <a:miter lim="800000"/>
            <a:headEnd/>
            <a:tailEnd/>
          </a:ln>
          <a:effectLst/>
        </p:spPr>
        <p:txBody>
          <a:bodyPr>
            <a:spAutoFit/>
          </a:bodyPr>
          <a:lstStyle/>
          <a:p>
            <a:pPr algn="ctr">
              <a:spcBef>
                <a:spcPct val="50000"/>
              </a:spcBef>
              <a:defRPr/>
            </a:pPr>
            <a:r>
              <a:rPr lang="fr-FR" sz="4000" dirty="0">
                <a:solidFill>
                  <a:srgbClr val="0000FF"/>
                </a:solidFill>
                <a:effectLst>
                  <a:outerShdw blurRad="38100" dist="38100" dir="2700000" algn="tl">
                    <a:srgbClr val="C0C0C0"/>
                  </a:outerShdw>
                </a:effectLst>
              </a:rPr>
              <a:t>Personnes ou objets identiques toujours reconnus comme tels 	indépendamment des conditions </a:t>
            </a:r>
          </a:p>
          <a:p>
            <a:pPr algn="ctr">
              <a:spcBef>
                <a:spcPct val="50000"/>
              </a:spcBef>
              <a:buFont typeface="Arial" pitchFamily="34" charset="0"/>
              <a:buChar char="•"/>
              <a:defRPr/>
            </a:pPr>
            <a:r>
              <a:rPr lang="fr-FR" sz="4000" dirty="0">
                <a:solidFill>
                  <a:srgbClr val="0000FF"/>
                </a:solidFill>
                <a:effectLst>
                  <a:outerShdw blurRad="38100" dist="38100" dir="2700000" algn="tl">
                    <a:srgbClr val="C0C0C0"/>
                  </a:outerShdw>
                </a:effectLst>
              </a:rPr>
              <a:t>Luminosité </a:t>
            </a:r>
          </a:p>
          <a:p>
            <a:pPr algn="ctr">
              <a:spcBef>
                <a:spcPct val="50000"/>
              </a:spcBef>
              <a:buFont typeface="Arial" pitchFamily="34" charset="0"/>
              <a:buChar char="•"/>
              <a:defRPr/>
            </a:pPr>
            <a:r>
              <a:rPr lang="fr-FR" sz="4000" dirty="0">
                <a:solidFill>
                  <a:srgbClr val="0000FF"/>
                </a:solidFill>
                <a:effectLst>
                  <a:outerShdw blurRad="38100" dist="38100" dir="2700000" algn="tl">
                    <a:srgbClr val="C0C0C0"/>
                  </a:outerShdw>
                </a:effectLst>
              </a:rPr>
              <a:t>Distorsion  </a:t>
            </a:r>
          </a:p>
          <a:p>
            <a:pPr algn="ctr">
              <a:spcBef>
                <a:spcPct val="50000"/>
              </a:spcBef>
              <a:buFont typeface="Arial" pitchFamily="34" charset="0"/>
              <a:buChar char="•"/>
              <a:defRPr/>
            </a:pPr>
            <a:r>
              <a:rPr lang="fr-FR" sz="4000" dirty="0">
                <a:solidFill>
                  <a:srgbClr val="0000FF"/>
                </a:solidFill>
                <a:effectLst>
                  <a:outerShdw blurRad="38100" dist="38100" dir="2700000" algn="tl">
                    <a:srgbClr val="C0C0C0"/>
                  </a:outerShdw>
                </a:effectLst>
              </a:rPr>
              <a:t>Distance…</a:t>
            </a:r>
          </a:p>
        </p:txBody>
      </p:sp>
      <p:sp>
        <p:nvSpPr>
          <p:cNvPr id="4" name="Espace réservé de la date 3"/>
          <p:cNvSpPr>
            <a:spLocks noGrp="1"/>
          </p:cNvSpPr>
          <p:nvPr>
            <p:ph type="dt" sz="half" idx="10"/>
          </p:nvPr>
        </p:nvSpPr>
        <p:spPr/>
        <p:txBody>
          <a:bodyPr/>
          <a:lstStyle/>
          <a:p>
            <a:pPr>
              <a:defRPr/>
            </a:pPr>
            <a:fld id="{1CB068E7-F5AC-4753-A4AA-5DCD747D6D4C}"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BB352CA9-A2B1-4202-BAE6-27BC7DE3E346}" type="slidenum">
              <a:rPr lang="fr-FR" smtClean="0"/>
              <a:pPr>
                <a:defRPr/>
              </a:pPr>
              <a:t>14</a:t>
            </a:fld>
            <a:endParaRPr lang="fr-FR"/>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457200" y="419100"/>
            <a:ext cx="8229600" cy="488950"/>
          </a:xfrm>
        </p:spPr>
        <p:txBody>
          <a:bodyPr rtlCol="0">
            <a:normAutofit fontScale="90000"/>
          </a:bodyPr>
          <a:lstStyle/>
          <a:p>
            <a:pPr eaLnBrk="1" fontAlgn="auto" hangingPunct="1">
              <a:spcAft>
                <a:spcPts val="0"/>
              </a:spcAft>
              <a:defRPr/>
            </a:pPr>
            <a:r>
              <a:rPr lang="fr-FR" smtClean="0">
                <a:solidFill>
                  <a:srgbClr val="FF0000"/>
                </a:solidFill>
                <a:latin typeface="Arial" charset="0"/>
                <a:cs typeface="Arial" charset="0"/>
              </a:rPr>
              <a:t>CONTINUITÉ DE LA FORME</a:t>
            </a:r>
            <a:br>
              <a:rPr lang="fr-FR" smtClean="0">
                <a:solidFill>
                  <a:srgbClr val="FF0000"/>
                </a:solidFill>
                <a:latin typeface="Arial" charset="0"/>
                <a:cs typeface="Arial" charset="0"/>
              </a:rPr>
            </a:br>
            <a:endParaRPr lang="fr-FR" smtClean="0">
              <a:latin typeface="Arial" charset="0"/>
              <a:cs typeface="Arial" charset="0"/>
            </a:endParaRPr>
          </a:p>
        </p:txBody>
      </p:sp>
      <p:sp>
        <p:nvSpPr>
          <p:cNvPr id="3" name="Rectangle 2"/>
          <p:cNvSpPr/>
          <p:nvPr/>
        </p:nvSpPr>
        <p:spPr>
          <a:xfrm>
            <a:off x="0" y="1102915"/>
            <a:ext cx="9144000" cy="3478213"/>
          </a:xfrm>
          <a:prstGeom prst="rect">
            <a:avLst/>
          </a:prstGeom>
          <a:solidFill>
            <a:srgbClr val="0000CC"/>
          </a:solidFill>
        </p:spPr>
        <p:txBody>
          <a:bodyPr>
            <a:spAutoFit/>
          </a:bodyPr>
          <a:lstStyle/>
          <a:p>
            <a:pPr algn="ctr">
              <a:defRPr/>
            </a:pPr>
            <a:r>
              <a:rPr lang="fr-FR" sz="4400" dirty="0">
                <a:solidFill>
                  <a:srgbClr val="FFFF00"/>
                </a:solidFill>
              </a:rPr>
              <a:t>Le cerveau se sert d’un grand nombre de mécanismes et d’informations (silhouette…) pour parvenir à une perception d’un objet dans son intégrité</a:t>
            </a:r>
            <a:endParaRPr lang="fr-FR" sz="4400" dirty="0">
              <a:solidFill>
                <a:srgbClr val="FFFF00"/>
              </a:solidFill>
              <a:cs typeface="Arial" charset="0"/>
            </a:endParaRPr>
          </a:p>
        </p:txBody>
      </p:sp>
      <p:sp>
        <p:nvSpPr>
          <p:cNvPr id="4" name="Espace réservé de la date 3"/>
          <p:cNvSpPr>
            <a:spLocks noGrp="1"/>
          </p:cNvSpPr>
          <p:nvPr>
            <p:ph type="dt" sz="half" idx="10"/>
          </p:nvPr>
        </p:nvSpPr>
        <p:spPr/>
        <p:txBody>
          <a:bodyPr/>
          <a:lstStyle/>
          <a:p>
            <a:pPr>
              <a:defRPr/>
            </a:pPr>
            <a:fld id="{F8ED41AD-8F08-4750-A9C9-09FA24A4C04F}"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FF281057-0427-4153-B976-D3CA20342997}" type="slidenum">
              <a:rPr lang="fr-FR" smtClean="0"/>
              <a:pPr>
                <a:defRPr/>
              </a:pPr>
              <a:t>15</a:t>
            </a:fld>
            <a:endParaRPr lang="fr-FR"/>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42913" y="1989138"/>
            <a:ext cx="8305800" cy="4246562"/>
          </a:xfrm>
          <a:prstGeom prst="rect">
            <a:avLst/>
          </a:prstGeom>
          <a:noFill/>
          <a:ln w="9525">
            <a:noFill/>
            <a:miter lim="800000"/>
            <a:headEnd/>
            <a:tailEnd/>
          </a:ln>
        </p:spPr>
        <p:txBody>
          <a:bodyPr>
            <a:spAutoFit/>
          </a:bodyPr>
          <a:lstStyle/>
          <a:p>
            <a:pPr algn="ctr">
              <a:defRPr/>
            </a:pPr>
            <a:r>
              <a:rPr lang="fr-FR" sz="5400" dirty="0">
                <a:solidFill>
                  <a:srgbClr val="0000FF"/>
                </a:solidFill>
                <a:effectLst>
                  <a:outerShdw blurRad="38100" dist="38100" dir="2700000" algn="tl">
                    <a:srgbClr val="C0C0C0"/>
                  </a:outerShdw>
                </a:effectLst>
              </a:rPr>
              <a:t>Le cerveau se trompe parfois lorsque les informations fournies par l’</a:t>
            </a:r>
            <a:r>
              <a:rPr lang="fr-FR" sz="5400" dirty="0">
                <a:solidFill>
                  <a:srgbClr val="0000FF"/>
                </a:solidFill>
                <a:effectLst>
                  <a:outerShdw blurRad="38100" dist="38100" dir="2700000" algn="tl">
                    <a:srgbClr val="C0C0C0"/>
                  </a:outerShdw>
                </a:effectLst>
                <a:cs typeface="Arial" charset="0"/>
              </a:rPr>
              <a:t>œil ne sont pas très claires </a:t>
            </a:r>
            <a:endParaRPr lang="fr-FR" sz="5400" dirty="0">
              <a:solidFill>
                <a:srgbClr val="0000FF"/>
              </a:solidFill>
              <a:effectLst>
                <a:outerShdw blurRad="38100" dist="38100" dir="2700000" algn="tl">
                  <a:srgbClr val="C0C0C0"/>
                </a:outerShdw>
              </a:effectLst>
            </a:endParaRPr>
          </a:p>
        </p:txBody>
      </p:sp>
      <p:sp>
        <p:nvSpPr>
          <p:cNvPr id="9220" name="Text Box 4"/>
          <p:cNvSpPr txBox="1">
            <a:spLocks noChangeArrowheads="1"/>
          </p:cNvSpPr>
          <p:nvPr/>
        </p:nvSpPr>
        <p:spPr bwMode="auto">
          <a:xfrm>
            <a:off x="0" y="115888"/>
            <a:ext cx="8964613" cy="1108075"/>
          </a:xfrm>
          <a:prstGeom prst="rect">
            <a:avLst/>
          </a:prstGeom>
          <a:noFill/>
          <a:ln w="9525">
            <a:noFill/>
            <a:miter lim="800000"/>
            <a:headEnd/>
            <a:tailEnd/>
          </a:ln>
          <a:effectLst/>
        </p:spPr>
        <p:txBody>
          <a:bodyPr>
            <a:spAutoFit/>
          </a:bodyPr>
          <a:lstStyle/>
          <a:p>
            <a:pPr algn="ctr">
              <a:spcBef>
                <a:spcPct val="50000"/>
              </a:spcBef>
              <a:defRPr/>
            </a:pPr>
            <a:r>
              <a:rPr lang="fr-FR" sz="6600" dirty="0">
                <a:solidFill>
                  <a:srgbClr val="FF0000"/>
                </a:solidFill>
                <a:effectLst>
                  <a:outerShdw blurRad="38100" dist="38100" dir="2700000" algn="tl">
                    <a:srgbClr val="C0C0C0"/>
                  </a:outerShdw>
                </a:effectLst>
              </a:rPr>
              <a:t>Illusions d’optique</a:t>
            </a:r>
          </a:p>
        </p:txBody>
      </p:sp>
      <p:sp>
        <p:nvSpPr>
          <p:cNvPr id="4" name="Espace réservé de la date 3"/>
          <p:cNvSpPr>
            <a:spLocks noGrp="1"/>
          </p:cNvSpPr>
          <p:nvPr>
            <p:ph type="dt" sz="half" idx="10"/>
          </p:nvPr>
        </p:nvSpPr>
        <p:spPr/>
        <p:txBody>
          <a:bodyPr/>
          <a:lstStyle/>
          <a:p>
            <a:pPr>
              <a:defRPr/>
            </a:pPr>
            <a:fld id="{2705B627-4E07-418E-A386-3E0CC1C0E0B1}"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BB352CA9-A2B1-4202-BAE6-27BC7DE3E346}" type="slidenum">
              <a:rPr lang="fr-FR" smtClean="0"/>
              <a:pPr>
                <a:defRPr/>
              </a:pPr>
              <a:t>16</a:t>
            </a:fld>
            <a:endParaRPr lang="fr-F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erveau vu 2"/>
          <p:cNvPicPr>
            <a:picLocks noChangeAspect="1" noChangeArrowheads="1"/>
          </p:cNvPicPr>
          <p:nvPr/>
        </p:nvPicPr>
        <p:blipFill>
          <a:blip r:embed="rId3" cstate="print">
            <a:lum bright="42000" contrast="-56000"/>
          </a:blip>
          <a:srcRect/>
          <a:stretch>
            <a:fillRect/>
          </a:stretch>
        </p:blipFill>
        <p:spPr bwMode="auto">
          <a:xfrm>
            <a:off x="0" y="-26988"/>
            <a:ext cx="9296400" cy="6856413"/>
          </a:xfrm>
          <a:prstGeom prst="rect">
            <a:avLst/>
          </a:prstGeom>
          <a:noFill/>
          <a:ln w="9525">
            <a:noFill/>
            <a:miter lim="800000"/>
            <a:headEnd/>
            <a:tailEnd/>
          </a:ln>
        </p:spPr>
      </p:pic>
      <p:sp>
        <p:nvSpPr>
          <p:cNvPr id="10244" name="Text Box 4"/>
          <p:cNvSpPr txBox="1">
            <a:spLocks noChangeArrowheads="1"/>
          </p:cNvSpPr>
          <p:nvPr/>
        </p:nvSpPr>
        <p:spPr bwMode="auto">
          <a:xfrm>
            <a:off x="0" y="836613"/>
            <a:ext cx="9324975" cy="2308225"/>
          </a:xfrm>
          <a:prstGeom prst="rect">
            <a:avLst/>
          </a:prstGeom>
          <a:noFill/>
          <a:ln w="9525">
            <a:noFill/>
            <a:miter lim="800000"/>
            <a:headEnd/>
            <a:tailEnd/>
          </a:ln>
        </p:spPr>
        <p:txBody>
          <a:bodyPr>
            <a:spAutoFit/>
          </a:bodyPr>
          <a:lstStyle/>
          <a:p>
            <a:pPr eaLnBrk="0" hangingPunct="0">
              <a:spcBef>
                <a:spcPct val="50000"/>
              </a:spcBef>
              <a:defRPr/>
            </a:pPr>
            <a:r>
              <a:rPr lang="fr-CA" sz="3600" dirty="0">
                <a:solidFill>
                  <a:srgbClr val="0000FF"/>
                </a:solidFill>
                <a:effectLst>
                  <a:outerShdw blurRad="38100" dist="38100" dir="2700000" algn="tl">
                    <a:srgbClr val="C0C0C0"/>
                  </a:outerShdw>
                </a:effectLst>
                <a:latin typeface="Maiandra GD" pitchFamily="34" charset="0"/>
              </a:rPr>
              <a:t>Une image est neutre en elle-même, c’est lors du traitement de l’information au cerveau qu’une interprétation erronée peut se produire</a:t>
            </a:r>
          </a:p>
        </p:txBody>
      </p:sp>
      <p:sp>
        <p:nvSpPr>
          <p:cNvPr id="10245" name="Text Box 5"/>
          <p:cNvSpPr txBox="1">
            <a:spLocks noChangeArrowheads="1"/>
          </p:cNvSpPr>
          <p:nvPr/>
        </p:nvSpPr>
        <p:spPr bwMode="auto">
          <a:xfrm>
            <a:off x="0" y="2900363"/>
            <a:ext cx="9144000" cy="2308225"/>
          </a:xfrm>
          <a:prstGeom prst="rect">
            <a:avLst/>
          </a:prstGeom>
          <a:noFill/>
          <a:ln w="9525">
            <a:noFill/>
            <a:miter lim="800000"/>
            <a:headEnd/>
            <a:tailEnd/>
          </a:ln>
        </p:spPr>
        <p:txBody>
          <a:bodyPr>
            <a:spAutoFit/>
          </a:bodyPr>
          <a:lstStyle/>
          <a:p>
            <a:pPr algn="ctr" eaLnBrk="0" hangingPunct="0">
              <a:defRPr/>
            </a:pPr>
            <a:r>
              <a:rPr lang="fr-CA" sz="3600" dirty="0">
                <a:solidFill>
                  <a:srgbClr val="0000FF"/>
                </a:solidFill>
                <a:effectLst>
                  <a:outerShdw blurRad="38100" dist="38100" dir="2700000" algn="tl">
                    <a:srgbClr val="C0C0C0"/>
                  </a:outerShdw>
                </a:effectLst>
                <a:latin typeface="Maiandra GD" pitchFamily="34" charset="0"/>
              </a:rPr>
              <a:t>Une illusion est une fausse perception de la réalité due à une apparence trompeuse C’est un mauvais jugement d’une sensation réellement perçue </a:t>
            </a:r>
          </a:p>
        </p:txBody>
      </p:sp>
      <p:sp>
        <p:nvSpPr>
          <p:cNvPr id="10246" name="Text Box 6"/>
          <p:cNvSpPr txBox="1">
            <a:spLocks noChangeArrowheads="1"/>
          </p:cNvSpPr>
          <p:nvPr/>
        </p:nvSpPr>
        <p:spPr bwMode="auto">
          <a:xfrm>
            <a:off x="468313" y="5141913"/>
            <a:ext cx="8382000" cy="1816100"/>
          </a:xfrm>
          <a:prstGeom prst="rect">
            <a:avLst/>
          </a:prstGeom>
          <a:noFill/>
          <a:ln w="9525">
            <a:noFill/>
            <a:miter lim="800000"/>
            <a:headEnd/>
            <a:tailEnd/>
          </a:ln>
        </p:spPr>
        <p:txBody>
          <a:bodyPr>
            <a:spAutoFit/>
          </a:bodyPr>
          <a:lstStyle/>
          <a:p>
            <a:pPr eaLnBrk="0" hangingPunct="0"/>
            <a:r>
              <a:rPr lang="fr-CA" sz="3200">
                <a:solidFill>
                  <a:srgbClr val="0000FF"/>
                </a:solidFill>
                <a:latin typeface="Maiandra GD" pitchFamily="34" charset="0"/>
              </a:rPr>
              <a:t>Les illusionnistes jouent sur ces aspects : </a:t>
            </a:r>
          </a:p>
          <a:p>
            <a:pPr eaLnBrk="0" hangingPunct="0"/>
            <a:r>
              <a:rPr lang="fr-CA" sz="3200">
                <a:solidFill>
                  <a:srgbClr val="0000FF"/>
                </a:solidFill>
                <a:latin typeface="Maiandra GD" pitchFamily="34" charset="0"/>
              </a:rPr>
              <a:t>		</a:t>
            </a:r>
            <a:r>
              <a:rPr lang="fr-CA" sz="3200">
                <a:solidFill>
                  <a:srgbClr val="0000FF"/>
                </a:solidFill>
                <a:latin typeface="Algerian" pitchFamily="82" charset="0"/>
              </a:rPr>
              <a:t>Il n’y pas de « magie »</a:t>
            </a:r>
          </a:p>
          <a:p>
            <a:pPr eaLnBrk="0" hangingPunct="0">
              <a:spcBef>
                <a:spcPct val="50000"/>
              </a:spcBef>
            </a:pPr>
            <a:endParaRPr lang="fr-CA" sz="3200">
              <a:latin typeface="Maiandra GD" pitchFamily="34" charset="0"/>
            </a:endParaRPr>
          </a:p>
        </p:txBody>
      </p:sp>
      <p:sp>
        <p:nvSpPr>
          <p:cNvPr id="10247" name="Text Box 7"/>
          <p:cNvSpPr txBox="1">
            <a:spLocks noChangeArrowheads="1"/>
          </p:cNvSpPr>
          <p:nvPr/>
        </p:nvSpPr>
        <p:spPr bwMode="auto">
          <a:xfrm>
            <a:off x="468313" y="6196013"/>
            <a:ext cx="8675687" cy="762000"/>
          </a:xfrm>
          <a:prstGeom prst="rect">
            <a:avLst/>
          </a:prstGeom>
          <a:noFill/>
          <a:ln w="9525">
            <a:noFill/>
            <a:miter lim="800000"/>
            <a:headEnd/>
            <a:tailEnd/>
          </a:ln>
        </p:spPr>
        <p:txBody>
          <a:bodyPr>
            <a:spAutoFit/>
          </a:bodyPr>
          <a:lstStyle/>
          <a:p>
            <a:pPr algn="ctr" eaLnBrk="0" hangingPunct="0">
              <a:spcBef>
                <a:spcPct val="50000"/>
              </a:spcBef>
              <a:defRPr/>
            </a:pPr>
            <a:r>
              <a:rPr lang="fr-CA" sz="4400" dirty="0">
                <a:solidFill>
                  <a:srgbClr val="FF0000"/>
                </a:solidFill>
                <a:effectLst>
                  <a:outerShdw blurRad="38100" dist="38100" dir="2700000" algn="tl">
                    <a:srgbClr val="C0C0C0"/>
                  </a:outerShdw>
                </a:effectLst>
                <a:latin typeface="Algerian" pitchFamily="82" charset="0"/>
              </a:rPr>
              <a:t>TOUT N’EST QU’ILLUSION!</a:t>
            </a:r>
          </a:p>
        </p:txBody>
      </p:sp>
      <p:sp>
        <p:nvSpPr>
          <p:cNvPr id="9" name="Text Box 4"/>
          <p:cNvSpPr txBox="1">
            <a:spLocks noChangeArrowheads="1"/>
          </p:cNvSpPr>
          <p:nvPr/>
        </p:nvSpPr>
        <p:spPr bwMode="auto">
          <a:xfrm>
            <a:off x="144463" y="-171450"/>
            <a:ext cx="8964612" cy="1108075"/>
          </a:xfrm>
          <a:prstGeom prst="rect">
            <a:avLst/>
          </a:prstGeom>
          <a:noFill/>
          <a:ln w="9525">
            <a:noFill/>
            <a:miter lim="800000"/>
            <a:headEnd/>
            <a:tailEnd/>
          </a:ln>
          <a:effectLst/>
        </p:spPr>
        <p:txBody>
          <a:bodyPr>
            <a:spAutoFit/>
          </a:bodyPr>
          <a:lstStyle/>
          <a:p>
            <a:pPr algn="ctr">
              <a:spcBef>
                <a:spcPct val="50000"/>
              </a:spcBef>
              <a:defRPr/>
            </a:pPr>
            <a:r>
              <a:rPr lang="fr-FR" sz="6600" dirty="0">
                <a:solidFill>
                  <a:srgbClr val="FF0000"/>
                </a:solidFill>
                <a:effectLst>
                  <a:outerShdw blurRad="38100" dist="38100" dir="2700000" algn="tl">
                    <a:srgbClr val="C0C0C0"/>
                  </a:outerShdw>
                </a:effectLst>
              </a:rPr>
              <a:t>Illusions d’optique</a:t>
            </a:r>
          </a:p>
        </p:txBody>
      </p:sp>
      <p:sp>
        <p:nvSpPr>
          <p:cNvPr id="8" name="Espace réservé de la date 7"/>
          <p:cNvSpPr>
            <a:spLocks noGrp="1"/>
          </p:cNvSpPr>
          <p:nvPr>
            <p:ph type="dt" sz="half" idx="10"/>
          </p:nvPr>
        </p:nvSpPr>
        <p:spPr/>
        <p:txBody>
          <a:bodyPr/>
          <a:lstStyle/>
          <a:p>
            <a:pPr>
              <a:defRPr/>
            </a:pPr>
            <a:fld id="{4CAF0869-6804-4477-9B29-A27F72887410}" type="datetime1">
              <a:rPr lang="fr-FR" smtClean="0"/>
              <a:pPr>
                <a:defRPr/>
              </a:pPr>
              <a:t>06/12/2022</a:t>
            </a:fld>
            <a:endParaRPr lang="fr-FR"/>
          </a:p>
        </p:txBody>
      </p:sp>
      <p:sp>
        <p:nvSpPr>
          <p:cNvPr id="10" name="Espace réservé du numéro de diapositive 9"/>
          <p:cNvSpPr>
            <a:spLocks noGrp="1"/>
          </p:cNvSpPr>
          <p:nvPr>
            <p:ph type="sldNum" sz="quarter" idx="12"/>
          </p:nvPr>
        </p:nvSpPr>
        <p:spPr/>
        <p:txBody>
          <a:bodyPr/>
          <a:lstStyle/>
          <a:p>
            <a:pPr>
              <a:defRPr/>
            </a:pPr>
            <a:fld id="{BB352CA9-A2B1-4202-BAE6-27BC7DE3E346}" type="slidenum">
              <a:rPr lang="fr-FR" smtClean="0"/>
              <a:pPr>
                <a:defRPr/>
              </a:pPr>
              <a:t>17</a:t>
            </a:fld>
            <a:endParaRPr lang="fr-F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iterate type="wd">
                                    <p:tmAbs val="300"/>
                                  </p:iterate>
                                  <p:childTnLst>
                                    <p:set>
                                      <p:cBhvr>
                                        <p:cTn id="17" dur="1" fill="hold">
                                          <p:stCondLst>
                                            <p:cond delay="299"/>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P spid="10245" grpId="0" autoUpdateAnimBg="0"/>
      <p:bldP spid="10246" grpId="0" autoUpdateAnimBg="0"/>
      <p:bldP spid="1024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ourese illusions"/>
          <p:cNvPicPr>
            <a:picLocks noChangeAspect="1" noChangeArrowheads="1"/>
          </p:cNvPicPr>
          <p:nvPr/>
        </p:nvPicPr>
        <p:blipFill>
          <a:blip r:embed="rId3" cstate="print"/>
          <a:srcRect/>
          <a:stretch>
            <a:fillRect/>
          </a:stretch>
        </p:blipFill>
        <p:spPr bwMode="auto">
          <a:xfrm>
            <a:off x="-31750" y="0"/>
            <a:ext cx="5289550" cy="6858000"/>
          </a:xfrm>
          <a:prstGeom prst="rect">
            <a:avLst/>
          </a:prstGeom>
          <a:noFill/>
          <a:ln w="9525">
            <a:noFill/>
            <a:miter lim="800000"/>
            <a:headEnd/>
            <a:tailEnd/>
          </a:ln>
        </p:spPr>
      </p:pic>
      <p:sp>
        <p:nvSpPr>
          <p:cNvPr id="23555" name="Text Box 3"/>
          <p:cNvSpPr txBox="1">
            <a:spLocks noChangeArrowheads="1"/>
          </p:cNvSpPr>
          <p:nvPr/>
        </p:nvSpPr>
        <p:spPr bwMode="auto">
          <a:xfrm>
            <a:off x="5508625" y="404813"/>
            <a:ext cx="3455988" cy="7173912"/>
          </a:xfrm>
          <a:prstGeom prst="rect">
            <a:avLst/>
          </a:prstGeom>
          <a:noFill/>
          <a:ln w="9525">
            <a:noFill/>
            <a:miter lim="800000"/>
            <a:headEnd/>
            <a:tailEnd/>
          </a:ln>
        </p:spPr>
        <p:txBody>
          <a:bodyPr>
            <a:spAutoFit/>
          </a:bodyPr>
          <a:lstStyle/>
          <a:p>
            <a:pPr eaLnBrk="0" hangingPunct="0">
              <a:spcBef>
                <a:spcPts val="500"/>
              </a:spcBef>
              <a:spcAft>
                <a:spcPts val="500"/>
              </a:spcAft>
            </a:pPr>
            <a:r>
              <a:rPr lang="fr-CA">
                <a:solidFill>
                  <a:srgbClr val="99FF33"/>
                </a:solidFill>
              </a:rPr>
              <a:t>Il s'agit</a:t>
            </a:r>
            <a:r>
              <a:rPr lang="fr-CA"/>
              <a:t> </a:t>
            </a:r>
            <a:r>
              <a:rPr lang="fr-CA">
                <a:solidFill>
                  <a:srgbClr val="6666FF"/>
                </a:solidFill>
              </a:rPr>
              <a:t>d'un étrange monde</a:t>
            </a:r>
            <a:r>
              <a:rPr lang="fr-CA"/>
              <a:t>, </a:t>
            </a:r>
            <a:r>
              <a:rPr lang="fr-CA">
                <a:solidFill>
                  <a:srgbClr val="006600"/>
                </a:solidFill>
              </a:rPr>
              <a:t>dans lequel</a:t>
            </a:r>
            <a:r>
              <a:rPr lang="fr-CA"/>
              <a:t> </a:t>
            </a:r>
            <a:r>
              <a:rPr lang="fr-CA">
                <a:solidFill>
                  <a:srgbClr val="9900CC"/>
                </a:solidFill>
              </a:rPr>
              <a:t>l'image que l'on</a:t>
            </a:r>
            <a:r>
              <a:rPr lang="fr-CA"/>
              <a:t> </a:t>
            </a:r>
            <a:r>
              <a:rPr lang="fr-CA">
                <a:solidFill>
                  <a:srgbClr val="FF99FF"/>
                </a:solidFill>
              </a:rPr>
              <a:t>voit ne correspond pas</a:t>
            </a:r>
            <a:r>
              <a:rPr lang="fr-CA"/>
              <a:t> </a:t>
            </a:r>
            <a:r>
              <a:rPr lang="fr-CA">
                <a:solidFill>
                  <a:srgbClr val="00FFCC"/>
                </a:solidFill>
              </a:rPr>
              <a:t>à la représentation que</a:t>
            </a:r>
            <a:r>
              <a:rPr lang="fr-CA"/>
              <a:t> </a:t>
            </a:r>
            <a:r>
              <a:rPr lang="fr-CA">
                <a:solidFill>
                  <a:srgbClr val="CC0000"/>
                </a:solidFill>
              </a:rPr>
              <a:t>peut s'en faire le cerveau</a:t>
            </a:r>
            <a:r>
              <a:rPr lang="fr-CA" sz="2200"/>
              <a:t> </a:t>
            </a:r>
          </a:p>
          <a:p>
            <a:pPr eaLnBrk="0" hangingPunct="0">
              <a:spcBef>
                <a:spcPts val="500"/>
              </a:spcBef>
              <a:spcAft>
                <a:spcPts val="500"/>
              </a:spcAft>
            </a:pPr>
            <a:r>
              <a:rPr lang="fr-CA" sz="2200">
                <a:solidFill>
                  <a:srgbClr val="660066"/>
                </a:solidFill>
              </a:rPr>
              <a:t>Il se produit donc une impression étrange qu'a su exploiter à merveille le célèbre </a:t>
            </a:r>
          </a:p>
          <a:p>
            <a:pPr eaLnBrk="0" hangingPunct="0">
              <a:spcBef>
                <a:spcPts val="500"/>
              </a:spcBef>
              <a:spcAft>
                <a:spcPts val="500"/>
              </a:spcAft>
            </a:pPr>
            <a:r>
              <a:rPr lang="fr-CA" sz="2200" b="0">
                <a:solidFill>
                  <a:srgbClr val="9900CC"/>
                </a:solidFill>
              </a:rPr>
              <a:t>artiste hollandais</a:t>
            </a:r>
          </a:p>
          <a:p>
            <a:pPr eaLnBrk="0" hangingPunct="0">
              <a:spcBef>
                <a:spcPts val="500"/>
              </a:spcBef>
              <a:spcAft>
                <a:spcPts val="500"/>
              </a:spcAft>
            </a:pPr>
            <a:r>
              <a:rPr lang="fr-CA" sz="2200"/>
              <a:t> </a:t>
            </a:r>
            <a:r>
              <a:rPr lang="fr-FR" sz="4000">
                <a:solidFill>
                  <a:srgbClr val="0000FF"/>
                </a:solidFill>
                <a:cs typeface="Arial" charset="0"/>
              </a:rPr>
              <a:t>Maurits Cornelis Escher</a:t>
            </a:r>
            <a:endParaRPr lang="fr-CA" sz="2200"/>
          </a:p>
          <a:p>
            <a:pPr algn="r" eaLnBrk="0" hangingPunct="0">
              <a:spcBef>
                <a:spcPct val="50000"/>
              </a:spcBef>
            </a:pPr>
            <a:endParaRPr lang="fr-CA" sz="2200" u="sng"/>
          </a:p>
        </p:txBody>
      </p:sp>
      <p:sp>
        <p:nvSpPr>
          <p:cNvPr id="12292" name="Text Box 4"/>
          <p:cNvSpPr txBox="1">
            <a:spLocks noChangeArrowheads="1"/>
          </p:cNvSpPr>
          <p:nvPr/>
        </p:nvSpPr>
        <p:spPr bwMode="auto">
          <a:xfrm>
            <a:off x="5486400" y="-26988"/>
            <a:ext cx="3838575" cy="523876"/>
          </a:xfrm>
          <a:prstGeom prst="rect">
            <a:avLst/>
          </a:prstGeom>
          <a:noFill/>
          <a:ln w="9525">
            <a:noFill/>
            <a:miter lim="800000"/>
            <a:headEnd/>
            <a:tailEnd/>
          </a:ln>
        </p:spPr>
        <p:txBody>
          <a:bodyPr>
            <a:spAutoFit/>
          </a:bodyPr>
          <a:lstStyle/>
          <a:p>
            <a:pPr algn="ctr" eaLnBrk="0" hangingPunct="0">
              <a:spcBef>
                <a:spcPts val="500"/>
              </a:spcBef>
              <a:spcAft>
                <a:spcPts val="500"/>
              </a:spcAft>
              <a:defRPr/>
            </a:pPr>
            <a:r>
              <a:rPr lang="fr-CA" sz="2800" i="1" dirty="0">
                <a:solidFill>
                  <a:srgbClr val="FF0000"/>
                </a:solidFill>
                <a:effectLst>
                  <a:outerShdw blurRad="38100" dist="38100" dir="2700000" algn="tl">
                    <a:srgbClr val="C0C0C0"/>
                  </a:outerShdw>
                </a:effectLst>
              </a:rPr>
              <a:t>Illusions artistiques</a:t>
            </a:r>
          </a:p>
        </p:txBody>
      </p:sp>
      <p:sp>
        <p:nvSpPr>
          <p:cNvPr id="5" name="Espace réservé de la date 4"/>
          <p:cNvSpPr>
            <a:spLocks noGrp="1"/>
          </p:cNvSpPr>
          <p:nvPr>
            <p:ph type="dt" sz="half" idx="10"/>
          </p:nvPr>
        </p:nvSpPr>
        <p:spPr/>
        <p:txBody>
          <a:bodyPr/>
          <a:lstStyle/>
          <a:p>
            <a:pPr>
              <a:defRPr/>
            </a:pPr>
            <a:fld id="{7F699901-B526-4506-A4EB-F62EC852FAB1}" type="datetime1">
              <a:rPr lang="fr-FR" smtClean="0"/>
              <a:pPr>
                <a:defRPr/>
              </a:pPr>
              <a:t>06/12/2022</a:t>
            </a:fld>
            <a:endParaRPr lang="fr-FR"/>
          </a:p>
        </p:txBody>
      </p:sp>
      <p:sp>
        <p:nvSpPr>
          <p:cNvPr id="6" name="Espace réservé du numéro de diapositive 5"/>
          <p:cNvSpPr>
            <a:spLocks noGrp="1"/>
          </p:cNvSpPr>
          <p:nvPr>
            <p:ph type="sldNum" sz="quarter" idx="12"/>
          </p:nvPr>
        </p:nvSpPr>
        <p:spPr/>
        <p:txBody>
          <a:bodyPr/>
          <a:lstStyle/>
          <a:p>
            <a:pPr>
              <a:defRPr/>
            </a:pPr>
            <a:fld id="{BB352CA9-A2B1-4202-BAE6-27BC7DE3E346}" type="slidenum">
              <a:rPr lang="fr-FR" smtClean="0"/>
              <a:pPr>
                <a:defRPr/>
              </a:pPr>
              <a:t>18</a:t>
            </a:fld>
            <a:endParaRPr lang="fr-FR"/>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0" y="115888"/>
            <a:ext cx="9144000" cy="3540125"/>
          </a:xfrm>
          <a:prstGeom prst="rect">
            <a:avLst/>
          </a:prstGeom>
          <a:noFill/>
          <a:ln w="9525">
            <a:noFill/>
            <a:miter lim="800000"/>
            <a:headEnd/>
            <a:tailEnd/>
          </a:ln>
          <a:effectLst/>
        </p:spPr>
        <p:txBody>
          <a:bodyPr>
            <a:spAutoFit/>
          </a:bodyPr>
          <a:lstStyle/>
          <a:p>
            <a:pPr algn="ctr">
              <a:spcBef>
                <a:spcPct val="50000"/>
              </a:spcBef>
              <a:defRPr/>
            </a:pPr>
            <a:r>
              <a:rPr lang="fr-FR" sz="3200" dirty="0">
                <a:solidFill>
                  <a:srgbClr val="0000CC"/>
                </a:solidFill>
                <a:effectLst>
                  <a:outerShdw blurRad="38100" dist="38100" dir="2700000" algn="tl">
                    <a:srgbClr val="C0C0C0"/>
                  </a:outerShdw>
                </a:effectLst>
              </a:rPr>
              <a:t>DESSINS IMPOSSIBLES</a:t>
            </a:r>
          </a:p>
          <a:p>
            <a:pPr>
              <a:defRPr/>
            </a:pPr>
            <a:endParaRPr lang="fr-FR" sz="3200" dirty="0">
              <a:solidFill>
                <a:srgbClr val="0000CC"/>
              </a:solidFill>
            </a:endParaRPr>
          </a:p>
          <a:p>
            <a:pPr>
              <a:defRPr/>
            </a:pPr>
            <a:r>
              <a:rPr lang="fr-FR" sz="3200" dirty="0">
                <a:solidFill>
                  <a:srgbClr val="0000CC"/>
                </a:solidFill>
              </a:rPr>
              <a:t>Des parties différentes de chacun des dessins suscitent des interprétations incompatibles entres elles. </a:t>
            </a:r>
          </a:p>
          <a:p>
            <a:pPr>
              <a:defRPr/>
            </a:pPr>
            <a:r>
              <a:rPr lang="fr-FR" sz="3200" dirty="0">
                <a:solidFill>
                  <a:srgbClr val="0000CC"/>
                </a:solidFill>
              </a:rPr>
              <a:t>Tous les objets de cette catégorie ne pourraient pas exister</a:t>
            </a:r>
          </a:p>
        </p:txBody>
      </p:sp>
      <p:sp>
        <p:nvSpPr>
          <p:cNvPr id="3" name="Espace réservé de la date 2"/>
          <p:cNvSpPr>
            <a:spLocks noGrp="1"/>
          </p:cNvSpPr>
          <p:nvPr>
            <p:ph type="dt" sz="half" idx="10"/>
          </p:nvPr>
        </p:nvSpPr>
        <p:spPr/>
        <p:txBody>
          <a:bodyPr/>
          <a:lstStyle/>
          <a:p>
            <a:pPr>
              <a:defRPr/>
            </a:pPr>
            <a:fld id="{55C8D2E1-94E7-4950-9B13-813B136EED39}" type="datetime1">
              <a:rPr lang="fr-FR" smtClean="0"/>
              <a:pPr>
                <a:defRPr/>
              </a:pPr>
              <a:t>06/12/2022</a:t>
            </a:fld>
            <a:endParaRPr lang="fr-FR"/>
          </a:p>
        </p:txBody>
      </p:sp>
      <p:sp>
        <p:nvSpPr>
          <p:cNvPr id="4" name="Espace réservé du numéro de diapositive 3"/>
          <p:cNvSpPr>
            <a:spLocks noGrp="1"/>
          </p:cNvSpPr>
          <p:nvPr>
            <p:ph type="sldNum" sz="quarter" idx="12"/>
          </p:nvPr>
        </p:nvSpPr>
        <p:spPr/>
        <p:txBody>
          <a:bodyPr/>
          <a:lstStyle/>
          <a:p>
            <a:pPr>
              <a:defRPr/>
            </a:pPr>
            <a:fld id="{BB352CA9-A2B1-4202-BAE6-27BC7DE3E346}" type="slidenum">
              <a:rPr lang="fr-FR" smtClean="0"/>
              <a:pPr>
                <a:defRPr/>
              </a:pPr>
              <a:t>19</a:t>
            </a:fld>
            <a:endParaRPr lang="fr-F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nd1 copier"/>
          <p:cNvPicPr>
            <a:picLocks noChangeAspect="1" noChangeArrowheads="1"/>
          </p:cNvPicPr>
          <p:nvPr/>
        </p:nvPicPr>
        <p:blipFill>
          <a:blip r:embed="rId3" cstate="print"/>
          <a:srcRect/>
          <a:stretch>
            <a:fillRect/>
          </a:stretch>
        </p:blipFill>
        <p:spPr bwMode="auto">
          <a:xfrm>
            <a:off x="2732088" y="0"/>
            <a:ext cx="6411912" cy="6858000"/>
          </a:xfrm>
          <a:prstGeom prst="rect">
            <a:avLst/>
          </a:prstGeom>
          <a:noFill/>
          <a:ln w="9525">
            <a:noFill/>
            <a:miter lim="800000"/>
            <a:headEnd/>
            <a:tailEnd/>
          </a:ln>
        </p:spPr>
      </p:pic>
      <p:sp>
        <p:nvSpPr>
          <p:cNvPr id="5123" name="Rectangle 3"/>
          <p:cNvSpPr>
            <a:spLocks noGrp="1" noChangeArrowheads="1"/>
          </p:cNvSpPr>
          <p:nvPr>
            <p:ph type="title"/>
          </p:nvPr>
        </p:nvSpPr>
        <p:spPr>
          <a:xfrm>
            <a:off x="-228600" y="2667000"/>
            <a:ext cx="3200400" cy="1143000"/>
          </a:xfrm>
        </p:spPr>
        <p:txBody>
          <a:bodyPr/>
          <a:lstStyle/>
          <a:p>
            <a:pPr eaLnBrk="1" hangingPunct="1"/>
            <a:r>
              <a:rPr lang="fr-FR" sz="2600" smtClean="0"/>
              <a:t>INTRODUCTION</a:t>
            </a:r>
          </a:p>
        </p:txBody>
      </p:sp>
      <p:sp>
        <p:nvSpPr>
          <p:cNvPr id="4" name="Espace réservé de la date 3"/>
          <p:cNvSpPr>
            <a:spLocks noGrp="1"/>
          </p:cNvSpPr>
          <p:nvPr>
            <p:ph type="dt" sz="half" idx="10"/>
          </p:nvPr>
        </p:nvSpPr>
        <p:spPr/>
        <p:txBody>
          <a:bodyPr/>
          <a:lstStyle/>
          <a:p>
            <a:pPr>
              <a:defRPr/>
            </a:pPr>
            <a:fld id="{32A30E94-9C9C-473A-8033-C3E999DFC10D}"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FF281057-0427-4153-B976-D3CA20342997}" type="slidenum">
              <a:rPr lang="fr-FR" smtClean="0"/>
              <a:pPr>
                <a:defRPr/>
              </a:pPr>
              <a:t>2</a:t>
            </a:fld>
            <a:endParaRPr lang="fr-FR"/>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lephant4"/>
          <p:cNvPicPr>
            <a:picLocks noChangeAspect="1" noChangeArrowheads="1"/>
          </p:cNvPicPr>
          <p:nvPr/>
        </p:nvPicPr>
        <p:blipFill>
          <a:blip r:embed="rId3" cstate="print"/>
          <a:srcRect/>
          <a:stretch>
            <a:fillRect/>
          </a:stretch>
        </p:blipFill>
        <p:spPr bwMode="auto">
          <a:xfrm>
            <a:off x="251520" y="1556792"/>
            <a:ext cx="4792662" cy="4586287"/>
          </a:xfrm>
          <a:prstGeom prst="rect">
            <a:avLst/>
          </a:prstGeom>
          <a:noFill/>
          <a:ln w="9525">
            <a:noFill/>
            <a:miter lim="800000"/>
            <a:headEnd/>
            <a:tailEnd/>
          </a:ln>
        </p:spPr>
      </p:pic>
      <p:sp>
        <p:nvSpPr>
          <p:cNvPr id="23556" name="Text Box 4"/>
          <p:cNvSpPr txBox="1">
            <a:spLocks noChangeArrowheads="1"/>
          </p:cNvSpPr>
          <p:nvPr/>
        </p:nvSpPr>
        <p:spPr bwMode="auto">
          <a:xfrm>
            <a:off x="0" y="115888"/>
            <a:ext cx="9144000" cy="1692275"/>
          </a:xfrm>
          <a:prstGeom prst="rect">
            <a:avLst/>
          </a:prstGeom>
          <a:noFill/>
          <a:ln w="9525">
            <a:noFill/>
            <a:miter lim="800000"/>
            <a:headEnd/>
            <a:tailEnd/>
          </a:ln>
          <a:effectLst/>
        </p:spPr>
        <p:txBody>
          <a:bodyPr>
            <a:spAutoFit/>
          </a:bodyPr>
          <a:lstStyle/>
          <a:p>
            <a:pPr algn="ctr">
              <a:spcBef>
                <a:spcPct val="50000"/>
              </a:spcBef>
              <a:defRPr/>
            </a:pPr>
            <a:r>
              <a:rPr lang="fr-FR" sz="3200" dirty="0">
                <a:solidFill>
                  <a:srgbClr val="CC0099"/>
                </a:solidFill>
                <a:effectLst>
                  <a:outerShdw blurRad="38100" dist="38100" dir="2700000" algn="tl">
                    <a:srgbClr val="C0C0C0"/>
                  </a:outerShdw>
                </a:effectLst>
              </a:rPr>
              <a:t>DESSINS IMPOSSIBLES</a:t>
            </a:r>
          </a:p>
          <a:p>
            <a:pPr algn="ctr">
              <a:spcBef>
                <a:spcPct val="50000"/>
              </a:spcBef>
              <a:defRPr/>
            </a:pPr>
            <a:r>
              <a:rPr lang="fr-FR" dirty="0">
                <a:solidFill>
                  <a:srgbClr val="CC0099"/>
                </a:solidFill>
                <a:effectLst>
                  <a:outerShdw blurRad="38100" dist="38100" dir="2700000" algn="tl">
                    <a:srgbClr val="C0C0C0"/>
                  </a:outerShdw>
                </a:effectLst>
              </a:rPr>
              <a:t>COMBIEN DE PATTES POSSEDE CET ELEPHANT ???</a:t>
            </a:r>
          </a:p>
          <a:p>
            <a:pPr algn="ctr">
              <a:spcBef>
                <a:spcPct val="50000"/>
              </a:spcBef>
              <a:defRPr/>
            </a:pPr>
            <a:r>
              <a:rPr lang="fr-FR" dirty="0">
                <a:solidFill>
                  <a:srgbClr val="CC0099"/>
                </a:solidFill>
                <a:effectLst>
                  <a:outerShdw blurRad="38100" dist="38100" dir="2700000" algn="tl">
                    <a:srgbClr val="C0C0C0"/>
                  </a:outerShdw>
                </a:effectLst>
              </a:rPr>
              <a:t>COMBIEN DE COLONNES ???</a:t>
            </a:r>
          </a:p>
        </p:txBody>
      </p:sp>
      <p:pic>
        <p:nvPicPr>
          <p:cNvPr id="35844" name="Picture 4"/>
          <p:cNvPicPr>
            <a:picLocks noChangeAspect="1" noChangeArrowheads="1"/>
          </p:cNvPicPr>
          <p:nvPr/>
        </p:nvPicPr>
        <p:blipFill>
          <a:blip r:embed="rId4" cstate="print"/>
          <a:srcRect/>
          <a:stretch>
            <a:fillRect/>
          </a:stretch>
        </p:blipFill>
        <p:spPr bwMode="auto">
          <a:xfrm>
            <a:off x="6049963" y="2708275"/>
            <a:ext cx="3130550" cy="4149725"/>
          </a:xfrm>
          <a:prstGeom prst="rect">
            <a:avLst/>
          </a:prstGeom>
          <a:noFill/>
          <a:ln w="9525">
            <a:noFill/>
            <a:miter lim="800000"/>
            <a:headEnd/>
            <a:tailEnd/>
          </a:ln>
        </p:spPr>
      </p:pic>
      <p:sp>
        <p:nvSpPr>
          <p:cNvPr id="5" name="Espace réservé de la date 4"/>
          <p:cNvSpPr>
            <a:spLocks noGrp="1"/>
          </p:cNvSpPr>
          <p:nvPr>
            <p:ph type="dt" sz="half" idx="10"/>
          </p:nvPr>
        </p:nvSpPr>
        <p:spPr/>
        <p:txBody>
          <a:bodyPr/>
          <a:lstStyle/>
          <a:p>
            <a:pPr>
              <a:defRPr/>
            </a:pPr>
            <a:fld id="{A675B9E1-AFBD-4C25-9D57-58094051E8A5}" type="datetime1">
              <a:rPr lang="fr-FR" smtClean="0"/>
              <a:pPr>
                <a:defRPr/>
              </a:pPr>
              <a:t>06/12/2022</a:t>
            </a:fld>
            <a:endParaRPr lang="fr-FR"/>
          </a:p>
        </p:txBody>
      </p:sp>
      <p:sp>
        <p:nvSpPr>
          <p:cNvPr id="6" name="Espace réservé du numéro de diapositive 5"/>
          <p:cNvSpPr>
            <a:spLocks noGrp="1"/>
          </p:cNvSpPr>
          <p:nvPr>
            <p:ph type="sldNum" sz="quarter" idx="12"/>
          </p:nvPr>
        </p:nvSpPr>
        <p:spPr/>
        <p:txBody>
          <a:bodyPr/>
          <a:lstStyle/>
          <a:p>
            <a:pPr>
              <a:defRPr/>
            </a:pPr>
            <a:fld id="{BB352CA9-A2B1-4202-BAE6-27BC7DE3E346}" type="slidenum">
              <a:rPr lang="fr-FR" smtClean="0"/>
              <a:pPr>
                <a:defRPr/>
              </a:pPr>
              <a:t>20</a:t>
            </a:fld>
            <a:endParaRPr lang="fr-F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p:cNvSpPr>
          <p:nvPr>
            <p:ph type="title"/>
          </p:nvPr>
        </p:nvSpPr>
        <p:spPr>
          <a:xfrm>
            <a:off x="468313" y="2060575"/>
            <a:ext cx="8229600" cy="1143000"/>
          </a:xfrm>
        </p:spPr>
        <p:txBody>
          <a:bodyPr rtlCol="0">
            <a:normAutofit/>
          </a:bodyPr>
          <a:lstStyle/>
          <a:p>
            <a:pPr eaLnBrk="1" fontAlgn="auto" hangingPunct="1">
              <a:spcAft>
                <a:spcPts val="0"/>
              </a:spcAft>
              <a:defRPr/>
            </a:pPr>
            <a:r>
              <a:rPr lang="fr-FR" sz="6000" b="1" dirty="0" smtClean="0">
                <a:solidFill>
                  <a:srgbClr val="FF3399"/>
                </a:solidFill>
                <a:effectLst>
                  <a:outerShdw blurRad="38100" dist="38100" dir="2700000" algn="tl">
                    <a:srgbClr val="C0C0C0"/>
                  </a:outerShdw>
                </a:effectLst>
              </a:rPr>
              <a:t>LES VOIES</a:t>
            </a:r>
            <a:r>
              <a:rPr lang="fr-FR" sz="6000" b="1" dirty="0" smtClean="0">
                <a:solidFill>
                  <a:srgbClr val="66FFFF"/>
                </a:solidFill>
                <a:effectLst>
                  <a:outerShdw blurRad="38100" dist="38100" dir="2700000" algn="tl">
                    <a:srgbClr val="C0C0C0"/>
                  </a:outerShdw>
                </a:effectLst>
              </a:rPr>
              <a:t> </a:t>
            </a:r>
            <a:r>
              <a:rPr lang="fr-FR" sz="6000" b="1" dirty="0" smtClean="0">
                <a:solidFill>
                  <a:srgbClr val="FF3399"/>
                </a:solidFill>
                <a:effectLst>
                  <a:outerShdw blurRad="38100" dist="38100" dir="2700000" algn="tl">
                    <a:srgbClr val="C0C0C0"/>
                  </a:outerShdw>
                </a:effectLst>
              </a:rPr>
              <a:t>VISUELLES</a:t>
            </a:r>
          </a:p>
        </p:txBody>
      </p:sp>
      <p:sp>
        <p:nvSpPr>
          <p:cNvPr id="3" name="Espace réservé de la date 2"/>
          <p:cNvSpPr>
            <a:spLocks noGrp="1"/>
          </p:cNvSpPr>
          <p:nvPr>
            <p:ph type="dt" sz="half" idx="10"/>
          </p:nvPr>
        </p:nvSpPr>
        <p:spPr/>
        <p:txBody>
          <a:bodyPr/>
          <a:lstStyle/>
          <a:p>
            <a:pPr>
              <a:defRPr/>
            </a:pPr>
            <a:fld id="{34A08265-1074-4CF9-A01D-7FCC72D6E0AD}" type="datetime1">
              <a:rPr lang="fr-FR" smtClean="0"/>
              <a:pPr>
                <a:defRPr/>
              </a:pPr>
              <a:t>06/12/2022</a:t>
            </a:fld>
            <a:endParaRPr lang="fr-FR"/>
          </a:p>
        </p:txBody>
      </p:sp>
      <p:sp>
        <p:nvSpPr>
          <p:cNvPr id="4" name="Espace réservé du numéro de diapositive 3"/>
          <p:cNvSpPr>
            <a:spLocks noGrp="1"/>
          </p:cNvSpPr>
          <p:nvPr>
            <p:ph type="sldNum" sz="quarter" idx="12"/>
          </p:nvPr>
        </p:nvSpPr>
        <p:spPr/>
        <p:txBody>
          <a:bodyPr/>
          <a:lstStyle/>
          <a:p>
            <a:pPr>
              <a:defRPr/>
            </a:pPr>
            <a:fld id="{28BFA3A9-5916-4883-A46C-5161D0EE3576}" type="slidenum">
              <a:rPr lang="fr-FR" smtClean="0"/>
              <a:pPr>
                <a:defRPr/>
              </a:pPr>
              <a:t>21</a:t>
            </a:fld>
            <a:endParaRPr lang="fr-F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6200"/>
            <a:ext cx="7772400" cy="696913"/>
          </a:xfrm>
        </p:spPr>
        <p:txBody>
          <a:bodyPr/>
          <a:lstStyle/>
          <a:p>
            <a:pPr eaLnBrk="1" hangingPunct="1"/>
            <a:r>
              <a:rPr lang="fr-FR" sz="2400" smtClean="0">
                <a:solidFill>
                  <a:srgbClr val="0000CC"/>
                </a:solidFill>
              </a:rPr>
              <a:t>Schéma général des voies visuelles</a:t>
            </a:r>
          </a:p>
        </p:txBody>
      </p:sp>
      <p:sp>
        <p:nvSpPr>
          <p:cNvPr id="40963" name="Text Box 4"/>
          <p:cNvSpPr txBox="1">
            <a:spLocks noChangeArrowheads="1"/>
          </p:cNvSpPr>
          <p:nvPr/>
        </p:nvSpPr>
        <p:spPr bwMode="auto">
          <a:xfrm>
            <a:off x="228600" y="4724400"/>
            <a:ext cx="1270000" cy="701675"/>
          </a:xfrm>
          <a:prstGeom prst="rect">
            <a:avLst/>
          </a:prstGeom>
          <a:noFill/>
          <a:ln w="9525">
            <a:noFill/>
            <a:miter lim="800000"/>
            <a:headEnd/>
            <a:tailEnd/>
          </a:ln>
        </p:spPr>
        <p:txBody>
          <a:bodyPr wrap="none">
            <a:spAutoFit/>
          </a:bodyPr>
          <a:lstStyle/>
          <a:p>
            <a:pPr algn="ctr"/>
            <a:r>
              <a:rPr lang="fr-FR" sz="2000" b="0"/>
              <a:t>Stimulus</a:t>
            </a:r>
          </a:p>
          <a:p>
            <a:pPr algn="ctr"/>
            <a:r>
              <a:rPr lang="fr-FR" sz="2000" b="0"/>
              <a:t>(Lumière)</a:t>
            </a:r>
          </a:p>
        </p:txBody>
      </p:sp>
      <p:sp>
        <p:nvSpPr>
          <p:cNvPr id="40964" name="Text Box 5"/>
          <p:cNvSpPr txBox="1">
            <a:spLocks noChangeArrowheads="1"/>
          </p:cNvSpPr>
          <p:nvPr/>
        </p:nvSpPr>
        <p:spPr bwMode="auto">
          <a:xfrm>
            <a:off x="5410200" y="4419600"/>
            <a:ext cx="1962150" cy="396875"/>
          </a:xfrm>
          <a:prstGeom prst="rect">
            <a:avLst/>
          </a:prstGeom>
          <a:noFill/>
          <a:ln w="9525">
            <a:noFill/>
            <a:miter lim="800000"/>
            <a:headEnd/>
            <a:tailEnd/>
          </a:ln>
        </p:spPr>
        <p:txBody>
          <a:bodyPr wrap="none">
            <a:spAutoFit/>
          </a:bodyPr>
          <a:lstStyle/>
          <a:p>
            <a:r>
              <a:rPr lang="fr-FR" sz="2000">
                <a:solidFill>
                  <a:schemeClr val="accent1"/>
                </a:solidFill>
              </a:rPr>
              <a:t>Nerfs optiques</a:t>
            </a:r>
          </a:p>
        </p:txBody>
      </p:sp>
      <p:sp>
        <p:nvSpPr>
          <p:cNvPr id="24581" name="Text Box 6"/>
          <p:cNvSpPr txBox="1">
            <a:spLocks noChangeArrowheads="1"/>
          </p:cNvSpPr>
          <p:nvPr/>
        </p:nvSpPr>
        <p:spPr bwMode="auto">
          <a:xfrm>
            <a:off x="3492500" y="3048000"/>
            <a:ext cx="1368425" cy="1311275"/>
          </a:xfrm>
          <a:prstGeom prst="rect">
            <a:avLst/>
          </a:prstGeom>
          <a:noFill/>
          <a:ln w="9525">
            <a:noFill/>
            <a:miter lim="800000"/>
            <a:headEnd/>
            <a:tailEnd/>
          </a:ln>
        </p:spPr>
        <p:txBody>
          <a:bodyPr wrap="none">
            <a:spAutoFit/>
          </a:bodyPr>
          <a:lstStyle/>
          <a:p>
            <a:pPr algn="ctr">
              <a:defRPr/>
            </a:pPr>
            <a:r>
              <a:rPr lang="fr-FR" sz="2000">
                <a:solidFill>
                  <a:srgbClr val="CC0099"/>
                </a:solidFill>
                <a:effectLst>
                  <a:outerShdw blurRad="38100" dist="38100" dir="2700000" algn="tl">
                    <a:srgbClr val="C0C0C0"/>
                  </a:outerShdw>
                </a:effectLst>
              </a:rPr>
              <a:t>Noyau</a:t>
            </a:r>
          </a:p>
          <a:p>
            <a:pPr algn="ctr">
              <a:defRPr/>
            </a:pPr>
            <a:r>
              <a:rPr lang="fr-FR" sz="2000">
                <a:solidFill>
                  <a:srgbClr val="CC0099"/>
                </a:solidFill>
                <a:effectLst>
                  <a:outerShdw blurRad="38100" dist="38100" dir="2700000" algn="tl">
                    <a:srgbClr val="C0C0C0"/>
                  </a:outerShdw>
                </a:effectLst>
              </a:rPr>
              <a:t>du corps </a:t>
            </a:r>
          </a:p>
          <a:p>
            <a:pPr algn="ctr">
              <a:defRPr/>
            </a:pPr>
            <a:r>
              <a:rPr lang="fr-FR" sz="2000">
                <a:solidFill>
                  <a:srgbClr val="CC0099"/>
                </a:solidFill>
                <a:effectLst>
                  <a:outerShdw blurRad="38100" dist="38100" dir="2700000" algn="tl">
                    <a:srgbClr val="C0C0C0"/>
                  </a:outerShdw>
                </a:effectLst>
              </a:rPr>
              <a:t>genouillé </a:t>
            </a:r>
          </a:p>
          <a:p>
            <a:pPr algn="ctr">
              <a:defRPr/>
            </a:pPr>
            <a:r>
              <a:rPr lang="fr-FR" sz="2000">
                <a:solidFill>
                  <a:srgbClr val="CC0099"/>
                </a:solidFill>
                <a:effectLst>
                  <a:outerShdw blurRad="38100" dist="38100" dir="2700000" algn="tl">
                    <a:srgbClr val="C0C0C0"/>
                  </a:outerShdw>
                </a:effectLst>
              </a:rPr>
              <a:t>latéral</a:t>
            </a:r>
          </a:p>
        </p:txBody>
      </p:sp>
      <p:sp>
        <p:nvSpPr>
          <p:cNvPr id="40966" name="Text Box 10"/>
          <p:cNvSpPr txBox="1">
            <a:spLocks noChangeArrowheads="1"/>
          </p:cNvSpPr>
          <p:nvPr/>
        </p:nvSpPr>
        <p:spPr bwMode="auto">
          <a:xfrm>
            <a:off x="7162800" y="5486400"/>
            <a:ext cx="1116013" cy="457200"/>
          </a:xfrm>
          <a:prstGeom prst="rect">
            <a:avLst/>
          </a:prstGeom>
          <a:noFill/>
          <a:ln w="9525">
            <a:noFill/>
            <a:miter lim="800000"/>
            <a:headEnd/>
            <a:tailEnd/>
          </a:ln>
        </p:spPr>
        <p:txBody>
          <a:bodyPr wrap="none">
            <a:spAutoFit/>
          </a:bodyPr>
          <a:lstStyle/>
          <a:p>
            <a:r>
              <a:rPr lang="fr-FR">
                <a:solidFill>
                  <a:srgbClr val="0066FF"/>
                </a:solidFill>
              </a:rPr>
              <a:t>Rétine</a:t>
            </a:r>
          </a:p>
        </p:txBody>
      </p:sp>
      <p:sp>
        <p:nvSpPr>
          <p:cNvPr id="40967" name="Text Box 11"/>
          <p:cNvSpPr txBox="1">
            <a:spLocks noChangeArrowheads="1"/>
          </p:cNvSpPr>
          <p:nvPr/>
        </p:nvSpPr>
        <p:spPr bwMode="auto">
          <a:xfrm>
            <a:off x="4876800" y="3429000"/>
            <a:ext cx="1612900" cy="396875"/>
          </a:xfrm>
          <a:prstGeom prst="rect">
            <a:avLst/>
          </a:prstGeom>
          <a:noFill/>
          <a:ln w="9525">
            <a:noFill/>
            <a:miter lim="800000"/>
            <a:headEnd/>
            <a:tailEnd/>
          </a:ln>
        </p:spPr>
        <p:txBody>
          <a:bodyPr wrap="none">
            <a:spAutoFit/>
          </a:bodyPr>
          <a:lstStyle/>
          <a:p>
            <a:r>
              <a:rPr lang="fr-FR" sz="2000">
                <a:solidFill>
                  <a:srgbClr val="0066FF"/>
                </a:solidFill>
              </a:rPr>
              <a:t>THALAMUS</a:t>
            </a:r>
          </a:p>
        </p:txBody>
      </p:sp>
      <p:sp>
        <p:nvSpPr>
          <p:cNvPr id="40968" name="Rectangle 17"/>
          <p:cNvSpPr>
            <a:spLocks noChangeArrowheads="1"/>
          </p:cNvSpPr>
          <p:nvPr/>
        </p:nvSpPr>
        <p:spPr bwMode="auto">
          <a:xfrm>
            <a:off x="3563938" y="3068638"/>
            <a:ext cx="1143000" cy="1295400"/>
          </a:xfrm>
          <a:prstGeom prst="rect">
            <a:avLst/>
          </a:prstGeom>
          <a:noFill/>
          <a:ln w="9525">
            <a:solidFill>
              <a:schemeClr val="tx1"/>
            </a:solidFill>
            <a:miter lim="800000"/>
            <a:headEnd/>
            <a:tailEnd/>
          </a:ln>
        </p:spPr>
        <p:txBody>
          <a:bodyPr wrap="none" anchor="ctr"/>
          <a:lstStyle/>
          <a:p>
            <a:endParaRPr lang="fr-FR" b="0"/>
          </a:p>
        </p:txBody>
      </p:sp>
      <p:sp>
        <p:nvSpPr>
          <p:cNvPr id="40969" name="AutoShape 19"/>
          <p:cNvSpPr>
            <a:spLocks noChangeArrowheads="1"/>
          </p:cNvSpPr>
          <p:nvPr/>
        </p:nvSpPr>
        <p:spPr bwMode="auto">
          <a:xfrm rot="-1844756">
            <a:off x="1447800" y="5105400"/>
            <a:ext cx="762000" cy="914400"/>
          </a:xfrm>
          <a:prstGeom prst="lightningBolt">
            <a:avLst/>
          </a:prstGeom>
          <a:solidFill>
            <a:srgbClr val="FFFF00"/>
          </a:solidFill>
          <a:ln w="9525">
            <a:solidFill>
              <a:schemeClr val="tx1"/>
            </a:solidFill>
            <a:miter lim="800000"/>
            <a:headEnd/>
            <a:tailEnd/>
          </a:ln>
        </p:spPr>
        <p:txBody>
          <a:bodyPr wrap="none" anchor="ctr"/>
          <a:lstStyle/>
          <a:p>
            <a:endParaRPr lang="fr-FR" b="0"/>
          </a:p>
        </p:txBody>
      </p:sp>
      <p:grpSp>
        <p:nvGrpSpPr>
          <p:cNvPr id="40970" name="Group 27"/>
          <p:cNvGrpSpPr>
            <a:grpSpLocks/>
          </p:cNvGrpSpPr>
          <p:nvPr/>
        </p:nvGrpSpPr>
        <p:grpSpPr bwMode="auto">
          <a:xfrm>
            <a:off x="2374900" y="5157788"/>
            <a:ext cx="4765675" cy="1066800"/>
            <a:chOff x="118" y="3120"/>
            <a:chExt cx="3002" cy="672"/>
          </a:xfrm>
        </p:grpSpPr>
        <p:grpSp>
          <p:nvGrpSpPr>
            <p:cNvPr id="40980" name="Group 12"/>
            <p:cNvGrpSpPr>
              <a:grpSpLocks/>
            </p:cNvGrpSpPr>
            <p:nvPr/>
          </p:nvGrpSpPr>
          <p:grpSpPr bwMode="auto">
            <a:xfrm>
              <a:off x="118" y="3120"/>
              <a:ext cx="3002" cy="672"/>
              <a:chOff x="73" y="3024"/>
              <a:chExt cx="3002" cy="672"/>
            </a:xfrm>
          </p:grpSpPr>
          <p:sp>
            <p:nvSpPr>
              <p:cNvPr id="40983" name="Text Box 13"/>
              <p:cNvSpPr txBox="1">
                <a:spLocks noChangeArrowheads="1"/>
              </p:cNvSpPr>
              <p:nvPr/>
            </p:nvSpPr>
            <p:spPr bwMode="auto">
              <a:xfrm>
                <a:off x="73" y="3062"/>
                <a:ext cx="899" cy="634"/>
              </a:xfrm>
              <a:prstGeom prst="rect">
                <a:avLst/>
              </a:prstGeom>
              <a:noFill/>
              <a:ln w="9525">
                <a:noFill/>
                <a:miter lim="800000"/>
                <a:headEnd/>
                <a:tailEnd/>
              </a:ln>
            </p:spPr>
            <p:txBody>
              <a:bodyPr wrap="none">
                <a:spAutoFit/>
              </a:bodyPr>
              <a:lstStyle/>
              <a:p>
                <a:pPr algn="ctr"/>
                <a:r>
                  <a:rPr lang="fr-FR" sz="2000">
                    <a:solidFill>
                      <a:srgbClr val="FF0000"/>
                    </a:solidFill>
                  </a:rPr>
                  <a:t>Bâtonnets</a:t>
                </a:r>
              </a:p>
              <a:p>
                <a:pPr algn="ctr"/>
                <a:r>
                  <a:rPr lang="fr-FR" sz="2000"/>
                  <a:t>et</a:t>
                </a:r>
              </a:p>
              <a:p>
                <a:pPr algn="ctr"/>
                <a:r>
                  <a:rPr lang="fr-FR" sz="2000">
                    <a:solidFill>
                      <a:srgbClr val="006600"/>
                    </a:solidFill>
                  </a:rPr>
                  <a:t>Cônes</a:t>
                </a:r>
              </a:p>
            </p:txBody>
          </p:sp>
          <p:sp>
            <p:nvSpPr>
              <p:cNvPr id="40984" name="Text Box 14"/>
              <p:cNvSpPr txBox="1">
                <a:spLocks noChangeArrowheads="1"/>
              </p:cNvSpPr>
              <p:nvPr/>
            </p:nvSpPr>
            <p:spPr bwMode="auto">
              <a:xfrm>
                <a:off x="994" y="3158"/>
                <a:ext cx="871" cy="442"/>
              </a:xfrm>
              <a:prstGeom prst="rect">
                <a:avLst/>
              </a:prstGeom>
              <a:noFill/>
              <a:ln w="9525">
                <a:noFill/>
                <a:miter lim="800000"/>
                <a:headEnd/>
                <a:tailEnd/>
              </a:ln>
            </p:spPr>
            <p:txBody>
              <a:bodyPr wrap="none">
                <a:spAutoFit/>
              </a:bodyPr>
              <a:lstStyle/>
              <a:p>
                <a:pPr algn="ctr"/>
                <a:r>
                  <a:rPr lang="fr-FR" sz="2000">
                    <a:solidFill>
                      <a:srgbClr val="660033"/>
                    </a:solidFill>
                  </a:rPr>
                  <a:t>Cellules</a:t>
                </a:r>
              </a:p>
              <a:p>
                <a:pPr algn="ctr"/>
                <a:r>
                  <a:rPr lang="fr-FR" sz="2000">
                    <a:solidFill>
                      <a:srgbClr val="660033"/>
                    </a:solidFill>
                  </a:rPr>
                  <a:t>bipolaires</a:t>
                </a:r>
              </a:p>
            </p:txBody>
          </p:sp>
          <p:sp>
            <p:nvSpPr>
              <p:cNvPr id="40985" name="Text Box 15"/>
              <p:cNvSpPr txBox="1">
                <a:spLocks noChangeArrowheads="1"/>
              </p:cNvSpPr>
              <p:nvPr/>
            </p:nvSpPr>
            <p:spPr bwMode="auto">
              <a:xfrm>
                <a:off x="1821" y="3158"/>
                <a:ext cx="1254" cy="442"/>
              </a:xfrm>
              <a:prstGeom prst="rect">
                <a:avLst/>
              </a:prstGeom>
              <a:noFill/>
              <a:ln w="9525">
                <a:noFill/>
                <a:miter lim="800000"/>
                <a:headEnd/>
                <a:tailEnd/>
              </a:ln>
            </p:spPr>
            <p:txBody>
              <a:bodyPr wrap="none">
                <a:spAutoFit/>
              </a:bodyPr>
              <a:lstStyle/>
              <a:p>
                <a:pPr algn="ctr"/>
                <a:r>
                  <a:rPr lang="fr-FR" sz="2000">
                    <a:solidFill>
                      <a:srgbClr val="000099"/>
                    </a:solidFill>
                  </a:rPr>
                  <a:t>Cellules</a:t>
                </a:r>
              </a:p>
              <a:p>
                <a:pPr algn="ctr"/>
                <a:r>
                  <a:rPr lang="fr-FR" sz="2000">
                    <a:solidFill>
                      <a:srgbClr val="000099"/>
                    </a:solidFill>
                  </a:rPr>
                  <a:t>ganglionnaires</a:t>
                </a:r>
              </a:p>
            </p:txBody>
          </p:sp>
          <p:sp>
            <p:nvSpPr>
              <p:cNvPr id="40986" name="Rectangle 16"/>
              <p:cNvSpPr>
                <a:spLocks noChangeArrowheads="1"/>
              </p:cNvSpPr>
              <p:nvPr/>
            </p:nvSpPr>
            <p:spPr bwMode="auto">
              <a:xfrm>
                <a:off x="96" y="3024"/>
                <a:ext cx="2949" cy="672"/>
              </a:xfrm>
              <a:prstGeom prst="rect">
                <a:avLst/>
              </a:prstGeom>
              <a:noFill/>
              <a:ln w="9525">
                <a:solidFill>
                  <a:schemeClr val="tx1"/>
                </a:solidFill>
                <a:miter lim="800000"/>
                <a:headEnd/>
                <a:tailEnd/>
              </a:ln>
            </p:spPr>
            <p:txBody>
              <a:bodyPr wrap="none" anchor="ctr"/>
              <a:lstStyle/>
              <a:p>
                <a:endParaRPr lang="fr-FR" b="0"/>
              </a:p>
            </p:txBody>
          </p:sp>
        </p:grpSp>
        <p:sp>
          <p:nvSpPr>
            <p:cNvPr id="40981" name="Line 20"/>
            <p:cNvSpPr>
              <a:spLocks noChangeShapeType="1"/>
            </p:cNvSpPr>
            <p:nvPr/>
          </p:nvSpPr>
          <p:spPr bwMode="auto">
            <a:xfrm>
              <a:off x="816" y="3456"/>
              <a:ext cx="192" cy="0"/>
            </a:xfrm>
            <a:prstGeom prst="line">
              <a:avLst/>
            </a:prstGeom>
            <a:noFill/>
            <a:ln w="9525">
              <a:solidFill>
                <a:schemeClr val="tx1"/>
              </a:solidFill>
              <a:round/>
              <a:headEnd/>
              <a:tailEnd type="triangle" w="med" len="med"/>
            </a:ln>
          </p:spPr>
          <p:txBody>
            <a:bodyPr/>
            <a:lstStyle/>
            <a:p>
              <a:endParaRPr lang="fr-FR"/>
            </a:p>
          </p:txBody>
        </p:sp>
        <p:sp>
          <p:nvSpPr>
            <p:cNvPr id="40982" name="Line 21"/>
            <p:cNvSpPr>
              <a:spLocks noChangeShapeType="1"/>
            </p:cNvSpPr>
            <p:nvPr/>
          </p:nvSpPr>
          <p:spPr bwMode="auto">
            <a:xfrm>
              <a:off x="1776" y="3456"/>
              <a:ext cx="192" cy="0"/>
            </a:xfrm>
            <a:prstGeom prst="line">
              <a:avLst/>
            </a:prstGeom>
            <a:noFill/>
            <a:ln w="9525">
              <a:solidFill>
                <a:schemeClr val="tx1"/>
              </a:solidFill>
              <a:round/>
              <a:headEnd/>
              <a:tailEnd type="triangle" w="med" len="med"/>
            </a:ln>
          </p:spPr>
          <p:txBody>
            <a:bodyPr/>
            <a:lstStyle/>
            <a:p>
              <a:endParaRPr lang="fr-FR"/>
            </a:p>
          </p:txBody>
        </p:sp>
      </p:grpSp>
      <p:sp>
        <p:nvSpPr>
          <p:cNvPr id="40971" name="Line 22"/>
          <p:cNvSpPr>
            <a:spLocks noChangeShapeType="1"/>
          </p:cNvSpPr>
          <p:nvPr/>
        </p:nvSpPr>
        <p:spPr bwMode="auto">
          <a:xfrm flipH="1" flipV="1">
            <a:off x="4267200" y="4419600"/>
            <a:ext cx="1600200" cy="762000"/>
          </a:xfrm>
          <a:prstGeom prst="line">
            <a:avLst/>
          </a:prstGeom>
          <a:noFill/>
          <a:ln w="57150">
            <a:solidFill>
              <a:schemeClr val="accent1"/>
            </a:solidFill>
            <a:round/>
            <a:headEnd/>
            <a:tailEnd type="triangle" w="med" len="med"/>
          </a:ln>
        </p:spPr>
        <p:txBody>
          <a:bodyPr/>
          <a:lstStyle/>
          <a:p>
            <a:endParaRPr lang="fr-FR"/>
          </a:p>
        </p:txBody>
      </p:sp>
      <p:sp>
        <p:nvSpPr>
          <p:cNvPr id="40972" name="Line 23"/>
          <p:cNvSpPr>
            <a:spLocks noChangeShapeType="1"/>
          </p:cNvSpPr>
          <p:nvPr/>
        </p:nvSpPr>
        <p:spPr bwMode="auto">
          <a:xfrm flipH="1" flipV="1">
            <a:off x="3352800" y="2362200"/>
            <a:ext cx="838200" cy="609600"/>
          </a:xfrm>
          <a:prstGeom prst="line">
            <a:avLst/>
          </a:prstGeom>
          <a:noFill/>
          <a:ln w="38100">
            <a:solidFill>
              <a:schemeClr val="tx1"/>
            </a:solidFill>
            <a:round/>
            <a:headEnd/>
            <a:tailEnd type="triangle" w="med" len="med"/>
          </a:ln>
        </p:spPr>
        <p:txBody>
          <a:bodyPr/>
          <a:lstStyle/>
          <a:p>
            <a:endParaRPr lang="fr-FR"/>
          </a:p>
        </p:txBody>
      </p:sp>
      <p:grpSp>
        <p:nvGrpSpPr>
          <p:cNvPr id="40973" name="Group 26"/>
          <p:cNvGrpSpPr>
            <a:grpSpLocks/>
          </p:cNvGrpSpPr>
          <p:nvPr/>
        </p:nvGrpSpPr>
        <p:grpSpPr bwMode="auto">
          <a:xfrm>
            <a:off x="2590800" y="838200"/>
            <a:ext cx="3429000" cy="1524000"/>
            <a:chOff x="3504" y="1344"/>
            <a:chExt cx="2160" cy="960"/>
          </a:xfrm>
        </p:grpSpPr>
        <p:sp>
          <p:nvSpPr>
            <p:cNvPr id="40975" name="Text Box 7"/>
            <p:cNvSpPr txBox="1">
              <a:spLocks noChangeArrowheads="1"/>
            </p:cNvSpPr>
            <p:nvPr/>
          </p:nvSpPr>
          <p:spPr bwMode="auto">
            <a:xfrm>
              <a:off x="3552" y="1807"/>
              <a:ext cx="828" cy="442"/>
            </a:xfrm>
            <a:prstGeom prst="rect">
              <a:avLst/>
            </a:prstGeom>
            <a:noFill/>
            <a:ln w="9525">
              <a:noFill/>
              <a:miter lim="800000"/>
              <a:headEnd/>
              <a:tailEnd/>
            </a:ln>
          </p:spPr>
          <p:txBody>
            <a:bodyPr wrap="none">
              <a:spAutoFit/>
            </a:bodyPr>
            <a:lstStyle/>
            <a:p>
              <a:r>
                <a:rPr lang="fr-FR" sz="2000">
                  <a:solidFill>
                    <a:srgbClr val="CC0099"/>
                  </a:solidFill>
                </a:rPr>
                <a:t>CORTEX </a:t>
              </a:r>
            </a:p>
            <a:p>
              <a:r>
                <a:rPr lang="fr-FR" sz="2000">
                  <a:solidFill>
                    <a:srgbClr val="CC0099"/>
                  </a:solidFill>
                </a:rPr>
                <a:t>VISUEL</a:t>
              </a:r>
            </a:p>
          </p:txBody>
        </p:sp>
        <p:sp>
          <p:nvSpPr>
            <p:cNvPr id="24591" name="Text Box 8"/>
            <p:cNvSpPr txBox="1">
              <a:spLocks noChangeArrowheads="1"/>
            </p:cNvSpPr>
            <p:nvPr/>
          </p:nvSpPr>
          <p:spPr bwMode="auto">
            <a:xfrm>
              <a:off x="4486" y="1663"/>
              <a:ext cx="1086" cy="634"/>
            </a:xfrm>
            <a:prstGeom prst="rect">
              <a:avLst/>
            </a:prstGeom>
            <a:noFill/>
            <a:ln w="9525">
              <a:noFill/>
              <a:miter lim="800000"/>
              <a:headEnd/>
              <a:tailEnd/>
            </a:ln>
          </p:spPr>
          <p:txBody>
            <a:bodyPr wrap="none">
              <a:spAutoFit/>
            </a:bodyPr>
            <a:lstStyle/>
            <a:p>
              <a:pPr algn="ctr">
                <a:defRPr/>
              </a:pPr>
              <a:r>
                <a:rPr lang="fr-FR" sz="2000">
                  <a:solidFill>
                    <a:srgbClr val="00CCFF"/>
                  </a:solidFill>
                  <a:effectLst>
                    <a:outerShdw blurRad="38100" dist="38100" dir="2700000" algn="tl">
                      <a:srgbClr val="C0C0C0"/>
                    </a:outerShdw>
                  </a:effectLst>
                </a:rPr>
                <a:t>CORTEX </a:t>
              </a:r>
            </a:p>
            <a:p>
              <a:pPr algn="ctr">
                <a:defRPr/>
              </a:pPr>
              <a:r>
                <a:rPr lang="fr-FR" sz="2000">
                  <a:solidFill>
                    <a:srgbClr val="00CCFF"/>
                  </a:solidFill>
                  <a:effectLst>
                    <a:outerShdw blurRad="38100" dist="38100" dir="2700000" algn="tl">
                      <a:srgbClr val="C0C0C0"/>
                    </a:outerShdw>
                  </a:effectLst>
                </a:rPr>
                <a:t>VISUEL</a:t>
              </a:r>
            </a:p>
            <a:p>
              <a:pPr algn="ctr">
                <a:defRPr/>
              </a:pPr>
              <a:r>
                <a:rPr lang="fr-FR" sz="2000">
                  <a:solidFill>
                    <a:srgbClr val="00CCFF"/>
                  </a:solidFill>
                  <a:effectLst>
                    <a:outerShdw blurRad="38100" dist="38100" dir="2700000" algn="tl">
                      <a:srgbClr val="C0C0C0"/>
                    </a:outerShdw>
                  </a:effectLst>
                </a:rPr>
                <a:t>ASSOCIATIF</a:t>
              </a:r>
            </a:p>
          </p:txBody>
        </p:sp>
        <p:sp>
          <p:nvSpPr>
            <p:cNvPr id="40977" name="Text Box 9"/>
            <p:cNvSpPr txBox="1">
              <a:spLocks noChangeArrowheads="1"/>
            </p:cNvSpPr>
            <p:nvPr/>
          </p:nvSpPr>
          <p:spPr bwMode="auto">
            <a:xfrm>
              <a:off x="4128" y="1344"/>
              <a:ext cx="725" cy="288"/>
            </a:xfrm>
            <a:prstGeom prst="rect">
              <a:avLst/>
            </a:prstGeom>
            <a:noFill/>
            <a:ln w="9525">
              <a:noFill/>
              <a:miter lim="800000"/>
              <a:headEnd/>
              <a:tailEnd/>
            </a:ln>
          </p:spPr>
          <p:txBody>
            <a:bodyPr wrap="none">
              <a:spAutoFit/>
            </a:bodyPr>
            <a:lstStyle/>
            <a:p>
              <a:r>
                <a:rPr lang="fr-FR">
                  <a:solidFill>
                    <a:srgbClr val="0066FF"/>
                  </a:solidFill>
                </a:rPr>
                <a:t>Cortex</a:t>
              </a:r>
            </a:p>
          </p:txBody>
        </p:sp>
        <p:sp>
          <p:nvSpPr>
            <p:cNvPr id="40978" name="Rectangle 18"/>
            <p:cNvSpPr>
              <a:spLocks noChangeArrowheads="1"/>
            </p:cNvSpPr>
            <p:nvPr/>
          </p:nvSpPr>
          <p:spPr bwMode="auto">
            <a:xfrm>
              <a:off x="3504" y="1632"/>
              <a:ext cx="2160" cy="672"/>
            </a:xfrm>
            <a:prstGeom prst="rect">
              <a:avLst/>
            </a:prstGeom>
            <a:noFill/>
            <a:ln w="9525">
              <a:solidFill>
                <a:schemeClr val="tx1"/>
              </a:solidFill>
              <a:miter lim="800000"/>
              <a:headEnd/>
              <a:tailEnd/>
            </a:ln>
          </p:spPr>
          <p:txBody>
            <a:bodyPr wrap="none" anchor="ctr"/>
            <a:lstStyle/>
            <a:p>
              <a:endParaRPr lang="fr-FR" b="0"/>
            </a:p>
          </p:txBody>
        </p:sp>
        <p:sp>
          <p:nvSpPr>
            <p:cNvPr id="40979" name="Line 24"/>
            <p:cNvSpPr>
              <a:spLocks noChangeShapeType="1"/>
            </p:cNvSpPr>
            <p:nvPr/>
          </p:nvSpPr>
          <p:spPr bwMode="auto">
            <a:xfrm>
              <a:off x="4272" y="2064"/>
              <a:ext cx="384" cy="0"/>
            </a:xfrm>
            <a:prstGeom prst="line">
              <a:avLst/>
            </a:prstGeom>
            <a:noFill/>
            <a:ln w="38100">
              <a:solidFill>
                <a:schemeClr val="tx1"/>
              </a:solidFill>
              <a:round/>
              <a:headEnd/>
              <a:tailEnd type="triangle" w="med" len="med"/>
            </a:ln>
          </p:spPr>
          <p:txBody>
            <a:bodyPr/>
            <a:lstStyle/>
            <a:p>
              <a:endParaRPr lang="fr-FR"/>
            </a:p>
          </p:txBody>
        </p:sp>
      </p:grpSp>
      <p:sp>
        <p:nvSpPr>
          <p:cNvPr id="26" name="Flèche vers le bas 25"/>
          <p:cNvSpPr/>
          <p:nvPr/>
        </p:nvSpPr>
        <p:spPr>
          <a:xfrm rot="10800000">
            <a:off x="8316913" y="1196975"/>
            <a:ext cx="358775" cy="504031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Espace réservé de la date 26"/>
          <p:cNvSpPr>
            <a:spLocks noGrp="1"/>
          </p:cNvSpPr>
          <p:nvPr>
            <p:ph type="dt" sz="half" idx="10"/>
          </p:nvPr>
        </p:nvSpPr>
        <p:spPr/>
        <p:txBody>
          <a:bodyPr/>
          <a:lstStyle/>
          <a:p>
            <a:pPr>
              <a:defRPr/>
            </a:pPr>
            <a:fld id="{B39F52FB-2705-466A-B052-7E583609F4E4}" type="datetime1">
              <a:rPr lang="fr-FR" smtClean="0"/>
              <a:pPr>
                <a:defRPr/>
              </a:pPr>
              <a:t>06/12/2022</a:t>
            </a:fld>
            <a:endParaRPr lang="fr-FR"/>
          </a:p>
        </p:txBody>
      </p:sp>
      <p:sp>
        <p:nvSpPr>
          <p:cNvPr id="28" name="Espace réservé du numéro de diapositive 27"/>
          <p:cNvSpPr>
            <a:spLocks noGrp="1"/>
          </p:cNvSpPr>
          <p:nvPr>
            <p:ph type="sldNum" sz="quarter" idx="12"/>
          </p:nvPr>
        </p:nvSpPr>
        <p:spPr/>
        <p:txBody>
          <a:bodyPr/>
          <a:lstStyle/>
          <a:p>
            <a:pPr>
              <a:defRPr/>
            </a:pPr>
            <a:fld id="{FF281057-0427-4153-B976-D3CA20342997}" type="slidenum">
              <a:rPr lang="fr-FR" smtClean="0"/>
              <a:pPr>
                <a:defRPr/>
              </a:pPr>
              <a:t>22</a:t>
            </a:fld>
            <a:endParaRPr lang="fr-F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3276600" y="228600"/>
            <a:ext cx="2371725" cy="457200"/>
          </a:xfrm>
          <a:prstGeom prst="rect">
            <a:avLst/>
          </a:prstGeom>
          <a:noFill/>
          <a:ln w="9525">
            <a:noFill/>
            <a:miter lim="800000"/>
            <a:headEnd/>
            <a:tailEnd/>
          </a:ln>
        </p:spPr>
        <p:txBody>
          <a:bodyPr wrap="none">
            <a:spAutoFit/>
          </a:bodyPr>
          <a:lstStyle/>
          <a:p>
            <a:r>
              <a:rPr lang="fr-FR" b="0"/>
              <a:t>Vue de dessous</a:t>
            </a:r>
          </a:p>
        </p:txBody>
      </p:sp>
      <p:pic>
        <p:nvPicPr>
          <p:cNvPr id="41987" name="Picture 4" descr="cerveu vue dessous_reduit"/>
          <p:cNvPicPr>
            <a:picLocks noChangeAspect="1" noChangeArrowheads="1"/>
          </p:cNvPicPr>
          <p:nvPr/>
        </p:nvPicPr>
        <p:blipFill>
          <a:blip r:embed="rId3" cstate="print">
            <a:lum bright="6000" contrast="-12000"/>
          </a:blip>
          <a:srcRect/>
          <a:stretch>
            <a:fillRect/>
          </a:stretch>
        </p:blipFill>
        <p:spPr bwMode="auto">
          <a:xfrm>
            <a:off x="1371600" y="990600"/>
            <a:ext cx="6553200" cy="5468938"/>
          </a:xfrm>
          <a:prstGeom prst="rect">
            <a:avLst/>
          </a:prstGeom>
          <a:noFill/>
          <a:ln w="38100">
            <a:solidFill>
              <a:srgbClr val="000000"/>
            </a:solidFill>
            <a:miter lim="800000"/>
            <a:headEnd/>
            <a:tailEnd/>
          </a:ln>
        </p:spPr>
      </p:pic>
      <p:sp>
        <p:nvSpPr>
          <p:cNvPr id="4" name="Espace réservé de la date 3"/>
          <p:cNvSpPr>
            <a:spLocks noGrp="1"/>
          </p:cNvSpPr>
          <p:nvPr>
            <p:ph type="dt" sz="half" idx="10"/>
          </p:nvPr>
        </p:nvSpPr>
        <p:spPr/>
        <p:txBody>
          <a:bodyPr/>
          <a:lstStyle/>
          <a:p>
            <a:pPr>
              <a:defRPr/>
            </a:pPr>
            <a:fld id="{FC1E51A8-CE09-4777-A140-CCB00EECD8F6}"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BB352CA9-A2B1-4202-BAE6-27BC7DE3E346}" type="slidenum">
              <a:rPr lang="fr-FR" smtClean="0"/>
              <a:pPr>
                <a:defRPr/>
              </a:pPr>
              <a:t>23</a:t>
            </a:fld>
            <a:endParaRPr lang="fr-F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ond1 copier"/>
          <p:cNvPicPr>
            <a:picLocks noChangeAspect="1" noChangeArrowheads="1"/>
          </p:cNvPicPr>
          <p:nvPr/>
        </p:nvPicPr>
        <p:blipFill>
          <a:blip r:embed="rId3" cstate="print"/>
          <a:srcRect/>
          <a:stretch>
            <a:fillRect/>
          </a:stretch>
        </p:blipFill>
        <p:spPr bwMode="auto">
          <a:xfrm>
            <a:off x="2732088" y="0"/>
            <a:ext cx="6411912" cy="6858000"/>
          </a:xfrm>
          <a:prstGeom prst="rect">
            <a:avLst/>
          </a:prstGeom>
          <a:noFill/>
          <a:ln w="9525">
            <a:noFill/>
            <a:miter lim="800000"/>
            <a:headEnd/>
            <a:tailEnd/>
          </a:ln>
        </p:spPr>
      </p:pic>
      <p:sp>
        <p:nvSpPr>
          <p:cNvPr id="21507" name="Rectangle 3"/>
          <p:cNvSpPr>
            <a:spLocks noGrp="1" noChangeArrowheads="1"/>
          </p:cNvSpPr>
          <p:nvPr>
            <p:ph type="title"/>
          </p:nvPr>
        </p:nvSpPr>
        <p:spPr>
          <a:xfrm>
            <a:off x="-228600" y="2667000"/>
            <a:ext cx="3200400" cy="1625600"/>
          </a:xfrm>
        </p:spPr>
        <p:txBody>
          <a:bodyPr rtlCol="0">
            <a:normAutofit fontScale="90000"/>
          </a:bodyPr>
          <a:lstStyle/>
          <a:p>
            <a:pPr eaLnBrk="1" fontAlgn="auto" hangingPunct="1">
              <a:spcAft>
                <a:spcPts val="0"/>
              </a:spcAft>
              <a:defRPr/>
            </a:pPr>
            <a:r>
              <a:rPr lang="fr-FR" sz="2700" dirty="0" smtClean="0">
                <a:solidFill>
                  <a:srgbClr val="CC0099"/>
                </a:solidFill>
                <a:effectLst>
                  <a:outerShdw blurRad="38100" dist="38100" dir="2700000" algn="tl">
                    <a:srgbClr val="C0C0C0"/>
                  </a:outerShdw>
                </a:effectLst>
              </a:rPr>
              <a:t>Caractéristiques générales</a:t>
            </a:r>
            <a:br>
              <a:rPr lang="fr-FR" sz="2700" dirty="0" smtClean="0">
                <a:solidFill>
                  <a:srgbClr val="CC0099"/>
                </a:solidFill>
                <a:effectLst>
                  <a:outerShdw blurRad="38100" dist="38100" dir="2700000" algn="tl">
                    <a:srgbClr val="C0C0C0"/>
                  </a:outerShdw>
                </a:effectLst>
              </a:rPr>
            </a:br>
            <a:r>
              <a:rPr lang="fr-FR" sz="2700" dirty="0" smtClean="0">
                <a:solidFill>
                  <a:srgbClr val="CC0099"/>
                </a:solidFill>
                <a:effectLst>
                  <a:outerShdw blurRad="38100" dist="38100" dir="2700000" algn="tl">
                    <a:srgbClr val="C0C0C0"/>
                  </a:outerShdw>
                </a:effectLst>
              </a:rPr>
              <a:t>de la sensibilité </a:t>
            </a:r>
            <a:br>
              <a:rPr lang="fr-FR" sz="2700" dirty="0" smtClean="0">
                <a:solidFill>
                  <a:srgbClr val="CC0099"/>
                </a:solidFill>
                <a:effectLst>
                  <a:outerShdw blurRad="38100" dist="38100" dir="2700000" algn="tl">
                    <a:srgbClr val="C0C0C0"/>
                  </a:outerShdw>
                </a:effectLst>
              </a:rPr>
            </a:br>
            <a:r>
              <a:rPr lang="fr-FR" sz="2700" dirty="0" smtClean="0">
                <a:solidFill>
                  <a:srgbClr val="CC0099"/>
                </a:solidFill>
                <a:effectLst>
                  <a:outerShdw blurRad="38100" dist="38100" dir="2700000" algn="tl">
                    <a:srgbClr val="C0C0C0"/>
                  </a:outerShdw>
                </a:effectLst>
              </a:rPr>
              <a:t>visuelle</a:t>
            </a:r>
          </a:p>
        </p:txBody>
      </p:sp>
      <p:sp>
        <p:nvSpPr>
          <p:cNvPr id="4" name="Espace réservé de la date 3"/>
          <p:cNvSpPr>
            <a:spLocks noGrp="1"/>
          </p:cNvSpPr>
          <p:nvPr>
            <p:ph type="dt" sz="half" idx="10"/>
          </p:nvPr>
        </p:nvSpPr>
        <p:spPr/>
        <p:txBody>
          <a:bodyPr/>
          <a:lstStyle/>
          <a:p>
            <a:pPr>
              <a:defRPr/>
            </a:pPr>
            <a:fld id="{5FC9FF21-1459-4173-8B25-318A3EA7FA85}"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FF281057-0427-4153-B976-D3CA20342997}" type="slidenum">
              <a:rPr lang="fr-FR" smtClean="0"/>
              <a:pPr>
                <a:defRPr/>
              </a:pPr>
              <a:t>24</a:t>
            </a:fld>
            <a:endParaRPr lang="fr-F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582613"/>
            <a:ext cx="9144000" cy="5694362"/>
          </a:xfrm>
          <a:prstGeom prst="rect">
            <a:avLst/>
          </a:prstGeom>
          <a:noFill/>
          <a:ln w="9525">
            <a:noFill/>
            <a:miter lim="800000"/>
            <a:headEnd/>
            <a:tailEnd/>
          </a:ln>
        </p:spPr>
        <p:txBody>
          <a:bodyPr anchor="ctr">
            <a:spAutoFit/>
          </a:bodyPr>
          <a:lstStyle/>
          <a:p>
            <a:pPr algn="ctr"/>
            <a:r>
              <a:rPr lang="fr-FR" sz="2800">
                <a:solidFill>
                  <a:srgbClr val="FF0000"/>
                </a:solidFill>
              </a:rPr>
              <a:t>Caractéristiques générales de la sensibilité visuelle</a:t>
            </a:r>
          </a:p>
          <a:p>
            <a:pPr algn="ctr"/>
            <a:endParaRPr lang="fr-FR" sz="2800">
              <a:solidFill>
                <a:schemeClr val="tx2"/>
              </a:solidFill>
            </a:endParaRPr>
          </a:p>
          <a:p>
            <a:pPr algn="ctr"/>
            <a:r>
              <a:rPr lang="fr-FR" sz="2800">
                <a:solidFill>
                  <a:srgbClr val="6600FF"/>
                </a:solidFill>
              </a:rPr>
              <a:t>A- Les stimuli efficaces</a:t>
            </a:r>
          </a:p>
          <a:p>
            <a:pPr algn="ctr"/>
            <a:endParaRPr lang="fr-FR" sz="2800">
              <a:solidFill>
                <a:srgbClr val="6600FF"/>
              </a:solidFill>
            </a:endParaRPr>
          </a:p>
          <a:p>
            <a:pPr algn="ctr"/>
            <a:r>
              <a:rPr lang="fr-FR" sz="2800">
                <a:solidFill>
                  <a:srgbClr val="6600FF"/>
                </a:solidFill>
              </a:rPr>
              <a:t>B- Les seuils de sensibilité</a:t>
            </a:r>
          </a:p>
          <a:p>
            <a:pPr algn="ctr"/>
            <a:endParaRPr lang="fr-FR" sz="2800">
              <a:solidFill>
                <a:srgbClr val="6600FF"/>
              </a:solidFill>
            </a:endParaRPr>
          </a:p>
          <a:p>
            <a:pPr algn="ctr"/>
            <a:r>
              <a:rPr lang="fr-FR" sz="2800">
                <a:solidFill>
                  <a:srgbClr val="6600FF"/>
                </a:solidFill>
              </a:rPr>
              <a:t>C- L’Adaptation à l’obscurité</a:t>
            </a:r>
          </a:p>
          <a:p>
            <a:pPr algn="ctr"/>
            <a:endParaRPr lang="fr-FR" sz="2800">
              <a:solidFill>
                <a:srgbClr val="6600FF"/>
              </a:solidFill>
            </a:endParaRPr>
          </a:p>
          <a:p>
            <a:pPr algn="ctr"/>
            <a:r>
              <a:rPr lang="fr-FR" sz="2800">
                <a:solidFill>
                  <a:srgbClr val="6600FF"/>
                </a:solidFill>
              </a:rPr>
              <a:t>D- Le champ visuel</a:t>
            </a:r>
          </a:p>
          <a:p>
            <a:pPr algn="ctr"/>
            <a:endParaRPr lang="fr-FR" sz="2800">
              <a:solidFill>
                <a:srgbClr val="6600FF"/>
              </a:solidFill>
            </a:endParaRPr>
          </a:p>
          <a:p>
            <a:pPr algn="ctr"/>
            <a:r>
              <a:rPr lang="fr-FR" sz="2800">
                <a:solidFill>
                  <a:srgbClr val="6600FF"/>
                </a:solidFill>
              </a:rPr>
              <a:t>E- L’acuité visuelle</a:t>
            </a:r>
          </a:p>
          <a:p>
            <a:pPr algn="ctr"/>
            <a:endParaRPr lang="fr-FR" sz="2800">
              <a:solidFill>
                <a:srgbClr val="6600FF"/>
              </a:solidFill>
            </a:endParaRPr>
          </a:p>
          <a:p>
            <a:pPr algn="ctr"/>
            <a:r>
              <a:rPr lang="fr-FR" sz="2800">
                <a:solidFill>
                  <a:srgbClr val="6600FF"/>
                </a:solidFill>
              </a:rPr>
              <a:t>F- La Résolution temporelle</a:t>
            </a:r>
          </a:p>
        </p:txBody>
      </p:sp>
      <p:sp>
        <p:nvSpPr>
          <p:cNvPr id="3" name="Espace réservé de la date 2"/>
          <p:cNvSpPr>
            <a:spLocks noGrp="1"/>
          </p:cNvSpPr>
          <p:nvPr>
            <p:ph type="dt" sz="half" idx="10"/>
          </p:nvPr>
        </p:nvSpPr>
        <p:spPr/>
        <p:txBody>
          <a:bodyPr/>
          <a:lstStyle/>
          <a:p>
            <a:pPr>
              <a:defRPr/>
            </a:pPr>
            <a:fld id="{D5ECA969-C608-48A3-92CC-1476DA987403}" type="datetime1">
              <a:rPr lang="fr-FR" smtClean="0"/>
              <a:pPr>
                <a:defRPr/>
              </a:pPr>
              <a:t>06/12/2022</a:t>
            </a:fld>
            <a:endParaRPr lang="fr-FR"/>
          </a:p>
        </p:txBody>
      </p:sp>
      <p:sp>
        <p:nvSpPr>
          <p:cNvPr id="4" name="Espace réservé du numéro de diapositive 3"/>
          <p:cNvSpPr>
            <a:spLocks noGrp="1"/>
          </p:cNvSpPr>
          <p:nvPr>
            <p:ph type="sldNum" sz="quarter" idx="12"/>
          </p:nvPr>
        </p:nvSpPr>
        <p:spPr/>
        <p:txBody>
          <a:bodyPr/>
          <a:lstStyle/>
          <a:p>
            <a:pPr>
              <a:defRPr/>
            </a:pPr>
            <a:fld id="{FF281057-0427-4153-B976-D3CA20342997}" type="slidenum">
              <a:rPr lang="fr-FR" smtClean="0"/>
              <a:pPr>
                <a:defRPr/>
              </a:pPr>
              <a:t>25</a:t>
            </a:fld>
            <a:endParaRPr lang="fr-F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685800" y="-304800"/>
            <a:ext cx="7772400" cy="1143000"/>
          </a:xfrm>
        </p:spPr>
        <p:txBody>
          <a:bodyPr/>
          <a:lstStyle/>
          <a:p>
            <a:pPr eaLnBrk="1" hangingPunct="1"/>
            <a:r>
              <a:rPr lang="fr-FR" sz="2600" smtClean="0">
                <a:solidFill>
                  <a:srgbClr val="6600FF"/>
                </a:solidFill>
              </a:rPr>
              <a:t>A- Les stimuli efficaces</a:t>
            </a:r>
          </a:p>
        </p:txBody>
      </p:sp>
      <p:sp>
        <p:nvSpPr>
          <p:cNvPr id="23557" name="Text Box 5"/>
          <p:cNvSpPr txBox="1">
            <a:spLocks noChangeArrowheads="1"/>
          </p:cNvSpPr>
          <p:nvPr/>
        </p:nvSpPr>
        <p:spPr bwMode="auto">
          <a:xfrm>
            <a:off x="250825" y="4724400"/>
            <a:ext cx="8534400" cy="1127125"/>
          </a:xfrm>
          <a:prstGeom prst="rect">
            <a:avLst/>
          </a:prstGeom>
          <a:noFill/>
          <a:ln w="9525">
            <a:noFill/>
            <a:miter lim="800000"/>
            <a:headEnd/>
            <a:tailEnd/>
          </a:ln>
        </p:spPr>
        <p:txBody>
          <a:bodyPr>
            <a:spAutoFit/>
          </a:bodyPr>
          <a:lstStyle/>
          <a:p>
            <a:pPr algn="just">
              <a:defRPr/>
            </a:pPr>
            <a:r>
              <a:rPr lang="fr-FR" sz="2200" dirty="0">
                <a:solidFill>
                  <a:srgbClr val="0000FF"/>
                </a:solidFill>
                <a:cs typeface="Arial" charset="0"/>
              </a:rPr>
              <a:t>L’œil humain n’est sensible qu’aux longueurs d’onde comprises entre </a:t>
            </a:r>
            <a:r>
              <a:rPr lang="fr-FR" dirty="0">
                <a:solidFill>
                  <a:srgbClr val="FF0000"/>
                </a:solidFill>
                <a:effectLst>
                  <a:outerShdw blurRad="38100" dist="38100" dir="2700000" algn="tl">
                    <a:srgbClr val="C0C0C0"/>
                  </a:outerShdw>
                </a:effectLst>
                <a:cs typeface="Arial" charset="0"/>
              </a:rPr>
              <a:t>400</a:t>
            </a:r>
            <a:r>
              <a:rPr lang="fr-FR" dirty="0">
                <a:solidFill>
                  <a:srgbClr val="0000FF"/>
                </a:solidFill>
                <a:effectLst>
                  <a:outerShdw blurRad="38100" dist="38100" dir="2700000" algn="tl">
                    <a:srgbClr val="C0C0C0"/>
                  </a:outerShdw>
                </a:effectLst>
                <a:cs typeface="Arial" charset="0"/>
              </a:rPr>
              <a:t> </a:t>
            </a:r>
            <a:r>
              <a:rPr lang="fr-FR" sz="2200" dirty="0">
                <a:solidFill>
                  <a:srgbClr val="0000FF"/>
                </a:solidFill>
                <a:cs typeface="Arial" charset="0"/>
              </a:rPr>
              <a:t>et </a:t>
            </a:r>
            <a:r>
              <a:rPr lang="fr-FR" dirty="0">
                <a:solidFill>
                  <a:srgbClr val="FF0000"/>
                </a:solidFill>
                <a:cs typeface="Arial" charset="0"/>
              </a:rPr>
              <a:t>700</a:t>
            </a:r>
            <a:r>
              <a:rPr lang="fr-FR" sz="2200" dirty="0">
                <a:solidFill>
                  <a:srgbClr val="0000FF"/>
                </a:solidFill>
                <a:cs typeface="Arial" charset="0"/>
              </a:rPr>
              <a:t> nanomètres qui constituent donc le stimulus spécifique de la rétine.  </a:t>
            </a:r>
            <a:endParaRPr lang="fr-FR" sz="2200" dirty="0">
              <a:solidFill>
                <a:srgbClr val="0000FF"/>
              </a:solidFill>
            </a:endParaRPr>
          </a:p>
        </p:txBody>
      </p:sp>
      <p:sp>
        <p:nvSpPr>
          <p:cNvPr id="45060" name="Text Box 6"/>
          <p:cNvSpPr txBox="1">
            <a:spLocks noChangeArrowheads="1"/>
          </p:cNvSpPr>
          <p:nvPr/>
        </p:nvSpPr>
        <p:spPr bwMode="auto">
          <a:xfrm>
            <a:off x="3429000" y="457200"/>
            <a:ext cx="2555875" cy="338138"/>
          </a:xfrm>
          <a:prstGeom prst="rect">
            <a:avLst/>
          </a:prstGeom>
          <a:noFill/>
          <a:ln w="9525">
            <a:noFill/>
            <a:miter lim="800000"/>
            <a:headEnd/>
            <a:tailEnd/>
          </a:ln>
        </p:spPr>
        <p:txBody>
          <a:bodyPr wrap="none">
            <a:spAutoFit/>
          </a:bodyPr>
          <a:lstStyle/>
          <a:p>
            <a:r>
              <a:rPr lang="fr-FR" sz="1600" b="0"/>
              <a:t>Longueurs d’ondes en nm</a:t>
            </a:r>
          </a:p>
        </p:txBody>
      </p:sp>
      <p:pic>
        <p:nvPicPr>
          <p:cNvPr id="45061" name="Picture 7" descr="Spectre de la lumière blanche"/>
          <p:cNvPicPr>
            <a:picLocks noChangeAspect="1" noChangeArrowheads="1"/>
          </p:cNvPicPr>
          <p:nvPr/>
        </p:nvPicPr>
        <p:blipFill>
          <a:blip r:embed="rId3" cstate="print"/>
          <a:srcRect/>
          <a:stretch>
            <a:fillRect/>
          </a:stretch>
        </p:blipFill>
        <p:spPr bwMode="auto">
          <a:xfrm>
            <a:off x="1287463" y="727075"/>
            <a:ext cx="6669087" cy="685800"/>
          </a:xfrm>
          <a:prstGeom prst="rect">
            <a:avLst/>
          </a:prstGeom>
          <a:noFill/>
          <a:ln w="9525">
            <a:noFill/>
            <a:miter lim="800000"/>
            <a:headEnd/>
            <a:tailEnd/>
          </a:ln>
        </p:spPr>
      </p:pic>
      <p:pic>
        <p:nvPicPr>
          <p:cNvPr id="45062" name="Picture 8" descr="Spectre de la lumière blanche"/>
          <p:cNvPicPr>
            <a:picLocks noChangeAspect="1" noChangeArrowheads="1"/>
          </p:cNvPicPr>
          <p:nvPr/>
        </p:nvPicPr>
        <p:blipFill>
          <a:blip r:embed="rId4" cstate="print"/>
          <a:srcRect/>
          <a:stretch>
            <a:fillRect/>
          </a:stretch>
        </p:blipFill>
        <p:spPr bwMode="auto">
          <a:xfrm>
            <a:off x="1287463" y="1446213"/>
            <a:ext cx="6669087" cy="542925"/>
          </a:xfrm>
          <a:prstGeom prst="rect">
            <a:avLst/>
          </a:prstGeom>
          <a:noFill/>
          <a:ln w="9525">
            <a:noFill/>
            <a:miter lim="800000"/>
            <a:headEnd/>
            <a:tailEnd/>
          </a:ln>
        </p:spPr>
      </p:pic>
      <p:pic>
        <p:nvPicPr>
          <p:cNvPr id="45063" name="Picture 9" descr="Spectre de la lumière blanche"/>
          <p:cNvPicPr>
            <a:picLocks noChangeAspect="1" noChangeArrowheads="1"/>
          </p:cNvPicPr>
          <p:nvPr/>
        </p:nvPicPr>
        <p:blipFill>
          <a:blip r:embed="rId5" cstate="print"/>
          <a:srcRect/>
          <a:stretch>
            <a:fillRect/>
          </a:stretch>
        </p:blipFill>
        <p:spPr bwMode="auto">
          <a:xfrm>
            <a:off x="1287463" y="2000250"/>
            <a:ext cx="6669087" cy="1068388"/>
          </a:xfrm>
          <a:prstGeom prst="rect">
            <a:avLst/>
          </a:prstGeom>
          <a:noFill/>
          <a:ln w="9525">
            <a:noFill/>
            <a:miter lim="800000"/>
            <a:headEnd/>
            <a:tailEnd/>
          </a:ln>
        </p:spPr>
      </p:pic>
      <p:sp>
        <p:nvSpPr>
          <p:cNvPr id="28680" name="Rectangle 10"/>
          <p:cNvSpPr>
            <a:spLocks noChangeArrowheads="1"/>
          </p:cNvSpPr>
          <p:nvPr/>
        </p:nvSpPr>
        <p:spPr bwMode="auto">
          <a:xfrm>
            <a:off x="4763" y="3576638"/>
            <a:ext cx="8704262" cy="822325"/>
          </a:xfrm>
          <a:prstGeom prst="rect">
            <a:avLst/>
          </a:prstGeom>
          <a:noFill/>
          <a:ln w="9525">
            <a:noFill/>
            <a:miter lim="800000"/>
            <a:headEnd/>
            <a:tailEnd/>
          </a:ln>
        </p:spPr>
        <p:txBody>
          <a:bodyPr wrap="none" anchor="ctr">
            <a:spAutoFit/>
          </a:bodyPr>
          <a:lstStyle/>
          <a:p>
            <a:pPr algn="ctr">
              <a:defRPr/>
            </a:pPr>
            <a:r>
              <a:rPr lang="fr-FR" dirty="0">
                <a:solidFill>
                  <a:srgbClr val="0000FF"/>
                </a:solidFill>
                <a:effectLst>
                  <a:outerShdw blurRad="38100" dist="38100" dir="2700000" algn="tl">
                    <a:srgbClr val="C0C0C0"/>
                  </a:outerShdw>
                </a:effectLst>
              </a:rPr>
              <a:t>L'œil humain ne permet de voir qu'une partie de la lumière </a:t>
            </a:r>
          </a:p>
          <a:p>
            <a:pPr algn="ctr">
              <a:defRPr/>
            </a:pPr>
            <a:r>
              <a:rPr lang="fr-FR" dirty="0">
                <a:solidFill>
                  <a:srgbClr val="0000FF"/>
                </a:solidFill>
                <a:effectLst>
                  <a:outerShdw blurRad="38100" dist="38100" dir="2700000" algn="tl">
                    <a:srgbClr val="C0C0C0"/>
                  </a:outerShdw>
                </a:effectLst>
              </a:rPr>
              <a:t>comprise entre le </a:t>
            </a:r>
            <a:r>
              <a:rPr lang="fr-FR" dirty="0">
                <a:solidFill>
                  <a:srgbClr val="FF0000"/>
                </a:solidFill>
                <a:effectLst>
                  <a:outerShdw blurRad="38100" dist="38100" dir="2700000" algn="tl">
                    <a:srgbClr val="C0C0C0"/>
                  </a:outerShdw>
                </a:effectLst>
              </a:rPr>
              <a:t>rouge</a:t>
            </a:r>
            <a:r>
              <a:rPr lang="fr-FR" dirty="0">
                <a:solidFill>
                  <a:srgbClr val="0000FF"/>
                </a:solidFill>
                <a:effectLst>
                  <a:outerShdw blurRad="38100" dist="38100" dir="2700000" algn="tl">
                    <a:srgbClr val="C0C0C0"/>
                  </a:outerShdw>
                </a:effectLst>
              </a:rPr>
              <a:t> et le </a:t>
            </a:r>
            <a:r>
              <a:rPr lang="fr-FR" dirty="0">
                <a:solidFill>
                  <a:srgbClr val="9933FF"/>
                </a:solidFill>
                <a:effectLst>
                  <a:outerShdw blurRad="38100" dist="38100" dir="2700000" algn="tl">
                    <a:srgbClr val="C0C0C0"/>
                  </a:outerShdw>
                </a:effectLst>
              </a:rPr>
              <a:t>violet </a:t>
            </a:r>
          </a:p>
        </p:txBody>
      </p:sp>
      <p:sp>
        <p:nvSpPr>
          <p:cNvPr id="9" name="Espace réservé de la date 8"/>
          <p:cNvSpPr>
            <a:spLocks noGrp="1"/>
          </p:cNvSpPr>
          <p:nvPr>
            <p:ph type="dt" sz="half" idx="10"/>
          </p:nvPr>
        </p:nvSpPr>
        <p:spPr/>
        <p:txBody>
          <a:bodyPr/>
          <a:lstStyle/>
          <a:p>
            <a:pPr>
              <a:defRPr/>
            </a:pPr>
            <a:fld id="{6176826C-5D0A-4405-98D7-07C6AE5B823D}" type="datetime1">
              <a:rPr lang="fr-FR" smtClean="0"/>
              <a:pPr>
                <a:defRPr/>
              </a:pPr>
              <a:t>06/12/2022</a:t>
            </a:fld>
            <a:endParaRPr lang="fr-FR"/>
          </a:p>
        </p:txBody>
      </p:sp>
      <p:sp>
        <p:nvSpPr>
          <p:cNvPr id="10" name="Espace réservé du numéro de diapositive 9"/>
          <p:cNvSpPr>
            <a:spLocks noGrp="1"/>
          </p:cNvSpPr>
          <p:nvPr>
            <p:ph type="sldNum" sz="quarter" idx="12"/>
          </p:nvPr>
        </p:nvSpPr>
        <p:spPr/>
        <p:txBody>
          <a:bodyPr/>
          <a:lstStyle/>
          <a:p>
            <a:pPr>
              <a:defRPr/>
            </a:pPr>
            <a:fld id="{FF281057-0427-4153-B976-D3CA20342997}" type="slidenum">
              <a:rPr lang="fr-FR" smtClean="0"/>
              <a:pPr>
                <a:defRPr/>
              </a:pPr>
              <a:t>26</a:t>
            </a:fld>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ox(in)">
                                      <p:cBhvr>
                                        <p:cTn id="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3825" y="476250"/>
            <a:ext cx="8769350" cy="5632450"/>
          </a:xfrm>
          <a:prstGeom prst="rect">
            <a:avLst/>
          </a:prstGeom>
          <a:noFill/>
          <a:ln w="9525">
            <a:noFill/>
            <a:miter lim="800000"/>
            <a:headEnd/>
            <a:tailEnd/>
          </a:ln>
        </p:spPr>
        <p:txBody>
          <a:bodyPr>
            <a:spAutoFit/>
          </a:bodyPr>
          <a:lstStyle/>
          <a:p>
            <a:pPr algn="ctr"/>
            <a:r>
              <a:rPr lang="fr-FR" sz="3600">
                <a:solidFill>
                  <a:srgbClr val="FF0000"/>
                </a:solidFill>
              </a:rPr>
              <a:t>3 critères définissent une surface colorée</a:t>
            </a:r>
            <a:r>
              <a:rPr lang="fr-FR" sz="3200">
                <a:solidFill>
                  <a:srgbClr val="0000FF"/>
                </a:solidFill>
              </a:rPr>
              <a:t>:</a:t>
            </a:r>
          </a:p>
          <a:p>
            <a:pPr algn="ctr"/>
            <a:endParaRPr lang="fr-FR" sz="3200" b="0"/>
          </a:p>
          <a:p>
            <a:pPr algn="ctr">
              <a:buFont typeface="Arial" charset="0"/>
              <a:buChar char="•"/>
            </a:pPr>
            <a:r>
              <a:rPr lang="fr-FR" sz="3200">
                <a:solidFill>
                  <a:srgbClr val="FF0000"/>
                </a:solidFill>
              </a:rPr>
              <a:t>Teinte </a:t>
            </a:r>
            <a:r>
              <a:rPr lang="fr-FR" sz="3200" b="0"/>
              <a:t> </a:t>
            </a:r>
            <a:r>
              <a:rPr lang="fr-FR" sz="3200" b="0">
                <a:solidFill>
                  <a:srgbClr val="0000FF"/>
                </a:solidFill>
              </a:rPr>
              <a:t>: composante chromatique (longueur d’onde </a:t>
            </a:r>
            <a:r>
              <a:rPr lang="fr-FR" sz="3200" b="0">
                <a:solidFill>
                  <a:srgbClr val="0000FF"/>
                </a:solidFill>
                <a:sym typeface="Symbol" pitchFamily="18" charset="2"/>
              </a:rPr>
              <a:t>)</a:t>
            </a:r>
          </a:p>
          <a:p>
            <a:pPr algn="ctr">
              <a:buFont typeface="Arial" charset="0"/>
              <a:buChar char="•"/>
            </a:pPr>
            <a:endParaRPr lang="fr-FR" sz="3200" b="0">
              <a:solidFill>
                <a:srgbClr val="0000FF"/>
              </a:solidFill>
              <a:sym typeface="Symbol" pitchFamily="18" charset="2"/>
            </a:endParaRPr>
          </a:p>
          <a:p>
            <a:pPr algn="ctr"/>
            <a:endParaRPr lang="fr-FR" sz="3200" b="0">
              <a:sym typeface="Symbol" pitchFamily="18" charset="2"/>
            </a:endParaRPr>
          </a:p>
          <a:p>
            <a:pPr algn="ctr">
              <a:buFont typeface="Arial" charset="0"/>
              <a:buChar char="•"/>
            </a:pPr>
            <a:r>
              <a:rPr lang="fr-FR" sz="3200">
                <a:solidFill>
                  <a:srgbClr val="FF0000"/>
                </a:solidFill>
              </a:rPr>
              <a:t>Saturation</a:t>
            </a:r>
            <a:r>
              <a:rPr lang="fr-FR" sz="3200" b="0"/>
              <a:t> : </a:t>
            </a:r>
            <a:r>
              <a:rPr lang="fr-FR" sz="3200" b="0">
                <a:solidFill>
                  <a:srgbClr val="0000FF"/>
                </a:solidFill>
              </a:rPr>
              <a:t>rapport entre la composante </a:t>
            </a:r>
          </a:p>
          <a:p>
            <a:pPr algn="ctr"/>
            <a:r>
              <a:rPr lang="fr-FR" sz="3200" b="0">
                <a:solidFill>
                  <a:srgbClr val="0000FF"/>
                </a:solidFill>
              </a:rPr>
              <a:t>Chromatique et la composante achromatique</a:t>
            </a:r>
          </a:p>
          <a:p>
            <a:pPr algn="ctr"/>
            <a:endParaRPr lang="fr-FR" sz="3200" b="0"/>
          </a:p>
          <a:p>
            <a:pPr algn="ctr">
              <a:buFont typeface="Arial" charset="0"/>
              <a:buChar char="•"/>
            </a:pPr>
            <a:r>
              <a:rPr lang="fr-FR" sz="3200">
                <a:solidFill>
                  <a:srgbClr val="FF0000"/>
                </a:solidFill>
              </a:rPr>
              <a:t>Brillance</a:t>
            </a:r>
            <a:r>
              <a:rPr lang="fr-FR" sz="3200" b="0">
                <a:solidFill>
                  <a:srgbClr val="FF0000"/>
                </a:solidFill>
              </a:rPr>
              <a:t> </a:t>
            </a:r>
            <a:r>
              <a:rPr lang="fr-FR" sz="3200" b="0">
                <a:solidFill>
                  <a:srgbClr val="0000FF"/>
                </a:solidFill>
              </a:rPr>
              <a:t>: échelle de gris (du noir au gris)</a:t>
            </a:r>
          </a:p>
        </p:txBody>
      </p:sp>
      <p:sp>
        <p:nvSpPr>
          <p:cNvPr id="3" name="Espace réservé de la date 2"/>
          <p:cNvSpPr>
            <a:spLocks noGrp="1"/>
          </p:cNvSpPr>
          <p:nvPr>
            <p:ph type="dt" sz="half" idx="10"/>
          </p:nvPr>
        </p:nvSpPr>
        <p:spPr/>
        <p:txBody>
          <a:bodyPr/>
          <a:lstStyle/>
          <a:p>
            <a:pPr>
              <a:defRPr/>
            </a:pPr>
            <a:fld id="{0817CEE7-8B99-471A-AA76-FC3D49A4EB26}" type="datetime1">
              <a:rPr lang="fr-FR" smtClean="0"/>
              <a:pPr>
                <a:defRPr/>
              </a:pPr>
              <a:t>06/12/2022</a:t>
            </a:fld>
            <a:endParaRPr lang="fr-FR"/>
          </a:p>
        </p:txBody>
      </p:sp>
      <p:sp>
        <p:nvSpPr>
          <p:cNvPr id="4" name="Espace réservé du numéro de diapositive 3"/>
          <p:cNvSpPr>
            <a:spLocks noGrp="1"/>
          </p:cNvSpPr>
          <p:nvPr>
            <p:ph type="sldNum" sz="quarter" idx="12"/>
          </p:nvPr>
        </p:nvSpPr>
        <p:spPr/>
        <p:txBody>
          <a:bodyPr/>
          <a:lstStyle/>
          <a:p>
            <a:pPr>
              <a:defRPr/>
            </a:pPr>
            <a:fld id="{BB352CA9-A2B1-4202-BAE6-27BC7DE3E346}" type="slidenum">
              <a:rPr lang="fr-FR" smtClean="0"/>
              <a:pPr>
                <a:defRPr/>
              </a:pPr>
              <a:t>27</a:t>
            </a:fld>
            <a:endParaRPr lang="fr-F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9388" y="260350"/>
            <a:ext cx="8769350" cy="6186488"/>
          </a:xfrm>
          <a:prstGeom prst="rect">
            <a:avLst/>
          </a:prstGeom>
          <a:solidFill>
            <a:srgbClr val="0000CC"/>
          </a:solidFill>
          <a:ln w="9525">
            <a:noFill/>
            <a:miter lim="800000"/>
            <a:headEnd/>
            <a:tailEnd/>
          </a:ln>
        </p:spPr>
        <p:txBody>
          <a:bodyPr>
            <a:spAutoFit/>
          </a:bodyPr>
          <a:lstStyle/>
          <a:p>
            <a:pPr algn="ctr"/>
            <a:r>
              <a:rPr lang="fr-FR" sz="2200" dirty="0">
                <a:solidFill>
                  <a:srgbClr val="FFFF00"/>
                </a:solidFill>
              </a:rPr>
              <a:t>3 critères définissent une surface colorée:</a:t>
            </a:r>
          </a:p>
          <a:p>
            <a:pPr algn="ctr"/>
            <a:endParaRPr lang="fr-FR" sz="2200" b="0" dirty="0">
              <a:solidFill>
                <a:srgbClr val="FFFF00"/>
              </a:solidFill>
            </a:endParaRPr>
          </a:p>
          <a:p>
            <a:pPr algn="ctr">
              <a:buFont typeface="Arial" charset="0"/>
              <a:buChar char="•"/>
            </a:pPr>
            <a:r>
              <a:rPr lang="fr-FR" sz="3200" dirty="0">
                <a:solidFill>
                  <a:srgbClr val="FFFF00"/>
                </a:solidFill>
              </a:rPr>
              <a:t>Teinte </a:t>
            </a:r>
            <a:r>
              <a:rPr lang="fr-FR" sz="3200" b="0" dirty="0">
                <a:solidFill>
                  <a:srgbClr val="FFFF00"/>
                </a:solidFill>
              </a:rPr>
              <a:t> : composante chromatique (longueur d’onde </a:t>
            </a:r>
            <a:r>
              <a:rPr lang="fr-FR" sz="3200" b="0" dirty="0">
                <a:solidFill>
                  <a:srgbClr val="FFFF00"/>
                </a:solidFill>
                <a:sym typeface="Symbol" pitchFamily="18" charset="2"/>
              </a:rPr>
              <a:t>)</a:t>
            </a:r>
          </a:p>
          <a:p>
            <a:r>
              <a:rPr lang="fr-FR" sz="3200" dirty="0">
                <a:solidFill>
                  <a:srgbClr val="FFFF00"/>
                </a:solidFill>
              </a:rPr>
              <a:t>L’intensité lumineuse perçue dépend de la couleur</a:t>
            </a:r>
          </a:p>
          <a:p>
            <a:r>
              <a:rPr lang="fr-FR" sz="3200" dirty="0">
                <a:solidFill>
                  <a:srgbClr val="FFFF00"/>
                </a:solidFill>
              </a:rPr>
              <a:t>Le système visuel humain (SVH) n’est pas uniformément sensible aux rayonnement de toutes les longueurs d’ondes</a:t>
            </a:r>
          </a:p>
          <a:p>
            <a:r>
              <a:rPr lang="fr-FR" sz="3200" dirty="0">
                <a:solidFill>
                  <a:srgbClr val="FFFF00"/>
                </a:solidFill>
              </a:rPr>
              <a:t>Sa sensibilité culmine dans la zone jaune-vert et s’effondre près de l’infrarouge et de l’</a:t>
            </a:r>
            <a:r>
              <a:rPr lang="fr-FR" sz="3200" dirty="0" err="1">
                <a:solidFill>
                  <a:srgbClr val="FFFF00"/>
                </a:solidFill>
              </a:rPr>
              <a:t>utraviolet</a:t>
            </a:r>
            <a:endParaRPr lang="fr-FR" sz="3200" dirty="0">
              <a:solidFill>
                <a:srgbClr val="FFFF00"/>
              </a:solidFill>
            </a:endParaRPr>
          </a:p>
          <a:p>
            <a:r>
              <a:rPr lang="fr-FR" sz="3200" dirty="0">
                <a:solidFill>
                  <a:srgbClr val="FFFF00"/>
                </a:solidFill>
              </a:rPr>
              <a:t>• pour la longueur d’onde λ = 555 nm</a:t>
            </a:r>
            <a:endParaRPr lang="fr-FR" sz="3200" b="0" dirty="0">
              <a:solidFill>
                <a:srgbClr val="FFFF00"/>
              </a:solidFill>
              <a:sym typeface="Symbol" pitchFamily="18" charset="2"/>
            </a:endParaRPr>
          </a:p>
        </p:txBody>
      </p:sp>
      <p:sp>
        <p:nvSpPr>
          <p:cNvPr id="3" name="Espace réservé de la date 2"/>
          <p:cNvSpPr>
            <a:spLocks noGrp="1"/>
          </p:cNvSpPr>
          <p:nvPr>
            <p:ph type="dt" sz="half" idx="10"/>
          </p:nvPr>
        </p:nvSpPr>
        <p:spPr/>
        <p:txBody>
          <a:bodyPr/>
          <a:lstStyle/>
          <a:p>
            <a:pPr>
              <a:defRPr/>
            </a:pPr>
            <a:fld id="{157E57D3-0ECB-4ACD-858A-B04F8E102577}" type="datetime1">
              <a:rPr lang="fr-FR" smtClean="0"/>
              <a:pPr>
                <a:defRPr/>
              </a:pPr>
              <a:t>06/12/2022</a:t>
            </a:fld>
            <a:endParaRPr lang="fr-FR"/>
          </a:p>
        </p:txBody>
      </p:sp>
      <p:sp>
        <p:nvSpPr>
          <p:cNvPr id="4" name="Espace réservé du numéro de diapositive 3"/>
          <p:cNvSpPr>
            <a:spLocks noGrp="1"/>
          </p:cNvSpPr>
          <p:nvPr>
            <p:ph type="sldNum" sz="quarter" idx="12"/>
          </p:nvPr>
        </p:nvSpPr>
        <p:spPr/>
        <p:txBody>
          <a:bodyPr/>
          <a:lstStyle/>
          <a:p>
            <a:pPr>
              <a:defRPr/>
            </a:pPr>
            <a:fld id="{BB352CA9-A2B1-4202-BAE6-27BC7DE3E346}" type="slidenum">
              <a:rPr lang="fr-FR" smtClean="0"/>
              <a:pPr>
                <a:defRPr/>
              </a:pPr>
              <a:t>28</a:t>
            </a:fld>
            <a:endParaRPr lang="fr-F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431800" y="460375"/>
            <a:ext cx="8388350" cy="6248400"/>
          </a:xfrm>
          <a:prstGeom prst="rect">
            <a:avLst/>
          </a:prstGeom>
          <a:noFill/>
          <a:ln w="9525">
            <a:noFill/>
            <a:miter lim="800000"/>
            <a:headEnd/>
            <a:tailEnd/>
          </a:ln>
        </p:spPr>
        <p:txBody>
          <a:bodyPr>
            <a:spAutoFit/>
          </a:bodyPr>
          <a:lstStyle/>
          <a:p>
            <a:r>
              <a:rPr lang="fr-FR" sz="4000">
                <a:solidFill>
                  <a:srgbClr val="FF0000"/>
                </a:solidFill>
              </a:rPr>
              <a:t>Fonction d’efficacité lumineuse</a:t>
            </a:r>
          </a:p>
          <a:p>
            <a:endParaRPr lang="fr-FR" sz="4000">
              <a:solidFill>
                <a:srgbClr val="240FA1"/>
              </a:solidFill>
            </a:endParaRPr>
          </a:p>
          <a:p>
            <a:r>
              <a:rPr lang="fr-FR" sz="4000">
                <a:solidFill>
                  <a:srgbClr val="240FA1"/>
                </a:solidFill>
              </a:rPr>
              <a:t>Le maximum de la fonction est situé vers 555 nm en éclairage photopique (diurne),</a:t>
            </a:r>
          </a:p>
          <a:p>
            <a:r>
              <a:rPr lang="fr-FR" sz="4000">
                <a:solidFill>
                  <a:srgbClr val="240FA1"/>
                </a:solidFill>
              </a:rPr>
              <a:t> Il se décale dans le bleu-vert aux environs de 500 nm en</a:t>
            </a:r>
          </a:p>
          <a:p>
            <a:r>
              <a:rPr lang="fr-FR" sz="4000">
                <a:solidFill>
                  <a:srgbClr val="240FA1"/>
                </a:solidFill>
              </a:rPr>
              <a:t>éclairage scotopique (nocturne)</a:t>
            </a:r>
          </a:p>
          <a:p>
            <a:r>
              <a:rPr lang="fr-FR" sz="4000">
                <a:solidFill>
                  <a:srgbClr val="FF0000"/>
                </a:solidFill>
              </a:rPr>
              <a:t>Dans le SVH Est ce que c’est l’œil qui est défaillant ou le cerveau?</a:t>
            </a:r>
          </a:p>
        </p:txBody>
      </p:sp>
      <p:sp>
        <p:nvSpPr>
          <p:cNvPr id="3" name="Espace réservé de la date 2"/>
          <p:cNvSpPr>
            <a:spLocks noGrp="1"/>
          </p:cNvSpPr>
          <p:nvPr>
            <p:ph type="dt" sz="half" idx="10"/>
          </p:nvPr>
        </p:nvSpPr>
        <p:spPr/>
        <p:txBody>
          <a:bodyPr/>
          <a:lstStyle/>
          <a:p>
            <a:pPr>
              <a:defRPr/>
            </a:pPr>
            <a:fld id="{DDDDF260-F9B6-4380-96A2-CB2C38288611}" type="datetime1">
              <a:rPr lang="fr-FR" smtClean="0"/>
              <a:pPr>
                <a:defRPr/>
              </a:pPr>
              <a:t>06/12/2022</a:t>
            </a:fld>
            <a:endParaRPr lang="fr-FR"/>
          </a:p>
        </p:txBody>
      </p:sp>
      <p:sp>
        <p:nvSpPr>
          <p:cNvPr id="4" name="Espace réservé du numéro de diapositive 3"/>
          <p:cNvSpPr>
            <a:spLocks noGrp="1"/>
          </p:cNvSpPr>
          <p:nvPr>
            <p:ph type="sldNum" sz="quarter" idx="12"/>
          </p:nvPr>
        </p:nvSpPr>
        <p:spPr/>
        <p:txBody>
          <a:bodyPr/>
          <a:lstStyle/>
          <a:p>
            <a:pPr>
              <a:defRPr/>
            </a:pPr>
            <a:fld id="{BB352CA9-A2B1-4202-BAE6-27BC7DE3E346}" type="slidenum">
              <a:rPr lang="fr-FR" smtClean="0"/>
              <a:pPr>
                <a:defRPr/>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333375"/>
            <a:ext cx="9144000" cy="5078413"/>
          </a:xfrm>
          <a:prstGeom prst="rect">
            <a:avLst/>
          </a:prstGeom>
          <a:noFill/>
          <a:ln w="9525">
            <a:noFill/>
            <a:miter lim="800000"/>
            <a:headEnd/>
            <a:tailEnd/>
          </a:ln>
        </p:spPr>
        <p:txBody>
          <a:bodyPr>
            <a:spAutoFit/>
          </a:bodyPr>
          <a:lstStyle/>
          <a:p>
            <a:pPr>
              <a:buFont typeface="Arial" charset="0"/>
              <a:buChar char="•"/>
            </a:pPr>
            <a:r>
              <a:rPr lang="fr-FR" sz="3600">
                <a:solidFill>
                  <a:srgbClr val="000099"/>
                </a:solidFill>
              </a:rPr>
              <a:t>L’œil est l’un des cinq organes des sens du corps humain, </a:t>
            </a:r>
          </a:p>
          <a:p>
            <a:pPr>
              <a:buFont typeface="Arial" charset="0"/>
              <a:buChar char="•"/>
            </a:pPr>
            <a:r>
              <a:rPr lang="fr-FR" sz="3600" b="0">
                <a:solidFill>
                  <a:srgbClr val="000099"/>
                </a:solidFill>
              </a:rPr>
              <a:t>C’est  l’organe de la vue pour L’</a:t>
            </a:r>
            <a:r>
              <a:rPr lang="fr-FR" sz="3600">
                <a:solidFill>
                  <a:srgbClr val="FF0000"/>
                </a:solidFill>
              </a:rPr>
              <a:t>HOMME</a:t>
            </a:r>
            <a:r>
              <a:rPr lang="fr-FR" sz="3600">
                <a:solidFill>
                  <a:srgbClr val="000099"/>
                </a:solidFill>
              </a:rPr>
              <a:t> et les </a:t>
            </a:r>
            <a:r>
              <a:rPr lang="fr-FR" sz="3600">
                <a:solidFill>
                  <a:srgbClr val="FF0000"/>
                </a:solidFill>
              </a:rPr>
              <a:t>ANIMAUX</a:t>
            </a:r>
          </a:p>
          <a:p>
            <a:pPr>
              <a:buFont typeface="Arial" charset="0"/>
              <a:buChar char="•"/>
            </a:pPr>
            <a:r>
              <a:rPr lang="fr-FR" sz="3600" b="0">
                <a:solidFill>
                  <a:srgbClr val="000099"/>
                </a:solidFill>
              </a:rPr>
              <a:t>La</a:t>
            </a:r>
            <a:r>
              <a:rPr lang="fr-FR" sz="3600">
                <a:solidFill>
                  <a:srgbClr val="000099"/>
                </a:solidFill>
              </a:rPr>
              <a:t> </a:t>
            </a:r>
            <a:r>
              <a:rPr lang="fr-FR" sz="3600">
                <a:solidFill>
                  <a:srgbClr val="FF0000"/>
                </a:solidFill>
              </a:rPr>
              <a:t>VISION</a:t>
            </a:r>
            <a:r>
              <a:rPr lang="fr-FR" sz="3600">
                <a:solidFill>
                  <a:srgbClr val="000099"/>
                </a:solidFill>
              </a:rPr>
              <a:t> </a:t>
            </a:r>
            <a:r>
              <a:rPr lang="fr-FR" sz="3600" b="0">
                <a:solidFill>
                  <a:srgbClr val="000099"/>
                </a:solidFill>
              </a:rPr>
              <a:t>est la </a:t>
            </a:r>
            <a:r>
              <a:rPr lang="fr-FR" sz="3600">
                <a:solidFill>
                  <a:srgbClr val="FF0000"/>
                </a:solidFill>
              </a:rPr>
              <a:t>perception</a:t>
            </a:r>
            <a:r>
              <a:rPr lang="fr-FR" sz="3600">
                <a:solidFill>
                  <a:srgbClr val="000099"/>
                </a:solidFill>
              </a:rPr>
              <a:t> </a:t>
            </a:r>
            <a:r>
              <a:rPr lang="fr-FR" sz="3600" b="0">
                <a:solidFill>
                  <a:srgbClr val="000099"/>
                </a:solidFill>
              </a:rPr>
              <a:t>de l’organe de la vue qui en est l’œil </a:t>
            </a:r>
          </a:p>
          <a:p>
            <a:pPr>
              <a:buFont typeface="Arial" charset="0"/>
              <a:buChar char="•"/>
            </a:pPr>
            <a:r>
              <a:rPr lang="fr-FR" sz="3600" b="0">
                <a:solidFill>
                  <a:srgbClr val="000099"/>
                </a:solidFill>
              </a:rPr>
              <a:t>L’œil est l’organe </a:t>
            </a:r>
            <a:r>
              <a:rPr lang="fr-FR" sz="3600">
                <a:solidFill>
                  <a:srgbClr val="FF0000"/>
                </a:solidFill>
              </a:rPr>
              <a:t>récepteur</a:t>
            </a:r>
            <a:r>
              <a:rPr lang="fr-FR" sz="3600">
                <a:solidFill>
                  <a:srgbClr val="000099"/>
                </a:solidFill>
              </a:rPr>
              <a:t> </a:t>
            </a:r>
            <a:r>
              <a:rPr lang="fr-FR" sz="3600" b="0">
                <a:solidFill>
                  <a:srgbClr val="000099"/>
                </a:solidFill>
              </a:rPr>
              <a:t>de</a:t>
            </a:r>
          </a:p>
          <a:p>
            <a:r>
              <a:rPr lang="fr-FR" sz="3600" b="0">
                <a:solidFill>
                  <a:srgbClr val="000099"/>
                </a:solidFill>
              </a:rPr>
              <a:t>la</a:t>
            </a:r>
            <a:r>
              <a:rPr lang="fr-FR" sz="3600">
                <a:solidFill>
                  <a:srgbClr val="000099"/>
                </a:solidFill>
              </a:rPr>
              <a:t> lumière</a:t>
            </a:r>
          </a:p>
          <a:p>
            <a:pPr>
              <a:buFont typeface="Wingdings" pitchFamily="2" charset="2"/>
              <a:buChar char="Ø"/>
            </a:pPr>
            <a:endParaRPr lang="fr-FR" sz="3600">
              <a:solidFill>
                <a:srgbClr val="000099"/>
              </a:solidFill>
            </a:endParaRPr>
          </a:p>
        </p:txBody>
      </p:sp>
      <p:sp>
        <p:nvSpPr>
          <p:cNvPr id="3" name="Rectangle 2"/>
          <p:cNvSpPr/>
          <p:nvPr/>
        </p:nvSpPr>
        <p:spPr>
          <a:xfrm>
            <a:off x="179512" y="4869160"/>
            <a:ext cx="8423920" cy="1569660"/>
          </a:xfrm>
          <a:prstGeom prst="rect">
            <a:avLst/>
          </a:prstGeom>
        </p:spPr>
        <p:txBody>
          <a:bodyPr wrap="square">
            <a:spAutoFit/>
          </a:bodyPr>
          <a:lstStyle/>
          <a:p>
            <a:r>
              <a:rPr lang="fr-FR" sz="3200" dirty="0" smtClean="0">
                <a:solidFill>
                  <a:srgbClr val="FF0000"/>
                </a:solidFill>
              </a:rPr>
              <a:t>Sa fonction est de transformer l’information lumineuse en influx nerveux transmis au cerveau</a:t>
            </a:r>
            <a:endParaRPr lang="fr-FR" sz="3200" dirty="0">
              <a:solidFill>
                <a:srgbClr val="FF0000"/>
              </a:solidFill>
            </a:endParaRPr>
          </a:p>
        </p:txBody>
      </p:sp>
      <p:sp>
        <p:nvSpPr>
          <p:cNvPr id="4" name="Espace réservé de la date 3"/>
          <p:cNvSpPr>
            <a:spLocks noGrp="1"/>
          </p:cNvSpPr>
          <p:nvPr>
            <p:ph type="dt" sz="half" idx="10"/>
          </p:nvPr>
        </p:nvSpPr>
        <p:spPr/>
        <p:txBody>
          <a:bodyPr/>
          <a:lstStyle/>
          <a:p>
            <a:pPr>
              <a:defRPr/>
            </a:pPr>
            <a:fld id="{134A474E-B605-4C17-ACAA-8435F7030FB6}"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BB352CA9-A2B1-4202-BAE6-27BC7DE3E346}" type="slidenum">
              <a:rPr lang="fr-FR" smtClean="0"/>
              <a:pPr>
                <a:defRPr/>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23850" y="115888"/>
            <a:ext cx="8675688" cy="708025"/>
          </a:xfrm>
          <a:prstGeom prst="rect">
            <a:avLst/>
          </a:prstGeom>
          <a:solidFill>
            <a:srgbClr val="0000CC"/>
          </a:solidFill>
          <a:ln w="9525">
            <a:noFill/>
            <a:miter lim="800000"/>
            <a:headEnd/>
            <a:tailEnd/>
          </a:ln>
        </p:spPr>
        <p:txBody>
          <a:bodyPr>
            <a:spAutoFit/>
          </a:bodyPr>
          <a:lstStyle/>
          <a:p>
            <a:pPr algn="ctr">
              <a:spcBef>
                <a:spcPct val="50000"/>
              </a:spcBef>
            </a:pPr>
            <a:r>
              <a:rPr lang="fr-FR" sz="4000" dirty="0">
                <a:solidFill>
                  <a:srgbClr val="FFFF00"/>
                </a:solidFill>
              </a:rPr>
              <a:t>B- Les seuils de sensibilité</a:t>
            </a:r>
          </a:p>
        </p:txBody>
      </p:sp>
      <p:sp>
        <p:nvSpPr>
          <p:cNvPr id="25603" name="Text Box 3"/>
          <p:cNvSpPr txBox="1">
            <a:spLocks noChangeArrowheads="1"/>
          </p:cNvSpPr>
          <p:nvPr/>
        </p:nvSpPr>
        <p:spPr bwMode="auto">
          <a:xfrm>
            <a:off x="614363" y="5943600"/>
            <a:ext cx="8399462" cy="769938"/>
          </a:xfrm>
          <a:prstGeom prst="rect">
            <a:avLst/>
          </a:prstGeom>
          <a:noFill/>
          <a:ln w="9525">
            <a:noFill/>
            <a:miter lim="800000"/>
            <a:headEnd/>
            <a:tailEnd/>
          </a:ln>
        </p:spPr>
        <p:txBody>
          <a:bodyPr wrap="none">
            <a:spAutoFit/>
          </a:bodyPr>
          <a:lstStyle/>
          <a:p>
            <a:pPr algn="ctr"/>
            <a:r>
              <a:rPr lang="fr-FR" sz="2200">
                <a:solidFill>
                  <a:srgbClr val="0000FF"/>
                </a:solidFill>
                <a:cs typeface="Arial" charset="0"/>
              </a:rPr>
              <a:t> Le système visuel nous renseigne plus sur la valeur relative </a:t>
            </a:r>
          </a:p>
          <a:p>
            <a:pPr algn="ctr"/>
            <a:r>
              <a:rPr lang="fr-FR" sz="2200">
                <a:solidFill>
                  <a:srgbClr val="0000FF"/>
                </a:solidFill>
                <a:cs typeface="Arial" charset="0"/>
              </a:rPr>
              <a:t>que sur la valeur absolue.</a:t>
            </a:r>
            <a:r>
              <a:rPr lang="fr-FR" sz="2200">
                <a:solidFill>
                  <a:srgbClr val="0000FF"/>
                </a:solidFill>
              </a:rPr>
              <a:t> </a:t>
            </a:r>
          </a:p>
        </p:txBody>
      </p:sp>
      <p:sp>
        <p:nvSpPr>
          <p:cNvPr id="25604" name="Text Box 4"/>
          <p:cNvSpPr txBox="1">
            <a:spLocks noChangeArrowheads="1"/>
          </p:cNvSpPr>
          <p:nvPr/>
        </p:nvSpPr>
        <p:spPr bwMode="auto">
          <a:xfrm>
            <a:off x="0" y="1014413"/>
            <a:ext cx="9144000" cy="769937"/>
          </a:xfrm>
          <a:prstGeom prst="rect">
            <a:avLst/>
          </a:prstGeom>
          <a:noFill/>
          <a:ln w="9525">
            <a:noFill/>
            <a:miter lim="800000"/>
            <a:headEnd/>
            <a:tailEnd/>
          </a:ln>
        </p:spPr>
        <p:txBody>
          <a:bodyPr>
            <a:spAutoFit/>
          </a:bodyPr>
          <a:lstStyle/>
          <a:p>
            <a:r>
              <a:rPr lang="fr-FR" sz="2200"/>
              <a:t>- </a:t>
            </a:r>
            <a:r>
              <a:rPr lang="fr-FR" sz="2200">
                <a:solidFill>
                  <a:srgbClr val="0000FF"/>
                </a:solidFill>
              </a:rPr>
              <a:t>Seuil absolu : 10-14 watt (quelques photons) au niveau de la fovea</a:t>
            </a:r>
          </a:p>
        </p:txBody>
      </p:sp>
      <p:sp>
        <p:nvSpPr>
          <p:cNvPr id="25605" name="Text Box 5"/>
          <p:cNvSpPr txBox="1">
            <a:spLocks noChangeArrowheads="1"/>
          </p:cNvSpPr>
          <p:nvPr/>
        </p:nvSpPr>
        <p:spPr bwMode="auto">
          <a:xfrm>
            <a:off x="0" y="2057400"/>
            <a:ext cx="9686925" cy="769938"/>
          </a:xfrm>
          <a:prstGeom prst="rect">
            <a:avLst/>
          </a:prstGeom>
          <a:noFill/>
          <a:ln w="9525">
            <a:noFill/>
            <a:miter lim="800000"/>
            <a:headEnd/>
            <a:tailEnd/>
          </a:ln>
        </p:spPr>
        <p:txBody>
          <a:bodyPr>
            <a:spAutoFit/>
          </a:bodyPr>
          <a:lstStyle/>
          <a:p>
            <a:r>
              <a:rPr lang="fr-FR" sz="2200"/>
              <a:t>- </a:t>
            </a:r>
            <a:r>
              <a:rPr lang="fr-FR" sz="2200">
                <a:solidFill>
                  <a:srgbClr val="0000FF"/>
                </a:solidFill>
              </a:rPr>
              <a:t>Seuils différentiels : capacité à distinguer les niveaux de gris</a:t>
            </a:r>
          </a:p>
          <a:p>
            <a:r>
              <a:rPr lang="fr-FR" sz="2200">
                <a:solidFill>
                  <a:srgbClr val="0000FF"/>
                </a:solidFill>
              </a:rPr>
              <a:t>			30 à 40</a:t>
            </a:r>
          </a:p>
        </p:txBody>
      </p:sp>
      <p:grpSp>
        <p:nvGrpSpPr>
          <p:cNvPr id="2" name="Group 20"/>
          <p:cNvGrpSpPr>
            <a:grpSpLocks/>
          </p:cNvGrpSpPr>
          <p:nvPr/>
        </p:nvGrpSpPr>
        <p:grpSpPr bwMode="auto">
          <a:xfrm>
            <a:off x="1143000" y="3276600"/>
            <a:ext cx="3436938" cy="2438400"/>
            <a:chOff x="720" y="2064"/>
            <a:chExt cx="2165" cy="1536"/>
          </a:xfrm>
        </p:grpSpPr>
        <p:sp>
          <p:nvSpPr>
            <p:cNvPr id="49168" name="Text Box 6"/>
            <p:cNvSpPr txBox="1">
              <a:spLocks noChangeArrowheads="1"/>
            </p:cNvSpPr>
            <p:nvPr/>
          </p:nvSpPr>
          <p:spPr bwMode="auto">
            <a:xfrm>
              <a:off x="720" y="2064"/>
              <a:ext cx="2165" cy="271"/>
            </a:xfrm>
            <a:prstGeom prst="rect">
              <a:avLst/>
            </a:prstGeom>
            <a:noFill/>
            <a:ln w="9525">
              <a:noFill/>
              <a:miter lim="800000"/>
              <a:headEnd/>
              <a:tailEnd/>
            </a:ln>
          </p:spPr>
          <p:txBody>
            <a:bodyPr wrap="none">
              <a:spAutoFit/>
            </a:bodyPr>
            <a:lstStyle/>
            <a:p>
              <a:r>
                <a:rPr lang="fr-FR" sz="2200"/>
                <a:t>- </a:t>
              </a:r>
              <a:r>
                <a:rPr lang="fr-FR" sz="2200">
                  <a:solidFill>
                    <a:srgbClr val="0000FF"/>
                  </a:solidFill>
                </a:rPr>
                <a:t>contrastes simultanés</a:t>
              </a:r>
              <a:r>
                <a:rPr lang="fr-FR" sz="2200"/>
                <a:t>:</a:t>
              </a:r>
            </a:p>
          </p:txBody>
        </p:sp>
        <p:grpSp>
          <p:nvGrpSpPr>
            <p:cNvPr id="49169" name="Group 12"/>
            <p:cNvGrpSpPr>
              <a:grpSpLocks/>
            </p:cNvGrpSpPr>
            <p:nvPr/>
          </p:nvGrpSpPr>
          <p:grpSpPr bwMode="auto">
            <a:xfrm>
              <a:off x="1176" y="2496"/>
              <a:ext cx="1248" cy="1104"/>
              <a:chOff x="1296" y="2496"/>
              <a:chExt cx="1248" cy="1104"/>
            </a:xfrm>
          </p:grpSpPr>
          <p:sp>
            <p:nvSpPr>
              <p:cNvPr id="49170" name="Rectangle 13"/>
              <p:cNvSpPr>
                <a:spLocks noChangeArrowheads="1"/>
              </p:cNvSpPr>
              <p:nvPr/>
            </p:nvSpPr>
            <p:spPr bwMode="auto">
              <a:xfrm>
                <a:off x="1296" y="2496"/>
                <a:ext cx="1248" cy="1104"/>
              </a:xfrm>
              <a:prstGeom prst="rect">
                <a:avLst/>
              </a:prstGeom>
              <a:solidFill>
                <a:schemeClr val="tx2"/>
              </a:solidFill>
              <a:ln w="9525">
                <a:solidFill>
                  <a:schemeClr val="tx1"/>
                </a:solidFill>
                <a:miter lim="800000"/>
                <a:headEnd/>
                <a:tailEnd/>
              </a:ln>
            </p:spPr>
            <p:txBody>
              <a:bodyPr wrap="none" anchor="ctr"/>
              <a:lstStyle/>
              <a:p>
                <a:endParaRPr lang="fr-FR"/>
              </a:p>
            </p:txBody>
          </p:sp>
          <p:grpSp>
            <p:nvGrpSpPr>
              <p:cNvPr id="49171" name="Group 14"/>
              <p:cNvGrpSpPr>
                <a:grpSpLocks/>
              </p:cNvGrpSpPr>
              <p:nvPr/>
            </p:nvGrpSpPr>
            <p:grpSpPr bwMode="auto">
              <a:xfrm>
                <a:off x="1595" y="2741"/>
                <a:ext cx="672" cy="624"/>
                <a:chOff x="240" y="2736"/>
                <a:chExt cx="672" cy="624"/>
              </a:xfrm>
            </p:grpSpPr>
            <p:sp>
              <p:nvSpPr>
                <p:cNvPr id="49172" name="Oval 15"/>
                <p:cNvSpPr>
                  <a:spLocks noChangeArrowheads="1"/>
                </p:cNvSpPr>
                <p:nvPr/>
              </p:nvSpPr>
              <p:spPr bwMode="auto">
                <a:xfrm>
                  <a:off x="240" y="2736"/>
                  <a:ext cx="672" cy="624"/>
                </a:xfrm>
                <a:prstGeom prst="ellipse">
                  <a:avLst/>
                </a:prstGeom>
                <a:solidFill>
                  <a:schemeClr val="bg2"/>
                </a:solidFill>
                <a:ln w="9525">
                  <a:solidFill>
                    <a:schemeClr val="tx1"/>
                  </a:solidFill>
                  <a:round/>
                  <a:headEnd/>
                  <a:tailEnd/>
                </a:ln>
              </p:spPr>
              <p:txBody>
                <a:bodyPr wrap="none" anchor="ctr"/>
                <a:lstStyle/>
                <a:p>
                  <a:endParaRPr lang="fr-FR"/>
                </a:p>
              </p:txBody>
            </p:sp>
            <p:sp>
              <p:nvSpPr>
                <p:cNvPr id="49173" name="Oval 16"/>
                <p:cNvSpPr>
                  <a:spLocks noChangeArrowheads="1"/>
                </p:cNvSpPr>
                <p:nvPr/>
              </p:nvSpPr>
              <p:spPr bwMode="auto">
                <a:xfrm>
                  <a:off x="408" y="2896"/>
                  <a:ext cx="336" cy="336"/>
                </a:xfrm>
                <a:prstGeom prst="ellipse">
                  <a:avLst/>
                </a:prstGeom>
                <a:solidFill>
                  <a:schemeClr val="tx1"/>
                </a:solidFill>
                <a:ln w="9525">
                  <a:solidFill>
                    <a:schemeClr val="tx1"/>
                  </a:solidFill>
                  <a:round/>
                  <a:headEnd/>
                  <a:tailEnd/>
                </a:ln>
              </p:spPr>
              <p:txBody>
                <a:bodyPr wrap="none" anchor="ctr"/>
                <a:lstStyle/>
                <a:p>
                  <a:endParaRPr lang="fr-FR"/>
                </a:p>
              </p:txBody>
            </p:sp>
          </p:grpSp>
        </p:grpSp>
      </p:grpSp>
      <p:grpSp>
        <p:nvGrpSpPr>
          <p:cNvPr id="5" name="Group 21"/>
          <p:cNvGrpSpPr>
            <a:grpSpLocks/>
          </p:cNvGrpSpPr>
          <p:nvPr/>
        </p:nvGrpSpPr>
        <p:grpSpPr bwMode="auto">
          <a:xfrm>
            <a:off x="4724400" y="3962400"/>
            <a:ext cx="3770313" cy="1752600"/>
            <a:chOff x="2976" y="2496"/>
            <a:chExt cx="2375" cy="1104"/>
          </a:xfrm>
        </p:grpSpPr>
        <p:grpSp>
          <p:nvGrpSpPr>
            <p:cNvPr id="49160" name="Group 7"/>
            <p:cNvGrpSpPr>
              <a:grpSpLocks/>
            </p:cNvGrpSpPr>
            <p:nvPr/>
          </p:nvGrpSpPr>
          <p:grpSpPr bwMode="auto">
            <a:xfrm>
              <a:off x="2976" y="2496"/>
              <a:ext cx="1248" cy="1104"/>
              <a:chOff x="3264" y="2496"/>
              <a:chExt cx="1248" cy="1104"/>
            </a:xfrm>
          </p:grpSpPr>
          <p:sp>
            <p:nvSpPr>
              <p:cNvPr id="49164" name="Rectangle 8"/>
              <p:cNvSpPr>
                <a:spLocks noChangeArrowheads="1"/>
              </p:cNvSpPr>
              <p:nvPr/>
            </p:nvSpPr>
            <p:spPr bwMode="auto">
              <a:xfrm>
                <a:off x="3264" y="2496"/>
                <a:ext cx="1248" cy="1104"/>
              </a:xfrm>
              <a:prstGeom prst="rect">
                <a:avLst/>
              </a:prstGeom>
              <a:solidFill>
                <a:schemeClr val="bg1"/>
              </a:solidFill>
              <a:ln w="9525">
                <a:solidFill>
                  <a:schemeClr val="tx1"/>
                </a:solidFill>
                <a:miter lim="800000"/>
                <a:headEnd/>
                <a:tailEnd/>
              </a:ln>
            </p:spPr>
            <p:txBody>
              <a:bodyPr wrap="none" anchor="ctr"/>
              <a:lstStyle/>
              <a:p>
                <a:endParaRPr lang="fr-FR" b="0"/>
              </a:p>
            </p:txBody>
          </p:sp>
          <p:grpSp>
            <p:nvGrpSpPr>
              <p:cNvPr id="49165" name="Group 9"/>
              <p:cNvGrpSpPr>
                <a:grpSpLocks/>
              </p:cNvGrpSpPr>
              <p:nvPr/>
            </p:nvGrpSpPr>
            <p:grpSpPr bwMode="auto">
              <a:xfrm>
                <a:off x="3567" y="2728"/>
                <a:ext cx="672" cy="624"/>
                <a:chOff x="240" y="2736"/>
                <a:chExt cx="672" cy="624"/>
              </a:xfrm>
            </p:grpSpPr>
            <p:sp>
              <p:nvSpPr>
                <p:cNvPr id="49166" name="Oval 10"/>
                <p:cNvSpPr>
                  <a:spLocks noChangeArrowheads="1"/>
                </p:cNvSpPr>
                <p:nvPr/>
              </p:nvSpPr>
              <p:spPr bwMode="auto">
                <a:xfrm>
                  <a:off x="240" y="2736"/>
                  <a:ext cx="672" cy="624"/>
                </a:xfrm>
                <a:prstGeom prst="ellipse">
                  <a:avLst/>
                </a:prstGeom>
                <a:solidFill>
                  <a:schemeClr val="bg2"/>
                </a:solidFill>
                <a:ln w="9525">
                  <a:solidFill>
                    <a:schemeClr val="tx1"/>
                  </a:solidFill>
                  <a:round/>
                  <a:headEnd/>
                  <a:tailEnd/>
                </a:ln>
              </p:spPr>
              <p:txBody>
                <a:bodyPr wrap="none" anchor="ctr"/>
                <a:lstStyle/>
                <a:p>
                  <a:endParaRPr lang="fr-FR" b="0"/>
                </a:p>
              </p:txBody>
            </p:sp>
            <p:sp>
              <p:nvSpPr>
                <p:cNvPr id="49167" name="Oval 11"/>
                <p:cNvSpPr>
                  <a:spLocks noChangeArrowheads="1"/>
                </p:cNvSpPr>
                <p:nvPr/>
              </p:nvSpPr>
              <p:spPr bwMode="auto">
                <a:xfrm>
                  <a:off x="408" y="2896"/>
                  <a:ext cx="336" cy="336"/>
                </a:xfrm>
                <a:prstGeom prst="ellipse">
                  <a:avLst/>
                </a:prstGeom>
                <a:solidFill>
                  <a:schemeClr val="bg1"/>
                </a:solidFill>
                <a:ln w="9525">
                  <a:solidFill>
                    <a:schemeClr val="tx1"/>
                  </a:solidFill>
                  <a:round/>
                  <a:headEnd/>
                  <a:tailEnd/>
                </a:ln>
              </p:spPr>
              <p:txBody>
                <a:bodyPr wrap="none" anchor="ctr"/>
                <a:lstStyle/>
                <a:p>
                  <a:endParaRPr lang="fr-FR" b="0"/>
                </a:p>
              </p:txBody>
            </p:sp>
          </p:grpSp>
        </p:grpSp>
        <p:grpSp>
          <p:nvGrpSpPr>
            <p:cNvPr id="49161" name="Group 17"/>
            <p:cNvGrpSpPr>
              <a:grpSpLocks/>
            </p:cNvGrpSpPr>
            <p:nvPr/>
          </p:nvGrpSpPr>
          <p:grpSpPr bwMode="auto">
            <a:xfrm>
              <a:off x="4679" y="2736"/>
              <a:ext cx="672" cy="624"/>
              <a:chOff x="240" y="2736"/>
              <a:chExt cx="672" cy="624"/>
            </a:xfrm>
          </p:grpSpPr>
          <p:sp>
            <p:nvSpPr>
              <p:cNvPr id="49162" name="Oval 18"/>
              <p:cNvSpPr>
                <a:spLocks noChangeArrowheads="1"/>
              </p:cNvSpPr>
              <p:nvPr/>
            </p:nvSpPr>
            <p:spPr bwMode="auto">
              <a:xfrm>
                <a:off x="240" y="2736"/>
                <a:ext cx="672" cy="624"/>
              </a:xfrm>
              <a:prstGeom prst="ellipse">
                <a:avLst/>
              </a:prstGeom>
              <a:solidFill>
                <a:schemeClr val="bg2"/>
              </a:solidFill>
              <a:ln w="9525">
                <a:noFill/>
                <a:round/>
                <a:headEnd/>
                <a:tailEnd/>
              </a:ln>
            </p:spPr>
            <p:txBody>
              <a:bodyPr wrap="none" anchor="ctr"/>
              <a:lstStyle/>
              <a:p>
                <a:endParaRPr lang="fr-FR" b="0"/>
              </a:p>
            </p:txBody>
          </p:sp>
          <p:sp>
            <p:nvSpPr>
              <p:cNvPr id="49163" name="Oval 19"/>
              <p:cNvSpPr>
                <a:spLocks noChangeArrowheads="1"/>
              </p:cNvSpPr>
              <p:nvPr/>
            </p:nvSpPr>
            <p:spPr bwMode="auto">
              <a:xfrm>
                <a:off x="408" y="2896"/>
                <a:ext cx="336" cy="336"/>
              </a:xfrm>
              <a:prstGeom prst="ellipse">
                <a:avLst/>
              </a:prstGeom>
              <a:solidFill>
                <a:schemeClr val="bg1"/>
              </a:solidFill>
              <a:ln w="9525">
                <a:noFill/>
                <a:round/>
                <a:headEnd/>
                <a:tailEnd/>
              </a:ln>
            </p:spPr>
            <p:txBody>
              <a:bodyPr wrap="none" anchor="ctr"/>
              <a:lstStyle/>
              <a:p>
                <a:endParaRPr lang="fr-FR" b="0"/>
              </a:p>
            </p:txBody>
          </p:sp>
        </p:grpSp>
      </p:grpSp>
      <p:sp>
        <p:nvSpPr>
          <p:cNvPr id="22" name="Espace réservé de la date 21"/>
          <p:cNvSpPr>
            <a:spLocks noGrp="1"/>
          </p:cNvSpPr>
          <p:nvPr>
            <p:ph type="dt" sz="half" idx="10"/>
          </p:nvPr>
        </p:nvSpPr>
        <p:spPr/>
        <p:txBody>
          <a:bodyPr/>
          <a:lstStyle/>
          <a:p>
            <a:pPr>
              <a:defRPr/>
            </a:pPr>
            <a:fld id="{06FA0AF8-06BF-494B-9AA6-829ED8255946}" type="datetime1">
              <a:rPr lang="fr-FR" smtClean="0"/>
              <a:pPr>
                <a:defRPr/>
              </a:pPr>
              <a:t>06/12/2022</a:t>
            </a:fld>
            <a:endParaRPr lang="fr-FR"/>
          </a:p>
        </p:txBody>
      </p:sp>
      <p:sp>
        <p:nvSpPr>
          <p:cNvPr id="23" name="Espace réservé du numéro de diapositive 22"/>
          <p:cNvSpPr>
            <a:spLocks noGrp="1"/>
          </p:cNvSpPr>
          <p:nvPr>
            <p:ph type="sldNum" sz="quarter" idx="12"/>
          </p:nvPr>
        </p:nvSpPr>
        <p:spPr/>
        <p:txBody>
          <a:bodyPr/>
          <a:lstStyle/>
          <a:p>
            <a:pPr>
              <a:defRPr/>
            </a:pPr>
            <a:fld id="{FF281057-0427-4153-B976-D3CA20342997}" type="slidenum">
              <a:rPr lang="fr-FR" smtClean="0"/>
              <a:pPr>
                <a:defRPr/>
              </a:pPr>
              <a:t>30</a:t>
            </a:fld>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ox(in)">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box(in)">
                                      <p:cBhvr>
                                        <p:cTn id="12" dur="500"/>
                                        <p:tgtEl>
                                          <p:spTgt spid="256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603"/>
                                        </p:tgtEl>
                                        <p:attrNameLst>
                                          <p:attrName>style.visibility</p:attrName>
                                        </p:attrNameLst>
                                      </p:cBhvr>
                                      <p:to>
                                        <p:strVal val="visible"/>
                                      </p:to>
                                    </p:set>
                                    <p:animEffect transition="in" filter="box(in)">
                                      <p:cBhvr>
                                        <p:cTn id="2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P spid="2560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95288" y="260350"/>
            <a:ext cx="7993062" cy="585788"/>
          </a:xfrm>
          <a:prstGeom prst="rect">
            <a:avLst/>
          </a:prstGeom>
          <a:solidFill>
            <a:srgbClr val="0000CC"/>
          </a:solidFill>
          <a:ln w="9525">
            <a:noFill/>
            <a:miter lim="800000"/>
            <a:headEnd/>
            <a:tailEnd/>
          </a:ln>
        </p:spPr>
        <p:txBody>
          <a:bodyPr>
            <a:spAutoFit/>
          </a:bodyPr>
          <a:lstStyle/>
          <a:p>
            <a:pPr algn="ctr">
              <a:spcBef>
                <a:spcPct val="50000"/>
              </a:spcBef>
            </a:pPr>
            <a:r>
              <a:rPr lang="fr-FR" sz="3200" dirty="0">
                <a:solidFill>
                  <a:srgbClr val="FFFF00"/>
                </a:solidFill>
              </a:rPr>
              <a:t>C- Adaptation à l’obscurité</a:t>
            </a:r>
          </a:p>
        </p:txBody>
      </p:sp>
      <p:pic>
        <p:nvPicPr>
          <p:cNvPr id="50179" name="Picture 3" descr="adpatation obscu"/>
          <p:cNvPicPr>
            <a:picLocks noChangeAspect="1" noChangeArrowheads="1"/>
          </p:cNvPicPr>
          <p:nvPr/>
        </p:nvPicPr>
        <p:blipFill>
          <a:blip r:embed="rId3" cstate="print">
            <a:lum contrast="12000"/>
          </a:blip>
          <a:srcRect/>
          <a:stretch>
            <a:fillRect/>
          </a:stretch>
        </p:blipFill>
        <p:spPr bwMode="auto">
          <a:xfrm>
            <a:off x="1143000" y="1143000"/>
            <a:ext cx="6858000" cy="4992688"/>
          </a:xfrm>
          <a:prstGeom prst="rect">
            <a:avLst/>
          </a:prstGeom>
          <a:noFill/>
          <a:ln w="38100">
            <a:solidFill>
              <a:schemeClr val="tx1"/>
            </a:solidFill>
            <a:miter lim="800000"/>
            <a:headEnd/>
            <a:tailEnd/>
          </a:ln>
        </p:spPr>
      </p:pic>
      <p:sp>
        <p:nvSpPr>
          <p:cNvPr id="50180" name="Text Box 4"/>
          <p:cNvSpPr txBox="1">
            <a:spLocks noChangeArrowheads="1"/>
          </p:cNvSpPr>
          <p:nvPr/>
        </p:nvSpPr>
        <p:spPr bwMode="auto">
          <a:xfrm>
            <a:off x="288925" y="6288088"/>
            <a:ext cx="8928100" cy="457200"/>
          </a:xfrm>
          <a:prstGeom prst="rect">
            <a:avLst/>
          </a:prstGeom>
          <a:noFill/>
          <a:ln w="9525">
            <a:noFill/>
            <a:miter lim="800000"/>
            <a:headEnd/>
            <a:tailEnd/>
          </a:ln>
        </p:spPr>
        <p:txBody>
          <a:bodyPr wrap="none">
            <a:spAutoFit/>
          </a:bodyPr>
          <a:lstStyle/>
          <a:p>
            <a:r>
              <a:rPr lang="fr-FR">
                <a:solidFill>
                  <a:srgbClr val="FF0000"/>
                </a:solidFill>
              </a:rPr>
              <a:t>Plus on reste longtemps à l’obscurité, plus le seuil diminue  </a:t>
            </a:r>
          </a:p>
        </p:txBody>
      </p:sp>
      <p:sp>
        <p:nvSpPr>
          <p:cNvPr id="50181" name="Text Box 5"/>
          <p:cNvSpPr txBox="1">
            <a:spLocks noChangeArrowheads="1"/>
          </p:cNvSpPr>
          <p:nvPr/>
        </p:nvSpPr>
        <p:spPr bwMode="auto">
          <a:xfrm>
            <a:off x="3028950" y="1431925"/>
            <a:ext cx="4770438" cy="708025"/>
          </a:xfrm>
          <a:prstGeom prst="rect">
            <a:avLst/>
          </a:prstGeom>
          <a:solidFill>
            <a:srgbClr val="FFFF00"/>
          </a:solidFill>
          <a:ln w="9525">
            <a:noFill/>
            <a:miter lim="800000"/>
            <a:headEnd/>
            <a:tailEnd/>
          </a:ln>
        </p:spPr>
        <p:txBody>
          <a:bodyPr wrap="none">
            <a:spAutoFit/>
          </a:bodyPr>
          <a:lstStyle/>
          <a:p>
            <a:pPr algn="ctr"/>
            <a:r>
              <a:rPr lang="fr-FR" sz="2000"/>
              <a:t>Eclairement de la région périphérique</a:t>
            </a:r>
          </a:p>
          <a:p>
            <a:pPr algn="ctr"/>
            <a:r>
              <a:rPr lang="fr-FR" sz="2000"/>
              <a:t> du champ visuel</a:t>
            </a:r>
          </a:p>
        </p:txBody>
      </p:sp>
      <p:sp>
        <p:nvSpPr>
          <p:cNvPr id="50182" name="Text Box 6"/>
          <p:cNvSpPr txBox="1">
            <a:spLocks noChangeArrowheads="1"/>
          </p:cNvSpPr>
          <p:nvPr/>
        </p:nvSpPr>
        <p:spPr bwMode="auto">
          <a:xfrm>
            <a:off x="3730625" y="2895600"/>
            <a:ext cx="4270375" cy="708025"/>
          </a:xfrm>
          <a:prstGeom prst="rect">
            <a:avLst/>
          </a:prstGeom>
          <a:solidFill>
            <a:srgbClr val="CC0099"/>
          </a:solidFill>
          <a:ln w="9525">
            <a:noFill/>
            <a:miter lim="800000"/>
            <a:headEnd/>
            <a:tailEnd/>
          </a:ln>
        </p:spPr>
        <p:txBody>
          <a:bodyPr wrap="none">
            <a:spAutoFit/>
          </a:bodyPr>
          <a:lstStyle/>
          <a:p>
            <a:pPr algn="ctr"/>
            <a:r>
              <a:rPr lang="fr-FR" sz="2000">
                <a:solidFill>
                  <a:schemeClr val="bg1"/>
                </a:solidFill>
              </a:rPr>
              <a:t>Eclairement de la région centrale </a:t>
            </a:r>
          </a:p>
          <a:p>
            <a:pPr algn="ctr"/>
            <a:r>
              <a:rPr lang="fr-FR" sz="2000">
                <a:solidFill>
                  <a:schemeClr val="bg1"/>
                </a:solidFill>
              </a:rPr>
              <a:t>du champ visuel</a:t>
            </a:r>
          </a:p>
        </p:txBody>
      </p:sp>
      <p:sp>
        <p:nvSpPr>
          <p:cNvPr id="55303" name="Text Box 8"/>
          <p:cNvSpPr txBox="1">
            <a:spLocks noChangeArrowheads="1"/>
          </p:cNvSpPr>
          <p:nvPr/>
        </p:nvSpPr>
        <p:spPr bwMode="auto">
          <a:xfrm>
            <a:off x="-93663" y="5410200"/>
            <a:ext cx="2532063" cy="708025"/>
          </a:xfrm>
          <a:prstGeom prst="rect">
            <a:avLst/>
          </a:prstGeom>
          <a:solidFill>
            <a:schemeClr val="bg1">
              <a:lumMod val="65000"/>
            </a:schemeClr>
          </a:solidFill>
          <a:ln w="9525">
            <a:solidFill>
              <a:schemeClr val="tx1"/>
            </a:solidFill>
            <a:miter lim="800000"/>
            <a:headEnd/>
            <a:tailEnd/>
          </a:ln>
        </p:spPr>
        <p:txBody>
          <a:bodyPr wrap="none">
            <a:spAutoFit/>
          </a:bodyPr>
          <a:lstStyle/>
          <a:p>
            <a:pPr algn="ctr">
              <a:defRPr/>
            </a:pPr>
            <a:r>
              <a:rPr lang="fr-FR" sz="2000" dirty="0"/>
              <a:t>Eclairement global </a:t>
            </a:r>
          </a:p>
          <a:p>
            <a:pPr algn="ctr">
              <a:defRPr/>
            </a:pPr>
            <a:r>
              <a:rPr lang="fr-FR" sz="2000" dirty="0"/>
              <a:t>du champ visuel</a:t>
            </a:r>
          </a:p>
        </p:txBody>
      </p:sp>
      <p:sp>
        <p:nvSpPr>
          <p:cNvPr id="50184" name="Line 9"/>
          <p:cNvSpPr>
            <a:spLocks noChangeShapeType="1"/>
          </p:cNvSpPr>
          <p:nvPr/>
        </p:nvSpPr>
        <p:spPr bwMode="auto">
          <a:xfrm flipV="1">
            <a:off x="2286000" y="4114800"/>
            <a:ext cx="1295400" cy="1295400"/>
          </a:xfrm>
          <a:prstGeom prst="line">
            <a:avLst/>
          </a:prstGeom>
          <a:noFill/>
          <a:ln w="9525">
            <a:solidFill>
              <a:schemeClr val="tx1"/>
            </a:solidFill>
            <a:round/>
            <a:headEnd/>
            <a:tailEnd type="triangle" w="med" len="med"/>
          </a:ln>
        </p:spPr>
        <p:txBody>
          <a:bodyPr/>
          <a:lstStyle/>
          <a:p>
            <a:endParaRPr lang="fr-FR"/>
          </a:p>
        </p:txBody>
      </p:sp>
      <p:sp>
        <p:nvSpPr>
          <p:cNvPr id="9" name="Espace réservé de la date 8"/>
          <p:cNvSpPr>
            <a:spLocks noGrp="1"/>
          </p:cNvSpPr>
          <p:nvPr>
            <p:ph type="dt" sz="half" idx="10"/>
          </p:nvPr>
        </p:nvSpPr>
        <p:spPr/>
        <p:txBody>
          <a:bodyPr/>
          <a:lstStyle/>
          <a:p>
            <a:pPr>
              <a:defRPr/>
            </a:pPr>
            <a:fld id="{98DE77F5-5E5C-4782-B488-E34AB6C6DCE6}" type="datetime1">
              <a:rPr lang="fr-FR" smtClean="0"/>
              <a:pPr>
                <a:defRPr/>
              </a:pPr>
              <a:t>06/12/2022</a:t>
            </a:fld>
            <a:endParaRPr lang="fr-FR"/>
          </a:p>
        </p:txBody>
      </p:sp>
      <p:sp>
        <p:nvSpPr>
          <p:cNvPr id="10" name="Espace réservé du numéro de diapositive 9"/>
          <p:cNvSpPr>
            <a:spLocks noGrp="1"/>
          </p:cNvSpPr>
          <p:nvPr>
            <p:ph type="sldNum" sz="quarter" idx="12"/>
          </p:nvPr>
        </p:nvSpPr>
        <p:spPr/>
        <p:txBody>
          <a:bodyPr/>
          <a:lstStyle/>
          <a:p>
            <a:pPr>
              <a:defRPr/>
            </a:pPr>
            <a:fld id="{FF281057-0427-4153-B976-D3CA20342997}" type="slidenum">
              <a:rPr lang="fr-FR" smtClean="0"/>
              <a:pPr>
                <a:defRPr/>
              </a:pPr>
              <a:t>31</a:t>
            </a:fld>
            <a:endParaRPr lang="fr-F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619250" y="0"/>
            <a:ext cx="4859338" cy="708025"/>
          </a:xfrm>
          <a:prstGeom prst="rect">
            <a:avLst/>
          </a:prstGeom>
          <a:solidFill>
            <a:srgbClr val="0000CC"/>
          </a:solidFill>
          <a:ln w="9525">
            <a:noFill/>
            <a:miter lim="800000"/>
            <a:headEnd/>
            <a:tailEnd/>
          </a:ln>
        </p:spPr>
        <p:txBody>
          <a:bodyPr wrap="none">
            <a:spAutoFit/>
          </a:bodyPr>
          <a:lstStyle/>
          <a:p>
            <a:pPr algn="ctr"/>
            <a:r>
              <a:rPr lang="fr-FR" sz="4000" dirty="0">
                <a:solidFill>
                  <a:srgbClr val="FFFF00"/>
                </a:solidFill>
              </a:rPr>
              <a:t>D- Le champ visuel</a:t>
            </a:r>
          </a:p>
        </p:txBody>
      </p:sp>
      <p:pic>
        <p:nvPicPr>
          <p:cNvPr id="51203" name="Picture 4" descr="champ visuel"/>
          <p:cNvPicPr>
            <a:picLocks noChangeAspect="1" noChangeArrowheads="1"/>
          </p:cNvPicPr>
          <p:nvPr/>
        </p:nvPicPr>
        <p:blipFill>
          <a:blip r:embed="rId3" cstate="print">
            <a:lum bright="-6000" contrast="24000"/>
          </a:blip>
          <a:srcRect t="8214" r="2353" b="1425"/>
          <a:stretch>
            <a:fillRect/>
          </a:stretch>
        </p:blipFill>
        <p:spPr bwMode="auto">
          <a:xfrm>
            <a:off x="1447800" y="1143000"/>
            <a:ext cx="6324600" cy="5029200"/>
          </a:xfrm>
          <a:prstGeom prst="rect">
            <a:avLst/>
          </a:prstGeom>
          <a:noFill/>
          <a:ln w="38100">
            <a:solidFill>
              <a:srgbClr val="000000"/>
            </a:solidFill>
            <a:miter lim="800000"/>
            <a:headEnd/>
            <a:tailEnd/>
          </a:ln>
        </p:spPr>
      </p:pic>
      <p:sp>
        <p:nvSpPr>
          <p:cNvPr id="51204" name="Text Box 5"/>
          <p:cNvSpPr txBox="1">
            <a:spLocks noChangeArrowheads="1"/>
          </p:cNvSpPr>
          <p:nvPr/>
        </p:nvSpPr>
        <p:spPr bwMode="auto">
          <a:xfrm>
            <a:off x="1633538" y="6211888"/>
            <a:ext cx="5546725" cy="461962"/>
          </a:xfrm>
          <a:prstGeom prst="rect">
            <a:avLst/>
          </a:prstGeom>
          <a:noFill/>
          <a:ln w="9525">
            <a:noFill/>
            <a:miter lim="800000"/>
            <a:headEnd/>
            <a:tailEnd/>
          </a:ln>
        </p:spPr>
        <p:txBody>
          <a:bodyPr wrap="none">
            <a:spAutoFit/>
          </a:bodyPr>
          <a:lstStyle/>
          <a:p>
            <a:pPr algn="ctr"/>
            <a:r>
              <a:rPr lang="fr-FR"/>
              <a:t>180° axe horizontal/ 120° axe vertical</a:t>
            </a:r>
          </a:p>
        </p:txBody>
      </p:sp>
      <p:sp>
        <p:nvSpPr>
          <p:cNvPr id="51205" name="Text Box 6"/>
          <p:cNvSpPr txBox="1">
            <a:spLocks noChangeArrowheads="1"/>
          </p:cNvSpPr>
          <p:nvPr/>
        </p:nvSpPr>
        <p:spPr bwMode="auto">
          <a:xfrm>
            <a:off x="2209800" y="609600"/>
            <a:ext cx="4695825" cy="461963"/>
          </a:xfrm>
          <a:prstGeom prst="rect">
            <a:avLst/>
          </a:prstGeom>
          <a:noFill/>
          <a:ln w="9525">
            <a:noFill/>
            <a:miter lim="800000"/>
            <a:headEnd/>
            <a:tailEnd/>
          </a:ln>
        </p:spPr>
        <p:txBody>
          <a:bodyPr wrap="none">
            <a:spAutoFit/>
          </a:bodyPr>
          <a:lstStyle/>
          <a:p>
            <a:r>
              <a:rPr lang="fr-FR" b="0"/>
              <a:t>= espace perceptible des 2 yeux</a:t>
            </a:r>
          </a:p>
        </p:txBody>
      </p:sp>
      <p:sp>
        <p:nvSpPr>
          <p:cNvPr id="6" name="Espace réservé de la date 5"/>
          <p:cNvSpPr>
            <a:spLocks noGrp="1"/>
          </p:cNvSpPr>
          <p:nvPr>
            <p:ph type="dt" sz="half" idx="10"/>
          </p:nvPr>
        </p:nvSpPr>
        <p:spPr/>
        <p:txBody>
          <a:bodyPr/>
          <a:lstStyle/>
          <a:p>
            <a:pPr>
              <a:defRPr/>
            </a:pPr>
            <a:fld id="{371382D2-11D1-4077-812A-534E592F7EC9}" type="datetime1">
              <a:rPr lang="fr-FR" smtClean="0"/>
              <a:pPr>
                <a:defRPr/>
              </a:pPr>
              <a:t>06/12/2022</a:t>
            </a:fld>
            <a:endParaRPr lang="fr-FR"/>
          </a:p>
        </p:txBody>
      </p:sp>
      <p:sp>
        <p:nvSpPr>
          <p:cNvPr id="7" name="Espace réservé du numéro de diapositive 6"/>
          <p:cNvSpPr>
            <a:spLocks noGrp="1"/>
          </p:cNvSpPr>
          <p:nvPr>
            <p:ph type="sldNum" sz="quarter" idx="12"/>
          </p:nvPr>
        </p:nvSpPr>
        <p:spPr/>
        <p:txBody>
          <a:bodyPr/>
          <a:lstStyle/>
          <a:p>
            <a:pPr>
              <a:defRPr/>
            </a:pPr>
            <a:fld id="{BB352CA9-A2B1-4202-BAE6-27BC7DE3E346}" type="slidenum">
              <a:rPr lang="fr-FR" smtClean="0"/>
              <a:pPr>
                <a:defRPr/>
              </a:pPr>
              <a:t>32</a:t>
            </a:fld>
            <a:endParaRPr lang="fr-F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emichampss"/>
          <p:cNvPicPr>
            <a:picLocks noChangeAspect="1" noChangeArrowheads="1"/>
          </p:cNvPicPr>
          <p:nvPr/>
        </p:nvPicPr>
        <p:blipFill>
          <a:blip r:embed="rId3" cstate="print">
            <a:lum bright="-12000" contrast="24000"/>
          </a:blip>
          <a:srcRect b="20886"/>
          <a:stretch>
            <a:fillRect/>
          </a:stretch>
        </p:blipFill>
        <p:spPr bwMode="auto">
          <a:xfrm>
            <a:off x="1447800" y="685800"/>
            <a:ext cx="6248400" cy="4824413"/>
          </a:xfrm>
          <a:prstGeom prst="rect">
            <a:avLst/>
          </a:prstGeom>
          <a:noFill/>
          <a:ln w="38100">
            <a:solidFill>
              <a:srgbClr val="000000"/>
            </a:solidFill>
            <a:miter lim="800000"/>
            <a:headEnd/>
            <a:tailEnd/>
          </a:ln>
        </p:spPr>
      </p:pic>
      <p:sp>
        <p:nvSpPr>
          <p:cNvPr id="52227" name="Rectangle 3"/>
          <p:cNvSpPr>
            <a:spLocks noChangeArrowheads="1"/>
          </p:cNvSpPr>
          <p:nvPr/>
        </p:nvSpPr>
        <p:spPr bwMode="auto">
          <a:xfrm>
            <a:off x="2124075" y="-26988"/>
            <a:ext cx="4859338" cy="708026"/>
          </a:xfrm>
          <a:prstGeom prst="rect">
            <a:avLst/>
          </a:prstGeom>
          <a:solidFill>
            <a:srgbClr val="0000CC"/>
          </a:solidFill>
          <a:ln w="9525">
            <a:noFill/>
            <a:miter lim="800000"/>
            <a:headEnd/>
            <a:tailEnd/>
          </a:ln>
        </p:spPr>
        <p:txBody>
          <a:bodyPr wrap="none">
            <a:spAutoFit/>
          </a:bodyPr>
          <a:lstStyle/>
          <a:p>
            <a:r>
              <a:rPr lang="fr-FR" sz="4000" dirty="0">
                <a:solidFill>
                  <a:srgbClr val="FFFF00"/>
                </a:solidFill>
              </a:rPr>
              <a:t>D- Le champ visuel</a:t>
            </a:r>
          </a:p>
        </p:txBody>
      </p:sp>
      <p:sp>
        <p:nvSpPr>
          <p:cNvPr id="52228" name="Text Box 5"/>
          <p:cNvSpPr txBox="1">
            <a:spLocks noChangeArrowheads="1"/>
          </p:cNvSpPr>
          <p:nvPr/>
        </p:nvSpPr>
        <p:spPr bwMode="auto">
          <a:xfrm>
            <a:off x="2105025" y="5532438"/>
            <a:ext cx="5856288" cy="1108075"/>
          </a:xfrm>
          <a:prstGeom prst="rect">
            <a:avLst/>
          </a:prstGeom>
          <a:noFill/>
          <a:ln w="9525">
            <a:noFill/>
            <a:miter lim="800000"/>
            <a:headEnd/>
            <a:tailEnd/>
          </a:ln>
        </p:spPr>
        <p:txBody>
          <a:bodyPr wrap="none">
            <a:spAutoFit/>
          </a:bodyPr>
          <a:lstStyle/>
          <a:p>
            <a:r>
              <a:rPr lang="fr-FR" sz="2200">
                <a:solidFill>
                  <a:srgbClr val="0000FF"/>
                </a:solidFill>
              </a:rPr>
              <a:t>Hémichamps et tractus optique</a:t>
            </a:r>
          </a:p>
          <a:p>
            <a:r>
              <a:rPr lang="fr-FR" sz="2200">
                <a:solidFill>
                  <a:srgbClr val="0000FF"/>
                </a:solidFill>
              </a:rPr>
              <a:t>Hemichamp droit: tractus optique gauche </a:t>
            </a:r>
          </a:p>
          <a:p>
            <a:r>
              <a:rPr lang="fr-FR" sz="2200">
                <a:solidFill>
                  <a:srgbClr val="0000FF"/>
                </a:solidFill>
              </a:rPr>
              <a:t>Hémichamp gauche : tractus optique droit</a:t>
            </a:r>
          </a:p>
        </p:txBody>
      </p:sp>
      <p:sp>
        <p:nvSpPr>
          <p:cNvPr id="5" name="Espace réservé de la date 4"/>
          <p:cNvSpPr>
            <a:spLocks noGrp="1"/>
          </p:cNvSpPr>
          <p:nvPr>
            <p:ph type="dt" sz="half" idx="10"/>
          </p:nvPr>
        </p:nvSpPr>
        <p:spPr/>
        <p:txBody>
          <a:bodyPr/>
          <a:lstStyle/>
          <a:p>
            <a:pPr>
              <a:defRPr/>
            </a:pPr>
            <a:fld id="{2265F726-D734-4F7C-97A3-75EB4433A94D}" type="datetime1">
              <a:rPr lang="fr-FR" smtClean="0"/>
              <a:pPr>
                <a:defRPr/>
              </a:pPr>
              <a:t>06/12/2022</a:t>
            </a:fld>
            <a:endParaRPr lang="fr-FR"/>
          </a:p>
        </p:txBody>
      </p:sp>
      <p:sp>
        <p:nvSpPr>
          <p:cNvPr id="6" name="Espace réservé du numéro de diapositive 5"/>
          <p:cNvSpPr>
            <a:spLocks noGrp="1"/>
          </p:cNvSpPr>
          <p:nvPr>
            <p:ph type="sldNum" sz="quarter" idx="12"/>
          </p:nvPr>
        </p:nvSpPr>
        <p:spPr/>
        <p:txBody>
          <a:bodyPr/>
          <a:lstStyle/>
          <a:p>
            <a:pPr>
              <a:defRPr/>
            </a:pPr>
            <a:fld id="{BB352CA9-A2B1-4202-BAE6-27BC7DE3E346}" type="slidenum">
              <a:rPr lang="fr-FR" smtClean="0"/>
              <a:pPr>
                <a:defRPr/>
              </a:pPr>
              <a:t>33</a:t>
            </a:fld>
            <a:endParaRPr lang="fr-F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tableau lettre"/>
          <p:cNvPicPr>
            <a:picLocks noChangeAspect="1" noChangeArrowheads="1"/>
          </p:cNvPicPr>
          <p:nvPr/>
        </p:nvPicPr>
        <p:blipFill>
          <a:blip r:embed="rId3" cstate="print">
            <a:lum contrast="6000"/>
          </a:blip>
          <a:srcRect/>
          <a:stretch>
            <a:fillRect/>
          </a:stretch>
        </p:blipFill>
        <p:spPr bwMode="auto">
          <a:xfrm>
            <a:off x="4724400" y="990600"/>
            <a:ext cx="4240213" cy="4373563"/>
          </a:xfrm>
          <a:prstGeom prst="rect">
            <a:avLst/>
          </a:prstGeom>
          <a:noFill/>
          <a:ln w="9525">
            <a:noFill/>
            <a:miter lim="800000"/>
            <a:headEnd/>
            <a:tailEnd/>
          </a:ln>
        </p:spPr>
      </p:pic>
      <p:sp>
        <p:nvSpPr>
          <p:cNvPr id="34820" name="Text Box 4"/>
          <p:cNvSpPr txBox="1">
            <a:spLocks noChangeArrowheads="1"/>
          </p:cNvSpPr>
          <p:nvPr/>
        </p:nvSpPr>
        <p:spPr bwMode="auto">
          <a:xfrm>
            <a:off x="0" y="1557338"/>
            <a:ext cx="4643438" cy="2954337"/>
          </a:xfrm>
          <a:prstGeom prst="rect">
            <a:avLst/>
          </a:prstGeom>
          <a:noFill/>
          <a:ln w="9525">
            <a:noFill/>
            <a:miter lim="800000"/>
            <a:headEnd/>
            <a:tailEnd/>
          </a:ln>
        </p:spPr>
        <p:txBody>
          <a:bodyPr>
            <a:spAutoFit/>
          </a:bodyPr>
          <a:lstStyle/>
          <a:p>
            <a:pPr algn="just">
              <a:defRPr/>
            </a:pPr>
            <a:r>
              <a:rPr lang="fr-FR" sz="3200" dirty="0">
                <a:solidFill>
                  <a:srgbClr val="0000FF"/>
                </a:solidFill>
                <a:effectLst>
                  <a:outerShdw blurRad="38100" dist="38100" dir="2700000" algn="tl">
                    <a:srgbClr val="C0C0C0"/>
                  </a:outerShdw>
                </a:effectLst>
              </a:rPr>
              <a:t>Résolution spatiale</a:t>
            </a:r>
          </a:p>
          <a:p>
            <a:pPr algn="just">
              <a:defRPr/>
            </a:pPr>
            <a:r>
              <a:rPr lang="fr-FR" sz="2200" dirty="0">
                <a:solidFill>
                  <a:srgbClr val="0000FF"/>
                </a:solidFill>
                <a:effectLst>
                  <a:outerShdw blurRad="38100" dist="38100" dir="2700000" algn="tl">
                    <a:srgbClr val="C0C0C0"/>
                  </a:outerShdw>
                </a:effectLst>
              </a:rPr>
              <a:t>L’</a:t>
            </a:r>
            <a:r>
              <a:rPr lang="fr-FR" sz="3600" dirty="0">
                <a:solidFill>
                  <a:srgbClr val="FF0000"/>
                </a:solidFill>
                <a:effectLst>
                  <a:outerShdw blurRad="38100" dist="38100" dir="2700000" algn="tl">
                    <a:srgbClr val="C0C0C0"/>
                  </a:outerShdw>
                </a:effectLst>
              </a:rPr>
              <a:t>acuité visuelle</a:t>
            </a:r>
            <a:r>
              <a:rPr lang="fr-FR" sz="2200" dirty="0">
                <a:solidFill>
                  <a:srgbClr val="FF0000"/>
                </a:solidFill>
                <a:effectLst>
                  <a:outerShdw blurRad="38100" dist="38100" dir="2700000" algn="tl">
                    <a:srgbClr val="C0C0C0"/>
                  </a:outerShdw>
                </a:effectLst>
              </a:rPr>
              <a:t> </a:t>
            </a:r>
            <a:r>
              <a:rPr lang="fr-FR" dirty="0">
                <a:solidFill>
                  <a:srgbClr val="0000FF"/>
                </a:solidFill>
                <a:effectLst>
                  <a:outerShdw blurRad="38100" dist="38100" dir="2700000" algn="tl">
                    <a:srgbClr val="C0C0C0"/>
                  </a:outerShdw>
                </a:effectLst>
              </a:rPr>
              <a:t>se définie comme </a:t>
            </a:r>
          </a:p>
          <a:p>
            <a:pPr algn="just">
              <a:defRPr/>
            </a:pPr>
            <a:r>
              <a:rPr lang="fr-FR" sz="2200" dirty="0">
                <a:solidFill>
                  <a:srgbClr val="0000FF"/>
                </a:solidFill>
                <a:effectLst>
                  <a:outerShdw blurRad="38100" dist="38100" dir="2700000" algn="tl">
                    <a:srgbClr val="C0C0C0"/>
                  </a:outerShdw>
                </a:effectLst>
              </a:rPr>
              <a:t>le </a:t>
            </a:r>
            <a:r>
              <a:rPr lang="fr-FR" sz="3600" dirty="0">
                <a:solidFill>
                  <a:srgbClr val="FF0000"/>
                </a:solidFill>
                <a:effectLst>
                  <a:outerShdw blurRad="38100" dist="38100" dir="2700000" algn="tl">
                    <a:srgbClr val="C0C0C0"/>
                  </a:outerShdw>
                </a:effectLst>
              </a:rPr>
              <a:t>pouvoir séparateur </a:t>
            </a:r>
            <a:r>
              <a:rPr lang="fr-FR" sz="3600" dirty="0">
                <a:solidFill>
                  <a:srgbClr val="0000FF"/>
                </a:solidFill>
                <a:effectLst>
                  <a:outerShdw blurRad="38100" dist="38100" dir="2700000" algn="tl">
                    <a:srgbClr val="C0C0C0"/>
                  </a:outerShdw>
                </a:effectLst>
              </a:rPr>
              <a:t>de l’</a:t>
            </a:r>
            <a:r>
              <a:rPr lang="fr-FR" sz="3600" dirty="0">
                <a:solidFill>
                  <a:srgbClr val="0000FF"/>
                </a:solidFill>
                <a:effectLst>
                  <a:outerShdw blurRad="38100" dist="38100" dir="2700000" algn="tl">
                    <a:srgbClr val="C0C0C0"/>
                  </a:outerShdw>
                </a:effectLst>
                <a:cs typeface="Arial" charset="0"/>
              </a:rPr>
              <a:t>œ</a:t>
            </a:r>
            <a:r>
              <a:rPr lang="fr-FR" sz="3600" dirty="0">
                <a:solidFill>
                  <a:srgbClr val="0000FF"/>
                </a:solidFill>
                <a:effectLst>
                  <a:outerShdw blurRad="38100" dist="38100" dir="2700000" algn="tl">
                    <a:srgbClr val="C0C0C0"/>
                  </a:outerShdw>
                </a:effectLst>
              </a:rPr>
              <a:t>il</a:t>
            </a:r>
          </a:p>
          <a:p>
            <a:pPr algn="just">
              <a:defRPr/>
            </a:pPr>
            <a:endParaRPr lang="fr-FR" sz="2200" dirty="0">
              <a:solidFill>
                <a:srgbClr val="0000FF"/>
              </a:solidFill>
              <a:effectLst>
                <a:outerShdw blurRad="38100" dist="38100" dir="2700000" algn="tl">
                  <a:srgbClr val="C0C0C0"/>
                </a:outerShdw>
              </a:effectLst>
            </a:endParaRPr>
          </a:p>
        </p:txBody>
      </p:sp>
      <p:sp>
        <p:nvSpPr>
          <p:cNvPr id="53252" name="Text Box 5"/>
          <p:cNvSpPr txBox="1">
            <a:spLocks noChangeArrowheads="1"/>
          </p:cNvSpPr>
          <p:nvPr/>
        </p:nvSpPr>
        <p:spPr bwMode="auto">
          <a:xfrm>
            <a:off x="1430338" y="5526088"/>
            <a:ext cx="6654800" cy="1108075"/>
          </a:xfrm>
          <a:prstGeom prst="rect">
            <a:avLst/>
          </a:prstGeom>
          <a:noFill/>
          <a:ln w="9525">
            <a:noFill/>
            <a:miter lim="800000"/>
            <a:headEnd/>
            <a:tailEnd/>
          </a:ln>
        </p:spPr>
        <p:txBody>
          <a:bodyPr wrap="none">
            <a:spAutoFit/>
          </a:bodyPr>
          <a:lstStyle/>
          <a:p>
            <a:pPr algn="just"/>
            <a:endParaRPr lang="fr-FR" sz="2200">
              <a:solidFill>
                <a:srgbClr val="0000FF"/>
              </a:solidFill>
            </a:endParaRPr>
          </a:p>
          <a:p>
            <a:pPr algn="just"/>
            <a:r>
              <a:rPr lang="fr-FR" sz="2200">
                <a:solidFill>
                  <a:srgbClr val="0000FF"/>
                </a:solidFill>
              </a:rPr>
              <a:t>Défilement d’images toutes les 45 ms, 22 à 25Hz</a:t>
            </a:r>
          </a:p>
          <a:p>
            <a:pPr algn="just"/>
            <a:endParaRPr lang="fr-FR" sz="2200">
              <a:solidFill>
                <a:srgbClr val="0000FF"/>
              </a:solidFill>
            </a:endParaRPr>
          </a:p>
        </p:txBody>
      </p:sp>
      <p:sp>
        <p:nvSpPr>
          <p:cNvPr id="7" name="Rectangle 6"/>
          <p:cNvSpPr/>
          <p:nvPr/>
        </p:nvSpPr>
        <p:spPr>
          <a:xfrm>
            <a:off x="1639888" y="5013325"/>
            <a:ext cx="6197600" cy="708025"/>
          </a:xfrm>
          <a:prstGeom prst="rect">
            <a:avLst/>
          </a:prstGeom>
        </p:spPr>
        <p:txBody>
          <a:bodyPr wrap="none">
            <a:spAutoFit/>
          </a:bodyPr>
          <a:lstStyle/>
          <a:p>
            <a:pPr algn="ctr">
              <a:spcBef>
                <a:spcPct val="50000"/>
              </a:spcBef>
              <a:defRPr/>
            </a:pPr>
            <a:r>
              <a:rPr lang="fr-FR" sz="4000" dirty="0">
                <a:solidFill>
                  <a:srgbClr val="6600FF"/>
                </a:solidFill>
                <a:effectLst>
                  <a:outerShdw blurRad="38100" dist="38100" dir="2700000" algn="tl">
                    <a:srgbClr val="C0C0C0"/>
                  </a:outerShdw>
                </a:effectLst>
              </a:rPr>
              <a:t>F- Résolution temporelle</a:t>
            </a:r>
          </a:p>
        </p:txBody>
      </p:sp>
      <p:sp>
        <p:nvSpPr>
          <p:cNvPr id="8" name="Rectangle 7"/>
          <p:cNvSpPr/>
          <p:nvPr/>
        </p:nvSpPr>
        <p:spPr>
          <a:xfrm>
            <a:off x="2268538" y="0"/>
            <a:ext cx="4794250" cy="708025"/>
          </a:xfrm>
          <a:prstGeom prst="rect">
            <a:avLst/>
          </a:prstGeom>
          <a:solidFill>
            <a:srgbClr val="0000CC"/>
          </a:solidFill>
        </p:spPr>
        <p:txBody>
          <a:bodyPr>
            <a:spAutoFit/>
          </a:bodyPr>
          <a:lstStyle/>
          <a:p>
            <a:pPr algn="ctr">
              <a:spcBef>
                <a:spcPct val="50000"/>
              </a:spcBef>
              <a:defRPr/>
            </a:pPr>
            <a:r>
              <a:rPr lang="fr-FR" sz="4000" dirty="0">
                <a:solidFill>
                  <a:srgbClr val="FFFF00"/>
                </a:solidFill>
              </a:rPr>
              <a:t>E- L’acuité visuelle</a:t>
            </a:r>
          </a:p>
        </p:txBody>
      </p:sp>
      <p:sp>
        <p:nvSpPr>
          <p:cNvPr id="9" name="Espace réservé de la date 8"/>
          <p:cNvSpPr>
            <a:spLocks noGrp="1"/>
          </p:cNvSpPr>
          <p:nvPr>
            <p:ph type="dt" sz="half" idx="10"/>
          </p:nvPr>
        </p:nvSpPr>
        <p:spPr/>
        <p:txBody>
          <a:bodyPr/>
          <a:lstStyle/>
          <a:p>
            <a:pPr>
              <a:defRPr/>
            </a:pPr>
            <a:fld id="{45650491-8C41-4BB9-ACD7-50A35D67501C}" type="datetime1">
              <a:rPr lang="fr-FR" smtClean="0"/>
              <a:pPr>
                <a:defRPr/>
              </a:pPr>
              <a:t>06/12/2022</a:t>
            </a:fld>
            <a:endParaRPr lang="fr-FR"/>
          </a:p>
        </p:txBody>
      </p:sp>
      <p:sp>
        <p:nvSpPr>
          <p:cNvPr id="10" name="Espace réservé du numéro de diapositive 9"/>
          <p:cNvSpPr>
            <a:spLocks noGrp="1"/>
          </p:cNvSpPr>
          <p:nvPr>
            <p:ph type="sldNum" sz="quarter" idx="12"/>
          </p:nvPr>
        </p:nvSpPr>
        <p:spPr/>
        <p:txBody>
          <a:bodyPr/>
          <a:lstStyle/>
          <a:p>
            <a:pPr>
              <a:defRPr/>
            </a:pPr>
            <a:fld id="{BB352CA9-A2B1-4202-BAE6-27BC7DE3E346}" type="slidenum">
              <a:rPr lang="fr-FR" smtClean="0"/>
              <a:pPr>
                <a:defRPr/>
              </a:pPr>
              <a:t>34</a:t>
            </a:fld>
            <a:endParaRPr lang="fr-F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ond1 copier"/>
          <p:cNvPicPr>
            <a:picLocks noChangeAspect="1" noChangeArrowheads="1"/>
          </p:cNvPicPr>
          <p:nvPr/>
        </p:nvPicPr>
        <p:blipFill>
          <a:blip r:embed="rId3" cstate="print"/>
          <a:srcRect/>
          <a:stretch>
            <a:fillRect/>
          </a:stretch>
        </p:blipFill>
        <p:spPr bwMode="auto">
          <a:xfrm>
            <a:off x="2732088" y="0"/>
            <a:ext cx="6411912" cy="6858000"/>
          </a:xfrm>
          <a:prstGeom prst="rect">
            <a:avLst/>
          </a:prstGeom>
          <a:noFill/>
          <a:ln w="9525">
            <a:noFill/>
            <a:miter lim="800000"/>
            <a:headEnd/>
            <a:tailEnd/>
          </a:ln>
        </p:spPr>
      </p:pic>
      <p:sp>
        <p:nvSpPr>
          <p:cNvPr id="29699" name="Rectangle 3"/>
          <p:cNvSpPr>
            <a:spLocks noGrp="1" noChangeArrowheads="1"/>
          </p:cNvSpPr>
          <p:nvPr>
            <p:ph type="title"/>
          </p:nvPr>
        </p:nvSpPr>
        <p:spPr>
          <a:xfrm>
            <a:off x="-228600" y="2667000"/>
            <a:ext cx="3200400" cy="1143000"/>
          </a:xfrm>
        </p:spPr>
        <p:txBody>
          <a:bodyPr rtlCol="0">
            <a:noAutofit/>
          </a:bodyPr>
          <a:lstStyle/>
          <a:p>
            <a:pPr eaLnBrk="1" fontAlgn="auto" hangingPunct="1">
              <a:spcAft>
                <a:spcPts val="0"/>
              </a:spcAft>
              <a:defRPr/>
            </a:pPr>
            <a:r>
              <a:rPr lang="fr-FR" sz="3200" b="1" dirty="0" smtClean="0">
                <a:solidFill>
                  <a:srgbClr val="CC0099"/>
                </a:solidFill>
                <a:effectLst>
                  <a:outerShdw blurRad="38100" dist="38100" dir="2700000" algn="tl">
                    <a:srgbClr val="C0C0C0"/>
                  </a:outerShdw>
                </a:effectLst>
              </a:rPr>
              <a:t>Structure </a:t>
            </a:r>
            <a:br>
              <a:rPr lang="fr-FR" sz="3200" b="1" dirty="0" smtClean="0">
                <a:solidFill>
                  <a:srgbClr val="CC0099"/>
                </a:solidFill>
                <a:effectLst>
                  <a:outerShdw blurRad="38100" dist="38100" dir="2700000" algn="tl">
                    <a:srgbClr val="C0C0C0"/>
                  </a:outerShdw>
                </a:effectLst>
              </a:rPr>
            </a:br>
            <a:r>
              <a:rPr lang="fr-FR" sz="3200" b="1" dirty="0" smtClean="0">
                <a:solidFill>
                  <a:srgbClr val="CC0099"/>
                </a:solidFill>
                <a:effectLst>
                  <a:outerShdw blurRad="38100" dist="38100" dir="2700000" algn="tl">
                    <a:srgbClr val="C0C0C0"/>
                  </a:outerShdw>
                </a:effectLst>
              </a:rPr>
              <a:t>de l’</a:t>
            </a:r>
            <a:r>
              <a:rPr lang="fr-FR" sz="3200" b="1" dirty="0" smtClean="0">
                <a:solidFill>
                  <a:srgbClr val="CC0099"/>
                </a:solidFill>
                <a:effectLst>
                  <a:outerShdw blurRad="38100" dist="38100" dir="2700000" algn="tl">
                    <a:srgbClr val="C0C0C0"/>
                  </a:outerShdw>
                </a:effectLst>
                <a:cs typeface="Arial" charset="0"/>
              </a:rPr>
              <a:t>œ</a:t>
            </a:r>
            <a:r>
              <a:rPr lang="fr-FR" sz="3200" b="1" dirty="0" smtClean="0">
                <a:solidFill>
                  <a:srgbClr val="CC0099"/>
                </a:solidFill>
                <a:effectLst>
                  <a:outerShdw blurRad="38100" dist="38100" dir="2700000" algn="tl">
                    <a:srgbClr val="C0C0C0"/>
                  </a:outerShdw>
                </a:effectLst>
              </a:rPr>
              <a:t>il et son fonctionnement</a:t>
            </a:r>
            <a:br>
              <a:rPr lang="fr-FR" sz="3200" b="1" dirty="0" smtClean="0">
                <a:solidFill>
                  <a:srgbClr val="CC0099"/>
                </a:solidFill>
                <a:effectLst>
                  <a:outerShdw blurRad="38100" dist="38100" dir="2700000" algn="tl">
                    <a:srgbClr val="C0C0C0"/>
                  </a:outerShdw>
                </a:effectLst>
              </a:rPr>
            </a:br>
            <a:r>
              <a:rPr lang="fr-FR" sz="3200" b="1" dirty="0" smtClean="0">
                <a:solidFill>
                  <a:srgbClr val="CC0099"/>
                </a:solidFill>
                <a:effectLst>
                  <a:outerShdw blurRad="38100" dist="38100" dir="2700000" algn="tl">
                    <a:srgbClr val="C0C0C0"/>
                  </a:outerShdw>
                </a:effectLst>
              </a:rPr>
              <a:t/>
            </a:r>
            <a:br>
              <a:rPr lang="fr-FR" sz="3200" b="1" dirty="0" smtClean="0">
                <a:solidFill>
                  <a:srgbClr val="CC0099"/>
                </a:solidFill>
                <a:effectLst>
                  <a:outerShdw blurRad="38100" dist="38100" dir="2700000" algn="tl">
                    <a:srgbClr val="C0C0C0"/>
                  </a:outerShdw>
                </a:effectLst>
              </a:rPr>
            </a:br>
            <a:endParaRPr lang="fr-FR" sz="3200" b="1" dirty="0" smtClean="0">
              <a:solidFill>
                <a:srgbClr val="CC0099"/>
              </a:solidFill>
              <a:effectLst>
                <a:outerShdw blurRad="38100" dist="38100" dir="2700000" algn="tl">
                  <a:srgbClr val="C0C0C0"/>
                </a:outerShdw>
              </a:effectLst>
            </a:endParaRPr>
          </a:p>
        </p:txBody>
      </p:sp>
      <p:sp>
        <p:nvSpPr>
          <p:cNvPr id="4" name="Espace réservé de la date 3"/>
          <p:cNvSpPr>
            <a:spLocks noGrp="1"/>
          </p:cNvSpPr>
          <p:nvPr>
            <p:ph type="dt" sz="half" idx="10"/>
          </p:nvPr>
        </p:nvSpPr>
        <p:spPr/>
        <p:txBody>
          <a:bodyPr/>
          <a:lstStyle/>
          <a:p>
            <a:pPr>
              <a:defRPr/>
            </a:pPr>
            <a:fld id="{DB245AD6-560F-47FF-B22A-4F7C581D7890}"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FF281057-0427-4153-B976-D3CA20342997}" type="slidenum">
              <a:rPr lang="fr-FR" smtClean="0"/>
              <a:pPr>
                <a:defRPr/>
              </a:pPr>
              <a:t>35</a:t>
            </a:fld>
            <a:endParaRPr lang="fr-F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85725" y="476250"/>
            <a:ext cx="9058275" cy="6432550"/>
          </a:xfrm>
          <a:prstGeom prst="rect">
            <a:avLst/>
          </a:prstGeom>
          <a:noFill/>
          <a:ln w="9525">
            <a:noFill/>
            <a:miter lim="800000"/>
            <a:headEnd/>
            <a:tailEnd/>
          </a:ln>
        </p:spPr>
        <p:txBody>
          <a:bodyPr wrap="none">
            <a:spAutoFit/>
          </a:bodyPr>
          <a:lstStyle/>
          <a:p>
            <a:r>
              <a:rPr lang="fr-FR" sz="3600">
                <a:solidFill>
                  <a:srgbClr val="0000CC"/>
                </a:solidFill>
              </a:rPr>
              <a:t>Structure de l’</a:t>
            </a:r>
            <a:r>
              <a:rPr lang="fr-FR" sz="3600">
                <a:solidFill>
                  <a:srgbClr val="0000CC"/>
                </a:solidFill>
                <a:cs typeface="Arial" charset="0"/>
              </a:rPr>
              <a:t>œ</a:t>
            </a:r>
            <a:r>
              <a:rPr lang="fr-FR" sz="3600">
                <a:solidFill>
                  <a:srgbClr val="0000CC"/>
                </a:solidFill>
              </a:rPr>
              <a:t>il et son fonctionnement</a:t>
            </a:r>
          </a:p>
          <a:p>
            <a:endParaRPr lang="fr-FR" b="0"/>
          </a:p>
          <a:p>
            <a:r>
              <a:rPr lang="fr-FR" b="0">
                <a:solidFill>
                  <a:srgbClr val="6600FF"/>
                </a:solidFill>
              </a:rPr>
              <a:t>	</a:t>
            </a:r>
            <a:r>
              <a:rPr lang="fr-FR" sz="4000">
                <a:solidFill>
                  <a:srgbClr val="9933FF"/>
                </a:solidFill>
              </a:rPr>
              <a:t>A- Structure de l’</a:t>
            </a:r>
            <a:r>
              <a:rPr lang="fr-FR" sz="4000">
                <a:solidFill>
                  <a:srgbClr val="9933FF"/>
                </a:solidFill>
                <a:cs typeface="Arial" charset="0"/>
              </a:rPr>
              <a:t>œ</a:t>
            </a:r>
            <a:r>
              <a:rPr lang="fr-FR" sz="4000">
                <a:solidFill>
                  <a:srgbClr val="9933FF"/>
                </a:solidFill>
              </a:rPr>
              <a:t>il</a:t>
            </a:r>
          </a:p>
          <a:p>
            <a:endParaRPr lang="fr-FR" sz="4000">
              <a:solidFill>
                <a:srgbClr val="9933FF"/>
              </a:solidFill>
            </a:endParaRPr>
          </a:p>
          <a:p>
            <a:r>
              <a:rPr lang="fr-FR" sz="4000">
                <a:solidFill>
                  <a:srgbClr val="9933FF"/>
                </a:solidFill>
              </a:rPr>
              <a:t>	B- La rétine</a:t>
            </a:r>
          </a:p>
          <a:p>
            <a:endParaRPr lang="fr-FR" sz="4000">
              <a:solidFill>
                <a:srgbClr val="9933FF"/>
              </a:solidFill>
            </a:endParaRPr>
          </a:p>
          <a:p>
            <a:r>
              <a:rPr lang="fr-FR" sz="4000">
                <a:solidFill>
                  <a:srgbClr val="9933FF"/>
                </a:solidFill>
              </a:rPr>
              <a:t>	C- La phototransduction</a:t>
            </a:r>
          </a:p>
          <a:p>
            <a:endParaRPr lang="fr-FR" sz="4000">
              <a:solidFill>
                <a:srgbClr val="9933FF"/>
              </a:solidFill>
            </a:endParaRPr>
          </a:p>
          <a:p>
            <a:r>
              <a:rPr lang="fr-FR" sz="4000">
                <a:solidFill>
                  <a:srgbClr val="9933FF"/>
                </a:solidFill>
              </a:rPr>
              <a:t>	D- Circuit neuronaux de la rétine</a:t>
            </a:r>
          </a:p>
          <a:p>
            <a:endParaRPr lang="fr-FR" b="0">
              <a:solidFill>
                <a:srgbClr val="6600FF"/>
              </a:solidFill>
            </a:endParaRPr>
          </a:p>
          <a:p>
            <a:endParaRPr lang="fr-FR" b="0"/>
          </a:p>
          <a:p>
            <a:endParaRPr lang="fr-FR" b="0"/>
          </a:p>
        </p:txBody>
      </p:sp>
      <p:sp>
        <p:nvSpPr>
          <p:cNvPr id="3" name="Espace réservé de la date 2"/>
          <p:cNvSpPr>
            <a:spLocks noGrp="1"/>
          </p:cNvSpPr>
          <p:nvPr>
            <p:ph type="dt" sz="half" idx="10"/>
          </p:nvPr>
        </p:nvSpPr>
        <p:spPr/>
        <p:txBody>
          <a:bodyPr/>
          <a:lstStyle/>
          <a:p>
            <a:pPr>
              <a:defRPr/>
            </a:pPr>
            <a:fld id="{415D611F-BAD3-45F7-A3B5-8CFFA393B7F1}" type="datetime1">
              <a:rPr lang="fr-FR" smtClean="0"/>
              <a:pPr>
                <a:defRPr/>
              </a:pPr>
              <a:t>06/12/2022</a:t>
            </a:fld>
            <a:endParaRPr lang="fr-FR"/>
          </a:p>
        </p:txBody>
      </p:sp>
      <p:sp>
        <p:nvSpPr>
          <p:cNvPr id="4" name="Espace réservé du numéro de diapositive 3"/>
          <p:cNvSpPr>
            <a:spLocks noGrp="1"/>
          </p:cNvSpPr>
          <p:nvPr>
            <p:ph type="sldNum" sz="quarter" idx="12"/>
          </p:nvPr>
        </p:nvSpPr>
        <p:spPr/>
        <p:txBody>
          <a:bodyPr/>
          <a:lstStyle/>
          <a:p>
            <a:pPr>
              <a:defRPr/>
            </a:pPr>
            <a:fld id="{FF281057-0427-4153-B976-D3CA20342997}" type="slidenum">
              <a:rPr lang="fr-FR" smtClean="0"/>
              <a:pPr>
                <a:defRPr/>
              </a:pPr>
              <a:t>36</a:t>
            </a:fld>
            <a:endParaRPr lang="fr-F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4213" y="428625"/>
            <a:ext cx="7704137" cy="1292225"/>
          </a:xfrm>
          <a:prstGeom prst="rect">
            <a:avLst/>
          </a:prstGeom>
          <a:noFill/>
          <a:ln w="9525">
            <a:noFill/>
            <a:miter lim="800000"/>
            <a:headEnd/>
            <a:tailEnd/>
          </a:ln>
        </p:spPr>
        <p:txBody>
          <a:bodyPr>
            <a:spAutoFit/>
          </a:bodyPr>
          <a:lstStyle/>
          <a:p>
            <a:pPr algn="ctr"/>
            <a:r>
              <a:rPr lang="fr-FR" sz="4800">
                <a:solidFill>
                  <a:srgbClr val="9933FF"/>
                </a:solidFill>
              </a:rPr>
              <a:t>Structure de l’</a:t>
            </a:r>
            <a:r>
              <a:rPr lang="fr-FR" sz="4800">
                <a:solidFill>
                  <a:srgbClr val="9933FF"/>
                </a:solidFill>
                <a:cs typeface="Arial" charset="0"/>
              </a:rPr>
              <a:t>œ</a:t>
            </a:r>
            <a:r>
              <a:rPr lang="fr-FR" sz="4800">
                <a:solidFill>
                  <a:srgbClr val="9933FF"/>
                </a:solidFill>
              </a:rPr>
              <a:t>il</a:t>
            </a:r>
          </a:p>
          <a:p>
            <a:pPr algn="ctr"/>
            <a:endParaRPr lang="fr-FR" sz="3000" b="0">
              <a:solidFill>
                <a:srgbClr val="9933FF"/>
              </a:solidFill>
            </a:endParaRPr>
          </a:p>
        </p:txBody>
      </p:sp>
      <p:sp>
        <p:nvSpPr>
          <p:cNvPr id="56323" name="Text Box 4"/>
          <p:cNvSpPr txBox="1">
            <a:spLocks noChangeArrowheads="1"/>
          </p:cNvSpPr>
          <p:nvPr/>
        </p:nvSpPr>
        <p:spPr bwMode="auto">
          <a:xfrm>
            <a:off x="1403350" y="3200400"/>
            <a:ext cx="6443663" cy="646113"/>
          </a:xfrm>
          <a:prstGeom prst="rect">
            <a:avLst/>
          </a:prstGeom>
          <a:noFill/>
          <a:ln w="9525">
            <a:noFill/>
            <a:miter lim="800000"/>
            <a:headEnd/>
            <a:tailEnd/>
          </a:ln>
        </p:spPr>
        <p:txBody>
          <a:bodyPr wrap="none">
            <a:spAutoFit/>
          </a:bodyPr>
          <a:lstStyle/>
          <a:p>
            <a:r>
              <a:rPr lang="fr-FR" sz="3600" i="1">
                <a:solidFill>
                  <a:srgbClr val="0000FF"/>
                </a:solidFill>
              </a:rPr>
              <a:t>Coupe transversale de l’œil </a:t>
            </a:r>
          </a:p>
        </p:txBody>
      </p:sp>
      <p:sp>
        <p:nvSpPr>
          <p:cNvPr id="4" name="Espace réservé de la date 3"/>
          <p:cNvSpPr>
            <a:spLocks noGrp="1"/>
          </p:cNvSpPr>
          <p:nvPr>
            <p:ph type="dt" sz="half" idx="10"/>
          </p:nvPr>
        </p:nvSpPr>
        <p:spPr/>
        <p:txBody>
          <a:bodyPr/>
          <a:lstStyle/>
          <a:p>
            <a:pPr>
              <a:defRPr/>
            </a:pPr>
            <a:fld id="{BC48B3D1-AD27-4727-AFA6-F421A228FF90}"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BB352CA9-A2B1-4202-BAE6-27BC7DE3E346}" type="slidenum">
              <a:rPr lang="fr-FR" smtClean="0"/>
              <a:pPr>
                <a:defRPr/>
              </a:pPr>
              <a:t>37</a:t>
            </a:fld>
            <a:endParaRPr lang="fr-F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oupe oeil sslegendes"/>
          <p:cNvPicPr>
            <a:picLocks noChangeAspect="1" noChangeArrowheads="1"/>
          </p:cNvPicPr>
          <p:nvPr/>
        </p:nvPicPr>
        <p:blipFill>
          <a:blip r:embed="rId3" cstate="print">
            <a:lum bright="-6000" contrast="12000"/>
          </a:blip>
          <a:srcRect t="3561"/>
          <a:stretch>
            <a:fillRect/>
          </a:stretch>
        </p:blipFill>
        <p:spPr bwMode="auto">
          <a:xfrm>
            <a:off x="484188" y="533400"/>
            <a:ext cx="7002462" cy="4900613"/>
          </a:xfrm>
          <a:prstGeom prst="rect">
            <a:avLst/>
          </a:prstGeom>
          <a:noFill/>
          <a:ln w="9525">
            <a:noFill/>
            <a:miter lim="800000"/>
            <a:headEnd/>
            <a:tailEnd/>
          </a:ln>
        </p:spPr>
      </p:pic>
      <p:sp>
        <p:nvSpPr>
          <p:cNvPr id="57347" name="Text Box 3"/>
          <p:cNvSpPr txBox="1">
            <a:spLocks noChangeArrowheads="1"/>
          </p:cNvSpPr>
          <p:nvPr/>
        </p:nvSpPr>
        <p:spPr bwMode="auto">
          <a:xfrm>
            <a:off x="7065963" y="180975"/>
            <a:ext cx="184150" cy="396875"/>
          </a:xfrm>
          <a:prstGeom prst="rect">
            <a:avLst/>
          </a:prstGeom>
          <a:noFill/>
          <a:ln w="9525">
            <a:noFill/>
            <a:miter lim="800000"/>
            <a:headEnd/>
            <a:tailEnd/>
          </a:ln>
        </p:spPr>
        <p:txBody>
          <a:bodyPr wrap="none">
            <a:spAutoFit/>
          </a:bodyPr>
          <a:lstStyle/>
          <a:p>
            <a:endParaRPr lang="fr-FR" sz="2000" b="0"/>
          </a:p>
        </p:txBody>
      </p:sp>
      <p:sp>
        <p:nvSpPr>
          <p:cNvPr id="51204" name="Text Box 4"/>
          <p:cNvSpPr txBox="1">
            <a:spLocks noChangeArrowheads="1"/>
          </p:cNvSpPr>
          <p:nvPr/>
        </p:nvSpPr>
        <p:spPr bwMode="auto">
          <a:xfrm>
            <a:off x="7070725" y="369888"/>
            <a:ext cx="1581150" cy="400050"/>
          </a:xfrm>
          <a:prstGeom prst="rect">
            <a:avLst/>
          </a:prstGeom>
          <a:noFill/>
          <a:ln w="9525">
            <a:noFill/>
            <a:miter lim="800000"/>
            <a:headEnd/>
            <a:tailEnd/>
          </a:ln>
        </p:spPr>
        <p:txBody>
          <a:bodyPr wrap="none">
            <a:spAutoFit/>
          </a:bodyPr>
          <a:lstStyle/>
          <a:p>
            <a:r>
              <a:rPr lang="fr-FR" sz="2000">
                <a:solidFill>
                  <a:srgbClr val="0000FF"/>
                </a:solidFill>
              </a:rPr>
              <a:t>Sclérotique</a:t>
            </a:r>
          </a:p>
        </p:txBody>
      </p:sp>
      <p:sp>
        <p:nvSpPr>
          <p:cNvPr id="51205" name="Text Box 5"/>
          <p:cNvSpPr txBox="1">
            <a:spLocks noChangeArrowheads="1"/>
          </p:cNvSpPr>
          <p:nvPr/>
        </p:nvSpPr>
        <p:spPr bwMode="auto">
          <a:xfrm>
            <a:off x="7016750" y="3409950"/>
            <a:ext cx="1695450" cy="400050"/>
          </a:xfrm>
          <a:prstGeom prst="rect">
            <a:avLst/>
          </a:prstGeom>
          <a:noFill/>
          <a:ln w="9525">
            <a:noFill/>
            <a:miter lim="800000"/>
            <a:headEnd/>
            <a:tailEnd/>
          </a:ln>
        </p:spPr>
        <p:txBody>
          <a:bodyPr wrap="none">
            <a:spAutoFit/>
          </a:bodyPr>
          <a:lstStyle/>
          <a:p>
            <a:r>
              <a:rPr lang="fr-FR" sz="2000">
                <a:solidFill>
                  <a:srgbClr val="0000FF"/>
                </a:solidFill>
              </a:rPr>
              <a:t>Nerf optique</a:t>
            </a:r>
          </a:p>
        </p:txBody>
      </p:sp>
      <p:sp>
        <p:nvSpPr>
          <p:cNvPr id="51206" name="Text Box 6"/>
          <p:cNvSpPr txBox="1">
            <a:spLocks noChangeArrowheads="1"/>
          </p:cNvSpPr>
          <p:nvPr/>
        </p:nvSpPr>
        <p:spPr bwMode="auto">
          <a:xfrm>
            <a:off x="7154863" y="2297113"/>
            <a:ext cx="2052637" cy="708025"/>
          </a:xfrm>
          <a:prstGeom prst="rect">
            <a:avLst/>
          </a:prstGeom>
          <a:noFill/>
          <a:ln w="9525">
            <a:noFill/>
            <a:miter lim="800000"/>
            <a:headEnd/>
            <a:tailEnd/>
          </a:ln>
        </p:spPr>
        <p:txBody>
          <a:bodyPr wrap="none">
            <a:spAutoFit/>
          </a:bodyPr>
          <a:lstStyle/>
          <a:p>
            <a:pPr algn="ctr"/>
            <a:r>
              <a:rPr lang="fr-FR" sz="2000">
                <a:solidFill>
                  <a:srgbClr val="0000FF"/>
                </a:solidFill>
              </a:rPr>
              <a:t>Fovéa ou tache</a:t>
            </a:r>
          </a:p>
          <a:p>
            <a:pPr algn="ctr"/>
            <a:r>
              <a:rPr lang="fr-FR" sz="2000">
                <a:solidFill>
                  <a:srgbClr val="0000FF"/>
                </a:solidFill>
              </a:rPr>
              <a:t> jaune  </a:t>
            </a:r>
          </a:p>
        </p:txBody>
      </p:sp>
      <p:sp>
        <p:nvSpPr>
          <p:cNvPr id="51207" name="Text Box 7"/>
          <p:cNvSpPr txBox="1">
            <a:spLocks noChangeArrowheads="1"/>
          </p:cNvSpPr>
          <p:nvPr/>
        </p:nvSpPr>
        <p:spPr bwMode="auto">
          <a:xfrm>
            <a:off x="7178675" y="1147763"/>
            <a:ext cx="1311275" cy="400050"/>
          </a:xfrm>
          <a:prstGeom prst="rect">
            <a:avLst/>
          </a:prstGeom>
          <a:noFill/>
          <a:ln w="9525">
            <a:noFill/>
            <a:miter lim="800000"/>
            <a:headEnd/>
            <a:tailEnd/>
          </a:ln>
        </p:spPr>
        <p:txBody>
          <a:bodyPr wrap="none">
            <a:spAutoFit/>
          </a:bodyPr>
          <a:lstStyle/>
          <a:p>
            <a:r>
              <a:rPr lang="fr-FR" sz="2000">
                <a:solidFill>
                  <a:srgbClr val="0000FF"/>
                </a:solidFill>
              </a:rPr>
              <a:t>Choroïde</a:t>
            </a:r>
          </a:p>
        </p:txBody>
      </p:sp>
      <p:sp>
        <p:nvSpPr>
          <p:cNvPr id="51208" name="Text Box 8"/>
          <p:cNvSpPr txBox="1">
            <a:spLocks noChangeArrowheads="1"/>
          </p:cNvSpPr>
          <p:nvPr/>
        </p:nvSpPr>
        <p:spPr bwMode="auto">
          <a:xfrm>
            <a:off x="5165725" y="204788"/>
            <a:ext cx="1279525" cy="400050"/>
          </a:xfrm>
          <a:prstGeom prst="rect">
            <a:avLst/>
          </a:prstGeom>
          <a:noFill/>
          <a:ln w="9525">
            <a:noFill/>
            <a:miter lim="800000"/>
            <a:headEnd/>
            <a:tailEnd/>
          </a:ln>
        </p:spPr>
        <p:txBody>
          <a:bodyPr wrap="none">
            <a:spAutoFit/>
          </a:bodyPr>
          <a:lstStyle/>
          <a:p>
            <a:r>
              <a:rPr lang="fr-FR" sz="2000">
                <a:solidFill>
                  <a:srgbClr val="0000FF"/>
                </a:solidFill>
              </a:rPr>
              <a:t>Cristallin</a:t>
            </a:r>
          </a:p>
        </p:txBody>
      </p:sp>
      <p:sp>
        <p:nvSpPr>
          <p:cNvPr id="51209" name="Text Box 9"/>
          <p:cNvSpPr txBox="1">
            <a:spLocks noChangeArrowheads="1"/>
          </p:cNvSpPr>
          <p:nvPr/>
        </p:nvSpPr>
        <p:spPr bwMode="auto">
          <a:xfrm>
            <a:off x="1200150" y="6350"/>
            <a:ext cx="1881188" cy="708025"/>
          </a:xfrm>
          <a:prstGeom prst="rect">
            <a:avLst/>
          </a:prstGeom>
          <a:noFill/>
          <a:ln w="9525">
            <a:noFill/>
            <a:miter lim="800000"/>
            <a:headEnd/>
            <a:tailEnd/>
          </a:ln>
        </p:spPr>
        <p:txBody>
          <a:bodyPr wrap="none">
            <a:spAutoFit/>
          </a:bodyPr>
          <a:lstStyle/>
          <a:p>
            <a:pPr algn="ctr"/>
            <a:r>
              <a:rPr lang="fr-FR" sz="2000">
                <a:solidFill>
                  <a:srgbClr val="0000FF"/>
                </a:solidFill>
              </a:rPr>
              <a:t>Muscles</a:t>
            </a:r>
          </a:p>
          <a:p>
            <a:pPr algn="ctr"/>
            <a:r>
              <a:rPr lang="fr-FR" sz="2000">
                <a:solidFill>
                  <a:srgbClr val="0000FF"/>
                </a:solidFill>
              </a:rPr>
              <a:t>oculomoteurs</a:t>
            </a:r>
          </a:p>
        </p:txBody>
      </p:sp>
      <p:grpSp>
        <p:nvGrpSpPr>
          <p:cNvPr id="2" name="Group 23"/>
          <p:cNvGrpSpPr>
            <a:grpSpLocks/>
          </p:cNvGrpSpPr>
          <p:nvPr/>
        </p:nvGrpSpPr>
        <p:grpSpPr bwMode="auto">
          <a:xfrm>
            <a:off x="349250" y="939800"/>
            <a:ext cx="2654300" cy="3656013"/>
            <a:chOff x="220" y="592"/>
            <a:chExt cx="1672" cy="2303"/>
          </a:xfrm>
        </p:grpSpPr>
        <p:sp>
          <p:nvSpPr>
            <p:cNvPr id="57361" name="Text Box 10"/>
            <p:cNvSpPr txBox="1">
              <a:spLocks noChangeArrowheads="1"/>
            </p:cNvSpPr>
            <p:nvPr/>
          </p:nvSpPr>
          <p:spPr bwMode="auto">
            <a:xfrm>
              <a:off x="303" y="592"/>
              <a:ext cx="1041" cy="252"/>
            </a:xfrm>
            <a:prstGeom prst="rect">
              <a:avLst/>
            </a:prstGeom>
            <a:noFill/>
            <a:ln w="9525">
              <a:noFill/>
              <a:miter lim="800000"/>
              <a:headEnd/>
              <a:tailEnd/>
            </a:ln>
          </p:spPr>
          <p:txBody>
            <a:bodyPr wrap="none">
              <a:spAutoFit/>
            </a:bodyPr>
            <a:lstStyle/>
            <a:p>
              <a:r>
                <a:rPr lang="fr-FR" sz="2000">
                  <a:solidFill>
                    <a:srgbClr val="0000FF"/>
                  </a:solidFill>
                </a:rPr>
                <a:t>Conjonctive</a:t>
              </a:r>
            </a:p>
          </p:txBody>
        </p:sp>
        <p:sp>
          <p:nvSpPr>
            <p:cNvPr id="57362" name="Text Box 11"/>
            <p:cNvSpPr txBox="1">
              <a:spLocks noChangeArrowheads="1"/>
            </p:cNvSpPr>
            <p:nvPr/>
          </p:nvSpPr>
          <p:spPr bwMode="auto">
            <a:xfrm>
              <a:off x="220" y="1789"/>
              <a:ext cx="674" cy="252"/>
            </a:xfrm>
            <a:prstGeom prst="rect">
              <a:avLst/>
            </a:prstGeom>
            <a:noFill/>
            <a:ln w="9525">
              <a:noFill/>
              <a:miter lim="800000"/>
              <a:headEnd/>
              <a:tailEnd/>
            </a:ln>
          </p:spPr>
          <p:txBody>
            <a:bodyPr wrap="none">
              <a:spAutoFit/>
            </a:bodyPr>
            <a:lstStyle/>
            <a:p>
              <a:r>
                <a:rPr lang="fr-FR" sz="2000">
                  <a:solidFill>
                    <a:srgbClr val="0000FF"/>
                  </a:solidFill>
                </a:rPr>
                <a:t>Cornée</a:t>
              </a:r>
            </a:p>
          </p:txBody>
        </p:sp>
        <p:sp>
          <p:nvSpPr>
            <p:cNvPr id="57363" name="Text Box 12"/>
            <p:cNvSpPr txBox="1">
              <a:spLocks noChangeArrowheads="1"/>
            </p:cNvSpPr>
            <p:nvPr/>
          </p:nvSpPr>
          <p:spPr bwMode="auto">
            <a:xfrm>
              <a:off x="314" y="2227"/>
              <a:ext cx="645" cy="252"/>
            </a:xfrm>
            <a:prstGeom prst="rect">
              <a:avLst/>
            </a:prstGeom>
            <a:noFill/>
            <a:ln w="9525">
              <a:noFill/>
              <a:miter lim="800000"/>
              <a:headEnd/>
              <a:tailEnd/>
            </a:ln>
          </p:spPr>
          <p:txBody>
            <a:bodyPr wrap="none">
              <a:spAutoFit/>
            </a:bodyPr>
            <a:lstStyle/>
            <a:p>
              <a:r>
                <a:rPr lang="fr-FR" sz="2000">
                  <a:solidFill>
                    <a:srgbClr val="0000FF"/>
                  </a:solidFill>
                </a:rPr>
                <a:t>Pupille</a:t>
              </a:r>
            </a:p>
          </p:txBody>
        </p:sp>
        <p:sp>
          <p:nvSpPr>
            <p:cNvPr id="57364" name="Text Box 13"/>
            <p:cNvSpPr txBox="1">
              <a:spLocks noChangeArrowheads="1"/>
            </p:cNvSpPr>
            <p:nvPr/>
          </p:nvSpPr>
          <p:spPr bwMode="auto">
            <a:xfrm>
              <a:off x="280" y="2643"/>
              <a:ext cx="358" cy="252"/>
            </a:xfrm>
            <a:prstGeom prst="rect">
              <a:avLst/>
            </a:prstGeom>
            <a:noFill/>
            <a:ln w="9525">
              <a:noFill/>
              <a:miter lim="800000"/>
              <a:headEnd/>
              <a:tailEnd/>
            </a:ln>
          </p:spPr>
          <p:txBody>
            <a:bodyPr wrap="none">
              <a:spAutoFit/>
            </a:bodyPr>
            <a:lstStyle/>
            <a:p>
              <a:r>
                <a:rPr lang="fr-FR" sz="2000">
                  <a:solidFill>
                    <a:srgbClr val="0000FF"/>
                  </a:solidFill>
                </a:rPr>
                <a:t>Iris</a:t>
              </a:r>
            </a:p>
          </p:txBody>
        </p:sp>
        <p:sp>
          <p:nvSpPr>
            <p:cNvPr id="57365" name="Text Box 14"/>
            <p:cNvSpPr txBox="1">
              <a:spLocks noChangeArrowheads="1"/>
            </p:cNvSpPr>
            <p:nvPr/>
          </p:nvSpPr>
          <p:spPr bwMode="auto">
            <a:xfrm>
              <a:off x="388" y="1344"/>
              <a:ext cx="1428" cy="252"/>
            </a:xfrm>
            <a:prstGeom prst="rect">
              <a:avLst/>
            </a:prstGeom>
            <a:noFill/>
            <a:ln w="9525">
              <a:noFill/>
              <a:miter lim="800000"/>
              <a:headEnd/>
              <a:tailEnd/>
            </a:ln>
          </p:spPr>
          <p:txBody>
            <a:bodyPr wrap="none">
              <a:spAutoFit/>
            </a:bodyPr>
            <a:lstStyle/>
            <a:p>
              <a:r>
                <a:rPr lang="fr-FR" sz="2000">
                  <a:solidFill>
                    <a:srgbClr val="0000FF"/>
                  </a:solidFill>
                </a:rPr>
                <a:t>Humeur aqueuse</a:t>
              </a:r>
            </a:p>
          </p:txBody>
        </p:sp>
        <p:sp>
          <p:nvSpPr>
            <p:cNvPr id="57366" name="Text Box 15"/>
            <p:cNvSpPr txBox="1">
              <a:spLocks noChangeArrowheads="1"/>
            </p:cNvSpPr>
            <p:nvPr/>
          </p:nvSpPr>
          <p:spPr bwMode="auto">
            <a:xfrm>
              <a:off x="968" y="912"/>
              <a:ext cx="924" cy="446"/>
            </a:xfrm>
            <a:prstGeom prst="rect">
              <a:avLst/>
            </a:prstGeom>
            <a:noFill/>
            <a:ln w="9525">
              <a:noFill/>
              <a:miter lim="800000"/>
              <a:headEnd/>
              <a:tailEnd/>
            </a:ln>
          </p:spPr>
          <p:txBody>
            <a:bodyPr wrap="none">
              <a:spAutoFit/>
            </a:bodyPr>
            <a:lstStyle/>
            <a:p>
              <a:pPr algn="ctr"/>
              <a:r>
                <a:rPr lang="fr-FR" sz="2000">
                  <a:solidFill>
                    <a:srgbClr val="0000FF"/>
                  </a:solidFill>
                </a:rPr>
                <a:t>Canal de </a:t>
              </a:r>
            </a:p>
            <a:p>
              <a:pPr algn="ctr"/>
              <a:r>
                <a:rPr lang="fr-FR" sz="2000">
                  <a:solidFill>
                    <a:srgbClr val="0000FF"/>
                  </a:solidFill>
                </a:rPr>
                <a:t>Schlemme</a:t>
              </a:r>
            </a:p>
          </p:txBody>
        </p:sp>
      </p:grpSp>
      <p:sp>
        <p:nvSpPr>
          <p:cNvPr id="51217" name="Text Box 17"/>
          <p:cNvSpPr txBox="1">
            <a:spLocks noChangeArrowheads="1"/>
          </p:cNvSpPr>
          <p:nvPr/>
        </p:nvSpPr>
        <p:spPr bwMode="auto">
          <a:xfrm>
            <a:off x="7165975" y="1731963"/>
            <a:ext cx="968375" cy="400050"/>
          </a:xfrm>
          <a:prstGeom prst="rect">
            <a:avLst/>
          </a:prstGeom>
          <a:noFill/>
          <a:ln w="9525">
            <a:noFill/>
            <a:miter lim="800000"/>
            <a:headEnd/>
            <a:tailEnd/>
          </a:ln>
        </p:spPr>
        <p:txBody>
          <a:bodyPr wrap="none">
            <a:spAutoFit/>
          </a:bodyPr>
          <a:lstStyle/>
          <a:p>
            <a:r>
              <a:rPr lang="fr-FR" sz="2000">
                <a:solidFill>
                  <a:srgbClr val="0000FF"/>
                </a:solidFill>
              </a:rPr>
              <a:t>Rétine</a:t>
            </a:r>
          </a:p>
        </p:txBody>
      </p:sp>
      <p:grpSp>
        <p:nvGrpSpPr>
          <p:cNvPr id="3" name="Group 21"/>
          <p:cNvGrpSpPr>
            <a:grpSpLocks/>
          </p:cNvGrpSpPr>
          <p:nvPr/>
        </p:nvGrpSpPr>
        <p:grpSpPr bwMode="auto">
          <a:xfrm>
            <a:off x="542925" y="5384800"/>
            <a:ext cx="8101013" cy="1441450"/>
            <a:chOff x="342" y="3392"/>
            <a:chExt cx="5103" cy="908"/>
          </a:xfrm>
        </p:grpSpPr>
        <p:sp>
          <p:nvSpPr>
            <p:cNvPr id="57357" name="Text Box 16"/>
            <p:cNvSpPr txBox="1">
              <a:spLocks noChangeArrowheads="1"/>
            </p:cNvSpPr>
            <p:nvPr/>
          </p:nvSpPr>
          <p:spPr bwMode="auto">
            <a:xfrm>
              <a:off x="342" y="3392"/>
              <a:ext cx="5103" cy="194"/>
            </a:xfrm>
            <a:prstGeom prst="rect">
              <a:avLst/>
            </a:prstGeom>
            <a:noFill/>
            <a:ln w="9525">
              <a:noFill/>
              <a:miter lim="800000"/>
              <a:headEnd/>
              <a:tailEnd/>
            </a:ln>
          </p:spPr>
          <p:txBody>
            <a:bodyPr>
              <a:spAutoFit/>
            </a:bodyPr>
            <a:lstStyle/>
            <a:p>
              <a:pPr eaLnBrk="0" hangingPunct="0">
                <a:lnSpc>
                  <a:spcPct val="70000"/>
                </a:lnSpc>
                <a:spcBef>
                  <a:spcPct val="50000"/>
                </a:spcBef>
              </a:pPr>
              <a:r>
                <a:rPr lang="fr-CA" sz="2000">
                  <a:solidFill>
                    <a:srgbClr val="FF0000"/>
                  </a:solidFill>
                </a:rPr>
                <a:t>Le globe occulaire se compose de 3 couches principales : </a:t>
              </a:r>
            </a:p>
          </p:txBody>
        </p:sp>
        <p:sp>
          <p:nvSpPr>
            <p:cNvPr id="57358" name="Text Box 18"/>
            <p:cNvSpPr txBox="1">
              <a:spLocks noChangeArrowheads="1"/>
            </p:cNvSpPr>
            <p:nvPr/>
          </p:nvSpPr>
          <p:spPr bwMode="auto">
            <a:xfrm>
              <a:off x="342" y="3585"/>
              <a:ext cx="3342" cy="252"/>
            </a:xfrm>
            <a:prstGeom prst="rect">
              <a:avLst/>
            </a:prstGeom>
            <a:noFill/>
            <a:ln w="9525">
              <a:noFill/>
              <a:miter lim="800000"/>
              <a:headEnd/>
              <a:tailEnd/>
            </a:ln>
          </p:spPr>
          <p:txBody>
            <a:bodyPr wrap="none">
              <a:spAutoFit/>
            </a:bodyPr>
            <a:lstStyle/>
            <a:p>
              <a:r>
                <a:rPr lang="fr-CA" sz="2000">
                  <a:solidFill>
                    <a:srgbClr val="0000FF"/>
                  </a:solidFill>
                </a:rPr>
                <a:t>(1) la sclérotique à l’extérieure semi-rigide</a:t>
              </a:r>
              <a:endParaRPr lang="fr-FR" sz="2000">
                <a:solidFill>
                  <a:srgbClr val="0000FF"/>
                </a:solidFill>
              </a:endParaRPr>
            </a:p>
          </p:txBody>
        </p:sp>
        <p:sp>
          <p:nvSpPr>
            <p:cNvPr id="57359" name="Rectangle 19"/>
            <p:cNvSpPr>
              <a:spLocks noChangeArrowheads="1"/>
            </p:cNvSpPr>
            <p:nvPr/>
          </p:nvSpPr>
          <p:spPr bwMode="auto">
            <a:xfrm>
              <a:off x="342" y="3879"/>
              <a:ext cx="3176" cy="197"/>
            </a:xfrm>
            <a:prstGeom prst="rect">
              <a:avLst/>
            </a:prstGeom>
            <a:noFill/>
            <a:ln w="9525">
              <a:noFill/>
              <a:miter lim="800000"/>
              <a:headEnd/>
              <a:tailEnd/>
            </a:ln>
          </p:spPr>
          <p:txBody>
            <a:bodyPr wrap="none">
              <a:spAutoFit/>
            </a:bodyPr>
            <a:lstStyle/>
            <a:p>
              <a:pPr eaLnBrk="0" hangingPunct="0">
                <a:lnSpc>
                  <a:spcPct val="70000"/>
                </a:lnSpc>
                <a:spcBef>
                  <a:spcPct val="50000"/>
                </a:spcBef>
              </a:pPr>
              <a:r>
                <a:rPr lang="fr-CA" sz="2000">
                  <a:solidFill>
                    <a:srgbClr val="0000FF"/>
                  </a:solidFill>
                </a:rPr>
                <a:t>(2) La choroïde contenant les vaisseaux</a:t>
              </a:r>
            </a:p>
          </p:txBody>
        </p:sp>
        <p:sp>
          <p:nvSpPr>
            <p:cNvPr id="57360" name="Rectangle 20"/>
            <p:cNvSpPr>
              <a:spLocks noChangeArrowheads="1"/>
            </p:cNvSpPr>
            <p:nvPr/>
          </p:nvSpPr>
          <p:spPr bwMode="auto">
            <a:xfrm>
              <a:off x="342" y="4103"/>
              <a:ext cx="3506" cy="197"/>
            </a:xfrm>
            <a:prstGeom prst="rect">
              <a:avLst/>
            </a:prstGeom>
            <a:noFill/>
            <a:ln w="9525">
              <a:noFill/>
              <a:miter lim="800000"/>
              <a:headEnd/>
              <a:tailEnd/>
            </a:ln>
          </p:spPr>
          <p:txBody>
            <a:bodyPr wrap="none">
              <a:spAutoFit/>
            </a:bodyPr>
            <a:lstStyle/>
            <a:p>
              <a:pPr eaLnBrk="0" hangingPunct="0">
                <a:lnSpc>
                  <a:spcPct val="70000"/>
                </a:lnSpc>
                <a:spcBef>
                  <a:spcPct val="50000"/>
                </a:spcBef>
              </a:pPr>
              <a:r>
                <a:rPr lang="fr-CA" sz="2000">
                  <a:solidFill>
                    <a:srgbClr val="0000FF"/>
                  </a:solidFill>
                </a:rPr>
                <a:t>(3) La rétine renfermant les photorécepteurs</a:t>
              </a:r>
            </a:p>
          </p:txBody>
        </p:sp>
      </p:grpSp>
      <p:sp>
        <p:nvSpPr>
          <p:cNvPr id="23" name="Espace réservé de la date 22"/>
          <p:cNvSpPr>
            <a:spLocks noGrp="1"/>
          </p:cNvSpPr>
          <p:nvPr>
            <p:ph type="dt" sz="half" idx="10"/>
          </p:nvPr>
        </p:nvSpPr>
        <p:spPr/>
        <p:txBody>
          <a:bodyPr/>
          <a:lstStyle/>
          <a:p>
            <a:pPr>
              <a:defRPr/>
            </a:pPr>
            <a:fld id="{C8686F20-09E4-4CF8-9EFA-0F71366744FD}" type="datetime1">
              <a:rPr lang="fr-FR" smtClean="0"/>
              <a:pPr>
                <a:defRPr/>
              </a:pPr>
              <a:t>06/12/2022</a:t>
            </a:fld>
            <a:endParaRPr lang="fr-FR"/>
          </a:p>
        </p:txBody>
      </p:sp>
      <p:sp>
        <p:nvSpPr>
          <p:cNvPr id="24" name="Espace réservé du numéro de diapositive 23"/>
          <p:cNvSpPr>
            <a:spLocks noGrp="1"/>
          </p:cNvSpPr>
          <p:nvPr>
            <p:ph type="sldNum" sz="quarter" idx="12"/>
          </p:nvPr>
        </p:nvSpPr>
        <p:spPr/>
        <p:txBody>
          <a:bodyPr/>
          <a:lstStyle/>
          <a:p>
            <a:pPr>
              <a:defRPr/>
            </a:pPr>
            <a:fld id="{BB352CA9-A2B1-4202-BAE6-27BC7DE3E346}" type="slidenum">
              <a:rPr lang="fr-FR" smtClean="0"/>
              <a:pPr>
                <a:defRPr/>
              </a:pPr>
              <a:t>38</a:t>
            </a:fld>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box(in)">
                                      <p:cBhvr>
                                        <p:cTn id="13" dur="500"/>
                                        <p:tgtEl>
                                          <p:spTgt spid="51204"/>
                                        </p:tgtEl>
                                      </p:cBhvr>
                                    </p:animEffect>
                                  </p:childTnLst>
                                  <p:subTnLst>
                                    <p:animClr clrSpc="rgb" dir="cw">
                                      <p:cBhvr override="childStyle">
                                        <p:cTn dur="1" fill="hold" display="0" masterRel="nextClick" afterEffect="1"/>
                                        <p:tgtEl>
                                          <p:spTgt spid="51204"/>
                                        </p:tgtEl>
                                        <p:attrNameLst>
                                          <p:attrName>ppt_c</p:attrName>
                                        </p:attrNameLst>
                                      </p:cBhvr>
                                      <p:to>
                                        <a:srgbClr val="FF0000"/>
                                      </p:to>
                                    </p:animClr>
                                  </p:sub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1207"/>
                                        </p:tgtEl>
                                        <p:attrNameLst>
                                          <p:attrName>style.visibility</p:attrName>
                                        </p:attrNameLst>
                                      </p:cBhvr>
                                      <p:to>
                                        <p:strVal val="visible"/>
                                      </p:to>
                                    </p:set>
                                    <p:animEffect transition="in" filter="box(in)">
                                      <p:cBhvr>
                                        <p:cTn id="18" dur="500"/>
                                        <p:tgtEl>
                                          <p:spTgt spid="51207"/>
                                        </p:tgtEl>
                                      </p:cBhvr>
                                    </p:animEffect>
                                  </p:childTnLst>
                                  <p:subTnLst>
                                    <p:animClr clrSpc="rgb" dir="cw">
                                      <p:cBhvr override="childStyle">
                                        <p:cTn dur="1" fill="hold" display="0" masterRel="nextClick" afterEffect="1"/>
                                        <p:tgtEl>
                                          <p:spTgt spid="51207"/>
                                        </p:tgtEl>
                                        <p:attrNameLst>
                                          <p:attrName>ppt_c</p:attrName>
                                        </p:attrNameLst>
                                      </p:cBhvr>
                                      <p:to>
                                        <a:srgbClr val="FF0000"/>
                                      </p:to>
                                    </p:animClr>
                                  </p:sub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1217"/>
                                        </p:tgtEl>
                                        <p:attrNameLst>
                                          <p:attrName>style.visibility</p:attrName>
                                        </p:attrNameLst>
                                      </p:cBhvr>
                                      <p:to>
                                        <p:strVal val="visible"/>
                                      </p:to>
                                    </p:set>
                                    <p:animEffect transition="in" filter="box(in)">
                                      <p:cBhvr>
                                        <p:cTn id="23" dur="500"/>
                                        <p:tgtEl>
                                          <p:spTgt spid="51217"/>
                                        </p:tgtEl>
                                      </p:cBhvr>
                                    </p:animEffect>
                                  </p:childTnLst>
                                  <p:subTnLst>
                                    <p:animClr clrSpc="rgb" dir="cw">
                                      <p:cBhvr override="childStyle">
                                        <p:cTn dur="1" fill="hold" display="0" masterRel="nextClick" afterEffect="1"/>
                                        <p:tgtEl>
                                          <p:spTgt spid="51217"/>
                                        </p:tgtEl>
                                        <p:attrNameLst>
                                          <p:attrName>ppt_c</p:attrName>
                                        </p:attrNameLst>
                                      </p:cBhvr>
                                      <p:to>
                                        <a:srgbClr val="FF0000"/>
                                      </p:to>
                                    </p:animClr>
                                  </p:sub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1205"/>
                                        </p:tgtEl>
                                        <p:attrNameLst>
                                          <p:attrName>style.visibility</p:attrName>
                                        </p:attrNameLst>
                                      </p:cBhvr>
                                      <p:to>
                                        <p:strVal val="visible"/>
                                      </p:to>
                                    </p:set>
                                    <p:animEffect transition="in" filter="box(in)">
                                      <p:cBhvr>
                                        <p:cTn id="28" dur="500"/>
                                        <p:tgtEl>
                                          <p:spTgt spid="5120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1206"/>
                                        </p:tgtEl>
                                        <p:attrNameLst>
                                          <p:attrName>style.visibility</p:attrName>
                                        </p:attrNameLst>
                                      </p:cBhvr>
                                      <p:to>
                                        <p:strVal val="visible"/>
                                      </p:to>
                                    </p:set>
                                    <p:animEffect transition="in" filter="box(in)">
                                      <p:cBhvr>
                                        <p:cTn id="33" dur="500"/>
                                        <p:tgtEl>
                                          <p:spTgt spid="5120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1208"/>
                                        </p:tgtEl>
                                        <p:attrNameLst>
                                          <p:attrName>style.visibility</p:attrName>
                                        </p:attrNameLst>
                                      </p:cBhvr>
                                      <p:to>
                                        <p:strVal val="visible"/>
                                      </p:to>
                                    </p:set>
                                    <p:animEffect transition="in" filter="box(in)">
                                      <p:cBhvr>
                                        <p:cTn id="38" dur="500"/>
                                        <p:tgtEl>
                                          <p:spTgt spid="5120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1209"/>
                                        </p:tgtEl>
                                        <p:attrNameLst>
                                          <p:attrName>style.visibility</p:attrName>
                                        </p:attrNameLst>
                                      </p:cBhvr>
                                      <p:to>
                                        <p:strVal val="visible"/>
                                      </p:to>
                                    </p:set>
                                    <p:animEffect transition="in" filter="box(in)">
                                      <p:cBhvr>
                                        <p:cTn id="43" dur="500"/>
                                        <p:tgtEl>
                                          <p:spTgt spid="51209"/>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ox(in)">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utoUpdateAnimBg="0"/>
      <p:bldP spid="51205" grpId="0" autoUpdateAnimBg="0"/>
      <p:bldP spid="51206" grpId="0" autoUpdateAnimBg="0"/>
      <p:bldP spid="51207" grpId="0" autoUpdateAnimBg="0"/>
      <p:bldP spid="51208" grpId="0" autoUpdateAnimBg="0"/>
      <p:bldP spid="51209" grpId="0" autoUpdateAnimBg="0"/>
      <p:bldP spid="5121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pPr eaLnBrk="1" hangingPunct="1"/>
            <a:r>
              <a:rPr lang="fr-FR" smtClean="0"/>
              <a:t>Les muscles de l’oeil</a:t>
            </a:r>
          </a:p>
        </p:txBody>
      </p:sp>
      <p:pic>
        <p:nvPicPr>
          <p:cNvPr id="58371" name="Picture 3" descr=" "/>
          <p:cNvPicPr>
            <a:picLocks noGrp="1" noChangeAspect="1" noChangeArrowheads="1"/>
          </p:cNvPicPr>
          <p:nvPr>
            <p:ph idx="1"/>
          </p:nvPr>
        </p:nvPicPr>
        <p:blipFill>
          <a:blip r:embed="rId3" cstate="print"/>
          <a:srcRect/>
          <a:stretch>
            <a:fillRect/>
          </a:stretch>
        </p:blipFill>
        <p:spPr>
          <a:xfrm>
            <a:off x="2809875" y="1719263"/>
            <a:ext cx="3524250" cy="4286250"/>
          </a:xfrm>
        </p:spPr>
      </p:pic>
      <p:sp>
        <p:nvSpPr>
          <p:cNvPr id="4" name="Espace réservé de la date 3"/>
          <p:cNvSpPr>
            <a:spLocks noGrp="1"/>
          </p:cNvSpPr>
          <p:nvPr>
            <p:ph type="dt" sz="half" idx="10"/>
          </p:nvPr>
        </p:nvSpPr>
        <p:spPr/>
        <p:txBody>
          <a:bodyPr/>
          <a:lstStyle/>
          <a:p>
            <a:pPr>
              <a:defRPr/>
            </a:pPr>
            <a:fld id="{A4E6AA9B-BDF8-4CFB-BF47-13D6515247D8}"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28BFA3A9-5916-4883-A46C-5161D0EE3576}" type="slidenum">
              <a:rPr lang="fr-FR" smtClean="0"/>
              <a:pPr>
                <a:defRPr/>
              </a:pPr>
              <a:t>39</a:t>
            </a:fld>
            <a:endParaRPr lang="fr-F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549275"/>
            <a:ext cx="9144000" cy="2062163"/>
          </a:xfrm>
          <a:prstGeom prst="rect">
            <a:avLst/>
          </a:prstGeom>
          <a:noFill/>
          <a:ln w="9525">
            <a:noFill/>
            <a:miter lim="800000"/>
            <a:headEnd/>
            <a:tailEnd/>
          </a:ln>
        </p:spPr>
        <p:txBody>
          <a:bodyPr>
            <a:spAutoFit/>
          </a:bodyPr>
          <a:lstStyle/>
          <a:p>
            <a:r>
              <a:rPr lang="fr-FR" sz="3200">
                <a:solidFill>
                  <a:srgbClr val="0000FF"/>
                </a:solidFill>
              </a:rPr>
              <a:t>La sensibilité visuelle est l’une des modalités </a:t>
            </a:r>
          </a:p>
          <a:p>
            <a:r>
              <a:rPr lang="fr-FR" sz="3200">
                <a:solidFill>
                  <a:srgbClr val="0000FF"/>
                </a:solidFill>
              </a:rPr>
              <a:t>sensorielles les plus développées chez </a:t>
            </a:r>
          </a:p>
          <a:p>
            <a:pPr>
              <a:buFont typeface="Courier New" pitchFamily="49" charset="0"/>
              <a:buChar char="o"/>
            </a:pPr>
            <a:r>
              <a:rPr lang="fr-FR" sz="3200">
                <a:solidFill>
                  <a:srgbClr val="0000FF"/>
                </a:solidFill>
              </a:rPr>
              <a:t>L’homme </a:t>
            </a:r>
          </a:p>
          <a:p>
            <a:pPr>
              <a:buFont typeface="Courier New" pitchFamily="49" charset="0"/>
              <a:buChar char="o"/>
            </a:pPr>
            <a:r>
              <a:rPr lang="fr-FR" sz="3200">
                <a:solidFill>
                  <a:srgbClr val="0000FF"/>
                </a:solidFill>
              </a:rPr>
              <a:t>Certaines espèces animales</a:t>
            </a:r>
          </a:p>
        </p:txBody>
      </p:sp>
      <p:sp>
        <p:nvSpPr>
          <p:cNvPr id="9219" name="Text Box 3"/>
          <p:cNvSpPr txBox="1">
            <a:spLocks noChangeArrowheads="1"/>
          </p:cNvSpPr>
          <p:nvPr/>
        </p:nvSpPr>
        <p:spPr bwMode="auto">
          <a:xfrm>
            <a:off x="0" y="2595563"/>
            <a:ext cx="9144000" cy="4362450"/>
          </a:xfrm>
          <a:prstGeom prst="rect">
            <a:avLst/>
          </a:prstGeom>
          <a:noFill/>
          <a:ln w="9525">
            <a:noFill/>
            <a:miter lim="800000"/>
            <a:headEnd/>
            <a:tailEnd/>
          </a:ln>
        </p:spPr>
        <p:txBody>
          <a:bodyPr>
            <a:spAutoFit/>
          </a:bodyPr>
          <a:lstStyle/>
          <a:p>
            <a:r>
              <a:rPr lang="fr-FR" sz="3200" b="0">
                <a:solidFill>
                  <a:srgbClr val="0000FF"/>
                </a:solidFill>
              </a:rPr>
              <a:t>Elle résulte de la combinaison de plusieurs paramètres:</a:t>
            </a:r>
          </a:p>
          <a:p>
            <a:pPr>
              <a:buFont typeface="Arial" charset="0"/>
              <a:buChar char="•"/>
            </a:pPr>
            <a:r>
              <a:rPr lang="fr-FR" sz="3200" b="0">
                <a:solidFill>
                  <a:srgbClr val="0000FF"/>
                </a:solidFill>
              </a:rPr>
              <a:t>	</a:t>
            </a:r>
            <a:r>
              <a:rPr lang="fr-FR" sz="3600">
                <a:solidFill>
                  <a:srgbClr val="9933FF"/>
                </a:solidFill>
              </a:rPr>
              <a:t>BRILLANCE</a:t>
            </a:r>
          </a:p>
          <a:p>
            <a:pPr>
              <a:buFont typeface="Arial" charset="0"/>
              <a:buChar char="•"/>
            </a:pPr>
            <a:r>
              <a:rPr lang="fr-FR" sz="3600">
                <a:solidFill>
                  <a:srgbClr val="0000FF"/>
                </a:solidFill>
              </a:rPr>
              <a:t>	</a:t>
            </a:r>
            <a:r>
              <a:rPr lang="fr-FR" sz="3600">
                <a:solidFill>
                  <a:srgbClr val="00FF00"/>
                </a:solidFill>
              </a:rPr>
              <a:t>COULEUR</a:t>
            </a:r>
          </a:p>
          <a:p>
            <a:pPr>
              <a:buFont typeface="Arial" charset="0"/>
              <a:buChar char="•"/>
            </a:pPr>
            <a:r>
              <a:rPr lang="fr-FR" sz="3600">
                <a:solidFill>
                  <a:srgbClr val="0000FF"/>
                </a:solidFill>
              </a:rPr>
              <a:t>	</a:t>
            </a:r>
            <a:r>
              <a:rPr lang="fr-FR" sz="3600">
                <a:solidFill>
                  <a:srgbClr val="CC0099"/>
                </a:solidFill>
              </a:rPr>
              <a:t>TAILLE</a:t>
            </a:r>
          </a:p>
          <a:p>
            <a:pPr>
              <a:buFont typeface="Arial" charset="0"/>
              <a:buChar char="•"/>
            </a:pPr>
            <a:r>
              <a:rPr lang="fr-FR" sz="3600">
                <a:solidFill>
                  <a:srgbClr val="0000FF"/>
                </a:solidFill>
              </a:rPr>
              <a:t>	</a:t>
            </a:r>
            <a:r>
              <a:rPr lang="fr-FR" sz="3600">
                <a:solidFill>
                  <a:srgbClr val="FF00FF"/>
                </a:solidFill>
              </a:rPr>
              <a:t>FORME</a:t>
            </a:r>
          </a:p>
          <a:p>
            <a:pPr>
              <a:buFont typeface="Arial" charset="0"/>
              <a:buChar char="•"/>
            </a:pPr>
            <a:r>
              <a:rPr lang="fr-FR" sz="3600">
                <a:solidFill>
                  <a:srgbClr val="0000FF"/>
                </a:solidFill>
              </a:rPr>
              <a:t>	</a:t>
            </a:r>
            <a:r>
              <a:rPr lang="fr-FR" sz="3600">
                <a:solidFill>
                  <a:srgbClr val="9900CC"/>
                </a:solidFill>
              </a:rPr>
              <a:t>MOUVEMENT</a:t>
            </a:r>
          </a:p>
          <a:p>
            <a:pPr>
              <a:buFont typeface="Arial" charset="0"/>
              <a:buChar char="•"/>
            </a:pPr>
            <a:r>
              <a:rPr lang="fr-FR" sz="3600">
                <a:solidFill>
                  <a:srgbClr val="0000FF"/>
                </a:solidFill>
              </a:rPr>
              <a:t>	</a:t>
            </a:r>
            <a:r>
              <a:rPr lang="fr-FR" sz="3600">
                <a:solidFill>
                  <a:srgbClr val="FF0000"/>
                </a:solidFill>
              </a:rPr>
              <a:t>PROFONDEUR</a:t>
            </a:r>
          </a:p>
        </p:txBody>
      </p:sp>
      <p:sp>
        <p:nvSpPr>
          <p:cNvPr id="4100" name="Text Box 4"/>
          <p:cNvSpPr txBox="1">
            <a:spLocks noChangeArrowheads="1"/>
          </p:cNvSpPr>
          <p:nvPr/>
        </p:nvSpPr>
        <p:spPr bwMode="auto">
          <a:xfrm>
            <a:off x="3348038" y="0"/>
            <a:ext cx="3079750" cy="641350"/>
          </a:xfrm>
          <a:prstGeom prst="rect">
            <a:avLst/>
          </a:prstGeom>
          <a:noFill/>
          <a:ln w="9525">
            <a:noFill/>
            <a:miter lim="800000"/>
            <a:headEnd/>
            <a:tailEnd/>
          </a:ln>
        </p:spPr>
        <p:txBody>
          <a:bodyPr wrap="none">
            <a:spAutoFit/>
          </a:bodyPr>
          <a:lstStyle/>
          <a:p>
            <a:pPr>
              <a:defRPr/>
            </a:pPr>
            <a:r>
              <a:rPr lang="fr-FR" sz="3600" dirty="0">
                <a:solidFill>
                  <a:srgbClr val="FF0000"/>
                </a:solidFill>
                <a:effectLst>
                  <a:outerShdw blurRad="38100" dist="38100" dir="2700000" algn="tl">
                    <a:srgbClr val="C0C0C0"/>
                  </a:outerShdw>
                </a:effectLst>
              </a:rPr>
              <a:t>DÉFINITIONS</a:t>
            </a:r>
          </a:p>
        </p:txBody>
      </p:sp>
      <p:sp>
        <p:nvSpPr>
          <p:cNvPr id="5" name="Espace réservé de la date 4"/>
          <p:cNvSpPr>
            <a:spLocks noGrp="1"/>
          </p:cNvSpPr>
          <p:nvPr>
            <p:ph type="dt" sz="half" idx="10"/>
          </p:nvPr>
        </p:nvSpPr>
        <p:spPr/>
        <p:txBody>
          <a:bodyPr/>
          <a:lstStyle/>
          <a:p>
            <a:pPr>
              <a:defRPr/>
            </a:pPr>
            <a:fld id="{E7EB4A4B-2E0F-4E81-A175-C352C660DEDF}" type="datetime1">
              <a:rPr lang="fr-FR" smtClean="0"/>
              <a:pPr>
                <a:defRPr/>
              </a:pPr>
              <a:t>06/12/2022</a:t>
            </a:fld>
            <a:endParaRPr lang="fr-FR"/>
          </a:p>
        </p:txBody>
      </p:sp>
      <p:sp>
        <p:nvSpPr>
          <p:cNvPr id="6" name="Espace réservé du numéro de diapositive 5"/>
          <p:cNvSpPr>
            <a:spLocks noGrp="1"/>
          </p:cNvSpPr>
          <p:nvPr>
            <p:ph type="sldNum" sz="quarter" idx="12"/>
          </p:nvPr>
        </p:nvSpPr>
        <p:spPr/>
        <p:txBody>
          <a:bodyPr/>
          <a:lstStyle/>
          <a:p>
            <a:pPr>
              <a:defRPr/>
            </a:pPr>
            <a:fld id="{BB352CA9-A2B1-4202-BAE6-27BC7DE3E346}" type="slidenum">
              <a:rPr lang="fr-FR" smtClean="0"/>
              <a:pPr>
                <a:defRPr/>
              </a:pPr>
              <a:t>4</a:t>
            </a:fld>
            <a:endParaRPr lang="fr-FR"/>
          </a:p>
        </p:txBody>
      </p:sp>
    </p:spTree>
  </p:cSld>
  <p:clrMapOvr>
    <a:masterClrMapping/>
  </p:clrMapOvr>
  <p:transition>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p:cNvSpPr>
          <p:nvPr>
            <p:ph type="title"/>
          </p:nvPr>
        </p:nvSpPr>
        <p:spPr>
          <a:xfrm>
            <a:off x="0" y="71438"/>
            <a:ext cx="9144000" cy="2781300"/>
          </a:xfrm>
          <a:solidFill>
            <a:srgbClr val="0000CC"/>
          </a:solidFill>
        </p:spPr>
        <p:txBody>
          <a:bodyPr rtlCol="0">
            <a:normAutofit/>
          </a:bodyPr>
          <a:lstStyle/>
          <a:p>
            <a:pPr eaLnBrk="1" fontAlgn="auto" hangingPunct="1">
              <a:spcAft>
                <a:spcPts val="0"/>
              </a:spcAft>
              <a:defRPr/>
            </a:pPr>
            <a:r>
              <a:rPr lang="fr-FR" sz="3200" b="1" dirty="0" smtClean="0">
                <a:solidFill>
                  <a:srgbClr val="FFFF00"/>
                </a:solidFill>
              </a:rPr>
              <a:t>Fond d'œil</a:t>
            </a:r>
            <a:r>
              <a:rPr lang="fr-FR" sz="2800" b="1" dirty="0" smtClean="0">
                <a:solidFill>
                  <a:srgbClr val="FFFF00"/>
                </a:solidFill>
              </a:rPr>
              <a:t/>
            </a:r>
            <a:br>
              <a:rPr lang="fr-FR" sz="2800" b="1" dirty="0" smtClean="0">
                <a:solidFill>
                  <a:srgbClr val="FFFF00"/>
                </a:solidFill>
              </a:rPr>
            </a:br>
            <a:r>
              <a:rPr lang="fr-FR" sz="2800" b="1" dirty="0" smtClean="0">
                <a:solidFill>
                  <a:srgbClr val="FFFF00"/>
                </a:solidFill>
              </a:rPr>
              <a:t> la   macula est au centre, sombre, </a:t>
            </a:r>
            <a:br>
              <a:rPr lang="fr-FR" sz="2800" b="1" dirty="0" smtClean="0">
                <a:solidFill>
                  <a:srgbClr val="FFFF00"/>
                </a:solidFill>
              </a:rPr>
            </a:br>
            <a:r>
              <a:rPr lang="fr-FR" sz="2800" b="1" dirty="0" smtClean="0">
                <a:solidFill>
                  <a:srgbClr val="FFFF00"/>
                </a:solidFill>
              </a:rPr>
              <a:t> le   disque optique à droite de l'image</a:t>
            </a:r>
            <a:br>
              <a:rPr lang="fr-FR" sz="2800" b="1" dirty="0" smtClean="0">
                <a:solidFill>
                  <a:srgbClr val="FFFF00"/>
                </a:solidFill>
              </a:rPr>
            </a:br>
            <a:r>
              <a:rPr lang="fr-FR" sz="2800" b="1" dirty="0" smtClean="0">
                <a:solidFill>
                  <a:srgbClr val="FFFF00"/>
                </a:solidFill>
              </a:rPr>
              <a:t> les  vaisseaux sanguins </a:t>
            </a:r>
            <a:br>
              <a:rPr lang="fr-FR" sz="2800" b="1" dirty="0" smtClean="0">
                <a:solidFill>
                  <a:srgbClr val="FFFF00"/>
                </a:solidFill>
              </a:rPr>
            </a:br>
            <a:r>
              <a:rPr lang="fr-FR" sz="2800" b="1" dirty="0" smtClean="0">
                <a:solidFill>
                  <a:srgbClr val="FFFF00"/>
                </a:solidFill>
              </a:rPr>
              <a:t>Le  fond d'œil peut être un bon outil non invasif</a:t>
            </a:r>
            <a:r>
              <a:rPr lang="fr-FR" sz="2800" b="1" u="sng" dirty="0" smtClean="0">
                <a:solidFill>
                  <a:srgbClr val="FFFF00"/>
                </a:solidFill>
                <a:effectLst>
                  <a:outerShdw blurRad="38100" dist="38100" dir="2700000" algn="tl">
                    <a:srgbClr val="000000">
                      <a:alpha val="43137"/>
                    </a:srgbClr>
                  </a:outerShdw>
                </a:effectLst>
              </a:rPr>
              <a:t> </a:t>
            </a:r>
            <a:r>
              <a:rPr lang="fr-FR" sz="2800" b="1" dirty="0" smtClean="0">
                <a:solidFill>
                  <a:srgbClr val="FFFF00"/>
                </a:solidFill>
              </a:rPr>
              <a:t>de détection de certains désordres physiologiques </a:t>
            </a:r>
          </a:p>
        </p:txBody>
      </p:sp>
      <p:pic>
        <p:nvPicPr>
          <p:cNvPr id="59395" name="Picture 4" descr=" "/>
          <p:cNvPicPr>
            <a:picLocks noGrp="1" noChangeAspect="1" noChangeArrowheads="1"/>
          </p:cNvPicPr>
          <p:nvPr>
            <p:ph idx="1"/>
          </p:nvPr>
        </p:nvPicPr>
        <p:blipFill>
          <a:blip r:embed="rId3" cstate="print"/>
          <a:srcRect/>
          <a:stretch>
            <a:fillRect/>
          </a:stretch>
        </p:blipFill>
        <p:spPr>
          <a:xfrm>
            <a:off x="2190750" y="3141663"/>
            <a:ext cx="4762500" cy="3571875"/>
          </a:xfrm>
        </p:spPr>
      </p:pic>
      <p:sp>
        <p:nvSpPr>
          <p:cNvPr id="4" name="Espace réservé de la date 3"/>
          <p:cNvSpPr>
            <a:spLocks noGrp="1"/>
          </p:cNvSpPr>
          <p:nvPr>
            <p:ph type="dt" sz="half" idx="10"/>
          </p:nvPr>
        </p:nvSpPr>
        <p:spPr/>
        <p:txBody>
          <a:bodyPr/>
          <a:lstStyle/>
          <a:p>
            <a:pPr>
              <a:defRPr/>
            </a:pPr>
            <a:fld id="{770F4E60-EF9D-4E5A-9B82-BEF84417A94D}"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28BFA3A9-5916-4883-A46C-5161D0EE3576}" type="slidenum">
              <a:rPr lang="fr-FR" smtClean="0"/>
              <a:pPr>
                <a:defRPr/>
              </a:pPr>
              <a:t>40</a:t>
            </a:fld>
            <a:endParaRPr lang="fr-F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positivr.fr/wp-content/uploads/2014/06/illusions-d-optique-gif-11.jpg"/>
          <p:cNvPicPr>
            <a:picLocks noChangeAspect="1" noChangeArrowheads="1"/>
          </p:cNvPicPr>
          <p:nvPr/>
        </p:nvPicPr>
        <p:blipFill>
          <a:blip r:embed="rId2" cstate="print"/>
          <a:srcRect/>
          <a:stretch>
            <a:fillRect/>
          </a:stretch>
        </p:blipFill>
        <p:spPr bwMode="auto">
          <a:xfrm>
            <a:off x="1357313" y="0"/>
            <a:ext cx="6858000" cy="6858000"/>
          </a:xfrm>
          <a:prstGeom prst="rect">
            <a:avLst/>
          </a:prstGeom>
          <a:noFill/>
          <a:ln w="9525">
            <a:noFill/>
            <a:miter lim="800000"/>
            <a:headEnd/>
            <a:tailEnd/>
          </a:ln>
        </p:spPr>
      </p:pic>
      <p:sp>
        <p:nvSpPr>
          <p:cNvPr id="3" name="Espace réservé de la date 2"/>
          <p:cNvSpPr>
            <a:spLocks noGrp="1"/>
          </p:cNvSpPr>
          <p:nvPr>
            <p:ph type="dt" sz="half" idx="10"/>
          </p:nvPr>
        </p:nvSpPr>
        <p:spPr/>
        <p:txBody>
          <a:bodyPr/>
          <a:lstStyle/>
          <a:p>
            <a:pPr>
              <a:defRPr/>
            </a:pPr>
            <a:fld id="{33338FBB-6B76-489C-AAB0-877FF0856DC5}" type="datetime1">
              <a:rPr lang="fr-FR" smtClean="0"/>
              <a:pPr>
                <a:defRPr/>
              </a:pPr>
              <a:t>06/12/2022</a:t>
            </a:fld>
            <a:endParaRPr lang="fr-FR"/>
          </a:p>
        </p:txBody>
      </p:sp>
      <p:sp>
        <p:nvSpPr>
          <p:cNvPr id="4" name="Espace réservé du numéro de diapositive 3"/>
          <p:cNvSpPr>
            <a:spLocks noGrp="1"/>
          </p:cNvSpPr>
          <p:nvPr>
            <p:ph type="sldNum" sz="quarter" idx="12"/>
          </p:nvPr>
        </p:nvSpPr>
        <p:spPr/>
        <p:txBody>
          <a:bodyPr/>
          <a:lstStyle/>
          <a:p>
            <a:pPr>
              <a:defRPr/>
            </a:pPr>
            <a:fld id="{BB352CA9-A2B1-4202-BAE6-27BC7DE3E346}" type="slidenum">
              <a:rPr lang="fr-FR" smtClean="0"/>
              <a:pPr>
                <a:defRPr/>
              </a:pPr>
              <a:t>41</a:t>
            </a:fld>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0" y="-242888"/>
            <a:ext cx="9144000" cy="1143001"/>
          </a:xfrm>
        </p:spPr>
        <p:txBody>
          <a:bodyPr/>
          <a:lstStyle/>
          <a:p>
            <a:pPr eaLnBrk="1" hangingPunct="1"/>
            <a:r>
              <a:rPr lang="fr-FR" sz="4000" b="1" smtClean="0">
                <a:solidFill>
                  <a:srgbClr val="FF0000"/>
                </a:solidFill>
              </a:rPr>
              <a:t>Nerf optique: </a:t>
            </a:r>
            <a:r>
              <a:rPr lang="fr-FR" sz="4000" b="1" smtClean="0">
                <a:solidFill>
                  <a:srgbClr val="9900CC"/>
                </a:solidFill>
              </a:rPr>
              <a:t>schéma de son parcours</a:t>
            </a:r>
            <a:r>
              <a:rPr lang="fr-FR" sz="4000" b="1" smtClean="0">
                <a:solidFill>
                  <a:srgbClr val="FF0000"/>
                </a:solidFill>
              </a:rPr>
              <a:t> </a:t>
            </a:r>
          </a:p>
        </p:txBody>
      </p:sp>
      <p:pic>
        <p:nvPicPr>
          <p:cNvPr id="61443" name="Picture 4" descr=" "/>
          <p:cNvPicPr>
            <a:picLocks noGrp="1" noChangeAspect="1" noChangeArrowheads="1"/>
          </p:cNvPicPr>
          <p:nvPr>
            <p:ph idx="1"/>
          </p:nvPr>
        </p:nvPicPr>
        <p:blipFill>
          <a:blip r:embed="rId3" cstate="print"/>
          <a:srcRect/>
          <a:stretch>
            <a:fillRect/>
          </a:stretch>
        </p:blipFill>
        <p:spPr>
          <a:xfrm>
            <a:off x="107950" y="1125538"/>
            <a:ext cx="4608513" cy="5473700"/>
          </a:xfrm>
          <a:noFill/>
        </p:spPr>
      </p:pic>
      <p:sp>
        <p:nvSpPr>
          <p:cNvPr id="61444" name="Rectangle 5"/>
          <p:cNvSpPr>
            <a:spLocks noChangeArrowheads="1"/>
          </p:cNvSpPr>
          <p:nvPr/>
        </p:nvSpPr>
        <p:spPr bwMode="auto">
          <a:xfrm>
            <a:off x="4767263" y="571500"/>
            <a:ext cx="4557712" cy="6124575"/>
          </a:xfrm>
          <a:prstGeom prst="rect">
            <a:avLst/>
          </a:prstGeom>
          <a:noFill/>
          <a:ln w="9525">
            <a:noFill/>
            <a:miter lim="800000"/>
            <a:headEnd/>
            <a:tailEnd/>
          </a:ln>
        </p:spPr>
        <p:txBody>
          <a:bodyPr anchor="ctr">
            <a:spAutoFit/>
          </a:bodyPr>
          <a:lstStyle/>
          <a:p>
            <a:pPr eaLnBrk="0" hangingPunct="0"/>
            <a:r>
              <a:rPr lang="fr-FR" sz="3600" b="0"/>
              <a:t>Les voies visuelles sont schématisées  dans le cerveau vu de dessous</a:t>
            </a:r>
          </a:p>
          <a:p>
            <a:pPr eaLnBrk="0" hangingPunct="0"/>
            <a:r>
              <a:rPr lang="fr-FR" sz="2800" b="0"/>
              <a:t> </a:t>
            </a:r>
            <a:r>
              <a:rPr lang="fr-FR" sz="3200">
                <a:solidFill>
                  <a:srgbClr val="0000CC"/>
                </a:solidFill>
              </a:rPr>
              <a:t>Le signal de la rétine est transporté jusqu'au </a:t>
            </a:r>
            <a:r>
              <a:rPr lang="fr-FR" sz="3600">
                <a:solidFill>
                  <a:srgbClr val="FF0000"/>
                </a:solidFill>
              </a:rPr>
              <a:t>corps genouillé latéral</a:t>
            </a:r>
            <a:r>
              <a:rPr lang="fr-FR" sz="3600"/>
              <a:t> </a:t>
            </a:r>
          </a:p>
          <a:p>
            <a:pPr eaLnBrk="0" hangingPunct="0"/>
            <a:r>
              <a:rPr lang="fr-FR" sz="2800"/>
              <a:t>par les </a:t>
            </a:r>
            <a:r>
              <a:rPr lang="fr-FR" sz="2800">
                <a:solidFill>
                  <a:srgbClr val="00CC00"/>
                </a:solidFill>
              </a:rPr>
              <a:t>axones</a:t>
            </a:r>
            <a:r>
              <a:rPr lang="fr-FR" sz="2800"/>
              <a:t> des </a:t>
            </a:r>
            <a:r>
              <a:rPr lang="fr-FR" sz="2800">
                <a:solidFill>
                  <a:srgbClr val="CC0099"/>
                </a:solidFill>
              </a:rPr>
              <a:t>cellules ganglionnaires</a:t>
            </a:r>
            <a:r>
              <a:rPr lang="fr-FR" sz="2800"/>
              <a:t> regroupés dans les </a:t>
            </a:r>
            <a:r>
              <a:rPr lang="fr-FR" sz="2800">
                <a:solidFill>
                  <a:srgbClr val="9900CC"/>
                </a:solidFill>
              </a:rPr>
              <a:t>nerfs optiques</a:t>
            </a:r>
            <a:r>
              <a:rPr lang="fr-FR" sz="2800"/>
              <a:t> </a:t>
            </a:r>
          </a:p>
        </p:txBody>
      </p:sp>
      <p:sp>
        <p:nvSpPr>
          <p:cNvPr id="5" name="Espace réservé de la date 4"/>
          <p:cNvSpPr>
            <a:spLocks noGrp="1"/>
          </p:cNvSpPr>
          <p:nvPr>
            <p:ph type="dt" sz="half" idx="10"/>
          </p:nvPr>
        </p:nvSpPr>
        <p:spPr/>
        <p:txBody>
          <a:bodyPr/>
          <a:lstStyle/>
          <a:p>
            <a:pPr>
              <a:defRPr/>
            </a:pPr>
            <a:fld id="{CDE7F429-6B2D-47A1-A00A-8DB94EA51466}" type="datetime1">
              <a:rPr lang="fr-FR" smtClean="0"/>
              <a:pPr>
                <a:defRPr/>
              </a:pPr>
              <a:t>06/12/2022</a:t>
            </a:fld>
            <a:endParaRPr lang="fr-FR"/>
          </a:p>
        </p:txBody>
      </p:sp>
      <p:sp>
        <p:nvSpPr>
          <p:cNvPr id="6" name="Espace réservé du numéro de diapositive 5"/>
          <p:cNvSpPr>
            <a:spLocks noGrp="1"/>
          </p:cNvSpPr>
          <p:nvPr>
            <p:ph type="sldNum" sz="quarter" idx="12"/>
          </p:nvPr>
        </p:nvSpPr>
        <p:spPr/>
        <p:txBody>
          <a:bodyPr/>
          <a:lstStyle/>
          <a:p>
            <a:pPr>
              <a:defRPr/>
            </a:pPr>
            <a:fld id="{28BFA3A9-5916-4883-A46C-5161D0EE3576}" type="slidenum">
              <a:rPr lang="fr-FR" smtClean="0"/>
              <a:pPr>
                <a:defRPr/>
              </a:pPr>
              <a:t>42</a:t>
            </a:fld>
            <a:endParaRPr lang="fr-F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p:cNvSpPr>
          <p:nvPr>
            <p:ph type="title"/>
          </p:nvPr>
        </p:nvSpPr>
        <p:spPr>
          <a:xfrm>
            <a:off x="6300788" y="2060575"/>
            <a:ext cx="2530475" cy="1143000"/>
          </a:xfrm>
        </p:spPr>
        <p:txBody>
          <a:bodyPr rtlCol="0">
            <a:normAutofit fontScale="90000"/>
          </a:bodyPr>
          <a:lstStyle/>
          <a:p>
            <a:pPr eaLnBrk="1" fontAlgn="auto" hangingPunct="1">
              <a:spcAft>
                <a:spcPts val="0"/>
              </a:spcAft>
              <a:defRPr/>
            </a:pPr>
            <a:r>
              <a:rPr lang="fr-FR" sz="4000" smtClean="0">
                <a:solidFill>
                  <a:srgbClr val="9900CC"/>
                </a:solidFill>
                <a:effectLst>
                  <a:outerShdw blurRad="38100" dist="38100" dir="2700000" algn="tl">
                    <a:srgbClr val="C0C0C0"/>
                  </a:outerShdw>
                </a:effectLst>
              </a:rPr>
              <a:t>Aires visuelles</a:t>
            </a:r>
          </a:p>
        </p:txBody>
      </p:sp>
      <p:pic>
        <p:nvPicPr>
          <p:cNvPr id="62467" name="Picture 4" descr="Aires visuelles">
            <a:hlinkClick r:id="rId3"/>
          </p:cNvPr>
          <p:cNvPicPr>
            <a:picLocks noGrp="1" noChangeAspect="1" noChangeArrowheads="1"/>
          </p:cNvPicPr>
          <p:nvPr>
            <p:ph idx="1"/>
          </p:nvPr>
        </p:nvPicPr>
        <p:blipFill>
          <a:blip r:embed="rId4" cstate="print"/>
          <a:srcRect/>
          <a:stretch>
            <a:fillRect/>
          </a:stretch>
        </p:blipFill>
        <p:spPr>
          <a:xfrm>
            <a:off x="0" y="0"/>
            <a:ext cx="6394450" cy="6475413"/>
          </a:xfrm>
        </p:spPr>
      </p:pic>
      <p:sp>
        <p:nvSpPr>
          <p:cNvPr id="4" name="Espace réservé de la date 3"/>
          <p:cNvSpPr>
            <a:spLocks noGrp="1"/>
          </p:cNvSpPr>
          <p:nvPr>
            <p:ph type="dt" sz="half" idx="10"/>
          </p:nvPr>
        </p:nvSpPr>
        <p:spPr/>
        <p:txBody>
          <a:bodyPr/>
          <a:lstStyle/>
          <a:p>
            <a:pPr>
              <a:defRPr/>
            </a:pPr>
            <a:fld id="{A8FBF59C-1144-4B0E-A0BF-1901888D2F5C}"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28BFA3A9-5916-4883-A46C-5161D0EE3576}" type="slidenum">
              <a:rPr lang="fr-FR" smtClean="0"/>
              <a:pPr>
                <a:defRPr/>
              </a:pPr>
              <a:t>43</a:t>
            </a:fld>
            <a:endParaRPr lang="fr-F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oeil"/>
          <p:cNvPicPr>
            <a:picLocks noChangeAspect="1" noChangeArrowheads="1"/>
          </p:cNvPicPr>
          <p:nvPr/>
        </p:nvPicPr>
        <p:blipFill>
          <a:blip r:embed="rId3" cstate="print"/>
          <a:srcRect/>
          <a:stretch>
            <a:fillRect/>
          </a:stretch>
        </p:blipFill>
        <p:spPr bwMode="auto">
          <a:xfrm>
            <a:off x="2895600" y="304800"/>
            <a:ext cx="5641975" cy="6248400"/>
          </a:xfrm>
          <a:prstGeom prst="rect">
            <a:avLst/>
          </a:prstGeom>
          <a:noFill/>
          <a:ln w="9525">
            <a:noFill/>
            <a:miter lim="800000"/>
            <a:headEnd/>
            <a:tailEnd/>
          </a:ln>
        </p:spPr>
      </p:pic>
      <p:sp>
        <p:nvSpPr>
          <p:cNvPr id="65539" name="Line 3"/>
          <p:cNvSpPr>
            <a:spLocks noChangeShapeType="1"/>
          </p:cNvSpPr>
          <p:nvPr/>
        </p:nvSpPr>
        <p:spPr bwMode="auto">
          <a:xfrm flipV="1">
            <a:off x="5715000" y="2133600"/>
            <a:ext cx="0" cy="4724400"/>
          </a:xfrm>
          <a:prstGeom prst="line">
            <a:avLst/>
          </a:prstGeom>
          <a:noFill/>
          <a:ln w="76200">
            <a:solidFill>
              <a:srgbClr val="FFFF00"/>
            </a:solidFill>
            <a:round/>
            <a:headEnd/>
            <a:tailEnd type="triangle" w="med" len="med"/>
          </a:ln>
        </p:spPr>
        <p:txBody>
          <a:bodyPr/>
          <a:lstStyle/>
          <a:p>
            <a:endParaRPr lang="fr-FR"/>
          </a:p>
        </p:txBody>
      </p:sp>
      <p:sp>
        <p:nvSpPr>
          <p:cNvPr id="65540" name="Text Box 4"/>
          <p:cNvSpPr txBox="1">
            <a:spLocks noChangeArrowheads="1"/>
          </p:cNvSpPr>
          <p:nvPr/>
        </p:nvSpPr>
        <p:spPr bwMode="auto">
          <a:xfrm>
            <a:off x="0" y="44450"/>
            <a:ext cx="9144000" cy="708025"/>
          </a:xfrm>
          <a:prstGeom prst="rect">
            <a:avLst/>
          </a:prstGeom>
          <a:solidFill>
            <a:srgbClr val="0000CC"/>
          </a:solidFill>
          <a:ln w="9525">
            <a:noFill/>
            <a:miter lim="800000"/>
            <a:headEnd/>
            <a:tailEnd/>
          </a:ln>
        </p:spPr>
        <p:txBody>
          <a:bodyPr>
            <a:spAutoFit/>
          </a:bodyPr>
          <a:lstStyle/>
          <a:p>
            <a:r>
              <a:rPr lang="fr-FR" sz="4000" dirty="0" smtClean="0">
                <a:solidFill>
                  <a:srgbClr val="FFFF00"/>
                </a:solidFill>
              </a:rPr>
              <a:t>B- La </a:t>
            </a:r>
            <a:r>
              <a:rPr lang="fr-FR" sz="4000" dirty="0">
                <a:solidFill>
                  <a:srgbClr val="FFFF00"/>
                </a:solidFill>
              </a:rPr>
              <a:t>rétine : une partie du cerveau</a:t>
            </a:r>
          </a:p>
        </p:txBody>
      </p:sp>
      <p:sp>
        <p:nvSpPr>
          <p:cNvPr id="65541" name="Text Box 5"/>
          <p:cNvSpPr txBox="1">
            <a:spLocks noChangeArrowheads="1"/>
          </p:cNvSpPr>
          <p:nvPr/>
        </p:nvSpPr>
        <p:spPr bwMode="auto">
          <a:xfrm>
            <a:off x="1676400" y="4038600"/>
            <a:ext cx="1287463" cy="457200"/>
          </a:xfrm>
          <a:prstGeom prst="rect">
            <a:avLst/>
          </a:prstGeom>
          <a:noFill/>
          <a:ln w="9525">
            <a:noFill/>
            <a:miter lim="800000"/>
            <a:headEnd/>
            <a:tailEnd/>
          </a:ln>
        </p:spPr>
        <p:txBody>
          <a:bodyPr wrap="none">
            <a:spAutoFit/>
          </a:bodyPr>
          <a:lstStyle/>
          <a:p>
            <a:r>
              <a:rPr lang="fr-FR" b="0"/>
              <a:t>intérieur</a:t>
            </a:r>
          </a:p>
        </p:txBody>
      </p:sp>
      <p:sp>
        <p:nvSpPr>
          <p:cNvPr id="65542" name="Text Box 6"/>
          <p:cNvSpPr txBox="1">
            <a:spLocks noChangeArrowheads="1"/>
          </p:cNvSpPr>
          <p:nvPr/>
        </p:nvSpPr>
        <p:spPr bwMode="auto">
          <a:xfrm>
            <a:off x="1600200" y="2209800"/>
            <a:ext cx="1371600" cy="457200"/>
          </a:xfrm>
          <a:prstGeom prst="rect">
            <a:avLst/>
          </a:prstGeom>
          <a:noFill/>
          <a:ln w="9525">
            <a:noFill/>
            <a:miter lim="800000"/>
            <a:headEnd/>
            <a:tailEnd/>
          </a:ln>
        </p:spPr>
        <p:txBody>
          <a:bodyPr wrap="none">
            <a:spAutoFit/>
          </a:bodyPr>
          <a:lstStyle/>
          <a:p>
            <a:r>
              <a:rPr lang="fr-FR" b="0">
                <a:solidFill>
                  <a:srgbClr val="0000FF"/>
                </a:solidFill>
              </a:rPr>
              <a:t>extérieur</a:t>
            </a:r>
          </a:p>
        </p:txBody>
      </p:sp>
      <p:sp>
        <p:nvSpPr>
          <p:cNvPr id="7" name="Espace réservé de la date 6"/>
          <p:cNvSpPr>
            <a:spLocks noGrp="1"/>
          </p:cNvSpPr>
          <p:nvPr>
            <p:ph type="dt" sz="half" idx="10"/>
          </p:nvPr>
        </p:nvSpPr>
        <p:spPr/>
        <p:txBody>
          <a:bodyPr/>
          <a:lstStyle/>
          <a:p>
            <a:pPr>
              <a:defRPr/>
            </a:pPr>
            <a:fld id="{F28DEC88-FA56-4ED1-9669-4DE088C2C2B7}" type="datetime1">
              <a:rPr lang="fr-FR" smtClean="0"/>
              <a:pPr>
                <a:defRPr/>
              </a:pPr>
              <a:t>06/12/2022</a:t>
            </a:fld>
            <a:endParaRPr lang="fr-FR"/>
          </a:p>
        </p:txBody>
      </p:sp>
      <p:sp>
        <p:nvSpPr>
          <p:cNvPr id="8" name="Espace réservé du numéro de diapositive 7"/>
          <p:cNvSpPr>
            <a:spLocks noGrp="1"/>
          </p:cNvSpPr>
          <p:nvPr>
            <p:ph type="sldNum" sz="quarter" idx="12"/>
          </p:nvPr>
        </p:nvSpPr>
        <p:spPr/>
        <p:txBody>
          <a:bodyPr/>
          <a:lstStyle/>
          <a:p>
            <a:pPr>
              <a:defRPr/>
            </a:pPr>
            <a:fld id="{BB352CA9-A2B1-4202-BAE6-27BC7DE3E346}" type="slidenum">
              <a:rPr lang="fr-FR" smtClean="0"/>
              <a:pPr>
                <a:defRPr/>
              </a:pPr>
              <a:t>44</a:t>
            </a:fld>
            <a:endParaRPr lang="fr-F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026" descr="ch11f4"/>
          <p:cNvPicPr>
            <a:picLocks noChangeAspect="1" noChangeArrowheads="1"/>
          </p:cNvPicPr>
          <p:nvPr/>
        </p:nvPicPr>
        <p:blipFill>
          <a:blip r:embed="rId3" cstate="print">
            <a:lum bright="-6000" contrast="12000"/>
          </a:blip>
          <a:srcRect l="1852" t="2472" r="47221" b="20963"/>
          <a:stretch>
            <a:fillRect/>
          </a:stretch>
        </p:blipFill>
        <p:spPr bwMode="auto">
          <a:xfrm>
            <a:off x="107950" y="76200"/>
            <a:ext cx="4191000" cy="5257800"/>
          </a:xfrm>
          <a:prstGeom prst="rect">
            <a:avLst/>
          </a:prstGeom>
          <a:noFill/>
          <a:ln w="9525">
            <a:noFill/>
            <a:miter lim="800000"/>
            <a:headEnd/>
            <a:tailEnd/>
          </a:ln>
        </p:spPr>
      </p:pic>
      <p:sp>
        <p:nvSpPr>
          <p:cNvPr id="67587" name="AutoShape 1027"/>
          <p:cNvSpPr>
            <a:spLocks noChangeArrowheads="1"/>
          </p:cNvSpPr>
          <p:nvPr/>
        </p:nvSpPr>
        <p:spPr bwMode="auto">
          <a:xfrm>
            <a:off x="685800" y="2362200"/>
            <a:ext cx="1828800" cy="685800"/>
          </a:xfrm>
          <a:prstGeom prst="upArrowCallout">
            <a:avLst>
              <a:gd name="adj1" fmla="val 66667"/>
              <a:gd name="adj2" fmla="val 66667"/>
              <a:gd name="adj3" fmla="val 16667"/>
              <a:gd name="adj4" fmla="val 66667"/>
            </a:avLst>
          </a:prstGeom>
          <a:solidFill>
            <a:srgbClr val="FFFF00"/>
          </a:solidFill>
          <a:ln w="9525">
            <a:solidFill>
              <a:schemeClr val="tx1"/>
            </a:solidFill>
            <a:miter lim="800000"/>
            <a:headEnd/>
            <a:tailEnd/>
          </a:ln>
        </p:spPr>
        <p:txBody>
          <a:bodyPr wrap="none" anchor="ctr"/>
          <a:lstStyle/>
          <a:p>
            <a:pPr algn="ctr"/>
            <a:r>
              <a:rPr lang="fr-FR" b="0">
                <a:solidFill>
                  <a:srgbClr val="0000FF"/>
                </a:solidFill>
              </a:rPr>
              <a:t>Lumière</a:t>
            </a:r>
          </a:p>
        </p:txBody>
      </p:sp>
      <p:pic>
        <p:nvPicPr>
          <p:cNvPr id="67588" name="Picture 1036" descr="ch11f4"/>
          <p:cNvPicPr>
            <a:picLocks noChangeAspect="1" noChangeArrowheads="1"/>
          </p:cNvPicPr>
          <p:nvPr/>
        </p:nvPicPr>
        <p:blipFill>
          <a:blip r:embed="rId3" cstate="print">
            <a:lum bright="-6000" contrast="12000"/>
          </a:blip>
          <a:srcRect l="52779" t="5801" r="9259" b="8755"/>
          <a:stretch>
            <a:fillRect/>
          </a:stretch>
        </p:blipFill>
        <p:spPr bwMode="auto">
          <a:xfrm>
            <a:off x="4284663" y="304800"/>
            <a:ext cx="3124200" cy="5867400"/>
          </a:xfrm>
          <a:prstGeom prst="rect">
            <a:avLst/>
          </a:prstGeom>
          <a:noFill/>
          <a:ln w="9525">
            <a:noFill/>
            <a:miter lim="800000"/>
            <a:headEnd/>
            <a:tailEnd/>
          </a:ln>
        </p:spPr>
      </p:pic>
      <p:sp>
        <p:nvSpPr>
          <p:cNvPr id="69645" name="Text Box 1037"/>
          <p:cNvSpPr txBox="1">
            <a:spLocks noChangeArrowheads="1"/>
          </p:cNvSpPr>
          <p:nvPr/>
        </p:nvSpPr>
        <p:spPr bwMode="auto">
          <a:xfrm>
            <a:off x="7434263" y="4927600"/>
            <a:ext cx="1698625" cy="56356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ganglionnaire</a:t>
            </a:r>
          </a:p>
        </p:txBody>
      </p:sp>
      <p:sp>
        <p:nvSpPr>
          <p:cNvPr id="69646" name="Text Box 1038"/>
          <p:cNvSpPr txBox="1">
            <a:spLocks noChangeArrowheads="1"/>
          </p:cNvSpPr>
          <p:nvPr/>
        </p:nvSpPr>
        <p:spPr bwMode="auto">
          <a:xfrm>
            <a:off x="7315200" y="5918200"/>
            <a:ext cx="1325563" cy="56356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Fibres </a:t>
            </a:r>
          </a:p>
          <a:p>
            <a:pPr algn="ctr">
              <a:lnSpc>
                <a:spcPct val="85000"/>
              </a:lnSpc>
            </a:pPr>
            <a:r>
              <a:rPr lang="fr-FR" sz="1800">
                <a:solidFill>
                  <a:srgbClr val="0000FF"/>
                </a:solidFill>
              </a:rPr>
              <a:t>nerveuses</a:t>
            </a:r>
          </a:p>
        </p:txBody>
      </p:sp>
      <p:sp>
        <p:nvSpPr>
          <p:cNvPr id="69647" name="Text Box 1039"/>
          <p:cNvSpPr txBox="1">
            <a:spLocks noChangeArrowheads="1"/>
          </p:cNvSpPr>
          <p:nvPr/>
        </p:nvSpPr>
        <p:spPr bwMode="auto">
          <a:xfrm>
            <a:off x="7543800" y="4008438"/>
            <a:ext cx="1365250" cy="798512"/>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Plexiforme</a:t>
            </a:r>
          </a:p>
          <a:p>
            <a:pPr algn="ctr">
              <a:lnSpc>
                <a:spcPct val="85000"/>
              </a:lnSpc>
            </a:pPr>
            <a:r>
              <a:rPr lang="fr-FR" sz="1800">
                <a:solidFill>
                  <a:srgbClr val="0000FF"/>
                </a:solidFill>
              </a:rPr>
              <a:t>interne</a:t>
            </a:r>
          </a:p>
        </p:txBody>
      </p:sp>
      <p:sp>
        <p:nvSpPr>
          <p:cNvPr id="69648" name="Text Box 1040"/>
          <p:cNvSpPr txBox="1">
            <a:spLocks noChangeArrowheads="1"/>
          </p:cNvSpPr>
          <p:nvPr/>
        </p:nvSpPr>
        <p:spPr bwMode="auto">
          <a:xfrm>
            <a:off x="7620000" y="2514600"/>
            <a:ext cx="1365250" cy="79851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Plexiforme</a:t>
            </a:r>
          </a:p>
          <a:p>
            <a:pPr algn="ctr">
              <a:lnSpc>
                <a:spcPct val="85000"/>
              </a:lnSpc>
            </a:pPr>
            <a:r>
              <a:rPr lang="fr-FR" sz="1800">
                <a:solidFill>
                  <a:srgbClr val="0000FF"/>
                </a:solidFill>
              </a:rPr>
              <a:t>externe</a:t>
            </a:r>
          </a:p>
        </p:txBody>
      </p:sp>
      <p:sp>
        <p:nvSpPr>
          <p:cNvPr id="69649" name="Text Box 1041"/>
          <p:cNvSpPr txBox="1">
            <a:spLocks noChangeArrowheads="1"/>
          </p:cNvSpPr>
          <p:nvPr/>
        </p:nvSpPr>
        <p:spPr bwMode="auto">
          <a:xfrm>
            <a:off x="7620000" y="1722438"/>
            <a:ext cx="1196975" cy="798512"/>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nucléaire</a:t>
            </a:r>
          </a:p>
          <a:p>
            <a:pPr algn="ctr">
              <a:lnSpc>
                <a:spcPct val="85000"/>
              </a:lnSpc>
            </a:pPr>
            <a:r>
              <a:rPr lang="fr-FR" sz="1800">
                <a:solidFill>
                  <a:srgbClr val="0000FF"/>
                </a:solidFill>
              </a:rPr>
              <a:t>externe</a:t>
            </a:r>
          </a:p>
        </p:txBody>
      </p:sp>
      <p:sp>
        <p:nvSpPr>
          <p:cNvPr id="69650" name="Text Box 1042"/>
          <p:cNvSpPr txBox="1">
            <a:spLocks noChangeArrowheads="1"/>
          </p:cNvSpPr>
          <p:nvPr/>
        </p:nvSpPr>
        <p:spPr bwMode="auto">
          <a:xfrm>
            <a:off x="7651750" y="3246438"/>
            <a:ext cx="1196975" cy="798512"/>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nucléaire</a:t>
            </a:r>
          </a:p>
          <a:p>
            <a:pPr algn="ctr">
              <a:lnSpc>
                <a:spcPct val="85000"/>
              </a:lnSpc>
            </a:pPr>
            <a:r>
              <a:rPr lang="fr-FR" sz="1800">
                <a:solidFill>
                  <a:srgbClr val="0000FF"/>
                </a:solidFill>
              </a:rPr>
              <a:t>interne</a:t>
            </a:r>
          </a:p>
        </p:txBody>
      </p:sp>
      <p:sp>
        <p:nvSpPr>
          <p:cNvPr id="69651" name="Text Box 1043"/>
          <p:cNvSpPr txBox="1">
            <a:spLocks noChangeArrowheads="1"/>
          </p:cNvSpPr>
          <p:nvPr/>
        </p:nvSpPr>
        <p:spPr bwMode="auto">
          <a:xfrm>
            <a:off x="7467600" y="50800"/>
            <a:ext cx="1428750" cy="56356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Epithélium</a:t>
            </a:r>
            <a:r>
              <a:rPr lang="fr-FR" sz="1800" b="0"/>
              <a:t> </a:t>
            </a:r>
          </a:p>
          <a:p>
            <a:pPr algn="ctr">
              <a:lnSpc>
                <a:spcPct val="85000"/>
              </a:lnSpc>
            </a:pPr>
            <a:r>
              <a:rPr lang="fr-FR" sz="1800">
                <a:solidFill>
                  <a:srgbClr val="0000FF"/>
                </a:solidFill>
              </a:rPr>
              <a:t>pigmenté</a:t>
            </a:r>
          </a:p>
        </p:txBody>
      </p:sp>
      <p:sp>
        <p:nvSpPr>
          <p:cNvPr id="69652" name="Text Box 1044"/>
          <p:cNvSpPr txBox="1">
            <a:spLocks noChangeArrowheads="1"/>
          </p:cNvSpPr>
          <p:nvPr/>
        </p:nvSpPr>
        <p:spPr bwMode="auto">
          <a:xfrm>
            <a:off x="7164388" y="762000"/>
            <a:ext cx="2005012" cy="79851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de</a:t>
            </a:r>
          </a:p>
          <a:p>
            <a:pPr algn="ctr">
              <a:lnSpc>
                <a:spcPct val="85000"/>
              </a:lnSpc>
            </a:pPr>
            <a:r>
              <a:rPr lang="fr-FR" sz="1800">
                <a:solidFill>
                  <a:srgbClr val="0000FF"/>
                </a:solidFill>
              </a:rPr>
              <a:t>photorécepteurs</a:t>
            </a:r>
          </a:p>
        </p:txBody>
      </p:sp>
      <p:sp>
        <p:nvSpPr>
          <p:cNvPr id="67597" name="Text Box 1045"/>
          <p:cNvSpPr txBox="1">
            <a:spLocks noChangeArrowheads="1"/>
          </p:cNvSpPr>
          <p:nvPr/>
        </p:nvSpPr>
        <p:spPr bwMode="auto">
          <a:xfrm>
            <a:off x="1127125" y="6059488"/>
            <a:ext cx="184150" cy="457200"/>
          </a:xfrm>
          <a:prstGeom prst="rect">
            <a:avLst/>
          </a:prstGeom>
          <a:noFill/>
          <a:ln w="9525">
            <a:noFill/>
            <a:miter lim="800000"/>
            <a:headEnd/>
            <a:tailEnd/>
          </a:ln>
        </p:spPr>
        <p:txBody>
          <a:bodyPr wrap="none">
            <a:spAutoFit/>
          </a:bodyPr>
          <a:lstStyle/>
          <a:p>
            <a:endParaRPr lang="fr-FR" b="0"/>
          </a:p>
        </p:txBody>
      </p:sp>
      <p:sp>
        <p:nvSpPr>
          <p:cNvPr id="67598" name="Text Box 1046"/>
          <p:cNvSpPr txBox="1">
            <a:spLocks noChangeArrowheads="1"/>
          </p:cNvSpPr>
          <p:nvPr/>
        </p:nvSpPr>
        <p:spPr bwMode="auto">
          <a:xfrm>
            <a:off x="1431925" y="6211888"/>
            <a:ext cx="184150" cy="457200"/>
          </a:xfrm>
          <a:prstGeom prst="rect">
            <a:avLst/>
          </a:prstGeom>
          <a:noFill/>
          <a:ln w="9525">
            <a:noFill/>
            <a:miter lim="800000"/>
            <a:headEnd/>
            <a:tailEnd/>
          </a:ln>
        </p:spPr>
        <p:txBody>
          <a:bodyPr wrap="none">
            <a:spAutoFit/>
          </a:bodyPr>
          <a:lstStyle/>
          <a:p>
            <a:endParaRPr lang="fr-FR" b="0"/>
          </a:p>
        </p:txBody>
      </p:sp>
      <p:sp>
        <p:nvSpPr>
          <p:cNvPr id="15" name="Espace réservé de la date 14"/>
          <p:cNvSpPr>
            <a:spLocks noGrp="1"/>
          </p:cNvSpPr>
          <p:nvPr>
            <p:ph type="dt" sz="half" idx="10"/>
          </p:nvPr>
        </p:nvSpPr>
        <p:spPr/>
        <p:txBody>
          <a:bodyPr/>
          <a:lstStyle/>
          <a:p>
            <a:pPr>
              <a:defRPr/>
            </a:pPr>
            <a:fld id="{A0201B14-678D-4CB3-B6DD-184EB1AAC65E}" type="datetime1">
              <a:rPr lang="fr-FR" smtClean="0"/>
              <a:pPr>
                <a:defRPr/>
              </a:pPr>
              <a:t>06/12/2022</a:t>
            </a:fld>
            <a:endParaRPr lang="fr-FR"/>
          </a:p>
        </p:txBody>
      </p:sp>
      <p:sp>
        <p:nvSpPr>
          <p:cNvPr id="16" name="Espace réservé du numéro de diapositive 15"/>
          <p:cNvSpPr>
            <a:spLocks noGrp="1"/>
          </p:cNvSpPr>
          <p:nvPr>
            <p:ph type="sldNum" sz="quarter" idx="12"/>
          </p:nvPr>
        </p:nvSpPr>
        <p:spPr/>
        <p:txBody>
          <a:bodyPr/>
          <a:lstStyle/>
          <a:p>
            <a:pPr>
              <a:defRPr/>
            </a:pPr>
            <a:fld id="{BB352CA9-A2B1-4202-BAE6-27BC7DE3E346}" type="slidenum">
              <a:rPr lang="fr-FR" smtClean="0"/>
              <a:pPr>
                <a:defRPr/>
              </a:pPr>
              <a:t>45</a:t>
            </a:fld>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9646"/>
                                        </p:tgtEl>
                                        <p:attrNameLst>
                                          <p:attrName>style.visibility</p:attrName>
                                        </p:attrNameLst>
                                      </p:cBhvr>
                                      <p:to>
                                        <p:strVal val="visible"/>
                                      </p:to>
                                    </p:set>
                                    <p:animEffect transition="in" filter="box(in)">
                                      <p:cBhvr>
                                        <p:cTn id="7" dur="500"/>
                                        <p:tgtEl>
                                          <p:spTgt spid="696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9645"/>
                                        </p:tgtEl>
                                        <p:attrNameLst>
                                          <p:attrName>style.visibility</p:attrName>
                                        </p:attrNameLst>
                                      </p:cBhvr>
                                      <p:to>
                                        <p:strVal val="visible"/>
                                      </p:to>
                                    </p:set>
                                    <p:animEffect transition="in" filter="box(in)">
                                      <p:cBhvr>
                                        <p:cTn id="12" dur="500"/>
                                        <p:tgtEl>
                                          <p:spTgt spid="6964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9647"/>
                                        </p:tgtEl>
                                        <p:attrNameLst>
                                          <p:attrName>style.visibility</p:attrName>
                                        </p:attrNameLst>
                                      </p:cBhvr>
                                      <p:to>
                                        <p:strVal val="visible"/>
                                      </p:to>
                                    </p:set>
                                    <p:animEffect transition="in" filter="box(in)">
                                      <p:cBhvr>
                                        <p:cTn id="17" dur="500"/>
                                        <p:tgtEl>
                                          <p:spTgt spid="6964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50"/>
                                        </p:tgtEl>
                                        <p:attrNameLst>
                                          <p:attrName>style.visibility</p:attrName>
                                        </p:attrNameLst>
                                      </p:cBhvr>
                                      <p:to>
                                        <p:strVal val="visible"/>
                                      </p:to>
                                    </p:set>
                                    <p:animEffect transition="in" filter="box(in)">
                                      <p:cBhvr>
                                        <p:cTn id="22" dur="500"/>
                                        <p:tgtEl>
                                          <p:spTgt spid="6965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9648"/>
                                        </p:tgtEl>
                                        <p:attrNameLst>
                                          <p:attrName>style.visibility</p:attrName>
                                        </p:attrNameLst>
                                      </p:cBhvr>
                                      <p:to>
                                        <p:strVal val="visible"/>
                                      </p:to>
                                    </p:set>
                                    <p:animEffect transition="in" filter="box(in)">
                                      <p:cBhvr>
                                        <p:cTn id="27" dur="500"/>
                                        <p:tgtEl>
                                          <p:spTgt spid="6964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649"/>
                                        </p:tgtEl>
                                        <p:attrNameLst>
                                          <p:attrName>style.visibility</p:attrName>
                                        </p:attrNameLst>
                                      </p:cBhvr>
                                      <p:to>
                                        <p:strVal val="visible"/>
                                      </p:to>
                                    </p:set>
                                    <p:animEffect transition="in" filter="box(in)">
                                      <p:cBhvr>
                                        <p:cTn id="32" dur="500"/>
                                        <p:tgtEl>
                                          <p:spTgt spid="6964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9652"/>
                                        </p:tgtEl>
                                        <p:attrNameLst>
                                          <p:attrName>style.visibility</p:attrName>
                                        </p:attrNameLst>
                                      </p:cBhvr>
                                      <p:to>
                                        <p:strVal val="visible"/>
                                      </p:to>
                                    </p:set>
                                    <p:anim calcmode="lin" valueType="num">
                                      <p:cBhvr additive="base">
                                        <p:cTn id="37" dur="500" fill="hold"/>
                                        <p:tgtEl>
                                          <p:spTgt spid="69652"/>
                                        </p:tgtEl>
                                        <p:attrNameLst>
                                          <p:attrName>ppt_x</p:attrName>
                                        </p:attrNameLst>
                                      </p:cBhvr>
                                      <p:tavLst>
                                        <p:tav tm="0">
                                          <p:val>
                                            <p:strVal val="0-#ppt_w/2"/>
                                          </p:val>
                                        </p:tav>
                                        <p:tav tm="100000">
                                          <p:val>
                                            <p:strVal val="#ppt_x"/>
                                          </p:val>
                                        </p:tav>
                                      </p:tavLst>
                                    </p:anim>
                                    <p:anim calcmode="lin" valueType="num">
                                      <p:cBhvr additive="base">
                                        <p:cTn id="38" dur="500" fill="hold"/>
                                        <p:tgtEl>
                                          <p:spTgt spid="6965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69651"/>
                                        </p:tgtEl>
                                        <p:attrNameLst>
                                          <p:attrName>style.visibility</p:attrName>
                                        </p:attrNameLst>
                                      </p:cBhvr>
                                      <p:to>
                                        <p:strVal val="visible"/>
                                      </p:to>
                                    </p:set>
                                    <p:animEffect transition="in" filter="box(in)">
                                      <p:cBhvr>
                                        <p:cTn id="43" dur="500"/>
                                        <p:tgtEl>
                                          <p:spTgt spid="69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autoUpdateAnimBg="0"/>
      <p:bldP spid="69646" grpId="0" autoUpdateAnimBg="0"/>
      <p:bldP spid="69647" grpId="0" autoUpdateAnimBg="0"/>
      <p:bldP spid="69648" grpId="0" autoUpdateAnimBg="0"/>
      <p:bldP spid="69649" grpId="0" autoUpdateAnimBg="0"/>
      <p:bldP spid="69650" grpId="0" autoUpdateAnimBg="0"/>
      <p:bldP spid="69651" grpId="0" autoUpdateAnimBg="0"/>
      <p:bldP spid="6965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img-3"/>
          <p:cNvPicPr>
            <a:picLocks noChangeAspect="1" noChangeArrowheads="1"/>
          </p:cNvPicPr>
          <p:nvPr/>
        </p:nvPicPr>
        <p:blipFill>
          <a:blip r:embed="rId3" cstate="print"/>
          <a:srcRect/>
          <a:stretch>
            <a:fillRect/>
          </a:stretch>
        </p:blipFill>
        <p:spPr bwMode="auto">
          <a:xfrm>
            <a:off x="250825" y="42863"/>
            <a:ext cx="8066088" cy="6049962"/>
          </a:xfrm>
          <a:prstGeom prst="rect">
            <a:avLst/>
          </a:prstGeom>
          <a:noFill/>
          <a:ln w="9525">
            <a:noFill/>
            <a:miter lim="800000"/>
            <a:headEnd/>
            <a:tailEnd/>
          </a:ln>
        </p:spPr>
      </p:pic>
      <p:sp>
        <p:nvSpPr>
          <p:cNvPr id="68611" name="ZoneTexte 2"/>
          <p:cNvSpPr txBox="1">
            <a:spLocks noChangeArrowheads="1"/>
          </p:cNvSpPr>
          <p:nvPr/>
        </p:nvSpPr>
        <p:spPr bwMode="auto">
          <a:xfrm>
            <a:off x="7019925" y="5661025"/>
            <a:ext cx="1223963" cy="461963"/>
          </a:xfrm>
          <a:prstGeom prst="rect">
            <a:avLst/>
          </a:prstGeom>
          <a:solidFill>
            <a:schemeClr val="bg1"/>
          </a:solidFill>
          <a:ln w="9525">
            <a:noFill/>
            <a:miter lim="800000"/>
            <a:headEnd/>
            <a:tailEnd/>
          </a:ln>
        </p:spPr>
        <p:txBody>
          <a:bodyPr>
            <a:spAutoFit/>
          </a:bodyPr>
          <a:lstStyle/>
          <a:p>
            <a:endParaRPr lang="fr-FR"/>
          </a:p>
        </p:txBody>
      </p:sp>
      <p:sp>
        <p:nvSpPr>
          <p:cNvPr id="4" name="Espace réservé de la date 3"/>
          <p:cNvSpPr>
            <a:spLocks noGrp="1"/>
          </p:cNvSpPr>
          <p:nvPr>
            <p:ph type="dt" sz="half" idx="10"/>
          </p:nvPr>
        </p:nvSpPr>
        <p:spPr/>
        <p:txBody>
          <a:bodyPr/>
          <a:lstStyle/>
          <a:p>
            <a:pPr>
              <a:defRPr/>
            </a:pPr>
            <a:fld id="{3FFC2BCB-1157-4B9A-9B0E-6215619FAEBB}"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28BFA3A9-5916-4883-A46C-5161D0EE3576}" type="slidenum">
              <a:rPr lang="fr-FR" smtClean="0"/>
              <a:pPr>
                <a:defRPr/>
              </a:pPr>
              <a:t>46</a:t>
            </a:fld>
            <a:endParaRPr lang="fr-F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ovea"/>
          <p:cNvPicPr>
            <a:picLocks noChangeAspect="1" noChangeArrowheads="1"/>
          </p:cNvPicPr>
          <p:nvPr/>
        </p:nvPicPr>
        <p:blipFill>
          <a:blip r:embed="rId3" cstate="print"/>
          <a:srcRect b="18204"/>
          <a:stretch>
            <a:fillRect/>
          </a:stretch>
        </p:blipFill>
        <p:spPr bwMode="auto">
          <a:xfrm>
            <a:off x="228600" y="1752600"/>
            <a:ext cx="8686800" cy="3297238"/>
          </a:xfrm>
          <a:prstGeom prst="rect">
            <a:avLst/>
          </a:prstGeom>
          <a:noFill/>
          <a:ln w="38100">
            <a:solidFill>
              <a:srgbClr val="000000"/>
            </a:solidFill>
            <a:miter lim="800000"/>
            <a:headEnd/>
            <a:tailEnd/>
          </a:ln>
        </p:spPr>
      </p:pic>
      <p:sp>
        <p:nvSpPr>
          <p:cNvPr id="69635" name="Text Box 3"/>
          <p:cNvSpPr txBox="1">
            <a:spLocks noChangeArrowheads="1"/>
          </p:cNvSpPr>
          <p:nvPr/>
        </p:nvSpPr>
        <p:spPr bwMode="auto">
          <a:xfrm>
            <a:off x="468313" y="260350"/>
            <a:ext cx="8347075" cy="1066800"/>
          </a:xfrm>
          <a:prstGeom prst="rect">
            <a:avLst/>
          </a:prstGeom>
          <a:solidFill>
            <a:srgbClr val="0000CC"/>
          </a:solidFill>
          <a:ln w="9525">
            <a:noFill/>
            <a:miter lim="800000"/>
            <a:headEnd/>
            <a:tailEnd/>
          </a:ln>
        </p:spPr>
        <p:txBody>
          <a:bodyPr wrap="none">
            <a:spAutoFit/>
          </a:bodyPr>
          <a:lstStyle/>
          <a:p>
            <a:pPr algn="ctr"/>
            <a:r>
              <a:rPr lang="fr-FR" sz="3200" dirty="0">
                <a:solidFill>
                  <a:srgbClr val="FFFF00"/>
                </a:solidFill>
              </a:rPr>
              <a:t>Fovéa</a:t>
            </a:r>
            <a:r>
              <a:rPr lang="fr-FR" sz="3200" b="0" dirty="0">
                <a:solidFill>
                  <a:srgbClr val="FFFF00"/>
                </a:solidFill>
              </a:rPr>
              <a:t> ou tache jaune: </a:t>
            </a:r>
          </a:p>
          <a:p>
            <a:pPr algn="ctr"/>
            <a:r>
              <a:rPr lang="fr-FR" sz="3200" b="0" dirty="0">
                <a:solidFill>
                  <a:srgbClr val="FFFF00"/>
                </a:solidFill>
              </a:rPr>
              <a:t>zone d’activation directe des photorécepteurs</a:t>
            </a:r>
          </a:p>
        </p:txBody>
      </p:sp>
      <p:sp>
        <p:nvSpPr>
          <p:cNvPr id="4" name="Espace réservé de la date 3"/>
          <p:cNvSpPr>
            <a:spLocks noGrp="1"/>
          </p:cNvSpPr>
          <p:nvPr>
            <p:ph type="dt" sz="half" idx="10"/>
          </p:nvPr>
        </p:nvSpPr>
        <p:spPr/>
        <p:txBody>
          <a:bodyPr/>
          <a:lstStyle/>
          <a:p>
            <a:pPr>
              <a:defRPr/>
            </a:pPr>
            <a:fld id="{B3EBFCF1-CDA1-4562-B539-ED60AD8E27C5}"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BB352CA9-A2B1-4202-BAE6-27BC7DE3E346}" type="slidenum">
              <a:rPr lang="fr-FR" smtClean="0"/>
              <a:pPr>
                <a:defRPr/>
              </a:pPr>
              <a:t>47</a:t>
            </a:fld>
            <a:endParaRPr lang="fr-F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330325" y="44624"/>
            <a:ext cx="6759575" cy="793750"/>
          </a:xfrm>
          <a:prstGeom prst="rect">
            <a:avLst/>
          </a:prstGeom>
          <a:solidFill>
            <a:srgbClr val="0000CC"/>
          </a:solidFill>
          <a:ln w="9525">
            <a:noFill/>
            <a:miter lim="800000"/>
            <a:headEnd/>
            <a:tailEnd/>
          </a:ln>
        </p:spPr>
        <p:txBody>
          <a:bodyPr wrap="none">
            <a:spAutoFit/>
          </a:bodyPr>
          <a:lstStyle/>
          <a:p>
            <a:pPr algn="ctr"/>
            <a:r>
              <a:rPr lang="fr-FR" sz="2300" b="0" dirty="0">
                <a:solidFill>
                  <a:srgbClr val="FFFF00"/>
                </a:solidFill>
              </a:rPr>
              <a:t>Les photorécepteurs contiennent un </a:t>
            </a:r>
            <a:r>
              <a:rPr lang="fr-FR" sz="2300" b="0" dirty="0" err="1">
                <a:solidFill>
                  <a:srgbClr val="FFFF00"/>
                </a:solidFill>
              </a:rPr>
              <a:t>photopigment</a:t>
            </a:r>
            <a:r>
              <a:rPr lang="fr-FR" sz="2300" b="0" dirty="0">
                <a:solidFill>
                  <a:srgbClr val="FFFF00"/>
                </a:solidFill>
              </a:rPr>
              <a:t>:</a:t>
            </a:r>
          </a:p>
          <a:p>
            <a:pPr algn="ctr"/>
            <a:r>
              <a:rPr lang="fr-FR" sz="2300" b="0" dirty="0">
                <a:solidFill>
                  <a:srgbClr val="FFFF00"/>
                </a:solidFill>
              </a:rPr>
              <a:t>La rhodopsine </a:t>
            </a:r>
          </a:p>
        </p:txBody>
      </p:sp>
      <p:pic>
        <p:nvPicPr>
          <p:cNvPr id="70659" name="Picture 3" descr="bat et rhodopsine"/>
          <p:cNvPicPr>
            <a:picLocks noChangeAspect="1" noChangeArrowheads="1"/>
          </p:cNvPicPr>
          <p:nvPr/>
        </p:nvPicPr>
        <p:blipFill>
          <a:blip r:embed="rId3" cstate="print">
            <a:lum bright="-6000" contrast="12000"/>
          </a:blip>
          <a:srcRect/>
          <a:stretch>
            <a:fillRect/>
          </a:stretch>
        </p:blipFill>
        <p:spPr bwMode="auto">
          <a:xfrm>
            <a:off x="92075" y="839788"/>
            <a:ext cx="4214813" cy="5086350"/>
          </a:xfrm>
          <a:prstGeom prst="rect">
            <a:avLst/>
          </a:prstGeom>
          <a:noFill/>
          <a:ln w="38100">
            <a:solidFill>
              <a:srgbClr val="000000"/>
            </a:solidFill>
            <a:miter lim="800000"/>
            <a:headEnd/>
            <a:tailEnd/>
          </a:ln>
        </p:spPr>
      </p:pic>
      <p:sp>
        <p:nvSpPr>
          <p:cNvPr id="70660" name="Text Box 4"/>
          <p:cNvSpPr txBox="1">
            <a:spLocks noChangeArrowheads="1"/>
          </p:cNvSpPr>
          <p:nvPr/>
        </p:nvSpPr>
        <p:spPr bwMode="auto">
          <a:xfrm>
            <a:off x="4284663" y="4797425"/>
            <a:ext cx="5156200" cy="1323975"/>
          </a:xfrm>
          <a:prstGeom prst="rect">
            <a:avLst/>
          </a:prstGeom>
          <a:noFill/>
          <a:ln w="9525">
            <a:noFill/>
            <a:miter lim="800000"/>
            <a:headEnd/>
            <a:tailEnd/>
          </a:ln>
        </p:spPr>
        <p:txBody>
          <a:bodyPr wrap="none">
            <a:spAutoFit/>
          </a:bodyPr>
          <a:lstStyle/>
          <a:p>
            <a:r>
              <a:rPr lang="fr-FR">
                <a:solidFill>
                  <a:srgbClr val="0000FF"/>
                </a:solidFill>
                <a:latin typeface="Times New Roman" pitchFamily="18" charset="0"/>
              </a:rPr>
              <a:t>L’empilement de saccules renferment </a:t>
            </a:r>
          </a:p>
          <a:p>
            <a:r>
              <a:rPr lang="fr-FR">
                <a:solidFill>
                  <a:srgbClr val="0000FF"/>
                </a:solidFill>
                <a:latin typeface="Times New Roman" pitchFamily="18" charset="0"/>
              </a:rPr>
              <a:t>un photopigment, la </a:t>
            </a:r>
          </a:p>
          <a:p>
            <a:r>
              <a:rPr lang="fr-FR" sz="3200">
                <a:solidFill>
                  <a:srgbClr val="FF0000"/>
                </a:solidFill>
                <a:latin typeface="Times New Roman" pitchFamily="18" charset="0"/>
              </a:rPr>
              <a:t>RHODOPSINE</a:t>
            </a:r>
          </a:p>
        </p:txBody>
      </p:sp>
      <p:pic>
        <p:nvPicPr>
          <p:cNvPr id="70661" name="Picture 5"/>
          <p:cNvPicPr>
            <a:picLocks noChangeAspect="1" noChangeArrowheads="1"/>
          </p:cNvPicPr>
          <p:nvPr/>
        </p:nvPicPr>
        <p:blipFill>
          <a:blip r:embed="rId4" cstate="print"/>
          <a:srcRect/>
          <a:stretch>
            <a:fillRect/>
          </a:stretch>
        </p:blipFill>
        <p:spPr bwMode="auto">
          <a:xfrm>
            <a:off x="4716463" y="1014413"/>
            <a:ext cx="4122737" cy="2782887"/>
          </a:xfrm>
          <a:prstGeom prst="rect">
            <a:avLst/>
          </a:prstGeom>
          <a:noFill/>
          <a:ln w="9525">
            <a:noFill/>
            <a:miter lim="800000"/>
            <a:headEnd/>
            <a:tailEnd/>
          </a:ln>
        </p:spPr>
      </p:pic>
      <p:sp>
        <p:nvSpPr>
          <p:cNvPr id="70662" name="Text Box 6"/>
          <p:cNvSpPr txBox="1">
            <a:spLocks noChangeArrowheads="1"/>
          </p:cNvSpPr>
          <p:nvPr/>
        </p:nvSpPr>
        <p:spPr bwMode="auto">
          <a:xfrm>
            <a:off x="5907088" y="4094163"/>
            <a:ext cx="2805112" cy="762000"/>
          </a:xfrm>
          <a:prstGeom prst="rect">
            <a:avLst/>
          </a:prstGeom>
          <a:noFill/>
          <a:ln w="9525">
            <a:noFill/>
            <a:miter lim="800000"/>
            <a:headEnd/>
            <a:tailEnd/>
          </a:ln>
        </p:spPr>
        <p:txBody>
          <a:bodyPr wrap="none">
            <a:spAutoFit/>
          </a:bodyPr>
          <a:lstStyle/>
          <a:p>
            <a:r>
              <a:rPr lang="fr-FR" sz="2200" b="0">
                <a:latin typeface="Times New Roman" pitchFamily="18" charset="0"/>
              </a:rPr>
              <a:t>3 types de cônes L,M,S</a:t>
            </a:r>
          </a:p>
          <a:p>
            <a:r>
              <a:rPr lang="fr-FR" sz="2200" b="0">
                <a:latin typeface="Times New Roman" pitchFamily="18" charset="0"/>
              </a:rPr>
              <a:t>Long, middle, short</a:t>
            </a:r>
          </a:p>
        </p:txBody>
      </p:sp>
      <p:sp>
        <p:nvSpPr>
          <p:cNvPr id="70663" name="Text Box 7"/>
          <p:cNvSpPr txBox="1">
            <a:spLocks noChangeArrowheads="1"/>
          </p:cNvSpPr>
          <p:nvPr/>
        </p:nvSpPr>
        <p:spPr bwMode="auto">
          <a:xfrm>
            <a:off x="5759450" y="914400"/>
            <a:ext cx="946150" cy="476250"/>
          </a:xfrm>
          <a:prstGeom prst="rect">
            <a:avLst/>
          </a:prstGeom>
          <a:solidFill>
            <a:srgbClr val="0000FF">
              <a:alpha val="50195"/>
            </a:srgbClr>
          </a:solidFill>
          <a:ln w="9525">
            <a:noFill/>
            <a:miter lim="800000"/>
            <a:headEnd/>
            <a:tailEnd/>
          </a:ln>
        </p:spPr>
        <p:txBody>
          <a:bodyPr wrap="none">
            <a:spAutoFit/>
          </a:bodyPr>
          <a:lstStyle/>
          <a:p>
            <a:pPr algn="ctr">
              <a:lnSpc>
                <a:spcPct val="70000"/>
              </a:lnSpc>
            </a:pPr>
            <a:r>
              <a:rPr lang="fr-FR" sz="1800" b="0"/>
              <a:t>430 nm</a:t>
            </a:r>
          </a:p>
          <a:p>
            <a:pPr algn="ctr">
              <a:lnSpc>
                <a:spcPct val="70000"/>
              </a:lnSpc>
            </a:pPr>
            <a:r>
              <a:rPr lang="fr-FR" sz="1800" b="0"/>
              <a:t>bleu</a:t>
            </a:r>
          </a:p>
        </p:txBody>
      </p:sp>
      <p:sp>
        <p:nvSpPr>
          <p:cNvPr id="70664" name="Text Box 8"/>
          <p:cNvSpPr txBox="1">
            <a:spLocks noChangeArrowheads="1"/>
          </p:cNvSpPr>
          <p:nvPr/>
        </p:nvSpPr>
        <p:spPr bwMode="auto">
          <a:xfrm>
            <a:off x="6781800" y="914400"/>
            <a:ext cx="946150" cy="476250"/>
          </a:xfrm>
          <a:prstGeom prst="rect">
            <a:avLst/>
          </a:prstGeom>
          <a:solidFill>
            <a:srgbClr val="009900">
              <a:alpha val="50195"/>
            </a:srgbClr>
          </a:solidFill>
          <a:ln w="9525">
            <a:noFill/>
            <a:miter lim="800000"/>
            <a:headEnd/>
            <a:tailEnd/>
          </a:ln>
        </p:spPr>
        <p:txBody>
          <a:bodyPr wrap="none">
            <a:spAutoFit/>
          </a:bodyPr>
          <a:lstStyle/>
          <a:p>
            <a:pPr algn="ctr">
              <a:lnSpc>
                <a:spcPct val="70000"/>
              </a:lnSpc>
            </a:pPr>
            <a:r>
              <a:rPr lang="fr-FR" sz="1800" b="0"/>
              <a:t>530 nm</a:t>
            </a:r>
          </a:p>
          <a:p>
            <a:pPr algn="ctr">
              <a:lnSpc>
                <a:spcPct val="70000"/>
              </a:lnSpc>
            </a:pPr>
            <a:r>
              <a:rPr lang="fr-FR" sz="1800" b="0"/>
              <a:t>vert</a:t>
            </a:r>
          </a:p>
        </p:txBody>
      </p:sp>
      <p:sp>
        <p:nvSpPr>
          <p:cNvPr id="70665" name="Text Box 9"/>
          <p:cNvSpPr txBox="1">
            <a:spLocks noChangeArrowheads="1"/>
          </p:cNvSpPr>
          <p:nvPr/>
        </p:nvSpPr>
        <p:spPr bwMode="auto">
          <a:xfrm>
            <a:off x="7772400" y="1123950"/>
            <a:ext cx="946150" cy="476250"/>
          </a:xfrm>
          <a:prstGeom prst="rect">
            <a:avLst/>
          </a:prstGeom>
          <a:solidFill>
            <a:srgbClr val="FF0000">
              <a:alpha val="50195"/>
            </a:srgbClr>
          </a:solidFill>
          <a:ln w="9525">
            <a:noFill/>
            <a:miter lim="800000"/>
            <a:headEnd/>
            <a:tailEnd/>
          </a:ln>
        </p:spPr>
        <p:txBody>
          <a:bodyPr wrap="none">
            <a:spAutoFit/>
          </a:bodyPr>
          <a:lstStyle/>
          <a:p>
            <a:pPr algn="ctr">
              <a:lnSpc>
                <a:spcPct val="70000"/>
              </a:lnSpc>
            </a:pPr>
            <a:r>
              <a:rPr lang="fr-FR" sz="1800" b="0"/>
              <a:t>560 nm</a:t>
            </a:r>
          </a:p>
          <a:p>
            <a:pPr algn="ctr">
              <a:lnSpc>
                <a:spcPct val="70000"/>
              </a:lnSpc>
            </a:pPr>
            <a:r>
              <a:rPr lang="fr-FR" sz="1800" b="0"/>
              <a:t>rouge</a:t>
            </a:r>
          </a:p>
        </p:txBody>
      </p:sp>
      <p:sp>
        <p:nvSpPr>
          <p:cNvPr id="70666" name="Text Box 4"/>
          <p:cNvSpPr txBox="1">
            <a:spLocks noChangeArrowheads="1"/>
          </p:cNvSpPr>
          <p:nvPr/>
        </p:nvSpPr>
        <p:spPr bwMode="auto">
          <a:xfrm>
            <a:off x="0" y="6003925"/>
            <a:ext cx="9144000" cy="954088"/>
          </a:xfrm>
          <a:prstGeom prst="rect">
            <a:avLst/>
          </a:prstGeom>
          <a:noFill/>
          <a:ln w="9525">
            <a:noFill/>
            <a:miter lim="800000"/>
            <a:headEnd/>
            <a:tailEnd/>
          </a:ln>
        </p:spPr>
        <p:txBody>
          <a:bodyPr>
            <a:spAutoFit/>
          </a:bodyPr>
          <a:lstStyle/>
          <a:p>
            <a:pPr algn="just"/>
            <a:r>
              <a:rPr lang="fr-FR" sz="2800" dirty="0">
                <a:solidFill>
                  <a:srgbClr val="0000FF"/>
                </a:solidFill>
                <a:latin typeface="Times New Roman" pitchFamily="18" charset="0"/>
              </a:rPr>
              <a:t>Les photorécepteurs convertissent l’énergie lumineuse </a:t>
            </a:r>
          </a:p>
          <a:p>
            <a:pPr algn="just"/>
            <a:r>
              <a:rPr lang="fr-FR" sz="2800" dirty="0">
                <a:solidFill>
                  <a:srgbClr val="0000FF"/>
                </a:solidFill>
                <a:latin typeface="Times New Roman" pitchFamily="18" charset="0"/>
              </a:rPr>
              <a:t>en signaux électriques</a:t>
            </a:r>
          </a:p>
        </p:txBody>
      </p:sp>
      <p:sp>
        <p:nvSpPr>
          <p:cNvPr id="11" name="Espace réservé de la date 10"/>
          <p:cNvSpPr>
            <a:spLocks noGrp="1"/>
          </p:cNvSpPr>
          <p:nvPr>
            <p:ph type="dt" sz="half" idx="10"/>
          </p:nvPr>
        </p:nvSpPr>
        <p:spPr/>
        <p:txBody>
          <a:bodyPr/>
          <a:lstStyle/>
          <a:p>
            <a:pPr>
              <a:defRPr/>
            </a:pPr>
            <a:fld id="{BD6C6502-9CB6-469B-AADE-D7A80600F979}" type="datetime1">
              <a:rPr lang="fr-FR" smtClean="0"/>
              <a:pPr>
                <a:defRPr/>
              </a:pPr>
              <a:t>06/12/2022</a:t>
            </a:fld>
            <a:endParaRPr lang="fr-FR"/>
          </a:p>
        </p:txBody>
      </p:sp>
      <p:sp>
        <p:nvSpPr>
          <p:cNvPr id="12" name="Espace réservé du numéro de diapositive 11"/>
          <p:cNvSpPr>
            <a:spLocks noGrp="1"/>
          </p:cNvSpPr>
          <p:nvPr>
            <p:ph type="sldNum" sz="quarter" idx="12"/>
          </p:nvPr>
        </p:nvSpPr>
        <p:spPr/>
        <p:txBody>
          <a:bodyPr/>
          <a:lstStyle/>
          <a:p>
            <a:pPr>
              <a:defRPr/>
            </a:pPr>
            <a:fld id="{BB352CA9-A2B1-4202-BAE6-27BC7DE3E346}" type="slidenum">
              <a:rPr lang="fr-FR" smtClean="0"/>
              <a:pPr>
                <a:defRPr/>
              </a:pPr>
              <a:t>48</a:t>
            </a:fld>
            <a:endParaRPr lang="fr-FR"/>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cours psycho\modalités sensorielle.jpg"/>
          <p:cNvPicPr>
            <a:picLocks noChangeAspect="1" noChangeArrowheads="1"/>
          </p:cNvPicPr>
          <p:nvPr/>
        </p:nvPicPr>
        <p:blipFill>
          <a:blip r:embed="rId3" cstate="print">
            <a:lum bright="-6000" contrast="18000"/>
          </a:blip>
          <a:srcRect/>
          <a:stretch>
            <a:fillRect/>
          </a:stretch>
        </p:blipFill>
        <p:spPr bwMode="auto">
          <a:xfrm>
            <a:off x="3389313" y="685800"/>
            <a:ext cx="4611687" cy="5897563"/>
          </a:xfrm>
          <a:prstGeom prst="rect">
            <a:avLst/>
          </a:prstGeom>
          <a:noFill/>
          <a:ln w="28575">
            <a:solidFill>
              <a:schemeClr val="tx1"/>
            </a:solidFill>
            <a:miter lim="800000"/>
            <a:headEnd/>
            <a:tailEnd/>
          </a:ln>
        </p:spPr>
      </p:pic>
      <p:sp>
        <p:nvSpPr>
          <p:cNvPr id="71683" name="Text Box 3"/>
          <p:cNvSpPr txBox="1">
            <a:spLocks noChangeArrowheads="1"/>
          </p:cNvSpPr>
          <p:nvPr/>
        </p:nvSpPr>
        <p:spPr bwMode="auto">
          <a:xfrm>
            <a:off x="468313" y="150813"/>
            <a:ext cx="8397875" cy="523875"/>
          </a:xfrm>
          <a:prstGeom prst="rect">
            <a:avLst/>
          </a:prstGeom>
          <a:solidFill>
            <a:srgbClr val="0000CC"/>
          </a:solidFill>
          <a:ln w="9525">
            <a:noFill/>
            <a:miter lim="800000"/>
            <a:headEnd/>
            <a:tailEnd/>
          </a:ln>
        </p:spPr>
        <p:txBody>
          <a:bodyPr wrap="none">
            <a:spAutoFit/>
          </a:bodyPr>
          <a:lstStyle/>
          <a:p>
            <a:r>
              <a:rPr lang="fr-FR" sz="2800" dirty="0">
                <a:solidFill>
                  <a:srgbClr val="FFFF00"/>
                </a:solidFill>
              </a:rPr>
              <a:t>Modalités sensorielles et supports anatomiques</a:t>
            </a:r>
          </a:p>
        </p:txBody>
      </p:sp>
      <p:sp>
        <p:nvSpPr>
          <p:cNvPr id="71684" name="Text Box 4"/>
          <p:cNvSpPr txBox="1">
            <a:spLocks noChangeArrowheads="1"/>
          </p:cNvSpPr>
          <p:nvPr/>
        </p:nvSpPr>
        <p:spPr bwMode="auto">
          <a:xfrm>
            <a:off x="2081213" y="1350963"/>
            <a:ext cx="2865437" cy="463550"/>
          </a:xfrm>
          <a:prstGeom prst="rect">
            <a:avLst/>
          </a:prstGeom>
          <a:solidFill>
            <a:schemeClr val="bg1"/>
          </a:solidFill>
          <a:ln w="9525">
            <a:noFill/>
            <a:miter lim="800000"/>
            <a:headEnd/>
            <a:tailEnd/>
          </a:ln>
        </p:spPr>
        <p:txBody>
          <a:bodyPr wrap="none" lIns="90000" tIns="46800" rIns="90000" bIns="46800">
            <a:spAutoFit/>
          </a:bodyPr>
          <a:lstStyle/>
          <a:p>
            <a:r>
              <a:rPr lang="fr-FR">
                <a:solidFill>
                  <a:srgbClr val="0000CC"/>
                </a:solidFill>
              </a:rPr>
              <a:t>Exemple: la vision</a:t>
            </a:r>
          </a:p>
        </p:txBody>
      </p:sp>
      <p:sp>
        <p:nvSpPr>
          <p:cNvPr id="71685" name="Text Box 5"/>
          <p:cNvSpPr txBox="1">
            <a:spLocks noChangeArrowheads="1"/>
          </p:cNvSpPr>
          <p:nvPr/>
        </p:nvSpPr>
        <p:spPr bwMode="auto">
          <a:xfrm>
            <a:off x="1785938" y="3319463"/>
            <a:ext cx="2117725" cy="463550"/>
          </a:xfrm>
          <a:prstGeom prst="rect">
            <a:avLst/>
          </a:prstGeom>
          <a:solidFill>
            <a:srgbClr val="FFFF66"/>
          </a:solidFill>
          <a:ln w="9525">
            <a:noFill/>
            <a:miter lim="800000"/>
            <a:headEnd/>
            <a:tailEnd/>
          </a:ln>
        </p:spPr>
        <p:txBody>
          <a:bodyPr lIns="90000" tIns="46800" rIns="90000" bIns="46800">
            <a:spAutoFit/>
          </a:bodyPr>
          <a:lstStyle/>
          <a:p>
            <a:r>
              <a:rPr lang="fr-FR">
                <a:solidFill>
                  <a:srgbClr val="0000FF"/>
                </a:solidFill>
              </a:rPr>
              <a:t>3 QUALITES</a:t>
            </a:r>
          </a:p>
        </p:txBody>
      </p:sp>
      <p:sp>
        <p:nvSpPr>
          <p:cNvPr id="71686" name="Text Box 6"/>
          <p:cNvSpPr txBox="1">
            <a:spLocks noChangeArrowheads="1"/>
          </p:cNvSpPr>
          <p:nvPr/>
        </p:nvSpPr>
        <p:spPr bwMode="auto">
          <a:xfrm>
            <a:off x="3762375" y="2436813"/>
            <a:ext cx="1839913" cy="2309812"/>
          </a:xfrm>
          <a:prstGeom prst="rect">
            <a:avLst/>
          </a:prstGeom>
          <a:solidFill>
            <a:schemeClr val="bg1"/>
          </a:solidFill>
          <a:ln w="9525">
            <a:noFill/>
            <a:miter lim="800000"/>
            <a:headEnd/>
            <a:tailEnd/>
          </a:ln>
        </p:spPr>
        <p:txBody>
          <a:bodyPr wrap="none" lIns="90000" tIns="46800" rIns="90000" bIns="46800">
            <a:spAutoFit/>
          </a:bodyPr>
          <a:lstStyle/>
          <a:p>
            <a:r>
              <a:rPr lang="fr-FR">
                <a:solidFill>
                  <a:srgbClr val="0000CC"/>
                </a:solidFill>
              </a:rPr>
              <a:t>Brillance</a:t>
            </a:r>
          </a:p>
          <a:p>
            <a:endParaRPr lang="fr-FR">
              <a:solidFill>
                <a:srgbClr val="0000CC"/>
              </a:solidFill>
            </a:endParaRPr>
          </a:p>
          <a:p>
            <a:r>
              <a:rPr lang="fr-FR">
                <a:solidFill>
                  <a:srgbClr val="0000CC"/>
                </a:solidFill>
              </a:rPr>
              <a:t>Couleur</a:t>
            </a:r>
          </a:p>
          <a:p>
            <a:endParaRPr lang="fr-FR">
              <a:solidFill>
                <a:srgbClr val="0000CC"/>
              </a:solidFill>
            </a:endParaRPr>
          </a:p>
          <a:p>
            <a:endParaRPr lang="fr-FR">
              <a:solidFill>
                <a:srgbClr val="0000CC"/>
              </a:solidFill>
            </a:endParaRPr>
          </a:p>
          <a:p>
            <a:r>
              <a:rPr lang="fr-FR">
                <a:solidFill>
                  <a:srgbClr val="0000CC"/>
                </a:solidFill>
              </a:rPr>
              <a:t>Profondeur</a:t>
            </a:r>
          </a:p>
        </p:txBody>
      </p:sp>
      <p:sp>
        <p:nvSpPr>
          <p:cNvPr id="71687" name="Text Box 7"/>
          <p:cNvSpPr txBox="1">
            <a:spLocks noChangeArrowheads="1"/>
          </p:cNvSpPr>
          <p:nvPr/>
        </p:nvSpPr>
        <p:spPr bwMode="auto">
          <a:xfrm>
            <a:off x="1941513" y="5530850"/>
            <a:ext cx="1754187" cy="463550"/>
          </a:xfrm>
          <a:prstGeom prst="rect">
            <a:avLst/>
          </a:prstGeom>
          <a:solidFill>
            <a:srgbClr val="FFFF66"/>
          </a:solidFill>
          <a:ln w="9525">
            <a:noFill/>
            <a:miter lim="800000"/>
            <a:headEnd/>
            <a:tailEnd/>
          </a:ln>
        </p:spPr>
        <p:txBody>
          <a:bodyPr wrap="none" lIns="90000" tIns="46800" rIns="90000" bIns="46800">
            <a:spAutoFit/>
          </a:bodyPr>
          <a:lstStyle/>
          <a:p>
            <a:r>
              <a:rPr lang="fr-FR">
                <a:solidFill>
                  <a:srgbClr val="0000FF"/>
                </a:solidFill>
              </a:rPr>
              <a:t>QUANTITE</a:t>
            </a:r>
          </a:p>
        </p:txBody>
      </p:sp>
      <p:sp>
        <p:nvSpPr>
          <p:cNvPr id="71688" name="Text Box 8"/>
          <p:cNvSpPr txBox="1">
            <a:spLocks noChangeArrowheads="1"/>
          </p:cNvSpPr>
          <p:nvPr/>
        </p:nvSpPr>
        <p:spPr bwMode="auto">
          <a:xfrm>
            <a:off x="3662363" y="5530850"/>
            <a:ext cx="2403475" cy="463550"/>
          </a:xfrm>
          <a:prstGeom prst="rect">
            <a:avLst/>
          </a:prstGeom>
          <a:solidFill>
            <a:schemeClr val="bg1"/>
          </a:solidFill>
          <a:ln w="9525">
            <a:noFill/>
            <a:miter lim="800000"/>
            <a:headEnd/>
            <a:tailEnd/>
          </a:ln>
        </p:spPr>
        <p:txBody>
          <a:bodyPr wrap="none" lIns="90000" tIns="46800" rIns="90000" bIns="46800">
            <a:spAutoFit/>
          </a:bodyPr>
          <a:lstStyle/>
          <a:p>
            <a:r>
              <a:rPr lang="fr-FR">
                <a:solidFill>
                  <a:srgbClr val="0000CC"/>
                </a:solidFill>
              </a:rPr>
              <a:t>de la sensation</a:t>
            </a:r>
          </a:p>
        </p:txBody>
      </p:sp>
      <p:sp>
        <p:nvSpPr>
          <p:cNvPr id="71689" name="Text Box 9"/>
          <p:cNvSpPr txBox="1">
            <a:spLocks noChangeArrowheads="1"/>
          </p:cNvSpPr>
          <p:nvPr/>
        </p:nvSpPr>
        <p:spPr bwMode="auto">
          <a:xfrm>
            <a:off x="3851275" y="5187950"/>
            <a:ext cx="1446213" cy="463550"/>
          </a:xfrm>
          <a:prstGeom prst="rect">
            <a:avLst/>
          </a:prstGeom>
          <a:solidFill>
            <a:schemeClr val="bg1"/>
          </a:solidFill>
          <a:ln w="9525">
            <a:noFill/>
            <a:miter lim="800000"/>
            <a:headEnd/>
            <a:tailEnd/>
          </a:ln>
        </p:spPr>
        <p:txBody>
          <a:bodyPr wrap="none" lIns="90000" tIns="46800" rIns="90000" bIns="46800">
            <a:spAutoFit/>
          </a:bodyPr>
          <a:lstStyle/>
          <a:p>
            <a:r>
              <a:rPr lang="fr-FR">
                <a:solidFill>
                  <a:srgbClr val="0000CC"/>
                </a:solidFill>
              </a:rPr>
              <a:t>Intensité</a:t>
            </a:r>
            <a:endParaRPr lang="fr-FR"/>
          </a:p>
        </p:txBody>
      </p:sp>
      <p:sp>
        <p:nvSpPr>
          <p:cNvPr id="71690" name="Oval 10"/>
          <p:cNvSpPr>
            <a:spLocks noChangeArrowheads="1"/>
          </p:cNvSpPr>
          <p:nvPr/>
        </p:nvSpPr>
        <p:spPr bwMode="auto">
          <a:xfrm>
            <a:off x="6934200" y="2971800"/>
            <a:ext cx="914400" cy="762000"/>
          </a:xfrm>
          <a:prstGeom prst="ellipse">
            <a:avLst/>
          </a:prstGeom>
          <a:noFill/>
          <a:ln w="38100">
            <a:solidFill>
              <a:srgbClr val="CC0099"/>
            </a:solidFill>
            <a:round/>
            <a:headEnd/>
            <a:tailEnd/>
          </a:ln>
        </p:spPr>
        <p:txBody>
          <a:bodyPr wrap="none" anchor="ctr"/>
          <a:lstStyle/>
          <a:p>
            <a:endParaRPr lang="fr-FR" b="0"/>
          </a:p>
        </p:txBody>
      </p:sp>
      <p:sp>
        <p:nvSpPr>
          <p:cNvPr id="11" name="Espace réservé de la date 10"/>
          <p:cNvSpPr>
            <a:spLocks noGrp="1"/>
          </p:cNvSpPr>
          <p:nvPr>
            <p:ph type="dt" sz="half" idx="10"/>
          </p:nvPr>
        </p:nvSpPr>
        <p:spPr/>
        <p:txBody>
          <a:bodyPr/>
          <a:lstStyle/>
          <a:p>
            <a:pPr>
              <a:defRPr/>
            </a:pPr>
            <a:fld id="{7F07833D-FEC8-493E-92A9-13B282EDA106}" type="datetime1">
              <a:rPr lang="fr-FR" smtClean="0"/>
              <a:pPr>
                <a:defRPr/>
              </a:pPr>
              <a:t>06/12/2022</a:t>
            </a:fld>
            <a:endParaRPr lang="fr-FR"/>
          </a:p>
        </p:txBody>
      </p:sp>
      <p:sp>
        <p:nvSpPr>
          <p:cNvPr id="12" name="Espace réservé du numéro de diapositive 11"/>
          <p:cNvSpPr>
            <a:spLocks noGrp="1"/>
          </p:cNvSpPr>
          <p:nvPr>
            <p:ph type="sldNum" sz="quarter" idx="12"/>
          </p:nvPr>
        </p:nvSpPr>
        <p:spPr/>
        <p:txBody>
          <a:bodyPr/>
          <a:lstStyle/>
          <a:p>
            <a:pPr>
              <a:defRPr/>
            </a:pPr>
            <a:fld id="{BB352CA9-A2B1-4202-BAE6-27BC7DE3E346}" type="slidenum">
              <a:rPr lang="fr-FR" smtClean="0"/>
              <a:pPr>
                <a:defRPr/>
              </a:pPr>
              <a:t>49</a:t>
            </a:fld>
            <a:endParaRPr lang="fr-F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0" y="4149725"/>
            <a:ext cx="9144000" cy="460375"/>
          </a:xfrm>
          <a:prstGeom prst="rect">
            <a:avLst/>
          </a:prstGeom>
          <a:noFill/>
          <a:ln w="9525">
            <a:noFill/>
            <a:miter lim="800000"/>
            <a:headEnd/>
            <a:tailEnd/>
          </a:ln>
        </p:spPr>
        <p:txBody>
          <a:bodyPr>
            <a:spAutoFit/>
          </a:bodyPr>
          <a:lstStyle/>
          <a:p>
            <a:r>
              <a:rPr lang="fr-FR"/>
              <a:t>. </a:t>
            </a:r>
          </a:p>
        </p:txBody>
      </p:sp>
      <p:sp>
        <p:nvSpPr>
          <p:cNvPr id="10243" name="Titre 4"/>
          <p:cNvSpPr>
            <a:spLocks noGrp="1"/>
          </p:cNvSpPr>
          <p:nvPr>
            <p:ph type="ctrTitle"/>
          </p:nvPr>
        </p:nvSpPr>
        <p:spPr>
          <a:xfrm>
            <a:off x="0" y="2565400"/>
            <a:ext cx="9144000" cy="4292600"/>
          </a:xfrm>
        </p:spPr>
        <p:txBody>
          <a:bodyPr/>
          <a:lstStyle/>
          <a:p>
            <a:pPr algn="l" eaLnBrk="1" hangingPunct="1"/>
            <a:r>
              <a:rPr lang="fr-FR" sz="4800" smtClean="0">
                <a:solidFill>
                  <a:srgbClr val="000099"/>
                </a:solidFill>
              </a:rPr>
              <a:t>Il se compose de :</a:t>
            </a:r>
            <a:br>
              <a:rPr lang="fr-FR" sz="4800" smtClean="0">
                <a:solidFill>
                  <a:srgbClr val="000099"/>
                </a:solidFill>
              </a:rPr>
            </a:br>
            <a:r>
              <a:rPr lang="fr-FR" sz="4800" smtClean="0">
                <a:solidFill>
                  <a:srgbClr val="000099"/>
                </a:solidFill>
              </a:rPr>
              <a:t>        	Tuniques </a:t>
            </a:r>
            <a:br>
              <a:rPr lang="fr-FR" sz="4800" smtClean="0">
                <a:solidFill>
                  <a:srgbClr val="000099"/>
                </a:solidFill>
              </a:rPr>
            </a:br>
            <a:r>
              <a:rPr lang="fr-FR" sz="4800" smtClean="0">
                <a:solidFill>
                  <a:srgbClr val="000099"/>
                </a:solidFill>
              </a:rPr>
              <a:t>		Cristallin </a:t>
            </a:r>
            <a:br>
              <a:rPr lang="fr-FR" sz="4800" smtClean="0">
                <a:solidFill>
                  <a:srgbClr val="000099"/>
                </a:solidFill>
              </a:rPr>
            </a:br>
            <a:r>
              <a:rPr lang="fr-FR" sz="4800" smtClean="0">
                <a:solidFill>
                  <a:srgbClr val="000099"/>
                </a:solidFill>
              </a:rPr>
              <a:t>		Liquides</a:t>
            </a:r>
          </a:p>
        </p:txBody>
      </p:sp>
      <p:sp>
        <p:nvSpPr>
          <p:cNvPr id="10244" name="ZoneTexte 4"/>
          <p:cNvSpPr txBox="1">
            <a:spLocks noChangeArrowheads="1"/>
          </p:cNvSpPr>
          <p:nvPr/>
        </p:nvSpPr>
        <p:spPr bwMode="auto">
          <a:xfrm>
            <a:off x="0" y="549275"/>
            <a:ext cx="9144000" cy="2122488"/>
          </a:xfrm>
          <a:prstGeom prst="rect">
            <a:avLst/>
          </a:prstGeom>
          <a:noFill/>
          <a:ln w="9525">
            <a:noFill/>
            <a:miter lim="800000"/>
            <a:headEnd/>
            <a:tailEnd/>
          </a:ln>
        </p:spPr>
        <p:txBody>
          <a:bodyPr>
            <a:spAutoFit/>
          </a:bodyPr>
          <a:lstStyle/>
          <a:p>
            <a:r>
              <a:rPr lang="fr-FR" sz="4400" dirty="0">
                <a:solidFill>
                  <a:srgbClr val="000099"/>
                </a:solidFill>
              </a:rPr>
              <a:t>Œil = Globe Oculaire</a:t>
            </a:r>
            <a:br>
              <a:rPr lang="fr-FR" sz="4400" dirty="0">
                <a:solidFill>
                  <a:srgbClr val="000099"/>
                </a:solidFill>
              </a:rPr>
            </a:br>
            <a:r>
              <a:rPr lang="fr-FR" sz="4400" dirty="0">
                <a:solidFill>
                  <a:srgbClr val="000099"/>
                </a:solidFill>
              </a:rPr>
              <a:t> = structure creuse de forme globalement sphérique</a:t>
            </a:r>
            <a:endParaRPr lang="fr-FR" sz="4400" dirty="0"/>
          </a:p>
        </p:txBody>
      </p:sp>
      <p:sp>
        <p:nvSpPr>
          <p:cNvPr id="6" name="Flèche droite 5"/>
          <p:cNvSpPr/>
          <p:nvPr/>
        </p:nvSpPr>
        <p:spPr>
          <a:xfrm>
            <a:off x="354013" y="4076700"/>
            <a:ext cx="977900" cy="485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Flèche droite 6"/>
          <p:cNvSpPr/>
          <p:nvPr/>
        </p:nvSpPr>
        <p:spPr>
          <a:xfrm>
            <a:off x="331788" y="4805363"/>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lèche droite 7"/>
          <p:cNvSpPr/>
          <p:nvPr/>
        </p:nvSpPr>
        <p:spPr>
          <a:xfrm>
            <a:off x="354013" y="5589588"/>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Espace réservé de la date 8"/>
          <p:cNvSpPr>
            <a:spLocks noGrp="1"/>
          </p:cNvSpPr>
          <p:nvPr>
            <p:ph type="dt" sz="half" idx="10"/>
          </p:nvPr>
        </p:nvSpPr>
        <p:spPr/>
        <p:txBody>
          <a:bodyPr/>
          <a:lstStyle/>
          <a:p>
            <a:pPr>
              <a:defRPr/>
            </a:pPr>
            <a:fld id="{1F44790D-736D-4489-A964-05F2EE087EC5}" type="datetime1">
              <a:rPr lang="fr-FR" smtClean="0"/>
              <a:pPr>
                <a:defRPr/>
              </a:pPr>
              <a:t>06/12/2022</a:t>
            </a:fld>
            <a:endParaRPr lang="fr-FR"/>
          </a:p>
        </p:txBody>
      </p:sp>
      <p:sp>
        <p:nvSpPr>
          <p:cNvPr id="10" name="Espace réservé du numéro de diapositive 9"/>
          <p:cNvSpPr>
            <a:spLocks noGrp="1"/>
          </p:cNvSpPr>
          <p:nvPr>
            <p:ph type="sldNum" sz="quarter" idx="12"/>
          </p:nvPr>
        </p:nvSpPr>
        <p:spPr/>
        <p:txBody>
          <a:bodyPr/>
          <a:lstStyle/>
          <a:p>
            <a:pPr>
              <a:defRPr/>
            </a:pPr>
            <a:fld id="{E3365801-D822-491F-B347-368FB5B5F0B2}" type="slidenum">
              <a:rPr lang="fr-FR" smtClean="0"/>
              <a:pPr>
                <a:defRPr/>
              </a:pPr>
              <a:t>5</a:t>
            </a:fld>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1"/>
          <p:cNvSpPr>
            <a:spLocks noGrp="1"/>
          </p:cNvSpPr>
          <p:nvPr>
            <p:ph type="title"/>
          </p:nvPr>
        </p:nvSpPr>
        <p:spPr>
          <a:xfrm>
            <a:off x="0" y="-26988"/>
            <a:ext cx="9144000" cy="488951"/>
          </a:xfrm>
        </p:spPr>
        <p:txBody>
          <a:bodyPr/>
          <a:lstStyle/>
          <a:p>
            <a:pPr eaLnBrk="1" hangingPunct="1"/>
            <a:r>
              <a:rPr lang="fr-FR" sz="3200" b="1" smtClean="0">
                <a:solidFill>
                  <a:srgbClr val="0000CC"/>
                </a:solidFill>
              </a:rPr>
              <a:t>Tableau 1: </a:t>
            </a:r>
            <a:r>
              <a:rPr lang="fr-FR" sz="2800" b="1" smtClean="0">
                <a:solidFill>
                  <a:srgbClr val="0000CC"/>
                </a:solidFill>
              </a:rPr>
              <a:t>FONCTIONS DES CÔNES ET DES BÂTONNETS</a:t>
            </a:r>
          </a:p>
        </p:txBody>
      </p:sp>
      <p:graphicFrame>
        <p:nvGraphicFramePr>
          <p:cNvPr id="4" name="Espace réservé du contenu 3"/>
          <p:cNvGraphicFramePr>
            <a:graphicFrameLocks noGrp="1"/>
          </p:cNvGraphicFramePr>
          <p:nvPr>
            <p:ph idx="1"/>
          </p:nvPr>
        </p:nvGraphicFramePr>
        <p:xfrm>
          <a:off x="0" y="476672"/>
          <a:ext cx="9144000" cy="533400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r>
                        <a:rPr lang="fr-FR" sz="3200" dirty="0" smtClean="0">
                          <a:solidFill>
                            <a:srgbClr val="FF0000"/>
                          </a:solidFill>
                        </a:rPr>
                        <a:t>FONCTIONS</a:t>
                      </a:r>
                      <a:endParaRPr lang="fr-FR" sz="3200" dirty="0">
                        <a:solidFill>
                          <a:srgbClr val="FF0000"/>
                        </a:solidFill>
                      </a:endParaRPr>
                    </a:p>
                  </a:txBody>
                  <a:tcPr>
                    <a:solidFill>
                      <a:schemeClr val="bg1"/>
                    </a:solidFill>
                  </a:tcPr>
                </a:tc>
                <a:tc>
                  <a:txBody>
                    <a:bodyPr/>
                    <a:lstStyle/>
                    <a:p>
                      <a:pPr algn="ctr"/>
                      <a:r>
                        <a:rPr lang="fr-FR" sz="3200" dirty="0" smtClean="0">
                          <a:solidFill>
                            <a:srgbClr val="FF0000"/>
                          </a:solidFill>
                        </a:rPr>
                        <a:t>BÂTONNETS</a:t>
                      </a:r>
                      <a:endParaRPr lang="fr-FR" sz="3200" dirty="0">
                        <a:solidFill>
                          <a:srgbClr val="FF0000"/>
                        </a:solidFill>
                      </a:endParaRPr>
                    </a:p>
                  </a:txBody>
                  <a:tcPr>
                    <a:solidFill>
                      <a:schemeClr val="bg1"/>
                    </a:solidFill>
                  </a:tcPr>
                </a:tc>
                <a:tc>
                  <a:txBody>
                    <a:bodyPr/>
                    <a:lstStyle/>
                    <a:p>
                      <a:pPr algn="ctr"/>
                      <a:r>
                        <a:rPr lang="fr-FR" sz="3200" dirty="0" smtClean="0">
                          <a:solidFill>
                            <a:srgbClr val="FF0000"/>
                          </a:solidFill>
                        </a:rPr>
                        <a:t>CÔNES </a:t>
                      </a:r>
                      <a:endParaRPr lang="fr-FR" sz="3200" dirty="0">
                        <a:solidFill>
                          <a:srgbClr val="FF0000"/>
                        </a:solidFill>
                      </a:endParaRPr>
                    </a:p>
                  </a:txBody>
                  <a:tcPr>
                    <a:solidFill>
                      <a:schemeClr val="bg1"/>
                    </a:solidFill>
                  </a:tcPr>
                </a:tc>
              </a:tr>
              <a:tr h="370840">
                <a:tc>
                  <a:txBody>
                    <a:bodyPr/>
                    <a:lstStyle/>
                    <a:p>
                      <a:r>
                        <a:rPr lang="fr-FR" sz="3200" b="1" dirty="0" smtClean="0">
                          <a:solidFill>
                            <a:srgbClr val="0000CC"/>
                          </a:solidFill>
                        </a:rPr>
                        <a:t>Sensibilité à la lumière</a:t>
                      </a:r>
                      <a:endParaRPr lang="fr-FR" sz="3200" b="1" dirty="0">
                        <a:solidFill>
                          <a:srgbClr val="0000CC"/>
                        </a:solidFill>
                      </a:endParaRPr>
                    </a:p>
                  </a:txBody>
                  <a:tcPr/>
                </a:tc>
                <a:tc>
                  <a:txBody>
                    <a:bodyPr/>
                    <a:lstStyle/>
                    <a:p>
                      <a:pPr algn="ctr"/>
                      <a:r>
                        <a:rPr lang="fr-FR" sz="3200" b="1" dirty="0" smtClean="0"/>
                        <a:t>Sensibles à la</a:t>
                      </a:r>
                      <a:r>
                        <a:rPr lang="fr-FR" sz="3200" b="1" baseline="0" dirty="0" smtClean="0"/>
                        <a:t> faible lumière;</a:t>
                      </a:r>
                    </a:p>
                    <a:p>
                      <a:pPr algn="ctr"/>
                      <a:r>
                        <a:rPr lang="fr-FR" sz="3200" b="1" baseline="0" dirty="0" smtClean="0"/>
                        <a:t>Vision nocturne</a:t>
                      </a:r>
                      <a:endParaRPr lang="fr-FR" sz="3200" b="1" dirty="0"/>
                    </a:p>
                  </a:txBody>
                  <a:tcPr/>
                </a:tc>
                <a:tc>
                  <a:txBody>
                    <a:bodyPr/>
                    <a:lstStyle/>
                    <a:p>
                      <a:pPr algn="ctr"/>
                      <a:r>
                        <a:rPr lang="fr-FR" sz="3200" b="1" dirty="0" smtClean="0"/>
                        <a:t>Sensibles à la</a:t>
                      </a:r>
                      <a:r>
                        <a:rPr lang="fr-FR" sz="3200" b="1" baseline="0" dirty="0" smtClean="0"/>
                        <a:t> lumière forte;</a:t>
                      </a:r>
                    </a:p>
                    <a:p>
                      <a:pPr algn="ctr"/>
                      <a:r>
                        <a:rPr lang="fr-FR" sz="3200" b="1" baseline="0" dirty="0" smtClean="0"/>
                        <a:t>Vision diurne</a:t>
                      </a:r>
                      <a:endParaRPr lang="fr-FR" sz="3200" b="1" dirty="0"/>
                    </a:p>
                  </a:txBody>
                  <a:tcPr/>
                </a:tc>
              </a:tr>
              <a:tr h="370840">
                <a:tc>
                  <a:txBody>
                    <a:bodyPr/>
                    <a:lstStyle/>
                    <a:p>
                      <a:r>
                        <a:rPr lang="fr-FR" sz="3200" b="1" dirty="0" smtClean="0">
                          <a:solidFill>
                            <a:srgbClr val="0000CC"/>
                          </a:solidFill>
                        </a:rPr>
                        <a:t>Acuité</a:t>
                      </a:r>
                      <a:endParaRPr lang="fr-FR" sz="3200" b="1" dirty="0">
                        <a:solidFill>
                          <a:srgbClr val="0000CC"/>
                        </a:solidFill>
                      </a:endParaRPr>
                    </a:p>
                  </a:txBody>
                  <a:tcPr/>
                </a:tc>
                <a:tc>
                  <a:txBody>
                    <a:bodyPr/>
                    <a:lstStyle/>
                    <a:p>
                      <a:pPr algn="ctr"/>
                      <a:r>
                        <a:rPr lang="fr-FR" sz="3200" b="1" dirty="0" smtClean="0"/>
                        <a:t>Faible acuité visuelle </a:t>
                      </a:r>
                      <a:endParaRPr lang="fr-FR" sz="3200" b="1" dirty="0"/>
                    </a:p>
                  </a:txBody>
                  <a:tcPr/>
                </a:tc>
                <a:tc>
                  <a:txBody>
                    <a:bodyPr/>
                    <a:lstStyle/>
                    <a:p>
                      <a:pPr algn="ctr"/>
                      <a:r>
                        <a:rPr lang="fr-FR" sz="3200" b="1" dirty="0" smtClean="0"/>
                        <a:t>Forte acuité visuelle </a:t>
                      </a:r>
                      <a:endParaRPr lang="fr-FR" sz="3200" b="1" dirty="0"/>
                    </a:p>
                  </a:txBody>
                  <a:tcPr/>
                </a:tc>
              </a:tr>
              <a:tr h="370840">
                <a:tc>
                  <a:txBody>
                    <a:bodyPr/>
                    <a:lstStyle/>
                    <a:p>
                      <a:r>
                        <a:rPr lang="fr-FR" sz="3200" b="1" dirty="0" smtClean="0">
                          <a:solidFill>
                            <a:srgbClr val="0000CC"/>
                          </a:solidFill>
                        </a:rPr>
                        <a:t>Adaptation à l’obscurité</a:t>
                      </a:r>
                      <a:endParaRPr lang="fr-FR" sz="3200" b="1" dirty="0">
                        <a:solidFill>
                          <a:srgbClr val="0000CC"/>
                        </a:solidFill>
                      </a:endParaRPr>
                    </a:p>
                  </a:txBody>
                  <a:tcPr/>
                </a:tc>
                <a:tc>
                  <a:txBody>
                    <a:bodyPr/>
                    <a:lstStyle/>
                    <a:p>
                      <a:pPr algn="ctr"/>
                      <a:r>
                        <a:rPr lang="fr-FR" sz="3200" b="1" dirty="0" smtClean="0"/>
                        <a:t>Ils s’adaptent tardivement</a:t>
                      </a:r>
                      <a:endParaRPr lang="fr-FR" sz="3200" b="1" dirty="0"/>
                    </a:p>
                  </a:txBody>
                  <a:tcPr/>
                </a:tc>
                <a:tc>
                  <a:txBody>
                    <a:bodyPr/>
                    <a:lstStyle/>
                    <a:p>
                      <a:pPr algn="ctr"/>
                      <a:r>
                        <a:rPr lang="fr-FR" sz="3200" b="1" dirty="0" smtClean="0"/>
                        <a:t>Ils s’adaptent les premiers</a:t>
                      </a:r>
                      <a:endParaRPr lang="fr-FR" sz="3200" b="1" dirty="0"/>
                    </a:p>
                  </a:txBody>
                  <a:tcPr/>
                </a:tc>
              </a:tr>
              <a:tr h="370840">
                <a:tc>
                  <a:txBody>
                    <a:bodyPr/>
                    <a:lstStyle/>
                    <a:p>
                      <a:r>
                        <a:rPr lang="fr-FR" sz="3200" b="1" dirty="0" smtClean="0">
                          <a:solidFill>
                            <a:srgbClr val="0000CC"/>
                          </a:solidFill>
                        </a:rPr>
                        <a:t>Vision des couleurs</a:t>
                      </a:r>
                      <a:endParaRPr lang="fr-FR" sz="3200" b="1" dirty="0">
                        <a:solidFill>
                          <a:srgbClr val="0000CC"/>
                        </a:solidFill>
                      </a:endParaRPr>
                    </a:p>
                  </a:txBody>
                  <a:tcPr/>
                </a:tc>
                <a:tc>
                  <a:txBody>
                    <a:bodyPr/>
                    <a:lstStyle/>
                    <a:p>
                      <a:pPr algn="ctr"/>
                      <a:r>
                        <a:rPr lang="fr-FR" sz="3200" b="1" dirty="0" smtClean="0"/>
                        <a:t>Non </a:t>
                      </a:r>
                      <a:endParaRPr lang="fr-FR" sz="3200" b="1" dirty="0"/>
                    </a:p>
                  </a:txBody>
                  <a:tcPr/>
                </a:tc>
                <a:tc>
                  <a:txBody>
                    <a:bodyPr/>
                    <a:lstStyle/>
                    <a:p>
                      <a:pPr algn="ctr"/>
                      <a:r>
                        <a:rPr lang="fr-FR" sz="3200" b="1" dirty="0" smtClean="0"/>
                        <a:t>Oui </a:t>
                      </a:r>
                      <a:endParaRPr lang="fr-FR" sz="3200" b="1" dirty="0"/>
                    </a:p>
                  </a:txBody>
                  <a:tcPr/>
                </a:tc>
              </a:tr>
            </a:tbl>
          </a:graphicData>
        </a:graphic>
      </p:graphicFrame>
      <p:cxnSp>
        <p:nvCxnSpPr>
          <p:cNvPr id="6" name="Connecteur droit 5"/>
          <p:cNvCxnSpPr/>
          <p:nvPr/>
        </p:nvCxnSpPr>
        <p:spPr>
          <a:xfrm flipV="1">
            <a:off x="0" y="2636838"/>
            <a:ext cx="9144000" cy="71437"/>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36513" y="3716338"/>
            <a:ext cx="9144000" cy="73025"/>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36513" y="4797425"/>
            <a:ext cx="9144001" cy="7143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36513" y="5805488"/>
            <a:ext cx="9144001" cy="71437"/>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059113" y="549275"/>
            <a:ext cx="0" cy="532765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6084888" y="549275"/>
            <a:ext cx="0" cy="532765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Espace réservé de la date 13"/>
          <p:cNvSpPr>
            <a:spLocks noGrp="1"/>
          </p:cNvSpPr>
          <p:nvPr>
            <p:ph type="dt" sz="half" idx="10"/>
          </p:nvPr>
        </p:nvSpPr>
        <p:spPr/>
        <p:txBody>
          <a:bodyPr/>
          <a:lstStyle/>
          <a:p>
            <a:pPr>
              <a:defRPr/>
            </a:pPr>
            <a:fld id="{2E1A1B51-BA57-4629-B17C-BEB296F6E504}" type="datetime1">
              <a:rPr lang="fr-FR" smtClean="0"/>
              <a:pPr>
                <a:defRPr/>
              </a:pPr>
              <a:t>06/12/2022</a:t>
            </a:fld>
            <a:endParaRPr lang="fr-FR"/>
          </a:p>
        </p:txBody>
      </p:sp>
      <p:sp>
        <p:nvSpPr>
          <p:cNvPr id="15" name="Espace réservé du numéro de diapositive 14"/>
          <p:cNvSpPr>
            <a:spLocks noGrp="1"/>
          </p:cNvSpPr>
          <p:nvPr>
            <p:ph type="sldNum" sz="quarter" idx="12"/>
          </p:nvPr>
        </p:nvSpPr>
        <p:spPr/>
        <p:txBody>
          <a:bodyPr/>
          <a:lstStyle/>
          <a:p>
            <a:pPr>
              <a:defRPr/>
            </a:pPr>
            <a:fld id="{28BFA3A9-5916-4883-A46C-5161D0EE3576}" type="slidenum">
              <a:rPr lang="fr-FR" smtClean="0"/>
              <a:pPr>
                <a:defRPr/>
              </a:pPr>
              <a:t>50</a:t>
            </a:fld>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p:nvPr>
        </p:nvSpPr>
        <p:spPr>
          <a:xfrm>
            <a:off x="428625" y="0"/>
            <a:ext cx="8229600" cy="654050"/>
          </a:xfrm>
          <a:solidFill>
            <a:srgbClr val="0000CC"/>
          </a:solidFill>
        </p:spPr>
        <p:txBody>
          <a:bodyPr/>
          <a:lstStyle/>
          <a:p>
            <a:pPr eaLnBrk="1" hangingPunct="1"/>
            <a:r>
              <a:rPr lang="fr-FR" b="1" dirty="0" smtClean="0">
                <a:solidFill>
                  <a:srgbClr val="FFFF00"/>
                </a:solidFill>
              </a:rPr>
              <a:t>LES PHOTORÉCEPTEURS </a:t>
            </a:r>
          </a:p>
        </p:txBody>
      </p:sp>
      <p:sp>
        <p:nvSpPr>
          <p:cNvPr id="73731" name="Espace réservé du contenu 2"/>
          <p:cNvSpPr>
            <a:spLocks noGrp="1"/>
          </p:cNvSpPr>
          <p:nvPr>
            <p:ph idx="1"/>
          </p:nvPr>
        </p:nvSpPr>
        <p:spPr>
          <a:xfrm>
            <a:off x="0" y="785813"/>
            <a:ext cx="9144000" cy="5786437"/>
          </a:xfrm>
        </p:spPr>
        <p:txBody>
          <a:bodyPr/>
          <a:lstStyle/>
          <a:p>
            <a:pPr eaLnBrk="1" hangingPunct="1"/>
            <a:r>
              <a:rPr lang="fr-FR" smtClean="0">
                <a:solidFill>
                  <a:srgbClr val="0000FF"/>
                </a:solidFill>
              </a:rPr>
              <a:t>Les </a:t>
            </a:r>
            <a:r>
              <a:rPr lang="fr-FR" b="1" smtClean="0">
                <a:solidFill>
                  <a:srgbClr val="0000FF"/>
                </a:solidFill>
              </a:rPr>
              <a:t>bâtonnets</a:t>
            </a:r>
            <a:r>
              <a:rPr lang="fr-FR" smtClean="0">
                <a:solidFill>
                  <a:srgbClr val="0000FF"/>
                </a:solidFill>
              </a:rPr>
              <a:t> ont </a:t>
            </a:r>
            <a:r>
              <a:rPr lang="fr-FR" b="1" smtClean="0">
                <a:solidFill>
                  <a:srgbClr val="FF0000"/>
                </a:solidFill>
              </a:rPr>
              <a:t>1</a:t>
            </a:r>
            <a:r>
              <a:rPr lang="fr-FR" smtClean="0">
                <a:solidFill>
                  <a:srgbClr val="0000FF"/>
                </a:solidFill>
              </a:rPr>
              <a:t> </a:t>
            </a:r>
            <a:r>
              <a:rPr lang="fr-FR" b="1" smtClean="0">
                <a:solidFill>
                  <a:srgbClr val="FF0000"/>
                </a:solidFill>
              </a:rPr>
              <a:t>seul type </a:t>
            </a:r>
            <a:r>
              <a:rPr lang="fr-FR" smtClean="0">
                <a:solidFill>
                  <a:srgbClr val="0000FF"/>
                </a:solidFill>
              </a:rPr>
              <a:t>de </a:t>
            </a:r>
            <a:r>
              <a:rPr lang="fr-FR" b="1" smtClean="0">
                <a:solidFill>
                  <a:srgbClr val="0000FF"/>
                </a:solidFill>
              </a:rPr>
              <a:t>pigment</a:t>
            </a:r>
            <a:r>
              <a:rPr lang="fr-FR" smtClean="0">
                <a:solidFill>
                  <a:srgbClr val="0000FF"/>
                </a:solidFill>
              </a:rPr>
              <a:t> visuel:</a:t>
            </a:r>
            <a:r>
              <a:rPr lang="fr-FR" b="1" smtClean="0">
                <a:solidFill>
                  <a:srgbClr val="0000FF"/>
                </a:solidFill>
              </a:rPr>
              <a:t> </a:t>
            </a:r>
            <a:r>
              <a:rPr lang="fr-FR" b="1" smtClean="0">
                <a:solidFill>
                  <a:srgbClr val="FF0000"/>
                </a:solidFill>
              </a:rPr>
              <a:t>RHODOPSINE</a:t>
            </a:r>
          </a:p>
          <a:p>
            <a:pPr eaLnBrk="1" hangingPunct="1"/>
            <a:r>
              <a:rPr lang="fr-FR" smtClean="0">
                <a:solidFill>
                  <a:srgbClr val="0000FF"/>
                </a:solidFill>
              </a:rPr>
              <a:t>Les</a:t>
            </a:r>
            <a:r>
              <a:rPr lang="fr-FR" b="1" smtClean="0">
                <a:solidFill>
                  <a:srgbClr val="0000FF"/>
                </a:solidFill>
              </a:rPr>
              <a:t> cônes</a:t>
            </a:r>
            <a:r>
              <a:rPr lang="fr-FR" b="1" smtClean="0">
                <a:solidFill>
                  <a:srgbClr val="FF0000"/>
                </a:solidFill>
              </a:rPr>
              <a:t> </a:t>
            </a:r>
            <a:r>
              <a:rPr lang="fr-FR" smtClean="0">
                <a:solidFill>
                  <a:srgbClr val="0000FF"/>
                </a:solidFill>
              </a:rPr>
              <a:t>ont</a:t>
            </a:r>
            <a:r>
              <a:rPr lang="fr-FR" b="1" smtClean="0">
                <a:solidFill>
                  <a:srgbClr val="FF0000"/>
                </a:solidFill>
              </a:rPr>
              <a:t> 3 types</a:t>
            </a:r>
            <a:r>
              <a:rPr lang="fr-FR" smtClean="0">
                <a:solidFill>
                  <a:srgbClr val="0000FF"/>
                </a:solidFill>
              </a:rPr>
              <a:t> de </a:t>
            </a:r>
            <a:r>
              <a:rPr lang="fr-FR" b="1" smtClean="0">
                <a:solidFill>
                  <a:srgbClr val="0000FF"/>
                </a:solidFill>
              </a:rPr>
              <a:t>pigments</a:t>
            </a:r>
            <a:r>
              <a:rPr lang="fr-FR" smtClean="0">
                <a:solidFill>
                  <a:srgbClr val="0000FF"/>
                </a:solidFill>
              </a:rPr>
              <a:t> visuels semblables à la rhodopsine</a:t>
            </a:r>
          </a:p>
          <a:p>
            <a:pPr eaLnBrk="1" hangingPunct="1">
              <a:buFont typeface="Arial" charset="0"/>
              <a:buNone/>
            </a:pPr>
            <a:r>
              <a:rPr lang="fr-FR" b="1" smtClean="0">
                <a:solidFill>
                  <a:srgbClr val="0000FF"/>
                </a:solidFill>
              </a:rPr>
              <a:t>L’œil des cônes pour la lumière </a:t>
            </a:r>
          </a:p>
          <a:p>
            <a:pPr eaLnBrk="1" hangingPunct="1">
              <a:buFont typeface="Wingdings" pitchFamily="2" charset="2"/>
              <a:buChar char="ü"/>
            </a:pPr>
            <a:r>
              <a:rPr lang="fr-FR" b="1" smtClean="0">
                <a:solidFill>
                  <a:srgbClr val="0000FF"/>
                </a:solidFill>
              </a:rPr>
              <a:t>Bleu </a:t>
            </a:r>
          </a:p>
          <a:p>
            <a:pPr eaLnBrk="1" hangingPunct="1">
              <a:buFont typeface="Wingdings" pitchFamily="2" charset="2"/>
              <a:buChar char="ü"/>
            </a:pPr>
            <a:r>
              <a:rPr lang="fr-FR" b="1" smtClean="0">
                <a:solidFill>
                  <a:srgbClr val="0000FF"/>
                </a:solidFill>
              </a:rPr>
              <a:t>Rouge</a:t>
            </a:r>
          </a:p>
          <a:p>
            <a:pPr eaLnBrk="1" hangingPunct="1">
              <a:buFont typeface="Wingdings" pitchFamily="2" charset="2"/>
              <a:buChar char="ü"/>
            </a:pPr>
            <a:r>
              <a:rPr lang="fr-FR" b="1" smtClean="0">
                <a:solidFill>
                  <a:srgbClr val="0000FF"/>
                </a:solidFill>
              </a:rPr>
              <a:t>Verte</a:t>
            </a:r>
          </a:p>
          <a:p>
            <a:pPr eaLnBrk="1" hangingPunct="1">
              <a:buFont typeface="Arial" charset="0"/>
              <a:buNone/>
            </a:pPr>
            <a:r>
              <a:rPr lang="fr-FR" b="1" smtClean="0">
                <a:solidFill>
                  <a:srgbClr val="0000FF"/>
                </a:solidFill>
              </a:rPr>
              <a:t>La cécité des couleurs = </a:t>
            </a:r>
            <a:r>
              <a:rPr lang="fr-FR" b="1" smtClean="0">
                <a:solidFill>
                  <a:srgbClr val="FF0000"/>
                </a:solidFill>
              </a:rPr>
              <a:t>achromatopsie</a:t>
            </a:r>
            <a:r>
              <a:rPr lang="fr-FR" b="1" smtClean="0">
                <a:solidFill>
                  <a:srgbClr val="0000FF"/>
                </a:solidFill>
              </a:rPr>
              <a:t> </a:t>
            </a:r>
          </a:p>
          <a:p>
            <a:pPr eaLnBrk="1" hangingPunct="1">
              <a:buFont typeface="Arial" charset="0"/>
              <a:buNone/>
            </a:pPr>
            <a:r>
              <a:rPr lang="fr-FR" b="1" smtClean="0">
                <a:solidFill>
                  <a:srgbClr val="0000FF"/>
                </a:solidFill>
              </a:rPr>
              <a:t>Exemple le daltonisme (vert et rouge)</a:t>
            </a:r>
            <a:endParaRPr lang="fr-FR" b="1" smtClean="0">
              <a:solidFill>
                <a:srgbClr val="FF0000"/>
              </a:solidFill>
            </a:endParaRPr>
          </a:p>
          <a:p>
            <a:pPr eaLnBrk="1" hangingPunct="1">
              <a:buFont typeface="Wingdings" pitchFamily="2" charset="2"/>
              <a:buChar char="ü"/>
            </a:pPr>
            <a:endParaRPr lang="fr-FR" b="1" smtClean="0">
              <a:solidFill>
                <a:srgbClr val="0000FF"/>
              </a:solidFill>
            </a:endParaRPr>
          </a:p>
          <a:p>
            <a:pPr eaLnBrk="1" hangingPunct="1">
              <a:buFont typeface="Arial" charset="0"/>
              <a:buNone/>
            </a:pPr>
            <a:endParaRPr lang="fr-FR" b="1" smtClean="0">
              <a:solidFill>
                <a:srgbClr val="FF0000"/>
              </a:solidFill>
            </a:endParaRPr>
          </a:p>
          <a:p>
            <a:pPr eaLnBrk="1" hangingPunct="1"/>
            <a:endParaRPr lang="fr-FR" smtClean="0">
              <a:solidFill>
                <a:srgbClr val="0000FF"/>
              </a:solidFill>
            </a:endParaRPr>
          </a:p>
        </p:txBody>
      </p:sp>
      <p:sp>
        <p:nvSpPr>
          <p:cNvPr id="4" name="Espace réservé de la date 3"/>
          <p:cNvSpPr>
            <a:spLocks noGrp="1"/>
          </p:cNvSpPr>
          <p:nvPr>
            <p:ph type="dt" sz="half" idx="10"/>
          </p:nvPr>
        </p:nvSpPr>
        <p:spPr/>
        <p:txBody>
          <a:bodyPr/>
          <a:lstStyle/>
          <a:p>
            <a:pPr>
              <a:defRPr/>
            </a:pPr>
            <a:fld id="{668BD487-7747-4F23-8C2A-392F1365DAAC}"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28BFA3A9-5916-4883-A46C-5161D0EE3576}" type="slidenum">
              <a:rPr lang="fr-FR" smtClean="0"/>
              <a:pPr>
                <a:defRPr/>
              </a:pPr>
              <a:t>51</a:t>
            </a:fld>
            <a:endParaRPr lang="fr-F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p:cNvSpPr>
            <a:spLocks noGrp="1"/>
          </p:cNvSpPr>
          <p:nvPr>
            <p:ph type="title"/>
          </p:nvPr>
        </p:nvSpPr>
        <p:spPr>
          <a:xfrm>
            <a:off x="500063" y="-214313"/>
            <a:ext cx="8229600" cy="618977"/>
          </a:xfrm>
          <a:solidFill>
            <a:srgbClr val="0000CC"/>
          </a:solidFill>
        </p:spPr>
        <p:txBody>
          <a:bodyPr/>
          <a:lstStyle/>
          <a:p>
            <a:pPr eaLnBrk="1" hangingPunct="1"/>
            <a:r>
              <a:rPr lang="fr-FR" b="1" dirty="0" smtClean="0">
                <a:solidFill>
                  <a:srgbClr val="FFFF00"/>
                </a:solidFill>
                <a:latin typeface="Times New Roman" pitchFamily="18" charset="0"/>
              </a:rPr>
              <a:t/>
            </a:r>
            <a:br>
              <a:rPr lang="fr-FR" b="1" dirty="0" smtClean="0">
                <a:solidFill>
                  <a:srgbClr val="FFFF00"/>
                </a:solidFill>
                <a:latin typeface="Times New Roman" pitchFamily="18" charset="0"/>
              </a:rPr>
            </a:br>
            <a:r>
              <a:rPr lang="fr-FR" b="1" dirty="0" smtClean="0">
                <a:solidFill>
                  <a:srgbClr val="FFFF00"/>
                </a:solidFill>
                <a:latin typeface="Times New Roman" pitchFamily="18" charset="0"/>
              </a:rPr>
              <a:t/>
            </a:r>
            <a:br>
              <a:rPr lang="fr-FR" b="1" dirty="0" smtClean="0">
                <a:solidFill>
                  <a:srgbClr val="FFFF00"/>
                </a:solidFill>
                <a:latin typeface="Times New Roman" pitchFamily="18" charset="0"/>
              </a:rPr>
            </a:br>
            <a:r>
              <a:rPr lang="fr-FR" sz="3200" b="1" dirty="0" smtClean="0">
                <a:solidFill>
                  <a:srgbClr val="FFFF00"/>
                </a:solidFill>
                <a:latin typeface="Times New Roman" pitchFamily="18" charset="0"/>
              </a:rPr>
              <a:t>C- La </a:t>
            </a:r>
            <a:r>
              <a:rPr lang="fr-FR" sz="3200" b="1" dirty="0" err="1" smtClean="0">
                <a:solidFill>
                  <a:srgbClr val="FFFF00"/>
                </a:solidFill>
                <a:latin typeface="Times New Roman" pitchFamily="18" charset="0"/>
              </a:rPr>
              <a:t>phototransduction</a:t>
            </a:r>
            <a:r>
              <a:rPr lang="fr-FR" b="1" dirty="0" smtClean="0">
                <a:solidFill>
                  <a:srgbClr val="FFFF00"/>
                </a:solidFill>
                <a:latin typeface="Times New Roman" pitchFamily="18" charset="0"/>
              </a:rPr>
              <a:t/>
            </a:r>
            <a:br>
              <a:rPr lang="fr-FR" b="1" dirty="0" smtClean="0">
                <a:solidFill>
                  <a:srgbClr val="FFFF00"/>
                </a:solidFill>
                <a:latin typeface="Times New Roman" pitchFamily="18" charset="0"/>
              </a:rPr>
            </a:br>
            <a:r>
              <a:rPr lang="fr-FR" b="1" dirty="0" smtClean="0">
                <a:solidFill>
                  <a:srgbClr val="FFFF00"/>
                </a:solidFill>
                <a:latin typeface="Times New Roman" pitchFamily="18" charset="0"/>
              </a:rPr>
              <a:t/>
            </a:r>
            <a:br>
              <a:rPr lang="fr-FR" b="1" dirty="0" smtClean="0">
                <a:solidFill>
                  <a:srgbClr val="FFFF00"/>
                </a:solidFill>
                <a:latin typeface="Times New Roman" pitchFamily="18" charset="0"/>
              </a:rPr>
            </a:br>
            <a:endParaRPr lang="fr-FR" b="1" dirty="0" smtClean="0">
              <a:solidFill>
                <a:srgbClr val="FFFF00"/>
              </a:solidFill>
            </a:endParaRPr>
          </a:p>
        </p:txBody>
      </p:sp>
      <p:sp>
        <p:nvSpPr>
          <p:cNvPr id="75779" name="Espace réservé du contenu 2"/>
          <p:cNvSpPr>
            <a:spLocks noGrp="1"/>
          </p:cNvSpPr>
          <p:nvPr>
            <p:ph idx="1"/>
          </p:nvPr>
        </p:nvSpPr>
        <p:spPr>
          <a:xfrm>
            <a:off x="0" y="500063"/>
            <a:ext cx="9144000" cy="6357937"/>
          </a:xfrm>
        </p:spPr>
        <p:txBody>
          <a:bodyPr/>
          <a:lstStyle/>
          <a:p>
            <a:pPr eaLnBrk="1" hangingPunct="1">
              <a:buFont typeface="Arial" charset="0"/>
              <a:buNone/>
            </a:pPr>
            <a:r>
              <a:rPr lang="fr-FR" sz="3000" dirty="0" smtClean="0">
                <a:solidFill>
                  <a:srgbClr val="0000FF"/>
                </a:solidFill>
                <a:latin typeface="Times New Roman" pitchFamily="18" charset="0"/>
              </a:rPr>
              <a:t>C’est la </a:t>
            </a:r>
            <a:r>
              <a:rPr lang="fr-FR" sz="3000" b="1" dirty="0" smtClean="0">
                <a:solidFill>
                  <a:srgbClr val="0000FF"/>
                </a:solidFill>
                <a:latin typeface="Times New Roman" pitchFamily="18" charset="0"/>
              </a:rPr>
              <a:t>rhodopsine </a:t>
            </a:r>
            <a:r>
              <a:rPr lang="fr-FR" sz="3000" dirty="0" smtClean="0">
                <a:solidFill>
                  <a:srgbClr val="0000FF"/>
                </a:solidFill>
                <a:latin typeface="Times New Roman" pitchFamily="18" charset="0"/>
              </a:rPr>
              <a:t>qui en est responsable, composée:</a:t>
            </a:r>
          </a:p>
          <a:p>
            <a:pPr eaLnBrk="1" hangingPunct="1"/>
            <a:r>
              <a:rPr lang="fr-FR" sz="3000" b="1" dirty="0" smtClean="0">
                <a:solidFill>
                  <a:srgbClr val="0000FF"/>
                </a:solidFill>
                <a:latin typeface="Times New Roman" pitchFamily="18" charset="0"/>
              </a:rPr>
              <a:t>Opsine</a:t>
            </a:r>
          </a:p>
          <a:p>
            <a:pPr eaLnBrk="1" hangingPunct="1"/>
            <a:r>
              <a:rPr lang="fr-FR" sz="3000" b="1" dirty="0" smtClean="0">
                <a:solidFill>
                  <a:srgbClr val="0000FF"/>
                </a:solidFill>
                <a:latin typeface="Times New Roman" pitchFamily="18" charset="0"/>
              </a:rPr>
              <a:t>Rétinal </a:t>
            </a:r>
            <a:r>
              <a:rPr lang="fr-FR" sz="3000" dirty="0" smtClean="0">
                <a:solidFill>
                  <a:srgbClr val="0000FF"/>
                </a:solidFill>
                <a:latin typeface="Times New Roman" pitchFamily="18" charset="0"/>
              </a:rPr>
              <a:t>(dérivé de la vitamine A) </a:t>
            </a:r>
            <a:r>
              <a:rPr lang="fr-FR" sz="2800" dirty="0" smtClean="0">
                <a:solidFill>
                  <a:srgbClr val="0000FF"/>
                </a:solidFill>
                <a:latin typeface="Times New Roman" pitchFamily="18" charset="0"/>
              </a:rPr>
              <a:t>qui est la partie absorbant la lumière dans le pigment</a:t>
            </a:r>
          </a:p>
          <a:p>
            <a:pPr eaLnBrk="1" hangingPunct="1"/>
            <a:r>
              <a:rPr lang="fr-FR" sz="3000" b="1" dirty="0" smtClean="0">
                <a:solidFill>
                  <a:srgbClr val="FF0000"/>
                </a:solidFill>
                <a:latin typeface="Times New Roman" pitchFamily="18" charset="0"/>
              </a:rPr>
              <a:t>Absence de lumière</a:t>
            </a:r>
            <a:r>
              <a:rPr lang="fr-FR" sz="3000" dirty="0" smtClean="0">
                <a:solidFill>
                  <a:srgbClr val="0000FF"/>
                </a:solidFill>
                <a:latin typeface="Times New Roman" pitchFamily="18" charset="0"/>
              </a:rPr>
              <a:t>: le rétinal se fixe sur l’opsine</a:t>
            </a:r>
          </a:p>
          <a:p>
            <a:pPr eaLnBrk="1" hangingPunct="1"/>
            <a:r>
              <a:rPr lang="fr-FR" sz="3000" b="1" dirty="0" smtClean="0">
                <a:solidFill>
                  <a:srgbClr val="FF0000"/>
                </a:solidFill>
                <a:latin typeface="Times New Roman" pitchFamily="18" charset="0"/>
              </a:rPr>
              <a:t>Présence de lumière </a:t>
            </a:r>
            <a:r>
              <a:rPr lang="fr-FR" sz="3000" dirty="0" smtClean="0">
                <a:solidFill>
                  <a:srgbClr val="0000FF"/>
                </a:solidFill>
                <a:latin typeface="Times New Roman" pitchFamily="18" charset="0"/>
              </a:rPr>
              <a:t>: le rétinal se détache du pigment </a:t>
            </a:r>
          </a:p>
          <a:p>
            <a:pPr eaLnBrk="1" hangingPunct="1">
              <a:buFont typeface="Arial" charset="0"/>
              <a:buNone/>
            </a:pPr>
            <a:r>
              <a:rPr lang="fr-FR" sz="3000" dirty="0" smtClean="0">
                <a:solidFill>
                  <a:srgbClr val="0000FF"/>
                </a:solidFill>
                <a:latin typeface="Times New Roman" pitchFamily="18" charset="0"/>
              </a:rPr>
              <a:t>et change de configuration: c’est le </a:t>
            </a:r>
            <a:r>
              <a:rPr lang="fr-FR" sz="3000" b="1" dirty="0" smtClean="0">
                <a:solidFill>
                  <a:srgbClr val="FF0000"/>
                </a:solidFill>
                <a:latin typeface="Times New Roman" pitchFamily="18" charset="0"/>
              </a:rPr>
              <a:t>BLANCHIMENT</a:t>
            </a:r>
          </a:p>
          <a:p>
            <a:pPr algn="just" eaLnBrk="1" hangingPunct="1">
              <a:buFont typeface="Arial" charset="0"/>
              <a:buNone/>
            </a:pPr>
            <a:r>
              <a:rPr lang="fr-FR" sz="3000" dirty="0" smtClean="0">
                <a:solidFill>
                  <a:srgbClr val="0000FF"/>
                </a:solidFill>
                <a:latin typeface="Times New Roman" pitchFamily="18" charset="0"/>
              </a:rPr>
              <a:t>Les signaux électriques se produisent en réponse aux mouvements des ions entre </a:t>
            </a:r>
            <a:r>
              <a:rPr lang="fr-FR" sz="3000" b="1" dirty="0" smtClean="0">
                <a:solidFill>
                  <a:srgbClr val="0000FF"/>
                </a:solidFill>
                <a:latin typeface="Times New Roman" pitchFamily="18" charset="0"/>
              </a:rPr>
              <a:t>Milieu extra cellulaire </a:t>
            </a:r>
            <a:r>
              <a:rPr lang="fr-FR" sz="3000" dirty="0" smtClean="0">
                <a:solidFill>
                  <a:srgbClr val="0000FF"/>
                </a:solidFill>
                <a:latin typeface="Times New Roman" pitchFamily="18" charset="0"/>
              </a:rPr>
              <a:t>et </a:t>
            </a:r>
            <a:r>
              <a:rPr lang="fr-FR" sz="3000" b="1" dirty="0" smtClean="0">
                <a:solidFill>
                  <a:srgbClr val="0000FF"/>
                </a:solidFill>
                <a:latin typeface="Times New Roman" pitchFamily="18" charset="0"/>
              </a:rPr>
              <a:t>Milieu intra cellulaire</a:t>
            </a:r>
          </a:p>
          <a:p>
            <a:pPr algn="just" eaLnBrk="1" hangingPunct="1">
              <a:buFont typeface="Arial" charset="0"/>
              <a:buNone/>
            </a:pPr>
            <a:r>
              <a:rPr lang="fr-FR" sz="3000" dirty="0" smtClean="0">
                <a:solidFill>
                  <a:srgbClr val="0000FF"/>
                </a:solidFill>
                <a:latin typeface="Times New Roman" pitchFamily="18" charset="0"/>
              </a:rPr>
              <a:t>Les bâtonnets contiennent canaux des ioniques qui permettent: entrées de Na</a:t>
            </a:r>
            <a:r>
              <a:rPr lang="fr-FR" sz="1800" dirty="0" smtClean="0">
                <a:solidFill>
                  <a:srgbClr val="0000FF"/>
                </a:solidFill>
                <a:latin typeface="Times New Roman" pitchFamily="18" charset="0"/>
              </a:rPr>
              <a:t>+</a:t>
            </a:r>
            <a:r>
              <a:rPr lang="fr-FR" sz="3000" dirty="0" smtClean="0">
                <a:solidFill>
                  <a:srgbClr val="0000FF"/>
                </a:solidFill>
                <a:latin typeface="Times New Roman" pitchFamily="18" charset="0"/>
              </a:rPr>
              <a:t>  sorties de K</a:t>
            </a:r>
            <a:r>
              <a:rPr lang="fr-FR" sz="1600" dirty="0" smtClean="0">
                <a:solidFill>
                  <a:srgbClr val="0000FF"/>
                </a:solidFill>
                <a:latin typeface="Times New Roman" pitchFamily="18" charset="0"/>
              </a:rPr>
              <a:t>+</a:t>
            </a:r>
            <a:endParaRPr lang="fr-FR" sz="3000" dirty="0" smtClean="0">
              <a:solidFill>
                <a:srgbClr val="0000FF"/>
              </a:solidFill>
            </a:endParaRPr>
          </a:p>
        </p:txBody>
      </p:sp>
      <p:sp>
        <p:nvSpPr>
          <p:cNvPr id="4" name="Espace réservé de la date 3"/>
          <p:cNvSpPr>
            <a:spLocks noGrp="1"/>
          </p:cNvSpPr>
          <p:nvPr>
            <p:ph type="dt" sz="half" idx="10"/>
          </p:nvPr>
        </p:nvSpPr>
        <p:spPr/>
        <p:txBody>
          <a:bodyPr/>
          <a:lstStyle/>
          <a:p>
            <a:pPr>
              <a:defRPr/>
            </a:pPr>
            <a:fld id="{41964D9F-25F9-44DF-9B5F-349F892BE9C6}"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28BFA3A9-5916-4883-A46C-5161D0EE3576}" type="slidenum">
              <a:rPr lang="fr-FR" smtClean="0"/>
              <a:pPr>
                <a:defRPr/>
              </a:pPr>
              <a:t>52</a:t>
            </a:fld>
            <a:endParaRPr lang="fr-F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oupe rétine3"/>
          <p:cNvPicPr>
            <a:picLocks noChangeAspect="1" noChangeArrowheads="1"/>
          </p:cNvPicPr>
          <p:nvPr/>
        </p:nvPicPr>
        <p:blipFill>
          <a:blip r:embed="rId3" cstate="print"/>
          <a:srcRect/>
          <a:stretch>
            <a:fillRect/>
          </a:stretch>
        </p:blipFill>
        <p:spPr bwMode="auto">
          <a:xfrm>
            <a:off x="2209800" y="914400"/>
            <a:ext cx="5233988" cy="5483225"/>
          </a:xfrm>
          <a:prstGeom prst="rect">
            <a:avLst/>
          </a:prstGeom>
          <a:noFill/>
          <a:ln w="9525">
            <a:noFill/>
            <a:miter lim="800000"/>
            <a:headEnd/>
            <a:tailEnd/>
          </a:ln>
        </p:spPr>
      </p:pic>
      <p:sp>
        <p:nvSpPr>
          <p:cNvPr id="82947" name="Rectangle 3"/>
          <p:cNvSpPr>
            <a:spLocks noChangeArrowheads="1"/>
          </p:cNvSpPr>
          <p:nvPr/>
        </p:nvSpPr>
        <p:spPr bwMode="auto">
          <a:xfrm>
            <a:off x="2362200" y="209550"/>
            <a:ext cx="5638800" cy="387350"/>
          </a:xfrm>
          <a:prstGeom prst="rect">
            <a:avLst/>
          </a:prstGeom>
          <a:noFill/>
          <a:ln w="9525">
            <a:noFill/>
            <a:miter lim="800000"/>
            <a:headEnd/>
            <a:tailEnd/>
          </a:ln>
        </p:spPr>
        <p:txBody>
          <a:bodyPr wrap="none">
            <a:spAutoFit/>
          </a:bodyPr>
          <a:lstStyle/>
          <a:p>
            <a:pPr>
              <a:lnSpc>
                <a:spcPct val="80000"/>
              </a:lnSpc>
            </a:pPr>
            <a:r>
              <a:rPr lang="fr-FR">
                <a:solidFill>
                  <a:srgbClr val="6600CC"/>
                </a:solidFill>
              </a:rPr>
              <a:t>D- Circuits fondamentaux de la rétine</a:t>
            </a:r>
          </a:p>
        </p:txBody>
      </p:sp>
      <p:sp>
        <p:nvSpPr>
          <p:cNvPr id="82948" name="Text Box 4"/>
          <p:cNvSpPr txBox="1">
            <a:spLocks noChangeArrowheads="1"/>
          </p:cNvSpPr>
          <p:nvPr/>
        </p:nvSpPr>
        <p:spPr bwMode="auto">
          <a:xfrm>
            <a:off x="-76200" y="3295650"/>
            <a:ext cx="2763838" cy="360363"/>
          </a:xfrm>
          <a:prstGeom prst="rect">
            <a:avLst/>
          </a:prstGeom>
          <a:noFill/>
          <a:ln w="9525">
            <a:noFill/>
            <a:miter lim="800000"/>
            <a:headEnd/>
            <a:tailEnd/>
          </a:ln>
        </p:spPr>
        <p:txBody>
          <a:bodyPr wrap="none">
            <a:spAutoFit/>
          </a:bodyPr>
          <a:lstStyle/>
          <a:p>
            <a:pPr>
              <a:lnSpc>
                <a:spcPct val="80000"/>
              </a:lnSpc>
            </a:pPr>
            <a:r>
              <a:rPr lang="fr-FR" sz="2200" b="0"/>
              <a:t>Cellules horizontales</a:t>
            </a:r>
          </a:p>
        </p:txBody>
      </p:sp>
      <p:sp>
        <p:nvSpPr>
          <p:cNvPr id="82949" name="Text Box 5"/>
          <p:cNvSpPr txBox="1">
            <a:spLocks noChangeArrowheads="1"/>
          </p:cNvSpPr>
          <p:nvPr/>
        </p:nvSpPr>
        <p:spPr bwMode="auto">
          <a:xfrm>
            <a:off x="6334125" y="3732213"/>
            <a:ext cx="2047875" cy="628650"/>
          </a:xfrm>
          <a:prstGeom prst="rect">
            <a:avLst/>
          </a:prstGeom>
          <a:noFill/>
          <a:ln w="9525">
            <a:noFill/>
            <a:miter lim="800000"/>
            <a:headEnd/>
            <a:tailEnd/>
          </a:ln>
        </p:spPr>
        <p:txBody>
          <a:bodyPr wrap="none">
            <a:spAutoFit/>
          </a:bodyPr>
          <a:lstStyle/>
          <a:p>
            <a:pPr algn="ctr">
              <a:lnSpc>
                <a:spcPct val="80000"/>
              </a:lnSpc>
            </a:pPr>
            <a:r>
              <a:rPr lang="fr-FR" sz="2200" b="0"/>
              <a:t>Cellules gliales</a:t>
            </a:r>
          </a:p>
          <a:p>
            <a:pPr algn="ctr">
              <a:lnSpc>
                <a:spcPct val="80000"/>
              </a:lnSpc>
            </a:pPr>
            <a:r>
              <a:rPr lang="fr-FR" sz="2200" b="0"/>
              <a:t>(Müller)</a:t>
            </a:r>
          </a:p>
        </p:txBody>
      </p:sp>
      <p:sp>
        <p:nvSpPr>
          <p:cNvPr id="82950" name="Text Box 6"/>
          <p:cNvSpPr txBox="1">
            <a:spLocks noChangeArrowheads="1"/>
          </p:cNvSpPr>
          <p:nvPr/>
        </p:nvSpPr>
        <p:spPr bwMode="auto">
          <a:xfrm>
            <a:off x="6019800" y="3067050"/>
            <a:ext cx="2452688" cy="360363"/>
          </a:xfrm>
          <a:prstGeom prst="rect">
            <a:avLst/>
          </a:prstGeom>
          <a:noFill/>
          <a:ln w="9525">
            <a:noFill/>
            <a:miter lim="800000"/>
            <a:headEnd/>
            <a:tailEnd/>
          </a:ln>
        </p:spPr>
        <p:txBody>
          <a:bodyPr wrap="none">
            <a:spAutoFit/>
          </a:bodyPr>
          <a:lstStyle/>
          <a:p>
            <a:pPr>
              <a:lnSpc>
                <a:spcPct val="80000"/>
              </a:lnSpc>
            </a:pPr>
            <a:r>
              <a:rPr lang="fr-FR" sz="2200" b="0"/>
              <a:t>Cellules bipolaires</a:t>
            </a:r>
          </a:p>
        </p:txBody>
      </p:sp>
      <p:sp>
        <p:nvSpPr>
          <p:cNvPr id="82951" name="Text Box 7"/>
          <p:cNvSpPr txBox="1">
            <a:spLocks noChangeArrowheads="1"/>
          </p:cNvSpPr>
          <p:nvPr/>
        </p:nvSpPr>
        <p:spPr bwMode="auto">
          <a:xfrm>
            <a:off x="1752600" y="5614988"/>
            <a:ext cx="1474788" cy="628650"/>
          </a:xfrm>
          <a:prstGeom prst="rect">
            <a:avLst/>
          </a:prstGeom>
          <a:noFill/>
          <a:ln w="9525">
            <a:noFill/>
            <a:miter lim="800000"/>
            <a:headEnd/>
            <a:tailEnd/>
          </a:ln>
        </p:spPr>
        <p:txBody>
          <a:bodyPr wrap="none">
            <a:spAutoFit/>
          </a:bodyPr>
          <a:lstStyle/>
          <a:p>
            <a:pPr>
              <a:lnSpc>
                <a:spcPct val="80000"/>
              </a:lnSpc>
            </a:pPr>
            <a:r>
              <a:rPr lang="fr-FR" sz="2200" b="0"/>
              <a:t>Cellules </a:t>
            </a:r>
          </a:p>
          <a:p>
            <a:pPr>
              <a:lnSpc>
                <a:spcPct val="80000"/>
              </a:lnSpc>
            </a:pPr>
            <a:r>
              <a:rPr lang="fr-FR" sz="2200" b="0"/>
              <a:t>amacrines</a:t>
            </a:r>
          </a:p>
        </p:txBody>
      </p:sp>
      <p:sp>
        <p:nvSpPr>
          <p:cNvPr id="82952" name="Text Box 8"/>
          <p:cNvSpPr txBox="1">
            <a:spLocks noChangeArrowheads="1"/>
          </p:cNvSpPr>
          <p:nvPr/>
        </p:nvSpPr>
        <p:spPr bwMode="auto">
          <a:xfrm>
            <a:off x="5703888" y="6227763"/>
            <a:ext cx="2003425" cy="628650"/>
          </a:xfrm>
          <a:prstGeom prst="rect">
            <a:avLst/>
          </a:prstGeom>
          <a:noFill/>
          <a:ln w="9525">
            <a:noFill/>
            <a:miter lim="800000"/>
            <a:headEnd/>
            <a:tailEnd/>
          </a:ln>
        </p:spPr>
        <p:txBody>
          <a:bodyPr wrap="none">
            <a:spAutoFit/>
          </a:bodyPr>
          <a:lstStyle/>
          <a:p>
            <a:pPr algn="ctr">
              <a:lnSpc>
                <a:spcPct val="80000"/>
              </a:lnSpc>
            </a:pPr>
            <a:r>
              <a:rPr lang="fr-FR" sz="2200" b="0"/>
              <a:t>Cellules </a:t>
            </a:r>
          </a:p>
          <a:p>
            <a:pPr algn="ctr">
              <a:lnSpc>
                <a:spcPct val="80000"/>
              </a:lnSpc>
            </a:pPr>
            <a:r>
              <a:rPr lang="fr-FR" sz="2200" b="0"/>
              <a:t>ganglionnaires</a:t>
            </a:r>
          </a:p>
        </p:txBody>
      </p:sp>
      <p:sp>
        <p:nvSpPr>
          <p:cNvPr id="82953" name="Text Box 9"/>
          <p:cNvSpPr txBox="1">
            <a:spLocks noChangeArrowheads="1"/>
          </p:cNvSpPr>
          <p:nvPr/>
        </p:nvSpPr>
        <p:spPr bwMode="auto">
          <a:xfrm>
            <a:off x="1673225" y="509588"/>
            <a:ext cx="1273175" cy="360362"/>
          </a:xfrm>
          <a:prstGeom prst="rect">
            <a:avLst/>
          </a:prstGeom>
          <a:noFill/>
          <a:ln w="9525">
            <a:noFill/>
            <a:miter lim="800000"/>
            <a:headEnd/>
            <a:tailEnd/>
          </a:ln>
        </p:spPr>
        <p:txBody>
          <a:bodyPr wrap="none">
            <a:spAutoFit/>
          </a:bodyPr>
          <a:lstStyle/>
          <a:p>
            <a:pPr>
              <a:lnSpc>
                <a:spcPct val="80000"/>
              </a:lnSpc>
            </a:pPr>
            <a:r>
              <a:rPr lang="fr-FR" sz="2200" b="0"/>
              <a:t>batônnet</a:t>
            </a:r>
          </a:p>
        </p:txBody>
      </p:sp>
      <p:sp>
        <p:nvSpPr>
          <p:cNvPr id="82954" name="Text Box 10"/>
          <p:cNvSpPr txBox="1">
            <a:spLocks noChangeArrowheads="1"/>
          </p:cNvSpPr>
          <p:nvPr/>
        </p:nvSpPr>
        <p:spPr bwMode="auto">
          <a:xfrm>
            <a:off x="4114800" y="585788"/>
            <a:ext cx="790575" cy="360362"/>
          </a:xfrm>
          <a:prstGeom prst="rect">
            <a:avLst/>
          </a:prstGeom>
          <a:noFill/>
          <a:ln w="9525">
            <a:noFill/>
            <a:miter lim="800000"/>
            <a:headEnd/>
            <a:tailEnd/>
          </a:ln>
        </p:spPr>
        <p:txBody>
          <a:bodyPr wrap="none">
            <a:spAutoFit/>
          </a:bodyPr>
          <a:lstStyle/>
          <a:p>
            <a:pPr>
              <a:lnSpc>
                <a:spcPct val="80000"/>
              </a:lnSpc>
            </a:pPr>
            <a:r>
              <a:rPr lang="fr-FR" sz="2200" b="0"/>
              <a:t>cône</a:t>
            </a:r>
          </a:p>
        </p:txBody>
      </p:sp>
      <p:sp>
        <p:nvSpPr>
          <p:cNvPr id="82955" name="Text Box 11"/>
          <p:cNvSpPr txBox="1">
            <a:spLocks noChangeArrowheads="1"/>
          </p:cNvSpPr>
          <p:nvPr/>
        </p:nvSpPr>
        <p:spPr bwMode="auto">
          <a:xfrm>
            <a:off x="-14288" y="3960813"/>
            <a:ext cx="2452688" cy="628650"/>
          </a:xfrm>
          <a:prstGeom prst="rect">
            <a:avLst/>
          </a:prstGeom>
          <a:noFill/>
          <a:ln w="9525">
            <a:noFill/>
            <a:miter lim="800000"/>
            <a:headEnd/>
            <a:tailEnd/>
          </a:ln>
        </p:spPr>
        <p:txBody>
          <a:bodyPr wrap="none">
            <a:spAutoFit/>
          </a:bodyPr>
          <a:lstStyle/>
          <a:p>
            <a:pPr algn="ctr">
              <a:lnSpc>
                <a:spcPct val="80000"/>
              </a:lnSpc>
            </a:pPr>
            <a:r>
              <a:rPr lang="fr-FR" sz="2200" b="0"/>
              <a:t>Cellules bipolaires</a:t>
            </a:r>
          </a:p>
          <a:p>
            <a:pPr algn="ctr">
              <a:lnSpc>
                <a:spcPct val="80000"/>
              </a:lnSpc>
            </a:pPr>
            <a:r>
              <a:rPr lang="fr-FR" sz="2200" b="0"/>
              <a:t>de bâtonnet</a:t>
            </a:r>
          </a:p>
        </p:txBody>
      </p:sp>
      <p:sp>
        <p:nvSpPr>
          <p:cNvPr id="82956" name="Text Box 12"/>
          <p:cNvSpPr txBox="1">
            <a:spLocks noChangeArrowheads="1"/>
          </p:cNvSpPr>
          <p:nvPr/>
        </p:nvSpPr>
        <p:spPr bwMode="auto">
          <a:xfrm>
            <a:off x="2924175" y="6407150"/>
            <a:ext cx="1101725" cy="360363"/>
          </a:xfrm>
          <a:prstGeom prst="rect">
            <a:avLst/>
          </a:prstGeom>
          <a:noFill/>
          <a:ln w="9525">
            <a:noFill/>
            <a:miter lim="800000"/>
            <a:headEnd/>
            <a:tailEnd/>
          </a:ln>
        </p:spPr>
        <p:txBody>
          <a:bodyPr wrap="none">
            <a:spAutoFit/>
          </a:bodyPr>
          <a:lstStyle/>
          <a:p>
            <a:pPr>
              <a:lnSpc>
                <a:spcPct val="80000"/>
              </a:lnSpc>
            </a:pPr>
            <a:r>
              <a:rPr lang="fr-FR" sz="2200" b="0"/>
              <a:t>lumière</a:t>
            </a:r>
          </a:p>
        </p:txBody>
      </p:sp>
      <p:sp>
        <p:nvSpPr>
          <p:cNvPr id="82957" name="Text Box 13"/>
          <p:cNvSpPr txBox="1">
            <a:spLocks noChangeArrowheads="1"/>
          </p:cNvSpPr>
          <p:nvPr/>
        </p:nvSpPr>
        <p:spPr bwMode="auto">
          <a:xfrm>
            <a:off x="2540000" y="2265363"/>
            <a:ext cx="1303338" cy="628650"/>
          </a:xfrm>
          <a:prstGeom prst="rect">
            <a:avLst/>
          </a:prstGeom>
          <a:noFill/>
          <a:ln w="9525">
            <a:noFill/>
            <a:miter lim="800000"/>
            <a:headEnd/>
            <a:tailEnd/>
          </a:ln>
        </p:spPr>
        <p:txBody>
          <a:bodyPr wrap="none">
            <a:spAutoFit/>
          </a:bodyPr>
          <a:lstStyle/>
          <a:p>
            <a:pPr algn="ctr">
              <a:lnSpc>
                <a:spcPct val="80000"/>
              </a:lnSpc>
            </a:pPr>
            <a:r>
              <a:rPr lang="fr-FR" sz="2200" b="0"/>
              <a:t>Jonction </a:t>
            </a:r>
          </a:p>
          <a:p>
            <a:pPr algn="ctr">
              <a:lnSpc>
                <a:spcPct val="80000"/>
              </a:lnSpc>
            </a:pPr>
            <a:r>
              <a:rPr lang="fr-FR" sz="2200" b="0"/>
              <a:t>gap</a:t>
            </a:r>
          </a:p>
        </p:txBody>
      </p:sp>
      <p:sp>
        <p:nvSpPr>
          <p:cNvPr id="82958" name="Text Box 14"/>
          <p:cNvSpPr txBox="1">
            <a:spLocks noChangeArrowheads="1"/>
          </p:cNvSpPr>
          <p:nvPr/>
        </p:nvSpPr>
        <p:spPr bwMode="auto">
          <a:xfrm>
            <a:off x="5562600" y="615950"/>
            <a:ext cx="2857500" cy="360363"/>
          </a:xfrm>
          <a:prstGeom prst="rect">
            <a:avLst/>
          </a:prstGeom>
          <a:noFill/>
          <a:ln w="9525">
            <a:noFill/>
            <a:miter lim="800000"/>
            <a:headEnd/>
            <a:tailEnd/>
          </a:ln>
        </p:spPr>
        <p:txBody>
          <a:bodyPr wrap="none">
            <a:spAutoFit/>
          </a:bodyPr>
          <a:lstStyle/>
          <a:p>
            <a:pPr>
              <a:lnSpc>
                <a:spcPct val="80000"/>
              </a:lnSpc>
            </a:pPr>
            <a:r>
              <a:rPr lang="fr-FR" sz="2200" b="0"/>
              <a:t>Cellules pigmentaires</a:t>
            </a:r>
          </a:p>
        </p:txBody>
      </p:sp>
      <p:sp>
        <p:nvSpPr>
          <p:cNvPr id="82959" name="AutoShape 15"/>
          <p:cNvSpPr>
            <a:spLocks noChangeArrowheads="1"/>
          </p:cNvSpPr>
          <p:nvPr/>
        </p:nvSpPr>
        <p:spPr bwMode="auto">
          <a:xfrm>
            <a:off x="3962400" y="6400800"/>
            <a:ext cx="838200" cy="381000"/>
          </a:xfrm>
          <a:prstGeom prst="upArrow">
            <a:avLst>
              <a:gd name="adj1" fmla="val 50000"/>
              <a:gd name="adj2" fmla="val 25000"/>
            </a:avLst>
          </a:prstGeom>
          <a:solidFill>
            <a:srgbClr val="FFFF66"/>
          </a:solidFill>
          <a:ln w="9525">
            <a:solidFill>
              <a:schemeClr val="tx1"/>
            </a:solidFill>
            <a:miter lim="800000"/>
            <a:headEnd/>
            <a:tailEnd/>
          </a:ln>
        </p:spPr>
        <p:txBody>
          <a:bodyPr wrap="none" anchor="ctr"/>
          <a:lstStyle/>
          <a:p>
            <a:endParaRPr lang="fr-FR" b="0"/>
          </a:p>
        </p:txBody>
      </p:sp>
      <p:sp>
        <p:nvSpPr>
          <p:cNvPr id="16" name="Espace réservé de la date 15"/>
          <p:cNvSpPr>
            <a:spLocks noGrp="1"/>
          </p:cNvSpPr>
          <p:nvPr>
            <p:ph type="dt" sz="half" idx="10"/>
          </p:nvPr>
        </p:nvSpPr>
        <p:spPr/>
        <p:txBody>
          <a:bodyPr/>
          <a:lstStyle/>
          <a:p>
            <a:pPr>
              <a:defRPr/>
            </a:pPr>
            <a:fld id="{C984783E-9BD4-4A64-942E-57B708A991E6}" type="datetime1">
              <a:rPr lang="fr-FR" smtClean="0"/>
              <a:pPr>
                <a:defRPr/>
              </a:pPr>
              <a:t>06/12/2022</a:t>
            </a:fld>
            <a:endParaRPr lang="fr-FR"/>
          </a:p>
        </p:txBody>
      </p:sp>
      <p:sp>
        <p:nvSpPr>
          <p:cNvPr id="17" name="Espace réservé du numéro de diapositive 16"/>
          <p:cNvSpPr>
            <a:spLocks noGrp="1"/>
          </p:cNvSpPr>
          <p:nvPr>
            <p:ph type="sldNum" sz="quarter" idx="12"/>
          </p:nvPr>
        </p:nvSpPr>
        <p:spPr/>
        <p:txBody>
          <a:bodyPr/>
          <a:lstStyle/>
          <a:p>
            <a:pPr>
              <a:defRPr/>
            </a:pPr>
            <a:fld id="{BB352CA9-A2B1-4202-BAE6-27BC7DE3E346}" type="slidenum">
              <a:rPr lang="fr-FR" smtClean="0"/>
              <a:pPr>
                <a:defRPr/>
              </a:pPr>
              <a:t>53</a:t>
            </a:fld>
            <a:endParaRPr lang="fr-F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p:nvPr>
        </p:nvSpPr>
        <p:spPr>
          <a:solidFill>
            <a:srgbClr val="0000CC"/>
          </a:solidFill>
        </p:spPr>
        <p:txBody>
          <a:bodyPr/>
          <a:lstStyle/>
          <a:p>
            <a:pPr eaLnBrk="1" hangingPunct="1"/>
            <a:r>
              <a:rPr lang="fr-FR" b="1" dirty="0" smtClean="0">
                <a:solidFill>
                  <a:srgbClr val="FFFF00"/>
                </a:solidFill>
              </a:rPr>
              <a:t>Traitement du signal lumineux</a:t>
            </a:r>
          </a:p>
        </p:txBody>
      </p:sp>
      <p:sp>
        <p:nvSpPr>
          <p:cNvPr id="88067" name="Espace réservé du contenu 2"/>
          <p:cNvSpPr>
            <a:spLocks noGrp="1"/>
          </p:cNvSpPr>
          <p:nvPr>
            <p:ph idx="1"/>
          </p:nvPr>
        </p:nvSpPr>
        <p:spPr/>
        <p:txBody>
          <a:bodyPr/>
          <a:lstStyle/>
          <a:p>
            <a:pPr eaLnBrk="1" hangingPunct="1"/>
            <a:r>
              <a:rPr lang="fr-FR" b="1" dirty="0" smtClean="0">
                <a:solidFill>
                  <a:srgbClr val="0000FF"/>
                </a:solidFill>
              </a:rPr>
              <a:t>Existe 2 types de neurones bipolaires</a:t>
            </a:r>
          </a:p>
          <a:p>
            <a:pPr eaLnBrk="1" hangingPunct="1">
              <a:buFont typeface="Arial" charset="0"/>
              <a:buNone/>
            </a:pPr>
            <a:r>
              <a:rPr lang="fr-FR" b="1" dirty="0" smtClean="0">
                <a:solidFill>
                  <a:srgbClr val="0000FF"/>
                </a:solidFill>
              </a:rPr>
              <a:t>Dans l’obscurité</a:t>
            </a:r>
          </a:p>
          <a:p>
            <a:pPr eaLnBrk="1" hangingPunct="1"/>
            <a:r>
              <a:rPr lang="fr-FR" b="1" dirty="0" smtClean="0">
                <a:solidFill>
                  <a:srgbClr val="0000FF"/>
                </a:solidFill>
              </a:rPr>
              <a:t>Light « ON »: sont inhibées par la libération de glutamate et activées par la lumière</a:t>
            </a:r>
          </a:p>
          <a:p>
            <a:pPr eaLnBrk="1" hangingPunct="1"/>
            <a:r>
              <a:rPr lang="fr-FR" b="1" dirty="0" smtClean="0">
                <a:solidFill>
                  <a:srgbClr val="0000FF"/>
                </a:solidFill>
              </a:rPr>
              <a:t>Light « OFF »: sont activées par la libération de glutamate et </a:t>
            </a:r>
            <a:r>
              <a:rPr lang="fr-FR" b="1" dirty="0" smtClean="0">
                <a:solidFill>
                  <a:srgbClr val="0000CC"/>
                </a:solidFill>
              </a:rPr>
              <a:t>inhibée</a:t>
            </a:r>
            <a:r>
              <a:rPr lang="fr-FR" b="1" dirty="0" smtClean="0">
                <a:solidFill>
                  <a:srgbClr val="0000FF"/>
                </a:solidFill>
              </a:rPr>
              <a:t>s par la lumière</a:t>
            </a:r>
          </a:p>
        </p:txBody>
      </p:sp>
      <p:sp>
        <p:nvSpPr>
          <p:cNvPr id="4" name="Espace réservé de la date 3"/>
          <p:cNvSpPr>
            <a:spLocks noGrp="1"/>
          </p:cNvSpPr>
          <p:nvPr>
            <p:ph type="dt" sz="half" idx="10"/>
          </p:nvPr>
        </p:nvSpPr>
        <p:spPr/>
        <p:txBody>
          <a:bodyPr/>
          <a:lstStyle/>
          <a:p>
            <a:pPr>
              <a:defRPr/>
            </a:pPr>
            <a:fld id="{92F31ABC-261B-4B1A-8233-30DB9CED94B7}"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28BFA3A9-5916-4883-A46C-5161D0EE3576}" type="slidenum">
              <a:rPr lang="fr-FR" smtClean="0"/>
              <a:pPr>
                <a:defRPr/>
              </a:pPr>
              <a:t>54</a:t>
            </a:fld>
            <a:endParaRPr lang="fr-F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retine1c"/>
          <p:cNvPicPr>
            <a:picLocks noChangeAspect="1" noChangeArrowheads="1"/>
          </p:cNvPicPr>
          <p:nvPr/>
        </p:nvPicPr>
        <p:blipFill>
          <a:blip r:embed="rId3" cstate="print"/>
          <a:srcRect t="8556"/>
          <a:stretch>
            <a:fillRect/>
          </a:stretch>
        </p:blipFill>
        <p:spPr bwMode="auto">
          <a:xfrm>
            <a:off x="741363" y="457200"/>
            <a:ext cx="4659312" cy="3817938"/>
          </a:xfrm>
          <a:prstGeom prst="rect">
            <a:avLst/>
          </a:prstGeom>
          <a:noFill/>
          <a:ln w="9525">
            <a:noFill/>
            <a:miter lim="800000"/>
            <a:headEnd/>
            <a:tailEnd/>
          </a:ln>
        </p:spPr>
      </p:pic>
      <p:pic>
        <p:nvPicPr>
          <p:cNvPr id="91139" name="Picture 3" descr="retine1c"/>
          <p:cNvPicPr>
            <a:picLocks noChangeAspect="1" noChangeArrowheads="1"/>
          </p:cNvPicPr>
          <p:nvPr/>
        </p:nvPicPr>
        <p:blipFill>
          <a:blip r:embed="rId3" cstate="print"/>
          <a:srcRect t="8745"/>
          <a:stretch>
            <a:fillRect/>
          </a:stretch>
        </p:blipFill>
        <p:spPr bwMode="auto">
          <a:xfrm>
            <a:off x="1676400" y="457200"/>
            <a:ext cx="4659313" cy="3810000"/>
          </a:xfrm>
          <a:prstGeom prst="rect">
            <a:avLst/>
          </a:prstGeom>
          <a:noFill/>
          <a:ln w="9525">
            <a:noFill/>
            <a:miter lim="800000"/>
            <a:headEnd/>
            <a:tailEnd/>
          </a:ln>
        </p:spPr>
      </p:pic>
      <p:pic>
        <p:nvPicPr>
          <p:cNvPr id="91140" name="Picture 4" descr="retine1c"/>
          <p:cNvPicPr>
            <a:picLocks noChangeAspect="1" noChangeArrowheads="1"/>
          </p:cNvPicPr>
          <p:nvPr/>
        </p:nvPicPr>
        <p:blipFill>
          <a:blip r:embed="rId3" cstate="print"/>
          <a:srcRect t="9125"/>
          <a:stretch>
            <a:fillRect/>
          </a:stretch>
        </p:blipFill>
        <p:spPr bwMode="auto">
          <a:xfrm>
            <a:off x="2667000" y="457200"/>
            <a:ext cx="4659313" cy="3794125"/>
          </a:xfrm>
          <a:prstGeom prst="rect">
            <a:avLst/>
          </a:prstGeom>
          <a:noFill/>
          <a:ln w="9525">
            <a:noFill/>
            <a:miter lim="800000"/>
            <a:headEnd/>
            <a:tailEnd/>
          </a:ln>
        </p:spPr>
      </p:pic>
      <p:sp>
        <p:nvSpPr>
          <p:cNvPr id="91141" name="Freeform 5"/>
          <p:cNvSpPr>
            <a:spLocks/>
          </p:cNvSpPr>
          <p:nvPr/>
        </p:nvSpPr>
        <p:spPr bwMode="auto">
          <a:xfrm>
            <a:off x="2971800" y="4267200"/>
            <a:ext cx="6324600" cy="2222500"/>
          </a:xfrm>
          <a:custGeom>
            <a:avLst/>
            <a:gdLst>
              <a:gd name="T0" fmla="*/ 2147483647 w 3989"/>
              <a:gd name="T1" fmla="*/ 2147483647 h 1670"/>
              <a:gd name="T2" fmla="*/ 2147483647 w 3989"/>
              <a:gd name="T3" fmla="*/ 2147483647 h 1670"/>
              <a:gd name="T4" fmla="*/ 2147483647 w 3989"/>
              <a:gd name="T5" fmla="*/ 2147483647 h 1670"/>
              <a:gd name="T6" fmla="*/ 2147483647 w 3989"/>
              <a:gd name="T7" fmla="*/ 2147483647 h 1670"/>
              <a:gd name="T8" fmla="*/ 2147483647 w 3989"/>
              <a:gd name="T9" fmla="*/ 2147483647 h 1670"/>
              <a:gd name="T10" fmla="*/ 2147483647 w 3989"/>
              <a:gd name="T11" fmla="*/ 2147483647 h 1670"/>
              <a:gd name="T12" fmla="*/ 2147483647 w 3989"/>
              <a:gd name="T13" fmla="*/ 2147483647 h 1670"/>
              <a:gd name="T14" fmla="*/ 2147483647 w 3989"/>
              <a:gd name="T15" fmla="*/ 2147483647 h 1670"/>
              <a:gd name="T16" fmla="*/ 2147483647 w 3989"/>
              <a:gd name="T17" fmla="*/ 2147483647 h 1670"/>
              <a:gd name="T18" fmla="*/ 2147483647 w 3989"/>
              <a:gd name="T19" fmla="*/ 2147483647 h 1670"/>
              <a:gd name="T20" fmla="*/ 2147483647 w 3989"/>
              <a:gd name="T21" fmla="*/ 2147483647 h 1670"/>
              <a:gd name="T22" fmla="*/ 2147483647 w 3989"/>
              <a:gd name="T23" fmla="*/ 2147483647 h 1670"/>
              <a:gd name="T24" fmla="*/ 2147483647 w 3989"/>
              <a:gd name="T25" fmla="*/ 2147483647 h 1670"/>
              <a:gd name="T26" fmla="*/ 2147483647 w 3989"/>
              <a:gd name="T27" fmla="*/ 2147483647 h 1670"/>
              <a:gd name="T28" fmla="*/ 2147483647 w 3989"/>
              <a:gd name="T29" fmla="*/ 2147483647 h 1670"/>
              <a:gd name="T30" fmla="*/ 2147483647 w 3989"/>
              <a:gd name="T31" fmla="*/ 2147483647 h 1670"/>
              <a:gd name="T32" fmla="*/ 2147483647 w 3989"/>
              <a:gd name="T33" fmla="*/ 2147483647 h 1670"/>
              <a:gd name="T34" fmla="*/ 2147483647 w 3989"/>
              <a:gd name="T35" fmla="*/ 2147483647 h 1670"/>
              <a:gd name="T36" fmla="*/ 2147483647 w 3989"/>
              <a:gd name="T37" fmla="*/ 2147483647 h 1670"/>
              <a:gd name="T38" fmla="*/ 2147483647 w 3989"/>
              <a:gd name="T39" fmla="*/ 2147483647 h 1670"/>
              <a:gd name="T40" fmla="*/ 2147483647 w 3989"/>
              <a:gd name="T41" fmla="*/ 2147483647 h 1670"/>
              <a:gd name="T42" fmla="*/ 2147483647 w 3989"/>
              <a:gd name="T43" fmla="*/ 2147483647 h 1670"/>
              <a:gd name="T44" fmla="*/ 2147483647 w 3989"/>
              <a:gd name="T45" fmla="*/ 2147483647 h 1670"/>
              <a:gd name="T46" fmla="*/ 2147483647 w 3989"/>
              <a:gd name="T47" fmla="*/ 2147483647 h 1670"/>
              <a:gd name="T48" fmla="*/ 2147483647 w 3989"/>
              <a:gd name="T49" fmla="*/ 2147483647 h 1670"/>
              <a:gd name="T50" fmla="*/ 2147483647 w 3989"/>
              <a:gd name="T51" fmla="*/ 2147483647 h 1670"/>
              <a:gd name="T52" fmla="*/ 2147483647 w 3989"/>
              <a:gd name="T53" fmla="*/ 2147483647 h 1670"/>
              <a:gd name="T54" fmla="*/ 2147483647 w 3989"/>
              <a:gd name="T55" fmla="*/ 2147483647 h 1670"/>
              <a:gd name="T56" fmla="*/ 2147483647 w 3989"/>
              <a:gd name="T57" fmla="*/ 2147483647 h 1670"/>
              <a:gd name="T58" fmla="*/ 2147483647 w 3989"/>
              <a:gd name="T59" fmla="*/ 2147483647 h 1670"/>
              <a:gd name="T60" fmla="*/ 2147483647 w 3989"/>
              <a:gd name="T61" fmla="*/ 2147483647 h 1670"/>
              <a:gd name="T62" fmla="*/ 2147483647 w 3989"/>
              <a:gd name="T63" fmla="*/ 2147483647 h 1670"/>
              <a:gd name="T64" fmla="*/ 2147483647 w 3989"/>
              <a:gd name="T65" fmla="*/ 2147483647 h 1670"/>
              <a:gd name="T66" fmla="*/ 2147483647 w 3989"/>
              <a:gd name="T67" fmla="*/ 2147483647 h 1670"/>
              <a:gd name="T68" fmla="*/ 2147483647 w 3989"/>
              <a:gd name="T69" fmla="*/ 2147483647 h 1670"/>
              <a:gd name="T70" fmla="*/ 2147483647 w 3989"/>
              <a:gd name="T71" fmla="*/ 2147483647 h 1670"/>
              <a:gd name="T72" fmla="*/ 2147483647 w 3989"/>
              <a:gd name="T73" fmla="*/ 2147483647 h 16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89"/>
              <a:gd name="T112" fmla="*/ 0 h 1670"/>
              <a:gd name="T113" fmla="*/ 3989 w 3989"/>
              <a:gd name="T114" fmla="*/ 1670 h 16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89" h="1670">
                <a:moveTo>
                  <a:pt x="58" y="110"/>
                </a:moveTo>
                <a:cubicBezTo>
                  <a:pt x="74" y="134"/>
                  <a:pt x="90" y="158"/>
                  <a:pt x="106" y="182"/>
                </a:cubicBezTo>
                <a:cubicBezTo>
                  <a:pt x="119" y="201"/>
                  <a:pt x="137" y="197"/>
                  <a:pt x="154" y="206"/>
                </a:cubicBezTo>
                <a:cubicBezTo>
                  <a:pt x="171" y="215"/>
                  <a:pt x="184" y="232"/>
                  <a:pt x="202" y="238"/>
                </a:cubicBezTo>
                <a:cubicBezTo>
                  <a:pt x="315" y="276"/>
                  <a:pt x="331" y="278"/>
                  <a:pt x="466" y="286"/>
                </a:cubicBezTo>
                <a:cubicBezTo>
                  <a:pt x="512" y="301"/>
                  <a:pt x="561" y="307"/>
                  <a:pt x="602" y="334"/>
                </a:cubicBezTo>
                <a:cubicBezTo>
                  <a:pt x="615" y="373"/>
                  <a:pt x="620" y="413"/>
                  <a:pt x="626" y="454"/>
                </a:cubicBezTo>
                <a:cubicBezTo>
                  <a:pt x="623" y="537"/>
                  <a:pt x="623" y="619"/>
                  <a:pt x="618" y="702"/>
                </a:cubicBezTo>
                <a:cubicBezTo>
                  <a:pt x="617" y="718"/>
                  <a:pt x="608" y="747"/>
                  <a:pt x="594" y="758"/>
                </a:cubicBezTo>
                <a:cubicBezTo>
                  <a:pt x="580" y="769"/>
                  <a:pt x="561" y="772"/>
                  <a:pt x="546" y="782"/>
                </a:cubicBezTo>
                <a:cubicBezTo>
                  <a:pt x="532" y="825"/>
                  <a:pt x="513" y="884"/>
                  <a:pt x="546" y="926"/>
                </a:cubicBezTo>
                <a:cubicBezTo>
                  <a:pt x="563" y="947"/>
                  <a:pt x="573" y="938"/>
                  <a:pt x="594" y="950"/>
                </a:cubicBezTo>
                <a:cubicBezTo>
                  <a:pt x="611" y="959"/>
                  <a:pt x="642" y="982"/>
                  <a:pt x="642" y="982"/>
                </a:cubicBezTo>
                <a:cubicBezTo>
                  <a:pt x="657" y="1027"/>
                  <a:pt x="648" y="985"/>
                  <a:pt x="642" y="1046"/>
                </a:cubicBezTo>
                <a:cubicBezTo>
                  <a:pt x="638" y="1091"/>
                  <a:pt x="637" y="1137"/>
                  <a:pt x="634" y="1182"/>
                </a:cubicBezTo>
                <a:cubicBezTo>
                  <a:pt x="632" y="1209"/>
                  <a:pt x="629" y="1235"/>
                  <a:pt x="626" y="1262"/>
                </a:cubicBezTo>
                <a:cubicBezTo>
                  <a:pt x="629" y="1326"/>
                  <a:pt x="629" y="1390"/>
                  <a:pt x="634" y="1454"/>
                </a:cubicBezTo>
                <a:cubicBezTo>
                  <a:pt x="635" y="1462"/>
                  <a:pt x="640" y="1470"/>
                  <a:pt x="642" y="1478"/>
                </a:cubicBezTo>
                <a:cubicBezTo>
                  <a:pt x="646" y="1494"/>
                  <a:pt x="641" y="1513"/>
                  <a:pt x="650" y="1526"/>
                </a:cubicBezTo>
                <a:cubicBezTo>
                  <a:pt x="670" y="1555"/>
                  <a:pt x="700" y="1559"/>
                  <a:pt x="730" y="1566"/>
                </a:cubicBezTo>
                <a:cubicBezTo>
                  <a:pt x="794" y="1609"/>
                  <a:pt x="734" y="1574"/>
                  <a:pt x="890" y="1590"/>
                </a:cubicBezTo>
                <a:cubicBezTo>
                  <a:pt x="964" y="1597"/>
                  <a:pt x="1038" y="1618"/>
                  <a:pt x="1114" y="1622"/>
                </a:cubicBezTo>
                <a:cubicBezTo>
                  <a:pt x="1227" y="1629"/>
                  <a:pt x="1444" y="1635"/>
                  <a:pt x="1546" y="1638"/>
                </a:cubicBezTo>
                <a:cubicBezTo>
                  <a:pt x="1675" y="1650"/>
                  <a:pt x="1801" y="1664"/>
                  <a:pt x="1930" y="1670"/>
                </a:cubicBezTo>
                <a:cubicBezTo>
                  <a:pt x="2101" y="1661"/>
                  <a:pt x="2265" y="1633"/>
                  <a:pt x="2434" y="1622"/>
                </a:cubicBezTo>
                <a:cubicBezTo>
                  <a:pt x="2483" y="1615"/>
                  <a:pt x="2529" y="1605"/>
                  <a:pt x="2578" y="1598"/>
                </a:cubicBezTo>
                <a:cubicBezTo>
                  <a:pt x="3049" y="1603"/>
                  <a:pt x="3509" y="1609"/>
                  <a:pt x="3978" y="1598"/>
                </a:cubicBezTo>
                <a:cubicBezTo>
                  <a:pt x="3981" y="1590"/>
                  <a:pt x="3989" y="1582"/>
                  <a:pt x="3986" y="1574"/>
                </a:cubicBezTo>
                <a:cubicBezTo>
                  <a:pt x="3982" y="1565"/>
                  <a:pt x="3972" y="1559"/>
                  <a:pt x="3962" y="1558"/>
                </a:cubicBezTo>
                <a:cubicBezTo>
                  <a:pt x="3917" y="1554"/>
                  <a:pt x="3838" y="1577"/>
                  <a:pt x="3794" y="1582"/>
                </a:cubicBezTo>
                <a:cubicBezTo>
                  <a:pt x="3710" y="1576"/>
                  <a:pt x="3642" y="1561"/>
                  <a:pt x="3562" y="1550"/>
                </a:cubicBezTo>
                <a:cubicBezTo>
                  <a:pt x="3428" y="1531"/>
                  <a:pt x="3289" y="1534"/>
                  <a:pt x="3154" y="1526"/>
                </a:cubicBezTo>
                <a:cubicBezTo>
                  <a:pt x="3035" y="1533"/>
                  <a:pt x="2920" y="1547"/>
                  <a:pt x="2802" y="1558"/>
                </a:cubicBezTo>
                <a:cubicBezTo>
                  <a:pt x="2628" y="1548"/>
                  <a:pt x="2475" y="1545"/>
                  <a:pt x="2298" y="1550"/>
                </a:cubicBezTo>
                <a:cubicBezTo>
                  <a:pt x="2183" y="1562"/>
                  <a:pt x="2076" y="1595"/>
                  <a:pt x="1962" y="1614"/>
                </a:cubicBezTo>
                <a:cubicBezTo>
                  <a:pt x="1855" y="1606"/>
                  <a:pt x="1748" y="1571"/>
                  <a:pt x="1642" y="1566"/>
                </a:cubicBezTo>
                <a:cubicBezTo>
                  <a:pt x="1535" y="1561"/>
                  <a:pt x="1429" y="1561"/>
                  <a:pt x="1322" y="1558"/>
                </a:cubicBezTo>
                <a:cubicBezTo>
                  <a:pt x="1180" y="1546"/>
                  <a:pt x="1046" y="1520"/>
                  <a:pt x="906" y="1502"/>
                </a:cubicBezTo>
                <a:cubicBezTo>
                  <a:pt x="820" y="1473"/>
                  <a:pt x="875" y="1487"/>
                  <a:pt x="738" y="1478"/>
                </a:cubicBezTo>
                <a:cubicBezTo>
                  <a:pt x="694" y="1412"/>
                  <a:pt x="684" y="1323"/>
                  <a:pt x="674" y="1246"/>
                </a:cubicBezTo>
                <a:cubicBezTo>
                  <a:pt x="677" y="1201"/>
                  <a:pt x="677" y="1155"/>
                  <a:pt x="682" y="1110"/>
                </a:cubicBezTo>
                <a:cubicBezTo>
                  <a:pt x="683" y="1102"/>
                  <a:pt x="688" y="1094"/>
                  <a:pt x="690" y="1086"/>
                </a:cubicBezTo>
                <a:cubicBezTo>
                  <a:pt x="696" y="1065"/>
                  <a:pt x="685" y="1029"/>
                  <a:pt x="706" y="1022"/>
                </a:cubicBezTo>
                <a:cubicBezTo>
                  <a:pt x="730" y="1014"/>
                  <a:pt x="756" y="1002"/>
                  <a:pt x="778" y="990"/>
                </a:cubicBezTo>
                <a:cubicBezTo>
                  <a:pt x="795" y="981"/>
                  <a:pt x="826" y="958"/>
                  <a:pt x="826" y="958"/>
                </a:cubicBezTo>
                <a:cubicBezTo>
                  <a:pt x="837" y="925"/>
                  <a:pt x="855" y="891"/>
                  <a:pt x="874" y="862"/>
                </a:cubicBezTo>
                <a:cubicBezTo>
                  <a:pt x="871" y="833"/>
                  <a:pt x="872" y="803"/>
                  <a:pt x="866" y="774"/>
                </a:cubicBezTo>
                <a:cubicBezTo>
                  <a:pt x="859" y="740"/>
                  <a:pt x="820" y="734"/>
                  <a:pt x="794" y="726"/>
                </a:cubicBezTo>
                <a:cubicBezTo>
                  <a:pt x="744" y="711"/>
                  <a:pt x="717" y="701"/>
                  <a:pt x="666" y="694"/>
                </a:cubicBezTo>
                <a:cubicBezTo>
                  <a:pt x="649" y="642"/>
                  <a:pt x="665" y="587"/>
                  <a:pt x="674" y="534"/>
                </a:cubicBezTo>
                <a:cubicBezTo>
                  <a:pt x="677" y="478"/>
                  <a:pt x="677" y="422"/>
                  <a:pt x="682" y="366"/>
                </a:cubicBezTo>
                <a:cubicBezTo>
                  <a:pt x="683" y="358"/>
                  <a:pt x="683" y="347"/>
                  <a:pt x="690" y="342"/>
                </a:cubicBezTo>
                <a:cubicBezTo>
                  <a:pt x="723" y="318"/>
                  <a:pt x="776" y="325"/>
                  <a:pt x="810" y="302"/>
                </a:cubicBezTo>
                <a:cubicBezTo>
                  <a:pt x="879" y="256"/>
                  <a:pt x="948" y="252"/>
                  <a:pt x="1026" y="230"/>
                </a:cubicBezTo>
                <a:cubicBezTo>
                  <a:pt x="1080" y="215"/>
                  <a:pt x="1163" y="213"/>
                  <a:pt x="1210" y="182"/>
                </a:cubicBezTo>
                <a:cubicBezTo>
                  <a:pt x="1232" y="167"/>
                  <a:pt x="1282" y="150"/>
                  <a:pt x="1282" y="150"/>
                </a:cubicBezTo>
                <a:cubicBezTo>
                  <a:pt x="1287" y="134"/>
                  <a:pt x="1314" y="98"/>
                  <a:pt x="1298" y="102"/>
                </a:cubicBezTo>
                <a:cubicBezTo>
                  <a:pt x="1252" y="114"/>
                  <a:pt x="1212" y="129"/>
                  <a:pt x="1170" y="150"/>
                </a:cubicBezTo>
                <a:cubicBezTo>
                  <a:pt x="1140" y="165"/>
                  <a:pt x="1109" y="187"/>
                  <a:pt x="1074" y="190"/>
                </a:cubicBezTo>
                <a:cubicBezTo>
                  <a:pt x="1039" y="193"/>
                  <a:pt x="1005" y="195"/>
                  <a:pt x="970" y="198"/>
                </a:cubicBezTo>
                <a:cubicBezTo>
                  <a:pt x="922" y="214"/>
                  <a:pt x="868" y="223"/>
                  <a:pt x="818" y="230"/>
                </a:cubicBezTo>
                <a:cubicBezTo>
                  <a:pt x="767" y="247"/>
                  <a:pt x="711" y="256"/>
                  <a:pt x="666" y="286"/>
                </a:cubicBezTo>
                <a:cubicBezTo>
                  <a:pt x="650" y="239"/>
                  <a:pt x="671" y="196"/>
                  <a:pt x="682" y="150"/>
                </a:cubicBezTo>
                <a:cubicBezTo>
                  <a:pt x="679" y="115"/>
                  <a:pt x="687" y="78"/>
                  <a:pt x="674" y="46"/>
                </a:cubicBezTo>
                <a:cubicBezTo>
                  <a:pt x="655" y="0"/>
                  <a:pt x="637" y="70"/>
                  <a:pt x="634" y="78"/>
                </a:cubicBezTo>
                <a:cubicBezTo>
                  <a:pt x="633" y="93"/>
                  <a:pt x="629" y="248"/>
                  <a:pt x="610" y="286"/>
                </a:cubicBezTo>
                <a:cubicBezTo>
                  <a:pt x="606" y="294"/>
                  <a:pt x="594" y="291"/>
                  <a:pt x="586" y="294"/>
                </a:cubicBezTo>
                <a:cubicBezTo>
                  <a:pt x="519" y="272"/>
                  <a:pt x="626" y="306"/>
                  <a:pt x="506" y="278"/>
                </a:cubicBezTo>
                <a:cubicBezTo>
                  <a:pt x="456" y="266"/>
                  <a:pt x="405" y="236"/>
                  <a:pt x="354" y="230"/>
                </a:cubicBezTo>
                <a:cubicBezTo>
                  <a:pt x="263" y="220"/>
                  <a:pt x="306" y="225"/>
                  <a:pt x="226" y="214"/>
                </a:cubicBezTo>
                <a:cubicBezTo>
                  <a:pt x="191" y="202"/>
                  <a:pt x="165" y="178"/>
                  <a:pt x="130" y="166"/>
                </a:cubicBezTo>
                <a:cubicBezTo>
                  <a:pt x="111" y="137"/>
                  <a:pt x="93" y="103"/>
                  <a:pt x="82" y="70"/>
                </a:cubicBezTo>
                <a:cubicBezTo>
                  <a:pt x="58" y="73"/>
                  <a:pt x="22" y="57"/>
                  <a:pt x="10" y="78"/>
                </a:cubicBezTo>
                <a:cubicBezTo>
                  <a:pt x="0" y="94"/>
                  <a:pt x="58" y="110"/>
                  <a:pt x="58" y="110"/>
                </a:cubicBezTo>
                <a:close/>
              </a:path>
            </a:pathLst>
          </a:custGeom>
          <a:solidFill>
            <a:schemeClr val="hlink"/>
          </a:solidFill>
          <a:ln w="9525">
            <a:solidFill>
              <a:schemeClr val="tx1"/>
            </a:solidFill>
            <a:round/>
            <a:headEnd/>
            <a:tailEnd/>
          </a:ln>
        </p:spPr>
        <p:txBody>
          <a:bodyPr/>
          <a:lstStyle/>
          <a:p>
            <a:endParaRPr lang="fr-FR"/>
          </a:p>
        </p:txBody>
      </p:sp>
      <p:sp>
        <p:nvSpPr>
          <p:cNvPr id="91142" name="Oval 6"/>
          <p:cNvSpPr>
            <a:spLocks noChangeArrowheads="1"/>
          </p:cNvSpPr>
          <p:nvPr/>
        </p:nvSpPr>
        <p:spPr bwMode="auto">
          <a:xfrm>
            <a:off x="4038600" y="5334000"/>
            <a:ext cx="152400" cy="152400"/>
          </a:xfrm>
          <a:prstGeom prst="ellipse">
            <a:avLst/>
          </a:prstGeom>
          <a:solidFill>
            <a:schemeClr val="accent2"/>
          </a:solidFill>
          <a:ln w="9525">
            <a:solidFill>
              <a:schemeClr val="tx1"/>
            </a:solidFill>
            <a:round/>
            <a:headEnd/>
            <a:tailEnd/>
          </a:ln>
        </p:spPr>
        <p:txBody>
          <a:bodyPr wrap="none" anchor="ctr"/>
          <a:lstStyle/>
          <a:p>
            <a:endParaRPr lang="fr-FR" b="0"/>
          </a:p>
        </p:txBody>
      </p:sp>
      <p:sp>
        <p:nvSpPr>
          <p:cNvPr id="91143" name="Text Box 7"/>
          <p:cNvSpPr txBox="1">
            <a:spLocks noChangeArrowheads="1"/>
          </p:cNvSpPr>
          <p:nvPr/>
        </p:nvSpPr>
        <p:spPr bwMode="auto">
          <a:xfrm>
            <a:off x="228600" y="5181600"/>
            <a:ext cx="3200400" cy="1311275"/>
          </a:xfrm>
          <a:prstGeom prst="rect">
            <a:avLst/>
          </a:prstGeom>
          <a:noFill/>
          <a:ln w="9525">
            <a:noFill/>
            <a:miter lim="800000"/>
            <a:headEnd/>
            <a:tailEnd/>
          </a:ln>
        </p:spPr>
        <p:txBody>
          <a:bodyPr>
            <a:spAutoFit/>
          </a:bodyPr>
          <a:lstStyle/>
          <a:p>
            <a:pPr algn="ctr"/>
            <a:r>
              <a:rPr lang="fr-FR" sz="2000" b="0">
                <a:solidFill>
                  <a:srgbClr val="0000FF"/>
                </a:solidFill>
              </a:rPr>
              <a:t>Cellule ganglionnaire</a:t>
            </a:r>
          </a:p>
          <a:p>
            <a:pPr algn="ctr"/>
            <a:r>
              <a:rPr lang="fr-FR" sz="2000" b="0">
                <a:solidFill>
                  <a:srgbClr val="0000FF"/>
                </a:solidFill>
              </a:rPr>
              <a:t>Centre ON/connectée à</a:t>
            </a:r>
          </a:p>
          <a:p>
            <a:pPr algn="ctr"/>
            <a:r>
              <a:rPr lang="fr-FR" sz="2000" b="0">
                <a:solidFill>
                  <a:srgbClr val="0000FF"/>
                </a:solidFill>
              </a:rPr>
              <a:t>des cellules bipolaires centre ON</a:t>
            </a:r>
            <a:endParaRPr lang="en-GB" sz="2000" b="0">
              <a:solidFill>
                <a:srgbClr val="0000FF"/>
              </a:solidFill>
            </a:endParaRPr>
          </a:p>
        </p:txBody>
      </p:sp>
      <p:sp>
        <p:nvSpPr>
          <p:cNvPr id="87048" name="AutoShape 8"/>
          <p:cNvSpPr>
            <a:spLocks noChangeArrowheads="1"/>
          </p:cNvSpPr>
          <p:nvPr/>
        </p:nvSpPr>
        <p:spPr bwMode="auto">
          <a:xfrm rot="9106931">
            <a:off x="4572000" y="-457200"/>
            <a:ext cx="2286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FFFF00"/>
            </a:solidFill>
            <a:miter lim="800000"/>
            <a:headEnd/>
            <a:tailEnd/>
          </a:ln>
        </p:spPr>
        <p:txBody>
          <a:bodyPr wrap="none" anchor="ctr"/>
          <a:lstStyle/>
          <a:p>
            <a:endParaRPr lang="fr-FR"/>
          </a:p>
        </p:txBody>
      </p:sp>
      <p:pic>
        <p:nvPicPr>
          <p:cNvPr id="87049" name="Picture 9" descr="PA_1"/>
          <p:cNvPicPr>
            <a:picLocks noChangeAspect="1" noChangeArrowheads="1"/>
          </p:cNvPicPr>
          <p:nvPr/>
        </p:nvPicPr>
        <p:blipFill>
          <a:blip r:embed="rId4" cstate="print"/>
          <a:srcRect/>
          <a:stretch>
            <a:fillRect/>
          </a:stretch>
        </p:blipFill>
        <p:spPr bwMode="auto">
          <a:xfrm>
            <a:off x="5715000" y="4419600"/>
            <a:ext cx="1965325" cy="1657350"/>
          </a:xfrm>
          <a:prstGeom prst="rect">
            <a:avLst/>
          </a:prstGeom>
          <a:noFill/>
          <a:ln w="9525">
            <a:noFill/>
            <a:miter lim="800000"/>
            <a:headEnd/>
            <a:tailEnd/>
          </a:ln>
        </p:spPr>
      </p:pic>
      <p:grpSp>
        <p:nvGrpSpPr>
          <p:cNvPr id="2" name="Group 10"/>
          <p:cNvGrpSpPr>
            <a:grpSpLocks/>
          </p:cNvGrpSpPr>
          <p:nvPr/>
        </p:nvGrpSpPr>
        <p:grpSpPr bwMode="auto">
          <a:xfrm>
            <a:off x="368300" y="3657600"/>
            <a:ext cx="2908300" cy="739775"/>
            <a:chOff x="128" y="3133"/>
            <a:chExt cx="2224" cy="934"/>
          </a:xfrm>
        </p:grpSpPr>
        <p:grpSp>
          <p:nvGrpSpPr>
            <p:cNvPr id="91148" name="Group 11"/>
            <p:cNvGrpSpPr>
              <a:grpSpLocks/>
            </p:cNvGrpSpPr>
            <p:nvPr/>
          </p:nvGrpSpPr>
          <p:grpSpPr bwMode="auto">
            <a:xfrm>
              <a:off x="128" y="3133"/>
              <a:ext cx="1840" cy="934"/>
              <a:chOff x="128" y="3133"/>
              <a:chExt cx="1840" cy="934"/>
            </a:xfrm>
          </p:grpSpPr>
          <p:sp>
            <p:nvSpPr>
              <p:cNvPr id="91178" name="Text Box 12"/>
              <p:cNvSpPr txBox="1">
                <a:spLocks noChangeArrowheads="1"/>
              </p:cNvSpPr>
              <p:nvPr/>
            </p:nvSpPr>
            <p:spPr bwMode="auto">
              <a:xfrm>
                <a:off x="128" y="3133"/>
                <a:ext cx="1099" cy="934"/>
              </a:xfrm>
              <a:prstGeom prst="rect">
                <a:avLst/>
              </a:prstGeom>
              <a:noFill/>
              <a:ln w="9525">
                <a:solidFill>
                  <a:schemeClr val="tx1"/>
                </a:solidFill>
                <a:miter lim="800000"/>
                <a:headEnd/>
                <a:tailEnd/>
              </a:ln>
            </p:spPr>
            <p:txBody>
              <a:bodyPr wrap="none">
                <a:spAutoFit/>
              </a:bodyPr>
              <a:lstStyle/>
              <a:p>
                <a:pPr algn="ctr">
                  <a:lnSpc>
                    <a:spcPct val="75000"/>
                  </a:lnSpc>
                </a:pPr>
                <a:r>
                  <a:rPr lang="fr-FR" sz="1400">
                    <a:solidFill>
                      <a:srgbClr val="0000FF"/>
                    </a:solidFill>
                  </a:rPr>
                  <a:t>Augmentation </a:t>
                </a:r>
              </a:p>
              <a:p>
                <a:pPr algn="ctr">
                  <a:lnSpc>
                    <a:spcPct val="75000"/>
                  </a:lnSpc>
                </a:pPr>
                <a:r>
                  <a:rPr lang="fr-FR" sz="1400">
                    <a:solidFill>
                      <a:srgbClr val="0000FF"/>
                    </a:solidFill>
                  </a:rPr>
                  <a:t>de</a:t>
                </a:r>
              </a:p>
              <a:p>
                <a:pPr algn="ctr">
                  <a:lnSpc>
                    <a:spcPct val="75000"/>
                  </a:lnSpc>
                </a:pPr>
                <a:r>
                  <a:rPr lang="fr-FR" sz="1400">
                    <a:solidFill>
                      <a:srgbClr val="0000FF"/>
                    </a:solidFill>
                  </a:rPr>
                  <a:t>la libération </a:t>
                </a:r>
              </a:p>
              <a:p>
                <a:pPr algn="ctr">
                  <a:lnSpc>
                    <a:spcPct val="75000"/>
                  </a:lnSpc>
                </a:pPr>
                <a:r>
                  <a:rPr lang="fr-FR" sz="1400">
                    <a:solidFill>
                      <a:srgbClr val="0000FF"/>
                    </a:solidFill>
                  </a:rPr>
                  <a:t>de NT</a:t>
                </a:r>
                <a:endParaRPr lang="en-GB" sz="1400">
                  <a:solidFill>
                    <a:srgbClr val="0000FF"/>
                  </a:solidFill>
                </a:endParaRPr>
              </a:p>
            </p:txBody>
          </p:sp>
          <p:sp>
            <p:nvSpPr>
              <p:cNvPr id="91179" name="Line 13"/>
              <p:cNvSpPr>
                <a:spLocks noChangeShapeType="1"/>
              </p:cNvSpPr>
              <p:nvPr/>
            </p:nvSpPr>
            <p:spPr bwMode="auto">
              <a:xfrm>
                <a:off x="1104" y="3600"/>
                <a:ext cx="864" cy="288"/>
              </a:xfrm>
              <a:prstGeom prst="line">
                <a:avLst/>
              </a:prstGeom>
              <a:noFill/>
              <a:ln w="9525">
                <a:solidFill>
                  <a:schemeClr val="tx1"/>
                </a:solidFill>
                <a:round/>
                <a:headEnd/>
                <a:tailEnd type="triangle" w="med" len="med"/>
              </a:ln>
            </p:spPr>
            <p:txBody>
              <a:bodyPr/>
              <a:lstStyle/>
              <a:p>
                <a:endParaRPr lang="fr-FR"/>
              </a:p>
            </p:txBody>
          </p:sp>
        </p:grpSp>
        <p:grpSp>
          <p:nvGrpSpPr>
            <p:cNvPr id="91149" name="Group 14"/>
            <p:cNvGrpSpPr>
              <a:grpSpLocks/>
            </p:cNvGrpSpPr>
            <p:nvPr/>
          </p:nvGrpSpPr>
          <p:grpSpPr bwMode="auto">
            <a:xfrm>
              <a:off x="1968" y="3840"/>
              <a:ext cx="384" cy="192"/>
              <a:chOff x="1968" y="3840"/>
              <a:chExt cx="384" cy="192"/>
            </a:xfrm>
          </p:grpSpPr>
          <p:grpSp>
            <p:nvGrpSpPr>
              <p:cNvPr id="91150" name="Group 15"/>
              <p:cNvGrpSpPr>
                <a:grpSpLocks/>
              </p:cNvGrpSpPr>
              <p:nvPr/>
            </p:nvGrpSpPr>
            <p:grpSpPr bwMode="auto">
              <a:xfrm>
                <a:off x="1968" y="3840"/>
                <a:ext cx="192" cy="192"/>
                <a:chOff x="1056" y="3840"/>
                <a:chExt cx="288" cy="240"/>
              </a:xfrm>
            </p:grpSpPr>
            <p:sp>
              <p:nvSpPr>
                <p:cNvPr id="91165" name="Oval 16"/>
                <p:cNvSpPr>
                  <a:spLocks noChangeArrowheads="1"/>
                </p:cNvSpPr>
                <p:nvPr/>
              </p:nvSpPr>
              <p:spPr bwMode="auto">
                <a:xfrm flipH="1">
                  <a:off x="1056"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6" name="Oval 17"/>
                <p:cNvSpPr>
                  <a:spLocks noChangeArrowheads="1"/>
                </p:cNvSpPr>
                <p:nvPr/>
              </p:nvSpPr>
              <p:spPr bwMode="auto">
                <a:xfrm flipH="1">
                  <a:off x="1152"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7" name="Oval 18"/>
                <p:cNvSpPr>
                  <a:spLocks noChangeArrowheads="1"/>
                </p:cNvSpPr>
                <p:nvPr/>
              </p:nvSpPr>
              <p:spPr bwMode="auto">
                <a:xfrm flipH="1">
                  <a:off x="1152"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8" name="Oval 19"/>
                <p:cNvSpPr>
                  <a:spLocks noChangeArrowheads="1"/>
                </p:cNvSpPr>
                <p:nvPr/>
              </p:nvSpPr>
              <p:spPr bwMode="auto">
                <a:xfrm flipH="1">
                  <a:off x="1104" y="3888"/>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9" name="Oval 20"/>
                <p:cNvSpPr>
                  <a:spLocks noChangeArrowheads="1"/>
                </p:cNvSpPr>
                <p:nvPr/>
              </p:nvSpPr>
              <p:spPr bwMode="auto">
                <a:xfrm flipH="1">
                  <a:off x="1056"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0" name="Oval 21"/>
                <p:cNvSpPr>
                  <a:spLocks noChangeArrowheads="1"/>
                </p:cNvSpPr>
                <p:nvPr/>
              </p:nvSpPr>
              <p:spPr bwMode="auto">
                <a:xfrm flipH="1">
                  <a:off x="1056"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1" name="Oval 22"/>
                <p:cNvSpPr>
                  <a:spLocks noChangeArrowheads="1"/>
                </p:cNvSpPr>
                <p:nvPr/>
              </p:nvSpPr>
              <p:spPr bwMode="auto">
                <a:xfrm flipH="1">
                  <a:off x="1152"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2" name="Oval 23"/>
                <p:cNvSpPr>
                  <a:spLocks noChangeArrowheads="1"/>
                </p:cNvSpPr>
                <p:nvPr/>
              </p:nvSpPr>
              <p:spPr bwMode="auto">
                <a:xfrm flipH="1">
                  <a:off x="1248"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3" name="Oval 24"/>
                <p:cNvSpPr>
                  <a:spLocks noChangeArrowheads="1"/>
                </p:cNvSpPr>
                <p:nvPr/>
              </p:nvSpPr>
              <p:spPr bwMode="auto">
                <a:xfrm flipH="1">
                  <a:off x="1296"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4" name="Oval 25"/>
                <p:cNvSpPr>
                  <a:spLocks noChangeArrowheads="1"/>
                </p:cNvSpPr>
                <p:nvPr/>
              </p:nvSpPr>
              <p:spPr bwMode="auto">
                <a:xfrm flipH="1">
                  <a:off x="1200" y="3984"/>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5" name="Oval 26"/>
                <p:cNvSpPr>
                  <a:spLocks noChangeArrowheads="1"/>
                </p:cNvSpPr>
                <p:nvPr/>
              </p:nvSpPr>
              <p:spPr bwMode="auto">
                <a:xfrm flipH="1">
                  <a:off x="1248"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6" name="Oval 27"/>
                <p:cNvSpPr>
                  <a:spLocks noChangeArrowheads="1"/>
                </p:cNvSpPr>
                <p:nvPr/>
              </p:nvSpPr>
              <p:spPr bwMode="auto">
                <a:xfrm flipH="1">
                  <a:off x="1152"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7" name="Oval 28"/>
                <p:cNvSpPr>
                  <a:spLocks noChangeArrowheads="1"/>
                </p:cNvSpPr>
                <p:nvPr/>
              </p:nvSpPr>
              <p:spPr bwMode="auto">
                <a:xfrm flipH="1">
                  <a:off x="1200" y="3888"/>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grpSp>
          <p:grpSp>
            <p:nvGrpSpPr>
              <p:cNvPr id="91151" name="Group 29"/>
              <p:cNvGrpSpPr>
                <a:grpSpLocks/>
              </p:cNvGrpSpPr>
              <p:nvPr/>
            </p:nvGrpSpPr>
            <p:grpSpPr bwMode="auto">
              <a:xfrm>
                <a:off x="2160" y="3840"/>
                <a:ext cx="192" cy="192"/>
                <a:chOff x="1056" y="3840"/>
                <a:chExt cx="288" cy="240"/>
              </a:xfrm>
            </p:grpSpPr>
            <p:sp>
              <p:nvSpPr>
                <p:cNvPr id="91152" name="Oval 30"/>
                <p:cNvSpPr>
                  <a:spLocks noChangeArrowheads="1"/>
                </p:cNvSpPr>
                <p:nvPr/>
              </p:nvSpPr>
              <p:spPr bwMode="auto">
                <a:xfrm flipH="1">
                  <a:off x="1056"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3" name="Oval 31"/>
                <p:cNvSpPr>
                  <a:spLocks noChangeArrowheads="1"/>
                </p:cNvSpPr>
                <p:nvPr/>
              </p:nvSpPr>
              <p:spPr bwMode="auto">
                <a:xfrm flipH="1">
                  <a:off x="1152"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4" name="Oval 32"/>
                <p:cNvSpPr>
                  <a:spLocks noChangeArrowheads="1"/>
                </p:cNvSpPr>
                <p:nvPr/>
              </p:nvSpPr>
              <p:spPr bwMode="auto">
                <a:xfrm flipH="1">
                  <a:off x="1152"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5" name="Oval 33"/>
                <p:cNvSpPr>
                  <a:spLocks noChangeArrowheads="1"/>
                </p:cNvSpPr>
                <p:nvPr/>
              </p:nvSpPr>
              <p:spPr bwMode="auto">
                <a:xfrm flipH="1">
                  <a:off x="1104" y="3888"/>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6" name="Oval 34"/>
                <p:cNvSpPr>
                  <a:spLocks noChangeArrowheads="1"/>
                </p:cNvSpPr>
                <p:nvPr/>
              </p:nvSpPr>
              <p:spPr bwMode="auto">
                <a:xfrm flipH="1">
                  <a:off x="1056"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7" name="Oval 35"/>
                <p:cNvSpPr>
                  <a:spLocks noChangeArrowheads="1"/>
                </p:cNvSpPr>
                <p:nvPr/>
              </p:nvSpPr>
              <p:spPr bwMode="auto">
                <a:xfrm flipH="1">
                  <a:off x="1056"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8" name="Oval 36"/>
                <p:cNvSpPr>
                  <a:spLocks noChangeArrowheads="1"/>
                </p:cNvSpPr>
                <p:nvPr/>
              </p:nvSpPr>
              <p:spPr bwMode="auto">
                <a:xfrm flipH="1">
                  <a:off x="1152"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9" name="Oval 37"/>
                <p:cNvSpPr>
                  <a:spLocks noChangeArrowheads="1"/>
                </p:cNvSpPr>
                <p:nvPr/>
              </p:nvSpPr>
              <p:spPr bwMode="auto">
                <a:xfrm flipH="1">
                  <a:off x="1248"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0" name="Oval 38"/>
                <p:cNvSpPr>
                  <a:spLocks noChangeArrowheads="1"/>
                </p:cNvSpPr>
                <p:nvPr/>
              </p:nvSpPr>
              <p:spPr bwMode="auto">
                <a:xfrm flipH="1">
                  <a:off x="1296"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1" name="Oval 39"/>
                <p:cNvSpPr>
                  <a:spLocks noChangeArrowheads="1"/>
                </p:cNvSpPr>
                <p:nvPr/>
              </p:nvSpPr>
              <p:spPr bwMode="auto">
                <a:xfrm flipH="1">
                  <a:off x="1200" y="3984"/>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2" name="Oval 40"/>
                <p:cNvSpPr>
                  <a:spLocks noChangeArrowheads="1"/>
                </p:cNvSpPr>
                <p:nvPr/>
              </p:nvSpPr>
              <p:spPr bwMode="auto">
                <a:xfrm flipH="1">
                  <a:off x="1248"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3" name="Oval 41"/>
                <p:cNvSpPr>
                  <a:spLocks noChangeArrowheads="1"/>
                </p:cNvSpPr>
                <p:nvPr/>
              </p:nvSpPr>
              <p:spPr bwMode="auto">
                <a:xfrm flipH="1">
                  <a:off x="1152"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4" name="Oval 42"/>
                <p:cNvSpPr>
                  <a:spLocks noChangeArrowheads="1"/>
                </p:cNvSpPr>
                <p:nvPr/>
              </p:nvSpPr>
              <p:spPr bwMode="auto">
                <a:xfrm flipH="1">
                  <a:off x="1200" y="3888"/>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grpSp>
        </p:grpSp>
      </p:grpSp>
      <p:pic>
        <p:nvPicPr>
          <p:cNvPr id="87083" name="Picture 43" descr="depol"/>
          <p:cNvPicPr>
            <a:picLocks noChangeAspect="1" noChangeArrowheads="1"/>
          </p:cNvPicPr>
          <p:nvPr/>
        </p:nvPicPr>
        <p:blipFill>
          <a:blip r:embed="rId5" cstate="print"/>
          <a:srcRect/>
          <a:stretch>
            <a:fillRect/>
          </a:stretch>
        </p:blipFill>
        <p:spPr bwMode="auto">
          <a:xfrm>
            <a:off x="5410200" y="3343275"/>
            <a:ext cx="2133600" cy="1152525"/>
          </a:xfrm>
          <a:prstGeom prst="rect">
            <a:avLst/>
          </a:prstGeom>
          <a:noFill/>
          <a:ln w="9525">
            <a:noFill/>
            <a:miter lim="800000"/>
            <a:headEnd/>
            <a:tailEnd/>
          </a:ln>
        </p:spPr>
      </p:pic>
      <p:sp>
        <p:nvSpPr>
          <p:cNvPr id="44" name="Espace réservé de la date 43"/>
          <p:cNvSpPr>
            <a:spLocks noGrp="1"/>
          </p:cNvSpPr>
          <p:nvPr>
            <p:ph type="dt" sz="half" idx="10"/>
          </p:nvPr>
        </p:nvSpPr>
        <p:spPr/>
        <p:txBody>
          <a:bodyPr/>
          <a:lstStyle/>
          <a:p>
            <a:pPr>
              <a:defRPr/>
            </a:pPr>
            <a:fld id="{684FA3D6-E011-49B7-897D-697012F59622}" type="datetime1">
              <a:rPr lang="fr-FR" smtClean="0"/>
              <a:pPr>
                <a:defRPr/>
              </a:pPr>
              <a:t>06/12/2022</a:t>
            </a:fld>
            <a:endParaRPr lang="fr-FR"/>
          </a:p>
        </p:txBody>
      </p:sp>
      <p:sp>
        <p:nvSpPr>
          <p:cNvPr id="45" name="Espace réservé du numéro de diapositive 44"/>
          <p:cNvSpPr>
            <a:spLocks noGrp="1"/>
          </p:cNvSpPr>
          <p:nvPr>
            <p:ph type="sldNum" sz="quarter" idx="12"/>
          </p:nvPr>
        </p:nvSpPr>
        <p:spPr/>
        <p:txBody>
          <a:bodyPr/>
          <a:lstStyle/>
          <a:p>
            <a:pPr>
              <a:defRPr/>
            </a:pPr>
            <a:fld id="{BB352CA9-A2B1-4202-BAE6-27BC7DE3E346}" type="slidenum">
              <a:rPr lang="fr-FR" smtClean="0"/>
              <a:pPr>
                <a:defRPr/>
              </a:pPr>
              <a:t>55</a:t>
            </a:fld>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048"/>
                                        </p:tgtEl>
                                        <p:attrNameLst>
                                          <p:attrName>style.visibility</p:attrName>
                                        </p:attrNameLst>
                                      </p:cBhvr>
                                      <p:to>
                                        <p:strVal val="visible"/>
                                      </p:to>
                                    </p:set>
                                    <p:animEffect transition="in" filter="box(in)">
                                      <p:cBhvr>
                                        <p:cTn id="7" dur="500"/>
                                        <p:tgtEl>
                                          <p:spTgt spid="870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7083"/>
                                        </p:tgtEl>
                                        <p:attrNameLst>
                                          <p:attrName>style.visibility</p:attrName>
                                        </p:attrNameLst>
                                      </p:cBhvr>
                                      <p:to>
                                        <p:strVal val="visible"/>
                                      </p:to>
                                    </p:set>
                                    <p:animEffect transition="in" filter="box(in)">
                                      <p:cBhvr>
                                        <p:cTn id="12" dur="500"/>
                                        <p:tgtEl>
                                          <p:spTgt spid="8708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7049"/>
                                        </p:tgtEl>
                                        <p:attrNameLst>
                                          <p:attrName>style.visibility</p:attrName>
                                        </p:attrNameLst>
                                      </p:cBhvr>
                                      <p:to>
                                        <p:strVal val="visible"/>
                                      </p:to>
                                    </p:set>
                                    <p:animEffect transition="in" filter="box(in)">
                                      <p:cBhvr>
                                        <p:cTn id="22" dur="500"/>
                                        <p:tgtEl>
                                          <p:spTgt spid="87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retine1c"/>
          <p:cNvPicPr>
            <a:picLocks noChangeAspect="1" noChangeArrowheads="1"/>
          </p:cNvPicPr>
          <p:nvPr/>
        </p:nvPicPr>
        <p:blipFill>
          <a:blip r:embed="rId3" cstate="print"/>
          <a:srcRect t="6731"/>
          <a:stretch>
            <a:fillRect/>
          </a:stretch>
        </p:blipFill>
        <p:spPr bwMode="auto">
          <a:xfrm>
            <a:off x="741363" y="381000"/>
            <a:ext cx="4659312" cy="3894138"/>
          </a:xfrm>
          <a:prstGeom prst="rect">
            <a:avLst/>
          </a:prstGeom>
          <a:noFill/>
          <a:ln w="9525">
            <a:noFill/>
            <a:miter lim="800000"/>
            <a:headEnd/>
            <a:tailEnd/>
          </a:ln>
        </p:spPr>
      </p:pic>
      <p:pic>
        <p:nvPicPr>
          <p:cNvPr id="92163" name="Picture 3" descr="retine1c"/>
          <p:cNvPicPr>
            <a:picLocks noChangeAspect="1" noChangeArrowheads="1"/>
          </p:cNvPicPr>
          <p:nvPr/>
        </p:nvPicPr>
        <p:blipFill>
          <a:blip r:embed="rId3" cstate="print"/>
          <a:srcRect t="8745"/>
          <a:stretch>
            <a:fillRect/>
          </a:stretch>
        </p:blipFill>
        <p:spPr bwMode="auto">
          <a:xfrm>
            <a:off x="1676400" y="457200"/>
            <a:ext cx="4659313" cy="3810000"/>
          </a:xfrm>
          <a:prstGeom prst="rect">
            <a:avLst/>
          </a:prstGeom>
          <a:noFill/>
          <a:ln w="9525">
            <a:noFill/>
            <a:miter lim="800000"/>
            <a:headEnd/>
            <a:tailEnd/>
          </a:ln>
        </p:spPr>
      </p:pic>
      <p:pic>
        <p:nvPicPr>
          <p:cNvPr id="92164" name="Picture 4" descr="retine1c"/>
          <p:cNvPicPr>
            <a:picLocks noChangeAspect="1" noChangeArrowheads="1"/>
          </p:cNvPicPr>
          <p:nvPr/>
        </p:nvPicPr>
        <p:blipFill>
          <a:blip r:embed="rId3" cstate="print"/>
          <a:srcRect t="7300"/>
          <a:stretch>
            <a:fillRect/>
          </a:stretch>
        </p:blipFill>
        <p:spPr bwMode="auto">
          <a:xfrm>
            <a:off x="2667000" y="381000"/>
            <a:ext cx="4659313" cy="3870325"/>
          </a:xfrm>
          <a:prstGeom prst="rect">
            <a:avLst/>
          </a:prstGeom>
          <a:noFill/>
          <a:ln w="9525">
            <a:noFill/>
            <a:miter lim="800000"/>
            <a:headEnd/>
            <a:tailEnd/>
          </a:ln>
        </p:spPr>
      </p:pic>
      <p:sp>
        <p:nvSpPr>
          <p:cNvPr id="92165" name="Freeform 5"/>
          <p:cNvSpPr>
            <a:spLocks/>
          </p:cNvSpPr>
          <p:nvPr/>
        </p:nvSpPr>
        <p:spPr bwMode="auto">
          <a:xfrm>
            <a:off x="2971800" y="4267200"/>
            <a:ext cx="6324600" cy="2222500"/>
          </a:xfrm>
          <a:custGeom>
            <a:avLst/>
            <a:gdLst>
              <a:gd name="T0" fmla="*/ 2147483647 w 3989"/>
              <a:gd name="T1" fmla="*/ 2147483647 h 1670"/>
              <a:gd name="T2" fmla="*/ 2147483647 w 3989"/>
              <a:gd name="T3" fmla="*/ 2147483647 h 1670"/>
              <a:gd name="T4" fmla="*/ 2147483647 w 3989"/>
              <a:gd name="T5" fmla="*/ 2147483647 h 1670"/>
              <a:gd name="T6" fmla="*/ 2147483647 w 3989"/>
              <a:gd name="T7" fmla="*/ 2147483647 h 1670"/>
              <a:gd name="T8" fmla="*/ 2147483647 w 3989"/>
              <a:gd name="T9" fmla="*/ 2147483647 h 1670"/>
              <a:gd name="T10" fmla="*/ 2147483647 w 3989"/>
              <a:gd name="T11" fmla="*/ 2147483647 h 1670"/>
              <a:gd name="T12" fmla="*/ 2147483647 w 3989"/>
              <a:gd name="T13" fmla="*/ 2147483647 h 1670"/>
              <a:gd name="T14" fmla="*/ 2147483647 w 3989"/>
              <a:gd name="T15" fmla="*/ 2147483647 h 1670"/>
              <a:gd name="T16" fmla="*/ 2147483647 w 3989"/>
              <a:gd name="T17" fmla="*/ 2147483647 h 1670"/>
              <a:gd name="T18" fmla="*/ 2147483647 w 3989"/>
              <a:gd name="T19" fmla="*/ 2147483647 h 1670"/>
              <a:gd name="T20" fmla="*/ 2147483647 w 3989"/>
              <a:gd name="T21" fmla="*/ 2147483647 h 1670"/>
              <a:gd name="T22" fmla="*/ 2147483647 w 3989"/>
              <a:gd name="T23" fmla="*/ 2147483647 h 1670"/>
              <a:gd name="T24" fmla="*/ 2147483647 w 3989"/>
              <a:gd name="T25" fmla="*/ 2147483647 h 1670"/>
              <a:gd name="T26" fmla="*/ 2147483647 w 3989"/>
              <a:gd name="T27" fmla="*/ 2147483647 h 1670"/>
              <a:gd name="T28" fmla="*/ 2147483647 w 3989"/>
              <a:gd name="T29" fmla="*/ 2147483647 h 1670"/>
              <a:gd name="T30" fmla="*/ 2147483647 w 3989"/>
              <a:gd name="T31" fmla="*/ 2147483647 h 1670"/>
              <a:gd name="T32" fmla="*/ 2147483647 w 3989"/>
              <a:gd name="T33" fmla="*/ 2147483647 h 1670"/>
              <a:gd name="T34" fmla="*/ 2147483647 w 3989"/>
              <a:gd name="T35" fmla="*/ 2147483647 h 1670"/>
              <a:gd name="T36" fmla="*/ 2147483647 w 3989"/>
              <a:gd name="T37" fmla="*/ 2147483647 h 1670"/>
              <a:gd name="T38" fmla="*/ 2147483647 w 3989"/>
              <a:gd name="T39" fmla="*/ 2147483647 h 1670"/>
              <a:gd name="T40" fmla="*/ 2147483647 w 3989"/>
              <a:gd name="T41" fmla="*/ 2147483647 h 1670"/>
              <a:gd name="T42" fmla="*/ 2147483647 w 3989"/>
              <a:gd name="T43" fmla="*/ 2147483647 h 1670"/>
              <a:gd name="T44" fmla="*/ 2147483647 w 3989"/>
              <a:gd name="T45" fmla="*/ 2147483647 h 1670"/>
              <a:gd name="T46" fmla="*/ 2147483647 w 3989"/>
              <a:gd name="T47" fmla="*/ 2147483647 h 1670"/>
              <a:gd name="T48" fmla="*/ 2147483647 w 3989"/>
              <a:gd name="T49" fmla="*/ 2147483647 h 1670"/>
              <a:gd name="T50" fmla="*/ 2147483647 w 3989"/>
              <a:gd name="T51" fmla="*/ 2147483647 h 1670"/>
              <a:gd name="T52" fmla="*/ 2147483647 w 3989"/>
              <a:gd name="T53" fmla="*/ 2147483647 h 1670"/>
              <a:gd name="T54" fmla="*/ 2147483647 w 3989"/>
              <a:gd name="T55" fmla="*/ 2147483647 h 1670"/>
              <a:gd name="T56" fmla="*/ 2147483647 w 3989"/>
              <a:gd name="T57" fmla="*/ 2147483647 h 1670"/>
              <a:gd name="T58" fmla="*/ 2147483647 w 3989"/>
              <a:gd name="T59" fmla="*/ 2147483647 h 1670"/>
              <a:gd name="T60" fmla="*/ 2147483647 w 3989"/>
              <a:gd name="T61" fmla="*/ 2147483647 h 1670"/>
              <a:gd name="T62" fmla="*/ 2147483647 w 3989"/>
              <a:gd name="T63" fmla="*/ 2147483647 h 1670"/>
              <a:gd name="T64" fmla="*/ 2147483647 w 3989"/>
              <a:gd name="T65" fmla="*/ 2147483647 h 1670"/>
              <a:gd name="T66" fmla="*/ 2147483647 w 3989"/>
              <a:gd name="T67" fmla="*/ 2147483647 h 1670"/>
              <a:gd name="T68" fmla="*/ 2147483647 w 3989"/>
              <a:gd name="T69" fmla="*/ 2147483647 h 1670"/>
              <a:gd name="T70" fmla="*/ 2147483647 w 3989"/>
              <a:gd name="T71" fmla="*/ 2147483647 h 1670"/>
              <a:gd name="T72" fmla="*/ 2147483647 w 3989"/>
              <a:gd name="T73" fmla="*/ 2147483647 h 16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89"/>
              <a:gd name="T112" fmla="*/ 0 h 1670"/>
              <a:gd name="T113" fmla="*/ 3989 w 3989"/>
              <a:gd name="T114" fmla="*/ 1670 h 16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89" h="1670">
                <a:moveTo>
                  <a:pt x="58" y="110"/>
                </a:moveTo>
                <a:cubicBezTo>
                  <a:pt x="74" y="134"/>
                  <a:pt x="90" y="158"/>
                  <a:pt x="106" y="182"/>
                </a:cubicBezTo>
                <a:cubicBezTo>
                  <a:pt x="119" y="201"/>
                  <a:pt x="137" y="197"/>
                  <a:pt x="154" y="206"/>
                </a:cubicBezTo>
                <a:cubicBezTo>
                  <a:pt x="171" y="215"/>
                  <a:pt x="184" y="232"/>
                  <a:pt x="202" y="238"/>
                </a:cubicBezTo>
                <a:cubicBezTo>
                  <a:pt x="315" y="276"/>
                  <a:pt x="331" y="278"/>
                  <a:pt x="466" y="286"/>
                </a:cubicBezTo>
                <a:cubicBezTo>
                  <a:pt x="512" y="301"/>
                  <a:pt x="561" y="307"/>
                  <a:pt x="602" y="334"/>
                </a:cubicBezTo>
                <a:cubicBezTo>
                  <a:pt x="615" y="373"/>
                  <a:pt x="620" y="413"/>
                  <a:pt x="626" y="454"/>
                </a:cubicBezTo>
                <a:cubicBezTo>
                  <a:pt x="623" y="537"/>
                  <a:pt x="623" y="619"/>
                  <a:pt x="618" y="702"/>
                </a:cubicBezTo>
                <a:cubicBezTo>
                  <a:pt x="617" y="718"/>
                  <a:pt x="608" y="747"/>
                  <a:pt x="594" y="758"/>
                </a:cubicBezTo>
                <a:cubicBezTo>
                  <a:pt x="580" y="769"/>
                  <a:pt x="561" y="772"/>
                  <a:pt x="546" y="782"/>
                </a:cubicBezTo>
                <a:cubicBezTo>
                  <a:pt x="532" y="825"/>
                  <a:pt x="513" y="884"/>
                  <a:pt x="546" y="926"/>
                </a:cubicBezTo>
                <a:cubicBezTo>
                  <a:pt x="563" y="947"/>
                  <a:pt x="573" y="938"/>
                  <a:pt x="594" y="950"/>
                </a:cubicBezTo>
                <a:cubicBezTo>
                  <a:pt x="611" y="959"/>
                  <a:pt x="642" y="982"/>
                  <a:pt x="642" y="982"/>
                </a:cubicBezTo>
                <a:cubicBezTo>
                  <a:pt x="657" y="1027"/>
                  <a:pt x="648" y="985"/>
                  <a:pt x="642" y="1046"/>
                </a:cubicBezTo>
                <a:cubicBezTo>
                  <a:pt x="638" y="1091"/>
                  <a:pt x="637" y="1137"/>
                  <a:pt x="634" y="1182"/>
                </a:cubicBezTo>
                <a:cubicBezTo>
                  <a:pt x="632" y="1209"/>
                  <a:pt x="629" y="1235"/>
                  <a:pt x="626" y="1262"/>
                </a:cubicBezTo>
                <a:cubicBezTo>
                  <a:pt x="629" y="1326"/>
                  <a:pt x="629" y="1390"/>
                  <a:pt x="634" y="1454"/>
                </a:cubicBezTo>
                <a:cubicBezTo>
                  <a:pt x="635" y="1462"/>
                  <a:pt x="640" y="1470"/>
                  <a:pt x="642" y="1478"/>
                </a:cubicBezTo>
                <a:cubicBezTo>
                  <a:pt x="646" y="1494"/>
                  <a:pt x="641" y="1513"/>
                  <a:pt x="650" y="1526"/>
                </a:cubicBezTo>
                <a:cubicBezTo>
                  <a:pt x="670" y="1555"/>
                  <a:pt x="700" y="1559"/>
                  <a:pt x="730" y="1566"/>
                </a:cubicBezTo>
                <a:cubicBezTo>
                  <a:pt x="794" y="1609"/>
                  <a:pt x="734" y="1574"/>
                  <a:pt x="890" y="1590"/>
                </a:cubicBezTo>
                <a:cubicBezTo>
                  <a:pt x="964" y="1597"/>
                  <a:pt x="1038" y="1618"/>
                  <a:pt x="1114" y="1622"/>
                </a:cubicBezTo>
                <a:cubicBezTo>
                  <a:pt x="1227" y="1629"/>
                  <a:pt x="1444" y="1635"/>
                  <a:pt x="1546" y="1638"/>
                </a:cubicBezTo>
                <a:cubicBezTo>
                  <a:pt x="1675" y="1650"/>
                  <a:pt x="1801" y="1664"/>
                  <a:pt x="1930" y="1670"/>
                </a:cubicBezTo>
                <a:cubicBezTo>
                  <a:pt x="2101" y="1661"/>
                  <a:pt x="2265" y="1633"/>
                  <a:pt x="2434" y="1622"/>
                </a:cubicBezTo>
                <a:cubicBezTo>
                  <a:pt x="2483" y="1615"/>
                  <a:pt x="2529" y="1605"/>
                  <a:pt x="2578" y="1598"/>
                </a:cubicBezTo>
                <a:cubicBezTo>
                  <a:pt x="3049" y="1603"/>
                  <a:pt x="3509" y="1609"/>
                  <a:pt x="3978" y="1598"/>
                </a:cubicBezTo>
                <a:cubicBezTo>
                  <a:pt x="3981" y="1590"/>
                  <a:pt x="3989" y="1582"/>
                  <a:pt x="3986" y="1574"/>
                </a:cubicBezTo>
                <a:cubicBezTo>
                  <a:pt x="3982" y="1565"/>
                  <a:pt x="3972" y="1559"/>
                  <a:pt x="3962" y="1558"/>
                </a:cubicBezTo>
                <a:cubicBezTo>
                  <a:pt x="3917" y="1554"/>
                  <a:pt x="3838" y="1577"/>
                  <a:pt x="3794" y="1582"/>
                </a:cubicBezTo>
                <a:cubicBezTo>
                  <a:pt x="3710" y="1576"/>
                  <a:pt x="3642" y="1561"/>
                  <a:pt x="3562" y="1550"/>
                </a:cubicBezTo>
                <a:cubicBezTo>
                  <a:pt x="3428" y="1531"/>
                  <a:pt x="3289" y="1534"/>
                  <a:pt x="3154" y="1526"/>
                </a:cubicBezTo>
                <a:cubicBezTo>
                  <a:pt x="3035" y="1533"/>
                  <a:pt x="2920" y="1547"/>
                  <a:pt x="2802" y="1558"/>
                </a:cubicBezTo>
                <a:cubicBezTo>
                  <a:pt x="2628" y="1548"/>
                  <a:pt x="2475" y="1545"/>
                  <a:pt x="2298" y="1550"/>
                </a:cubicBezTo>
                <a:cubicBezTo>
                  <a:pt x="2183" y="1562"/>
                  <a:pt x="2076" y="1595"/>
                  <a:pt x="1962" y="1614"/>
                </a:cubicBezTo>
                <a:cubicBezTo>
                  <a:pt x="1855" y="1606"/>
                  <a:pt x="1748" y="1571"/>
                  <a:pt x="1642" y="1566"/>
                </a:cubicBezTo>
                <a:cubicBezTo>
                  <a:pt x="1535" y="1561"/>
                  <a:pt x="1429" y="1561"/>
                  <a:pt x="1322" y="1558"/>
                </a:cubicBezTo>
                <a:cubicBezTo>
                  <a:pt x="1180" y="1546"/>
                  <a:pt x="1046" y="1520"/>
                  <a:pt x="906" y="1502"/>
                </a:cubicBezTo>
                <a:cubicBezTo>
                  <a:pt x="820" y="1473"/>
                  <a:pt x="875" y="1487"/>
                  <a:pt x="738" y="1478"/>
                </a:cubicBezTo>
                <a:cubicBezTo>
                  <a:pt x="694" y="1412"/>
                  <a:pt x="684" y="1323"/>
                  <a:pt x="674" y="1246"/>
                </a:cubicBezTo>
                <a:cubicBezTo>
                  <a:pt x="677" y="1201"/>
                  <a:pt x="677" y="1155"/>
                  <a:pt x="682" y="1110"/>
                </a:cubicBezTo>
                <a:cubicBezTo>
                  <a:pt x="683" y="1102"/>
                  <a:pt x="688" y="1094"/>
                  <a:pt x="690" y="1086"/>
                </a:cubicBezTo>
                <a:cubicBezTo>
                  <a:pt x="696" y="1065"/>
                  <a:pt x="685" y="1029"/>
                  <a:pt x="706" y="1022"/>
                </a:cubicBezTo>
                <a:cubicBezTo>
                  <a:pt x="730" y="1014"/>
                  <a:pt x="756" y="1002"/>
                  <a:pt x="778" y="990"/>
                </a:cubicBezTo>
                <a:cubicBezTo>
                  <a:pt x="795" y="981"/>
                  <a:pt x="826" y="958"/>
                  <a:pt x="826" y="958"/>
                </a:cubicBezTo>
                <a:cubicBezTo>
                  <a:pt x="837" y="925"/>
                  <a:pt x="855" y="891"/>
                  <a:pt x="874" y="862"/>
                </a:cubicBezTo>
                <a:cubicBezTo>
                  <a:pt x="871" y="833"/>
                  <a:pt x="872" y="803"/>
                  <a:pt x="866" y="774"/>
                </a:cubicBezTo>
                <a:cubicBezTo>
                  <a:pt x="859" y="740"/>
                  <a:pt x="820" y="734"/>
                  <a:pt x="794" y="726"/>
                </a:cubicBezTo>
                <a:cubicBezTo>
                  <a:pt x="744" y="711"/>
                  <a:pt x="717" y="701"/>
                  <a:pt x="666" y="694"/>
                </a:cubicBezTo>
                <a:cubicBezTo>
                  <a:pt x="649" y="642"/>
                  <a:pt x="665" y="587"/>
                  <a:pt x="674" y="534"/>
                </a:cubicBezTo>
                <a:cubicBezTo>
                  <a:pt x="677" y="478"/>
                  <a:pt x="677" y="422"/>
                  <a:pt x="682" y="366"/>
                </a:cubicBezTo>
                <a:cubicBezTo>
                  <a:pt x="683" y="358"/>
                  <a:pt x="683" y="347"/>
                  <a:pt x="690" y="342"/>
                </a:cubicBezTo>
                <a:cubicBezTo>
                  <a:pt x="723" y="318"/>
                  <a:pt x="776" y="325"/>
                  <a:pt x="810" y="302"/>
                </a:cubicBezTo>
                <a:cubicBezTo>
                  <a:pt x="879" y="256"/>
                  <a:pt x="948" y="252"/>
                  <a:pt x="1026" y="230"/>
                </a:cubicBezTo>
                <a:cubicBezTo>
                  <a:pt x="1080" y="215"/>
                  <a:pt x="1163" y="213"/>
                  <a:pt x="1210" y="182"/>
                </a:cubicBezTo>
                <a:cubicBezTo>
                  <a:pt x="1232" y="167"/>
                  <a:pt x="1282" y="150"/>
                  <a:pt x="1282" y="150"/>
                </a:cubicBezTo>
                <a:cubicBezTo>
                  <a:pt x="1287" y="134"/>
                  <a:pt x="1314" y="98"/>
                  <a:pt x="1298" y="102"/>
                </a:cubicBezTo>
                <a:cubicBezTo>
                  <a:pt x="1252" y="114"/>
                  <a:pt x="1212" y="129"/>
                  <a:pt x="1170" y="150"/>
                </a:cubicBezTo>
                <a:cubicBezTo>
                  <a:pt x="1140" y="165"/>
                  <a:pt x="1109" y="187"/>
                  <a:pt x="1074" y="190"/>
                </a:cubicBezTo>
                <a:cubicBezTo>
                  <a:pt x="1039" y="193"/>
                  <a:pt x="1005" y="195"/>
                  <a:pt x="970" y="198"/>
                </a:cubicBezTo>
                <a:cubicBezTo>
                  <a:pt x="922" y="214"/>
                  <a:pt x="868" y="223"/>
                  <a:pt x="818" y="230"/>
                </a:cubicBezTo>
                <a:cubicBezTo>
                  <a:pt x="767" y="247"/>
                  <a:pt x="711" y="256"/>
                  <a:pt x="666" y="286"/>
                </a:cubicBezTo>
                <a:cubicBezTo>
                  <a:pt x="650" y="239"/>
                  <a:pt x="671" y="196"/>
                  <a:pt x="682" y="150"/>
                </a:cubicBezTo>
                <a:cubicBezTo>
                  <a:pt x="679" y="115"/>
                  <a:pt x="687" y="78"/>
                  <a:pt x="674" y="46"/>
                </a:cubicBezTo>
                <a:cubicBezTo>
                  <a:pt x="655" y="0"/>
                  <a:pt x="637" y="70"/>
                  <a:pt x="634" y="78"/>
                </a:cubicBezTo>
                <a:cubicBezTo>
                  <a:pt x="633" y="93"/>
                  <a:pt x="629" y="248"/>
                  <a:pt x="610" y="286"/>
                </a:cubicBezTo>
                <a:cubicBezTo>
                  <a:pt x="606" y="294"/>
                  <a:pt x="594" y="291"/>
                  <a:pt x="586" y="294"/>
                </a:cubicBezTo>
                <a:cubicBezTo>
                  <a:pt x="519" y="272"/>
                  <a:pt x="626" y="306"/>
                  <a:pt x="506" y="278"/>
                </a:cubicBezTo>
                <a:cubicBezTo>
                  <a:pt x="456" y="266"/>
                  <a:pt x="405" y="236"/>
                  <a:pt x="354" y="230"/>
                </a:cubicBezTo>
                <a:cubicBezTo>
                  <a:pt x="263" y="220"/>
                  <a:pt x="306" y="225"/>
                  <a:pt x="226" y="214"/>
                </a:cubicBezTo>
                <a:cubicBezTo>
                  <a:pt x="191" y="202"/>
                  <a:pt x="165" y="178"/>
                  <a:pt x="130" y="166"/>
                </a:cubicBezTo>
                <a:cubicBezTo>
                  <a:pt x="111" y="137"/>
                  <a:pt x="93" y="103"/>
                  <a:pt x="82" y="70"/>
                </a:cubicBezTo>
                <a:cubicBezTo>
                  <a:pt x="58" y="73"/>
                  <a:pt x="22" y="57"/>
                  <a:pt x="10" y="78"/>
                </a:cubicBezTo>
                <a:cubicBezTo>
                  <a:pt x="0" y="94"/>
                  <a:pt x="58" y="110"/>
                  <a:pt x="58" y="110"/>
                </a:cubicBezTo>
                <a:close/>
              </a:path>
            </a:pathLst>
          </a:custGeom>
          <a:solidFill>
            <a:srgbClr val="CC99FF"/>
          </a:solidFill>
          <a:ln w="9525">
            <a:solidFill>
              <a:schemeClr val="tx1"/>
            </a:solidFill>
            <a:round/>
            <a:headEnd/>
            <a:tailEnd/>
          </a:ln>
        </p:spPr>
        <p:txBody>
          <a:bodyPr/>
          <a:lstStyle/>
          <a:p>
            <a:endParaRPr lang="fr-FR"/>
          </a:p>
        </p:txBody>
      </p:sp>
      <p:sp>
        <p:nvSpPr>
          <p:cNvPr id="92166" name="Oval 6"/>
          <p:cNvSpPr>
            <a:spLocks noChangeArrowheads="1"/>
          </p:cNvSpPr>
          <p:nvPr/>
        </p:nvSpPr>
        <p:spPr bwMode="auto">
          <a:xfrm>
            <a:off x="4038600" y="5334000"/>
            <a:ext cx="152400" cy="152400"/>
          </a:xfrm>
          <a:prstGeom prst="ellipse">
            <a:avLst/>
          </a:prstGeom>
          <a:solidFill>
            <a:schemeClr val="accent2"/>
          </a:solidFill>
          <a:ln w="9525">
            <a:solidFill>
              <a:schemeClr val="tx1"/>
            </a:solidFill>
            <a:round/>
            <a:headEnd/>
            <a:tailEnd/>
          </a:ln>
        </p:spPr>
        <p:txBody>
          <a:bodyPr wrap="none" anchor="ctr"/>
          <a:lstStyle/>
          <a:p>
            <a:endParaRPr lang="fr-FR" b="0"/>
          </a:p>
        </p:txBody>
      </p:sp>
      <p:sp>
        <p:nvSpPr>
          <p:cNvPr id="92167" name="Text Box 7"/>
          <p:cNvSpPr txBox="1">
            <a:spLocks noChangeArrowheads="1"/>
          </p:cNvSpPr>
          <p:nvPr/>
        </p:nvSpPr>
        <p:spPr bwMode="auto">
          <a:xfrm>
            <a:off x="381000" y="5029200"/>
            <a:ext cx="2895600" cy="1631950"/>
          </a:xfrm>
          <a:prstGeom prst="rect">
            <a:avLst/>
          </a:prstGeom>
          <a:noFill/>
          <a:ln w="9525">
            <a:noFill/>
            <a:miter lim="800000"/>
            <a:headEnd/>
            <a:tailEnd/>
          </a:ln>
        </p:spPr>
        <p:txBody>
          <a:bodyPr>
            <a:spAutoFit/>
          </a:bodyPr>
          <a:lstStyle/>
          <a:p>
            <a:pPr algn="ctr"/>
            <a:r>
              <a:rPr lang="fr-FR" sz="2000" b="0">
                <a:solidFill>
                  <a:srgbClr val="0000FF"/>
                </a:solidFill>
              </a:rPr>
              <a:t>Cellule ganglionnaire</a:t>
            </a:r>
          </a:p>
          <a:p>
            <a:pPr algn="ctr"/>
            <a:r>
              <a:rPr lang="fr-FR" sz="2000" b="0">
                <a:solidFill>
                  <a:srgbClr val="0000FF"/>
                </a:solidFill>
              </a:rPr>
              <a:t>Centre OFF/ connectée à</a:t>
            </a:r>
          </a:p>
          <a:p>
            <a:pPr algn="ctr"/>
            <a:r>
              <a:rPr lang="fr-FR" sz="2000" b="0">
                <a:solidFill>
                  <a:srgbClr val="0000FF"/>
                </a:solidFill>
              </a:rPr>
              <a:t>des cellules bipolaires centre OFF</a:t>
            </a:r>
          </a:p>
        </p:txBody>
      </p:sp>
      <p:sp>
        <p:nvSpPr>
          <p:cNvPr id="88072" name="AutoShape 8"/>
          <p:cNvSpPr>
            <a:spLocks noChangeArrowheads="1"/>
          </p:cNvSpPr>
          <p:nvPr/>
        </p:nvSpPr>
        <p:spPr bwMode="auto">
          <a:xfrm rot="9106931">
            <a:off x="4572000" y="-457200"/>
            <a:ext cx="2286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FFFF00"/>
            </a:solidFill>
            <a:miter lim="800000"/>
            <a:headEnd/>
            <a:tailEnd/>
          </a:ln>
        </p:spPr>
        <p:txBody>
          <a:bodyPr wrap="none" anchor="ctr"/>
          <a:lstStyle/>
          <a:p>
            <a:endParaRPr lang="fr-FR"/>
          </a:p>
        </p:txBody>
      </p:sp>
      <p:pic>
        <p:nvPicPr>
          <p:cNvPr id="88073" name="Picture 9" descr="PA_2"/>
          <p:cNvPicPr>
            <a:picLocks noChangeAspect="1" noChangeArrowheads="1"/>
          </p:cNvPicPr>
          <p:nvPr/>
        </p:nvPicPr>
        <p:blipFill>
          <a:blip r:embed="rId4" cstate="print"/>
          <a:srcRect/>
          <a:stretch>
            <a:fillRect/>
          </a:stretch>
        </p:blipFill>
        <p:spPr bwMode="auto">
          <a:xfrm>
            <a:off x="5559425" y="4340225"/>
            <a:ext cx="1908175" cy="1679575"/>
          </a:xfrm>
          <a:prstGeom prst="rect">
            <a:avLst/>
          </a:prstGeom>
          <a:noFill/>
          <a:ln w="9525">
            <a:noFill/>
            <a:miter lim="800000"/>
            <a:headEnd/>
            <a:tailEnd/>
          </a:ln>
        </p:spPr>
      </p:pic>
      <p:pic>
        <p:nvPicPr>
          <p:cNvPr id="88074" name="Picture 10" descr="hyperpol"/>
          <p:cNvPicPr>
            <a:picLocks noChangeAspect="1" noChangeArrowheads="1"/>
          </p:cNvPicPr>
          <p:nvPr/>
        </p:nvPicPr>
        <p:blipFill>
          <a:blip r:embed="rId5" cstate="print">
            <a:lum bright="-36000" contrast="48000"/>
          </a:blip>
          <a:srcRect/>
          <a:stretch>
            <a:fillRect/>
          </a:stretch>
        </p:blipFill>
        <p:spPr bwMode="auto">
          <a:xfrm>
            <a:off x="5334000" y="3352800"/>
            <a:ext cx="1847850" cy="947738"/>
          </a:xfrm>
          <a:prstGeom prst="rect">
            <a:avLst/>
          </a:prstGeom>
          <a:noFill/>
          <a:ln w="9525">
            <a:noFill/>
            <a:miter lim="800000"/>
            <a:headEnd/>
            <a:tailEnd/>
          </a:ln>
        </p:spPr>
      </p:pic>
      <p:grpSp>
        <p:nvGrpSpPr>
          <p:cNvPr id="2" name="Group 11"/>
          <p:cNvGrpSpPr>
            <a:grpSpLocks/>
          </p:cNvGrpSpPr>
          <p:nvPr/>
        </p:nvGrpSpPr>
        <p:grpSpPr bwMode="auto">
          <a:xfrm>
            <a:off x="309563" y="3497263"/>
            <a:ext cx="2814637" cy="846137"/>
            <a:chOff x="192" y="3140"/>
            <a:chExt cx="2064" cy="815"/>
          </a:xfrm>
        </p:grpSpPr>
        <p:grpSp>
          <p:nvGrpSpPr>
            <p:cNvPr id="92172" name="Group 12"/>
            <p:cNvGrpSpPr>
              <a:grpSpLocks/>
            </p:cNvGrpSpPr>
            <p:nvPr/>
          </p:nvGrpSpPr>
          <p:grpSpPr bwMode="auto">
            <a:xfrm>
              <a:off x="2160" y="3840"/>
              <a:ext cx="96" cy="115"/>
              <a:chOff x="2096" y="3888"/>
              <a:chExt cx="96" cy="115"/>
            </a:xfrm>
          </p:grpSpPr>
          <p:sp>
            <p:nvSpPr>
              <p:cNvPr id="92176" name="Oval 13"/>
              <p:cNvSpPr>
                <a:spLocks noChangeArrowheads="1"/>
              </p:cNvSpPr>
              <p:nvPr/>
            </p:nvSpPr>
            <p:spPr bwMode="auto">
              <a:xfrm flipH="1">
                <a:off x="2128" y="3965"/>
                <a:ext cx="32" cy="38"/>
              </a:xfrm>
              <a:prstGeom prst="ellipse">
                <a:avLst/>
              </a:prstGeom>
              <a:solidFill>
                <a:schemeClr val="tx1"/>
              </a:solidFill>
              <a:ln w="9525">
                <a:noFill/>
                <a:round/>
                <a:headEnd/>
                <a:tailEnd/>
              </a:ln>
            </p:spPr>
            <p:txBody>
              <a:bodyPr wrap="none" anchor="ctr"/>
              <a:lstStyle/>
              <a:p>
                <a:endParaRPr lang="fr-FR" b="0"/>
              </a:p>
            </p:txBody>
          </p:sp>
          <p:sp>
            <p:nvSpPr>
              <p:cNvPr id="92177" name="Oval 14"/>
              <p:cNvSpPr>
                <a:spLocks noChangeArrowheads="1"/>
              </p:cNvSpPr>
              <p:nvPr/>
            </p:nvSpPr>
            <p:spPr bwMode="auto">
              <a:xfrm flipH="1">
                <a:off x="2128" y="3888"/>
                <a:ext cx="32" cy="38"/>
              </a:xfrm>
              <a:prstGeom prst="ellipse">
                <a:avLst/>
              </a:prstGeom>
              <a:solidFill>
                <a:schemeClr val="tx1"/>
              </a:solidFill>
              <a:ln w="9525">
                <a:noFill/>
                <a:round/>
                <a:headEnd/>
                <a:tailEnd/>
              </a:ln>
            </p:spPr>
            <p:txBody>
              <a:bodyPr wrap="none" anchor="ctr"/>
              <a:lstStyle/>
              <a:p>
                <a:endParaRPr lang="fr-FR" b="0"/>
              </a:p>
            </p:txBody>
          </p:sp>
          <p:sp>
            <p:nvSpPr>
              <p:cNvPr id="92178" name="Oval 15"/>
              <p:cNvSpPr>
                <a:spLocks noChangeArrowheads="1"/>
              </p:cNvSpPr>
              <p:nvPr/>
            </p:nvSpPr>
            <p:spPr bwMode="auto">
              <a:xfrm flipH="1">
                <a:off x="2096" y="3926"/>
                <a:ext cx="32" cy="39"/>
              </a:xfrm>
              <a:prstGeom prst="ellipse">
                <a:avLst/>
              </a:prstGeom>
              <a:solidFill>
                <a:schemeClr val="tx1"/>
              </a:solidFill>
              <a:ln w="9525">
                <a:noFill/>
                <a:round/>
                <a:headEnd/>
                <a:tailEnd/>
              </a:ln>
            </p:spPr>
            <p:txBody>
              <a:bodyPr wrap="none" anchor="ctr"/>
              <a:lstStyle/>
              <a:p>
                <a:endParaRPr lang="fr-FR" b="0"/>
              </a:p>
            </p:txBody>
          </p:sp>
          <p:sp>
            <p:nvSpPr>
              <p:cNvPr id="92179" name="Oval 16"/>
              <p:cNvSpPr>
                <a:spLocks noChangeArrowheads="1"/>
              </p:cNvSpPr>
              <p:nvPr/>
            </p:nvSpPr>
            <p:spPr bwMode="auto">
              <a:xfrm flipH="1">
                <a:off x="2128" y="3965"/>
                <a:ext cx="32" cy="38"/>
              </a:xfrm>
              <a:prstGeom prst="ellipse">
                <a:avLst/>
              </a:prstGeom>
              <a:solidFill>
                <a:schemeClr val="tx1"/>
              </a:solidFill>
              <a:ln w="9525">
                <a:noFill/>
                <a:round/>
                <a:headEnd/>
                <a:tailEnd/>
              </a:ln>
            </p:spPr>
            <p:txBody>
              <a:bodyPr wrap="none" anchor="ctr"/>
              <a:lstStyle/>
              <a:p>
                <a:endParaRPr lang="fr-FR" b="0"/>
              </a:p>
            </p:txBody>
          </p:sp>
          <p:sp>
            <p:nvSpPr>
              <p:cNvPr id="92180" name="Oval 17"/>
              <p:cNvSpPr>
                <a:spLocks noChangeArrowheads="1"/>
              </p:cNvSpPr>
              <p:nvPr/>
            </p:nvSpPr>
            <p:spPr bwMode="auto">
              <a:xfrm flipH="1">
                <a:off x="2160" y="3926"/>
                <a:ext cx="32" cy="39"/>
              </a:xfrm>
              <a:prstGeom prst="ellipse">
                <a:avLst/>
              </a:prstGeom>
              <a:solidFill>
                <a:schemeClr val="tx1"/>
              </a:solidFill>
              <a:ln w="9525">
                <a:noFill/>
                <a:round/>
                <a:headEnd/>
                <a:tailEnd/>
              </a:ln>
            </p:spPr>
            <p:txBody>
              <a:bodyPr wrap="none" anchor="ctr"/>
              <a:lstStyle/>
              <a:p>
                <a:endParaRPr lang="fr-FR" b="0"/>
              </a:p>
            </p:txBody>
          </p:sp>
        </p:grpSp>
        <p:grpSp>
          <p:nvGrpSpPr>
            <p:cNvPr id="92173" name="Group 18"/>
            <p:cNvGrpSpPr>
              <a:grpSpLocks/>
            </p:cNvGrpSpPr>
            <p:nvPr/>
          </p:nvGrpSpPr>
          <p:grpSpPr bwMode="auto">
            <a:xfrm>
              <a:off x="192" y="3140"/>
              <a:ext cx="1776" cy="748"/>
              <a:chOff x="192" y="3140"/>
              <a:chExt cx="1776" cy="748"/>
            </a:xfrm>
          </p:grpSpPr>
          <p:sp>
            <p:nvSpPr>
              <p:cNvPr id="92174" name="Text Box 19"/>
              <p:cNvSpPr txBox="1">
                <a:spLocks noChangeArrowheads="1"/>
              </p:cNvSpPr>
              <p:nvPr/>
            </p:nvSpPr>
            <p:spPr bwMode="auto">
              <a:xfrm>
                <a:off x="192" y="3140"/>
                <a:ext cx="907" cy="716"/>
              </a:xfrm>
              <a:prstGeom prst="rect">
                <a:avLst/>
              </a:prstGeom>
              <a:noFill/>
              <a:ln w="9525">
                <a:solidFill>
                  <a:schemeClr val="tx1"/>
                </a:solidFill>
                <a:miter lim="800000"/>
                <a:headEnd/>
                <a:tailEnd/>
              </a:ln>
            </p:spPr>
            <p:txBody>
              <a:bodyPr wrap="none">
                <a:spAutoFit/>
              </a:bodyPr>
              <a:lstStyle/>
              <a:p>
                <a:pPr algn="ctr">
                  <a:lnSpc>
                    <a:spcPct val="75000"/>
                  </a:lnSpc>
                </a:pPr>
                <a:r>
                  <a:rPr lang="fr-FR" sz="1400">
                    <a:solidFill>
                      <a:srgbClr val="0000FF"/>
                    </a:solidFill>
                  </a:rPr>
                  <a:t>Diminution </a:t>
                </a:r>
              </a:p>
              <a:p>
                <a:pPr algn="ctr">
                  <a:lnSpc>
                    <a:spcPct val="75000"/>
                  </a:lnSpc>
                </a:pPr>
                <a:r>
                  <a:rPr lang="fr-FR" sz="1400">
                    <a:solidFill>
                      <a:srgbClr val="0000FF"/>
                    </a:solidFill>
                  </a:rPr>
                  <a:t>de</a:t>
                </a:r>
              </a:p>
              <a:p>
                <a:pPr algn="ctr">
                  <a:lnSpc>
                    <a:spcPct val="75000"/>
                  </a:lnSpc>
                </a:pPr>
                <a:r>
                  <a:rPr lang="fr-FR" sz="1400">
                    <a:solidFill>
                      <a:srgbClr val="0000FF"/>
                    </a:solidFill>
                  </a:rPr>
                  <a:t>la libération </a:t>
                </a:r>
              </a:p>
              <a:p>
                <a:pPr algn="ctr">
                  <a:lnSpc>
                    <a:spcPct val="75000"/>
                  </a:lnSpc>
                </a:pPr>
                <a:r>
                  <a:rPr lang="fr-FR" sz="1400">
                    <a:solidFill>
                      <a:srgbClr val="0000FF"/>
                    </a:solidFill>
                  </a:rPr>
                  <a:t>de NT</a:t>
                </a:r>
                <a:endParaRPr lang="en-GB" sz="1400">
                  <a:solidFill>
                    <a:srgbClr val="0000FF"/>
                  </a:solidFill>
                </a:endParaRPr>
              </a:p>
            </p:txBody>
          </p:sp>
          <p:sp>
            <p:nvSpPr>
              <p:cNvPr id="92175" name="Line 20"/>
              <p:cNvSpPr>
                <a:spLocks noChangeShapeType="1"/>
              </p:cNvSpPr>
              <p:nvPr/>
            </p:nvSpPr>
            <p:spPr bwMode="auto">
              <a:xfrm>
                <a:off x="1104" y="3600"/>
                <a:ext cx="864" cy="288"/>
              </a:xfrm>
              <a:prstGeom prst="line">
                <a:avLst/>
              </a:prstGeom>
              <a:noFill/>
              <a:ln w="9525">
                <a:solidFill>
                  <a:schemeClr val="tx1"/>
                </a:solidFill>
                <a:round/>
                <a:headEnd/>
                <a:tailEnd type="triangle" w="med" len="med"/>
              </a:ln>
            </p:spPr>
            <p:txBody>
              <a:bodyPr/>
              <a:lstStyle/>
              <a:p>
                <a:endParaRPr lang="fr-FR"/>
              </a:p>
            </p:txBody>
          </p:sp>
        </p:grpSp>
      </p:grpSp>
      <p:sp>
        <p:nvSpPr>
          <p:cNvPr id="21" name="Espace réservé de la date 20"/>
          <p:cNvSpPr>
            <a:spLocks noGrp="1"/>
          </p:cNvSpPr>
          <p:nvPr>
            <p:ph type="dt" sz="half" idx="10"/>
          </p:nvPr>
        </p:nvSpPr>
        <p:spPr/>
        <p:txBody>
          <a:bodyPr/>
          <a:lstStyle/>
          <a:p>
            <a:pPr>
              <a:defRPr/>
            </a:pPr>
            <a:fld id="{0242340F-DE61-47E5-AFE0-38C56F417EEF}" type="datetime1">
              <a:rPr lang="fr-FR" smtClean="0"/>
              <a:pPr>
                <a:defRPr/>
              </a:pPr>
              <a:t>06/12/2022</a:t>
            </a:fld>
            <a:endParaRPr lang="fr-FR"/>
          </a:p>
        </p:txBody>
      </p:sp>
      <p:sp>
        <p:nvSpPr>
          <p:cNvPr id="22" name="Espace réservé du numéro de diapositive 21"/>
          <p:cNvSpPr>
            <a:spLocks noGrp="1"/>
          </p:cNvSpPr>
          <p:nvPr>
            <p:ph type="sldNum" sz="quarter" idx="12"/>
          </p:nvPr>
        </p:nvSpPr>
        <p:spPr/>
        <p:txBody>
          <a:bodyPr/>
          <a:lstStyle/>
          <a:p>
            <a:pPr>
              <a:defRPr/>
            </a:pPr>
            <a:fld id="{BB352CA9-A2B1-4202-BAE6-27BC7DE3E346}" type="slidenum">
              <a:rPr lang="fr-FR" smtClean="0"/>
              <a:pPr>
                <a:defRPr/>
              </a:pPr>
              <a:t>56</a:t>
            </a:fld>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8072"/>
                                        </p:tgtEl>
                                        <p:attrNameLst>
                                          <p:attrName>style.visibility</p:attrName>
                                        </p:attrNameLst>
                                      </p:cBhvr>
                                      <p:to>
                                        <p:strVal val="visible"/>
                                      </p:to>
                                    </p:set>
                                    <p:animEffect transition="in" filter="box(in)">
                                      <p:cBhvr>
                                        <p:cTn id="7" dur="500"/>
                                        <p:tgtEl>
                                          <p:spTgt spid="880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8074"/>
                                        </p:tgtEl>
                                        <p:attrNameLst>
                                          <p:attrName>style.visibility</p:attrName>
                                        </p:attrNameLst>
                                      </p:cBhvr>
                                      <p:to>
                                        <p:strVal val="visible"/>
                                      </p:to>
                                    </p:set>
                                    <p:animEffect transition="in" filter="box(in)">
                                      <p:cBhvr>
                                        <p:cTn id="12" dur="500"/>
                                        <p:tgtEl>
                                          <p:spTgt spid="880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8073"/>
                                        </p:tgtEl>
                                        <p:attrNameLst>
                                          <p:attrName>style.visibility</p:attrName>
                                        </p:attrNameLst>
                                      </p:cBhvr>
                                      <p:to>
                                        <p:strVal val="visible"/>
                                      </p:to>
                                    </p:set>
                                    <p:animEffect transition="in" filter="box(in)">
                                      <p:cBhvr>
                                        <p:cTn id="22" dur="500"/>
                                        <p:tgtEl>
                                          <p:spTgt spid="88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1"/>
          <p:cNvSpPr>
            <a:spLocks noGrp="1"/>
          </p:cNvSpPr>
          <p:nvPr>
            <p:ph type="title"/>
          </p:nvPr>
        </p:nvSpPr>
        <p:spPr/>
        <p:txBody>
          <a:bodyPr/>
          <a:lstStyle/>
          <a:p>
            <a:pPr eaLnBrk="1" hangingPunct="1"/>
            <a:r>
              <a:rPr lang="fr-FR" b="1" smtClean="0">
                <a:solidFill>
                  <a:srgbClr val="0000FF"/>
                </a:solidFill>
              </a:rPr>
              <a:t>Les souris transgéniques</a:t>
            </a:r>
          </a:p>
        </p:txBody>
      </p:sp>
      <p:sp>
        <p:nvSpPr>
          <p:cNvPr id="93187" name="Espace réservé du contenu 2"/>
          <p:cNvSpPr>
            <a:spLocks noGrp="1"/>
          </p:cNvSpPr>
          <p:nvPr>
            <p:ph idx="1"/>
          </p:nvPr>
        </p:nvSpPr>
        <p:spPr>
          <a:xfrm>
            <a:off x="0" y="1600200"/>
            <a:ext cx="9144000" cy="4525963"/>
          </a:xfrm>
        </p:spPr>
        <p:txBody>
          <a:bodyPr/>
          <a:lstStyle/>
          <a:p>
            <a:pPr eaLnBrk="1" hangingPunct="1"/>
            <a:r>
              <a:rPr lang="fr-FR" sz="4400" b="1" smtClean="0">
                <a:solidFill>
                  <a:srgbClr val="0000FF"/>
                </a:solidFill>
              </a:rPr>
              <a:t>Pas de cônes</a:t>
            </a:r>
          </a:p>
          <a:p>
            <a:pPr eaLnBrk="1" hangingPunct="1"/>
            <a:r>
              <a:rPr lang="fr-FR" sz="4400" b="1" smtClean="0">
                <a:solidFill>
                  <a:srgbClr val="0000FF"/>
                </a:solidFill>
              </a:rPr>
              <a:t>Pas de bâtonnets</a:t>
            </a:r>
          </a:p>
          <a:p>
            <a:pPr eaLnBrk="1" hangingPunct="1"/>
            <a:r>
              <a:rPr lang="fr-FR" sz="4400" b="1" smtClean="0">
                <a:solidFill>
                  <a:srgbClr val="0000FF"/>
                </a:solidFill>
              </a:rPr>
              <a:t>Mélanopsine</a:t>
            </a:r>
          </a:p>
          <a:p>
            <a:pPr eaLnBrk="1" hangingPunct="1"/>
            <a:r>
              <a:rPr lang="fr-FR" sz="4400" b="1" smtClean="0">
                <a:solidFill>
                  <a:srgbClr val="0000FF"/>
                </a:solidFill>
              </a:rPr>
              <a:t>Nouveau type de cellule ganglionnaire</a:t>
            </a:r>
          </a:p>
        </p:txBody>
      </p:sp>
      <p:sp>
        <p:nvSpPr>
          <p:cNvPr id="4" name="Espace réservé de la date 3"/>
          <p:cNvSpPr>
            <a:spLocks noGrp="1"/>
          </p:cNvSpPr>
          <p:nvPr>
            <p:ph type="dt" sz="half" idx="10"/>
          </p:nvPr>
        </p:nvSpPr>
        <p:spPr/>
        <p:txBody>
          <a:bodyPr/>
          <a:lstStyle/>
          <a:p>
            <a:pPr>
              <a:defRPr/>
            </a:pPr>
            <a:fld id="{8F7B11FC-FA42-41FA-8A5E-91A2475FF418}"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28BFA3A9-5916-4883-A46C-5161D0EE3576}" type="slidenum">
              <a:rPr lang="fr-FR" smtClean="0"/>
              <a:pPr>
                <a:defRPr/>
              </a:pPr>
              <a:t>57</a:t>
            </a:fld>
            <a:endParaRPr lang="fr-FR"/>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p:cNvSpPr>
          <p:nvPr>
            <p:ph type="title"/>
          </p:nvPr>
        </p:nvSpPr>
        <p:spPr>
          <a:xfrm>
            <a:off x="0" y="260350"/>
            <a:ext cx="9144000" cy="1143000"/>
          </a:xfrm>
          <a:solidFill>
            <a:srgbClr val="0000CC"/>
          </a:solidFill>
        </p:spPr>
        <p:txBody>
          <a:bodyPr rtlCol="0">
            <a:normAutofit fontScale="90000"/>
          </a:bodyPr>
          <a:lstStyle/>
          <a:p>
            <a:pPr eaLnBrk="1" fontAlgn="auto" hangingPunct="1">
              <a:spcAft>
                <a:spcPts val="0"/>
              </a:spcAft>
              <a:defRPr/>
            </a:pPr>
            <a:r>
              <a:rPr lang="fr-FR" sz="2800" b="1" dirty="0" smtClean="0">
                <a:solidFill>
                  <a:srgbClr val="FFFF00"/>
                </a:solidFill>
              </a:rPr>
              <a:t>Inserm, Cooper H. - Coupe de rétine de souris, montrant les cônes de la couche externe (vert) et une cellule ganglionnaire à </a:t>
            </a:r>
            <a:r>
              <a:rPr lang="fr-FR" sz="2800" b="1" dirty="0" err="1" smtClean="0">
                <a:solidFill>
                  <a:srgbClr val="FFFF00"/>
                </a:solidFill>
              </a:rPr>
              <a:t>mélanopsine</a:t>
            </a:r>
            <a:r>
              <a:rPr lang="fr-FR" sz="2800" b="1" dirty="0" smtClean="0">
                <a:solidFill>
                  <a:srgbClr val="FFFF00"/>
                </a:solidFill>
              </a:rPr>
              <a:t> de grande taille (rouge) dans la couche interne  </a:t>
            </a:r>
          </a:p>
        </p:txBody>
      </p:sp>
      <p:pic>
        <p:nvPicPr>
          <p:cNvPr id="95235" name="Picture 5" descr="cooper"/>
          <p:cNvPicPr>
            <a:picLocks noChangeAspect="1" noChangeArrowheads="1"/>
          </p:cNvPicPr>
          <p:nvPr/>
        </p:nvPicPr>
        <p:blipFill>
          <a:blip r:embed="rId3" cstate="print"/>
          <a:srcRect/>
          <a:stretch>
            <a:fillRect/>
          </a:stretch>
        </p:blipFill>
        <p:spPr bwMode="auto">
          <a:xfrm>
            <a:off x="1670050" y="1700213"/>
            <a:ext cx="5638800" cy="5076825"/>
          </a:xfrm>
          <a:prstGeom prst="rect">
            <a:avLst/>
          </a:prstGeom>
          <a:noFill/>
          <a:ln w="9525">
            <a:noFill/>
            <a:miter lim="800000"/>
            <a:headEnd/>
            <a:tailEnd/>
          </a:ln>
        </p:spPr>
      </p:pic>
      <p:sp>
        <p:nvSpPr>
          <p:cNvPr id="4" name="Espace réservé de la date 3"/>
          <p:cNvSpPr>
            <a:spLocks noGrp="1"/>
          </p:cNvSpPr>
          <p:nvPr>
            <p:ph type="dt" sz="half" idx="10"/>
          </p:nvPr>
        </p:nvSpPr>
        <p:spPr/>
        <p:txBody>
          <a:bodyPr/>
          <a:lstStyle/>
          <a:p>
            <a:pPr>
              <a:defRPr/>
            </a:pPr>
            <a:fld id="{EA65D4B3-6A9E-4808-B600-F7B67A15E0AF}"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28BFA3A9-5916-4883-A46C-5161D0EE3576}" type="slidenum">
              <a:rPr lang="fr-FR" smtClean="0"/>
              <a:pPr>
                <a:defRPr/>
              </a:pPr>
              <a:t>58</a:t>
            </a:fld>
            <a:endParaRPr lang="fr-FR"/>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0" y="1125538"/>
            <a:ext cx="9144000" cy="4522787"/>
          </a:xfrm>
          <a:prstGeom prst="rect">
            <a:avLst/>
          </a:prstGeom>
          <a:noFill/>
          <a:ln w="9525">
            <a:noFill/>
            <a:miter lim="800000"/>
            <a:headEnd/>
            <a:tailEnd/>
          </a:ln>
        </p:spPr>
        <p:txBody>
          <a:bodyPr>
            <a:spAutoFit/>
          </a:bodyPr>
          <a:lstStyle/>
          <a:p>
            <a:r>
              <a:rPr lang="fr-FR" sz="3600" dirty="0">
                <a:solidFill>
                  <a:srgbClr val="0000CC"/>
                </a:solidFill>
              </a:rPr>
              <a:t>La </a:t>
            </a:r>
            <a:r>
              <a:rPr lang="fr-FR" sz="3600" dirty="0" err="1">
                <a:solidFill>
                  <a:srgbClr val="0000CC"/>
                </a:solidFill>
              </a:rPr>
              <a:t>mélanopsine</a:t>
            </a:r>
            <a:r>
              <a:rPr lang="fr-FR" sz="3600" dirty="0">
                <a:solidFill>
                  <a:srgbClr val="0000CC"/>
                </a:solidFill>
              </a:rPr>
              <a:t> est un </a:t>
            </a:r>
            <a:r>
              <a:rPr lang="fr-FR" sz="3600" dirty="0" err="1">
                <a:solidFill>
                  <a:srgbClr val="0000CC"/>
                </a:solidFill>
              </a:rPr>
              <a:t>photopigment</a:t>
            </a:r>
            <a:r>
              <a:rPr lang="fr-FR" sz="3600" dirty="0">
                <a:solidFill>
                  <a:srgbClr val="0000CC"/>
                </a:solidFill>
              </a:rPr>
              <a:t> dit </a:t>
            </a:r>
            <a:r>
              <a:rPr lang="fr-FR" sz="3600" dirty="0" err="1">
                <a:solidFill>
                  <a:srgbClr val="0000CC"/>
                </a:solidFill>
              </a:rPr>
              <a:t>rhabdomérique</a:t>
            </a:r>
            <a:r>
              <a:rPr lang="fr-FR" sz="3600" dirty="0">
                <a:solidFill>
                  <a:srgbClr val="0000CC"/>
                </a:solidFill>
              </a:rPr>
              <a:t> comme les </a:t>
            </a:r>
            <a:r>
              <a:rPr lang="fr-FR" sz="3600" dirty="0" err="1">
                <a:solidFill>
                  <a:srgbClr val="0000CC"/>
                </a:solidFill>
              </a:rPr>
              <a:t>photopigments</a:t>
            </a:r>
            <a:r>
              <a:rPr lang="fr-FR" sz="3600" dirty="0">
                <a:solidFill>
                  <a:srgbClr val="0000CC"/>
                </a:solidFill>
              </a:rPr>
              <a:t> des invertébrés alors que ceux des cônes et les bâtonnets sont dits ciliaires. </a:t>
            </a:r>
          </a:p>
          <a:p>
            <a:r>
              <a:rPr lang="fr-FR" sz="3600" dirty="0">
                <a:solidFill>
                  <a:srgbClr val="0000CC"/>
                </a:solidFill>
              </a:rPr>
              <a:t>Cette dénomination est dépendante de la spécialisation membranaire où réside le </a:t>
            </a:r>
            <a:r>
              <a:rPr lang="fr-FR" sz="3600" dirty="0" err="1">
                <a:solidFill>
                  <a:srgbClr val="0000CC"/>
                </a:solidFill>
              </a:rPr>
              <a:t>photopigment</a:t>
            </a:r>
            <a:r>
              <a:rPr lang="fr-FR" sz="3600" dirty="0">
                <a:solidFill>
                  <a:srgbClr val="0000CC"/>
                </a:solidFill>
              </a:rPr>
              <a:t>.</a:t>
            </a:r>
          </a:p>
        </p:txBody>
      </p:sp>
      <p:sp>
        <p:nvSpPr>
          <p:cNvPr id="3" name="Espace réservé de la date 2"/>
          <p:cNvSpPr>
            <a:spLocks noGrp="1"/>
          </p:cNvSpPr>
          <p:nvPr>
            <p:ph type="dt" sz="half" idx="10"/>
          </p:nvPr>
        </p:nvSpPr>
        <p:spPr/>
        <p:txBody>
          <a:bodyPr/>
          <a:lstStyle/>
          <a:p>
            <a:pPr>
              <a:defRPr/>
            </a:pPr>
            <a:fld id="{DC73557C-630B-48FB-BFFB-F7D1E7901398}" type="datetime1">
              <a:rPr lang="fr-FR" smtClean="0"/>
              <a:pPr>
                <a:defRPr/>
              </a:pPr>
              <a:t>06/12/2022</a:t>
            </a:fld>
            <a:endParaRPr lang="fr-FR"/>
          </a:p>
        </p:txBody>
      </p:sp>
      <p:sp>
        <p:nvSpPr>
          <p:cNvPr id="4" name="Espace réservé du numéro de diapositive 3"/>
          <p:cNvSpPr>
            <a:spLocks noGrp="1"/>
          </p:cNvSpPr>
          <p:nvPr>
            <p:ph type="sldNum" sz="quarter" idx="12"/>
          </p:nvPr>
        </p:nvSpPr>
        <p:spPr/>
        <p:txBody>
          <a:bodyPr/>
          <a:lstStyle/>
          <a:p>
            <a:pPr>
              <a:defRPr/>
            </a:pPr>
            <a:fld id="{BB352CA9-A2B1-4202-BAE6-27BC7DE3E346}" type="slidenum">
              <a:rPr lang="fr-FR" smtClean="0"/>
              <a:pPr>
                <a:defRPr/>
              </a:pPr>
              <a:t>59</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st2s-casteilla.net/spc/images/physique/P1_1/c3bis.jpg"/>
          <p:cNvPicPr>
            <a:picLocks noChangeAspect="1" noChangeArrowheads="1"/>
          </p:cNvPicPr>
          <p:nvPr/>
        </p:nvPicPr>
        <p:blipFill>
          <a:blip r:embed="rId2" cstate="print"/>
          <a:srcRect/>
          <a:stretch>
            <a:fillRect/>
          </a:stretch>
        </p:blipFill>
        <p:spPr bwMode="auto">
          <a:xfrm>
            <a:off x="71438" y="838200"/>
            <a:ext cx="8964612" cy="6119813"/>
          </a:xfrm>
          <a:prstGeom prst="rect">
            <a:avLst/>
          </a:prstGeom>
          <a:noFill/>
          <a:ln w="9525">
            <a:noFill/>
            <a:miter lim="800000"/>
            <a:headEnd/>
            <a:tailEnd/>
          </a:ln>
        </p:spPr>
      </p:pic>
      <p:sp>
        <p:nvSpPr>
          <p:cNvPr id="13315" name="ZoneTexte 2"/>
          <p:cNvSpPr txBox="1">
            <a:spLocks noChangeArrowheads="1"/>
          </p:cNvSpPr>
          <p:nvPr/>
        </p:nvSpPr>
        <p:spPr bwMode="auto">
          <a:xfrm>
            <a:off x="3851920" y="6396037"/>
            <a:ext cx="5040536" cy="461963"/>
          </a:xfrm>
          <a:prstGeom prst="rect">
            <a:avLst/>
          </a:prstGeom>
          <a:noFill/>
          <a:ln w="9525">
            <a:noFill/>
            <a:miter lim="800000"/>
            <a:headEnd/>
            <a:tailEnd/>
          </a:ln>
        </p:spPr>
        <p:txBody>
          <a:bodyPr wrap="square">
            <a:spAutoFit/>
          </a:bodyPr>
          <a:lstStyle/>
          <a:p>
            <a:pPr algn="ctr"/>
            <a:r>
              <a:rPr lang="fr-FR" dirty="0">
                <a:solidFill>
                  <a:srgbClr val="FF0000"/>
                </a:solidFill>
              </a:rPr>
              <a:t>Coupe de l’œil </a:t>
            </a:r>
          </a:p>
        </p:txBody>
      </p:sp>
      <p:sp>
        <p:nvSpPr>
          <p:cNvPr id="4" name="Rectangle 3"/>
          <p:cNvSpPr/>
          <p:nvPr/>
        </p:nvSpPr>
        <p:spPr>
          <a:xfrm>
            <a:off x="0" y="77723"/>
            <a:ext cx="9144000" cy="830997"/>
          </a:xfrm>
          <a:prstGeom prst="rect">
            <a:avLst/>
          </a:prstGeom>
        </p:spPr>
        <p:txBody>
          <a:bodyPr wrap="square">
            <a:spAutoFit/>
          </a:bodyPr>
          <a:lstStyle/>
          <a:p>
            <a:r>
              <a:rPr lang="fr-FR" dirty="0" smtClean="0">
                <a:solidFill>
                  <a:srgbClr val="000099"/>
                </a:solidFill>
              </a:rPr>
              <a:t>Œil = Globe Oculaire</a:t>
            </a:r>
            <a:br>
              <a:rPr lang="fr-FR" dirty="0" smtClean="0">
                <a:solidFill>
                  <a:srgbClr val="000099"/>
                </a:solidFill>
              </a:rPr>
            </a:br>
            <a:r>
              <a:rPr lang="fr-FR" dirty="0" smtClean="0">
                <a:solidFill>
                  <a:srgbClr val="000099"/>
                </a:solidFill>
              </a:rPr>
              <a:t> = structure creuse de forme globalement sphérique</a:t>
            </a:r>
            <a:endParaRPr lang="fr-FR" dirty="0"/>
          </a:p>
        </p:txBody>
      </p:sp>
      <p:sp>
        <p:nvSpPr>
          <p:cNvPr id="5" name="Espace réservé de la date 4"/>
          <p:cNvSpPr>
            <a:spLocks noGrp="1"/>
          </p:cNvSpPr>
          <p:nvPr>
            <p:ph type="dt" sz="half" idx="10"/>
          </p:nvPr>
        </p:nvSpPr>
        <p:spPr/>
        <p:txBody>
          <a:bodyPr/>
          <a:lstStyle/>
          <a:p>
            <a:pPr>
              <a:defRPr/>
            </a:pPr>
            <a:fld id="{B3DAB92B-A20E-46E2-9C5C-1742B24CEF7A}" type="datetime1">
              <a:rPr lang="fr-FR" smtClean="0"/>
              <a:pPr>
                <a:defRPr/>
              </a:pPr>
              <a:t>06/12/2022</a:t>
            </a:fld>
            <a:endParaRPr lang="fr-FR"/>
          </a:p>
        </p:txBody>
      </p:sp>
      <p:sp>
        <p:nvSpPr>
          <p:cNvPr id="6" name="Espace réservé du numéro de diapositive 5"/>
          <p:cNvSpPr>
            <a:spLocks noGrp="1"/>
          </p:cNvSpPr>
          <p:nvPr>
            <p:ph type="sldNum" sz="quarter" idx="12"/>
          </p:nvPr>
        </p:nvSpPr>
        <p:spPr/>
        <p:txBody>
          <a:bodyPr/>
          <a:lstStyle/>
          <a:p>
            <a:pPr>
              <a:defRPr/>
            </a:pPr>
            <a:fld id="{BB352CA9-A2B1-4202-BAE6-27BC7DE3E346}" type="slidenum">
              <a:rPr lang="fr-FR" smtClean="0"/>
              <a:pPr>
                <a:defRPr/>
              </a:pPr>
              <a:t>6</a:t>
            </a:fld>
            <a:endParaRPr lang="fr-FR"/>
          </a:p>
        </p:txBody>
      </p:sp>
    </p:spTree>
  </p:cSld>
  <p:clrMapOvr>
    <a:masterClrMapping/>
  </p:clrMapOvr>
  <p:transition spd="slow">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0" y="693738"/>
            <a:ext cx="9144000" cy="5262562"/>
          </a:xfrm>
          <a:prstGeom prst="rect">
            <a:avLst/>
          </a:prstGeom>
          <a:noFill/>
          <a:ln w="9525">
            <a:noFill/>
            <a:miter lim="800000"/>
            <a:headEnd/>
            <a:tailEnd/>
          </a:ln>
        </p:spPr>
        <p:txBody>
          <a:bodyPr anchor="ctr">
            <a:spAutoFit/>
          </a:bodyPr>
          <a:lstStyle/>
          <a:p>
            <a:pPr eaLnBrk="0" hangingPunct="0">
              <a:buFontTx/>
              <a:buChar char="•"/>
              <a:tabLst>
                <a:tab pos="457200" algn="l"/>
              </a:tabLst>
            </a:pPr>
            <a:r>
              <a:rPr lang="fr-FR" sz="2800">
                <a:solidFill>
                  <a:srgbClr val="0000CC"/>
                </a:solidFill>
                <a:ea typeface="Times New Roman" pitchFamily="18" charset="0"/>
                <a:cs typeface="Arial" charset="0"/>
              </a:rPr>
              <a:t>Un photorécepteur </a:t>
            </a:r>
            <a:r>
              <a:rPr lang="fr-FR" sz="2800">
                <a:solidFill>
                  <a:srgbClr val="FF0000"/>
                </a:solidFill>
                <a:ea typeface="Times New Roman" pitchFamily="18" charset="0"/>
                <a:cs typeface="Arial" charset="0"/>
              </a:rPr>
              <a:t>rhabdomérique</a:t>
            </a:r>
            <a:r>
              <a:rPr lang="fr-FR" sz="2800">
                <a:solidFill>
                  <a:srgbClr val="0000CC"/>
                </a:solidFill>
                <a:ea typeface="Times New Roman" pitchFamily="18" charset="0"/>
                <a:cs typeface="Arial" charset="0"/>
              </a:rPr>
              <a:t> est une cellule photoréceptrice dont les photopigments sont localisés au niveau d’un ensemble de microvillosités membranaires, le </a:t>
            </a:r>
            <a:r>
              <a:rPr lang="fr-FR" sz="2800">
                <a:solidFill>
                  <a:srgbClr val="FF0000"/>
                </a:solidFill>
                <a:ea typeface="Times New Roman" pitchFamily="18" charset="0"/>
                <a:cs typeface="Arial" charset="0"/>
              </a:rPr>
              <a:t>rhabdomère</a:t>
            </a:r>
            <a:r>
              <a:rPr lang="fr-FR" sz="2800">
                <a:solidFill>
                  <a:srgbClr val="0000CC"/>
                </a:solidFill>
                <a:ea typeface="Times New Roman" pitchFamily="18" charset="0"/>
                <a:cs typeface="Arial" charset="0"/>
              </a:rPr>
              <a:t> </a:t>
            </a:r>
          </a:p>
          <a:p>
            <a:pPr eaLnBrk="0" hangingPunct="0">
              <a:buFontTx/>
              <a:buChar char="•"/>
              <a:tabLst>
                <a:tab pos="457200" algn="l"/>
              </a:tabLst>
            </a:pPr>
            <a:r>
              <a:rPr lang="fr-FR" sz="2800">
                <a:solidFill>
                  <a:srgbClr val="0000CC"/>
                </a:solidFill>
                <a:ea typeface="Times New Roman" pitchFamily="18" charset="0"/>
                <a:cs typeface="Arial" charset="0"/>
              </a:rPr>
              <a:t>Ce type de photorécepteur est retrouvé chez les invertébrés (annélides, mollusques et arthropodes)</a:t>
            </a:r>
          </a:p>
          <a:p>
            <a:pPr eaLnBrk="0" hangingPunct="0">
              <a:tabLst>
                <a:tab pos="457200" algn="l"/>
              </a:tabLst>
            </a:pPr>
            <a:endParaRPr lang="fr-FR" sz="2800">
              <a:solidFill>
                <a:srgbClr val="0000CC"/>
              </a:solidFill>
              <a:ea typeface="Times New Roman" pitchFamily="18" charset="0"/>
              <a:cs typeface="Arial" charset="0"/>
            </a:endParaRPr>
          </a:p>
          <a:p>
            <a:pPr eaLnBrk="0" hangingPunct="0">
              <a:buFontTx/>
              <a:buChar char="•"/>
              <a:tabLst>
                <a:tab pos="457200" algn="l"/>
              </a:tabLst>
            </a:pPr>
            <a:r>
              <a:rPr lang="fr-FR" sz="2800">
                <a:solidFill>
                  <a:srgbClr val="0000CC"/>
                </a:solidFill>
                <a:ea typeface="Times New Roman" pitchFamily="18" charset="0"/>
                <a:cs typeface="Arial" charset="0"/>
              </a:rPr>
              <a:t> Un photorécepteur </a:t>
            </a:r>
            <a:r>
              <a:rPr lang="fr-FR" sz="2800">
                <a:solidFill>
                  <a:srgbClr val="FF0000"/>
                </a:solidFill>
                <a:ea typeface="Times New Roman" pitchFamily="18" charset="0"/>
                <a:cs typeface="Arial" charset="0"/>
              </a:rPr>
              <a:t>ciliaire</a:t>
            </a:r>
            <a:r>
              <a:rPr lang="fr-FR" sz="2800">
                <a:solidFill>
                  <a:srgbClr val="0000CC"/>
                </a:solidFill>
                <a:ea typeface="Times New Roman" pitchFamily="18" charset="0"/>
                <a:cs typeface="Arial" charset="0"/>
              </a:rPr>
              <a:t> est une cellule photoréceptrice qui présente le plus souvent un cil fonctionnel. Les photopigments sont situés dans la membrane du cil ou celle d’organites cytoplasmiques comme le reticulum endoplasmique </a:t>
            </a:r>
          </a:p>
        </p:txBody>
      </p:sp>
      <p:sp>
        <p:nvSpPr>
          <p:cNvPr id="3" name="Espace réservé de la date 2"/>
          <p:cNvSpPr>
            <a:spLocks noGrp="1"/>
          </p:cNvSpPr>
          <p:nvPr>
            <p:ph type="dt" sz="half" idx="10"/>
          </p:nvPr>
        </p:nvSpPr>
        <p:spPr/>
        <p:txBody>
          <a:bodyPr/>
          <a:lstStyle/>
          <a:p>
            <a:pPr>
              <a:defRPr/>
            </a:pPr>
            <a:fld id="{E111424F-DCCA-4E4B-9303-64B155C5D8E9}" type="datetime1">
              <a:rPr lang="fr-FR" smtClean="0"/>
              <a:pPr>
                <a:defRPr/>
              </a:pPr>
              <a:t>06/12/2022</a:t>
            </a:fld>
            <a:endParaRPr lang="fr-FR"/>
          </a:p>
        </p:txBody>
      </p:sp>
      <p:sp>
        <p:nvSpPr>
          <p:cNvPr id="4" name="Espace réservé du numéro de diapositive 3"/>
          <p:cNvSpPr>
            <a:spLocks noGrp="1"/>
          </p:cNvSpPr>
          <p:nvPr>
            <p:ph type="sldNum" sz="quarter" idx="12"/>
          </p:nvPr>
        </p:nvSpPr>
        <p:spPr/>
        <p:txBody>
          <a:bodyPr/>
          <a:lstStyle/>
          <a:p>
            <a:pPr>
              <a:defRPr/>
            </a:pPr>
            <a:fld id="{BB352CA9-A2B1-4202-BAE6-27BC7DE3E346}" type="slidenum">
              <a:rPr lang="fr-FR" smtClean="0"/>
              <a:pPr>
                <a:defRPr/>
              </a:pPr>
              <a:t>60</a:t>
            </a:fld>
            <a:endParaRPr lang="fr-F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Image 1" descr="article cooper"/>
          <p:cNvPicPr>
            <a:picLocks noChangeAspect="1" noChangeArrowheads="1"/>
          </p:cNvPicPr>
          <p:nvPr/>
        </p:nvPicPr>
        <p:blipFill>
          <a:blip r:embed="rId2" cstate="print"/>
          <a:srcRect/>
          <a:stretch>
            <a:fillRect/>
          </a:stretch>
        </p:blipFill>
        <p:spPr bwMode="auto">
          <a:xfrm>
            <a:off x="1835150" y="333375"/>
            <a:ext cx="5191125" cy="4048125"/>
          </a:xfrm>
          <a:prstGeom prst="rect">
            <a:avLst/>
          </a:prstGeom>
          <a:noFill/>
          <a:ln w="9525">
            <a:noFill/>
            <a:miter lim="800000"/>
            <a:headEnd/>
            <a:tailEnd/>
          </a:ln>
        </p:spPr>
      </p:pic>
      <p:sp>
        <p:nvSpPr>
          <p:cNvPr id="98307" name="Rectangle 1"/>
          <p:cNvSpPr>
            <a:spLocks noChangeArrowheads="1"/>
          </p:cNvSpPr>
          <p:nvPr/>
        </p:nvSpPr>
        <p:spPr bwMode="auto">
          <a:xfrm>
            <a:off x="0" y="4292600"/>
            <a:ext cx="9144000" cy="1631950"/>
          </a:xfrm>
          <a:prstGeom prst="rect">
            <a:avLst/>
          </a:prstGeom>
          <a:noFill/>
          <a:ln w="9525">
            <a:noFill/>
            <a:miter lim="800000"/>
            <a:headEnd/>
            <a:tailEnd/>
          </a:ln>
        </p:spPr>
        <p:txBody>
          <a:bodyPr anchor="ctr">
            <a:spAutoFit/>
          </a:bodyPr>
          <a:lstStyle/>
          <a:p>
            <a:pPr algn="ctr" eaLnBrk="0" hangingPunct="0"/>
            <a:r>
              <a:rPr lang="fr-FR" sz="2000">
                <a:solidFill>
                  <a:srgbClr val="0000CC"/>
                </a:solidFill>
                <a:ea typeface="Times New Roman" pitchFamily="18" charset="0"/>
                <a:cs typeface="Arial" charset="0"/>
              </a:rPr>
              <a:t>Les cellules ganglionnaires de la couche interne de la rétine qui expriment la mélanopsine projettent vers le noyau suprachiasmatique (SCN) (site de l’horloge circadienne interne) et d’autres structures cérébrales non visuelles (OPN, noyau olivaire prétectal ; IGL, feuillet intergéniculé ; LGv, noyau géniculé latéral-ventral )</a:t>
            </a:r>
          </a:p>
        </p:txBody>
      </p:sp>
      <p:sp>
        <p:nvSpPr>
          <p:cNvPr id="4" name="Espace réservé de la date 3"/>
          <p:cNvSpPr>
            <a:spLocks noGrp="1"/>
          </p:cNvSpPr>
          <p:nvPr>
            <p:ph type="dt" sz="half" idx="10"/>
          </p:nvPr>
        </p:nvSpPr>
        <p:spPr/>
        <p:txBody>
          <a:bodyPr/>
          <a:lstStyle/>
          <a:p>
            <a:pPr>
              <a:defRPr/>
            </a:pPr>
            <a:fld id="{7B9F5651-47CD-4C90-86C2-5F5C740A4438}"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BB352CA9-A2B1-4202-BAE6-27BC7DE3E346}" type="slidenum">
              <a:rPr lang="fr-FR" smtClean="0"/>
              <a:pPr>
                <a:defRPr/>
              </a:pPr>
              <a:t>61</a:t>
            </a:fld>
            <a:endParaRPr lang="fr-F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219200" y="57150"/>
            <a:ext cx="6793078" cy="461665"/>
          </a:xfrm>
          <a:prstGeom prst="rect">
            <a:avLst/>
          </a:prstGeom>
          <a:solidFill>
            <a:srgbClr val="0000CC"/>
          </a:solidFill>
          <a:ln w="9525">
            <a:noFill/>
            <a:miter lim="800000"/>
            <a:headEnd/>
            <a:tailEnd/>
          </a:ln>
        </p:spPr>
        <p:txBody>
          <a:bodyPr wrap="none">
            <a:spAutoFit/>
          </a:bodyPr>
          <a:lstStyle/>
          <a:p>
            <a:r>
              <a:rPr lang="fr-FR" dirty="0" smtClean="0">
                <a:solidFill>
                  <a:srgbClr val="FFFF00"/>
                </a:solidFill>
                <a:latin typeface="Times New Roman" pitchFamily="18" charset="0"/>
              </a:rPr>
              <a:t> </a:t>
            </a:r>
            <a:r>
              <a:rPr lang="fr-FR" dirty="0">
                <a:solidFill>
                  <a:srgbClr val="FFFF00"/>
                </a:solidFill>
                <a:latin typeface="Times New Roman" pitchFamily="18" charset="0"/>
              </a:rPr>
              <a:t>Organisation fonctionnelle des voies de projection</a:t>
            </a:r>
          </a:p>
        </p:txBody>
      </p:sp>
      <p:pic>
        <p:nvPicPr>
          <p:cNvPr id="112643" name="Picture 3" descr="aires et pereceptionB"/>
          <p:cNvPicPr>
            <a:picLocks noChangeAspect="1" noChangeArrowheads="1"/>
          </p:cNvPicPr>
          <p:nvPr/>
        </p:nvPicPr>
        <p:blipFill>
          <a:blip r:embed="rId3" cstate="print"/>
          <a:srcRect/>
          <a:stretch>
            <a:fillRect/>
          </a:stretch>
        </p:blipFill>
        <p:spPr bwMode="auto">
          <a:xfrm>
            <a:off x="5310188" y="4806950"/>
            <a:ext cx="3457575" cy="2012950"/>
          </a:xfrm>
          <a:prstGeom prst="rect">
            <a:avLst/>
          </a:prstGeom>
          <a:noFill/>
          <a:ln w="9525">
            <a:noFill/>
            <a:miter lim="800000"/>
            <a:headEnd/>
            <a:tailEnd/>
          </a:ln>
        </p:spPr>
      </p:pic>
      <p:grpSp>
        <p:nvGrpSpPr>
          <p:cNvPr id="2" name="Group 4"/>
          <p:cNvGrpSpPr>
            <a:grpSpLocks/>
          </p:cNvGrpSpPr>
          <p:nvPr/>
        </p:nvGrpSpPr>
        <p:grpSpPr bwMode="auto">
          <a:xfrm>
            <a:off x="1935163" y="693738"/>
            <a:ext cx="3367087" cy="5799137"/>
            <a:chOff x="1968" y="346"/>
            <a:chExt cx="2121" cy="3653"/>
          </a:xfrm>
        </p:grpSpPr>
        <p:sp>
          <p:nvSpPr>
            <p:cNvPr id="112645" name="Text Box 5"/>
            <p:cNvSpPr txBox="1">
              <a:spLocks noChangeArrowheads="1"/>
            </p:cNvSpPr>
            <p:nvPr/>
          </p:nvSpPr>
          <p:spPr bwMode="auto">
            <a:xfrm>
              <a:off x="2164" y="346"/>
              <a:ext cx="1273" cy="246"/>
            </a:xfrm>
            <a:prstGeom prst="rect">
              <a:avLst/>
            </a:prstGeom>
            <a:noFill/>
            <a:ln w="9525">
              <a:solidFill>
                <a:srgbClr val="FF0000"/>
              </a:solidFill>
              <a:miter lim="800000"/>
              <a:headEnd/>
              <a:tailEnd/>
            </a:ln>
          </p:spPr>
          <p:txBody>
            <a:bodyPr wrap="none">
              <a:spAutoFit/>
            </a:bodyPr>
            <a:lstStyle/>
            <a:p>
              <a:r>
                <a:rPr lang="fr-FR" sz="1900" b="0">
                  <a:latin typeface="Times New Roman" pitchFamily="18" charset="0"/>
                </a:rPr>
                <a:t>Stimulus lumineux</a:t>
              </a:r>
            </a:p>
          </p:txBody>
        </p:sp>
        <p:sp>
          <p:nvSpPr>
            <p:cNvPr id="112646" name="Text Box 6"/>
            <p:cNvSpPr txBox="1">
              <a:spLocks noChangeArrowheads="1"/>
            </p:cNvSpPr>
            <p:nvPr/>
          </p:nvSpPr>
          <p:spPr bwMode="auto">
            <a:xfrm>
              <a:off x="1968" y="648"/>
              <a:ext cx="1549" cy="1338"/>
            </a:xfrm>
            <a:prstGeom prst="rect">
              <a:avLst/>
            </a:prstGeom>
            <a:noFill/>
            <a:ln w="9525">
              <a:solidFill>
                <a:srgbClr val="FF0000"/>
              </a:solidFill>
              <a:miter lim="800000"/>
              <a:headEnd/>
              <a:tailEnd/>
            </a:ln>
          </p:spPr>
          <p:txBody>
            <a:bodyPr wrap="none">
              <a:spAutoFit/>
            </a:bodyPr>
            <a:lstStyle/>
            <a:p>
              <a:r>
                <a:rPr lang="fr-FR" sz="1900" b="0" u="sng">
                  <a:latin typeface="Times New Roman" pitchFamily="18" charset="0"/>
                </a:rPr>
                <a:t>Rétine</a:t>
              </a:r>
            </a:p>
            <a:p>
              <a:endParaRPr lang="fr-FR" sz="1900" b="0">
                <a:latin typeface="Times New Roman" pitchFamily="18" charset="0"/>
              </a:endParaRPr>
            </a:p>
            <a:p>
              <a:r>
                <a:rPr lang="fr-FR" sz="1900" b="0">
                  <a:latin typeface="Times New Roman" pitchFamily="18" charset="0"/>
                </a:rPr>
                <a:t>Cônes et bâtonnets</a:t>
              </a:r>
            </a:p>
            <a:p>
              <a:endParaRPr lang="fr-FR" sz="1900" b="0">
                <a:latin typeface="Times New Roman" pitchFamily="18" charset="0"/>
              </a:endParaRPr>
            </a:p>
            <a:p>
              <a:r>
                <a:rPr lang="fr-FR" sz="1900" b="0">
                  <a:latin typeface="Times New Roman" pitchFamily="18" charset="0"/>
                </a:rPr>
                <a:t>Cellules bipolaires</a:t>
              </a:r>
            </a:p>
            <a:p>
              <a:endParaRPr lang="fr-FR" sz="1900" b="0">
                <a:latin typeface="Times New Roman" pitchFamily="18" charset="0"/>
              </a:endParaRPr>
            </a:p>
            <a:p>
              <a:r>
                <a:rPr lang="fr-FR" sz="1900" b="0">
                  <a:latin typeface="Times New Roman" pitchFamily="18" charset="0"/>
                </a:rPr>
                <a:t>Cellules ganglionnaires</a:t>
              </a:r>
            </a:p>
          </p:txBody>
        </p:sp>
        <p:sp>
          <p:nvSpPr>
            <p:cNvPr id="112647" name="Line 7"/>
            <p:cNvSpPr>
              <a:spLocks noChangeShapeType="1"/>
            </p:cNvSpPr>
            <p:nvPr/>
          </p:nvSpPr>
          <p:spPr bwMode="auto">
            <a:xfrm>
              <a:off x="2722" y="591"/>
              <a:ext cx="0" cy="411"/>
            </a:xfrm>
            <a:prstGeom prst="line">
              <a:avLst/>
            </a:prstGeom>
            <a:noFill/>
            <a:ln w="9525">
              <a:solidFill>
                <a:schemeClr val="tx1"/>
              </a:solidFill>
              <a:round/>
              <a:headEnd/>
              <a:tailEnd type="triangle" w="med" len="med"/>
            </a:ln>
          </p:spPr>
          <p:txBody>
            <a:bodyPr/>
            <a:lstStyle/>
            <a:p>
              <a:endParaRPr lang="fr-FR"/>
            </a:p>
          </p:txBody>
        </p:sp>
        <p:sp>
          <p:nvSpPr>
            <p:cNvPr id="112648" name="Line 8"/>
            <p:cNvSpPr>
              <a:spLocks noChangeShapeType="1"/>
            </p:cNvSpPr>
            <p:nvPr/>
          </p:nvSpPr>
          <p:spPr bwMode="auto">
            <a:xfrm>
              <a:off x="2722" y="1260"/>
              <a:ext cx="0" cy="172"/>
            </a:xfrm>
            <a:prstGeom prst="line">
              <a:avLst/>
            </a:prstGeom>
            <a:noFill/>
            <a:ln w="9525">
              <a:solidFill>
                <a:schemeClr val="tx1"/>
              </a:solidFill>
              <a:round/>
              <a:headEnd/>
              <a:tailEnd type="triangle" w="med" len="med"/>
            </a:ln>
          </p:spPr>
          <p:txBody>
            <a:bodyPr/>
            <a:lstStyle/>
            <a:p>
              <a:endParaRPr lang="fr-FR"/>
            </a:p>
          </p:txBody>
        </p:sp>
        <p:sp>
          <p:nvSpPr>
            <p:cNvPr id="112649" name="Line 9"/>
            <p:cNvSpPr>
              <a:spLocks noChangeShapeType="1"/>
            </p:cNvSpPr>
            <p:nvPr/>
          </p:nvSpPr>
          <p:spPr bwMode="auto">
            <a:xfrm>
              <a:off x="2721" y="1671"/>
              <a:ext cx="0" cy="172"/>
            </a:xfrm>
            <a:prstGeom prst="line">
              <a:avLst/>
            </a:prstGeom>
            <a:noFill/>
            <a:ln w="9525">
              <a:solidFill>
                <a:schemeClr val="tx1"/>
              </a:solidFill>
              <a:round/>
              <a:headEnd/>
              <a:tailEnd type="triangle" w="med" len="med"/>
            </a:ln>
          </p:spPr>
          <p:txBody>
            <a:bodyPr/>
            <a:lstStyle/>
            <a:p>
              <a:endParaRPr lang="fr-FR"/>
            </a:p>
          </p:txBody>
        </p:sp>
        <p:sp>
          <p:nvSpPr>
            <p:cNvPr id="112650" name="AutoShape 10"/>
            <p:cNvSpPr>
              <a:spLocks noChangeArrowheads="1"/>
            </p:cNvSpPr>
            <p:nvPr/>
          </p:nvSpPr>
          <p:spPr bwMode="auto">
            <a:xfrm>
              <a:off x="2618" y="2110"/>
              <a:ext cx="187" cy="172"/>
            </a:xfrm>
            <a:prstGeom prst="downArrow">
              <a:avLst>
                <a:gd name="adj1" fmla="val 50000"/>
                <a:gd name="adj2" fmla="val 25000"/>
              </a:avLst>
            </a:prstGeom>
            <a:noFill/>
            <a:ln w="9525">
              <a:solidFill>
                <a:schemeClr val="tx1"/>
              </a:solidFill>
              <a:miter lim="800000"/>
              <a:headEnd/>
              <a:tailEnd/>
            </a:ln>
          </p:spPr>
          <p:txBody>
            <a:bodyPr wrap="none" anchor="ctr"/>
            <a:lstStyle/>
            <a:p>
              <a:endParaRPr lang="fr-FR" b="0"/>
            </a:p>
          </p:txBody>
        </p:sp>
        <p:sp>
          <p:nvSpPr>
            <p:cNvPr id="112651" name="Text Box 11"/>
            <p:cNvSpPr txBox="1">
              <a:spLocks noChangeArrowheads="1"/>
            </p:cNvSpPr>
            <p:nvPr/>
          </p:nvSpPr>
          <p:spPr bwMode="auto">
            <a:xfrm>
              <a:off x="2799" y="2063"/>
              <a:ext cx="864" cy="231"/>
            </a:xfrm>
            <a:prstGeom prst="rect">
              <a:avLst/>
            </a:prstGeom>
            <a:noFill/>
            <a:ln w="9525">
              <a:noFill/>
              <a:miter lim="800000"/>
              <a:headEnd/>
              <a:tailEnd/>
            </a:ln>
          </p:spPr>
          <p:txBody>
            <a:bodyPr wrap="none">
              <a:spAutoFit/>
            </a:bodyPr>
            <a:lstStyle/>
            <a:p>
              <a:r>
                <a:rPr lang="fr-FR" sz="1800" i="1">
                  <a:solidFill>
                    <a:schemeClr val="accent2"/>
                  </a:solidFill>
                  <a:latin typeface="Times New Roman" pitchFamily="18" charset="0"/>
                </a:rPr>
                <a:t>Nerf optique</a:t>
              </a:r>
            </a:p>
          </p:txBody>
        </p:sp>
        <p:sp>
          <p:nvSpPr>
            <p:cNvPr id="112652" name="Text Box 12"/>
            <p:cNvSpPr txBox="1">
              <a:spLocks noChangeArrowheads="1"/>
            </p:cNvSpPr>
            <p:nvPr/>
          </p:nvSpPr>
          <p:spPr bwMode="auto">
            <a:xfrm>
              <a:off x="2047" y="2351"/>
              <a:ext cx="1436" cy="420"/>
            </a:xfrm>
            <a:prstGeom prst="rect">
              <a:avLst/>
            </a:prstGeom>
            <a:noFill/>
            <a:ln w="25400">
              <a:solidFill>
                <a:srgbClr val="FF0000"/>
              </a:solidFill>
              <a:miter lim="800000"/>
              <a:headEnd/>
              <a:tailEnd/>
            </a:ln>
          </p:spPr>
          <p:txBody>
            <a:bodyPr wrap="none">
              <a:spAutoFit/>
            </a:bodyPr>
            <a:lstStyle/>
            <a:p>
              <a:r>
                <a:rPr lang="fr-FR" sz="1800" b="0" u="sng">
                  <a:latin typeface="Times New Roman" pitchFamily="18" charset="0"/>
                </a:rPr>
                <a:t>Thalamus</a:t>
              </a:r>
            </a:p>
            <a:p>
              <a:r>
                <a:rPr lang="fr-FR" sz="1800" b="0">
                  <a:latin typeface="Times New Roman" pitchFamily="18" charset="0"/>
                </a:rPr>
                <a:t>Noyau géniculé latéral</a:t>
              </a:r>
            </a:p>
          </p:txBody>
        </p:sp>
        <p:sp>
          <p:nvSpPr>
            <p:cNvPr id="112653" name="Text Box 13"/>
            <p:cNvSpPr txBox="1">
              <a:spLocks noChangeArrowheads="1"/>
            </p:cNvSpPr>
            <p:nvPr/>
          </p:nvSpPr>
          <p:spPr bwMode="auto">
            <a:xfrm>
              <a:off x="2016" y="3233"/>
              <a:ext cx="1700" cy="766"/>
            </a:xfrm>
            <a:prstGeom prst="rect">
              <a:avLst/>
            </a:prstGeom>
            <a:noFill/>
            <a:ln w="25400">
              <a:solidFill>
                <a:srgbClr val="FF0000"/>
              </a:solidFill>
              <a:miter lim="800000"/>
              <a:headEnd/>
              <a:tailEnd/>
            </a:ln>
          </p:spPr>
          <p:txBody>
            <a:bodyPr wrap="none">
              <a:spAutoFit/>
            </a:bodyPr>
            <a:lstStyle/>
            <a:p>
              <a:r>
                <a:rPr lang="fr-FR" sz="1800" b="0" u="sng">
                  <a:latin typeface="Times New Roman" pitchFamily="18" charset="0"/>
                </a:rPr>
                <a:t>Cortex</a:t>
              </a:r>
            </a:p>
            <a:p>
              <a:r>
                <a:rPr lang="fr-FR" sz="1800" b="0">
                  <a:latin typeface="Times New Roman" pitchFamily="18" charset="0"/>
                </a:rPr>
                <a:t>Cortex visuel primaire</a:t>
              </a:r>
            </a:p>
            <a:p>
              <a:endParaRPr lang="fr-FR" sz="1800" b="0">
                <a:latin typeface="Times New Roman" pitchFamily="18" charset="0"/>
              </a:endParaRPr>
            </a:p>
            <a:p>
              <a:r>
                <a:rPr lang="fr-FR" sz="1800" b="0">
                  <a:latin typeface="Times New Roman" pitchFamily="18" charset="0"/>
                </a:rPr>
                <a:t>Cortex visuel d’association</a:t>
              </a:r>
            </a:p>
          </p:txBody>
        </p:sp>
        <p:sp>
          <p:nvSpPr>
            <p:cNvPr id="112654" name="AutoShape 14"/>
            <p:cNvSpPr>
              <a:spLocks noChangeArrowheads="1"/>
            </p:cNvSpPr>
            <p:nvPr/>
          </p:nvSpPr>
          <p:spPr bwMode="auto">
            <a:xfrm>
              <a:off x="2616" y="2857"/>
              <a:ext cx="187" cy="172"/>
            </a:xfrm>
            <a:prstGeom prst="downArrow">
              <a:avLst>
                <a:gd name="adj1" fmla="val 50000"/>
                <a:gd name="adj2" fmla="val 25000"/>
              </a:avLst>
            </a:prstGeom>
            <a:noFill/>
            <a:ln w="9525">
              <a:solidFill>
                <a:schemeClr val="tx1"/>
              </a:solidFill>
              <a:miter lim="800000"/>
              <a:headEnd/>
              <a:tailEnd/>
            </a:ln>
          </p:spPr>
          <p:txBody>
            <a:bodyPr wrap="none" anchor="ctr"/>
            <a:lstStyle/>
            <a:p>
              <a:endParaRPr lang="fr-FR" b="0"/>
            </a:p>
          </p:txBody>
        </p:sp>
        <p:sp>
          <p:nvSpPr>
            <p:cNvPr id="112655" name="Text Box 15"/>
            <p:cNvSpPr txBox="1">
              <a:spLocks noChangeArrowheads="1"/>
            </p:cNvSpPr>
            <p:nvPr/>
          </p:nvSpPr>
          <p:spPr bwMode="auto">
            <a:xfrm>
              <a:off x="2865" y="2788"/>
              <a:ext cx="1224" cy="231"/>
            </a:xfrm>
            <a:prstGeom prst="rect">
              <a:avLst/>
            </a:prstGeom>
            <a:noFill/>
            <a:ln w="9525">
              <a:noFill/>
              <a:miter lim="800000"/>
              <a:headEnd/>
              <a:tailEnd/>
            </a:ln>
          </p:spPr>
          <p:txBody>
            <a:bodyPr wrap="none">
              <a:spAutoFit/>
            </a:bodyPr>
            <a:lstStyle/>
            <a:p>
              <a:r>
                <a:rPr lang="fr-FR" sz="1800" i="1">
                  <a:solidFill>
                    <a:schemeClr val="accent2"/>
                  </a:solidFill>
                  <a:latin typeface="Times New Roman" pitchFamily="18" charset="0"/>
                </a:rPr>
                <a:t>Bandelette optique</a:t>
              </a:r>
            </a:p>
          </p:txBody>
        </p:sp>
        <p:sp>
          <p:nvSpPr>
            <p:cNvPr id="112656" name="Line 16"/>
            <p:cNvSpPr>
              <a:spLocks noChangeShapeType="1"/>
            </p:cNvSpPr>
            <p:nvPr/>
          </p:nvSpPr>
          <p:spPr bwMode="auto">
            <a:xfrm>
              <a:off x="2698" y="3630"/>
              <a:ext cx="0" cy="172"/>
            </a:xfrm>
            <a:prstGeom prst="line">
              <a:avLst/>
            </a:prstGeom>
            <a:noFill/>
            <a:ln w="9525">
              <a:solidFill>
                <a:schemeClr val="tx1"/>
              </a:solidFill>
              <a:round/>
              <a:headEnd/>
              <a:tailEnd type="triangle" w="med" len="med"/>
            </a:ln>
          </p:spPr>
          <p:txBody>
            <a:bodyPr/>
            <a:lstStyle/>
            <a:p>
              <a:endParaRPr lang="fr-FR"/>
            </a:p>
          </p:txBody>
        </p:sp>
      </p:grpSp>
      <p:sp>
        <p:nvSpPr>
          <p:cNvPr id="17" name="Espace réservé de la date 16"/>
          <p:cNvSpPr>
            <a:spLocks noGrp="1"/>
          </p:cNvSpPr>
          <p:nvPr>
            <p:ph type="dt" sz="half" idx="10"/>
          </p:nvPr>
        </p:nvSpPr>
        <p:spPr/>
        <p:txBody>
          <a:bodyPr/>
          <a:lstStyle/>
          <a:p>
            <a:pPr>
              <a:defRPr/>
            </a:pPr>
            <a:fld id="{93D641D9-3944-4A5D-B56E-ADF41E1AE33A}" type="datetime1">
              <a:rPr lang="fr-FR" smtClean="0"/>
              <a:pPr>
                <a:defRPr/>
              </a:pPr>
              <a:t>06/12/2022</a:t>
            </a:fld>
            <a:endParaRPr lang="fr-FR"/>
          </a:p>
        </p:txBody>
      </p:sp>
      <p:sp>
        <p:nvSpPr>
          <p:cNvPr id="18" name="Espace réservé du numéro de diapositive 17"/>
          <p:cNvSpPr>
            <a:spLocks noGrp="1"/>
          </p:cNvSpPr>
          <p:nvPr>
            <p:ph type="sldNum" sz="quarter" idx="12"/>
          </p:nvPr>
        </p:nvSpPr>
        <p:spPr/>
        <p:txBody>
          <a:bodyPr/>
          <a:lstStyle/>
          <a:p>
            <a:pPr>
              <a:defRPr/>
            </a:pPr>
            <a:fld id="{BB352CA9-A2B1-4202-BAE6-27BC7DE3E346}" type="slidenum">
              <a:rPr lang="fr-FR" smtClean="0"/>
              <a:pPr>
                <a:defRPr/>
              </a:pPr>
              <a:t>62</a:t>
            </a:fld>
            <a:endParaRPr lang="fr-FR"/>
          </a:p>
        </p:txBody>
      </p:sp>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230438" y="454025"/>
            <a:ext cx="6187848" cy="523220"/>
          </a:xfrm>
          <a:prstGeom prst="rect">
            <a:avLst/>
          </a:prstGeom>
          <a:solidFill>
            <a:srgbClr val="0000CC"/>
          </a:solidFill>
          <a:ln w="9525">
            <a:noFill/>
            <a:miter lim="800000"/>
            <a:headEnd/>
            <a:tailEnd/>
          </a:ln>
        </p:spPr>
        <p:txBody>
          <a:bodyPr wrap="none">
            <a:spAutoFit/>
          </a:bodyPr>
          <a:lstStyle/>
          <a:p>
            <a:r>
              <a:rPr lang="fr-FR" sz="2800" dirty="0">
                <a:solidFill>
                  <a:srgbClr val="FFFF00"/>
                </a:solidFill>
                <a:latin typeface="Times New Roman" pitchFamily="18" charset="0"/>
              </a:rPr>
              <a:t>3 type de cellules ganglionnaires/ tailles</a:t>
            </a:r>
          </a:p>
        </p:txBody>
      </p:sp>
      <p:sp>
        <p:nvSpPr>
          <p:cNvPr id="99331" name="Text Box 3"/>
          <p:cNvSpPr txBox="1">
            <a:spLocks noChangeArrowheads="1"/>
          </p:cNvSpPr>
          <p:nvPr/>
        </p:nvSpPr>
        <p:spPr bwMode="auto">
          <a:xfrm>
            <a:off x="1752600" y="1358900"/>
            <a:ext cx="7439025" cy="4473575"/>
          </a:xfrm>
          <a:prstGeom prst="rect">
            <a:avLst/>
          </a:prstGeom>
          <a:noFill/>
          <a:ln w="9525">
            <a:noFill/>
            <a:miter lim="800000"/>
            <a:headEnd/>
            <a:tailEnd/>
          </a:ln>
        </p:spPr>
        <p:txBody>
          <a:bodyPr wrap="none">
            <a:spAutoFit/>
          </a:bodyPr>
          <a:lstStyle/>
          <a:p>
            <a:r>
              <a:rPr lang="fr-FR" b="0">
                <a:latin typeface="Times New Roman" pitchFamily="18" charset="0"/>
              </a:rPr>
              <a:t>1- </a:t>
            </a:r>
            <a:r>
              <a:rPr lang="fr-FR" b="0">
                <a:solidFill>
                  <a:srgbClr val="FF0000"/>
                </a:solidFill>
                <a:latin typeface="Times New Roman" pitchFamily="18" charset="0"/>
              </a:rPr>
              <a:t>Cellules M</a:t>
            </a:r>
            <a:r>
              <a:rPr lang="fr-FR" b="0">
                <a:latin typeface="Times New Roman" pitchFamily="18" charset="0"/>
              </a:rPr>
              <a:t> (magnocellulaire) : grande cellules</a:t>
            </a:r>
          </a:p>
          <a:p>
            <a:r>
              <a:rPr lang="fr-FR" b="0">
                <a:latin typeface="Times New Roman" pitchFamily="18" charset="0"/>
              </a:rPr>
              <a:t>	périphérie, réponse phasique, CR large, </a:t>
            </a:r>
          </a:p>
          <a:p>
            <a:r>
              <a:rPr lang="fr-FR" b="0">
                <a:latin typeface="Times New Roman" pitchFamily="18" charset="0"/>
              </a:rPr>
              <a:t>	sensibilité au mouvement, vision peu précise </a:t>
            </a:r>
          </a:p>
          <a:p>
            <a:r>
              <a:rPr lang="fr-FR" b="0">
                <a:latin typeface="Times New Roman" pitchFamily="18" charset="0"/>
              </a:rPr>
              <a:t>	des formes</a:t>
            </a:r>
          </a:p>
          <a:p>
            <a:endParaRPr lang="fr-FR" b="0">
              <a:latin typeface="Times New Roman" pitchFamily="18" charset="0"/>
            </a:endParaRPr>
          </a:p>
          <a:p>
            <a:r>
              <a:rPr lang="fr-FR" b="0">
                <a:latin typeface="Times New Roman" pitchFamily="18" charset="0"/>
              </a:rPr>
              <a:t>2- </a:t>
            </a:r>
            <a:r>
              <a:rPr lang="fr-FR" b="0">
                <a:solidFill>
                  <a:srgbClr val="FF0000"/>
                </a:solidFill>
                <a:latin typeface="Times New Roman" pitchFamily="18" charset="0"/>
              </a:rPr>
              <a:t>Cellules P</a:t>
            </a:r>
            <a:r>
              <a:rPr lang="fr-FR" b="0">
                <a:latin typeface="Times New Roman" pitchFamily="18" charset="0"/>
              </a:rPr>
              <a:t> (parvocellulaire) : très nombreuses (80%)</a:t>
            </a:r>
          </a:p>
          <a:p>
            <a:r>
              <a:rPr lang="fr-FR" b="0">
                <a:latin typeface="Times New Roman" pitchFamily="18" charset="0"/>
              </a:rPr>
              <a:t>	rétine fovéale, taille moyenne, réponse phasique</a:t>
            </a:r>
          </a:p>
          <a:p>
            <a:r>
              <a:rPr lang="fr-FR" b="0">
                <a:latin typeface="Times New Roman" pitchFamily="18" charset="0"/>
              </a:rPr>
              <a:t>	et tonique, CR petits et antagonistes bien marqués,</a:t>
            </a:r>
          </a:p>
          <a:p>
            <a:r>
              <a:rPr lang="fr-FR" b="0">
                <a:latin typeface="Times New Roman" pitchFamily="18" charset="0"/>
              </a:rPr>
              <a:t>	vision des couleurs et haute résolution spatiale</a:t>
            </a:r>
          </a:p>
          <a:p>
            <a:endParaRPr lang="fr-FR" b="0">
              <a:latin typeface="Times New Roman" pitchFamily="18" charset="0"/>
            </a:endParaRPr>
          </a:p>
          <a:p>
            <a:r>
              <a:rPr lang="fr-FR" b="0">
                <a:latin typeface="Times New Roman" pitchFamily="18" charset="0"/>
              </a:rPr>
              <a:t>3- </a:t>
            </a:r>
            <a:r>
              <a:rPr lang="fr-FR" b="0">
                <a:solidFill>
                  <a:srgbClr val="FF0000"/>
                </a:solidFill>
                <a:latin typeface="Times New Roman" pitchFamily="18" charset="0"/>
              </a:rPr>
              <a:t>Cellules W</a:t>
            </a:r>
            <a:r>
              <a:rPr lang="fr-FR" b="0">
                <a:latin typeface="Times New Roman" pitchFamily="18" charset="0"/>
              </a:rPr>
              <a:t> : petites cellules</a:t>
            </a:r>
          </a:p>
          <a:p>
            <a:r>
              <a:rPr lang="fr-FR" b="0">
                <a:latin typeface="Times New Roman" pitchFamily="18" charset="0"/>
              </a:rPr>
              <a:t>	Rôle de coordination des mouvements des yeux/tête</a:t>
            </a:r>
          </a:p>
        </p:txBody>
      </p:sp>
      <p:grpSp>
        <p:nvGrpSpPr>
          <p:cNvPr id="99332" name="Group 9"/>
          <p:cNvGrpSpPr>
            <a:grpSpLocks/>
          </p:cNvGrpSpPr>
          <p:nvPr/>
        </p:nvGrpSpPr>
        <p:grpSpPr bwMode="auto">
          <a:xfrm>
            <a:off x="0" y="-5205413"/>
            <a:ext cx="9144000" cy="17270413"/>
            <a:chOff x="0" y="41569"/>
            <a:chExt cx="5760" cy="10879"/>
          </a:xfrm>
        </p:grpSpPr>
        <p:sp>
          <p:nvSpPr>
            <p:cNvPr id="99335" name="Rectangle 4"/>
            <p:cNvSpPr>
              <a:spLocks noChangeArrowheads="1"/>
            </p:cNvSpPr>
            <p:nvPr/>
          </p:nvSpPr>
          <p:spPr bwMode="auto">
            <a:xfrm>
              <a:off x="0" y="41569"/>
              <a:ext cx="3206" cy="0"/>
            </a:xfrm>
            <a:prstGeom prst="rect">
              <a:avLst/>
            </a:prstGeom>
            <a:noFill/>
            <a:ln w="9525">
              <a:noFill/>
              <a:miter lim="800000"/>
              <a:headEnd/>
              <a:tailEnd/>
            </a:ln>
          </p:spPr>
          <p:txBody>
            <a:bodyPr>
              <a:spAutoFit/>
            </a:bodyPr>
            <a:lstStyle/>
            <a:p>
              <a:endParaRPr lang="fr-FR" b="0"/>
            </a:p>
          </p:txBody>
        </p:sp>
        <p:grpSp>
          <p:nvGrpSpPr>
            <p:cNvPr id="99336" name="Group 8"/>
            <p:cNvGrpSpPr>
              <a:grpSpLocks/>
            </p:cNvGrpSpPr>
            <p:nvPr/>
          </p:nvGrpSpPr>
          <p:grpSpPr bwMode="auto">
            <a:xfrm>
              <a:off x="0" y="41569"/>
              <a:ext cx="5760" cy="10879"/>
              <a:chOff x="0" y="52448"/>
              <a:chExt cx="5760" cy="10879"/>
            </a:xfrm>
          </p:grpSpPr>
          <p:sp>
            <p:nvSpPr>
              <p:cNvPr id="99337" name="Rectangle 5"/>
              <p:cNvSpPr>
                <a:spLocks noChangeArrowheads="1"/>
              </p:cNvSpPr>
              <p:nvPr/>
            </p:nvSpPr>
            <p:spPr bwMode="auto">
              <a:xfrm>
                <a:off x="0" y="52448"/>
                <a:ext cx="3206" cy="10879"/>
              </a:xfrm>
              <a:prstGeom prst="rect">
                <a:avLst/>
              </a:prstGeom>
              <a:noFill/>
              <a:ln w="9525">
                <a:noFill/>
                <a:miter lim="800000"/>
                <a:headEnd/>
                <a:tailEnd/>
              </a:ln>
            </p:spPr>
            <p:txBody>
              <a:bodyPr>
                <a:spAutoFit/>
              </a:bodyPr>
              <a:lstStyle/>
              <a:p>
                <a:endParaRPr lang="fr-FR" b="0"/>
              </a:p>
            </p:txBody>
          </p:sp>
          <p:sp>
            <p:nvSpPr>
              <p:cNvPr id="99338" name="Rectangle 6"/>
              <p:cNvSpPr>
                <a:spLocks noChangeArrowheads="1"/>
              </p:cNvSpPr>
              <p:nvPr/>
            </p:nvSpPr>
            <p:spPr bwMode="auto">
              <a:xfrm>
                <a:off x="0" y="52448"/>
                <a:ext cx="5760" cy="3197"/>
              </a:xfrm>
              <a:prstGeom prst="rect">
                <a:avLst/>
              </a:prstGeom>
              <a:noFill/>
              <a:ln w="9525">
                <a:noFill/>
                <a:miter lim="800000"/>
                <a:headEnd/>
                <a:tailEnd/>
              </a:ln>
            </p:spPr>
            <p:txBody>
              <a:bodyPr/>
              <a:lstStyle/>
              <a:p>
                <a:pPr algn="ctr"/>
                <a:r>
                  <a:rPr lang="fr-FR" sz="900" b="0">
                    <a:solidFill>
                      <a:srgbClr val="000000"/>
                    </a:solidFill>
                    <a:cs typeface="Arial" charset="0"/>
                  </a:rPr>
                  <a:t>  </a:t>
                </a:r>
                <a:r>
                  <a:rPr lang="fr-FR" sz="32700" b="0">
                    <a:solidFill>
                      <a:srgbClr val="000000"/>
                    </a:solidFill>
                    <a:cs typeface="Arial" charset="0"/>
                  </a:rPr>
                  <a:t> </a:t>
                </a:r>
                <a:r>
                  <a:rPr lang="fr-FR" sz="900" b="0">
                    <a:solidFill>
                      <a:srgbClr val="000000"/>
                    </a:solidFill>
                    <a:cs typeface="Arial" charset="0"/>
                  </a:rPr>
                  <a:t>                                                                              </a:t>
                </a:r>
              </a:p>
            </p:txBody>
          </p:sp>
        </p:grpSp>
      </p:grpSp>
      <p:pic>
        <p:nvPicPr>
          <p:cNvPr id="99333" name="Picture 7" descr="a_02_cl_vis_1b"/>
          <p:cNvPicPr>
            <a:picLocks noChangeAspect="1" noChangeArrowheads="1"/>
          </p:cNvPicPr>
          <p:nvPr/>
        </p:nvPicPr>
        <p:blipFill>
          <a:blip r:embed="rId3" cstate="print"/>
          <a:srcRect b="58974"/>
          <a:stretch>
            <a:fillRect/>
          </a:stretch>
        </p:blipFill>
        <p:spPr bwMode="auto">
          <a:xfrm>
            <a:off x="304800" y="3733800"/>
            <a:ext cx="1577975" cy="1339850"/>
          </a:xfrm>
          <a:prstGeom prst="rect">
            <a:avLst/>
          </a:prstGeom>
          <a:noFill/>
          <a:ln w="9525">
            <a:noFill/>
            <a:miter lim="800000"/>
            <a:headEnd/>
            <a:tailEnd/>
          </a:ln>
        </p:spPr>
      </p:pic>
      <p:pic>
        <p:nvPicPr>
          <p:cNvPr id="99334" name="Picture 10" descr="a_02_cl_vis_1b"/>
          <p:cNvPicPr>
            <a:picLocks noChangeAspect="1" noChangeArrowheads="1"/>
          </p:cNvPicPr>
          <p:nvPr/>
        </p:nvPicPr>
        <p:blipFill>
          <a:blip r:embed="rId3" cstate="print"/>
          <a:srcRect t="41026"/>
          <a:stretch>
            <a:fillRect/>
          </a:stretch>
        </p:blipFill>
        <p:spPr bwMode="auto">
          <a:xfrm>
            <a:off x="152400" y="1524000"/>
            <a:ext cx="1577975" cy="1924050"/>
          </a:xfrm>
          <a:prstGeom prst="rect">
            <a:avLst/>
          </a:prstGeom>
          <a:noFill/>
          <a:ln w="9525">
            <a:noFill/>
            <a:miter lim="800000"/>
            <a:headEnd/>
            <a:tailEnd/>
          </a:ln>
        </p:spPr>
      </p:pic>
      <p:sp>
        <p:nvSpPr>
          <p:cNvPr id="11" name="Espace réservé de la date 10"/>
          <p:cNvSpPr>
            <a:spLocks noGrp="1"/>
          </p:cNvSpPr>
          <p:nvPr>
            <p:ph type="dt" sz="half" idx="10"/>
          </p:nvPr>
        </p:nvSpPr>
        <p:spPr/>
        <p:txBody>
          <a:bodyPr/>
          <a:lstStyle/>
          <a:p>
            <a:pPr>
              <a:defRPr/>
            </a:pPr>
            <a:fld id="{C8C29330-DEDD-4598-A63D-0A47EF436AF5}" type="datetime1">
              <a:rPr lang="fr-FR" smtClean="0"/>
              <a:pPr>
                <a:defRPr/>
              </a:pPr>
              <a:t>06/12/2022</a:t>
            </a:fld>
            <a:endParaRPr lang="fr-FR"/>
          </a:p>
        </p:txBody>
      </p:sp>
      <p:sp>
        <p:nvSpPr>
          <p:cNvPr id="12" name="Espace réservé du numéro de diapositive 11"/>
          <p:cNvSpPr>
            <a:spLocks noGrp="1"/>
          </p:cNvSpPr>
          <p:nvPr>
            <p:ph type="sldNum" sz="quarter" idx="12"/>
          </p:nvPr>
        </p:nvSpPr>
        <p:spPr/>
        <p:txBody>
          <a:bodyPr/>
          <a:lstStyle/>
          <a:p>
            <a:pPr>
              <a:defRPr/>
            </a:pPr>
            <a:fld id="{BB352CA9-A2B1-4202-BAE6-27BC7DE3E346}" type="slidenum">
              <a:rPr lang="fr-FR" smtClean="0"/>
              <a:pPr>
                <a:defRPr/>
              </a:pPr>
              <a:t>63</a:t>
            </a:fld>
            <a:endParaRPr lang="fr-FR"/>
          </a:p>
        </p:txBody>
      </p:sp>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Oval 2"/>
          <p:cNvSpPr>
            <a:spLocks noChangeArrowheads="1"/>
          </p:cNvSpPr>
          <p:nvPr/>
        </p:nvSpPr>
        <p:spPr bwMode="auto">
          <a:xfrm>
            <a:off x="2079625" y="5543550"/>
            <a:ext cx="5602288" cy="1104900"/>
          </a:xfrm>
          <a:prstGeom prst="ellipse">
            <a:avLst/>
          </a:prstGeom>
          <a:noFill/>
          <a:ln w="9525">
            <a:solidFill>
              <a:schemeClr val="tx1"/>
            </a:solidFill>
            <a:round/>
            <a:headEnd/>
            <a:tailEnd/>
          </a:ln>
        </p:spPr>
        <p:txBody>
          <a:bodyPr wrap="none" anchor="ctr"/>
          <a:lstStyle/>
          <a:p>
            <a:endParaRPr lang="fr-FR" b="0"/>
          </a:p>
        </p:txBody>
      </p:sp>
      <p:sp>
        <p:nvSpPr>
          <p:cNvPr id="100355" name="Oval 3"/>
          <p:cNvSpPr>
            <a:spLocks noChangeArrowheads="1"/>
          </p:cNvSpPr>
          <p:nvPr/>
        </p:nvSpPr>
        <p:spPr bwMode="auto">
          <a:xfrm>
            <a:off x="3652838" y="5948363"/>
            <a:ext cx="2406650" cy="285750"/>
          </a:xfrm>
          <a:prstGeom prst="ellipse">
            <a:avLst/>
          </a:prstGeom>
          <a:solidFill>
            <a:schemeClr val="accent2"/>
          </a:solidFill>
          <a:ln w="9525">
            <a:solidFill>
              <a:schemeClr val="tx1"/>
            </a:solidFill>
            <a:round/>
            <a:headEnd/>
            <a:tailEnd/>
          </a:ln>
        </p:spPr>
        <p:txBody>
          <a:bodyPr wrap="none" anchor="ctr"/>
          <a:lstStyle/>
          <a:p>
            <a:pPr algn="ctr"/>
            <a:r>
              <a:rPr lang="fr-FR" sz="1800" b="0">
                <a:solidFill>
                  <a:schemeClr val="bg1"/>
                </a:solidFill>
                <a:latin typeface="Times New Roman" pitchFamily="18" charset="0"/>
              </a:rPr>
              <a:t>centre</a:t>
            </a:r>
          </a:p>
        </p:txBody>
      </p:sp>
      <p:sp>
        <p:nvSpPr>
          <p:cNvPr id="100356" name="Text Box 4"/>
          <p:cNvSpPr txBox="1">
            <a:spLocks noChangeArrowheads="1"/>
          </p:cNvSpPr>
          <p:nvPr/>
        </p:nvSpPr>
        <p:spPr bwMode="auto">
          <a:xfrm>
            <a:off x="4278313" y="6251575"/>
            <a:ext cx="973137" cy="366713"/>
          </a:xfrm>
          <a:prstGeom prst="rect">
            <a:avLst/>
          </a:prstGeom>
          <a:noFill/>
          <a:ln w="9525">
            <a:noFill/>
            <a:miter lim="800000"/>
            <a:headEnd/>
            <a:tailEnd/>
          </a:ln>
        </p:spPr>
        <p:txBody>
          <a:bodyPr wrap="none">
            <a:spAutoFit/>
          </a:bodyPr>
          <a:lstStyle/>
          <a:p>
            <a:r>
              <a:rPr lang="fr-FR" sz="1800" b="0">
                <a:latin typeface="Times New Roman" pitchFamily="18" charset="0"/>
              </a:rPr>
              <a:t>pourtour</a:t>
            </a:r>
          </a:p>
        </p:txBody>
      </p:sp>
      <p:grpSp>
        <p:nvGrpSpPr>
          <p:cNvPr id="100357" name="Group 6"/>
          <p:cNvGrpSpPr>
            <a:grpSpLocks/>
          </p:cNvGrpSpPr>
          <p:nvPr/>
        </p:nvGrpSpPr>
        <p:grpSpPr bwMode="auto">
          <a:xfrm>
            <a:off x="2103438" y="4318000"/>
            <a:ext cx="1622425" cy="984250"/>
            <a:chOff x="1325" y="2720"/>
            <a:chExt cx="1022" cy="620"/>
          </a:xfrm>
        </p:grpSpPr>
        <p:sp>
          <p:nvSpPr>
            <p:cNvPr id="100399" name="Rectangle 7"/>
            <p:cNvSpPr>
              <a:spLocks noChangeArrowheads="1"/>
            </p:cNvSpPr>
            <p:nvPr/>
          </p:nvSpPr>
          <p:spPr bwMode="auto">
            <a:xfrm>
              <a:off x="1325"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0" name="Rectangle 8"/>
            <p:cNvSpPr>
              <a:spLocks noChangeArrowheads="1"/>
            </p:cNvSpPr>
            <p:nvPr/>
          </p:nvSpPr>
          <p:spPr bwMode="auto">
            <a:xfrm>
              <a:off x="1505"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1" name="Rectangle 9"/>
            <p:cNvSpPr>
              <a:spLocks noChangeArrowheads="1"/>
            </p:cNvSpPr>
            <p:nvPr/>
          </p:nvSpPr>
          <p:spPr bwMode="auto">
            <a:xfrm>
              <a:off x="1685"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2" name="Rectangle 10"/>
            <p:cNvSpPr>
              <a:spLocks noChangeArrowheads="1"/>
            </p:cNvSpPr>
            <p:nvPr/>
          </p:nvSpPr>
          <p:spPr bwMode="auto">
            <a:xfrm>
              <a:off x="1858"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3" name="Rectangle 11"/>
            <p:cNvSpPr>
              <a:spLocks noChangeArrowheads="1"/>
            </p:cNvSpPr>
            <p:nvPr/>
          </p:nvSpPr>
          <p:spPr bwMode="auto">
            <a:xfrm>
              <a:off x="2038"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4" name="Rectangle 12"/>
            <p:cNvSpPr>
              <a:spLocks noChangeArrowheads="1"/>
            </p:cNvSpPr>
            <p:nvPr/>
          </p:nvSpPr>
          <p:spPr bwMode="auto">
            <a:xfrm>
              <a:off x="2212" y="2720"/>
              <a:ext cx="135" cy="620"/>
            </a:xfrm>
            <a:prstGeom prst="rect">
              <a:avLst/>
            </a:prstGeom>
            <a:noFill/>
            <a:ln w="9525">
              <a:solidFill>
                <a:schemeClr val="tx1"/>
              </a:solidFill>
              <a:miter lim="800000"/>
              <a:headEnd/>
              <a:tailEnd/>
            </a:ln>
          </p:spPr>
          <p:txBody>
            <a:bodyPr wrap="none" anchor="ctr"/>
            <a:lstStyle/>
            <a:p>
              <a:endParaRPr lang="fr-FR" b="0"/>
            </a:p>
          </p:txBody>
        </p:sp>
      </p:grpSp>
      <p:sp>
        <p:nvSpPr>
          <p:cNvPr id="100358" name="Rectangle 13"/>
          <p:cNvSpPr>
            <a:spLocks noChangeArrowheads="1"/>
          </p:cNvSpPr>
          <p:nvPr/>
        </p:nvSpPr>
        <p:spPr bwMode="auto">
          <a:xfrm>
            <a:off x="379730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59" name="Rectangle 14"/>
          <p:cNvSpPr>
            <a:spLocks noChangeArrowheads="1"/>
          </p:cNvSpPr>
          <p:nvPr/>
        </p:nvSpPr>
        <p:spPr bwMode="auto">
          <a:xfrm>
            <a:off x="408305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0" name="Rectangle 15"/>
          <p:cNvSpPr>
            <a:spLocks noChangeArrowheads="1"/>
          </p:cNvSpPr>
          <p:nvPr/>
        </p:nvSpPr>
        <p:spPr bwMode="auto">
          <a:xfrm>
            <a:off x="4357688" y="4318000"/>
            <a:ext cx="214312"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1" name="Rectangle 16"/>
          <p:cNvSpPr>
            <a:spLocks noChangeArrowheads="1"/>
          </p:cNvSpPr>
          <p:nvPr/>
        </p:nvSpPr>
        <p:spPr bwMode="auto">
          <a:xfrm>
            <a:off x="4643438" y="4318000"/>
            <a:ext cx="214312"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2" name="Rectangle 17"/>
          <p:cNvSpPr>
            <a:spLocks noChangeArrowheads="1"/>
          </p:cNvSpPr>
          <p:nvPr/>
        </p:nvSpPr>
        <p:spPr bwMode="auto">
          <a:xfrm>
            <a:off x="494030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3" name="Rectangle 18"/>
          <p:cNvSpPr>
            <a:spLocks noChangeArrowheads="1"/>
          </p:cNvSpPr>
          <p:nvPr/>
        </p:nvSpPr>
        <p:spPr bwMode="auto">
          <a:xfrm>
            <a:off x="522605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4" name="Rectangle 19"/>
          <p:cNvSpPr>
            <a:spLocks noChangeArrowheads="1"/>
          </p:cNvSpPr>
          <p:nvPr/>
        </p:nvSpPr>
        <p:spPr bwMode="auto">
          <a:xfrm>
            <a:off x="551180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5" name="Rectangle 20"/>
          <p:cNvSpPr>
            <a:spLocks noChangeArrowheads="1"/>
          </p:cNvSpPr>
          <p:nvPr/>
        </p:nvSpPr>
        <p:spPr bwMode="auto">
          <a:xfrm>
            <a:off x="5786438" y="4318000"/>
            <a:ext cx="214312"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6" name="Rectangle 21"/>
          <p:cNvSpPr>
            <a:spLocks noChangeArrowheads="1"/>
          </p:cNvSpPr>
          <p:nvPr/>
        </p:nvSpPr>
        <p:spPr bwMode="auto">
          <a:xfrm>
            <a:off x="6072188" y="4318000"/>
            <a:ext cx="214312" cy="984250"/>
          </a:xfrm>
          <a:prstGeom prst="rect">
            <a:avLst/>
          </a:prstGeom>
          <a:noFill/>
          <a:ln w="9525">
            <a:solidFill>
              <a:schemeClr val="tx1"/>
            </a:solidFill>
            <a:miter lim="800000"/>
            <a:headEnd/>
            <a:tailEnd/>
          </a:ln>
        </p:spPr>
        <p:txBody>
          <a:bodyPr wrap="none" anchor="ctr"/>
          <a:lstStyle/>
          <a:p>
            <a:endParaRPr lang="fr-FR" b="0"/>
          </a:p>
        </p:txBody>
      </p:sp>
      <p:sp>
        <p:nvSpPr>
          <p:cNvPr id="100367" name="Rectangle 22"/>
          <p:cNvSpPr>
            <a:spLocks noChangeArrowheads="1"/>
          </p:cNvSpPr>
          <p:nvPr/>
        </p:nvSpPr>
        <p:spPr bwMode="auto">
          <a:xfrm>
            <a:off x="6348413" y="4318000"/>
            <a:ext cx="214312" cy="984250"/>
          </a:xfrm>
          <a:prstGeom prst="rect">
            <a:avLst/>
          </a:prstGeom>
          <a:noFill/>
          <a:ln w="9525">
            <a:solidFill>
              <a:schemeClr val="tx1"/>
            </a:solidFill>
            <a:miter lim="800000"/>
            <a:headEnd/>
            <a:tailEnd/>
          </a:ln>
        </p:spPr>
        <p:txBody>
          <a:bodyPr wrap="none" anchor="ctr"/>
          <a:lstStyle/>
          <a:p>
            <a:endParaRPr lang="fr-FR" b="0"/>
          </a:p>
        </p:txBody>
      </p:sp>
      <p:sp>
        <p:nvSpPr>
          <p:cNvPr id="100368" name="Rectangle 23"/>
          <p:cNvSpPr>
            <a:spLocks noChangeArrowheads="1"/>
          </p:cNvSpPr>
          <p:nvPr/>
        </p:nvSpPr>
        <p:spPr bwMode="auto">
          <a:xfrm>
            <a:off x="6634163" y="4318000"/>
            <a:ext cx="214312" cy="984250"/>
          </a:xfrm>
          <a:prstGeom prst="rect">
            <a:avLst/>
          </a:prstGeom>
          <a:noFill/>
          <a:ln w="9525">
            <a:solidFill>
              <a:schemeClr val="tx1"/>
            </a:solidFill>
            <a:miter lim="800000"/>
            <a:headEnd/>
            <a:tailEnd/>
          </a:ln>
        </p:spPr>
        <p:txBody>
          <a:bodyPr wrap="none" anchor="ctr"/>
          <a:lstStyle/>
          <a:p>
            <a:endParaRPr lang="fr-FR" b="0"/>
          </a:p>
        </p:txBody>
      </p:sp>
      <p:sp>
        <p:nvSpPr>
          <p:cNvPr id="100369" name="Rectangle 24"/>
          <p:cNvSpPr>
            <a:spLocks noChangeArrowheads="1"/>
          </p:cNvSpPr>
          <p:nvPr/>
        </p:nvSpPr>
        <p:spPr bwMode="auto">
          <a:xfrm>
            <a:off x="6919913" y="4318000"/>
            <a:ext cx="214312" cy="984250"/>
          </a:xfrm>
          <a:prstGeom prst="rect">
            <a:avLst/>
          </a:prstGeom>
          <a:noFill/>
          <a:ln w="9525">
            <a:solidFill>
              <a:schemeClr val="tx1"/>
            </a:solidFill>
            <a:miter lim="800000"/>
            <a:headEnd/>
            <a:tailEnd/>
          </a:ln>
        </p:spPr>
        <p:txBody>
          <a:bodyPr wrap="none" anchor="ctr"/>
          <a:lstStyle/>
          <a:p>
            <a:endParaRPr lang="fr-FR" b="0"/>
          </a:p>
        </p:txBody>
      </p:sp>
      <p:sp>
        <p:nvSpPr>
          <p:cNvPr id="100370" name="Rectangle 25"/>
          <p:cNvSpPr>
            <a:spLocks noChangeArrowheads="1"/>
          </p:cNvSpPr>
          <p:nvPr/>
        </p:nvSpPr>
        <p:spPr bwMode="auto">
          <a:xfrm>
            <a:off x="7194550" y="4318000"/>
            <a:ext cx="214313" cy="984250"/>
          </a:xfrm>
          <a:prstGeom prst="rect">
            <a:avLst/>
          </a:prstGeom>
          <a:noFill/>
          <a:ln w="9525">
            <a:solidFill>
              <a:schemeClr val="tx1"/>
            </a:solidFill>
            <a:miter lim="800000"/>
            <a:headEnd/>
            <a:tailEnd/>
          </a:ln>
        </p:spPr>
        <p:txBody>
          <a:bodyPr wrap="none" anchor="ctr"/>
          <a:lstStyle/>
          <a:p>
            <a:endParaRPr lang="fr-FR" b="0"/>
          </a:p>
        </p:txBody>
      </p:sp>
      <p:sp>
        <p:nvSpPr>
          <p:cNvPr id="100371" name="Rectangle 26"/>
          <p:cNvSpPr>
            <a:spLocks noChangeArrowheads="1"/>
          </p:cNvSpPr>
          <p:nvPr/>
        </p:nvSpPr>
        <p:spPr bwMode="auto">
          <a:xfrm>
            <a:off x="7480300" y="4318000"/>
            <a:ext cx="214313" cy="984250"/>
          </a:xfrm>
          <a:prstGeom prst="rect">
            <a:avLst/>
          </a:prstGeom>
          <a:noFill/>
          <a:ln w="9525">
            <a:solidFill>
              <a:schemeClr val="tx1"/>
            </a:solidFill>
            <a:miter lim="800000"/>
            <a:headEnd/>
            <a:tailEnd/>
          </a:ln>
        </p:spPr>
        <p:txBody>
          <a:bodyPr wrap="none" anchor="ctr"/>
          <a:lstStyle/>
          <a:p>
            <a:endParaRPr lang="fr-FR" b="0"/>
          </a:p>
        </p:txBody>
      </p:sp>
      <p:sp>
        <p:nvSpPr>
          <p:cNvPr id="100372" name="Text Box 27"/>
          <p:cNvSpPr txBox="1">
            <a:spLocks noChangeArrowheads="1"/>
          </p:cNvSpPr>
          <p:nvPr/>
        </p:nvSpPr>
        <p:spPr bwMode="auto">
          <a:xfrm>
            <a:off x="228600" y="4746625"/>
            <a:ext cx="1884363" cy="400050"/>
          </a:xfrm>
          <a:prstGeom prst="rect">
            <a:avLst/>
          </a:prstGeom>
          <a:noFill/>
          <a:ln w="9525">
            <a:noFill/>
            <a:miter lim="800000"/>
            <a:headEnd/>
            <a:tailEnd/>
          </a:ln>
        </p:spPr>
        <p:txBody>
          <a:bodyPr wrap="none">
            <a:spAutoFit/>
          </a:bodyPr>
          <a:lstStyle/>
          <a:p>
            <a:r>
              <a:rPr lang="fr-FR" sz="2000" b="0">
                <a:latin typeface="Times New Roman" pitchFamily="18" charset="0"/>
              </a:rPr>
              <a:t>Photorécepteurs </a:t>
            </a:r>
          </a:p>
        </p:txBody>
      </p:sp>
      <p:sp>
        <p:nvSpPr>
          <p:cNvPr id="100373" name="Rectangle 28"/>
          <p:cNvSpPr>
            <a:spLocks noChangeArrowheads="1"/>
          </p:cNvSpPr>
          <p:nvPr/>
        </p:nvSpPr>
        <p:spPr bwMode="auto">
          <a:xfrm>
            <a:off x="2066925" y="4084638"/>
            <a:ext cx="1625600" cy="101600"/>
          </a:xfrm>
          <a:prstGeom prst="rect">
            <a:avLst/>
          </a:prstGeom>
          <a:solidFill>
            <a:schemeClr val="hlink"/>
          </a:solidFill>
          <a:ln w="9525">
            <a:solidFill>
              <a:schemeClr val="tx1"/>
            </a:solidFill>
            <a:miter lim="800000"/>
            <a:headEnd/>
            <a:tailEnd/>
          </a:ln>
        </p:spPr>
        <p:txBody>
          <a:bodyPr wrap="none" anchor="ctr"/>
          <a:lstStyle/>
          <a:p>
            <a:endParaRPr lang="fr-FR" b="0"/>
          </a:p>
        </p:txBody>
      </p:sp>
      <p:sp>
        <p:nvSpPr>
          <p:cNvPr id="100374" name="Rectangle 29"/>
          <p:cNvSpPr>
            <a:spLocks noChangeArrowheads="1"/>
          </p:cNvSpPr>
          <p:nvPr/>
        </p:nvSpPr>
        <p:spPr bwMode="auto">
          <a:xfrm>
            <a:off x="6054725" y="4094163"/>
            <a:ext cx="1625600" cy="101600"/>
          </a:xfrm>
          <a:prstGeom prst="rect">
            <a:avLst/>
          </a:prstGeom>
          <a:solidFill>
            <a:schemeClr val="hlink"/>
          </a:solidFill>
          <a:ln w="9525">
            <a:solidFill>
              <a:schemeClr val="tx1"/>
            </a:solidFill>
            <a:miter lim="800000"/>
            <a:headEnd/>
            <a:tailEnd/>
          </a:ln>
        </p:spPr>
        <p:txBody>
          <a:bodyPr wrap="none" anchor="ctr"/>
          <a:lstStyle/>
          <a:p>
            <a:endParaRPr lang="fr-FR" b="0"/>
          </a:p>
        </p:txBody>
      </p:sp>
      <p:sp>
        <p:nvSpPr>
          <p:cNvPr id="100375" name="Line 30"/>
          <p:cNvSpPr>
            <a:spLocks noChangeShapeType="1"/>
          </p:cNvSpPr>
          <p:nvPr/>
        </p:nvSpPr>
        <p:spPr bwMode="auto">
          <a:xfrm>
            <a:off x="3859213" y="4156075"/>
            <a:ext cx="2043112" cy="0"/>
          </a:xfrm>
          <a:prstGeom prst="line">
            <a:avLst/>
          </a:prstGeom>
          <a:noFill/>
          <a:ln w="38100">
            <a:solidFill>
              <a:schemeClr val="hlink"/>
            </a:solidFill>
            <a:round/>
            <a:headEnd/>
            <a:tailEnd/>
          </a:ln>
        </p:spPr>
        <p:txBody>
          <a:bodyPr/>
          <a:lstStyle/>
          <a:p>
            <a:endParaRPr lang="fr-FR"/>
          </a:p>
        </p:txBody>
      </p:sp>
      <p:sp>
        <p:nvSpPr>
          <p:cNvPr id="100376" name="Text Box 31"/>
          <p:cNvSpPr txBox="1">
            <a:spLocks noChangeArrowheads="1"/>
          </p:cNvSpPr>
          <p:nvPr/>
        </p:nvSpPr>
        <p:spPr bwMode="auto">
          <a:xfrm>
            <a:off x="80963" y="3841750"/>
            <a:ext cx="1422400" cy="701675"/>
          </a:xfrm>
          <a:prstGeom prst="rect">
            <a:avLst/>
          </a:prstGeom>
          <a:noFill/>
          <a:ln w="9525">
            <a:noFill/>
            <a:miter lim="800000"/>
            <a:headEnd/>
            <a:tailEnd/>
          </a:ln>
        </p:spPr>
        <p:txBody>
          <a:bodyPr wrap="none">
            <a:spAutoFit/>
          </a:bodyPr>
          <a:lstStyle/>
          <a:p>
            <a:pPr algn="ctr"/>
            <a:r>
              <a:rPr lang="fr-FR" sz="2000" b="0">
                <a:latin typeface="Times New Roman" pitchFamily="18" charset="0"/>
              </a:rPr>
              <a:t>Cellules</a:t>
            </a:r>
          </a:p>
          <a:p>
            <a:pPr algn="ctr"/>
            <a:r>
              <a:rPr lang="fr-FR" sz="2000" b="0">
                <a:latin typeface="Times New Roman" pitchFamily="18" charset="0"/>
              </a:rPr>
              <a:t>horizontales</a:t>
            </a:r>
          </a:p>
        </p:txBody>
      </p:sp>
      <p:sp>
        <p:nvSpPr>
          <p:cNvPr id="100377" name="Rectangle 32"/>
          <p:cNvSpPr>
            <a:spLocks noChangeArrowheads="1"/>
          </p:cNvSpPr>
          <p:nvPr/>
        </p:nvSpPr>
        <p:spPr bwMode="auto">
          <a:xfrm>
            <a:off x="3944938" y="2867025"/>
            <a:ext cx="214312"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78" name="Rectangle 33"/>
          <p:cNvSpPr>
            <a:spLocks noChangeArrowheads="1"/>
          </p:cNvSpPr>
          <p:nvPr/>
        </p:nvSpPr>
        <p:spPr bwMode="auto">
          <a:xfrm>
            <a:off x="4230688" y="2867025"/>
            <a:ext cx="214312"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79" name="Rectangle 34"/>
          <p:cNvSpPr>
            <a:spLocks noChangeArrowheads="1"/>
          </p:cNvSpPr>
          <p:nvPr/>
        </p:nvSpPr>
        <p:spPr bwMode="auto">
          <a:xfrm>
            <a:off x="4516438" y="2867025"/>
            <a:ext cx="214312"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0" name="Rectangle 35"/>
          <p:cNvSpPr>
            <a:spLocks noChangeArrowheads="1"/>
          </p:cNvSpPr>
          <p:nvPr/>
        </p:nvSpPr>
        <p:spPr bwMode="auto">
          <a:xfrm>
            <a:off x="4791075" y="2867025"/>
            <a:ext cx="214313"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1" name="Rectangle 36"/>
          <p:cNvSpPr>
            <a:spLocks noChangeArrowheads="1"/>
          </p:cNvSpPr>
          <p:nvPr/>
        </p:nvSpPr>
        <p:spPr bwMode="auto">
          <a:xfrm>
            <a:off x="5076825" y="2867025"/>
            <a:ext cx="214313"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2" name="Rectangle 37"/>
          <p:cNvSpPr>
            <a:spLocks noChangeArrowheads="1"/>
          </p:cNvSpPr>
          <p:nvPr/>
        </p:nvSpPr>
        <p:spPr bwMode="auto">
          <a:xfrm>
            <a:off x="5353050" y="2867025"/>
            <a:ext cx="214313"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3" name="Rectangle 38"/>
          <p:cNvSpPr>
            <a:spLocks noChangeArrowheads="1"/>
          </p:cNvSpPr>
          <p:nvPr/>
        </p:nvSpPr>
        <p:spPr bwMode="auto">
          <a:xfrm>
            <a:off x="5648325" y="2867025"/>
            <a:ext cx="214313"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4" name="Text Box 39"/>
          <p:cNvSpPr txBox="1">
            <a:spLocks noChangeArrowheads="1"/>
          </p:cNvSpPr>
          <p:nvPr/>
        </p:nvSpPr>
        <p:spPr bwMode="auto">
          <a:xfrm>
            <a:off x="434975" y="3009900"/>
            <a:ext cx="1182688" cy="701675"/>
          </a:xfrm>
          <a:prstGeom prst="rect">
            <a:avLst/>
          </a:prstGeom>
          <a:noFill/>
          <a:ln w="9525">
            <a:noFill/>
            <a:miter lim="800000"/>
            <a:headEnd/>
            <a:tailEnd/>
          </a:ln>
        </p:spPr>
        <p:txBody>
          <a:bodyPr wrap="none">
            <a:spAutoFit/>
          </a:bodyPr>
          <a:lstStyle/>
          <a:p>
            <a:pPr algn="ctr"/>
            <a:r>
              <a:rPr lang="fr-FR" sz="2000" b="0">
                <a:latin typeface="Times New Roman" pitchFamily="18" charset="0"/>
              </a:rPr>
              <a:t>Cellules</a:t>
            </a:r>
          </a:p>
          <a:p>
            <a:pPr algn="ctr"/>
            <a:r>
              <a:rPr lang="fr-FR" sz="2000" b="0">
                <a:latin typeface="Times New Roman" pitchFamily="18" charset="0"/>
              </a:rPr>
              <a:t>bipolaires</a:t>
            </a:r>
          </a:p>
        </p:txBody>
      </p:sp>
      <p:sp>
        <p:nvSpPr>
          <p:cNvPr id="100385" name="Rectangle 40"/>
          <p:cNvSpPr>
            <a:spLocks noChangeArrowheads="1"/>
          </p:cNvSpPr>
          <p:nvPr/>
        </p:nvSpPr>
        <p:spPr bwMode="auto">
          <a:xfrm>
            <a:off x="4048125" y="2644775"/>
            <a:ext cx="1625600" cy="101600"/>
          </a:xfrm>
          <a:prstGeom prst="rect">
            <a:avLst/>
          </a:prstGeom>
          <a:solidFill>
            <a:schemeClr val="hlink"/>
          </a:solidFill>
          <a:ln w="9525">
            <a:solidFill>
              <a:schemeClr val="tx1"/>
            </a:solidFill>
            <a:miter lim="800000"/>
            <a:headEnd/>
            <a:tailEnd/>
          </a:ln>
        </p:spPr>
        <p:txBody>
          <a:bodyPr wrap="none" anchor="ctr"/>
          <a:lstStyle/>
          <a:p>
            <a:endParaRPr lang="fr-FR" b="0"/>
          </a:p>
        </p:txBody>
      </p:sp>
      <p:sp>
        <p:nvSpPr>
          <p:cNvPr id="100386" name="Text Box 41"/>
          <p:cNvSpPr txBox="1">
            <a:spLocks noChangeArrowheads="1"/>
          </p:cNvSpPr>
          <p:nvPr/>
        </p:nvSpPr>
        <p:spPr bwMode="auto">
          <a:xfrm>
            <a:off x="158750" y="2522538"/>
            <a:ext cx="2717800" cy="396875"/>
          </a:xfrm>
          <a:prstGeom prst="rect">
            <a:avLst/>
          </a:prstGeom>
          <a:noFill/>
          <a:ln w="9525">
            <a:noFill/>
            <a:miter lim="800000"/>
            <a:headEnd/>
            <a:tailEnd/>
          </a:ln>
        </p:spPr>
        <p:txBody>
          <a:bodyPr>
            <a:spAutoFit/>
          </a:bodyPr>
          <a:lstStyle/>
          <a:p>
            <a:pPr algn="ctr"/>
            <a:r>
              <a:rPr lang="fr-FR" sz="2000" b="0">
                <a:latin typeface="Times New Roman" pitchFamily="18" charset="0"/>
              </a:rPr>
              <a:t>Cellules amacrines</a:t>
            </a:r>
          </a:p>
        </p:txBody>
      </p:sp>
      <p:sp>
        <p:nvSpPr>
          <p:cNvPr id="100387" name="Line 42"/>
          <p:cNvSpPr>
            <a:spLocks noChangeShapeType="1"/>
          </p:cNvSpPr>
          <p:nvPr/>
        </p:nvSpPr>
        <p:spPr bwMode="auto">
          <a:xfrm flipV="1">
            <a:off x="3087688" y="3906838"/>
            <a:ext cx="925512" cy="130175"/>
          </a:xfrm>
          <a:prstGeom prst="line">
            <a:avLst/>
          </a:prstGeom>
          <a:noFill/>
          <a:ln w="9525">
            <a:solidFill>
              <a:schemeClr val="tx1"/>
            </a:solidFill>
            <a:round/>
            <a:headEnd/>
            <a:tailEnd type="triangle" w="med" len="med"/>
          </a:ln>
        </p:spPr>
        <p:txBody>
          <a:bodyPr/>
          <a:lstStyle/>
          <a:p>
            <a:endParaRPr lang="fr-FR"/>
          </a:p>
        </p:txBody>
      </p:sp>
      <p:sp>
        <p:nvSpPr>
          <p:cNvPr id="100388" name="Line 43"/>
          <p:cNvSpPr>
            <a:spLocks noChangeShapeType="1"/>
          </p:cNvSpPr>
          <p:nvPr/>
        </p:nvSpPr>
        <p:spPr bwMode="auto">
          <a:xfrm flipH="1" flipV="1">
            <a:off x="5865813" y="3906838"/>
            <a:ext cx="487362" cy="130175"/>
          </a:xfrm>
          <a:prstGeom prst="line">
            <a:avLst/>
          </a:prstGeom>
          <a:noFill/>
          <a:ln w="9525">
            <a:solidFill>
              <a:schemeClr val="tx1"/>
            </a:solidFill>
            <a:round/>
            <a:headEnd/>
            <a:tailEnd type="triangle" w="med" len="med"/>
          </a:ln>
        </p:spPr>
        <p:txBody>
          <a:bodyPr/>
          <a:lstStyle/>
          <a:p>
            <a:endParaRPr lang="fr-FR"/>
          </a:p>
        </p:txBody>
      </p:sp>
      <p:sp>
        <p:nvSpPr>
          <p:cNvPr id="100389" name="Line 44"/>
          <p:cNvSpPr>
            <a:spLocks noChangeShapeType="1"/>
          </p:cNvSpPr>
          <p:nvPr/>
        </p:nvSpPr>
        <p:spPr bwMode="auto">
          <a:xfrm flipV="1">
            <a:off x="4892675" y="3911600"/>
            <a:ext cx="0" cy="153988"/>
          </a:xfrm>
          <a:prstGeom prst="line">
            <a:avLst/>
          </a:prstGeom>
          <a:noFill/>
          <a:ln w="9525">
            <a:solidFill>
              <a:schemeClr val="tx1"/>
            </a:solidFill>
            <a:round/>
            <a:headEnd/>
            <a:tailEnd type="triangle" w="med" len="med"/>
          </a:ln>
        </p:spPr>
        <p:txBody>
          <a:bodyPr/>
          <a:lstStyle/>
          <a:p>
            <a:endParaRPr lang="fr-FR"/>
          </a:p>
        </p:txBody>
      </p:sp>
      <p:sp>
        <p:nvSpPr>
          <p:cNvPr id="100390" name="Rectangle 45"/>
          <p:cNvSpPr>
            <a:spLocks noChangeArrowheads="1"/>
          </p:cNvSpPr>
          <p:nvPr/>
        </p:nvSpPr>
        <p:spPr bwMode="auto">
          <a:xfrm>
            <a:off x="4745038" y="1535113"/>
            <a:ext cx="214312"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91" name="Text Box 46"/>
          <p:cNvSpPr txBox="1">
            <a:spLocks noChangeArrowheads="1"/>
          </p:cNvSpPr>
          <p:nvPr/>
        </p:nvSpPr>
        <p:spPr bwMode="auto">
          <a:xfrm>
            <a:off x="419100" y="1855788"/>
            <a:ext cx="2570163" cy="396875"/>
          </a:xfrm>
          <a:prstGeom prst="rect">
            <a:avLst/>
          </a:prstGeom>
          <a:noFill/>
          <a:ln w="9525">
            <a:noFill/>
            <a:miter lim="800000"/>
            <a:headEnd/>
            <a:tailEnd/>
          </a:ln>
        </p:spPr>
        <p:txBody>
          <a:bodyPr wrap="none">
            <a:spAutoFit/>
          </a:bodyPr>
          <a:lstStyle/>
          <a:p>
            <a:pPr algn="ctr"/>
            <a:r>
              <a:rPr lang="fr-FR" sz="2000" b="0">
                <a:latin typeface="Times New Roman" pitchFamily="18" charset="0"/>
              </a:rPr>
              <a:t>Cellules ganglionnaires</a:t>
            </a:r>
          </a:p>
        </p:txBody>
      </p:sp>
      <p:sp>
        <p:nvSpPr>
          <p:cNvPr id="100392" name="AutoShape 47"/>
          <p:cNvSpPr>
            <a:spLocks noChangeArrowheads="1"/>
          </p:cNvSpPr>
          <p:nvPr/>
        </p:nvSpPr>
        <p:spPr bwMode="auto">
          <a:xfrm>
            <a:off x="4797425" y="690563"/>
            <a:ext cx="546100" cy="5715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tx1"/>
            </a:solidFill>
            <a:miter lim="800000"/>
            <a:headEnd/>
            <a:tailEnd/>
          </a:ln>
        </p:spPr>
        <p:txBody>
          <a:bodyPr wrap="none" anchor="ctr"/>
          <a:lstStyle/>
          <a:p>
            <a:endParaRPr lang="fr-FR"/>
          </a:p>
        </p:txBody>
      </p:sp>
      <p:sp>
        <p:nvSpPr>
          <p:cNvPr id="100393" name="Line 48"/>
          <p:cNvSpPr>
            <a:spLocks noChangeShapeType="1"/>
          </p:cNvSpPr>
          <p:nvPr/>
        </p:nvSpPr>
        <p:spPr bwMode="auto">
          <a:xfrm flipV="1">
            <a:off x="4868863" y="1246188"/>
            <a:ext cx="11112" cy="298450"/>
          </a:xfrm>
          <a:prstGeom prst="line">
            <a:avLst/>
          </a:prstGeom>
          <a:noFill/>
          <a:ln w="57150">
            <a:solidFill>
              <a:schemeClr val="tx1"/>
            </a:solidFill>
            <a:round/>
            <a:headEnd/>
            <a:tailEnd/>
          </a:ln>
        </p:spPr>
        <p:txBody>
          <a:bodyPr/>
          <a:lstStyle/>
          <a:p>
            <a:endParaRPr lang="fr-FR"/>
          </a:p>
        </p:txBody>
      </p:sp>
      <p:sp>
        <p:nvSpPr>
          <p:cNvPr id="100394" name="Text Box 49"/>
          <p:cNvSpPr txBox="1">
            <a:spLocks noChangeArrowheads="1"/>
          </p:cNvSpPr>
          <p:nvPr/>
        </p:nvSpPr>
        <p:spPr bwMode="auto">
          <a:xfrm>
            <a:off x="2986088" y="690563"/>
            <a:ext cx="1473200" cy="396875"/>
          </a:xfrm>
          <a:prstGeom prst="rect">
            <a:avLst/>
          </a:prstGeom>
          <a:noFill/>
          <a:ln w="9525">
            <a:noFill/>
            <a:miter lim="800000"/>
            <a:headEnd/>
            <a:tailEnd/>
          </a:ln>
        </p:spPr>
        <p:txBody>
          <a:bodyPr wrap="none">
            <a:spAutoFit/>
          </a:bodyPr>
          <a:lstStyle/>
          <a:p>
            <a:pPr algn="ctr"/>
            <a:r>
              <a:rPr lang="fr-FR" sz="2000" b="0">
                <a:latin typeface="Times New Roman" pitchFamily="18" charset="0"/>
              </a:rPr>
              <a:t>Nerf optique</a:t>
            </a:r>
          </a:p>
        </p:txBody>
      </p:sp>
      <p:sp>
        <p:nvSpPr>
          <p:cNvPr id="100395" name="Text Box 50"/>
          <p:cNvSpPr txBox="1">
            <a:spLocks noChangeArrowheads="1"/>
          </p:cNvSpPr>
          <p:nvPr/>
        </p:nvSpPr>
        <p:spPr bwMode="auto">
          <a:xfrm>
            <a:off x="7793038" y="4564063"/>
            <a:ext cx="1012825" cy="461962"/>
          </a:xfrm>
          <a:prstGeom prst="rect">
            <a:avLst/>
          </a:prstGeom>
          <a:noFill/>
          <a:ln w="9525">
            <a:noFill/>
            <a:miter lim="800000"/>
            <a:headEnd/>
            <a:tailEnd/>
          </a:ln>
        </p:spPr>
        <p:txBody>
          <a:bodyPr wrap="none">
            <a:spAutoFit/>
          </a:bodyPr>
          <a:lstStyle/>
          <a:p>
            <a:r>
              <a:rPr lang="fr-FR">
                <a:solidFill>
                  <a:srgbClr val="FF0000"/>
                </a:solidFill>
                <a:latin typeface="Times New Roman" pitchFamily="18" charset="0"/>
              </a:rPr>
              <a:t>130 M</a:t>
            </a:r>
          </a:p>
        </p:txBody>
      </p:sp>
      <p:sp>
        <p:nvSpPr>
          <p:cNvPr id="100396" name="Text Box 51"/>
          <p:cNvSpPr txBox="1">
            <a:spLocks noChangeArrowheads="1"/>
          </p:cNvSpPr>
          <p:nvPr/>
        </p:nvSpPr>
        <p:spPr bwMode="auto">
          <a:xfrm>
            <a:off x="7173913" y="1698625"/>
            <a:ext cx="704850" cy="461963"/>
          </a:xfrm>
          <a:prstGeom prst="rect">
            <a:avLst/>
          </a:prstGeom>
          <a:noFill/>
          <a:ln w="9525">
            <a:noFill/>
            <a:miter lim="800000"/>
            <a:headEnd/>
            <a:tailEnd/>
          </a:ln>
        </p:spPr>
        <p:txBody>
          <a:bodyPr wrap="none">
            <a:spAutoFit/>
          </a:bodyPr>
          <a:lstStyle/>
          <a:p>
            <a:r>
              <a:rPr lang="fr-FR">
                <a:solidFill>
                  <a:srgbClr val="FF0000"/>
                </a:solidFill>
                <a:latin typeface="Times New Roman" pitchFamily="18" charset="0"/>
              </a:rPr>
              <a:t>1 M</a:t>
            </a:r>
          </a:p>
        </p:txBody>
      </p:sp>
      <p:sp>
        <p:nvSpPr>
          <p:cNvPr id="100397" name="Text Box 52"/>
          <p:cNvSpPr txBox="1">
            <a:spLocks noChangeArrowheads="1"/>
          </p:cNvSpPr>
          <p:nvPr/>
        </p:nvSpPr>
        <p:spPr bwMode="auto">
          <a:xfrm>
            <a:off x="5334000" y="623888"/>
            <a:ext cx="2354263" cy="396875"/>
          </a:xfrm>
          <a:prstGeom prst="rect">
            <a:avLst/>
          </a:prstGeom>
          <a:noFill/>
          <a:ln w="9525">
            <a:noFill/>
            <a:miter lim="800000"/>
            <a:headEnd/>
            <a:tailEnd/>
          </a:ln>
        </p:spPr>
        <p:txBody>
          <a:bodyPr wrap="none">
            <a:spAutoFit/>
          </a:bodyPr>
          <a:lstStyle/>
          <a:p>
            <a:r>
              <a:rPr lang="fr-FR" sz="2000" b="0" i="1">
                <a:latin typeface="Times New Roman" pitchFamily="18" charset="0"/>
              </a:rPr>
              <a:t>Réduction de l’image</a:t>
            </a:r>
          </a:p>
        </p:txBody>
      </p:sp>
      <p:sp>
        <p:nvSpPr>
          <p:cNvPr id="100398" name="Text Box 53"/>
          <p:cNvSpPr txBox="1">
            <a:spLocks noChangeArrowheads="1"/>
          </p:cNvSpPr>
          <p:nvPr/>
        </p:nvSpPr>
        <p:spPr bwMode="auto">
          <a:xfrm>
            <a:off x="2460625" y="1189038"/>
            <a:ext cx="2324100" cy="396875"/>
          </a:xfrm>
          <a:prstGeom prst="rect">
            <a:avLst/>
          </a:prstGeom>
          <a:noFill/>
          <a:ln w="9525">
            <a:noFill/>
            <a:miter lim="800000"/>
            <a:headEnd/>
            <a:tailEnd/>
          </a:ln>
        </p:spPr>
        <p:txBody>
          <a:bodyPr wrap="none">
            <a:spAutoFit/>
          </a:bodyPr>
          <a:lstStyle/>
          <a:p>
            <a:pPr algn="ctr"/>
            <a:r>
              <a:rPr lang="fr-FR" sz="2000" b="0">
                <a:latin typeface="Times New Roman" pitchFamily="18" charset="0"/>
              </a:rPr>
              <a:t>fibre optique (axone)</a:t>
            </a:r>
          </a:p>
        </p:txBody>
      </p:sp>
      <p:sp>
        <p:nvSpPr>
          <p:cNvPr id="53" name="Espace réservé de la date 52"/>
          <p:cNvSpPr>
            <a:spLocks noGrp="1"/>
          </p:cNvSpPr>
          <p:nvPr>
            <p:ph type="dt" sz="half" idx="10"/>
          </p:nvPr>
        </p:nvSpPr>
        <p:spPr/>
        <p:txBody>
          <a:bodyPr/>
          <a:lstStyle/>
          <a:p>
            <a:pPr>
              <a:defRPr/>
            </a:pPr>
            <a:fld id="{16E517E9-7C01-4963-B2AA-5BDDA8795457}" type="datetime1">
              <a:rPr lang="fr-FR" smtClean="0"/>
              <a:pPr>
                <a:defRPr/>
              </a:pPr>
              <a:t>06/12/2022</a:t>
            </a:fld>
            <a:endParaRPr lang="fr-FR"/>
          </a:p>
        </p:txBody>
      </p:sp>
      <p:sp>
        <p:nvSpPr>
          <p:cNvPr id="54" name="Espace réservé du numéro de diapositive 53"/>
          <p:cNvSpPr>
            <a:spLocks noGrp="1"/>
          </p:cNvSpPr>
          <p:nvPr>
            <p:ph type="sldNum" sz="quarter" idx="12"/>
          </p:nvPr>
        </p:nvSpPr>
        <p:spPr/>
        <p:txBody>
          <a:bodyPr/>
          <a:lstStyle/>
          <a:p>
            <a:pPr>
              <a:defRPr/>
            </a:pPr>
            <a:fld id="{BB352CA9-A2B1-4202-BAE6-27BC7DE3E346}" type="slidenum">
              <a:rPr lang="fr-FR" smtClean="0"/>
              <a:pPr>
                <a:defRPr/>
              </a:pPr>
              <a:t>64</a:t>
            </a:fld>
            <a:endParaRPr lang="fr-FR"/>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713163" y="427038"/>
            <a:ext cx="1587500" cy="461962"/>
          </a:xfrm>
          <a:prstGeom prst="rect">
            <a:avLst/>
          </a:prstGeom>
          <a:noFill/>
          <a:ln w="9525">
            <a:noFill/>
            <a:miter lim="800000"/>
            <a:headEnd/>
            <a:tailEnd/>
          </a:ln>
        </p:spPr>
        <p:txBody>
          <a:bodyPr wrap="none">
            <a:spAutoFit/>
          </a:bodyPr>
          <a:lstStyle/>
          <a:p>
            <a:r>
              <a:rPr lang="fr-FR">
                <a:solidFill>
                  <a:srgbClr val="0000FF"/>
                </a:solidFill>
              </a:rPr>
              <a:t>RÉSUMÉ</a:t>
            </a:r>
            <a:r>
              <a:rPr lang="fr-FR" b="0"/>
              <a:t>:</a:t>
            </a:r>
          </a:p>
        </p:txBody>
      </p:sp>
      <p:sp>
        <p:nvSpPr>
          <p:cNvPr id="101379" name="Text Box 3"/>
          <p:cNvSpPr txBox="1">
            <a:spLocks noChangeArrowheads="1"/>
          </p:cNvSpPr>
          <p:nvPr/>
        </p:nvSpPr>
        <p:spPr bwMode="auto">
          <a:xfrm>
            <a:off x="158750" y="1196975"/>
            <a:ext cx="8415338" cy="4094163"/>
          </a:xfrm>
          <a:prstGeom prst="rect">
            <a:avLst/>
          </a:prstGeom>
          <a:noFill/>
          <a:ln w="9525">
            <a:noFill/>
            <a:miter lim="800000"/>
            <a:headEnd/>
            <a:tailEnd/>
          </a:ln>
        </p:spPr>
        <p:txBody>
          <a:bodyPr wrap="none">
            <a:spAutoFit/>
          </a:bodyPr>
          <a:lstStyle/>
          <a:p>
            <a:pPr>
              <a:buFont typeface="Arial" charset="0"/>
              <a:buChar char="•"/>
            </a:pPr>
            <a:r>
              <a:rPr lang="fr-FR" sz="2000">
                <a:solidFill>
                  <a:srgbClr val="0000FF"/>
                </a:solidFill>
              </a:rPr>
              <a:t>L’œil est un instrument d’optique imparfait</a:t>
            </a:r>
          </a:p>
          <a:p>
            <a:pPr>
              <a:buFont typeface="Arial" charset="0"/>
              <a:buChar char="•"/>
            </a:pPr>
            <a:endParaRPr lang="fr-FR" sz="2000">
              <a:solidFill>
                <a:srgbClr val="0000FF"/>
              </a:solidFill>
            </a:endParaRPr>
          </a:p>
          <a:p>
            <a:pPr>
              <a:buFont typeface="Arial" charset="0"/>
              <a:buChar char="•"/>
            </a:pPr>
            <a:r>
              <a:rPr lang="fr-FR" sz="2000">
                <a:solidFill>
                  <a:srgbClr val="0000FF"/>
                </a:solidFill>
              </a:rPr>
              <a:t> Les cellules visuelles : 2 types avec une distribution non uniforme</a:t>
            </a:r>
          </a:p>
          <a:p>
            <a:pPr>
              <a:buFont typeface="Arial" charset="0"/>
              <a:buChar char="•"/>
            </a:pPr>
            <a:endParaRPr lang="fr-FR" sz="2000">
              <a:solidFill>
                <a:srgbClr val="0000FF"/>
              </a:solidFill>
            </a:endParaRPr>
          </a:p>
          <a:p>
            <a:pPr>
              <a:buFont typeface="Arial" charset="0"/>
              <a:buChar char="•"/>
            </a:pPr>
            <a:r>
              <a:rPr lang="fr-FR" sz="2000">
                <a:solidFill>
                  <a:srgbClr val="0000FF"/>
                </a:solidFill>
              </a:rPr>
              <a:t> Cellules bipolaires ON et cellules bipolaires OFF</a:t>
            </a:r>
          </a:p>
          <a:p>
            <a:pPr>
              <a:buFont typeface="Arial" charset="0"/>
              <a:buChar char="•"/>
            </a:pPr>
            <a:endParaRPr lang="fr-FR" sz="2000">
              <a:solidFill>
                <a:srgbClr val="0000FF"/>
              </a:solidFill>
            </a:endParaRPr>
          </a:p>
          <a:p>
            <a:pPr>
              <a:buFont typeface="Arial" charset="0"/>
              <a:buChar char="•"/>
            </a:pPr>
            <a:r>
              <a:rPr lang="fr-FR" sz="2000">
                <a:solidFill>
                  <a:srgbClr val="0000FF"/>
                </a:solidFill>
              </a:rPr>
              <a:t>Cellules ganglionnaires ON et cellules ganglionnaires OFF</a:t>
            </a:r>
          </a:p>
          <a:p>
            <a:pPr>
              <a:buFont typeface="Arial" charset="0"/>
              <a:buChar char="•"/>
            </a:pPr>
            <a:endParaRPr lang="fr-FR" sz="2000">
              <a:solidFill>
                <a:srgbClr val="0000FF"/>
              </a:solidFill>
            </a:endParaRPr>
          </a:p>
          <a:p>
            <a:pPr>
              <a:buFont typeface="Arial" charset="0"/>
              <a:buChar char="•"/>
            </a:pPr>
            <a:r>
              <a:rPr lang="fr-FR" sz="2000">
                <a:solidFill>
                  <a:srgbClr val="0000FF"/>
                </a:solidFill>
              </a:rPr>
              <a:t> Champs récepteurs de la rétine sont concentriques ou circulaires </a:t>
            </a:r>
          </a:p>
          <a:p>
            <a:r>
              <a:rPr lang="fr-FR" sz="2000">
                <a:solidFill>
                  <a:srgbClr val="0000FF"/>
                </a:solidFill>
              </a:rPr>
              <a:t>		(contraste centre- pourtour)</a:t>
            </a:r>
          </a:p>
          <a:p>
            <a:pPr>
              <a:buFont typeface="Arial" charset="0"/>
              <a:buChar char="•"/>
            </a:pPr>
            <a:endParaRPr lang="fr-FR" sz="2000">
              <a:solidFill>
                <a:srgbClr val="0000FF"/>
              </a:solidFill>
            </a:endParaRPr>
          </a:p>
          <a:p>
            <a:pPr>
              <a:buFont typeface="Arial" charset="0"/>
              <a:buChar char="•"/>
            </a:pPr>
            <a:r>
              <a:rPr lang="fr-FR" sz="2000">
                <a:solidFill>
                  <a:srgbClr val="0000FF"/>
                </a:solidFill>
              </a:rPr>
              <a:t>Système perfectionné d’analyse des contrastes</a:t>
            </a:r>
          </a:p>
          <a:p>
            <a:pPr>
              <a:buFontTx/>
              <a:buChar char="-"/>
            </a:pPr>
            <a:endParaRPr lang="fr-FR" sz="2000" b="0"/>
          </a:p>
        </p:txBody>
      </p:sp>
      <p:sp>
        <p:nvSpPr>
          <p:cNvPr id="4" name="Espace réservé de la date 3"/>
          <p:cNvSpPr>
            <a:spLocks noGrp="1"/>
          </p:cNvSpPr>
          <p:nvPr>
            <p:ph type="dt" sz="half" idx="10"/>
          </p:nvPr>
        </p:nvSpPr>
        <p:spPr/>
        <p:txBody>
          <a:bodyPr/>
          <a:lstStyle/>
          <a:p>
            <a:pPr>
              <a:defRPr/>
            </a:pPr>
            <a:fld id="{5E4457EC-6551-4F12-BD30-4430C03A5A7D}"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BB352CA9-A2B1-4202-BAE6-27BC7DE3E346}" type="slidenum">
              <a:rPr lang="fr-FR" smtClean="0"/>
              <a:pPr>
                <a:defRPr/>
              </a:pPr>
              <a:t>65</a:t>
            </a:fld>
            <a:endParaRPr lang="fr-FR"/>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1692275" y="1196975"/>
            <a:ext cx="5956300" cy="923925"/>
          </a:xfrm>
          <a:prstGeom prst="rect">
            <a:avLst/>
          </a:prstGeom>
          <a:noFill/>
          <a:ln w="9525">
            <a:noFill/>
            <a:miter lim="800000"/>
            <a:headEnd/>
            <a:tailEnd/>
          </a:ln>
        </p:spPr>
        <p:txBody>
          <a:bodyPr wrap="none">
            <a:spAutoFit/>
          </a:bodyPr>
          <a:lstStyle/>
          <a:p>
            <a:pPr algn="ctr">
              <a:defRPr/>
            </a:pPr>
            <a:r>
              <a:rPr lang="fr-FR" sz="5400" dirty="0">
                <a:solidFill>
                  <a:srgbClr val="FF0000"/>
                </a:solidFill>
                <a:effectLst>
                  <a:outerShdw blurRad="38100" dist="38100" dir="2700000" algn="tl">
                    <a:srgbClr val="C0C0C0"/>
                  </a:outerShdw>
                </a:effectLst>
              </a:rPr>
              <a:t>Physiopathologie</a:t>
            </a:r>
          </a:p>
        </p:txBody>
      </p:sp>
      <p:pic>
        <p:nvPicPr>
          <p:cNvPr id="102403" name="Image 2" descr="http://madmoizerg.com/wp-content/uploads/2013/09/cristallin.jpg"/>
          <p:cNvPicPr>
            <a:picLocks noChangeAspect="1" noChangeArrowheads="1"/>
          </p:cNvPicPr>
          <p:nvPr/>
        </p:nvPicPr>
        <p:blipFill>
          <a:blip r:embed="rId3" cstate="print"/>
          <a:srcRect/>
          <a:stretch>
            <a:fillRect/>
          </a:stretch>
        </p:blipFill>
        <p:spPr bwMode="auto">
          <a:xfrm>
            <a:off x="2195513" y="2565400"/>
            <a:ext cx="3551237" cy="3057525"/>
          </a:xfrm>
          <a:prstGeom prst="rect">
            <a:avLst/>
          </a:prstGeom>
          <a:noFill/>
          <a:ln w="9525">
            <a:noFill/>
            <a:miter lim="800000"/>
            <a:headEnd/>
            <a:tailEnd/>
          </a:ln>
        </p:spPr>
      </p:pic>
      <p:sp>
        <p:nvSpPr>
          <p:cNvPr id="4" name="Espace réservé de la date 3"/>
          <p:cNvSpPr>
            <a:spLocks noGrp="1"/>
          </p:cNvSpPr>
          <p:nvPr>
            <p:ph type="dt" sz="half" idx="10"/>
          </p:nvPr>
        </p:nvSpPr>
        <p:spPr/>
        <p:txBody>
          <a:bodyPr/>
          <a:lstStyle/>
          <a:p>
            <a:pPr>
              <a:defRPr/>
            </a:pPr>
            <a:fld id="{77B36590-A734-4A79-8CB8-CEB3E7AA0527}"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BB352CA9-A2B1-4202-BAE6-27BC7DE3E346}" type="slidenum">
              <a:rPr lang="fr-FR" smtClean="0"/>
              <a:pPr>
                <a:defRPr/>
              </a:pPr>
              <a:t>66</a:t>
            </a:fld>
            <a:endParaRPr lang="fr-FR"/>
          </a:p>
        </p:txBody>
      </p:sp>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0" y="0"/>
            <a:ext cx="9144000" cy="1006475"/>
          </a:xfrm>
          <a:prstGeom prst="rect">
            <a:avLst/>
          </a:prstGeom>
          <a:noFill/>
          <a:ln w="9525">
            <a:noFill/>
            <a:miter lim="800000"/>
            <a:headEnd/>
            <a:tailEnd/>
          </a:ln>
        </p:spPr>
        <p:txBody>
          <a:bodyPr lIns="91400" tIns="45700" rIns="91400" bIns="45700">
            <a:spAutoFit/>
          </a:bodyPr>
          <a:lstStyle/>
          <a:p>
            <a:pPr defTabSz="911225" eaLnBrk="0" hangingPunct="0">
              <a:defRPr/>
            </a:pPr>
            <a:r>
              <a:rPr lang="fr-FR" sz="2000" b="0">
                <a:solidFill>
                  <a:srgbClr val="000000"/>
                </a:solidFill>
              </a:rPr>
              <a:t>Test </a:t>
            </a:r>
            <a:r>
              <a:rPr lang="fr-FR" sz="2000"/>
              <a:t>chromatique</a:t>
            </a:r>
            <a:r>
              <a:rPr lang="fr-FR" sz="2000" b="0">
                <a:solidFill>
                  <a:srgbClr val="000000"/>
                </a:solidFill>
              </a:rPr>
              <a:t> d'</a:t>
            </a:r>
            <a:r>
              <a:rPr lang="fr-FR" sz="2000">
                <a:solidFill>
                  <a:srgbClr val="000000"/>
                </a:solidFill>
              </a:rPr>
              <a:t>Ishihara: </a:t>
            </a:r>
            <a:r>
              <a:rPr lang="fr-FR" sz="2000" b="0"/>
              <a:t>décèle  les déficiences des teintes  </a:t>
            </a:r>
            <a:r>
              <a:rPr lang="fr-FR" sz="2000">
                <a:solidFill>
                  <a:srgbClr val="FF0000"/>
                </a:solidFill>
                <a:effectLst>
                  <a:outerShdw blurRad="38100" dist="38100" dir="2700000" algn="tl">
                    <a:srgbClr val="C0C0C0"/>
                  </a:outerShdw>
                </a:effectLst>
              </a:rPr>
              <a:t>rouge</a:t>
            </a:r>
            <a:r>
              <a:rPr lang="fr-FR" sz="2000" b="0"/>
              <a:t> et </a:t>
            </a:r>
            <a:r>
              <a:rPr lang="fr-FR" sz="2000">
                <a:solidFill>
                  <a:srgbClr val="00CC00"/>
                </a:solidFill>
                <a:effectLst>
                  <a:outerShdw blurRad="38100" dist="38100" dir="2700000" algn="tl">
                    <a:srgbClr val="C0C0C0"/>
                  </a:outerShdw>
                </a:effectLst>
              </a:rPr>
              <a:t>verte </a:t>
            </a:r>
            <a:r>
              <a:rPr lang="fr-FR" sz="2000" b="0"/>
              <a:t>Dr Shinobu Ishihara (</a:t>
            </a:r>
            <a:r>
              <a:rPr lang="fr-FR" sz="2000"/>
              <a:t>1879-1963</a:t>
            </a:r>
            <a:r>
              <a:rPr lang="fr-FR" sz="2000" b="0"/>
              <a:t>), professeur à l’Université de Tokyo, publia pour la 1</a:t>
            </a:r>
            <a:r>
              <a:rPr lang="fr-FR" sz="2000" b="0" baseline="30000"/>
              <a:t>ère</a:t>
            </a:r>
            <a:r>
              <a:rPr lang="fr-FR" sz="2000" b="0"/>
              <a:t> fois ses tests en </a:t>
            </a:r>
            <a:r>
              <a:rPr lang="fr-FR" sz="2000">
                <a:solidFill>
                  <a:srgbClr val="CC0000"/>
                </a:solidFill>
                <a:effectLst>
                  <a:outerShdw blurRad="38100" dist="38100" dir="2700000" algn="tl">
                    <a:srgbClr val="C0C0C0"/>
                  </a:outerShdw>
                </a:effectLst>
              </a:rPr>
              <a:t>1917</a:t>
            </a:r>
            <a:r>
              <a:rPr lang="fr-FR" sz="2000"/>
              <a:t> </a:t>
            </a:r>
          </a:p>
        </p:txBody>
      </p:sp>
      <p:pic>
        <p:nvPicPr>
          <p:cNvPr id="103427" name="Picture 5" descr="daltonisme"/>
          <p:cNvPicPr>
            <a:picLocks noChangeAspect="1" noChangeArrowheads="1"/>
          </p:cNvPicPr>
          <p:nvPr/>
        </p:nvPicPr>
        <p:blipFill>
          <a:blip r:embed="rId3" cstate="print">
            <a:lum bright="-6000" contrast="12000"/>
          </a:blip>
          <a:srcRect/>
          <a:stretch>
            <a:fillRect/>
          </a:stretch>
        </p:blipFill>
        <p:spPr bwMode="auto">
          <a:xfrm>
            <a:off x="228600" y="947738"/>
            <a:ext cx="6172200" cy="5937250"/>
          </a:xfrm>
          <a:prstGeom prst="rect">
            <a:avLst/>
          </a:prstGeom>
          <a:noFill/>
          <a:ln w="9525">
            <a:noFill/>
            <a:miter lim="800000"/>
            <a:headEnd/>
            <a:tailEnd/>
          </a:ln>
        </p:spPr>
      </p:pic>
      <p:sp>
        <p:nvSpPr>
          <p:cNvPr id="4" name="Espace réservé de la date 3"/>
          <p:cNvSpPr>
            <a:spLocks noGrp="1"/>
          </p:cNvSpPr>
          <p:nvPr>
            <p:ph type="dt" sz="half" idx="10"/>
          </p:nvPr>
        </p:nvSpPr>
        <p:spPr/>
        <p:txBody>
          <a:bodyPr/>
          <a:lstStyle/>
          <a:p>
            <a:pPr>
              <a:defRPr/>
            </a:pPr>
            <a:fld id="{D5230FA0-5869-42D9-B0B4-D012857833A0}"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BB352CA9-A2B1-4202-BAE6-27BC7DE3E346}" type="slidenum">
              <a:rPr lang="fr-FR" smtClean="0"/>
              <a:pPr>
                <a:defRPr/>
              </a:pPr>
              <a:t>67</a:t>
            </a:fld>
            <a:endParaRPr lang="fr-FR"/>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cstate="print"/>
          <a:srcRect/>
          <a:stretch>
            <a:fillRect/>
          </a:stretch>
        </p:blipFill>
        <p:spPr bwMode="auto">
          <a:xfrm>
            <a:off x="0" y="3279775"/>
            <a:ext cx="5083175" cy="3235325"/>
          </a:xfrm>
          <a:prstGeom prst="rect">
            <a:avLst/>
          </a:prstGeom>
          <a:noFill/>
          <a:ln w="9525">
            <a:noFill/>
            <a:miter lim="800000"/>
            <a:headEnd/>
            <a:tailEnd/>
          </a:ln>
        </p:spPr>
      </p:pic>
      <p:sp>
        <p:nvSpPr>
          <p:cNvPr id="104451" name="Text Box 3"/>
          <p:cNvSpPr txBox="1">
            <a:spLocks noChangeArrowheads="1"/>
          </p:cNvSpPr>
          <p:nvPr/>
        </p:nvSpPr>
        <p:spPr bwMode="auto">
          <a:xfrm>
            <a:off x="5165725" y="5521325"/>
            <a:ext cx="3743325" cy="701675"/>
          </a:xfrm>
          <a:prstGeom prst="rect">
            <a:avLst/>
          </a:prstGeom>
          <a:noFill/>
          <a:ln w="9525">
            <a:noFill/>
            <a:miter lim="800000"/>
            <a:headEnd/>
            <a:tailEnd/>
          </a:ln>
        </p:spPr>
        <p:txBody>
          <a:bodyPr wrap="none" lIns="91400" tIns="45700" rIns="91400" bIns="45700">
            <a:spAutoFit/>
          </a:bodyPr>
          <a:lstStyle/>
          <a:p>
            <a:pPr algn="ctr" defTabSz="911225" eaLnBrk="0" hangingPunct="0"/>
            <a:r>
              <a:rPr lang="fr-FR" sz="2000" b="0">
                <a:solidFill>
                  <a:srgbClr val="0000FF"/>
                </a:solidFill>
              </a:rPr>
              <a:t>Cataracte </a:t>
            </a:r>
          </a:p>
          <a:p>
            <a:pPr algn="ctr" defTabSz="911225" eaLnBrk="0" hangingPunct="0"/>
            <a:r>
              <a:rPr lang="fr-FR" sz="2000" b="0">
                <a:solidFill>
                  <a:srgbClr val="0000FF"/>
                </a:solidFill>
              </a:rPr>
              <a:t>La zone blanche dans la pupille</a:t>
            </a:r>
          </a:p>
        </p:txBody>
      </p:sp>
      <p:pic>
        <p:nvPicPr>
          <p:cNvPr id="104452" name="Picture 4"/>
          <p:cNvPicPr>
            <a:picLocks noChangeAspect="1" noChangeArrowheads="1"/>
          </p:cNvPicPr>
          <p:nvPr/>
        </p:nvPicPr>
        <p:blipFill>
          <a:blip r:embed="rId4" cstate="print"/>
          <a:srcRect/>
          <a:stretch>
            <a:fillRect/>
          </a:stretch>
        </p:blipFill>
        <p:spPr bwMode="auto">
          <a:xfrm>
            <a:off x="0" y="0"/>
            <a:ext cx="5083175" cy="3214688"/>
          </a:xfrm>
          <a:prstGeom prst="rect">
            <a:avLst/>
          </a:prstGeom>
          <a:noFill/>
          <a:ln w="9525">
            <a:noFill/>
            <a:miter lim="800000"/>
            <a:headEnd/>
            <a:tailEnd/>
          </a:ln>
        </p:spPr>
      </p:pic>
      <p:sp>
        <p:nvSpPr>
          <p:cNvPr id="104453" name="Rectangle 5"/>
          <p:cNvSpPr>
            <a:spLocks noChangeArrowheads="1"/>
          </p:cNvSpPr>
          <p:nvPr/>
        </p:nvSpPr>
        <p:spPr bwMode="auto">
          <a:xfrm>
            <a:off x="5867400" y="1447800"/>
            <a:ext cx="2587625" cy="701675"/>
          </a:xfrm>
          <a:prstGeom prst="rect">
            <a:avLst/>
          </a:prstGeom>
          <a:noFill/>
          <a:ln w="9525">
            <a:noFill/>
            <a:miter lim="800000"/>
            <a:headEnd/>
            <a:tailEnd/>
          </a:ln>
        </p:spPr>
        <p:txBody>
          <a:bodyPr wrap="none" lIns="91400" tIns="45700" rIns="91400" bIns="45700">
            <a:spAutoFit/>
          </a:bodyPr>
          <a:lstStyle/>
          <a:p>
            <a:pPr algn="ctr" defTabSz="911225" eaLnBrk="0" hangingPunct="0"/>
            <a:r>
              <a:rPr lang="fr-FR" sz="2000" b="0">
                <a:solidFill>
                  <a:srgbClr val="0000FF"/>
                </a:solidFill>
              </a:rPr>
              <a:t>Cataracte totale </a:t>
            </a:r>
          </a:p>
          <a:p>
            <a:pPr algn="ctr" defTabSz="911225" eaLnBrk="0" hangingPunct="0"/>
            <a:r>
              <a:rPr lang="fr-FR" sz="2000" b="0">
                <a:solidFill>
                  <a:srgbClr val="0000FF"/>
                </a:solidFill>
              </a:rPr>
              <a:t>visible dans la pupille</a:t>
            </a:r>
          </a:p>
        </p:txBody>
      </p:sp>
      <p:sp>
        <p:nvSpPr>
          <p:cNvPr id="104454" name="Text Box 7"/>
          <p:cNvSpPr txBox="1">
            <a:spLocks noChangeArrowheads="1"/>
          </p:cNvSpPr>
          <p:nvPr/>
        </p:nvSpPr>
        <p:spPr bwMode="auto">
          <a:xfrm>
            <a:off x="5334000" y="152400"/>
            <a:ext cx="3559175" cy="457200"/>
          </a:xfrm>
          <a:prstGeom prst="rect">
            <a:avLst/>
          </a:prstGeom>
          <a:noFill/>
          <a:ln w="9525">
            <a:noFill/>
            <a:miter lim="800000"/>
            <a:headEnd/>
            <a:tailEnd/>
          </a:ln>
        </p:spPr>
        <p:txBody>
          <a:bodyPr wrap="none">
            <a:spAutoFit/>
          </a:bodyPr>
          <a:lstStyle/>
          <a:p>
            <a:r>
              <a:rPr lang="fr-FR" b="0">
                <a:solidFill>
                  <a:srgbClr val="0000FF"/>
                </a:solidFill>
                <a:cs typeface="Arial" charset="0"/>
              </a:rPr>
              <a:t>Opacification</a:t>
            </a:r>
            <a:r>
              <a:rPr lang="fr-FR" b="0">
                <a:solidFill>
                  <a:srgbClr val="000000"/>
                </a:solidFill>
                <a:cs typeface="Arial" charset="0"/>
              </a:rPr>
              <a:t> du </a:t>
            </a:r>
            <a:r>
              <a:rPr lang="fr-FR" b="0">
                <a:solidFill>
                  <a:srgbClr val="0000FF"/>
                </a:solidFill>
                <a:cs typeface="Arial" charset="0"/>
              </a:rPr>
              <a:t>cristallin</a:t>
            </a:r>
            <a:endParaRPr lang="fr-FR" b="0">
              <a:solidFill>
                <a:srgbClr val="0000FF"/>
              </a:solidFill>
            </a:endParaRPr>
          </a:p>
        </p:txBody>
      </p:sp>
      <p:sp>
        <p:nvSpPr>
          <p:cNvPr id="7" name="Espace réservé de la date 6"/>
          <p:cNvSpPr>
            <a:spLocks noGrp="1"/>
          </p:cNvSpPr>
          <p:nvPr>
            <p:ph type="dt" sz="half" idx="10"/>
          </p:nvPr>
        </p:nvSpPr>
        <p:spPr/>
        <p:txBody>
          <a:bodyPr/>
          <a:lstStyle/>
          <a:p>
            <a:pPr>
              <a:defRPr/>
            </a:pPr>
            <a:fld id="{6EBC1FC7-F20A-44FD-AF58-B12FEB7E4039}" type="datetime1">
              <a:rPr lang="fr-FR" smtClean="0"/>
              <a:pPr>
                <a:defRPr/>
              </a:pPr>
              <a:t>06/12/2022</a:t>
            </a:fld>
            <a:endParaRPr lang="fr-FR"/>
          </a:p>
        </p:txBody>
      </p:sp>
      <p:sp>
        <p:nvSpPr>
          <p:cNvPr id="8" name="Espace réservé du numéro de diapositive 7"/>
          <p:cNvSpPr>
            <a:spLocks noGrp="1"/>
          </p:cNvSpPr>
          <p:nvPr>
            <p:ph type="sldNum" sz="quarter" idx="12"/>
          </p:nvPr>
        </p:nvSpPr>
        <p:spPr/>
        <p:txBody>
          <a:bodyPr/>
          <a:lstStyle/>
          <a:p>
            <a:pPr>
              <a:defRPr/>
            </a:pPr>
            <a:fld id="{BB352CA9-A2B1-4202-BAE6-27BC7DE3E346}" type="slidenum">
              <a:rPr lang="fr-FR" smtClean="0"/>
              <a:pPr>
                <a:defRPr/>
              </a:pPr>
              <a:t>68</a:t>
            </a:fld>
            <a:endParaRPr lang="fr-FR"/>
          </a:p>
        </p:txBody>
      </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p:txBody>
          <a:bodyPr/>
          <a:lstStyle/>
          <a:p>
            <a:pPr eaLnBrk="1" hangingPunct="1"/>
            <a:endParaRPr lang="fr-FR" smtClean="0"/>
          </a:p>
        </p:txBody>
      </p:sp>
      <p:pic>
        <p:nvPicPr>
          <p:cNvPr id="105475" name="Picture 4"/>
          <p:cNvPicPr>
            <a:picLocks noGrp="1" noChangeAspect="1" noChangeArrowheads="1"/>
          </p:cNvPicPr>
          <p:nvPr>
            <p:ph idx="1"/>
          </p:nvPr>
        </p:nvPicPr>
        <p:blipFill>
          <a:blip r:embed="rId3" cstate="print"/>
          <a:srcRect/>
          <a:stretch>
            <a:fillRect/>
          </a:stretch>
        </p:blipFill>
        <p:spPr>
          <a:xfrm>
            <a:off x="0" y="0"/>
            <a:ext cx="8666163" cy="6311900"/>
          </a:xfrm>
          <a:noFill/>
        </p:spPr>
      </p:pic>
      <p:sp>
        <p:nvSpPr>
          <p:cNvPr id="4" name="Espace réservé de la date 3"/>
          <p:cNvSpPr>
            <a:spLocks noGrp="1"/>
          </p:cNvSpPr>
          <p:nvPr>
            <p:ph type="dt" sz="half" idx="10"/>
          </p:nvPr>
        </p:nvSpPr>
        <p:spPr/>
        <p:txBody>
          <a:bodyPr/>
          <a:lstStyle/>
          <a:p>
            <a:pPr>
              <a:defRPr/>
            </a:pPr>
            <a:fld id="{ED4D83B0-0CA9-4CDD-A24B-FF7F1939567E}"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28BFA3A9-5916-4883-A46C-5161D0EE3576}" type="slidenum">
              <a:rPr lang="fr-FR" smtClean="0"/>
              <a:pPr>
                <a:defRPr/>
              </a:pPr>
              <a:t>69</a:t>
            </a:fld>
            <a:endParaRPr lang="fr-F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www.st2s-casteilla.net/spc/images/physique/P1_1/c2.jpg"/>
          <p:cNvPicPr>
            <a:picLocks noChangeAspect="1" noChangeArrowheads="1"/>
          </p:cNvPicPr>
          <p:nvPr/>
        </p:nvPicPr>
        <p:blipFill>
          <a:blip r:embed="rId2" cstate="print"/>
          <a:srcRect/>
          <a:stretch>
            <a:fillRect/>
          </a:stretch>
        </p:blipFill>
        <p:spPr bwMode="auto">
          <a:xfrm>
            <a:off x="-36513" y="2447925"/>
            <a:ext cx="9144001" cy="2709863"/>
          </a:xfrm>
          <a:prstGeom prst="rect">
            <a:avLst/>
          </a:prstGeom>
          <a:noFill/>
          <a:ln w="9525">
            <a:noFill/>
            <a:miter lim="800000"/>
            <a:headEnd/>
            <a:tailEnd/>
          </a:ln>
        </p:spPr>
      </p:pic>
      <p:sp>
        <p:nvSpPr>
          <p:cNvPr id="11267" name="Rectangle 3"/>
          <p:cNvSpPr>
            <a:spLocks noChangeArrowheads="1"/>
          </p:cNvSpPr>
          <p:nvPr/>
        </p:nvSpPr>
        <p:spPr bwMode="auto">
          <a:xfrm>
            <a:off x="539750" y="333375"/>
            <a:ext cx="8218488" cy="647700"/>
          </a:xfrm>
          <a:prstGeom prst="rect">
            <a:avLst/>
          </a:prstGeom>
          <a:noFill/>
          <a:ln w="9525">
            <a:noFill/>
            <a:miter lim="800000"/>
            <a:headEnd/>
            <a:tailEnd/>
          </a:ln>
        </p:spPr>
        <p:txBody>
          <a:bodyPr wrap="none">
            <a:spAutoFit/>
          </a:bodyPr>
          <a:lstStyle/>
          <a:p>
            <a:r>
              <a:rPr lang="fr-FR" sz="3600">
                <a:solidFill>
                  <a:srgbClr val="FF0000"/>
                </a:solidFill>
              </a:rPr>
              <a:t>Propagation de la lumière dans l'œil </a:t>
            </a:r>
          </a:p>
        </p:txBody>
      </p:sp>
      <p:sp>
        <p:nvSpPr>
          <p:cNvPr id="4" name="Espace réservé de la date 3"/>
          <p:cNvSpPr>
            <a:spLocks noGrp="1"/>
          </p:cNvSpPr>
          <p:nvPr>
            <p:ph type="dt" sz="half" idx="10"/>
          </p:nvPr>
        </p:nvSpPr>
        <p:spPr/>
        <p:txBody>
          <a:bodyPr/>
          <a:lstStyle/>
          <a:p>
            <a:pPr>
              <a:defRPr/>
            </a:pPr>
            <a:fld id="{0A114520-8FD0-4F21-AAAA-F3829989817A}" type="datetime1">
              <a:rPr lang="fr-FR" smtClean="0"/>
              <a:pPr>
                <a:defRPr/>
              </a:pPr>
              <a:t>06/12/2022</a:t>
            </a:fld>
            <a:endParaRPr lang="fr-FR"/>
          </a:p>
        </p:txBody>
      </p:sp>
      <p:sp>
        <p:nvSpPr>
          <p:cNvPr id="5" name="Espace réservé du numéro de diapositive 4"/>
          <p:cNvSpPr>
            <a:spLocks noGrp="1"/>
          </p:cNvSpPr>
          <p:nvPr>
            <p:ph type="sldNum" sz="quarter" idx="12"/>
          </p:nvPr>
        </p:nvSpPr>
        <p:spPr/>
        <p:txBody>
          <a:bodyPr/>
          <a:lstStyle/>
          <a:p>
            <a:pPr>
              <a:defRPr/>
            </a:pPr>
            <a:fld id="{BB352CA9-A2B1-4202-BAE6-27BC7DE3E346}" type="slidenum">
              <a:rPr lang="fr-FR" smtClean="0"/>
              <a:pPr>
                <a:defRPr/>
              </a:pPr>
              <a:t>7</a:t>
            </a:fld>
            <a:endParaRPr lang="fr-F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6" descr="accomodation"/>
          <p:cNvPicPr>
            <a:picLocks noChangeAspect="1" noChangeArrowheads="1"/>
          </p:cNvPicPr>
          <p:nvPr/>
        </p:nvPicPr>
        <p:blipFill>
          <a:blip r:embed="rId3" cstate="print">
            <a:lum bright="-6000" contrast="18000"/>
          </a:blip>
          <a:srcRect l="2884" t="2284" b="51195"/>
          <a:stretch>
            <a:fillRect/>
          </a:stretch>
        </p:blipFill>
        <p:spPr bwMode="auto">
          <a:xfrm>
            <a:off x="609600" y="1752600"/>
            <a:ext cx="7696200" cy="2133600"/>
          </a:xfrm>
          <a:prstGeom prst="rect">
            <a:avLst/>
          </a:prstGeom>
          <a:noFill/>
          <a:ln w="9525">
            <a:noFill/>
            <a:miter lim="800000"/>
            <a:headEnd/>
            <a:tailEnd/>
          </a:ln>
        </p:spPr>
      </p:pic>
      <p:sp>
        <p:nvSpPr>
          <p:cNvPr id="106499" name="Text Box 7"/>
          <p:cNvSpPr txBox="1">
            <a:spLocks noChangeArrowheads="1"/>
          </p:cNvSpPr>
          <p:nvPr/>
        </p:nvSpPr>
        <p:spPr bwMode="auto">
          <a:xfrm>
            <a:off x="304800" y="304800"/>
            <a:ext cx="9356725" cy="1200150"/>
          </a:xfrm>
          <a:prstGeom prst="rect">
            <a:avLst/>
          </a:prstGeom>
          <a:noFill/>
          <a:ln w="9525">
            <a:noFill/>
            <a:miter lim="800000"/>
            <a:headEnd/>
            <a:tailEnd/>
          </a:ln>
        </p:spPr>
        <p:txBody>
          <a:bodyPr>
            <a:spAutoFit/>
          </a:bodyPr>
          <a:lstStyle/>
          <a:p>
            <a:pPr algn="ctr"/>
            <a:r>
              <a:rPr lang="fr-FR" b="0">
                <a:solidFill>
                  <a:srgbClr val="0000FF"/>
                </a:solidFill>
              </a:rPr>
              <a:t>Mécanismes d’accomodation : rôle du cristallin</a:t>
            </a:r>
          </a:p>
          <a:p>
            <a:pPr algn="ctr"/>
            <a:r>
              <a:rPr lang="fr-FR" b="0">
                <a:solidFill>
                  <a:srgbClr val="0000FF"/>
                </a:solidFill>
              </a:rPr>
              <a:t>Convergence des rayons optiques </a:t>
            </a:r>
          </a:p>
          <a:p>
            <a:pPr algn="ctr"/>
            <a:r>
              <a:rPr lang="fr-FR" b="0">
                <a:solidFill>
                  <a:srgbClr val="0000FF"/>
                </a:solidFill>
              </a:rPr>
              <a:t>pour former une image nette sur la rétine</a:t>
            </a:r>
          </a:p>
        </p:txBody>
      </p:sp>
      <p:pic>
        <p:nvPicPr>
          <p:cNvPr id="106500" name="Picture 8" descr="accomodation"/>
          <p:cNvPicPr>
            <a:picLocks noChangeAspect="1" noChangeArrowheads="1"/>
          </p:cNvPicPr>
          <p:nvPr/>
        </p:nvPicPr>
        <p:blipFill>
          <a:blip r:embed="rId3" cstate="print">
            <a:lum bright="-6000" contrast="18000"/>
          </a:blip>
          <a:srcRect l="39423" t="52129" b="1350"/>
          <a:stretch>
            <a:fillRect/>
          </a:stretch>
        </p:blipFill>
        <p:spPr bwMode="auto">
          <a:xfrm>
            <a:off x="3505200" y="4267200"/>
            <a:ext cx="4800600" cy="2133600"/>
          </a:xfrm>
          <a:prstGeom prst="rect">
            <a:avLst/>
          </a:prstGeom>
          <a:noFill/>
          <a:ln w="9525">
            <a:noFill/>
            <a:miter lim="800000"/>
            <a:headEnd/>
            <a:tailEnd/>
          </a:ln>
        </p:spPr>
      </p:pic>
      <p:sp>
        <p:nvSpPr>
          <p:cNvPr id="5" name="Espace réservé de la date 4"/>
          <p:cNvSpPr>
            <a:spLocks noGrp="1"/>
          </p:cNvSpPr>
          <p:nvPr>
            <p:ph type="dt" sz="half" idx="10"/>
          </p:nvPr>
        </p:nvSpPr>
        <p:spPr/>
        <p:txBody>
          <a:bodyPr/>
          <a:lstStyle/>
          <a:p>
            <a:pPr>
              <a:defRPr/>
            </a:pPr>
            <a:fld id="{EAF1FA06-826F-4386-A29A-E6C9B5878396}" type="datetime1">
              <a:rPr lang="fr-FR" smtClean="0"/>
              <a:pPr>
                <a:defRPr/>
              </a:pPr>
              <a:t>06/12/2022</a:t>
            </a:fld>
            <a:endParaRPr lang="fr-FR"/>
          </a:p>
        </p:txBody>
      </p:sp>
      <p:sp>
        <p:nvSpPr>
          <p:cNvPr id="6" name="Espace réservé du numéro de diapositive 5"/>
          <p:cNvSpPr>
            <a:spLocks noGrp="1"/>
          </p:cNvSpPr>
          <p:nvPr>
            <p:ph type="sldNum" sz="quarter" idx="12"/>
          </p:nvPr>
        </p:nvSpPr>
        <p:spPr/>
        <p:txBody>
          <a:bodyPr/>
          <a:lstStyle/>
          <a:p>
            <a:pPr>
              <a:defRPr/>
            </a:pPr>
            <a:fld id="{BB352CA9-A2B1-4202-BAE6-27BC7DE3E346}" type="slidenum">
              <a:rPr lang="fr-FR" smtClean="0"/>
              <a:pPr>
                <a:defRPr/>
              </a:pPr>
              <a:t>70</a:t>
            </a:fld>
            <a:endParaRPr lang="fr-FR"/>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10"/>
          <p:cNvGrpSpPr>
            <a:grpSpLocks/>
          </p:cNvGrpSpPr>
          <p:nvPr/>
        </p:nvGrpSpPr>
        <p:grpSpPr bwMode="auto">
          <a:xfrm>
            <a:off x="517525" y="-1219200"/>
            <a:ext cx="8108950" cy="3803650"/>
            <a:chOff x="0" y="2396"/>
            <a:chExt cx="5108" cy="2396"/>
          </a:xfrm>
        </p:grpSpPr>
        <p:sp>
          <p:nvSpPr>
            <p:cNvPr id="107534" name="Rectangle 2"/>
            <p:cNvSpPr>
              <a:spLocks noChangeArrowheads="1"/>
            </p:cNvSpPr>
            <p:nvPr/>
          </p:nvSpPr>
          <p:spPr bwMode="auto">
            <a:xfrm>
              <a:off x="0" y="2396"/>
              <a:ext cx="5108" cy="2396"/>
            </a:xfrm>
            <a:prstGeom prst="rect">
              <a:avLst/>
            </a:prstGeom>
            <a:noFill/>
            <a:ln w="9525">
              <a:noFill/>
              <a:miter lim="800000"/>
              <a:headEnd/>
              <a:tailEnd/>
            </a:ln>
          </p:spPr>
          <p:txBody>
            <a:bodyPr>
              <a:spAutoFit/>
            </a:bodyPr>
            <a:lstStyle/>
            <a:p>
              <a:endParaRPr lang="fr-FR" b="0"/>
            </a:p>
          </p:txBody>
        </p:sp>
        <p:grpSp>
          <p:nvGrpSpPr>
            <p:cNvPr id="107535" name="Group 9"/>
            <p:cNvGrpSpPr>
              <a:grpSpLocks/>
            </p:cNvGrpSpPr>
            <p:nvPr/>
          </p:nvGrpSpPr>
          <p:grpSpPr bwMode="auto">
            <a:xfrm>
              <a:off x="0" y="2396"/>
              <a:ext cx="3268" cy="2357"/>
              <a:chOff x="0" y="2396"/>
              <a:chExt cx="3268" cy="2357"/>
            </a:xfrm>
          </p:grpSpPr>
          <p:sp>
            <p:nvSpPr>
              <p:cNvPr id="107536" name="Rectangle 3"/>
              <p:cNvSpPr>
                <a:spLocks noChangeArrowheads="1"/>
              </p:cNvSpPr>
              <p:nvPr/>
            </p:nvSpPr>
            <p:spPr bwMode="auto">
              <a:xfrm>
                <a:off x="0" y="2396"/>
                <a:ext cx="0" cy="0"/>
              </a:xfrm>
              <a:prstGeom prst="rect">
                <a:avLst/>
              </a:prstGeom>
              <a:noFill/>
              <a:ln w="9525">
                <a:noFill/>
                <a:miter lim="800000"/>
                <a:headEnd/>
                <a:tailEnd/>
              </a:ln>
            </p:spPr>
            <p:txBody>
              <a:bodyPr>
                <a:spAutoFit/>
              </a:bodyPr>
              <a:lstStyle/>
              <a:p>
                <a:endParaRPr lang="fr-FR" b="0"/>
              </a:p>
            </p:txBody>
          </p:sp>
          <p:grpSp>
            <p:nvGrpSpPr>
              <p:cNvPr id="107537" name="Group 8"/>
              <p:cNvGrpSpPr>
                <a:grpSpLocks/>
              </p:cNvGrpSpPr>
              <p:nvPr/>
            </p:nvGrpSpPr>
            <p:grpSpPr bwMode="auto">
              <a:xfrm>
                <a:off x="0" y="2396"/>
                <a:ext cx="3268" cy="2357"/>
                <a:chOff x="0" y="4753"/>
                <a:chExt cx="3268" cy="2357"/>
              </a:xfrm>
            </p:grpSpPr>
            <p:sp>
              <p:nvSpPr>
                <p:cNvPr id="107538" name="Rectangle 4"/>
                <p:cNvSpPr>
                  <a:spLocks noChangeArrowheads="1"/>
                </p:cNvSpPr>
                <p:nvPr/>
              </p:nvSpPr>
              <p:spPr bwMode="auto">
                <a:xfrm>
                  <a:off x="0" y="4753"/>
                  <a:ext cx="3268" cy="2357"/>
                </a:xfrm>
                <a:prstGeom prst="rect">
                  <a:avLst/>
                </a:prstGeom>
                <a:noFill/>
                <a:ln w="9525">
                  <a:noFill/>
                  <a:miter lim="800000"/>
                  <a:headEnd/>
                  <a:tailEnd/>
                </a:ln>
              </p:spPr>
              <p:txBody>
                <a:bodyPr>
                  <a:spAutoFit/>
                </a:bodyPr>
                <a:lstStyle/>
                <a:p>
                  <a:endParaRPr lang="fr-FR" b="0"/>
                </a:p>
              </p:txBody>
            </p:sp>
            <p:sp>
              <p:nvSpPr>
                <p:cNvPr id="107539" name="Rectangle 5"/>
                <p:cNvSpPr>
                  <a:spLocks noChangeArrowheads="1"/>
                </p:cNvSpPr>
                <p:nvPr/>
              </p:nvSpPr>
              <p:spPr bwMode="auto">
                <a:xfrm>
                  <a:off x="0" y="4753"/>
                  <a:ext cx="3268" cy="0"/>
                </a:xfrm>
                <a:prstGeom prst="rect">
                  <a:avLst/>
                </a:prstGeom>
                <a:noFill/>
                <a:ln w="9525">
                  <a:noFill/>
                  <a:miter lim="800000"/>
                  <a:headEnd/>
                  <a:tailEnd/>
                </a:ln>
              </p:spPr>
              <p:txBody>
                <a:bodyPr>
                  <a:spAutoFit/>
                </a:bodyPr>
                <a:lstStyle/>
                <a:p>
                  <a:endParaRPr lang="fr-FR" b="0"/>
                </a:p>
              </p:txBody>
            </p:sp>
          </p:grpSp>
        </p:grpSp>
      </p:grpSp>
      <p:pic>
        <p:nvPicPr>
          <p:cNvPr id="107523" name="Picture 7" descr="hypermetrope_Transition2.gif (201622 octets)"/>
          <p:cNvPicPr>
            <a:picLocks noChangeAspect="1" noChangeArrowheads="1" noCrop="1"/>
          </p:cNvPicPr>
          <p:nvPr/>
        </p:nvPicPr>
        <p:blipFill>
          <a:blip r:embed="rId3" cstate="print"/>
          <a:srcRect/>
          <a:stretch>
            <a:fillRect/>
          </a:stretch>
        </p:blipFill>
        <p:spPr bwMode="auto">
          <a:xfrm>
            <a:off x="684213" y="981075"/>
            <a:ext cx="3973512" cy="3214688"/>
          </a:xfrm>
          <a:prstGeom prst="rect">
            <a:avLst/>
          </a:prstGeom>
          <a:noFill/>
          <a:ln w="9525">
            <a:noFill/>
            <a:miter lim="800000"/>
            <a:headEnd/>
            <a:tailEnd/>
          </a:ln>
        </p:spPr>
      </p:pic>
      <p:grpSp>
        <p:nvGrpSpPr>
          <p:cNvPr id="107524" name="Group 19"/>
          <p:cNvGrpSpPr>
            <a:grpSpLocks/>
          </p:cNvGrpSpPr>
          <p:nvPr/>
        </p:nvGrpSpPr>
        <p:grpSpPr bwMode="auto">
          <a:xfrm>
            <a:off x="517525" y="-1304925"/>
            <a:ext cx="8108950" cy="3803650"/>
            <a:chOff x="0" y="2396"/>
            <a:chExt cx="5108" cy="2396"/>
          </a:xfrm>
        </p:grpSpPr>
        <p:sp>
          <p:nvSpPr>
            <p:cNvPr id="107528" name="Rectangle 11"/>
            <p:cNvSpPr>
              <a:spLocks noChangeArrowheads="1"/>
            </p:cNvSpPr>
            <p:nvPr/>
          </p:nvSpPr>
          <p:spPr bwMode="auto">
            <a:xfrm>
              <a:off x="0" y="2396"/>
              <a:ext cx="5108" cy="2396"/>
            </a:xfrm>
            <a:prstGeom prst="rect">
              <a:avLst/>
            </a:prstGeom>
            <a:noFill/>
            <a:ln w="9525">
              <a:noFill/>
              <a:miter lim="800000"/>
              <a:headEnd/>
              <a:tailEnd/>
            </a:ln>
          </p:spPr>
          <p:txBody>
            <a:bodyPr>
              <a:spAutoFit/>
            </a:bodyPr>
            <a:lstStyle/>
            <a:p>
              <a:endParaRPr lang="fr-FR" b="0"/>
            </a:p>
          </p:txBody>
        </p:sp>
        <p:grpSp>
          <p:nvGrpSpPr>
            <p:cNvPr id="107529" name="Group 18"/>
            <p:cNvGrpSpPr>
              <a:grpSpLocks/>
            </p:cNvGrpSpPr>
            <p:nvPr/>
          </p:nvGrpSpPr>
          <p:grpSpPr bwMode="auto">
            <a:xfrm>
              <a:off x="0" y="2396"/>
              <a:ext cx="3268" cy="2357"/>
              <a:chOff x="0" y="2396"/>
              <a:chExt cx="3268" cy="2357"/>
            </a:xfrm>
          </p:grpSpPr>
          <p:sp>
            <p:nvSpPr>
              <p:cNvPr id="107530" name="Rectangle 12"/>
              <p:cNvSpPr>
                <a:spLocks noChangeArrowheads="1"/>
              </p:cNvSpPr>
              <p:nvPr/>
            </p:nvSpPr>
            <p:spPr bwMode="auto">
              <a:xfrm>
                <a:off x="0" y="2396"/>
                <a:ext cx="0" cy="0"/>
              </a:xfrm>
              <a:prstGeom prst="rect">
                <a:avLst/>
              </a:prstGeom>
              <a:noFill/>
              <a:ln w="9525">
                <a:noFill/>
                <a:miter lim="800000"/>
                <a:headEnd/>
                <a:tailEnd/>
              </a:ln>
            </p:spPr>
            <p:txBody>
              <a:bodyPr>
                <a:spAutoFit/>
              </a:bodyPr>
              <a:lstStyle/>
              <a:p>
                <a:endParaRPr lang="fr-FR" b="0"/>
              </a:p>
            </p:txBody>
          </p:sp>
          <p:grpSp>
            <p:nvGrpSpPr>
              <p:cNvPr id="107531" name="Group 17"/>
              <p:cNvGrpSpPr>
                <a:grpSpLocks/>
              </p:cNvGrpSpPr>
              <p:nvPr/>
            </p:nvGrpSpPr>
            <p:grpSpPr bwMode="auto">
              <a:xfrm>
                <a:off x="0" y="2396"/>
                <a:ext cx="3268" cy="2357"/>
                <a:chOff x="0" y="4753"/>
                <a:chExt cx="3268" cy="2357"/>
              </a:xfrm>
            </p:grpSpPr>
            <p:sp>
              <p:nvSpPr>
                <p:cNvPr id="107532" name="Rectangle 13"/>
                <p:cNvSpPr>
                  <a:spLocks noChangeArrowheads="1"/>
                </p:cNvSpPr>
                <p:nvPr/>
              </p:nvSpPr>
              <p:spPr bwMode="auto">
                <a:xfrm>
                  <a:off x="0" y="4753"/>
                  <a:ext cx="3268" cy="2357"/>
                </a:xfrm>
                <a:prstGeom prst="rect">
                  <a:avLst/>
                </a:prstGeom>
                <a:noFill/>
                <a:ln w="9525">
                  <a:noFill/>
                  <a:miter lim="800000"/>
                  <a:headEnd/>
                  <a:tailEnd/>
                </a:ln>
              </p:spPr>
              <p:txBody>
                <a:bodyPr>
                  <a:spAutoFit/>
                </a:bodyPr>
                <a:lstStyle/>
                <a:p>
                  <a:endParaRPr lang="fr-FR" b="0"/>
                </a:p>
              </p:txBody>
            </p:sp>
            <p:sp>
              <p:nvSpPr>
                <p:cNvPr id="107533" name="Rectangle 14"/>
                <p:cNvSpPr>
                  <a:spLocks noChangeArrowheads="1"/>
                </p:cNvSpPr>
                <p:nvPr/>
              </p:nvSpPr>
              <p:spPr bwMode="auto">
                <a:xfrm>
                  <a:off x="0" y="4753"/>
                  <a:ext cx="3268" cy="0"/>
                </a:xfrm>
                <a:prstGeom prst="rect">
                  <a:avLst/>
                </a:prstGeom>
                <a:noFill/>
                <a:ln w="9525">
                  <a:noFill/>
                  <a:miter lim="800000"/>
                  <a:headEnd/>
                  <a:tailEnd/>
                </a:ln>
              </p:spPr>
              <p:txBody>
                <a:bodyPr>
                  <a:spAutoFit/>
                </a:bodyPr>
                <a:lstStyle/>
                <a:p>
                  <a:endParaRPr lang="fr-FR" b="0"/>
                </a:p>
              </p:txBody>
            </p:sp>
          </p:grpSp>
        </p:grpSp>
      </p:grpSp>
      <p:pic>
        <p:nvPicPr>
          <p:cNvPr id="107525" name="Picture 16" descr="mag_flou_net_Transition1.gif (347860 octets)"/>
          <p:cNvPicPr>
            <a:picLocks noChangeAspect="1" noChangeArrowheads="1" noCrop="1"/>
          </p:cNvPicPr>
          <p:nvPr/>
        </p:nvPicPr>
        <p:blipFill>
          <a:blip r:embed="rId4" cstate="print"/>
          <a:srcRect/>
          <a:stretch>
            <a:fillRect/>
          </a:stretch>
        </p:blipFill>
        <p:spPr bwMode="auto">
          <a:xfrm>
            <a:off x="4716463" y="836613"/>
            <a:ext cx="4044950" cy="3633787"/>
          </a:xfrm>
          <a:prstGeom prst="rect">
            <a:avLst/>
          </a:prstGeom>
          <a:noFill/>
          <a:ln w="9525">
            <a:noFill/>
            <a:miter lim="800000"/>
            <a:headEnd/>
            <a:tailEnd/>
          </a:ln>
        </p:spPr>
      </p:pic>
      <p:sp>
        <p:nvSpPr>
          <p:cNvPr id="107526" name="Text Box 20"/>
          <p:cNvSpPr txBox="1">
            <a:spLocks noChangeArrowheads="1"/>
          </p:cNvSpPr>
          <p:nvPr/>
        </p:nvSpPr>
        <p:spPr bwMode="auto">
          <a:xfrm>
            <a:off x="685800" y="4419600"/>
            <a:ext cx="7848600" cy="2246313"/>
          </a:xfrm>
          <a:prstGeom prst="rect">
            <a:avLst/>
          </a:prstGeom>
          <a:noFill/>
          <a:ln w="9525">
            <a:noFill/>
            <a:miter lim="800000"/>
            <a:headEnd/>
            <a:tailEnd/>
          </a:ln>
        </p:spPr>
        <p:txBody>
          <a:bodyPr>
            <a:spAutoFit/>
          </a:bodyPr>
          <a:lstStyle/>
          <a:p>
            <a:pPr algn="just"/>
            <a:r>
              <a:rPr lang="fr-FR" sz="2000">
                <a:solidFill>
                  <a:srgbClr val="0000FF"/>
                </a:solidFill>
              </a:rPr>
              <a:t>L'hypermétropie est le fait que l'œil soit trop court et la mise au point de l'image se fait derrière la rétine. la vision est difficile de prés et ensuite de loin. </a:t>
            </a:r>
          </a:p>
          <a:p>
            <a:pPr algn="just"/>
            <a:r>
              <a:rPr lang="fr-FR" sz="2000">
                <a:solidFill>
                  <a:srgbClr val="0000FF"/>
                </a:solidFill>
              </a:rPr>
              <a:t>L'hypermétropie peut être compensée avant la presbytie et peut créer de la fatigue oculaire, qui devient de plus en plus MANIFESTE avec L'AGE. </a:t>
            </a:r>
          </a:p>
          <a:p>
            <a:pPr algn="just"/>
            <a:r>
              <a:rPr lang="fr-FR" sz="2000"/>
              <a:t>                                                                                 </a:t>
            </a:r>
          </a:p>
        </p:txBody>
      </p:sp>
      <p:sp>
        <p:nvSpPr>
          <p:cNvPr id="77831" name="Text Box 21"/>
          <p:cNvSpPr txBox="1">
            <a:spLocks noChangeArrowheads="1"/>
          </p:cNvSpPr>
          <p:nvPr/>
        </p:nvSpPr>
        <p:spPr bwMode="auto">
          <a:xfrm>
            <a:off x="3419475" y="188913"/>
            <a:ext cx="2825750" cy="457200"/>
          </a:xfrm>
          <a:prstGeom prst="rect">
            <a:avLst/>
          </a:prstGeom>
          <a:noFill/>
          <a:ln w="9525">
            <a:noFill/>
            <a:miter lim="800000"/>
            <a:headEnd/>
            <a:tailEnd/>
          </a:ln>
        </p:spPr>
        <p:txBody>
          <a:bodyPr wrap="none">
            <a:spAutoFit/>
          </a:bodyPr>
          <a:lstStyle/>
          <a:p>
            <a:pPr>
              <a:defRPr/>
            </a:pPr>
            <a:r>
              <a:rPr lang="fr-FR">
                <a:solidFill>
                  <a:srgbClr val="FF0000"/>
                </a:solidFill>
                <a:effectLst>
                  <a:outerShdw blurRad="38100" dist="38100" dir="2700000" algn="tl">
                    <a:srgbClr val="C0C0C0"/>
                  </a:outerShdw>
                </a:effectLst>
              </a:rPr>
              <a:t>HYPERMETROPIE</a:t>
            </a:r>
          </a:p>
        </p:txBody>
      </p:sp>
      <p:sp>
        <p:nvSpPr>
          <p:cNvPr id="20" name="Espace réservé de la date 19"/>
          <p:cNvSpPr>
            <a:spLocks noGrp="1"/>
          </p:cNvSpPr>
          <p:nvPr>
            <p:ph type="dt" sz="half" idx="10"/>
          </p:nvPr>
        </p:nvSpPr>
        <p:spPr/>
        <p:txBody>
          <a:bodyPr/>
          <a:lstStyle/>
          <a:p>
            <a:pPr>
              <a:defRPr/>
            </a:pPr>
            <a:fld id="{B2BE4165-B38D-4F08-9CF6-0F820B997734}" type="datetime1">
              <a:rPr lang="fr-FR" smtClean="0"/>
              <a:pPr>
                <a:defRPr/>
              </a:pPr>
              <a:t>06/12/2022</a:t>
            </a:fld>
            <a:endParaRPr lang="fr-FR"/>
          </a:p>
        </p:txBody>
      </p:sp>
      <p:sp>
        <p:nvSpPr>
          <p:cNvPr id="21" name="Espace réservé du numéro de diapositive 20"/>
          <p:cNvSpPr>
            <a:spLocks noGrp="1"/>
          </p:cNvSpPr>
          <p:nvPr>
            <p:ph type="sldNum" sz="quarter" idx="12"/>
          </p:nvPr>
        </p:nvSpPr>
        <p:spPr/>
        <p:txBody>
          <a:bodyPr/>
          <a:lstStyle/>
          <a:p>
            <a:pPr>
              <a:defRPr/>
            </a:pPr>
            <a:fld id="{BB352CA9-A2B1-4202-BAE6-27BC7DE3E346}" type="slidenum">
              <a:rPr lang="fr-FR" smtClean="0"/>
              <a:pPr>
                <a:defRPr/>
              </a:pPr>
              <a:t>71</a:t>
            </a:fld>
            <a:endParaRPr lang="fr-FR"/>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oup 10"/>
          <p:cNvGrpSpPr>
            <a:grpSpLocks/>
          </p:cNvGrpSpPr>
          <p:nvPr/>
        </p:nvGrpSpPr>
        <p:grpSpPr bwMode="auto">
          <a:xfrm>
            <a:off x="5067300" y="6240463"/>
            <a:ext cx="42863" cy="1890712"/>
            <a:chOff x="0" y="4753"/>
            <a:chExt cx="27" cy="1191"/>
          </a:xfrm>
        </p:grpSpPr>
        <p:sp>
          <p:nvSpPr>
            <p:cNvPr id="108557" name="Rectangle 6"/>
            <p:cNvSpPr>
              <a:spLocks noChangeArrowheads="1"/>
            </p:cNvSpPr>
            <p:nvPr/>
          </p:nvSpPr>
          <p:spPr bwMode="auto">
            <a:xfrm>
              <a:off x="0" y="4753"/>
              <a:ext cx="13" cy="1191"/>
            </a:xfrm>
            <a:prstGeom prst="rect">
              <a:avLst/>
            </a:prstGeom>
            <a:noFill/>
            <a:ln w="9525">
              <a:noFill/>
              <a:miter lim="800000"/>
              <a:headEnd/>
              <a:tailEnd/>
            </a:ln>
          </p:spPr>
          <p:txBody>
            <a:bodyPr/>
            <a:lstStyle/>
            <a:p>
              <a:r>
                <a:rPr lang="fr-FR" sz="1000" b="0"/>
                <a:t>  </a:t>
              </a:r>
              <a:r>
                <a:rPr lang="fr-FR" sz="9700" b="0"/>
                <a:t> </a:t>
              </a:r>
              <a:r>
                <a:rPr lang="fr-FR" sz="1000" b="0"/>
                <a:t>                                                      </a:t>
              </a:r>
            </a:p>
          </p:txBody>
        </p:sp>
        <p:sp>
          <p:nvSpPr>
            <p:cNvPr id="108558" name="Rectangle 8"/>
            <p:cNvSpPr>
              <a:spLocks noChangeArrowheads="1"/>
            </p:cNvSpPr>
            <p:nvPr/>
          </p:nvSpPr>
          <p:spPr bwMode="auto">
            <a:xfrm>
              <a:off x="13" y="4753"/>
              <a:ext cx="14" cy="1191"/>
            </a:xfrm>
            <a:prstGeom prst="rect">
              <a:avLst/>
            </a:prstGeom>
            <a:noFill/>
            <a:ln w="9525">
              <a:noFill/>
              <a:miter lim="800000"/>
              <a:headEnd/>
              <a:tailEnd/>
            </a:ln>
          </p:spPr>
          <p:txBody>
            <a:bodyPr/>
            <a:lstStyle/>
            <a:p>
              <a:r>
                <a:rPr lang="fr-FR" sz="1000" b="0"/>
                <a:t>  </a:t>
              </a:r>
              <a:r>
                <a:rPr lang="fr-FR" sz="10800" b="0"/>
                <a:t> </a:t>
              </a:r>
              <a:r>
                <a:rPr lang="fr-FR" sz="1000" b="0"/>
                <a:t>                                                      </a:t>
              </a:r>
            </a:p>
          </p:txBody>
        </p:sp>
      </p:grpSp>
      <p:grpSp>
        <p:nvGrpSpPr>
          <p:cNvPr id="108547" name="Group 23"/>
          <p:cNvGrpSpPr>
            <a:grpSpLocks/>
          </p:cNvGrpSpPr>
          <p:nvPr/>
        </p:nvGrpSpPr>
        <p:grpSpPr bwMode="auto">
          <a:xfrm>
            <a:off x="5067300" y="6667500"/>
            <a:ext cx="42863" cy="1890713"/>
            <a:chOff x="0" y="5291"/>
            <a:chExt cx="27" cy="1191"/>
          </a:xfrm>
        </p:grpSpPr>
        <p:sp>
          <p:nvSpPr>
            <p:cNvPr id="108555" name="Rectangle 19"/>
            <p:cNvSpPr>
              <a:spLocks noChangeArrowheads="1"/>
            </p:cNvSpPr>
            <p:nvPr/>
          </p:nvSpPr>
          <p:spPr bwMode="auto">
            <a:xfrm>
              <a:off x="0" y="5291"/>
              <a:ext cx="13" cy="1191"/>
            </a:xfrm>
            <a:prstGeom prst="rect">
              <a:avLst/>
            </a:prstGeom>
            <a:noFill/>
            <a:ln w="9525">
              <a:noFill/>
              <a:miter lim="800000"/>
              <a:headEnd/>
              <a:tailEnd/>
            </a:ln>
          </p:spPr>
          <p:txBody>
            <a:bodyPr/>
            <a:lstStyle/>
            <a:p>
              <a:r>
                <a:rPr lang="fr-FR" sz="1000" b="0"/>
                <a:t>  </a:t>
              </a:r>
              <a:r>
                <a:rPr lang="fr-FR" sz="9700" b="0"/>
                <a:t> </a:t>
              </a:r>
              <a:r>
                <a:rPr lang="fr-FR" sz="1000" b="0"/>
                <a:t>                                                      </a:t>
              </a:r>
            </a:p>
          </p:txBody>
        </p:sp>
        <p:sp>
          <p:nvSpPr>
            <p:cNvPr id="108556" name="Rectangle 21"/>
            <p:cNvSpPr>
              <a:spLocks noChangeArrowheads="1"/>
            </p:cNvSpPr>
            <p:nvPr/>
          </p:nvSpPr>
          <p:spPr bwMode="auto">
            <a:xfrm>
              <a:off x="13" y="5291"/>
              <a:ext cx="14" cy="1191"/>
            </a:xfrm>
            <a:prstGeom prst="rect">
              <a:avLst/>
            </a:prstGeom>
            <a:noFill/>
            <a:ln w="9525">
              <a:noFill/>
              <a:miter lim="800000"/>
              <a:headEnd/>
              <a:tailEnd/>
            </a:ln>
          </p:spPr>
          <p:txBody>
            <a:bodyPr/>
            <a:lstStyle/>
            <a:p>
              <a:r>
                <a:rPr lang="fr-FR" sz="1000" b="0"/>
                <a:t>  </a:t>
              </a:r>
              <a:r>
                <a:rPr lang="fr-FR" sz="10800" b="0"/>
                <a:t> </a:t>
              </a:r>
              <a:r>
                <a:rPr lang="fr-FR" sz="1000" b="0"/>
                <a:t>                                                      </a:t>
              </a:r>
            </a:p>
          </p:txBody>
        </p:sp>
      </p:grpSp>
      <p:sp>
        <p:nvSpPr>
          <p:cNvPr id="108548" name="Rectangle 15"/>
          <p:cNvSpPr>
            <a:spLocks noChangeArrowheads="1"/>
          </p:cNvSpPr>
          <p:nvPr/>
        </p:nvSpPr>
        <p:spPr bwMode="auto">
          <a:xfrm>
            <a:off x="609600" y="2362200"/>
            <a:ext cx="8108950" cy="3803650"/>
          </a:xfrm>
          <a:prstGeom prst="rect">
            <a:avLst/>
          </a:prstGeom>
          <a:noFill/>
          <a:ln w="9525">
            <a:noFill/>
            <a:miter lim="800000"/>
            <a:headEnd/>
            <a:tailEnd/>
          </a:ln>
        </p:spPr>
        <p:txBody>
          <a:bodyPr>
            <a:spAutoFit/>
          </a:bodyPr>
          <a:lstStyle/>
          <a:p>
            <a:endParaRPr lang="fr-FR" b="0"/>
          </a:p>
        </p:txBody>
      </p:sp>
      <p:sp>
        <p:nvSpPr>
          <p:cNvPr id="108549" name="Rectangle 16"/>
          <p:cNvSpPr>
            <a:spLocks noChangeArrowheads="1"/>
          </p:cNvSpPr>
          <p:nvPr/>
        </p:nvSpPr>
        <p:spPr bwMode="auto">
          <a:xfrm>
            <a:off x="685800" y="2362200"/>
            <a:ext cx="0" cy="0"/>
          </a:xfrm>
          <a:prstGeom prst="rect">
            <a:avLst/>
          </a:prstGeom>
          <a:noFill/>
          <a:ln w="9525">
            <a:noFill/>
            <a:miter lim="800000"/>
            <a:headEnd/>
            <a:tailEnd/>
          </a:ln>
        </p:spPr>
        <p:txBody>
          <a:bodyPr>
            <a:spAutoFit/>
          </a:bodyPr>
          <a:lstStyle/>
          <a:p>
            <a:endParaRPr lang="fr-FR" b="0"/>
          </a:p>
        </p:txBody>
      </p:sp>
      <p:sp>
        <p:nvSpPr>
          <p:cNvPr id="78854" name="Rectangle 17"/>
          <p:cNvSpPr>
            <a:spLocks noChangeArrowheads="1"/>
          </p:cNvSpPr>
          <p:nvPr/>
        </p:nvSpPr>
        <p:spPr bwMode="auto">
          <a:xfrm>
            <a:off x="971550" y="476250"/>
            <a:ext cx="7543800" cy="457200"/>
          </a:xfrm>
          <a:prstGeom prst="rect">
            <a:avLst/>
          </a:prstGeom>
          <a:noFill/>
          <a:ln w="9525">
            <a:noFill/>
            <a:miter lim="800000"/>
            <a:headEnd/>
            <a:tailEnd/>
          </a:ln>
        </p:spPr>
        <p:txBody>
          <a:bodyPr>
            <a:spAutoFit/>
          </a:bodyPr>
          <a:lstStyle/>
          <a:p>
            <a:pPr algn="ctr">
              <a:defRPr/>
            </a:pPr>
            <a:r>
              <a:rPr lang="fr-FR">
                <a:solidFill>
                  <a:srgbClr val="FF0000"/>
                </a:solidFill>
                <a:effectLst>
                  <a:outerShdw blurRad="38100" dist="38100" dir="2700000" algn="tl">
                    <a:srgbClr val="C0C0C0"/>
                  </a:outerShdw>
                </a:effectLst>
              </a:rPr>
              <a:t>MYOPIE</a:t>
            </a:r>
          </a:p>
        </p:txBody>
      </p:sp>
      <p:sp>
        <p:nvSpPr>
          <p:cNvPr id="108551" name="Rectangle 18"/>
          <p:cNvSpPr>
            <a:spLocks noChangeArrowheads="1"/>
          </p:cNvSpPr>
          <p:nvPr/>
        </p:nvSpPr>
        <p:spPr bwMode="auto">
          <a:xfrm>
            <a:off x="838200" y="2119313"/>
            <a:ext cx="7543800" cy="0"/>
          </a:xfrm>
          <a:prstGeom prst="rect">
            <a:avLst/>
          </a:prstGeom>
          <a:noFill/>
          <a:ln w="9525">
            <a:noFill/>
            <a:miter lim="800000"/>
            <a:headEnd/>
            <a:tailEnd/>
          </a:ln>
        </p:spPr>
        <p:txBody>
          <a:bodyPr>
            <a:spAutoFit/>
          </a:bodyPr>
          <a:lstStyle/>
          <a:p>
            <a:endParaRPr lang="fr-FR" b="0"/>
          </a:p>
        </p:txBody>
      </p:sp>
      <p:sp>
        <p:nvSpPr>
          <p:cNvPr id="108552" name="Rectangle 24"/>
          <p:cNvSpPr>
            <a:spLocks noChangeArrowheads="1"/>
          </p:cNvSpPr>
          <p:nvPr/>
        </p:nvSpPr>
        <p:spPr bwMode="auto">
          <a:xfrm>
            <a:off x="250825" y="4581525"/>
            <a:ext cx="8893175" cy="2308225"/>
          </a:xfrm>
          <a:prstGeom prst="rect">
            <a:avLst/>
          </a:prstGeom>
          <a:noFill/>
          <a:ln w="9525">
            <a:noFill/>
            <a:miter lim="800000"/>
            <a:headEnd/>
            <a:tailEnd/>
          </a:ln>
        </p:spPr>
        <p:txBody>
          <a:bodyPr>
            <a:spAutoFit/>
          </a:bodyPr>
          <a:lstStyle/>
          <a:p>
            <a:pPr algn="just"/>
            <a:r>
              <a:rPr lang="fr-FR">
                <a:solidFill>
                  <a:srgbClr val="0000FF"/>
                </a:solidFill>
              </a:rPr>
              <a:t>La  myopie est le fait que l'image soit mise au point devant la rétine. </a:t>
            </a:r>
          </a:p>
          <a:p>
            <a:pPr algn="just"/>
            <a:r>
              <a:rPr lang="fr-FR">
                <a:solidFill>
                  <a:srgbClr val="0000FF"/>
                </a:solidFill>
              </a:rPr>
              <a:t>La vision est floue de loin mais bonne de prés. Une fatigue oculaire peut se déclarer. L‘évolution se stabilise généralement entre 20 et 25 ans </a:t>
            </a:r>
          </a:p>
          <a:p>
            <a:pPr algn="just" eaLnBrk="0" hangingPunct="0"/>
            <a:endParaRPr lang="fr-FR"/>
          </a:p>
        </p:txBody>
      </p:sp>
      <p:pic>
        <p:nvPicPr>
          <p:cNvPr id="108553" name="Picture 20" descr="myopie_Transition2.gif (37919 octets)"/>
          <p:cNvPicPr>
            <a:picLocks noChangeAspect="1" noChangeArrowheads="1" noCrop="1"/>
          </p:cNvPicPr>
          <p:nvPr/>
        </p:nvPicPr>
        <p:blipFill>
          <a:blip r:embed="rId3" cstate="print"/>
          <a:srcRect/>
          <a:stretch>
            <a:fillRect/>
          </a:stretch>
        </p:blipFill>
        <p:spPr bwMode="auto">
          <a:xfrm>
            <a:off x="179388" y="981075"/>
            <a:ext cx="4321175" cy="3497263"/>
          </a:xfrm>
          <a:prstGeom prst="rect">
            <a:avLst/>
          </a:prstGeom>
          <a:noFill/>
          <a:ln w="9525">
            <a:noFill/>
            <a:miter lim="800000"/>
            <a:headEnd/>
            <a:tailEnd/>
          </a:ln>
        </p:spPr>
      </p:pic>
      <p:pic>
        <p:nvPicPr>
          <p:cNvPr id="108554" name="Picture 22" descr="mag_flou_net_Transition1.gif (104721 octets)"/>
          <p:cNvPicPr>
            <a:picLocks noChangeAspect="1" noChangeArrowheads="1" noCrop="1"/>
          </p:cNvPicPr>
          <p:nvPr/>
        </p:nvPicPr>
        <p:blipFill>
          <a:blip r:embed="rId4" cstate="print"/>
          <a:srcRect/>
          <a:stretch>
            <a:fillRect/>
          </a:stretch>
        </p:blipFill>
        <p:spPr bwMode="auto">
          <a:xfrm>
            <a:off x="4716463" y="1196975"/>
            <a:ext cx="3665537" cy="3292475"/>
          </a:xfrm>
          <a:prstGeom prst="rect">
            <a:avLst/>
          </a:prstGeom>
          <a:noFill/>
          <a:ln w="9525">
            <a:noFill/>
            <a:miter lim="800000"/>
            <a:headEnd/>
            <a:tailEnd/>
          </a:ln>
        </p:spPr>
      </p:pic>
      <p:sp>
        <p:nvSpPr>
          <p:cNvPr id="15" name="Espace réservé de la date 14"/>
          <p:cNvSpPr>
            <a:spLocks noGrp="1"/>
          </p:cNvSpPr>
          <p:nvPr>
            <p:ph type="dt" sz="half" idx="10"/>
          </p:nvPr>
        </p:nvSpPr>
        <p:spPr/>
        <p:txBody>
          <a:bodyPr/>
          <a:lstStyle/>
          <a:p>
            <a:pPr>
              <a:defRPr/>
            </a:pPr>
            <a:fld id="{E5913789-49B7-4E7D-BABB-73DDBAF10672}" type="datetime1">
              <a:rPr lang="fr-FR" smtClean="0"/>
              <a:pPr>
                <a:defRPr/>
              </a:pPr>
              <a:t>06/12/2022</a:t>
            </a:fld>
            <a:endParaRPr lang="fr-FR"/>
          </a:p>
        </p:txBody>
      </p:sp>
      <p:sp>
        <p:nvSpPr>
          <p:cNvPr id="16" name="Espace réservé du numéro de diapositive 15"/>
          <p:cNvSpPr>
            <a:spLocks noGrp="1"/>
          </p:cNvSpPr>
          <p:nvPr>
            <p:ph type="sldNum" sz="quarter" idx="12"/>
          </p:nvPr>
        </p:nvSpPr>
        <p:spPr/>
        <p:txBody>
          <a:bodyPr/>
          <a:lstStyle/>
          <a:p>
            <a:pPr>
              <a:defRPr/>
            </a:pPr>
            <a:fld id="{BB352CA9-A2B1-4202-BAE6-27BC7DE3E346}" type="slidenum">
              <a:rPr lang="fr-FR" smtClean="0"/>
              <a:pPr>
                <a:defRPr/>
              </a:pPr>
              <a:t>72</a:t>
            </a:fld>
            <a:endParaRPr lang="fr-FR"/>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495675" y="261938"/>
            <a:ext cx="2955925" cy="457200"/>
          </a:xfrm>
          <a:prstGeom prst="rect">
            <a:avLst/>
          </a:prstGeom>
          <a:noFill/>
          <a:ln w="9525">
            <a:noFill/>
            <a:miter lim="800000"/>
            <a:headEnd/>
            <a:tailEnd/>
          </a:ln>
        </p:spPr>
        <p:txBody>
          <a:bodyPr wrap="none">
            <a:spAutoFit/>
          </a:bodyPr>
          <a:lstStyle/>
          <a:p>
            <a:pPr algn="ctr">
              <a:defRPr/>
            </a:pPr>
            <a:r>
              <a:rPr lang="fr-FR">
                <a:solidFill>
                  <a:srgbClr val="FF0000"/>
                </a:solidFill>
                <a:effectLst>
                  <a:outerShdw blurRad="38100" dist="38100" dir="2700000" algn="tl">
                    <a:srgbClr val="C0C0C0"/>
                  </a:outerShdw>
                </a:effectLst>
                <a:latin typeface="Verdana" pitchFamily="34" charset="0"/>
              </a:rPr>
              <a:t>AST</a:t>
            </a:r>
            <a:r>
              <a:rPr lang="fr-FR">
                <a:solidFill>
                  <a:srgbClr val="FF0000"/>
                </a:solidFill>
                <a:effectLst>
                  <a:outerShdw blurRad="38100" dist="38100" dir="2700000" algn="tl">
                    <a:srgbClr val="C0C0C0"/>
                  </a:outerShdw>
                </a:effectLst>
              </a:rPr>
              <a:t> </a:t>
            </a:r>
            <a:r>
              <a:rPr lang="fr-FR">
                <a:solidFill>
                  <a:srgbClr val="FF0000"/>
                </a:solidFill>
                <a:effectLst>
                  <a:outerShdw blurRad="38100" dist="38100" dir="2700000" algn="tl">
                    <a:srgbClr val="C0C0C0"/>
                  </a:outerShdw>
                </a:effectLst>
                <a:latin typeface="Verdana" pitchFamily="34" charset="0"/>
              </a:rPr>
              <a:t>IGMATISME</a:t>
            </a:r>
            <a:endParaRPr lang="fr-FR">
              <a:solidFill>
                <a:srgbClr val="FF0000"/>
              </a:solidFill>
              <a:effectLst>
                <a:outerShdw blurRad="38100" dist="38100" dir="2700000" algn="tl">
                  <a:srgbClr val="C0C0C0"/>
                </a:outerShdw>
              </a:effectLst>
            </a:endParaRPr>
          </a:p>
        </p:txBody>
      </p:sp>
      <p:grpSp>
        <p:nvGrpSpPr>
          <p:cNvPr id="109571" name="Group 14"/>
          <p:cNvGrpSpPr>
            <a:grpSpLocks/>
          </p:cNvGrpSpPr>
          <p:nvPr/>
        </p:nvGrpSpPr>
        <p:grpSpPr bwMode="auto">
          <a:xfrm>
            <a:off x="517525" y="-1304925"/>
            <a:ext cx="8108950" cy="3803650"/>
            <a:chOff x="0" y="2396"/>
            <a:chExt cx="5108" cy="2396"/>
          </a:xfrm>
        </p:grpSpPr>
        <p:sp>
          <p:nvSpPr>
            <p:cNvPr id="109588" name="Rectangle 3"/>
            <p:cNvSpPr>
              <a:spLocks noChangeArrowheads="1"/>
            </p:cNvSpPr>
            <p:nvPr/>
          </p:nvSpPr>
          <p:spPr bwMode="auto">
            <a:xfrm>
              <a:off x="0" y="2396"/>
              <a:ext cx="5108" cy="2396"/>
            </a:xfrm>
            <a:prstGeom prst="rect">
              <a:avLst/>
            </a:prstGeom>
            <a:noFill/>
            <a:ln w="9525">
              <a:noFill/>
              <a:miter lim="800000"/>
              <a:headEnd/>
              <a:tailEnd/>
            </a:ln>
          </p:spPr>
          <p:txBody>
            <a:bodyPr>
              <a:spAutoFit/>
            </a:bodyPr>
            <a:lstStyle/>
            <a:p>
              <a:endParaRPr lang="fr-FR" b="0"/>
            </a:p>
          </p:txBody>
        </p:sp>
        <p:grpSp>
          <p:nvGrpSpPr>
            <p:cNvPr id="109589" name="Group 13"/>
            <p:cNvGrpSpPr>
              <a:grpSpLocks/>
            </p:cNvGrpSpPr>
            <p:nvPr/>
          </p:nvGrpSpPr>
          <p:grpSpPr bwMode="auto">
            <a:xfrm>
              <a:off x="0" y="2396"/>
              <a:ext cx="3268" cy="2357"/>
              <a:chOff x="0" y="2396"/>
              <a:chExt cx="3268" cy="2357"/>
            </a:xfrm>
          </p:grpSpPr>
          <p:sp>
            <p:nvSpPr>
              <p:cNvPr id="109590" name="Rectangle 4"/>
              <p:cNvSpPr>
                <a:spLocks noChangeArrowheads="1"/>
              </p:cNvSpPr>
              <p:nvPr/>
            </p:nvSpPr>
            <p:spPr bwMode="auto">
              <a:xfrm>
                <a:off x="0" y="2396"/>
                <a:ext cx="0" cy="0"/>
              </a:xfrm>
              <a:prstGeom prst="rect">
                <a:avLst/>
              </a:prstGeom>
              <a:noFill/>
              <a:ln w="9525">
                <a:noFill/>
                <a:miter lim="800000"/>
                <a:headEnd/>
                <a:tailEnd/>
              </a:ln>
            </p:spPr>
            <p:txBody>
              <a:bodyPr>
                <a:spAutoFit/>
              </a:bodyPr>
              <a:lstStyle/>
              <a:p>
                <a:endParaRPr lang="fr-FR" b="0"/>
              </a:p>
            </p:txBody>
          </p:sp>
          <p:grpSp>
            <p:nvGrpSpPr>
              <p:cNvPr id="109591" name="Group 12"/>
              <p:cNvGrpSpPr>
                <a:grpSpLocks/>
              </p:cNvGrpSpPr>
              <p:nvPr/>
            </p:nvGrpSpPr>
            <p:grpSpPr bwMode="auto">
              <a:xfrm>
                <a:off x="0" y="2396"/>
                <a:ext cx="3268" cy="2357"/>
                <a:chOff x="0" y="4753"/>
                <a:chExt cx="3268" cy="2357"/>
              </a:xfrm>
            </p:grpSpPr>
            <p:sp>
              <p:nvSpPr>
                <p:cNvPr id="109592" name="Rectangle 5"/>
                <p:cNvSpPr>
                  <a:spLocks noChangeArrowheads="1"/>
                </p:cNvSpPr>
                <p:nvPr/>
              </p:nvSpPr>
              <p:spPr bwMode="auto">
                <a:xfrm>
                  <a:off x="0" y="4753"/>
                  <a:ext cx="3268" cy="2357"/>
                </a:xfrm>
                <a:prstGeom prst="rect">
                  <a:avLst/>
                </a:prstGeom>
                <a:noFill/>
                <a:ln w="9525">
                  <a:noFill/>
                  <a:miter lim="800000"/>
                  <a:headEnd/>
                  <a:tailEnd/>
                </a:ln>
              </p:spPr>
              <p:txBody>
                <a:bodyPr>
                  <a:spAutoFit/>
                </a:bodyPr>
                <a:lstStyle/>
                <a:p>
                  <a:endParaRPr lang="fr-FR" b="0"/>
                </a:p>
              </p:txBody>
            </p:sp>
            <p:sp>
              <p:nvSpPr>
                <p:cNvPr id="109593" name="Rectangle 6"/>
                <p:cNvSpPr>
                  <a:spLocks noChangeArrowheads="1"/>
                </p:cNvSpPr>
                <p:nvPr/>
              </p:nvSpPr>
              <p:spPr bwMode="auto">
                <a:xfrm>
                  <a:off x="0" y="4753"/>
                  <a:ext cx="3268" cy="0"/>
                </a:xfrm>
                <a:prstGeom prst="rect">
                  <a:avLst/>
                </a:prstGeom>
                <a:noFill/>
                <a:ln w="9525">
                  <a:noFill/>
                  <a:miter lim="800000"/>
                  <a:headEnd/>
                  <a:tailEnd/>
                </a:ln>
              </p:spPr>
              <p:txBody>
                <a:bodyPr>
                  <a:spAutoFit/>
                </a:bodyPr>
                <a:lstStyle/>
                <a:p>
                  <a:endParaRPr lang="fr-FR" b="0"/>
                </a:p>
              </p:txBody>
            </p:sp>
          </p:grpSp>
        </p:grpSp>
      </p:grpSp>
      <p:grpSp>
        <p:nvGrpSpPr>
          <p:cNvPr id="109572" name="Group 11"/>
          <p:cNvGrpSpPr>
            <a:grpSpLocks/>
          </p:cNvGrpSpPr>
          <p:nvPr/>
        </p:nvGrpSpPr>
        <p:grpSpPr bwMode="auto">
          <a:xfrm>
            <a:off x="5067300" y="6240463"/>
            <a:ext cx="42863" cy="1890712"/>
            <a:chOff x="0" y="4753"/>
            <a:chExt cx="27" cy="1191"/>
          </a:xfrm>
        </p:grpSpPr>
        <p:sp>
          <p:nvSpPr>
            <p:cNvPr id="109586" name="Rectangle 7"/>
            <p:cNvSpPr>
              <a:spLocks noChangeArrowheads="1"/>
            </p:cNvSpPr>
            <p:nvPr/>
          </p:nvSpPr>
          <p:spPr bwMode="auto">
            <a:xfrm>
              <a:off x="0" y="4753"/>
              <a:ext cx="13" cy="1191"/>
            </a:xfrm>
            <a:prstGeom prst="rect">
              <a:avLst/>
            </a:prstGeom>
            <a:noFill/>
            <a:ln w="9525">
              <a:noFill/>
              <a:miter lim="800000"/>
              <a:headEnd/>
              <a:tailEnd/>
            </a:ln>
          </p:spPr>
          <p:txBody>
            <a:bodyPr/>
            <a:lstStyle/>
            <a:p>
              <a:r>
                <a:rPr lang="fr-FR" sz="1000" b="0"/>
                <a:t>  </a:t>
              </a:r>
              <a:r>
                <a:rPr lang="fr-FR" sz="9700" b="0"/>
                <a:t> </a:t>
              </a:r>
              <a:r>
                <a:rPr lang="fr-FR" sz="1000" b="0"/>
                <a:t>                                                      </a:t>
              </a:r>
            </a:p>
          </p:txBody>
        </p:sp>
        <p:sp>
          <p:nvSpPr>
            <p:cNvPr id="109587" name="Rectangle 9"/>
            <p:cNvSpPr>
              <a:spLocks noChangeArrowheads="1"/>
            </p:cNvSpPr>
            <p:nvPr/>
          </p:nvSpPr>
          <p:spPr bwMode="auto">
            <a:xfrm>
              <a:off x="13" y="4753"/>
              <a:ext cx="14" cy="1191"/>
            </a:xfrm>
            <a:prstGeom prst="rect">
              <a:avLst/>
            </a:prstGeom>
            <a:noFill/>
            <a:ln w="9525">
              <a:noFill/>
              <a:miter lim="800000"/>
              <a:headEnd/>
              <a:tailEnd/>
            </a:ln>
          </p:spPr>
          <p:txBody>
            <a:bodyPr/>
            <a:lstStyle/>
            <a:p>
              <a:r>
                <a:rPr lang="fr-FR" sz="1000" b="0"/>
                <a:t>  </a:t>
              </a:r>
              <a:r>
                <a:rPr lang="fr-FR" sz="10800" b="0"/>
                <a:t> </a:t>
              </a:r>
              <a:r>
                <a:rPr lang="fr-FR" sz="1000" b="0"/>
                <a:t>                                                      </a:t>
              </a:r>
            </a:p>
          </p:txBody>
        </p:sp>
      </p:grpSp>
      <p:pic>
        <p:nvPicPr>
          <p:cNvPr id="109573" name="Picture 8" descr="astigmatisme_Transition4.gif (52737 octets)"/>
          <p:cNvPicPr>
            <a:picLocks noChangeAspect="1" noChangeArrowheads="1" noCrop="1"/>
          </p:cNvPicPr>
          <p:nvPr/>
        </p:nvPicPr>
        <p:blipFill>
          <a:blip r:embed="rId3" cstate="print"/>
          <a:srcRect/>
          <a:stretch>
            <a:fillRect/>
          </a:stretch>
        </p:blipFill>
        <p:spPr bwMode="auto">
          <a:xfrm>
            <a:off x="990600" y="1828800"/>
            <a:ext cx="1920875" cy="1554163"/>
          </a:xfrm>
          <a:prstGeom prst="rect">
            <a:avLst/>
          </a:prstGeom>
          <a:noFill/>
          <a:ln w="9525">
            <a:noFill/>
            <a:miter lim="800000"/>
            <a:headEnd/>
            <a:tailEnd/>
          </a:ln>
        </p:spPr>
      </p:pic>
      <p:pic>
        <p:nvPicPr>
          <p:cNvPr id="109574" name="Picture 10" descr="mag_astig_flou_net_Transition6.gif (108129 octets)"/>
          <p:cNvPicPr>
            <a:picLocks noChangeAspect="1" noChangeArrowheads="1" noCrop="1"/>
          </p:cNvPicPr>
          <p:nvPr/>
        </p:nvPicPr>
        <p:blipFill>
          <a:blip r:embed="rId4" cstate="print"/>
          <a:srcRect/>
          <a:stretch>
            <a:fillRect/>
          </a:stretch>
        </p:blipFill>
        <p:spPr bwMode="auto">
          <a:xfrm>
            <a:off x="3657600" y="1676400"/>
            <a:ext cx="1920875" cy="1725613"/>
          </a:xfrm>
          <a:prstGeom prst="rect">
            <a:avLst/>
          </a:prstGeom>
          <a:noFill/>
          <a:ln w="9525">
            <a:noFill/>
            <a:miter lim="800000"/>
            <a:headEnd/>
            <a:tailEnd/>
          </a:ln>
        </p:spPr>
      </p:pic>
      <p:sp>
        <p:nvSpPr>
          <p:cNvPr id="109575" name="Text Box 15"/>
          <p:cNvSpPr txBox="1">
            <a:spLocks noChangeArrowheads="1"/>
          </p:cNvSpPr>
          <p:nvPr/>
        </p:nvSpPr>
        <p:spPr bwMode="auto">
          <a:xfrm>
            <a:off x="381000" y="4937125"/>
            <a:ext cx="8458200" cy="1938338"/>
          </a:xfrm>
          <a:prstGeom prst="rect">
            <a:avLst/>
          </a:prstGeom>
          <a:noFill/>
          <a:ln w="9525">
            <a:noFill/>
            <a:miter lim="800000"/>
            <a:headEnd/>
            <a:tailEnd/>
          </a:ln>
        </p:spPr>
        <p:txBody>
          <a:bodyPr>
            <a:spAutoFit/>
          </a:bodyPr>
          <a:lstStyle/>
          <a:p>
            <a:pPr algn="just"/>
            <a:r>
              <a:rPr lang="fr-FR" sz="2000">
                <a:solidFill>
                  <a:srgbClr val="0000FF"/>
                </a:solidFill>
              </a:rPr>
              <a:t>L'ASTIGMATISME</a:t>
            </a:r>
            <a:r>
              <a:rPr lang="fr-FR" sz="2000"/>
              <a:t> </a:t>
            </a:r>
          </a:p>
          <a:p>
            <a:pPr algn="just"/>
            <a:r>
              <a:rPr lang="fr-FR" sz="2000">
                <a:solidFill>
                  <a:srgbClr val="0000FF"/>
                </a:solidFill>
              </a:rPr>
              <a:t>vient d'une déformation de la cornée la mise au point verticale et horizontale se fait en deux points différents. une fatigue oculaire survient, du fait que la mise au point doit être différente pour chaque partie de l'image. </a:t>
            </a:r>
          </a:p>
          <a:p>
            <a:pPr algn="just"/>
            <a:endParaRPr lang="fr-FR" sz="2000"/>
          </a:p>
        </p:txBody>
      </p:sp>
      <p:grpSp>
        <p:nvGrpSpPr>
          <p:cNvPr id="109576" name="Group 34"/>
          <p:cNvGrpSpPr>
            <a:grpSpLocks/>
          </p:cNvGrpSpPr>
          <p:nvPr/>
        </p:nvGrpSpPr>
        <p:grpSpPr bwMode="auto">
          <a:xfrm>
            <a:off x="517525" y="-1304925"/>
            <a:ext cx="8108950" cy="3803650"/>
            <a:chOff x="0" y="2396"/>
            <a:chExt cx="5108" cy="2396"/>
          </a:xfrm>
        </p:grpSpPr>
        <p:sp>
          <p:nvSpPr>
            <p:cNvPr id="109580" name="Rectangle 26"/>
            <p:cNvSpPr>
              <a:spLocks noChangeArrowheads="1"/>
            </p:cNvSpPr>
            <p:nvPr/>
          </p:nvSpPr>
          <p:spPr bwMode="auto">
            <a:xfrm>
              <a:off x="0" y="2396"/>
              <a:ext cx="5108" cy="2396"/>
            </a:xfrm>
            <a:prstGeom prst="rect">
              <a:avLst/>
            </a:prstGeom>
            <a:noFill/>
            <a:ln w="9525">
              <a:noFill/>
              <a:miter lim="800000"/>
              <a:headEnd/>
              <a:tailEnd/>
            </a:ln>
          </p:spPr>
          <p:txBody>
            <a:bodyPr>
              <a:spAutoFit/>
            </a:bodyPr>
            <a:lstStyle/>
            <a:p>
              <a:endParaRPr lang="fr-FR" b="0"/>
            </a:p>
          </p:txBody>
        </p:sp>
        <p:grpSp>
          <p:nvGrpSpPr>
            <p:cNvPr id="109581" name="Group 33"/>
            <p:cNvGrpSpPr>
              <a:grpSpLocks/>
            </p:cNvGrpSpPr>
            <p:nvPr/>
          </p:nvGrpSpPr>
          <p:grpSpPr bwMode="auto">
            <a:xfrm>
              <a:off x="0" y="2396"/>
              <a:ext cx="3268" cy="2357"/>
              <a:chOff x="0" y="2396"/>
              <a:chExt cx="3268" cy="2357"/>
            </a:xfrm>
          </p:grpSpPr>
          <p:sp>
            <p:nvSpPr>
              <p:cNvPr id="109582" name="Rectangle 27"/>
              <p:cNvSpPr>
                <a:spLocks noChangeArrowheads="1"/>
              </p:cNvSpPr>
              <p:nvPr/>
            </p:nvSpPr>
            <p:spPr bwMode="auto">
              <a:xfrm>
                <a:off x="0" y="2396"/>
                <a:ext cx="0" cy="0"/>
              </a:xfrm>
              <a:prstGeom prst="rect">
                <a:avLst/>
              </a:prstGeom>
              <a:noFill/>
              <a:ln w="9525">
                <a:noFill/>
                <a:miter lim="800000"/>
                <a:headEnd/>
                <a:tailEnd/>
              </a:ln>
            </p:spPr>
            <p:txBody>
              <a:bodyPr>
                <a:spAutoFit/>
              </a:bodyPr>
              <a:lstStyle/>
              <a:p>
                <a:endParaRPr lang="fr-FR" b="0"/>
              </a:p>
            </p:txBody>
          </p:sp>
          <p:grpSp>
            <p:nvGrpSpPr>
              <p:cNvPr id="109583" name="Group 32"/>
              <p:cNvGrpSpPr>
                <a:grpSpLocks/>
              </p:cNvGrpSpPr>
              <p:nvPr/>
            </p:nvGrpSpPr>
            <p:grpSpPr bwMode="auto">
              <a:xfrm>
                <a:off x="0" y="2396"/>
                <a:ext cx="3268" cy="2357"/>
                <a:chOff x="0" y="4753"/>
                <a:chExt cx="3268" cy="2357"/>
              </a:xfrm>
            </p:grpSpPr>
            <p:sp>
              <p:nvSpPr>
                <p:cNvPr id="109584" name="Rectangle 28"/>
                <p:cNvSpPr>
                  <a:spLocks noChangeArrowheads="1"/>
                </p:cNvSpPr>
                <p:nvPr/>
              </p:nvSpPr>
              <p:spPr bwMode="auto">
                <a:xfrm>
                  <a:off x="0" y="4753"/>
                  <a:ext cx="3268" cy="2357"/>
                </a:xfrm>
                <a:prstGeom prst="rect">
                  <a:avLst/>
                </a:prstGeom>
                <a:noFill/>
                <a:ln w="9525">
                  <a:noFill/>
                  <a:miter lim="800000"/>
                  <a:headEnd/>
                  <a:tailEnd/>
                </a:ln>
              </p:spPr>
              <p:txBody>
                <a:bodyPr>
                  <a:spAutoFit/>
                </a:bodyPr>
                <a:lstStyle/>
                <a:p>
                  <a:endParaRPr lang="fr-FR" b="0"/>
                </a:p>
              </p:txBody>
            </p:sp>
            <p:sp>
              <p:nvSpPr>
                <p:cNvPr id="109585" name="Rectangle 29"/>
                <p:cNvSpPr>
                  <a:spLocks noChangeArrowheads="1"/>
                </p:cNvSpPr>
                <p:nvPr/>
              </p:nvSpPr>
              <p:spPr bwMode="auto">
                <a:xfrm>
                  <a:off x="0" y="4753"/>
                  <a:ext cx="3268" cy="0"/>
                </a:xfrm>
                <a:prstGeom prst="rect">
                  <a:avLst/>
                </a:prstGeom>
                <a:noFill/>
                <a:ln w="9525">
                  <a:noFill/>
                  <a:miter lim="800000"/>
                  <a:headEnd/>
                  <a:tailEnd/>
                </a:ln>
              </p:spPr>
              <p:txBody>
                <a:bodyPr>
                  <a:spAutoFit/>
                </a:bodyPr>
                <a:lstStyle/>
                <a:p>
                  <a:endParaRPr lang="fr-FR" b="0"/>
                </a:p>
              </p:txBody>
            </p:sp>
          </p:grpSp>
        </p:grpSp>
      </p:grpSp>
      <p:pic>
        <p:nvPicPr>
          <p:cNvPr id="109577" name="Picture 31" descr="mag_astig_corrige_im_psy_Transition6.gif (100599 octets)"/>
          <p:cNvPicPr>
            <a:picLocks noChangeAspect="1" noChangeArrowheads="1" noCrop="1"/>
          </p:cNvPicPr>
          <p:nvPr/>
        </p:nvPicPr>
        <p:blipFill>
          <a:blip r:embed="rId5" cstate="print"/>
          <a:srcRect/>
          <a:stretch>
            <a:fillRect/>
          </a:stretch>
        </p:blipFill>
        <p:spPr bwMode="auto">
          <a:xfrm>
            <a:off x="6172200" y="1676400"/>
            <a:ext cx="1920875" cy="1725613"/>
          </a:xfrm>
          <a:prstGeom prst="rect">
            <a:avLst/>
          </a:prstGeom>
          <a:noFill/>
          <a:ln w="9525">
            <a:noFill/>
            <a:miter lim="800000"/>
            <a:headEnd/>
            <a:tailEnd/>
          </a:ln>
        </p:spPr>
      </p:pic>
      <p:sp>
        <p:nvSpPr>
          <p:cNvPr id="109578" name="Text Box 35"/>
          <p:cNvSpPr txBox="1">
            <a:spLocks noChangeArrowheads="1"/>
          </p:cNvSpPr>
          <p:nvPr/>
        </p:nvSpPr>
        <p:spPr bwMode="auto">
          <a:xfrm>
            <a:off x="6477000" y="3962400"/>
            <a:ext cx="2135188" cy="461963"/>
          </a:xfrm>
          <a:prstGeom prst="rect">
            <a:avLst/>
          </a:prstGeom>
          <a:noFill/>
          <a:ln w="9525">
            <a:noFill/>
            <a:miter lim="800000"/>
            <a:headEnd/>
            <a:tailEnd/>
          </a:ln>
        </p:spPr>
        <p:txBody>
          <a:bodyPr wrap="none">
            <a:spAutoFit/>
          </a:bodyPr>
          <a:lstStyle/>
          <a:p>
            <a:r>
              <a:rPr lang="fr-FR" b="0">
                <a:solidFill>
                  <a:srgbClr val="0000FF"/>
                </a:solidFill>
              </a:rPr>
              <a:t>Image</a:t>
            </a:r>
            <a:r>
              <a:rPr lang="fr-FR" b="0"/>
              <a:t> </a:t>
            </a:r>
            <a:r>
              <a:rPr lang="fr-FR">
                <a:solidFill>
                  <a:srgbClr val="0000FF"/>
                </a:solidFill>
              </a:rPr>
              <a:t>perçue</a:t>
            </a:r>
          </a:p>
        </p:txBody>
      </p:sp>
      <p:sp>
        <p:nvSpPr>
          <p:cNvPr id="109579" name="Text Box 36"/>
          <p:cNvSpPr txBox="1">
            <a:spLocks noChangeArrowheads="1"/>
          </p:cNvSpPr>
          <p:nvPr/>
        </p:nvSpPr>
        <p:spPr bwMode="auto">
          <a:xfrm>
            <a:off x="3733800" y="3962400"/>
            <a:ext cx="2338388" cy="457200"/>
          </a:xfrm>
          <a:prstGeom prst="rect">
            <a:avLst/>
          </a:prstGeom>
          <a:noFill/>
          <a:ln w="9525">
            <a:noFill/>
            <a:miter lim="800000"/>
            <a:headEnd/>
            <a:tailEnd/>
          </a:ln>
        </p:spPr>
        <p:txBody>
          <a:bodyPr wrap="none">
            <a:spAutoFit/>
          </a:bodyPr>
          <a:lstStyle/>
          <a:p>
            <a:r>
              <a:rPr lang="fr-FR" b="0">
                <a:solidFill>
                  <a:srgbClr val="0000FF"/>
                </a:solidFill>
              </a:rPr>
              <a:t>Image</a:t>
            </a:r>
            <a:r>
              <a:rPr lang="fr-FR" b="0"/>
              <a:t> </a:t>
            </a:r>
            <a:r>
              <a:rPr lang="fr-FR" b="0">
                <a:solidFill>
                  <a:srgbClr val="0000FF"/>
                </a:solidFill>
              </a:rPr>
              <a:t>physique</a:t>
            </a:r>
          </a:p>
        </p:txBody>
      </p:sp>
      <p:sp>
        <p:nvSpPr>
          <p:cNvPr id="26" name="Espace réservé de la date 25"/>
          <p:cNvSpPr>
            <a:spLocks noGrp="1"/>
          </p:cNvSpPr>
          <p:nvPr>
            <p:ph type="dt" sz="half" idx="10"/>
          </p:nvPr>
        </p:nvSpPr>
        <p:spPr/>
        <p:txBody>
          <a:bodyPr/>
          <a:lstStyle/>
          <a:p>
            <a:pPr>
              <a:defRPr/>
            </a:pPr>
            <a:fld id="{7A11D4EE-86E7-4027-A4FB-98E64D5E356A}" type="datetime1">
              <a:rPr lang="fr-FR" smtClean="0"/>
              <a:pPr>
                <a:defRPr/>
              </a:pPr>
              <a:t>06/12/2022</a:t>
            </a:fld>
            <a:endParaRPr lang="fr-FR"/>
          </a:p>
        </p:txBody>
      </p:sp>
      <p:sp>
        <p:nvSpPr>
          <p:cNvPr id="27" name="Espace réservé du numéro de diapositive 26"/>
          <p:cNvSpPr>
            <a:spLocks noGrp="1"/>
          </p:cNvSpPr>
          <p:nvPr>
            <p:ph type="sldNum" sz="quarter" idx="12"/>
          </p:nvPr>
        </p:nvSpPr>
        <p:spPr/>
        <p:txBody>
          <a:bodyPr/>
          <a:lstStyle/>
          <a:p>
            <a:pPr>
              <a:defRPr/>
            </a:pPr>
            <a:fld id="{BB352CA9-A2B1-4202-BAE6-27BC7DE3E346}" type="slidenum">
              <a:rPr lang="fr-FR" smtClean="0"/>
              <a:pPr>
                <a:defRPr/>
              </a:pPr>
              <a:t>73</a:t>
            </a:fld>
            <a:endParaRPr lang="fr-F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Structure de l'oeil">
            <a:hlinkClick r:id="rId2"/>
          </p:cNvPr>
          <p:cNvPicPr>
            <a:picLocks noChangeAspect="1" noChangeArrowheads="1"/>
          </p:cNvPicPr>
          <p:nvPr/>
        </p:nvPicPr>
        <p:blipFill>
          <a:blip r:embed="rId3" cstate="print"/>
          <a:srcRect/>
          <a:stretch>
            <a:fillRect/>
          </a:stretch>
        </p:blipFill>
        <p:spPr bwMode="auto">
          <a:xfrm>
            <a:off x="684213" y="476250"/>
            <a:ext cx="7632700" cy="6122988"/>
          </a:xfrm>
          <a:prstGeom prst="rect">
            <a:avLst/>
          </a:prstGeom>
          <a:noFill/>
          <a:ln w="9525">
            <a:noFill/>
            <a:miter lim="800000"/>
            <a:headEnd/>
            <a:tailEnd/>
          </a:ln>
        </p:spPr>
      </p:pic>
      <p:sp>
        <p:nvSpPr>
          <p:cNvPr id="3" name="Espace réservé de la date 2"/>
          <p:cNvSpPr>
            <a:spLocks noGrp="1"/>
          </p:cNvSpPr>
          <p:nvPr>
            <p:ph type="dt" sz="half" idx="10"/>
          </p:nvPr>
        </p:nvSpPr>
        <p:spPr/>
        <p:txBody>
          <a:bodyPr/>
          <a:lstStyle/>
          <a:p>
            <a:pPr>
              <a:defRPr/>
            </a:pPr>
            <a:fld id="{BA2E88B1-B608-4121-9EB1-CB7B30E878EC}" type="datetime1">
              <a:rPr lang="fr-FR" smtClean="0"/>
              <a:pPr>
                <a:defRPr/>
              </a:pPr>
              <a:t>06/12/2022</a:t>
            </a:fld>
            <a:endParaRPr lang="fr-FR"/>
          </a:p>
        </p:txBody>
      </p:sp>
      <p:sp>
        <p:nvSpPr>
          <p:cNvPr id="4" name="Espace réservé du numéro de diapositive 3"/>
          <p:cNvSpPr>
            <a:spLocks noGrp="1"/>
          </p:cNvSpPr>
          <p:nvPr>
            <p:ph type="sldNum" sz="quarter" idx="12"/>
          </p:nvPr>
        </p:nvSpPr>
        <p:spPr/>
        <p:txBody>
          <a:bodyPr/>
          <a:lstStyle/>
          <a:p>
            <a:pPr>
              <a:defRPr/>
            </a:pPr>
            <a:fld id="{BB352CA9-A2B1-4202-BAE6-27BC7DE3E346}" type="slidenum">
              <a:rPr lang="fr-FR" smtClean="0"/>
              <a:pPr>
                <a:defRPr/>
              </a:pPr>
              <a:t>8</a:t>
            </a:fld>
            <a:endParaRPr lang="fr-F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5373688"/>
            <a:ext cx="9144000" cy="1250950"/>
          </a:xfrm>
          <a:prstGeom prst="rect">
            <a:avLst/>
          </a:prstGeom>
          <a:noFill/>
          <a:ln w="9525">
            <a:noFill/>
            <a:miter lim="800000"/>
            <a:headEnd/>
            <a:tailEnd/>
          </a:ln>
        </p:spPr>
        <p:txBody>
          <a:bodyPr>
            <a:spAutoFit/>
          </a:bodyPr>
          <a:lstStyle/>
          <a:p>
            <a:pPr algn="ctr"/>
            <a:r>
              <a:rPr lang="fr-FR" sz="3600" b="0">
                <a:solidFill>
                  <a:srgbClr val="0000FF"/>
                </a:solidFill>
              </a:rPr>
              <a:t>Système optique de l’</a:t>
            </a:r>
            <a:r>
              <a:rPr lang="fr-FR" sz="3600" b="0">
                <a:solidFill>
                  <a:srgbClr val="0000FF"/>
                </a:solidFill>
                <a:cs typeface="Arial" charset="0"/>
              </a:rPr>
              <a:t>œil présente des </a:t>
            </a:r>
            <a:r>
              <a:rPr lang="fr-FR" sz="4000" b="0">
                <a:solidFill>
                  <a:srgbClr val="0000FF"/>
                </a:solidFill>
                <a:cs typeface="Arial" charset="0"/>
              </a:rPr>
              <a:t>performances médiocres</a:t>
            </a:r>
          </a:p>
        </p:txBody>
      </p:sp>
      <p:sp>
        <p:nvSpPr>
          <p:cNvPr id="14339" name="Text Box 4"/>
          <p:cNvSpPr txBox="1">
            <a:spLocks noChangeArrowheads="1"/>
          </p:cNvSpPr>
          <p:nvPr/>
        </p:nvSpPr>
        <p:spPr bwMode="auto">
          <a:xfrm>
            <a:off x="0" y="44450"/>
            <a:ext cx="9144000" cy="1739900"/>
          </a:xfrm>
          <a:prstGeom prst="rect">
            <a:avLst/>
          </a:prstGeom>
          <a:noFill/>
          <a:ln w="9525">
            <a:noFill/>
            <a:miter lim="800000"/>
            <a:headEnd/>
            <a:tailEnd/>
          </a:ln>
        </p:spPr>
        <p:txBody>
          <a:bodyPr>
            <a:spAutoFit/>
          </a:bodyPr>
          <a:lstStyle/>
          <a:p>
            <a:pPr algn="ctr">
              <a:spcBef>
                <a:spcPct val="50000"/>
              </a:spcBef>
            </a:pPr>
            <a:r>
              <a:rPr lang="fr-FR" sz="3600">
                <a:solidFill>
                  <a:srgbClr val="FF00FF"/>
                </a:solidFill>
              </a:rPr>
              <a:t>Le système optique de l’œil projette une image très réduite de  l’environnement sur la rétine</a:t>
            </a:r>
          </a:p>
        </p:txBody>
      </p:sp>
      <p:sp>
        <p:nvSpPr>
          <p:cNvPr id="14340" name="Text Box 5"/>
          <p:cNvSpPr txBox="1">
            <a:spLocks noChangeArrowheads="1"/>
          </p:cNvSpPr>
          <p:nvPr/>
        </p:nvSpPr>
        <p:spPr bwMode="auto">
          <a:xfrm>
            <a:off x="0" y="1916113"/>
            <a:ext cx="9144000" cy="1800225"/>
          </a:xfrm>
          <a:prstGeom prst="rect">
            <a:avLst/>
          </a:prstGeom>
          <a:noFill/>
          <a:ln w="9525">
            <a:noFill/>
            <a:miter lim="800000"/>
            <a:headEnd/>
            <a:tailEnd/>
          </a:ln>
        </p:spPr>
        <p:txBody>
          <a:bodyPr>
            <a:spAutoFit/>
          </a:bodyPr>
          <a:lstStyle/>
          <a:p>
            <a:pPr algn="ctr">
              <a:spcBef>
                <a:spcPct val="50000"/>
              </a:spcBef>
            </a:pPr>
            <a:r>
              <a:rPr lang="fr-FR" sz="3600">
                <a:solidFill>
                  <a:srgbClr val="00FF00"/>
                </a:solidFill>
              </a:rPr>
              <a:t>La surface de la rétine n’est pas entièrement recouverte de cellules </a:t>
            </a:r>
            <a:r>
              <a:rPr lang="fr-FR" sz="4000">
                <a:solidFill>
                  <a:srgbClr val="00FF00"/>
                </a:solidFill>
              </a:rPr>
              <a:t>photoréceptrices</a:t>
            </a:r>
          </a:p>
        </p:txBody>
      </p:sp>
      <p:sp>
        <p:nvSpPr>
          <p:cNvPr id="14341" name="Rectangle 7"/>
          <p:cNvSpPr>
            <a:spLocks noChangeArrowheads="1"/>
          </p:cNvSpPr>
          <p:nvPr/>
        </p:nvSpPr>
        <p:spPr bwMode="auto">
          <a:xfrm>
            <a:off x="755650" y="4437063"/>
            <a:ext cx="6838950" cy="641350"/>
          </a:xfrm>
          <a:prstGeom prst="rect">
            <a:avLst/>
          </a:prstGeom>
          <a:noFill/>
          <a:ln w="9525">
            <a:noFill/>
            <a:miter lim="800000"/>
            <a:headEnd/>
            <a:tailEnd/>
          </a:ln>
        </p:spPr>
        <p:txBody>
          <a:bodyPr wrap="none">
            <a:spAutoFit/>
          </a:bodyPr>
          <a:lstStyle/>
          <a:p>
            <a:pPr algn="ctr"/>
            <a:r>
              <a:rPr lang="fr-FR" sz="3600">
                <a:solidFill>
                  <a:srgbClr val="0000FF"/>
                </a:solidFill>
              </a:rPr>
              <a:t>Présence  d’une</a:t>
            </a:r>
            <a:r>
              <a:rPr lang="fr-FR" sz="3600">
                <a:solidFill>
                  <a:srgbClr val="FF0000"/>
                </a:solidFill>
              </a:rPr>
              <a:t> tâche aveugle</a:t>
            </a:r>
          </a:p>
        </p:txBody>
      </p:sp>
      <p:sp>
        <p:nvSpPr>
          <p:cNvPr id="6" name="Espace réservé de la date 5"/>
          <p:cNvSpPr>
            <a:spLocks noGrp="1"/>
          </p:cNvSpPr>
          <p:nvPr>
            <p:ph type="dt" sz="half" idx="10"/>
          </p:nvPr>
        </p:nvSpPr>
        <p:spPr/>
        <p:txBody>
          <a:bodyPr/>
          <a:lstStyle/>
          <a:p>
            <a:pPr>
              <a:defRPr/>
            </a:pPr>
            <a:fld id="{F3B8858C-B6B5-4389-B4E9-6A613DB43675}" type="datetime1">
              <a:rPr lang="fr-FR" smtClean="0"/>
              <a:pPr>
                <a:defRPr/>
              </a:pPr>
              <a:t>06/12/2022</a:t>
            </a:fld>
            <a:endParaRPr lang="fr-FR"/>
          </a:p>
        </p:txBody>
      </p:sp>
      <p:sp>
        <p:nvSpPr>
          <p:cNvPr id="7" name="Espace réservé du numéro de diapositive 6"/>
          <p:cNvSpPr>
            <a:spLocks noGrp="1"/>
          </p:cNvSpPr>
          <p:nvPr>
            <p:ph type="sldNum" sz="quarter" idx="12"/>
          </p:nvPr>
        </p:nvSpPr>
        <p:spPr/>
        <p:txBody>
          <a:bodyPr/>
          <a:lstStyle/>
          <a:p>
            <a:pPr>
              <a:defRPr/>
            </a:pPr>
            <a:fld id="{BB352CA9-A2B1-4202-BAE6-27BC7DE3E346}" type="slidenum">
              <a:rPr lang="fr-FR" smtClean="0"/>
              <a:pPr>
                <a:defRPr/>
              </a:pPr>
              <a:t>9</a:t>
            </a:fld>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2109</Words>
  <Application>Microsoft Office PowerPoint</Application>
  <PresentationFormat>Affichage à l'écran (4:3)</PresentationFormat>
  <Paragraphs>636</Paragraphs>
  <Slides>73</Slides>
  <Notes>60</Notes>
  <HiddenSlides>0</HiddenSlides>
  <MMClips>0</MMClips>
  <ScaleCrop>false</ScaleCrop>
  <HeadingPairs>
    <vt:vector size="4" baseType="variant">
      <vt:variant>
        <vt:lpstr>Thème</vt:lpstr>
      </vt:variant>
      <vt:variant>
        <vt:i4>1</vt:i4>
      </vt:variant>
      <vt:variant>
        <vt:lpstr>Titres des diapositives</vt:lpstr>
      </vt:variant>
      <vt:variant>
        <vt:i4>73</vt:i4>
      </vt:variant>
    </vt:vector>
  </HeadingPairs>
  <TitlesOfParts>
    <vt:vector size="74" baseType="lpstr">
      <vt:lpstr>Thème Office</vt:lpstr>
      <vt:lpstr>Diapositive 1</vt:lpstr>
      <vt:lpstr>INTRODUCTION</vt:lpstr>
      <vt:lpstr>Diapositive 3</vt:lpstr>
      <vt:lpstr>Diapositive 4</vt:lpstr>
      <vt:lpstr>Il se compose de :          Tuniques    Cristallin    Liquides</vt:lpstr>
      <vt:lpstr>Diapositive 6</vt:lpstr>
      <vt:lpstr>Diapositive 7</vt:lpstr>
      <vt:lpstr>Diapositive 8</vt:lpstr>
      <vt:lpstr>Diapositive 9</vt:lpstr>
      <vt:lpstr>Diapositive 10</vt:lpstr>
      <vt:lpstr>Diapositive 11</vt:lpstr>
      <vt:lpstr>Diapositive 12</vt:lpstr>
      <vt:lpstr>Diapositive 13</vt:lpstr>
      <vt:lpstr>Diapositive 14</vt:lpstr>
      <vt:lpstr>CONTINUITÉ DE LA FORME </vt:lpstr>
      <vt:lpstr>Diapositive 16</vt:lpstr>
      <vt:lpstr>Diapositive 17</vt:lpstr>
      <vt:lpstr>Diapositive 18</vt:lpstr>
      <vt:lpstr>Diapositive 19</vt:lpstr>
      <vt:lpstr>Diapositive 20</vt:lpstr>
      <vt:lpstr>LES VOIES VISUELLES</vt:lpstr>
      <vt:lpstr>Schéma général des voies visuelles</vt:lpstr>
      <vt:lpstr>Diapositive 23</vt:lpstr>
      <vt:lpstr>Caractéristiques générales de la sensibilité  visuelle</vt:lpstr>
      <vt:lpstr>Diapositive 25</vt:lpstr>
      <vt:lpstr>A- Les stimuli efficaces</vt:lpstr>
      <vt:lpstr>Diapositive 27</vt:lpstr>
      <vt:lpstr>Diapositive 28</vt:lpstr>
      <vt:lpstr>Diapositive 29</vt:lpstr>
      <vt:lpstr>Diapositive 30</vt:lpstr>
      <vt:lpstr>Diapositive 31</vt:lpstr>
      <vt:lpstr>Diapositive 32</vt:lpstr>
      <vt:lpstr>Diapositive 33</vt:lpstr>
      <vt:lpstr>Diapositive 34</vt:lpstr>
      <vt:lpstr>Structure  de l’œil et son fonctionnement  </vt:lpstr>
      <vt:lpstr>Diapositive 36</vt:lpstr>
      <vt:lpstr>Diapositive 37</vt:lpstr>
      <vt:lpstr>Diapositive 38</vt:lpstr>
      <vt:lpstr>Les muscles de l’oeil</vt:lpstr>
      <vt:lpstr>Fond d'œil  la   macula est au centre, sombre,   le   disque optique à droite de l'image  les  vaisseaux sanguins  Le  fond d'œil peut être un bon outil non invasif de détection de certains désordres physiologiques </vt:lpstr>
      <vt:lpstr>Diapositive 41</vt:lpstr>
      <vt:lpstr>Nerf optique: schéma de son parcours </vt:lpstr>
      <vt:lpstr>Aires visuelles</vt:lpstr>
      <vt:lpstr>Diapositive 44</vt:lpstr>
      <vt:lpstr>Diapositive 45</vt:lpstr>
      <vt:lpstr>Diapositive 46</vt:lpstr>
      <vt:lpstr>Diapositive 47</vt:lpstr>
      <vt:lpstr>Diapositive 48</vt:lpstr>
      <vt:lpstr>Diapositive 49</vt:lpstr>
      <vt:lpstr>Tableau 1: FONCTIONS DES CÔNES ET DES BÂTONNETS</vt:lpstr>
      <vt:lpstr>LES PHOTORÉCEPTEURS </vt:lpstr>
      <vt:lpstr>  C- La phototransduction  </vt:lpstr>
      <vt:lpstr>Diapositive 53</vt:lpstr>
      <vt:lpstr>Traitement du signal lumineux</vt:lpstr>
      <vt:lpstr>Diapositive 55</vt:lpstr>
      <vt:lpstr>Diapositive 56</vt:lpstr>
      <vt:lpstr>Les souris transgéniques</vt:lpstr>
      <vt:lpstr>Inserm, Cooper H. - Coupe de rétine de souris, montrant les cônes de la couche externe (vert) et une cellule ganglionnaire à mélanopsine de grande taille (rouge) dans la couche interne  </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cours neurosciences</dc:subject>
  <dc:creator>Christian Legros</dc:creator>
  <cp:lastModifiedBy>Fa</cp:lastModifiedBy>
  <cp:revision>257</cp:revision>
  <dcterms:created xsi:type="dcterms:W3CDTF">2004-10-14T04:02:26Z</dcterms:created>
  <dcterms:modified xsi:type="dcterms:W3CDTF">2022-12-06T20:04:24Z</dcterms:modified>
</cp:coreProperties>
</file>