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88" r:id="rId16"/>
    <p:sldId id="274" r:id="rId17"/>
    <p:sldId id="275" r:id="rId18"/>
    <p:sldId id="276" r:id="rId19"/>
    <p:sldId id="291" r:id="rId20"/>
    <p:sldId id="277" r:id="rId21"/>
    <p:sldId id="278" r:id="rId22"/>
    <p:sldId id="279" r:id="rId23"/>
    <p:sldId id="282" r:id="rId24"/>
    <p:sldId id="284" r:id="rId25"/>
    <p:sldId id="289" r:id="rId26"/>
    <p:sldId id="283" r:id="rId27"/>
    <p:sldId id="292" r:id="rId28"/>
    <p:sldId id="285" r:id="rId29"/>
    <p:sldId id="281" r:id="rId30"/>
    <p:sldId id="290" r:id="rId31"/>
    <p:sldId id="287" r:id="rId32"/>
    <p:sldId id="286" r:id="rId33"/>
    <p:sldId id="280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1ED8D-799E-49D3-94F7-E38CB6F66684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E998F-7A45-4D71-BF9C-02748FD561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BD03CE-CB8C-461D-97F6-36E9E0491110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FF05EE-4F58-454A-AFC4-31016F9317F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0FB06B-AB58-40D8-9774-92A9A7BB4C54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D5B8C-1984-4098-BD46-8EC5A4FEEB91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38FD-6939-4A7B-80C6-7A87E9A52275}" type="datetimeFigureOut">
              <a:rPr lang="fr-FR" smtClean="0"/>
              <a:pPr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A336-E301-44ED-9606-CA20D09E0D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chlea.eu/content/view/full/506" TargetMode="External"/><Relationship Id="rId2" Type="http://schemas.openxmlformats.org/officeDocument/2006/relationships/hyperlink" Target="https://www.google.com/url?sa=t&amp;rct=j&amp;q=&amp;esrc=s&amp;source=web&amp;cd=&amp;cad=rja&amp;uact=8&amp;ved=2ahUKEwj1p9Wawff7AhVE1hoKHQw-AbwQFnoECCUQAQ&amp;url=http://www.orlpoitiers.fr/anatomie-de-loreille/&amp;usg=AOvVaw3nS2ZiLrFucjaN-qYItbw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chlea.eu/content/view/full/599" TargetMode="External"/><Relationship Id="rId4" Type="http://schemas.openxmlformats.org/officeDocument/2006/relationships/hyperlink" Target="http://www.cochlea.eu/content/view/full/5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600" y="2276872"/>
            <a:ext cx="7596188" cy="187743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6600" dirty="0" smtClean="0">
                <a:solidFill>
                  <a:srgbClr val="FFFF00"/>
                </a:solidFill>
              </a:rPr>
              <a:t>L’AUDITION</a:t>
            </a:r>
          </a:p>
          <a:p>
            <a:pPr algn="ctr">
              <a:defRPr/>
            </a:pPr>
            <a:r>
              <a:rPr lang="fr-FR" sz="3200" dirty="0" smtClean="0">
                <a:solidFill>
                  <a:srgbClr val="FFFF00"/>
                </a:solidFill>
              </a:rPr>
              <a:t>(RESUME : 2</a:t>
            </a:r>
            <a:r>
              <a:rPr lang="fr-FR" sz="3200" baseline="30000" dirty="0" smtClean="0">
                <a:solidFill>
                  <a:srgbClr val="FFFF00"/>
                </a:solidFill>
              </a:rPr>
              <a:t>ème</a:t>
            </a:r>
            <a:r>
              <a:rPr lang="fr-FR" sz="3200" dirty="0" smtClean="0">
                <a:solidFill>
                  <a:srgbClr val="FFFF00"/>
                </a:solidFill>
              </a:rPr>
              <a:t> année vétérinaire)</a:t>
            </a:r>
          </a:p>
          <a:p>
            <a:pPr algn="ctr">
              <a:defRPr/>
            </a:pPr>
            <a:r>
              <a:rPr lang="fr-FR" dirty="0" smtClean="0">
                <a:solidFill>
                  <a:srgbClr val="FFFF00"/>
                </a:solidFill>
              </a:rPr>
              <a:t>2022/2023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8675" y="476250"/>
            <a:ext cx="695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55776" y="5373216"/>
            <a:ext cx="3744416" cy="58477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Pr KAYOUECHE 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248B1-8CB3-437E-98CA-60BAF5CE79E6}" type="datetime1">
              <a:rPr lang="fr-FR" smtClean="0"/>
              <a:pPr>
                <a:defRPr/>
              </a:pPr>
              <a:t>14/12/2022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65801-D822-491F-B347-368FB5B5F0B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7544" y="121856"/>
            <a:ext cx="7992888" cy="1477328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Ministère de l'enseignement supérieur </a:t>
            </a:r>
            <a:br>
              <a:rPr lang="fr-FR" b="1" dirty="0" smtClean="0">
                <a:solidFill>
                  <a:srgbClr val="FFFF00"/>
                </a:solidFill>
              </a:rPr>
            </a:br>
            <a:r>
              <a:rPr lang="fr-FR" b="1" dirty="0" smtClean="0">
                <a:solidFill>
                  <a:srgbClr val="FFFF00"/>
                </a:solidFill>
              </a:rPr>
              <a:t>et de la recherche scientifique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Université des Frères </a:t>
            </a:r>
            <a:r>
              <a:rPr lang="fr-FR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Mentouri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Constantine1.  (Algérie)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Institut des Sciences Vétérinaires. 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Département Production Animale</a:t>
            </a:r>
            <a:endParaRPr lang="fr-FR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D58A-3655-409C-9236-AFD87EE9E5AD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25954" name="Picture 2" descr="Le sens de l'ouïe chez le ch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006" y="0"/>
            <a:ext cx="1028994" cy="7647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2068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Le chien perçoit des ondes sonores de 50 000 vibrations par seconde (hertz), </a:t>
            </a:r>
          </a:p>
          <a:p>
            <a:r>
              <a:rPr lang="fr-FR" sz="2400" b="1" dirty="0" smtClean="0">
                <a:solidFill>
                  <a:srgbClr val="0000FF"/>
                </a:solidFill>
              </a:rPr>
              <a:t>L’homme  n'entend que les sons dont la fréquence ne dépasse pas 	30 000 Hz. </a:t>
            </a:r>
          </a:p>
          <a:p>
            <a:r>
              <a:rPr lang="fr-FR" sz="2400" b="1" dirty="0" smtClean="0">
                <a:solidFill>
                  <a:srgbClr val="0000FF"/>
                </a:solidFill>
              </a:rPr>
              <a:t>Les fréquences non perceptibles par l'oreille humaine ont permis la fabrication de sifflets dits "à ultrasons», inaudibles pour l'homme, mais entendus par le chien</a:t>
            </a:r>
          </a:p>
          <a:p>
            <a:r>
              <a:rPr lang="fr-FR" sz="2400" b="1" dirty="0" smtClean="0">
                <a:solidFill>
                  <a:srgbClr val="0000FF"/>
                </a:solidFill>
              </a:rPr>
              <a:t>L'aptitude à percevoir les sons permet aux animaux d'explorer leur environnement :</a:t>
            </a:r>
          </a:p>
          <a:p>
            <a:endParaRPr lang="fr-FR" sz="2400" b="1" dirty="0" smtClean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0000FF"/>
                </a:solidFill>
              </a:rPr>
              <a:t> la fonction auditive a un caractère adaptatif évident et est nécessaire à leur survie</a:t>
            </a:r>
          </a:p>
          <a:p>
            <a:r>
              <a:rPr lang="fr-FR" sz="2400" b="1" dirty="0" smtClean="0">
                <a:solidFill>
                  <a:srgbClr val="0000FF"/>
                </a:solidFill>
              </a:rPr>
              <a:t>Les animaux doivent percevoir les sons avec une grande acuité pour pouvoir les discriminer avec précision : ils se sont dotés d'un appareil auditif extrêmement performant.</a:t>
            </a:r>
            <a:endParaRPr lang="fr-FR" sz="2400" dirty="0" smtClean="0">
              <a:solidFill>
                <a:srgbClr val="0000FF"/>
              </a:solidFill>
            </a:endParaRPr>
          </a:p>
          <a:p>
            <a:endParaRPr lang="fr-FR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5"/>
            <a:ext cx="9143999" cy="494039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4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	L’oreille est un appareil ayant 2 fonctions sensorielles  :</a:t>
            </a:r>
          </a:p>
          <a:p>
            <a:pPr lvl="1">
              <a:buNone/>
            </a:pPr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Audition    </a:t>
            </a:r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cochlée</a:t>
            </a:r>
          </a:p>
          <a:p>
            <a:pPr lvl="1">
              <a:buNone/>
            </a:pPr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Équilibre  </a:t>
            </a:r>
            <a:r>
              <a:rPr lang="fr-F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vestibule</a:t>
            </a:r>
          </a:p>
          <a:p>
            <a:pPr>
              <a:buFontTx/>
              <a:buNone/>
            </a:pPr>
            <a:r>
              <a:rPr lang="fr-FR" sz="24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endParaRPr lang="fr-FR" sz="2400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fr-FR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Information </a:t>
            </a:r>
            <a:r>
              <a:rPr lang="fr-F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véhiculée vers les centre nerveux par le </a:t>
            </a:r>
            <a:r>
              <a:rPr lang="fr-F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nerf cochléo-vestibulaire  VIII paire </a:t>
            </a:r>
            <a:r>
              <a:rPr 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nerfs crâniens</a:t>
            </a:r>
            <a:endParaRPr lang="fr-F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Tx/>
              <a:buNone/>
            </a:pPr>
            <a:endParaRPr lang="fr-FR" sz="2400" b="1" dirty="0">
              <a:solidFill>
                <a:srgbClr val="240FA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AD58-74B5-42E0-A17F-05431B71E92F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4105-1FE8-442D-9BF4-D56FA3805D11}" type="slidenum">
              <a:rPr lang="fr-FR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90872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L’oreille humaine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332656"/>
            <a:ext cx="8748464" cy="532859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fr-FR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fr-FR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Oreille </a:t>
            </a:r>
            <a:r>
              <a:rPr lang="fr-F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externe</a:t>
            </a:r>
            <a:r>
              <a:rPr lang="fr-FR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FA10F"/>
                </a:solidFill>
                <a:latin typeface="Arial" pitchFamily="34" charset="0"/>
                <a:cs typeface="Arial" pitchFamily="34" charset="0"/>
              </a:rPr>
              <a:t>capte</a:t>
            </a:r>
            <a:r>
              <a:rPr lang="fr-FR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les sons 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pavillon, 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conduit auditif </a:t>
            </a:r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externe </a:t>
            </a:r>
            <a:endParaRPr lang="fr-FR" sz="3200" b="1" dirty="0">
              <a:solidFill>
                <a:srgbClr val="240FA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Oreille </a:t>
            </a:r>
            <a:r>
              <a:rPr lang="fr-F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moyenne</a:t>
            </a:r>
            <a:r>
              <a:rPr lang="fr-FR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FA10F"/>
                </a:solidFill>
                <a:latin typeface="Arial" pitchFamily="34" charset="0"/>
                <a:cs typeface="Arial" pitchFamily="34" charset="0"/>
              </a:rPr>
              <a:t>amplifie</a:t>
            </a:r>
            <a:r>
              <a:rPr lang="fr-FR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les sons 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tympan, 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osselets, 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caisse du tympan et la trompe d’Eustache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Oreille </a:t>
            </a:r>
            <a:r>
              <a:rPr lang="fr-F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interne</a:t>
            </a:r>
            <a:r>
              <a:rPr lang="fr-FR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solidFill>
                  <a:srgbClr val="0FA10F"/>
                </a:solidFill>
                <a:latin typeface="Arial" pitchFamily="34" charset="0"/>
                <a:cs typeface="Arial" pitchFamily="34" charset="0"/>
              </a:rPr>
              <a:t>décode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cochlée, </a:t>
            </a:r>
          </a:p>
          <a:p>
            <a:pPr lvl="1" algn="just">
              <a:lnSpc>
                <a:spcPct val="80000"/>
              </a:lnSpc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vestibule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200FACD9-1434-4967-BCA8-D922F7803ECA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C55A94C0-FBB6-406D-94F7-5CF4A07F96B0}" type="slidenum">
              <a:rPr lang="fr-FR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55976" cy="68862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Oreille Externe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8"/>
            <a:ext cx="8892480" cy="57610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 conduit auditif externe est un canal</a:t>
            </a:r>
          </a:p>
          <a:p>
            <a:pPr>
              <a:buFontTx/>
              <a:buNone/>
            </a:pPr>
            <a:r>
              <a:rPr lang="fr-F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ostéo</a:t>
            </a:r>
            <a:r>
              <a:rPr lang="fr-F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-cartilagineux allant du fond de la conque au tympan</a:t>
            </a:r>
          </a:p>
          <a:p>
            <a:pPr>
              <a:buFontTx/>
              <a:buNone/>
            </a:pPr>
            <a:endParaRPr lang="fr-FR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Longueur 2,5cm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chez l’homme</a:t>
            </a:r>
          </a:p>
          <a:p>
            <a:pPr>
              <a:buFontTx/>
              <a:buNone/>
            </a:pPr>
            <a:endParaRPr lang="fr-FR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Tapissé </a:t>
            </a:r>
            <a:r>
              <a:rPr lang="fr-F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d’un tissu </a:t>
            </a:r>
            <a:endParaRPr lang="fr-FR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épidermique</a:t>
            </a:r>
          </a:p>
          <a:p>
            <a:pPr>
              <a:buFontTx/>
              <a:buNone/>
            </a:pPr>
            <a:endParaRPr lang="fr-FR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77CF-6999-4D78-B463-00142AEE8975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DFA5-6428-4F62-9923-EE8566710EF1}" type="slidenum">
              <a:rPr lang="fr-FR"/>
              <a:pPr/>
              <a:t>13</a:t>
            </a:fld>
            <a:endParaRPr lang="fr-FR" dirty="0"/>
          </a:p>
        </p:txBody>
      </p:sp>
      <p:pic>
        <p:nvPicPr>
          <p:cNvPr id="8" name="Picture 4" descr="o_ex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2204864"/>
            <a:ext cx="4608513" cy="402411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34021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L’anatomie de l’oreille moyenne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Elle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se compose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du tympan,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d’une cavité principale,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de la caisse du tympan,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d’osselets 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de deux fenêtres.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Schéma de l'oreille moyen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095" y="2962910"/>
            <a:ext cx="3811905" cy="38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éma de l'oreille moyen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4604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6513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tympan ou membrane tympanique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C’est une membrane en partie transparente, qui sépare l’oreille externe de l’oreille moyenne.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Elle est légèrement incurvée pour s’adapter au marteau.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tympan est fixé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 l’os de l’oreille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externe.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917721" cy="290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>
            <a:off x="3059832" y="4869160"/>
            <a:ext cx="3096344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4869160"/>
            <a:ext cx="163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Tympan</a:t>
            </a:r>
            <a:endParaRPr lang="fr-F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cavité de l’oreille moyenne ou caisse du tympan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Cette cavité de forme irrégulière et remplie d’air contient la chaîne des osselets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marteau,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l’enclume 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l’étrier.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Trois nerfs traversent la caisse tympanique dont le nerf facial.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61048"/>
            <a:ext cx="3131841" cy="247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25903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32216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5445224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Le marteau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60032" y="5517232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L’enclume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84368" y="5301208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L’étier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fenêtre ronde et la fenêtre ovale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parois de la cavité du tympan possèdent différents orifices pour communiquer avec l’oreille externe dont deux fenêtres vers l'oreille interne.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fenêtre ovale permet d’accéder à la rampe vestibulaire de la Cochlée.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fenêtre ronde est le passage vers la rampe tympanique de l’oreille interne.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45339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4653136"/>
            <a:ext cx="33843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Insertion de l’étrier dans la fenêtre ovale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589240"/>
            <a:ext cx="2304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F</a:t>
            </a:r>
            <a:r>
              <a:rPr lang="fr-FR" sz="2400" b="1" dirty="0" smtClean="0">
                <a:solidFill>
                  <a:srgbClr val="0000FF"/>
                </a:solidFill>
              </a:rPr>
              <a:t>enêtre ronde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cxnSp>
        <p:nvCxnSpPr>
          <p:cNvPr id="7" name="Connecteur droit avec flèche 6"/>
          <p:cNvCxnSpPr>
            <a:stCxn id="4" idx="3"/>
          </p:cNvCxnSpPr>
          <p:nvPr/>
        </p:nvCxnSpPr>
        <p:spPr>
          <a:xfrm flipV="1">
            <a:off x="3384376" y="4869160"/>
            <a:ext cx="2843808" cy="107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555776" y="5984414"/>
            <a:ext cx="3600400" cy="252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8478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fenêtre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ovale </a:t>
            </a:r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 fenêtre vestibulaire, dans laquelle se loge la platine de l’étrier, fait le lien entre la chaîne ossiculaire et la rampe vestibulaire de la cochlée. </a:t>
            </a:r>
            <a:endParaRPr lang="fr-F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fenêtre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ronde </a:t>
            </a:r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 fenêtre cochléaire, fait le lien entre la rampe tympanique de l’oreille interne et la caisse du tympan.</a:t>
            </a:r>
            <a:endParaRPr lang="fr-F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260648"/>
            <a:ext cx="6295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fenêtre ronde et la fenêtre ovale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D58A-3655-409C-9236-AFD87EE9E5AD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260648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Fonction sensorielle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. Définition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nterface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environnement – représentation</a:t>
            </a: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Cérébrale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fr-FR" sz="28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sens </a:t>
            </a:r>
            <a:endParaRPr lang="fr-FR" sz="2800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VISION, </a:t>
            </a:r>
          </a:p>
          <a:p>
            <a:pPr lv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AUDITION, </a:t>
            </a:r>
          </a:p>
          <a:p>
            <a:pPr lv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GOÛT, </a:t>
            </a:r>
          </a:p>
          <a:p>
            <a:pPr lv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ODORAT, </a:t>
            </a:r>
          </a:p>
          <a:p>
            <a:pPr lv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TOUCHER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800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ens </a:t>
            </a:r>
            <a:r>
              <a:rPr lang="fr-FR" sz="28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de la position du corps et des membres</a:t>
            </a:r>
          </a:p>
          <a:p>
            <a:r>
              <a:rPr lang="fr-FR" sz="28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Perception </a:t>
            </a:r>
            <a:r>
              <a:rPr lang="fr-FR" sz="28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des accélérations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47664" y="2708920"/>
            <a:ext cx="1080120" cy="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890137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Mastoïde et trompe d’Eustache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Deux  cavités annexes sont associées avec l’oreille moyenne 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 mastoïde qui est située dans l’os temporal, joue un rôle </a:t>
            </a:r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résonateur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 trompe d’Eustache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est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reliée au rhinopharynx. Elle évacue les sécrétions produites par l’oreille moyenne.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RÔLE DE L’OREILLE MOYENNE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74775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cavité tympanique joue un rôle d’amplificateur de pression et facilite la transmission du son entre l’air et les fluides de l'oreille interne.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L’oreille moyenne a pour rôle :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 régler la pression d’air 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PMingLiU" pitchFamily="18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d’exercer un rôle de tampon et de régulation des échanges gazeux complexes 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PMingLiU" pitchFamily="18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d’éviter la déperdition acoustique lors du transfert du son vers l’oreille interne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orlpoitiers.fr/wp-content/uploads/2013/03/Oreill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72450"/>
            <a:ext cx="6662142" cy="5105927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457200" y="116632"/>
            <a:ext cx="8229600" cy="5040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L’OREILLE INTERNE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L’oreille interne </a:t>
            </a:r>
            <a:r>
              <a:rPr lang="fr-FR" sz="2400" b="1" dirty="0" smtClean="0">
                <a:solidFill>
                  <a:srgbClr val="0000FF"/>
                </a:solidFill>
              </a:rPr>
              <a:t>ou </a:t>
            </a:r>
            <a:r>
              <a:rPr lang="fr-FR" sz="2400" b="1" dirty="0">
                <a:solidFill>
                  <a:srgbClr val="0000FF"/>
                </a:solidFill>
              </a:rPr>
              <a:t>labyrinthe comprend 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>
                <a:solidFill>
                  <a:srgbClr val="0000FF"/>
                </a:solidFill>
              </a:rPr>
              <a:t>2 organes sensoriels </a:t>
            </a:r>
            <a:r>
              <a:rPr lang="fr-FR" sz="24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fr-FR" sz="2400" b="1" dirty="0" smtClean="0">
                <a:solidFill>
                  <a:srgbClr val="0000FF"/>
                </a:solidFill>
              </a:rPr>
              <a:t> La cochlée </a:t>
            </a:r>
            <a:r>
              <a:rPr lang="fr-FR" sz="2400" b="1" dirty="0">
                <a:solidFill>
                  <a:srgbClr val="0000FF"/>
                </a:solidFill>
              </a:rPr>
              <a:t>(ou labyrinthe antérieur, pour l’audition) et 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pPr>
              <a:buBlip>
                <a:blip r:embed="rId3"/>
              </a:buBlip>
            </a:pPr>
            <a:r>
              <a:rPr lang="fr-FR" sz="2400" b="1" dirty="0" smtClean="0">
                <a:solidFill>
                  <a:srgbClr val="0000FF"/>
                </a:solidFill>
              </a:rPr>
              <a:t>Le vestibule </a:t>
            </a:r>
            <a:r>
              <a:rPr lang="fr-FR" sz="2400" b="1" dirty="0">
                <a:solidFill>
                  <a:srgbClr val="0000FF"/>
                </a:solidFill>
              </a:rPr>
              <a:t>(ou labyrinthe postérieur, pour l’équilibre</a:t>
            </a:r>
            <a:r>
              <a:rPr lang="fr-FR" sz="2400" b="1" dirty="0" smtClean="0">
                <a:solidFill>
                  <a:srgbClr val="0000FF"/>
                </a:solidFill>
              </a:rPr>
              <a:t>)</a:t>
            </a:r>
            <a:endParaRPr lang="fr-FR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116632"/>
            <a:ext cx="8229600" cy="5040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L’OREILLE INTERNE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L’oreille interne est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constituée d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 plusieurs de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cavités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osseuses:</a:t>
            </a:r>
          </a:p>
          <a:p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labyrinthe osseux, à l’intérieur desquelles est contenu le labyrinthe membraneux, siège des récepteurs sensoriels de l’audition et de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l’équilibre.</a:t>
            </a:r>
          </a:p>
          <a:p>
            <a:endParaRPr lang="fr-F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 labyrinthe membraneux est rempli d’un liquide appelé endolymphe. </a:t>
            </a:r>
            <a:endParaRPr lang="fr-F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labyrinthes osseux et membraneux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 trouve un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autre liquide 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périlymphe. </a:t>
            </a:r>
            <a:endParaRPr lang="fr-F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labyrinthe membraneux donne naissance aux voies nerveuses acoustiques (nerf cochléaire) et vestibulaires (nerf vestibulaires) qui vont se réunir pour former la VIIIe paire crânienne (nerf auditif).</a:t>
            </a:r>
          </a:p>
          <a:p>
            <a:endParaRPr lang="fr-F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2924944"/>
            <a:ext cx="33843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labyrinthe est rempli de périlymphe 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868144" y="2996952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cochlée en vert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032448" cy="29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32645" cy="6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116632"/>
            <a:ext cx="8229600" cy="5040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L’OREILLE INTERNE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36712"/>
            <a:ext cx="5652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FF"/>
                </a:solidFill>
              </a:rPr>
              <a:t>La cochlée </a:t>
            </a:r>
            <a:r>
              <a:rPr lang="fr-FR" sz="2400" b="1" dirty="0" smtClean="0">
                <a:solidFill>
                  <a:srgbClr val="0000FF"/>
                </a:solidFill>
              </a:rPr>
              <a:t>est </a:t>
            </a:r>
            <a:r>
              <a:rPr lang="fr-FR" sz="2400" b="1" dirty="0">
                <a:solidFill>
                  <a:srgbClr val="0000FF"/>
                </a:solidFill>
              </a:rPr>
              <a:t>le siège de l’organe récepteur de l’audition : organe de Corti. 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0000FF"/>
                </a:solidFill>
              </a:rPr>
              <a:t>L’organe de Corti contient </a:t>
            </a:r>
            <a:r>
              <a:rPr lang="fr-FR" sz="2400" b="1" dirty="0">
                <a:solidFill>
                  <a:srgbClr val="0000FF"/>
                </a:solidFill>
              </a:rPr>
              <a:t>2 types de cellules ciliées </a:t>
            </a:r>
            <a:r>
              <a:rPr lang="fr-FR" sz="2400" b="1" dirty="0" err="1">
                <a:solidFill>
                  <a:srgbClr val="0000FF"/>
                </a:solidFill>
              </a:rPr>
              <a:t>neuro-sensorielles</a:t>
            </a:r>
            <a:r>
              <a:rPr lang="fr-FR" sz="2400" b="1" dirty="0">
                <a:solidFill>
                  <a:srgbClr val="0000FF"/>
                </a:solidFill>
              </a:rPr>
              <a:t> : 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0000FF"/>
                </a:solidFill>
              </a:rPr>
              <a:t>Les cellules </a:t>
            </a:r>
            <a:r>
              <a:rPr lang="fr-FR" sz="2400" b="1" dirty="0">
                <a:solidFill>
                  <a:srgbClr val="0000FF"/>
                </a:solidFill>
              </a:rPr>
              <a:t>ciliées externes (CCE) et 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0000FF"/>
                </a:solidFill>
              </a:rPr>
              <a:t>Les cellules </a:t>
            </a:r>
            <a:r>
              <a:rPr lang="fr-FR" sz="2400" b="1" dirty="0">
                <a:solidFill>
                  <a:srgbClr val="0000FF"/>
                </a:solidFill>
              </a:rPr>
              <a:t>ciliées internes (CCI). 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0000FF"/>
                </a:solidFill>
              </a:rPr>
              <a:t>Les </a:t>
            </a:r>
            <a:r>
              <a:rPr lang="fr-FR" sz="2400" b="1" dirty="0">
                <a:solidFill>
                  <a:srgbClr val="0000FF"/>
                </a:solidFill>
              </a:rPr>
              <a:t>CCI entrent en contact intime avec les fibres du nerf cochléaire qu’elles vont </a:t>
            </a:r>
            <a:r>
              <a:rPr lang="fr-FR" sz="2400" b="1" dirty="0" smtClean="0">
                <a:solidFill>
                  <a:srgbClr val="0000FF"/>
                </a:solidFill>
              </a:rPr>
              <a:t>stimuler.</a:t>
            </a:r>
          </a:p>
          <a:p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>
                <a:solidFill>
                  <a:srgbClr val="0000FF"/>
                </a:solidFill>
              </a:rPr>
              <a:t>Les CCE sont dotées de propriétés contractiles et permettent de moduler l’information arrivant aux CCI.</a:t>
            </a:r>
          </a:p>
        </p:txBody>
      </p:sp>
      <p:pic>
        <p:nvPicPr>
          <p:cNvPr id="5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162175" cy="276225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372200" y="479715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00FF"/>
                </a:solidFill>
              </a:rPr>
              <a:t>Stéréocils</a:t>
            </a:r>
            <a:r>
              <a:rPr lang="fr-FR" sz="2400" b="1" dirty="0" smtClean="0">
                <a:solidFill>
                  <a:srgbClr val="0000FF"/>
                </a:solidFill>
              </a:rPr>
              <a:t> des </a:t>
            </a:r>
            <a:r>
              <a:rPr lang="fr-FR" sz="2400" b="1" smtClean="0">
                <a:solidFill>
                  <a:srgbClr val="0000FF"/>
                </a:solidFill>
              </a:rPr>
              <a:t>cellules ciliées</a:t>
            </a:r>
            <a:endParaRPr lang="fr-FR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48680"/>
            <a:ext cx="9232159" cy="54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D58A-3655-409C-9236-AFD87EE9E5AD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848901"/>
            <a:ext cx="9144000" cy="452431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TROIS ETAPES:</a:t>
            </a:r>
          </a:p>
          <a:p>
            <a:r>
              <a:rPr lang="fr-FR" sz="3200" b="1" u="sng" dirty="0" smtClean="0">
                <a:solidFill>
                  <a:srgbClr val="00FF00"/>
                </a:solidFill>
              </a:rPr>
              <a:t>Première étape </a:t>
            </a:r>
            <a:r>
              <a:rPr lang="fr-FR" sz="3200" b="1" dirty="0" smtClean="0">
                <a:solidFill>
                  <a:srgbClr val="FFFF00"/>
                </a:solidFill>
              </a:rPr>
              <a:t>: étape de l’acquisition de l’information auditive: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Phase aérienne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Phase</a:t>
            </a:r>
            <a:r>
              <a:rPr lang="fr-FR" sz="3200" b="1" dirty="0" smtClean="0">
                <a:solidFill>
                  <a:srgbClr val="FFFF00"/>
                </a:solidFill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liquidienne et membrane</a:t>
            </a:r>
            <a:r>
              <a:rPr lang="fr-FR" sz="3200" b="1" dirty="0" smtClean="0">
                <a:solidFill>
                  <a:srgbClr val="FFFF00"/>
                </a:solidFill>
              </a:rPr>
              <a:t>: La transformation de l’énergie acoustique en énergie électrique  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Phase électrique ou phase nerveuse</a:t>
            </a:r>
            <a:r>
              <a:rPr lang="fr-FR" sz="3200" b="1" dirty="0" smtClean="0">
                <a:solidFill>
                  <a:srgbClr val="FFFF00"/>
                </a:solidFill>
              </a:rPr>
              <a:t>: elle explique les phénomènes de transduction par des mécanismes ioniques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0"/>
            <a:ext cx="3865802" cy="646331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LA TRANSDUCTION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05064"/>
            <a:ext cx="9144000" cy="95410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FF00"/>
                </a:solidFill>
              </a:rPr>
              <a:t>Troisième étape </a:t>
            </a:r>
            <a:r>
              <a:rPr lang="fr-FR" sz="2800" b="1" dirty="0" smtClean="0">
                <a:solidFill>
                  <a:srgbClr val="FFFF00"/>
                </a:solidFill>
              </a:rPr>
              <a:t>: étape corticale de projection de l’information sur le cortex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80728"/>
            <a:ext cx="9144000" cy="95410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FF00"/>
                </a:solidFill>
              </a:rPr>
              <a:t>Deuxième étape </a:t>
            </a:r>
            <a:r>
              <a:rPr lang="fr-FR" sz="2800" b="1" dirty="0" smtClean="0">
                <a:solidFill>
                  <a:srgbClr val="FFFF00"/>
                </a:solidFill>
              </a:rPr>
              <a:t>: étape d’intégration et de transmission de l’influx nerveux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D58A-3655-409C-9236-AFD87EE9E5AD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69269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b="1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Spécificité</a:t>
            </a:r>
          </a:p>
          <a:p>
            <a:endParaRPr lang="fr-FR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3200" b="1" dirty="0" smtClean="0">
                <a:solidFill>
                  <a:srgbClr val="0000FF"/>
                </a:solidFill>
              </a:rPr>
              <a:t>ensibilité </a:t>
            </a:r>
            <a:r>
              <a:rPr lang="fr-FR" sz="3200" b="1" dirty="0">
                <a:solidFill>
                  <a:srgbClr val="0000FF"/>
                </a:solidFill>
              </a:rPr>
              <a:t>+++ (sentir 1 molécule)</a:t>
            </a:r>
          </a:p>
          <a:p>
            <a:r>
              <a:rPr lang="fr-FR" sz="3200" b="1" dirty="0" smtClean="0">
                <a:solidFill>
                  <a:srgbClr val="0000FF"/>
                </a:solidFill>
              </a:rPr>
              <a:t>Exemple :</a:t>
            </a:r>
            <a:endParaRPr lang="fr-FR" sz="3200" dirty="0" smtClean="0">
              <a:solidFill>
                <a:srgbClr val="0000FF"/>
              </a:solidFill>
            </a:endParaRPr>
          </a:p>
          <a:p>
            <a:endParaRPr lang="fr-FR" sz="3200" dirty="0">
              <a:solidFill>
                <a:srgbClr val="0000FF"/>
              </a:solidFill>
            </a:endParaRPr>
          </a:p>
          <a:p>
            <a:r>
              <a:rPr lang="fr-FR" sz="3200" b="1" dirty="0" smtClean="0">
                <a:solidFill>
                  <a:srgbClr val="0000FF"/>
                </a:solidFill>
              </a:rPr>
              <a:t>SON</a:t>
            </a:r>
            <a:r>
              <a:rPr lang="fr-FR" sz="3200" dirty="0" smtClean="0">
                <a:solidFill>
                  <a:srgbClr val="0000FF"/>
                </a:solidFill>
              </a:rPr>
              <a:t> </a:t>
            </a:r>
            <a:r>
              <a:rPr lang="fr-FR" sz="3200" dirty="0">
                <a:solidFill>
                  <a:srgbClr val="0000FF"/>
                </a:solidFill>
              </a:rPr>
              <a:t>: </a:t>
            </a:r>
            <a:r>
              <a:rPr lang="fr-FR" sz="3200" dirty="0" smtClean="0">
                <a:solidFill>
                  <a:srgbClr val="0000FF"/>
                </a:solidFill>
              </a:rPr>
              <a:t>	</a:t>
            </a:r>
            <a:r>
              <a:rPr lang="fr-FR" sz="3200" u="sng" dirty="0" smtClean="0">
                <a:solidFill>
                  <a:srgbClr val="0000FF"/>
                </a:solidFill>
              </a:rPr>
              <a:t>oreille </a:t>
            </a:r>
            <a:r>
              <a:rPr lang="fr-FR" sz="3200" u="sng" dirty="0">
                <a:solidFill>
                  <a:srgbClr val="0000FF"/>
                </a:solidFill>
              </a:rPr>
              <a:t>humaine </a:t>
            </a:r>
            <a:r>
              <a:rPr lang="fr-FR" sz="3200" dirty="0">
                <a:solidFill>
                  <a:srgbClr val="0000FF"/>
                </a:solidFill>
              </a:rPr>
              <a:t>20Hz à 20kHz</a:t>
            </a:r>
          </a:p>
          <a:p>
            <a:r>
              <a:rPr lang="fr-FR" sz="3200" b="1" dirty="0" smtClean="0">
                <a:solidFill>
                  <a:srgbClr val="0000FF"/>
                </a:solidFill>
              </a:rPr>
              <a:t>		</a:t>
            </a:r>
            <a:r>
              <a:rPr lang="fr-FR" sz="3200" u="sng" dirty="0" smtClean="0">
                <a:solidFill>
                  <a:srgbClr val="0000FF"/>
                </a:solidFill>
              </a:rPr>
              <a:t>chien</a:t>
            </a:r>
            <a:r>
              <a:rPr lang="fr-FR" sz="3200" dirty="0" smtClean="0">
                <a:solidFill>
                  <a:srgbClr val="0000FF"/>
                </a:solidFill>
              </a:rPr>
              <a:t> </a:t>
            </a:r>
            <a:r>
              <a:rPr lang="fr-FR" sz="3200" dirty="0">
                <a:solidFill>
                  <a:srgbClr val="0000FF"/>
                </a:solidFill>
              </a:rPr>
              <a:t>&gt; 30 kHz (ultrasons</a:t>
            </a:r>
            <a:r>
              <a:rPr lang="fr-FR" sz="3200" dirty="0" smtClean="0">
                <a:solidFill>
                  <a:srgbClr val="0000FF"/>
                </a:solidFill>
              </a:rPr>
              <a:t>)</a:t>
            </a:r>
          </a:p>
          <a:p>
            <a:endParaRPr lang="fr-FR" sz="3200" dirty="0">
              <a:solidFill>
                <a:srgbClr val="0000FF"/>
              </a:solidFill>
            </a:endParaRPr>
          </a:p>
          <a:p>
            <a:r>
              <a:rPr lang="fr-FR" sz="3200" b="1" dirty="0" smtClean="0">
                <a:solidFill>
                  <a:srgbClr val="0000FF"/>
                </a:solidFill>
              </a:rPr>
              <a:t>VISION</a:t>
            </a:r>
            <a:r>
              <a:rPr lang="fr-FR" sz="3200" dirty="0" smtClean="0">
                <a:solidFill>
                  <a:srgbClr val="0000FF"/>
                </a:solidFill>
              </a:rPr>
              <a:t> </a:t>
            </a:r>
            <a:r>
              <a:rPr lang="fr-FR" sz="3200" dirty="0">
                <a:solidFill>
                  <a:srgbClr val="0000FF"/>
                </a:solidFill>
              </a:rPr>
              <a:t>: </a:t>
            </a:r>
            <a:r>
              <a:rPr lang="fr-FR" sz="3200" dirty="0" smtClean="0">
                <a:solidFill>
                  <a:srgbClr val="0000FF"/>
                </a:solidFill>
              </a:rPr>
              <a:t>	</a:t>
            </a:r>
            <a:r>
              <a:rPr lang="fr-FR" sz="3200" u="sng" dirty="0" smtClean="0">
                <a:solidFill>
                  <a:srgbClr val="0000FF"/>
                </a:solidFill>
              </a:rPr>
              <a:t>œil  </a:t>
            </a:r>
            <a:r>
              <a:rPr lang="fr-FR" sz="3200" u="sng" dirty="0">
                <a:solidFill>
                  <a:srgbClr val="0000FF"/>
                </a:solidFill>
              </a:rPr>
              <a:t>humain</a:t>
            </a:r>
            <a:r>
              <a:rPr lang="fr-FR" sz="3200" dirty="0">
                <a:solidFill>
                  <a:srgbClr val="0000FF"/>
                </a:solidFill>
              </a:rPr>
              <a:t> 400-700 nm</a:t>
            </a:r>
          </a:p>
          <a:p>
            <a:r>
              <a:rPr lang="fr-FR" sz="3200" dirty="0" smtClean="0">
                <a:solidFill>
                  <a:srgbClr val="0000FF"/>
                </a:solidFill>
              </a:rPr>
              <a:t>		</a:t>
            </a:r>
            <a:r>
              <a:rPr lang="fr-FR" sz="3200" u="sng" dirty="0" smtClean="0">
                <a:solidFill>
                  <a:srgbClr val="0000FF"/>
                </a:solidFill>
              </a:rPr>
              <a:t>œil  </a:t>
            </a:r>
            <a:r>
              <a:rPr lang="fr-FR" sz="3200" u="sng" dirty="0">
                <a:solidFill>
                  <a:srgbClr val="0000FF"/>
                </a:solidFill>
              </a:rPr>
              <a:t>moustique </a:t>
            </a:r>
            <a:r>
              <a:rPr lang="fr-FR" sz="3200" dirty="0">
                <a:solidFill>
                  <a:srgbClr val="0000FF"/>
                </a:solidFill>
              </a:rPr>
              <a:t>&gt; </a:t>
            </a:r>
            <a:r>
              <a:rPr lang="fr-FR" sz="3200" dirty="0" err="1" smtClean="0">
                <a:solidFill>
                  <a:srgbClr val="0000FF"/>
                </a:solidFill>
              </a:rPr>
              <a:t>InfraRouge</a:t>
            </a:r>
            <a:r>
              <a:rPr lang="fr-FR" sz="3200" dirty="0" smtClean="0">
                <a:solidFill>
                  <a:srgbClr val="0000FF"/>
                </a:solidFill>
              </a:rPr>
              <a:t> 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-273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Les Propriétés Des Capteurs Biologiques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302587"/>
            <a:ext cx="5407298" cy="52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63688" y="5877272"/>
            <a:ext cx="4464496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LA TRANSDUCTION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rôle du vestibule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36712"/>
            <a:ext cx="9144000" cy="4114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4400" b="1" dirty="0">
                <a:solidFill>
                  <a:srgbClr val="240FA1"/>
                </a:solidFill>
              </a:rPr>
              <a:t>Le vestibule est un récepteur sensible aux positions et aux mouvements de la tête : </a:t>
            </a:r>
          </a:p>
          <a:p>
            <a:pPr lvl="1"/>
            <a:r>
              <a:rPr lang="fr-FR" sz="4400" b="1" dirty="0">
                <a:solidFill>
                  <a:srgbClr val="240FA1"/>
                </a:solidFill>
              </a:rPr>
              <a:t>Transmet des informations sur la </a:t>
            </a:r>
            <a:r>
              <a:rPr lang="fr-FR" sz="5400" b="1" dirty="0">
                <a:solidFill>
                  <a:srgbClr val="FF0000"/>
                </a:solidFill>
              </a:rPr>
              <a:t>position</a:t>
            </a:r>
            <a:r>
              <a:rPr lang="fr-FR" sz="4400" b="1" dirty="0">
                <a:solidFill>
                  <a:srgbClr val="240FA1"/>
                </a:solidFill>
              </a:rPr>
              <a:t> de la tête</a:t>
            </a:r>
          </a:p>
          <a:p>
            <a:pPr lvl="1"/>
            <a:r>
              <a:rPr lang="fr-FR" sz="4400" b="1" dirty="0">
                <a:solidFill>
                  <a:srgbClr val="240FA1"/>
                </a:solidFill>
              </a:rPr>
              <a:t>Transmet des informations sur les </a:t>
            </a:r>
            <a:r>
              <a:rPr lang="fr-FR" sz="5400" b="1" dirty="0">
                <a:solidFill>
                  <a:srgbClr val="FF0000"/>
                </a:solidFill>
              </a:rPr>
              <a:t>mouvements</a:t>
            </a:r>
            <a:r>
              <a:rPr lang="fr-FR" sz="4400" b="1" dirty="0">
                <a:solidFill>
                  <a:srgbClr val="240FA1"/>
                </a:solidFill>
              </a:rPr>
              <a:t> </a:t>
            </a:r>
            <a:r>
              <a:rPr lang="fr-FR" sz="4400" b="1" dirty="0" err="1" smtClean="0">
                <a:solidFill>
                  <a:srgbClr val="240FA1"/>
                </a:solidFill>
              </a:rPr>
              <a:t>andre</a:t>
            </a:r>
            <a:r>
              <a:rPr lang="fr-FR" sz="4400" b="1" dirty="0" smtClean="0">
                <a:solidFill>
                  <a:srgbClr val="240FA1"/>
                </a:solidFill>
              </a:rPr>
              <a:t> </a:t>
            </a:r>
            <a:r>
              <a:rPr lang="fr-FR" sz="4400" b="1" dirty="0" err="1" smtClean="0">
                <a:solidFill>
                  <a:srgbClr val="240FA1"/>
                </a:solidFill>
              </a:rPr>
              <a:t>khoury</a:t>
            </a:r>
            <a:r>
              <a:rPr lang="fr-FR" sz="4400" b="1" dirty="0" smtClean="0">
                <a:solidFill>
                  <a:srgbClr val="240FA1"/>
                </a:solidFill>
              </a:rPr>
              <a:t> </a:t>
            </a:r>
            <a:r>
              <a:rPr lang="fr-FR" sz="4400" b="1" dirty="0" err="1" smtClean="0">
                <a:solidFill>
                  <a:srgbClr val="240FA1"/>
                </a:solidFill>
              </a:rPr>
              <a:t>helou</a:t>
            </a:r>
            <a:endParaRPr lang="fr-FR" sz="4400" b="1" dirty="0">
              <a:solidFill>
                <a:srgbClr val="240FA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AB4ABF27-7E7F-4247-A89F-09449817F029}" type="datetime1">
              <a:rPr lang="fr-FR" smtClean="0"/>
              <a:pPr/>
              <a:t>14/12/2022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9ADB48C-CB42-40CE-A37D-920A8D7D5803}" type="slidenum">
              <a:rPr lang="fr-FR"/>
              <a:pPr/>
              <a:t>31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D58A-3655-409C-9236-AFD87EE9E5AD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134284"/>
            <a:ext cx="5431225" cy="57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37749" y="6290156"/>
            <a:ext cx="6774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Schéma général des voies auditives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8520" y="1988840"/>
            <a:ext cx="339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240FA1"/>
                </a:solidFill>
              </a:rPr>
              <a:t>Relai thalamique</a:t>
            </a:r>
            <a:endParaRPr lang="fr-FR" sz="2800" b="1" dirty="0">
              <a:solidFill>
                <a:srgbClr val="240FA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661248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240FA1"/>
                </a:solidFill>
              </a:rPr>
              <a:t>CGM: corps genouillé médian</a:t>
            </a:r>
          </a:p>
          <a:p>
            <a:r>
              <a:rPr lang="fr-FR" b="1" dirty="0" smtClean="0">
                <a:solidFill>
                  <a:srgbClr val="240FA1"/>
                </a:solidFill>
              </a:rPr>
              <a:t>CGL: corps genouillé latéral</a:t>
            </a:r>
            <a:endParaRPr lang="fr-FR" b="1" dirty="0">
              <a:solidFill>
                <a:srgbClr val="240FA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PLETSCH B, MEGIOT J.L.  « physiologie de l’oreille » cours de 2</a:t>
            </a:r>
            <a:r>
              <a:rPr lang="fr-FR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année de médecine,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CONSTANZO L.S. (1995). PHYSIOLOGIE, chapitre 3: « </a:t>
            </a:r>
            <a:r>
              <a:rPr lang="fr-FR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Laudition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". 223p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DEE UNGLAUB SILVERTHORN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(Auteur),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ANDREW C SILVERTHORN, BRUCE R JOHNSON (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2007). </a:t>
            </a:r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Physiologie humaine : Une approche intégrée ». « L’audition ».</a:t>
            </a:r>
          </a:p>
          <a:p>
            <a:r>
              <a:rPr lang="fr-F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4. Anatomie de l'oreille - Orl Poitiers</a:t>
            </a:r>
          </a:p>
          <a:p>
            <a:r>
              <a:rPr lang="fr-FR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http://www.orlpoitiers.fr › anatomie-de-</a:t>
            </a:r>
            <a:r>
              <a:rPr lang="fr-FR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loreille</a:t>
            </a:r>
            <a:endParaRPr lang="fr-FR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0"/>
            <a:r>
              <a:rPr lang="fr-FR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5</a:t>
            </a:r>
            <a:r>
              <a:rPr lang="fr-FR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Audition: </a:t>
            </a:r>
            <a:r>
              <a:rPr lang="fr-FR" b="1" cap="small" dirty="0" smtClean="0">
                <a:solidFill>
                  <a:srgbClr val="0000FF"/>
                </a:solidFill>
              </a:rPr>
              <a:t>Accès à la </a:t>
            </a:r>
            <a:r>
              <a:rPr lang="fr-FR" b="1" cap="small" dirty="0" err="1" smtClean="0">
                <a:solidFill>
                  <a:srgbClr val="0000FF"/>
                </a:solidFill>
              </a:rPr>
              <a:t>video:https://youtu.be/PNjOKVaIJLw</a:t>
            </a:r>
            <a:r>
              <a:rPr lang="fr-FR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endParaRPr lang="fr-FR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i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fr-FR" b="1" dirty="0" smtClean="0">
                <a:solidFill>
                  <a:srgbClr val="0000FF"/>
                </a:solidFill>
              </a:rPr>
              <a:t>MARIANO-GOULART D.(2016). «  ELEMENTS DE BIOPHYSIQUE DE L'AUDITION ».</a:t>
            </a:r>
            <a:br>
              <a:rPr lang="fr-FR" b="1" dirty="0" smtClean="0">
                <a:solidFill>
                  <a:srgbClr val="0000FF"/>
                </a:solidFill>
              </a:rPr>
            </a:br>
            <a:r>
              <a:rPr lang="fr-FR" b="1" dirty="0" smtClean="0">
                <a:solidFill>
                  <a:srgbClr val="0000FF"/>
                </a:solidFill>
              </a:rPr>
              <a:t>Cours de DFGSM 2, UE neurosensoriel. Département de Médecine Nucléaire.</a:t>
            </a:r>
            <a:br>
              <a:rPr lang="fr-FR" b="1" dirty="0" smtClean="0">
                <a:solidFill>
                  <a:srgbClr val="0000FF"/>
                </a:solidFill>
              </a:rPr>
            </a:br>
            <a:r>
              <a:rPr lang="fr-FR" b="1" dirty="0" smtClean="0">
                <a:solidFill>
                  <a:srgbClr val="0000FF"/>
                </a:solidFill>
              </a:rPr>
              <a:t>Faculté de médecine &amp; CHRU de Montpellier.</a:t>
            </a:r>
          </a:p>
          <a:p>
            <a:r>
              <a:rPr lang="fr-FR" b="1" cap="small" dirty="0" smtClean="0">
                <a:solidFill>
                  <a:srgbClr val="0000FF"/>
                </a:solidFill>
              </a:rPr>
              <a:t>7. </a:t>
            </a:r>
            <a:r>
              <a:rPr lang="fr-FR" b="1" dirty="0" smtClean="0">
                <a:solidFill>
                  <a:srgbClr val="0000FF"/>
                </a:solidFill>
                <a:hlinkClick r:id="rId3"/>
              </a:rPr>
              <a:t>PUJOL</a:t>
            </a:r>
            <a:r>
              <a:rPr lang="fr-FR" b="1" dirty="0" smtClean="0">
                <a:solidFill>
                  <a:srgbClr val="0000FF"/>
                </a:solidFill>
              </a:rPr>
              <a:t> R, </a:t>
            </a:r>
            <a:r>
              <a:rPr lang="fr-FR" b="1" dirty="0" smtClean="0">
                <a:solidFill>
                  <a:srgbClr val="0000FF"/>
                </a:solidFill>
                <a:hlinkClick r:id="rId4"/>
              </a:rPr>
              <a:t>NOUVIAN</a:t>
            </a:r>
            <a:r>
              <a:rPr lang="fr-FR" b="1" dirty="0" smtClean="0">
                <a:solidFill>
                  <a:srgbClr val="0000FF"/>
                </a:solidFill>
              </a:rPr>
              <a:t> R, </a:t>
            </a:r>
            <a:r>
              <a:rPr lang="fr-FR" b="1" dirty="0" smtClean="0">
                <a:solidFill>
                  <a:srgbClr val="0000FF"/>
                </a:solidFill>
                <a:hlinkClick r:id="rId5"/>
              </a:rPr>
              <a:t>LENOIR</a:t>
            </a:r>
            <a:r>
              <a:rPr lang="fr-FR" b="1" dirty="0" smtClean="0">
                <a:solidFill>
                  <a:srgbClr val="0000FF"/>
                </a:solidFill>
              </a:rPr>
              <a:t> M </a:t>
            </a:r>
            <a:r>
              <a:rPr lang="fr-FR" b="1" dirty="0" smtClean="0">
                <a:solidFill>
                  <a:srgbClr val="0000FF"/>
                </a:solidFill>
              </a:rPr>
              <a:t>(2016). «  Cellules Ciliées généralités. ». </a:t>
            </a:r>
            <a:endParaRPr lang="fr-FR" b="1" dirty="0" smtClean="0">
              <a:solidFill>
                <a:srgbClr val="0000FF"/>
              </a:solidFill>
            </a:endParaRPr>
          </a:p>
          <a:p>
            <a:r>
              <a:rPr lang="fr-FR" b="1" dirty="0" smtClean="0">
                <a:solidFill>
                  <a:srgbClr val="0000FF"/>
                </a:solidFill>
              </a:rPr>
              <a:t>8. MUDRY A. « </a:t>
            </a:r>
            <a:r>
              <a:rPr lang="fr-FR" b="1" dirty="0" smtClean="0">
                <a:solidFill>
                  <a:srgbClr val="0000FF"/>
                </a:solidFill>
              </a:rPr>
              <a:t>O</a:t>
            </a:r>
            <a:r>
              <a:rPr lang="fr-FR" b="1" dirty="0" smtClean="0">
                <a:solidFill>
                  <a:srgbClr val="0000FF"/>
                </a:solidFill>
              </a:rPr>
              <a:t>tologie. Anatomie et physiologie de l’oreille ». </a:t>
            </a:r>
            <a:endParaRPr lang="fr-FR" b="1" dirty="0" smtClean="0">
              <a:solidFill>
                <a:srgbClr val="0000FF"/>
              </a:solidFill>
            </a:endParaRPr>
          </a:p>
          <a:p>
            <a:pPr lvl="0"/>
            <a:endParaRPr lang="fr-FR" b="1" cap="small" dirty="0" smtClean="0">
              <a:solidFill>
                <a:srgbClr val="0000FF"/>
              </a:solidFill>
            </a:endParaRPr>
          </a:p>
          <a:p>
            <a:endParaRPr lang="fr-FR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0"/>
            <a:endParaRPr lang="fr-FR" b="1" dirty="0">
              <a:solidFill>
                <a:srgbClr val="0000FF"/>
              </a:solidFill>
            </a:endParaRPr>
          </a:p>
          <a:p>
            <a:endParaRPr lang="fr-FR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Arial" pitchFamily="34" charset="0"/>
              <a:buChar char="•"/>
            </a:pPr>
            <a:endParaRPr lang="fr-F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4462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</a:rPr>
              <a:t>REFERENCES BIBLIOGRAPHIQUES</a:t>
            </a:r>
            <a:endParaRPr lang="fr-FR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62074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3.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plan d’étude d’une fonction sensorielle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A54A-93EB-4A4E-AB09-00C4CECC63DA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76470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Signal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	onde em / onde acoustique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fr-FR" sz="3200" dirty="0" smtClean="0"/>
              <a:t> </a:t>
            </a:r>
            <a:r>
              <a:rPr lang="fr-FR" sz="1200" b="1" dirty="0" smtClean="0"/>
              <a:t>em = rayonnements électromagnétiques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Capteur 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		globe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oculaire / oreille externe</a:t>
            </a: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						moyenne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Transcodeur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	rétine/cochlée 		PA</a:t>
            </a:r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							codage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	voies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nerveuses</a:t>
            </a:r>
          </a:p>
          <a:p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					Intégration corticale</a:t>
            </a:r>
          </a:p>
          <a:p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Centres nerveux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	 	Interprétation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arenthèse fermante 8"/>
          <p:cNvSpPr/>
          <p:nvPr/>
        </p:nvSpPr>
        <p:spPr>
          <a:xfrm>
            <a:off x="5868144" y="3429000"/>
            <a:ext cx="216024" cy="1656184"/>
          </a:xfrm>
          <a:prstGeom prst="rightBracket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55576" y="1268760"/>
            <a:ext cx="0" cy="648072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55576" y="2276872"/>
            <a:ext cx="0" cy="108012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55576" y="3717032"/>
            <a:ext cx="0" cy="108012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27584" y="5157192"/>
            <a:ext cx="0" cy="108012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75856" y="6453336"/>
            <a:ext cx="1080120" cy="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572000" y="5805264"/>
            <a:ext cx="0" cy="792088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91824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0000FF"/>
                </a:solidFill>
              </a:rPr>
              <a:t>L</a:t>
            </a:r>
            <a:r>
              <a:rPr lang="fr-FR" sz="2800" b="1" dirty="0" smtClean="0">
                <a:solidFill>
                  <a:srgbClr val="0000FF"/>
                </a:solidFill>
              </a:rPr>
              <a:t>’audition est la perception des sons par l’ouïe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Définition du son</a:t>
            </a:r>
            <a:r>
              <a:rPr lang="fr-FR" sz="2800" dirty="0" smtClean="0"/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Le son est l’effet de la vibration (de l’air) par un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déplacement local des particules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Propagation différente selon les milieux:</a:t>
            </a:r>
          </a:p>
          <a:p>
            <a:pPr lvl="1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Air: 340m/s</a:t>
            </a:r>
          </a:p>
          <a:p>
            <a:pPr lvl="1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Eau: 1500m/s</a:t>
            </a:r>
          </a:p>
          <a:p>
            <a:pPr lvl="1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rgbClr val="0000FF"/>
                </a:solidFill>
              </a:rPr>
              <a:t>Fonte: 3000m/s</a:t>
            </a:r>
            <a:endParaRPr lang="fr-FR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476672"/>
            <a:ext cx="8496944" cy="43211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paramètres du son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F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Intensité du son 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F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s’exprime en Décibels (sa force)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240F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F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Fréquence du son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F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s’exprime en Hertz (grave, aigu, pur ou bruit 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240F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F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Durée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240F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Intensité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Echelle logarithmique: lorsqu’on </a:t>
            </a:r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200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3200" b="1" dirty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32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e nombre de sources sonores , on </a:t>
            </a:r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ajoute 3 dB</a:t>
            </a:r>
          </a:p>
          <a:p>
            <a:pPr>
              <a:lnSpc>
                <a:spcPct val="80000"/>
              </a:lnSpc>
            </a:pPr>
            <a:endParaRPr lang="fr-FR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fr-FR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si 10 personnes émettent 	60 	dB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fr-FR" sz="2800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</a:t>
            </a: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20 personnes émettront  		dB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fr-FR" sz="2800" b="1" dirty="0" smtClean="0">
              <a:solidFill>
                <a:srgbClr val="240FA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</a:t>
            </a: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</a:rPr>
              <a:t> 40 personnes émettront  		dB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fr-FR" sz="2800" b="1" dirty="0" smtClean="0">
                <a:solidFill>
                  <a:srgbClr val="240FA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  80 personnes émettront   		dB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D58A-3655-409C-9236-AFD87EE9E5AD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EC31-FD79-4243-92A6-BD0EA410298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69269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130 dB : avion à réaction au décollage à une distance de 25m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120 dB : coup de tonnerre à proximité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110 dB : train passant à proximité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100 dB : atelier de chaudronnerie en pleine activité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90 dB : bruit de circulation intense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80 dB : rue animée, salle de réunion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70 dB : intérieur d'un train en marche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60 dB : conversation courante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50 dB : appartement normal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40 dB : extérieur calme, campagne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30 dB : appartement dans quartier calme</a:t>
            </a:r>
            <a:b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</a:br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10 dB : studio d'enregistrement</a:t>
            </a:r>
          </a:p>
          <a:p>
            <a:r>
              <a:rPr lang="fr-FR" sz="2400" b="1" dirty="0" smtClean="0">
                <a:solidFill>
                  <a:srgbClr val="240FA1"/>
                </a:solidFill>
                <a:latin typeface="Albertus Medium" pitchFamily="34" charset="0"/>
              </a:rPr>
              <a:t>0 dB : seuil d'audibilité</a:t>
            </a:r>
            <a:endParaRPr lang="fr-FR" sz="2400" b="1" dirty="0">
              <a:solidFill>
                <a:srgbClr val="240FA1"/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7606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FREQUENCE (Hz)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672"/>
            <a:ext cx="8686800" cy="619268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C’est le nombre </a:t>
            </a:r>
            <a:r>
              <a:rPr lang="fr-FR" sz="2800" b="1" dirty="0">
                <a:solidFill>
                  <a:srgbClr val="240FA1"/>
                </a:solidFill>
              </a:rPr>
              <a:t>de vibrations par seconde</a:t>
            </a:r>
          </a:p>
          <a:p>
            <a:pPr>
              <a:buFontTx/>
              <a:buNone/>
            </a:pPr>
            <a:r>
              <a:rPr lang="fr-FR" sz="2800" b="1" dirty="0">
                <a:solidFill>
                  <a:srgbClr val="FF0000"/>
                </a:solidFill>
              </a:rPr>
              <a:t>+</a:t>
            </a:r>
            <a:r>
              <a:rPr lang="fr-FR" sz="2800" b="1" dirty="0">
                <a:solidFill>
                  <a:srgbClr val="240FA1"/>
                </a:solidFill>
              </a:rPr>
              <a:t> </a:t>
            </a:r>
            <a:r>
              <a:rPr lang="fr-FR" sz="2800" b="1" dirty="0" smtClean="0">
                <a:solidFill>
                  <a:srgbClr val="240FA1"/>
                </a:solidFill>
              </a:rPr>
              <a:t>le </a:t>
            </a:r>
            <a:r>
              <a:rPr lang="fr-FR" sz="2800" b="1" dirty="0">
                <a:solidFill>
                  <a:srgbClr val="240FA1"/>
                </a:solidFill>
              </a:rPr>
              <a:t>nombre de vibrations /sec est important : </a:t>
            </a:r>
            <a:r>
              <a:rPr lang="fr-FR" sz="2800" b="1" dirty="0">
                <a:solidFill>
                  <a:srgbClr val="FF0000"/>
                </a:solidFill>
              </a:rPr>
              <a:t>+</a:t>
            </a:r>
            <a:r>
              <a:rPr lang="fr-FR" sz="2800" b="1" dirty="0">
                <a:solidFill>
                  <a:srgbClr val="240FA1"/>
                </a:solidFill>
              </a:rPr>
              <a:t> le son est </a:t>
            </a:r>
            <a:r>
              <a:rPr lang="fr-FR" sz="2800" b="1" dirty="0" smtClean="0">
                <a:solidFill>
                  <a:srgbClr val="240FA1"/>
                </a:solidFill>
              </a:rPr>
              <a:t>aigu</a:t>
            </a:r>
          </a:p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Son aigu : (fréquences élevées</a:t>
            </a:r>
            <a:r>
              <a:rPr lang="fr-FR" sz="2800" dirty="0" smtClean="0"/>
              <a:t>)</a:t>
            </a:r>
            <a:endParaRPr lang="fr-FR" sz="2800" b="1" dirty="0">
              <a:solidFill>
                <a:srgbClr val="240FA1"/>
              </a:solidFill>
            </a:endParaRPr>
          </a:p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Bande </a:t>
            </a:r>
            <a:r>
              <a:rPr lang="fr-FR" sz="2800" b="1" dirty="0">
                <a:solidFill>
                  <a:srgbClr val="240FA1"/>
                </a:solidFill>
              </a:rPr>
              <a:t>passante </a:t>
            </a:r>
            <a:endParaRPr lang="fr-FR" sz="2800" b="1" dirty="0" smtClean="0">
              <a:solidFill>
                <a:srgbClr val="240FA1"/>
              </a:solidFill>
            </a:endParaRPr>
          </a:p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de </a:t>
            </a:r>
            <a:r>
              <a:rPr lang="fr-FR" sz="2800" b="1" dirty="0">
                <a:solidFill>
                  <a:srgbClr val="240FA1"/>
                </a:solidFill>
              </a:rPr>
              <a:t>l’oreille : </a:t>
            </a:r>
          </a:p>
          <a:p>
            <a:pPr lvl="1">
              <a:buFont typeface="Tahoma" pitchFamily="34" charset="0"/>
              <a:buNone/>
            </a:pPr>
            <a:r>
              <a:rPr lang="fr-FR" b="1" dirty="0" smtClean="0">
                <a:solidFill>
                  <a:srgbClr val="240FA1"/>
                </a:solidFill>
              </a:rPr>
              <a:t>16 </a:t>
            </a:r>
            <a:r>
              <a:rPr lang="fr-FR" b="1" dirty="0">
                <a:solidFill>
                  <a:srgbClr val="240FA1"/>
                </a:solidFill>
              </a:rPr>
              <a:t>- 16000 </a:t>
            </a:r>
            <a:r>
              <a:rPr lang="fr-FR" b="1" dirty="0" smtClean="0">
                <a:solidFill>
                  <a:srgbClr val="240FA1"/>
                </a:solidFill>
              </a:rPr>
              <a:t>Hz- 20 000 Hz</a:t>
            </a:r>
            <a:endParaRPr lang="fr-FR" b="1" dirty="0">
              <a:solidFill>
                <a:srgbClr val="240FA1"/>
              </a:solidFill>
            </a:endParaRPr>
          </a:p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Les </a:t>
            </a:r>
            <a:r>
              <a:rPr lang="fr-FR" sz="2800" b="1" dirty="0">
                <a:solidFill>
                  <a:srgbClr val="240FA1"/>
                </a:solidFill>
              </a:rPr>
              <a:t>fréquences étudiées en pratique : </a:t>
            </a:r>
            <a:r>
              <a:rPr lang="fr-FR" sz="2800" b="1" dirty="0" smtClean="0">
                <a:solidFill>
                  <a:srgbClr val="240FA1"/>
                </a:solidFill>
              </a:rPr>
              <a:t>Son grave : (fréquences basses) </a:t>
            </a:r>
            <a:endParaRPr lang="fr-FR" sz="2800" b="1" dirty="0">
              <a:solidFill>
                <a:srgbClr val="240FA1"/>
              </a:solidFill>
            </a:endParaRPr>
          </a:p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Voix </a:t>
            </a:r>
            <a:r>
              <a:rPr lang="fr-FR" sz="2800" b="1" dirty="0">
                <a:solidFill>
                  <a:srgbClr val="240FA1"/>
                </a:solidFill>
              </a:rPr>
              <a:t>humaine : </a:t>
            </a:r>
            <a:endParaRPr lang="fr-FR" sz="2800" b="1" dirty="0" smtClean="0">
              <a:solidFill>
                <a:srgbClr val="240FA1"/>
              </a:solidFill>
            </a:endParaRPr>
          </a:p>
          <a:p>
            <a:pPr>
              <a:buFontTx/>
              <a:buNone/>
            </a:pPr>
            <a:r>
              <a:rPr lang="fr-FR" sz="2800" b="1" dirty="0" smtClean="0">
                <a:solidFill>
                  <a:srgbClr val="240FA1"/>
                </a:solidFill>
              </a:rPr>
              <a:t> </a:t>
            </a:r>
            <a:r>
              <a:rPr lang="fr-FR" sz="2800" b="1" dirty="0">
                <a:solidFill>
                  <a:srgbClr val="240FA1"/>
                </a:solidFill>
              </a:rPr>
              <a:t>500 - 2000 Hz.</a:t>
            </a:r>
          </a:p>
        </p:txBody>
      </p:sp>
      <p:pic>
        <p:nvPicPr>
          <p:cNvPr id="289796" name="Picture 4" descr="sonaig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69904" y="2830596"/>
            <a:ext cx="4038600" cy="1318484"/>
          </a:xfrm>
          <a:noFill/>
          <a:ln/>
        </p:spPr>
      </p:pic>
      <p:pic>
        <p:nvPicPr>
          <p:cNvPr id="289798" name="Picture 6" descr="songrav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4918099"/>
            <a:ext cx="4038600" cy="1319213"/>
          </a:xfrm>
          <a:noFill/>
          <a:ln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FBB-FC14-437F-9F20-72961FC8CA46}" type="datetime1">
              <a:rPr lang="fr-FR" smtClean="0"/>
              <a:pPr/>
              <a:t>14/12/2022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9A0F-65CD-44D5-A8D9-DED7DA222CC3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724128" y="630932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240FA1"/>
                </a:solidFill>
              </a:rPr>
              <a:t>Pr </a:t>
            </a:r>
            <a:r>
              <a:rPr lang="fr-FR" b="1" dirty="0" err="1" smtClean="0">
                <a:solidFill>
                  <a:srgbClr val="240FA1"/>
                </a:solidFill>
              </a:rPr>
              <a:t>Kania</a:t>
            </a:r>
            <a:r>
              <a:rPr lang="fr-FR" b="1" dirty="0" smtClean="0">
                <a:solidFill>
                  <a:srgbClr val="240FA1"/>
                </a:solidFill>
              </a:rPr>
              <a:t> R.</a:t>
            </a:r>
            <a:endParaRPr lang="fr-FR" b="1" dirty="0">
              <a:solidFill>
                <a:srgbClr val="240FA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Affichage à l'écran (4:3)</PresentationFormat>
  <Paragraphs>244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3. plan d’étude d’une fonction sensorielle</vt:lpstr>
      <vt:lpstr>Diapositive 5</vt:lpstr>
      <vt:lpstr>Diapositive 6</vt:lpstr>
      <vt:lpstr>Diapositive 7</vt:lpstr>
      <vt:lpstr>Diapositive 8</vt:lpstr>
      <vt:lpstr>FREQUENCE (Hz)</vt:lpstr>
      <vt:lpstr>Diapositive 10</vt:lpstr>
      <vt:lpstr>Diapositive 11</vt:lpstr>
      <vt:lpstr>L’oreille humaine</vt:lpstr>
      <vt:lpstr>Oreille Externe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RÔLE DE L’OREILLE MOYENNE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Le rôle du vestibule  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</dc:creator>
  <cp:lastModifiedBy>Fa</cp:lastModifiedBy>
  <cp:revision>8</cp:revision>
  <dcterms:created xsi:type="dcterms:W3CDTF">2022-12-13T17:08:55Z</dcterms:created>
  <dcterms:modified xsi:type="dcterms:W3CDTF">2022-12-14T18:50:12Z</dcterms:modified>
</cp:coreProperties>
</file>