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44" r:id="rId1"/>
  </p:sldMasterIdLst>
  <p:notesMasterIdLst>
    <p:notesMasterId r:id="rId27"/>
  </p:notesMasterIdLst>
  <p:sldIdLst>
    <p:sldId id="266" r:id="rId2"/>
    <p:sldId id="267" r:id="rId3"/>
    <p:sldId id="282" r:id="rId4"/>
    <p:sldId id="257" r:id="rId5"/>
    <p:sldId id="258" r:id="rId6"/>
    <p:sldId id="259" r:id="rId7"/>
    <p:sldId id="260" r:id="rId8"/>
    <p:sldId id="268" r:id="rId9"/>
    <p:sldId id="280" r:id="rId10"/>
    <p:sldId id="261" r:id="rId11"/>
    <p:sldId id="269" r:id="rId12"/>
    <p:sldId id="283" r:id="rId13"/>
    <p:sldId id="277" r:id="rId14"/>
    <p:sldId id="262" r:id="rId15"/>
    <p:sldId id="270" r:id="rId16"/>
    <p:sldId id="278" r:id="rId17"/>
    <p:sldId id="281" r:id="rId18"/>
    <p:sldId id="263" r:id="rId19"/>
    <p:sldId id="279" r:id="rId20"/>
    <p:sldId id="271" r:id="rId21"/>
    <p:sldId id="272" r:id="rId22"/>
    <p:sldId id="273" r:id="rId23"/>
    <p:sldId id="274" r:id="rId24"/>
    <p:sldId id="275" r:id="rId25"/>
    <p:sldId id="276" r:id="rId2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656" y="-2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E5F908-98B1-466C-B6FD-157ECFD4FCEF}" type="datetimeFigureOut">
              <a:rPr lang="fr-FR" smtClean="0"/>
              <a:pPr/>
              <a:t>22/11/2022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2DB1E1-9F5F-4146-B77D-540D9EA78999}" type="slidenum">
              <a:rPr lang="fr-FR" smtClean="0"/>
              <a:pPr/>
              <a:t>‹N°›</a:t>
            </a:fld>
            <a:endParaRPr lang="fr-FR"/>
          </a:p>
        </p:txBody>
      </p:sp>
    </p:spTree>
    <p:extLst>
      <p:ext uri="{BB962C8B-B14F-4D97-AF65-F5344CB8AC3E}">
        <p14:creationId xmlns:p14="http://schemas.microsoft.com/office/powerpoint/2010/main" val="5863592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AA2DB1E1-9F5F-4146-B77D-540D9EA78999}" type="slidenum">
              <a:rPr lang="fr-FR" smtClean="0"/>
              <a:pPr/>
              <a:t>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AA2DB1E1-9F5F-4146-B77D-540D9EA78999}" type="slidenum">
              <a:rPr lang="fr-FR" smtClean="0"/>
              <a:pPr/>
              <a:t>2</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AA2DB1E1-9F5F-4146-B77D-540D9EA78999}" type="slidenum">
              <a:rPr lang="fr-FR" smtClean="0"/>
              <a:pPr/>
              <a:t>3</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A2DB1E1-9F5F-4146-B77D-540D9EA78999}" type="slidenum">
              <a:rPr lang="fr-FR" smtClean="0"/>
              <a:pPr/>
              <a:t>8</a:t>
            </a:fld>
            <a:endParaRPr lang="fr-FR"/>
          </a:p>
        </p:txBody>
      </p:sp>
    </p:spTree>
    <p:extLst>
      <p:ext uri="{BB962C8B-B14F-4D97-AF65-F5344CB8AC3E}">
        <p14:creationId xmlns:p14="http://schemas.microsoft.com/office/powerpoint/2010/main" val="22854909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AA2DB1E1-9F5F-4146-B77D-540D9EA78999}" type="slidenum">
              <a:rPr lang="fr-FR" smtClean="0"/>
              <a:pPr/>
              <a:t>13</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AA2DB1E1-9F5F-4146-B77D-540D9EA78999}" type="slidenum">
              <a:rPr lang="fr-FR" smtClean="0"/>
              <a:pPr/>
              <a:t>14</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extBox 7"/>
          <p:cNvSpPr txBox="1"/>
          <p:nvPr/>
        </p:nvSpPr>
        <p:spPr>
          <a:xfrm>
            <a:off x="1828800" y="3159760"/>
            <a:ext cx="457200" cy="1034129"/>
          </a:xfrm>
          <a:prstGeom prst="rect">
            <a:avLst/>
          </a:prstGeom>
          <a:noFill/>
        </p:spPr>
        <p:txBody>
          <a:bodyPr wrap="square" lIns="0" tIns="9144" rIns="0" bIns="9144" rtlCol="0" anchor="ctr"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2" name="Title 1"/>
          <p:cNvSpPr>
            <a:spLocks noGrp="1"/>
          </p:cNvSpPr>
          <p:nvPr>
            <p:ph type="ctrTitle"/>
          </p:nvPr>
        </p:nvSpPr>
        <p:spPr>
          <a:xfrm>
            <a:off x="777240" y="1219200"/>
            <a:ext cx="7543800" cy="2152650"/>
          </a:xfrm>
        </p:spPr>
        <p:txBody>
          <a:bodyPr>
            <a:noAutofit/>
          </a:bodyPr>
          <a:lstStyle>
            <a:lvl1pPr>
              <a:defRPr sz="6000">
                <a:solidFill>
                  <a:schemeClr val="tx1"/>
                </a:solidFill>
              </a:defRPr>
            </a:lvl1pPr>
          </a:lstStyle>
          <a:p>
            <a:r>
              <a:rPr lang="fr-FR" smtClean="0"/>
              <a:t>Modifiez le style du titre</a:t>
            </a:r>
            <a:endParaRPr lang="en-US" dirty="0"/>
          </a:p>
        </p:txBody>
      </p:sp>
      <p:sp>
        <p:nvSpPr>
          <p:cNvPr id="3" name="Subtitle 2"/>
          <p:cNvSpPr>
            <a:spLocks noGrp="1"/>
          </p:cNvSpPr>
          <p:nvPr>
            <p:ph type="subTitle" idx="1"/>
          </p:nvPr>
        </p:nvSpPr>
        <p:spPr>
          <a:xfrm>
            <a:off x="2133600" y="3375491"/>
            <a:ext cx="6172200" cy="685800"/>
          </a:xfrm>
        </p:spPr>
        <p:txBody>
          <a:bodyPr anchor="ct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15" name="Date Placeholder 14"/>
          <p:cNvSpPr>
            <a:spLocks noGrp="1"/>
          </p:cNvSpPr>
          <p:nvPr>
            <p:ph type="dt" sz="half" idx="10"/>
          </p:nvPr>
        </p:nvSpPr>
        <p:spPr/>
        <p:txBody>
          <a:bodyPr/>
          <a:lstStyle/>
          <a:p>
            <a:fld id="{3FE6A4E9-1E8F-496F-845C-959B42FA2BD2}" type="datetimeFigureOut">
              <a:rPr lang="fr-FR" smtClean="0"/>
              <a:pPr/>
              <a:t>22/11/2022</a:t>
            </a:fld>
            <a:endParaRPr lang="fr-FR"/>
          </a:p>
        </p:txBody>
      </p:sp>
      <p:sp>
        <p:nvSpPr>
          <p:cNvPr id="16" name="Slide Number Placeholder 15"/>
          <p:cNvSpPr>
            <a:spLocks noGrp="1"/>
          </p:cNvSpPr>
          <p:nvPr>
            <p:ph type="sldNum" sz="quarter" idx="11"/>
          </p:nvPr>
        </p:nvSpPr>
        <p:spPr/>
        <p:txBody>
          <a:bodyPr/>
          <a:lstStyle/>
          <a:p>
            <a:fld id="{E729DDF4-8FE1-4966-B071-D0D21F95A992}" type="slidenum">
              <a:rPr lang="fr-FR" smtClean="0"/>
              <a:pPr/>
              <a:t>‹N°›</a:t>
            </a:fld>
            <a:endParaRPr lang="fr-FR"/>
          </a:p>
        </p:txBody>
      </p:sp>
      <p:sp>
        <p:nvSpPr>
          <p:cNvPr id="17" name="Footer Placeholder 16"/>
          <p:cNvSpPr>
            <a:spLocks noGrp="1"/>
          </p:cNvSpPr>
          <p:nvPr>
            <p:ph type="ftr" sz="quarter" idx="12"/>
          </p:nvPr>
        </p:nvSpPr>
        <p:spPr/>
        <p:txBody>
          <a:bodyPr/>
          <a:lstStyle/>
          <a:p>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a:xfrm>
            <a:off x="2133600" y="685801"/>
            <a:ext cx="5791200" cy="3505199"/>
          </a:xfrm>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3FE6A4E9-1E8F-496F-845C-959B42FA2BD2}" type="datetimeFigureOut">
              <a:rPr lang="fr-FR" smtClean="0"/>
              <a:pPr/>
              <a:t>22/11/2022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729DDF4-8FE1-4966-B071-D0D21F95A992}"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9600" y="609601"/>
            <a:ext cx="2133600" cy="518160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2895600" y="685801"/>
            <a:ext cx="5029200" cy="4572000"/>
          </a:xfrm>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3FE6A4E9-1E8F-496F-845C-959B42FA2BD2}" type="datetimeFigureOut">
              <a:rPr lang="fr-FR" smtClean="0"/>
              <a:pPr/>
              <a:t>22/11/2022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729DDF4-8FE1-4966-B071-D0D21F95A992}"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3" name="Title 12"/>
          <p:cNvSpPr>
            <a:spLocks noGrp="1"/>
          </p:cNvSpPr>
          <p:nvPr>
            <p:ph type="title"/>
          </p:nvPr>
        </p:nvSpPr>
        <p:spPr/>
        <p:txBody>
          <a:bodyPr/>
          <a:lstStyle/>
          <a:p>
            <a:r>
              <a:rPr lang="fr-FR" smtClean="0"/>
              <a:t>Modifiez le style du titre</a:t>
            </a:r>
            <a:endParaRPr lang="en-US"/>
          </a:p>
        </p:txBody>
      </p:sp>
      <p:sp>
        <p:nvSpPr>
          <p:cNvPr id="14" name="Date Placeholder 13"/>
          <p:cNvSpPr>
            <a:spLocks noGrp="1"/>
          </p:cNvSpPr>
          <p:nvPr>
            <p:ph type="dt" sz="half" idx="10"/>
          </p:nvPr>
        </p:nvSpPr>
        <p:spPr/>
        <p:txBody>
          <a:bodyPr/>
          <a:lstStyle/>
          <a:p>
            <a:fld id="{3FE6A4E9-1E8F-496F-845C-959B42FA2BD2}" type="datetimeFigureOut">
              <a:rPr lang="fr-FR" smtClean="0"/>
              <a:pPr/>
              <a:t>22/11/2022</a:t>
            </a:fld>
            <a:endParaRPr lang="fr-FR"/>
          </a:p>
        </p:txBody>
      </p:sp>
      <p:sp>
        <p:nvSpPr>
          <p:cNvPr id="15" name="Slide Number Placeholder 14"/>
          <p:cNvSpPr>
            <a:spLocks noGrp="1"/>
          </p:cNvSpPr>
          <p:nvPr>
            <p:ph type="sldNum" sz="quarter" idx="11"/>
          </p:nvPr>
        </p:nvSpPr>
        <p:spPr/>
        <p:txBody>
          <a:bodyPr/>
          <a:lstStyle/>
          <a:p>
            <a:fld id="{E729DDF4-8FE1-4966-B071-D0D21F95A992}" type="slidenum">
              <a:rPr lang="fr-FR" smtClean="0"/>
              <a:pPr/>
              <a:t>‹N°›</a:t>
            </a:fld>
            <a:endParaRPr lang="fr-FR"/>
          </a:p>
        </p:txBody>
      </p:sp>
      <p:sp>
        <p:nvSpPr>
          <p:cNvPr id="16" name="Footer Placeholder 15"/>
          <p:cNvSpPr>
            <a:spLocks noGrp="1"/>
          </p:cNvSpPr>
          <p:nvPr>
            <p:ph type="ftr" sz="quarter" idx="12"/>
          </p:nvPr>
        </p:nvSpPr>
        <p:spPr/>
        <p:txBody>
          <a:bodyPr/>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8" name="TextBox 7"/>
          <p:cNvSpPr txBox="1"/>
          <p:nvPr/>
        </p:nvSpPr>
        <p:spPr>
          <a:xfrm>
            <a:off x="4267200" y="4074497"/>
            <a:ext cx="457200" cy="1015663"/>
          </a:xfrm>
          <a:prstGeom prst="rect">
            <a:avLst/>
          </a:prstGeom>
          <a:noFill/>
        </p:spPr>
        <p:txBody>
          <a:bodyPr wrap="square" lIns="0" tIns="0" rIns="0" bIns="0" rtlCol="0" anchor="t"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3" name="Text Placeholder 2"/>
          <p:cNvSpPr>
            <a:spLocks noGrp="1"/>
          </p:cNvSpPr>
          <p:nvPr>
            <p:ph type="body" idx="1"/>
          </p:nvPr>
        </p:nvSpPr>
        <p:spPr>
          <a:xfrm>
            <a:off x="4572000" y="4267368"/>
            <a:ext cx="3733800" cy="731520"/>
          </a:xfrm>
        </p:spPr>
        <p:txBody>
          <a:bodyPr anchor="ctr">
            <a:normAutofit/>
          </a:bodyPr>
          <a:lstStyle>
            <a:lvl1pPr marL="0" indent="0">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12" name="Date Placeholder 11"/>
          <p:cNvSpPr>
            <a:spLocks noGrp="1"/>
          </p:cNvSpPr>
          <p:nvPr>
            <p:ph type="dt" sz="half" idx="10"/>
          </p:nvPr>
        </p:nvSpPr>
        <p:spPr/>
        <p:txBody>
          <a:bodyPr/>
          <a:lstStyle/>
          <a:p>
            <a:fld id="{3FE6A4E9-1E8F-496F-845C-959B42FA2BD2}" type="datetimeFigureOut">
              <a:rPr lang="fr-FR" smtClean="0"/>
              <a:pPr/>
              <a:t>22/11/2022</a:t>
            </a:fld>
            <a:endParaRPr lang="fr-FR"/>
          </a:p>
        </p:txBody>
      </p:sp>
      <p:sp>
        <p:nvSpPr>
          <p:cNvPr id="13" name="Slide Number Placeholder 12"/>
          <p:cNvSpPr>
            <a:spLocks noGrp="1"/>
          </p:cNvSpPr>
          <p:nvPr>
            <p:ph type="sldNum" sz="quarter" idx="11"/>
          </p:nvPr>
        </p:nvSpPr>
        <p:spPr/>
        <p:txBody>
          <a:bodyPr/>
          <a:lstStyle/>
          <a:p>
            <a:fld id="{E729DDF4-8FE1-4966-B071-D0D21F95A992}" type="slidenum">
              <a:rPr lang="fr-FR" smtClean="0"/>
              <a:pPr/>
              <a:t>‹N°›</a:t>
            </a:fld>
            <a:endParaRPr lang="fr-FR"/>
          </a:p>
        </p:txBody>
      </p:sp>
      <p:sp>
        <p:nvSpPr>
          <p:cNvPr id="14" name="Footer Placeholder 13"/>
          <p:cNvSpPr>
            <a:spLocks noGrp="1"/>
          </p:cNvSpPr>
          <p:nvPr>
            <p:ph type="ftr" sz="quarter" idx="12"/>
          </p:nvPr>
        </p:nvSpPr>
        <p:spPr/>
        <p:txBody>
          <a:bodyPr/>
          <a:lstStyle/>
          <a:p>
            <a:endParaRPr lang="fr-FR"/>
          </a:p>
        </p:txBody>
      </p:sp>
      <p:sp>
        <p:nvSpPr>
          <p:cNvPr id="4" name="Title 3"/>
          <p:cNvSpPr>
            <a:spLocks noGrp="1"/>
          </p:cNvSpPr>
          <p:nvPr>
            <p:ph type="title"/>
          </p:nvPr>
        </p:nvSpPr>
        <p:spPr>
          <a:xfrm>
            <a:off x="2286000" y="1905000"/>
            <a:ext cx="6035040" cy="2350008"/>
          </a:xfrm>
        </p:spPr>
        <p:txBody>
          <a:bodyPr/>
          <a:lstStyle>
            <a:lvl1pPr marL="0" algn="l" defTabSz="914400" rtl="0" eaLnBrk="1" latinLnBrk="0" hangingPunct="1">
              <a:spcBef>
                <a:spcPct val="0"/>
              </a:spcBef>
              <a:buNone/>
              <a:defRPr lang="en-US" sz="54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fr-FR" smtClean="0"/>
              <a:t>Modifiez le style du titre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3FE6A4E9-1E8F-496F-845C-959B42FA2BD2}" type="datetimeFigureOut">
              <a:rPr lang="fr-FR" smtClean="0"/>
              <a:pPr/>
              <a:t>22/11/2022</a:t>
            </a:fld>
            <a:endParaRPr lang="fr-FR"/>
          </a:p>
        </p:txBody>
      </p:sp>
      <p:sp>
        <p:nvSpPr>
          <p:cNvPr id="9" name="Slide Number Placeholder 8"/>
          <p:cNvSpPr>
            <a:spLocks noGrp="1"/>
          </p:cNvSpPr>
          <p:nvPr>
            <p:ph type="sldNum" sz="quarter" idx="11"/>
          </p:nvPr>
        </p:nvSpPr>
        <p:spPr/>
        <p:txBody>
          <a:bodyPr/>
          <a:lstStyle/>
          <a:p>
            <a:fld id="{E729DDF4-8FE1-4966-B071-D0D21F95A992}" type="slidenum">
              <a:rPr lang="fr-FR" smtClean="0"/>
              <a:pPr/>
              <a:t>‹N°›</a:t>
            </a:fld>
            <a:endParaRPr lang="fr-FR"/>
          </a:p>
        </p:txBody>
      </p:sp>
      <p:sp>
        <p:nvSpPr>
          <p:cNvPr id="10" name="Footer Placeholder 9"/>
          <p:cNvSpPr>
            <a:spLocks noGrp="1"/>
          </p:cNvSpPr>
          <p:nvPr>
            <p:ph type="ftr" sz="quarter" idx="12"/>
          </p:nvPr>
        </p:nvSpPr>
        <p:spPr/>
        <p:txBody>
          <a:bodyPr/>
          <a:lstStyle/>
          <a:p>
            <a:endParaRPr lang="fr-FR"/>
          </a:p>
        </p:txBody>
      </p:sp>
      <p:sp>
        <p:nvSpPr>
          <p:cNvPr id="11" name="Title 10"/>
          <p:cNvSpPr>
            <a:spLocks noGrp="1"/>
          </p:cNvSpPr>
          <p:nvPr>
            <p:ph type="title"/>
          </p:nvPr>
        </p:nvSpPr>
        <p:spPr/>
        <p:txBody>
          <a:bodyPr/>
          <a:lstStyle/>
          <a:p>
            <a:r>
              <a:rPr lang="fr-FR" smtClean="0"/>
              <a:t>Modifiez le style du titre</a:t>
            </a:r>
            <a:endParaRPr lang="en-US" dirty="0"/>
          </a:p>
        </p:txBody>
      </p:sp>
      <p:sp>
        <p:nvSpPr>
          <p:cNvPr id="5" name="Content Placeholder 4"/>
          <p:cNvSpPr>
            <a:spLocks noGrp="1"/>
          </p:cNvSpPr>
          <p:nvPr>
            <p:ph sz="quarter" idx="13"/>
          </p:nvPr>
        </p:nvSpPr>
        <p:spPr>
          <a:xfrm>
            <a:off x="1344168" y="658368"/>
            <a:ext cx="3273552" cy="34290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Content Placeholder 6"/>
          <p:cNvSpPr>
            <a:spLocks noGrp="1"/>
          </p:cNvSpPr>
          <p:nvPr>
            <p:ph sz="quarter" idx="14"/>
          </p:nvPr>
        </p:nvSpPr>
        <p:spPr>
          <a:xfrm>
            <a:off x="5029200" y="658368"/>
            <a:ext cx="3273552" cy="3432175"/>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4112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344168" y="1371600"/>
            <a:ext cx="3276600"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2920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029200" y="1371600"/>
            <a:ext cx="3273552"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3" name="TextBox 12"/>
          <p:cNvSpPr txBox="1"/>
          <p:nvPr/>
        </p:nvSpPr>
        <p:spPr>
          <a:xfrm>
            <a:off x="105664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8" name="TextBox 17"/>
          <p:cNvSpPr txBox="1"/>
          <p:nvPr/>
        </p:nvSpPr>
        <p:spPr>
          <a:xfrm>
            <a:off x="478028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2" name="Title 11"/>
          <p:cNvSpPr>
            <a:spLocks noGrp="1"/>
          </p:cNvSpPr>
          <p:nvPr>
            <p:ph type="title"/>
          </p:nvPr>
        </p:nvSpPr>
        <p:spPr/>
        <p:txBody>
          <a:bodyPr/>
          <a:lstStyle/>
          <a:p>
            <a:r>
              <a:rPr lang="fr-FR" smtClean="0"/>
              <a:t>Modifiez le style du titre</a:t>
            </a:r>
            <a:endParaRPr lang="en-US" dirty="0"/>
          </a:p>
        </p:txBody>
      </p:sp>
      <p:sp>
        <p:nvSpPr>
          <p:cNvPr id="14" name="Date Placeholder 13"/>
          <p:cNvSpPr>
            <a:spLocks noGrp="1"/>
          </p:cNvSpPr>
          <p:nvPr>
            <p:ph type="dt" sz="half" idx="10"/>
          </p:nvPr>
        </p:nvSpPr>
        <p:spPr/>
        <p:txBody>
          <a:bodyPr/>
          <a:lstStyle/>
          <a:p>
            <a:fld id="{3FE6A4E9-1E8F-496F-845C-959B42FA2BD2}" type="datetimeFigureOut">
              <a:rPr lang="fr-FR" smtClean="0"/>
              <a:pPr/>
              <a:t>22/11/2022</a:t>
            </a:fld>
            <a:endParaRPr lang="fr-FR"/>
          </a:p>
        </p:txBody>
      </p:sp>
      <p:sp>
        <p:nvSpPr>
          <p:cNvPr id="15" name="Slide Number Placeholder 14"/>
          <p:cNvSpPr>
            <a:spLocks noGrp="1"/>
          </p:cNvSpPr>
          <p:nvPr>
            <p:ph type="sldNum" sz="quarter" idx="11"/>
          </p:nvPr>
        </p:nvSpPr>
        <p:spPr/>
        <p:txBody>
          <a:bodyPr/>
          <a:lstStyle/>
          <a:p>
            <a:fld id="{E729DDF4-8FE1-4966-B071-D0D21F95A992}" type="slidenum">
              <a:rPr lang="fr-FR" smtClean="0"/>
              <a:pPr/>
              <a:t>‹N°›</a:t>
            </a:fld>
            <a:endParaRPr lang="fr-FR"/>
          </a:p>
        </p:txBody>
      </p:sp>
      <p:sp>
        <p:nvSpPr>
          <p:cNvPr id="16" name="Footer Placeholder 15"/>
          <p:cNvSpPr>
            <a:spLocks noGrp="1"/>
          </p:cNvSpPr>
          <p:nvPr>
            <p:ph type="ftr" sz="quarter" idx="12"/>
          </p:nvPr>
        </p:nvSpPr>
        <p:spPr/>
        <p:txBody>
          <a:bodyPr/>
          <a:lstStyle/>
          <a:p>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smtClean="0"/>
              <a:t>Modifiez le style du titre</a:t>
            </a:r>
            <a:endParaRPr lang="en-US"/>
          </a:p>
        </p:txBody>
      </p:sp>
      <p:sp>
        <p:nvSpPr>
          <p:cNvPr id="7" name="Date Placeholder 6"/>
          <p:cNvSpPr>
            <a:spLocks noGrp="1"/>
          </p:cNvSpPr>
          <p:nvPr>
            <p:ph type="dt" sz="half" idx="10"/>
          </p:nvPr>
        </p:nvSpPr>
        <p:spPr/>
        <p:txBody>
          <a:bodyPr/>
          <a:lstStyle/>
          <a:p>
            <a:fld id="{3FE6A4E9-1E8F-496F-845C-959B42FA2BD2}" type="datetimeFigureOut">
              <a:rPr lang="fr-FR" smtClean="0"/>
              <a:pPr/>
              <a:t>22/11/2022</a:t>
            </a:fld>
            <a:endParaRPr lang="fr-FR"/>
          </a:p>
        </p:txBody>
      </p:sp>
      <p:sp>
        <p:nvSpPr>
          <p:cNvPr id="8" name="Slide Number Placeholder 7"/>
          <p:cNvSpPr>
            <a:spLocks noGrp="1"/>
          </p:cNvSpPr>
          <p:nvPr>
            <p:ph type="sldNum" sz="quarter" idx="11"/>
          </p:nvPr>
        </p:nvSpPr>
        <p:spPr/>
        <p:txBody>
          <a:bodyPr/>
          <a:lstStyle/>
          <a:p>
            <a:fld id="{E729DDF4-8FE1-4966-B071-D0D21F95A992}" type="slidenum">
              <a:rPr lang="fr-FR" smtClean="0"/>
              <a:pPr/>
              <a:t>‹N°›</a:t>
            </a:fld>
            <a:endParaRPr lang="fr-FR"/>
          </a:p>
        </p:txBody>
      </p:sp>
      <p:sp>
        <p:nvSpPr>
          <p:cNvPr id="9" name="Footer Placeholder 8"/>
          <p:cNvSpPr>
            <a:spLocks noGrp="1"/>
          </p:cNvSpPr>
          <p:nvPr>
            <p:ph type="ftr" sz="quarter" idx="12"/>
          </p:nvPr>
        </p:nvSpPr>
        <p:spPr/>
        <p:txBody>
          <a:bodyPr/>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FE6A4E9-1E8F-496F-845C-959B42FA2BD2}" type="datetimeFigureOut">
              <a:rPr lang="fr-FR" smtClean="0"/>
              <a:pPr/>
              <a:t>22/11/2022</a:t>
            </a:fld>
            <a:endParaRPr lang="fr-FR"/>
          </a:p>
        </p:txBody>
      </p:sp>
      <p:sp>
        <p:nvSpPr>
          <p:cNvPr id="6" name="Slide Number Placeholder 5"/>
          <p:cNvSpPr>
            <a:spLocks noGrp="1"/>
          </p:cNvSpPr>
          <p:nvPr>
            <p:ph type="sldNum" sz="quarter" idx="11"/>
          </p:nvPr>
        </p:nvSpPr>
        <p:spPr/>
        <p:txBody>
          <a:bodyPr/>
          <a:lstStyle/>
          <a:p>
            <a:fld id="{E729DDF4-8FE1-4966-B071-D0D21F95A992}" type="slidenum">
              <a:rPr lang="fr-FR" smtClean="0"/>
              <a:pPr/>
              <a:t>‹N°›</a:t>
            </a:fld>
            <a:endParaRPr lang="fr-FR"/>
          </a:p>
        </p:txBody>
      </p:sp>
      <p:sp>
        <p:nvSpPr>
          <p:cNvPr id="7" name="Footer Placeholder 6"/>
          <p:cNvSpPr>
            <a:spLocks noGrp="1"/>
          </p:cNvSpPr>
          <p:nvPr>
            <p:ph type="ftr" sz="quarter" idx="12"/>
          </p:nvPr>
        </p:nvSpPr>
        <p:spPr/>
        <p:txBody>
          <a:bodyPr/>
          <a:lstStyle/>
          <a:p>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9" name="TextBox 8"/>
          <p:cNvSpPr txBox="1"/>
          <p:nvPr/>
        </p:nvSpPr>
        <p:spPr>
          <a:xfrm>
            <a:off x="5328920" y="1774588"/>
            <a:ext cx="457200" cy="1231106"/>
          </a:xfrm>
          <a:prstGeom prst="rect">
            <a:avLst/>
          </a:prstGeom>
          <a:noFill/>
        </p:spPr>
        <p:txBody>
          <a:bodyPr wrap="square" lIns="0" tIns="0" rIns="0" bIns="0" rtlCol="0" anchor="t" anchorCtr="0">
            <a:spAutoFit/>
          </a:bodyPr>
          <a:lstStyle/>
          <a:p>
            <a:r>
              <a:rPr lang="en-US" sz="8000" dirty="0" smtClean="0">
                <a:effectLst>
                  <a:outerShdw blurRad="38100" dist="38100" dir="2700000" algn="tl">
                    <a:srgbClr val="000000">
                      <a:alpha val="43137"/>
                    </a:srgbClr>
                  </a:outerShdw>
                </a:effectLst>
                <a:latin typeface="+mn-lt"/>
              </a:rPr>
              <a:t>{</a:t>
            </a:r>
            <a:endParaRPr lang="en-US" sz="8000" dirty="0">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838200" y="685801"/>
            <a:ext cx="4343400" cy="3429000"/>
          </a:xfrm>
        </p:spPr>
        <p:txBody>
          <a:bodyPr anchor="ct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5715000" y="685801"/>
            <a:ext cx="2590800" cy="3429000"/>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5" name="Date Placeholder 14"/>
          <p:cNvSpPr>
            <a:spLocks noGrp="1"/>
          </p:cNvSpPr>
          <p:nvPr>
            <p:ph type="dt" sz="half" idx="10"/>
          </p:nvPr>
        </p:nvSpPr>
        <p:spPr/>
        <p:txBody>
          <a:bodyPr/>
          <a:lstStyle/>
          <a:p>
            <a:fld id="{3FE6A4E9-1E8F-496F-845C-959B42FA2BD2}" type="datetimeFigureOut">
              <a:rPr lang="fr-FR" smtClean="0"/>
              <a:pPr/>
              <a:t>22/11/2022</a:t>
            </a:fld>
            <a:endParaRPr lang="fr-FR"/>
          </a:p>
        </p:txBody>
      </p:sp>
      <p:sp>
        <p:nvSpPr>
          <p:cNvPr id="16" name="Slide Number Placeholder 15"/>
          <p:cNvSpPr>
            <a:spLocks noGrp="1"/>
          </p:cNvSpPr>
          <p:nvPr>
            <p:ph type="sldNum" sz="quarter" idx="11"/>
          </p:nvPr>
        </p:nvSpPr>
        <p:spPr/>
        <p:txBody>
          <a:bodyPr/>
          <a:lstStyle/>
          <a:p>
            <a:fld id="{E729DDF4-8FE1-4966-B071-D0D21F95A992}" type="slidenum">
              <a:rPr lang="fr-FR" smtClean="0"/>
              <a:pPr/>
              <a:t>‹N°›</a:t>
            </a:fld>
            <a:endParaRPr lang="fr-FR"/>
          </a:p>
        </p:txBody>
      </p:sp>
      <p:sp>
        <p:nvSpPr>
          <p:cNvPr id="17" name="Footer Placeholder 16"/>
          <p:cNvSpPr>
            <a:spLocks noGrp="1"/>
          </p:cNvSpPr>
          <p:nvPr>
            <p:ph type="ftr" sz="quarter" idx="12"/>
          </p:nvPr>
        </p:nvSpPr>
        <p:spPr/>
        <p:txBody>
          <a:bodyPr/>
          <a:lstStyle/>
          <a:p>
            <a:endParaRPr lang="fr-FR"/>
          </a:p>
        </p:txBody>
      </p:sp>
      <p:sp>
        <p:nvSpPr>
          <p:cNvPr id="18" name="Title 17"/>
          <p:cNvSpPr>
            <a:spLocks noGrp="1"/>
          </p:cNvSpPr>
          <p:nvPr>
            <p:ph type="title"/>
          </p:nvPr>
        </p:nvSpPr>
        <p:spPr/>
        <p:txBody>
          <a:bodyPr/>
          <a:lstStyle/>
          <a:p>
            <a:r>
              <a:rPr lang="fr-FR" smtClean="0"/>
              <a:t>Modifiez le style du titre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219200" y="612775"/>
            <a:ext cx="6705600" cy="2546985"/>
          </a:xfrm>
          <a:effectLst>
            <a:outerShdw blurRad="152400" dist="317500" dir="5400000" sx="90000" sy="-19000" rotWithShape="0">
              <a:prstClr val="black">
                <a:alpha val="15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a:p>
        </p:txBody>
      </p:sp>
      <p:sp>
        <p:nvSpPr>
          <p:cNvPr id="4" name="Text Placeholder 3"/>
          <p:cNvSpPr>
            <a:spLocks noGrp="1"/>
          </p:cNvSpPr>
          <p:nvPr>
            <p:ph type="body" sz="half" idx="2"/>
          </p:nvPr>
        </p:nvSpPr>
        <p:spPr>
          <a:xfrm>
            <a:off x="2743200" y="3453047"/>
            <a:ext cx="5029200" cy="720804"/>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9" name="TextBox 8"/>
          <p:cNvSpPr txBox="1"/>
          <p:nvPr/>
        </p:nvSpPr>
        <p:spPr>
          <a:xfrm>
            <a:off x="2435352" y="3331464"/>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1" name="Title 10"/>
          <p:cNvSpPr>
            <a:spLocks noGrp="1"/>
          </p:cNvSpPr>
          <p:nvPr>
            <p:ph type="title"/>
          </p:nvPr>
        </p:nvSpPr>
        <p:spPr/>
        <p:txBody>
          <a:bodyPr/>
          <a:lstStyle/>
          <a:p>
            <a:r>
              <a:rPr lang="fr-FR" smtClean="0"/>
              <a:t>Modifiez le style du titre</a:t>
            </a:r>
            <a:endParaRPr lang="en-US"/>
          </a:p>
        </p:txBody>
      </p:sp>
      <p:sp>
        <p:nvSpPr>
          <p:cNvPr id="13" name="Date Placeholder 12"/>
          <p:cNvSpPr>
            <a:spLocks noGrp="1"/>
          </p:cNvSpPr>
          <p:nvPr>
            <p:ph type="dt" sz="half" idx="10"/>
          </p:nvPr>
        </p:nvSpPr>
        <p:spPr/>
        <p:txBody>
          <a:bodyPr/>
          <a:lstStyle/>
          <a:p>
            <a:fld id="{3FE6A4E9-1E8F-496F-845C-959B42FA2BD2}" type="datetimeFigureOut">
              <a:rPr lang="fr-FR" smtClean="0"/>
              <a:pPr/>
              <a:t>22/11/2022</a:t>
            </a:fld>
            <a:endParaRPr lang="fr-FR"/>
          </a:p>
        </p:txBody>
      </p:sp>
      <p:sp>
        <p:nvSpPr>
          <p:cNvPr id="14" name="Slide Number Placeholder 13"/>
          <p:cNvSpPr>
            <a:spLocks noGrp="1"/>
          </p:cNvSpPr>
          <p:nvPr>
            <p:ph type="sldNum" sz="quarter" idx="11"/>
          </p:nvPr>
        </p:nvSpPr>
        <p:spPr/>
        <p:txBody>
          <a:bodyPr/>
          <a:lstStyle/>
          <a:p>
            <a:fld id="{E729DDF4-8FE1-4966-B071-D0D21F95A992}" type="slidenum">
              <a:rPr lang="fr-FR" smtClean="0"/>
              <a:pPr/>
              <a:t>‹N°›</a:t>
            </a:fld>
            <a:endParaRPr lang="fr-FR"/>
          </a:p>
        </p:txBody>
      </p:sp>
      <p:sp>
        <p:nvSpPr>
          <p:cNvPr id="15" name="Footer Placeholder 14"/>
          <p:cNvSpPr>
            <a:spLocks noGrp="1"/>
          </p:cNvSpPr>
          <p:nvPr>
            <p:ph type="ftr" sz="quarter" idx="12"/>
          </p:nvPr>
        </p:nvSpPr>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accent6">
                  <a:lumMod val="50000"/>
                  <a:alpha val="36000"/>
                </a:schemeClr>
              </a:gs>
              <a:gs pos="100000">
                <a:schemeClr val="bg2">
                  <a:alpha val="1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rot="19724275">
            <a:off x="1373221" y="1038440"/>
            <a:ext cx="7240620" cy="5706987"/>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rot="17656910">
            <a:off x="-274211" y="1165875"/>
            <a:ext cx="5538472" cy="4480459"/>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rot="19724275">
            <a:off x="3277955" y="116854"/>
            <a:ext cx="6479362" cy="4754757"/>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77240" y="4876800"/>
            <a:ext cx="7543800" cy="914400"/>
          </a:xfrm>
          <a:prstGeom prst="rect">
            <a:avLst/>
          </a:prstGeom>
        </p:spPr>
        <p:txBody>
          <a:bodyPr vert="horz" lIns="91440" tIns="45720" rIns="91440" bIns="45720" rtlCol="0" anchor="b">
            <a:noAutofit/>
          </a:bodyPr>
          <a:lstStyle/>
          <a:p>
            <a:r>
              <a:rPr lang="fr-FR" smtClean="0"/>
              <a:t>Modifiez le style du titre</a:t>
            </a:r>
            <a:endParaRPr lang="en-US" dirty="0"/>
          </a:p>
        </p:txBody>
      </p:sp>
      <p:sp>
        <p:nvSpPr>
          <p:cNvPr id="3" name="Text Placeholder 2"/>
          <p:cNvSpPr>
            <a:spLocks noGrp="1"/>
          </p:cNvSpPr>
          <p:nvPr>
            <p:ph type="body" idx="1"/>
          </p:nvPr>
        </p:nvSpPr>
        <p:spPr>
          <a:xfrm>
            <a:off x="2133600" y="685801"/>
            <a:ext cx="6096000" cy="3657599"/>
          </a:xfrm>
          <a:prstGeom prst="rect">
            <a:avLst/>
          </a:prstGeom>
        </p:spPr>
        <p:txBody>
          <a:bodyPr vert="horz" lIns="91440" tIns="45720" rIns="91440" bIns="45720" rtlCol="0"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6172200" y="6154738"/>
            <a:ext cx="2133600" cy="365125"/>
          </a:xfrm>
          <a:prstGeom prst="rect">
            <a:avLst/>
          </a:prstGeom>
        </p:spPr>
        <p:txBody>
          <a:bodyPr vert="horz" lIns="91440" tIns="45720" rIns="91440" bIns="45720" rtlCol="0" anchor="t"/>
          <a:lstStyle>
            <a:lvl1pPr algn="r">
              <a:defRPr sz="1100">
                <a:solidFill>
                  <a:schemeClr val="tx1">
                    <a:alpha val="60000"/>
                  </a:schemeClr>
                </a:solidFill>
                <a:effectLst/>
              </a:defRPr>
            </a:lvl1pPr>
          </a:lstStyle>
          <a:p>
            <a:fld id="{3FE6A4E9-1E8F-496F-845C-959B42FA2BD2}" type="datetimeFigureOut">
              <a:rPr lang="fr-FR" smtClean="0"/>
              <a:pPr/>
              <a:t>22/11/2022</a:t>
            </a:fld>
            <a:endParaRPr lang="fr-FR"/>
          </a:p>
        </p:txBody>
      </p:sp>
      <p:sp>
        <p:nvSpPr>
          <p:cNvPr id="5" name="Footer Placeholder 4"/>
          <p:cNvSpPr>
            <a:spLocks noGrp="1"/>
          </p:cNvSpPr>
          <p:nvPr>
            <p:ph type="ftr" sz="quarter" idx="3"/>
          </p:nvPr>
        </p:nvSpPr>
        <p:spPr>
          <a:xfrm>
            <a:off x="822960" y="6154738"/>
            <a:ext cx="4572000" cy="365125"/>
          </a:xfrm>
          <a:prstGeom prst="rect">
            <a:avLst/>
          </a:prstGeom>
        </p:spPr>
        <p:txBody>
          <a:bodyPr vert="horz" lIns="91440" tIns="45720" rIns="91440" bIns="45720" rtlCol="0" anchor="t"/>
          <a:lstStyle>
            <a:lvl1pPr algn="l">
              <a:defRPr sz="1100">
                <a:solidFill>
                  <a:schemeClr val="tx1">
                    <a:alpha val="60000"/>
                  </a:schemeClr>
                </a:solidFill>
                <a:effectLst/>
              </a:defRPr>
            </a:lvl1pPr>
          </a:lstStyle>
          <a:p>
            <a:endParaRPr lang="fr-FR"/>
          </a:p>
        </p:txBody>
      </p:sp>
      <p:sp>
        <p:nvSpPr>
          <p:cNvPr id="6" name="Slide Number Placeholder 5"/>
          <p:cNvSpPr>
            <a:spLocks noGrp="1"/>
          </p:cNvSpPr>
          <p:nvPr>
            <p:ph type="sldNum" sz="quarter" idx="4"/>
          </p:nvPr>
        </p:nvSpPr>
        <p:spPr>
          <a:xfrm>
            <a:off x="822960" y="5842000"/>
            <a:ext cx="2133600" cy="304800"/>
          </a:xfrm>
          <a:prstGeom prst="rect">
            <a:avLst/>
          </a:prstGeom>
        </p:spPr>
        <p:txBody>
          <a:bodyPr vert="horz" lIns="91440" tIns="45720" rIns="91440" bIns="9144" rtlCol="0" anchor="b"/>
          <a:lstStyle>
            <a:lvl1pPr algn="l">
              <a:defRPr sz="1600">
                <a:solidFill>
                  <a:schemeClr val="tx1">
                    <a:alpha val="60000"/>
                  </a:schemeClr>
                </a:solidFill>
                <a:effectLst/>
              </a:defRPr>
            </a:lvl1pPr>
          </a:lstStyle>
          <a:p>
            <a:fld id="{E729DDF4-8FE1-4966-B071-D0D21F95A992}"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spcBef>
          <a:spcPct val="0"/>
        </a:spcBef>
        <a:buNone/>
        <a:defRPr sz="49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56032" algn="l" defTabSz="914400" rtl="0" eaLnBrk="1" latinLnBrk="0" hangingPunct="1">
        <a:spcBef>
          <a:spcPct val="20000"/>
        </a:spcBef>
        <a:spcAft>
          <a:spcPts val="0"/>
        </a:spcAft>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1pPr>
      <a:lvl2pPr marL="640080" indent="-256032" algn="l" defTabSz="914400"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2pPr>
      <a:lvl3pPr marL="1005840" indent="-256032" algn="l" defTabSz="914400"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56032" algn="l" defTabSz="914400" rtl="0" eaLnBrk="1" latinLnBrk="0" hangingPunct="1">
        <a:spcBef>
          <a:spcPct val="20000"/>
        </a:spcBef>
        <a:buSzPct val="60000"/>
        <a:buFont typeface="Wingdings" pitchFamily="2" charset="2"/>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56032" algn="l" defTabSz="914400" rtl="0" eaLnBrk="1" latinLnBrk="0" hangingPunct="1">
        <a:spcBef>
          <a:spcPct val="20000"/>
        </a:spcBef>
        <a:buSzPct val="60000"/>
        <a:buFont typeface="Wingdings" pitchFamily="2" charset="2"/>
        <a:buChar char=""/>
        <a:defRPr sz="1500" kern="1200">
          <a:solidFill>
            <a:schemeClr val="tx1"/>
          </a:solidFill>
          <a:effectLst>
            <a:outerShdw blurRad="38100" dist="38100" dir="2700000" algn="tl">
              <a:srgbClr val="000000">
                <a:alpha val="43137"/>
              </a:srgbClr>
            </a:outerShdw>
          </a:effectLst>
          <a:latin typeface="+mn-lt"/>
          <a:ea typeface="+mn-ea"/>
          <a:cs typeface="+mn-cs"/>
        </a:defRPr>
      </a:lvl5pPr>
      <a:lvl6pPr marL="196596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24028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51460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83464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s://www.google.dz/imgres?imgurl=http://www.ecosociosystemes.fr/oestremoutons.jpg&amp;imgrefurl=http://www.ecosociosystemes.fr/oestrose.html&amp;docid=4lsByivckXlYNM&amp;tbnid=KR_ZvukLohO6uM:&amp;w=576&amp;h=432&amp;ei=OofIUoCoDsSh0QWHloG4Dg&amp;ved=0CAIQxiAwAA&amp;iact=c" TargetMode="Externa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7.xml.rels><?xml version="1.0" encoding="UTF-8" standalone="yes"?>
<Relationships xmlns="http://schemas.openxmlformats.org/package/2006/relationships"><Relationship Id="rId3" Type="http://schemas.openxmlformats.org/officeDocument/2006/relationships/hyperlink" Target="https://www.google.dz/imgres?imgurl=http://theses.vet-alfort.fr/Th_multimedia/ovins/moteur%20img/images/oestrose/Oestrose%20S%20pochon%2003.jpg&amp;imgrefurl=http://theses.vet-alfort.fr/Th_multimedia/ovins/moteur%20img/images/oestrose/&amp;docid=RwCPnKVdJ5dLVM&amp;tbnid=aufD_KVatHq5OM&amp;w=600&amp;h=744&amp;ei=jobIUvvHMKWX0AWB_4HQDw&amp;ved=0CAQQxiAwAg&amp;iact=c" TargetMode="External"/><Relationship Id="rId2" Type="http://schemas.openxmlformats.org/officeDocument/2006/relationships/image" Target="../media/image3.emf"/><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hyperlink" Target="https://www.google.dz/imgres?imgurl=http://theses.vet-alfort.fr/Th_multimedia/ovins/galeries/oestrose%20galerie/images/Oestrose%20S%20pochon%2001.jpg&amp;imgrefurl=http://theses.vet-alfort.fr/Th_multimedia/ovins/galeries/oestrose%20galerie/pages/Oestrose%20S%20pochon%2001.htm&amp;docid=HaP6eYql94Sb-M&amp;tbnid=M_DkFW_o-OtB5M&amp;w=363&amp;h=600&amp;ei=jobIUvvHMKWX0AWB_4HQDw&amp;ved=0CAYQxiAwBA&amp;iact=c" TargetMode="External"/><Relationship Id="rId4" Type="http://schemas.openxmlformats.org/officeDocument/2006/relationships/image" Target="../media/image7.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s://www.google.dz/imgres?imgurl=http://camelides.cirad.fr/images/cephalopina_titillator.jpg&amp;imgrefurl=http://camelides.cirad.fr/fr/science/pathotouareg3.html&amp;docid=2KD_Q-v_A1nORM&amp;tbnid=7uvQhqpwdhXjCM:&amp;w=250&amp;h=164&amp;ei=1YfIUoSkHcOQ0AXRh4CYBQ&amp;ved=0CAIQxiAwAA&amp;iact=c" TargetMode="External"/><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hyperlink" Target="http://www.google.dz/url?sa=i&amp;rct=j&amp;q=&amp;esrc=s&amp;frm=1&amp;source=images&amp;cd=&amp;docid=mz1F2Qg4-HkvpM&amp;tbnid=_ND52naN3bOvNM:&amp;ved=&amp;url=http://theses.vet-alfort.fr/Th_multimedia/ovins/galeries/oestrose%20galerie/pages/oestrose%20ceva0003.htm&amp;ei=O4bIUsm6LOWW0QWE04GoDg&amp;bvm=bv.58187178,d.d2k&amp;psig=AFQjCNHqdoj6bQmBbIHAXq8be8UsVFVB9g&amp;ust=1388959676116902"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5.jpeg"/><Relationship Id="rId2" Type="http://schemas.openxmlformats.org/officeDocument/2006/relationships/hyperlink" Target="https://www.google.dz/imgres?imgurl=http://www.larousse.fr/encyclopedie/data/images/1006322-%C3%89ristale.jpg&amp;imgrefurl=http://www.larousse.fr/encyclopedie/divers/mouche/71672&amp;docid=Gm1RPDYBpmDaMM&amp;tbnid=DOH2AmPrYrr6sM:&amp;w=600&amp;h=400&amp;ei=hYjIUoY4rLvTBfiFgTg&amp;ved=0CAIQxiAwAA&amp;iact=c" TargetMode="Externa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hyperlink" Target="https://www.google.dz/imgres?imgurl=http://test.classconnection.s3.amazonaws.com/518/flashcards/268518/jpg/para-11.jpg&amp;imgrefurl=http://www.studyblue.com/notes/note/n/block-3-practical-exam/deck/700606&amp;docid=rcLaqV4Lybvh2M&amp;tbnid=_mcuD1foCquMKM&amp;w=288&amp;h=209&amp;ei=jYbIUvnXDIXz0gWetoGQCg&amp;ved=0CAgQxiAwBg&amp;iact=c" TargetMode="External"/><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500298" y="500042"/>
            <a:ext cx="4857784" cy="707886"/>
          </a:xfrm>
          <a:prstGeom prst="rect">
            <a:avLst/>
          </a:prstGeom>
          <a:noFill/>
        </p:spPr>
        <p:txBody>
          <a:bodyPr wrap="square" rtlCol="0">
            <a:spAutoFit/>
          </a:bodyPr>
          <a:lstStyle/>
          <a:p>
            <a:r>
              <a:rPr lang="fr-FR" sz="4000" b="1" dirty="0" err="1" smtClean="0">
                <a:solidFill>
                  <a:srgbClr val="FFFF00"/>
                </a:solidFill>
                <a:latin typeface="Arial" pitchFamily="34" charset="0"/>
                <a:cs typeface="Arial" pitchFamily="34" charset="0"/>
              </a:rPr>
              <a:t>Œstrose</a:t>
            </a:r>
            <a:r>
              <a:rPr lang="fr-FR" sz="4000" b="1" dirty="0" smtClean="0">
                <a:solidFill>
                  <a:srgbClr val="FFFF00"/>
                </a:solidFill>
                <a:latin typeface="Arial" pitchFamily="34" charset="0"/>
                <a:cs typeface="Arial" pitchFamily="34" charset="0"/>
              </a:rPr>
              <a:t> ovine</a:t>
            </a:r>
            <a:endParaRPr lang="fr-FR" sz="4000" b="1" dirty="0">
              <a:solidFill>
                <a:srgbClr val="FFFF00"/>
              </a:solidFill>
              <a:latin typeface="Arial" pitchFamily="34" charset="0"/>
              <a:cs typeface="Arial" pitchFamily="34" charset="0"/>
            </a:endParaRPr>
          </a:p>
        </p:txBody>
      </p:sp>
      <p:sp>
        <p:nvSpPr>
          <p:cNvPr id="13313" name="Rectangle 1"/>
          <p:cNvSpPr>
            <a:spLocks noChangeArrowheads="1"/>
          </p:cNvSpPr>
          <p:nvPr/>
        </p:nvSpPr>
        <p:spPr bwMode="auto">
          <a:xfrm>
            <a:off x="142844" y="1643050"/>
            <a:ext cx="9001156" cy="44627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36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Définition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rgbClr val="FFFF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800" b="1" i="0" u="sng"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Maladie</a:t>
            </a:r>
            <a:r>
              <a:rPr kumimoji="0" lang="fr-FR" sz="28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 parasitaire due à la présence et au </a:t>
            </a:r>
            <a:r>
              <a:rPr kumimoji="0" lang="fr-FR" sz="2800" b="1" i="0" u="sng"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développement</a:t>
            </a:r>
            <a:r>
              <a:rPr kumimoji="0" lang="fr-FR" sz="28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 de </a:t>
            </a:r>
            <a:r>
              <a:rPr kumimoji="0" lang="fr-FR" sz="2800" b="1" i="0" u="sng"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larves</a:t>
            </a:r>
            <a:r>
              <a:rPr kumimoji="0" lang="fr-FR" sz="28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 d’une mouche (</a:t>
            </a:r>
            <a:r>
              <a:rPr kumimoji="0" lang="fr-FR" sz="2800" b="1" i="1" u="none" strike="noStrike" cap="none" normalizeH="0" baseline="0" dirty="0" err="1"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Oestrus</a:t>
            </a:r>
            <a:r>
              <a:rPr kumimoji="0" lang="fr-FR" sz="2800" b="1" i="1"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 </a:t>
            </a:r>
            <a:r>
              <a:rPr kumimoji="0" lang="fr-FR" sz="2800" b="1" i="1" u="none" strike="noStrike" cap="none" normalizeH="0" baseline="0" dirty="0" err="1"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ovis</a:t>
            </a:r>
            <a:r>
              <a:rPr kumimoji="0" lang="fr-FR" sz="2800" b="1" i="1"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 </a:t>
            </a:r>
            <a:r>
              <a:rPr kumimoji="0" lang="fr-FR" sz="28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dans </a:t>
            </a:r>
            <a:r>
              <a:rPr kumimoji="0" lang="fr-FR" sz="2800" b="1" i="0" u="sng"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les cavités nasales</a:t>
            </a:r>
            <a:r>
              <a:rPr kumimoji="0" lang="fr-FR" sz="28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 et les </a:t>
            </a:r>
            <a:r>
              <a:rPr kumimoji="0" lang="fr-FR" sz="2800" b="1" i="0" u="sng"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sinus des moutons </a:t>
            </a:r>
            <a:r>
              <a:rPr kumimoji="0" lang="fr-FR" sz="28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ou des chèvres.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800" b="1" i="0" u="none" strike="noStrike" cap="none" normalizeH="0" baseline="0" dirty="0" smtClean="0">
              <a:ln>
                <a:noFill/>
              </a:ln>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8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Elle se traduit par </a:t>
            </a:r>
            <a:r>
              <a:rPr kumimoji="0" lang="fr-FR" sz="28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un coryza</a:t>
            </a:r>
            <a:r>
              <a:rPr kumimoji="0" lang="fr-FR" sz="28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 suivi de symptômes </a:t>
            </a:r>
            <a:r>
              <a:rPr kumimoji="0" lang="fr-FR" sz="28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de sinusite frontale </a:t>
            </a:r>
            <a:r>
              <a:rPr kumimoji="0" lang="fr-FR" sz="28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accompagnée de </a:t>
            </a:r>
            <a:r>
              <a:rPr kumimoji="0" lang="fr-FR" sz="28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troubles nerveux</a:t>
            </a:r>
            <a:endParaRPr kumimoji="0" lang="fr-FR" sz="28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ZoneTexte 5"/>
          <p:cNvSpPr txBox="1"/>
          <p:nvPr/>
        </p:nvSpPr>
        <p:spPr>
          <a:xfrm>
            <a:off x="4643422" y="6550223"/>
            <a:ext cx="4500578" cy="307777"/>
          </a:xfrm>
          <a:prstGeom prst="rect">
            <a:avLst/>
          </a:prstGeom>
          <a:noFill/>
          <a:ln>
            <a:solidFill>
              <a:srgbClr val="FFFF00"/>
            </a:solidFill>
          </a:ln>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400" dirty="0" smtClean="0"/>
              <a:t>Pr   </a:t>
            </a:r>
            <a:r>
              <a:rPr lang="fr-FR" sz="1400" dirty="0" smtClean="0"/>
              <a:t>TITI A., </a:t>
            </a:r>
            <a:r>
              <a:rPr lang="fr-FR" sz="1400" dirty="0" smtClean="0"/>
              <a:t>l’</a:t>
            </a:r>
            <a:r>
              <a:rPr lang="fr-FR" sz="1400" dirty="0" err="1" smtClean="0"/>
              <a:t>oestrose</a:t>
            </a:r>
            <a:r>
              <a:rPr lang="fr-FR" sz="1400" dirty="0" smtClean="0"/>
              <a:t> ovine, </a:t>
            </a:r>
            <a:r>
              <a:rPr lang="fr-FR" sz="1400" dirty="0" smtClean="0"/>
              <a:t>3</a:t>
            </a:r>
            <a:r>
              <a:rPr lang="fr-FR" sz="1400" baseline="30000" dirty="0" smtClean="0"/>
              <a:t>ème</a:t>
            </a:r>
            <a:r>
              <a:rPr lang="fr-FR" sz="1400" dirty="0" smtClean="0"/>
              <a:t> </a:t>
            </a:r>
            <a:r>
              <a:rPr lang="fr-FR" sz="1400" dirty="0" smtClean="0"/>
              <a:t>A  </a:t>
            </a:r>
            <a:r>
              <a:rPr lang="fr-FR" sz="1400" dirty="0" smtClean="0"/>
              <a:t>D.V</a:t>
            </a:r>
            <a:r>
              <a:rPr lang="fr-FR" sz="1400" dirty="0" smtClean="0"/>
              <a:t>, </a:t>
            </a:r>
            <a:r>
              <a:rPr lang="fr-FR" sz="1400" dirty="0" smtClean="0"/>
              <a:t>2022-/2023</a:t>
            </a:r>
            <a:endParaRPr lang="fr-FR" sz="1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143768" y="0"/>
            <a:ext cx="2000232" cy="307777"/>
          </a:xfrm>
          <a:prstGeom prst="rect">
            <a:avLst/>
          </a:prstGeom>
          <a:noFill/>
          <a:ln>
            <a:solidFill>
              <a:srgbClr val="FFFF00"/>
            </a:solidFill>
          </a:ln>
        </p:spPr>
        <p:txBody>
          <a:bodyPr wrap="square" rtlCol="0">
            <a:spAutoFit/>
          </a:bodyPr>
          <a:lstStyle/>
          <a:p>
            <a:r>
              <a:rPr lang="fr-FR" sz="1400" b="1" dirty="0" err="1" smtClean="0">
                <a:solidFill>
                  <a:srgbClr val="FFFF00"/>
                </a:solidFill>
                <a:latin typeface="Arial" pitchFamily="34" charset="0"/>
                <a:cs typeface="Arial" pitchFamily="34" charset="0"/>
              </a:rPr>
              <a:t>Œstrose</a:t>
            </a:r>
            <a:r>
              <a:rPr lang="fr-FR" sz="1400" b="1" dirty="0" smtClean="0">
                <a:solidFill>
                  <a:srgbClr val="FFFF00"/>
                </a:solidFill>
                <a:latin typeface="Arial" pitchFamily="34" charset="0"/>
                <a:cs typeface="Arial" pitchFamily="34" charset="0"/>
              </a:rPr>
              <a:t>  ovine</a:t>
            </a:r>
            <a:endParaRPr lang="fr-FR" sz="1400" b="1" dirty="0">
              <a:solidFill>
                <a:srgbClr val="FFFF00"/>
              </a:solidFill>
              <a:latin typeface="Arial" pitchFamily="34" charset="0"/>
              <a:cs typeface="Arial" pitchFamily="34" charset="0"/>
            </a:endParaRPr>
          </a:p>
        </p:txBody>
      </p:sp>
      <p:sp>
        <p:nvSpPr>
          <p:cNvPr id="20481" name="Rectangle 1"/>
          <p:cNvSpPr>
            <a:spLocks noChangeArrowheads="1"/>
          </p:cNvSpPr>
          <p:nvPr/>
        </p:nvSpPr>
        <p:spPr bwMode="auto">
          <a:xfrm>
            <a:off x="107504" y="643910"/>
            <a:ext cx="8786842" cy="5201424"/>
          </a:xfrm>
          <a:prstGeom prst="rect">
            <a:avLst/>
          </a:prstGeom>
          <a:noFill/>
          <a:ln w="9525">
            <a:solidFill>
              <a:srgbClr val="FFFF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Cycle biologique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Le cycle est </a:t>
            </a:r>
            <a:r>
              <a:rPr lang="fr-FR" sz="2400" b="1" dirty="0" err="1"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monoxène</a:t>
            </a: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 diphasique</a:t>
            </a:r>
            <a:endPar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Après la reproduction, les femelles, vivipares recherchent activement des petits ruminants  pour déposer à leurs commissures nasales des larves L1.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L’infestation ne se fait que la journée et la mouche ne pond pas dans les bergeries sombres. Les mouches, se jettent sur les moutons ou les chèvres et sans se poser sur eux déposent leurs larves L1 (</a:t>
            </a:r>
            <a:r>
              <a:rPr kumimoji="0" lang="fr-FR" sz="24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jet, constitué de 25 larves</a:t>
            </a:r>
            <a:r>
              <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 prés des naseaux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cs typeface="Arial" pitchFamily="34" charset="0"/>
            </a:endParaRPr>
          </a:p>
        </p:txBody>
      </p:sp>
      <p:sp>
        <p:nvSpPr>
          <p:cNvPr id="5" name="ZoneTexte 4"/>
          <p:cNvSpPr txBox="1"/>
          <p:nvPr/>
        </p:nvSpPr>
        <p:spPr>
          <a:xfrm>
            <a:off x="4643422" y="6550223"/>
            <a:ext cx="4500578" cy="307777"/>
          </a:xfrm>
          <a:prstGeom prst="rect">
            <a:avLst/>
          </a:prstGeom>
          <a:noFill/>
          <a:ln>
            <a:solidFill>
              <a:srgbClr val="FFFF00"/>
            </a:solidFill>
          </a:ln>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400" dirty="0" smtClean="0"/>
              <a:t>Pr   </a:t>
            </a:r>
            <a:r>
              <a:rPr lang="fr-FR" sz="1400" dirty="0" smtClean="0"/>
              <a:t>TITI A., </a:t>
            </a:r>
            <a:r>
              <a:rPr lang="fr-FR" sz="1400" dirty="0" smtClean="0"/>
              <a:t>l’</a:t>
            </a:r>
            <a:r>
              <a:rPr lang="fr-FR" sz="1400" dirty="0" err="1" smtClean="0"/>
              <a:t>oestrose</a:t>
            </a:r>
            <a:r>
              <a:rPr lang="fr-FR" sz="1400" dirty="0" smtClean="0"/>
              <a:t> ovine, </a:t>
            </a:r>
            <a:r>
              <a:rPr lang="fr-FR" sz="1400" dirty="0" smtClean="0"/>
              <a:t>3</a:t>
            </a:r>
            <a:r>
              <a:rPr lang="fr-FR" sz="1400" baseline="30000" dirty="0" smtClean="0"/>
              <a:t>ème</a:t>
            </a:r>
            <a:r>
              <a:rPr lang="fr-FR" sz="1400" dirty="0" smtClean="0"/>
              <a:t> </a:t>
            </a:r>
            <a:r>
              <a:rPr lang="fr-FR" sz="1400" dirty="0" smtClean="0"/>
              <a:t>A  </a:t>
            </a:r>
            <a:r>
              <a:rPr lang="fr-FR" sz="1400" dirty="0" smtClean="0"/>
              <a:t>D.V</a:t>
            </a:r>
            <a:r>
              <a:rPr lang="fr-FR" sz="1400" dirty="0" smtClean="0"/>
              <a:t>, </a:t>
            </a:r>
            <a:r>
              <a:rPr lang="fr-FR" sz="1400" dirty="0" smtClean="0"/>
              <a:t>2022-/2023</a:t>
            </a:r>
            <a:endParaRPr lang="fr-FR"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3012" y="548680"/>
            <a:ext cx="8715436" cy="6001643"/>
          </a:xfrm>
          <a:prstGeom prst="rect">
            <a:avLst/>
          </a:prstGeom>
          <a:ln>
            <a:solidFill>
              <a:srgbClr val="FFFF00"/>
            </a:solidFill>
          </a:ln>
        </p:spPr>
        <p:txBody>
          <a:bodyPr wrap="square">
            <a:spAutoFit/>
          </a:bodyPr>
          <a:lstStyle/>
          <a:p>
            <a:pPr marL="342900" lvl="0" indent="-342900" eaLnBrk="0" fontAlgn="base" hangingPunct="0">
              <a:spcBef>
                <a:spcPct val="0"/>
              </a:spcBef>
              <a:spcAft>
                <a:spcPct val="0"/>
              </a:spcAft>
              <a:buFont typeface="Wingdings" pitchFamily="2" charset="2"/>
              <a:buChar char="§"/>
            </a:pP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Les </a:t>
            </a:r>
            <a:r>
              <a:rPr lang="fr-FR" sz="2400" b="1" dirty="0" smtClean="0">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L1</a:t>
            </a: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 se développent dans les </a:t>
            </a:r>
            <a:r>
              <a:rPr lang="fr-FR" sz="2400" b="1" dirty="0" smtClean="0">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cavités nasales</a:t>
            </a: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 </a:t>
            </a:r>
          </a:p>
          <a:p>
            <a:pPr marL="342900" lvl="0" indent="-342900" eaLnBrk="0" fontAlgn="base" hangingPunct="0">
              <a:spcBef>
                <a:spcPct val="0"/>
              </a:spcBef>
              <a:spcAft>
                <a:spcPct val="0"/>
              </a:spcAft>
              <a:buFont typeface="Wingdings" pitchFamily="2" charset="2"/>
              <a:buChar char="§"/>
            </a:pP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Muent en </a:t>
            </a:r>
            <a:r>
              <a:rPr lang="fr-FR" sz="2400" b="1" dirty="0" smtClean="0">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L2</a:t>
            </a: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 dans la </a:t>
            </a:r>
            <a:r>
              <a:rPr lang="fr-FR" sz="2400" b="1" dirty="0" smtClean="0">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région </a:t>
            </a:r>
            <a:r>
              <a:rPr lang="fr-FR" sz="2400" b="1" dirty="0" err="1" smtClean="0">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ethmoidienne</a:t>
            </a:r>
            <a:endParaRPr lang="fr-FR" sz="2400" b="1" dirty="0" smtClean="0">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a:p>
            <a:pPr marL="342900" lvl="0" indent="-342900" eaLnBrk="0" fontAlgn="base" hangingPunct="0">
              <a:spcBef>
                <a:spcPct val="0"/>
              </a:spcBef>
              <a:spcAft>
                <a:spcPct val="0"/>
              </a:spcAft>
              <a:buFont typeface="Wingdings" pitchFamily="2" charset="2"/>
              <a:buChar char="§"/>
            </a:pP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Puis , se transforment en </a:t>
            </a:r>
            <a:r>
              <a:rPr lang="fr-FR" sz="2400" b="1" dirty="0" smtClean="0">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L3</a:t>
            </a: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,une fois arrivées dans les </a:t>
            </a:r>
            <a:r>
              <a:rPr lang="fr-FR" sz="2400" b="1" dirty="0" smtClean="0">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sinus frontaux</a:t>
            </a:r>
          </a:p>
          <a:p>
            <a:pPr marL="342900" lvl="0" indent="-342900" eaLnBrk="0" fontAlgn="base" hangingPunct="0">
              <a:spcBef>
                <a:spcPct val="0"/>
              </a:spcBef>
              <a:spcAft>
                <a:spcPct val="0"/>
              </a:spcAft>
              <a:buFont typeface="Wingdings" pitchFamily="2" charset="2"/>
              <a:buChar char="§"/>
            </a:pPr>
            <a:endParaRPr lang="fr-FR" sz="2400" b="1" dirty="0" smtClean="0">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a:p>
            <a:pPr lvl="0" eaLnBrk="0" fontAlgn="base" hangingPunct="0">
              <a:spcBef>
                <a:spcPct val="0"/>
              </a:spcBef>
              <a:spcAft>
                <a:spcPct val="0"/>
              </a:spcAft>
            </a:pPr>
            <a:r>
              <a:rPr lang="fr-FR" sz="2400" b="1" dirty="0" smtClean="0">
                <a:solidFill>
                  <a:srgbClr val="00B0F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 </a:t>
            </a:r>
          </a:p>
          <a:p>
            <a:pPr marL="342900" lvl="0" indent="-342900" eaLnBrk="0" fontAlgn="base" hangingPunct="0">
              <a:spcBef>
                <a:spcPct val="0"/>
              </a:spcBef>
              <a:spcAft>
                <a:spcPct val="0"/>
              </a:spcAft>
              <a:buFont typeface="Wingdings" pitchFamily="2" charset="2"/>
              <a:buChar char="§"/>
            </a:pP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-les larves </a:t>
            </a:r>
            <a:r>
              <a:rPr lang="fr-FR" sz="2400" b="1" dirty="0" smtClean="0">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L3 mures </a:t>
            </a: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sont rejetées au cours d’éternuements et s’enfoncent </a:t>
            </a:r>
            <a:r>
              <a:rPr lang="fr-FR" sz="2400" b="1" dirty="0" smtClean="0">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dans le sol </a:t>
            </a: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pour la phase de </a:t>
            </a:r>
            <a:r>
              <a:rPr lang="fr-FR" sz="2400" b="1" dirty="0" err="1" smtClean="0">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pupaison</a:t>
            </a: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a:t>
            </a:r>
          </a:p>
          <a:p>
            <a:pPr marL="342900" lvl="0" indent="-342900" eaLnBrk="0" fontAlgn="base" hangingPunct="0">
              <a:spcBef>
                <a:spcPct val="0"/>
              </a:spcBef>
              <a:spcAft>
                <a:spcPct val="0"/>
              </a:spcAft>
              <a:buFont typeface="Wingdings" pitchFamily="2" charset="2"/>
              <a:buChar char="§"/>
            </a:pPr>
            <a:endParaRPr lang="fr-FR" sz="2400" b="1" dirty="0">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a:p>
            <a:pPr lvl="0" eaLnBrk="0" fontAlgn="base" hangingPunct="0">
              <a:spcBef>
                <a:spcPct val="0"/>
              </a:spcBef>
              <a:spcAft>
                <a:spcPct val="0"/>
              </a:spcAft>
            </a:pPr>
            <a:endPar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a:p>
            <a:pPr marL="342900" lvl="0" indent="-342900" eaLnBrk="0" fontAlgn="base" hangingPunct="0">
              <a:spcBef>
                <a:spcPct val="0"/>
              </a:spcBef>
              <a:spcAft>
                <a:spcPct val="0"/>
              </a:spcAft>
              <a:buFont typeface="Wingdings" pitchFamily="2" charset="2"/>
              <a:buChar char="§"/>
            </a:pP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 Les pupes libèrent ensuite des adultes.</a:t>
            </a:r>
          </a:p>
          <a:p>
            <a:pPr marL="342900" lvl="0" indent="-342900" eaLnBrk="0" fontAlgn="base" hangingPunct="0">
              <a:spcBef>
                <a:spcPct val="0"/>
              </a:spcBef>
              <a:spcAft>
                <a:spcPct val="0"/>
              </a:spcAft>
              <a:buFont typeface="Wingdings" pitchFamily="2" charset="2"/>
              <a:buChar char="§"/>
            </a:pP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 En conditions optimales, </a:t>
            </a:r>
            <a:r>
              <a:rPr lang="fr-FR" sz="2400" b="1" dirty="0" smtClean="0">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l’évolution de L1 à L3 prend 4 semaines</a:t>
            </a: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 Si la </a:t>
            </a:r>
            <a:r>
              <a:rPr lang="fr-FR" sz="2400" b="1" dirty="0" err="1"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pupaison</a:t>
            </a: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 survient en saison froide, les adultes n’éclosent qu’au printemps suivant.</a:t>
            </a:r>
          </a:p>
          <a:p>
            <a:pPr lvl="0" eaLnBrk="0" fontAlgn="base" hangingPunct="0">
              <a:spcBef>
                <a:spcPct val="0"/>
              </a:spcBef>
              <a:spcAft>
                <a:spcPct val="0"/>
              </a:spcAft>
            </a:pPr>
            <a:endPar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p:txBody>
      </p:sp>
      <p:sp>
        <p:nvSpPr>
          <p:cNvPr id="5" name="ZoneTexte 4"/>
          <p:cNvSpPr txBox="1"/>
          <p:nvPr/>
        </p:nvSpPr>
        <p:spPr>
          <a:xfrm>
            <a:off x="7143768" y="0"/>
            <a:ext cx="2000232" cy="307777"/>
          </a:xfrm>
          <a:prstGeom prst="rect">
            <a:avLst/>
          </a:prstGeom>
          <a:noFill/>
          <a:ln>
            <a:solidFill>
              <a:srgbClr val="FFFF00"/>
            </a:solidFill>
          </a:ln>
        </p:spPr>
        <p:txBody>
          <a:bodyPr wrap="square" rtlCol="0">
            <a:spAutoFit/>
          </a:bodyPr>
          <a:lstStyle/>
          <a:p>
            <a:r>
              <a:rPr lang="fr-FR" sz="1400" b="1" dirty="0" err="1" smtClean="0">
                <a:solidFill>
                  <a:srgbClr val="FFFF00"/>
                </a:solidFill>
                <a:latin typeface="Arial" pitchFamily="34" charset="0"/>
                <a:cs typeface="Arial" pitchFamily="34" charset="0"/>
              </a:rPr>
              <a:t>Œstrose</a:t>
            </a:r>
            <a:r>
              <a:rPr lang="fr-FR" sz="1400" b="1" dirty="0" smtClean="0">
                <a:solidFill>
                  <a:srgbClr val="FFFF00"/>
                </a:solidFill>
                <a:latin typeface="Arial" pitchFamily="34" charset="0"/>
                <a:cs typeface="Arial" pitchFamily="34" charset="0"/>
              </a:rPr>
              <a:t>  ovine</a:t>
            </a:r>
            <a:endParaRPr lang="fr-FR" sz="1400" b="1" dirty="0">
              <a:solidFill>
                <a:srgbClr val="FFFF00"/>
              </a:solidFill>
              <a:latin typeface="Arial" pitchFamily="34" charset="0"/>
              <a:cs typeface="Arial" pitchFamily="34" charset="0"/>
            </a:endParaRPr>
          </a:p>
        </p:txBody>
      </p:sp>
      <p:sp>
        <p:nvSpPr>
          <p:cNvPr id="6" name="ZoneTexte 5"/>
          <p:cNvSpPr txBox="1"/>
          <p:nvPr/>
        </p:nvSpPr>
        <p:spPr>
          <a:xfrm>
            <a:off x="4643422" y="6550223"/>
            <a:ext cx="4500578" cy="307777"/>
          </a:xfrm>
          <a:prstGeom prst="rect">
            <a:avLst/>
          </a:prstGeom>
          <a:noFill/>
          <a:ln>
            <a:solidFill>
              <a:srgbClr val="FFFF00"/>
            </a:solidFill>
          </a:ln>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400" dirty="0" smtClean="0"/>
              <a:t>Pr   </a:t>
            </a:r>
            <a:r>
              <a:rPr lang="fr-FR" sz="1400" dirty="0" smtClean="0"/>
              <a:t>TITI A., </a:t>
            </a:r>
            <a:r>
              <a:rPr lang="fr-FR" sz="1400" dirty="0" smtClean="0"/>
              <a:t>l’</a:t>
            </a:r>
            <a:r>
              <a:rPr lang="fr-FR" sz="1400" dirty="0" err="1" smtClean="0"/>
              <a:t>oestrose</a:t>
            </a:r>
            <a:r>
              <a:rPr lang="fr-FR" sz="1400" dirty="0" smtClean="0"/>
              <a:t> ovine, </a:t>
            </a:r>
            <a:r>
              <a:rPr lang="fr-FR" sz="1400" dirty="0" smtClean="0"/>
              <a:t>3</a:t>
            </a:r>
            <a:r>
              <a:rPr lang="fr-FR" sz="1400" baseline="30000" dirty="0" smtClean="0"/>
              <a:t>ème</a:t>
            </a:r>
            <a:r>
              <a:rPr lang="fr-FR" sz="1400" dirty="0" smtClean="0"/>
              <a:t> </a:t>
            </a:r>
            <a:r>
              <a:rPr lang="fr-FR" sz="1400" dirty="0" smtClean="0"/>
              <a:t>A  </a:t>
            </a:r>
            <a:r>
              <a:rPr lang="fr-FR" sz="1400" dirty="0" smtClean="0"/>
              <a:t>D.V</a:t>
            </a:r>
            <a:r>
              <a:rPr lang="fr-FR" sz="1400" dirty="0" smtClean="0"/>
              <a:t>, </a:t>
            </a:r>
            <a:r>
              <a:rPr lang="fr-FR" sz="1400" dirty="0" smtClean="0"/>
              <a:t>2022-/2023</a:t>
            </a:r>
            <a:endParaRPr lang="fr-FR"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079" y="1052736"/>
            <a:ext cx="8715436" cy="3785652"/>
          </a:xfrm>
          <a:prstGeom prst="rect">
            <a:avLst/>
          </a:prstGeom>
          <a:ln>
            <a:solidFill>
              <a:srgbClr val="FFFF00"/>
            </a:solidFill>
          </a:ln>
        </p:spPr>
        <p:txBody>
          <a:bodyPr wrap="square">
            <a:spAutoFit/>
          </a:bodyPr>
          <a:lstStyle/>
          <a:p>
            <a:pPr lvl="0" eaLnBrk="0" fontAlgn="base" hangingPunct="0">
              <a:spcBef>
                <a:spcPct val="0"/>
              </a:spcBef>
              <a:spcAft>
                <a:spcPct val="0"/>
              </a:spcAft>
            </a:pPr>
            <a:endPar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a:p>
            <a:pPr lvl="0" eaLnBrk="0" fontAlgn="base" hangingPunct="0">
              <a:spcBef>
                <a:spcPct val="0"/>
              </a:spcBef>
              <a:spcAft>
                <a:spcPct val="0"/>
              </a:spcAft>
            </a:pPr>
            <a:r>
              <a:rPr lang="fr-FR" sz="2400" b="1" dirty="0" smtClean="0">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NB</a:t>
            </a:r>
          </a:p>
          <a:p>
            <a:pPr marL="342900" lvl="0" indent="-342900" eaLnBrk="0" fontAlgn="base" hangingPunct="0">
              <a:spcBef>
                <a:spcPct val="0"/>
              </a:spcBef>
              <a:spcAft>
                <a:spcPct val="0"/>
              </a:spcAft>
              <a:buFont typeface="Wingdings" pitchFamily="2" charset="2"/>
              <a:buChar char="§"/>
            </a:pP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 Dans </a:t>
            </a:r>
            <a:r>
              <a:rPr lang="fr-FR" sz="2400" b="1" dirty="0" smtClean="0">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les régions chaudes</a:t>
            </a: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 existence de </a:t>
            </a:r>
            <a:r>
              <a:rPr lang="fr-FR" sz="2400" b="1" dirty="0" smtClean="0">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plusieurs générations par an</a:t>
            </a: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 (car la vie larvaire ne dure qu’un mois)  </a:t>
            </a:r>
          </a:p>
          <a:p>
            <a:pPr marL="342900" lvl="0" indent="-342900" eaLnBrk="0" fontAlgn="base" hangingPunct="0">
              <a:spcBef>
                <a:spcPct val="0"/>
              </a:spcBef>
              <a:spcAft>
                <a:spcPct val="0"/>
              </a:spcAft>
              <a:buFont typeface="Wingdings" pitchFamily="2" charset="2"/>
              <a:buChar char="§"/>
            </a:pPr>
            <a:endPar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a:p>
            <a:pPr marL="342900" lvl="0" indent="-342900" eaLnBrk="0" fontAlgn="base" hangingPunct="0">
              <a:spcBef>
                <a:spcPct val="0"/>
              </a:spcBef>
              <a:spcAft>
                <a:spcPct val="0"/>
              </a:spcAft>
              <a:buFont typeface="Wingdings" pitchFamily="2" charset="2"/>
              <a:buChar char="§"/>
            </a:pPr>
            <a:endParaRPr lang="fr-FR" sz="2400" b="1" dirty="0">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a:p>
            <a:pPr marL="342900" lvl="0" indent="-342900" eaLnBrk="0" fontAlgn="base" hangingPunct="0">
              <a:spcBef>
                <a:spcPct val="0"/>
              </a:spcBef>
              <a:spcAft>
                <a:spcPct val="0"/>
              </a:spcAft>
              <a:buFont typeface="Wingdings" pitchFamily="2" charset="2"/>
              <a:buChar char="§"/>
            </a:pPr>
            <a:endParaRPr lang="fr-FR" sz="2400" b="1" dirty="0">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a:p>
            <a:pPr marL="342900" lvl="0" indent="-342900" eaLnBrk="0" fontAlgn="base" hangingPunct="0">
              <a:spcBef>
                <a:spcPct val="0"/>
              </a:spcBef>
              <a:spcAft>
                <a:spcPct val="0"/>
              </a:spcAft>
              <a:buFont typeface="Wingdings" pitchFamily="2" charset="2"/>
              <a:buChar char="§"/>
            </a:pP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Dans </a:t>
            </a:r>
            <a:r>
              <a:rPr lang="fr-FR" sz="2400" b="1" dirty="0" smtClean="0">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les régions tempérées </a:t>
            </a: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il y a </a:t>
            </a:r>
            <a:r>
              <a:rPr lang="fr-FR" sz="2400" b="1" dirty="0" smtClean="0">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un seul cycle par an, donc, </a:t>
            </a: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(larve L1 peut vivre 9 mois)</a:t>
            </a:r>
          </a:p>
        </p:txBody>
      </p:sp>
      <p:sp>
        <p:nvSpPr>
          <p:cNvPr id="5" name="ZoneTexte 4"/>
          <p:cNvSpPr txBox="1"/>
          <p:nvPr/>
        </p:nvSpPr>
        <p:spPr>
          <a:xfrm>
            <a:off x="7143768" y="0"/>
            <a:ext cx="2000232" cy="307777"/>
          </a:xfrm>
          <a:prstGeom prst="rect">
            <a:avLst/>
          </a:prstGeom>
          <a:noFill/>
          <a:ln>
            <a:solidFill>
              <a:srgbClr val="FFFF00"/>
            </a:solidFill>
          </a:ln>
        </p:spPr>
        <p:txBody>
          <a:bodyPr wrap="square" rtlCol="0">
            <a:spAutoFit/>
          </a:bodyPr>
          <a:lstStyle/>
          <a:p>
            <a:r>
              <a:rPr lang="fr-FR" sz="1400" b="1" dirty="0" err="1" smtClean="0">
                <a:solidFill>
                  <a:srgbClr val="FFFF00"/>
                </a:solidFill>
                <a:latin typeface="Arial" pitchFamily="34" charset="0"/>
                <a:cs typeface="Arial" pitchFamily="34" charset="0"/>
              </a:rPr>
              <a:t>Œstrose</a:t>
            </a:r>
            <a:r>
              <a:rPr lang="fr-FR" sz="1400" b="1" dirty="0" smtClean="0">
                <a:solidFill>
                  <a:srgbClr val="FFFF00"/>
                </a:solidFill>
                <a:latin typeface="Arial" pitchFamily="34" charset="0"/>
                <a:cs typeface="Arial" pitchFamily="34" charset="0"/>
              </a:rPr>
              <a:t>  ovine</a:t>
            </a:r>
            <a:endParaRPr lang="fr-FR" sz="1400" b="1" dirty="0">
              <a:solidFill>
                <a:srgbClr val="FFFF00"/>
              </a:solidFill>
              <a:latin typeface="Arial" pitchFamily="34" charset="0"/>
              <a:cs typeface="Arial" pitchFamily="34" charset="0"/>
            </a:endParaRPr>
          </a:p>
        </p:txBody>
      </p:sp>
      <p:sp>
        <p:nvSpPr>
          <p:cNvPr id="6" name="ZoneTexte 5"/>
          <p:cNvSpPr txBox="1"/>
          <p:nvPr/>
        </p:nvSpPr>
        <p:spPr>
          <a:xfrm>
            <a:off x="4643422" y="6550223"/>
            <a:ext cx="4500578" cy="307777"/>
          </a:xfrm>
          <a:prstGeom prst="rect">
            <a:avLst/>
          </a:prstGeom>
          <a:noFill/>
          <a:ln>
            <a:solidFill>
              <a:srgbClr val="FFFF00"/>
            </a:solidFill>
          </a:ln>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400" dirty="0" smtClean="0"/>
              <a:t>Pr   </a:t>
            </a:r>
            <a:r>
              <a:rPr lang="fr-FR" sz="1400" dirty="0" smtClean="0"/>
              <a:t>TITI A., </a:t>
            </a:r>
            <a:r>
              <a:rPr lang="fr-FR" sz="1400" dirty="0" smtClean="0"/>
              <a:t>l’</a:t>
            </a:r>
            <a:r>
              <a:rPr lang="fr-FR" sz="1400" dirty="0" err="1" smtClean="0"/>
              <a:t>oestrose</a:t>
            </a:r>
            <a:r>
              <a:rPr lang="fr-FR" sz="1400" dirty="0" smtClean="0"/>
              <a:t> ovine, </a:t>
            </a:r>
            <a:r>
              <a:rPr lang="fr-FR" sz="1400" dirty="0" smtClean="0"/>
              <a:t>3</a:t>
            </a:r>
            <a:r>
              <a:rPr lang="fr-FR" sz="1400" baseline="30000" dirty="0" smtClean="0"/>
              <a:t>ème</a:t>
            </a:r>
            <a:r>
              <a:rPr lang="fr-FR" sz="1400" dirty="0" smtClean="0"/>
              <a:t> </a:t>
            </a:r>
            <a:r>
              <a:rPr lang="fr-FR" sz="1400" dirty="0" smtClean="0"/>
              <a:t>A  </a:t>
            </a:r>
            <a:r>
              <a:rPr lang="fr-FR" sz="1400" dirty="0" smtClean="0"/>
              <a:t>D.V</a:t>
            </a:r>
            <a:r>
              <a:rPr lang="fr-FR" sz="1400" dirty="0" smtClean="0"/>
              <a:t>, </a:t>
            </a:r>
            <a:r>
              <a:rPr lang="fr-FR" sz="1400" dirty="0" smtClean="0"/>
              <a:t>2022-/2023</a:t>
            </a:r>
            <a:endParaRPr lang="fr-FR" sz="1400" dirty="0"/>
          </a:p>
        </p:txBody>
      </p:sp>
    </p:spTree>
    <p:extLst>
      <p:ext uri="{BB962C8B-B14F-4D97-AF65-F5344CB8AC3E}">
        <p14:creationId xmlns:p14="http://schemas.microsoft.com/office/powerpoint/2010/main" val="26838597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2786050" y="1785926"/>
            <a:ext cx="3214710" cy="300039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 name="Ellipse 4"/>
          <p:cNvSpPr/>
          <p:nvPr/>
        </p:nvSpPr>
        <p:spPr>
          <a:xfrm>
            <a:off x="3286116" y="2285992"/>
            <a:ext cx="2214578" cy="2000264"/>
          </a:xfrm>
          <a:prstGeom prst="ellipse">
            <a:avLst/>
          </a:prstGeom>
          <a:solidFill>
            <a:schemeClr val="bg2">
              <a:lumMod val="40000"/>
              <a:lumOff val="60000"/>
            </a:schemeClr>
          </a:solidFill>
          <a:ln>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dirty="0"/>
          </a:p>
        </p:txBody>
      </p:sp>
      <p:sp>
        <p:nvSpPr>
          <p:cNvPr id="6" name="Ellipse 5"/>
          <p:cNvSpPr/>
          <p:nvPr/>
        </p:nvSpPr>
        <p:spPr>
          <a:xfrm>
            <a:off x="2285984" y="1285860"/>
            <a:ext cx="4286280" cy="400052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p:cNvCxnSpPr/>
          <p:nvPr/>
        </p:nvCxnSpPr>
        <p:spPr>
          <a:xfrm rot="16200000" flipV="1">
            <a:off x="3393273" y="2250273"/>
            <a:ext cx="1857388" cy="7143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Connecteur droit 9"/>
          <p:cNvCxnSpPr/>
          <p:nvPr/>
        </p:nvCxnSpPr>
        <p:spPr>
          <a:xfrm flipV="1">
            <a:off x="4357686" y="3071810"/>
            <a:ext cx="2214578" cy="14287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Connecteur droit 22"/>
          <p:cNvCxnSpPr/>
          <p:nvPr/>
        </p:nvCxnSpPr>
        <p:spPr>
          <a:xfrm>
            <a:off x="4429124" y="3286124"/>
            <a:ext cx="1428760" cy="57150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Connecteur droit 26"/>
          <p:cNvCxnSpPr>
            <a:endCxn id="4" idx="3"/>
          </p:cNvCxnSpPr>
          <p:nvPr/>
        </p:nvCxnSpPr>
        <p:spPr>
          <a:xfrm rot="10800000" flipV="1">
            <a:off x="3256834" y="3214686"/>
            <a:ext cx="1172290" cy="113223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Flèche droite 27"/>
          <p:cNvSpPr/>
          <p:nvPr/>
        </p:nvSpPr>
        <p:spPr>
          <a:xfrm>
            <a:off x="4143372" y="1857364"/>
            <a:ext cx="500066" cy="214314"/>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0" name="Connecteur droit avec flèche 29"/>
          <p:cNvCxnSpPr/>
          <p:nvPr/>
        </p:nvCxnSpPr>
        <p:spPr>
          <a:xfrm>
            <a:off x="4143372" y="2428868"/>
            <a:ext cx="35719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Connecteur droit avec flèche 31"/>
          <p:cNvCxnSpPr/>
          <p:nvPr/>
        </p:nvCxnSpPr>
        <p:spPr>
          <a:xfrm>
            <a:off x="5072066" y="3000372"/>
            <a:ext cx="285752" cy="27622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Connecteur droit avec flèche 34"/>
          <p:cNvCxnSpPr/>
          <p:nvPr/>
        </p:nvCxnSpPr>
        <p:spPr>
          <a:xfrm rot="5400000">
            <a:off x="4929190" y="3500438"/>
            <a:ext cx="357190" cy="35719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8" name="ZoneTexte 37"/>
          <p:cNvSpPr txBox="1"/>
          <p:nvPr/>
        </p:nvSpPr>
        <p:spPr>
          <a:xfrm>
            <a:off x="4572000" y="3714752"/>
            <a:ext cx="642942" cy="369332"/>
          </a:xfrm>
          <a:prstGeom prst="rect">
            <a:avLst/>
          </a:prstGeom>
          <a:noFill/>
        </p:spPr>
        <p:txBody>
          <a:bodyPr wrap="square" rtlCol="0">
            <a:spAutoFit/>
          </a:bodyPr>
          <a:lstStyle/>
          <a:p>
            <a:r>
              <a:rPr lang="fr-FR" b="1" dirty="0" smtClean="0">
                <a:solidFill>
                  <a:srgbClr val="FFFF00"/>
                </a:solidFill>
              </a:rPr>
              <a:t>L1</a:t>
            </a:r>
            <a:endParaRPr lang="fr-FR" b="1" dirty="0">
              <a:solidFill>
                <a:srgbClr val="FFFF00"/>
              </a:solidFill>
            </a:endParaRPr>
          </a:p>
        </p:txBody>
      </p:sp>
      <p:cxnSp>
        <p:nvCxnSpPr>
          <p:cNvPr id="39" name="Connecteur droit avec flèche 38"/>
          <p:cNvCxnSpPr/>
          <p:nvPr/>
        </p:nvCxnSpPr>
        <p:spPr>
          <a:xfrm rot="10800000" flipV="1">
            <a:off x="4214810" y="4000504"/>
            <a:ext cx="428628" cy="7143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3" name="ZoneTexte 42"/>
          <p:cNvSpPr txBox="1"/>
          <p:nvPr/>
        </p:nvSpPr>
        <p:spPr>
          <a:xfrm>
            <a:off x="5143504" y="3214686"/>
            <a:ext cx="439544" cy="369332"/>
          </a:xfrm>
          <a:prstGeom prst="rect">
            <a:avLst/>
          </a:prstGeom>
          <a:noFill/>
        </p:spPr>
        <p:txBody>
          <a:bodyPr wrap="none" rtlCol="0">
            <a:spAutoFit/>
          </a:bodyPr>
          <a:lstStyle/>
          <a:p>
            <a:r>
              <a:rPr lang="fr-FR" b="1" dirty="0" smtClean="0">
                <a:solidFill>
                  <a:srgbClr val="FFFF00"/>
                </a:solidFill>
              </a:rPr>
              <a:t>L1</a:t>
            </a:r>
            <a:endParaRPr lang="fr-FR" b="1" dirty="0">
              <a:solidFill>
                <a:srgbClr val="FFFF00"/>
              </a:solidFill>
            </a:endParaRPr>
          </a:p>
        </p:txBody>
      </p:sp>
      <p:sp>
        <p:nvSpPr>
          <p:cNvPr id="45" name="ZoneTexte 44"/>
          <p:cNvSpPr txBox="1"/>
          <p:nvPr/>
        </p:nvSpPr>
        <p:spPr>
          <a:xfrm>
            <a:off x="3857620" y="3857628"/>
            <a:ext cx="441146" cy="369332"/>
          </a:xfrm>
          <a:prstGeom prst="rect">
            <a:avLst/>
          </a:prstGeom>
          <a:noFill/>
        </p:spPr>
        <p:txBody>
          <a:bodyPr wrap="none" rtlCol="0">
            <a:spAutoFit/>
          </a:bodyPr>
          <a:lstStyle/>
          <a:p>
            <a:r>
              <a:rPr lang="fr-FR" b="1" dirty="0" smtClean="0">
                <a:solidFill>
                  <a:srgbClr val="FFFF00"/>
                </a:solidFill>
              </a:rPr>
              <a:t>L2</a:t>
            </a:r>
            <a:endParaRPr lang="fr-FR" b="1" dirty="0">
              <a:solidFill>
                <a:srgbClr val="FFFF00"/>
              </a:solidFill>
            </a:endParaRPr>
          </a:p>
        </p:txBody>
      </p:sp>
      <p:sp>
        <p:nvSpPr>
          <p:cNvPr id="46" name="Rectangle 45"/>
          <p:cNvSpPr/>
          <p:nvPr/>
        </p:nvSpPr>
        <p:spPr>
          <a:xfrm>
            <a:off x="3357554" y="3286124"/>
            <a:ext cx="441146" cy="369332"/>
          </a:xfrm>
          <a:prstGeom prst="rect">
            <a:avLst/>
          </a:prstGeom>
        </p:spPr>
        <p:txBody>
          <a:bodyPr wrap="square">
            <a:spAutoFit/>
          </a:bodyPr>
          <a:lstStyle/>
          <a:p>
            <a:r>
              <a:rPr lang="fr-FR" b="1" dirty="0" smtClean="0">
                <a:solidFill>
                  <a:srgbClr val="FFFF00"/>
                </a:solidFill>
              </a:rPr>
              <a:t>L2</a:t>
            </a:r>
            <a:endParaRPr lang="fr-FR" b="1" dirty="0">
              <a:solidFill>
                <a:srgbClr val="FFFF00"/>
              </a:solidFill>
            </a:endParaRPr>
          </a:p>
        </p:txBody>
      </p:sp>
      <p:cxnSp>
        <p:nvCxnSpPr>
          <p:cNvPr id="47" name="Connecteur droit avec flèche 46"/>
          <p:cNvCxnSpPr>
            <a:endCxn id="46" idx="2"/>
          </p:cNvCxnSpPr>
          <p:nvPr/>
        </p:nvCxnSpPr>
        <p:spPr>
          <a:xfrm rot="10800000">
            <a:off x="3578128" y="3655456"/>
            <a:ext cx="350933" cy="30325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2" name="ZoneTexte 51"/>
          <p:cNvSpPr txBox="1"/>
          <p:nvPr/>
        </p:nvSpPr>
        <p:spPr>
          <a:xfrm>
            <a:off x="3500430" y="2571744"/>
            <a:ext cx="642942" cy="369332"/>
          </a:xfrm>
          <a:prstGeom prst="rect">
            <a:avLst/>
          </a:prstGeom>
          <a:noFill/>
        </p:spPr>
        <p:txBody>
          <a:bodyPr wrap="square" rtlCol="0">
            <a:spAutoFit/>
          </a:bodyPr>
          <a:lstStyle/>
          <a:p>
            <a:r>
              <a:rPr lang="fr-FR" b="1" dirty="0" smtClean="0">
                <a:solidFill>
                  <a:srgbClr val="FFFF00"/>
                </a:solidFill>
              </a:rPr>
              <a:t>L3</a:t>
            </a:r>
            <a:endParaRPr lang="fr-FR" b="1" dirty="0">
              <a:solidFill>
                <a:srgbClr val="FFFF00"/>
              </a:solidFill>
            </a:endParaRPr>
          </a:p>
        </p:txBody>
      </p:sp>
      <p:cxnSp>
        <p:nvCxnSpPr>
          <p:cNvPr id="53" name="Connecteur droit avec flèche 52"/>
          <p:cNvCxnSpPr/>
          <p:nvPr/>
        </p:nvCxnSpPr>
        <p:spPr>
          <a:xfrm rot="5400000" flipH="1" flipV="1">
            <a:off x="3321835" y="3036091"/>
            <a:ext cx="428628" cy="7143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7" name="ZoneTexte 56"/>
          <p:cNvSpPr txBox="1"/>
          <p:nvPr/>
        </p:nvSpPr>
        <p:spPr>
          <a:xfrm>
            <a:off x="4429124" y="2285992"/>
            <a:ext cx="377026" cy="369332"/>
          </a:xfrm>
          <a:prstGeom prst="rect">
            <a:avLst/>
          </a:prstGeom>
          <a:noFill/>
        </p:spPr>
        <p:txBody>
          <a:bodyPr wrap="none" rtlCol="0">
            <a:spAutoFit/>
          </a:bodyPr>
          <a:lstStyle/>
          <a:p>
            <a:r>
              <a:rPr lang="fr-FR" b="1" dirty="0" smtClean="0">
                <a:solidFill>
                  <a:srgbClr val="FFFF00"/>
                </a:solidFill>
              </a:rPr>
              <a:t>N</a:t>
            </a:r>
            <a:endParaRPr lang="fr-FR" b="1" dirty="0">
              <a:solidFill>
                <a:srgbClr val="FFFF00"/>
              </a:solidFill>
            </a:endParaRPr>
          </a:p>
        </p:txBody>
      </p:sp>
      <p:sp>
        <p:nvSpPr>
          <p:cNvPr id="58" name="ZoneTexte 57"/>
          <p:cNvSpPr txBox="1"/>
          <p:nvPr/>
        </p:nvSpPr>
        <p:spPr>
          <a:xfrm>
            <a:off x="4572000" y="2643182"/>
            <a:ext cx="915635" cy="369332"/>
          </a:xfrm>
          <a:prstGeom prst="rect">
            <a:avLst/>
          </a:prstGeom>
          <a:noFill/>
        </p:spPr>
        <p:txBody>
          <a:bodyPr wrap="none" rtlCol="0">
            <a:spAutoFit/>
          </a:bodyPr>
          <a:lstStyle/>
          <a:p>
            <a:r>
              <a:rPr lang="fr-FR" b="1" dirty="0" smtClean="0">
                <a:solidFill>
                  <a:srgbClr val="FFFF00"/>
                </a:solidFill>
              </a:rPr>
              <a:t>Adulte</a:t>
            </a:r>
            <a:endParaRPr lang="fr-FR" b="1" dirty="0">
              <a:solidFill>
                <a:srgbClr val="FFFF00"/>
              </a:solidFill>
            </a:endParaRPr>
          </a:p>
        </p:txBody>
      </p:sp>
      <p:sp>
        <p:nvSpPr>
          <p:cNvPr id="59" name="ZoneTexte 58"/>
          <p:cNvSpPr txBox="1"/>
          <p:nvPr/>
        </p:nvSpPr>
        <p:spPr>
          <a:xfrm>
            <a:off x="5429256" y="3214686"/>
            <a:ext cx="966931" cy="369332"/>
          </a:xfrm>
          <a:prstGeom prst="rect">
            <a:avLst/>
          </a:prstGeom>
          <a:noFill/>
        </p:spPr>
        <p:txBody>
          <a:bodyPr wrap="none" rtlCol="0">
            <a:spAutoFit/>
          </a:bodyPr>
          <a:lstStyle/>
          <a:p>
            <a:r>
              <a:rPr lang="fr-FR" b="1" dirty="0" smtClean="0">
                <a:solidFill>
                  <a:srgbClr val="FFFF00"/>
                </a:solidFill>
              </a:rPr>
              <a:t>narines</a:t>
            </a:r>
            <a:endParaRPr lang="fr-FR" b="1" dirty="0">
              <a:solidFill>
                <a:srgbClr val="FFFF00"/>
              </a:solidFill>
            </a:endParaRPr>
          </a:p>
        </p:txBody>
      </p:sp>
      <p:sp>
        <p:nvSpPr>
          <p:cNvPr id="60" name="ZoneTexte 59"/>
          <p:cNvSpPr txBox="1"/>
          <p:nvPr/>
        </p:nvSpPr>
        <p:spPr>
          <a:xfrm>
            <a:off x="3643306" y="4286256"/>
            <a:ext cx="1691489" cy="369332"/>
          </a:xfrm>
          <a:prstGeom prst="rect">
            <a:avLst/>
          </a:prstGeom>
          <a:noFill/>
        </p:spPr>
        <p:txBody>
          <a:bodyPr wrap="none" rtlCol="0">
            <a:spAutoFit/>
          </a:bodyPr>
          <a:lstStyle/>
          <a:p>
            <a:r>
              <a:rPr lang="fr-FR" b="1" dirty="0" smtClean="0">
                <a:solidFill>
                  <a:srgbClr val="FFFF00"/>
                </a:solidFill>
              </a:rPr>
              <a:t>Fosses nasales</a:t>
            </a:r>
            <a:endParaRPr lang="fr-FR" b="1" dirty="0">
              <a:solidFill>
                <a:srgbClr val="FFFF00"/>
              </a:solidFill>
            </a:endParaRPr>
          </a:p>
        </p:txBody>
      </p:sp>
      <p:sp>
        <p:nvSpPr>
          <p:cNvPr id="61" name="ZoneTexte 60"/>
          <p:cNvSpPr txBox="1"/>
          <p:nvPr/>
        </p:nvSpPr>
        <p:spPr>
          <a:xfrm rot="16200000">
            <a:off x="2170763" y="3187033"/>
            <a:ext cx="1742785" cy="369332"/>
          </a:xfrm>
          <a:prstGeom prst="rect">
            <a:avLst/>
          </a:prstGeom>
          <a:noFill/>
        </p:spPr>
        <p:txBody>
          <a:bodyPr wrap="none" rtlCol="0">
            <a:spAutoFit/>
          </a:bodyPr>
          <a:lstStyle/>
          <a:p>
            <a:r>
              <a:rPr lang="fr-FR" b="1" dirty="0" smtClean="0">
                <a:solidFill>
                  <a:srgbClr val="FFFF00"/>
                </a:solidFill>
              </a:rPr>
              <a:t>Sinus frontaux</a:t>
            </a:r>
            <a:endParaRPr lang="fr-FR" b="1" dirty="0">
              <a:solidFill>
                <a:srgbClr val="FFFF00"/>
              </a:solidFill>
            </a:endParaRPr>
          </a:p>
        </p:txBody>
      </p:sp>
      <p:sp>
        <p:nvSpPr>
          <p:cNvPr id="62" name="ZoneTexte 61"/>
          <p:cNvSpPr txBox="1"/>
          <p:nvPr/>
        </p:nvSpPr>
        <p:spPr>
          <a:xfrm>
            <a:off x="5072066" y="1928802"/>
            <a:ext cx="2433680" cy="461665"/>
          </a:xfrm>
          <a:prstGeom prst="rect">
            <a:avLst/>
          </a:prstGeom>
          <a:noFill/>
        </p:spPr>
        <p:txBody>
          <a:bodyPr wrap="none" rtlCol="0">
            <a:spAutoFit/>
          </a:bodyPr>
          <a:lstStyle/>
          <a:p>
            <a:r>
              <a:rPr lang="fr-FR" sz="2400" b="1" dirty="0" smtClean="0"/>
              <a:t>milieu extérieur</a:t>
            </a:r>
            <a:endParaRPr lang="fr-FR" sz="2400" b="1" dirty="0"/>
          </a:p>
        </p:txBody>
      </p:sp>
      <p:sp>
        <p:nvSpPr>
          <p:cNvPr id="67" name="ZoneTexte 66"/>
          <p:cNvSpPr txBox="1"/>
          <p:nvPr/>
        </p:nvSpPr>
        <p:spPr>
          <a:xfrm>
            <a:off x="3857620" y="4786322"/>
            <a:ext cx="1125629" cy="400110"/>
          </a:xfrm>
          <a:prstGeom prst="rect">
            <a:avLst/>
          </a:prstGeom>
          <a:noFill/>
        </p:spPr>
        <p:txBody>
          <a:bodyPr wrap="none" rtlCol="0">
            <a:spAutoFit/>
          </a:bodyPr>
          <a:lstStyle/>
          <a:p>
            <a:r>
              <a:rPr lang="fr-FR" sz="2000" b="1" dirty="0" smtClean="0"/>
              <a:t>Mouton</a:t>
            </a:r>
            <a:endParaRPr lang="fr-FR" sz="2000" b="1" dirty="0"/>
          </a:p>
        </p:txBody>
      </p:sp>
      <p:sp>
        <p:nvSpPr>
          <p:cNvPr id="68" name="ZoneTexte 67"/>
          <p:cNvSpPr txBox="1"/>
          <p:nvPr/>
        </p:nvSpPr>
        <p:spPr>
          <a:xfrm>
            <a:off x="7143768" y="0"/>
            <a:ext cx="2000232" cy="307777"/>
          </a:xfrm>
          <a:prstGeom prst="rect">
            <a:avLst/>
          </a:prstGeom>
          <a:noFill/>
          <a:ln>
            <a:solidFill>
              <a:srgbClr val="FFFF00"/>
            </a:solidFill>
          </a:ln>
        </p:spPr>
        <p:txBody>
          <a:bodyPr wrap="square" rtlCol="0">
            <a:spAutoFit/>
          </a:bodyPr>
          <a:lstStyle/>
          <a:p>
            <a:r>
              <a:rPr lang="fr-FR" sz="1400" b="1" dirty="0" err="1" smtClean="0">
                <a:solidFill>
                  <a:srgbClr val="FFFF00"/>
                </a:solidFill>
                <a:latin typeface="Arial" pitchFamily="34" charset="0"/>
                <a:cs typeface="Arial" pitchFamily="34" charset="0"/>
              </a:rPr>
              <a:t>Œstrose</a:t>
            </a:r>
            <a:r>
              <a:rPr lang="fr-FR" sz="1400" b="1" dirty="0" smtClean="0">
                <a:solidFill>
                  <a:srgbClr val="FFFF00"/>
                </a:solidFill>
                <a:latin typeface="Arial" pitchFamily="34" charset="0"/>
                <a:cs typeface="Arial" pitchFamily="34" charset="0"/>
              </a:rPr>
              <a:t>  ovine</a:t>
            </a:r>
            <a:endParaRPr lang="fr-FR" sz="1400" b="1" dirty="0">
              <a:solidFill>
                <a:srgbClr val="FFFF00"/>
              </a:solidFill>
              <a:latin typeface="Arial" pitchFamily="34" charset="0"/>
              <a:cs typeface="Arial" pitchFamily="34" charset="0"/>
            </a:endParaRPr>
          </a:p>
        </p:txBody>
      </p:sp>
      <p:sp>
        <p:nvSpPr>
          <p:cNvPr id="69" name="ZoneTexte 68"/>
          <p:cNvSpPr txBox="1"/>
          <p:nvPr/>
        </p:nvSpPr>
        <p:spPr>
          <a:xfrm>
            <a:off x="2285984" y="5929330"/>
            <a:ext cx="4511171" cy="461665"/>
          </a:xfrm>
          <a:prstGeom prst="rect">
            <a:avLst/>
          </a:prstGeom>
          <a:noFill/>
        </p:spPr>
        <p:txBody>
          <a:bodyPr wrap="none" rtlCol="0">
            <a:spAutoFit/>
          </a:bodyPr>
          <a:lstStyle/>
          <a:p>
            <a:r>
              <a:rPr lang="fr-FR" sz="2400" b="1" dirty="0" smtClean="0">
                <a:solidFill>
                  <a:srgbClr val="FFFF00"/>
                </a:solidFill>
                <a:effectLst>
                  <a:outerShdw blurRad="38100" dist="38100" dir="2700000" algn="tl">
                    <a:srgbClr val="000000">
                      <a:alpha val="43137"/>
                    </a:srgbClr>
                  </a:outerShdw>
                </a:effectLst>
              </a:rPr>
              <a:t>Cycle évolutif de </a:t>
            </a:r>
            <a:r>
              <a:rPr lang="fr-FR" sz="2400" b="1" i="1" dirty="0" smtClean="0">
                <a:solidFill>
                  <a:srgbClr val="FFFF00"/>
                </a:solidFill>
                <a:effectLst>
                  <a:outerShdw blurRad="38100" dist="38100" dir="2700000" algn="tl">
                    <a:srgbClr val="000000">
                      <a:alpha val="43137"/>
                    </a:srgbClr>
                  </a:outerShdw>
                </a:effectLst>
              </a:rPr>
              <a:t>l’</a:t>
            </a:r>
            <a:r>
              <a:rPr lang="fr-FR" sz="2400" b="1" i="1" dirty="0" err="1" smtClean="0">
                <a:solidFill>
                  <a:srgbClr val="FFFF00"/>
                </a:solidFill>
                <a:effectLst>
                  <a:outerShdw blurRad="38100" dist="38100" dir="2700000" algn="tl">
                    <a:srgbClr val="000000">
                      <a:alpha val="43137"/>
                    </a:srgbClr>
                  </a:outerShdw>
                </a:effectLst>
              </a:rPr>
              <a:t>oestrus</a:t>
            </a:r>
            <a:r>
              <a:rPr lang="fr-FR" sz="2400" b="1" i="1" dirty="0" smtClean="0">
                <a:solidFill>
                  <a:srgbClr val="FFFF00"/>
                </a:solidFill>
                <a:effectLst>
                  <a:outerShdw blurRad="38100" dist="38100" dir="2700000" algn="tl">
                    <a:srgbClr val="000000">
                      <a:alpha val="43137"/>
                    </a:srgbClr>
                  </a:outerShdw>
                </a:effectLst>
              </a:rPr>
              <a:t> </a:t>
            </a:r>
            <a:r>
              <a:rPr lang="fr-FR" sz="2400" b="1" i="1" dirty="0" err="1" smtClean="0">
                <a:solidFill>
                  <a:srgbClr val="FFFF00"/>
                </a:solidFill>
                <a:effectLst>
                  <a:outerShdw blurRad="38100" dist="38100" dir="2700000" algn="tl">
                    <a:srgbClr val="000000">
                      <a:alpha val="43137"/>
                    </a:srgbClr>
                  </a:outerShdw>
                </a:effectLst>
              </a:rPr>
              <a:t>ovis</a:t>
            </a:r>
            <a:endParaRPr lang="fr-FR" sz="2400" b="1" i="1" dirty="0">
              <a:solidFill>
                <a:srgbClr val="FFFF00"/>
              </a:solidFill>
              <a:effectLst>
                <a:outerShdw blurRad="38100" dist="38100" dir="2700000" algn="tl">
                  <a:srgbClr val="000000">
                    <a:alpha val="43137"/>
                  </a:srgbClr>
                </a:outerShdw>
              </a:effectLst>
            </a:endParaRPr>
          </a:p>
        </p:txBody>
      </p:sp>
      <p:sp>
        <p:nvSpPr>
          <p:cNvPr id="31" name="ZoneTexte 30"/>
          <p:cNvSpPr txBox="1"/>
          <p:nvPr/>
        </p:nvSpPr>
        <p:spPr>
          <a:xfrm>
            <a:off x="4643422" y="6550223"/>
            <a:ext cx="4500578" cy="307777"/>
          </a:xfrm>
          <a:prstGeom prst="rect">
            <a:avLst/>
          </a:prstGeom>
          <a:noFill/>
          <a:ln>
            <a:solidFill>
              <a:srgbClr val="FFFF00"/>
            </a:solidFill>
          </a:ln>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400" dirty="0" smtClean="0"/>
              <a:t>Pr   </a:t>
            </a:r>
            <a:r>
              <a:rPr lang="fr-FR" sz="1400" dirty="0" smtClean="0"/>
              <a:t>TITI A., </a:t>
            </a:r>
            <a:r>
              <a:rPr lang="fr-FR" sz="1400" dirty="0" smtClean="0"/>
              <a:t>l’</a:t>
            </a:r>
            <a:r>
              <a:rPr lang="fr-FR" sz="1400" dirty="0" err="1" smtClean="0"/>
              <a:t>oestrose</a:t>
            </a:r>
            <a:r>
              <a:rPr lang="fr-FR" sz="1400" dirty="0" smtClean="0"/>
              <a:t> ovine, </a:t>
            </a:r>
            <a:r>
              <a:rPr lang="fr-FR" sz="1400" dirty="0" smtClean="0"/>
              <a:t>3</a:t>
            </a:r>
            <a:r>
              <a:rPr lang="fr-FR" sz="1400" baseline="30000" dirty="0" smtClean="0"/>
              <a:t>ème</a:t>
            </a:r>
            <a:r>
              <a:rPr lang="fr-FR" sz="1400" dirty="0" smtClean="0"/>
              <a:t> </a:t>
            </a:r>
            <a:r>
              <a:rPr lang="fr-FR" sz="1400" dirty="0" smtClean="0"/>
              <a:t>A  </a:t>
            </a:r>
            <a:r>
              <a:rPr lang="fr-FR" sz="1400" dirty="0" smtClean="0"/>
              <a:t>D.V</a:t>
            </a:r>
            <a:r>
              <a:rPr lang="fr-FR" sz="1400" dirty="0" smtClean="0"/>
              <a:t>, </a:t>
            </a:r>
            <a:r>
              <a:rPr lang="fr-FR" sz="1400" dirty="0" smtClean="0"/>
              <a:t>2022-/2023</a:t>
            </a:r>
            <a:endParaRPr lang="fr-FR"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143768" y="0"/>
            <a:ext cx="2000232" cy="307777"/>
          </a:xfrm>
          <a:prstGeom prst="rect">
            <a:avLst/>
          </a:prstGeom>
          <a:noFill/>
          <a:ln>
            <a:solidFill>
              <a:srgbClr val="FFFF00"/>
            </a:solidFill>
          </a:ln>
        </p:spPr>
        <p:txBody>
          <a:bodyPr wrap="square" rtlCol="0">
            <a:spAutoFit/>
          </a:bodyPr>
          <a:lstStyle/>
          <a:p>
            <a:r>
              <a:rPr lang="fr-FR" sz="1400" b="1" dirty="0" err="1" smtClean="0">
                <a:solidFill>
                  <a:srgbClr val="FFFF00"/>
                </a:solidFill>
                <a:latin typeface="Arial" pitchFamily="34" charset="0"/>
                <a:cs typeface="Arial" pitchFamily="34" charset="0"/>
              </a:rPr>
              <a:t>Œstrose</a:t>
            </a:r>
            <a:r>
              <a:rPr lang="fr-FR" sz="1400" b="1" dirty="0" smtClean="0">
                <a:solidFill>
                  <a:srgbClr val="FFFF00"/>
                </a:solidFill>
                <a:latin typeface="Arial" pitchFamily="34" charset="0"/>
                <a:cs typeface="Arial" pitchFamily="34" charset="0"/>
              </a:rPr>
              <a:t>  ovine</a:t>
            </a:r>
            <a:endParaRPr lang="fr-FR" sz="1400" b="1" dirty="0">
              <a:solidFill>
                <a:srgbClr val="FFFF00"/>
              </a:solidFill>
              <a:latin typeface="Arial" pitchFamily="34" charset="0"/>
              <a:cs typeface="Arial" pitchFamily="34" charset="0"/>
            </a:endParaRPr>
          </a:p>
        </p:txBody>
      </p:sp>
      <p:sp>
        <p:nvSpPr>
          <p:cNvPr id="21506" name="Rectangle 2"/>
          <p:cNvSpPr>
            <a:spLocks noChangeArrowheads="1"/>
          </p:cNvSpPr>
          <p:nvPr/>
        </p:nvSpPr>
        <p:spPr bwMode="auto">
          <a:xfrm>
            <a:off x="214282" y="184666"/>
            <a:ext cx="8643998" cy="66171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ea typeface="Calibri" pitchFamily="34" charset="0"/>
                <a:cs typeface="Arial" pitchFamily="34" charset="0"/>
              </a:rPr>
              <a:t>Etude clinique et lésionnelle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dirty="0" smtClean="0">
              <a:ln>
                <a:noFill/>
              </a:ln>
              <a:solidFill>
                <a:srgbClr val="FFFF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ea typeface="Calibri" pitchFamily="34" charset="0"/>
                <a:cs typeface="Arial" pitchFamily="34" charset="0"/>
              </a:rPr>
              <a:t>Les symptômes</a:t>
            </a:r>
            <a:r>
              <a:rPr kumimoji="0" lang="fr-FR" sz="2400" b="1" i="0" u="none" strike="noStrike" cap="none" normalizeH="0" baseline="0" dirty="0" smtClean="0">
                <a:ln>
                  <a:noFill/>
                </a:ln>
                <a:solidFill>
                  <a:srgbClr val="000066"/>
                </a:solidFill>
                <a:effectLst/>
                <a:latin typeface="Calibri" pitchFamily="34" charset="0"/>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1" i="1" u="sng" strike="noStrike" cap="none" normalizeH="0" baseline="0" dirty="0" smtClean="0">
                <a:ln>
                  <a:noFill/>
                </a:ln>
                <a:solidFill>
                  <a:srgbClr val="FFC000"/>
                </a:solidFill>
                <a:effectLst>
                  <a:outerShdw blurRad="38100" dist="38100" dir="2700000" algn="tl">
                    <a:srgbClr val="000000">
                      <a:alpha val="43137"/>
                    </a:srgbClr>
                  </a:outerShdw>
                </a:effectLst>
                <a:latin typeface="Calibri" pitchFamily="34" charset="0"/>
                <a:ea typeface="Calibri" pitchFamily="34" charset="0"/>
                <a:cs typeface="Arial" pitchFamily="34" charset="0"/>
              </a:rPr>
              <a:t>Phase d’infestation</a:t>
            </a:r>
            <a:r>
              <a:rPr kumimoji="0" lang="fr-FR" sz="2400" b="0" i="0" u="none" strike="noStrike" cap="none" normalizeH="0" baseline="0" dirty="0" smtClean="0">
                <a:ln>
                  <a:noFill/>
                </a:ln>
                <a:effectLst/>
                <a:latin typeface="Calibri" pitchFamily="34" charset="0"/>
                <a:ea typeface="Calibri" pitchFamily="34" charset="0"/>
                <a:cs typeface="Arial" pitchFamily="34" charset="0"/>
              </a:rPr>
              <a:t>: </a:t>
            </a:r>
            <a:r>
              <a:rPr kumimoji="0" lang="fr-FR" sz="2400" b="1" i="0" u="none" strike="noStrike" cap="none" normalizeH="0" baseline="0" dirty="0" smtClean="0">
                <a:ln>
                  <a:noFill/>
                </a:ln>
                <a:effectLst>
                  <a:outerShdw blurRad="38100" dist="38100" dir="2700000" algn="tl">
                    <a:srgbClr val="000000">
                      <a:alpha val="43137"/>
                    </a:srgbClr>
                  </a:outerShdw>
                </a:effectLst>
                <a:latin typeface="Calibri" pitchFamily="34" charset="0"/>
                <a:ea typeface="Calibri" pitchFamily="34" charset="0"/>
                <a:cs typeface="Arial" pitchFamily="34" charset="0"/>
              </a:rPr>
              <a:t>Les animaux cachent la tète dans la laine de leur congénères, se serrent l’un contre l’autre, mais les mouches sont très tenaces, volent longtemps, et rapidement et arrivent à déposer les œufs sur les narines des moutons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1600" b="1" i="0" u="none" strike="noStrike" cap="none" normalizeH="0" baseline="0" dirty="0" smtClean="0">
              <a:ln>
                <a:noFill/>
              </a:ln>
              <a:effectLst>
                <a:outerShdw blurRad="38100" dist="38100" dir="2700000" algn="tl">
                  <a:srgbClr val="000000">
                    <a:alpha val="43137"/>
                  </a:srgbClr>
                </a:outerShdw>
              </a:effectLst>
              <a:latin typeface="Calibri"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16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1" i="1" u="sng" strike="noStrike" cap="none" normalizeH="0" baseline="0" dirty="0" smtClean="0">
                <a:ln>
                  <a:noFill/>
                </a:ln>
                <a:solidFill>
                  <a:srgbClr val="FFC000"/>
                </a:solidFill>
                <a:effectLst>
                  <a:outerShdw blurRad="38100" dist="38100" dir="2700000" algn="tl">
                    <a:srgbClr val="000000">
                      <a:alpha val="43137"/>
                    </a:srgbClr>
                  </a:outerShdw>
                </a:effectLst>
                <a:latin typeface="Calibri" pitchFamily="34" charset="0"/>
                <a:ea typeface="Calibri" pitchFamily="34" charset="0"/>
                <a:cs typeface="Arial" pitchFamily="34" charset="0"/>
              </a:rPr>
              <a:t>Phase de </a:t>
            </a:r>
            <a:r>
              <a:rPr kumimoji="0" lang="fr-FR" sz="2400" b="1" i="1" u="sng" strike="noStrike" cap="none" normalizeH="0" baseline="0" dirty="0" err="1" smtClean="0">
                <a:ln>
                  <a:noFill/>
                </a:ln>
                <a:solidFill>
                  <a:srgbClr val="FFC000"/>
                </a:solidFill>
                <a:effectLst>
                  <a:outerShdw blurRad="38100" dist="38100" dir="2700000" algn="tl">
                    <a:srgbClr val="000000">
                      <a:alpha val="43137"/>
                    </a:srgbClr>
                  </a:outerShdw>
                </a:effectLst>
                <a:latin typeface="Calibri" pitchFamily="34" charset="0"/>
                <a:ea typeface="Calibri" pitchFamily="34" charset="0"/>
                <a:cs typeface="Arial" pitchFamily="34" charset="0"/>
              </a:rPr>
              <a:t>corysa</a:t>
            </a:r>
            <a:r>
              <a:rPr kumimoji="0" lang="fr-FR" sz="1600" b="0" i="0" u="sng" strike="noStrike" cap="none" normalizeH="0" baseline="0" dirty="0" smtClean="0">
                <a:ln>
                  <a:noFill/>
                </a:ln>
                <a:effectLst/>
                <a:latin typeface="Calibri" pitchFamily="34" charset="0"/>
                <a:ea typeface="Calibri" pitchFamily="34" charset="0"/>
                <a:cs typeface="Arial" pitchFamily="34" charset="0"/>
              </a:rPr>
              <a:t> </a:t>
            </a:r>
            <a:r>
              <a:rPr kumimoji="0" lang="fr-FR" sz="1600" b="0" i="0" u="none" strike="noStrike" cap="none" normalizeH="0" baseline="0" dirty="0" smtClean="0">
                <a:ln>
                  <a:noFill/>
                </a:ln>
                <a:effectLst/>
                <a:latin typeface="Calibri" pitchFamily="34" charset="0"/>
                <a:ea typeface="Calibri" pitchFamily="34" charset="0"/>
                <a:cs typeface="Arial" pitchFamily="34" charset="0"/>
              </a:rPr>
              <a:t>: </a:t>
            </a:r>
            <a:r>
              <a:rPr kumimoji="0" lang="fr-FR" sz="2400" b="1" i="0" u="none" strike="noStrike" cap="none" normalizeH="0" baseline="0" dirty="0" smtClean="0">
                <a:ln>
                  <a:noFill/>
                </a:ln>
                <a:effectLst>
                  <a:outerShdw blurRad="38100" dist="38100" dir="2700000" algn="tl">
                    <a:srgbClr val="000000">
                      <a:alpha val="43137"/>
                    </a:srgbClr>
                  </a:outerShdw>
                </a:effectLst>
                <a:latin typeface="Calibri" pitchFamily="34" charset="0"/>
                <a:ea typeface="Calibri" pitchFamily="34" charset="0"/>
                <a:cs typeface="Arial" pitchFamily="34" charset="0"/>
              </a:rPr>
              <a:t>En été</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1" i="0" u="none" strike="noStrike" cap="none" normalizeH="0" baseline="0" dirty="0" smtClean="0">
                <a:ln>
                  <a:noFill/>
                </a:ln>
                <a:effectLst>
                  <a:outerShdw blurRad="38100" dist="38100" dir="2700000" algn="tl">
                    <a:srgbClr val="000000">
                      <a:alpha val="43137"/>
                    </a:srgbClr>
                  </a:outerShdw>
                </a:effectLst>
                <a:latin typeface="Calibri" pitchFamily="34" charset="0"/>
                <a:ea typeface="Calibri" pitchFamily="34" charset="0"/>
                <a:cs typeface="Arial" pitchFamily="34" charset="0"/>
              </a:rPr>
              <a:t>Migration des L1, à travers la membrane pituitaire.</a:t>
            </a:r>
            <a:endPar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cs typeface="Arial" pitchFamily="34" charset="0"/>
            </a:endParaRPr>
          </a:p>
          <a:p>
            <a:pPr eaLnBrk="0" fontAlgn="base" hangingPunct="0">
              <a:spcBef>
                <a:spcPct val="0"/>
              </a:spcBef>
              <a:spcAft>
                <a:spcPct val="0"/>
              </a:spcAft>
            </a:pPr>
            <a:r>
              <a:rPr kumimoji="0" lang="fr-FR" sz="2400" b="1" i="0" u="none" strike="noStrike" cap="none" normalizeH="0" baseline="0" dirty="0" smtClean="0">
                <a:ln>
                  <a:noFill/>
                </a:ln>
                <a:effectLst>
                  <a:outerShdw blurRad="38100" dist="38100" dir="2700000" algn="tl">
                    <a:srgbClr val="000000">
                      <a:alpha val="43137"/>
                    </a:srgbClr>
                  </a:outerShdw>
                </a:effectLst>
                <a:latin typeface="Calibri" pitchFamily="34" charset="0"/>
                <a:ea typeface="Calibri" pitchFamily="34" charset="0"/>
                <a:cs typeface="Arial" pitchFamily="34" charset="0"/>
              </a:rPr>
              <a:t>-Eternuement </a:t>
            </a:r>
            <a:r>
              <a:rPr lang="fr-FR" sz="2400" b="1" dirty="0" smtClean="0">
                <a:effectLst>
                  <a:outerShdw blurRad="38100" dist="38100" dir="2700000" algn="tl">
                    <a:srgbClr val="000000">
                      <a:alpha val="43137"/>
                    </a:srgbClr>
                  </a:outerShdw>
                </a:effectLst>
                <a:latin typeface="Calibri" pitchFamily="34" charset="0"/>
                <a:ea typeface="Calibri" pitchFamily="34" charset="0"/>
                <a:cs typeface="Arial" pitchFamily="34" charset="0"/>
              </a:rPr>
              <a:t>marqué (si </a:t>
            </a:r>
            <a:r>
              <a:rPr lang="fr-FR" sz="2400" b="1" dirty="0">
                <a:effectLst>
                  <a:outerShdw blurRad="38100" dist="38100" dir="2700000" algn="tl">
                    <a:srgbClr val="000000">
                      <a:alpha val="43137"/>
                    </a:srgbClr>
                  </a:outerShdw>
                </a:effectLst>
                <a:latin typeface="Calibri" pitchFamily="34" charset="0"/>
                <a:ea typeface="Calibri" pitchFamily="34" charset="0"/>
                <a:cs typeface="Arial" pitchFamily="34" charset="0"/>
              </a:rPr>
              <a:t>les L1 sont </a:t>
            </a:r>
            <a:r>
              <a:rPr lang="fr-FR" sz="2400" b="1" dirty="0" smtClean="0">
                <a:effectLst>
                  <a:outerShdw blurRad="38100" dist="38100" dir="2700000" algn="tl">
                    <a:srgbClr val="000000">
                      <a:alpha val="43137"/>
                    </a:srgbClr>
                  </a:outerShdw>
                </a:effectLst>
                <a:latin typeface="Calibri" pitchFamily="34" charset="0"/>
                <a:ea typeface="Calibri" pitchFamily="34" charset="0"/>
                <a:cs typeface="Arial" pitchFamily="34" charset="0"/>
              </a:rPr>
              <a:t>nombreuses) </a:t>
            </a:r>
            <a:endParaRPr lang="fr-FR" sz="2400" b="1" dirty="0">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effectLst>
                  <a:outerShdw blurRad="38100" dist="38100" dir="2700000" algn="tl">
                    <a:srgbClr val="000000">
                      <a:alpha val="43137"/>
                    </a:srgbClr>
                  </a:outerShdw>
                </a:effectLst>
                <a:latin typeface="Calibri" pitchFamily="34" charset="0"/>
                <a:ea typeface="Calibri" pitchFamily="34" charset="0"/>
                <a:cs typeface="Arial" pitchFamily="34" charset="0"/>
              </a:rPr>
              <a:t>-Prurit nasal, avec parfois des lésions mécaniques, par grattage sur divers objets mécaniques </a:t>
            </a:r>
            <a:endPar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effectLst>
                  <a:outerShdw blurRad="38100" dist="38100" dir="2700000" algn="tl">
                    <a:srgbClr val="000000">
                      <a:alpha val="43137"/>
                    </a:srgbClr>
                  </a:outerShdw>
                </a:effectLst>
                <a:latin typeface="Calibri" pitchFamily="34" charset="0"/>
                <a:ea typeface="Calibri" pitchFamily="34" charset="0"/>
                <a:cs typeface="Arial" pitchFamily="34" charset="0"/>
              </a:rPr>
              <a:t>-Effort expiratoire, pour se débarrasser des larves</a:t>
            </a:r>
            <a:endPar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effectLst>
                  <a:outerShdw blurRad="38100" dist="38100" dir="2700000" algn="tl">
                    <a:srgbClr val="000000">
                      <a:alpha val="43137"/>
                    </a:srgbClr>
                  </a:outerShdw>
                </a:effectLst>
                <a:latin typeface="Calibri" pitchFamily="34" charset="0"/>
                <a:ea typeface="Calibri" pitchFamily="34" charset="0"/>
                <a:cs typeface="Arial" pitchFamily="34" charset="0"/>
              </a:rPr>
              <a:t>NB/ Les larves peuvent se fixer sur le pharynx, et entrainer des </a:t>
            </a:r>
            <a:r>
              <a:rPr kumimoji="0" lang="fr-FR" sz="2400" b="1" i="0" u="none" strike="noStrike" cap="none" normalizeH="0" baseline="0" dirty="0" err="1" smtClean="0">
                <a:ln>
                  <a:noFill/>
                </a:ln>
                <a:effectLst>
                  <a:outerShdw blurRad="38100" dist="38100" dir="2700000" algn="tl">
                    <a:srgbClr val="000000">
                      <a:alpha val="43137"/>
                    </a:srgbClr>
                  </a:outerShdw>
                </a:effectLst>
                <a:latin typeface="Calibri" pitchFamily="34" charset="0"/>
                <a:ea typeface="Calibri" pitchFamily="34" charset="0"/>
                <a:cs typeface="Arial" pitchFamily="34" charset="0"/>
              </a:rPr>
              <a:t>abcés</a:t>
            </a:r>
            <a:r>
              <a:rPr kumimoji="0" lang="fr-FR" sz="2400" b="1" i="0" u="none" strike="noStrike" cap="none" normalizeH="0" baseline="0" dirty="0" smtClean="0">
                <a:ln>
                  <a:noFill/>
                </a:ln>
                <a:effectLst>
                  <a:outerShdw blurRad="38100" dist="38100" dir="2700000" algn="tl">
                    <a:srgbClr val="000000">
                      <a:alpha val="43137"/>
                    </a:srgbClr>
                  </a:outerShdw>
                </a:effectLst>
                <a:latin typeface="Calibri" pitchFamily="34" charset="0"/>
                <a:ea typeface="Calibri" pitchFamily="34" charset="0"/>
                <a:cs typeface="Arial" pitchFamily="34" charset="0"/>
              </a:rPr>
              <a:t> pulmonaires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dirty="0" smtClean="0">
              <a:ln>
                <a:noFill/>
              </a:ln>
              <a:effectLst/>
              <a:latin typeface="Arial" pitchFamily="34" charset="0"/>
              <a:cs typeface="Arial" pitchFamily="34" charset="0"/>
            </a:endParaRPr>
          </a:p>
        </p:txBody>
      </p:sp>
      <p:sp>
        <p:nvSpPr>
          <p:cNvPr id="5" name="ZoneTexte 4"/>
          <p:cNvSpPr txBox="1"/>
          <p:nvPr/>
        </p:nvSpPr>
        <p:spPr>
          <a:xfrm>
            <a:off x="4643422" y="6550223"/>
            <a:ext cx="4500578" cy="307777"/>
          </a:xfrm>
          <a:prstGeom prst="rect">
            <a:avLst/>
          </a:prstGeom>
          <a:noFill/>
          <a:ln>
            <a:solidFill>
              <a:srgbClr val="FFFF00"/>
            </a:solidFill>
          </a:ln>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400" dirty="0" smtClean="0"/>
              <a:t>Pr   </a:t>
            </a:r>
            <a:r>
              <a:rPr lang="fr-FR" sz="1400" dirty="0" smtClean="0"/>
              <a:t>TITI A., </a:t>
            </a:r>
            <a:r>
              <a:rPr lang="fr-FR" sz="1400" dirty="0" smtClean="0"/>
              <a:t>l’</a:t>
            </a:r>
            <a:r>
              <a:rPr lang="fr-FR" sz="1400" dirty="0" err="1" smtClean="0"/>
              <a:t>oestrose</a:t>
            </a:r>
            <a:r>
              <a:rPr lang="fr-FR" sz="1400" dirty="0" smtClean="0"/>
              <a:t> ovine, </a:t>
            </a:r>
            <a:r>
              <a:rPr lang="fr-FR" sz="1400" dirty="0" smtClean="0"/>
              <a:t>3</a:t>
            </a:r>
            <a:r>
              <a:rPr lang="fr-FR" sz="1400" baseline="30000" dirty="0" smtClean="0"/>
              <a:t>ème</a:t>
            </a:r>
            <a:r>
              <a:rPr lang="fr-FR" sz="1400" dirty="0" smtClean="0"/>
              <a:t> </a:t>
            </a:r>
            <a:r>
              <a:rPr lang="fr-FR" sz="1400" dirty="0" smtClean="0"/>
              <a:t>A  </a:t>
            </a:r>
            <a:r>
              <a:rPr lang="fr-FR" sz="1400" dirty="0" smtClean="0"/>
              <a:t>D.V</a:t>
            </a:r>
            <a:r>
              <a:rPr lang="fr-FR" sz="1400" dirty="0" smtClean="0"/>
              <a:t>, </a:t>
            </a:r>
            <a:r>
              <a:rPr lang="fr-FR" sz="1400" dirty="0" smtClean="0"/>
              <a:t>2022-/2023</a:t>
            </a:r>
            <a:endParaRPr lang="fr-FR" sz="1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09317" y="1667709"/>
            <a:ext cx="8712968" cy="4709160"/>
          </a:xfrm>
        </p:spPr>
        <p:txBody>
          <a:bodyPr>
            <a:normAutofit/>
          </a:bodyPr>
          <a:lstStyle/>
          <a:p>
            <a:pPr eaLnBrk="0" fontAlgn="base" hangingPunct="0">
              <a:spcBef>
                <a:spcPct val="0"/>
              </a:spcBef>
              <a:spcAft>
                <a:spcPct val="0"/>
              </a:spcAft>
              <a:buNone/>
            </a:pPr>
            <a:r>
              <a:rPr lang="fr-FR" sz="2400" b="1" i="1" u="sng" dirty="0" smtClean="0">
                <a:solidFill>
                  <a:srgbClr val="FFC000"/>
                </a:solidFill>
                <a:latin typeface="Calibri" pitchFamily="34" charset="0"/>
                <a:ea typeface="Calibri" pitchFamily="34" charset="0"/>
                <a:cs typeface="Arial" pitchFamily="34" charset="0"/>
              </a:rPr>
              <a:t>Phase de sinusite</a:t>
            </a:r>
            <a:r>
              <a:rPr lang="fr-FR" dirty="0" smtClean="0">
                <a:latin typeface="Calibri" pitchFamily="34" charset="0"/>
                <a:ea typeface="Calibri" pitchFamily="34" charset="0"/>
                <a:cs typeface="Arial" pitchFamily="34" charset="0"/>
              </a:rPr>
              <a:t> </a:t>
            </a:r>
            <a:r>
              <a:rPr lang="fr-FR" sz="2400" b="1" dirty="0" smtClean="0">
                <a:latin typeface="Calibri" pitchFamily="34" charset="0"/>
                <a:ea typeface="Calibri" pitchFamily="34" charset="0"/>
                <a:cs typeface="Arial" pitchFamily="34" charset="0"/>
              </a:rPr>
              <a:t>: Elle apparait plus tard, et se manifeste par :</a:t>
            </a:r>
          </a:p>
          <a:p>
            <a:pPr eaLnBrk="0" fontAlgn="base" hangingPunct="0">
              <a:spcBef>
                <a:spcPct val="0"/>
              </a:spcBef>
              <a:spcAft>
                <a:spcPct val="0"/>
              </a:spcAft>
              <a:buNone/>
            </a:pPr>
            <a:endParaRPr lang="fr-FR" sz="2400" b="1" dirty="0" smtClean="0">
              <a:latin typeface="Arial" pitchFamily="34" charset="0"/>
              <a:cs typeface="Arial" pitchFamily="34" charset="0"/>
            </a:endParaRPr>
          </a:p>
          <a:p>
            <a:pPr marL="0" lvl="0" indent="0" eaLnBrk="0" fontAlgn="base" hangingPunct="0">
              <a:spcBef>
                <a:spcPct val="0"/>
              </a:spcBef>
              <a:spcAft>
                <a:spcPct val="0"/>
              </a:spcAft>
              <a:buClrTx/>
              <a:buSzTx/>
              <a:buNone/>
            </a:pPr>
            <a:r>
              <a:rPr lang="fr-FR" sz="2400" b="1" dirty="0" smtClean="0">
                <a:latin typeface="Calibri" pitchFamily="34" charset="0"/>
                <a:ea typeface="Calibri" pitchFamily="34" charset="0"/>
                <a:cs typeface="Arial" pitchFamily="34" charset="0"/>
              </a:rPr>
              <a:t>-Un jetage, qui au début est clair, puis devient </a:t>
            </a:r>
            <a:r>
              <a:rPr lang="fr-FR" sz="2400" b="1" dirty="0" err="1" smtClean="0">
                <a:latin typeface="Calibri" pitchFamily="34" charset="0"/>
                <a:ea typeface="Calibri" pitchFamily="34" charset="0"/>
                <a:cs typeface="Arial" pitchFamily="34" charset="0"/>
              </a:rPr>
              <a:t>muccopurulent</a:t>
            </a:r>
            <a:r>
              <a:rPr lang="fr-FR" sz="2400" b="1" dirty="0" smtClean="0">
                <a:latin typeface="Calibri" pitchFamily="34" charset="0"/>
                <a:ea typeface="Calibri" pitchFamily="34" charset="0"/>
                <a:cs typeface="Arial" pitchFamily="34" charset="0"/>
              </a:rPr>
              <a:t>, à odeur nauséabonde, se desséchant par la suite sur les narines.</a:t>
            </a:r>
          </a:p>
          <a:p>
            <a:pPr marL="0" lvl="0" indent="0" eaLnBrk="0" fontAlgn="base" hangingPunct="0">
              <a:spcBef>
                <a:spcPct val="0"/>
              </a:spcBef>
              <a:spcAft>
                <a:spcPct val="0"/>
              </a:spcAft>
              <a:buClrTx/>
              <a:buSzTx/>
              <a:buNone/>
            </a:pPr>
            <a:endParaRPr lang="fr-FR" sz="2400" b="1" dirty="0" smtClean="0">
              <a:solidFill>
                <a:srgbClr val="FFFF00"/>
              </a:solidFill>
              <a:latin typeface="Arial" pitchFamily="34" charset="0"/>
              <a:cs typeface="Arial" pitchFamily="34" charset="0"/>
            </a:endParaRPr>
          </a:p>
          <a:p>
            <a:pPr marL="0" lvl="0" indent="0" eaLnBrk="0" fontAlgn="base" hangingPunct="0">
              <a:spcBef>
                <a:spcPct val="0"/>
              </a:spcBef>
              <a:spcAft>
                <a:spcPct val="0"/>
              </a:spcAft>
              <a:buClrTx/>
              <a:buSzTx/>
              <a:buNone/>
            </a:pPr>
            <a:r>
              <a:rPr lang="fr-FR" sz="2400" b="1" dirty="0" smtClean="0">
                <a:solidFill>
                  <a:srgbClr val="FFFF00"/>
                </a:solidFill>
                <a:latin typeface="Calibri" pitchFamily="34" charset="0"/>
                <a:ea typeface="Calibri" pitchFamily="34" charset="0"/>
                <a:cs typeface="Arial" pitchFamily="34" charset="0"/>
              </a:rPr>
              <a:t>-Répercussion sur l’état de santé : </a:t>
            </a:r>
            <a:r>
              <a:rPr lang="fr-FR" sz="2400" b="1" dirty="0" smtClean="0">
                <a:latin typeface="Calibri" pitchFamily="34" charset="0"/>
                <a:ea typeface="Calibri" pitchFamily="34" charset="0"/>
                <a:cs typeface="Arial" pitchFamily="34" charset="0"/>
              </a:rPr>
              <a:t>Inappétence et amaigrissement</a:t>
            </a:r>
          </a:p>
          <a:p>
            <a:pPr marL="0" lvl="0" indent="0" eaLnBrk="0" fontAlgn="base" hangingPunct="0">
              <a:spcBef>
                <a:spcPct val="0"/>
              </a:spcBef>
              <a:spcAft>
                <a:spcPct val="0"/>
              </a:spcAft>
              <a:buClrTx/>
              <a:buSzTx/>
              <a:buNone/>
            </a:pPr>
            <a:endParaRPr lang="fr-FR" sz="2400" b="1" dirty="0" smtClean="0">
              <a:latin typeface="Arial" pitchFamily="34" charset="0"/>
              <a:cs typeface="Arial" pitchFamily="34" charset="0"/>
            </a:endParaRPr>
          </a:p>
          <a:p>
            <a:pPr marL="0" lvl="0" indent="0" eaLnBrk="0" fontAlgn="base" hangingPunct="0">
              <a:spcBef>
                <a:spcPct val="0"/>
              </a:spcBef>
              <a:spcAft>
                <a:spcPct val="0"/>
              </a:spcAft>
              <a:buClrTx/>
              <a:buSzTx/>
              <a:buNone/>
            </a:pPr>
            <a:r>
              <a:rPr lang="fr-FR" sz="2400" b="1" dirty="0" smtClean="0">
                <a:latin typeface="Calibri" pitchFamily="34" charset="0"/>
                <a:ea typeface="Calibri" pitchFamily="34" charset="0"/>
                <a:cs typeface="Arial" pitchFamily="34" charset="0"/>
              </a:rPr>
              <a:t>-Des signes nerveux possibles(nombre de larves&gt;10), c’est le faux tournis, ou vertiges d’</a:t>
            </a:r>
            <a:r>
              <a:rPr lang="fr-FR" sz="2400" b="1" dirty="0" err="1" smtClean="0">
                <a:latin typeface="Calibri" pitchFamily="34" charset="0"/>
                <a:ea typeface="Calibri" pitchFamily="34" charset="0"/>
                <a:cs typeface="Arial" pitchFamily="34" charset="0"/>
              </a:rPr>
              <a:t>oestres</a:t>
            </a:r>
            <a:endParaRPr lang="fr-FR" sz="2400" b="1" dirty="0" smtClean="0">
              <a:latin typeface="Arial" pitchFamily="34" charset="0"/>
              <a:ea typeface="Calibri" pitchFamily="34" charset="0"/>
              <a:cs typeface="Arial" pitchFamily="34" charset="0"/>
              <a:sym typeface="Wingdings" pitchFamily="2" charset="2"/>
            </a:endParaRPr>
          </a:p>
          <a:p>
            <a:endParaRPr lang="fr-FR" b="1" dirty="0"/>
          </a:p>
        </p:txBody>
      </p:sp>
      <p:sp>
        <p:nvSpPr>
          <p:cNvPr id="4" name="ZoneTexte 3"/>
          <p:cNvSpPr txBox="1"/>
          <p:nvPr/>
        </p:nvSpPr>
        <p:spPr>
          <a:xfrm>
            <a:off x="7143768" y="0"/>
            <a:ext cx="2000232" cy="307777"/>
          </a:xfrm>
          <a:prstGeom prst="rect">
            <a:avLst/>
          </a:prstGeom>
          <a:noFill/>
          <a:ln>
            <a:solidFill>
              <a:srgbClr val="FFFF00"/>
            </a:solidFill>
          </a:ln>
        </p:spPr>
        <p:txBody>
          <a:bodyPr wrap="square" rtlCol="0">
            <a:spAutoFit/>
          </a:bodyPr>
          <a:lstStyle/>
          <a:p>
            <a:r>
              <a:rPr lang="fr-FR" sz="1400" b="1" dirty="0" err="1" smtClean="0">
                <a:solidFill>
                  <a:srgbClr val="FFFF00"/>
                </a:solidFill>
                <a:latin typeface="Arial" pitchFamily="34" charset="0"/>
                <a:cs typeface="Arial" pitchFamily="34" charset="0"/>
              </a:rPr>
              <a:t>Œstrose</a:t>
            </a:r>
            <a:r>
              <a:rPr lang="fr-FR" sz="1400" b="1" dirty="0" smtClean="0">
                <a:solidFill>
                  <a:srgbClr val="FFFF00"/>
                </a:solidFill>
                <a:latin typeface="Arial" pitchFamily="34" charset="0"/>
                <a:cs typeface="Arial" pitchFamily="34" charset="0"/>
              </a:rPr>
              <a:t>  ovine</a:t>
            </a:r>
            <a:endParaRPr lang="fr-FR" sz="1400" b="1" dirty="0">
              <a:solidFill>
                <a:srgbClr val="FFFF00"/>
              </a:solidFill>
              <a:latin typeface="Arial" pitchFamily="34" charset="0"/>
              <a:cs typeface="Arial" pitchFamily="34" charset="0"/>
            </a:endParaRPr>
          </a:p>
        </p:txBody>
      </p:sp>
      <p:sp>
        <p:nvSpPr>
          <p:cNvPr id="2" name="Rectangle 1"/>
          <p:cNvSpPr/>
          <p:nvPr/>
        </p:nvSpPr>
        <p:spPr>
          <a:xfrm>
            <a:off x="251520" y="186923"/>
            <a:ext cx="5017720" cy="523220"/>
          </a:xfrm>
          <a:prstGeom prst="rect">
            <a:avLst/>
          </a:prstGeom>
        </p:spPr>
        <p:txBody>
          <a:bodyPr wrap="none">
            <a:spAutoFit/>
          </a:bodyPr>
          <a:lstStyle/>
          <a:p>
            <a:pPr lvl="0" fontAlgn="base">
              <a:spcBef>
                <a:spcPct val="0"/>
              </a:spcBef>
              <a:spcAft>
                <a:spcPct val="0"/>
              </a:spcAft>
            </a:pPr>
            <a:r>
              <a:rPr lang="fr-FR" sz="2800" b="1" dirty="0">
                <a:solidFill>
                  <a:srgbClr val="FFFF00"/>
                </a:solidFill>
                <a:effectLst>
                  <a:outerShdw blurRad="38100" dist="38100" dir="2700000" algn="tl">
                    <a:srgbClr val="000000">
                      <a:alpha val="43137"/>
                    </a:srgbClr>
                  </a:outerShdw>
                </a:effectLst>
                <a:latin typeface="Arial" pitchFamily="34" charset="0"/>
                <a:ea typeface="Calibri" pitchFamily="34" charset="0"/>
                <a:cs typeface="Arial" pitchFamily="34" charset="0"/>
              </a:rPr>
              <a:t>Etude clinique et lésionnelle</a:t>
            </a:r>
          </a:p>
        </p:txBody>
      </p:sp>
      <p:sp>
        <p:nvSpPr>
          <p:cNvPr id="5" name="Rectangle 4"/>
          <p:cNvSpPr/>
          <p:nvPr/>
        </p:nvSpPr>
        <p:spPr>
          <a:xfrm>
            <a:off x="227682" y="836712"/>
            <a:ext cx="2512226" cy="830997"/>
          </a:xfrm>
          <a:prstGeom prst="rect">
            <a:avLst/>
          </a:prstGeom>
        </p:spPr>
        <p:txBody>
          <a:bodyPr wrap="none">
            <a:spAutoFit/>
          </a:bodyPr>
          <a:lstStyle/>
          <a:p>
            <a:pPr lvl="0" eaLnBrk="0" fontAlgn="base" hangingPunct="0">
              <a:spcBef>
                <a:spcPct val="0"/>
              </a:spcBef>
              <a:spcAft>
                <a:spcPct val="0"/>
              </a:spcAft>
            </a:pPr>
            <a:r>
              <a:rPr lang="fr-FR" sz="2400" b="1" dirty="0">
                <a:solidFill>
                  <a:srgbClr val="FFFF00"/>
                </a:solidFill>
                <a:effectLst>
                  <a:outerShdw blurRad="38100" dist="38100" dir="2700000" algn="tl">
                    <a:srgbClr val="000000">
                      <a:alpha val="43137"/>
                    </a:srgbClr>
                  </a:outerShdw>
                </a:effectLst>
                <a:latin typeface="Arial" pitchFamily="34" charset="0"/>
                <a:ea typeface="Calibri" pitchFamily="34" charset="0"/>
                <a:cs typeface="Arial" pitchFamily="34" charset="0"/>
              </a:rPr>
              <a:t>Les </a:t>
            </a:r>
            <a:r>
              <a:rPr lang="fr-FR" sz="2400" b="1" dirty="0" smtClean="0">
                <a:solidFill>
                  <a:srgbClr val="FFFF00"/>
                </a:solidFill>
                <a:effectLst>
                  <a:outerShdw blurRad="38100" dist="38100" dir="2700000" algn="tl">
                    <a:srgbClr val="000000">
                      <a:alpha val="43137"/>
                    </a:srgbClr>
                  </a:outerShdw>
                </a:effectLst>
                <a:latin typeface="Arial" pitchFamily="34" charset="0"/>
                <a:ea typeface="Calibri" pitchFamily="34" charset="0"/>
                <a:cs typeface="Arial" pitchFamily="34" charset="0"/>
              </a:rPr>
              <a:t>symptômes</a:t>
            </a:r>
          </a:p>
          <a:p>
            <a:pPr lvl="0" eaLnBrk="0" fontAlgn="base" hangingPunct="0">
              <a:spcBef>
                <a:spcPct val="0"/>
              </a:spcBef>
              <a:spcAft>
                <a:spcPct val="0"/>
              </a:spcAft>
            </a:pPr>
            <a:r>
              <a:rPr lang="fr-FR" sz="2400" b="1" dirty="0">
                <a:solidFill>
                  <a:srgbClr val="000066"/>
                </a:solidFill>
                <a:latin typeface="Calibri" pitchFamily="34" charset="0"/>
                <a:ea typeface="Calibri" pitchFamily="34" charset="0"/>
                <a:cs typeface="Arial" pitchFamily="34" charset="0"/>
              </a:rPr>
              <a:t> </a:t>
            </a:r>
          </a:p>
        </p:txBody>
      </p:sp>
      <p:sp>
        <p:nvSpPr>
          <p:cNvPr id="6" name="ZoneTexte 5"/>
          <p:cNvSpPr txBox="1"/>
          <p:nvPr/>
        </p:nvSpPr>
        <p:spPr>
          <a:xfrm>
            <a:off x="4643422" y="6550223"/>
            <a:ext cx="4500578" cy="307777"/>
          </a:xfrm>
          <a:prstGeom prst="rect">
            <a:avLst/>
          </a:prstGeom>
          <a:noFill/>
          <a:ln>
            <a:solidFill>
              <a:srgbClr val="FFFF00"/>
            </a:solidFill>
          </a:ln>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400" dirty="0" smtClean="0"/>
              <a:t>Pr   </a:t>
            </a:r>
            <a:r>
              <a:rPr lang="fr-FR" sz="1400" dirty="0" smtClean="0"/>
              <a:t>TITI A., </a:t>
            </a:r>
            <a:r>
              <a:rPr lang="fr-FR" sz="1400" dirty="0" smtClean="0"/>
              <a:t>l’</a:t>
            </a:r>
            <a:r>
              <a:rPr lang="fr-FR" sz="1400" dirty="0" err="1" smtClean="0"/>
              <a:t>oestrose</a:t>
            </a:r>
            <a:r>
              <a:rPr lang="fr-FR" sz="1400" dirty="0" smtClean="0"/>
              <a:t> ovine, </a:t>
            </a:r>
            <a:r>
              <a:rPr lang="fr-FR" sz="1400" dirty="0" smtClean="0"/>
              <a:t>3</a:t>
            </a:r>
            <a:r>
              <a:rPr lang="fr-FR" sz="1400" baseline="30000" dirty="0" smtClean="0"/>
              <a:t>ème</a:t>
            </a:r>
            <a:r>
              <a:rPr lang="fr-FR" sz="1400" dirty="0" smtClean="0"/>
              <a:t> </a:t>
            </a:r>
            <a:r>
              <a:rPr lang="fr-FR" sz="1400" dirty="0" smtClean="0"/>
              <a:t>A  </a:t>
            </a:r>
            <a:r>
              <a:rPr lang="fr-FR" sz="1400" dirty="0" smtClean="0"/>
              <a:t>D.V</a:t>
            </a:r>
            <a:r>
              <a:rPr lang="fr-FR" sz="1400" dirty="0" smtClean="0"/>
              <a:t>, </a:t>
            </a:r>
            <a:r>
              <a:rPr lang="fr-FR" sz="1400" dirty="0" smtClean="0"/>
              <a:t>2022-/2023</a:t>
            </a:r>
            <a:endParaRPr lang="fr-FR" sz="1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https://encrypted-tbn1.gstatic.com/images?q=tbn:ANd9GcTNe8PB6u440WBWQarNvAfvLALHqOirmHOIVJkXkvTMtmyW5kWZ">
            <a:hlinkClick r:id="rId2"/>
          </p:cNvPr>
          <p:cNvPicPr>
            <a:picLocks noChangeAspect="1" noChangeArrowheads="1"/>
          </p:cNvPicPr>
          <p:nvPr/>
        </p:nvPicPr>
        <p:blipFill>
          <a:blip r:embed="rId3"/>
          <a:srcRect/>
          <a:stretch>
            <a:fillRect/>
          </a:stretch>
        </p:blipFill>
        <p:spPr bwMode="auto">
          <a:xfrm>
            <a:off x="1142976" y="785794"/>
            <a:ext cx="6716645" cy="5031002"/>
          </a:xfrm>
          <a:prstGeom prst="rect">
            <a:avLst/>
          </a:prstGeom>
          <a:noFill/>
        </p:spPr>
      </p:pic>
      <p:pic>
        <p:nvPicPr>
          <p:cNvPr id="1031" name="Picture 7"/>
          <p:cNvPicPr>
            <a:picLocks noChangeAspect="1" noChangeArrowheads="1"/>
          </p:cNvPicPr>
          <p:nvPr/>
        </p:nvPicPr>
        <p:blipFill>
          <a:blip r:embed="rId4"/>
          <a:srcRect/>
          <a:stretch>
            <a:fillRect/>
          </a:stretch>
        </p:blipFill>
        <p:spPr bwMode="auto">
          <a:xfrm>
            <a:off x="7115175" y="0"/>
            <a:ext cx="2028825" cy="333375"/>
          </a:xfrm>
          <a:prstGeom prst="rect">
            <a:avLst/>
          </a:prstGeom>
          <a:noFill/>
          <a:ln w="9525">
            <a:noFill/>
            <a:miter lim="800000"/>
            <a:headEnd/>
            <a:tailEnd/>
          </a:ln>
          <a:effectLst/>
        </p:spPr>
      </p:pic>
      <p:sp>
        <p:nvSpPr>
          <p:cNvPr id="8" name="ZoneTexte 7"/>
          <p:cNvSpPr txBox="1"/>
          <p:nvPr/>
        </p:nvSpPr>
        <p:spPr>
          <a:xfrm>
            <a:off x="2214546" y="5643578"/>
            <a:ext cx="5129930" cy="830997"/>
          </a:xfrm>
          <a:prstGeom prst="rect">
            <a:avLst/>
          </a:prstGeom>
          <a:noFill/>
        </p:spPr>
        <p:txBody>
          <a:bodyPr wrap="none" rtlCol="0">
            <a:spAutoFit/>
          </a:bodyPr>
          <a:lstStyle/>
          <a:p>
            <a:r>
              <a:rPr lang="fr-FR" sz="2400" b="1" dirty="0" smtClean="0">
                <a:solidFill>
                  <a:srgbClr val="FFFF00"/>
                </a:solidFill>
              </a:rPr>
              <a:t>Comportement du troupeau lors </a:t>
            </a:r>
          </a:p>
          <a:p>
            <a:r>
              <a:rPr lang="fr-FR" sz="2400" b="1" dirty="0" smtClean="0">
                <a:solidFill>
                  <a:srgbClr val="FFFF00"/>
                </a:solidFill>
              </a:rPr>
              <a:t>de l’attaque des mouches d’ </a:t>
            </a:r>
            <a:r>
              <a:rPr lang="fr-FR" sz="2400" b="1" i="1" dirty="0" smtClean="0">
                <a:solidFill>
                  <a:srgbClr val="FFFF00"/>
                </a:solidFill>
              </a:rPr>
              <a:t>O. </a:t>
            </a:r>
            <a:r>
              <a:rPr lang="fr-FR" sz="2400" b="1" i="1" dirty="0" err="1" smtClean="0">
                <a:solidFill>
                  <a:srgbClr val="FFFF00"/>
                </a:solidFill>
              </a:rPr>
              <a:t>ovis</a:t>
            </a:r>
            <a:endParaRPr lang="fr-FR" sz="2400" b="1" i="1" dirty="0">
              <a:solidFill>
                <a:srgbClr val="FFFF00"/>
              </a:solidFill>
            </a:endParaRPr>
          </a:p>
        </p:txBody>
      </p:sp>
      <p:sp>
        <p:nvSpPr>
          <p:cNvPr id="5" name="ZoneTexte 4"/>
          <p:cNvSpPr txBox="1"/>
          <p:nvPr/>
        </p:nvSpPr>
        <p:spPr>
          <a:xfrm>
            <a:off x="4643422" y="6550223"/>
            <a:ext cx="4500578" cy="307777"/>
          </a:xfrm>
          <a:prstGeom prst="rect">
            <a:avLst/>
          </a:prstGeom>
          <a:noFill/>
          <a:ln>
            <a:solidFill>
              <a:srgbClr val="FFFF00"/>
            </a:solidFill>
          </a:ln>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400" dirty="0" smtClean="0"/>
              <a:t>Pr   </a:t>
            </a:r>
            <a:r>
              <a:rPr lang="fr-FR" sz="1400" dirty="0" smtClean="0"/>
              <a:t>TITI A., </a:t>
            </a:r>
            <a:r>
              <a:rPr lang="fr-FR" sz="1400" dirty="0" smtClean="0"/>
              <a:t>l’</a:t>
            </a:r>
            <a:r>
              <a:rPr lang="fr-FR" sz="1400" dirty="0" err="1" smtClean="0"/>
              <a:t>oestrose</a:t>
            </a:r>
            <a:r>
              <a:rPr lang="fr-FR" sz="1400" dirty="0" smtClean="0"/>
              <a:t> ovine, </a:t>
            </a:r>
            <a:r>
              <a:rPr lang="fr-FR" sz="1400" dirty="0" smtClean="0"/>
              <a:t>3</a:t>
            </a:r>
            <a:r>
              <a:rPr lang="fr-FR" sz="1400" baseline="30000" dirty="0" smtClean="0"/>
              <a:t>ème</a:t>
            </a:r>
            <a:r>
              <a:rPr lang="fr-FR" sz="1400" dirty="0" smtClean="0"/>
              <a:t> </a:t>
            </a:r>
            <a:r>
              <a:rPr lang="fr-FR" sz="1400" dirty="0" smtClean="0"/>
              <a:t>A  </a:t>
            </a:r>
            <a:r>
              <a:rPr lang="fr-FR" sz="1400" dirty="0" smtClean="0"/>
              <a:t>D.V</a:t>
            </a:r>
            <a:r>
              <a:rPr lang="fr-FR" sz="1400" dirty="0" smtClean="0"/>
              <a:t>, </a:t>
            </a:r>
            <a:r>
              <a:rPr lang="fr-FR" sz="1400" dirty="0" smtClean="0"/>
              <a:t>2022-/2023</a:t>
            </a:r>
            <a:endParaRPr lang="fr-FR" sz="1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Picture 2"/>
          <p:cNvPicPr>
            <a:picLocks noChangeAspect="1" noChangeArrowheads="1"/>
          </p:cNvPicPr>
          <p:nvPr/>
        </p:nvPicPr>
        <p:blipFill>
          <a:blip r:embed="rId2"/>
          <a:srcRect/>
          <a:stretch>
            <a:fillRect/>
          </a:stretch>
        </p:blipFill>
        <p:spPr bwMode="auto">
          <a:xfrm>
            <a:off x="7115175" y="0"/>
            <a:ext cx="2028825" cy="333375"/>
          </a:xfrm>
          <a:prstGeom prst="rect">
            <a:avLst/>
          </a:prstGeom>
          <a:noFill/>
          <a:ln w="9525">
            <a:noFill/>
            <a:miter lim="800000"/>
            <a:headEnd/>
            <a:tailEnd/>
          </a:ln>
          <a:effectLst/>
        </p:spPr>
      </p:pic>
      <p:pic>
        <p:nvPicPr>
          <p:cNvPr id="5" name="Picture 2" descr="https://encrypted-tbn2.gstatic.com/images?q=tbn:ANd9GcRLeVc3b7TmPAzmlOoock6684WiQsgkXeaVKbqKtnpzwqBGCQ2RwmP7Tw">
            <a:hlinkClick r:id="rId3"/>
          </p:cNvPr>
          <p:cNvPicPr>
            <a:picLocks noChangeAspect="1" noChangeArrowheads="1"/>
          </p:cNvPicPr>
          <p:nvPr/>
        </p:nvPicPr>
        <p:blipFill>
          <a:blip r:embed="rId4"/>
          <a:srcRect/>
          <a:stretch>
            <a:fillRect/>
          </a:stretch>
        </p:blipFill>
        <p:spPr bwMode="auto">
          <a:xfrm>
            <a:off x="357158" y="571480"/>
            <a:ext cx="3857652" cy="4773849"/>
          </a:xfrm>
          <a:prstGeom prst="rect">
            <a:avLst/>
          </a:prstGeom>
          <a:noFill/>
        </p:spPr>
      </p:pic>
      <p:pic>
        <p:nvPicPr>
          <p:cNvPr id="6" name="Picture 4" descr="https://encrypted-tbn3.gstatic.com/images?q=tbn:ANd9GcTMeR527Ct1FxaYCxNOwRRJVkbvY-lOd4-r5OnKysUW3r9yUQ1mrpQYko8">
            <a:hlinkClick r:id="rId5"/>
          </p:cNvPr>
          <p:cNvPicPr>
            <a:picLocks noChangeAspect="1" noChangeArrowheads="1"/>
          </p:cNvPicPr>
          <p:nvPr/>
        </p:nvPicPr>
        <p:blipFill>
          <a:blip r:embed="rId6"/>
          <a:srcRect/>
          <a:stretch>
            <a:fillRect/>
          </a:stretch>
        </p:blipFill>
        <p:spPr bwMode="auto">
          <a:xfrm>
            <a:off x="5072066" y="500042"/>
            <a:ext cx="3571900" cy="4752936"/>
          </a:xfrm>
          <a:prstGeom prst="rect">
            <a:avLst/>
          </a:prstGeom>
          <a:noFill/>
        </p:spPr>
      </p:pic>
      <p:sp>
        <p:nvSpPr>
          <p:cNvPr id="7" name="ZoneTexte 6"/>
          <p:cNvSpPr txBox="1"/>
          <p:nvPr/>
        </p:nvSpPr>
        <p:spPr>
          <a:xfrm>
            <a:off x="2714612" y="5786454"/>
            <a:ext cx="4495141" cy="461665"/>
          </a:xfrm>
          <a:prstGeom prst="rect">
            <a:avLst/>
          </a:prstGeom>
          <a:noFill/>
        </p:spPr>
        <p:txBody>
          <a:bodyPr wrap="none" rtlCol="0">
            <a:spAutoFit/>
          </a:bodyPr>
          <a:lstStyle/>
          <a:p>
            <a:r>
              <a:rPr lang="fr-FR" sz="2400" b="1" dirty="0" smtClean="0">
                <a:solidFill>
                  <a:srgbClr val="FFFF00"/>
                </a:solidFill>
                <a:latin typeface="Arial" pitchFamily="34" charset="0"/>
                <a:cs typeface="Arial" pitchFamily="34" charset="0"/>
              </a:rPr>
              <a:t>Symptômes du coryza estival</a:t>
            </a:r>
            <a:endParaRPr lang="fr-FR" sz="2400" b="1" dirty="0">
              <a:solidFill>
                <a:srgbClr val="FFFF00"/>
              </a:solidFill>
              <a:latin typeface="Arial" pitchFamily="34" charset="0"/>
              <a:cs typeface="Arial" pitchFamily="34" charset="0"/>
            </a:endParaRPr>
          </a:p>
        </p:txBody>
      </p:sp>
      <p:sp>
        <p:nvSpPr>
          <p:cNvPr id="8" name="ZoneTexte 7"/>
          <p:cNvSpPr txBox="1"/>
          <p:nvPr/>
        </p:nvSpPr>
        <p:spPr>
          <a:xfrm>
            <a:off x="4643422" y="6550223"/>
            <a:ext cx="4500578" cy="307777"/>
          </a:xfrm>
          <a:prstGeom prst="rect">
            <a:avLst/>
          </a:prstGeom>
          <a:noFill/>
          <a:ln>
            <a:solidFill>
              <a:srgbClr val="FFFF00"/>
            </a:solidFill>
          </a:ln>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400" dirty="0" smtClean="0"/>
              <a:t>Pr   </a:t>
            </a:r>
            <a:r>
              <a:rPr lang="fr-FR" sz="1400" dirty="0" smtClean="0"/>
              <a:t>TITI A., </a:t>
            </a:r>
            <a:r>
              <a:rPr lang="fr-FR" sz="1400" dirty="0" smtClean="0"/>
              <a:t>l’</a:t>
            </a:r>
            <a:r>
              <a:rPr lang="fr-FR" sz="1400" dirty="0" err="1" smtClean="0"/>
              <a:t>oestrose</a:t>
            </a:r>
            <a:r>
              <a:rPr lang="fr-FR" sz="1400" dirty="0" smtClean="0"/>
              <a:t> ovine, </a:t>
            </a:r>
            <a:r>
              <a:rPr lang="fr-FR" sz="1400" dirty="0" smtClean="0"/>
              <a:t>3</a:t>
            </a:r>
            <a:r>
              <a:rPr lang="fr-FR" sz="1400" baseline="30000" dirty="0" smtClean="0"/>
              <a:t>ème</a:t>
            </a:r>
            <a:r>
              <a:rPr lang="fr-FR" sz="1400" dirty="0" smtClean="0"/>
              <a:t> </a:t>
            </a:r>
            <a:r>
              <a:rPr lang="fr-FR" sz="1400" dirty="0" smtClean="0"/>
              <a:t>A  </a:t>
            </a:r>
            <a:r>
              <a:rPr lang="fr-FR" sz="1400" dirty="0" smtClean="0"/>
              <a:t>D.V</a:t>
            </a:r>
            <a:r>
              <a:rPr lang="fr-FR" sz="1400" dirty="0" smtClean="0"/>
              <a:t>, </a:t>
            </a:r>
            <a:r>
              <a:rPr lang="fr-FR" sz="1400" dirty="0" smtClean="0"/>
              <a:t>2022-/2023</a:t>
            </a:r>
            <a:endParaRPr lang="fr-FR"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143768" y="0"/>
            <a:ext cx="2000232" cy="307777"/>
          </a:xfrm>
          <a:prstGeom prst="rect">
            <a:avLst/>
          </a:prstGeom>
          <a:noFill/>
          <a:ln>
            <a:solidFill>
              <a:srgbClr val="FFFF00"/>
            </a:solidFill>
          </a:ln>
        </p:spPr>
        <p:txBody>
          <a:bodyPr wrap="square" rtlCol="0">
            <a:spAutoFit/>
          </a:bodyPr>
          <a:lstStyle/>
          <a:p>
            <a:r>
              <a:rPr lang="fr-FR" sz="1400" b="1" dirty="0" err="1" smtClean="0">
                <a:solidFill>
                  <a:srgbClr val="FFFF00"/>
                </a:solidFill>
                <a:latin typeface="Arial" pitchFamily="34" charset="0"/>
                <a:cs typeface="Arial" pitchFamily="34" charset="0"/>
              </a:rPr>
              <a:t>Œstrose</a:t>
            </a:r>
            <a:r>
              <a:rPr lang="fr-FR" sz="1400" b="1" dirty="0" smtClean="0">
                <a:solidFill>
                  <a:srgbClr val="FFFF00"/>
                </a:solidFill>
                <a:latin typeface="Arial" pitchFamily="34" charset="0"/>
                <a:cs typeface="Arial" pitchFamily="34" charset="0"/>
              </a:rPr>
              <a:t>  ovine</a:t>
            </a:r>
            <a:endParaRPr lang="fr-FR" sz="1400" b="1" dirty="0">
              <a:solidFill>
                <a:srgbClr val="FFFF00"/>
              </a:solidFill>
              <a:latin typeface="Arial" pitchFamily="34" charset="0"/>
              <a:cs typeface="Arial" pitchFamily="34" charset="0"/>
            </a:endParaRPr>
          </a:p>
        </p:txBody>
      </p:sp>
      <p:sp>
        <p:nvSpPr>
          <p:cNvPr id="22529" name="Rectangle 1"/>
          <p:cNvSpPr>
            <a:spLocks noChangeArrowheads="1"/>
          </p:cNvSpPr>
          <p:nvPr/>
        </p:nvSpPr>
        <p:spPr bwMode="auto">
          <a:xfrm>
            <a:off x="323528" y="739395"/>
            <a:ext cx="8286776" cy="51398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ea typeface="Calibri" pitchFamily="34" charset="0"/>
                <a:cs typeface="Arial" pitchFamily="34" charset="0"/>
              </a:rPr>
              <a:t>Evolution</a:t>
            </a:r>
            <a:endParaRPr kumimoji="0" lang="fr-FR" sz="28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Calibri" pitchFamily="34" charset="0"/>
                <a:cs typeface="Arial" pitchFamily="34" charset="0"/>
              </a:rPr>
              <a:t>Dépend des années et des régions : Elle peut être favorable, les </a:t>
            </a:r>
            <a:r>
              <a:rPr kumimoji="0" lang="fr-FR" sz="24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ea typeface="Calibri" pitchFamily="34" charset="0"/>
                <a:cs typeface="Arial" pitchFamily="34" charset="0"/>
              </a:rPr>
              <a:t>larves sont dégagées dés l’arrivée du printemps</a:t>
            </a:r>
            <a:r>
              <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Calibri" pitchFamily="34" charset="0"/>
                <a:cs typeface="Arial" pitchFamily="34" charset="0"/>
              </a:rPr>
              <a:t> ; comme il peut y avoir des infestations massives avec complication et mort de jeunes agneaux</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6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ea typeface="Calibri" pitchFamily="34" charset="0"/>
                <a:cs typeface="Arial" pitchFamily="34" charset="0"/>
              </a:rPr>
              <a:t>Lésions</a:t>
            </a:r>
            <a:endParaRPr kumimoji="0" lang="fr-FR" sz="28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1" i="0" u="sng" strike="noStrike" cap="none" normalizeH="0" baseline="0" dirty="0" smtClean="0">
                <a:ln>
                  <a:noFill/>
                </a:ln>
                <a:effectLst>
                  <a:outerShdw blurRad="38100" dist="38100" dir="2700000" algn="tl">
                    <a:srgbClr val="000000">
                      <a:alpha val="43137"/>
                    </a:srgbClr>
                  </a:outerShdw>
                </a:effectLst>
                <a:latin typeface="Arial" pitchFamily="34" charset="0"/>
                <a:ea typeface="Calibri" pitchFamily="34" charset="0"/>
                <a:cs typeface="Arial" pitchFamily="34" charset="0"/>
              </a:rPr>
              <a:t>Au niveau de la membrane pituitaire</a:t>
            </a:r>
            <a:endParaRPr kumimoji="0" lang="fr-FR" sz="2400" b="0" i="0" u="none" strike="noStrike" cap="none" normalizeH="0" baseline="0" dirty="0" smtClean="0">
              <a:ln>
                <a:noFill/>
              </a:ln>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Calibri" pitchFamily="34" charset="0"/>
                <a:cs typeface="Arial" pitchFamily="34" charset="0"/>
              </a:rPr>
              <a:t>L a membrane est </a:t>
            </a:r>
            <a:r>
              <a:rPr kumimoji="0" lang="fr-FR" sz="24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ea typeface="Calibri" pitchFamily="34" charset="0"/>
                <a:cs typeface="Arial" pitchFamily="34" charset="0"/>
              </a:rPr>
              <a:t>congestionnée</a:t>
            </a:r>
            <a:r>
              <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Calibri" pitchFamily="34" charset="0"/>
                <a:cs typeface="Arial" pitchFamily="34" charset="0"/>
              </a:rPr>
              <a:t> et pleine de </a:t>
            </a:r>
            <a:r>
              <a:rPr kumimoji="0" lang="fr-FR" sz="24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ea typeface="Calibri" pitchFamily="34" charset="0"/>
                <a:cs typeface="Arial" pitchFamily="34" charset="0"/>
              </a:rPr>
              <a:t>mucus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6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1" i="0" u="sng" strike="noStrike" cap="none" normalizeH="0" baseline="0" dirty="0" smtClean="0">
                <a:ln>
                  <a:noFill/>
                </a:ln>
                <a:effectLst>
                  <a:outerShdw blurRad="38100" dist="38100" dir="2700000" algn="tl">
                    <a:srgbClr val="000000">
                      <a:alpha val="43137"/>
                    </a:srgbClr>
                  </a:outerShdw>
                </a:effectLst>
                <a:latin typeface="Arial" pitchFamily="34" charset="0"/>
                <a:ea typeface="Calibri" pitchFamily="34" charset="0"/>
                <a:cs typeface="Arial" pitchFamily="34" charset="0"/>
              </a:rPr>
              <a:t>Au niveau de sinus</a:t>
            </a:r>
            <a:endParaRPr kumimoji="0" lang="fr-FR" sz="2400" b="0" i="0" u="none" strike="noStrike" cap="none" normalizeH="0" baseline="0" dirty="0" smtClean="0">
              <a:ln>
                <a:noFill/>
              </a:ln>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Calibri" pitchFamily="34" charset="0"/>
                <a:cs typeface="Arial" pitchFamily="34" charset="0"/>
              </a:rPr>
              <a:t>Muqueuse congestionnée ,recouverte d’un </a:t>
            </a:r>
            <a:r>
              <a:rPr kumimoji="0" lang="fr-FR" sz="24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ea typeface="Calibri" pitchFamily="34" charset="0"/>
                <a:cs typeface="Arial" pitchFamily="34" charset="0"/>
              </a:rPr>
              <a:t>enduit </a:t>
            </a:r>
            <a:r>
              <a:rPr kumimoji="0" lang="fr-FR" sz="2400" b="1" i="0" u="none" strike="noStrike" cap="none" normalizeH="0" baseline="0" dirty="0" err="1" smtClean="0">
                <a:ln>
                  <a:noFill/>
                </a:ln>
                <a:solidFill>
                  <a:srgbClr val="FFFF00"/>
                </a:solidFill>
                <a:effectLst>
                  <a:outerShdw blurRad="38100" dist="38100" dir="2700000" algn="tl">
                    <a:srgbClr val="000000">
                      <a:alpha val="43137"/>
                    </a:srgbClr>
                  </a:outerShdw>
                </a:effectLst>
                <a:latin typeface="Arial" pitchFamily="34" charset="0"/>
                <a:ea typeface="Calibri" pitchFamily="34" charset="0"/>
                <a:cs typeface="Arial" pitchFamily="34" charset="0"/>
              </a:rPr>
              <a:t>muco</a:t>
            </a:r>
            <a:r>
              <a:rPr kumimoji="0" lang="fr-FR" sz="24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ea typeface="Calibri" pitchFamily="34" charset="0"/>
                <a:cs typeface="Arial" pitchFamily="34" charset="0"/>
              </a:rPr>
              <a:t>-purulent</a:t>
            </a:r>
            <a:r>
              <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Calibri" pitchFamily="34" charset="0"/>
                <a:cs typeface="Arial" pitchFamily="34" charset="0"/>
              </a:rPr>
              <a:t> , jaunâtre et mélangé de larve, parfois à différents stades </a:t>
            </a:r>
            <a:r>
              <a:rPr kumimoji="0" lang="fr-FR" sz="24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ea typeface="Calibri" pitchFamily="34" charset="0"/>
                <a:cs typeface="Arial" pitchFamily="34" charset="0"/>
              </a:rPr>
              <a:t>(L1 , en </a:t>
            </a:r>
            <a:r>
              <a:rPr kumimoji="0" lang="fr-FR" sz="2400" b="1" i="0" u="none" strike="noStrike" cap="none" normalizeH="0" baseline="0" dirty="0" err="1" smtClean="0">
                <a:ln>
                  <a:noFill/>
                </a:ln>
                <a:solidFill>
                  <a:srgbClr val="FFFF00"/>
                </a:solidFill>
                <a:effectLst>
                  <a:outerShdw blurRad="38100" dist="38100" dir="2700000" algn="tl">
                    <a:srgbClr val="000000">
                      <a:alpha val="43137"/>
                    </a:srgbClr>
                  </a:outerShdw>
                </a:effectLst>
                <a:latin typeface="Arial" pitchFamily="34" charset="0"/>
                <a:ea typeface="Calibri" pitchFamily="34" charset="0"/>
                <a:cs typeface="Arial" pitchFamily="34" charset="0"/>
              </a:rPr>
              <a:t>hypobiose</a:t>
            </a:r>
            <a:r>
              <a:rPr kumimoji="0" lang="fr-FR" sz="2400" b="1" i="0" u="none" strike="noStrike" cap="none" normalizeH="0" baseline="0" dirty="0" smtClean="0">
                <a:ln>
                  <a:noFill/>
                </a:ln>
                <a:solidFill>
                  <a:srgbClr val="FFFF00"/>
                </a:solidFill>
                <a:effectLst/>
                <a:latin typeface="Arial" pitchFamily="34" charset="0"/>
                <a:ea typeface="Calibri" pitchFamily="34" charset="0"/>
                <a:cs typeface="Arial" pitchFamily="34" charset="0"/>
              </a:rPr>
              <a:t>)</a:t>
            </a:r>
            <a:endParaRPr kumimoji="0" lang="fr-FR" sz="2400" b="0" i="0" u="none" strike="noStrike" cap="none" normalizeH="0" baseline="0" dirty="0" smtClean="0">
              <a:ln>
                <a:noFill/>
              </a:ln>
              <a:solidFill>
                <a:srgbClr val="FFFF00"/>
              </a:solidFill>
              <a:effectLst/>
              <a:latin typeface="Arial" pitchFamily="34" charset="0"/>
              <a:cs typeface="Arial" pitchFamily="34" charset="0"/>
            </a:endParaRPr>
          </a:p>
        </p:txBody>
      </p:sp>
      <p:sp>
        <p:nvSpPr>
          <p:cNvPr id="5" name="ZoneTexte 4"/>
          <p:cNvSpPr txBox="1"/>
          <p:nvPr/>
        </p:nvSpPr>
        <p:spPr>
          <a:xfrm>
            <a:off x="4643422" y="6550223"/>
            <a:ext cx="4500578" cy="307777"/>
          </a:xfrm>
          <a:prstGeom prst="rect">
            <a:avLst/>
          </a:prstGeom>
          <a:noFill/>
          <a:ln>
            <a:solidFill>
              <a:srgbClr val="FFFF00"/>
            </a:solidFill>
          </a:ln>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400" dirty="0" smtClean="0"/>
              <a:t>Pr   </a:t>
            </a:r>
            <a:r>
              <a:rPr lang="fr-FR" sz="1400" dirty="0" smtClean="0"/>
              <a:t>TITI A., </a:t>
            </a:r>
            <a:r>
              <a:rPr lang="fr-FR" sz="1400" dirty="0" smtClean="0"/>
              <a:t>l’</a:t>
            </a:r>
            <a:r>
              <a:rPr lang="fr-FR" sz="1400" dirty="0" err="1" smtClean="0"/>
              <a:t>oestrose</a:t>
            </a:r>
            <a:r>
              <a:rPr lang="fr-FR" sz="1400" dirty="0" smtClean="0"/>
              <a:t> ovine, </a:t>
            </a:r>
            <a:r>
              <a:rPr lang="fr-FR" sz="1400" dirty="0" smtClean="0"/>
              <a:t>3</a:t>
            </a:r>
            <a:r>
              <a:rPr lang="fr-FR" sz="1400" baseline="30000" dirty="0" smtClean="0"/>
              <a:t>ème</a:t>
            </a:r>
            <a:r>
              <a:rPr lang="fr-FR" sz="1400" dirty="0" smtClean="0"/>
              <a:t> </a:t>
            </a:r>
            <a:r>
              <a:rPr lang="fr-FR" sz="1400" dirty="0" smtClean="0"/>
              <a:t>A  </a:t>
            </a:r>
            <a:r>
              <a:rPr lang="fr-FR" sz="1400" dirty="0" smtClean="0"/>
              <a:t>D.V</a:t>
            </a:r>
            <a:r>
              <a:rPr lang="fr-FR" sz="1400" dirty="0" smtClean="0"/>
              <a:t>, </a:t>
            </a:r>
            <a:r>
              <a:rPr lang="fr-FR" sz="1400" dirty="0" smtClean="0"/>
              <a:t>2022-/2023</a:t>
            </a:r>
            <a:endParaRPr lang="fr-FR" sz="1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descr="https://encrypted-tbn0.gstatic.com/images?q=tbn:ANd9GcS42YvPdaMt2YoLp70t5wJzpOAF1APy7KNn3dLpDkjE7d_OUYdQjQ">
            <a:hlinkClick r:id="rId2"/>
          </p:cNvPr>
          <p:cNvPicPr>
            <a:picLocks noChangeAspect="1" noChangeArrowheads="1"/>
          </p:cNvPicPr>
          <p:nvPr/>
        </p:nvPicPr>
        <p:blipFill>
          <a:blip r:embed="rId3"/>
          <a:srcRect/>
          <a:stretch>
            <a:fillRect/>
          </a:stretch>
        </p:blipFill>
        <p:spPr bwMode="auto">
          <a:xfrm>
            <a:off x="214282" y="1142984"/>
            <a:ext cx="4311274" cy="3614296"/>
          </a:xfrm>
          <a:prstGeom prst="rect">
            <a:avLst/>
          </a:prstGeom>
          <a:noFill/>
        </p:spPr>
      </p:pic>
      <p:sp>
        <p:nvSpPr>
          <p:cNvPr id="5" name="ZoneTexte 3"/>
          <p:cNvSpPr txBox="1"/>
          <p:nvPr/>
        </p:nvSpPr>
        <p:spPr>
          <a:xfrm>
            <a:off x="7143768" y="0"/>
            <a:ext cx="2000232" cy="307777"/>
          </a:xfrm>
          <a:prstGeom prst="rect">
            <a:avLst/>
          </a:prstGeom>
          <a:noFill/>
          <a:ln>
            <a:solidFill>
              <a:srgbClr val="FFFF00"/>
            </a:solidFill>
          </a:ln>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400" b="1" dirty="0" err="1" smtClean="0">
                <a:solidFill>
                  <a:srgbClr val="FFFF00"/>
                </a:solidFill>
                <a:latin typeface="Arial" pitchFamily="34" charset="0"/>
                <a:cs typeface="Arial" pitchFamily="34" charset="0"/>
              </a:rPr>
              <a:t>Œstrose</a:t>
            </a:r>
            <a:r>
              <a:rPr lang="fr-FR" sz="1400" b="1" dirty="0" smtClean="0">
                <a:solidFill>
                  <a:srgbClr val="FFFF00"/>
                </a:solidFill>
                <a:latin typeface="Arial" pitchFamily="34" charset="0"/>
                <a:cs typeface="Arial" pitchFamily="34" charset="0"/>
              </a:rPr>
              <a:t>  ovine</a:t>
            </a:r>
            <a:endParaRPr lang="fr-FR" sz="1400" b="1" dirty="0">
              <a:solidFill>
                <a:srgbClr val="FFFF00"/>
              </a:solidFill>
              <a:latin typeface="Arial" pitchFamily="34" charset="0"/>
              <a:cs typeface="Arial" pitchFamily="34" charset="0"/>
            </a:endParaRPr>
          </a:p>
        </p:txBody>
      </p:sp>
      <p:pic>
        <p:nvPicPr>
          <p:cNvPr id="38916" name="Picture 4" descr="https://encrypted-tbn1.gstatic.com/images?q=tbn:ANd9GcSvLW-ZX283ufh8391VGGzozo_P7FGqzRDTxhJbNvg0c0nECyT-">
            <a:hlinkClick r:id="rId4"/>
          </p:cNvPr>
          <p:cNvPicPr>
            <a:picLocks noChangeAspect="1" noChangeArrowheads="1"/>
          </p:cNvPicPr>
          <p:nvPr/>
        </p:nvPicPr>
        <p:blipFill>
          <a:blip r:embed="rId5"/>
          <a:srcRect/>
          <a:stretch>
            <a:fillRect/>
          </a:stretch>
        </p:blipFill>
        <p:spPr bwMode="auto">
          <a:xfrm>
            <a:off x="5072067" y="1118542"/>
            <a:ext cx="3643338" cy="3624891"/>
          </a:xfrm>
          <a:prstGeom prst="rect">
            <a:avLst/>
          </a:prstGeom>
          <a:noFill/>
        </p:spPr>
      </p:pic>
      <p:sp>
        <p:nvSpPr>
          <p:cNvPr id="7" name="ZoneTexte 6"/>
          <p:cNvSpPr txBox="1"/>
          <p:nvPr/>
        </p:nvSpPr>
        <p:spPr>
          <a:xfrm>
            <a:off x="1928794" y="5429264"/>
            <a:ext cx="5636479" cy="461665"/>
          </a:xfrm>
          <a:prstGeom prst="rect">
            <a:avLst/>
          </a:prstGeom>
          <a:noFill/>
        </p:spPr>
        <p:txBody>
          <a:bodyPr wrap="none" rtlCol="0">
            <a:spAutoFit/>
          </a:bodyPr>
          <a:lstStyle/>
          <a:p>
            <a:r>
              <a:rPr lang="fr-FR" sz="2400" b="1" dirty="0" smtClean="0">
                <a:solidFill>
                  <a:srgbClr val="FFFF00"/>
                </a:solidFill>
              </a:rPr>
              <a:t>Lésions dues  aux larves </a:t>
            </a:r>
            <a:r>
              <a:rPr lang="fr-FR" sz="2400" b="1" i="1" dirty="0" smtClean="0">
                <a:solidFill>
                  <a:srgbClr val="FFFF00"/>
                </a:solidFill>
              </a:rPr>
              <a:t>d’</a:t>
            </a:r>
            <a:r>
              <a:rPr lang="fr-FR" sz="2400" b="1" i="1" dirty="0" err="1" smtClean="0">
                <a:solidFill>
                  <a:srgbClr val="FFFF00"/>
                </a:solidFill>
              </a:rPr>
              <a:t>Oestrus</a:t>
            </a:r>
            <a:r>
              <a:rPr lang="fr-FR" sz="2400" b="1" i="1" dirty="0" smtClean="0">
                <a:solidFill>
                  <a:srgbClr val="FFFF00"/>
                </a:solidFill>
              </a:rPr>
              <a:t> </a:t>
            </a:r>
            <a:r>
              <a:rPr lang="fr-FR" sz="2400" b="1" i="1" dirty="0" err="1" smtClean="0">
                <a:solidFill>
                  <a:srgbClr val="FFFF00"/>
                </a:solidFill>
              </a:rPr>
              <a:t>ovis</a:t>
            </a:r>
            <a:endParaRPr lang="fr-FR" sz="2400" b="1" i="1" dirty="0">
              <a:solidFill>
                <a:srgbClr val="FFFF00"/>
              </a:solidFill>
            </a:endParaRPr>
          </a:p>
        </p:txBody>
      </p:sp>
      <p:sp>
        <p:nvSpPr>
          <p:cNvPr id="6" name="ZoneTexte 5"/>
          <p:cNvSpPr txBox="1"/>
          <p:nvPr/>
        </p:nvSpPr>
        <p:spPr>
          <a:xfrm>
            <a:off x="4643422" y="6550223"/>
            <a:ext cx="4500578" cy="307777"/>
          </a:xfrm>
          <a:prstGeom prst="rect">
            <a:avLst/>
          </a:prstGeom>
          <a:noFill/>
          <a:ln>
            <a:solidFill>
              <a:srgbClr val="FFFF00"/>
            </a:solidFill>
          </a:ln>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400" dirty="0" smtClean="0"/>
              <a:t>Pr   </a:t>
            </a:r>
            <a:r>
              <a:rPr lang="fr-FR" sz="1400" dirty="0" smtClean="0"/>
              <a:t>TITI A., </a:t>
            </a:r>
            <a:r>
              <a:rPr lang="fr-FR" sz="1400" dirty="0" smtClean="0"/>
              <a:t>l’</a:t>
            </a:r>
            <a:r>
              <a:rPr lang="fr-FR" sz="1400" dirty="0" err="1" smtClean="0"/>
              <a:t>oestrose</a:t>
            </a:r>
            <a:r>
              <a:rPr lang="fr-FR" sz="1400" dirty="0" smtClean="0"/>
              <a:t> ovine, </a:t>
            </a:r>
            <a:r>
              <a:rPr lang="fr-FR" sz="1400" dirty="0" smtClean="0"/>
              <a:t>3</a:t>
            </a:r>
            <a:r>
              <a:rPr lang="fr-FR" sz="1400" baseline="30000" dirty="0" smtClean="0"/>
              <a:t>ème</a:t>
            </a:r>
            <a:r>
              <a:rPr lang="fr-FR" sz="1400" dirty="0" smtClean="0"/>
              <a:t> </a:t>
            </a:r>
            <a:r>
              <a:rPr lang="fr-FR" sz="1400" dirty="0" smtClean="0"/>
              <a:t>A  </a:t>
            </a:r>
            <a:r>
              <a:rPr lang="fr-FR" sz="1400" dirty="0" smtClean="0"/>
              <a:t>D.V</a:t>
            </a:r>
            <a:r>
              <a:rPr lang="fr-FR" sz="1400" dirty="0" smtClean="0"/>
              <a:t>, </a:t>
            </a:r>
            <a:r>
              <a:rPr lang="fr-FR" sz="1400" dirty="0" smtClean="0"/>
              <a:t>2022-/2023</a:t>
            </a:r>
            <a:endParaRPr lang="fr-FR"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0" y="529690"/>
            <a:ext cx="9001156" cy="44319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Synonymie</a:t>
            </a:r>
            <a:r>
              <a:rPr kumimoji="0" lang="fr-FR" sz="1200" b="0" i="0" u="none" strike="noStrike" cap="none" normalizeH="0" baseline="0" dirty="0" smtClean="0">
                <a:ln>
                  <a:noFill/>
                </a:ln>
                <a:solidFill>
                  <a:srgbClr val="000066"/>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 </a:t>
            </a:r>
            <a:r>
              <a:rPr kumimoji="0" lang="fr-FR" sz="12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 </a:t>
            </a:r>
            <a:r>
              <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Vertige d’œstres, faux tournis, sinusite parasitaire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6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Importance</a:t>
            </a:r>
            <a:r>
              <a:rPr kumimoji="0" lang="fr-FR" sz="2400" b="1" i="0" u="none" strike="noStrike" cap="none" normalizeH="0" baseline="0" dirty="0" smtClean="0">
                <a:ln>
                  <a:noFill/>
                </a:ln>
                <a:solidFill>
                  <a:srgbClr val="000066"/>
                </a:solidFill>
                <a:effectLst/>
                <a:latin typeface="Arial" pitchFamily="34" charset="0"/>
                <a:ea typeface="Times New Roman" pitchFamily="18" charset="0"/>
                <a:cs typeface="Arial" pitchFamily="34" charset="0"/>
              </a:rPr>
              <a:t> </a:t>
            </a:r>
            <a:r>
              <a:rPr kumimoji="0" lang="fr-FR" sz="2400" b="1" i="0" u="none" strike="noStrike" cap="none" normalizeH="0" baseline="0" dirty="0" smtClean="0">
                <a:ln>
                  <a:noFill/>
                </a:ln>
                <a:effectLst>
                  <a:outerShdw blurRad="38100" dist="38100" dir="2700000" algn="tl">
                    <a:srgbClr val="000000">
                      <a:alpha val="43137"/>
                    </a:srgbClr>
                  </a:outerShdw>
                </a:effectLst>
                <a:latin typeface="Calibri" pitchFamily="34" charset="0"/>
                <a:ea typeface="Times New Roman" pitchFamily="18" charset="0"/>
                <a:cs typeface="Arial" pitchFamily="34" charset="0"/>
              </a:rPr>
              <a:t>: </a:t>
            </a:r>
            <a:r>
              <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importance limitée, l’atteinte de l’état général est souvent limitée, sauf lors de complications infectieuses.</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Répartition géographique</a:t>
            </a:r>
            <a:r>
              <a:rPr kumimoji="0" lang="fr-FR" sz="2400" b="1" i="0" u="none" strike="noStrike" cap="none" normalizeH="0" baseline="0" dirty="0" smtClean="0">
                <a:ln>
                  <a:noFill/>
                </a:ln>
                <a:solidFill>
                  <a:srgbClr val="000066"/>
                </a:solidFill>
                <a:effectLst/>
                <a:latin typeface="Calibri" pitchFamily="34" charset="0"/>
                <a:ea typeface="Times New Roman" pitchFamily="18" charset="0"/>
                <a:cs typeface="Arial" pitchFamily="34" charset="0"/>
              </a:rPr>
              <a:t> </a:t>
            </a:r>
            <a:r>
              <a:rPr kumimoji="0" lang="fr-FR" sz="2400" b="1" i="0" u="none" strike="noStrike" cap="none" normalizeH="0" baseline="0" dirty="0" smtClean="0">
                <a:ln>
                  <a:noFill/>
                </a:ln>
                <a:effectLst/>
                <a:latin typeface="Calibri" pitchFamily="34" charset="0"/>
                <a:ea typeface="Times New Roman" pitchFamily="18" charset="0"/>
                <a:cs typeface="Arial" pitchFamily="34" charset="0"/>
              </a:rPr>
              <a:t>: </a:t>
            </a:r>
            <a:r>
              <a:rPr kumimoji="0" lang="fr-FR" sz="2400" b="1" i="0" u="none" strike="noStrike" cap="none" normalizeH="0" baseline="0" dirty="0" smtClean="0">
                <a:ln>
                  <a:noFill/>
                </a:ln>
                <a:effectLst/>
                <a:latin typeface="Arial" pitchFamily="34" charset="0"/>
                <a:ea typeface="Times New Roman" pitchFamily="18" charset="0"/>
                <a:cs typeface="Arial" pitchFamily="34" charset="0"/>
              </a:rPr>
              <a:t>Elle est </a:t>
            </a:r>
            <a:r>
              <a:rPr kumimoji="0" lang="fr-FR" sz="2400" b="1" i="0" u="sng" strike="noStrike" cap="none" normalizeH="0" baseline="0" dirty="0" smtClean="0">
                <a:ln>
                  <a:noFill/>
                </a:ln>
                <a:solidFill>
                  <a:srgbClr val="FFC000"/>
                </a:solidFill>
                <a:effectLst/>
                <a:latin typeface="Arial" pitchFamily="34" charset="0"/>
                <a:ea typeface="Times New Roman" pitchFamily="18" charset="0"/>
                <a:cs typeface="Arial" pitchFamily="34" charset="0"/>
              </a:rPr>
              <a:t>cosmopolite</a:t>
            </a:r>
            <a:r>
              <a:rPr kumimoji="0" lang="fr-FR" sz="2400" b="1" i="0" u="none" strike="noStrike" cap="none" normalizeH="0" baseline="0" dirty="0" smtClean="0">
                <a:ln>
                  <a:noFill/>
                </a:ln>
                <a:effectLst/>
                <a:latin typeface="Arial" pitchFamily="34" charset="0"/>
                <a:ea typeface="Times New Roman" pitchFamily="18" charset="0"/>
                <a:cs typeface="Arial" pitchFamily="34" charset="0"/>
              </a:rPr>
              <a:t>, (présente dans le monde entier avec des longueurs de cycle différentes selon le climat) ; mais plus fréquente dans les pays tropicaux ou le nombre d’ovins touchés par l’</a:t>
            </a:r>
            <a:r>
              <a:rPr kumimoji="0" lang="fr-FR" sz="2400" b="1" i="0" u="none" strike="noStrike" cap="none" normalizeH="0" baseline="0" dirty="0" err="1" smtClean="0">
                <a:ln>
                  <a:noFill/>
                </a:ln>
                <a:effectLst/>
                <a:latin typeface="Arial" pitchFamily="34" charset="0"/>
                <a:ea typeface="Times New Roman" pitchFamily="18" charset="0"/>
                <a:cs typeface="Arial" pitchFamily="34" charset="0"/>
              </a:rPr>
              <a:t>œstrose</a:t>
            </a:r>
            <a:r>
              <a:rPr kumimoji="0" lang="fr-FR" sz="2400" b="1" i="0" u="none" strike="noStrike" cap="none" normalizeH="0" baseline="0" dirty="0" smtClean="0">
                <a:ln>
                  <a:noFill/>
                </a:ln>
                <a:effectLst/>
                <a:latin typeface="Arial" pitchFamily="34" charset="0"/>
                <a:ea typeface="Times New Roman" pitchFamily="18" charset="0"/>
                <a:cs typeface="Arial" pitchFamily="34" charset="0"/>
              </a:rPr>
              <a:t> atteint les 50%</a:t>
            </a:r>
            <a:endParaRPr kumimoji="0" lang="fr-FR" sz="2400" b="1" i="0" u="none" strike="noStrike" cap="none" normalizeH="0" baseline="0" dirty="0" smtClean="0">
              <a:ln>
                <a:noFill/>
              </a:ln>
              <a:effectLst/>
              <a:latin typeface="Arial" pitchFamily="34" charset="0"/>
              <a:cs typeface="Arial" pitchFamily="34" charset="0"/>
            </a:endParaRPr>
          </a:p>
        </p:txBody>
      </p:sp>
      <p:sp>
        <p:nvSpPr>
          <p:cNvPr id="13316" name="Rectangle 4"/>
          <p:cNvSpPr>
            <a:spLocks noChangeArrowheads="1"/>
          </p:cNvSpPr>
          <p:nvPr/>
        </p:nvSpPr>
        <p:spPr bwMode="auto">
          <a:xfrm>
            <a:off x="0" y="4857760"/>
            <a:ext cx="8643966"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ea typeface="Calibri" pitchFamily="34" charset="0"/>
                <a:cs typeface="Arial" pitchFamily="34" charset="0"/>
              </a:rPr>
              <a:t>Espèces affectées</a:t>
            </a:r>
            <a:r>
              <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Calibri" pitchFamily="34" charset="0"/>
                <a:cs typeface="Arial" pitchFamily="34" charset="0"/>
              </a:rPr>
              <a:t> :</a:t>
            </a:r>
            <a:r>
              <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 touche principalement les ovins mais également les caprins (dans une moindre mesure), et parfois l’Homme de manière accidentelle (enfants, bergers) </a:t>
            </a:r>
            <a:endPar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cs typeface="Arial" pitchFamily="34" charset="0"/>
            </a:endParaRPr>
          </a:p>
        </p:txBody>
      </p:sp>
      <p:sp>
        <p:nvSpPr>
          <p:cNvPr id="6" name="ZoneTexte 5"/>
          <p:cNvSpPr txBox="1"/>
          <p:nvPr/>
        </p:nvSpPr>
        <p:spPr>
          <a:xfrm>
            <a:off x="7143768" y="0"/>
            <a:ext cx="2000232" cy="307777"/>
          </a:xfrm>
          <a:prstGeom prst="rect">
            <a:avLst/>
          </a:prstGeom>
          <a:noFill/>
          <a:ln>
            <a:solidFill>
              <a:srgbClr val="FFFF00"/>
            </a:solidFill>
          </a:ln>
        </p:spPr>
        <p:txBody>
          <a:bodyPr wrap="square" rtlCol="0">
            <a:spAutoFit/>
          </a:bodyPr>
          <a:lstStyle/>
          <a:p>
            <a:r>
              <a:rPr lang="fr-FR" sz="1400" b="1" dirty="0" err="1" smtClean="0">
                <a:solidFill>
                  <a:srgbClr val="FFFF00"/>
                </a:solidFill>
                <a:latin typeface="Arial" pitchFamily="34" charset="0"/>
                <a:cs typeface="Arial" pitchFamily="34" charset="0"/>
              </a:rPr>
              <a:t>Œstrose</a:t>
            </a:r>
            <a:r>
              <a:rPr lang="fr-FR" sz="1400" b="1" dirty="0" smtClean="0">
                <a:solidFill>
                  <a:srgbClr val="FFFF00"/>
                </a:solidFill>
                <a:latin typeface="Arial" pitchFamily="34" charset="0"/>
                <a:cs typeface="Arial" pitchFamily="34" charset="0"/>
              </a:rPr>
              <a:t>  ovine</a:t>
            </a:r>
            <a:endParaRPr lang="fr-FR" sz="1400" b="1" dirty="0">
              <a:solidFill>
                <a:srgbClr val="FFFF00"/>
              </a:solidFill>
              <a:latin typeface="Arial" pitchFamily="34" charset="0"/>
              <a:cs typeface="Arial" pitchFamily="34" charset="0"/>
            </a:endParaRPr>
          </a:p>
        </p:txBody>
      </p:sp>
      <p:sp>
        <p:nvSpPr>
          <p:cNvPr id="7" name="ZoneTexte 6"/>
          <p:cNvSpPr txBox="1"/>
          <p:nvPr/>
        </p:nvSpPr>
        <p:spPr>
          <a:xfrm>
            <a:off x="4643422" y="6550223"/>
            <a:ext cx="4500578" cy="307777"/>
          </a:xfrm>
          <a:prstGeom prst="rect">
            <a:avLst/>
          </a:prstGeom>
          <a:noFill/>
          <a:ln>
            <a:solidFill>
              <a:srgbClr val="FFFF00"/>
            </a:solidFill>
          </a:ln>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400" dirty="0" smtClean="0"/>
              <a:t>Pr   </a:t>
            </a:r>
            <a:r>
              <a:rPr lang="fr-FR" sz="1400" dirty="0" smtClean="0"/>
              <a:t>TITI A., </a:t>
            </a:r>
            <a:r>
              <a:rPr lang="fr-FR" sz="1400" dirty="0" smtClean="0"/>
              <a:t>l’</a:t>
            </a:r>
            <a:r>
              <a:rPr lang="fr-FR" sz="1400" dirty="0" err="1" smtClean="0"/>
              <a:t>oestrose</a:t>
            </a:r>
            <a:r>
              <a:rPr lang="fr-FR" sz="1400" dirty="0" smtClean="0"/>
              <a:t> ovine, </a:t>
            </a:r>
            <a:r>
              <a:rPr lang="fr-FR" sz="1400" dirty="0" smtClean="0"/>
              <a:t>3</a:t>
            </a:r>
            <a:r>
              <a:rPr lang="fr-FR" sz="1400" baseline="30000" dirty="0" smtClean="0"/>
              <a:t>ème</a:t>
            </a:r>
            <a:r>
              <a:rPr lang="fr-FR" sz="1400" dirty="0" smtClean="0"/>
              <a:t> </a:t>
            </a:r>
            <a:r>
              <a:rPr lang="fr-FR" sz="1400" dirty="0" smtClean="0"/>
              <a:t>A  </a:t>
            </a:r>
            <a:r>
              <a:rPr lang="fr-FR" sz="1400" dirty="0" smtClean="0"/>
              <a:t>D.V</a:t>
            </a:r>
            <a:r>
              <a:rPr lang="fr-FR" sz="1400" dirty="0" smtClean="0"/>
              <a:t>, </a:t>
            </a:r>
            <a:r>
              <a:rPr lang="fr-FR" sz="1400" dirty="0" smtClean="0"/>
              <a:t>2022-/2023</a:t>
            </a:r>
            <a:endParaRPr lang="fr-FR" sz="1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143768" y="0"/>
            <a:ext cx="2000232" cy="307777"/>
          </a:xfrm>
          <a:prstGeom prst="rect">
            <a:avLst/>
          </a:prstGeom>
          <a:noFill/>
          <a:ln>
            <a:solidFill>
              <a:srgbClr val="FFFF00"/>
            </a:solidFill>
          </a:ln>
        </p:spPr>
        <p:txBody>
          <a:bodyPr wrap="square" rtlCol="0">
            <a:spAutoFit/>
          </a:bodyPr>
          <a:lstStyle/>
          <a:p>
            <a:r>
              <a:rPr lang="fr-FR" sz="1400" b="1" dirty="0" err="1" smtClean="0">
                <a:solidFill>
                  <a:srgbClr val="FFFF00"/>
                </a:solidFill>
                <a:latin typeface="Arial" pitchFamily="34" charset="0"/>
                <a:cs typeface="Arial" pitchFamily="34" charset="0"/>
              </a:rPr>
              <a:t>Œstrose</a:t>
            </a:r>
            <a:r>
              <a:rPr lang="fr-FR" sz="1400" b="1" dirty="0" smtClean="0">
                <a:solidFill>
                  <a:srgbClr val="FFFF00"/>
                </a:solidFill>
                <a:latin typeface="Arial" pitchFamily="34" charset="0"/>
                <a:cs typeface="Arial" pitchFamily="34" charset="0"/>
              </a:rPr>
              <a:t>  ovine</a:t>
            </a:r>
            <a:endParaRPr lang="fr-FR" sz="1400" b="1" dirty="0">
              <a:solidFill>
                <a:srgbClr val="FFFF00"/>
              </a:solidFill>
              <a:latin typeface="Arial" pitchFamily="34" charset="0"/>
              <a:cs typeface="Arial" pitchFamily="34" charset="0"/>
            </a:endParaRPr>
          </a:p>
        </p:txBody>
      </p:sp>
      <p:sp>
        <p:nvSpPr>
          <p:cNvPr id="5" name="Rectangle 2"/>
          <p:cNvSpPr>
            <a:spLocks noChangeArrowheads="1"/>
          </p:cNvSpPr>
          <p:nvPr/>
        </p:nvSpPr>
        <p:spPr bwMode="auto">
          <a:xfrm>
            <a:off x="0" y="714356"/>
            <a:ext cx="914400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ea typeface="Calibri" pitchFamily="34" charset="0"/>
                <a:cs typeface="Arial" pitchFamily="34" charset="0"/>
              </a:rPr>
              <a:t>Pathogénie</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Calibri" pitchFamily="34" charset="0"/>
                <a:cs typeface="Arial" pitchFamily="34" charset="0"/>
              </a:rPr>
              <a:t>Les larves volumineuses, et à cuticule épineuse joue un rôle de corps étranger</a:t>
            </a:r>
            <a:endPar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Calibri" pitchFamily="34" charset="0"/>
                <a:cs typeface="Arial" pitchFamily="34" charset="0"/>
              </a:rPr>
              <a:t>5 à 20% des L1 atteignent leur maturité</a:t>
            </a:r>
            <a:endPar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cs typeface="Arial" pitchFamily="34" charset="0"/>
            </a:endParaRPr>
          </a:p>
        </p:txBody>
      </p:sp>
      <p:sp>
        <p:nvSpPr>
          <p:cNvPr id="1025" name="Rectangle 1"/>
          <p:cNvSpPr>
            <a:spLocks noChangeArrowheads="1"/>
          </p:cNvSpPr>
          <p:nvPr/>
        </p:nvSpPr>
        <p:spPr bwMode="auto">
          <a:xfrm>
            <a:off x="0" y="3091576"/>
            <a:ext cx="8929718"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ea typeface="Calibri" pitchFamily="34" charset="0"/>
                <a:cs typeface="Arial" pitchFamily="34" charset="0"/>
              </a:rPr>
              <a:t>Diagnostic</a:t>
            </a:r>
            <a:endParaRPr kumimoji="0" lang="fr-FR" sz="2800" b="0"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800" b="1" i="0" u="none" strike="noStrike" cap="none" normalizeH="0" baseline="0" dirty="0" smtClean="0">
                <a:ln>
                  <a:noFill/>
                </a:ln>
                <a:effectLst/>
                <a:latin typeface="Calibri" pitchFamily="34" charset="0"/>
                <a:ea typeface="Calibri" pitchFamily="34" charset="0"/>
                <a:cs typeface="Arial" pitchFamily="34" charset="0"/>
              </a:rPr>
              <a:t>Se base sur des signes cliniques (prurit nasal et jetage purulent), à différencier des autres affections respiratoires et de l’ecthyma contagieux</a:t>
            </a:r>
            <a:endParaRPr kumimoji="0" lang="fr-FR" sz="2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800" b="0" i="0" u="none" strike="noStrike" cap="none" normalizeH="0" baseline="0" dirty="0" smtClean="0">
              <a:ln>
                <a:noFill/>
              </a:ln>
              <a:effectLst/>
              <a:latin typeface="Arial" pitchFamily="34" charset="0"/>
              <a:cs typeface="Arial" pitchFamily="34" charset="0"/>
            </a:endParaRPr>
          </a:p>
        </p:txBody>
      </p:sp>
      <p:sp>
        <p:nvSpPr>
          <p:cNvPr id="6" name="ZoneTexte 5"/>
          <p:cNvSpPr txBox="1"/>
          <p:nvPr/>
        </p:nvSpPr>
        <p:spPr>
          <a:xfrm>
            <a:off x="4643422" y="6550223"/>
            <a:ext cx="4500578" cy="307777"/>
          </a:xfrm>
          <a:prstGeom prst="rect">
            <a:avLst/>
          </a:prstGeom>
          <a:noFill/>
          <a:ln>
            <a:solidFill>
              <a:srgbClr val="FFFF00"/>
            </a:solidFill>
          </a:ln>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400" dirty="0" smtClean="0"/>
              <a:t>Pr   </a:t>
            </a:r>
            <a:r>
              <a:rPr lang="fr-FR" sz="1400" dirty="0" smtClean="0"/>
              <a:t>TITI A., </a:t>
            </a:r>
            <a:r>
              <a:rPr lang="fr-FR" sz="1400" dirty="0" smtClean="0"/>
              <a:t>l’</a:t>
            </a:r>
            <a:r>
              <a:rPr lang="fr-FR" sz="1400" dirty="0" err="1" smtClean="0"/>
              <a:t>oestrose</a:t>
            </a:r>
            <a:r>
              <a:rPr lang="fr-FR" sz="1400" dirty="0" smtClean="0"/>
              <a:t> ovine, </a:t>
            </a:r>
            <a:r>
              <a:rPr lang="fr-FR" sz="1400" dirty="0" smtClean="0"/>
              <a:t>3</a:t>
            </a:r>
            <a:r>
              <a:rPr lang="fr-FR" sz="1400" baseline="30000" dirty="0" smtClean="0"/>
              <a:t>ème</a:t>
            </a:r>
            <a:r>
              <a:rPr lang="fr-FR" sz="1400" dirty="0" smtClean="0"/>
              <a:t> </a:t>
            </a:r>
            <a:r>
              <a:rPr lang="fr-FR" sz="1400" dirty="0" smtClean="0"/>
              <a:t>A  </a:t>
            </a:r>
            <a:r>
              <a:rPr lang="fr-FR" sz="1400" dirty="0" smtClean="0"/>
              <a:t>D.V</a:t>
            </a:r>
            <a:r>
              <a:rPr lang="fr-FR" sz="1400" dirty="0" smtClean="0"/>
              <a:t>, </a:t>
            </a:r>
            <a:r>
              <a:rPr lang="fr-FR" sz="1400" dirty="0" smtClean="0"/>
              <a:t>2022-/2023</a:t>
            </a:r>
            <a:endParaRPr lang="fr-FR" sz="1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p14="http://schemas.microsoft.com/office/powerpoint/2010/main" val="3905495613"/>
              </p:ext>
            </p:extLst>
          </p:nvPr>
        </p:nvGraphicFramePr>
        <p:xfrm>
          <a:off x="285720" y="1484783"/>
          <a:ext cx="8501122" cy="5268871"/>
        </p:xfrm>
        <a:graphic>
          <a:graphicData uri="http://schemas.openxmlformats.org/drawingml/2006/table">
            <a:tbl>
              <a:tblPr/>
              <a:tblGrid>
                <a:gridCol w="1129033"/>
                <a:gridCol w="2523788"/>
                <a:gridCol w="1859634"/>
                <a:gridCol w="2988667"/>
              </a:tblGrid>
              <a:tr h="226018">
                <a:tc gridSpan="2">
                  <a:txBody>
                    <a:bodyPr/>
                    <a:lstStyle/>
                    <a:p>
                      <a:pPr algn="ctr">
                        <a:lnSpc>
                          <a:spcPct val="115000"/>
                        </a:lnSpc>
                        <a:spcAft>
                          <a:spcPts val="1000"/>
                        </a:spcAft>
                      </a:pPr>
                      <a:r>
                        <a:rPr lang="fr-FR" sz="1400" b="1" dirty="0">
                          <a:solidFill>
                            <a:srgbClr val="FFFF00"/>
                          </a:solidFill>
                          <a:effectLst>
                            <a:outerShdw blurRad="38100" dist="38100" dir="2700000" algn="tl">
                              <a:srgbClr val="000000">
                                <a:alpha val="43137"/>
                              </a:srgbClr>
                            </a:outerShdw>
                          </a:effectLst>
                          <a:latin typeface="Arial"/>
                          <a:ea typeface="Calibri"/>
                          <a:cs typeface="Arial"/>
                        </a:rPr>
                        <a:t>Phase de </a:t>
                      </a:r>
                      <a:r>
                        <a:rPr lang="fr-FR" sz="1400" b="1" dirty="0" smtClean="0">
                          <a:solidFill>
                            <a:srgbClr val="FFFF00"/>
                          </a:solidFill>
                          <a:effectLst>
                            <a:outerShdw blurRad="38100" dist="38100" dir="2700000" algn="tl">
                              <a:srgbClr val="000000">
                                <a:alpha val="43137"/>
                              </a:srgbClr>
                            </a:outerShdw>
                          </a:effectLst>
                          <a:latin typeface="Arial"/>
                          <a:ea typeface="Calibri"/>
                          <a:cs typeface="Arial"/>
                        </a:rPr>
                        <a:t>coryza</a:t>
                      </a:r>
                      <a:endParaRPr lang="fr-FR" sz="1400" b="1" dirty="0">
                        <a:solidFill>
                          <a:srgbClr val="FFFF00"/>
                        </a:solidFill>
                        <a:effectLst>
                          <a:outerShdw blurRad="38100" dist="38100" dir="2700000" algn="tl">
                            <a:srgbClr val="000000">
                              <a:alpha val="43137"/>
                            </a:srgbClr>
                          </a:outerShdw>
                        </a:effectLst>
                        <a:latin typeface="Calibri"/>
                        <a:ea typeface="Calibri"/>
                        <a:cs typeface="Arial"/>
                      </a:endParaRPr>
                    </a:p>
                  </a:txBody>
                  <a:tcPr marL="34257" marR="342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tc gridSpan="2">
                  <a:txBody>
                    <a:bodyPr/>
                    <a:lstStyle/>
                    <a:p>
                      <a:pPr algn="ctr">
                        <a:lnSpc>
                          <a:spcPct val="115000"/>
                        </a:lnSpc>
                        <a:spcAft>
                          <a:spcPts val="1000"/>
                        </a:spcAft>
                      </a:pPr>
                      <a:r>
                        <a:rPr lang="fr-FR" sz="1400" b="1" dirty="0">
                          <a:solidFill>
                            <a:srgbClr val="FFFF00"/>
                          </a:solidFill>
                          <a:effectLst>
                            <a:outerShdw blurRad="38100" dist="38100" dir="2700000" algn="tl">
                              <a:srgbClr val="000000">
                                <a:alpha val="43137"/>
                              </a:srgbClr>
                            </a:outerShdw>
                          </a:effectLst>
                          <a:latin typeface="Arial"/>
                          <a:ea typeface="Calibri"/>
                          <a:cs typeface="Arial"/>
                        </a:rPr>
                        <a:t>Phase de sinusite</a:t>
                      </a:r>
                      <a:endParaRPr lang="fr-FR" sz="1400" b="1" dirty="0">
                        <a:solidFill>
                          <a:srgbClr val="FFFF00"/>
                        </a:solidFill>
                        <a:effectLst>
                          <a:outerShdw blurRad="38100" dist="38100" dir="2700000" algn="tl">
                            <a:srgbClr val="000000">
                              <a:alpha val="43137"/>
                            </a:srgbClr>
                          </a:outerShdw>
                        </a:effectLst>
                        <a:latin typeface="Calibri"/>
                        <a:ea typeface="Calibri"/>
                        <a:cs typeface="Arial"/>
                      </a:endParaRPr>
                    </a:p>
                  </a:txBody>
                  <a:tcPr marL="34257" marR="342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tr>
              <a:tr h="1329609">
                <a:tc>
                  <a:txBody>
                    <a:bodyPr/>
                    <a:lstStyle/>
                    <a:p>
                      <a:pPr algn="ctr">
                        <a:lnSpc>
                          <a:spcPct val="115000"/>
                        </a:lnSpc>
                        <a:spcAft>
                          <a:spcPts val="1000"/>
                        </a:spcAft>
                      </a:pPr>
                      <a:r>
                        <a:rPr lang="fr-FR" sz="1600" b="1" dirty="0" smtClean="0">
                          <a:solidFill>
                            <a:schemeClr val="tx1"/>
                          </a:solidFill>
                          <a:effectLst>
                            <a:outerShdw blurRad="38100" dist="38100" dir="2700000" algn="tl">
                              <a:srgbClr val="000000">
                                <a:alpha val="43137"/>
                              </a:srgbClr>
                            </a:outerShdw>
                          </a:effectLst>
                          <a:latin typeface="Arial"/>
                          <a:ea typeface="Calibri"/>
                          <a:cs typeface="Arial"/>
                        </a:rPr>
                        <a:t>Coryza </a:t>
                      </a:r>
                      <a:r>
                        <a:rPr lang="fr-FR" sz="1600" b="1" dirty="0">
                          <a:solidFill>
                            <a:schemeClr val="tx1"/>
                          </a:solidFill>
                          <a:effectLst>
                            <a:outerShdw blurRad="38100" dist="38100" dir="2700000" algn="tl">
                              <a:srgbClr val="000000">
                                <a:alpha val="43137"/>
                              </a:srgbClr>
                            </a:outerShdw>
                          </a:effectLst>
                          <a:latin typeface="Arial"/>
                          <a:ea typeface="Calibri"/>
                          <a:cs typeface="Arial"/>
                        </a:rPr>
                        <a:t>banal</a:t>
                      </a:r>
                      <a:endParaRPr lang="fr-FR" sz="1600" b="1" dirty="0">
                        <a:solidFill>
                          <a:schemeClr val="tx1"/>
                        </a:solidFill>
                        <a:effectLst>
                          <a:outerShdw blurRad="38100" dist="38100" dir="2700000" algn="tl">
                            <a:srgbClr val="000000">
                              <a:alpha val="43137"/>
                            </a:srgbClr>
                          </a:outerShdw>
                        </a:effectLst>
                        <a:latin typeface="Calibri"/>
                        <a:ea typeface="Calibri"/>
                        <a:cs typeface="Arial"/>
                      </a:endParaRPr>
                    </a:p>
                  </a:txBody>
                  <a:tcPr marL="34257" marR="342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600" b="1" dirty="0">
                          <a:solidFill>
                            <a:schemeClr val="tx1"/>
                          </a:solidFill>
                          <a:effectLst>
                            <a:outerShdw blurRad="38100" dist="38100" dir="2700000" algn="tl">
                              <a:srgbClr val="000000">
                                <a:alpha val="43137"/>
                              </a:srgbClr>
                            </a:outerShdw>
                          </a:effectLst>
                          <a:latin typeface="Arial"/>
                          <a:ea typeface="Calibri"/>
                          <a:cs typeface="Arial"/>
                        </a:rPr>
                        <a:t>Sporadique</a:t>
                      </a:r>
                      <a:endParaRPr lang="fr-FR" sz="1600" b="1" dirty="0">
                        <a:solidFill>
                          <a:schemeClr val="tx1"/>
                        </a:solidFill>
                        <a:effectLst>
                          <a:outerShdw blurRad="38100" dist="38100" dir="2700000" algn="tl">
                            <a:srgbClr val="000000">
                              <a:alpha val="43137"/>
                            </a:srgbClr>
                          </a:outerShdw>
                        </a:effectLst>
                        <a:latin typeface="Calibri"/>
                        <a:ea typeface="Calibri"/>
                        <a:cs typeface="Arial"/>
                      </a:endParaRPr>
                    </a:p>
                  </a:txBody>
                  <a:tcPr marL="34257" marR="342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600" b="1" dirty="0">
                          <a:solidFill>
                            <a:schemeClr val="tx1"/>
                          </a:solidFill>
                          <a:effectLst>
                            <a:outerShdw blurRad="38100" dist="38100" dir="2700000" algn="tl">
                              <a:srgbClr val="000000">
                                <a:alpha val="43137"/>
                              </a:srgbClr>
                            </a:outerShdw>
                          </a:effectLst>
                          <a:latin typeface="Arial"/>
                          <a:ea typeface="Calibri"/>
                          <a:cs typeface="Arial"/>
                        </a:rPr>
                        <a:t>Cénurose</a:t>
                      </a:r>
                      <a:endParaRPr lang="fr-FR" sz="1600" b="1" dirty="0">
                        <a:solidFill>
                          <a:schemeClr val="tx1"/>
                        </a:solidFill>
                        <a:effectLst>
                          <a:outerShdw blurRad="38100" dist="38100" dir="2700000" algn="tl">
                            <a:srgbClr val="000000">
                              <a:alpha val="43137"/>
                            </a:srgbClr>
                          </a:outerShdw>
                        </a:effectLst>
                        <a:latin typeface="Calibri"/>
                        <a:ea typeface="Calibri"/>
                        <a:cs typeface="Arial"/>
                      </a:endParaRPr>
                    </a:p>
                  </a:txBody>
                  <a:tcPr marL="34257" marR="342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fr-FR" sz="1600" b="1" dirty="0">
                          <a:solidFill>
                            <a:schemeClr val="tx1"/>
                          </a:solidFill>
                          <a:effectLst>
                            <a:outerShdw blurRad="38100" dist="38100" dir="2700000" algn="tl">
                              <a:srgbClr val="000000">
                                <a:alpha val="43137"/>
                              </a:srgbClr>
                            </a:outerShdw>
                          </a:effectLst>
                          <a:latin typeface="Arial"/>
                          <a:ea typeface="Calibri"/>
                          <a:cs typeface="Arial"/>
                        </a:rPr>
                        <a:t>Absence de jetage,</a:t>
                      </a:r>
                      <a:endParaRPr lang="fr-FR" sz="1600" b="1" dirty="0">
                        <a:solidFill>
                          <a:schemeClr val="tx1"/>
                        </a:solidFill>
                        <a:effectLst>
                          <a:outerShdw blurRad="38100" dist="38100" dir="2700000" algn="tl">
                            <a:srgbClr val="000000">
                              <a:alpha val="43137"/>
                            </a:srgbClr>
                          </a:outerShdw>
                        </a:effectLst>
                        <a:latin typeface="Calibri"/>
                        <a:ea typeface="Calibri"/>
                        <a:cs typeface="Arial"/>
                      </a:endParaRPr>
                    </a:p>
                    <a:p>
                      <a:pPr>
                        <a:lnSpc>
                          <a:spcPct val="115000"/>
                        </a:lnSpc>
                        <a:spcAft>
                          <a:spcPts val="1000"/>
                        </a:spcAft>
                      </a:pPr>
                      <a:r>
                        <a:rPr lang="fr-FR" sz="1600" b="1" dirty="0" smtClean="0">
                          <a:solidFill>
                            <a:schemeClr val="tx1"/>
                          </a:solidFill>
                          <a:effectLst>
                            <a:outerShdw blurRad="38100" dist="38100" dir="2700000" algn="tl">
                              <a:srgbClr val="000000">
                                <a:alpha val="43137"/>
                              </a:srgbClr>
                            </a:outerShdw>
                          </a:effectLst>
                          <a:latin typeface="Arial"/>
                          <a:ea typeface="Calibri"/>
                          <a:cs typeface="Arial"/>
                        </a:rPr>
                        <a:t>Symptômes neveux </a:t>
                      </a:r>
                      <a:r>
                        <a:rPr lang="fr-FR" sz="1600" b="1" dirty="0">
                          <a:solidFill>
                            <a:schemeClr val="tx1"/>
                          </a:solidFill>
                          <a:effectLst>
                            <a:outerShdw blurRad="38100" dist="38100" dir="2700000" algn="tl">
                              <a:srgbClr val="000000">
                                <a:alpha val="43137"/>
                              </a:srgbClr>
                            </a:outerShdw>
                          </a:effectLst>
                          <a:latin typeface="Arial"/>
                          <a:ea typeface="Calibri"/>
                          <a:cs typeface="Arial"/>
                        </a:rPr>
                        <a:t>plus nets(vrai tournis)</a:t>
                      </a:r>
                      <a:endParaRPr lang="fr-FR" sz="1600" b="1" dirty="0">
                        <a:solidFill>
                          <a:schemeClr val="tx1"/>
                        </a:solidFill>
                        <a:effectLst>
                          <a:outerShdw blurRad="38100" dist="38100" dir="2700000" algn="tl">
                            <a:srgbClr val="000000">
                              <a:alpha val="43137"/>
                            </a:srgbClr>
                          </a:outerShdw>
                        </a:effectLst>
                        <a:latin typeface="Calibri"/>
                        <a:ea typeface="Calibri"/>
                        <a:cs typeface="Arial"/>
                      </a:endParaRPr>
                    </a:p>
                    <a:p>
                      <a:pPr>
                        <a:lnSpc>
                          <a:spcPct val="115000"/>
                        </a:lnSpc>
                        <a:spcAft>
                          <a:spcPts val="1000"/>
                        </a:spcAft>
                      </a:pPr>
                      <a:r>
                        <a:rPr lang="fr-FR" sz="1600" b="1" dirty="0">
                          <a:solidFill>
                            <a:schemeClr val="tx1"/>
                          </a:solidFill>
                          <a:effectLst>
                            <a:outerShdw blurRad="38100" dist="38100" dir="2700000" algn="tl">
                              <a:srgbClr val="000000">
                                <a:alpha val="43137"/>
                              </a:srgbClr>
                            </a:outerShdw>
                          </a:effectLst>
                          <a:latin typeface="Arial"/>
                          <a:ea typeface="Calibri"/>
                          <a:cs typeface="Arial"/>
                        </a:rPr>
                        <a:t>Atteint surtout les jeunes </a:t>
                      </a:r>
                      <a:r>
                        <a:rPr lang="fr-FR" sz="1600" b="1" dirty="0" smtClean="0">
                          <a:solidFill>
                            <a:schemeClr val="tx1"/>
                          </a:solidFill>
                          <a:effectLst>
                            <a:outerShdw blurRad="38100" dist="38100" dir="2700000" algn="tl">
                              <a:srgbClr val="000000">
                                <a:alpha val="43137"/>
                              </a:srgbClr>
                            </a:outerShdw>
                          </a:effectLst>
                          <a:latin typeface="Arial"/>
                          <a:ea typeface="Calibri"/>
                          <a:cs typeface="Arial"/>
                        </a:rPr>
                        <a:t>agneaux</a:t>
                      </a:r>
                      <a:endParaRPr lang="fr-FR" sz="1600" b="1" dirty="0">
                        <a:solidFill>
                          <a:schemeClr val="tx1"/>
                        </a:solidFill>
                        <a:effectLst>
                          <a:outerShdw blurRad="38100" dist="38100" dir="2700000" algn="tl">
                            <a:srgbClr val="000000">
                              <a:alpha val="43137"/>
                            </a:srgbClr>
                          </a:outerShdw>
                        </a:effectLst>
                        <a:latin typeface="Calibri"/>
                        <a:ea typeface="Calibri"/>
                        <a:cs typeface="Arial"/>
                      </a:endParaRPr>
                    </a:p>
                  </a:txBody>
                  <a:tcPr marL="34257" marR="342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18763">
                <a:tc>
                  <a:txBody>
                    <a:bodyPr/>
                    <a:lstStyle/>
                    <a:p>
                      <a:pPr algn="ctr">
                        <a:lnSpc>
                          <a:spcPct val="115000"/>
                        </a:lnSpc>
                        <a:spcAft>
                          <a:spcPts val="1000"/>
                        </a:spcAft>
                      </a:pPr>
                      <a:r>
                        <a:rPr lang="fr-FR" sz="1600" b="1" dirty="0">
                          <a:solidFill>
                            <a:schemeClr val="tx1"/>
                          </a:solidFill>
                          <a:effectLst>
                            <a:outerShdw blurRad="38100" dist="38100" dir="2700000" algn="tl">
                              <a:srgbClr val="000000">
                                <a:alpha val="43137"/>
                              </a:srgbClr>
                            </a:outerShdw>
                          </a:effectLst>
                          <a:latin typeface="Arial"/>
                          <a:ea typeface="Calibri"/>
                          <a:cs typeface="Arial"/>
                        </a:rPr>
                        <a:t>Bronchite vermineuse</a:t>
                      </a:r>
                      <a:endParaRPr lang="fr-FR" sz="1600" b="1" dirty="0">
                        <a:solidFill>
                          <a:schemeClr val="tx1"/>
                        </a:solidFill>
                        <a:effectLst>
                          <a:outerShdw blurRad="38100" dist="38100" dir="2700000" algn="tl">
                            <a:srgbClr val="000000">
                              <a:alpha val="43137"/>
                            </a:srgbClr>
                          </a:outerShdw>
                        </a:effectLst>
                        <a:latin typeface="Calibri"/>
                        <a:ea typeface="Calibri"/>
                        <a:cs typeface="Arial"/>
                      </a:endParaRPr>
                    </a:p>
                  </a:txBody>
                  <a:tcPr marL="34257" marR="342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600" b="1" dirty="0">
                          <a:solidFill>
                            <a:schemeClr val="tx1"/>
                          </a:solidFill>
                          <a:effectLst>
                            <a:outerShdw blurRad="38100" dist="38100" dir="2700000" algn="tl">
                              <a:srgbClr val="000000">
                                <a:alpha val="43137"/>
                              </a:srgbClr>
                            </a:outerShdw>
                          </a:effectLst>
                          <a:latin typeface="Arial"/>
                          <a:ea typeface="Calibri"/>
                          <a:cs typeface="Arial"/>
                        </a:rPr>
                        <a:t>Toux avec </a:t>
                      </a:r>
                      <a:r>
                        <a:rPr lang="fr-FR" sz="1600" b="1" dirty="0" smtClean="0">
                          <a:solidFill>
                            <a:schemeClr val="tx1"/>
                          </a:solidFill>
                          <a:effectLst>
                            <a:outerShdw blurRad="38100" dist="38100" dir="2700000" algn="tl">
                              <a:srgbClr val="000000">
                                <a:alpha val="43137"/>
                              </a:srgbClr>
                            </a:outerShdw>
                          </a:effectLst>
                          <a:latin typeface="Arial"/>
                          <a:ea typeface="Calibri"/>
                          <a:cs typeface="Arial"/>
                        </a:rPr>
                        <a:t>accès </a:t>
                      </a:r>
                      <a:r>
                        <a:rPr lang="fr-FR" sz="1600" b="1" dirty="0">
                          <a:solidFill>
                            <a:schemeClr val="tx1"/>
                          </a:solidFill>
                          <a:effectLst>
                            <a:outerShdw blurRad="38100" dist="38100" dir="2700000" algn="tl">
                              <a:srgbClr val="000000">
                                <a:alpha val="43137"/>
                              </a:srgbClr>
                            </a:outerShdw>
                          </a:effectLst>
                          <a:latin typeface="Arial"/>
                          <a:ea typeface="Calibri"/>
                          <a:cs typeface="Arial"/>
                        </a:rPr>
                        <a:t>de suffocation, parfois rejet de vers</a:t>
                      </a:r>
                      <a:endParaRPr lang="fr-FR" sz="1600" b="1" dirty="0">
                        <a:solidFill>
                          <a:schemeClr val="tx1"/>
                        </a:solidFill>
                        <a:effectLst>
                          <a:outerShdw blurRad="38100" dist="38100" dir="2700000" algn="tl">
                            <a:srgbClr val="000000">
                              <a:alpha val="43137"/>
                            </a:srgbClr>
                          </a:outerShdw>
                        </a:effectLst>
                        <a:latin typeface="Calibri"/>
                        <a:ea typeface="Calibri"/>
                        <a:cs typeface="Arial"/>
                      </a:endParaRPr>
                    </a:p>
                    <a:p>
                      <a:pPr algn="ctr">
                        <a:lnSpc>
                          <a:spcPct val="115000"/>
                        </a:lnSpc>
                        <a:spcAft>
                          <a:spcPts val="1000"/>
                        </a:spcAft>
                      </a:pPr>
                      <a:r>
                        <a:rPr lang="fr-FR" sz="1600" b="1" dirty="0">
                          <a:solidFill>
                            <a:schemeClr val="tx1"/>
                          </a:solidFill>
                          <a:effectLst>
                            <a:outerShdw blurRad="38100" dist="38100" dir="2700000" algn="tl">
                              <a:srgbClr val="000000">
                                <a:alpha val="43137"/>
                              </a:srgbClr>
                            </a:outerShdw>
                          </a:effectLst>
                          <a:latin typeface="Arial"/>
                          <a:ea typeface="Calibri"/>
                          <a:cs typeface="Arial"/>
                        </a:rPr>
                        <a:t>(</a:t>
                      </a:r>
                      <a:r>
                        <a:rPr lang="fr-FR" sz="1600" b="1" dirty="0" err="1">
                          <a:solidFill>
                            <a:schemeClr val="tx1"/>
                          </a:solidFill>
                          <a:effectLst>
                            <a:outerShdw blurRad="38100" dist="38100" dir="2700000" algn="tl">
                              <a:srgbClr val="000000">
                                <a:alpha val="43137"/>
                              </a:srgbClr>
                            </a:outerShdw>
                          </a:effectLst>
                          <a:latin typeface="Arial"/>
                          <a:ea typeface="Calibri"/>
                          <a:cs typeface="Arial"/>
                        </a:rPr>
                        <a:t>coproscopie</a:t>
                      </a:r>
                      <a:r>
                        <a:rPr lang="fr-FR" sz="1600" b="1" dirty="0">
                          <a:solidFill>
                            <a:schemeClr val="tx1"/>
                          </a:solidFill>
                          <a:effectLst>
                            <a:outerShdw blurRad="38100" dist="38100" dir="2700000" algn="tl">
                              <a:srgbClr val="000000">
                                <a:alpha val="43137"/>
                              </a:srgbClr>
                            </a:outerShdw>
                          </a:effectLst>
                          <a:latin typeface="Arial"/>
                          <a:ea typeface="Calibri"/>
                          <a:cs typeface="Arial"/>
                        </a:rPr>
                        <a:t> possible)</a:t>
                      </a:r>
                      <a:endParaRPr lang="fr-FR" sz="1600" b="1" dirty="0">
                        <a:solidFill>
                          <a:schemeClr val="tx1"/>
                        </a:solidFill>
                        <a:effectLst>
                          <a:outerShdw blurRad="38100" dist="38100" dir="2700000" algn="tl">
                            <a:srgbClr val="000000">
                              <a:alpha val="43137"/>
                            </a:srgbClr>
                          </a:outerShdw>
                        </a:effectLst>
                        <a:latin typeface="Calibri"/>
                        <a:ea typeface="Calibri"/>
                        <a:cs typeface="Arial"/>
                      </a:endParaRPr>
                    </a:p>
                  </a:txBody>
                  <a:tcPr marL="34257" marR="342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600" b="1" dirty="0">
                          <a:solidFill>
                            <a:schemeClr val="tx1"/>
                          </a:solidFill>
                          <a:effectLst>
                            <a:outerShdw blurRad="38100" dist="38100" dir="2700000" algn="tl">
                              <a:srgbClr val="000000">
                                <a:alpha val="43137"/>
                              </a:srgbClr>
                            </a:outerShdw>
                          </a:effectLst>
                          <a:latin typeface="Arial"/>
                          <a:ea typeface="Calibri"/>
                          <a:cs typeface="Arial"/>
                        </a:rPr>
                        <a:t>Sinusite infectieuse </a:t>
                      </a:r>
                      <a:r>
                        <a:rPr lang="fr-FR" sz="1600" b="1" dirty="0" err="1">
                          <a:solidFill>
                            <a:schemeClr val="tx1"/>
                          </a:solidFill>
                          <a:effectLst>
                            <a:outerShdw blurRad="38100" dist="38100" dir="2700000" algn="tl">
                              <a:srgbClr val="000000">
                                <a:alpha val="43137"/>
                              </a:srgbClr>
                            </a:outerShdw>
                          </a:effectLst>
                          <a:latin typeface="Arial"/>
                          <a:ea typeface="Calibri"/>
                          <a:cs typeface="Arial"/>
                        </a:rPr>
                        <a:t>enzootique</a:t>
                      </a:r>
                      <a:endParaRPr lang="fr-FR" sz="1600" b="1" dirty="0">
                        <a:solidFill>
                          <a:schemeClr val="tx1"/>
                        </a:solidFill>
                        <a:effectLst>
                          <a:outerShdw blurRad="38100" dist="38100" dir="2700000" algn="tl">
                            <a:srgbClr val="000000">
                              <a:alpha val="43137"/>
                            </a:srgbClr>
                          </a:outerShdw>
                        </a:effectLst>
                        <a:latin typeface="Calibri"/>
                        <a:ea typeface="Calibri"/>
                        <a:cs typeface="Arial"/>
                      </a:endParaRPr>
                    </a:p>
                  </a:txBody>
                  <a:tcPr marL="34257" marR="342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fr-FR" sz="1600" b="1" dirty="0">
                          <a:solidFill>
                            <a:schemeClr val="tx1"/>
                          </a:solidFill>
                          <a:effectLst>
                            <a:outerShdw blurRad="38100" dist="38100" dir="2700000" algn="tl">
                              <a:srgbClr val="000000">
                                <a:alpha val="43137"/>
                              </a:srgbClr>
                            </a:outerShdw>
                          </a:effectLst>
                          <a:latin typeface="Arial"/>
                          <a:ea typeface="Calibri"/>
                          <a:cs typeface="Arial"/>
                        </a:rPr>
                        <a:t>D’origine bactérienne</a:t>
                      </a:r>
                      <a:endParaRPr lang="fr-FR" sz="1600" b="1" dirty="0">
                        <a:solidFill>
                          <a:schemeClr val="tx1"/>
                        </a:solidFill>
                        <a:effectLst>
                          <a:outerShdw blurRad="38100" dist="38100" dir="2700000" algn="tl">
                            <a:srgbClr val="000000">
                              <a:alpha val="43137"/>
                            </a:srgbClr>
                          </a:outerShdw>
                        </a:effectLst>
                        <a:latin typeface="Calibri"/>
                        <a:ea typeface="Calibri"/>
                        <a:cs typeface="Arial"/>
                      </a:endParaRPr>
                    </a:p>
                    <a:p>
                      <a:pPr>
                        <a:lnSpc>
                          <a:spcPct val="115000"/>
                        </a:lnSpc>
                        <a:spcAft>
                          <a:spcPts val="1000"/>
                        </a:spcAft>
                      </a:pPr>
                      <a:r>
                        <a:rPr lang="fr-FR" sz="1600" b="1" dirty="0">
                          <a:solidFill>
                            <a:schemeClr val="tx1"/>
                          </a:solidFill>
                          <a:effectLst>
                            <a:outerShdw blurRad="38100" dist="38100" dir="2700000" algn="tl">
                              <a:srgbClr val="000000">
                                <a:alpha val="43137"/>
                              </a:srgbClr>
                            </a:outerShdw>
                          </a:effectLst>
                          <a:latin typeface="Arial"/>
                          <a:ea typeface="Calibri"/>
                          <a:cs typeface="Arial"/>
                        </a:rPr>
                        <a:t>A évolution spontanément favorable</a:t>
                      </a:r>
                      <a:endParaRPr lang="fr-FR" sz="1600" b="1" dirty="0">
                        <a:solidFill>
                          <a:schemeClr val="tx1"/>
                        </a:solidFill>
                        <a:effectLst>
                          <a:outerShdw blurRad="38100" dist="38100" dir="2700000" algn="tl">
                            <a:srgbClr val="000000">
                              <a:alpha val="43137"/>
                            </a:srgbClr>
                          </a:outerShdw>
                        </a:effectLst>
                        <a:latin typeface="Calibri"/>
                        <a:ea typeface="Calibri"/>
                        <a:cs typeface="Arial"/>
                      </a:endParaRPr>
                    </a:p>
                  </a:txBody>
                  <a:tcPr marL="34257" marR="342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92931">
                <a:tc>
                  <a:txBody>
                    <a:bodyPr/>
                    <a:lstStyle/>
                    <a:p>
                      <a:pPr algn="ctr">
                        <a:lnSpc>
                          <a:spcPct val="115000"/>
                        </a:lnSpc>
                        <a:spcAft>
                          <a:spcPts val="1000"/>
                        </a:spcAft>
                      </a:pPr>
                      <a:endParaRPr lang="fr-FR" sz="1600" b="1" dirty="0">
                        <a:solidFill>
                          <a:schemeClr val="tx1"/>
                        </a:solidFill>
                        <a:effectLst>
                          <a:outerShdw blurRad="38100" dist="38100" dir="2700000" algn="tl">
                            <a:srgbClr val="000000">
                              <a:alpha val="43137"/>
                            </a:srgbClr>
                          </a:outerShdw>
                        </a:effectLst>
                        <a:latin typeface="Arial"/>
                        <a:ea typeface="Calibri"/>
                        <a:cs typeface="Arial"/>
                      </a:endParaRPr>
                    </a:p>
                  </a:txBody>
                  <a:tcPr marL="34257" marR="342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fr-FR" sz="1600" b="1">
                        <a:solidFill>
                          <a:schemeClr val="tx1"/>
                        </a:solidFill>
                        <a:effectLst>
                          <a:outerShdw blurRad="38100" dist="38100" dir="2700000" algn="tl">
                            <a:srgbClr val="000000">
                              <a:alpha val="43137"/>
                            </a:srgbClr>
                          </a:outerShdw>
                        </a:effectLst>
                        <a:latin typeface="Arial"/>
                        <a:ea typeface="Calibri"/>
                        <a:cs typeface="Arial"/>
                      </a:endParaRPr>
                    </a:p>
                  </a:txBody>
                  <a:tcPr marL="34257" marR="342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600" b="1" dirty="0">
                          <a:solidFill>
                            <a:schemeClr val="tx1"/>
                          </a:solidFill>
                          <a:effectLst>
                            <a:outerShdw blurRad="38100" dist="38100" dir="2700000" algn="tl">
                              <a:srgbClr val="000000">
                                <a:alpha val="43137"/>
                              </a:srgbClr>
                            </a:outerShdw>
                          </a:effectLst>
                          <a:latin typeface="Arial"/>
                          <a:ea typeface="Calibri"/>
                          <a:cs typeface="Arial"/>
                        </a:rPr>
                        <a:t>Adénocarcinome de la pituitaire</a:t>
                      </a:r>
                      <a:endParaRPr lang="fr-FR" sz="1600" b="1" dirty="0">
                        <a:solidFill>
                          <a:schemeClr val="tx1"/>
                        </a:solidFill>
                        <a:effectLst>
                          <a:outerShdw blurRad="38100" dist="38100" dir="2700000" algn="tl">
                            <a:srgbClr val="000000">
                              <a:alpha val="43137"/>
                            </a:srgbClr>
                          </a:outerShdw>
                        </a:effectLst>
                        <a:latin typeface="Calibri"/>
                        <a:ea typeface="Calibri"/>
                        <a:cs typeface="Arial"/>
                      </a:endParaRPr>
                    </a:p>
                  </a:txBody>
                  <a:tcPr marL="34257" marR="342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fr-FR" sz="1600" b="1" dirty="0">
                          <a:solidFill>
                            <a:schemeClr val="tx1"/>
                          </a:solidFill>
                          <a:effectLst>
                            <a:outerShdw blurRad="38100" dist="38100" dir="2700000" algn="tl">
                              <a:srgbClr val="000000">
                                <a:alpha val="43137"/>
                              </a:srgbClr>
                            </a:outerShdw>
                          </a:effectLst>
                          <a:latin typeface="Arial"/>
                          <a:ea typeface="Calibri"/>
                          <a:cs typeface="Arial"/>
                        </a:rPr>
                        <a:t>Peut affecter jusqu’à 10% des animaux du troupeau</a:t>
                      </a:r>
                      <a:endParaRPr lang="fr-FR" sz="1600" b="1" dirty="0">
                        <a:solidFill>
                          <a:schemeClr val="tx1"/>
                        </a:solidFill>
                        <a:effectLst>
                          <a:outerShdw blurRad="38100" dist="38100" dir="2700000" algn="tl">
                            <a:srgbClr val="000000">
                              <a:alpha val="43137"/>
                            </a:srgbClr>
                          </a:outerShdw>
                        </a:effectLst>
                        <a:latin typeface="Calibri"/>
                        <a:ea typeface="Calibri"/>
                        <a:cs typeface="Arial"/>
                      </a:endParaRPr>
                    </a:p>
                    <a:p>
                      <a:pPr>
                        <a:lnSpc>
                          <a:spcPct val="115000"/>
                        </a:lnSpc>
                        <a:spcAft>
                          <a:spcPts val="1000"/>
                        </a:spcAft>
                      </a:pPr>
                      <a:r>
                        <a:rPr lang="fr-FR" sz="1600" b="1" dirty="0">
                          <a:solidFill>
                            <a:schemeClr val="tx1"/>
                          </a:solidFill>
                          <a:effectLst>
                            <a:outerShdw blurRad="38100" dist="38100" dir="2700000" algn="tl">
                              <a:srgbClr val="000000">
                                <a:alpha val="43137"/>
                              </a:srgbClr>
                            </a:outerShdw>
                          </a:effectLst>
                          <a:latin typeface="Arial"/>
                          <a:ea typeface="Calibri"/>
                          <a:cs typeface="Arial"/>
                        </a:rPr>
                        <a:t>Evolution mortelle en 2 semaines à 6 mois</a:t>
                      </a:r>
                      <a:endParaRPr lang="fr-FR" sz="1600" b="1" dirty="0">
                        <a:solidFill>
                          <a:schemeClr val="tx1"/>
                        </a:solidFill>
                        <a:effectLst>
                          <a:outerShdw blurRad="38100" dist="38100" dir="2700000" algn="tl">
                            <a:srgbClr val="000000">
                              <a:alpha val="43137"/>
                            </a:srgbClr>
                          </a:outerShdw>
                        </a:effectLst>
                        <a:latin typeface="Calibri"/>
                        <a:ea typeface="Calibri"/>
                        <a:cs typeface="Arial"/>
                      </a:endParaRPr>
                    </a:p>
                  </a:txBody>
                  <a:tcPr marL="34257" marR="342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ZoneTexte 5"/>
          <p:cNvSpPr txBox="1"/>
          <p:nvPr/>
        </p:nvSpPr>
        <p:spPr>
          <a:xfrm>
            <a:off x="7143768" y="0"/>
            <a:ext cx="2000232" cy="307777"/>
          </a:xfrm>
          <a:prstGeom prst="rect">
            <a:avLst/>
          </a:prstGeom>
          <a:noFill/>
          <a:ln>
            <a:solidFill>
              <a:srgbClr val="FFFF00"/>
            </a:solidFill>
          </a:ln>
        </p:spPr>
        <p:txBody>
          <a:bodyPr wrap="square" rtlCol="0">
            <a:spAutoFit/>
          </a:bodyPr>
          <a:lstStyle/>
          <a:p>
            <a:r>
              <a:rPr lang="fr-FR" sz="1400" b="1" dirty="0" err="1" smtClean="0">
                <a:solidFill>
                  <a:srgbClr val="FFFF00"/>
                </a:solidFill>
                <a:latin typeface="Arial" pitchFamily="34" charset="0"/>
                <a:cs typeface="Arial" pitchFamily="34" charset="0"/>
              </a:rPr>
              <a:t>Œstrose</a:t>
            </a:r>
            <a:r>
              <a:rPr lang="fr-FR" sz="1400" b="1" dirty="0" smtClean="0">
                <a:solidFill>
                  <a:srgbClr val="FFFF00"/>
                </a:solidFill>
                <a:latin typeface="Arial" pitchFamily="34" charset="0"/>
                <a:cs typeface="Arial" pitchFamily="34" charset="0"/>
              </a:rPr>
              <a:t>  ovine</a:t>
            </a:r>
            <a:endParaRPr lang="fr-FR" sz="1400" b="1" dirty="0">
              <a:solidFill>
                <a:srgbClr val="FFFF00"/>
              </a:solidFill>
              <a:latin typeface="Arial" pitchFamily="34" charset="0"/>
              <a:cs typeface="Arial" pitchFamily="34" charset="0"/>
            </a:endParaRPr>
          </a:p>
        </p:txBody>
      </p:sp>
      <p:sp>
        <p:nvSpPr>
          <p:cNvPr id="5" name="ZoneTexte 4"/>
          <p:cNvSpPr txBox="1"/>
          <p:nvPr/>
        </p:nvSpPr>
        <p:spPr>
          <a:xfrm>
            <a:off x="1428728" y="714356"/>
            <a:ext cx="6154249" cy="369332"/>
          </a:xfrm>
          <a:prstGeom prst="rect">
            <a:avLst/>
          </a:prstGeom>
          <a:noFill/>
        </p:spPr>
        <p:txBody>
          <a:bodyPr wrap="none" rtlCol="0">
            <a:spAutoFit/>
          </a:bodyPr>
          <a:lstStyle/>
          <a:p>
            <a:r>
              <a:rPr lang="fr-FR" b="1" u="sng" dirty="0" smtClean="0"/>
              <a:t>Tableau du diagnostic  clinique différentiel de l’</a:t>
            </a:r>
            <a:r>
              <a:rPr lang="fr-FR" b="1" u="sng" dirty="0" err="1" smtClean="0"/>
              <a:t>oestrose</a:t>
            </a:r>
            <a:endParaRPr lang="fr-FR" b="1" u="sng"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397177" y="1101194"/>
            <a:ext cx="8424936" cy="3908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FF00"/>
                </a:solidFill>
                <a:effectLst/>
                <a:latin typeface="Arial" pitchFamily="34" charset="0"/>
                <a:ea typeface="Calibri" pitchFamily="34" charset="0"/>
                <a:cs typeface="Arial" pitchFamily="34" charset="0"/>
              </a:rPr>
              <a:t>Traitement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FFFF00"/>
                </a:solidFill>
                <a:effectLst>
                  <a:outerShdw blurRad="38100" dist="38100" dir="2700000" algn="tl">
                    <a:srgbClr val="000000">
                      <a:alpha val="43137"/>
                    </a:srgbClr>
                  </a:outerShdw>
                </a:effectLst>
                <a:latin typeface="Calibri" pitchFamily="34" charset="0"/>
                <a:ea typeface="Times New Roman" pitchFamily="18" charset="0"/>
                <a:cs typeface="Arial" pitchFamily="34" charset="0"/>
              </a:rPr>
              <a:t>Adapté</a:t>
            </a:r>
            <a:r>
              <a:rPr kumimoji="0" lang="fr-FR" sz="2400" b="1" i="0" u="none" strike="noStrike" cap="none" normalizeH="0" baseline="0" dirty="0" smtClean="0">
                <a:ln>
                  <a:noFill/>
                </a:ln>
                <a:effectLst>
                  <a:outerShdw blurRad="38100" dist="38100" dir="2700000" algn="tl">
                    <a:srgbClr val="000000">
                      <a:alpha val="43137"/>
                    </a:srgbClr>
                  </a:outerShdw>
                </a:effectLst>
                <a:latin typeface="Calibri" pitchFamily="34" charset="0"/>
                <a:ea typeface="Times New Roman" pitchFamily="18" charset="0"/>
                <a:cs typeface="Arial" pitchFamily="34" charset="0"/>
              </a:rPr>
              <a:t> aux conditions de la région et de I ‘élevage. </a:t>
            </a:r>
            <a:endPar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effectLst>
                  <a:outerShdw blurRad="38100" dist="38100" dir="2700000" algn="tl">
                    <a:srgbClr val="000000">
                      <a:alpha val="43137"/>
                    </a:srgbClr>
                  </a:outerShdw>
                </a:effectLst>
                <a:latin typeface="Calibri" pitchFamily="34" charset="0"/>
                <a:ea typeface="Times New Roman" pitchFamily="18" charset="0"/>
                <a:cs typeface="Arial" pitchFamily="34" charset="0"/>
              </a:rPr>
              <a:t>En région sud-méditerranéenne, la chimio prévention est </a:t>
            </a:r>
            <a:r>
              <a:rPr kumimoji="0" lang="fr-FR" sz="2400" b="1" i="0" u="none" strike="noStrike" cap="none" normalizeH="0" baseline="0" dirty="0" smtClean="0">
                <a:ln>
                  <a:noFill/>
                </a:ln>
                <a:solidFill>
                  <a:srgbClr val="FFFF00"/>
                </a:solidFill>
                <a:effectLst>
                  <a:outerShdw blurRad="38100" dist="38100" dir="2700000" algn="tl">
                    <a:srgbClr val="000000">
                      <a:alpha val="43137"/>
                    </a:srgbClr>
                  </a:outerShdw>
                </a:effectLst>
                <a:latin typeface="Calibri" pitchFamily="34" charset="0"/>
                <a:ea typeface="Times New Roman" pitchFamily="18" charset="0"/>
                <a:cs typeface="Arial" pitchFamily="34" charset="0"/>
              </a:rPr>
              <a:t>aléatoire.</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effectLst>
                  <a:outerShdw blurRad="38100" dist="38100" dir="2700000" algn="tl">
                    <a:srgbClr val="000000">
                      <a:alpha val="43137"/>
                    </a:srgbClr>
                  </a:outerShdw>
                </a:effectLst>
                <a:latin typeface="Calibri" pitchFamily="34" charset="0"/>
                <a:ea typeface="Times New Roman" pitchFamily="18" charset="0"/>
                <a:cs typeface="Arial" pitchFamily="34" charset="0"/>
              </a:rPr>
              <a:t> La permanence des risques oblige à</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effectLst>
                  <a:outerShdw blurRad="38100" dist="38100" dir="2700000" algn="tl">
                    <a:srgbClr val="000000">
                      <a:alpha val="43137"/>
                    </a:srgbClr>
                  </a:outerShdw>
                </a:effectLst>
                <a:latin typeface="Calibri" pitchFamily="34" charset="0"/>
                <a:ea typeface="Times New Roman" pitchFamily="18" charset="0"/>
                <a:cs typeface="Arial" pitchFamily="34" charset="0"/>
              </a:rPr>
              <a:t> </a:t>
            </a:r>
            <a:r>
              <a:rPr kumimoji="0" lang="fr-FR" sz="2400" b="1" i="0" u="none" strike="noStrike" cap="none" normalizeH="0" baseline="0" dirty="0" smtClean="0">
                <a:ln>
                  <a:noFill/>
                </a:ln>
                <a:solidFill>
                  <a:srgbClr val="FFFF00"/>
                </a:solidFill>
                <a:effectLst>
                  <a:outerShdw blurRad="38100" dist="38100" dir="2700000" algn="tl">
                    <a:srgbClr val="000000">
                      <a:alpha val="43137"/>
                    </a:srgbClr>
                  </a:outerShdw>
                </a:effectLst>
                <a:latin typeface="Calibri" pitchFamily="34" charset="0"/>
                <a:ea typeface="Times New Roman" pitchFamily="18" charset="0"/>
                <a:cs typeface="Arial" pitchFamily="34" charset="0"/>
              </a:rPr>
              <a:t>répéter plus souvent les administrations médicamenteuses.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400" b="1" i="0" u="none" strike="noStrike" cap="none" normalizeH="0" baseline="0" dirty="0" smtClean="0">
              <a:ln>
                <a:noFill/>
              </a:ln>
              <a:solidFill>
                <a:srgbClr val="FFFF00"/>
              </a:solidFill>
              <a:effectLst>
                <a:outerShdw blurRad="38100" dist="38100" dir="2700000" algn="tl">
                  <a:srgbClr val="000000">
                    <a:alpha val="43137"/>
                  </a:srgbClr>
                </a:outerShdw>
              </a:effectLst>
              <a:latin typeface="Calibri"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fr-FR" sz="2400" b="1" dirty="0" smtClean="0">
                <a:effectLst>
                  <a:outerShdw blurRad="38100" dist="38100" dir="2700000" algn="tl">
                    <a:srgbClr val="000000">
                      <a:alpha val="43137"/>
                    </a:srgbClr>
                  </a:outerShdw>
                </a:effectLst>
                <a:latin typeface="Calibri" pitchFamily="34" charset="0"/>
                <a:cs typeface="Arial" pitchFamily="34" charset="0"/>
              </a:rPr>
              <a:t>On utilise actuellement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effectLst>
                  <a:outerShdw blurRad="38100" dist="38100" dir="2700000" algn="tl">
                    <a:srgbClr val="000000">
                      <a:alpha val="43137"/>
                    </a:srgbClr>
                  </a:outerShdw>
                </a:effectLst>
                <a:latin typeface="Calibri" pitchFamily="34" charset="0"/>
                <a:ea typeface="Times New Roman" pitchFamily="18" charset="0"/>
                <a:cs typeface="Arial" pitchFamily="34" charset="0"/>
              </a:rPr>
              <a:t>.</a:t>
            </a:r>
            <a:endPar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cs typeface="Arial" pitchFamily="34" charset="0"/>
            </a:endParaRPr>
          </a:p>
        </p:txBody>
      </p:sp>
      <p:pic>
        <p:nvPicPr>
          <p:cNvPr id="1027" name="Picture 3"/>
          <p:cNvPicPr>
            <a:picLocks noChangeAspect="1" noChangeArrowheads="1"/>
          </p:cNvPicPr>
          <p:nvPr/>
        </p:nvPicPr>
        <p:blipFill>
          <a:blip r:embed="rId2"/>
          <a:srcRect/>
          <a:stretch>
            <a:fillRect/>
          </a:stretch>
        </p:blipFill>
        <p:spPr bwMode="auto">
          <a:xfrm>
            <a:off x="7115175" y="0"/>
            <a:ext cx="2028825" cy="333375"/>
          </a:xfrm>
          <a:prstGeom prst="rect">
            <a:avLst/>
          </a:prstGeom>
          <a:noFill/>
          <a:ln w="9525">
            <a:noFill/>
            <a:miter lim="800000"/>
            <a:headEnd/>
            <a:tailEnd/>
          </a:ln>
          <a:effectLst/>
        </p:spPr>
      </p:pic>
      <p:sp>
        <p:nvSpPr>
          <p:cNvPr id="4" name="ZoneTexte 3"/>
          <p:cNvSpPr txBox="1"/>
          <p:nvPr/>
        </p:nvSpPr>
        <p:spPr>
          <a:xfrm>
            <a:off x="4643422" y="6550223"/>
            <a:ext cx="4500578" cy="307777"/>
          </a:xfrm>
          <a:prstGeom prst="rect">
            <a:avLst/>
          </a:prstGeom>
          <a:noFill/>
          <a:ln>
            <a:solidFill>
              <a:srgbClr val="FFFF00"/>
            </a:solidFill>
          </a:ln>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400" dirty="0" smtClean="0"/>
              <a:t>Pr   </a:t>
            </a:r>
            <a:r>
              <a:rPr lang="fr-FR" sz="1400" dirty="0" smtClean="0"/>
              <a:t>TITI A., </a:t>
            </a:r>
            <a:r>
              <a:rPr lang="fr-FR" sz="1400" dirty="0" smtClean="0"/>
              <a:t>l’</a:t>
            </a:r>
            <a:r>
              <a:rPr lang="fr-FR" sz="1400" dirty="0" err="1" smtClean="0"/>
              <a:t>oestrose</a:t>
            </a:r>
            <a:r>
              <a:rPr lang="fr-FR" sz="1400" dirty="0" smtClean="0"/>
              <a:t> ovine, </a:t>
            </a:r>
            <a:r>
              <a:rPr lang="fr-FR" sz="1400" dirty="0" smtClean="0"/>
              <a:t>3</a:t>
            </a:r>
            <a:r>
              <a:rPr lang="fr-FR" sz="1400" baseline="30000" dirty="0" smtClean="0"/>
              <a:t>ème</a:t>
            </a:r>
            <a:r>
              <a:rPr lang="fr-FR" sz="1400" dirty="0" smtClean="0"/>
              <a:t> </a:t>
            </a:r>
            <a:r>
              <a:rPr lang="fr-FR" sz="1400" dirty="0" smtClean="0"/>
              <a:t>A  </a:t>
            </a:r>
            <a:r>
              <a:rPr lang="fr-FR" sz="1400" dirty="0" smtClean="0"/>
              <a:t>D.V</a:t>
            </a:r>
            <a:r>
              <a:rPr lang="fr-FR" sz="1400" dirty="0" smtClean="0"/>
              <a:t>, </a:t>
            </a:r>
            <a:r>
              <a:rPr lang="fr-FR" sz="1400" dirty="0" smtClean="0"/>
              <a:t>2022-/2023</a:t>
            </a:r>
            <a:endParaRPr lang="fr-FR" sz="1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2"/>
          <a:srcRect/>
          <a:stretch>
            <a:fillRect/>
          </a:stretch>
        </p:blipFill>
        <p:spPr bwMode="auto">
          <a:xfrm>
            <a:off x="7115175" y="0"/>
            <a:ext cx="2028825" cy="333375"/>
          </a:xfrm>
          <a:prstGeom prst="rect">
            <a:avLst/>
          </a:prstGeom>
          <a:noFill/>
          <a:ln w="9525">
            <a:noFill/>
            <a:miter lim="800000"/>
            <a:headEnd/>
            <a:tailEnd/>
          </a:ln>
          <a:effectLst/>
        </p:spPr>
      </p:pic>
      <p:sp>
        <p:nvSpPr>
          <p:cNvPr id="5" name="Rectangle 4"/>
          <p:cNvSpPr/>
          <p:nvPr/>
        </p:nvSpPr>
        <p:spPr>
          <a:xfrm>
            <a:off x="0" y="857232"/>
            <a:ext cx="8572528" cy="5262979"/>
          </a:xfrm>
          <a:prstGeom prst="rect">
            <a:avLst/>
          </a:prstGeom>
        </p:spPr>
        <p:txBody>
          <a:bodyPr wrap="square">
            <a:spAutoFit/>
          </a:bodyPr>
          <a:lstStyle/>
          <a:p>
            <a:pPr lvl="0" eaLnBrk="0" fontAlgn="base" hangingPunct="0">
              <a:spcBef>
                <a:spcPct val="0"/>
              </a:spcBef>
              <a:spcAft>
                <a:spcPct val="0"/>
              </a:spcAft>
            </a:pPr>
            <a:r>
              <a:rPr lang="fr-FR" sz="2400" b="1" u="sng" dirty="0" smtClean="0">
                <a:latin typeface="Arial" pitchFamily="34" charset="0"/>
                <a:cs typeface="Arial" pitchFamily="34" charset="0"/>
              </a:rPr>
              <a:t>En préventif</a:t>
            </a:r>
          </a:p>
          <a:p>
            <a:pPr lvl="0" eaLnBrk="0" fontAlgn="base" hangingPunct="0">
              <a:spcBef>
                <a:spcPct val="0"/>
              </a:spcBef>
              <a:spcAft>
                <a:spcPct val="0"/>
              </a:spcAft>
            </a:pPr>
            <a:endParaRPr lang="fr-FR" sz="2400" b="1" dirty="0" smtClean="0">
              <a:solidFill>
                <a:srgbClr val="FFFF00"/>
              </a:solidFill>
              <a:effectLst>
                <a:outerShdw blurRad="38100" dist="38100" dir="2700000" algn="tl">
                  <a:srgbClr val="000000">
                    <a:alpha val="43137"/>
                  </a:srgbClr>
                </a:outerShdw>
              </a:effectLst>
              <a:latin typeface="Arial" pitchFamily="34" charset="0"/>
              <a:cs typeface="Arial" pitchFamily="34" charset="0"/>
            </a:endParaRPr>
          </a:p>
          <a:p>
            <a:pPr lvl="0" eaLnBrk="0" fontAlgn="base" hangingPunct="0">
              <a:spcBef>
                <a:spcPct val="0"/>
              </a:spcBef>
              <a:spcAft>
                <a:spcPct val="0"/>
              </a:spcAft>
              <a:buFontTx/>
              <a:buChar char="•"/>
            </a:pPr>
            <a:r>
              <a:rPr lang="fr-FR" sz="2400" b="1" dirty="0" smtClean="0">
                <a:solidFill>
                  <a:srgbClr val="FFC0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Le </a:t>
            </a:r>
            <a:r>
              <a:rPr lang="fr-FR" sz="2400" b="1" dirty="0" err="1" smtClean="0">
                <a:solidFill>
                  <a:srgbClr val="FFC0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closantel</a:t>
            </a:r>
            <a:r>
              <a:rPr lang="fr-FR" sz="2400" b="1" dirty="0" smtClean="0">
                <a:solidFill>
                  <a:srgbClr val="FFC0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 </a:t>
            </a: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a:t>
            </a:r>
            <a:r>
              <a:rPr lang="fr-FR" sz="2400" b="1" dirty="0" err="1"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Seponver</a:t>
            </a: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 ND), de la famille des </a:t>
            </a:r>
            <a:r>
              <a:rPr lang="fr-FR" sz="2400" b="1" dirty="0" err="1"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salycilanilidés</a:t>
            </a: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 qui permet d’espacer les traitements (longue durée d’action naturelle, 6 à 8 semaines)</a:t>
            </a:r>
          </a:p>
          <a:p>
            <a:pPr lvl="0" eaLnBrk="0" fontAlgn="base" hangingPunct="0">
              <a:spcBef>
                <a:spcPct val="0"/>
              </a:spcBef>
              <a:spcAft>
                <a:spcPct val="0"/>
              </a:spcAft>
              <a:buFontTx/>
              <a:buChar char="•"/>
            </a:pPr>
            <a:endPar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a:p>
            <a:pPr lvl="0" eaLnBrk="0" fontAlgn="base" hangingPunct="0">
              <a:spcBef>
                <a:spcPct val="0"/>
              </a:spcBef>
              <a:spcAft>
                <a:spcPct val="0"/>
              </a:spcAft>
              <a:buFontTx/>
              <a:buChar char="•"/>
            </a:pPr>
            <a:r>
              <a:rPr lang="fr-FR" sz="2400" b="1" u="sng" dirty="0" smtClean="0">
                <a:effectLst>
                  <a:outerShdw blurRad="38100" dist="38100" dir="2700000" algn="tl">
                    <a:srgbClr val="000000">
                      <a:alpha val="43137"/>
                    </a:srgbClr>
                  </a:outerShdw>
                </a:effectLst>
                <a:latin typeface="Arial" pitchFamily="34" charset="0"/>
                <a:cs typeface="Arial" pitchFamily="34" charset="0"/>
              </a:rPr>
              <a:t>2 traitements</a:t>
            </a:r>
          </a:p>
          <a:p>
            <a:pPr lvl="0" eaLnBrk="0" fontAlgn="base" hangingPunct="0">
              <a:spcBef>
                <a:spcPct val="0"/>
              </a:spcBef>
              <a:spcAft>
                <a:spcPct val="0"/>
              </a:spcAft>
              <a:buFontTx/>
              <a:buChar char="•"/>
            </a:pPr>
            <a:endParaRPr lang="fr-FR" sz="2400" b="1" u="sng" dirty="0" smtClean="0">
              <a:effectLst>
                <a:outerShdw blurRad="38100" dist="38100" dir="2700000" algn="tl">
                  <a:srgbClr val="000000">
                    <a:alpha val="43137"/>
                  </a:srgbClr>
                </a:outerShdw>
              </a:effectLst>
              <a:latin typeface="Arial" pitchFamily="34" charset="0"/>
              <a:cs typeface="Arial" pitchFamily="34" charset="0"/>
            </a:endParaRPr>
          </a:p>
          <a:p>
            <a:pPr lvl="0" eaLnBrk="0" fontAlgn="base" hangingPunct="0">
              <a:spcBef>
                <a:spcPct val="0"/>
              </a:spcBef>
              <a:spcAft>
                <a:spcPct val="0"/>
              </a:spcAft>
            </a:pPr>
            <a:r>
              <a:rPr lang="fr-FR" sz="2400" b="1" i="1" dirty="0" smtClean="0">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Fin juin</a:t>
            </a:r>
            <a:r>
              <a:rPr lang="fr-FR" sz="2400" b="1" dirty="0" smtClean="0">
                <a:solidFill>
                  <a:srgbClr val="FFC0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 </a:t>
            </a: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 ce qui correspond à la période d’infestation, supprime le développement des stades larvaires pendant une partie de l’été.</a:t>
            </a:r>
          </a:p>
          <a:p>
            <a:pPr lvl="0" eaLnBrk="0" fontAlgn="base" hangingPunct="0">
              <a:spcBef>
                <a:spcPct val="0"/>
              </a:spcBef>
              <a:spcAft>
                <a:spcPct val="0"/>
              </a:spcAft>
            </a:pPr>
            <a:endParaRPr lang="fr-FR" sz="2400" b="1" dirty="0" smtClean="0">
              <a:effectLst>
                <a:outerShdw blurRad="38100" dist="38100" dir="2700000" algn="tl">
                  <a:srgbClr val="000000">
                    <a:alpha val="43137"/>
                  </a:srgbClr>
                </a:outerShdw>
              </a:effectLst>
              <a:latin typeface="Arial" pitchFamily="34" charset="0"/>
              <a:cs typeface="Arial" pitchFamily="34" charset="0"/>
            </a:endParaRPr>
          </a:p>
          <a:p>
            <a:pPr lvl="0" eaLnBrk="0" fontAlgn="base" hangingPunct="0">
              <a:spcBef>
                <a:spcPct val="0"/>
              </a:spcBef>
              <a:spcAft>
                <a:spcPct val="0"/>
              </a:spcAft>
            </a:pPr>
            <a:r>
              <a:rPr lang="fr-FR" sz="2400" b="1" i="1" dirty="0" smtClean="0">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Début septembre</a:t>
            </a: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 permet de contrôler l’infestation de fin d’été, et l’</a:t>
            </a:r>
            <a:r>
              <a:rPr lang="fr-FR" sz="2400" b="1" dirty="0" err="1"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œstrose</a:t>
            </a: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 de l’hiver et début de printemps</a:t>
            </a:r>
            <a:endParaRPr lang="fr-FR" sz="2400" dirty="0">
              <a:latin typeface="Arial" pitchFamily="34" charset="0"/>
              <a:cs typeface="Arial" pitchFamily="34" charset="0"/>
            </a:endParaRPr>
          </a:p>
        </p:txBody>
      </p:sp>
      <p:sp>
        <p:nvSpPr>
          <p:cNvPr id="4" name="ZoneTexte 3"/>
          <p:cNvSpPr txBox="1"/>
          <p:nvPr/>
        </p:nvSpPr>
        <p:spPr>
          <a:xfrm>
            <a:off x="4643422" y="6550223"/>
            <a:ext cx="4500578" cy="307777"/>
          </a:xfrm>
          <a:prstGeom prst="rect">
            <a:avLst/>
          </a:prstGeom>
          <a:noFill/>
          <a:ln>
            <a:solidFill>
              <a:srgbClr val="FFFF00"/>
            </a:solidFill>
          </a:ln>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400" dirty="0" smtClean="0"/>
              <a:t>Pr   </a:t>
            </a:r>
            <a:r>
              <a:rPr lang="fr-FR" sz="1400" dirty="0" smtClean="0"/>
              <a:t>TITI A., </a:t>
            </a:r>
            <a:r>
              <a:rPr lang="fr-FR" sz="1400" dirty="0" smtClean="0"/>
              <a:t>l’</a:t>
            </a:r>
            <a:r>
              <a:rPr lang="fr-FR" sz="1400" dirty="0" err="1" smtClean="0"/>
              <a:t>oestrose</a:t>
            </a:r>
            <a:r>
              <a:rPr lang="fr-FR" sz="1400" dirty="0" smtClean="0"/>
              <a:t> ovine, </a:t>
            </a:r>
            <a:r>
              <a:rPr lang="fr-FR" sz="1400" dirty="0" smtClean="0"/>
              <a:t>3</a:t>
            </a:r>
            <a:r>
              <a:rPr lang="fr-FR" sz="1400" baseline="30000" dirty="0" smtClean="0"/>
              <a:t>ème</a:t>
            </a:r>
            <a:r>
              <a:rPr lang="fr-FR" sz="1400" dirty="0" smtClean="0"/>
              <a:t> </a:t>
            </a:r>
            <a:r>
              <a:rPr lang="fr-FR" sz="1400" dirty="0" smtClean="0"/>
              <a:t>A  </a:t>
            </a:r>
            <a:r>
              <a:rPr lang="fr-FR" sz="1400" dirty="0" smtClean="0"/>
              <a:t>D.V</a:t>
            </a:r>
            <a:r>
              <a:rPr lang="fr-FR" sz="1400" dirty="0" smtClean="0"/>
              <a:t>, </a:t>
            </a:r>
            <a:r>
              <a:rPr lang="fr-FR" sz="1400" dirty="0" smtClean="0"/>
              <a:t>2022-/2023</a:t>
            </a:r>
            <a:endParaRPr lang="fr-FR" sz="1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p:cNvPicPr>
            <a:picLocks noChangeAspect="1" noChangeArrowheads="1"/>
          </p:cNvPicPr>
          <p:nvPr/>
        </p:nvPicPr>
        <p:blipFill>
          <a:blip r:embed="rId2"/>
          <a:srcRect/>
          <a:stretch>
            <a:fillRect/>
          </a:stretch>
        </p:blipFill>
        <p:spPr bwMode="auto">
          <a:xfrm>
            <a:off x="7115175" y="0"/>
            <a:ext cx="2028825" cy="333375"/>
          </a:xfrm>
          <a:prstGeom prst="rect">
            <a:avLst/>
          </a:prstGeom>
          <a:noFill/>
          <a:ln w="9525">
            <a:noFill/>
            <a:miter lim="800000"/>
            <a:headEnd/>
            <a:tailEnd/>
          </a:ln>
          <a:effectLst/>
        </p:spPr>
      </p:pic>
      <p:sp>
        <p:nvSpPr>
          <p:cNvPr id="34819" name="Rectangle 3"/>
          <p:cNvSpPr>
            <a:spLocks noChangeArrowheads="1"/>
          </p:cNvSpPr>
          <p:nvPr/>
        </p:nvSpPr>
        <p:spPr bwMode="auto">
          <a:xfrm>
            <a:off x="214282" y="857232"/>
            <a:ext cx="8929718"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sng" strike="noStrike" cap="none" normalizeH="0" baseline="0" dirty="0" smtClean="0">
                <a:ln>
                  <a:noFill/>
                </a:ln>
                <a:effectLst/>
                <a:latin typeface="Arial" pitchFamily="34" charset="0"/>
                <a:ea typeface="Times New Roman" pitchFamily="18" charset="0"/>
                <a:cs typeface="Arial" pitchFamily="34" charset="0"/>
              </a:rPr>
              <a:t>En curatif</a:t>
            </a:r>
          </a:p>
          <a:p>
            <a:pPr marL="0" marR="0" lvl="0" indent="0" algn="l" defTabSz="914400" rtl="0" eaLnBrk="1" fontAlgn="base" latinLnBrk="0" hangingPunct="1">
              <a:lnSpc>
                <a:spcPct val="100000"/>
              </a:lnSpc>
              <a:spcBef>
                <a:spcPct val="0"/>
              </a:spcBef>
              <a:spcAft>
                <a:spcPct val="0"/>
              </a:spcAft>
              <a:buClrTx/>
              <a:buSzTx/>
              <a:buFontTx/>
              <a:buNone/>
              <a:tabLst/>
            </a:pPr>
            <a:endParaRPr lang="fr-FR" sz="2400" u="sng" dirty="0" smtClean="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1" i="0" u="none" strike="noStrike" cap="none" normalizeH="0" baseline="0" dirty="0" smtClean="0">
                <a:ln>
                  <a:noFill/>
                </a:ln>
                <a:solidFill>
                  <a:srgbClr val="FFC0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Le </a:t>
            </a:r>
            <a:r>
              <a:rPr kumimoji="0" lang="fr-FR" sz="2400" b="1" i="0" u="none" strike="noStrike" cap="none" normalizeH="0" baseline="0" dirty="0" err="1" smtClean="0">
                <a:ln>
                  <a:noFill/>
                </a:ln>
                <a:solidFill>
                  <a:srgbClr val="FFC0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closantel</a:t>
            </a:r>
            <a:r>
              <a:rPr kumimoji="0" lang="fr-FR" sz="2400" b="1" i="0" u="none" strike="noStrike" cap="none" normalizeH="0" baseline="0" dirty="0" smtClean="0">
                <a:ln>
                  <a:noFill/>
                </a:ln>
                <a:solidFill>
                  <a:srgbClr val="FFC0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 </a:t>
            </a:r>
            <a:r>
              <a:rPr kumimoji="0" lang="fr-FR" sz="2400" b="0" i="0" u="none" strike="noStrike" cap="none" normalizeH="0" baseline="0" dirty="0" smtClean="0">
                <a:ln>
                  <a:noFill/>
                </a:ln>
                <a:effectLst/>
                <a:latin typeface="Arial" pitchFamily="34" charset="0"/>
                <a:ea typeface="Times New Roman" pitchFamily="18" charset="0"/>
                <a:cs typeface="Arial" pitchFamily="34" charset="0"/>
              </a:rPr>
              <a:t>(</a:t>
            </a:r>
            <a:r>
              <a:rPr kumimoji="0" lang="fr-FR" sz="2400" b="0" i="0" u="none" strike="noStrike" cap="none" normalizeH="0" baseline="0" dirty="0" err="1" smtClean="0">
                <a:ln>
                  <a:noFill/>
                </a:ln>
                <a:effectLst/>
                <a:latin typeface="Arial" pitchFamily="34" charset="0"/>
                <a:ea typeface="Times New Roman" pitchFamily="18" charset="0"/>
                <a:cs typeface="Arial" pitchFamily="34" charset="0"/>
              </a:rPr>
              <a:t>Seponver</a:t>
            </a:r>
            <a:r>
              <a:rPr kumimoji="0" lang="fr-FR" sz="2400" b="0" i="0" u="none" strike="noStrike" cap="none" normalizeH="0" baseline="0" dirty="0" smtClean="0">
                <a:ln>
                  <a:noFill/>
                </a:ln>
                <a:effectLst/>
                <a:latin typeface="Arial" pitchFamily="34" charset="0"/>
                <a:ea typeface="Times New Roman" pitchFamily="18" charset="0"/>
                <a:cs typeface="Arial" pitchFamily="34" charset="0"/>
              </a:rPr>
              <a:t> LA), 2.5 </a:t>
            </a:r>
            <a:r>
              <a:rPr kumimoji="0" lang="fr-FR" sz="2400" b="0" i="0" u="none" strike="noStrike" cap="none" normalizeH="0" baseline="0" dirty="0" err="1" smtClean="0">
                <a:ln>
                  <a:noFill/>
                </a:ln>
                <a:effectLst/>
                <a:latin typeface="Arial" pitchFamily="34" charset="0"/>
                <a:ea typeface="Times New Roman" pitchFamily="18" charset="0"/>
                <a:cs typeface="Arial" pitchFamily="34" charset="0"/>
              </a:rPr>
              <a:t>mgkg,par</a:t>
            </a:r>
            <a:r>
              <a:rPr kumimoji="0" lang="fr-FR" sz="2400" b="0" i="0" u="none" strike="noStrike" cap="none" normalizeH="0" baseline="0" dirty="0" smtClean="0">
                <a:ln>
                  <a:noFill/>
                </a:ln>
                <a:effectLst/>
                <a:latin typeface="Arial" pitchFamily="34" charset="0"/>
                <a:ea typeface="Times New Roman" pitchFamily="18" charset="0"/>
                <a:cs typeface="Arial" pitchFamily="34" charset="0"/>
              </a:rPr>
              <a:t> voie sous cutanée ou intramusculaire, et 10mg/kg par voie buccale </a:t>
            </a:r>
            <a:endParaRPr kumimoji="0" lang="fr-FR" sz="24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1" i="0" u="none" strike="noStrike" cap="none" normalizeH="0" baseline="0" dirty="0" err="1" smtClean="0">
                <a:ln>
                  <a:noFill/>
                </a:ln>
                <a:solidFill>
                  <a:srgbClr val="FFC0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Nitroxinil</a:t>
            </a:r>
            <a:r>
              <a:rPr kumimoji="0" lang="fr-FR" sz="2400" b="1" i="0" u="none" strike="noStrike" cap="none" normalizeH="0" baseline="0" dirty="0" smtClean="0">
                <a:ln>
                  <a:noFill/>
                </a:ln>
                <a:solidFill>
                  <a:srgbClr val="FFC0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 </a:t>
            </a:r>
            <a:r>
              <a:rPr kumimoji="0" lang="fr-FR" sz="2400" b="0" i="0" u="none" strike="noStrike" cap="none" normalizeH="0" baseline="0" dirty="0" smtClean="0">
                <a:ln>
                  <a:noFill/>
                </a:ln>
                <a:effectLst/>
                <a:latin typeface="Arial" pitchFamily="34" charset="0"/>
                <a:ea typeface="Times New Roman" pitchFamily="18" charset="0"/>
                <a:cs typeface="Arial" pitchFamily="34" charset="0"/>
              </a:rPr>
              <a:t>(</a:t>
            </a:r>
            <a:r>
              <a:rPr kumimoji="0" lang="fr-FR" sz="2400" b="0" i="0" u="none" strike="noStrike" cap="none" normalizeH="0" baseline="0" dirty="0" err="1" smtClean="0">
                <a:ln>
                  <a:noFill/>
                </a:ln>
                <a:effectLst/>
                <a:latin typeface="Arial" pitchFamily="34" charset="0"/>
                <a:ea typeface="Times New Roman" pitchFamily="18" charset="0"/>
                <a:cs typeface="Arial" pitchFamily="34" charset="0"/>
              </a:rPr>
              <a:t>Dovenix</a:t>
            </a:r>
            <a:r>
              <a:rPr kumimoji="0" lang="fr-FR" sz="2400" b="0" i="0" u="none" strike="noStrike" cap="none" normalizeH="0" baseline="0" dirty="0" smtClean="0">
                <a:ln>
                  <a:noFill/>
                </a:ln>
                <a:effectLst/>
                <a:latin typeface="Arial" pitchFamily="34" charset="0"/>
                <a:ea typeface="Times New Roman" pitchFamily="18" charset="0"/>
                <a:cs typeface="Arial" pitchFamily="34" charset="0"/>
              </a:rPr>
              <a:t>), 20 mg/kg (voie sous cutanée)</a:t>
            </a:r>
            <a:endParaRPr kumimoji="0" lang="fr-FR" sz="24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1" i="0" u="none" strike="noStrike" cap="none" normalizeH="0" baseline="0" dirty="0" err="1" smtClean="0">
                <a:ln>
                  <a:noFill/>
                </a:ln>
                <a:solidFill>
                  <a:srgbClr val="FFC0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Ivermectine</a:t>
            </a:r>
            <a:r>
              <a:rPr kumimoji="0" lang="fr-FR" sz="2400" b="0" i="0" u="none" strike="noStrike" cap="none" normalizeH="0" baseline="0" dirty="0" smtClean="0">
                <a:ln>
                  <a:noFill/>
                </a:ln>
                <a:effectLst/>
                <a:latin typeface="Arial" pitchFamily="34" charset="0"/>
                <a:ea typeface="Times New Roman" pitchFamily="18" charset="0"/>
                <a:cs typeface="Arial" pitchFamily="34" charset="0"/>
              </a:rPr>
              <a:t> (</a:t>
            </a:r>
            <a:r>
              <a:rPr kumimoji="0" lang="fr-FR" sz="2400" b="0" i="0" u="none" strike="noStrike" cap="none" normalizeH="0" baseline="0" dirty="0" err="1" smtClean="0">
                <a:ln>
                  <a:noFill/>
                </a:ln>
                <a:effectLst/>
                <a:latin typeface="Arial" pitchFamily="34" charset="0"/>
                <a:ea typeface="Times New Roman" pitchFamily="18" charset="0"/>
                <a:cs typeface="Arial" pitchFamily="34" charset="0"/>
              </a:rPr>
              <a:t>Ivomec</a:t>
            </a:r>
            <a:r>
              <a:rPr kumimoji="0" lang="fr-FR" sz="2400" b="0" i="0" u="none" strike="noStrike" cap="none" normalizeH="0" baseline="0" dirty="0" smtClean="0">
                <a:ln>
                  <a:noFill/>
                </a:ln>
                <a:effectLst/>
                <a:latin typeface="Arial" pitchFamily="34" charset="0"/>
                <a:ea typeface="Times New Roman" pitchFamily="18" charset="0"/>
                <a:cs typeface="Arial" pitchFamily="34" charset="0"/>
              </a:rPr>
              <a:t> injectable), 0.2 mg/kg par voie sous cutanée (grande activité)</a:t>
            </a:r>
            <a:endParaRPr kumimoji="0" lang="fr-FR" sz="24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1" i="0" u="none" strike="noStrike" cap="none" normalizeH="0" baseline="0" dirty="0" err="1" smtClean="0">
                <a:ln>
                  <a:noFill/>
                </a:ln>
                <a:solidFill>
                  <a:srgbClr val="FFC0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Doramectine</a:t>
            </a:r>
            <a:r>
              <a:rPr kumimoji="0" lang="fr-FR" sz="2400" b="0" i="0" u="none" strike="noStrike" cap="none" normalizeH="0" baseline="0" dirty="0" smtClean="0">
                <a:ln>
                  <a:noFill/>
                </a:ln>
                <a:effectLst/>
                <a:latin typeface="Arial" pitchFamily="34" charset="0"/>
                <a:ea typeface="Times New Roman" pitchFamily="18" charset="0"/>
                <a:cs typeface="Arial" pitchFamily="34" charset="0"/>
              </a:rPr>
              <a:t> (</a:t>
            </a:r>
            <a:r>
              <a:rPr kumimoji="0" lang="fr-FR" sz="2400" b="0" i="0" u="none" strike="noStrike" cap="none" normalizeH="0" baseline="0" dirty="0" err="1" smtClean="0">
                <a:ln>
                  <a:noFill/>
                </a:ln>
                <a:effectLst/>
                <a:latin typeface="Arial" pitchFamily="34" charset="0"/>
                <a:ea typeface="Times New Roman" pitchFamily="18" charset="0"/>
                <a:cs typeface="Arial" pitchFamily="34" charset="0"/>
              </a:rPr>
              <a:t>Dectomax</a:t>
            </a:r>
            <a:r>
              <a:rPr kumimoji="0" lang="fr-FR" sz="2400" b="0" i="0" u="none" strike="noStrike" cap="none" normalizeH="0" baseline="0" dirty="0" smtClean="0">
                <a:ln>
                  <a:noFill/>
                </a:ln>
                <a:effectLst/>
                <a:latin typeface="Arial" pitchFamily="34" charset="0"/>
                <a:ea typeface="Times New Roman" pitchFamily="18" charset="0"/>
                <a:cs typeface="Arial" pitchFamily="34" charset="0"/>
              </a:rPr>
              <a:t>), injectable), 0.2 mg/kg</a:t>
            </a:r>
            <a:endParaRPr kumimoji="0" lang="fr-FR" sz="24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1" i="0" u="none" strike="noStrike" cap="none" normalizeH="0" baseline="0" dirty="0" err="1" smtClean="0">
                <a:ln>
                  <a:noFill/>
                </a:ln>
                <a:solidFill>
                  <a:srgbClr val="FFC0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Moxidectine</a:t>
            </a:r>
            <a:r>
              <a:rPr kumimoji="0" lang="fr-FR" sz="2400" b="0" i="0" u="none" strike="noStrike" cap="none" normalizeH="0" baseline="0" dirty="0" smtClean="0">
                <a:ln>
                  <a:noFill/>
                </a:ln>
                <a:effectLst/>
                <a:latin typeface="Arial" pitchFamily="34" charset="0"/>
                <a:ea typeface="Times New Roman" pitchFamily="18" charset="0"/>
                <a:cs typeface="Arial" pitchFamily="34" charset="0"/>
              </a:rPr>
              <a:t> (</a:t>
            </a:r>
            <a:r>
              <a:rPr kumimoji="0" lang="fr-FR" sz="2400" b="0" i="0" u="none" strike="noStrike" cap="none" normalizeH="0" baseline="0" dirty="0" err="1" smtClean="0">
                <a:ln>
                  <a:noFill/>
                </a:ln>
                <a:effectLst/>
                <a:latin typeface="Arial" pitchFamily="34" charset="0"/>
                <a:ea typeface="Times New Roman" pitchFamily="18" charset="0"/>
                <a:cs typeface="Arial" pitchFamily="34" charset="0"/>
              </a:rPr>
              <a:t>Cydectine</a:t>
            </a:r>
            <a:r>
              <a:rPr kumimoji="0" lang="fr-FR" sz="2400" b="0" i="0" u="none" strike="noStrike" cap="none" normalizeH="0" baseline="0" dirty="0" smtClean="0">
                <a:ln>
                  <a:noFill/>
                </a:ln>
                <a:effectLst/>
                <a:latin typeface="Arial" pitchFamily="34" charset="0"/>
                <a:ea typeface="Times New Roman" pitchFamily="18" charset="0"/>
                <a:cs typeface="Arial" pitchFamily="34" charset="0"/>
              </a:rPr>
              <a:t> injectable), 0.2mg/kg.</a:t>
            </a:r>
          </a:p>
          <a:p>
            <a:pPr marL="0" marR="0" lvl="0" indent="0" algn="l" defTabSz="914400" rtl="0" eaLnBrk="0" fontAlgn="base" latinLnBrk="0" hangingPunct="0">
              <a:lnSpc>
                <a:spcPct val="100000"/>
              </a:lnSpc>
              <a:spcBef>
                <a:spcPct val="0"/>
              </a:spcBef>
              <a:spcAft>
                <a:spcPct val="0"/>
              </a:spcAft>
              <a:buClrTx/>
              <a:buSzTx/>
              <a:buFontTx/>
              <a:buChar char="•"/>
              <a:tabLst/>
            </a:pPr>
            <a:endParaRPr lang="fr-FR" sz="2400" dirty="0" smtClean="0">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24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smtClean="0">
                <a:ln>
                  <a:noFill/>
                </a:ln>
                <a:effectLst/>
                <a:latin typeface="Arial" pitchFamily="34" charset="0"/>
                <a:ea typeface="Times New Roman" pitchFamily="18" charset="0"/>
                <a:cs typeface="Arial" pitchFamily="34" charset="0"/>
              </a:rPr>
              <a:t>NB/A réaliser sur tous les animaux du lot, voire sur tout le troupeau. </a:t>
            </a:r>
            <a:endParaRPr kumimoji="0" lang="fr-FR" sz="2400" b="0" i="0" u="none" strike="noStrike" cap="none" normalizeH="0" baseline="0" dirty="0" smtClean="0">
              <a:ln>
                <a:noFill/>
              </a:ln>
              <a:effectLst/>
              <a:latin typeface="Arial" pitchFamily="34" charset="0"/>
              <a:cs typeface="Arial" pitchFamily="34" charset="0"/>
            </a:endParaRPr>
          </a:p>
        </p:txBody>
      </p:sp>
      <p:sp>
        <p:nvSpPr>
          <p:cNvPr id="4" name="ZoneTexte 3"/>
          <p:cNvSpPr txBox="1"/>
          <p:nvPr/>
        </p:nvSpPr>
        <p:spPr>
          <a:xfrm>
            <a:off x="4643422" y="6550223"/>
            <a:ext cx="4500578" cy="307777"/>
          </a:xfrm>
          <a:prstGeom prst="rect">
            <a:avLst/>
          </a:prstGeom>
          <a:noFill/>
          <a:ln>
            <a:solidFill>
              <a:srgbClr val="FFFF00"/>
            </a:solidFill>
          </a:ln>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400" dirty="0" smtClean="0"/>
              <a:t>Pr   </a:t>
            </a:r>
            <a:r>
              <a:rPr lang="fr-FR" sz="1400" dirty="0" smtClean="0"/>
              <a:t>TITI A., </a:t>
            </a:r>
            <a:r>
              <a:rPr lang="fr-FR" sz="1400" dirty="0" smtClean="0"/>
              <a:t>l’</a:t>
            </a:r>
            <a:r>
              <a:rPr lang="fr-FR" sz="1400" dirty="0" err="1" smtClean="0"/>
              <a:t>oestrose</a:t>
            </a:r>
            <a:r>
              <a:rPr lang="fr-FR" sz="1400" dirty="0" smtClean="0"/>
              <a:t> ovine, </a:t>
            </a:r>
            <a:r>
              <a:rPr lang="fr-FR" sz="1400" dirty="0" smtClean="0"/>
              <a:t>3</a:t>
            </a:r>
            <a:r>
              <a:rPr lang="fr-FR" sz="1400" baseline="30000" dirty="0" smtClean="0"/>
              <a:t>ème</a:t>
            </a:r>
            <a:r>
              <a:rPr lang="fr-FR" sz="1400" dirty="0" smtClean="0"/>
              <a:t> </a:t>
            </a:r>
            <a:r>
              <a:rPr lang="fr-FR" sz="1400" dirty="0" smtClean="0"/>
              <a:t>A  </a:t>
            </a:r>
            <a:r>
              <a:rPr lang="fr-FR" sz="1400" dirty="0" smtClean="0"/>
              <a:t>D.V</a:t>
            </a:r>
            <a:r>
              <a:rPr lang="fr-FR" sz="1400" dirty="0" smtClean="0"/>
              <a:t>, </a:t>
            </a:r>
            <a:r>
              <a:rPr lang="fr-FR" sz="1400" dirty="0" smtClean="0"/>
              <a:t>2022-/2023</a:t>
            </a:r>
            <a:endParaRPr lang="fr-FR" sz="1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2"/>
          <p:cNvPicPr>
            <a:picLocks noChangeAspect="1" noChangeArrowheads="1"/>
          </p:cNvPicPr>
          <p:nvPr/>
        </p:nvPicPr>
        <p:blipFill>
          <a:blip r:embed="rId2"/>
          <a:srcRect/>
          <a:stretch>
            <a:fillRect/>
          </a:stretch>
        </p:blipFill>
        <p:spPr bwMode="auto">
          <a:xfrm>
            <a:off x="7115175" y="0"/>
            <a:ext cx="2028825" cy="333375"/>
          </a:xfrm>
          <a:prstGeom prst="rect">
            <a:avLst/>
          </a:prstGeom>
          <a:noFill/>
          <a:ln w="9525">
            <a:noFill/>
            <a:miter lim="800000"/>
            <a:headEnd/>
            <a:tailEnd/>
          </a:ln>
          <a:effectLst/>
        </p:spPr>
      </p:pic>
      <p:sp>
        <p:nvSpPr>
          <p:cNvPr id="35843" name="Rectangle 3"/>
          <p:cNvSpPr>
            <a:spLocks noChangeArrowheads="1"/>
          </p:cNvSpPr>
          <p:nvPr/>
        </p:nvSpPr>
        <p:spPr bwMode="auto">
          <a:xfrm>
            <a:off x="214282" y="982601"/>
            <a:ext cx="8358246" cy="49552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Prophylaxie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Lutte</a:t>
            </a:r>
            <a:r>
              <a:rPr kumimoji="0" lang="fr-F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contre </a:t>
            </a:r>
            <a:r>
              <a:rPr kumimoji="0" lang="fr-FR" sz="2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les </a:t>
            </a:r>
            <a:r>
              <a:rPr kumimoji="0" lang="fr-FR" sz="2400" b="0" i="0" u="none" strike="noStrike" cap="none" normalizeH="0" baseline="0" smtClean="0">
                <a:ln>
                  <a:noFill/>
                </a:ln>
                <a:solidFill>
                  <a:srgbClr val="FFFF00"/>
                </a:solidFill>
                <a:effectLst/>
                <a:latin typeface="Arial" pitchFamily="34" charset="0"/>
                <a:ea typeface="Times New Roman" pitchFamily="18" charset="0"/>
                <a:cs typeface="Arial" pitchFamily="34" charset="0"/>
              </a:rPr>
              <a:t>mouches</a:t>
            </a:r>
            <a:endParaRPr kumimoji="0" lang="fr-F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2400"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fr-FR" sz="2400" dirty="0" smtClean="0">
                <a:latin typeface="Arial" pitchFamily="34" charset="0"/>
                <a:ea typeface="Times New Roman" pitchFamily="18" charset="0"/>
                <a:cs typeface="Arial" pitchFamily="34" charset="0"/>
              </a:rPr>
              <a:t>A</a:t>
            </a:r>
            <a:r>
              <a:rPr kumimoji="0" lang="fr-F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dministration d’un </a:t>
            </a:r>
            <a:r>
              <a:rPr kumimoji="0" lang="fr-FR" sz="24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antiparasitaire </a:t>
            </a:r>
            <a:r>
              <a:rPr kumimoji="0" lang="fr-F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efficace, </a:t>
            </a:r>
            <a:r>
              <a:rPr kumimoji="0" lang="fr-FR" sz="24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une à deux fois par an </a:t>
            </a:r>
            <a:r>
              <a:rPr kumimoji="0" lang="fr-F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selon la région (au début de l’hiver et éventuellement en été)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2400"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fr-FR" sz="2400" dirty="0" smtClean="0">
                <a:latin typeface="Arial" pitchFamily="34" charset="0"/>
                <a:ea typeface="Times New Roman" pitchFamily="18" charset="0"/>
                <a:cs typeface="Arial" pitchFamily="34" charset="0"/>
              </a:rPr>
              <a:t>E</a:t>
            </a:r>
            <a:r>
              <a:rPr kumimoji="0" lang="fr-F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ventuellement rentrer les animaux dans les </a:t>
            </a:r>
            <a:r>
              <a:rPr kumimoji="0" lang="fr-FR" sz="24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locaux</a:t>
            </a:r>
            <a:r>
              <a:rPr kumimoji="0" lang="fr-F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fr-FR" sz="24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sombres aux heures d’activité des œstres</a:t>
            </a:r>
            <a:endParaRPr lang="fr-FR" sz="2400" dirty="0" smtClean="0">
              <a:solidFill>
                <a:srgbClr val="FFFF00"/>
              </a:solidFill>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endParaRPr kumimoji="0" lang="fr-FR" sz="2400" b="0" i="0" u="none" strike="noStrike" cap="none" normalizeH="0" baseline="0" dirty="0" smtClean="0">
              <a:ln>
                <a:noFill/>
              </a:ln>
              <a:solidFill>
                <a:srgbClr val="FFFF00"/>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Dépôt du </a:t>
            </a:r>
            <a:r>
              <a:rPr kumimoji="0" lang="fr-FR" sz="24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goudron sur les naseaux.</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2400" b="0" i="0" u="none" strike="noStrike" cap="none" normalizeH="0" baseline="0" dirty="0" smtClean="0">
              <a:ln>
                <a:noFill/>
              </a:ln>
              <a:solidFill>
                <a:srgbClr val="FFFF00"/>
              </a:solidFill>
              <a:effectLst/>
              <a:latin typeface="Arial" pitchFamily="34" charset="0"/>
              <a:ea typeface="Calibri" pitchFamily="34" charset="0"/>
              <a:cs typeface="Arial" pitchFamily="34" charset="0"/>
            </a:endParaRPr>
          </a:p>
        </p:txBody>
      </p:sp>
      <p:sp>
        <p:nvSpPr>
          <p:cNvPr id="4" name="ZoneTexte 3"/>
          <p:cNvSpPr txBox="1"/>
          <p:nvPr/>
        </p:nvSpPr>
        <p:spPr>
          <a:xfrm>
            <a:off x="4643422" y="6550223"/>
            <a:ext cx="4500578" cy="307777"/>
          </a:xfrm>
          <a:prstGeom prst="rect">
            <a:avLst/>
          </a:prstGeom>
          <a:noFill/>
          <a:ln>
            <a:solidFill>
              <a:srgbClr val="FFFF00"/>
            </a:solidFill>
          </a:ln>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400" dirty="0" smtClean="0"/>
              <a:t>Pr   </a:t>
            </a:r>
            <a:r>
              <a:rPr lang="fr-FR" sz="1400" dirty="0" smtClean="0"/>
              <a:t>TITI A., </a:t>
            </a:r>
            <a:r>
              <a:rPr lang="fr-FR" sz="1400" dirty="0" smtClean="0"/>
              <a:t>l’</a:t>
            </a:r>
            <a:r>
              <a:rPr lang="fr-FR" sz="1400" dirty="0" err="1" smtClean="0"/>
              <a:t>oestrose</a:t>
            </a:r>
            <a:r>
              <a:rPr lang="fr-FR" sz="1400" dirty="0" smtClean="0"/>
              <a:t> ovine, </a:t>
            </a:r>
            <a:r>
              <a:rPr lang="fr-FR" sz="1400" dirty="0" smtClean="0"/>
              <a:t>3</a:t>
            </a:r>
            <a:r>
              <a:rPr lang="fr-FR" sz="1400" baseline="30000" dirty="0" smtClean="0"/>
              <a:t>ème</a:t>
            </a:r>
            <a:r>
              <a:rPr lang="fr-FR" sz="1400" dirty="0" smtClean="0"/>
              <a:t> </a:t>
            </a:r>
            <a:r>
              <a:rPr lang="fr-FR" sz="1400" dirty="0" smtClean="0"/>
              <a:t>A  </a:t>
            </a:r>
            <a:r>
              <a:rPr lang="fr-FR" sz="1400" dirty="0" smtClean="0"/>
              <a:t>D.V</a:t>
            </a:r>
            <a:r>
              <a:rPr lang="fr-FR" sz="1400" dirty="0" smtClean="0"/>
              <a:t>, </a:t>
            </a:r>
            <a:r>
              <a:rPr lang="fr-FR" sz="1400" dirty="0" smtClean="0"/>
              <a:t>2022-/2023</a:t>
            </a:r>
            <a:endParaRPr lang="fr-FR"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0" y="529690"/>
            <a:ext cx="9001156" cy="44319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Synonymie</a:t>
            </a:r>
            <a:r>
              <a:rPr kumimoji="0" lang="fr-FR" sz="1200" b="0" i="0" u="none" strike="noStrike" cap="none" normalizeH="0" baseline="0" dirty="0" smtClean="0">
                <a:ln>
                  <a:noFill/>
                </a:ln>
                <a:solidFill>
                  <a:srgbClr val="000066"/>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 </a:t>
            </a:r>
            <a:r>
              <a:rPr kumimoji="0" lang="fr-FR" sz="12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 </a:t>
            </a:r>
            <a:r>
              <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Vertige d’œstres, faux tournis, sinusite parasitaire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6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Importance</a:t>
            </a:r>
            <a:r>
              <a:rPr kumimoji="0" lang="fr-FR" sz="2400" b="1" i="0" u="none" strike="noStrike" cap="none" normalizeH="0" baseline="0" dirty="0" smtClean="0">
                <a:ln>
                  <a:noFill/>
                </a:ln>
                <a:solidFill>
                  <a:srgbClr val="000066"/>
                </a:solidFill>
                <a:effectLst/>
                <a:latin typeface="Arial" pitchFamily="34" charset="0"/>
                <a:ea typeface="Times New Roman" pitchFamily="18" charset="0"/>
                <a:cs typeface="Arial" pitchFamily="34" charset="0"/>
              </a:rPr>
              <a:t> </a:t>
            </a:r>
            <a:r>
              <a:rPr kumimoji="0" lang="fr-FR" sz="2400" b="1" i="0" u="none" strike="noStrike" cap="none" normalizeH="0" baseline="0" dirty="0" smtClean="0">
                <a:ln>
                  <a:noFill/>
                </a:ln>
                <a:effectLst>
                  <a:outerShdw blurRad="38100" dist="38100" dir="2700000" algn="tl">
                    <a:srgbClr val="000000">
                      <a:alpha val="43137"/>
                    </a:srgbClr>
                  </a:outerShdw>
                </a:effectLst>
                <a:latin typeface="Calibri" pitchFamily="34" charset="0"/>
                <a:ea typeface="Times New Roman" pitchFamily="18" charset="0"/>
                <a:cs typeface="Arial" pitchFamily="34" charset="0"/>
              </a:rPr>
              <a:t>: </a:t>
            </a:r>
            <a:r>
              <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importance limitée, l’atteinte de l’état général est souvent limitée, sauf lors de complications infectieuses.</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Répartition géographique</a:t>
            </a:r>
            <a:r>
              <a:rPr kumimoji="0" lang="fr-FR" sz="2400" b="1" i="0" u="none" strike="noStrike" cap="none" normalizeH="0" baseline="0" dirty="0" smtClean="0">
                <a:ln>
                  <a:noFill/>
                </a:ln>
                <a:solidFill>
                  <a:srgbClr val="000066"/>
                </a:solidFill>
                <a:effectLst/>
                <a:latin typeface="Calibri" pitchFamily="34" charset="0"/>
                <a:ea typeface="Times New Roman" pitchFamily="18" charset="0"/>
                <a:cs typeface="Arial" pitchFamily="34" charset="0"/>
              </a:rPr>
              <a:t> </a:t>
            </a:r>
            <a:r>
              <a:rPr kumimoji="0" lang="fr-FR" sz="2400" b="1" i="0" u="none" strike="noStrike" cap="none" normalizeH="0" baseline="0" dirty="0" smtClean="0">
                <a:ln>
                  <a:noFill/>
                </a:ln>
                <a:effectLst/>
                <a:latin typeface="Calibri" pitchFamily="34" charset="0"/>
                <a:ea typeface="Times New Roman" pitchFamily="18" charset="0"/>
                <a:cs typeface="Arial" pitchFamily="34" charset="0"/>
              </a:rPr>
              <a:t>: </a:t>
            </a:r>
            <a:r>
              <a:rPr kumimoji="0" lang="fr-FR" sz="2400" b="1" i="0" u="none" strike="noStrike" cap="none" normalizeH="0" baseline="0" dirty="0" smtClean="0">
                <a:ln>
                  <a:noFill/>
                </a:ln>
                <a:effectLst/>
                <a:latin typeface="Arial" pitchFamily="34" charset="0"/>
                <a:ea typeface="Times New Roman" pitchFamily="18" charset="0"/>
                <a:cs typeface="Arial" pitchFamily="34" charset="0"/>
              </a:rPr>
              <a:t>Elle est </a:t>
            </a:r>
            <a:r>
              <a:rPr kumimoji="0" lang="fr-FR" sz="2400" b="1" i="0" u="sng" strike="noStrike" cap="none" normalizeH="0" baseline="0" dirty="0" smtClean="0">
                <a:ln>
                  <a:noFill/>
                </a:ln>
                <a:solidFill>
                  <a:srgbClr val="FFC000"/>
                </a:solidFill>
                <a:effectLst/>
                <a:latin typeface="Arial" pitchFamily="34" charset="0"/>
                <a:ea typeface="Times New Roman" pitchFamily="18" charset="0"/>
                <a:cs typeface="Arial" pitchFamily="34" charset="0"/>
              </a:rPr>
              <a:t>cosmopolite</a:t>
            </a:r>
            <a:r>
              <a:rPr kumimoji="0" lang="fr-FR" sz="2400" b="1" i="0" u="none" strike="noStrike" cap="none" normalizeH="0" baseline="0" dirty="0" smtClean="0">
                <a:ln>
                  <a:noFill/>
                </a:ln>
                <a:effectLst/>
                <a:latin typeface="Arial" pitchFamily="34" charset="0"/>
                <a:ea typeface="Times New Roman" pitchFamily="18" charset="0"/>
                <a:cs typeface="Arial" pitchFamily="34" charset="0"/>
              </a:rPr>
              <a:t>, (présente dans le monde entier avec des longueurs de cycle différentes selon le climat) ; mais plus fréquente dans les pays tropicaux ou le nombre d’ovins touchés par l’</a:t>
            </a:r>
            <a:r>
              <a:rPr kumimoji="0" lang="fr-FR" sz="2400" b="1" i="0" u="none" strike="noStrike" cap="none" normalizeH="0" baseline="0" dirty="0" err="1" smtClean="0">
                <a:ln>
                  <a:noFill/>
                </a:ln>
                <a:effectLst/>
                <a:latin typeface="Arial" pitchFamily="34" charset="0"/>
                <a:ea typeface="Times New Roman" pitchFamily="18" charset="0"/>
                <a:cs typeface="Arial" pitchFamily="34" charset="0"/>
              </a:rPr>
              <a:t>œstrose</a:t>
            </a:r>
            <a:r>
              <a:rPr kumimoji="0" lang="fr-FR" sz="2400" b="1" i="0" u="none" strike="noStrike" cap="none" normalizeH="0" baseline="0" dirty="0" smtClean="0">
                <a:ln>
                  <a:noFill/>
                </a:ln>
                <a:effectLst/>
                <a:latin typeface="Arial" pitchFamily="34" charset="0"/>
                <a:ea typeface="Times New Roman" pitchFamily="18" charset="0"/>
                <a:cs typeface="Arial" pitchFamily="34" charset="0"/>
              </a:rPr>
              <a:t> atteint les 50%</a:t>
            </a:r>
            <a:endParaRPr kumimoji="0" lang="fr-FR" sz="2400" b="1" i="0" u="none" strike="noStrike" cap="none" normalizeH="0" baseline="0" dirty="0" smtClean="0">
              <a:ln>
                <a:noFill/>
              </a:ln>
              <a:effectLst/>
              <a:latin typeface="Arial" pitchFamily="34" charset="0"/>
              <a:cs typeface="Arial" pitchFamily="34" charset="0"/>
            </a:endParaRPr>
          </a:p>
        </p:txBody>
      </p:sp>
      <p:sp>
        <p:nvSpPr>
          <p:cNvPr id="13316" name="Rectangle 4"/>
          <p:cNvSpPr>
            <a:spLocks noChangeArrowheads="1"/>
          </p:cNvSpPr>
          <p:nvPr/>
        </p:nvSpPr>
        <p:spPr bwMode="auto">
          <a:xfrm>
            <a:off x="0" y="4857760"/>
            <a:ext cx="8643966"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ea typeface="Calibri" pitchFamily="34" charset="0"/>
                <a:cs typeface="Arial" pitchFamily="34" charset="0"/>
              </a:rPr>
              <a:t>Espèces affectées</a:t>
            </a:r>
            <a:r>
              <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Calibri" pitchFamily="34" charset="0"/>
                <a:cs typeface="Arial" pitchFamily="34" charset="0"/>
              </a:rPr>
              <a:t> :</a:t>
            </a:r>
            <a:r>
              <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 touche principalement les ovins mais également les caprins (dans une moindre mesure), et parfois l’Homme de manière accidentelle (enfants, bergers) </a:t>
            </a:r>
            <a:endPar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cs typeface="Arial" pitchFamily="34" charset="0"/>
            </a:endParaRPr>
          </a:p>
        </p:txBody>
      </p:sp>
      <p:sp>
        <p:nvSpPr>
          <p:cNvPr id="6" name="ZoneTexte 5"/>
          <p:cNvSpPr txBox="1"/>
          <p:nvPr/>
        </p:nvSpPr>
        <p:spPr>
          <a:xfrm>
            <a:off x="7143768" y="0"/>
            <a:ext cx="2000232" cy="307777"/>
          </a:xfrm>
          <a:prstGeom prst="rect">
            <a:avLst/>
          </a:prstGeom>
          <a:noFill/>
          <a:ln>
            <a:solidFill>
              <a:srgbClr val="FFFF00"/>
            </a:solidFill>
          </a:ln>
        </p:spPr>
        <p:txBody>
          <a:bodyPr wrap="square" rtlCol="0">
            <a:spAutoFit/>
          </a:bodyPr>
          <a:lstStyle/>
          <a:p>
            <a:r>
              <a:rPr lang="fr-FR" sz="1400" b="1" dirty="0" err="1" smtClean="0">
                <a:solidFill>
                  <a:srgbClr val="FFFF00"/>
                </a:solidFill>
                <a:latin typeface="Arial" pitchFamily="34" charset="0"/>
                <a:cs typeface="Arial" pitchFamily="34" charset="0"/>
              </a:rPr>
              <a:t>Œstrose</a:t>
            </a:r>
            <a:r>
              <a:rPr lang="fr-FR" sz="1400" b="1" dirty="0" smtClean="0">
                <a:solidFill>
                  <a:srgbClr val="FFFF00"/>
                </a:solidFill>
                <a:latin typeface="Arial" pitchFamily="34" charset="0"/>
                <a:cs typeface="Arial" pitchFamily="34" charset="0"/>
              </a:rPr>
              <a:t>  ovine</a:t>
            </a:r>
            <a:endParaRPr lang="fr-FR" sz="1400" b="1" dirty="0">
              <a:solidFill>
                <a:srgbClr val="FFFF00"/>
              </a:solidFill>
              <a:latin typeface="Arial" pitchFamily="34" charset="0"/>
              <a:cs typeface="Arial" pitchFamily="34" charset="0"/>
            </a:endParaRPr>
          </a:p>
        </p:txBody>
      </p:sp>
      <p:sp>
        <p:nvSpPr>
          <p:cNvPr id="7" name="ZoneTexte 6"/>
          <p:cNvSpPr txBox="1"/>
          <p:nvPr/>
        </p:nvSpPr>
        <p:spPr>
          <a:xfrm>
            <a:off x="4643422" y="6550223"/>
            <a:ext cx="4500578" cy="307777"/>
          </a:xfrm>
          <a:prstGeom prst="rect">
            <a:avLst/>
          </a:prstGeom>
          <a:noFill/>
          <a:ln>
            <a:solidFill>
              <a:srgbClr val="FFFF00"/>
            </a:solidFill>
          </a:ln>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400" dirty="0" smtClean="0"/>
              <a:t>Pr   </a:t>
            </a:r>
            <a:r>
              <a:rPr lang="fr-FR" sz="1400" dirty="0" smtClean="0"/>
              <a:t>TITI A., </a:t>
            </a:r>
            <a:r>
              <a:rPr lang="fr-FR" sz="1400" dirty="0" smtClean="0"/>
              <a:t>l’</a:t>
            </a:r>
            <a:r>
              <a:rPr lang="fr-FR" sz="1400" dirty="0" err="1" smtClean="0"/>
              <a:t>oestrose</a:t>
            </a:r>
            <a:r>
              <a:rPr lang="fr-FR" sz="1400" dirty="0" smtClean="0"/>
              <a:t> ovine, </a:t>
            </a:r>
            <a:r>
              <a:rPr lang="fr-FR" sz="1400" dirty="0" smtClean="0"/>
              <a:t>3</a:t>
            </a:r>
            <a:r>
              <a:rPr lang="fr-FR" sz="1400" baseline="30000" dirty="0" smtClean="0"/>
              <a:t>ème</a:t>
            </a:r>
            <a:r>
              <a:rPr lang="fr-FR" sz="1400" dirty="0" smtClean="0"/>
              <a:t> </a:t>
            </a:r>
            <a:r>
              <a:rPr lang="fr-FR" sz="1400" dirty="0" smtClean="0"/>
              <a:t>A  </a:t>
            </a:r>
            <a:r>
              <a:rPr lang="fr-FR" sz="1400" dirty="0" smtClean="0"/>
              <a:t>D.V</a:t>
            </a:r>
            <a:r>
              <a:rPr lang="fr-FR" sz="1400" dirty="0" smtClean="0"/>
              <a:t>, </a:t>
            </a:r>
            <a:r>
              <a:rPr lang="fr-FR" sz="1400" dirty="0" smtClean="0"/>
              <a:t>2022-/2023</a:t>
            </a:r>
            <a:endParaRPr lang="fr-FR" sz="1400" dirty="0"/>
          </a:p>
        </p:txBody>
      </p:sp>
    </p:spTree>
    <p:extLst>
      <p:ext uri="{BB962C8B-B14F-4D97-AF65-F5344CB8AC3E}">
        <p14:creationId xmlns:p14="http://schemas.microsoft.com/office/powerpoint/2010/main" val="22165948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143768" y="0"/>
            <a:ext cx="2000232" cy="307777"/>
          </a:xfrm>
          <a:prstGeom prst="rect">
            <a:avLst/>
          </a:prstGeom>
          <a:noFill/>
          <a:ln>
            <a:solidFill>
              <a:srgbClr val="FFFF00"/>
            </a:solidFill>
          </a:ln>
        </p:spPr>
        <p:txBody>
          <a:bodyPr wrap="square" rtlCol="0">
            <a:spAutoFit/>
          </a:bodyPr>
          <a:lstStyle/>
          <a:p>
            <a:r>
              <a:rPr lang="fr-FR" sz="1400" b="1" dirty="0" err="1" smtClean="0">
                <a:solidFill>
                  <a:srgbClr val="FFFF00"/>
                </a:solidFill>
                <a:latin typeface="Arial" pitchFamily="34" charset="0"/>
                <a:cs typeface="Arial" pitchFamily="34" charset="0"/>
              </a:rPr>
              <a:t>Œstrose</a:t>
            </a:r>
            <a:r>
              <a:rPr lang="fr-FR" sz="1400" b="1" dirty="0" smtClean="0">
                <a:solidFill>
                  <a:srgbClr val="FFFF00"/>
                </a:solidFill>
                <a:latin typeface="Arial" pitchFamily="34" charset="0"/>
                <a:cs typeface="Arial" pitchFamily="34" charset="0"/>
              </a:rPr>
              <a:t>  ovine</a:t>
            </a:r>
            <a:endParaRPr lang="fr-FR" sz="1400" b="1" dirty="0">
              <a:solidFill>
                <a:srgbClr val="FFFF00"/>
              </a:solidFill>
              <a:latin typeface="Arial" pitchFamily="34" charset="0"/>
              <a:cs typeface="Arial" pitchFamily="34" charset="0"/>
            </a:endParaRPr>
          </a:p>
        </p:txBody>
      </p:sp>
      <p:sp>
        <p:nvSpPr>
          <p:cNvPr id="14337" name="Rectangle 1"/>
          <p:cNvSpPr>
            <a:spLocks noChangeArrowheads="1"/>
          </p:cNvSpPr>
          <p:nvPr/>
        </p:nvSpPr>
        <p:spPr bwMode="auto">
          <a:xfrm>
            <a:off x="214282" y="214290"/>
            <a:ext cx="8715436"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Epidémiologie</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1" i="0" u="none" strike="noStrike" cap="none" normalizeH="0" baseline="0" dirty="0" smtClean="0">
                <a:ln>
                  <a:noFill/>
                </a:ln>
                <a:latin typeface="Arial" pitchFamily="34" charset="0"/>
                <a:ea typeface="Times New Roman" pitchFamily="18" charset="0"/>
                <a:cs typeface="Arial" pitchFamily="34" charset="0"/>
              </a:rPr>
              <a:t>Maladie à caractère </a:t>
            </a:r>
            <a:r>
              <a:rPr kumimoji="0" lang="fr-FR" sz="2400" b="1" i="0" u="none" strike="noStrike" cap="none" normalizeH="0" baseline="0" dirty="0" err="1" smtClean="0">
                <a:ln>
                  <a:noFill/>
                </a:ln>
                <a:latin typeface="Arial" pitchFamily="34" charset="0"/>
                <a:ea typeface="Times New Roman" pitchFamily="18" charset="0"/>
                <a:cs typeface="Arial" pitchFamily="34" charset="0"/>
              </a:rPr>
              <a:t>enzootique</a:t>
            </a:r>
            <a:endParaRPr kumimoji="0" lang="fr-FR" sz="2400" b="1" i="0" u="none" strike="noStrike" cap="none" normalizeH="0" baseline="0" dirty="0" smtClean="0">
              <a:ln>
                <a:noFill/>
              </a:ln>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fr-FR" sz="2400" b="1" dirty="0">
              <a:solidFill>
                <a:srgbClr val="FFFF00"/>
              </a:solidFill>
              <a:latin typeface="Arial" pitchFamily="34" charset="0"/>
              <a:ea typeface="Times New Roman" pitchFamily="18"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Char char="•"/>
              <a:tabLst/>
            </a:pPr>
            <a:r>
              <a:rPr kumimoji="0" lang="fr-FR" sz="2400" b="1" i="0" u="none" strike="noStrike" cap="none" normalizeH="0" baseline="0" dirty="0" smtClean="0">
                <a:ln>
                  <a:noFill/>
                </a:ln>
                <a:latin typeface="Arial" pitchFamily="34" charset="0"/>
                <a:ea typeface="Times New Roman" pitchFamily="18" charset="0"/>
                <a:cs typeface="Arial" pitchFamily="34" charset="0"/>
              </a:rPr>
              <a:t>Dans les pays </a:t>
            </a:r>
            <a:r>
              <a:rPr kumimoji="0" lang="fr-FR" sz="2400" b="1" i="0" u="none" strike="noStrike" cap="none" normalizeH="0" baseline="0" dirty="0" smtClean="0">
                <a:ln>
                  <a:noFill/>
                </a:ln>
                <a:solidFill>
                  <a:srgbClr val="FFFF00"/>
                </a:solidFill>
                <a:latin typeface="Arial" pitchFamily="34" charset="0"/>
                <a:ea typeface="Times New Roman" pitchFamily="18" charset="0"/>
                <a:cs typeface="Arial" pitchFamily="34" charset="0"/>
              </a:rPr>
              <a:t>tempérés</a:t>
            </a:r>
            <a:r>
              <a:rPr kumimoji="0" lang="fr-FR" sz="2400" b="1" i="0" u="none" strike="noStrike" cap="none" normalizeH="0" baseline="0" dirty="0" smtClean="0">
                <a:ln>
                  <a:noFill/>
                </a:ln>
                <a:latin typeface="Arial" pitchFamily="34" charset="0"/>
                <a:ea typeface="Times New Roman" pitchFamily="18" charset="0"/>
                <a:cs typeface="Arial" pitchFamily="34" charset="0"/>
              </a:rPr>
              <a:t>, elle est </a:t>
            </a:r>
            <a:r>
              <a:rPr kumimoji="0" lang="fr-FR" sz="2400" b="1" i="0" u="none" strike="noStrike" cap="none" normalizeH="0" baseline="0" dirty="0" smtClean="0">
                <a:ln>
                  <a:noFill/>
                </a:ln>
                <a:solidFill>
                  <a:srgbClr val="FFFF00"/>
                </a:solidFill>
                <a:latin typeface="Arial" pitchFamily="34" charset="0"/>
                <a:ea typeface="Times New Roman" pitchFamily="18" charset="0"/>
                <a:cs typeface="Arial" pitchFamily="34" charset="0"/>
              </a:rPr>
              <a:t>saisonnière</a:t>
            </a:r>
            <a:r>
              <a:rPr kumimoji="0" lang="fr-FR" sz="2400" b="1" i="0" u="none" strike="noStrike" cap="none" normalizeH="0" baseline="0" dirty="0" smtClean="0">
                <a:ln>
                  <a:noFill/>
                </a:ln>
                <a:latin typeface="Arial" pitchFamily="34" charset="0"/>
                <a:ea typeface="Times New Roman" pitchFamily="18" charset="0"/>
                <a:cs typeface="Arial" pitchFamily="34" charset="0"/>
              </a:rPr>
              <a:t> et apparait en </a:t>
            </a:r>
            <a:r>
              <a:rPr kumimoji="0" lang="fr-FR" sz="2400" b="1" i="0" u="none" strike="noStrike" cap="none" normalizeH="0" baseline="0" dirty="0" smtClean="0">
                <a:ln>
                  <a:noFill/>
                </a:ln>
                <a:solidFill>
                  <a:srgbClr val="FFFF00"/>
                </a:solidFill>
                <a:latin typeface="Arial" pitchFamily="34" charset="0"/>
                <a:ea typeface="Times New Roman" pitchFamily="18" charset="0"/>
                <a:cs typeface="Arial" pitchFamily="34" charset="0"/>
              </a:rPr>
              <a:t>automne et printemps </a:t>
            </a:r>
            <a:r>
              <a:rPr kumimoji="0" lang="fr-FR" sz="2400" b="1" i="0" u="none" strike="noStrike" cap="none" normalizeH="0" baseline="0" dirty="0" smtClean="0">
                <a:ln>
                  <a:noFill/>
                </a:ln>
                <a:latin typeface="Arial" pitchFamily="34" charset="0"/>
                <a:ea typeface="Times New Roman" pitchFamily="18" charset="0"/>
                <a:cs typeface="Arial" pitchFamily="34" charset="0"/>
              </a:rPr>
              <a:t>(lors de l’apparition estivale des mouches </a:t>
            </a:r>
            <a:r>
              <a:rPr kumimoji="0" lang="fr-FR" sz="2400" b="1" i="1" u="none" strike="noStrike" cap="none" normalizeH="0" baseline="0" dirty="0" smtClean="0">
                <a:ln>
                  <a:noFill/>
                </a:ln>
                <a:latin typeface="Arial" pitchFamily="34" charset="0"/>
                <a:ea typeface="Times New Roman" pitchFamily="18" charset="0"/>
                <a:cs typeface="Arial" pitchFamily="34" charset="0"/>
              </a:rPr>
              <a:t>d’œstrus </a:t>
            </a:r>
            <a:r>
              <a:rPr kumimoji="0" lang="fr-FR" sz="2400" b="1" i="1" u="none" strike="noStrike" cap="none" normalizeH="0" baseline="0" dirty="0" err="1" smtClean="0">
                <a:ln>
                  <a:noFill/>
                </a:ln>
                <a:latin typeface="Arial" pitchFamily="34" charset="0"/>
                <a:ea typeface="Times New Roman" pitchFamily="18" charset="0"/>
                <a:cs typeface="Arial" pitchFamily="34" charset="0"/>
              </a:rPr>
              <a:t>ovis</a:t>
            </a:r>
            <a:r>
              <a:rPr kumimoji="0" lang="fr-FR" sz="2400" b="1" i="0" u="none" strike="noStrike" cap="none" normalizeH="0" baseline="0" dirty="0" smtClean="0">
                <a:ln>
                  <a:noFill/>
                </a:ln>
                <a:latin typeface="Arial" pitchFamily="34" charset="0"/>
                <a:ea typeface="Times New Roman" pitchFamily="18" charset="0"/>
                <a:cs typeface="Arial" pitchFamily="34" charset="0"/>
              </a:rPr>
              <a:t>), tandis que dans les </a:t>
            </a:r>
            <a:r>
              <a:rPr kumimoji="0" lang="fr-FR" sz="2400" b="1" i="0" u="none" strike="noStrike" cap="none" normalizeH="0" baseline="0" dirty="0" smtClean="0">
                <a:ln>
                  <a:noFill/>
                </a:ln>
                <a:solidFill>
                  <a:srgbClr val="FFFF00"/>
                </a:solidFill>
                <a:latin typeface="Arial" pitchFamily="34" charset="0"/>
                <a:ea typeface="Times New Roman" pitchFamily="18" charset="0"/>
                <a:cs typeface="Arial" pitchFamily="34" charset="0"/>
              </a:rPr>
              <a:t>pays chauds </a:t>
            </a:r>
            <a:r>
              <a:rPr kumimoji="0" lang="fr-FR" sz="2400" b="1" i="0" u="none" strike="noStrike" cap="none" normalizeH="0" baseline="0" dirty="0" smtClean="0">
                <a:ln>
                  <a:noFill/>
                </a:ln>
                <a:latin typeface="Arial" pitchFamily="34" charset="0"/>
                <a:ea typeface="Times New Roman" pitchFamily="18" charset="0"/>
                <a:cs typeface="Arial" pitchFamily="34" charset="0"/>
              </a:rPr>
              <a:t>elle est présente </a:t>
            </a:r>
            <a:r>
              <a:rPr kumimoji="0" lang="fr-FR" sz="2400" b="1" i="0" u="none" strike="noStrike" cap="none" normalizeH="0" baseline="0" dirty="0" smtClean="0">
                <a:ln>
                  <a:noFill/>
                </a:ln>
                <a:solidFill>
                  <a:srgbClr val="FFFF00"/>
                </a:solidFill>
                <a:latin typeface="Arial" pitchFamily="34" charset="0"/>
                <a:ea typeface="Times New Roman" pitchFamily="18" charset="0"/>
                <a:cs typeface="Arial" pitchFamily="34" charset="0"/>
              </a:rPr>
              <a:t>toute l’année</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2400" b="1" i="0" u="none" strike="noStrike" cap="none" normalizeH="0" baseline="0" dirty="0" smtClean="0">
              <a:ln>
                <a:noFill/>
              </a:ln>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1" i="0" u="none" strike="noStrike" cap="none" normalizeH="0" baseline="0" dirty="0" smtClean="0">
                <a:ln>
                  <a:noFill/>
                </a:ln>
                <a:latin typeface="Arial" pitchFamily="34" charset="0"/>
                <a:ea typeface="Times New Roman" pitchFamily="18" charset="0"/>
                <a:cs typeface="Arial" pitchFamily="34" charset="0"/>
              </a:rPr>
              <a:t>La source de parasite, sont les </a:t>
            </a:r>
            <a:r>
              <a:rPr kumimoji="0" lang="fr-FR" sz="2400" b="1" i="0" u="none" strike="noStrike" cap="none" normalizeH="0" baseline="0" dirty="0" smtClean="0">
                <a:ln>
                  <a:noFill/>
                </a:ln>
                <a:solidFill>
                  <a:srgbClr val="FFFF00"/>
                </a:solidFill>
                <a:latin typeface="Arial" pitchFamily="34" charset="0"/>
                <a:ea typeface="Times New Roman" pitchFamily="18" charset="0"/>
                <a:cs typeface="Arial" pitchFamily="34" charset="0"/>
              </a:rPr>
              <a:t>ovins</a:t>
            </a:r>
            <a:r>
              <a:rPr kumimoji="0" lang="fr-FR" sz="2400" b="1" i="0" u="none" strike="noStrike" cap="none" normalizeH="0" baseline="0" dirty="0" smtClean="0">
                <a:ln>
                  <a:noFill/>
                </a:ln>
                <a:latin typeface="Arial" pitchFamily="34" charset="0"/>
                <a:ea typeface="Times New Roman" pitchFamily="18" charset="0"/>
                <a:cs typeface="Arial" pitchFamily="34" charset="0"/>
              </a:rPr>
              <a:t> et à </a:t>
            </a:r>
            <a:r>
              <a:rPr kumimoji="0" lang="fr-FR" sz="2400" b="1" i="0" u="sng" strike="noStrike" cap="none" normalizeH="0" baseline="0" dirty="0" smtClean="0">
                <a:ln>
                  <a:noFill/>
                </a:ln>
                <a:latin typeface="Arial" pitchFamily="34" charset="0"/>
                <a:ea typeface="Times New Roman" pitchFamily="18" charset="0"/>
                <a:cs typeface="Arial" pitchFamily="34" charset="0"/>
              </a:rPr>
              <a:t>moindre degré </a:t>
            </a:r>
            <a:r>
              <a:rPr kumimoji="0" lang="fr-FR" sz="2400" b="1" i="0" u="none" strike="noStrike" cap="none" normalizeH="0" baseline="0" dirty="0" smtClean="0">
                <a:ln>
                  <a:noFill/>
                </a:ln>
                <a:solidFill>
                  <a:srgbClr val="FFFF00"/>
                </a:solidFill>
                <a:latin typeface="Arial" pitchFamily="34" charset="0"/>
                <a:ea typeface="Times New Roman" pitchFamily="18" charset="0"/>
                <a:cs typeface="Arial" pitchFamily="34" charset="0"/>
              </a:rPr>
              <a:t>les caprins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2400" b="1" i="0" u="none" strike="noStrike" cap="none" normalizeH="0" baseline="0" dirty="0" smtClean="0">
              <a:ln>
                <a:noFill/>
              </a:ln>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1" i="0" u="none" strike="noStrike" cap="none" normalizeH="0" baseline="0" dirty="0" smtClean="0">
                <a:ln>
                  <a:noFill/>
                </a:ln>
                <a:latin typeface="Arial" pitchFamily="34" charset="0"/>
                <a:ea typeface="Times New Roman" pitchFamily="18" charset="0"/>
                <a:cs typeface="Arial" pitchFamily="34" charset="0"/>
              </a:rPr>
              <a:t>L’infestation se fait pendant les heures ensoleillées, au pâturage, lors de l’activité des mouches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2400" b="1" i="0" u="none" strike="noStrike" cap="none" normalizeH="0" baseline="0" dirty="0" smtClean="0">
              <a:ln>
                <a:noFill/>
              </a:ln>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1" i="0" u="none" strike="noStrike" cap="none" normalizeH="0" baseline="0" dirty="0" smtClean="0">
                <a:ln>
                  <a:noFill/>
                </a:ln>
                <a:latin typeface="Arial" pitchFamily="34" charset="0"/>
                <a:ea typeface="Times New Roman" pitchFamily="18" charset="0"/>
                <a:cs typeface="Arial" pitchFamily="34" charset="0"/>
              </a:rPr>
              <a:t>Les années chaudes et sèches sont très favorables à l’</a:t>
            </a:r>
            <a:r>
              <a:rPr kumimoji="0" lang="fr-FR" sz="2400" b="1" i="0" u="none" strike="noStrike" cap="none" normalizeH="0" baseline="0" dirty="0" err="1" smtClean="0">
                <a:ln>
                  <a:noFill/>
                </a:ln>
                <a:latin typeface="Arial" pitchFamily="34" charset="0"/>
                <a:ea typeface="Times New Roman" pitchFamily="18" charset="0"/>
                <a:cs typeface="Arial" pitchFamily="34" charset="0"/>
              </a:rPr>
              <a:t>œstrose</a:t>
            </a:r>
            <a:r>
              <a:rPr kumimoji="0" lang="fr-FR" sz="2400" b="1" i="0" u="none" strike="noStrike" cap="none" normalizeH="0" baseline="0" dirty="0" smtClean="0">
                <a:ln>
                  <a:noFill/>
                </a:ln>
                <a:latin typeface="Arial" pitchFamily="34" charset="0"/>
                <a:ea typeface="Times New Roman" pitchFamily="18" charset="0"/>
                <a:cs typeface="Arial" pitchFamily="34" charset="0"/>
              </a:rPr>
              <a:t> ovine (infestation massive)</a:t>
            </a:r>
            <a:endParaRPr kumimoji="0" lang="fr-FR" sz="2400" b="1" i="0" u="none" strike="noStrike" cap="none" normalizeH="0" baseline="0" dirty="0" smtClean="0">
              <a:ln>
                <a:noFill/>
              </a:ln>
              <a:latin typeface="Arial" pitchFamily="34" charset="0"/>
              <a:cs typeface="Arial" pitchFamily="34" charset="0"/>
            </a:endParaRPr>
          </a:p>
        </p:txBody>
      </p:sp>
      <p:sp>
        <p:nvSpPr>
          <p:cNvPr id="6" name="ZoneTexte 5"/>
          <p:cNvSpPr txBox="1"/>
          <p:nvPr/>
        </p:nvSpPr>
        <p:spPr>
          <a:xfrm>
            <a:off x="4643422" y="6550223"/>
            <a:ext cx="4500578" cy="307777"/>
          </a:xfrm>
          <a:prstGeom prst="rect">
            <a:avLst/>
          </a:prstGeom>
          <a:noFill/>
          <a:ln>
            <a:solidFill>
              <a:srgbClr val="FFFF00"/>
            </a:solidFill>
          </a:ln>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400" dirty="0" smtClean="0"/>
              <a:t>Pr   </a:t>
            </a:r>
            <a:r>
              <a:rPr lang="fr-FR" sz="1400" dirty="0" smtClean="0"/>
              <a:t>TITI A., </a:t>
            </a:r>
            <a:r>
              <a:rPr lang="fr-FR" sz="1400" dirty="0" smtClean="0"/>
              <a:t>l’</a:t>
            </a:r>
            <a:r>
              <a:rPr lang="fr-FR" sz="1400" dirty="0" err="1" smtClean="0"/>
              <a:t>oestrose</a:t>
            </a:r>
            <a:r>
              <a:rPr lang="fr-FR" sz="1400" dirty="0" smtClean="0"/>
              <a:t> ovine, </a:t>
            </a:r>
            <a:r>
              <a:rPr lang="fr-FR" sz="1400" dirty="0" smtClean="0"/>
              <a:t>3</a:t>
            </a:r>
            <a:r>
              <a:rPr lang="fr-FR" sz="1400" baseline="30000" dirty="0" smtClean="0"/>
              <a:t>ème</a:t>
            </a:r>
            <a:r>
              <a:rPr lang="fr-FR" sz="1400" dirty="0" smtClean="0"/>
              <a:t> </a:t>
            </a:r>
            <a:r>
              <a:rPr lang="fr-FR" sz="1400" dirty="0" smtClean="0"/>
              <a:t>A  </a:t>
            </a:r>
            <a:r>
              <a:rPr lang="fr-FR" sz="1400" dirty="0" smtClean="0"/>
              <a:t>D.V</a:t>
            </a:r>
            <a:r>
              <a:rPr lang="fr-FR" sz="1400" dirty="0" smtClean="0"/>
              <a:t>, </a:t>
            </a:r>
            <a:r>
              <a:rPr lang="fr-FR" sz="1400" dirty="0" smtClean="0"/>
              <a:t>2022-/2023</a:t>
            </a:r>
            <a:endParaRPr lang="fr-FR" sz="1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143768" y="0"/>
            <a:ext cx="2000232" cy="307777"/>
          </a:xfrm>
          <a:prstGeom prst="rect">
            <a:avLst/>
          </a:prstGeom>
          <a:noFill/>
          <a:ln>
            <a:solidFill>
              <a:srgbClr val="FFFF00"/>
            </a:solidFill>
          </a:ln>
        </p:spPr>
        <p:txBody>
          <a:bodyPr wrap="square" rtlCol="0">
            <a:spAutoFit/>
          </a:bodyPr>
          <a:lstStyle/>
          <a:p>
            <a:r>
              <a:rPr lang="fr-FR" sz="1400" b="1" dirty="0" err="1" smtClean="0">
                <a:solidFill>
                  <a:srgbClr val="FFFF00"/>
                </a:solidFill>
                <a:latin typeface="Arial" pitchFamily="34" charset="0"/>
                <a:cs typeface="Arial" pitchFamily="34" charset="0"/>
              </a:rPr>
              <a:t>Œstrose</a:t>
            </a:r>
            <a:r>
              <a:rPr lang="fr-FR" sz="1400" b="1" dirty="0" smtClean="0">
                <a:solidFill>
                  <a:srgbClr val="FFFF00"/>
                </a:solidFill>
                <a:latin typeface="Arial" pitchFamily="34" charset="0"/>
                <a:cs typeface="Arial" pitchFamily="34" charset="0"/>
              </a:rPr>
              <a:t>  ovine</a:t>
            </a:r>
            <a:endParaRPr lang="fr-FR" sz="1400" b="1" dirty="0">
              <a:solidFill>
                <a:srgbClr val="FFFF00"/>
              </a:solidFill>
              <a:latin typeface="Arial" pitchFamily="34" charset="0"/>
              <a:cs typeface="Arial" pitchFamily="34" charset="0"/>
            </a:endParaRPr>
          </a:p>
        </p:txBody>
      </p:sp>
      <p:sp>
        <p:nvSpPr>
          <p:cNvPr id="17409" name="Rectangle 1"/>
          <p:cNvSpPr>
            <a:spLocks noChangeArrowheads="1"/>
          </p:cNvSpPr>
          <p:nvPr/>
        </p:nvSpPr>
        <p:spPr bwMode="auto">
          <a:xfrm>
            <a:off x="214282" y="785794"/>
            <a:ext cx="6572296" cy="5386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Etiologie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400" b="1" i="1" u="none" strike="noStrike" cap="none" normalizeH="0" baseline="0" dirty="0" smtClean="0">
                <a:ln>
                  <a:noFill/>
                </a:ln>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Etude du parasite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0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400" b="1" i="0" u="sng" strike="noStrike" cap="none" normalizeH="0" baseline="0" dirty="0" smtClean="0">
                <a:ln>
                  <a:noFill/>
                </a:ln>
                <a:solidFill>
                  <a:srgbClr val="FFFF00"/>
                </a:solidFill>
                <a:effectLst/>
                <a:latin typeface="Arial" pitchFamily="34" charset="0"/>
                <a:ea typeface="Times New Roman" pitchFamily="18" charset="0"/>
                <a:cs typeface="Arial" pitchFamily="34" charset="0"/>
              </a:rPr>
              <a:t>Systématique</a:t>
            </a:r>
            <a:r>
              <a:rPr kumimoji="0" lang="fr-FR" sz="2000" b="1"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200" b="0" i="0" u="none" strike="noStrike" cap="none" normalizeH="0" baseline="0" dirty="0" smtClean="0">
              <a:ln>
                <a:noFill/>
              </a:ln>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fr-FR" sz="2400" b="1" i="1" u="none" strike="noStrike" cap="none" normalizeH="0" baseline="0" dirty="0" smtClean="0">
                <a:ln>
                  <a:noFill/>
                </a:ln>
                <a:effectLst/>
                <a:latin typeface="Arial" pitchFamily="34" charset="0"/>
                <a:ea typeface="Times New Roman" pitchFamily="18" charset="0"/>
                <a:cs typeface="Arial" pitchFamily="34" charset="0"/>
              </a:rPr>
              <a:t>Embranchement : Arthropodes</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fr-FR" sz="2400" b="1" i="1" u="none" strike="noStrike" cap="none" normalizeH="0" baseline="0" dirty="0" smtClean="0">
                <a:ln>
                  <a:noFill/>
                </a:ln>
                <a:effectLst/>
                <a:latin typeface="Arial" pitchFamily="34" charset="0"/>
                <a:ea typeface="Times New Roman" pitchFamily="18" charset="0"/>
                <a:cs typeface="Arial" pitchFamily="34" charset="0"/>
              </a:rPr>
              <a:t>Sous embranchements :Mandibulates</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fr-FR" sz="2400" b="1" i="1" u="none" strike="noStrike" cap="none" normalizeH="0" baseline="0" dirty="0" smtClean="0">
                <a:ln>
                  <a:noFill/>
                </a:ln>
                <a:effectLst/>
                <a:latin typeface="Arial" pitchFamily="34" charset="0"/>
                <a:ea typeface="Times New Roman" pitchFamily="18" charset="0"/>
                <a:cs typeface="Arial" pitchFamily="34" charset="0"/>
              </a:rPr>
              <a:t>Classe : Insectes</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fr-FR" sz="2400" b="1" i="1" u="none" strike="noStrike" cap="none" normalizeH="0" baseline="0" dirty="0" smtClean="0">
                <a:ln>
                  <a:noFill/>
                </a:ln>
                <a:effectLst/>
                <a:latin typeface="Arial" pitchFamily="34" charset="0"/>
                <a:ea typeface="Times New Roman" pitchFamily="18" charset="0"/>
                <a:cs typeface="Arial" pitchFamily="34" charset="0"/>
              </a:rPr>
              <a:t>Ordre : Diptères</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fr-FR" sz="2400" b="1" i="1" u="none" strike="noStrike" cap="none" normalizeH="0" baseline="0" dirty="0" smtClean="0">
                <a:ln>
                  <a:noFill/>
                </a:ln>
                <a:effectLst/>
                <a:latin typeface="Arial" pitchFamily="34" charset="0"/>
                <a:ea typeface="Times New Roman" pitchFamily="18" charset="0"/>
                <a:cs typeface="Arial" pitchFamily="34" charset="0"/>
              </a:rPr>
              <a:t>Sous ordre :Brachycères</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fr-FR" sz="2400" b="1" i="1" u="none" strike="noStrike" cap="none" normalizeH="0" baseline="0" dirty="0" smtClean="0">
                <a:ln>
                  <a:noFill/>
                </a:ln>
                <a:effectLst/>
                <a:latin typeface="Arial" pitchFamily="34" charset="0"/>
                <a:ea typeface="Times New Roman" pitchFamily="18" charset="0"/>
                <a:cs typeface="Arial" pitchFamily="34" charset="0"/>
              </a:rPr>
              <a:t>Groupe : </a:t>
            </a:r>
            <a:r>
              <a:rPr kumimoji="0" lang="fr-FR" sz="2400" b="1" i="1" u="none" strike="noStrike" cap="none" normalizeH="0" baseline="0" dirty="0" err="1" smtClean="0">
                <a:ln>
                  <a:noFill/>
                </a:ln>
                <a:effectLst/>
                <a:latin typeface="Arial" pitchFamily="34" charset="0"/>
                <a:ea typeface="Times New Roman" pitchFamily="18" charset="0"/>
                <a:cs typeface="Arial" pitchFamily="34" charset="0"/>
              </a:rPr>
              <a:t>Cycloraphes</a:t>
            </a:r>
            <a:endParaRPr kumimoji="0" lang="fr-FR" sz="2400" b="1" i="1" u="none" strike="noStrike" cap="none" normalizeH="0" baseline="0" dirty="0" smtClean="0">
              <a:ln>
                <a:noFill/>
              </a:ln>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fr-FR" sz="2400" b="1" i="1" u="none" strike="noStrike" cap="none" normalizeH="0" baseline="0" dirty="0" smtClean="0">
                <a:ln>
                  <a:noFill/>
                </a:ln>
                <a:effectLst/>
                <a:latin typeface="Arial" pitchFamily="34" charset="0"/>
                <a:ea typeface="Times New Roman" pitchFamily="18" charset="0"/>
                <a:cs typeface="Arial" pitchFamily="34" charset="0"/>
              </a:rPr>
              <a:t>Famille : </a:t>
            </a:r>
            <a:r>
              <a:rPr kumimoji="0" lang="fr-FR" sz="2400" b="1" i="1" u="none" strike="noStrike" cap="none" normalizeH="0" baseline="0" dirty="0" err="1" smtClean="0">
                <a:ln>
                  <a:noFill/>
                </a:ln>
                <a:effectLst/>
                <a:latin typeface="Arial" pitchFamily="34" charset="0"/>
                <a:ea typeface="Times New Roman" pitchFamily="18" charset="0"/>
                <a:cs typeface="Arial" pitchFamily="34" charset="0"/>
              </a:rPr>
              <a:t>Oestridés</a:t>
            </a:r>
            <a:endParaRPr kumimoji="0" lang="fr-FR" sz="2400" b="1" i="1" u="none" strike="noStrike" cap="none" normalizeH="0" baseline="0" dirty="0" smtClean="0">
              <a:ln>
                <a:noFill/>
              </a:ln>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fr-FR" sz="2400" b="1" i="1" u="none" strike="noStrike" cap="none" normalizeH="0" baseline="0" dirty="0" smtClean="0">
                <a:ln>
                  <a:noFill/>
                </a:ln>
                <a:effectLst/>
                <a:latin typeface="Arial" pitchFamily="34" charset="0"/>
                <a:ea typeface="Times New Roman" pitchFamily="18" charset="0"/>
                <a:cs typeface="Arial" pitchFamily="34" charset="0"/>
              </a:rPr>
              <a:t>Genre : </a:t>
            </a:r>
            <a:r>
              <a:rPr kumimoji="0" lang="fr-FR" sz="2400" b="1" i="1" u="none" strike="noStrike" cap="none" normalizeH="0" baseline="0" dirty="0" err="1" smtClean="0">
                <a:ln>
                  <a:noFill/>
                </a:ln>
                <a:effectLst/>
                <a:latin typeface="Arial" pitchFamily="34" charset="0"/>
                <a:ea typeface="Times New Roman" pitchFamily="18" charset="0"/>
                <a:cs typeface="Arial" pitchFamily="34" charset="0"/>
              </a:rPr>
              <a:t>Oestrus</a:t>
            </a:r>
            <a:endParaRPr kumimoji="0" lang="fr-FR" sz="2400" b="1" i="1" u="none" strike="noStrike" cap="none" normalizeH="0" baseline="0" dirty="0" smtClean="0">
              <a:ln>
                <a:noFill/>
              </a:ln>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fr-FR" sz="2400" b="1" i="1" u="none" strike="noStrike" cap="none" normalizeH="0" baseline="0" dirty="0" smtClean="0">
                <a:ln>
                  <a:noFill/>
                </a:ln>
                <a:effectLst/>
                <a:latin typeface="Arial" pitchFamily="34" charset="0"/>
                <a:ea typeface="Times New Roman" pitchFamily="18" charset="0"/>
                <a:cs typeface="Arial" pitchFamily="34" charset="0"/>
              </a:rPr>
              <a:t>Espèce : </a:t>
            </a:r>
            <a:r>
              <a:rPr kumimoji="0" lang="fr-FR" sz="2400" b="1" i="1" u="none" strike="noStrike" cap="none" normalizeH="0" baseline="0" dirty="0" err="1" smtClean="0">
                <a:ln>
                  <a:noFill/>
                </a:ln>
                <a:effectLst/>
                <a:latin typeface="Arial" pitchFamily="34" charset="0"/>
                <a:ea typeface="Times New Roman" pitchFamily="18" charset="0"/>
                <a:cs typeface="Arial" pitchFamily="34" charset="0"/>
              </a:rPr>
              <a:t>Oestrus</a:t>
            </a:r>
            <a:r>
              <a:rPr kumimoji="0" lang="fr-FR" sz="2400" b="1" i="1" u="none" strike="noStrike" cap="none" normalizeH="0" baseline="0" dirty="0" smtClean="0">
                <a:ln>
                  <a:noFill/>
                </a:ln>
                <a:effectLst/>
                <a:latin typeface="Arial" pitchFamily="34" charset="0"/>
                <a:ea typeface="Times New Roman" pitchFamily="18" charset="0"/>
                <a:cs typeface="Arial" pitchFamily="34" charset="0"/>
              </a:rPr>
              <a:t> </a:t>
            </a:r>
            <a:r>
              <a:rPr kumimoji="0" lang="fr-FR" sz="2400" b="1" i="1" u="none" strike="noStrike" cap="none" normalizeH="0" baseline="0" dirty="0" err="1" smtClean="0">
                <a:ln>
                  <a:noFill/>
                </a:ln>
                <a:effectLst/>
                <a:latin typeface="Arial" pitchFamily="34" charset="0"/>
                <a:ea typeface="Times New Roman" pitchFamily="18" charset="0"/>
                <a:cs typeface="Arial" pitchFamily="34" charset="0"/>
              </a:rPr>
              <a:t>ovis</a:t>
            </a:r>
            <a:endParaRPr kumimoji="0" lang="fr-FR" sz="2400" b="0" i="1" u="none" strike="noStrike" cap="none" normalizeH="0" baseline="0" dirty="0" smtClean="0">
              <a:ln>
                <a:noFill/>
              </a:ln>
              <a:effectLst/>
              <a:latin typeface="Arial" pitchFamily="34" charset="0"/>
              <a:cs typeface="Arial" pitchFamily="34" charset="0"/>
            </a:endParaRPr>
          </a:p>
        </p:txBody>
      </p:sp>
      <p:sp>
        <p:nvSpPr>
          <p:cNvPr id="6" name="ZoneTexte 5"/>
          <p:cNvSpPr txBox="1"/>
          <p:nvPr/>
        </p:nvSpPr>
        <p:spPr>
          <a:xfrm>
            <a:off x="4643422" y="6550223"/>
            <a:ext cx="4500578" cy="307777"/>
          </a:xfrm>
          <a:prstGeom prst="rect">
            <a:avLst/>
          </a:prstGeom>
          <a:noFill/>
          <a:ln>
            <a:solidFill>
              <a:srgbClr val="FFFF00"/>
            </a:solidFill>
          </a:ln>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400" dirty="0" smtClean="0"/>
              <a:t>Pr   </a:t>
            </a:r>
            <a:r>
              <a:rPr lang="fr-FR" sz="1400" dirty="0" smtClean="0"/>
              <a:t>TITI A., </a:t>
            </a:r>
            <a:r>
              <a:rPr lang="fr-FR" sz="1400" dirty="0" smtClean="0"/>
              <a:t>l’</a:t>
            </a:r>
            <a:r>
              <a:rPr lang="fr-FR" sz="1400" dirty="0" err="1" smtClean="0"/>
              <a:t>oestrose</a:t>
            </a:r>
            <a:r>
              <a:rPr lang="fr-FR" sz="1400" dirty="0" smtClean="0"/>
              <a:t> ovine, </a:t>
            </a:r>
            <a:r>
              <a:rPr lang="fr-FR" sz="1400" dirty="0" smtClean="0"/>
              <a:t>3</a:t>
            </a:r>
            <a:r>
              <a:rPr lang="fr-FR" sz="1400" baseline="30000" dirty="0" smtClean="0"/>
              <a:t>ème</a:t>
            </a:r>
            <a:r>
              <a:rPr lang="fr-FR" sz="1400" dirty="0" smtClean="0"/>
              <a:t> </a:t>
            </a:r>
            <a:r>
              <a:rPr lang="fr-FR" sz="1400" dirty="0" smtClean="0"/>
              <a:t>A  </a:t>
            </a:r>
            <a:r>
              <a:rPr lang="fr-FR" sz="1400" dirty="0" smtClean="0"/>
              <a:t>D.V</a:t>
            </a:r>
            <a:r>
              <a:rPr lang="fr-FR" sz="1400" dirty="0" smtClean="0"/>
              <a:t>, </a:t>
            </a:r>
            <a:r>
              <a:rPr lang="fr-FR" sz="1400" dirty="0" smtClean="0"/>
              <a:t>2022-/2023</a:t>
            </a:r>
            <a:endParaRPr lang="fr-FR"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251520" y="571480"/>
            <a:ext cx="8429652"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FF00"/>
                </a:solidFill>
                <a:latin typeface="Arial" pitchFamily="34" charset="0"/>
                <a:ea typeface="Times New Roman" pitchFamily="18" charset="0"/>
                <a:cs typeface="Arial" pitchFamily="34" charset="0"/>
              </a:rPr>
              <a:t>Morphologie des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200" b="0" i="0" u="none" strike="noStrike" cap="none" normalizeH="0" baseline="0" dirty="0" smtClean="0">
              <a:ln>
                <a:noFill/>
              </a:ln>
              <a:solidFill>
                <a:schemeClr val="tx1"/>
              </a:solidFill>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400" b="1" i="1" u="sng" strike="noStrike" cap="none" normalizeH="0" baseline="0" dirty="0" smtClean="0">
                <a:ln>
                  <a:noFill/>
                </a:ln>
                <a:solidFill>
                  <a:srgbClr val="FFC000"/>
                </a:solidFill>
                <a:latin typeface="Arial" pitchFamily="34" charset="0"/>
                <a:ea typeface="Times New Roman" pitchFamily="18" charset="0"/>
                <a:cs typeface="Arial" pitchFamily="34" charset="0"/>
              </a:rPr>
              <a:t>Mouches adultes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Ce sont des mouches non parasites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Appartiennent à la famille des </a:t>
            </a:r>
            <a:r>
              <a:rPr kumimoji="0" lang="fr-FR" sz="2400" b="1" i="0" u="none" strike="noStrike" cap="none" normalizeH="0" baseline="0" dirty="0" err="1"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oestridés</a:t>
            </a:r>
            <a:r>
              <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 (pièces buccales très atrophiées donc  ne se nourrissent pas)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Mesurent 10 à 12 mm, et sont Gris brunâtres</a:t>
            </a:r>
            <a:r>
              <a:rPr kumimoji="0" lang="fr-FR" sz="2400" b="1" i="0" u="none" strike="noStrike" cap="none" normalizeH="0" baseline="0" dirty="0" smtClean="0">
                <a:ln>
                  <a:noFill/>
                </a:ln>
                <a:effectLst>
                  <a:outerShdw blurRad="38100" dist="38100" dir="2700000" algn="tl">
                    <a:srgbClr val="000000">
                      <a:alpha val="43137"/>
                    </a:srgbClr>
                  </a:outerShdw>
                </a:effectLst>
                <a:latin typeface="Verdana" pitchFamily="34" charset="0"/>
                <a:ea typeface="Times New Roman" pitchFamily="18" charset="0"/>
                <a:cs typeface="Arial" pitchFamily="34" charset="0"/>
              </a:rPr>
              <a:t> </a:t>
            </a:r>
            <a:r>
              <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SimSun" pitchFamily="2" charset="-122"/>
                <a:cs typeface="Arial" pitchFamily="34" charset="0"/>
              </a:rPr>
              <a:t>à tête globuleuse</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SimSun" pitchFamily="2" charset="-122"/>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1" i="0" u="none" strike="noStrike" cap="none" normalizeH="0" baseline="0" dirty="0" smtClean="0">
                <a:ln>
                  <a:noFill/>
                </a:ln>
                <a:effectLst>
                  <a:outerShdw blurRad="38100" dist="38100" dir="2700000" algn="tl">
                    <a:srgbClr val="000000">
                      <a:alpha val="43137"/>
                    </a:srgbClr>
                  </a:outerShdw>
                </a:effectLst>
                <a:latin typeface="Arial" pitchFamily="34" charset="0"/>
                <a:ea typeface="Times New Roman" pitchFamily="18" charset="0"/>
                <a:cs typeface="Arial" pitchFamily="34" charset="0"/>
              </a:rPr>
              <a:t>Vivent  une semaine à 15 jours et sont actives aux heures chaudes de la journée</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p:txBody>
      </p:sp>
      <p:sp>
        <p:nvSpPr>
          <p:cNvPr id="5" name="Rectangle 4"/>
          <p:cNvSpPr/>
          <p:nvPr/>
        </p:nvSpPr>
        <p:spPr>
          <a:xfrm>
            <a:off x="7305035" y="0"/>
            <a:ext cx="1838965" cy="369332"/>
          </a:xfrm>
          <a:prstGeom prst="rect">
            <a:avLst/>
          </a:prstGeom>
          <a:ln>
            <a:solidFill>
              <a:srgbClr val="FFFF00"/>
            </a:solidFill>
          </a:ln>
        </p:spPr>
        <p:txBody>
          <a:bodyPr wrap="none">
            <a:spAutoFit/>
          </a:bodyPr>
          <a:lstStyle/>
          <a:p>
            <a:r>
              <a:rPr lang="fr-FR" b="1" dirty="0" err="1" smtClean="0">
                <a:solidFill>
                  <a:srgbClr val="FFFF00"/>
                </a:solidFill>
                <a:latin typeface="Arial" pitchFamily="34" charset="0"/>
                <a:cs typeface="Arial" pitchFamily="34" charset="0"/>
              </a:rPr>
              <a:t>Œstrose</a:t>
            </a:r>
            <a:r>
              <a:rPr lang="fr-FR" b="1" dirty="0" smtClean="0">
                <a:solidFill>
                  <a:srgbClr val="FFFF00"/>
                </a:solidFill>
                <a:latin typeface="Arial" pitchFamily="34" charset="0"/>
                <a:cs typeface="Arial" pitchFamily="34" charset="0"/>
              </a:rPr>
              <a:t>  ovine</a:t>
            </a:r>
            <a:endParaRPr lang="fr-FR" b="1" dirty="0">
              <a:solidFill>
                <a:srgbClr val="FFFF00"/>
              </a:solidFill>
              <a:latin typeface="Arial" pitchFamily="34" charset="0"/>
              <a:cs typeface="Arial" pitchFamily="34" charset="0"/>
            </a:endParaRPr>
          </a:p>
        </p:txBody>
      </p:sp>
      <p:sp>
        <p:nvSpPr>
          <p:cNvPr id="6" name="ZoneTexte 5"/>
          <p:cNvSpPr txBox="1"/>
          <p:nvPr/>
        </p:nvSpPr>
        <p:spPr>
          <a:xfrm>
            <a:off x="4643422" y="6550223"/>
            <a:ext cx="4500578" cy="307777"/>
          </a:xfrm>
          <a:prstGeom prst="rect">
            <a:avLst/>
          </a:prstGeom>
          <a:noFill/>
          <a:ln>
            <a:solidFill>
              <a:srgbClr val="FFFF00"/>
            </a:solidFill>
          </a:ln>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400" dirty="0" smtClean="0"/>
              <a:t>Pr   </a:t>
            </a:r>
            <a:r>
              <a:rPr lang="fr-FR" sz="1400" dirty="0" smtClean="0"/>
              <a:t>TITI A., </a:t>
            </a:r>
            <a:r>
              <a:rPr lang="fr-FR" sz="1400" dirty="0" smtClean="0"/>
              <a:t>l’</a:t>
            </a:r>
            <a:r>
              <a:rPr lang="fr-FR" sz="1400" dirty="0" err="1" smtClean="0"/>
              <a:t>oestrose</a:t>
            </a:r>
            <a:r>
              <a:rPr lang="fr-FR" sz="1400" dirty="0" smtClean="0"/>
              <a:t> ovine, </a:t>
            </a:r>
            <a:r>
              <a:rPr lang="fr-FR" sz="1400" dirty="0" smtClean="0"/>
              <a:t>3</a:t>
            </a:r>
            <a:r>
              <a:rPr lang="fr-FR" sz="1400" baseline="30000" dirty="0" smtClean="0"/>
              <a:t>ème</a:t>
            </a:r>
            <a:r>
              <a:rPr lang="fr-FR" sz="1400" dirty="0" smtClean="0"/>
              <a:t> </a:t>
            </a:r>
            <a:r>
              <a:rPr lang="fr-FR" sz="1400" dirty="0" smtClean="0"/>
              <a:t>A  </a:t>
            </a:r>
            <a:r>
              <a:rPr lang="fr-FR" sz="1400" dirty="0" smtClean="0"/>
              <a:t>D.V</a:t>
            </a:r>
            <a:r>
              <a:rPr lang="fr-FR" sz="1400" dirty="0" smtClean="0"/>
              <a:t>, </a:t>
            </a:r>
            <a:r>
              <a:rPr lang="fr-FR" sz="1400" dirty="0" smtClean="0"/>
              <a:t>2022-/2023</a:t>
            </a:r>
            <a:endParaRPr lang="fr-FR"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0" y="94250"/>
            <a:ext cx="8858280" cy="66787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1" u="sng" strike="noStrike" cap="none" normalizeH="0" baseline="0" dirty="0" smtClean="0">
                <a:ln>
                  <a:noFill/>
                </a:ln>
                <a:solidFill>
                  <a:srgbClr val="FFC0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Larve L3 </a:t>
            </a:r>
          </a:p>
          <a:p>
            <a:pPr marL="0" marR="0" lvl="0" indent="0" algn="l" defTabSz="914400" rtl="0" eaLnBrk="0" fontAlgn="base" latinLnBrk="0" hangingPunct="0">
              <a:lnSpc>
                <a:spcPct val="100000"/>
              </a:lnSpc>
              <a:spcBef>
                <a:spcPct val="0"/>
              </a:spcBef>
              <a:spcAft>
                <a:spcPct val="0"/>
              </a:spcAft>
              <a:buClrTx/>
              <a:buSzTx/>
              <a:buFontTx/>
              <a:buChar char="•"/>
              <a:tabLst/>
            </a:pPr>
            <a:endParaRPr lang="fr-FR" sz="2000" b="1" dirty="0">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1" i="0" u="none" strike="noStrike" cap="none" normalizeH="0" baseline="0" dirty="0" smtClean="0">
                <a:ln>
                  <a:noFill/>
                </a:ln>
                <a:latin typeface="Arial" pitchFamily="34" charset="0"/>
                <a:ea typeface="Times New Roman" pitchFamily="18" charset="0"/>
                <a:cs typeface="Arial" pitchFamily="34" charset="0"/>
              </a:rPr>
              <a:t>Elle est hémicylindrique, et mesure jusqu’à 20 mm de longueur et jusqu’à 10 mm de largeur</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2400" b="1" i="0" u="none" strike="noStrike" cap="none" normalizeH="0" baseline="0" dirty="0" smtClean="0">
              <a:ln>
                <a:noFill/>
              </a:ln>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1" i="0" u="none" strike="noStrike" cap="none" normalizeH="0" baseline="0" dirty="0" smtClean="0">
                <a:ln>
                  <a:noFill/>
                </a:ln>
                <a:latin typeface="Arial" pitchFamily="34" charset="0"/>
                <a:ea typeface="Times New Roman" pitchFamily="18" charset="0"/>
                <a:cs typeface="Arial" pitchFamily="34" charset="0"/>
              </a:rPr>
              <a:t>Possèdent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1" i="0" u="none" strike="noStrike" cap="none" normalizeH="0" baseline="0" dirty="0" smtClean="0">
                <a:ln>
                  <a:noFill/>
                </a:ln>
                <a:latin typeface="Arial" pitchFamily="34" charset="0"/>
                <a:ea typeface="Times New Roman" pitchFamily="18" charset="0"/>
                <a:cs typeface="Arial" pitchFamily="34" charset="0"/>
              </a:rPr>
              <a:t>12 segments (11 uniquement sont visibles)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2400" b="1" i="0" u="none" strike="noStrike" cap="none" normalizeH="0" baseline="0" dirty="0" smtClean="0">
              <a:ln>
                <a:noFill/>
              </a:ln>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1" i="0" u="none" strike="noStrike" cap="none" normalizeH="0" baseline="0" dirty="0" smtClean="0">
                <a:ln>
                  <a:noFill/>
                </a:ln>
                <a:latin typeface="Arial" pitchFamily="34" charset="0"/>
                <a:ea typeface="Times New Roman" pitchFamily="18" charset="0"/>
                <a:cs typeface="Arial" pitchFamily="34" charset="0"/>
              </a:rPr>
              <a:t>Une </a:t>
            </a:r>
            <a:r>
              <a:rPr kumimoji="0" lang="fr-FR" sz="2400" b="1" i="0" u="none" strike="noStrike" cap="none" normalizeH="0" baseline="0" dirty="0" smtClean="0">
                <a:ln>
                  <a:noFill/>
                </a:ln>
                <a:solidFill>
                  <a:srgbClr val="FFFF00"/>
                </a:solidFill>
                <a:latin typeface="Arial" pitchFamily="34" charset="0"/>
                <a:ea typeface="Times New Roman" pitchFamily="18" charset="0"/>
                <a:cs typeface="Arial" pitchFamily="34" charset="0"/>
              </a:rPr>
              <a:t>bande brune dorsale</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2400" b="1" i="0" u="none" strike="noStrike" cap="none" normalizeH="0" baseline="0" dirty="0" smtClean="0">
              <a:ln>
                <a:noFill/>
              </a:ln>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1" i="0" u="none" strike="noStrike" cap="none" normalizeH="0" baseline="0" dirty="0" smtClean="0">
                <a:ln>
                  <a:noFill/>
                </a:ln>
                <a:latin typeface="Arial" pitchFamily="34" charset="0"/>
                <a:ea typeface="Times New Roman" pitchFamily="18" charset="0"/>
                <a:cs typeface="Arial" pitchFamily="34" charset="0"/>
              </a:rPr>
              <a:t>Une paire de </a:t>
            </a:r>
            <a:r>
              <a:rPr kumimoji="0" lang="fr-FR" sz="2400" b="1" i="0" u="none" strike="noStrike" cap="none" normalizeH="0" baseline="0" dirty="0" smtClean="0">
                <a:ln>
                  <a:noFill/>
                </a:ln>
                <a:solidFill>
                  <a:srgbClr val="FFFF00"/>
                </a:solidFill>
                <a:latin typeface="Arial" pitchFamily="34" charset="0"/>
                <a:ea typeface="Times New Roman" pitchFamily="18" charset="0"/>
                <a:cs typeface="Arial" pitchFamily="34" charset="0"/>
              </a:rPr>
              <a:t>crochets buccaux</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2400" b="1" i="0" u="none" strike="noStrike" cap="none" normalizeH="0" baseline="0" dirty="0" smtClean="0">
              <a:ln>
                <a:noFill/>
              </a:ln>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1" i="0" u="none" strike="noStrike" cap="none" normalizeH="0" baseline="0" dirty="0" smtClean="0">
                <a:ln>
                  <a:noFill/>
                </a:ln>
                <a:latin typeface="Arial" pitchFamily="34" charset="0"/>
                <a:ea typeface="Times New Roman" pitchFamily="18" charset="0"/>
                <a:cs typeface="Arial" pitchFamily="34" charset="0"/>
              </a:rPr>
              <a:t>Deux paires de tubercules latéraux</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2400" b="1" i="0" u="none" strike="noStrike" cap="none" normalizeH="0" baseline="0" dirty="0" smtClean="0">
              <a:ln>
                <a:noFill/>
              </a:ln>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1" i="0" u="none" strike="noStrike" cap="none" normalizeH="0" baseline="0" dirty="0" smtClean="0">
                <a:ln>
                  <a:noFill/>
                </a:ln>
                <a:latin typeface="Arial" pitchFamily="34" charset="0"/>
                <a:ea typeface="Times New Roman" pitchFamily="18" charset="0"/>
                <a:cs typeface="Arial" pitchFamily="34" charset="0"/>
              </a:rPr>
              <a:t>De très fines épines ventrales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2400" b="1" i="0" u="none" strike="noStrike" cap="none" normalizeH="0" baseline="0" dirty="0" smtClean="0">
              <a:ln>
                <a:noFill/>
              </a:ln>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1" i="0" u="none" strike="noStrike" cap="none" normalizeH="0" baseline="0" dirty="0" smtClean="0">
                <a:ln>
                  <a:noFill/>
                </a:ln>
                <a:latin typeface="Arial" pitchFamily="34" charset="0"/>
                <a:ea typeface="Times New Roman" pitchFamily="18" charset="0"/>
                <a:cs typeface="Arial" pitchFamily="34" charset="0"/>
              </a:rPr>
              <a:t>Deux </a:t>
            </a:r>
            <a:r>
              <a:rPr kumimoji="0" lang="fr-FR" sz="2400" b="1" i="0" u="none" strike="noStrike" cap="none" normalizeH="0" baseline="0" dirty="0" smtClean="0">
                <a:ln>
                  <a:noFill/>
                </a:ln>
                <a:solidFill>
                  <a:srgbClr val="FFFF00"/>
                </a:solidFill>
                <a:latin typeface="Arial" pitchFamily="34" charset="0"/>
                <a:ea typeface="Times New Roman" pitchFamily="18" charset="0"/>
                <a:cs typeface="Arial" pitchFamily="34" charset="0"/>
              </a:rPr>
              <a:t>plaques stigmatiques, en forme de  D</a:t>
            </a:r>
            <a:r>
              <a:rPr kumimoji="0" lang="fr-FR" sz="2400" b="1" i="0" u="none" strike="noStrike" cap="none" normalizeH="0" baseline="0" dirty="0" smtClean="0">
                <a:ln>
                  <a:noFill/>
                </a:ln>
                <a:latin typeface="Arial" pitchFamily="34" charset="0"/>
                <a:ea typeface="Times New Roman" pitchFamily="18" charset="0"/>
                <a:cs typeface="Arial" pitchFamily="34" charset="0"/>
              </a:rPr>
              <a:t>,  avec un bouton ventral à l’extrémité postérieure</a:t>
            </a:r>
            <a:endParaRPr kumimoji="0" lang="fr-FR" sz="2400" b="1" i="0" u="none" strike="noStrike" cap="none" normalizeH="0" baseline="0" dirty="0" smtClean="0">
              <a:ln>
                <a:noFill/>
              </a:ln>
              <a:latin typeface="Arial" pitchFamily="34" charset="0"/>
              <a:cs typeface="Arial" pitchFamily="34" charset="0"/>
            </a:endParaRPr>
          </a:p>
        </p:txBody>
      </p:sp>
      <p:sp>
        <p:nvSpPr>
          <p:cNvPr id="4" name="Rectangle 3"/>
          <p:cNvSpPr/>
          <p:nvPr/>
        </p:nvSpPr>
        <p:spPr>
          <a:xfrm>
            <a:off x="7305035" y="0"/>
            <a:ext cx="1838965" cy="369332"/>
          </a:xfrm>
          <a:prstGeom prst="rect">
            <a:avLst/>
          </a:prstGeom>
          <a:ln>
            <a:solidFill>
              <a:srgbClr val="FFFF00"/>
            </a:solidFill>
          </a:ln>
        </p:spPr>
        <p:txBody>
          <a:bodyPr wrap="none">
            <a:spAutoFit/>
          </a:bodyPr>
          <a:lstStyle/>
          <a:p>
            <a:r>
              <a:rPr lang="fr-FR" b="1" dirty="0" err="1" smtClean="0">
                <a:solidFill>
                  <a:srgbClr val="FFFF00"/>
                </a:solidFill>
                <a:latin typeface="Arial" pitchFamily="34" charset="0"/>
                <a:cs typeface="Arial" pitchFamily="34" charset="0"/>
              </a:rPr>
              <a:t>Œstrose</a:t>
            </a:r>
            <a:r>
              <a:rPr lang="fr-FR" b="1" dirty="0" smtClean="0">
                <a:solidFill>
                  <a:srgbClr val="FFFF00"/>
                </a:solidFill>
                <a:latin typeface="Arial" pitchFamily="34" charset="0"/>
                <a:cs typeface="Arial" pitchFamily="34" charset="0"/>
              </a:rPr>
              <a:t>  ovine</a:t>
            </a:r>
            <a:endParaRPr lang="fr-FR" b="1" dirty="0">
              <a:solidFill>
                <a:srgbClr val="FFFF00"/>
              </a:solidFill>
              <a:latin typeface="Arial" pitchFamily="34" charset="0"/>
              <a:cs typeface="Arial" pitchFamily="34" charset="0"/>
            </a:endParaRPr>
          </a:p>
        </p:txBody>
      </p:sp>
      <p:sp>
        <p:nvSpPr>
          <p:cNvPr id="5" name="ZoneTexte 4"/>
          <p:cNvSpPr txBox="1"/>
          <p:nvPr/>
        </p:nvSpPr>
        <p:spPr>
          <a:xfrm>
            <a:off x="4643422" y="6550223"/>
            <a:ext cx="4500578" cy="307777"/>
          </a:xfrm>
          <a:prstGeom prst="rect">
            <a:avLst/>
          </a:prstGeom>
          <a:noFill/>
          <a:ln>
            <a:solidFill>
              <a:srgbClr val="FFFF00"/>
            </a:solidFill>
          </a:ln>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400" dirty="0" smtClean="0"/>
              <a:t>Pr   </a:t>
            </a:r>
            <a:r>
              <a:rPr lang="fr-FR" sz="1400" dirty="0" smtClean="0"/>
              <a:t>TITI A., </a:t>
            </a:r>
            <a:r>
              <a:rPr lang="fr-FR" sz="1400" dirty="0" smtClean="0"/>
              <a:t>l’</a:t>
            </a:r>
            <a:r>
              <a:rPr lang="fr-FR" sz="1400" dirty="0" err="1" smtClean="0"/>
              <a:t>oestrose</a:t>
            </a:r>
            <a:r>
              <a:rPr lang="fr-FR" sz="1400" dirty="0" smtClean="0"/>
              <a:t> ovine, </a:t>
            </a:r>
            <a:r>
              <a:rPr lang="fr-FR" sz="1400" dirty="0" smtClean="0"/>
              <a:t>3</a:t>
            </a:r>
            <a:r>
              <a:rPr lang="fr-FR" sz="1400" baseline="30000" dirty="0" smtClean="0"/>
              <a:t>ème</a:t>
            </a:r>
            <a:r>
              <a:rPr lang="fr-FR" sz="1400" dirty="0" smtClean="0"/>
              <a:t> </a:t>
            </a:r>
            <a:r>
              <a:rPr lang="fr-FR" sz="1400" dirty="0" smtClean="0"/>
              <a:t>A  </a:t>
            </a:r>
            <a:r>
              <a:rPr lang="fr-FR" sz="1400" dirty="0" smtClean="0"/>
              <a:t>D.V</a:t>
            </a:r>
            <a:r>
              <a:rPr lang="fr-FR" sz="1400" dirty="0" smtClean="0"/>
              <a:t>, </a:t>
            </a:r>
            <a:r>
              <a:rPr lang="fr-FR" sz="1400" dirty="0" smtClean="0"/>
              <a:t>2022-/2023</a:t>
            </a:r>
            <a:endParaRPr lang="fr-FR"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04" y="369748"/>
            <a:ext cx="8643998" cy="3539430"/>
          </a:xfrm>
          <a:prstGeom prst="rect">
            <a:avLst/>
          </a:prstGeom>
        </p:spPr>
        <p:txBody>
          <a:bodyPr wrap="square">
            <a:spAutoFit/>
          </a:bodyPr>
          <a:lstStyle/>
          <a:p>
            <a:pPr lvl="0" eaLnBrk="0" fontAlgn="base" hangingPunct="0">
              <a:spcBef>
                <a:spcPct val="0"/>
              </a:spcBef>
              <a:spcAft>
                <a:spcPct val="0"/>
              </a:spcAft>
            </a:pPr>
            <a:r>
              <a:rPr lang="fr-FR" sz="2400" b="1" i="1" u="sng" dirty="0" smtClean="0">
                <a:solidFill>
                  <a:srgbClr val="FFC0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Larve L1 </a:t>
            </a:r>
          </a:p>
          <a:p>
            <a:pPr lvl="0" eaLnBrk="0" fontAlgn="base" hangingPunct="0">
              <a:spcBef>
                <a:spcPct val="0"/>
              </a:spcBef>
              <a:spcAft>
                <a:spcPct val="0"/>
              </a:spcAft>
              <a:buFontTx/>
              <a:buChar char="•"/>
            </a:pP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Elle est fusiforme, et mesure1.3 mm</a:t>
            </a:r>
          </a:p>
          <a:p>
            <a:pPr lvl="0" eaLnBrk="0" fontAlgn="base" hangingPunct="0">
              <a:spcBef>
                <a:spcPct val="0"/>
              </a:spcBef>
              <a:spcAft>
                <a:spcPct val="0"/>
              </a:spcAft>
              <a:buFontTx/>
              <a:buChar char="•"/>
            </a:pP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Possède une paire de </a:t>
            </a:r>
            <a:r>
              <a:rPr lang="fr-FR" sz="2400" b="1" dirty="0" smtClean="0">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crochets buccaux</a:t>
            </a: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 bien développés, et une rangée d’épines sur la face ventrale</a:t>
            </a:r>
          </a:p>
          <a:p>
            <a:pPr lvl="0" eaLnBrk="0" fontAlgn="base" hangingPunct="0">
              <a:spcBef>
                <a:spcPct val="0"/>
              </a:spcBef>
              <a:spcAft>
                <a:spcPct val="0"/>
              </a:spcAft>
              <a:buFontTx/>
              <a:buChar char="•"/>
            </a:pPr>
            <a:endParaRPr lang="fr-FR"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a:p>
            <a:pPr lvl="0" eaLnBrk="0" fontAlgn="base" hangingPunct="0">
              <a:spcBef>
                <a:spcPct val="0"/>
              </a:spcBef>
              <a:spcAft>
                <a:spcPct val="0"/>
              </a:spcAft>
              <a:buFontTx/>
              <a:buChar char="•"/>
            </a:pPr>
            <a:endParaRPr lang="fr-FR" sz="1400" dirty="0" smtClean="0">
              <a:latin typeface="Arial" pitchFamily="34" charset="0"/>
              <a:ea typeface="Times New Roman" pitchFamily="18" charset="0"/>
              <a:cs typeface="Arial" pitchFamily="34" charset="0"/>
            </a:endParaRPr>
          </a:p>
          <a:p>
            <a:pPr lvl="0" eaLnBrk="0" fontAlgn="base" hangingPunct="0">
              <a:spcBef>
                <a:spcPct val="0"/>
              </a:spcBef>
              <a:spcAft>
                <a:spcPct val="0"/>
              </a:spcAft>
            </a:pPr>
            <a:r>
              <a:rPr lang="fr-FR" sz="2400" b="1" i="1" u="sng" dirty="0" smtClean="0">
                <a:solidFill>
                  <a:srgbClr val="FFC0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Larve L2 </a:t>
            </a:r>
            <a:endParaRPr lang="fr-FR" sz="2400" i="1" u="sng" dirty="0" smtClean="0">
              <a:solidFill>
                <a:srgbClr val="FFC0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a:p>
            <a:pPr lvl="0" eaLnBrk="0" fontAlgn="base" hangingPunct="0">
              <a:spcBef>
                <a:spcPct val="0"/>
              </a:spcBef>
              <a:spcAft>
                <a:spcPct val="0"/>
              </a:spcAft>
              <a:buFontTx/>
              <a:buChar char="•"/>
            </a:pP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Elle est cylindrique</a:t>
            </a:r>
          </a:p>
          <a:p>
            <a:pPr lvl="0" eaLnBrk="0" fontAlgn="base" hangingPunct="0">
              <a:spcBef>
                <a:spcPct val="0"/>
              </a:spcBef>
              <a:spcAft>
                <a:spcPct val="0"/>
              </a:spcAft>
              <a:buFontTx/>
              <a:buChar char="•"/>
            </a:pP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Meure 3.5 à 12 mm-</a:t>
            </a:r>
          </a:p>
          <a:p>
            <a:pPr lvl="0" eaLnBrk="0" fontAlgn="base" hangingPunct="0">
              <a:spcBef>
                <a:spcPct val="0"/>
              </a:spcBef>
              <a:spcAft>
                <a:spcPct val="0"/>
              </a:spcAft>
              <a:buFontTx/>
              <a:buChar char="•"/>
            </a:pP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Possède des </a:t>
            </a:r>
            <a:r>
              <a:rPr lang="fr-FR" sz="2400" b="1" dirty="0" smtClean="0">
                <a:solidFill>
                  <a:srgbClr val="FFFF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crochets buccaux </a:t>
            </a:r>
            <a:r>
              <a:rPr lang="fr-FR" sz="2400" b="1" dirty="0" smtClean="0">
                <a:effectLst>
                  <a:outerShdw blurRad="38100" dist="38100" dir="2700000" algn="tl">
                    <a:srgbClr val="000000">
                      <a:alpha val="43137"/>
                    </a:srgbClr>
                  </a:outerShdw>
                </a:effectLst>
                <a:latin typeface="Arial" pitchFamily="34" charset="0"/>
                <a:ea typeface="Times New Roman" pitchFamily="18" charset="0"/>
                <a:cs typeface="Arial" pitchFamily="34" charset="0"/>
              </a:rPr>
              <a:t>et des pies ventrales</a:t>
            </a:r>
            <a:endParaRPr lang="fr-FR" sz="2400" b="1" dirty="0" smtClean="0">
              <a:effectLst>
                <a:outerShdw blurRad="38100" dist="38100" dir="2700000" algn="tl">
                  <a:srgbClr val="000000">
                    <a:alpha val="43137"/>
                  </a:srgbClr>
                </a:outerShdw>
              </a:effectLst>
              <a:latin typeface="Arial" pitchFamily="34" charset="0"/>
              <a:cs typeface="Arial" pitchFamily="34" charset="0"/>
            </a:endParaRPr>
          </a:p>
        </p:txBody>
      </p:sp>
      <p:sp>
        <p:nvSpPr>
          <p:cNvPr id="5" name="ZoneTexte 4"/>
          <p:cNvSpPr txBox="1"/>
          <p:nvPr/>
        </p:nvSpPr>
        <p:spPr>
          <a:xfrm>
            <a:off x="7143768" y="0"/>
            <a:ext cx="2000232" cy="307777"/>
          </a:xfrm>
          <a:prstGeom prst="rect">
            <a:avLst/>
          </a:prstGeom>
          <a:noFill/>
          <a:ln>
            <a:solidFill>
              <a:srgbClr val="FFFF00"/>
            </a:solidFill>
          </a:ln>
        </p:spPr>
        <p:txBody>
          <a:bodyPr wrap="square" rtlCol="0">
            <a:spAutoFit/>
          </a:bodyPr>
          <a:lstStyle/>
          <a:p>
            <a:r>
              <a:rPr lang="fr-FR" sz="1400" b="1" dirty="0" err="1" smtClean="0">
                <a:solidFill>
                  <a:srgbClr val="FFFF00"/>
                </a:solidFill>
                <a:latin typeface="Arial" pitchFamily="34" charset="0"/>
                <a:cs typeface="Arial" pitchFamily="34" charset="0"/>
              </a:rPr>
              <a:t>Œstrose</a:t>
            </a:r>
            <a:r>
              <a:rPr lang="fr-FR" sz="1400" b="1" dirty="0" smtClean="0">
                <a:solidFill>
                  <a:srgbClr val="FFFF00"/>
                </a:solidFill>
                <a:latin typeface="Arial" pitchFamily="34" charset="0"/>
                <a:cs typeface="Arial" pitchFamily="34" charset="0"/>
              </a:rPr>
              <a:t>  ovine</a:t>
            </a:r>
            <a:endParaRPr lang="fr-FR" sz="1400" b="1" dirty="0">
              <a:solidFill>
                <a:srgbClr val="FFFF00"/>
              </a:solidFill>
              <a:latin typeface="Arial" pitchFamily="34" charset="0"/>
              <a:cs typeface="Arial" pitchFamily="34" charset="0"/>
            </a:endParaRPr>
          </a:p>
        </p:txBody>
      </p:sp>
      <p:sp>
        <p:nvSpPr>
          <p:cNvPr id="7" name="ZoneTexte 6"/>
          <p:cNvSpPr txBox="1"/>
          <p:nvPr/>
        </p:nvSpPr>
        <p:spPr>
          <a:xfrm>
            <a:off x="4643422" y="6550223"/>
            <a:ext cx="4500578" cy="307777"/>
          </a:xfrm>
          <a:prstGeom prst="rect">
            <a:avLst/>
          </a:prstGeom>
          <a:noFill/>
          <a:ln>
            <a:solidFill>
              <a:srgbClr val="FFFF00"/>
            </a:solidFill>
          </a:ln>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400" dirty="0" smtClean="0"/>
              <a:t>Pr   </a:t>
            </a:r>
            <a:r>
              <a:rPr lang="fr-FR" sz="1400" dirty="0" smtClean="0"/>
              <a:t>TITI A., </a:t>
            </a:r>
            <a:r>
              <a:rPr lang="fr-FR" sz="1400" dirty="0" smtClean="0"/>
              <a:t>l’</a:t>
            </a:r>
            <a:r>
              <a:rPr lang="fr-FR" sz="1400" dirty="0" err="1" smtClean="0"/>
              <a:t>oestrose</a:t>
            </a:r>
            <a:r>
              <a:rPr lang="fr-FR" sz="1400" dirty="0" smtClean="0"/>
              <a:t> ovine, </a:t>
            </a:r>
            <a:r>
              <a:rPr lang="fr-FR" sz="1400" dirty="0" smtClean="0"/>
              <a:t>3</a:t>
            </a:r>
            <a:r>
              <a:rPr lang="fr-FR" sz="1400" baseline="30000" dirty="0" smtClean="0"/>
              <a:t>ème</a:t>
            </a:r>
            <a:r>
              <a:rPr lang="fr-FR" sz="1400" dirty="0" smtClean="0"/>
              <a:t> </a:t>
            </a:r>
            <a:r>
              <a:rPr lang="fr-FR" sz="1400" dirty="0" smtClean="0"/>
              <a:t>A  </a:t>
            </a:r>
            <a:r>
              <a:rPr lang="fr-FR" sz="1400" dirty="0" smtClean="0"/>
              <a:t>D.V</a:t>
            </a:r>
            <a:r>
              <a:rPr lang="fr-FR" sz="1400" dirty="0" smtClean="0"/>
              <a:t>, </a:t>
            </a:r>
            <a:r>
              <a:rPr lang="fr-FR" sz="1400" dirty="0" smtClean="0"/>
              <a:t>2022-/2023</a:t>
            </a:r>
            <a:endParaRPr lang="fr-FR"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https://encrypted-tbn2.gstatic.com/images?q=tbn:ANd9GcRrucmOYvCp-maAjuutCyuOTglsztZr8WAAp4dun5hwCMstDqpokw">
            <a:hlinkClick r:id="rId2"/>
          </p:cNvPr>
          <p:cNvPicPr/>
          <p:nvPr/>
        </p:nvPicPr>
        <p:blipFill>
          <a:blip r:embed="rId3"/>
          <a:srcRect/>
          <a:stretch>
            <a:fillRect/>
          </a:stretch>
        </p:blipFill>
        <p:spPr bwMode="auto">
          <a:xfrm>
            <a:off x="0" y="214290"/>
            <a:ext cx="3071834" cy="2357454"/>
          </a:xfrm>
          <a:prstGeom prst="rect">
            <a:avLst/>
          </a:prstGeom>
          <a:noFill/>
          <a:ln w="9525">
            <a:noFill/>
            <a:miter lim="800000"/>
            <a:headEnd/>
            <a:tailEnd/>
          </a:ln>
        </p:spPr>
      </p:pic>
      <p:pic>
        <p:nvPicPr>
          <p:cNvPr id="39938" name="Picture 2"/>
          <p:cNvPicPr>
            <a:picLocks noChangeAspect="1" noChangeArrowheads="1"/>
          </p:cNvPicPr>
          <p:nvPr/>
        </p:nvPicPr>
        <p:blipFill>
          <a:blip r:embed="rId4"/>
          <a:srcRect/>
          <a:stretch>
            <a:fillRect/>
          </a:stretch>
        </p:blipFill>
        <p:spPr bwMode="auto">
          <a:xfrm>
            <a:off x="7115175" y="0"/>
            <a:ext cx="2028825" cy="333375"/>
          </a:xfrm>
          <a:prstGeom prst="rect">
            <a:avLst/>
          </a:prstGeom>
          <a:noFill/>
          <a:ln w="9525">
            <a:noFill/>
            <a:miter lim="800000"/>
            <a:headEnd/>
            <a:tailEnd/>
          </a:ln>
          <a:effectLst/>
        </p:spPr>
      </p:pic>
      <p:pic>
        <p:nvPicPr>
          <p:cNvPr id="6" name="Image 5" descr="https://encrypted-tbn2.gstatic.com/images?q=tbn:ANd9GcTo2IWU7tIIOMW1OQj4QXiSGQ3u2lYiy9WhxKCAxnGr0An2idupUMOVxA">
            <a:hlinkClick r:id="rId5"/>
          </p:cNvPr>
          <p:cNvPicPr/>
          <p:nvPr/>
        </p:nvPicPr>
        <p:blipFill>
          <a:blip r:embed="rId6"/>
          <a:srcRect/>
          <a:stretch>
            <a:fillRect/>
          </a:stretch>
        </p:blipFill>
        <p:spPr bwMode="auto">
          <a:xfrm>
            <a:off x="3714744" y="285728"/>
            <a:ext cx="2286016" cy="2143140"/>
          </a:xfrm>
          <a:prstGeom prst="rect">
            <a:avLst/>
          </a:prstGeom>
          <a:noFill/>
          <a:ln w="9525">
            <a:noFill/>
            <a:miter lim="800000"/>
            <a:headEnd/>
            <a:tailEnd/>
          </a:ln>
        </p:spPr>
      </p:pic>
      <p:sp>
        <p:nvSpPr>
          <p:cNvPr id="7" name="ZoneTexte 6"/>
          <p:cNvSpPr txBox="1"/>
          <p:nvPr/>
        </p:nvSpPr>
        <p:spPr>
          <a:xfrm>
            <a:off x="357158" y="2714620"/>
            <a:ext cx="2339102" cy="369332"/>
          </a:xfrm>
          <a:prstGeom prst="rect">
            <a:avLst/>
          </a:prstGeom>
          <a:noFill/>
        </p:spPr>
        <p:txBody>
          <a:bodyPr wrap="none" rtlCol="0">
            <a:spAutoFit/>
          </a:bodyPr>
          <a:lstStyle/>
          <a:p>
            <a:r>
              <a:rPr lang="fr-FR" b="1" dirty="0" smtClean="0">
                <a:solidFill>
                  <a:srgbClr val="FFFF00"/>
                </a:solidFill>
              </a:rPr>
              <a:t>Mouche </a:t>
            </a:r>
            <a:r>
              <a:rPr lang="fr-FR" b="1" i="1" dirty="0" err="1" smtClean="0">
                <a:solidFill>
                  <a:srgbClr val="FFFF00"/>
                </a:solidFill>
              </a:rPr>
              <a:t>oestrus</a:t>
            </a:r>
            <a:r>
              <a:rPr lang="fr-FR" b="1" i="1" dirty="0" smtClean="0">
                <a:solidFill>
                  <a:srgbClr val="FFFF00"/>
                </a:solidFill>
              </a:rPr>
              <a:t> </a:t>
            </a:r>
            <a:r>
              <a:rPr lang="fr-FR" b="1" i="1" dirty="0" err="1" smtClean="0">
                <a:solidFill>
                  <a:srgbClr val="FFFF00"/>
                </a:solidFill>
              </a:rPr>
              <a:t>ovis</a:t>
            </a:r>
            <a:endParaRPr lang="fr-FR" b="1" i="1" dirty="0">
              <a:solidFill>
                <a:srgbClr val="FFFF00"/>
              </a:solidFill>
            </a:endParaRPr>
          </a:p>
        </p:txBody>
      </p:sp>
      <p:sp>
        <p:nvSpPr>
          <p:cNvPr id="8" name="ZoneTexte 7"/>
          <p:cNvSpPr txBox="1"/>
          <p:nvPr/>
        </p:nvSpPr>
        <p:spPr>
          <a:xfrm>
            <a:off x="3714744" y="2714620"/>
            <a:ext cx="2576346" cy="369332"/>
          </a:xfrm>
          <a:prstGeom prst="rect">
            <a:avLst/>
          </a:prstGeom>
          <a:noFill/>
        </p:spPr>
        <p:txBody>
          <a:bodyPr wrap="none" rtlCol="0">
            <a:spAutoFit/>
          </a:bodyPr>
          <a:lstStyle/>
          <a:p>
            <a:r>
              <a:rPr lang="fr-FR" b="1" dirty="0" smtClean="0">
                <a:solidFill>
                  <a:srgbClr val="FFFF00"/>
                </a:solidFill>
              </a:rPr>
              <a:t>Larve L3 </a:t>
            </a:r>
            <a:r>
              <a:rPr lang="fr-FR" b="1" i="1" dirty="0" smtClean="0">
                <a:solidFill>
                  <a:srgbClr val="FFFF00"/>
                </a:solidFill>
              </a:rPr>
              <a:t>d’</a:t>
            </a:r>
            <a:r>
              <a:rPr lang="fr-FR" b="1" i="1" dirty="0" err="1" smtClean="0">
                <a:solidFill>
                  <a:srgbClr val="FFFF00"/>
                </a:solidFill>
              </a:rPr>
              <a:t>oestrus</a:t>
            </a:r>
            <a:r>
              <a:rPr lang="fr-FR" b="1" i="1" dirty="0" smtClean="0">
                <a:solidFill>
                  <a:srgbClr val="FFFF00"/>
                </a:solidFill>
              </a:rPr>
              <a:t> </a:t>
            </a:r>
            <a:r>
              <a:rPr lang="fr-FR" b="1" i="1" dirty="0" err="1" smtClean="0">
                <a:solidFill>
                  <a:srgbClr val="FFFF00"/>
                </a:solidFill>
              </a:rPr>
              <a:t>ovis</a:t>
            </a:r>
            <a:endParaRPr lang="fr-FR" b="1" i="1" dirty="0">
              <a:solidFill>
                <a:srgbClr val="FFFF00"/>
              </a:solidFill>
            </a:endParaRPr>
          </a:p>
        </p:txBody>
      </p:sp>
      <p:pic>
        <p:nvPicPr>
          <p:cNvPr id="39940" name="Picture 4" descr="https://encrypted-tbn3.gstatic.com/images?q=tbn:ANd9GcSLE7sWaqLTEbOYrP7TQr_PcmiBVStk3z1F-KtJ-NiFMPM2P8srvA"/>
          <p:cNvPicPr>
            <a:picLocks noChangeAspect="1" noChangeArrowheads="1"/>
          </p:cNvPicPr>
          <p:nvPr/>
        </p:nvPicPr>
        <p:blipFill>
          <a:blip r:embed="rId7"/>
          <a:srcRect/>
          <a:stretch>
            <a:fillRect/>
          </a:stretch>
        </p:blipFill>
        <p:spPr bwMode="auto">
          <a:xfrm>
            <a:off x="642910" y="3429000"/>
            <a:ext cx="3602027" cy="2928943"/>
          </a:xfrm>
          <a:prstGeom prst="rect">
            <a:avLst/>
          </a:prstGeom>
          <a:noFill/>
        </p:spPr>
      </p:pic>
      <p:sp>
        <p:nvSpPr>
          <p:cNvPr id="10" name="ZoneTexte 9"/>
          <p:cNvSpPr txBox="1"/>
          <p:nvPr/>
        </p:nvSpPr>
        <p:spPr>
          <a:xfrm>
            <a:off x="4429124" y="4572008"/>
            <a:ext cx="4435830" cy="369332"/>
          </a:xfrm>
          <a:prstGeom prst="rect">
            <a:avLst/>
          </a:prstGeom>
          <a:noFill/>
        </p:spPr>
        <p:txBody>
          <a:bodyPr wrap="none" rtlCol="0">
            <a:spAutoFit/>
          </a:bodyPr>
          <a:lstStyle/>
          <a:p>
            <a:r>
              <a:rPr lang="fr-FR" b="1" dirty="0" smtClean="0">
                <a:solidFill>
                  <a:srgbClr val="FFFF00"/>
                </a:solidFill>
              </a:rPr>
              <a:t>Larves d</a:t>
            </a:r>
            <a:r>
              <a:rPr lang="fr-FR" b="1" i="1" dirty="0" smtClean="0">
                <a:solidFill>
                  <a:srgbClr val="FFFF00"/>
                </a:solidFill>
              </a:rPr>
              <a:t>’</a:t>
            </a:r>
            <a:r>
              <a:rPr lang="fr-FR" b="1" i="1" dirty="0" err="1" smtClean="0">
                <a:solidFill>
                  <a:srgbClr val="FFFF00"/>
                </a:solidFill>
              </a:rPr>
              <a:t>Oestrus</a:t>
            </a:r>
            <a:r>
              <a:rPr lang="fr-FR" b="1" i="1" dirty="0" smtClean="0">
                <a:solidFill>
                  <a:srgbClr val="FFFF00"/>
                </a:solidFill>
              </a:rPr>
              <a:t> </a:t>
            </a:r>
            <a:r>
              <a:rPr lang="fr-FR" b="1" i="1" dirty="0" err="1" smtClean="0">
                <a:solidFill>
                  <a:srgbClr val="FFFF00"/>
                </a:solidFill>
              </a:rPr>
              <a:t>ovis</a:t>
            </a:r>
            <a:r>
              <a:rPr lang="fr-FR" b="1" i="1" dirty="0" smtClean="0">
                <a:solidFill>
                  <a:srgbClr val="FFFF00"/>
                </a:solidFill>
              </a:rPr>
              <a:t> </a:t>
            </a:r>
            <a:r>
              <a:rPr lang="fr-FR" b="1" dirty="0" smtClean="0">
                <a:solidFill>
                  <a:srgbClr val="FFFF00"/>
                </a:solidFill>
              </a:rPr>
              <a:t>à différents stades</a:t>
            </a:r>
            <a:endParaRPr lang="fr-FR" b="1" dirty="0">
              <a:solidFill>
                <a:srgbClr val="FFFF00"/>
              </a:solidFill>
            </a:endParaRPr>
          </a:p>
        </p:txBody>
      </p:sp>
      <p:sp>
        <p:nvSpPr>
          <p:cNvPr id="11" name="ZoneTexte 10"/>
          <p:cNvSpPr txBox="1"/>
          <p:nvPr/>
        </p:nvSpPr>
        <p:spPr>
          <a:xfrm>
            <a:off x="4643422" y="6550223"/>
            <a:ext cx="4500578" cy="307777"/>
          </a:xfrm>
          <a:prstGeom prst="rect">
            <a:avLst/>
          </a:prstGeom>
          <a:noFill/>
          <a:ln>
            <a:solidFill>
              <a:srgbClr val="FFFF00"/>
            </a:solidFill>
          </a:ln>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400" dirty="0" smtClean="0"/>
              <a:t>Pr   </a:t>
            </a:r>
            <a:r>
              <a:rPr lang="fr-FR" sz="1400" dirty="0" smtClean="0"/>
              <a:t>TITI A., </a:t>
            </a:r>
            <a:r>
              <a:rPr lang="fr-FR" sz="1400" dirty="0" smtClean="0"/>
              <a:t>l’</a:t>
            </a:r>
            <a:r>
              <a:rPr lang="fr-FR" sz="1400" dirty="0" err="1" smtClean="0"/>
              <a:t>oestrose</a:t>
            </a:r>
            <a:r>
              <a:rPr lang="fr-FR" sz="1400" dirty="0" smtClean="0"/>
              <a:t> ovine, </a:t>
            </a:r>
            <a:r>
              <a:rPr lang="fr-FR" sz="1400" dirty="0" smtClean="0"/>
              <a:t>3</a:t>
            </a:r>
            <a:r>
              <a:rPr lang="fr-FR" sz="1400" baseline="30000" dirty="0" smtClean="0"/>
              <a:t>ème</a:t>
            </a:r>
            <a:r>
              <a:rPr lang="fr-FR" sz="1400" dirty="0" smtClean="0"/>
              <a:t> </a:t>
            </a:r>
            <a:r>
              <a:rPr lang="fr-FR" sz="1400" dirty="0" smtClean="0"/>
              <a:t>A  </a:t>
            </a:r>
            <a:r>
              <a:rPr lang="fr-FR" sz="1400" dirty="0" smtClean="0"/>
              <a:t>D.V</a:t>
            </a:r>
            <a:r>
              <a:rPr lang="fr-FR" sz="1400" dirty="0" smtClean="0"/>
              <a:t>, </a:t>
            </a:r>
            <a:r>
              <a:rPr lang="fr-FR" sz="1400" dirty="0" smtClean="0"/>
              <a:t>2022-/2023</a:t>
            </a:r>
            <a:endParaRPr lang="fr-FR" sz="1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Élémentaire">
  <a:themeElements>
    <a:clrScheme name="Élémentaire">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Élémentaire">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Élémentaire">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Elemental</Template>
  <TotalTime>709</TotalTime>
  <Words>1066</Words>
  <Application>Microsoft Office PowerPoint</Application>
  <PresentationFormat>Affichage à l'écran (4:3)</PresentationFormat>
  <Paragraphs>266</Paragraphs>
  <Slides>25</Slides>
  <Notes>6</Notes>
  <HiddenSlides>0</HiddenSlides>
  <MMClips>0</MMClips>
  <ScaleCrop>false</ScaleCrop>
  <HeadingPairs>
    <vt:vector size="4" baseType="variant">
      <vt:variant>
        <vt:lpstr>Thème</vt:lpstr>
      </vt:variant>
      <vt:variant>
        <vt:i4>1</vt:i4>
      </vt:variant>
      <vt:variant>
        <vt:lpstr>Titres des diapositives</vt:lpstr>
      </vt:variant>
      <vt:variant>
        <vt:i4>25</vt:i4>
      </vt:variant>
    </vt:vector>
  </HeadingPairs>
  <TitlesOfParts>
    <vt:vector size="26" baseType="lpstr">
      <vt:lpstr>Élémentaire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hp</dc:creator>
  <cp:lastModifiedBy>ms</cp:lastModifiedBy>
  <cp:revision>95</cp:revision>
  <dcterms:created xsi:type="dcterms:W3CDTF">2014-01-03T19:39:04Z</dcterms:created>
  <dcterms:modified xsi:type="dcterms:W3CDTF">2022-11-22T19:26:45Z</dcterms:modified>
</cp:coreProperties>
</file>