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0693400" cy="7556500"/>
  <p:notesSz cx="10693400" cy="75565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080" y="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26465" y="1984260"/>
            <a:ext cx="8833485" cy="5046345"/>
          </a:xfrm>
          <a:custGeom>
            <a:avLst/>
            <a:gdLst/>
            <a:ahLst/>
            <a:cxnLst/>
            <a:rect l="l" t="t" r="r" b="b"/>
            <a:pathLst>
              <a:path w="8833485" h="5046345">
                <a:moveTo>
                  <a:pt x="8833104" y="0"/>
                </a:moveTo>
                <a:lnTo>
                  <a:pt x="0" y="0"/>
                </a:lnTo>
                <a:lnTo>
                  <a:pt x="0" y="1793748"/>
                </a:lnTo>
                <a:lnTo>
                  <a:pt x="0" y="5045951"/>
                </a:lnTo>
                <a:lnTo>
                  <a:pt x="8833104" y="5045951"/>
                </a:lnTo>
                <a:lnTo>
                  <a:pt x="8833104" y="1793748"/>
                </a:lnTo>
                <a:lnTo>
                  <a:pt x="8833104" y="0"/>
                </a:lnTo>
                <a:close/>
              </a:path>
            </a:pathLst>
          </a:custGeom>
          <a:solidFill>
            <a:srgbClr val="CCD1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26473" y="499872"/>
            <a:ext cx="8833485" cy="3278504"/>
          </a:xfrm>
          <a:custGeom>
            <a:avLst/>
            <a:gdLst/>
            <a:ahLst/>
            <a:cxnLst/>
            <a:rect l="l" t="t" r="r" b="b"/>
            <a:pathLst>
              <a:path w="8833485" h="3278504">
                <a:moveTo>
                  <a:pt x="0" y="0"/>
                </a:moveTo>
                <a:lnTo>
                  <a:pt x="0" y="3278124"/>
                </a:lnTo>
                <a:lnTo>
                  <a:pt x="8833104" y="3278124"/>
                </a:lnTo>
                <a:lnTo>
                  <a:pt x="8833104" y="0"/>
                </a:lnTo>
                <a:lnTo>
                  <a:pt x="0" y="0"/>
                </a:lnTo>
                <a:close/>
              </a:path>
            </a:pathLst>
          </a:custGeom>
          <a:solidFill>
            <a:srgbClr val="CCD1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26465" y="1984260"/>
            <a:ext cx="8833485" cy="5046345"/>
          </a:xfrm>
          <a:custGeom>
            <a:avLst/>
            <a:gdLst/>
            <a:ahLst/>
            <a:cxnLst/>
            <a:rect l="l" t="t" r="r" b="b"/>
            <a:pathLst>
              <a:path w="8833485" h="5046345">
                <a:moveTo>
                  <a:pt x="8833104" y="0"/>
                </a:moveTo>
                <a:lnTo>
                  <a:pt x="0" y="0"/>
                </a:lnTo>
                <a:lnTo>
                  <a:pt x="0" y="1793748"/>
                </a:lnTo>
                <a:lnTo>
                  <a:pt x="0" y="5045951"/>
                </a:lnTo>
                <a:lnTo>
                  <a:pt x="8833104" y="5045951"/>
                </a:lnTo>
                <a:lnTo>
                  <a:pt x="8833104" y="1793748"/>
                </a:lnTo>
                <a:lnTo>
                  <a:pt x="8833104" y="0"/>
                </a:lnTo>
                <a:close/>
              </a:path>
            </a:pathLst>
          </a:custGeom>
          <a:solidFill>
            <a:srgbClr val="CCD1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69070" y="3350766"/>
            <a:ext cx="4555259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75316" y="1743962"/>
            <a:ext cx="8482965" cy="52603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27545"/>
            <a:ext cx="3421888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84470" y="501395"/>
            <a:ext cx="1981200" cy="3276600"/>
          </a:xfrm>
          <a:custGeom>
            <a:avLst/>
            <a:gdLst/>
            <a:ahLst/>
            <a:cxnLst/>
            <a:rect l="l" t="t" r="r" b="b"/>
            <a:pathLst>
              <a:path w="1981200" h="3276600">
                <a:moveTo>
                  <a:pt x="0" y="0"/>
                </a:moveTo>
                <a:lnTo>
                  <a:pt x="0" y="3276600"/>
                </a:lnTo>
                <a:lnTo>
                  <a:pt x="1981200" y="3276600"/>
                </a:lnTo>
                <a:lnTo>
                  <a:pt x="1981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6685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926473" y="502920"/>
            <a:ext cx="6705600" cy="6553200"/>
            <a:chOff x="926473" y="502920"/>
            <a:chExt cx="6705600" cy="6553200"/>
          </a:xfrm>
        </p:grpSpPr>
        <p:sp>
          <p:nvSpPr>
            <p:cNvPr id="4" name="object 4"/>
            <p:cNvSpPr/>
            <p:nvPr/>
          </p:nvSpPr>
          <p:spPr>
            <a:xfrm>
              <a:off x="926473" y="502920"/>
              <a:ext cx="6705600" cy="3275329"/>
            </a:xfrm>
            <a:custGeom>
              <a:avLst/>
              <a:gdLst/>
              <a:ahLst/>
              <a:cxnLst/>
              <a:rect l="l" t="t" r="r" b="b"/>
              <a:pathLst>
                <a:path w="6705600" h="3275329">
                  <a:moveTo>
                    <a:pt x="0" y="0"/>
                  </a:moveTo>
                  <a:lnTo>
                    <a:pt x="0" y="3275076"/>
                  </a:lnTo>
                  <a:lnTo>
                    <a:pt x="6705600" y="3275076"/>
                  </a:lnTo>
                  <a:lnTo>
                    <a:pt x="6705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813438" y="2244852"/>
              <a:ext cx="5128260" cy="1533525"/>
            </a:xfrm>
            <a:custGeom>
              <a:avLst/>
              <a:gdLst/>
              <a:ahLst/>
              <a:cxnLst/>
              <a:rect l="l" t="t" r="r" b="b"/>
              <a:pathLst>
                <a:path w="5128259" h="1533525">
                  <a:moveTo>
                    <a:pt x="5128260" y="1533144"/>
                  </a:moveTo>
                  <a:lnTo>
                    <a:pt x="5128260" y="6096"/>
                  </a:lnTo>
                  <a:lnTo>
                    <a:pt x="5126736" y="1524"/>
                  </a:lnTo>
                  <a:lnTo>
                    <a:pt x="5123688" y="0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6096"/>
                  </a:lnTo>
                  <a:lnTo>
                    <a:pt x="0" y="1533144"/>
                  </a:lnTo>
                  <a:lnTo>
                    <a:pt x="4572" y="1533144"/>
                  </a:lnTo>
                  <a:lnTo>
                    <a:pt x="4572" y="10668"/>
                  </a:lnTo>
                  <a:lnTo>
                    <a:pt x="9144" y="6096"/>
                  </a:lnTo>
                  <a:lnTo>
                    <a:pt x="9144" y="10668"/>
                  </a:lnTo>
                  <a:lnTo>
                    <a:pt x="5119116" y="10668"/>
                  </a:lnTo>
                  <a:lnTo>
                    <a:pt x="5119116" y="6096"/>
                  </a:lnTo>
                  <a:lnTo>
                    <a:pt x="5123688" y="10668"/>
                  </a:lnTo>
                  <a:lnTo>
                    <a:pt x="5123688" y="1533144"/>
                  </a:lnTo>
                  <a:lnTo>
                    <a:pt x="5128260" y="1533144"/>
                  </a:lnTo>
                  <a:close/>
                </a:path>
                <a:path w="5128259" h="1533525">
                  <a:moveTo>
                    <a:pt x="9144" y="10668"/>
                  </a:moveTo>
                  <a:lnTo>
                    <a:pt x="9144" y="6096"/>
                  </a:lnTo>
                  <a:lnTo>
                    <a:pt x="4572" y="10668"/>
                  </a:lnTo>
                  <a:lnTo>
                    <a:pt x="9144" y="10668"/>
                  </a:lnTo>
                  <a:close/>
                </a:path>
                <a:path w="5128259" h="1533525">
                  <a:moveTo>
                    <a:pt x="9144" y="1533144"/>
                  </a:moveTo>
                  <a:lnTo>
                    <a:pt x="9144" y="10668"/>
                  </a:lnTo>
                  <a:lnTo>
                    <a:pt x="4572" y="10668"/>
                  </a:lnTo>
                  <a:lnTo>
                    <a:pt x="4572" y="1533144"/>
                  </a:lnTo>
                  <a:lnTo>
                    <a:pt x="9144" y="1533144"/>
                  </a:lnTo>
                  <a:close/>
                </a:path>
                <a:path w="5128259" h="1533525">
                  <a:moveTo>
                    <a:pt x="5123688" y="10668"/>
                  </a:moveTo>
                  <a:lnTo>
                    <a:pt x="5119116" y="6096"/>
                  </a:lnTo>
                  <a:lnTo>
                    <a:pt x="5119116" y="10668"/>
                  </a:lnTo>
                  <a:lnTo>
                    <a:pt x="5123688" y="10668"/>
                  </a:lnTo>
                  <a:close/>
                </a:path>
                <a:path w="5128259" h="1533525">
                  <a:moveTo>
                    <a:pt x="5123688" y="1533144"/>
                  </a:moveTo>
                  <a:lnTo>
                    <a:pt x="5123688" y="10668"/>
                  </a:lnTo>
                  <a:lnTo>
                    <a:pt x="5119116" y="10668"/>
                  </a:lnTo>
                  <a:lnTo>
                    <a:pt x="5119116" y="1533144"/>
                  </a:lnTo>
                  <a:lnTo>
                    <a:pt x="5123688" y="153314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26473" y="3777996"/>
              <a:ext cx="6705600" cy="3278504"/>
            </a:xfrm>
            <a:custGeom>
              <a:avLst/>
              <a:gdLst/>
              <a:ahLst/>
              <a:cxnLst/>
              <a:rect l="l" t="t" r="r" b="b"/>
              <a:pathLst>
                <a:path w="6705600" h="3278504">
                  <a:moveTo>
                    <a:pt x="6705599" y="3278123"/>
                  </a:moveTo>
                  <a:lnTo>
                    <a:pt x="6705599" y="0"/>
                  </a:lnTo>
                  <a:lnTo>
                    <a:pt x="0" y="0"/>
                  </a:lnTo>
                  <a:lnTo>
                    <a:pt x="0" y="3278123"/>
                  </a:lnTo>
                  <a:lnTo>
                    <a:pt x="6705599" y="3278123"/>
                  </a:lnTo>
                  <a:close/>
                </a:path>
              </a:pathLst>
            </a:custGeom>
            <a:solidFill>
              <a:srgbClr val="52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813438" y="3777996"/>
              <a:ext cx="5128260" cy="1031875"/>
            </a:xfrm>
            <a:custGeom>
              <a:avLst/>
              <a:gdLst/>
              <a:ahLst/>
              <a:cxnLst/>
              <a:rect l="l" t="t" r="r" b="b"/>
              <a:pathLst>
                <a:path w="5128259" h="1031875">
                  <a:moveTo>
                    <a:pt x="9144" y="1022603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1027175"/>
                  </a:lnTo>
                  <a:lnTo>
                    <a:pt x="1524" y="1030223"/>
                  </a:lnTo>
                  <a:lnTo>
                    <a:pt x="4572" y="1031747"/>
                  </a:lnTo>
                  <a:lnTo>
                    <a:pt x="4572" y="1022603"/>
                  </a:lnTo>
                  <a:lnTo>
                    <a:pt x="9144" y="1022603"/>
                  </a:lnTo>
                  <a:close/>
                </a:path>
                <a:path w="5128259" h="1031875">
                  <a:moveTo>
                    <a:pt x="5123688" y="1022603"/>
                  </a:moveTo>
                  <a:lnTo>
                    <a:pt x="4572" y="1022603"/>
                  </a:lnTo>
                  <a:lnTo>
                    <a:pt x="9144" y="1027175"/>
                  </a:lnTo>
                  <a:lnTo>
                    <a:pt x="9144" y="1031747"/>
                  </a:lnTo>
                  <a:lnTo>
                    <a:pt x="5119116" y="1031747"/>
                  </a:lnTo>
                  <a:lnTo>
                    <a:pt x="5119116" y="1027175"/>
                  </a:lnTo>
                  <a:lnTo>
                    <a:pt x="5123688" y="1022603"/>
                  </a:lnTo>
                  <a:close/>
                </a:path>
                <a:path w="5128259" h="1031875">
                  <a:moveTo>
                    <a:pt x="9144" y="1031747"/>
                  </a:moveTo>
                  <a:lnTo>
                    <a:pt x="9144" y="1027175"/>
                  </a:lnTo>
                  <a:lnTo>
                    <a:pt x="4572" y="1022603"/>
                  </a:lnTo>
                  <a:lnTo>
                    <a:pt x="4572" y="1031747"/>
                  </a:lnTo>
                  <a:lnTo>
                    <a:pt x="9144" y="1031747"/>
                  </a:lnTo>
                  <a:close/>
                </a:path>
                <a:path w="5128259" h="1031875">
                  <a:moveTo>
                    <a:pt x="5128260" y="1027175"/>
                  </a:moveTo>
                  <a:lnTo>
                    <a:pt x="5128260" y="0"/>
                  </a:lnTo>
                  <a:lnTo>
                    <a:pt x="5119116" y="0"/>
                  </a:lnTo>
                  <a:lnTo>
                    <a:pt x="5119116" y="1022603"/>
                  </a:lnTo>
                  <a:lnTo>
                    <a:pt x="5123688" y="1022603"/>
                  </a:lnTo>
                  <a:lnTo>
                    <a:pt x="5123688" y="1031747"/>
                  </a:lnTo>
                  <a:lnTo>
                    <a:pt x="5126736" y="1030223"/>
                  </a:lnTo>
                  <a:lnTo>
                    <a:pt x="5128260" y="1027175"/>
                  </a:lnTo>
                  <a:close/>
                </a:path>
                <a:path w="5128259" h="1031875">
                  <a:moveTo>
                    <a:pt x="5123688" y="1031747"/>
                  </a:moveTo>
                  <a:lnTo>
                    <a:pt x="5123688" y="1022603"/>
                  </a:lnTo>
                  <a:lnTo>
                    <a:pt x="5119116" y="1027175"/>
                  </a:lnTo>
                  <a:lnTo>
                    <a:pt x="5119116" y="1031747"/>
                  </a:lnTo>
                  <a:lnTo>
                    <a:pt x="5123688" y="10317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340240" y="2757930"/>
            <a:ext cx="4072254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9765" marR="651510" algn="ctr">
              <a:lnSpc>
                <a:spcPct val="100000"/>
              </a:lnSpc>
              <a:spcBef>
                <a:spcPts val="100"/>
              </a:spcBef>
            </a:pPr>
            <a:r>
              <a:rPr dirty="0"/>
              <a:t>TRA</a:t>
            </a:r>
            <a:r>
              <a:rPr spc="-5" dirty="0"/>
              <a:t>I</a:t>
            </a:r>
            <a:r>
              <a:rPr dirty="0"/>
              <a:t>T</a:t>
            </a:r>
            <a:r>
              <a:rPr spc="-5" dirty="0"/>
              <a:t>E</a:t>
            </a:r>
            <a:r>
              <a:rPr dirty="0"/>
              <a:t>M</a:t>
            </a:r>
            <a:r>
              <a:rPr spc="-5" dirty="0"/>
              <a:t>EN</a:t>
            </a:r>
            <a:r>
              <a:rPr spc="-35" dirty="0"/>
              <a:t>T</a:t>
            </a:r>
            <a:r>
              <a:rPr dirty="0"/>
              <a:t>S </a:t>
            </a:r>
            <a:r>
              <a:rPr b="0" dirty="0">
                <a:latin typeface="Times New Roman"/>
                <a:cs typeface="Times New Roman"/>
              </a:rPr>
              <a:t> </a:t>
            </a:r>
            <a:r>
              <a:rPr spc="-5" dirty="0"/>
              <a:t>DES</a:t>
            </a:r>
            <a:r>
              <a:rPr spc="-45" dirty="0"/>
              <a:t> </a:t>
            </a:r>
            <a:r>
              <a:rPr spc="-10" dirty="0"/>
              <a:t>GALES</a:t>
            </a:r>
          </a:p>
          <a:p>
            <a:pPr algn="ctr">
              <a:lnSpc>
                <a:spcPct val="100000"/>
              </a:lnSpc>
            </a:pPr>
            <a:r>
              <a:rPr spc="-5" dirty="0"/>
              <a:t>ET</a:t>
            </a:r>
            <a:r>
              <a:rPr spc="-45" dirty="0"/>
              <a:t> </a:t>
            </a:r>
            <a:r>
              <a:rPr dirty="0"/>
              <a:t>DE</a:t>
            </a:r>
            <a:r>
              <a:rPr spc="-40" dirty="0"/>
              <a:t> </a:t>
            </a:r>
            <a:r>
              <a:rPr spc="-5" dirty="0"/>
              <a:t>LA</a:t>
            </a:r>
            <a:r>
              <a:rPr spc="-20" dirty="0"/>
              <a:t> </a:t>
            </a:r>
            <a:r>
              <a:rPr spc="-5" dirty="0"/>
              <a:t>DEMODECIE</a:t>
            </a:r>
          </a:p>
        </p:txBody>
      </p:sp>
      <p:sp>
        <p:nvSpPr>
          <p:cNvPr id="9" name="object 9"/>
          <p:cNvSpPr/>
          <p:nvPr/>
        </p:nvSpPr>
        <p:spPr>
          <a:xfrm>
            <a:off x="7784469" y="3777996"/>
            <a:ext cx="1981200" cy="3279775"/>
          </a:xfrm>
          <a:custGeom>
            <a:avLst/>
            <a:gdLst/>
            <a:ahLst/>
            <a:cxnLst/>
            <a:rect l="l" t="t" r="r" b="b"/>
            <a:pathLst>
              <a:path w="1981200" h="3279775">
                <a:moveTo>
                  <a:pt x="1981199" y="3279647"/>
                </a:moveTo>
                <a:lnTo>
                  <a:pt x="1981199" y="0"/>
                </a:lnTo>
                <a:lnTo>
                  <a:pt x="0" y="0"/>
                </a:lnTo>
                <a:lnTo>
                  <a:pt x="0" y="3279647"/>
                </a:lnTo>
                <a:lnTo>
                  <a:pt x="1981199" y="3279647"/>
                </a:lnTo>
                <a:close/>
              </a:path>
            </a:pathLst>
          </a:custGeom>
          <a:solidFill>
            <a:srgbClr val="C6685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6473" y="499872"/>
            <a:ext cx="8833485" cy="3278504"/>
            <a:chOff x="926473" y="499872"/>
            <a:chExt cx="8833485" cy="3278504"/>
          </a:xfrm>
        </p:grpSpPr>
        <p:sp>
          <p:nvSpPr>
            <p:cNvPr id="3" name="object 3"/>
            <p:cNvSpPr/>
            <p:nvPr/>
          </p:nvSpPr>
          <p:spPr>
            <a:xfrm>
              <a:off x="2538862" y="2842260"/>
              <a:ext cx="5832475" cy="935990"/>
            </a:xfrm>
            <a:custGeom>
              <a:avLst/>
              <a:gdLst/>
              <a:ahLst/>
              <a:cxnLst/>
              <a:rect l="l" t="t" r="r" b="b"/>
              <a:pathLst>
                <a:path w="5832475" h="935989">
                  <a:moveTo>
                    <a:pt x="0" y="0"/>
                  </a:moveTo>
                  <a:lnTo>
                    <a:pt x="0" y="935736"/>
                  </a:lnTo>
                  <a:lnTo>
                    <a:pt x="5832348" y="935736"/>
                  </a:lnTo>
                  <a:lnTo>
                    <a:pt x="58323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534290" y="2837688"/>
              <a:ext cx="5842000" cy="940435"/>
            </a:xfrm>
            <a:custGeom>
              <a:avLst/>
              <a:gdLst/>
              <a:ahLst/>
              <a:cxnLst/>
              <a:rect l="l" t="t" r="r" b="b"/>
              <a:pathLst>
                <a:path w="5842000" h="940435">
                  <a:moveTo>
                    <a:pt x="5841492" y="940308"/>
                  </a:moveTo>
                  <a:lnTo>
                    <a:pt x="5841492" y="4572"/>
                  </a:lnTo>
                  <a:lnTo>
                    <a:pt x="5839968" y="1524"/>
                  </a:lnTo>
                  <a:lnTo>
                    <a:pt x="5836920" y="0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940308"/>
                  </a:lnTo>
                  <a:lnTo>
                    <a:pt x="4572" y="940308"/>
                  </a:lnTo>
                  <a:lnTo>
                    <a:pt x="4572" y="9144"/>
                  </a:lnTo>
                  <a:lnTo>
                    <a:pt x="9144" y="4572"/>
                  </a:lnTo>
                  <a:lnTo>
                    <a:pt x="9144" y="9144"/>
                  </a:lnTo>
                  <a:lnTo>
                    <a:pt x="5832348" y="9144"/>
                  </a:lnTo>
                  <a:lnTo>
                    <a:pt x="5832348" y="4572"/>
                  </a:lnTo>
                  <a:lnTo>
                    <a:pt x="5836920" y="9144"/>
                  </a:lnTo>
                  <a:lnTo>
                    <a:pt x="5836920" y="940308"/>
                  </a:lnTo>
                  <a:lnTo>
                    <a:pt x="5841492" y="940308"/>
                  </a:lnTo>
                  <a:close/>
                </a:path>
                <a:path w="5842000" h="940435">
                  <a:moveTo>
                    <a:pt x="9144" y="9144"/>
                  </a:moveTo>
                  <a:lnTo>
                    <a:pt x="9144" y="4572"/>
                  </a:lnTo>
                  <a:lnTo>
                    <a:pt x="4572" y="9144"/>
                  </a:lnTo>
                  <a:lnTo>
                    <a:pt x="9144" y="9144"/>
                  </a:lnTo>
                  <a:close/>
                </a:path>
                <a:path w="5842000" h="940435">
                  <a:moveTo>
                    <a:pt x="9144" y="940308"/>
                  </a:moveTo>
                  <a:lnTo>
                    <a:pt x="9144" y="9144"/>
                  </a:lnTo>
                  <a:lnTo>
                    <a:pt x="4572" y="9144"/>
                  </a:lnTo>
                  <a:lnTo>
                    <a:pt x="4572" y="940308"/>
                  </a:lnTo>
                  <a:lnTo>
                    <a:pt x="9144" y="940308"/>
                  </a:lnTo>
                  <a:close/>
                </a:path>
                <a:path w="5842000" h="940435">
                  <a:moveTo>
                    <a:pt x="5836920" y="9144"/>
                  </a:moveTo>
                  <a:lnTo>
                    <a:pt x="5832348" y="4572"/>
                  </a:lnTo>
                  <a:lnTo>
                    <a:pt x="5832348" y="9144"/>
                  </a:lnTo>
                  <a:lnTo>
                    <a:pt x="5836920" y="9144"/>
                  </a:lnTo>
                  <a:close/>
                </a:path>
                <a:path w="5842000" h="940435">
                  <a:moveTo>
                    <a:pt x="5836920" y="940308"/>
                  </a:moveTo>
                  <a:lnTo>
                    <a:pt x="5836920" y="9144"/>
                  </a:lnTo>
                  <a:lnTo>
                    <a:pt x="5832348" y="9144"/>
                  </a:lnTo>
                  <a:lnTo>
                    <a:pt x="5832348" y="940308"/>
                  </a:lnTo>
                  <a:lnTo>
                    <a:pt x="5836920" y="94030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834016" y="3350766"/>
            <a:ext cx="523875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06395" algn="l"/>
              </a:tabLst>
            </a:pPr>
            <a:r>
              <a:rPr spc="-5" dirty="0"/>
              <a:t>2.</a:t>
            </a:r>
            <a:r>
              <a:rPr spc="-15" dirty="0"/>
              <a:t> </a:t>
            </a:r>
            <a:r>
              <a:rPr spc="-20" dirty="0"/>
              <a:t>Traitements</a:t>
            </a:r>
            <a:r>
              <a:rPr b="0" spc="-20" dirty="0">
                <a:latin typeface="Times New Roman"/>
                <a:cs typeface="Times New Roman"/>
              </a:rPr>
              <a:t>	</a:t>
            </a:r>
            <a:r>
              <a:rPr spc="-10" dirty="0"/>
              <a:t>systémiques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774073" y="3777996"/>
            <a:ext cx="9144000" cy="3429000"/>
            <a:chOff x="774073" y="3777996"/>
            <a:chExt cx="9144000" cy="3429000"/>
          </a:xfrm>
        </p:grpSpPr>
        <p:sp>
          <p:nvSpPr>
            <p:cNvPr id="7" name="object 7"/>
            <p:cNvSpPr/>
            <p:nvPr/>
          </p:nvSpPr>
          <p:spPr>
            <a:xfrm>
              <a:off x="774073" y="3777996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0" y="0"/>
                  </a:moveTo>
                  <a:lnTo>
                    <a:pt x="0" y="3428999"/>
                  </a:lnTo>
                  <a:lnTo>
                    <a:pt x="9143999" y="3428999"/>
                  </a:lnTo>
                  <a:lnTo>
                    <a:pt x="91439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26473" y="3777996"/>
              <a:ext cx="8833485" cy="3278504"/>
            </a:xfrm>
            <a:custGeom>
              <a:avLst/>
              <a:gdLst/>
              <a:ahLst/>
              <a:cxnLst/>
              <a:rect l="l" t="t" r="r" b="b"/>
              <a:pathLst>
                <a:path w="8833485" h="3278504">
                  <a:moveTo>
                    <a:pt x="8833103" y="3278123"/>
                  </a:moveTo>
                  <a:lnTo>
                    <a:pt x="8833103" y="0"/>
                  </a:lnTo>
                  <a:lnTo>
                    <a:pt x="0" y="0"/>
                  </a:lnTo>
                  <a:lnTo>
                    <a:pt x="0" y="3278123"/>
                  </a:lnTo>
                  <a:lnTo>
                    <a:pt x="8833103" y="3278123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538861" y="3777996"/>
              <a:ext cx="5832475" cy="634365"/>
            </a:xfrm>
            <a:custGeom>
              <a:avLst/>
              <a:gdLst/>
              <a:ahLst/>
              <a:cxnLst/>
              <a:rect l="l" t="t" r="r" b="b"/>
              <a:pathLst>
                <a:path w="5832475" h="634364">
                  <a:moveTo>
                    <a:pt x="5832347" y="633983"/>
                  </a:moveTo>
                  <a:lnTo>
                    <a:pt x="5832347" y="0"/>
                  </a:lnTo>
                  <a:lnTo>
                    <a:pt x="0" y="0"/>
                  </a:lnTo>
                  <a:lnTo>
                    <a:pt x="0" y="633983"/>
                  </a:lnTo>
                  <a:lnTo>
                    <a:pt x="5832347" y="633983"/>
                  </a:lnTo>
                  <a:close/>
                </a:path>
              </a:pathLst>
            </a:custGeom>
            <a:solidFill>
              <a:srgbClr val="52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534290" y="3777996"/>
              <a:ext cx="5842000" cy="638810"/>
            </a:xfrm>
            <a:custGeom>
              <a:avLst/>
              <a:gdLst/>
              <a:ahLst/>
              <a:cxnLst/>
              <a:rect l="l" t="t" r="r" b="b"/>
              <a:pathLst>
                <a:path w="5842000" h="638810">
                  <a:moveTo>
                    <a:pt x="9144" y="629411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633983"/>
                  </a:lnTo>
                  <a:lnTo>
                    <a:pt x="1524" y="637031"/>
                  </a:lnTo>
                  <a:lnTo>
                    <a:pt x="4572" y="638555"/>
                  </a:lnTo>
                  <a:lnTo>
                    <a:pt x="4572" y="629411"/>
                  </a:lnTo>
                  <a:lnTo>
                    <a:pt x="9144" y="629411"/>
                  </a:lnTo>
                  <a:close/>
                </a:path>
                <a:path w="5842000" h="638810">
                  <a:moveTo>
                    <a:pt x="5836920" y="629411"/>
                  </a:moveTo>
                  <a:lnTo>
                    <a:pt x="4572" y="629411"/>
                  </a:lnTo>
                  <a:lnTo>
                    <a:pt x="9144" y="633983"/>
                  </a:lnTo>
                  <a:lnTo>
                    <a:pt x="9144" y="638555"/>
                  </a:lnTo>
                  <a:lnTo>
                    <a:pt x="5832348" y="638555"/>
                  </a:lnTo>
                  <a:lnTo>
                    <a:pt x="5832348" y="633983"/>
                  </a:lnTo>
                  <a:lnTo>
                    <a:pt x="5836920" y="629411"/>
                  </a:lnTo>
                  <a:close/>
                </a:path>
                <a:path w="5842000" h="638810">
                  <a:moveTo>
                    <a:pt x="9144" y="638555"/>
                  </a:moveTo>
                  <a:lnTo>
                    <a:pt x="9144" y="633983"/>
                  </a:lnTo>
                  <a:lnTo>
                    <a:pt x="4572" y="629411"/>
                  </a:lnTo>
                  <a:lnTo>
                    <a:pt x="4572" y="638555"/>
                  </a:lnTo>
                  <a:lnTo>
                    <a:pt x="9144" y="638555"/>
                  </a:lnTo>
                  <a:close/>
                </a:path>
                <a:path w="5842000" h="638810">
                  <a:moveTo>
                    <a:pt x="5841492" y="633983"/>
                  </a:moveTo>
                  <a:lnTo>
                    <a:pt x="5841492" y="0"/>
                  </a:lnTo>
                  <a:lnTo>
                    <a:pt x="5832348" y="0"/>
                  </a:lnTo>
                  <a:lnTo>
                    <a:pt x="5832348" y="629411"/>
                  </a:lnTo>
                  <a:lnTo>
                    <a:pt x="5836920" y="629411"/>
                  </a:lnTo>
                  <a:lnTo>
                    <a:pt x="5836920" y="638555"/>
                  </a:lnTo>
                  <a:lnTo>
                    <a:pt x="5839968" y="637031"/>
                  </a:lnTo>
                  <a:lnTo>
                    <a:pt x="5841492" y="633983"/>
                  </a:lnTo>
                  <a:close/>
                </a:path>
                <a:path w="5842000" h="638810">
                  <a:moveTo>
                    <a:pt x="5836920" y="638555"/>
                  </a:moveTo>
                  <a:lnTo>
                    <a:pt x="5836920" y="629411"/>
                  </a:lnTo>
                  <a:lnTo>
                    <a:pt x="5832348" y="633983"/>
                  </a:lnTo>
                  <a:lnTo>
                    <a:pt x="5832348" y="638555"/>
                  </a:lnTo>
                  <a:lnTo>
                    <a:pt x="5836920" y="6385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750">
              <a:latin typeface="Times New Roman"/>
              <a:cs typeface="Times New Roman"/>
            </a:endParaRPr>
          </a:p>
          <a:p>
            <a:pPr marL="189865">
              <a:lnSpc>
                <a:spcPct val="100000"/>
              </a:lnSpc>
            </a:pPr>
            <a:r>
              <a:rPr sz="2400" u="heavy" spc="-20" dirty="0">
                <a:uFill>
                  <a:solidFill>
                    <a:srgbClr val="FFFFFF"/>
                  </a:solidFill>
                </a:uFill>
              </a:rPr>
              <a:t>2.Traitements</a:t>
            </a:r>
            <a:r>
              <a:rPr sz="2400" u="heavy" spc="15" dirty="0">
                <a:uFill>
                  <a:solidFill>
                    <a:srgbClr val="FFFFFF"/>
                  </a:solidFill>
                </a:uFill>
              </a:rPr>
              <a:t> </a:t>
            </a:r>
            <a:r>
              <a:rPr sz="2400" u="heavy" spc="-15" dirty="0">
                <a:uFill>
                  <a:solidFill>
                    <a:srgbClr val="FFFFFF"/>
                  </a:solidFill>
                </a:uFill>
              </a:rPr>
              <a:t>systémiques</a:t>
            </a:r>
            <a:r>
              <a:rPr sz="2400" spc="5" dirty="0"/>
              <a:t> </a:t>
            </a:r>
            <a:r>
              <a:rPr sz="2400" b="0" dirty="0">
                <a:latin typeface="Cambria"/>
                <a:cs typeface="Cambria"/>
              </a:rPr>
              <a:t>:</a:t>
            </a:r>
            <a:r>
              <a:rPr sz="2400" b="0" spc="10" dirty="0">
                <a:latin typeface="Cambria"/>
                <a:cs typeface="Cambria"/>
              </a:rPr>
              <a:t> </a:t>
            </a:r>
            <a:r>
              <a:rPr sz="2400" b="0" spc="-5" dirty="0">
                <a:latin typeface="Calibri"/>
                <a:cs typeface="Calibri"/>
              </a:rPr>
              <a:t>Les</a:t>
            </a:r>
            <a:r>
              <a:rPr sz="2400" b="0" dirty="0">
                <a:latin typeface="Calibri"/>
                <a:cs typeface="Calibri"/>
              </a:rPr>
              <a:t> molécules</a:t>
            </a:r>
            <a:r>
              <a:rPr sz="2400" b="0" spc="-15" dirty="0">
                <a:latin typeface="Calibri"/>
                <a:cs typeface="Calibri"/>
              </a:rPr>
              <a:t> </a:t>
            </a:r>
            <a:r>
              <a:rPr sz="2400" b="0" spc="-5" dirty="0">
                <a:latin typeface="Calibri"/>
                <a:cs typeface="Calibri"/>
              </a:rPr>
              <a:t>utilisées,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sont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04272" y="1712467"/>
            <a:ext cx="8483600" cy="5267960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80"/>
              </a:spcBef>
            </a:pPr>
            <a:r>
              <a:rPr sz="24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2.1.L’ivermectine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(Ivomec</a:t>
            </a:r>
            <a:r>
              <a:rPr sz="2400" spc="-20" dirty="0">
                <a:latin typeface="Calibri"/>
                <a:cs typeface="Calibri"/>
              </a:rPr>
              <a:t> N.D. </a:t>
            </a:r>
            <a:r>
              <a:rPr sz="2400" spc="-65" dirty="0">
                <a:latin typeface="Calibri"/>
                <a:cs typeface="Calibri"/>
              </a:rPr>
              <a:t>–V.,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présentation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bovins).</a:t>
            </a:r>
            <a:endParaRPr sz="24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1680"/>
              </a:spcBef>
              <a:buFont typeface="Wingdings"/>
              <a:buChar char=""/>
              <a:tabLst>
                <a:tab pos="355600" algn="l"/>
              </a:tabLst>
            </a:pPr>
            <a:r>
              <a:rPr sz="2400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C’</a:t>
            </a:r>
            <a:r>
              <a:rPr sz="2400" spc="10" dirty="0">
                <a:latin typeface="Calibri"/>
                <a:cs typeface="Calibri"/>
              </a:rPr>
              <a:t>Est </a:t>
            </a:r>
            <a:r>
              <a:rPr sz="2400" spc="-5" dirty="0">
                <a:latin typeface="Calibri"/>
                <a:cs typeface="Calibri"/>
              </a:rPr>
              <a:t>un endectocide </a:t>
            </a:r>
            <a:r>
              <a:rPr sz="2400" spc="-10" dirty="0">
                <a:latin typeface="Calibri"/>
                <a:cs typeface="Calibri"/>
              </a:rPr>
              <a:t>de </a:t>
            </a:r>
            <a:r>
              <a:rPr sz="2400" dirty="0">
                <a:latin typeface="Calibri"/>
                <a:cs typeface="Calibri"/>
              </a:rPr>
              <a:t>la </a:t>
            </a:r>
            <a:r>
              <a:rPr sz="2400" spc="-10" dirty="0">
                <a:latin typeface="Calibri"/>
                <a:cs typeface="Calibri"/>
              </a:rPr>
              <a:t>famille </a:t>
            </a:r>
            <a:r>
              <a:rPr sz="2400" spc="-5" dirty="0">
                <a:latin typeface="Calibri"/>
                <a:cs typeface="Calibri"/>
              </a:rPr>
              <a:t>des </a:t>
            </a:r>
            <a:r>
              <a:rPr sz="2400" spc="-10" dirty="0">
                <a:latin typeface="Calibri"/>
                <a:cs typeface="Calibri"/>
              </a:rPr>
              <a:t>lactones macrocycliques,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obtenu </a:t>
            </a:r>
            <a:r>
              <a:rPr sz="2400" dirty="0">
                <a:latin typeface="Calibri"/>
                <a:cs typeface="Calibri"/>
              </a:rPr>
              <a:t>à </a:t>
            </a:r>
            <a:r>
              <a:rPr sz="2400" spc="-5" dirty="0">
                <a:latin typeface="Calibri"/>
                <a:cs typeface="Calibri"/>
              </a:rPr>
              <a:t>partir des </a:t>
            </a:r>
            <a:r>
              <a:rPr sz="2400" spc="-10" dirty="0">
                <a:latin typeface="Calibri"/>
                <a:cs typeface="Calibri"/>
              </a:rPr>
              <a:t>avermectines, </a:t>
            </a:r>
            <a:r>
              <a:rPr sz="2400" spc="-5" dirty="0">
                <a:latin typeface="Calibri"/>
                <a:cs typeface="Calibri"/>
              </a:rPr>
              <a:t>antibiotiques </a:t>
            </a:r>
            <a:r>
              <a:rPr sz="2400" spc="-10" dirty="0">
                <a:latin typeface="Calibri"/>
                <a:cs typeface="Calibri"/>
              </a:rPr>
              <a:t>produits par </a:t>
            </a:r>
            <a:r>
              <a:rPr sz="2400" spc="-5" dirty="0">
                <a:latin typeface="Calibri"/>
                <a:cs typeface="Calibri"/>
              </a:rPr>
              <a:t>un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i="1" spc="-15" dirty="0">
                <a:latin typeface="Calibri"/>
                <a:cs typeface="Calibri"/>
              </a:rPr>
              <a:t>streptomyces </a:t>
            </a:r>
            <a:r>
              <a:rPr sz="2400" i="1" dirty="0">
                <a:latin typeface="Calibri"/>
                <a:cs typeface="Calibri"/>
              </a:rPr>
              <a:t>avermitilis</a:t>
            </a:r>
            <a:endParaRPr sz="2400">
              <a:latin typeface="Calibri"/>
              <a:cs typeface="Calibri"/>
            </a:endParaRPr>
          </a:p>
          <a:p>
            <a:pPr marL="355600" marR="6985" indent="-342900" algn="just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400" spc="-20" dirty="0">
                <a:latin typeface="Calibri"/>
                <a:cs typeface="Calibri"/>
              </a:rPr>
              <a:t>Pour </a:t>
            </a:r>
            <a:r>
              <a:rPr sz="2400" spc="-10" dirty="0">
                <a:latin typeface="Calibri"/>
                <a:cs typeface="Calibri"/>
              </a:rPr>
              <a:t>traiter </a:t>
            </a:r>
            <a:r>
              <a:rPr sz="2400" dirty="0">
                <a:latin typeface="Calibri"/>
                <a:cs typeface="Calibri"/>
              </a:rPr>
              <a:t>les </a:t>
            </a:r>
            <a:r>
              <a:rPr sz="2400" spc="-10" dirty="0">
                <a:latin typeface="Calibri"/>
                <a:cs typeface="Calibri"/>
              </a:rPr>
              <a:t>gales, </a:t>
            </a:r>
            <a:r>
              <a:rPr sz="2400" dirty="0">
                <a:latin typeface="Calibri"/>
                <a:cs typeface="Calibri"/>
              </a:rPr>
              <a:t>la </a:t>
            </a:r>
            <a:r>
              <a:rPr sz="2400" spc="-10" dirty="0">
                <a:latin typeface="Calibri"/>
                <a:cs typeface="Calibri"/>
              </a:rPr>
              <a:t>voie </a:t>
            </a:r>
            <a:r>
              <a:rPr sz="2400" spc="-5" dirty="0">
                <a:latin typeface="Calibri"/>
                <a:cs typeface="Calibri"/>
              </a:rPr>
              <a:t>sous cutanée </a:t>
            </a:r>
            <a:r>
              <a:rPr sz="2400" spc="-10" dirty="0">
                <a:latin typeface="Calibri"/>
                <a:cs typeface="Calibri"/>
              </a:rPr>
              <a:t>est </a:t>
            </a:r>
            <a:r>
              <a:rPr sz="2400" spc="-5" dirty="0">
                <a:latin typeface="Calibri"/>
                <a:cs typeface="Calibri"/>
              </a:rPr>
              <a:t>utilisée </a:t>
            </a:r>
            <a:r>
              <a:rPr sz="2400" dirty="0">
                <a:latin typeface="Calibri"/>
                <a:cs typeface="Calibri"/>
              </a:rPr>
              <a:t>à la </a:t>
            </a:r>
            <a:r>
              <a:rPr sz="2400" spc="-5" dirty="0">
                <a:latin typeface="Calibri"/>
                <a:cs typeface="Calibri"/>
              </a:rPr>
              <a:t>dose de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0.2mg</a:t>
            </a:r>
            <a:r>
              <a:rPr sz="2400" dirty="0">
                <a:latin typeface="Calibri"/>
                <a:cs typeface="Calibri"/>
              </a:rPr>
              <a:t> /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Kg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poids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40" dirty="0">
                <a:latin typeface="Calibri"/>
                <a:cs typeface="Calibri"/>
              </a:rPr>
              <a:t>vif,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soit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1ml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par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50Kg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90" dirty="0">
                <a:latin typeface="Calibri"/>
                <a:cs typeface="Calibri"/>
              </a:rPr>
              <a:t>P.V.</a:t>
            </a:r>
            <a:r>
              <a:rPr sz="2400" spc="-1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une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administration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unique,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avant</a:t>
            </a:r>
            <a:r>
              <a:rPr sz="2400" spc="-5" dirty="0">
                <a:latin typeface="Calibri"/>
                <a:cs typeface="Calibri"/>
              </a:rPr>
              <a:t> ou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arrière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l’épaule.</a:t>
            </a:r>
            <a:endParaRPr sz="2400">
              <a:latin typeface="Calibri"/>
              <a:cs typeface="Calibri"/>
            </a:endParaRPr>
          </a:p>
          <a:p>
            <a:pPr marL="355600" marR="5715" indent="-342900" algn="just">
              <a:lnSpc>
                <a:spcPct val="100000"/>
              </a:lnSpc>
              <a:spcBef>
                <a:spcPts val="1680"/>
              </a:spcBef>
              <a:buFont typeface="Wingdings"/>
              <a:buChar char="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Il </a:t>
            </a:r>
            <a:r>
              <a:rPr sz="2400" spc="-10" dirty="0">
                <a:latin typeface="Calibri"/>
                <a:cs typeface="Calibri"/>
              </a:rPr>
              <a:t>est conseillé </a:t>
            </a:r>
            <a:r>
              <a:rPr sz="2400" spc="-5" dirty="0">
                <a:latin typeface="Calibri"/>
                <a:cs typeface="Calibri"/>
              </a:rPr>
              <a:t>de </a:t>
            </a:r>
            <a:r>
              <a:rPr sz="2400" spc="-10" dirty="0">
                <a:latin typeface="Calibri"/>
                <a:cs typeface="Calibri"/>
              </a:rPr>
              <a:t>renouveler </a:t>
            </a:r>
            <a:r>
              <a:rPr sz="2400" dirty="0">
                <a:latin typeface="Calibri"/>
                <a:cs typeface="Calibri"/>
              </a:rPr>
              <a:t>la </a:t>
            </a:r>
            <a:r>
              <a:rPr sz="2400" spc="-5" dirty="0">
                <a:latin typeface="Calibri"/>
                <a:cs typeface="Calibri"/>
              </a:rPr>
              <a:t>dose </a:t>
            </a:r>
            <a:r>
              <a:rPr sz="2400" spc="-10" dirty="0">
                <a:latin typeface="Calibri"/>
                <a:cs typeface="Calibri"/>
              </a:rPr>
              <a:t>après </a:t>
            </a:r>
            <a:r>
              <a:rPr sz="2400" dirty="0">
                <a:latin typeface="Calibri"/>
                <a:cs typeface="Calibri"/>
              </a:rPr>
              <a:t>3 à 4 </a:t>
            </a:r>
            <a:r>
              <a:rPr sz="2400" spc="-5" dirty="0">
                <a:latin typeface="Calibri"/>
                <a:cs typeface="Calibri"/>
              </a:rPr>
              <a:t>semaines, </a:t>
            </a:r>
            <a:r>
              <a:rPr sz="2400" spc="-10" dirty="0">
                <a:latin typeface="Calibri"/>
                <a:cs typeface="Calibri"/>
              </a:rPr>
              <a:t>car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cette </a:t>
            </a:r>
            <a:r>
              <a:rPr sz="2400" spc="-5" dirty="0">
                <a:latin typeface="Calibri"/>
                <a:cs typeface="Calibri"/>
              </a:rPr>
              <a:t>molécule </a:t>
            </a:r>
            <a:r>
              <a:rPr sz="2400" spc="-10" dirty="0">
                <a:latin typeface="Calibri"/>
                <a:cs typeface="Calibri"/>
              </a:rPr>
              <a:t>est </a:t>
            </a:r>
            <a:r>
              <a:rPr sz="2400" spc="-5" dirty="0">
                <a:latin typeface="Calibri"/>
                <a:cs typeface="Calibri"/>
              </a:rPr>
              <a:t>uniquement adulticide (elle </a:t>
            </a:r>
            <a:r>
              <a:rPr sz="2400" spc="-40" dirty="0">
                <a:latin typeface="Calibri"/>
                <a:cs typeface="Calibri"/>
              </a:rPr>
              <a:t>n’est </a:t>
            </a:r>
            <a:r>
              <a:rPr sz="2400" spc="-5" dirty="0">
                <a:latin typeface="Calibri"/>
                <a:cs typeface="Calibri"/>
              </a:rPr>
              <a:t>ni ovicide, ni </a:t>
            </a:r>
            <a:r>
              <a:rPr sz="2400" dirty="0">
                <a:latin typeface="Calibri"/>
                <a:cs typeface="Calibri"/>
              </a:rPr>
              <a:t> larvicide).</a:t>
            </a:r>
            <a:endParaRPr sz="24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1680"/>
              </a:spcBef>
              <a:buFont typeface="Wingdings"/>
              <a:buChar char=""/>
              <a:tabLst>
                <a:tab pos="355600" algn="l"/>
              </a:tabLst>
            </a:pPr>
            <a:r>
              <a:rPr sz="2400" spc="-20" dirty="0">
                <a:latin typeface="Calibri"/>
                <a:cs typeface="Calibri"/>
              </a:rPr>
              <a:t>Cette </a:t>
            </a:r>
            <a:r>
              <a:rPr sz="2400" spc="-15" dirty="0">
                <a:latin typeface="Calibri"/>
                <a:cs typeface="Calibri"/>
              </a:rPr>
              <a:t>substance </a:t>
            </a:r>
            <a:r>
              <a:rPr sz="2400" spc="-10" dirty="0">
                <a:latin typeface="Calibri"/>
                <a:cs typeface="Calibri"/>
              </a:rPr>
              <a:t>est très efficace </a:t>
            </a:r>
            <a:r>
              <a:rPr sz="2400" spc="-15" dirty="0">
                <a:latin typeface="Calibri"/>
                <a:cs typeface="Calibri"/>
              </a:rPr>
              <a:t>contre </a:t>
            </a:r>
            <a:r>
              <a:rPr sz="2400" dirty="0">
                <a:latin typeface="Calibri"/>
                <a:cs typeface="Calibri"/>
              </a:rPr>
              <a:t>le </a:t>
            </a:r>
            <a:r>
              <a:rPr sz="2400" spc="-15" dirty="0">
                <a:latin typeface="Calibri"/>
                <a:cs typeface="Calibri"/>
              </a:rPr>
              <a:t>genre </a:t>
            </a:r>
            <a:r>
              <a:rPr sz="2400" i="1" spc="-10" dirty="0">
                <a:latin typeface="Calibri"/>
                <a:cs typeface="Calibri"/>
              </a:rPr>
              <a:t>Sarcoptes </a:t>
            </a:r>
            <a:r>
              <a:rPr sz="2400" spc="-5" dirty="0">
                <a:latin typeface="Calibri"/>
                <a:cs typeface="Calibri"/>
              </a:rPr>
              <a:t>et </a:t>
            </a:r>
            <a:r>
              <a:rPr sz="2400" dirty="0">
                <a:latin typeface="Calibri"/>
                <a:cs typeface="Calibri"/>
              </a:rPr>
              <a:t>le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genre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Otodectes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74073" y="1984248"/>
            <a:ext cx="9144000" cy="5222875"/>
            <a:chOff x="774073" y="1984248"/>
            <a:chExt cx="9144000" cy="5222875"/>
          </a:xfrm>
        </p:grpSpPr>
        <p:sp>
          <p:nvSpPr>
            <p:cNvPr id="3" name="object 3"/>
            <p:cNvSpPr/>
            <p:nvPr/>
          </p:nvSpPr>
          <p:spPr>
            <a:xfrm>
              <a:off x="926473" y="1984248"/>
              <a:ext cx="8833485" cy="1793875"/>
            </a:xfrm>
            <a:custGeom>
              <a:avLst/>
              <a:gdLst/>
              <a:ahLst/>
              <a:cxnLst/>
              <a:rect l="l" t="t" r="r" b="b"/>
              <a:pathLst>
                <a:path w="8833485" h="1793875">
                  <a:moveTo>
                    <a:pt x="0" y="0"/>
                  </a:moveTo>
                  <a:lnTo>
                    <a:pt x="0" y="1793748"/>
                  </a:lnTo>
                  <a:lnTo>
                    <a:pt x="8833104" y="1793748"/>
                  </a:lnTo>
                  <a:lnTo>
                    <a:pt x="88331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74073" y="3777996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0" y="0"/>
                  </a:moveTo>
                  <a:lnTo>
                    <a:pt x="0" y="3428999"/>
                  </a:lnTo>
                  <a:lnTo>
                    <a:pt x="9143999" y="3428999"/>
                  </a:lnTo>
                  <a:lnTo>
                    <a:pt x="91439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6473" y="3777996"/>
              <a:ext cx="8833485" cy="3252470"/>
            </a:xfrm>
            <a:custGeom>
              <a:avLst/>
              <a:gdLst/>
              <a:ahLst/>
              <a:cxnLst/>
              <a:rect l="l" t="t" r="r" b="b"/>
              <a:pathLst>
                <a:path w="8833485" h="3252470">
                  <a:moveTo>
                    <a:pt x="8833103" y="3252215"/>
                  </a:moveTo>
                  <a:lnTo>
                    <a:pt x="8833103" y="0"/>
                  </a:lnTo>
                  <a:lnTo>
                    <a:pt x="0" y="0"/>
                  </a:lnTo>
                  <a:lnTo>
                    <a:pt x="0" y="3252215"/>
                  </a:lnTo>
                  <a:lnTo>
                    <a:pt x="8833103" y="3252215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750">
              <a:latin typeface="Times New Roman"/>
              <a:cs typeface="Times New Roman"/>
            </a:endParaRPr>
          </a:p>
          <a:p>
            <a:pPr marL="189865">
              <a:lnSpc>
                <a:spcPct val="100000"/>
              </a:lnSpc>
            </a:pPr>
            <a:r>
              <a:rPr sz="2400" u="heavy" spc="-20" dirty="0">
                <a:uFill>
                  <a:solidFill>
                    <a:srgbClr val="FFFFFF"/>
                  </a:solidFill>
                </a:uFill>
              </a:rPr>
              <a:t>2.Traitements</a:t>
            </a:r>
            <a:r>
              <a:rPr sz="2400" u="heavy" spc="15" dirty="0">
                <a:uFill>
                  <a:solidFill>
                    <a:srgbClr val="FFFFFF"/>
                  </a:solidFill>
                </a:uFill>
              </a:rPr>
              <a:t> </a:t>
            </a:r>
            <a:r>
              <a:rPr sz="2400" u="heavy" spc="-15" dirty="0">
                <a:uFill>
                  <a:solidFill>
                    <a:srgbClr val="FFFFFF"/>
                  </a:solidFill>
                </a:uFill>
              </a:rPr>
              <a:t>systémiques</a:t>
            </a:r>
            <a:r>
              <a:rPr sz="2400" spc="5" dirty="0"/>
              <a:t> </a:t>
            </a:r>
            <a:r>
              <a:rPr sz="2400" b="0" dirty="0">
                <a:latin typeface="Cambria"/>
                <a:cs typeface="Cambria"/>
              </a:rPr>
              <a:t>:</a:t>
            </a:r>
            <a:r>
              <a:rPr sz="2400" b="0" spc="10" dirty="0">
                <a:latin typeface="Cambria"/>
                <a:cs typeface="Cambria"/>
              </a:rPr>
              <a:t> </a:t>
            </a:r>
            <a:r>
              <a:rPr sz="2400" b="0" spc="-5" dirty="0">
                <a:latin typeface="Calibri"/>
                <a:cs typeface="Calibri"/>
              </a:rPr>
              <a:t>Les</a:t>
            </a:r>
            <a:r>
              <a:rPr sz="2400" b="0" dirty="0">
                <a:latin typeface="Calibri"/>
                <a:cs typeface="Calibri"/>
              </a:rPr>
              <a:t> molécules</a:t>
            </a:r>
            <a:r>
              <a:rPr sz="2400" b="0" spc="-15" dirty="0">
                <a:latin typeface="Calibri"/>
                <a:cs typeface="Calibri"/>
              </a:rPr>
              <a:t> </a:t>
            </a:r>
            <a:r>
              <a:rPr sz="2400" b="0" spc="-5" dirty="0">
                <a:latin typeface="Calibri"/>
                <a:cs typeface="Calibri"/>
              </a:rPr>
              <a:t>utilisées,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sont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04272" y="1925827"/>
            <a:ext cx="8481695" cy="423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2.1.L’ivermectine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(Ivomec</a:t>
            </a:r>
            <a:r>
              <a:rPr sz="2400" spc="-20" dirty="0">
                <a:latin typeface="Calibri"/>
                <a:cs typeface="Calibri"/>
              </a:rPr>
              <a:t> N.D. </a:t>
            </a:r>
            <a:r>
              <a:rPr sz="2400" spc="-65" dirty="0">
                <a:latin typeface="Calibri"/>
                <a:cs typeface="Calibri"/>
              </a:rPr>
              <a:t>–V.,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présentation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bovins).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6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i="1" dirty="0">
                <a:solidFill>
                  <a:srgbClr val="00B04F"/>
                </a:solidFill>
                <a:latin typeface="Calibri"/>
                <a:cs typeface="Calibri"/>
              </a:rPr>
              <a:t>Rappels</a:t>
            </a:r>
            <a:r>
              <a:rPr sz="2400" i="1" spc="-45" dirty="0">
                <a:solidFill>
                  <a:srgbClr val="00B04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B04F"/>
                </a:solidFill>
                <a:latin typeface="Calibri"/>
                <a:cs typeface="Calibri"/>
              </a:rPr>
              <a:t>pharmacologiques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"/>
              <a:tabLst>
                <a:tab pos="355600" algn="l"/>
                <a:tab pos="956944" algn="l"/>
                <a:tab pos="2823845" algn="l"/>
                <a:tab pos="3446145" algn="l"/>
                <a:tab pos="3865245" algn="l"/>
                <a:tab pos="5094605" algn="l"/>
                <a:tab pos="5610225" algn="l"/>
                <a:tab pos="6831965" algn="l"/>
                <a:tab pos="7257415" algn="l"/>
              </a:tabLst>
            </a:pPr>
            <a:r>
              <a:rPr sz="2400" spc="-5" dirty="0">
                <a:latin typeface="Calibri"/>
                <a:cs typeface="Calibri"/>
              </a:rPr>
              <a:t>L</a:t>
            </a:r>
            <a:r>
              <a:rPr sz="2400" dirty="0">
                <a:latin typeface="Calibri"/>
                <a:cs typeface="Calibri"/>
              </a:rPr>
              <a:t>es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35" dirty="0">
                <a:latin typeface="Calibri"/>
                <a:cs typeface="Calibri"/>
              </a:rPr>
              <a:t>a</a:t>
            </a:r>
            <a:r>
              <a:rPr sz="2400" spc="-30" dirty="0">
                <a:latin typeface="Calibri"/>
                <a:cs typeface="Calibri"/>
              </a:rPr>
              <a:t>v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rm</a:t>
            </a:r>
            <a:r>
              <a:rPr sz="2400" spc="5" dirty="0">
                <a:latin typeface="Calibri"/>
                <a:cs typeface="Calibri"/>
              </a:rPr>
              <a:t>ec</a:t>
            </a:r>
            <a:r>
              <a:rPr sz="2400" dirty="0">
                <a:latin typeface="Calibri"/>
                <a:cs typeface="Calibri"/>
              </a:rPr>
              <a:t>ti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es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2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la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Calibri"/>
                <a:cs typeface="Calibri"/>
              </a:rPr>
              <a:t>c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p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5" dirty="0">
                <a:latin typeface="Calibri"/>
                <a:cs typeface="Calibri"/>
              </a:rPr>
              <a:t>c</a:t>
            </a:r>
            <a:r>
              <a:rPr sz="2400" spc="-15" dirty="0">
                <a:latin typeface="Calibri"/>
                <a:cs typeface="Calibri"/>
              </a:rPr>
              <a:t>i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é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tim</a:t>
            </a:r>
            <a:r>
              <a:rPr sz="2400" spc="-5" dirty="0">
                <a:latin typeface="Calibri"/>
                <a:cs typeface="Calibri"/>
              </a:rPr>
              <a:t>u</a:t>
            </a:r>
            <a:r>
              <a:rPr sz="2400" spc="-15" dirty="0">
                <a:latin typeface="Calibri"/>
                <a:cs typeface="Calibri"/>
              </a:rPr>
              <a:t>l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le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5" dirty="0">
                <a:latin typeface="Calibri"/>
                <a:cs typeface="Calibri"/>
              </a:rPr>
              <a:t>éc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15" dirty="0">
                <a:latin typeface="Calibri"/>
                <a:cs typeface="Calibri"/>
              </a:rPr>
              <a:t>p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ur</a:t>
            </a:r>
            <a:endParaRPr sz="2400">
              <a:latin typeface="Calibri"/>
              <a:cs typeface="Calibri"/>
            </a:endParaRPr>
          </a:p>
          <a:p>
            <a:pPr marL="355600" marR="508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G.A.B.A.</a:t>
            </a:r>
            <a:r>
              <a:rPr sz="2400" spc="1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(Acide</a:t>
            </a:r>
            <a:r>
              <a:rPr sz="2400" spc="15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Gama-Aminobutyrique),</a:t>
            </a:r>
            <a:r>
              <a:rPr sz="2400" spc="15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qui</a:t>
            </a:r>
            <a:r>
              <a:rPr sz="2400" spc="15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est</a:t>
            </a:r>
            <a:r>
              <a:rPr sz="2400" spc="1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un</a:t>
            </a:r>
            <a:r>
              <a:rPr sz="2400" spc="15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inhibuteur</a:t>
            </a:r>
            <a:r>
              <a:rPr sz="2400" spc="15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transmission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neuro-musculaire.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920"/>
              </a:spcBef>
              <a:buFont typeface="Wingdings"/>
              <a:buChar char="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Le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délai </a:t>
            </a:r>
            <a:r>
              <a:rPr sz="2400" spc="-40" dirty="0">
                <a:latin typeface="Calibri"/>
                <a:cs typeface="Calibri"/>
              </a:rPr>
              <a:t>d’attente</a:t>
            </a:r>
            <a:r>
              <a:rPr sz="2400" spc="-10" dirty="0">
                <a:latin typeface="Calibri"/>
                <a:cs typeface="Calibri"/>
              </a:rPr>
              <a:t> est</a:t>
            </a:r>
            <a:r>
              <a:rPr sz="2400" spc="-5" dirty="0">
                <a:latin typeface="Calibri"/>
                <a:cs typeface="Calibri"/>
              </a:rPr>
              <a:t> de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28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jours </a:t>
            </a:r>
            <a:r>
              <a:rPr sz="2400" spc="-5" dirty="0">
                <a:latin typeface="Calibri"/>
                <a:cs typeface="Calibri"/>
              </a:rPr>
              <a:t>pour</a:t>
            </a:r>
            <a:r>
              <a:rPr sz="2400" dirty="0">
                <a:latin typeface="Calibri"/>
                <a:cs typeface="Calibri"/>
              </a:rPr>
              <a:t> le lait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</a:t>
            </a:r>
            <a:r>
              <a:rPr sz="2400" spc="-5" dirty="0">
                <a:latin typeface="Calibri"/>
                <a:cs typeface="Calibri"/>
              </a:rPr>
              <a:t> viande.</a:t>
            </a:r>
            <a:endParaRPr sz="2400">
              <a:latin typeface="Calibri"/>
              <a:cs typeface="Calibri"/>
            </a:endParaRPr>
          </a:p>
          <a:p>
            <a:pPr marL="355600" marR="5715" indent="-342900">
              <a:lnSpc>
                <a:spcPct val="100000"/>
              </a:lnSpc>
              <a:spcBef>
                <a:spcPts val="1920"/>
              </a:spcBef>
              <a:buFont typeface="Wingdings"/>
              <a:buChar char=""/>
              <a:tabLst>
                <a:tab pos="355600" algn="l"/>
                <a:tab pos="875030" algn="l"/>
                <a:tab pos="1470660" algn="l"/>
                <a:tab pos="2489835" algn="l"/>
                <a:tab pos="4285615" algn="l"/>
                <a:tab pos="5039360" algn="l"/>
                <a:tab pos="5551805" algn="l"/>
                <a:tab pos="6029960" algn="l"/>
                <a:tab pos="6814820" algn="l"/>
                <a:tab pos="8245475" algn="l"/>
              </a:tabLst>
            </a:pPr>
            <a:r>
              <a:rPr sz="2400" spc="-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p</a:t>
            </a:r>
            <a:r>
              <a:rPr sz="2400" dirty="0">
                <a:latin typeface="Calibri"/>
                <a:cs typeface="Calibri"/>
              </a:rPr>
              <a:t>as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ut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15" dirty="0">
                <a:latin typeface="Calibri"/>
                <a:cs typeface="Calibri"/>
              </a:rPr>
              <a:t>l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l’</a:t>
            </a:r>
            <a:r>
              <a:rPr sz="2400" spc="-5" dirty="0">
                <a:latin typeface="Calibri"/>
                <a:cs typeface="Calibri"/>
              </a:rPr>
              <a:t>I</a:t>
            </a:r>
            <a:r>
              <a:rPr sz="2400" spc="-30" dirty="0">
                <a:latin typeface="Calibri"/>
                <a:cs typeface="Calibri"/>
              </a:rPr>
              <a:t>v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r</a:t>
            </a:r>
            <a:r>
              <a:rPr sz="2400" spc="-10" dirty="0">
                <a:latin typeface="Calibri"/>
                <a:cs typeface="Calibri"/>
              </a:rPr>
              <a:t>m</a:t>
            </a:r>
            <a:r>
              <a:rPr sz="2400" spc="5" dirty="0">
                <a:latin typeface="Calibri"/>
                <a:cs typeface="Calibri"/>
              </a:rPr>
              <a:t>ec</a:t>
            </a:r>
            <a:r>
              <a:rPr sz="2400" dirty="0">
                <a:latin typeface="Calibri"/>
                <a:cs typeface="Calibri"/>
              </a:rPr>
              <a:t>ti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l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2</a:t>
            </a:r>
            <a:r>
              <a:rPr sz="2400" dirty="0">
                <a:latin typeface="Calibri"/>
                <a:cs typeface="Calibri"/>
              </a:rPr>
              <a:t>8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j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5" dirty="0">
                <a:latin typeface="Calibri"/>
                <a:cs typeface="Calibri"/>
              </a:rPr>
              <a:t>u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p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5" dirty="0">
                <a:latin typeface="Calibri"/>
                <a:cs typeface="Calibri"/>
              </a:rPr>
              <a:t>écé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40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le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Calibri"/>
                <a:cs typeface="Calibri"/>
              </a:rPr>
              <a:t>vêlage.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74073" y="1984248"/>
            <a:ext cx="9144000" cy="5222875"/>
            <a:chOff x="774073" y="1984248"/>
            <a:chExt cx="9144000" cy="5222875"/>
          </a:xfrm>
        </p:grpSpPr>
        <p:sp>
          <p:nvSpPr>
            <p:cNvPr id="3" name="object 3"/>
            <p:cNvSpPr/>
            <p:nvPr/>
          </p:nvSpPr>
          <p:spPr>
            <a:xfrm>
              <a:off x="926473" y="1984248"/>
              <a:ext cx="8833485" cy="1793875"/>
            </a:xfrm>
            <a:custGeom>
              <a:avLst/>
              <a:gdLst/>
              <a:ahLst/>
              <a:cxnLst/>
              <a:rect l="l" t="t" r="r" b="b"/>
              <a:pathLst>
                <a:path w="8833485" h="1793875">
                  <a:moveTo>
                    <a:pt x="0" y="0"/>
                  </a:moveTo>
                  <a:lnTo>
                    <a:pt x="0" y="1793748"/>
                  </a:lnTo>
                  <a:lnTo>
                    <a:pt x="8833104" y="1793748"/>
                  </a:lnTo>
                  <a:lnTo>
                    <a:pt x="88331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74073" y="3777996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0" y="0"/>
                  </a:moveTo>
                  <a:lnTo>
                    <a:pt x="0" y="3428999"/>
                  </a:lnTo>
                  <a:lnTo>
                    <a:pt x="9143999" y="3428999"/>
                  </a:lnTo>
                  <a:lnTo>
                    <a:pt x="91439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6473" y="3777996"/>
              <a:ext cx="8833485" cy="3252470"/>
            </a:xfrm>
            <a:custGeom>
              <a:avLst/>
              <a:gdLst/>
              <a:ahLst/>
              <a:cxnLst/>
              <a:rect l="l" t="t" r="r" b="b"/>
              <a:pathLst>
                <a:path w="8833485" h="3252470">
                  <a:moveTo>
                    <a:pt x="8833103" y="3252215"/>
                  </a:moveTo>
                  <a:lnTo>
                    <a:pt x="8833103" y="0"/>
                  </a:lnTo>
                  <a:lnTo>
                    <a:pt x="0" y="0"/>
                  </a:lnTo>
                  <a:lnTo>
                    <a:pt x="0" y="3252215"/>
                  </a:lnTo>
                  <a:lnTo>
                    <a:pt x="8833103" y="3252215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750">
              <a:latin typeface="Times New Roman"/>
              <a:cs typeface="Times New Roman"/>
            </a:endParaRPr>
          </a:p>
          <a:p>
            <a:pPr marL="189865">
              <a:lnSpc>
                <a:spcPct val="100000"/>
              </a:lnSpc>
            </a:pPr>
            <a:r>
              <a:rPr sz="2400" u="heavy" spc="-20" dirty="0">
                <a:uFill>
                  <a:solidFill>
                    <a:srgbClr val="FFFFFF"/>
                  </a:solidFill>
                </a:uFill>
              </a:rPr>
              <a:t>2.Traitements</a:t>
            </a:r>
            <a:r>
              <a:rPr sz="2400" u="heavy" spc="15" dirty="0">
                <a:uFill>
                  <a:solidFill>
                    <a:srgbClr val="FFFFFF"/>
                  </a:solidFill>
                </a:uFill>
              </a:rPr>
              <a:t> </a:t>
            </a:r>
            <a:r>
              <a:rPr sz="2400" u="heavy" spc="-15" dirty="0">
                <a:uFill>
                  <a:solidFill>
                    <a:srgbClr val="FFFFFF"/>
                  </a:solidFill>
                </a:uFill>
              </a:rPr>
              <a:t>systémiques</a:t>
            </a:r>
            <a:r>
              <a:rPr sz="2400" spc="5" dirty="0"/>
              <a:t> </a:t>
            </a:r>
            <a:r>
              <a:rPr sz="2400" b="0" dirty="0">
                <a:latin typeface="Cambria"/>
                <a:cs typeface="Cambria"/>
              </a:rPr>
              <a:t>:</a:t>
            </a:r>
            <a:r>
              <a:rPr sz="2400" b="0" spc="10" dirty="0">
                <a:latin typeface="Cambria"/>
                <a:cs typeface="Cambria"/>
              </a:rPr>
              <a:t> </a:t>
            </a:r>
            <a:r>
              <a:rPr sz="2400" b="0" spc="-5" dirty="0">
                <a:latin typeface="Calibri"/>
                <a:cs typeface="Calibri"/>
              </a:rPr>
              <a:t>Les</a:t>
            </a:r>
            <a:r>
              <a:rPr sz="2400" b="0" dirty="0">
                <a:latin typeface="Calibri"/>
                <a:cs typeface="Calibri"/>
              </a:rPr>
              <a:t> molécules</a:t>
            </a:r>
            <a:r>
              <a:rPr sz="2400" b="0" spc="-15" dirty="0">
                <a:latin typeface="Calibri"/>
                <a:cs typeface="Calibri"/>
              </a:rPr>
              <a:t> </a:t>
            </a:r>
            <a:r>
              <a:rPr sz="2400" b="0" spc="-5" dirty="0">
                <a:latin typeface="Calibri"/>
                <a:cs typeface="Calibri"/>
              </a:rPr>
              <a:t>utilisées,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sont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04272" y="1925827"/>
            <a:ext cx="8482965" cy="4536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2.2.</a:t>
            </a:r>
            <a:r>
              <a:rPr sz="2400" b="1" u="heavy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</a:t>
            </a:r>
            <a:r>
              <a:rPr sz="24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Closantel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(Flukiver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N.D.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65" dirty="0">
                <a:latin typeface="Calibri"/>
                <a:cs typeface="Calibri"/>
              </a:rPr>
              <a:t>–V.)</a:t>
            </a:r>
            <a:endParaRPr sz="2400">
              <a:latin typeface="Calibri"/>
              <a:cs typeface="Calibri"/>
            </a:endParaRPr>
          </a:p>
          <a:p>
            <a:pPr marL="355600" marR="6350" indent="-342900">
              <a:lnSpc>
                <a:spcPct val="100000"/>
              </a:lnSpc>
              <a:spcBef>
                <a:spcPts val="1920"/>
              </a:spcBef>
              <a:buFont typeface="Wingdings"/>
              <a:buChar char=""/>
              <a:tabLst>
                <a:tab pos="355600" algn="l"/>
                <a:tab pos="882650" algn="l"/>
                <a:tab pos="1359535" algn="l"/>
                <a:tab pos="2717165" algn="l"/>
                <a:tab pos="3194050" algn="l"/>
                <a:tab pos="4228465" algn="l"/>
                <a:tab pos="4818380" algn="l"/>
                <a:tab pos="6739890" algn="l"/>
                <a:tab pos="7287259" algn="l"/>
                <a:tab pos="7814945" algn="l"/>
              </a:tabLst>
            </a:pPr>
            <a:r>
              <a:rPr sz="2400" spc="5" dirty="0">
                <a:latin typeface="Calibri"/>
                <a:cs typeface="Calibri"/>
              </a:rPr>
              <a:t>e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u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10" dirty="0">
                <a:latin typeface="Calibri"/>
                <a:cs typeface="Calibri"/>
              </a:rPr>
              <a:t>u</a:t>
            </a:r>
            <a:r>
              <a:rPr sz="2400" spc="-5" dirty="0">
                <a:latin typeface="Calibri"/>
                <a:cs typeface="Calibri"/>
              </a:rPr>
              <a:t>v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5" dirty="0">
                <a:latin typeface="Calibri"/>
                <a:cs typeface="Calibri"/>
              </a:rPr>
              <a:t>c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u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g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5" dirty="0">
                <a:latin typeface="Calibri"/>
                <a:cs typeface="Calibri"/>
              </a:rPr>
              <a:t>up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es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ali</a:t>
            </a:r>
            <a:r>
              <a:rPr sz="2400" spc="5" dirty="0">
                <a:latin typeface="Calibri"/>
                <a:cs typeface="Calibri"/>
              </a:rPr>
              <a:t>c</a:t>
            </a:r>
            <a:r>
              <a:rPr sz="2400" spc="-10" dirty="0">
                <a:latin typeface="Calibri"/>
                <a:cs typeface="Calibri"/>
              </a:rPr>
              <a:t>y</a:t>
            </a:r>
            <a:r>
              <a:rPr sz="2400" dirty="0">
                <a:latin typeface="Calibri"/>
                <a:cs typeface="Calibri"/>
              </a:rPr>
              <a:t>la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ili</a:t>
            </a:r>
            <a:r>
              <a:rPr sz="2400" spc="-15" dirty="0">
                <a:latin typeface="Calibri"/>
                <a:cs typeface="Calibri"/>
              </a:rPr>
              <a:t>d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qu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ss</a:t>
            </a:r>
            <a:r>
              <a:rPr sz="2400" spc="-2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z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Calibri"/>
                <a:cs typeface="Calibri"/>
              </a:rPr>
              <a:t>efficace</a:t>
            </a:r>
            <a:r>
              <a:rPr sz="2400" spc="-15" dirty="0">
                <a:latin typeface="Calibri"/>
                <a:cs typeface="Calibri"/>
              </a:rPr>
              <a:t> contre</a:t>
            </a:r>
            <a:r>
              <a:rPr sz="2400" dirty="0">
                <a:latin typeface="Calibri"/>
                <a:cs typeface="Calibri"/>
              </a:rPr>
              <a:t> les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acariens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psoriques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Demodex.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1920"/>
              </a:spcBef>
              <a:buFont typeface="Wingdings"/>
              <a:buChar char=""/>
              <a:tabLst>
                <a:tab pos="355600" algn="l"/>
                <a:tab pos="655320" algn="l"/>
                <a:tab pos="1177925" algn="l"/>
                <a:tab pos="2074545" algn="l"/>
                <a:tab pos="2374265" algn="l"/>
                <a:tab pos="2743200" algn="l"/>
                <a:tab pos="3488690" algn="l"/>
                <a:tab pos="3954779" algn="l"/>
                <a:tab pos="4415155" algn="l"/>
                <a:tab pos="4954905" algn="l"/>
                <a:tab pos="5527675" algn="l"/>
                <a:tab pos="5992495" algn="l"/>
                <a:tab pos="6489065" algn="l"/>
                <a:tab pos="6725284" algn="l"/>
                <a:tab pos="7190105" algn="l"/>
                <a:tab pos="7816850" algn="l"/>
              </a:tabLst>
            </a:pPr>
            <a:r>
              <a:rPr sz="2400" spc="-5" dirty="0">
                <a:latin typeface="Calibri"/>
                <a:cs typeface="Calibri"/>
              </a:rPr>
              <a:t>I</a:t>
            </a:r>
            <a:r>
              <a:rPr sz="2400" dirty="0">
                <a:latin typeface="Calibri"/>
                <a:cs typeface="Calibri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ut</a:t>
            </a:r>
            <a:r>
              <a:rPr sz="2400" dirty="0">
                <a:latin typeface="Calibri"/>
                <a:cs typeface="Calibri"/>
              </a:rPr>
              <a:t>ili</a:t>
            </a:r>
            <a:r>
              <a:rPr sz="2400" spc="-15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é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à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5" dirty="0">
                <a:latin typeface="Calibri"/>
                <a:cs typeface="Calibri"/>
              </a:rPr>
              <a:t>l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1</a:t>
            </a:r>
            <a:r>
              <a:rPr sz="2400" dirty="0">
                <a:latin typeface="Calibri"/>
                <a:cs typeface="Calibri"/>
              </a:rPr>
              <a:t>0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Calibri"/>
                <a:cs typeface="Calibri"/>
              </a:rPr>
              <a:t>m</a:t>
            </a:r>
            <a:r>
              <a:rPr sz="2400" dirty="0">
                <a:latin typeface="Calibri"/>
                <a:cs typeface="Calibri"/>
              </a:rPr>
              <a:t>g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/</a:t>
            </a:r>
            <a:r>
              <a:rPr sz="2400" dirty="0">
                <a:latin typeface="Calibri"/>
                <a:cs typeface="Calibri"/>
              </a:rPr>
              <a:t>Kg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100" dirty="0">
                <a:latin typeface="Calibri"/>
                <a:cs typeface="Calibri"/>
              </a:rPr>
              <a:t>P</a:t>
            </a:r>
            <a:r>
              <a:rPr sz="2400" dirty="0">
                <a:latin typeface="Calibri"/>
                <a:cs typeface="Calibri"/>
              </a:rPr>
              <a:t>V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;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un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u</a:t>
            </a:r>
            <a:r>
              <a:rPr sz="2400" dirty="0">
                <a:latin typeface="Calibri"/>
                <a:cs typeface="Calibri"/>
              </a:rPr>
              <a:t>le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Calibri"/>
                <a:cs typeface="Calibri"/>
              </a:rPr>
              <a:t>administration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par </a:t>
            </a:r>
            <a:r>
              <a:rPr sz="2400" spc="-10" dirty="0">
                <a:latin typeface="Calibri"/>
                <a:cs typeface="Calibri"/>
              </a:rPr>
              <a:t>voie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orale.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i="1" dirty="0">
                <a:solidFill>
                  <a:srgbClr val="00B04F"/>
                </a:solidFill>
                <a:latin typeface="Calibri"/>
                <a:cs typeface="Calibri"/>
              </a:rPr>
              <a:t>Rappels</a:t>
            </a:r>
            <a:r>
              <a:rPr sz="2400" i="1" spc="-45" dirty="0">
                <a:solidFill>
                  <a:srgbClr val="00B04F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00B04F"/>
                </a:solidFill>
                <a:latin typeface="Calibri"/>
                <a:cs typeface="Calibri"/>
              </a:rPr>
              <a:t>pharmacologiques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5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Le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Closantel,</a:t>
            </a:r>
            <a:r>
              <a:rPr sz="2400" spc="-5" dirty="0">
                <a:latin typeface="Calibri"/>
                <a:cs typeface="Calibri"/>
              </a:rPr>
              <a:t> agit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comme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tous</a:t>
            </a:r>
            <a:r>
              <a:rPr sz="2400" spc="-5" dirty="0">
                <a:latin typeface="Calibri"/>
                <a:cs typeface="Calibri"/>
              </a:rPr>
              <a:t> les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salicylanilides</a:t>
            </a:r>
            <a:r>
              <a:rPr sz="2400" dirty="0">
                <a:latin typeface="Calibri"/>
                <a:cs typeface="Calibri"/>
              </a:rPr>
              <a:t> en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découpant </a:t>
            </a:r>
            <a:r>
              <a:rPr sz="2400" spc="-5" dirty="0">
                <a:latin typeface="Calibri"/>
                <a:cs typeface="Calibri"/>
              </a:rPr>
              <a:t> spécifiquement</a:t>
            </a:r>
            <a:r>
              <a:rPr sz="2400" dirty="0">
                <a:latin typeface="Calibri"/>
                <a:cs typeface="Calibri"/>
              </a:rPr>
              <a:t> la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phosphorylation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oxydative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mitochondriale,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perturbant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ainsi </a:t>
            </a:r>
            <a:r>
              <a:rPr sz="2400" dirty="0">
                <a:latin typeface="Calibri"/>
                <a:cs typeface="Calibri"/>
              </a:rPr>
              <a:t>le </a:t>
            </a:r>
            <a:r>
              <a:rPr sz="2400" spc="-5" dirty="0">
                <a:latin typeface="Calibri"/>
                <a:cs typeface="Calibri"/>
              </a:rPr>
              <a:t>métabolisme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énergétique</a:t>
            </a:r>
            <a:r>
              <a:rPr sz="2400" spc="-5" dirty="0">
                <a:latin typeface="Calibri"/>
                <a:cs typeface="Calibri"/>
              </a:rPr>
              <a:t> du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parasite.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2350">
              <a:latin typeface="Times New Roman"/>
              <a:cs typeface="Times New Roman"/>
            </a:endParaRPr>
          </a:p>
          <a:p>
            <a:pPr marL="161290">
              <a:lnSpc>
                <a:spcPct val="100000"/>
              </a:lnSpc>
            </a:pPr>
            <a:r>
              <a:rPr sz="2400" u="heavy" spc="-20" dirty="0">
                <a:uFill>
                  <a:solidFill>
                    <a:srgbClr val="FFFFFF"/>
                  </a:solidFill>
                </a:uFill>
              </a:rPr>
              <a:t>2.Traitements</a:t>
            </a:r>
            <a:r>
              <a:rPr sz="2400" u="heavy" spc="15" dirty="0">
                <a:uFill>
                  <a:solidFill>
                    <a:srgbClr val="FFFFFF"/>
                  </a:solidFill>
                </a:uFill>
              </a:rPr>
              <a:t> </a:t>
            </a:r>
            <a:r>
              <a:rPr sz="2400" u="heavy" spc="-15" dirty="0">
                <a:uFill>
                  <a:solidFill>
                    <a:srgbClr val="FFFFFF"/>
                  </a:solidFill>
                </a:uFill>
              </a:rPr>
              <a:t>systémiques</a:t>
            </a:r>
            <a:r>
              <a:rPr sz="2400" spc="5" dirty="0"/>
              <a:t> </a:t>
            </a:r>
            <a:r>
              <a:rPr sz="2400" b="0" dirty="0">
                <a:latin typeface="Cambria"/>
                <a:cs typeface="Cambria"/>
              </a:rPr>
              <a:t>:</a:t>
            </a:r>
            <a:r>
              <a:rPr sz="2400" b="0" spc="10" dirty="0">
                <a:latin typeface="Cambria"/>
                <a:cs typeface="Cambria"/>
              </a:rPr>
              <a:t> </a:t>
            </a:r>
            <a:r>
              <a:rPr sz="2400" b="0" spc="-5" dirty="0">
                <a:latin typeface="Calibri"/>
                <a:cs typeface="Calibri"/>
              </a:rPr>
              <a:t>Les</a:t>
            </a:r>
            <a:r>
              <a:rPr sz="2400" b="0" dirty="0">
                <a:latin typeface="Calibri"/>
                <a:cs typeface="Calibri"/>
              </a:rPr>
              <a:t> molécules</a:t>
            </a:r>
            <a:r>
              <a:rPr sz="2400" b="0" spc="-15" dirty="0">
                <a:latin typeface="Calibri"/>
                <a:cs typeface="Calibri"/>
              </a:rPr>
              <a:t> </a:t>
            </a:r>
            <a:r>
              <a:rPr sz="2400" b="0" spc="-5" dirty="0">
                <a:latin typeface="Calibri"/>
                <a:cs typeface="Calibri"/>
              </a:rPr>
              <a:t>utilisées,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spc="-10" dirty="0">
                <a:latin typeface="Calibri"/>
                <a:cs typeface="Calibri"/>
              </a:rPr>
              <a:t>sont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: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15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00"/>
              </a:spcBef>
            </a:pPr>
            <a:r>
              <a:rPr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2.2.</a:t>
            </a:r>
            <a:r>
              <a:rPr b="1" u="heavy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</a:t>
            </a:r>
            <a:r>
              <a:rPr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Closantel</a:t>
            </a:r>
            <a:r>
              <a:rPr b="1" dirty="0">
                <a:latin typeface="Calibri"/>
                <a:cs typeface="Calibri"/>
              </a:rPr>
              <a:t> </a:t>
            </a:r>
            <a:r>
              <a:rPr spc="-5" dirty="0"/>
              <a:t>(Flukiver</a:t>
            </a:r>
            <a:r>
              <a:rPr spc="-35" dirty="0"/>
              <a:t> </a:t>
            </a:r>
            <a:r>
              <a:rPr spc="-20" dirty="0"/>
              <a:t>N.D.</a:t>
            </a:r>
            <a:r>
              <a:rPr spc="-5" dirty="0"/>
              <a:t> </a:t>
            </a:r>
            <a:r>
              <a:rPr spc="-65" dirty="0"/>
              <a:t>–V.)</a:t>
            </a:r>
          </a:p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Délai</a:t>
            </a:r>
            <a:r>
              <a:rPr sz="22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u="heavy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d’attente</a:t>
            </a:r>
            <a:r>
              <a:rPr sz="2200" b="1" u="heavy" spc="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pour</a:t>
            </a:r>
            <a:r>
              <a:rPr sz="2200"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</a:t>
            </a:r>
            <a:r>
              <a:rPr sz="22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viande</a:t>
            </a:r>
            <a:endParaRPr sz="2200">
              <a:latin typeface="Calibri"/>
              <a:cs typeface="Calibri"/>
            </a:endParaRPr>
          </a:p>
          <a:p>
            <a:pPr marL="12700" marR="7620">
              <a:lnSpc>
                <a:spcPct val="100000"/>
              </a:lnSpc>
              <a:spcBef>
                <a:spcPts val="1440"/>
              </a:spcBef>
              <a:tabLst>
                <a:tab pos="1127760" algn="l"/>
              </a:tabLst>
            </a:pPr>
            <a:r>
              <a:rPr sz="2200" spc="-5" dirty="0"/>
              <a:t>Le</a:t>
            </a:r>
            <a:r>
              <a:rPr sz="2200" spc="145" dirty="0"/>
              <a:t> </a:t>
            </a:r>
            <a:r>
              <a:rPr sz="2200" spc="-10" dirty="0"/>
              <a:t>temps</a:t>
            </a:r>
            <a:r>
              <a:rPr sz="2200" spc="140" dirty="0"/>
              <a:t> </a:t>
            </a:r>
            <a:r>
              <a:rPr sz="2200" spc="-35" dirty="0"/>
              <a:t>d’attente</a:t>
            </a:r>
            <a:r>
              <a:rPr sz="2200" spc="150" dirty="0"/>
              <a:t> </a:t>
            </a:r>
            <a:r>
              <a:rPr sz="2200" spc="-5" dirty="0"/>
              <a:t>pour</a:t>
            </a:r>
            <a:r>
              <a:rPr sz="2200" spc="135" dirty="0"/>
              <a:t> </a:t>
            </a:r>
            <a:r>
              <a:rPr sz="2200" spc="-10" dirty="0"/>
              <a:t>chez</a:t>
            </a:r>
            <a:r>
              <a:rPr sz="2200" spc="135" dirty="0"/>
              <a:t> </a:t>
            </a:r>
            <a:r>
              <a:rPr sz="2200" spc="-5" dirty="0"/>
              <a:t>les</a:t>
            </a:r>
            <a:r>
              <a:rPr sz="2200" spc="150" dirty="0"/>
              <a:t> </a:t>
            </a:r>
            <a:r>
              <a:rPr sz="2200" b="1" spc="-5" dirty="0">
                <a:latin typeface="Calibri"/>
                <a:cs typeface="Calibri"/>
              </a:rPr>
              <a:t>bovins</a:t>
            </a:r>
            <a:r>
              <a:rPr sz="2200" b="1" spc="140" dirty="0">
                <a:latin typeface="Calibri"/>
                <a:cs typeface="Calibri"/>
              </a:rPr>
              <a:t> </a:t>
            </a:r>
            <a:r>
              <a:rPr sz="2200" spc="-10" dirty="0"/>
              <a:t>et</a:t>
            </a:r>
            <a:r>
              <a:rPr sz="2200" spc="155" dirty="0"/>
              <a:t> </a:t>
            </a:r>
            <a:r>
              <a:rPr sz="2200" b="1" spc="-5" dirty="0">
                <a:latin typeface="Calibri"/>
                <a:cs typeface="Calibri"/>
              </a:rPr>
              <a:t>ovins</a:t>
            </a:r>
            <a:r>
              <a:rPr sz="2200" spc="-5" dirty="0"/>
              <a:t>,</a:t>
            </a:r>
            <a:r>
              <a:rPr sz="2200" spc="145" dirty="0"/>
              <a:t> </a:t>
            </a:r>
            <a:r>
              <a:rPr sz="2200" spc="-10" dirty="0"/>
              <a:t>concernant</a:t>
            </a:r>
            <a:r>
              <a:rPr sz="2200" spc="130" dirty="0"/>
              <a:t> </a:t>
            </a:r>
            <a:r>
              <a:rPr sz="2200" spc="-5" dirty="0"/>
              <a:t>la</a:t>
            </a:r>
            <a:r>
              <a:rPr sz="2200" spc="145" dirty="0"/>
              <a:t> </a:t>
            </a:r>
            <a:r>
              <a:rPr sz="2200" spc="-10" dirty="0"/>
              <a:t>viande</a:t>
            </a:r>
            <a:r>
              <a:rPr sz="2200" spc="135" dirty="0"/>
              <a:t> </a:t>
            </a:r>
            <a:r>
              <a:rPr sz="2200" spc="-10" dirty="0"/>
              <a:t>et </a:t>
            </a:r>
            <a:r>
              <a:rPr sz="2200" spc="-480" dirty="0"/>
              <a:t> </a:t>
            </a:r>
            <a:r>
              <a:rPr sz="2200" spc="-5" dirty="0"/>
              <a:t>les</a:t>
            </a:r>
            <a:r>
              <a:rPr sz="2200" dirty="0"/>
              <a:t> </a:t>
            </a:r>
            <a:r>
              <a:rPr sz="2200" spc="-10" dirty="0"/>
              <a:t>abats</a:t>
            </a:r>
            <a:r>
              <a:rPr sz="2200" spc="-10" dirty="0">
                <a:latin typeface="Times New Roman"/>
                <a:cs typeface="Times New Roman"/>
              </a:rPr>
              <a:t>	</a:t>
            </a:r>
            <a:r>
              <a:rPr sz="2200" spc="-10" dirty="0"/>
              <a:t>est</a:t>
            </a:r>
            <a:r>
              <a:rPr sz="2200" spc="5" dirty="0"/>
              <a:t> </a:t>
            </a:r>
            <a:r>
              <a:rPr sz="2200" spc="-5" dirty="0"/>
              <a:t>de</a:t>
            </a:r>
            <a:r>
              <a:rPr sz="2200" dirty="0"/>
              <a:t> </a:t>
            </a:r>
            <a:r>
              <a:rPr sz="2200" spc="-5" dirty="0"/>
              <a:t>55</a:t>
            </a:r>
            <a:r>
              <a:rPr sz="2200" spc="5" dirty="0"/>
              <a:t> </a:t>
            </a:r>
            <a:r>
              <a:rPr sz="2200" spc="-10" dirty="0"/>
              <a:t>jours.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Délai</a:t>
            </a:r>
            <a:r>
              <a:rPr sz="22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u="heavy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d’attente</a:t>
            </a:r>
            <a:r>
              <a:rPr sz="2200" b="1" u="heavy" spc="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pour</a:t>
            </a:r>
            <a:r>
              <a:rPr sz="2200"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 lait</a:t>
            </a:r>
            <a:endParaRPr sz="22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1440"/>
              </a:spcBef>
            </a:pPr>
            <a:r>
              <a:rPr sz="2200" b="1" i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Chez</a:t>
            </a:r>
            <a:r>
              <a:rPr sz="2200" b="1" i="1" u="heavy" spc="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les</a:t>
            </a:r>
            <a:r>
              <a:rPr sz="2200" b="1" i="1" u="heavy" spc="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bovins</a:t>
            </a:r>
            <a:r>
              <a:rPr sz="2200" spc="-5" dirty="0"/>
              <a:t>,</a:t>
            </a:r>
            <a:r>
              <a:rPr sz="2200" spc="70" dirty="0"/>
              <a:t> </a:t>
            </a:r>
            <a:r>
              <a:rPr sz="2200" spc="-5" dirty="0"/>
              <a:t>à</a:t>
            </a:r>
            <a:r>
              <a:rPr sz="2200" spc="75" dirty="0"/>
              <a:t> </a:t>
            </a:r>
            <a:r>
              <a:rPr sz="2200" spc="-10" dirty="0"/>
              <a:t>proscrire</a:t>
            </a:r>
            <a:r>
              <a:rPr sz="2200" spc="80" dirty="0"/>
              <a:t> </a:t>
            </a:r>
            <a:r>
              <a:rPr sz="2200" spc="-5" dirty="0"/>
              <a:t>pour</a:t>
            </a:r>
            <a:r>
              <a:rPr sz="2200" spc="75" dirty="0"/>
              <a:t> </a:t>
            </a:r>
            <a:r>
              <a:rPr sz="2200" spc="-5" dirty="0"/>
              <a:t>les</a:t>
            </a:r>
            <a:r>
              <a:rPr sz="2200" spc="85" dirty="0"/>
              <a:t> </a:t>
            </a:r>
            <a:r>
              <a:rPr sz="2200" spc="-15" dirty="0"/>
              <a:t>vaches</a:t>
            </a:r>
            <a:r>
              <a:rPr sz="2200" spc="75" dirty="0"/>
              <a:t> </a:t>
            </a:r>
            <a:r>
              <a:rPr sz="2200" spc="-5" dirty="0"/>
              <a:t>laitières,</a:t>
            </a:r>
            <a:r>
              <a:rPr sz="2200" spc="85" dirty="0"/>
              <a:t> </a:t>
            </a:r>
            <a:r>
              <a:rPr sz="2200" spc="-5" dirty="0"/>
              <a:t>y</a:t>
            </a:r>
            <a:r>
              <a:rPr sz="2200" spc="100" dirty="0"/>
              <a:t> </a:t>
            </a:r>
            <a:r>
              <a:rPr sz="2200" spc="-10" dirty="0"/>
              <a:t>compris</a:t>
            </a:r>
            <a:r>
              <a:rPr sz="2200" spc="70" dirty="0"/>
              <a:t> </a:t>
            </a:r>
            <a:r>
              <a:rPr sz="2200" spc="-10" dirty="0"/>
              <a:t>pendant</a:t>
            </a:r>
            <a:r>
              <a:rPr sz="2200" spc="70" dirty="0"/>
              <a:t> </a:t>
            </a:r>
            <a:r>
              <a:rPr sz="2200" spc="-5" dirty="0"/>
              <a:t>le </a:t>
            </a:r>
            <a:r>
              <a:rPr sz="2200" spc="-484" dirty="0"/>
              <a:t> </a:t>
            </a:r>
            <a:r>
              <a:rPr sz="2200" spc="-10" dirty="0"/>
              <a:t>tarissement.</a:t>
            </a:r>
            <a:endParaRPr sz="2200">
              <a:latin typeface="Calibri"/>
              <a:cs typeface="Calibri"/>
            </a:endParaRPr>
          </a:p>
          <a:p>
            <a:pPr marL="12700" marR="6985" indent="62230">
              <a:lnSpc>
                <a:spcPct val="100000"/>
              </a:lnSpc>
            </a:pPr>
            <a:r>
              <a:rPr sz="2200" dirty="0"/>
              <a:t>Ne</a:t>
            </a:r>
            <a:r>
              <a:rPr sz="2200" spc="5" dirty="0"/>
              <a:t> </a:t>
            </a:r>
            <a:r>
              <a:rPr sz="2200" spc="-5" dirty="0"/>
              <a:t>pas</a:t>
            </a:r>
            <a:r>
              <a:rPr sz="2200" dirty="0"/>
              <a:t> </a:t>
            </a:r>
            <a:r>
              <a:rPr sz="2200" spc="-20" dirty="0"/>
              <a:t>l’administrer</a:t>
            </a:r>
            <a:r>
              <a:rPr sz="2200" spc="-15" dirty="0"/>
              <a:t> </a:t>
            </a:r>
            <a:r>
              <a:rPr sz="2200" spc="-5" dirty="0"/>
              <a:t>pour</a:t>
            </a:r>
            <a:r>
              <a:rPr sz="2200" dirty="0"/>
              <a:t> </a:t>
            </a:r>
            <a:r>
              <a:rPr sz="2200" spc="-5" dirty="0"/>
              <a:t>les</a:t>
            </a:r>
            <a:r>
              <a:rPr sz="2200" dirty="0"/>
              <a:t> </a:t>
            </a:r>
            <a:r>
              <a:rPr sz="2200" spc="-5" dirty="0"/>
              <a:t>génisses</a:t>
            </a:r>
            <a:r>
              <a:rPr sz="2200" dirty="0"/>
              <a:t> </a:t>
            </a:r>
            <a:r>
              <a:rPr sz="2200" spc="-20" dirty="0"/>
              <a:t>durant</a:t>
            </a:r>
            <a:r>
              <a:rPr sz="2200" spc="-15" dirty="0"/>
              <a:t> </a:t>
            </a:r>
            <a:r>
              <a:rPr sz="2200" spc="-5" dirty="0"/>
              <a:t>la</a:t>
            </a:r>
            <a:r>
              <a:rPr sz="2200" dirty="0"/>
              <a:t> </a:t>
            </a:r>
            <a:r>
              <a:rPr sz="2200" spc="-10" dirty="0"/>
              <a:t>seconde</a:t>
            </a:r>
            <a:r>
              <a:rPr sz="2200" spc="-5" dirty="0"/>
              <a:t> moitié</a:t>
            </a:r>
            <a:r>
              <a:rPr sz="2200" dirty="0"/>
              <a:t> de</a:t>
            </a:r>
            <a:r>
              <a:rPr sz="2200" spc="5" dirty="0"/>
              <a:t> </a:t>
            </a:r>
            <a:r>
              <a:rPr sz="2200" spc="-5" dirty="0"/>
              <a:t>la </a:t>
            </a:r>
            <a:r>
              <a:rPr sz="2200" spc="-484" dirty="0"/>
              <a:t> </a:t>
            </a:r>
            <a:r>
              <a:rPr sz="2200" spc="-15" dirty="0"/>
              <a:t>gestation</a:t>
            </a:r>
            <a:r>
              <a:rPr sz="2200" dirty="0"/>
              <a:t> </a:t>
            </a:r>
            <a:r>
              <a:rPr sz="2200" spc="-10" dirty="0"/>
              <a:t>(quand</a:t>
            </a:r>
            <a:r>
              <a:rPr sz="2200" spc="-5" dirty="0"/>
              <a:t> le</a:t>
            </a:r>
            <a:r>
              <a:rPr sz="2200" spc="5" dirty="0"/>
              <a:t> </a:t>
            </a:r>
            <a:r>
              <a:rPr sz="2200" spc="-5" dirty="0"/>
              <a:t>lait</a:t>
            </a:r>
            <a:r>
              <a:rPr sz="2200" spc="-10" dirty="0"/>
              <a:t> est</a:t>
            </a:r>
            <a:r>
              <a:rPr sz="2200" spc="5" dirty="0"/>
              <a:t> </a:t>
            </a:r>
            <a:r>
              <a:rPr sz="2200" spc="-10" dirty="0"/>
              <a:t>destiné</a:t>
            </a:r>
            <a:r>
              <a:rPr sz="2200" spc="20" dirty="0"/>
              <a:t> </a:t>
            </a:r>
            <a:r>
              <a:rPr sz="2200" spc="-5" dirty="0"/>
              <a:t>pour la</a:t>
            </a:r>
            <a:r>
              <a:rPr sz="2200" spc="-20" dirty="0"/>
              <a:t> </a:t>
            </a:r>
            <a:r>
              <a:rPr sz="2200" spc="-10" dirty="0"/>
              <a:t>consommation</a:t>
            </a:r>
            <a:r>
              <a:rPr sz="2200" spc="15" dirty="0"/>
              <a:t> </a:t>
            </a:r>
            <a:r>
              <a:rPr sz="2200" spc="-5" dirty="0"/>
              <a:t>humaine.</a:t>
            </a:r>
            <a:endParaRPr sz="2200"/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2200" b="1" i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Chez</a:t>
            </a:r>
            <a:r>
              <a:rPr sz="2200" b="1" i="1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les</a:t>
            </a:r>
            <a:r>
              <a:rPr sz="2200" b="1" i="1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ovins</a:t>
            </a:r>
            <a:endParaRPr sz="2200">
              <a:latin typeface="Calibri"/>
              <a:cs typeface="Calibri"/>
            </a:endParaRPr>
          </a:p>
          <a:p>
            <a:pPr marL="12700" marR="699770">
              <a:lnSpc>
                <a:spcPct val="100000"/>
              </a:lnSpc>
            </a:pPr>
            <a:r>
              <a:rPr sz="2200" spc="-25" dirty="0"/>
              <a:t>Attendre</a:t>
            </a:r>
            <a:r>
              <a:rPr sz="2200" spc="20" dirty="0"/>
              <a:t> </a:t>
            </a:r>
            <a:r>
              <a:rPr sz="2200" spc="-5" dirty="0"/>
              <a:t>34 </a:t>
            </a:r>
            <a:r>
              <a:rPr sz="2200" spc="-10" dirty="0"/>
              <a:t>jours après</a:t>
            </a:r>
            <a:r>
              <a:rPr sz="2200" dirty="0"/>
              <a:t> </a:t>
            </a:r>
            <a:r>
              <a:rPr sz="2200" spc="-25" dirty="0"/>
              <a:t>l’agnelage,</a:t>
            </a:r>
            <a:r>
              <a:rPr sz="2200" spc="15" dirty="0"/>
              <a:t> </a:t>
            </a:r>
            <a:r>
              <a:rPr sz="2200" dirty="0"/>
              <a:t>si</a:t>
            </a:r>
            <a:r>
              <a:rPr sz="2200" spc="-5" dirty="0"/>
              <a:t> la</a:t>
            </a:r>
            <a:r>
              <a:rPr sz="2200" dirty="0"/>
              <a:t> </a:t>
            </a:r>
            <a:r>
              <a:rPr sz="2200" spc="-5" dirty="0"/>
              <a:t>période</a:t>
            </a:r>
            <a:r>
              <a:rPr sz="2200" spc="5" dirty="0"/>
              <a:t> </a:t>
            </a:r>
            <a:r>
              <a:rPr sz="2200" spc="-5" dirty="0"/>
              <a:t>sèche</a:t>
            </a:r>
            <a:r>
              <a:rPr sz="2200" spc="10" dirty="0"/>
              <a:t> </a:t>
            </a:r>
            <a:r>
              <a:rPr sz="2200" spc="-10" dirty="0"/>
              <a:t>et</a:t>
            </a:r>
            <a:r>
              <a:rPr sz="2200" spc="15" dirty="0"/>
              <a:t> </a:t>
            </a:r>
            <a:r>
              <a:rPr sz="2200" spc="-5" dirty="0"/>
              <a:t>de</a:t>
            </a:r>
            <a:r>
              <a:rPr sz="2200" spc="5" dirty="0"/>
              <a:t> </a:t>
            </a:r>
            <a:r>
              <a:rPr sz="2200" spc="-5" dirty="0"/>
              <a:t>90 </a:t>
            </a:r>
            <a:r>
              <a:rPr sz="2200" spc="-10" dirty="0"/>
              <a:t>jours. </a:t>
            </a:r>
            <a:r>
              <a:rPr sz="2200" spc="-480" dirty="0"/>
              <a:t> </a:t>
            </a:r>
            <a:r>
              <a:rPr sz="2200" spc="-5" dirty="0"/>
              <a:t>4</a:t>
            </a:r>
            <a:r>
              <a:rPr sz="2200" spc="-20" dirty="0"/>
              <a:t> </a:t>
            </a:r>
            <a:r>
              <a:rPr sz="2200" spc="-5" dirty="0"/>
              <a:t>mois</a:t>
            </a:r>
            <a:r>
              <a:rPr sz="2200" spc="5" dirty="0"/>
              <a:t> </a:t>
            </a:r>
            <a:r>
              <a:rPr sz="2200" dirty="0"/>
              <a:t>si</a:t>
            </a:r>
            <a:r>
              <a:rPr sz="2200" spc="5" dirty="0"/>
              <a:t> </a:t>
            </a:r>
            <a:r>
              <a:rPr sz="2200" spc="-5" dirty="0"/>
              <a:t>la</a:t>
            </a:r>
            <a:r>
              <a:rPr sz="2200" spc="-20" dirty="0"/>
              <a:t> </a:t>
            </a:r>
            <a:r>
              <a:rPr sz="2200" spc="-5" dirty="0"/>
              <a:t>période</a:t>
            </a:r>
            <a:r>
              <a:rPr sz="2200" spc="5" dirty="0"/>
              <a:t> </a:t>
            </a:r>
            <a:r>
              <a:rPr sz="2200" spc="-5" dirty="0"/>
              <a:t>sèche</a:t>
            </a:r>
            <a:r>
              <a:rPr sz="2200" spc="15" dirty="0"/>
              <a:t> </a:t>
            </a:r>
            <a:r>
              <a:rPr sz="2200" spc="-10" dirty="0"/>
              <a:t>est</a:t>
            </a:r>
            <a:r>
              <a:rPr sz="2200" spc="15" dirty="0"/>
              <a:t> </a:t>
            </a:r>
            <a:r>
              <a:rPr sz="2200" spc="-15" dirty="0"/>
              <a:t>inférieure</a:t>
            </a:r>
            <a:r>
              <a:rPr sz="2200" spc="-10" dirty="0"/>
              <a:t> </a:t>
            </a:r>
            <a:r>
              <a:rPr sz="2200" spc="-5" dirty="0"/>
              <a:t>à</a:t>
            </a:r>
            <a:r>
              <a:rPr sz="2200" spc="10" dirty="0"/>
              <a:t> </a:t>
            </a:r>
            <a:r>
              <a:rPr sz="2200" spc="-5" dirty="0"/>
              <a:t>90</a:t>
            </a:r>
            <a:r>
              <a:rPr sz="2200" spc="-10" dirty="0"/>
              <a:t> jours.</a:t>
            </a:r>
            <a:endParaRPr sz="2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26473" y="1984248"/>
            <a:ext cx="2659380" cy="546100"/>
          </a:xfrm>
          <a:custGeom>
            <a:avLst/>
            <a:gdLst/>
            <a:ahLst/>
            <a:cxnLst/>
            <a:rect l="l" t="t" r="r" b="b"/>
            <a:pathLst>
              <a:path w="2659379" h="546100">
                <a:moveTo>
                  <a:pt x="0" y="545591"/>
                </a:moveTo>
                <a:lnTo>
                  <a:pt x="2659376" y="545591"/>
                </a:lnTo>
                <a:lnTo>
                  <a:pt x="2659376" y="0"/>
                </a:lnTo>
                <a:lnTo>
                  <a:pt x="0" y="0"/>
                </a:lnTo>
                <a:lnTo>
                  <a:pt x="0" y="545591"/>
                </a:lnTo>
                <a:close/>
              </a:path>
            </a:pathLst>
          </a:custGeom>
          <a:solidFill>
            <a:srgbClr val="CCD1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739757" y="1984260"/>
            <a:ext cx="20320" cy="1793875"/>
          </a:xfrm>
          <a:custGeom>
            <a:avLst/>
            <a:gdLst/>
            <a:ahLst/>
            <a:cxnLst/>
            <a:rect l="l" t="t" r="r" b="b"/>
            <a:pathLst>
              <a:path w="20320" h="1793875">
                <a:moveTo>
                  <a:pt x="19812" y="0"/>
                </a:moveTo>
                <a:lnTo>
                  <a:pt x="0" y="0"/>
                </a:lnTo>
                <a:lnTo>
                  <a:pt x="0" y="545579"/>
                </a:lnTo>
                <a:lnTo>
                  <a:pt x="0" y="563867"/>
                </a:lnTo>
                <a:lnTo>
                  <a:pt x="0" y="583679"/>
                </a:lnTo>
                <a:lnTo>
                  <a:pt x="0" y="1793748"/>
                </a:lnTo>
                <a:lnTo>
                  <a:pt x="19812" y="1793748"/>
                </a:lnTo>
                <a:lnTo>
                  <a:pt x="19812" y="583679"/>
                </a:lnTo>
                <a:lnTo>
                  <a:pt x="19812" y="563867"/>
                </a:lnTo>
                <a:lnTo>
                  <a:pt x="19812" y="545579"/>
                </a:lnTo>
                <a:lnTo>
                  <a:pt x="19812" y="0"/>
                </a:lnTo>
                <a:close/>
              </a:path>
            </a:pathLst>
          </a:custGeom>
          <a:solidFill>
            <a:srgbClr val="CCD1B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920377" y="501395"/>
            <a:ext cx="8825865" cy="3276600"/>
            <a:chOff x="920377" y="501395"/>
            <a:chExt cx="8825865" cy="3276600"/>
          </a:xfrm>
        </p:grpSpPr>
        <p:sp>
          <p:nvSpPr>
            <p:cNvPr id="5" name="object 5"/>
            <p:cNvSpPr/>
            <p:nvPr/>
          </p:nvSpPr>
          <p:spPr>
            <a:xfrm>
              <a:off x="926465" y="501395"/>
              <a:ext cx="8815070" cy="1347470"/>
            </a:xfrm>
            <a:custGeom>
              <a:avLst/>
              <a:gdLst/>
              <a:ahLst/>
              <a:cxnLst/>
              <a:rect l="l" t="t" r="r" b="b"/>
              <a:pathLst>
                <a:path w="8815070" h="1347470">
                  <a:moveTo>
                    <a:pt x="8814816" y="0"/>
                  </a:moveTo>
                  <a:lnTo>
                    <a:pt x="0" y="0"/>
                  </a:lnTo>
                  <a:lnTo>
                    <a:pt x="0" y="1310640"/>
                  </a:lnTo>
                  <a:lnTo>
                    <a:pt x="0" y="1347216"/>
                  </a:lnTo>
                  <a:lnTo>
                    <a:pt x="2659380" y="1347216"/>
                  </a:lnTo>
                  <a:lnTo>
                    <a:pt x="2659380" y="1310640"/>
                  </a:lnTo>
                  <a:lnTo>
                    <a:pt x="8814816" y="1310640"/>
                  </a:lnTo>
                  <a:lnTo>
                    <a:pt x="8814816" y="0"/>
                  </a:lnTo>
                  <a:close/>
                </a:path>
              </a:pathLst>
            </a:custGeom>
            <a:solidFill>
              <a:srgbClr val="52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26465" y="1812035"/>
              <a:ext cx="8813800" cy="1966595"/>
            </a:xfrm>
            <a:custGeom>
              <a:avLst/>
              <a:gdLst/>
              <a:ahLst/>
              <a:cxnLst/>
              <a:rect l="l" t="t" r="r" b="b"/>
              <a:pathLst>
                <a:path w="8813800" h="1966595">
                  <a:moveTo>
                    <a:pt x="2659380" y="755904"/>
                  </a:moveTo>
                  <a:lnTo>
                    <a:pt x="0" y="755904"/>
                  </a:lnTo>
                  <a:lnTo>
                    <a:pt x="0" y="1965972"/>
                  </a:lnTo>
                  <a:lnTo>
                    <a:pt x="2659380" y="1965972"/>
                  </a:lnTo>
                  <a:lnTo>
                    <a:pt x="2659380" y="755904"/>
                  </a:lnTo>
                  <a:close/>
                </a:path>
                <a:path w="8813800" h="1966595">
                  <a:moveTo>
                    <a:pt x="8813292" y="0"/>
                  </a:moveTo>
                  <a:lnTo>
                    <a:pt x="6409944" y="0"/>
                  </a:lnTo>
                  <a:lnTo>
                    <a:pt x="2659380" y="0"/>
                  </a:lnTo>
                  <a:lnTo>
                    <a:pt x="0" y="0"/>
                  </a:lnTo>
                  <a:lnTo>
                    <a:pt x="0" y="717804"/>
                  </a:lnTo>
                  <a:lnTo>
                    <a:pt x="2659380" y="717804"/>
                  </a:lnTo>
                  <a:lnTo>
                    <a:pt x="6409944" y="717804"/>
                  </a:lnTo>
                  <a:lnTo>
                    <a:pt x="8813292" y="717804"/>
                  </a:lnTo>
                  <a:lnTo>
                    <a:pt x="8813292" y="0"/>
                  </a:lnTo>
                  <a:close/>
                </a:path>
              </a:pathLst>
            </a:custGeom>
            <a:solidFill>
              <a:srgbClr val="C4AA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585845" y="2567939"/>
              <a:ext cx="6154420" cy="1210310"/>
            </a:xfrm>
            <a:custGeom>
              <a:avLst/>
              <a:gdLst/>
              <a:ahLst/>
              <a:cxnLst/>
              <a:rect l="l" t="t" r="r" b="b"/>
              <a:pathLst>
                <a:path w="6154420" h="1210310">
                  <a:moveTo>
                    <a:pt x="6153912" y="0"/>
                  </a:moveTo>
                  <a:lnTo>
                    <a:pt x="3750564" y="0"/>
                  </a:lnTo>
                  <a:lnTo>
                    <a:pt x="0" y="0"/>
                  </a:lnTo>
                  <a:lnTo>
                    <a:pt x="0" y="1210068"/>
                  </a:lnTo>
                  <a:lnTo>
                    <a:pt x="3750564" y="1210068"/>
                  </a:lnTo>
                  <a:lnTo>
                    <a:pt x="6153912" y="1210068"/>
                  </a:lnTo>
                  <a:lnTo>
                    <a:pt x="6153912" y="0"/>
                  </a:lnTo>
                  <a:close/>
                </a:path>
              </a:pathLst>
            </a:custGeom>
            <a:solidFill>
              <a:srgbClr val="E5D5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20369" y="1805939"/>
              <a:ext cx="8825865" cy="1972310"/>
            </a:xfrm>
            <a:custGeom>
              <a:avLst/>
              <a:gdLst/>
              <a:ahLst/>
              <a:cxnLst/>
              <a:rect l="l" t="t" r="r" b="b"/>
              <a:pathLst>
                <a:path w="8825865" h="1972310">
                  <a:moveTo>
                    <a:pt x="8825484" y="0"/>
                  </a:moveTo>
                  <a:lnTo>
                    <a:pt x="8813292" y="0"/>
                  </a:lnTo>
                  <a:lnTo>
                    <a:pt x="8813292" y="12192"/>
                  </a:lnTo>
                  <a:lnTo>
                    <a:pt x="8813292" y="723900"/>
                  </a:lnTo>
                  <a:lnTo>
                    <a:pt x="6422136" y="723900"/>
                  </a:lnTo>
                  <a:lnTo>
                    <a:pt x="6422136" y="12192"/>
                  </a:lnTo>
                  <a:lnTo>
                    <a:pt x="8813292" y="12192"/>
                  </a:lnTo>
                  <a:lnTo>
                    <a:pt x="8813292" y="0"/>
                  </a:lnTo>
                  <a:lnTo>
                    <a:pt x="6409944" y="0"/>
                  </a:lnTo>
                  <a:lnTo>
                    <a:pt x="6409944" y="12192"/>
                  </a:lnTo>
                  <a:lnTo>
                    <a:pt x="6409944" y="723900"/>
                  </a:lnTo>
                  <a:lnTo>
                    <a:pt x="2671572" y="723900"/>
                  </a:lnTo>
                  <a:lnTo>
                    <a:pt x="2671572" y="12192"/>
                  </a:lnTo>
                  <a:lnTo>
                    <a:pt x="6409944" y="12192"/>
                  </a:lnTo>
                  <a:lnTo>
                    <a:pt x="6409944" y="0"/>
                  </a:lnTo>
                  <a:lnTo>
                    <a:pt x="2659380" y="0"/>
                  </a:lnTo>
                  <a:lnTo>
                    <a:pt x="2659380" y="12192"/>
                  </a:lnTo>
                  <a:lnTo>
                    <a:pt x="2659380" y="723900"/>
                  </a:lnTo>
                  <a:lnTo>
                    <a:pt x="13716" y="723900"/>
                  </a:lnTo>
                  <a:lnTo>
                    <a:pt x="13716" y="12192"/>
                  </a:lnTo>
                  <a:lnTo>
                    <a:pt x="2659380" y="12192"/>
                  </a:lnTo>
                  <a:lnTo>
                    <a:pt x="2659380" y="0"/>
                  </a:lnTo>
                  <a:lnTo>
                    <a:pt x="0" y="0"/>
                  </a:lnTo>
                  <a:lnTo>
                    <a:pt x="0" y="12192"/>
                  </a:lnTo>
                  <a:lnTo>
                    <a:pt x="0" y="723900"/>
                  </a:lnTo>
                  <a:lnTo>
                    <a:pt x="0" y="760476"/>
                  </a:lnTo>
                  <a:lnTo>
                    <a:pt x="0" y="762000"/>
                  </a:lnTo>
                  <a:lnTo>
                    <a:pt x="0" y="1972068"/>
                  </a:lnTo>
                  <a:lnTo>
                    <a:pt x="13716" y="1972068"/>
                  </a:lnTo>
                  <a:lnTo>
                    <a:pt x="13716" y="762000"/>
                  </a:lnTo>
                  <a:lnTo>
                    <a:pt x="2659380" y="762000"/>
                  </a:lnTo>
                  <a:lnTo>
                    <a:pt x="2659380" y="1972068"/>
                  </a:lnTo>
                  <a:lnTo>
                    <a:pt x="2671572" y="1972068"/>
                  </a:lnTo>
                  <a:lnTo>
                    <a:pt x="2671572" y="762000"/>
                  </a:lnTo>
                  <a:lnTo>
                    <a:pt x="6409944" y="762000"/>
                  </a:lnTo>
                  <a:lnTo>
                    <a:pt x="6409944" y="1972068"/>
                  </a:lnTo>
                  <a:lnTo>
                    <a:pt x="6422136" y="1972068"/>
                  </a:lnTo>
                  <a:lnTo>
                    <a:pt x="6422136" y="762000"/>
                  </a:lnTo>
                  <a:lnTo>
                    <a:pt x="8813292" y="762000"/>
                  </a:lnTo>
                  <a:lnTo>
                    <a:pt x="8813292" y="1972068"/>
                  </a:lnTo>
                  <a:lnTo>
                    <a:pt x="8825484" y="1972068"/>
                  </a:lnTo>
                  <a:lnTo>
                    <a:pt x="8825484" y="1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997340" y="1808479"/>
            <a:ext cx="5143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5" dirty="0">
                <a:latin typeface="Calibri"/>
                <a:cs typeface="Calibri"/>
              </a:rPr>
              <a:t>D</a:t>
            </a:r>
            <a:r>
              <a:rPr sz="2000" b="1" spc="-35" dirty="0">
                <a:latin typeface="Calibri"/>
                <a:cs typeface="Calibri"/>
              </a:rPr>
              <a:t>.</a:t>
            </a:r>
            <a:r>
              <a:rPr sz="2000" b="1" spc="-5" dirty="0">
                <a:latin typeface="Calibri"/>
                <a:cs typeface="Calibri"/>
              </a:rPr>
              <a:t>C</a:t>
            </a:r>
            <a:r>
              <a:rPr sz="2000" b="1" dirty="0">
                <a:latin typeface="Calibri"/>
                <a:cs typeface="Calibri"/>
              </a:rPr>
              <a:t>.I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18620" y="1774037"/>
            <a:ext cx="1680845" cy="516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4195" marR="5080" indent="-532130">
              <a:lnSpc>
                <a:spcPct val="114999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Conce</a:t>
            </a:r>
            <a:r>
              <a:rPr sz="1400" b="1" spc="-10" dirty="0">
                <a:latin typeface="Calibri"/>
                <a:cs typeface="Calibri"/>
              </a:rPr>
              <a:t>n</a:t>
            </a:r>
            <a:r>
              <a:rPr sz="1400" b="1" spc="5" dirty="0">
                <a:latin typeface="Calibri"/>
                <a:cs typeface="Calibri"/>
              </a:rPr>
              <a:t>t</a:t>
            </a:r>
            <a:r>
              <a:rPr sz="1400" b="1" spc="-35" dirty="0">
                <a:latin typeface="Calibri"/>
                <a:cs typeface="Calibri"/>
              </a:rPr>
              <a:t>r</a:t>
            </a:r>
            <a:r>
              <a:rPr sz="1400" b="1" spc="-25" dirty="0">
                <a:latin typeface="Calibri"/>
                <a:cs typeface="Calibri"/>
              </a:rPr>
              <a:t>a</a:t>
            </a:r>
            <a:r>
              <a:rPr sz="1400" b="1" spc="5" dirty="0">
                <a:latin typeface="Calibri"/>
                <a:cs typeface="Calibri"/>
              </a:rPr>
              <a:t>t</a:t>
            </a:r>
            <a:r>
              <a:rPr sz="1400" b="1" dirty="0">
                <a:latin typeface="Calibri"/>
                <a:cs typeface="Calibri"/>
              </a:rPr>
              <a:t>i</a:t>
            </a:r>
            <a:r>
              <a:rPr sz="1400" b="1" spc="-15" dirty="0">
                <a:latin typeface="Calibri"/>
                <a:cs typeface="Calibri"/>
              </a:rPr>
              <a:t>o</a:t>
            </a:r>
            <a:r>
              <a:rPr sz="1400" b="1" dirty="0">
                <a:latin typeface="Calibri"/>
                <a:cs typeface="Calibri"/>
              </a:rPr>
              <a:t>n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1400" b="1" spc="-15" dirty="0">
                <a:latin typeface="Calibri"/>
                <a:cs typeface="Calibri"/>
              </a:rPr>
              <a:t>e</a:t>
            </a:r>
            <a:r>
              <a:rPr sz="1400" b="1" spc="-5" dirty="0">
                <a:latin typeface="Calibri"/>
                <a:cs typeface="Calibri"/>
              </a:rPr>
              <a:t>ff</a:t>
            </a:r>
            <a:r>
              <a:rPr sz="1400" b="1" dirty="0">
                <a:latin typeface="Calibri"/>
                <a:cs typeface="Calibri"/>
              </a:rPr>
              <a:t>i</a:t>
            </a:r>
            <a:r>
              <a:rPr sz="1400" b="1" spc="-15" dirty="0">
                <a:latin typeface="Calibri"/>
                <a:cs typeface="Calibri"/>
              </a:rPr>
              <a:t>c</a:t>
            </a:r>
            <a:r>
              <a:rPr sz="1400" b="1" dirty="0">
                <a:latin typeface="Calibri"/>
                <a:cs typeface="Calibri"/>
              </a:rPr>
              <a:t>ace 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(P.1000)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26282" y="1774037"/>
            <a:ext cx="1020444" cy="762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 algn="ctr">
              <a:lnSpc>
                <a:spcPct val="114999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Principaux </a:t>
            </a:r>
            <a:r>
              <a:rPr sz="1400" b="1" spc="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Noms </a:t>
            </a:r>
            <a:r>
              <a:rPr sz="1400" b="1" dirty="0">
                <a:latin typeface="Calibri"/>
                <a:cs typeface="Calibri"/>
              </a:rPr>
              <a:t> </a:t>
            </a:r>
            <a:r>
              <a:rPr sz="1400" b="1" spc="-15" dirty="0">
                <a:latin typeface="Calibri"/>
                <a:cs typeface="Calibri"/>
              </a:rPr>
              <a:t>c</a:t>
            </a:r>
            <a:r>
              <a:rPr sz="1400" b="1" dirty="0">
                <a:latin typeface="Calibri"/>
                <a:cs typeface="Calibri"/>
              </a:rPr>
              <a:t>o</a:t>
            </a:r>
            <a:r>
              <a:rPr sz="1400" b="1" spc="-5" dirty="0">
                <a:latin typeface="Calibri"/>
                <a:cs typeface="Calibri"/>
              </a:rPr>
              <a:t>mm</a:t>
            </a:r>
            <a:r>
              <a:rPr sz="1400" b="1" dirty="0">
                <a:latin typeface="Calibri"/>
                <a:cs typeface="Calibri"/>
              </a:rPr>
              <a:t>e</a:t>
            </a:r>
            <a:r>
              <a:rPr sz="1400" b="1" spc="-20" dirty="0">
                <a:latin typeface="Calibri"/>
                <a:cs typeface="Calibri"/>
              </a:rPr>
              <a:t>r</a:t>
            </a:r>
            <a:r>
              <a:rPr sz="1400" b="1" dirty="0">
                <a:latin typeface="Calibri"/>
                <a:cs typeface="Calibri"/>
              </a:rPr>
              <a:t>ciaux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81337" y="2566416"/>
            <a:ext cx="1562100" cy="279400"/>
          </a:xfrm>
          <a:prstGeom prst="rect">
            <a:avLst/>
          </a:prstGeom>
          <a:solidFill>
            <a:srgbClr val="D3D3D3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75"/>
              </a:lnSpc>
            </a:pPr>
            <a:r>
              <a:rPr sz="1800" b="1" dirty="0">
                <a:latin typeface="Calibri"/>
                <a:cs typeface="Calibri"/>
              </a:rPr>
              <a:t>P</a:t>
            </a:r>
            <a:r>
              <a:rPr sz="1800" b="1" spc="-30" dirty="0">
                <a:latin typeface="Calibri"/>
                <a:cs typeface="Calibri"/>
              </a:rPr>
              <a:t>r</a:t>
            </a:r>
            <a:r>
              <a:rPr sz="1800" b="1" dirty="0">
                <a:latin typeface="Calibri"/>
                <a:cs typeface="Calibri"/>
              </a:rPr>
              <a:t>o</a:t>
            </a:r>
            <a:r>
              <a:rPr sz="1800" b="1" spc="5" dirty="0">
                <a:latin typeface="Calibri"/>
                <a:cs typeface="Calibri"/>
              </a:rPr>
              <a:t>du</a:t>
            </a:r>
            <a:r>
              <a:rPr sz="1800" b="1" dirty="0">
                <a:latin typeface="Calibri"/>
                <a:cs typeface="Calibri"/>
              </a:rPr>
              <a:t>its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Calibri"/>
                <a:cs typeface="Calibri"/>
              </a:rPr>
              <a:t>a</a:t>
            </a:r>
            <a:r>
              <a:rPr sz="1800" b="1" spc="5" dirty="0">
                <a:latin typeface="Calibri"/>
                <a:cs typeface="Calibri"/>
              </a:rPr>
              <a:t>n</a:t>
            </a:r>
            <a:r>
              <a:rPr sz="1800" b="1" dirty="0">
                <a:latin typeface="Calibri"/>
                <a:cs typeface="Calibri"/>
              </a:rPr>
              <a:t>ci</a:t>
            </a:r>
            <a:r>
              <a:rPr sz="1800" b="1" spc="5" dirty="0">
                <a:latin typeface="Calibri"/>
                <a:cs typeface="Calibri"/>
              </a:rPr>
              <a:t>en</a:t>
            </a:r>
            <a:r>
              <a:rPr sz="1800" b="1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67112" y="2825596"/>
            <a:ext cx="1784985" cy="1007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SO2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(dioxyde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de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soufre) </a:t>
            </a:r>
            <a:r>
              <a:rPr sz="1400" b="1" spc="-30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Crésyl</a:t>
            </a:r>
            <a:endParaRPr sz="1400">
              <a:latin typeface="Calibri"/>
              <a:cs typeface="Calibri"/>
            </a:endParaRPr>
          </a:p>
          <a:p>
            <a:pPr marL="12700" marR="250825">
              <a:lnSpc>
                <a:spcPct val="114999"/>
              </a:lnSpc>
            </a:pPr>
            <a:r>
              <a:rPr sz="1400" b="1" spc="5" dirty="0">
                <a:latin typeface="Calibri"/>
                <a:cs typeface="Calibri"/>
              </a:rPr>
              <a:t>B</a:t>
            </a:r>
            <a:r>
              <a:rPr sz="1400" b="1" dirty="0">
                <a:latin typeface="Calibri"/>
                <a:cs typeface="Calibri"/>
              </a:rPr>
              <a:t>en</a:t>
            </a:r>
            <a:r>
              <a:rPr sz="1400" b="1" spc="-20" dirty="0">
                <a:latin typeface="Calibri"/>
                <a:cs typeface="Calibri"/>
              </a:rPr>
              <a:t>z</a:t>
            </a:r>
            <a:r>
              <a:rPr sz="1400" b="1" dirty="0">
                <a:latin typeface="Calibri"/>
                <a:cs typeface="Calibri"/>
              </a:rPr>
              <a:t>o</a:t>
            </a:r>
            <a:r>
              <a:rPr sz="1400" b="1" spc="-10" dirty="0">
                <a:latin typeface="Calibri"/>
                <a:cs typeface="Calibri"/>
              </a:rPr>
              <a:t>a</a:t>
            </a:r>
            <a:r>
              <a:rPr sz="1400" b="1" spc="-20" dirty="0">
                <a:latin typeface="Calibri"/>
                <a:cs typeface="Calibri"/>
              </a:rPr>
              <a:t>t</a:t>
            </a:r>
            <a:r>
              <a:rPr sz="1400" b="1" dirty="0">
                <a:latin typeface="Calibri"/>
                <a:cs typeface="Calibri"/>
              </a:rPr>
              <a:t>e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Calibri"/>
                <a:cs typeface="Calibri"/>
              </a:rPr>
              <a:t>de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Calibri"/>
                <a:cs typeface="Calibri"/>
              </a:rPr>
              <a:t>ben</a:t>
            </a:r>
            <a:r>
              <a:rPr sz="1400" b="1" spc="-10" dirty="0">
                <a:latin typeface="Calibri"/>
                <a:cs typeface="Calibri"/>
              </a:rPr>
              <a:t>z</a:t>
            </a:r>
            <a:r>
              <a:rPr sz="1400" b="1" spc="-5" dirty="0">
                <a:latin typeface="Calibri"/>
                <a:cs typeface="Calibri"/>
              </a:rPr>
              <a:t>y</a:t>
            </a:r>
            <a:r>
              <a:rPr sz="1400" b="1" dirty="0">
                <a:latin typeface="Calibri"/>
                <a:cs typeface="Calibri"/>
              </a:rPr>
              <a:t>le 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b="1" spc="-15" dirty="0">
                <a:latin typeface="Calibri"/>
                <a:cs typeface="Calibri"/>
              </a:rPr>
              <a:t>Terpinéols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375535" y="3027678"/>
            <a:ext cx="896619" cy="656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Ascabiol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5" dirty="0">
                <a:latin typeface="Calibri"/>
                <a:cs typeface="Calibri"/>
              </a:rPr>
              <a:t>r</a:t>
            </a:r>
            <a:r>
              <a:rPr sz="1800" spc="-10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sa</a:t>
            </a:r>
            <a:r>
              <a:rPr sz="1800" spc="-20" dirty="0">
                <a:latin typeface="Calibri"/>
                <a:cs typeface="Calibri"/>
              </a:rPr>
              <a:t>c</a:t>
            </a:r>
            <a:r>
              <a:rPr sz="1800" spc="-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480705" y="891031"/>
            <a:ext cx="77298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58595" marR="5080" indent="-144653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Principaux</a:t>
            </a:r>
            <a:r>
              <a:rPr sz="1800" spc="-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acaricides utilisables</a:t>
            </a:r>
            <a:r>
              <a:rPr sz="1800" spc="-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dans</a:t>
            </a:r>
            <a:r>
              <a:rPr sz="1800" spc="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le </a:t>
            </a: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traitement</a:t>
            </a:r>
            <a:r>
              <a:rPr sz="1800" spc="-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des</a:t>
            </a:r>
            <a:r>
              <a:rPr sz="1800" spc="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gales </a:t>
            </a:r>
            <a:r>
              <a:rPr sz="18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des</a:t>
            </a:r>
            <a:r>
              <a:rPr sz="1800" spc="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mammifères </a:t>
            </a:r>
            <a:r>
              <a:rPr sz="1800" spc="-434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(D’après R.</a:t>
            </a:r>
            <a:r>
              <a:rPr sz="1800" spc="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CHERMETTE</a:t>
            </a:r>
            <a:r>
              <a:rPr sz="1800" spc="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et</a:t>
            </a:r>
            <a:r>
              <a:rPr sz="1800" spc="-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G.</a:t>
            </a:r>
            <a:r>
              <a:rPr sz="18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BUISSIERAS,</a:t>
            </a:r>
            <a:r>
              <a:rPr sz="18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1995)</a:t>
            </a:r>
            <a:endParaRPr sz="1800">
              <a:latin typeface="Franklin Gothic Medium"/>
              <a:cs typeface="Franklin Gothic Medium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774073" y="3777996"/>
            <a:ext cx="9144000" cy="3429000"/>
            <a:chOff x="774073" y="3777996"/>
            <a:chExt cx="9144000" cy="3429000"/>
          </a:xfrm>
        </p:grpSpPr>
        <p:sp>
          <p:nvSpPr>
            <p:cNvPr id="17" name="object 17"/>
            <p:cNvSpPr/>
            <p:nvPr/>
          </p:nvSpPr>
          <p:spPr>
            <a:xfrm>
              <a:off x="774073" y="3777996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0" y="0"/>
                  </a:moveTo>
                  <a:lnTo>
                    <a:pt x="0" y="3428999"/>
                  </a:lnTo>
                  <a:lnTo>
                    <a:pt x="9143999" y="3428999"/>
                  </a:lnTo>
                  <a:lnTo>
                    <a:pt x="91439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26465" y="3778008"/>
              <a:ext cx="8833485" cy="3252470"/>
            </a:xfrm>
            <a:custGeom>
              <a:avLst/>
              <a:gdLst/>
              <a:ahLst/>
              <a:cxnLst/>
              <a:rect l="l" t="t" r="r" b="b"/>
              <a:pathLst>
                <a:path w="8833485" h="3252470">
                  <a:moveTo>
                    <a:pt x="8833104" y="0"/>
                  </a:moveTo>
                  <a:lnTo>
                    <a:pt x="0" y="0"/>
                  </a:lnTo>
                  <a:lnTo>
                    <a:pt x="0" y="1504188"/>
                  </a:lnTo>
                  <a:lnTo>
                    <a:pt x="0" y="3252203"/>
                  </a:lnTo>
                  <a:lnTo>
                    <a:pt x="2659380" y="3252203"/>
                  </a:lnTo>
                  <a:lnTo>
                    <a:pt x="2659380" y="1504188"/>
                  </a:lnTo>
                  <a:lnTo>
                    <a:pt x="8813292" y="1504188"/>
                  </a:lnTo>
                  <a:lnTo>
                    <a:pt x="8813292" y="3252203"/>
                  </a:lnTo>
                  <a:lnTo>
                    <a:pt x="8833104" y="3252203"/>
                  </a:lnTo>
                  <a:lnTo>
                    <a:pt x="8833104" y="1504188"/>
                  </a:lnTo>
                  <a:lnTo>
                    <a:pt x="8833104" y="0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26473" y="3777996"/>
              <a:ext cx="2659380" cy="277495"/>
            </a:xfrm>
            <a:custGeom>
              <a:avLst/>
              <a:gdLst/>
              <a:ahLst/>
              <a:cxnLst/>
              <a:rect l="l" t="t" r="r" b="b"/>
              <a:pathLst>
                <a:path w="2659379" h="277495">
                  <a:moveTo>
                    <a:pt x="2659379" y="277367"/>
                  </a:moveTo>
                  <a:lnTo>
                    <a:pt x="2659379" y="0"/>
                  </a:lnTo>
                  <a:lnTo>
                    <a:pt x="0" y="0"/>
                  </a:lnTo>
                  <a:lnTo>
                    <a:pt x="0" y="277367"/>
                  </a:lnTo>
                  <a:lnTo>
                    <a:pt x="2659379" y="277367"/>
                  </a:lnTo>
                  <a:close/>
                </a:path>
              </a:pathLst>
            </a:custGeom>
            <a:solidFill>
              <a:srgbClr val="C4AA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585845" y="3778008"/>
              <a:ext cx="6154420" cy="277495"/>
            </a:xfrm>
            <a:custGeom>
              <a:avLst/>
              <a:gdLst/>
              <a:ahLst/>
              <a:cxnLst/>
              <a:rect l="l" t="t" r="r" b="b"/>
              <a:pathLst>
                <a:path w="6154420" h="277495">
                  <a:moveTo>
                    <a:pt x="6153912" y="0"/>
                  </a:moveTo>
                  <a:lnTo>
                    <a:pt x="3750564" y="0"/>
                  </a:lnTo>
                  <a:lnTo>
                    <a:pt x="0" y="0"/>
                  </a:lnTo>
                  <a:lnTo>
                    <a:pt x="0" y="277355"/>
                  </a:lnTo>
                  <a:lnTo>
                    <a:pt x="3750564" y="277355"/>
                  </a:lnTo>
                  <a:lnTo>
                    <a:pt x="6153912" y="277355"/>
                  </a:lnTo>
                  <a:lnTo>
                    <a:pt x="6153912" y="0"/>
                  </a:lnTo>
                  <a:close/>
                </a:path>
              </a:pathLst>
            </a:custGeom>
            <a:solidFill>
              <a:srgbClr val="E5D5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26473" y="4055363"/>
              <a:ext cx="2659380" cy="1226820"/>
            </a:xfrm>
            <a:custGeom>
              <a:avLst/>
              <a:gdLst/>
              <a:ahLst/>
              <a:cxnLst/>
              <a:rect l="l" t="t" r="r" b="b"/>
              <a:pathLst>
                <a:path w="2659379" h="1226820">
                  <a:moveTo>
                    <a:pt x="2659379" y="1226819"/>
                  </a:moveTo>
                  <a:lnTo>
                    <a:pt x="2659379" y="0"/>
                  </a:lnTo>
                  <a:lnTo>
                    <a:pt x="0" y="0"/>
                  </a:lnTo>
                  <a:lnTo>
                    <a:pt x="0" y="1226819"/>
                  </a:lnTo>
                  <a:lnTo>
                    <a:pt x="2659379" y="1226819"/>
                  </a:lnTo>
                  <a:close/>
                </a:path>
              </a:pathLst>
            </a:custGeom>
            <a:solidFill>
              <a:srgbClr val="C4AA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585845" y="4055363"/>
              <a:ext cx="6154420" cy="1226820"/>
            </a:xfrm>
            <a:custGeom>
              <a:avLst/>
              <a:gdLst/>
              <a:ahLst/>
              <a:cxnLst/>
              <a:rect l="l" t="t" r="r" b="b"/>
              <a:pathLst>
                <a:path w="6154420" h="1226820">
                  <a:moveTo>
                    <a:pt x="6153912" y="0"/>
                  </a:moveTo>
                  <a:lnTo>
                    <a:pt x="3750564" y="0"/>
                  </a:lnTo>
                  <a:lnTo>
                    <a:pt x="0" y="0"/>
                  </a:lnTo>
                  <a:lnTo>
                    <a:pt x="0" y="1226820"/>
                  </a:lnTo>
                  <a:lnTo>
                    <a:pt x="3750564" y="1226820"/>
                  </a:lnTo>
                  <a:lnTo>
                    <a:pt x="6153912" y="1226820"/>
                  </a:lnTo>
                  <a:lnTo>
                    <a:pt x="6153912" y="0"/>
                  </a:lnTo>
                  <a:close/>
                </a:path>
              </a:pathLst>
            </a:custGeom>
            <a:solidFill>
              <a:srgbClr val="F5EB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926473" y="5282184"/>
              <a:ext cx="2659380" cy="1925320"/>
            </a:xfrm>
            <a:custGeom>
              <a:avLst/>
              <a:gdLst/>
              <a:ahLst/>
              <a:cxnLst/>
              <a:rect l="l" t="t" r="r" b="b"/>
              <a:pathLst>
                <a:path w="2659379" h="1925320">
                  <a:moveTo>
                    <a:pt x="0" y="0"/>
                  </a:moveTo>
                  <a:lnTo>
                    <a:pt x="0" y="1924812"/>
                  </a:lnTo>
                  <a:lnTo>
                    <a:pt x="2659380" y="1924812"/>
                  </a:lnTo>
                  <a:lnTo>
                    <a:pt x="265938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4AA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585845" y="5282196"/>
              <a:ext cx="6154420" cy="1925320"/>
            </a:xfrm>
            <a:custGeom>
              <a:avLst/>
              <a:gdLst/>
              <a:ahLst/>
              <a:cxnLst/>
              <a:rect l="l" t="t" r="r" b="b"/>
              <a:pathLst>
                <a:path w="6154420" h="1925320">
                  <a:moveTo>
                    <a:pt x="6153912" y="0"/>
                  </a:moveTo>
                  <a:lnTo>
                    <a:pt x="3750564" y="0"/>
                  </a:lnTo>
                  <a:lnTo>
                    <a:pt x="0" y="0"/>
                  </a:lnTo>
                  <a:lnTo>
                    <a:pt x="0" y="1924812"/>
                  </a:lnTo>
                  <a:lnTo>
                    <a:pt x="3750564" y="1924812"/>
                  </a:lnTo>
                  <a:lnTo>
                    <a:pt x="6153912" y="1924812"/>
                  </a:lnTo>
                  <a:lnTo>
                    <a:pt x="6153912" y="0"/>
                  </a:lnTo>
                  <a:close/>
                </a:path>
              </a:pathLst>
            </a:custGeom>
            <a:solidFill>
              <a:srgbClr val="E5D5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20369" y="3778008"/>
              <a:ext cx="8825865" cy="3429000"/>
            </a:xfrm>
            <a:custGeom>
              <a:avLst/>
              <a:gdLst/>
              <a:ahLst/>
              <a:cxnLst/>
              <a:rect l="l" t="t" r="r" b="b"/>
              <a:pathLst>
                <a:path w="8825865" h="3429000">
                  <a:moveTo>
                    <a:pt x="8825484" y="0"/>
                  </a:moveTo>
                  <a:lnTo>
                    <a:pt x="8813292" y="0"/>
                  </a:lnTo>
                  <a:lnTo>
                    <a:pt x="8813292" y="269735"/>
                  </a:lnTo>
                  <a:lnTo>
                    <a:pt x="8813292" y="283451"/>
                  </a:lnTo>
                  <a:lnTo>
                    <a:pt x="8813292" y="1496555"/>
                  </a:lnTo>
                  <a:lnTo>
                    <a:pt x="6422136" y="1496555"/>
                  </a:lnTo>
                  <a:lnTo>
                    <a:pt x="6422136" y="283451"/>
                  </a:lnTo>
                  <a:lnTo>
                    <a:pt x="8813292" y="283451"/>
                  </a:lnTo>
                  <a:lnTo>
                    <a:pt x="8813292" y="269735"/>
                  </a:lnTo>
                  <a:lnTo>
                    <a:pt x="6422136" y="269735"/>
                  </a:lnTo>
                  <a:lnTo>
                    <a:pt x="6422136" y="0"/>
                  </a:lnTo>
                  <a:lnTo>
                    <a:pt x="6409944" y="0"/>
                  </a:lnTo>
                  <a:lnTo>
                    <a:pt x="6409944" y="269735"/>
                  </a:lnTo>
                  <a:lnTo>
                    <a:pt x="6409944" y="283451"/>
                  </a:lnTo>
                  <a:lnTo>
                    <a:pt x="6409944" y="1496555"/>
                  </a:lnTo>
                  <a:lnTo>
                    <a:pt x="2671572" y="1496555"/>
                  </a:lnTo>
                  <a:lnTo>
                    <a:pt x="2671572" y="283451"/>
                  </a:lnTo>
                  <a:lnTo>
                    <a:pt x="6409944" y="283451"/>
                  </a:lnTo>
                  <a:lnTo>
                    <a:pt x="6409944" y="269735"/>
                  </a:lnTo>
                  <a:lnTo>
                    <a:pt x="2671572" y="269735"/>
                  </a:lnTo>
                  <a:lnTo>
                    <a:pt x="2671572" y="0"/>
                  </a:lnTo>
                  <a:lnTo>
                    <a:pt x="2659380" y="0"/>
                  </a:lnTo>
                  <a:lnTo>
                    <a:pt x="2659380" y="269735"/>
                  </a:lnTo>
                  <a:lnTo>
                    <a:pt x="2659380" y="283451"/>
                  </a:lnTo>
                  <a:lnTo>
                    <a:pt x="2659380" y="1496555"/>
                  </a:lnTo>
                  <a:lnTo>
                    <a:pt x="13716" y="1496555"/>
                  </a:lnTo>
                  <a:lnTo>
                    <a:pt x="13716" y="283451"/>
                  </a:lnTo>
                  <a:lnTo>
                    <a:pt x="2659380" y="283451"/>
                  </a:lnTo>
                  <a:lnTo>
                    <a:pt x="2659380" y="269735"/>
                  </a:lnTo>
                  <a:lnTo>
                    <a:pt x="13716" y="269735"/>
                  </a:lnTo>
                  <a:lnTo>
                    <a:pt x="13716" y="0"/>
                  </a:lnTo>
                  <a:lnTo>
                    <a:pt x="0" y="0"/>
                  </a:lnTo>
                  <a:lnTo>
                    <a:pt x="0" y="3429000"/>
                  </a:lnTo>
                  <a:lnTo>
                    <a:pt x="13716" y="3429000"/>
                  </a:lnTo>
                  <a:lnTo>
                    <a:pt x="13716" y="1510271"/>
                  </a:lnTo>
                  <a:lnTo>
                    <a:pt x="2659380" y="1510271"/>
                  </a:lnTo>
                  <a:lnTo>
                    <a:pt x="2659380" y="3429000"/>
                  </a:lnTo>
                  <a:lnTo>
                    <a:pt x="2671572" y="3429000"/>
                  </a:lnTo>
                  <a:lnTo>
                    <a:pt x="2671572" y="1510271"/>
                  </a:lnTo>
                  <a:lnTo>
                    <a:pt x="6409944" y="1510271"/>
                  </a:lnTo>
                  <a:lnTo>
                    <a:pt x="6409944" y="3429000"/>
                  </a:lnTo>
                  <a:lnTo>
                    <a:pt x="6422136" y="3429000"/>
                  </a:lnTo>
                  <a:lnTo>
                    <a:pt x="6422136" y="1510271"/>
                  </a:lnTo>
                  <a:lnTo>
                    <a:pt x="8813292" y="1510271"/>
                  </a:lnTo>
                  <a:lnTo>
                    <a:pt x="8813292" y="3429000"/>
                  </a:lnTo>
                  <a:lnTo>
                    <a:pt x="8825484" y="3429000"/>
                  </a:lnTo>
                  <a:lnTo>
                    <a:pt x="8825484" y="1510271"/>
                  </a:lnTo>
                  <a:lnTo>
                    <a:pt x="8825484" y="1496555"/>
                  </a:lnTo>
                  <a:lnTo>
                    <a:pt x="8825484" y="283451"/>
                  </a:lnTo>
                  <a:lnTo>
                    <a:pt x="8825484" y="269735"/>
                  </a:lnTo>
                  <a:lnTo>
                    <a:pt x="882548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981337" y="4076700"/>
            <a:ext cx="1534795" cy="311150"/>
          </a:xfrm>
          <a:prstGeom prst="rect">
            <a:avLst/>
          </a:prstGeom>
          <a:solidFill>
            <a:srgbClr val="D3D3D3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95"/>
              </a:lnSpc>
            </a:pPr>
            <a:r>
              <a:rPr sz="2000" b="1" dirty="0">
                <a:latin typeface="Calibri"/>
                <a:cs typeface="Calibri"/>
              </a:rPr>
              <a:t>O</a:t>
            </a:r>
            <a:r>
              <a:rPr sz="2000" b="1" spc="-30" dirty="0">
                <a:latin typeface="Calibri"/>
                <a:cs typeface="Calibri"/>
              </a:rPr>
              <a:t>r</a:t>
            </a:r>
            <a:r>
              <a:rPr sz="2000" b="1" spc="-40" dirty="0">
                <a:latin typeface="Calibri"/>
                <a:cs typeface="Calibri"/>
              </a:rPr>
              <a:t>g</a:t>
            </a:r>
            <a:r>
              <a:rPr sz="2000" b="1" spc="-10" dirty="0">
                <a:latin typeface="Calibri"/>
                <a:cs typeface="Calibri"/>
              </a:rPr>
              <a:t>a</a:t>
            </a:r>
            <a:r>
              <a:rPr sz="2000" b="1" dirty="0">
                <a:latin typeface="Calibri"/>
                <a:cs typeface="Calibri"/>
              </a:rPr>
              <a:t>noch</a:t>
            </a:r>
            <a:r>
              <a:rPr sz="2000" b="1" spc="-5" dirty="0">
                <a:latin typeface="Calibri"/>
                <a:cs typeface="Calibri"/>
              </a:rPr>
              <a:t>l</a:t>
            </a:r>
            <a:r>
              <a:rPr sz="2000" b="1" dirty="0">
                <a:latin typeface="Calibri"/>
                <a:cs typeface="Calibri"/>
              </a:rPr>
              <a:t>o</a:t>
            </a:r>
            <a:r>
              <a:rPr sz="2000" b="1" spc="-30" dirty="0">
                <a:latin typeface="Calibri"/>
                <a:cs typeface="Calibri"/>
              </a:rPr>
              <a:t>r</a:t>
            </a:r>
            <a:r>
              <a:rPr sz="2000" b="1" spc="-5" dirty="0">
                <a:latin typeface="Calibri"/>
                <a:cs typeface="Calibri"/>
              </a:rPr>
              <a:t>és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967112" y="4400802"/>
            <a:ext cx="8610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Calibri"/>
                <a:cs typeface="Calibri"/>
              </a:rPr>
              <a:t>Lindane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626491" y="4224018"/>
            <a:ext cx="4311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0</a:t>
            </a:r>
            <a:r>
              <a:rPr sz="1800" dirty="0">
                <a:latin typeface="Calibri"/>
                <a:cs typeface="Calibri"/>
              </a:rPr>
              <a:t>.</a:t>
            </a:r>
            <a:r>
              <a:rPr sz="1800" spc="-5" dirty="0">
                <a:latin typeface="Calibri"/>
                <a:cs typeface="Calibri"/>
              </a:rPr>
              <a:t>2</a:t>
            </a:r>
            <a:r>
              <a:rPr sz="1800" dirty="0">
                <a:latin typeface="Calibri"/>
                <a:cs typeface="Calibri"/>
              </a:rPr>
              <a:t>5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375529" y="4015840"/>
            <a:ext cx="861060" cy="1252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sz="1400" spc="-15" dirty="0">
                <a:latin typeface="Calibri"/>
                <a:cs typeface="Calibri"/>
              </a:rPr>
              <a:t>Acarexane 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dirty="0">
                <a:latin typeface="Calibri"/>
                <a:cs typeface="Calibri"/>
              </a:rPr>
              <a:t>io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spc="-30" dirty="0">
                <a:latin typeface="Calibri"/>
                <a:cs typeface="Calibri"/>
              </a:rPr>
              <a:t>e</a:t>
            </a:r>
            <a:r>
              <a:rPr sz="1400" spc="-25" dirty="0">
                <a:latin typeface="Calibri"/>
                <a:cs typeface="Calibri"/>
              </a:rPr>
              <a:t>x</a:t>
            </a:r>
            <a:r>
              <a:rPr sz="1400" spc="-5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e 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Calibri"/>
                <a:cs typeface="Calibri"/>
              </a:rPr>
              <a:t>Tigal 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Vétacar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Véticide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981337" y="5298947"/>
            <a:ext cx="1605280" cy="248920"/>
          </a:xfrm>
          <a:prstGeom prst="rect">
            <a:avLst/>
          </a:prstGeom>
          <a:solidFill>
            <a:srgbClr val="D3D3D3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30"/>
              </a:lnSpc>
            </a:pP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35" dirty="0">
                <a:latin typeface="Calibri"/>
                <a:cs typeface="Calibri"/>
              </a:rPr>
              <a:t>r</a:t>
            </a:r>
            <a:r>
              <a:rPr sz="1600" b="1" spc="-30" dirty="0">
                <a:latin typeface="Calibri"/>
                <a:cs typeface="Calibri"/>
              </a:rPr>
              <a:t>g</a:t>
            </a:r>
            <a:r>
              <a:rPr sz="1600" b="1" spc="-5" dirty="0">
                <a:latin typeface="Calibri"/>
                <a:cs typeface="Calibri"/>
              </a:rPr>
              <a:t>a</a:t>
            </a:r>
            <a:r>
              <a:rPr sz="1600" b="1" spc="-10" dirty="0">
                <a:latin typeface="Calibri"/>
                <a:cs typeface="Calibri"/>
              </a:rPr>
              <a:t>n</a:t>
            </a:r>
            <a:r>
              <a:rPr sz="1600" b="1" dirty="0">
                <a:latin typeface="Calibri"/>
                <a:cs typeface="Calibri"/>
              </a:rPr>
              <a:t>o</a:t>
            </a:r>
            <a:r>
              <a:rPr sz="1600" b="1" spc="-10" dirty="0">
                <a:latin typeface="Calibri"/>
                <a:cs typeface="Calibri"/>
              </a:rPr>
              <a:t>ph</a:t>
            </a:r>
            <a:r>
              <a:rPr sz="1600" b="1" dirty="0">
                <a:latin typeface="Calibri"/>
                <a:cs typeface="Calibri"/>
              </a:rPr>
              <a:t>o</a:t>
            </a:r>
            <a:r>
              <a:rPr sz="1600" b="1" spc="-10" dirty="0">
                <a:latin typeface="Calibri"/>
                <a:cs typeface="Calibri"/>
              </a:rPr>
              <a:t>s</a:t>
            </a:r>
            <a:r>
              <a:rPr sz="1600" b="1" dirty="0">
                <a:latin typeface="Calibri"/>
                <a:cs typeface="Calibri"/>
              </a:rPr>
              <a:t>p</a:t>
            </a:r>
            <a:r>
              <a:rPr sz="1600" b="1" spc="-10" dirty="0">
                <a:latin typeface="Calibri"/>
                <a:cs typeface="Calibri"/>
              </a:rPr>
              <a:t>h</a:t>
            </a:r>
            <a:r>
              <a:rPr sz="1600" b="1" dirty="0">
                <a:latin typeface="Calibri"/>
                <a:cs typeface="Calibri"/>
              </a:rPr>
              <a:t>o</a:t>
            </a:r>
            <a:r>
              <a:rPr sz="1600" b="1" spc="-25" dirty="0">
                <a:latin typeface="Calibri"/>
                <a:cs typeface="Calibri"/>
              </a:rPr>
              <a:t>r</a:t>
            </a:r>
            <a:r>
              <a:rPr sz="1600" b="1" spc="-5" dirty="0">
                <a:latin typeface="Calibri"/>
                <a:cs typeface="Calibri"/>
              </a:rPr>
              <a:t>és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67112" y="5523075"/>
            <a:ext cx="955040" cy="516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Coumaphos </a:t>
            </a:r>
            <a:r>
              <a:rPr sz="1400" b="1" spc="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C</a:t>
            </a:r>
            <a:r>
              <a:rPr sz="1400" b="1" spc="-10" dirty="0">
                <a:latin typeface="Calibri"/>
                <a:cs typeface="Calibri"/>
              </a:rPr>
              <a:t>r</a:t>
            </a:r>
            <a:r>
              <a:rPr sz="1400" b="1" dirty="0">
                <a:latin typeface="Calibri"/>
                <a:cs typeface="Calibri"/>
              </a:rPr>
              <a:t>o</a:t>
            </a:r>
            <a:r>
              <a:rPr sz="1400" b="1" spc="-10" dirty="0">
                <a:latin typeface="Calibri"/>
                <a:cs typeface="Calibri"/>
              </a:rPr>
              <a:t>t</a:t>
            </a:r>
            <a:r>
              <a:rPr sz="1400" b="1" spc="-25" dirty="0">
                <a:latin typeface="Calibri"/>
                <a:cs typeface="Calibri"/>
              </a:rPr>
              <a:t>o</a:t>
            </a:r>
            <a:r>
              <a:rPr sz="1400" b="1" spc="-10" dirty="0">
                <a:latin typeface="Calibri"/>
                <a:cs typeface="Calibri"/>
              </a:rPr>
              <a:t>x</a:t>
            </a:r>
            <a:r>
              <a:rPr sz="1400" b="1" spc="-5" dirty="0">
                <a:latin typeface="Calibri"/>
                <a:cs typeface="Calibri"/>
              </a:rPr>
              <a:t>y</a:t>
            </a:r>
            <a:r>
              <a:rPr sz="1400" b="1" dirty="0">
                <a:latin typeface="Calibri"/>
                <a:cs typeface="Calibri"/>
              </a:rPr>
              <a:t>p</a:t>
            </a:r>
            <a:r>
              <a:rPr sz="1400" b="1" spc="-10" dirty="0">
                <a:latin typeface="Calibri"/>
                <a:cs typeface="Calibri"/>
              </a:rPr>
              <a:t>h</a:t>
            </a:r>
            <a:r>
              <a:rPr sz="1400" b="1" dirty="0">
                <a:latin typeface="Calibri"/>
                <a:cs typeface="Calibri"/>
              </a:rPr>
              <a:t>os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967112" y="6290561"/>
            <a:ext cx="16357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Dimpylate=(Diazinon)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967112" y="6781289"/>
            <a:ext cx="67881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Phosmet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67112" y="7026653"/>
            <a:ext cx="58102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Calibri"/>
                <a:cs typeface="Calibri"/>
              </a:rPr>
              <a:t>P</a:t>
            </a:r>
            <a:r>
              <a:rPr sz="1400" b="1" dirty="0">
                <a:latin typeface="Calibri"/>
                <a:cs typeface="Calibri"/>
              </a:rPr>
              <a:t>h</a:t>
            </a:r>
            <a:r>
              <a:rPr sz="1400" b="1" spc="-25" dirty="0">
                <a:latin typeface="Calibri"/>
                <a:cs typeface="Calibri"/>
              </a:rPr>
              <a:t>o</a:t>
            </a:r>
            <a:r>
              <a:rPr sz="1400" b="1" dirty="0">
                <a:latin typeface="Calibri"/>
                <a:cs typeface="Calibri"/>
              </a:rPr>
              <a:t>xim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626496" y="5410299"/>
            <a:ext cx="396240" cy="558800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sz="1600" spc="-5" dirty="0">
                <a:latin typeface="Calibri"/>
                <a:cs typeface="Calibri"/>
              </a:rPr>
              <a:t>0.50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84"/>
              </a:spcBef>
            </a:pPr>
            <a:r>
              <a:rPr sz="1400" spc="-5" dirty="0">
                <a:latin typeface="Calibri"/>
                <a:cs typeface="Calibri"/>
              </a:rPr>
              <a:t>1</a:t>
            </a:r>
            <a:r>
              <a:rPr sz="1400" spc="5" dirty="0">
                <a:latin typeface="Calibri"/>
                <a:cs typeface="Calibri"/>
              </a:rPr>
              <a:t>.</a:t>
            </a:r>
            <a:r>
              <a:rPr sz="1400" spc="-5" dirty="0">
                <a:latin typeface="Calibri"/>
                <a:cs typeface="Calibri"/>
              </a:rPr>
              <a:t>5</a:t>
            </a:r>
            <a:r>
              <a:rPr sz="1400" dirty="0">
                <a:latin typeface="Calibri"/>
                <a:cs typeface="Calibri"/>
              </a:rPr>
              <a:t>-2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626496" y="6186929"/>
            <a:ext cx="3841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Calibri"/>
                <a:cs typeface="Calibri"/>
              </a:rPr>
              <a:t>0</a:t>
            </a:r>
            <a:r>
              <a:rPr sz="1600" dirty="0">
                <a:latin typeface="Calibri"/>
                <a:cs typeface="Calibri"/>
              </a:rPr>
              <a:t>.</a:t>
            </a:r>
            <a:r>
              <a:rPr sz="1600" spc="-10" dirty="0">
                <a:latin typeface="Calibri"/>
                <a:cs typeface="Calibri"/>
              </a:rPr>
              <a:t>2</a:t>
            </a:r>
            <a:r>
              <a:rPr sz="1600" spc="-5" dirty="0">
                <a:latin typeface="Calibri"/>
                <a:cs typeface="Calibri"/>
              </a:rPr>
              <a:t>5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626496" y="6887969"/>
            <a:ext cx="2825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Calibri"/>
                <a:cs typeface="Calibri"/>
              </a:rPr>
              <a:t>0</a:t>
            </a:r>
            <a:r>
              <a:rPr sz="1600" dirty="0">
                <a:latin typeface="Calibri"/>
                <a:cs typeface="Calibri"/>
              </a:rPr>
              <a:t>.</a:t>
            </a:r>
            <a:r>
              <a:rPr sz="1600" spc="-5" dirty="0">
                <a:latin typeface="Calibri"/>
                <a:cs typeface="Calibri"/>
              </a:rPr>
              <a:t>5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375535" y="5456933"/>
            <a:ext cx="615950" cy="1497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sz="1200" spc="-5" dirty="0">
                <a:latin typeface="Calibri"/>
                <a:cs typeface="Calibri"/>
              </a:rPr>
              <a:t>Asuntol 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60" dirty="0">
                <a:latin typeface="Calibri"/>
                <a:cs typeface="Calibri"/>
              </a:rPr>
              <a:t>V</a:t>
            </a:r>
            <a:r>
              <a:rPr sz="1200" spc="-10" dirty="0">
                <a:latin typeface="Calibri"/>
                <a:cs typeface="Calibri"/>
              </a:rPr>
              <a:t>ét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20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ar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Calibri"/>
                <a:cs typeface="Calibri"/>
              </a:rPr>
              <a:t>c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Calibri"/>
                <a:cs typeface="Calibri"/>
              </a:rPr>
              <a:t>Vétéxane </a:t>
            </a:r>
            <a:r>
              <a:rPr sz="1200" spc="-26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Diazadip 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5" dirty="0">
                <a:latin typeface="Calibri"/>
                <a:cs typeface="Calibri"/>
              </a:rPr>
              <a:t>D</a:t>
            </a:r>
            <a:r>
              <a:rPr sz="1200" dirty="0">
                <a:latin typeface="Calibri"/>
                <a:cs typeface="Calibri"/>
              </a:rPr>
              <a:t>im</a:t>
            </a:r>
            <a:r>
              <a:rPr sz="1200" spc="5" dirty="0">
                <a:latin typeface="Calibri"/>
                <a:cs typeface="Calibri"/>
              </a:rPr>
              <a:t>p</a:t>
            </a:r>
            <a:r>
              <a:rPr sz="1200" spc="-20" dirty="0">
                <a:latin typeface="Calibri"/>
                <a:cs typeface="Calibri"/>
              </a:rPr>
              <a:t>y</a:t>
            </a:r>
            <a:r>
              <a:rPr sz="1200" spc="-25" dirty="0">
                <a:latin typeface="Calibri"/>
                <a:cs typeface="Calibri"/>
              </a:rPr>
              <a:t>g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t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Calibri"/>
                <a:cs typeface="Calibri"/>
              </a:rPr>
              <a:t>Porect 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Sebacil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12757" y="2944367"/>
            <a:ext cx="8846820" cy="4262755"/>
            <a:chOff x="912757" y="2944367"/>
            <a:chExt cx="8846820" cy="4262755"/>
          </a:xfrm>
        </p:grpSpPr>
        <p:sp>
          <p:nvSpPr>
            <p:cNvPr id="3" name="object 3"/>
            <p:cNvSpPr/>
            <p:nvPr/>
          </p:nvSpPr>
          <p:spPr>
            <a:xfrm>
              <a:off x="926473" y="2944367"/>
              <a:ext cx="8833485" cy="833755"/>
            </a:xfrm>
            <a:custGeom>
              <a:avLst/>
              <a:gdLst/>
              <a:ahLst/>
              <a:cxnLst/>
              <a:rect l="l" t="t" r="r" b="b"/>
              <a:pathLst>
                <a:path w="8833485" h="833754">
                  <a:moveTo>
                    <a:pt x="0" y="833628"/>
                  </a:moveTo>
                  <a:lnTo>
                    <a:pt x="8833104" y="833628"/>
                  </a:lnTo>
                  <a:lnTo>
                    <a:pt x="8833104" y="0"/>
                  </a:lnTo>
                  <a:lnTo>
                    <a:pt x="0" y="0"/>
                  </a:lnTo>
                  <a:lnTo>
                    <a:pt x="0" y="833628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12757" y="2944367"/>
              <a:ext cx="2662555" cy="833755"/>
            </a:xfrm>
            <a:custGeom>
              <a:avLst/>
              <a:gdLst/>
              <a:ahLst/>
              <a:cxnLst/>
              <a:rect l="l" t="t" r="r" b="b"/>
              <a:pathLst>
                <a:path w="2662554" h="833754">
                  <a:moveTo>
                    <a:pt x="0" y="833628"/>
                  </a:moveTo>
                  <a:lnTo>
                    <a:pt x="2662428" y="833628"/>
                  </a:lnTo>
                  <a:lnTo>
                    <a:pt x="2662428" y="0"/>
                  </a:lnTo>
                  <a:lnTo>
                    <a:pt x="0" y="0"/>
                  </a:lnTo>
                  <a:lnTo>
                    <a:pt x="0" y="833628"/>
                  </a:lnTo>
                  <a:close/>
                </a:path>
              </a:pathLst>
            </a:custGeom>
            <a:solidFill>
              <a:srgbClr val="C4AA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81337" y="2945891"/>
              <a:ext cx="1450975" cy="311150"/>
            </a:xfrm>
            <a:custGeom>
              <a:avLst/>
              <a:gdLst/>
              <a:ahLst/>
              <a:cxnLst/>
              <a:rect l="l" t="t" r="r" b="b"/>
              <a:pathLst>
                <a:path w="1450975" h="311150">
                  <a:moveTo>
                    <a:pt x="1450847" y="310895"/>
                  </a:moveTo>
                  <a:lnTo>
                    <a:pt x="1450847" y="0"/>
                  </a:lnTo>
                  <a:lnTo>
                    <a:pt x="0" y="0"/>
                  </a:lnTo>
                  <a:lnTo>
                    <a:pt x="0" y="310895"/>
                  </a:lnTo>
                  <a:lnTo>
                    <a:pt x="1450847" y="310895"/>
                  </a:lnTo>
                  <a:close/>
                </a:path>
              </a:pathLst>
            </a:custGeom>
            <a:solidFill>
              <a:srgbClr val="D3D3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26465" y="3778008"/>
              <a:ext cx="8833485" cy="3252470"/>
            </a:xfrm>
            <a:custGeom>
              <a:avLst/>
              <a:gdLst/>
              <a:ahLst/>
              <a:cxnLst/>
              <a:rect l="l" t="t" r="r" b="b"/>
              <a:pathLst>
                <a:path w="8833485" h="3252470">
                  <a:moveTo>
                    <a:pt x="8833104" y="0"/>
                  </a:moveTo>
                  <a:lnTo>
                    <a:pt x="0" y="0"/>
                  </a:lnTo>
                  <a:lnTo>
                    <a:pt x="0" y="1336548"/>
                  </a:lnTo>
                  <a:lnTo>
                    <a:pt x="0" y="3252203"/>
                  </a:lnTo>
                  <a:lnTo>
                    <a:pt x="2648712" y="3252203"/>
                  </a:lnTo>
                  <a:lnTo>
                    <a:pt x="2648712" y="1336548"/>
                  </a:lnTo>
                  <a:lnTo>
                    <a:pt x="8833104" y="1336548"/>
                  </a:lnTo>
                  <a:lnTo>
                    <a:pt x="8833104" y="0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12749" y="4027931"/>
              <a:ext cx="2662555" cy="3179445"/>
            </a:xfrm>
            <a:custGeom>
              <a:avLst/>
              <a:gdLst/>
              <a:ahLst/>
              <a:cxnLst/>
              <a:rect l="l" t="t" r="r" b="b"/>
              <a:pathLst>
                <a:path w="2662554" h="3179445">
                  <a:moveTo>
                    <a:pt x="2662428" y="1086624"/>
                  </a:moveTo>
                  <a:lnTo>
                    <a:pt x="0" y="1086624"/>
                  </a:lnTo>
                  <a:lnTo>
                    <a:pt x="0" y="3179076"/>
                  </a:lnTo>
                  <a:lnTo>
                    <a:pt x="2662428" y="3179076"/>
                  </a:lnTo>
                  <a:lnTo>
                    <a:pt x="2662428" y="1086624"/>
                  </a:lnTo>
                  <a:close/>
                </a:path>
                <a:path w="2662554" h="3179445">
                  <a:moveTo>
                    <a:pt x="2662428" y="0"/>
                  </a:moveTo>
                  <a:lnTo>
                    <a:pt x="0" y="0"/>
                  </a:lnTo>
                  <a:lnTo>
                    <a:pt x="0" y="1086612"/>
                  </a:lnTo>
                  <a:lnTo>
                    <a:pt x="2662428" y="1086612"/>
                  </a:lnTo>
                  <a:lnTo>
                    <a:pt x="2662428" y="0"/>
                  </a:lnTo>
                  <a:close/>
                </a:path>
              </a:pathLst>
            </a:custGeom>
            <a:solidFill>
              <a:srgbClr val="C4AA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81329" y="4053839"/>
              <a:ext cx="1809114" cy="1458595"/>
            </a:xfrm>
            <a:custGeom>
              <a:avLst/>
              <a:gdLst/>
              <a:ahLst/>
              <a:cxnLst/>
              <a:rect l="l" t="t" r="r" b="b"/>
              <a:pathLst>
                <a:path w="1809114" h="1458595">
                  <a:moveTo>
                    <a:pt x="1583436" y="1086612"/>
                  </a:moveTo>
                  <a:lnTo>
                    <a:pt x="0" y="1086612"/>
                  </a:lnTo>
                  <a:lnTo>
                    <a:pt x="0" y="1458468"/>
                  </a:lnTo>
                  <a:lnTo>
                    <a:pt x="1583436" y="1458468"/>
                  </a:lnTo>
                  <a:lnTo>
                    <a:pt x="1583436" y="1086612"/>
                  </a:lnTo>
                  <a:close/>
                </a:path>
                <a:path w="1809114" h="1458595">
                  <a:moveTo>
                    <a:pt x="1808988" y="0"/>
                  </a:moveTo>
                  <a:lnTo>
                    <a:pt x="0" y="0"/>
                  </a:lnTo>
                  <a:lnTo>
                    <a:pt x="0" y="371856"/>
                  </a:lnTo>
                  <a:lnTo>
                    <a:pt x="1808988" y="371856"/>
                  </a:lnTo>
                  <a:lnTo>
                    <a:pt x="1808988" y="0"/>
                  </a:lnTo>
                  <a:close/>
                </a:path>
              </a:pathLst>
            </a:custGeom>
            <a:solidFill>
              <a:srgbClr val="D3D3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Times New Roman"/>
              <a:cs typeface="Times New Roman"/>
            </a:endParaRPr>
          </a:p>
          <a:p>
            <a:pPr marL="2012950" marR="535940" indent="-1446530">
              <a:lnSpc>
                <a:spcPct val="100000"/>
              </a:lnSpc>
            </a:pP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Principaux</a:t>
            </a:r>
            <a:r>
              <a:rPr sz="1800" spc="-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acaricides utilisables</a:t>
            </a:r>
            <a:r>
              <a:rPr sz="1800" spc="-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dans</a:t>
            </a:r>
            <a:r>
              <a:rPr sz="1800" spc="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le </a:t>
            </a: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traitement</a:t>
            </a:r>
            <a:r>
              <a:rPr sz="1800" spc="-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des</a:t>
            </a:r>
            <a:r>
              <a:rPr sz="1800" spc="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gales </a:t>
            </a:r>
            <a:r>
              <a:rPr sz="18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des</a:t>
            </a:r>
            <a:r>
              <a:rPr sz="1800" spc="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mammifères </a:t>
            </a:r>
            <a:r>
              <a:rPr sz="1800" spc="-434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(D’après R.</a:t>
            </a:r>
            <a:r>
              <a:rPr sz="1800" spc="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CHERMETTE</a:t>
            </a:r>
            <a:r>
              <a:rPr sz="1800" spc="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et</a:t>
            </a:r>
            <a:r>
              <a:rPr sz="1800" spc="-1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G.</a:t>
            </a:r>
            <a:r>
              <a:rPr sz="18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BUISSIERAS,</a:t>
            </a:r>
            <a:r>
              <a:rPr sz="18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1995)</a:t>
            </a:r>
            <a:endParaRPr sz="1800">
              <a:latin typeface="Franklin Gothic Medium"/>
              <a:cs typeface="Franklin Gothic Medium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68636" y="6795005"/>
            <a:ext cx="11899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Calibri"/>
                <a:cs typeface="Calibri"/>
              </a:rPr>
              <a:t>Closantel</a:t>
            </a:r>
            <a:endParaRPr sz="2400">
              <a:latin typeface="Calibri"/>
              <a:cs typeface="Calibri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906661" y="1972055"/>
          <a:ext cx="8865870" cy="52349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2555"/>
                <a:gridCol w="3756025"/>
                <a:gridCol w="2414904"/>
              </a:tblGrid>
              <a:tr h="9471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2000" b="1" spc="-20" dirty="0">
                          <a:latin typeface="Calibri"/>
                          <a:cs typeface="Calibri"/>
                        </a:rPr>
                        <a:t>D.C.I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C4AA8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2000" b="1" spc="-10" dirty="0">
                          <a:latin typeface="Calibri"/>
                          <a:cs typeface="Calibri"/>
                        </a:rPr>
                        <a:t>Concentration</a:t>
                      </a:r>
                      <a:r>
                        <a:rPr sz="20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5" dirty="0">
                          <a:latin typeface="Calibri"/>
                          <a:cs typeface="Calibri"/>
                        </a:rPr>
                        <a:t>efficace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2000" b="1" spc="-30" dirty="0">
                          <a:latin typeface="Calibri"/>
                          <a:cs typeface="Calibri"/>
                        </a:rPr>
                        <a:t>(P.1000)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C4AA8E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b="1" spc="-5" dirty="0">
                          <a:latin typeface="Calibri"/>
                          <a:cs typeface="Calibri"/>
                        </a:rPr>
                        <a:t>Principaux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563880" marR="567690" indent="1270" algn="ctr">
                        <a:lnSpc>
                          <a:spcPct val="114999"/>
                        </a:lnSpc>
                      </a:pPr>
                      <a:r>
                        <a:rPr sz="1800" b="1" spc="-5" dirty="0">
                          <a:latin typeface="Calibri"/>
                          <a:cs typeface="Calibri"/>
                        </a:rPr>
                        <a:t>Noms 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mm</a:t>
                      </a:r>
                      <a:r>
                        <a:rPr sz="1800" b="1" spc="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ci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x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C4AA8E"/>
                    </a:solidFill>
                  </a:tcPr>
                </a:tc>
              </a:tr>
              <a:tr h="1102613"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000" b="1" spc="-5" dirty="0">
                          <a:latin typeface="Calibri"/>
                          <a:cs typeface="Calibri"/>
                        </a:rPr>
                        <a:t>Pyréthrinoides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67310" marR="1294130">
                        <a:lnSpc>
                          <a:spcPct val="114999"/>
                        </a:lnSpc>
                      </a:pPr>
                      <a:r>
                        <a:rPr sz="2000" b="1" spc="-20" dirty="0">
                          <a:latin typeface="Calibri"/>
                          <a:cs typeface="Calibri"/>
                        </a:rPr>
                        <a:t>Fenvalérate 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2000" b="1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um</a:t>
                      </a:r>
                      <a:r>
                        <a:rPr sz="2000" b="1" spc="-15" dirty="0">
                          <a:latin typeface="Calibri"/>
                          <a:cs typeface="Calibri"/>
                        </a:rPr>
                        <a:t>é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th</a:t>
                      </a:r>
                      <a:r>
                        <a:rPr sz="2000" b="1" spc="-5" dirty="0">
                          <a:latin typeface="Calibri"/>
                          <a:cs typeface="Calibri"/>
                        </a:rPr>
                        <a:t>ri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010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0.50</a:t>
                      </a:r>
                      <a:endParaRPr sz="2400">
                        <a:latin typeface="Calibri"/>
                        <a:cs typeface="Calibri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0.055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(ov)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5527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2EADB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972185">
                        <a:lnSpc>
                          <a:spcPct val="114999"/>
                        </a:lnSpc>
                        <a:spcBef>
                          <a:spcPts val="1575"/>
                        </a:spcBef>
                      </a:pPr>
                      <a:r>
                        <a:rPr sz="2400" spc="-15" dirty="0">
                          <a:latin typeface="Calibri"/>
                          <a:cs typeface="Calibri"/>
                        </a:rPr>
                        <a:t>Acadrex</a:t>
                      </a:r>
                      <a:r>
                        <a:rPr sz="2400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60 </a:t>
                      </a:r>
                      <a:r>
                        <a:rPr sz="2400" spc="-5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Bayticol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000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2EADB"/>
                    </a:solidFill>
                  </a:tcPr>
                </a:tc>
              </a:tr>
              <a:tr h="1086611"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Formamidines</a:t>
                      </a:r>
                      <a:endParaRPr sz="2400">
                        <a:latin typeface="Calibri"/>
                        <a:cs typeface="Calibri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Amitraz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014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0.25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(BV)</a:t>
                      </a:r>
                      <a:endParaRPr sz="2400">
                        <a:latin typeface="Calibri"/>
                        <a:cs typeface="Calibri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0.50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(OV,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CP)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55904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5D5B7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014"/>
                        </a:spcBef>
                      </a:pPr>
                      <a:r>
                        <a:rPr sz="2400" spc="-40" dirty="0">
                          <a:latin typeface="Calibri"/>
                          <a:cs typeface="Calibri"/>
                        </a:rPr>
                        <a:t>Taktic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559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5D5B7"/>
                    </a:solidFill>
                  </a:tcPr>
                </a:tc>
              </a:tr>
              <a:tr h="1915667"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400" b="1" spc="-15" dirty="0">
                          <a:latin typeface="Calibri"/>
                          <a:cs typeface="Calibri"/>
                        </a:rPr>
                        <a:t>Systémiques</a:t>
                      </a:r>
                      <a:endParaRPr sz="2400">
                        <a:latin typeface="Calibri"/>
                        <a:cs typeface="Calibri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Ivermectine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2EADB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7945" marR="1370330">
                        <a:lnSpc>
                          <a:spcPct val="114999"/>
                        </a:lnSpc>
                        <a:spcBef>
                          <a:spcPts val="164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Ivomec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Eqvalan 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 Flukiver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 S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20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08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CCD1B8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2EADB"/>
                    </a:solidFill>
                  </a:tcPr>
                </a:tc>
              </a:tr>
              <a:tr h="1767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C4AA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2EA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089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CCD1B8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2EAD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6473" y="499872"/>
            <a:ext cx="8833485" cy="3278504"/>
            <a:chOff x="926473" y="499872"/>
            <a:chExt cx="8833485" cy="3278504"/>
          </a:xfrm>
        </p:grpSpPr>
        <p:sp>
          <p:nvSpPr>
            <p:cNvPr id="3" name="object 3"/>
            <p:cNvSpPr/>
            <p:nvPr/>
          </p:nvSpPr>
          <p:spPr>
            <a:xfrm>
              <a:off x="1962790" y="2842260"/>
              <a:ext cx="6985000" cy="935990"/>
            </a:xfrm>
            <a:custGeom>
              <a:avLst/>
              <a:gdLst/>
              <a:ahLst/>
              <a:cxnLst/>
              <a:rect l="l" t="t" r="r" b="b"/>
              <a:pathLst>
                <a:path w="6985000" h="935989">
                  <a:moveTo>
                    <a:pt x="0" y="0"/>
                  </a:moveTo>
                  <a:lnTo>
                    <a:pt x="0" y="935736"/>
                  </a:lnTo>
                  <a:lnTo>
                    <a:pt x="6984492" y="935736"/>
                  </a:lnTo>
                  <a:lnTo>
                    <a:pt x="69844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958218" y="2837688"/>
              <a:ext cx="6993890" cy="940435"/>
            </a:xfrm>
            <a:custGeom>
              <a:avLst/>
              <a:gdLst/>
              <a:ahLst/>
              <a:cxnLst/>
              <a:rect l="l" t="t" r="r" b="b"/>
              <a:pathLst>
                <a:path w="6993890" h="940435">
                  <a:moveTo>
                    <a:pt x="6993636" y="940308"/>
                  </a:moveTo>
                  <a:lnTo>
                    <a:pt x="6993636" y="4572"/>
                  </a:lnTo>
                  <a:lnTo>
                    <a:pt x="6992112" y="1524"/>
                  </a:lnTo>
                  <a:lnTo>
                    <a:pt x="6989064" y="0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940308"/>
                  </a:lnTo>
                  <a:lnTo>
                    <a:pt x="4572" y="940308"/>
                  </a:lnTo>
                  <a:lnTo>
                    <a:pt x="4572" y="9144"/>
                  </a:lnTo>
                  <a:lnTo>
                    <a:pt x="9144" y="4572"/>
                  </a:lnTo>
                  <a:lnTo>
                    <a:pt x="9144" y="9144"/>
                  </a:lnTo>
                  <a:lnTo>
                    <a:pt x="6984492" y="9144"/>
                  </a:lnTo>
                  <a:lnTo>
                    <a:pt x="6984492" y="4572"/>
                  </a:lnTo>
                  <a:lnTo>
                    <a:pt x="6989064" y="9144"/>
                  </a:lnTo>
                  <a:lnTo>
                    <a:pt x="6989064" y="940308"/>
                  </a:lnTo>
                  <a:lnTo>
                    <a:pt x="6993636" y="940308"/>
                  </a:lnTo>
                  <a:close/>
                </a:path>
                <a:path w="6993890" h="940435">
                  <a:moveTo>
                    <a:pt x="9144" y="9144"/>
                  </a:moveTo>
                  <a:lnTo>
                    <a:pt x="9144" y="4572"/>
                  </a:lnTo>
                  <a:lnTo>
                    <a:pt x="4572" y="9144"/>
                  </a:lnTo>
                  <a:lnTo>
                    <a:pt x="9144" y="9144"/>
                  </a:lnTo>
                  <a:close/>
                </a:path>
                <a:path w="6993890" h="940435">
                  <a:moveTo>
                    <a:pt x="9144" y="940308"/>
                  </a:moveTo>
                  <a:lnTo>
                    <a:pt x="9144" y="9144"/>
                  </a:lnTo>
                  <a:lnTo>
                    <a:pt x="4572" y="9144"/>
                  </a:lnTo>
                  <a:lnTo>
                    <a:pt x="4572" y="940308"/>
                  </a:lnTo>
                  <a:lnTo>
                    <a:pt x="9144" y="940308"/>
                  </a:lnTo>
                  <a:close/>
                </a:path>
                <a:path w="6993890" h="940435">
                  <a:moveTo>
                    <a:pt x="6989064" y="9144"/>
                  </a:moveTo>
                  <a:lnTo>
                    <a:pt x="6984492" y="4572"/>
                  </a:lnTo>
                  <a:lnTo>
                    <a:pt x="6984492" y="9144"/>
                  </a:lnTo>
                  <a:lnTo>
                    <a:pt x="6989064" y="9144"/>
                  </a:lnTo>
                  <a:close/>
                </a:path>
                <a:path w="6993890" h="940435">
                  <a:moveTo>
                    <a:pt x="6989064" y="940308"/>
                  </a:moveTo>
                  <a:lnTo>
                    <a:pt x="6989064" y="9144"/>
                  </a:lnTo>
                  <a:lnTo>
                    <a:pt x="6984492" y="9144"/>
                  </a:lnTo>
                  <a:lnTo>
                    <a:pt x="6984492" y="940308"/>
                  </a:lnTo>
                  <a:lnTo>
                    <a:pt x="6989064" y="94030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26880" y="3350766"/>
            <a:ext cx="665543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06395" algn="l"/>
              </a:tabLst>
            </a:pPr>
            <a:r>
              <a:rPr spc="-5" dirty="0"/>
              <a:t>3.</a:t>
            </a:r>
            <a:r>
              <a:rPr spc="-15" dirty="0"/>
              <a:t> </a:t>
            </a:r>
            <a:r>
              <a:rPr spc="-20" dirty="0"/>
              <a:t>Traitements</a:t>
            </a:r>
            <a:r>
              <a:rPr b="0" spc="-20" dirty="0">
                <a:latin typeface="Times New Roman"/>
                <a:cs typeface="Times New Roman"/>
              </a:rPr>
              <a:t>	</a:t>
            </a:r>
            <a:r>
              <a:rPr spc="-5" dirty="0"/>
              <a:t>des</a:t>
            </a:r>
            <a:r>
              <a:rPr spc="-35" dirty="0"/>
              <a:t> </a:t>
            </a:r>
            <a:r>
              <a:rPr spc="-15" dirty="0"/>
              <a:t>grands</a:t>
            </a:r>
            <a:r>
              <a:rPr spc="-35" dirty="0"/>
              <a:t> </a:t>
            </a:r>
            <a:r>
              <a:rPr dirty="0"/>
              <a:t>animaux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774073" y="3777996"/>
            <a:ext cx="9144000" cy="3429000"/>
            <a:chOff x="774073" y="3777996"/>
            <a:chExt cx="9144000" cy="3429000"/>
          </a:xfrm>
        </p:grpSpPr>
        <p:sp>
          <p:nvSpPr>
            <p:cNvPr id="7" name="object 7"/>
            <p:cNvSpPr/>
            <p:nvPr/>
          </p:nvSpPr>
          <p:spPr>
            <a:xfrm>
              <a:off x="774073" y="3777996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0" y="0"/>
                  </a:moveTo>
                  <a:lnTo>
                    <a:pt x="0" y="3428999"/>
                  </a:lnTo>
                  <a:lnTo>
                    <a:pt x="9143999" y="3428999"/>
                  </a:lnTo>
                  <a:lnTo>
                    <a:pt x="91439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26473" y="3777996"/>
              <a:ext cx="8833485" cy="3278504"/>
            </a:xfrm>
            <a:custGeom>
              <a:avLst/>
              <a:gdLst/>
              <a:ahLst/>
              <a:cxnLst/>
              <a:rect l="l" t="t" r="r" b="b"/>
              <a:pathLst>
                <a:path w="8833485" h="3278504">
                  <a:moveTo>
                    <a:pt x="8833103" y="3278123"/>
                  </a:moveTo>
                  <a:lnTo>
                    <a:pt x="8833103" y="0"/>
                  </a:lnTo>
                  <a:lnTo>
                    <a:pt x="0" y="0"/>
                  </a:lnTo>
                  <a:lnTo>
                    <a:pt x="0" y="3278123"/>
                  </a:lnTo>
                  <a:lnTo>
                    <a:pt x="8833103" y="3278123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962790" y="3777996"/>
              <a:ext cx="6985000" cy="634365"/>
            </a:xfrm>
            <a:custGeom>
              <a:avLst/>
              <a:gdLst/>
              <a:ahLst/>
              <a:cxnLst/>
              <a:rect l="l" t="t" r="r" b="b"/>
              <a:pathLst>
                <a:path w="6985000" h="634364">
                  <a:moveTo>
                    <a:pt x="6984491" y="633983"/>
                  </a:moveTo>
                  <a:lnTo>
                    <a:pt x="6984491" y="0"/>
                  </a:lnTo>
                  <a:lnTo>
                    <a:pt x="0" y="0"/>
                  </a:lnTo>
                  <a:lnTo>
                    <a:pt x="0" y="633983"/>
                  </a:lnTo>
                  <a:lnTo>
                    <a:pt x="6984491" y="633983"/>
                  </a:lnTo>
                  <a:close/>
                </a:path>
              </a:pathLst>
            </a:custGeom>
            <a:solidFill>
              <a:srgbClr val="52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958218" y="3777996"/>
              <a:ext cx="6993890" cy="638810"/>
            </a:xfrm>
            <a:custGeom>
              <a:avLst/>
              <a:gdLst/>
              <a:ahLst/>
              <a:cxnLst/>
              <a:rect l="l" t="t" r="r" b="b"/>
              <a:pathLst>
                <a:path w="6993890" h="638810">
                  <a:moveTo>
                    <a:pt x="9144" y="629411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633983"/>
                  </a:lnTo>
                  <a:lnTo>
                    <a:pt x="1524" y="637031"/>
                  </a:lnTo>
                  <a:lnTo>
                    <a:pt x="4572" y="638555"/>
                  </a:lnTo>
                  <a:lnTo>
                    <a:pt x="4572" y="629411"/>
                  </a:lnTo>
                  <a:lnTo>
                    <a:pt x="9144" y="629411"/>
                  </a:lnTo>
                  <a:close/>
                </a:path>
                <a:path w="6993890" h="638810">
                  <a:moveTo>
                    <a:pt x="6989064" y="629411"/>
                  </a:moveTo>
                  <a:lnTo>
                    <a:pt x="4572" y="629411"/>
                  </a:lnTo>
                  <a:lnTo>
                    <a:pt x="9144" y="633983"/>
                  </a:lnTo>
                  <a:lnTo>
                    <a:pt x="9144" y="638555"/>
                  </a:lnTo>
                  <a:lnTo>
                    <a:pt x="6984492" y="638555"/>
                  </a:lnTo>
                  <a:lnTo>
                    <a:pt x="6984492" y="633983"/>
                  </a:lnTo>
                  <a:lnTo>
                    <a:pt x="6989064" y="629411"/>
                  </a:lnTo>
                  <a:close/>
                </a:path>
                <a:path w="6993890" h="638810">
                  <a:moveTo>
                    <a:pt x="9144" y="638555"/>
                  </a:moveTo>
                  <a:lnTo>
                    <a:pt x="9144" y="633983"/>
                  </a:lnTo>
                  <a:lnTo>
                    <a:pt x="4572" y="629411"/>
                  </a:lnTo>
                  <a:lnTo>
                    <a:pt x="4572" y="638555"/>
                  </a:lnTo>
                  <a:lnTo>
                    <a:pt x="9144" y="638555"/>
                  </a:lnTo>
                  <a:close/>
                </a:path>
                <a:path w="6993890" h="638810">
                  <a:moveTo>
                    <a:pt x="6993636" y="633983"/>
                  </a:moveTo>
                  <a:lnTo>
                    <a:pt x="6993636" y="0"/>
                  </a:lnTo>
                  <a:lnTo>
                    <a:pt x="6984492" y="0"/>
                  </a:lnTo>
                  <a:lnTo>
                    <a:pt x="6984492" y="629411"/>
                  </a:lnTo>
                  <a:lnTo>
                    <a:pt x="6989064" y="629411"/>
                  </a:lnTo>
                  <a:lnTo>
                    <a:pt x="6989064" y="638555"/>
                  </a:lnTo>
                  <a:lnTo>
                    <a:pt x="6992112" y="637031"/>
                  </a:lnTo>
                  <a:lnTo>
                    <a:pt x="6993636" y="633983"/>
                  </a:lnTo>
                  <a:close/>
                </a:path>
                <a:path w="6993890" h="638810">
                  <a:moveTo>
                    <a:pt x="6989064" y="638555"/>
                  </a:moveTo>
                  <a:lnTo>
                    <a:pt x="6989064" y="629411"/>
                  </a:lnTo>
                  <a:lnTo>
                    <a:pt x="6984492" y="633983"/>
                  </a:lnTo>
                  <a:lnTo>
                    <a:pt x="6984492" y="638555"/>
                  </a:lnTo>
                  <a:lnTo>
                    <a:pt x="6989064" y="6385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3450">
              <a:latin typeface="Times New Roman"/>
              <a:cs typeface="Times New Roman"/>
            </a:endParaRPr>
          </a:p>
          <a:p>
            <a:pPr marL="261620">
              <a:lnSpc>
                <a:spcPct val="100000"/>
              </a:lnSpc>
            </a:pPr>
            <a:r>
              <a:rPr sz="2400" b="1" u="heavy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3.Traitement</a:t>
            </a:r>
            <a:r>
              <a:rPr sz="2400" b="1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 des</a:t>
            </a:r>
            <a:r>
              <a:rPr sz="2400" b="1" u="heavy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 </a:t>
            </a:r>
            <a:r>
              <a:rPr sz="2400" b="1" u="heavy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grands</a:t>
            </a:r>
            <a:r>
              <a:rPr sz="2400" b="1" u="heavy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 </a:t>
            </a:r>
            <a:r>
              <a:rPr sz="2400" b="1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animaux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75900" y="2079751"/>
            <a:ext cx="8339455" cy="2707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u="heavy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3.1.Traitement</a:t>
            </a:r>
            <a:r>
              <a:rPr sz="24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externe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utilise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1920"/>
              </a:spcBef>
              <a:buFont typeface="Wingdings"/>
              <a:buChar char=""/>
              <a:tabLst>
                <a:tab pos="355600" algn="l"/>
                <a:tab pos="969010" algn="l"/>
                <a:tab pos="1779905" algn="l"/>
                <a:tab pos="2016125" algn="l"/>
                <a:tab pos="3627120" algn="l"/>
                <a:tab pos="4213225" algn="l"/>
                <a:tab pos="5423535" algn="l"/>
                <a:tab pos="7164705" algn="l"/>
                <a:tab pos="7401559" algn="l"/>
                <a:tab pos="8110220" algn="l"/>
              </a:tabLst>
            </a:pPr>
            <a:r>
              <a:rPr sz="2400" spc="-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es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b</a:t>
            </a:r>
            <a:r>
              <a:rPr sz="2400" dirty="0">
                <a:latin typeface="Calibri"/>
                <a:cs typeface="Calibri"/>
              </a:rPr>
              <a:t>ai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(i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spc="-40" dirty="0">
                <a:latin typeface="Calibri"/>
                <a:cs typeface="Calibri"/>
              </a:rPr>
              <a:t>s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all</a:t>
            </a:r>
            <a:r>
              <a:rPr sz="2400" spc="-3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ti</a:t>
            </a:r>
            <a:r>
              <a:rPr sz="2400" spc="-2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es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p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spc="5" dirty="0">
                <a:latin typeface="Calibri"/>
                <a:cs typeface="Calibri"/>
              </a:rPr>
              <a:t>c</a:t>
            </a:r>
            <a:r>
              <a:rPr sz="2400" spc="-15" dirty="0">
                <a:latin typeface="Calibri"/>
                <a:cs typeface="Calibri"/>
              </a:rPr>
              <a:t>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b</a:t>
            </a:r>
            <a:r>
              <a:rPr sz="2400" dirty="0">
                <a:latin typeface="Calibri"/>
                <a:cs typeface="Calibri"/>
              </a:rPr>
              <a:t>ai</a:t>
            </a:r>
            <a:r>
              <a:rPr sz="2400" spc="-5" dirty="0">
                <a:latin typeface="Calibri"/>
                <a:cs typeface="Calibri"/>
              </a:rPr>
              <a:t>gn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s…</a:t>
            </a:r>
            <a:r>
              <a:rPr sz="2400" dirty="0">
                <a:latin typeface="Calibri"/>
                <a:cs typeface="Calibri"/>
              </a:rPr>
              <a:t>)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;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5" dirty="0">
                <a:latin typeface="Calibri"/>
                <a:cs typeface="Calibri"/>
              </a:rPr>
              <a:t>c</a:t>
            </a:r>
            <a:r>
              <a:rPr sz="2400" spc="-170" dirty="0">
                <a:latin typeface="Calibri"/>
                <a:cs typeface="Calibri"/>
              </a:rPr>
              <a:t>’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la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Calibri"/>
                <a:cs typeface="Calibri"/>
              </a:rPr>
              <a:t>meilleure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méthode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pour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traiter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les</a:t>
            </a:r>
            <a:r>
              <a:rPr sz="2400" spc="-10" dirty="0">
                <a:latin typeface="Calibri"/>
                <a:cs typeface="Calibri"/>
              </a:rPr>
              <a:t> ovins.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920"/>
              </a:spcBef>
              <a:buFont typeface="Wingdings"/>
              <a:buChar char="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Methode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pour-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on, possible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avec </a:t>
            </a:r>
            <a:r>
              <a:rPr sz="2400" spc="-5" dirty="0">
                <a:latin typeface="Calibri"/>
                <a:cs typeface="Calibri"/>
              </a:rPr>
              <a:t>certains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produits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modernes</a:t>
            </a:r>
            <a:r>
              <a:rPr sz="2400" dirty="0">
                <a:latin typeface="Calibri"/>
                <a:cs typeface="Calibri"/>
              </a:rPr>
              <a:t> ;</a:t>
            </a:r>
            <a:endParaRPr sz="2400">
              <a:latin typeface="Calibri"/>
              <a:cs typeface="Calibri"/>
            </a:endParaRPr>
          </a:p>
          <a:p>
            <a:pPr marL="354965" marR="5715" indent="-342900">
              <a:lnSpc>
                <a:spcPct val="100000"/>
              </a:lnSpc>
              <a:buFont typeface="Wingdings"/>
              <a:buChar char=""/>
              <a:tabLst>
                <a:tab pos="423545" algn="l"/>
                <a:tab pos="424180" algn="l"/>
              </a:tabLst>
            </a:pPr>
            <a:r>
              <a:rPr dirty="0"/>
              <a:t>	</a:t>
            </a:r>
            <a:r>
              <a:rPr sz="2400" spc="-15" dirty="0">
                <a:latin typeface="Calibri"/>
                <a:cs typeface="Calibri"/>
              </a:rPr>
              <a:t>ex.</a:t>
            </a:r>
            <a:r>
              <a:rPr sz="2400" spc="9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la</a:t>
            </a:r>
            <a:r>
              <a:rPr sz="2400" b="1" spc="9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flumétrine</a:t>
            </a:r>
            <a:r>
              <a:rPr sz="2400" b="1" spc="10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chez</a:t>
            </a:r>
            <a:r>
              <a:rPr sz="2400" spc="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les</a:t>
            </a:r>
            <a:r>
              <a:rPr sz="2400" spc="1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Bovins,</a:t>
            </a:r>
            <a:r>
              <a:rPr sz="2400" spc="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à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</a:t>
            </a:r>
            <a:r>
              <a:rPr sz="2400" spc="9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posologie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</a:t>
            </a:r>
            <a:r>
              <a:rPr sz="2400" spc="80" dirty="0">
                <a:latin typeface="Calibri"/>
                <a:cs typeface="Calibri"/>
              </a:rPr>
              <a:t> </a:t>
            </a:r>
            <a:r>
              <a:rPr sz="2400" spc="10" dirty="0">
                <a:latin typeface="Calibri"/>
                <a:cs typeface="Calibri"/>
              </a:rPr>
              <a:t>mg/kg,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</a:t>
            </a:r>
            <a:r>
              <a:rPr sz="2400" spc="-10" dirty="0">
                <a:latin typeface="Calibri"/>
                <a:cs typeface="Calibri"/>
              </a:rPr>
              <a:t> traitement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est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purement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externe </a:t>
            </a:r>
            <a:r>
              <a:rPr sz="2400" dirty="0">
                <a:latin typeface="Calibri"/>
                <a:cs typeface="Calibri"/>
              </a:rPr>
              <a:t>;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aucun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problème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résidus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3350">
              <a:latin typeface="Times New Roman"/>
              <a:cs typeface="Times New Roman"/>
            </a:endParaRPr>
          </a:p>
          <a:p>
            <a:pPr marL="261620">
              <a:lnSpc>
                <a:spcPct val="100000"/>
              </a:lnSpc>
            </a:pPr>
            <a:r>
              <a:rPr sz="2400" u="heavy" spc="-35" dirty="0"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3.Traitement</a:t>
            </a:r>
            <a:r>
              <a:rPr sz="2400" u="heavy" spc="-25" dirty="0"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5" dirty="0"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des</a:t>
            </a:r>
            <a:r>
              <a:rPr sz="2400" u="heavy" spc="-20" dirty="0"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10" dirty="0"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grands</a:t>
            </a:r>
            <a:r>
              <a:rPr sz="2400" u="heavy" spc="-15" dirty="0"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5" dirty="0"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animaux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75900" y="1873062"/>
            <a:ext cx="8340725" cy="5109210"/>
          </a:xfrm>
          <a:prstGeom prst="rect">
            <a:avLst/>
          </a:prstGeom>
        </p:spPr>
        <p:txBody>
          <a:bodyPr vert="horz" wrap="square" lIns="0" tIns="21907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725"/>
              </a:spcBef>
            </a:pPr>
            <a:r>
              <a:rPr sz="2400" b="1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3.2.Traitements</a:t>
            </a:r>
            <a:r>
              <a:rPr sz="24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systémiques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endParaRPr sz="24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1895"/>
              </a:spcBef>
            </a:pPr>
            <a:r>
              <a:rPr sz="2800" b="1" spc="-10" dirty="0">
                <a:solidFill>
                  <a:srgbClr val="00B04F"/>
                </a:solidFill>
                <a:latin typeface="Calibri"/>
                <a:cs typeface="Calibri"/>
              </a:rPr>
              <a:t>Ivermectine</a:t>
            </a:r>
            <a:r>
              <a:rPr sz="2800" b="1" dirty="0">
                <a:solidFill>
                  <a:srgbClr val="00B04F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00B04F"/>
                </a:solidFill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1465"/>
              </a:spcBef>
              <a:buFont typeface="Wingdings"/>
              <a:buChar char=""/>
              <a:tabLst>
                <a:tab pos="355600" algn="l"/>
              </a:tabLst>
            </a:pPr>
            <a:r>
              <a:rPr sz="2400" spc="-15" dirty="0">
                <a:latin typeface="Calibri"/>
                <a:cs typeface="Calibri"/>
              </a:rPr>
              <a:t>Efficace</a:t>
            </a:r>
            <a:r>
              <a:rPr sz="2400" spc="-10" dirty="0">
                <a:latin typeface="Calibri"/>
                <a:cs typeface="Calibri"/>
              </a:rPr>
              <a:t> dans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gales</a:t>
            </a:r>
            <a:r>
              <a:rPr sz="2400" spc="-10" dirty="0">
                <a:latin typeface="Calibri"/>
                <a:cs typeface="Calibri"/>
              </a:rPr>
              <a:t> sarcopiques</a:t>
            </a:r>
            <a:r>
              <a:rPr sz="2400" spc="-5" dirty="0">
                <a:latin typeface="Calibri"/>
                <a:cs typeface="Calibri"/>
              </a:rPr>
              <a:t> et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psoroptiques</a:t>
            </a:r>
            <a:r>
              <a:rPr sz="2400" spc="-5" dirty="0">
                <a:latin typeface="Calibri"/>
                <a:cs typeface="Calibri"/>
              </a:rPr>
              <a:t> et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les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otacarioses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;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elle</a:t>
            </a:r>
            <a:r>
              <a:rPr sz="2400" spc="-10" dirty="0">
                <a:latin typeface="Calibri"/>
                <a:cs typeface="Calibri"/>
              </a:rPr>
              <a:t> est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utilisée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par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:</a:t>
            </a:r>
            <a:endParaRPr sz="2400">
              <a:latin typeface="Calibri"/>
              <a:cs typeface="Calibri"/>
            </a:endParaRPr>
          </a:p>
          <a:p>
            <a:pPr marL="489584" algn="just">
              <a:lnSpc>
                <a:spcPct val="100000"/>
              </a:lnSpc>
            </a:pPr>
            <a:r>
              <a:rPr sz="2400" b="1" dirty="0">
                <a:latin typeface="Calibri"/>
                <a:cs typeface="Calibri"/>
              </a:rPr>
              <a:t>-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30" dirty="0">
                <a:latin typeface="Calibri"/>
                <a:cs typeface="Calibri"/>
              </a:rPr>
              <a:t>Voie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sous-cutanée</a:t>
            </a:r>
            <a:endParaRPr sz="2400">
              <a:latin typeface="Calibri"/>
              <a:cs typeface="Calibri"/>
            </a:endParaRPr>
          </a:p>
          <a:p>
            <a:pPr marL="355600" marR="6985" indent="-342900" algn="just">
              <a:lnSpc>
                <a:spcPct val="100000"/>
              </a:lnSpc>
              <a:buFont typeface="Wingdings"/>
              <a:buChar char=""/>
              <a:tabLst>
                <a:tab pos="355600" algn="l"/>
              </a:tabLst>
            </a:pPr>
            <a:r>
              <a:rPr sz="2400" b="1" spc="-10" dirty="0">
                <a:solidFill>
                  <a:srgbClr val="00B04F"/>
                </a:solidFill>
                <a:latin typeface="Calibri"/>
                <a:cs typeface="Calibri"/>
              </a:rPr>
              <a:t>Chez</a:t>
            </a:r>
            <a:r>
              <a:rPr sz="2400" b="1" spc="240" dirty="0">
                <a:solidFill>
                  <a:srgbClr val="00B04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00B04F"/>
                </a:solidFill>
                <a:latin typeface="Calibri"/>
                <a:cs typeface="Calibri"/>
              </a:rPr>
              <a:t>les</a:t>
            </a:r>
            <a:r>
              <a:rPr sz="2400" b="1" spc="235" dirty="0">
                <a:solidFill>
                  <a:srgbClr val="00B04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00B04F"/>
                </a:solidFill>
                <a:latin typeface="Calibri"/>
                <a:cs typeface="Calibri"/>
              </a:rPr>
              <a:t>bovins</a:t>
            </a:r>
            <a:r>
              <a:rPr sz="2400" b="1" spc="235" dirty="0">
                <a:solidFill>
                  <a:srgbClr val="00B04F"/>
                </a:solidFill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spc="24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Traitement</a:t>
            </a:r>
            <a:r>
              <a:rPr sz="2400" spc="2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unique</a:t>
            </a:r>
            <a:r>
              <a:rPr sz="2400" spc="2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à</a:t>
            </a:r>
            <a:r>
              <a:rPr sz="2400" spc="2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0.2</a:t>
            </a:r>
            <a:r>
              <a:rPr sz="2400" spc="229" dirty="0">
                <a:latin typeface="Calibri"/>
                <a:cs typeface="Calibri"/>
              </a:rPr>
              <a:t> </a:t>
            </a:r>
            <a:r>
              <a:rPr sz="2400" spc="15" dirty="0">
                <a:latin typeface="Calibri"/>
                <a:cs typeface="Calibri"/>
              </a:rPr>
              <a:t>mg/kg,</a:t>
            </a:r>
            <a:r>
              <a:rPr sz="2400" spc="2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à</a:t>
            </a:r>
            <a:r>
              <a:rPr sz="2400" spc="2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renouveler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au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bout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dirty="0">
                <a:latin typeface="Calibri"/>
                <a:cs typeface="Calibri"/>
              </a:rPr>
              <a:t> 3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semaines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dans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les</a:t>
            </a:r>
            <a:r>
              <a:rPr sz="2400" spc="-10" dirty="0">
                <a:latin typeface="Calibri"/>
                <a:cs typeface="Calibri"/>
              </a:rPr>
              <a:t> cas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très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graves</a:t>
            </a:r>
            <a:endParaRPr sz="2400">
              <a:latin typeface="Calibri"/>
              <a:cs typeface="Calibri"/>
            </a:endParaRPr>
          </a:p>
          <a:p>
            <a:pPr marL="355600" marR="5715" indent="-342900" algn="just">
              <a:lnSpc>
                <a:spcPct val="100000"/>
              </a:lnSpc>
              <a:buFont typeface="Wingdings"/>
              <a:buChar char=""/>
              <a:tabLst>
                <a:tab pos="355600" algn="l"/>
              </a:tabLst>
            </a:pPr>
            <a:r>
              <a:rPr sz="2400" b="1" spc="-10" dirty="0">
                <a:solidFill>
                  <a:srgbClr val="00B04F"/>
                </a:solidFill>
                <a:latin typeface="Calibri"/>
                <a:cs typeface="Calibri"/>
              </a:rPr>
              <a:t>Chez </a:t>
            </a:r>
            <a:r>
              <a:rPr sz="2400" b="1" spc="-5" dirty="0">
                <a:solidFill>
                  <a:srgbClr val="00B04F"/>
                </a:solidFill>
                <a:latin typeface="Calibri"/>
                <a:cs typeface="Calibri"/>
              </a:rPr>
              <a:t>les ovins </a:t>
            </a:r>
            <a:r>
              <a:rPr sz="2400" dirty="0">
                <a:latin typeface="Calibri"/>
                <a:cs typeface="Calibri"/>
              </a:rPr>
              <a:t>: 2 à 3 </a:t>
            </a:r>
            <a:r>
              <a:rPr sz="2400" spc="-25" dirty="0">
                <a:latin typeface="Calibri"/>
                <a:cs typeface="Calibri"/>
              </a:rPr>
              <a:t>Traitements </a:t>
            </a:r>
            <a:r>
              <a:rPr sz="2400" dirty="0">
                <a:latin typeface="Calibri"/>
                <a:cs typeface="Calibri"/>
              </a:rPr>
              <a:t>à 8 </a:t>
            </a:r>
            <a:r>
              <a:rPr sz="2400" spc="-10" dirty="0">
                <a:latin typeface="Calibri"/>
                <a:cs typeface="Calibri"/>
              </a:rPr>
              <a:t>jours </a:t>
            </a:r>
            <a:r>
              <a:rPr sz="2400" spc="-5" dirty="0">
                <a:latin typeface="Calibri"/>
                <a:cs typeface="Calibri"/>
              </a:rPr>
              <a:t>d’intervalle </a:t>
            </a:r>
            <a:r>
              <a:rPr sz="2400" dirty="0">
                <a:latin typeface="Calibri"/>
                <a:cs typeface="Calibri"/>
              </a:rPr>
              <a:t>à </a:t>
            </a:r>
            <a:r>
              <a:rPr sz="2400" spc="-5" dirty="0">
                <a:latin typeface="Calibri"/>
                <a:cs typeface="Calibri"/>
              </a:rPr>
              <a:t>0.2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15" dirty="0">
                <a:latin typeface="Calibri"/>
                <a:cs typeface="Calibri"/>
              </a:rPr>
              <a:t>mg/kg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;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ou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bien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</a:t>
            </a:r>
            <a:r>
              <a:rPr sz="2400" spc="-10" dirty="0">
                <a:latin typeface="Calibri"/>
                <a:cs typeface="Calibri"/>
              </a:rPr>
              <a:t> traitements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à</a:t>
            </a:r>
            <a:r>
              <a:rPr sz="2400" spc="-5" dirty="0">
                <a:latin typeface="Calibri"/>
                <a:cs typeface="Calibri"/>
              </a:rPr>
              <a:t> 0.3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10" dirty="0">
                <a:latin typeface="Calibri"/>
                <a:cs typeface="Calibri"/>
              </a:rPr>
              <a:t>mg/kg.</a:t>
            </a:r>
            <a:endParaRPr sz="2400">
              <a:latin typeface="Calibri"/>
              <a:cs typeface="Calibri"/>
            </a:endParaRPr>
          </a:p>
          <a:p>
            <a:pPr marL="12700" marR="6350" indent="411480" algn="just">
              <a:lnSpc>
                <a:spcPct val="100000"/>
              </a:lnSpc>
            </a:pPr>
            <a:r>
              <a:rPr sz="2400" b="1" dirty="0">
                <a:latin typeface="Calibri"/>
                <a:cs typeface="Calibri"/>
              </a:rPr>
              <a:t>- </a:t>
            </a:r>
            <a:r>
              <a:rPr sz="2400" b="1" spc="-35" dirty="0">
                <a:latin typeface="Calibri"/>
                <a:cs typeface="Calibri"/>
              </a:rPr>
              <a:t>Voie </a:t>
            </a:r>
            <a:r>
              <a:rPr sz="2400" b="1" spc="-5" dirty="0">
                <a:latin typeface="Calibri"/>
                <a:cs typeface="Calibri"/>
              </a:rPr>
              <a:t>buccale </a:t>
            </a:r>
            <a:r>
              <a:rPr sz="2400" dirty="0">
                <a:solidFill>
                  <a:srgbClr val="00B04F"/>
                </a:solidFill>
                <a:latin typeface="Calibri"/>
                <a:cs typeface="Calibri"/>
              </a:rPr>
              <a:t>: </a:t>
            </a:r>
            <a:r>
              <a:rPr sz="2400" b="1" spc="-10" dirty="0">
                <a:solidFill>
                  <a:srgbClr val="00B04F"/>
                </a:solidFill>
                <a:latin typeface="Calibri"/>
                <a:cs typeface="Calibri"/>
              </a:rPr>
              <a:t>chez </a:t>
            </a:r>
            <a:r>
              <a:rPr sz="2400" b="1" spc="-5" dirty="0">
                <a:solidFill>
                  <a:srgbClr val="00B04F"/>
                </a:solidFill>
                <a:latin typeface="Calibri"/>
                <a:cs typeface="Calibri"/>
              </a:rPr>
              <a:t>les équidés </a:t>
            </a:r>
            <a:r>
              <a:rPr sz="2400" spc="-5" dirty="0">
                <a:latin typeface="Calibri"/>
                <a:cs typeface="Calibri"/>
              </a:rPr>
              <a:t>(seulement, </a:t>
            </a:r>
            <a:r>
              <a:rPr sz="2400" spc="-10" dirty="0">
                <a:latin typeface="Calibri"/>
                <a:cs typeface="Calibri"/>
              </a:rPr>
              <a:t>chez </a:t>
            </a:r>
            <a:r>
              <a:rPr sz="2400" dirty="0">
                <a:latin typeface="Calibri"/>
                <a:cs typeface="Calibri"/>
              </a:rPr>
              <a:t>ces </a:t>
            </a:r>
            <a:r>
              <a:rPr sz="2400" spc="-10" dirty="0">
                <a:latin typeface="Calibri"/>
                <a:cs typeface="Calibri"/>
              </a:rPr>
              <a:t>derniers,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 </a:t>
            </a:r>
            <a:r>
              <a:rPr sz="2400" spc="-15" dirty="0">
                <a:latin typeface="Calibri"/>
                <a:cs typeface="Calibri"/>
              </a:rPr>
              <a:t>gale </a:t>
            </a:r>
            <a:r>
              <a:rPr sz="2400" spc="-5" dirty="0">
                <a:latin typeface="Calibri"/>
                <a:cs typeface="Calibri"/>
              </a:rPr>
              <a:t>chorioptique </a:t>
            </a:r>
            <a:r>
              <a:rPr sz="2400" spc="-10" dirty="0">
                <a:latin typeface="Calibri"/>
                <a:cs typeface="Calibri"/>
              </a:rPr>
              <a:t>est </a:t>
            </a:r>
            <a:r>
              <a:rPr sz="2400" dirty="0">
                <a:latin typeface="Calibri"/>
                <a:cs typeface="Calibri"/>
              </a:rPr>
              <a:t>la </a:t>
            </a:r>
            <a:r>
              <a:rPr sz="2400" spc="-5" dirty="0">
                <a:latin typeface="Calibri"/>
                <a:cs typeface="Calibri"/>
              </a:rPr>
              <a:t>plus </a:t>
            </a:r>
            <a:r>
              <a:rPr sz="2400" spc="-10" dirty="0">
                <a:latin typeface="Calibri"/>
                <a:cs typeface="Calibri"/>
              </a:rPr>
              <a:t>fréquente, </a:t>
            </a:r>
            <a:r>
              <a:rPr sz="2400" spc="-15" dirty="0">
                <a:latin typeface="Calibri"/>
                <a:cs typeface="Calibri"/>
              </a:rPr>
              <a:t>hors, </a:t>
            </a:r>
            <a:r>
              <a:rPr sz="2400" spc="-5" dirty="0">
                <a:latin typeface="Calibri"/>
                <a:cs typeface="Calibri"/>
              </a:rPr>
              <a:t>les </a:t>
            </a:r>
            <a:r>
              <a:rPr sz="2400" spc="-10" dirty="0">
                <a:latin typeface="Calibri"/>
                <a:cs typeface="Calibri"/>
              </a:rPr>
              <a:t>chorioptes sont </a:t>
            </a:r>
            <a:r>
              <a:rPr sz="2400" spc="-5" dirty="0">
                <a:latin typeface="Calibri"/>
                <a:cs typeface="Calibri"/>
              </a:rPr>
              <a:t> peu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sensibles </a:t>
            </a:r>
            <a:r>
              <a:rPr sz="2400" dirty="0">
                <a:latin typeface="Calibri"/>
                <a:cs typeface="Calibri"/>
              </a:rPr>
              <a:t>à</a:t>
            </a:r>
            <a:r>
              <a:rPr sz="2400" spc="-5" dirty="0">
                <a:latin typeface="Calibri"/>
                <a:cs typeface="Calibri"/>
              </a:rPr>
              <a:t> l’ivermectine).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144145" rIns="0" bIns="0" rtlCol="0">
            <a:spAutoFit/>
          </a:bodyPr>
          <a:lstStyle/>
          <a:p>
            <a:pPr marL="212725">
              <a:lnSpc>
                <a:spcPct val="100000"/>
              </a:lnSpc>
              <a:spcBef>
                <a:spcPts val="1135"/>
              </a:spcBef>
            </a:pPr>
            <a:r>
              <a:rPr sz="2800" spc="-10" dirty="0"/>
              <a:t>PLAN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1127132" y="1788667"/>
            <a:ext cx="3415029" cy="5146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600" spc="-20" dirty="0">
                <a:latin typeface="Calibri"/>
                <a:cs typeface="Calibri"/>
              </a:rPr>
              <a:t>Traitement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topiques</a:t>
            </a:r>
            <a:endParaRPr sz="1600">
              <a:latin typeface="Calibri"/>
              <a:cs typeface="Calibri"/>
            </a:endParaRPr>
          </a:p>
          <a:p>
            <a:pPr marL="502920" lvl="1" indent="-354330">
              <a:lnSpc>
                <a:spcPct val="100000"/>
              </a:lnSpc>
              <a:buAutoNum type="arabicPeriod"/>
              <a:tabLst>
                <a:tab pos="503555" algn="l"/>
              </a:tabLst>
            </a:pPr>
            <a:r>
              <a:rPr sz="1600" spc="-5" dirty="0">
                <a:latin typeface="Calibri"/>
                <a:cs typeface="Calibri"/>
              </a:rPr>
              <a:t>Objectifs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du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traitement</a:t>
            </a:r>
            <a:r>
              <a:rPr sz="1600" spc="-5" dirty="0">
                <a:latin typeface="Calibri"/>
                <a:cs typeface="Calibri"/>
              </a:rPr>
              <a:t> topique</a:t>
            </a:r>
            <a:endParaRPr sz="1600">
              <a:latin typeface="Calibri"/>
              <a:cs typeface="Calibri"/>
            </a:endParaRPr>
          </a:p>
          <a:p>
            <a:pPr marL="502920" lvl="1" indent="-354330">
              <a:lnSpc>
                <a:spcPct val="100000"/>
              </a:lnSpc>
              <a:buAutoNum type="arabicPeriod"/>
              <a:tabLst>
                <a:tab pos="503555" algn="l"/>
              </a:tabLst>
            </a:pPr>
            <a:r>
              <a:rPr sz="1600" spc="-5" dirty="0">
                <a:latin typeface="Calibri"/>
                <a:cs typeface="Calibri"/>
              </a:rPr>
              <a:t>Les molécules utilisées</a:t>
            </a:r>
            <a:endParaRPr sz="1600">
              <a:latin typeface="Calibri"/>
              <a:cs typeface="Calibri"/>
            </a:endParaRPr>
          </a:p>
          <a:p>
            <a:pPr marL="502920" lvl="1" indent="-354330">
              <a:lnSpc>
                <a:spcPct val="100000"/>
              </a:lnSpc>
              <a:buAutoNum type="arabicPeriod"/>
              <a:tabLst>
                <a:tab pos="503555" algn="l"/>
              </a:tabLst>
            </a:pPr>
            <a:r>
              <a:rPr sz="1600" spc="-5" dirty="0">
                <a:latin typeface="Calibri"/>
                <a:cs typeface="Calibri"/>
              </a:rPr>
              <a:t>Mode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d’emploi</a:t>
            </a:r>
            <a:endParaRPr sz="1600">
              <a:latin typeface="Calibri"/>
              <a:cs typeface="Calibri"/>
            </a:endParaRPr>
          </a:p>
          <a:p>
            <a:pPr marL="548640" lvl="1" indent="-354330">
              <a:lnSpc>
                <a:spcPct val="100000"/>
              </a:lnSpc>
              <a:buAutoNum type="arabicPeriod"/>
              <a:tabLst>
                <a:tab pos="549275" algn="l"/>
              </a:tabLst>
            </a:pPr>
            <a:r>
              <a:rPr sz="1600" spc="-5" dirty="0">
                <a:latin typeface="Calibri"/>
                <a:cs typeface="Calibri"/>
              </a:rPr>
              <a:t>Les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inconvénients</a:t>
            </a:r>
            <a:endParaRPr sz="16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Font typeface="Calibri"/>
              <a:buAutoNum type="arabicPeriod"/>
            </a:pPr>
            <a:endParaRPr sz="1550">
              <a:latin typeface="Calibri"/>
              <a:cs typeface="Calibri"/>
            </a:endParaRPr>
          </a:p>
          <a:p>
            <a:pPr marL="210185" indent="-198120">
              <a:lnSpc>
                <a:spcPct val="100000"/>
              </a:lnSpc>
              <a:buAutoNum type="arabicPeriod"/>
              <a:tabLst>
                <a:tab pos="210820" algn="l"/>
              </a:tabLst>
            </a:pPr>
            <a:r>
              <a:rPr sz="1600" spc="-20" dirty="0">
                <a:latin typeface="Calibri"/>
                <a:cs typeface="Calibri"/>
              </a:rPr>
              <a:t>Traitements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systémiques</a:t>
            </a:r>
            <a:endParaRPr sz="1600">
              <a:latin typeface="Calibri"/>
              <a:cs typeface="Calibri"/>
            </a:endParaRPr>
          </a:p>
          <a:p>
            <a:pPr marL="502920" lvl="1" indent="-354330">
              <a:lnSpc>
                <a:spcPct val="100000"/>
              </a:lnSpc>
              <a:buAutoNum type="arabicPeriod"/>
              <a:tabLst>
                <a:tab pos="503555" algn="l"/>
              </a:tabLst>
            </a:pPr>
            <a:r>
              <a:rPr sz="1600" spc="-5" dirty="0">
                <a:latin typeface="Calibri"/>
                <a:cs typeface="Calibri"/>
              </a:rPr>
              <a:t>Objectifs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du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traitement systémique</a:t>
            </a:r>
            <a:endParaRPr sz="1600">
              <a:latin typeface="Calibri"/>
              <a:cs typeface="Calibri"/>
            </a:endParaRPr>
          </a:p>
          <a:p>
            <a:pPr marL="502920" lvl="1" indent="-353695">
              <a:lnSpc>
                <a:spcPct val="100000"/>
              </a:lnSpc>
              <a:buAutoNum type="arabicPeriod"/>
              <a:tabLst>
                <a:tab pos="503555" algn="l"/>
              </a:tabLst>
            </a:pPr>
            <a:r>
              <a:rPr sz="1600" spc="-5" dirty="0">
                <a:latin typeface="Calibri"/>
                <a:cs typeface="Calibri"/>
              </a:rPr>
              <a:t>Les molécules utilisées</a:t>
            </a:r>
            <a:endParaRPr sz="1600">
              <a:latin typeface="Calibri"/>
              <a:cs typeface="Calibri"/>
            </a:endParaRPr>
          </a:p>
          <a:p>
            <a:pPr marL="656590" lvl="2" indent="-507365">
              <a:lnSpc>
                <a:spcPct val="100000"/>
              </a:lnSpc>
              <a:buAutoNum type="arabicPeriod"/>
              <a:tabLst>
                <a:tab pos="657225" algn="l"/>
              </a:tabLst>
            </a:pPr>
            <a:r>
              <a:rPr sz="1600" spc="-15" dirty="0">
                <a:latin typeface="Calibri"/>
                <a:cs typeface="Calibri"/>
              </a:rPr>
              <a:t>L’ivermectine</a:t>
            </a:r>
            <a:endParaRPr sz="1600">
              <a:latin typeface="Calibri"/>
              <a:cs typeface="Calibri"/>
            </a:endParaRPr>
          </a:p>
          <a:p>
            <a:pPr marL="656590" lvl="2" indent="-507365">
              <a:lnSpc>
                <a:spcPct val="100000"/>
              </a:lnSpc>
              <a:buAutoNum type="arabicPeriod"/>
              <a:tabLst>
                <a:tab pos="657225" algn="l"/>
              </a:tabLst>
            </a:pPr>
            <a:r>
              <a:rPr sz="1600" spc="-10" dirty="0">
                <a:latin typeface="Calibri"/>
                <a:cs typeface="Calibri"/>
              </a:rPr>
              <a:t>Closantel</a:t>
            </a:r>
            <a:endParaRPr sz="1600">
              <a:latin typeface="Calibri"/>
              <a:cs typeface="Calibri"/>
            </a:endParaRPr>
          </a:p>
          <a:p>
            <a:pPr lvl="2">
              <a:lnSpc>
                <a:spcPct val="100000"/>
              </a:lnSpc>
              <a:spcBef>
                <a:spcPts val="30"/>
              </a:spcBef>
              <a:buFont typeface="Calibri"/>
              <a:buAutoNum type="arabicPeriod"/>
            </a:pPr>
            <a:endParaRPr sz="1550">
              <a:latin typeface="Calibri"/>
              <a:cs typeface="Calibri"/>
            </a:endParaRPr>
          </a:p>
          <a:p>
            <a:pPr marL="210185" indent="-198120">
              <a:lnSpc>
                <a:spcPct val="100000"/>
              </a:lnSpc>
              <a:buAutoNum type="arabicPeriod"/>
              <a:tabLst>
                <a:tab pos="210820" algn="l"/>
              </a:tabLst>
            </a:pPr>
            <a:r>
              <a:rPr sz="1600" spc="-20" dirty="0">
                <a:latin typeface="Calibri"/>
                <a:cs typeface="Calibri"/>
              </a:rPr>
              <a:t>Traitement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des </a:t>
            </a:r>
            <a:r>
              <a:rPr sz="1600" spc="-10" dirty="0">
                <a:latin typeface="Calibri"/>
                <a:cs typeface="Calibri"/>
              </a:rPr>
              <a:t>grands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animaux</a:t>
            </a:r>
            <a:endParaRPr sz="1600">
              <a:latin typeface="Calibri"/>
              <a:cs typeface="Calibri"/>
            </a:endParaRPr>
          </a:p>
          <a:p>
            <a:pPr marL="502920" lvl="1" indent="-353695">
              <a:lnSpc>
                <a:spcPct val="100000"/>
              </a:lnSpc>
              <a:buAutoNum type="arabicPeriod"/>
              <a:tabLst>
                <a:tab pos="503555" algn="l"/>
              </a:tabLst>
            </a:pPr>
            <a:r>
              <a:rPr sz="1600" spc="-20" dirty="0">
                <a:latin typeface="Calibri"/>
                <a:cs typeface="Calibri"/>
              </a:rPr>
              <a:t>Traitement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externe</a:t>
            </a:r>
            <a:endParaRPr sz="1600">
              <a:latin typeface="Calibri"/>
              <a:cs typeface="Calibri"/>
            </a:endParaRPr>
          </a:p>
          <a:p>
            <a:pPr marL="502920" lvl="1" indent="-353695">
              <a:lnSpc>
                <a:spcPct val="100000"/>
              </a:lnSpc>
              <a:buAutoNum type="arabicPeriod"/>
              <a:tabLst>
                <a:tab pos="503555" algn="l"/>
              </a:tabLst>
            </a:pPr>
            <a:r>
              <a:rPr sz="1600" spc="-20" dirty="0">
                <a:latin typeface="Calibri"/>
                <a:cs typeface="Calibri"/>
              </a:rPr>
              <a:t>Traitements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systémiques</a:t>
            </a:r>
            <a:endParaRPr sz="16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Font typeface="Calibri"/>
              <a:buAutoNum type="arabicPeriod"/>
            </a:pPr>
            <a:endParaRPr sz="1550">
              <a:latin typeface="Calibri"/>
              <a:cs typeface="Calibri"/>
            </a:endParaRPr>
          </a:p>
          <a:p>
            <a:pPr marL="210185" indent="-19812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210820" algn="l"/>
              </a:tabLst>
            </a:pPr>
            <a:r>
              <a:rPr sz="1600" spc="-20" dirty="0">
                <a:latin typeface="Calibri"/>
                <a:cs typeface="Calibri"/>
              </a:rPr>
              <a:t>Traitement </a:t>
            </a:r>
            <a:r>
              <a:rPr sz="1600" spc="-5" dirty="0">
                <a:latin typeface="Calibri"/>
                <a:cs typeface="Calibri"/>
              </a:rPr>
              <a:t>des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carnivores</a:t>
            </a:r>
            <a:endParaRPr sz="1600">
              <a:latin typeface="Calibri"/>
              <a:cs typeface="Calibri"/>
            </a:endParaRPr>
          </a:p>
          <a:p>
            <a:pPr marL="502920" lvl="1" indent="-353695">
              <a:lnSpc>
                <a:spcPct val="100000"/>
              </a:lnSpc>
              <a:buAutoNum type="arabicPeriod"/>
              <a:tabLst>
                <a:tab pos="503555" algn="l"/>
              </a:tabLst>
            </a:pPr>
            <a:r>
              <a:rPr sz="1600" spc="-20" dirty="0">
                <a:latin typeface="Calibri"/>
                <a:cs typeface="Calibri"/>
              </a:rPr>
              <a:t>Traitement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externe</a:t>
            </a:r>
            <a:endParaRPr sz="1600">
              <a:latin typeface="Calibri"/>
              <a:cs typeface="Calibri"/>
            </a:endParaRPr>
          </a:p>
          <a:p>
            <a:pPr marL="502920" lvl="1" indent="-353695">
              <a:lnSpc>
                <a:spcPct val="100000"/>
              </a:lnSpc>
              <a:buAutoNum type="arabicPeriod"/>
              <a:tabLst>
                <a:tab pos="503555" algn="l"/>
              </a:tabLst>
            </a:pPr>
            <a:r>
              <a:rPr sz="1600" spc="-20" dirty="0">
                <a:latin typeface="Calibri"/>
                <a:cs typeface="Calibri"/>
              </a:rPr>
              <a:t>Traitement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systémique</a:t>
            </a:r>
            <a:endParaRPr sz="16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Font typeface="Calibri"/>
              <a:buAutoNum type="arabicPeriod"/>
            </a:pPr>
            <a:endParaRPr sz="1550">
              <a:latin typeface="Calibri"/>
              <a:cs typeface="Calibri"/>
            </a:endParaRPr>
          </a:p>
          <a:p>
            <a:pPr marL="210185" indent="-198120">
              <a:lnSpc>
                <a:spcPct val="100000"/>
              </a:lnSpc>
              <a:buAutoNum type="arabicPeriod"/>
              <a:tabLst>
                <a:tab pos="210820" algn="l"/>
              </a:tabLst>
            </a:pPr>
            <a:r>
              <a:rPr sz="1600" spc="-10" dirty="0">
                <a:latin typeface="Calibri"/>
                <a:cs typeface="Calibri"/>
              </a:rPr>
              <a:t>Prophylaxie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74073" y="1984248"/>
            <a:ext cx="9144000" cy="5222875"/>
            <a:chOff x="774073" y="1984248"/>
            <a:chExt cx="9144000" cy="5222875"/>
          </a:xfrm>
        </p:grpSpPr>
        <p:sp>
          <p:nvSpPr>
            <p:cNvPr id="3" name="object 3"/>
            <p:cNvSpPr/>
            <p:nvPr/>
          </p:nvSpPr>
          <p:spPr>
            <a:xfrm>
              <a:off x="926473" y="1984248"/>
              <a:ext cx="8833485" cy="1793875"/>
            </a:xfrm>
            <a:custGeom>
              <a:avLst/>
              <a:gdLst/>
              <a:ahLst/>
              <a:cxnLst/>
              <a:rect l="l" t="t" r="r" b="b"/>
              <a:pathLst>
                <a:path w="8833485" h="1793875">
                  <a:moveTo>
                    <a:pt x="0" y="0"/>
                  </a:moveTo>
                  <a:lnTo>
                    <a:pt x="0" y="1793748"/>
                  </a:lnTo>
                  <a:lnTo>
                    <a:pt x="8833104" y="1793748"/>
                  </a:lnTo>
                  <a:lnTo>
                    <a:pt x="88331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74073" y="3777996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0" y="0"/>
                  </a:moveTo>
                  <a:lnTo>
                    <a:pt x="0" y="3428999"/>
                  </a:lnTo>
                  <a:lnTo>
                    <a:pt x="9143999" y="3428999"/>
                  </a:lnTo>
                  <a:lnTo>
                    <a:pt x="91439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6473" y="3777996"/>
              <a:ext cx="8833485" cy="3252470"/>
            </a:xfrm>
            <a:custGeom>
              <a:avLst/>
              <a:gdLst/>
              <a:ahLst/>
              <a:cxnLst/>
              <a:rect l="l" t="t" r="r" b="b"/>
              <a:pathLst>
                <a:path w="8833485" h="3252470">
                  <a:moveTo>
                    <a:pt x="8833103" y="3252215"/>
                  </a:moveTo>
                  <a:lnTo>
                    <a:pt x="8833103" y="0"/>
                  </a:lnTo>
                  <a:lnTo>
                    <a:pt x="0" y="0"/>
                  </a:lnTo>
                  <a:lnTo>
                    <a:pt x="0" y="3252215"/>
                  </a:lnTo>
                  <a:lnTo>
                    <a:pt x="8833103" y="3252215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3350">
              <a:latin typeface="Times New Roman"/>
              <a:cs typeface="Times New Roman"/>
            </a:endParaRPr>
          </a:p>
          <a:p>
            <a:pPr marL="261620">
              <a:lnSpc>
                <a:spcPct val="100000"/>
              </a:lnSpc>
            </a:pPr>
            <a:r>
              <a:rPr sz="2400" u="heavy" spc="-35" dirty="0"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3.Traitement</a:t>
            </a:r>
            <a:r>
              <a:rPr sz="2400" u="heavy" spc="-25" dirty="0"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5" dirty="0"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des</a:t>
            </a:r>
            <a:r>
              <a:rPr sz="2400" u="heavy" spc="-20" dirty="0"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10" dirty="0"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grands</a:t>
            </a:r>
            <a:r>
              <a:rPr sz="2400" u="heavy" spc="-15" dirty="0"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2400" u="heavy" spc="-5" dirty="0"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animaux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75900" y="2079751"/>
            <a:ext cx="8340725" cy="2829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3.2.Traitements</a:t>
            </a:r>
            <a:r>
              <a:rPr sz="24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systémiques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920"/>
              </a:spcBef>
              <a:buFont typeface="Wingdings"/>
              <a:buChar char=""/>
              <a:tabLst>
                <a:tab pos="355600" algn="l"/>
              </a:tabLst>
            </a:pPr>
            <a:r>
              <a:rPr sz="2400" b="1" spc="-15" dirty="0">
                <a:latin typeface="Calibri"/>
                <a:cs typeface="Calibri"/>
              </a:rPr>
              <a:t>Pour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on</a:t>
            </a:r>
            <a:r>
              <a:rPr sz="2400" b="1" spc="-5" dirty="0">
                <a:latin typeface="Calibri"/>
                <a:cs typeface="Calibri"/>
              </a:rPr>
              <a:t> method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: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Elle </a:t>
            </a:r>
            <a:r>
              <a:rPr sz="2400" spc="-10" dirty="0">
                <a:latin typeface="Calibri"/>
                <a:cs typeface="Calibri"/>
              </a:rPr>
              <a:t>est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utilisée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uniquement </a:t>
            </a:r>
            <a:r>
              <a:rPr sz="2400" b="1" spc="-10" dirty="0">
                <a:latin typeface="Calibri"/>
                <a:cs typeface="Calibri"/>
              </a:rPr>
              <a:t>chez </a:t>
            </a:r>
            <a:r>
              <a:rPr sz="2400" b="1" spc="-5" dirty="0">
                <a:latin typeface="Calibri"/>
                <a:cs typeface="Calibri"/>
              </a:rPr>
              <a:t>les bovins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Wingdings"/>
              <a:buChar char=""/>
            </a:pPr>
            <a:endParaRPr sz="235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A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</a:t>
            </a:r>
            <a:r>
              <a:rPr sz="2400" spc="9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posologie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spc="1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0.5</a:t>
            </a:r>
            <a:r>
              <a:rPr sz="2400" spc="85" dirty="0">
                <a:latin typeface="Calibri"/>
                <a:cs typeface="Calibri"/>
              </a:rPr>
              <a:t> </a:t>
            </a:r>
            <a:r>
              <a:rPr sz="2400" spc="10" dirty="0">
                <a:latin typeface="Calibri"/>
                <a:cs typeface="Calibri"/>
              </a:rPr>
              <a:t>mg/kg</a:t>
            </a:r>
            <a:r>
              <a:rPr sz="2400" spc="1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Elle</a:t>
            </a:r>
            <a:r>
              <a:rPr sz="2400" spc="1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atteint</a:t>
            </a:r>
            <a:r>
              <a:rPr sz="2400" spc="1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par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effet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systémique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les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sarcoptes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par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action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externe </a:t>
            </a:r>
            <a:r>
              <a:rPr sz="2400" dirty="0">
                <a:latin typeface="Calibri"/>
                <a:cs typeface="Calibri"/>
              </a:rPr>
              <a:t>les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chorioptes.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Wingdings"/>
              <a:buChar char=""/>
            </a:pPr>
            <a:endParaRPr sz="2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"/>
              <a:tabLst>
                <a:tab pos="355600" algn="l"/>
                <a:tab pos="1368425" algn="l"/>
              </a:tabLst>
            </a:pPr>
            <a:r>
              <a:rPr sz="2400" dirty="0">
                <a:latin typeface="Calibri"/>
                <a:cs typeface="Calibri"/>
              </a:rPr>
              <a:t>Elle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est</a:t>
            </a:r>
            <a:r>
              <a:rPr sz="2400" spc="-1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peu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efficace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contre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les</a:t>
            </a:r>
            <a:r>
              <a:rPr sz="2400" spc="-15" dirty="0">
                <a:latin typeface="Calibri"/>
                <a:cs typeface="Calibri"/>
              </a:rPr>
              <a:t> psoroptes.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6473" y="499872"/>
            <a:ext cx="8833485" cy="3278504"/>
            <a:chOff x="926473" y="499872"/>
            <a:chExt cx="8833485" cy="3278504"/>
          </a:xfrm>
        </p:grpSpPr>
        <p:sp>
          <p:nvSpPr>
            <p:cNvPr id="3" name="object 3"/>
            <p:cNvSpPr/>
            <p:nvPr/>
          </p:nvSpPr>
          <p:spPr>
            <a:xfrm>
              <a:off x="2394082" y="2842260"/>
              <a:ext cx="6193790" cy="935990"/>
            </a:xfrm>
            <a:custGeom>
              <a:avLst/>
              <a:gdLst/>
              <a:ahLst/>
              <a:cxnLst/>
              <a:rect l="l" t="t" r="r" b="b"/>
              <a:pathLst>
                <a:path w="6193790" h="935989">
                  <a:moveTo>
                    <a:pt x="0" y="0"/>
                  </a:moveTo>
                  <a:lnTo>
                    <a:pt x="0" y="935736"/>
                  </a:lnTo>
                  <a:lnTo>
                    <a:pt x="6193536" y="935736"/>
                  </a:lnTo>
                  <a:lnTo>
                    <a:pt x="6193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389510" y="2837688"/>
              <a:ext cx="6202680" cy="940435"/>
            </a:xfrm>
            <a:custGeom>
              <a:avLst/>
              <a:gdLst/>
              <a:ahLst/>
              <a:cxnLst/>
              <a:rect l="l" t="t" r="r" b="b"/>
              <a:pathLst>
                <a:path w="6202680" h="940435">
                  <a:moveTo>
                    <a:pt x="6202680" y="940308"/>
                  </a:moveTo>
                  <a:lnTo>
                    <a:pt x="6202680" y="4572"/>
                  </a:lnTo>
                  <a:lnTo>
                    <a:pt x="6201156" y="1524"/>
                  </a:lnTo>
                  <a:lnTo>
                    <a:pt x="6198108" y="0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940308"/>
                  </a:lnTo>
                  <a:lnTo>
                    <a:pt x="4572" y="940308"/>
                  </a:lnTo>
                  <a:lnTo>
                    <a:pt x="4572" y="9144"/>
                  </a:lnTo>
                  <a:lnTo>
                    <a:pt x="9144" y="4572"/>
                  </a:lnTo>
                  <a:lnTo>
                    <a:pt x="9144" y="9144"/>
                  </a:lnTo>
                  <a:lnTo>
                    <a:pt x="6193536" y="9144"/>
                  </a:lnTo>
                  <a:lnTo>
                    <a:pt x="6193536" y="4572"/>
                  </a:lnTo>
                  <a:lnTo>
                    <a:pt x="6198108" y="9144"/>
                  </a:lnTo>
                  <a:lnTo>
                    <a:pt x="6198108" y="940308"/>
                  </a:lnTo>
                  <a:lnTo>
                    <a:pt x="6202680" y="940308"/>
                  </a:lnTo>
                  <a:close/>
                </a:path>
                <a:path w="6202680" h="940435">
                  <a:moveTo>
                    <a:pt x="9144" y="9144"/>
                  </a:moveTo>
                  <a:lnTo>
                    <a:pt x="9144" y="4572"/>
                  </a:lnTo>
                  <a:lnTo>
                    <a:pt x="4572" y="9144"/>
                  </a:lnTo>
                  <a:lnTo>
                    <a:pt x="9144" y="9144"/>
                  </a:lnTo>
                  <a:close/>
                </a:path>
                <a:path w="6202680" h="940435">
                  <a:moveTo>
                    <a:pt x="9144" y="940308"/>
                  </a:moveTo>
                  <a:lnTo>
                    <a:pt x="9144" y="9144"/>
                  </a:lnTo>
                  <a:lnTo>
                    <a:pt x="4572" y="9144"/>
                  </a:lnTo>
                  <a:lnTo>
                    <a:pt x="4572" y="940308"/>
                  </a:lnTo>
                  <a:lnTo>
                    <a:pt x="9144" y="940308"/>
                  </a:lnTo>
                  <a:close/>
                </a:path>
                <a:path w="6202680" h="940435">
                  <a:moveTo>
                    <a:pt x="6198108" y="9144"/>
                  </a:moveTo>
                  <a:lnTo>
                    <a:pt x="6193536" y="4572"/>
                  </a:lnTo>
                  <a:lnTo>
                    <a:pt x="6193536" y="9144"/>
                  </a:lnTo>
                  <a:lnTo>
                    <a:pt x="6198108" y="9144"/>
                  </a:lnTo>
                  <a:close/>
                </a:path>
                <a:path w="6202680" h="940435">
                  <a:moveTo>
                    <a:pt x="6198108" y="940308"/>
                  </a:moveTo>
                  <a:lnTo>
                    <a:pt x="6198108" y="9144"/>
                  </a:lnTo>
                  <a:lnTo>
                    <a:pt x="6193536" y="9144"/>
                  </a:lnTo>
                  <a:lnTo>
                    <a:pt x="6193536" y="940308"/>
                  </a:lnTo>
                  <a:lnTo>
                    <a:pt x="6198108" y="94030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811156" y="3350766"/>
            <a:ext cx="535622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4.</a:t>
            </a:r>
            <a:r>
              <a:rPr spc="-45" dirty="0"/>
              <a:t> </a:t>
            </a:r>
            <a:r>
              <a:rPr spc="-20" dirty="0"/>
              <a:t>Traitement</a:t>
            </a:r>
            <a:r>
              <a:rPr spc="-25" dirty="0"/>
              <a:t> </a:t>
            </a:r>
            <a:r>
              <a:rPr spc="-5" dirty="0"/>
              <a:t>des</a:t>
            </a:r>
            <a:r>
              <a:rPr spc="-25" dirty="0"/>
              <a:t> carnivores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774073" y="3777996"/>
            <a:ext cx="9144000" cy="3429000"/>
            <a:chOff x="774073" y="3777996"/>
            <a:chExt cx="9144000" cy="3429000"/>
          </a:xfrm>
        </p:grpSpPr>
        <p:sp>
          <p:nvSpPr>
            <p:cNvPr id="7" name="object 7"/>
            <p:cNvSpPr/>
            <p:nvPr/>
          </p:nvSpPr>
          <p:spPr>
            <a:xfrm>
              <a:off x="774073" y="3777996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0" y="0"/>
                  </a:moveTo>
                  <a:lnTo>
                    <a:pt x="0" y="3428999"/>
                  </a:lnTo>
                  <a:lnTo>
                    <a:pt x="9143999" y="3428999"/>
                  </a:lnTo>
                  <a:lnTo>
                    <a:pt x="91439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26473" y="3777996"/>
              <a:ext cx="8833485" cy="3278504"/>
            </a:xfrm>
            <a:custGeom>
              <a:avLst/>
              <a:gdLst/>
              <a:ahLst/>
              <a:cxnLst/>
              <a:rect l="l" t="t" r="r" b="b"/>
              <a:pathLst>
                <a:path w="8833485" h="3278504">
                  <a:moveTo>
                    <a:pt x="8833103" y="3278123"/>
                  </a:moveTo>
                  <a:lnTo>
                    <a:pt x="8833103" y="0"/>
                  </a:lnTo>
                  <a:lnTo>
                    <a:pt x="0" y="0"/>
                  </a:lnTo>
                  <a:lnTo>
                    <a:pt x="0" y="3278123"/>
                  </a:lnTo>
                  <a:lnTo>
                    <a:pt x="8833103" y="3278123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94082" y="3777996"/>
              <a:ext cx="6193790" cy="634365"/>
            </a:xfrm>
            <a:custGeom>
              <a:avLst/>
              <a:gdLst/>
              <a:ahLst/>
              <a:cxnLst/>
              <a:rect l="l" t="t" r="r" b="b"/>
              <a:pathLst>
                <a:path w="6193790" h="634364">
                  <a:moveTo>
                    <a:pt x="6193535" y="633983"/>
                  </a:moveTo>
                  <a:lnTo>
                    <a:pt x="6193535" y="0"/>
                  </a:lnTo>
                  <a:lnTo>
                    <a:pt x="0" y="0"/>
                  </a:lnTo>
                  <a:lnTo>
                    <a:pt x="0" y="633983"/>
                  </a:lnTo>
                  <a:lnTo>
                    <a:pt x="6193535" y="633983"/>
                  </a:lnTo>
                  <a:close/>
                </a:path>
              </a:pathLst>
            </a:custGeom>
            <a:solidFill>
              <a:srgbClr val="52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389510" y="3777996"/>
              <a:ext cx="6202680" cy="638810"/>
            </a:xfrm>
            <a:custGeom>
              <a:avLst/>
              <a:gdLst/>
              <a:ahLst/>
              <a:cxnLst/>
              <a:rect l="l" t="t" r="r" b="b"/>
              <a:pathLst>
                <a:path w="6202680" h="638810">
                  <a:moveTo>
                    <a:pt x="9144" y="629411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633983"/>
                  </a:lnTo>
                  <a:lnTo>
                    <a:pt x="1524" y="637031"/>
                  </a:lnTo>
                  <a:lnTo>
                    <a:pt x="4572" y="638555"/>
                  </a:lnTo>
                  <a:lnTo>
                    <a:pt x="4572" y="629411"/>
                  </a:lnTo>
                  <a:lnTo>
                    <a:pt x="9144" y="629411"/>
                  </a:lnTo>
                  <a:close/>
                </a:path>
                <a:path w="6202680" h="638810">
                  <a:moveTo>
                    <a:pt x="6198108" y="629411"/>
                  </a:moveTo>
                  <a:lnTo>
                    <a:pt x="4572" y="629411"/>
                  </a:lnTo>
                  <a:lnTo>
                    <a:pt x="9144" y="633983"/>
                  </a:lnTo>
                  <a:lnTo>
                    <a:pt x="9144" y="638555"/>
                  </a:lnTo>
                  <a:lnTo>
                    <a:pt x="6193536" y="638555"/>
                  </a:lnTo>
                  <a:lnTo>
                    <a:pt x="6193536" y="633983"/>
                  </a:lnTo>
                  <a:lnTo>
                    <a:pt x="6198108" y="629411"/>
                  </a:lnTo>
                  <a:close/>
                </a:path>
                <a:path w="6202680" h="638810">
                  <a:moveTo>
                    <a:pt x="9144" y="638555"/>
                  </a:moveTo>
                  <a:lnTo>
                    <a:pt x="9144" y="633983"/>
                  </a:lnTo>
                  <a:lnTo>
                    <a:pt x="4572" y="629411"/>
                  </a:lnTo>
                  <a:lnTo>
                    <a:pt x="4572" y="638555"/>
                  </a:lnTo>
                  <a:lnTo>
                    <a:pt x="9144" y="638555"/>
                  </a:lnTo>
                  <a:close/>
                </a:path>
                <a:path w="6202680" h="638810">
                  <a:moveTo>
                    <a:pt x="6202680" y="633983"/>
                  </a:moveTo>
                  <a:lnTo>
                    <a:pt x="6202680" y="0"/>
                  </a:lnTo>
                  <a:lnTo>
                    <a:pt x="6193536" y="0"/>
                  </a:lnTo>
                  <a:lnTo>
                    <a:pt x="6193536" y="629411"/>
                  </a:lnTo>
                  <a:lnTo>
                    <a:pt x="6198108" y="629411"/>
                  </a:lnTo>
                  <a:lnTo>
                    <a:pt x="6198108" y="638555"/>
                  </a:lnTo>
                  <a:lnTo>
                    <a:pt x="6201156" y="637031"/>
                  </a:lnTo>
                  <a:lnTo>
                    <a:pt x="6202680" y="633983"/>
                  </a:lnTo>
                  <a:close/>
                </a:path>
                <a:path w="6202680" h="638810">
                  <a:moveTo>
                    <a:pt x="6198108" y="638555"/>
                  </a:moveTo>
                  <a:lnTo>
                    <a:pt x="6198108" y="629411"/>
                  </a:lnTo>
                  <a:lnTo>
                    <a:pt x="6193536" y="633983"/>
                  </a:lnTo>
                  <a:lnTo>
                    <a:pt x="6193536" y="638555"/>
                  </a:lnTo>
                  <a:lnTo>
                    <a:pt x="6198108" y="6385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marL="141605">
              <a:lnSpc>
                <a:spcPct val="100000"/>
              </a:lnSpc>
            </a:pPr>
            <a:r>
              <a:rPr sz="2400" b="1" u="heavy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4.Traitement</a:t>
            </a:r>
            <a:r>
              <a:rPr sz="2400" b="1" u="heavy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 </a:t>
            </a:r>
            <a:r>
              <a:rPr sz="2400" b="1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des </a:t>
            </a:r>
            <a:r>
              <a:rPr sz="2400" b="1" u="heavy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carnivores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5504" y="1997455"/>
            <a:ext cx="8460105" cy="2463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35" dirty="0">
                <a:latin typeface="Calibri"/>
                <a:cs typeface="Calibri"/>
              </a:rPr>
              <a:t>4.1.Traitement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externe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des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gales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extensives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920"/>
              </a:spcBef>
              <a:buFont typeface="Wingdings"/>
              <a:buChar char=""/>
              <a:tabLst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-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60" dirty="0">
                <a:latin typeface="Calibri"/>
                <a:cs typeface="Calibri"/>
              </a:rPr>
              <a:t>L’Amitraz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est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très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efficace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à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raison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0.25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p.1000.(0.5‰)</a:t>
            </a:r>
            <a:endParaRPr sz="2400">
              <a:latin typeface="Calibri"/>
              <a:cs typeface="Calibri"/>
            </a:endParaRPr>
          </a:p>
          <a:p>
            <a:pPr marL="354965" marR="5080" indent="-342900">
              <a:lnSpc>
                <a:spcPct val="100000"/>
              </a:lnSpc>
              <a:buFont typeface="Wingdings"/>
              <a:buChar char=""/>
              <a:tabLst>
                <a:tab pos="355600" algn="l"/>
                <a:tab pos="1226820" algn="l"/>
                <a:tab pos="1831975" algn="l"/>
                <a:tab pos="2738120" algn="l"/>
                <a:tab pos="3471545" algn="l"/>
                <a:tab pos="4745355" algn="l"/>
                <a:tab pos="5074285" algn="l"/>
                <a:tab pos="5396230" algn="l"/>
                <a:tab pos="5725160" algn="l"/>
                <a:tab pos="6336030" algn="l"/>
                <a:tab pos="6817995" algn="l"/>
                <a:tab pos="7896859" algn="l"/>
              </a:tabLst>
            </a:pPr>
            <a:r>
              <a:rPr sz="2400" spc="-5" dirty="0">
                <a:latin typeface="Calibri"/>
                <a:cs typeface="Calibri"/>
              </a:rPr>
              <a:t>-</a:t>
            </a:r>
            <a:r>
              <a:rPr sz="2400" spc="-60" dirty="0">
                <a:latin typeface="Calibri"/>
                <a:cs typeface="Calibri"/>
              </a:rPr>
              <a:t>F</a:t>
            </a:r>
            <a:r>
              <a:rPr sz="2400" dirty="0">
                <a:latin typeface="Calibri"/>
                <a:cs typeface="Calibri"/>
              </a:rPr>
              <a:t>ai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es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b</a:t>
            </a:r>
            <a:r>
              <a:rPr sz="2400" dirty="0">
                <a:latin typeface="Calibri"/>
                <a:cs typeface="Calibri"/>
              </a:rPr>
              <a:t>ai</a:t>
            </a:r>
            <a:r>
              <a:rPr sz="2400" spc="-5" dirty="0">
                <a:latin typeface="Calibri"/>
                <a:cs typeface="Calibri"/>
              </a:rPr>
              <a:t>ns</a:t>
            </a:r>
            <a:r>
              <a:rPr sz="2400" dirty="0">
                <a:latin typeface="Calibri"/>
                <a:cs typeface="Calibri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35" dirty="0">
                <a:latin typeface="Calibri"/>
                <a:cs typeface="Calibri"/>
              </a:rPr>
              <a:t>a</a:t>
            </a:r>
            <a:r>
              <a:rPr sz="2400" spc="-30" dirty="0">
                <a:latin typeface="Calibri"/>
                <a:cs typeface="Calibri"/>
              </a:rPr>
              <a:t>v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b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5" dirty="0">
                <a:latin typeface="Calibri"/>
                <a:cs typeface="Calibri"/>
              </a:rPr>
              <a:t>ss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30" dirty="0">
                <a:latin typeface="Calibri"/>
                <a:cs typeface="Calibri"/>
              </a:rPr>
              <a:t>g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5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à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6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0" dirty="0">
                <a:latin typeface="Calibri"/>
                <a:cs typeface="Calibri"/>
              </a:rPr>
              <a:t>f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au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15" dirty="0">
                <a:latin typeface="Calibri"/>
                <a:cs typeface="Calibri"/>
              </a:rPr>
              <a:t>ry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spc="-15" dirty="0">
                <a:latin typeface="Calibri"/>
                <a:cs typeface="Calibri"/>
              </a:rPr>
              <a:t>h</a:t>
            </a:r>
            <a:r>
              <a:rPr sz="2400" spc="-10" dirty="0">
                <a:latin typeface="Calibri"/>
                <a:cs typeface="Calibri"/>
              </a:rPr>
              <a:t>m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d</a:t>
            </a:r>
            <a:r>
              <a:rPr sz="2400" spc="-50" dirty="0">
                <a:latin typeface="Calibri"/>
                <a:cs typeface="Calibri"/>
              </a:rPr>
              <a:t>’</a:t>
            </a:r>
            <a:r>
              <a:rPr sz="2400" spc="-5" dirty="0">
                <a:latin typeface="Calibri"/>
                <a:cs typeface="Calibri"/>
              </a:rPr>
              <a:t>un 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Calibri"/>
                <a:cs typeface="Calibri"/>
              </a:rPr>
              <a:t>traitement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tout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4</a:t>
            </a:r>
            <a:r>
              <a:rPr sz="2400" spc="-10" dirty="0">
                <a:latin typeface="Calibri"/>
                <a:cs typeface="Calibri"/>
              </a:rPr>
              <a:t> jours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400" spc="-30" dirty="0">
                <a:latin typeface="Calibri"/>
                <a:cs typeface="Calibri"/>
              </a:rPr>
              <a:t>-Traiter </a:t>
            </a:r>
            <a:r>
              <a:rPr sz="2400" spc="-10" dirty="0">
                <a:latin typeface="Calibri"/>
                <a:cs typeface="Calibri"/>
              </a:rPr>
              <a:t>tous </a:t>
            </a:r>
            <a:r>
              <a:rPr sz="2400" dirty="0">
                <a:latin typeface="Calibri"/>
                <a:cs typeface="Calibri"/>
              </a:rPr>
              <a:t>les</a:t>
            </a:r>
            <a:r>
              <a:rPr sz="2400" spc="-5" dirty="0">
                <a:latin typeface="Calibri"/>
                <a:cs typeface="Calibri"/>
              </a:rPr>
              <a:t> animaux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contact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avec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l’animal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malade.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-Désinfecter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lieu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couchage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74073" y="1984248"/>
            <a:ext cx="9144000" cy="5046345"/>
            <a:chOff x="774073" y="1984248"/>
            <a:chExt cx="9144000" cy="5046345"/>
          </a:xfrm>
        </p:grpSpPr>
        <p:sp>
          <p:nvSpPr>
            <p:cNvPr id="3" name="object 3"/>
            <p:cNvSpPr/>
            <p:nvPr/>
          </p:nvSpPr>
          <p:spPr>
            <a:xfrm>
              <a:off x="926465" y="1984260"/>
              <a:ext cx="8833485" cy="5046345"/>
            </a:xfrm>
            <a:custGeom>
              <a:avLst/>
              <a:gdLst/>
              <a:ahLst/>
              <a:cxnLst/>
              <a:rect l="l" t="t" r="r" b="b"/>
              <a:pathLst>
                <a:path w="8833485" h="5046345">
                  <a:moveTo>
                    <a:pt x="8833104" y="4082796"/>
                  </a:moveTo>
                  <a:lnTo>
                    <a:pt x="0" y="4082796"/>
                  </a:lnTo>
                  <a:lnTo>
                    <a:pt x="0" y="5045951"/>
                  </a:lnTo>
                  <a:lnTo>
                    <a:pt x="8833104" y="5045951"/>
                  </a:lnTo>
                  <a:lnTo>
                    <a:pt x="8833104" y="4082796"/>
                  </a:lnTo>
                  <a:close/>
                </a:path>
                <a:path w="8833485" h="5046345">
                  <a:moveTo>
                    <a:pt x="8833104" y="0"/>
                  </a:moveTo>
                  <a:lnTo>
                    <a:pt x="0" y="0"/>
                  </a:lnTo>
                  <a:lnTo>
                    <a:pt x="0" y="1793748"/>
                  </a:lnTo>
                  <a:lnTo>
                    <a:pt x="0" y="1866900"/>
                  </a:lnTo>
                  <a:lnTo>
                    <a:pt x="8833104" y="1866900"/>
                  </a:lnTo>
                  <a:lnTo>
                    <a:pt x="8833104" y="1793748"/>
                  </a:lnTo>
                  <a:lnTo>
                    <a:pt x="8833104" y="0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74073" y="3851148"/>
              <a:ext cx="9144000" cy="2216150"/>
            </a:xfrm>
            <a:custGeom>
              <a:avLst/>
              <a:gdLst/>
              <a:ahLst/>
              <a:cxnLst/>
              <a:rect l="l" t="t" r="r" b="b"/>
              <a:pathLst>
                <a:path w="9144000" h="2216150">
                  <a:moveTo>
                    <a:pt x="0" y="0"/>
                  </a:moveTo>
                  <a:lnTo>
                    <a:pt x="0" y="2215896"/>
                  </a:lnTo>
                  <a:lnTo>
                    <a:pt x="9143999" y="2215896"/>
                  </a:lnTo>
                  <a:lnTo>
                    <a:pt x="91439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BED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74073" y="3846576"/>
              <a:ext cx="9144000" cy="2225040"/>
            </a:xfrm>
            <a:custGeom>
              <a:avLst/>
              <a:gdLst/>
              <a:ahLst/>
              <a:cxnLst/>
              <a:rect l="l" t="t" r="r" b="b"/>
              <a:pathLst>
                <a:path w="9144000" h="2225040">
                  <a:moveTo>
                    <a:pt x="9143999" y="9144"/>
                  </a:moveTo>
                  <a:lnTo>
                    <a:pt x="9143999" y="0"/>
                  </a:lnTo>
                  <a:lnTo>
                    <a:pt x="0" y="0"/>
                  </a:lnTo>
                  <a:lnTo>
                    <a:pt x="0" y="2225040"/>
                  </a:lnTo>
                  <a:lnTo>
                    <a:pt x="0" y="9144"/>
                  </a:lnTo>
                  <a:lnTo>
                    <a:pt x="6096" y="4572"/>
                  </a:lnTo>
                  <a:lnTo>
                    <a:pt x="6096" y="9144"/>
                  </a:lnTo>
                  <a:lnTo>
                    <a:pt x="9143999" y="9144"/>
                  </a:lnTo>
                  <a:close/>
                </a:path>
                <a:path w="9144000" h="2225040">
                  <a:moveTo>
                    <a:pt x="6096" y="9144"/>
                  </a:moveTo>
                  <a:lnTo>
                    <a:pt x="6096" y="4572"/>
                  </a:lnTo>
                  <a:lnTo>
                    <a:pt x="0" y="9144"/>
                  </a:lnTo>
                  <a:lnTo>
                    <a:pt x="6096" y="9144"/>
                  </a:lnTo>
                  <a:close/>
                </a:path>
                <a:path w="9144000" h="2225040">
                  <a:moveTo>
                    <a:pt x="6096" y="2215896"/>
                  </a:moveTo>
                  <a:lnTo>
                    <a:pt x="6096" y="9144"/>
                  </a:lnTo>
                  <a:lnTo>
                    <a:pt x="0" y="9144"/>
                  </a:lnTo>
                  <a:lnTo>
                    <a:pt x="0" y="2215896"/>
                  </a:lnTo>
                  <a:lnTo>
                    <a:pt x="6096" y="2215896"/>
                  </a:lnTo>
                  <a:close/>
                </a:path>
                <a:path w="9144000" h="2225040">
                  <a:moveTo>
                    <a:pt x="9143999" y="2225040"/>
                  </a:moveTo>
                  <a:lnTo>
                    <a:pt x="9143999" y="2215896"/>
                  </a:lnTo>
                  <a:lnTo>
                    <a:pt x="0" y="2215896"/>
                  </a:lnTo>
                  <a:lnTo>
                    <a:pt x="6096" y="2220468"/>
                  </a:lnTo>
                  <a:lnTo>
                    <a:pt x="6096" y="2225040"/>
                  </a:lnTo>
                  <a:lnTo>
                    <a:pt x="9143999" y="2225040"/>
                  </a:lnTo>
                  <a:close/>
                </a:path>
                <a:path w="9144000" h="2225040">
                  <a:moveTo>
                    <a:pt x="6096" y="2225040"/>
                  </a:moveTo>
                  <a:lnTo>
                    <a:pt x="6096" y="2220468"/>
                  </a:lnTo>
                  <a:lnTo>
                    <a:pt x="0" y="2215896"/>
                  </a:lnTo>
                  <a:lnTo>
                    <a:pt x="0" y="2225040"/>
                  </a:lnTo>
                  <a:lnTo>
                    <a:pt x="6096" y="2225040"/>
                  </a:lnTo>
                  <a:close/>
                </a:path>
              </a:pathLst>
            </a:custGeom>
            <a:solidFill>
              <a:srgbClr val="006FB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marL="141605">
              <a:lnSpc>
                <a:spcPct val="100000"/>
              </a:lnSpc>
            </a:pPr>
            <a:r>
              <a:rPr sz="2400" u="heavy" spc="-20" dirty="0">
                <a:uFill>
                  <a:solidFill>
                    <a:srgbClr val="FFFFFF"/>
                  </a:solidFill>
                </a:uFill>
              </a:rPr>
              <a:t>4.Traitement</a:t>
            </a:r>
            <a:r>
              <a:rPr sz="2400" u="heavy" spc="-10" dirty="0">
                <a:uFill>
                  <a:solidFill>
                    <a:srgbClr val="FFFFFF"/>
                  </a:solidFill>
                </a:uFill>
              </a:rPr>
              <a:t> </a:t>
            </a:r>
            <a:r>
              <a:rPr sz="2400" u="heavy" spc="-5" dirty="0">
                <a:uFill>
                  <a:solidFill>
                    <a:srgbClr val="FFFFFF"/>
                  </a:solidFill>
                </a:uFill>
              </a:rPr>
              <a:t>des </a:t>
            </a:r>
            <a:r>
              <a:rPr sz="2400" u="heavy" spc="-20" dirty="0">
                <a:uFill>
                  <a:solidFill>
                    <a:srgbClr val="FFFFFF"/>
                  </a:solidFill>
                </a:uFill>
              </a:rPr>
              <a:t>carnivores</a:t>
            </a:r>
            <a:endParaRPr sz="2400"/>
          </a:p>
        </p:txBody>
      </p:sp>
      <p:sp>
        <p:nvSpPr>
          <p:cNvPr id="7" name="object 7"/>
          <p:cNvSpPr txBox="1"/>
          <p:nvPr/>
        </p:nvSpPr>
        <p:spPr>
          <a:xfrm>
            <a:off x="852812" y="1997455"/>
            <a:ext cx="8831580" cy="4006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5265">
              <a:lnSpc>
                <a:spcPct val="100000"/>
              </a:lnSpc>
              <a:spcBef>
                <a:spcPts val="100"/>
              </a:spcBef>
            </a:pPr>
            <a:r>
              <a:rPr sz="2400" b="1" spc="-35" dirty="0">
                <a:latin typeface="Calibri"/>
                <a:cs typeface="Calibri"/>
              </a:rPr>
              <a:t>4.2.Traitement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systémique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des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gales</a:t>
            </a:r>
            <a:endParaRPr sz="2400">
              <a:latin typeface="Calibri"/>
              <a:cs typeface="Calibri"/>
            </a:endParaRPr>
          </a:p>
          <a:p>
            <a:pPr marL="215265" marR="189865">
              <a:lnSpc>
                <a:spcPct val="100000"/>
              </a:lnSpc>
              <a:spcBef>
                <a:spcPts val="1920"/>
              </a:spcBef>
            </a:pPr>
            <a:r>
              <a:rPr sz="2400" spc="-15" dirty="0">
                <a:latin typeface="Calibri"/>
                <a:cs typeface="Calibri"/>
              </a:rPr>
              <a:t>L’ivermectine </a:t>
            </a:r>
            <a:r>
              <a:rPr sz="2400" spc="-10" dirty="0">
                <a:latin typeface="Calibri"/>
                <a:cs typeface="Calibri"/>
              </a:rPr>
              <a:t>est très efficace </a:t>
            </a:r>
            <a:r>
              <a:rPr sz="2400" spc="-5" dirty="0">
                <a:latin typeface="Calibri"/>
                <a:cs typeface="Calibri"/>
              </a:rPr>
              <a:t>dans </a:t>
            </a:r>
            <a:r>
              <a:rPr sz="2400" dirty="0">
                <a:latin typeface="Calibri"/>
                <a:cs typeface="Calibri"/>
              </a:rPr>
              <a:t>les </a:t>
            </a:r>
            <a:r>
              <a:rPr sz="2400" spc="-10" dirty="0">
                <a:latin typeface="Calibri"/>
                <a:cs typeface="Calibri"/>
              </a:rPr>
              <a:t>diverses gales </a:t>
            </a:r>
            <a:r>
              <a:rPr sz="2400" spc="-5" dirty="0">
                <a:latin typeface="Calibri"/>
                <a:cs typeface="Calibri"/>
              </a:rPr>
              <a:t>des </a:t>
            </a:r>
            <a:r>
              <a:rPr sz="2400" spc="-10" dirty="0">
                <a:latin typeface="Calibri"/>
                <a:cs typeface="Calibri"/>
              </a:rPr>
              <a:t>carnivores.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On emploie l’Ivomec-Bovins®, </a:t>
            </a:r>
            <a:r>
              <a:rPr sz="2400" dirty="0">
                <a:latin typeface="Calibri"/>
                <a:cs typeface="Calibri"/>
              </a:rPr>
              <a:t>à </a:t>
            </a:r>
            <a:r>
              <a:rPr sz="2400" spc="-10" dirty="0">
                <a:latin typeface="Calibri"/>
                <a:cs typeface="Calibri"/>
              </a:rPr>
              <a:t>raison </a:t>
            </a:r>
            <a:r>
              <a:rPr sz="2400" spc="-5" dirty="0">
                <a:latin typeface="Calibri"/>
                <a:cs typeface="Calibri"/>
              </a:rPr>
              <a:t>de 0.4 </a:t>
            </a:r>
            <a:r>
              <a:rPr sz="2400" dirty="0">
                <a:latin typeface="Calibri"/>
                <a:cs typeface="Calibri"/>
              </a:rPr>
              <a:t>à </a:t>
            </a:r>
            <a:r>
              <a:rPr sz="2400" spc="-5" dirty="0">
                <a:latin typeface="Calibri"/>
                <a:cs typeface="Calibri"/>
              </a:rPr>
              <a:t>0.5 </a:t>
            </a:r>
            <a:r>
              <a:rPr sz="2400" spc="15" dirty="0">
                <a:latin typeface="Calibri"/>
                <a:cs typeface="Calibri"/>
              </a:rPr>
              <a:t>mg/kg </a:t>
            </a:r>
            <a:r>
              <a:rPr sz="2400" dirty="0">
                <a:latin typeface="Calibri"/>
                <a:cs typeface="Calibri"/>
              </a:rPr>
              <a:t>(mais </a:t>
            </a:r>
            <a:r>
              <a:rPr sz="2400" spc="-5" dirty="0">
                <a:latin typeface="Calibri"/>
                <a:cs typeface="Calibri"/>
              </a:rPr>
              <a:t>pas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5" dirty="0">
                <a:latin typeface="Calibri"/>
                <a:cs typeface="Calibri"/>
              </a:rPr>
              <a:t>d’AMM)</a:t>
            </a:r>
            <a:endParaRPr sz="2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1355"/>
              </a:spcBef>
            </a:pPr>
            <a:r>
              <a:rPr sz="1800" dirty="0">
                <a:latin typeface="Franklin Gothic Medium"/>
                <a:cs typeface="Franklin Gothic Medium"/>
              </a:rPr>
              <a:t>Les</a:t>
            </a:r>
            <a:r>
              <a:rPr sz="1800" spc="-15" dirty="0">
                <a:latin typeface="Franklin Gothic Medium"/>
                <a:cs typeface="Franklin Gothic Medium"/>
              </a:rPr>
              <a:t> </a:t>
            </a:r>
            <a:r>
              <a:rPr sz="1800" spc="-10" dirty="0">
                <a:latin typeface="Franklin Gothic Medium"/>
                <a:cs typeface="Franklin Gothic Medium"/>
              </a:rPr>
              <a:t>lactones</a:t>
            </a:r>
            <a:r>
              <a:rPr sz="1800" spc="10" dirty="0">
                <a:latin typeface="Franklin Gothic Medium"/>
                <a:cs typeface="Franklin Gothic Medium"/>
              </a:rPr>
              <a:t> </a:t>
            </a:r>
            <a:r>
              <a:rPr sz="1800" spc="-5" dirty="0">
                <a:latin typeface="Franklin Gothic Medium"/>
                <a:cs typeface="Franklin Gothic Medium"/>
              </a:rPr>
              <a:t>macrocycliques</a:t>
            </a:r>
            <a:r>
              <a:rPr sz="1800" spc="-15" dirty="0">
                <a:latin typeface="Franklin Gothic Medium"/>
                <a:cs typeface="Franklin Gothic Medium"/>
              </a:rPr>
              <a:t> </a:t>
            </a:r>
            <a:r>
              <a:rPr sz="1800" spc="-5" dirty="0">
                <a:latin typeface="Franklin Gothic Medium"/>
                <a:cs typeface="Franklin Gothic Medium"/>
              </a:rPr>
              <a:t>(LM)</a:t>
            </a:r>
            <a:r>
              <a:rPr sz="1800" dirty="0">
                <a:latin typeface="Franklin Gothic Medium"/>
                <a:cs typeface="Franklin Gothic Medium"/>
              </a:rPr>
              <a:t> </a:t>
            </a:r>
            <a:r>
              <a:rPr sz="1800" spc="-5" dirty="0">
                <a:latin typeface="Franklin Gothic Medium"/>
                <a:cs typeface="Franklin Gothic Medium"/>
              </a:rPr>
              <a:t>rassemblent</a:t>
            </a:r>
            <a:r>
              <a:rPr sz="1800" spc="-10" dirty="0">
                <a:latin typeface="Franklin Gothic Medium"/>
                <a:cs typeface="Franklin Gothic Medium"/>
              </a:rPr>
              <a:t> </a:t>
            </a:r>
            <a:r>
              <a:rPr sz="1800" spc="-5" dirty="0">
                <a:latin typeface="Franklin Gothic Medium"/>
                <a:cs typeface="Franklin Gothic Medium"/>
              </a:rPr>
              <a:t>différentes</a:t>
            </a:r>
            <a:r>
              <a:rPr sz="1800" dirty="0">
                <a:latin typeface="Franklin Gothic Medium"/>
                <a:cs typeface="Franklin Gothic Medium"/>
              </a:rPr>
              <a:t> molécules</a:t>
            </a:r>
            <a:r>
              <a:rPr sz="1800" spc="-15" dirty="0">
                <a:latin typeface="Franklin Gothic Medium"/>
                <a:cs typeface="Franklin Gothic Medium"/>
              </a:rPr>
              <a:t> </a:t>
            </a:r>
            <a:r>
              <a:rPr sz="1800" spc="-5" dirty="0">
                <a:latin typeface="Franklin Gothic Medium"/>
                <a:cs typeface="Franklin Gothic Medium"/>
              </a:rPr>
              <a:t>synthétisées</a:t>
            </a:r>
            <a:r>
              <a:rPr sz="1800" spc="10" dirty="0">
                <a:latin typeface="Franklin Gothic Medium"/>
                <a:cs typeface="Franklin Gothic Medium"/>
              </a:rPr>
              <a:t> </a:t>
            </a:r>
            <a:r>
              <a:rPr sz="1800" spc="-5" dirty="0">
                <a:latin typeface="Franklin Gothic Medium"/>
                <a:cs typeface="Franklin Gothic Medium"/>
              </a:rPr>
              <a:t>par</a:t>
            </a:r>
            <a:r>
              <a:rPr sz="1800" spc="15" dirty="0">
                <a:latin typeface="Franklin Gothic Medium"/>
                <a:cs typeface="Franklin Gothic Medium"/>
              </a:rPr>
              <a:t> </a:t>
            </a:r>
            <a:r>
              <a:rPr sz="1800" dirty="0">
                <a:latin typeface="Franklin Gothic Medium"/>
                <a:cs typeface="Franklin Gothic Medium"/>
              </a:rPr>
              <a:t>des </a:t>
            </a:r>
            <a:r>
              <a:rPr sz="1800" spc="-434" dirty="0">
                <a:latin typeface="Franklin Gothic Medium"/>
                <a:cs typeface="Franklin Gothic Medium"/>
              </a:rPr>
              <a:t> </a:t>
            </a:r>
            <a:r>
              <a:rPr sz="1800" spc="-10" dirty="0">
                <a:latin typeface="Franklin Gothic Medium"/>
                <a:cs typeface="Franklin Gothic Medium"/>
              </a:rPr>
              <a:t>Streptomyces.</a:t>
            </a:r>
            <a:r>
              <a:rPr sz="1800" spc="-25" dirty="0">
                <a:latin typeface="Franklin Gothic Medium"/>
                <a:cs typeface="Franklin Gothic Medium"/>
              </a:rPr>
              <a:t> </a:t>
            </a:r>
            <a:r>
              <a:rPr sz="1800" spc="-5" dirty="0">
                <a:latin typeface="Franklin Gothic Medium"/>
                <a:cs typeface="Franklin Gothic Medium"/>
              </a:rPr>
              <a:t>Elles</a:t>
            </a:r>
            <a:r>
              <a:rPr sz="1800" spc="-10" dirty="0">
                <a:latin typeface="Franklin Gothic Medium"/>
                <a:cs typeface="Franklin Gothic Medium"/>
              </a:rPr>
              <a:t> </a:t>
            </a:r>
            <a:r>
              <a:rPr sz="1800" spc="-5" dirty="0">
                <a:latin typeface="Franklin Gothic Medium"/>
                <a:cs typeface="Franklin Gothic Medium"/>
              </a:rPr>
              <a:t>sont</a:t>
            </a:r>
            <a:r>
              <a:rPr sz="1800" dirty="0">
                <a:latin typeface="Franklin Gothic Medium"/>
                <a:cs typeface="Franklin Gothic Medium"/>
              </a:rPr>
              <a:t> </a:t>
            </a:r>
            <a:r>
              <a:rPr sz="1800" spc="-5" dirty="0">
                <a:latin typeface="Franklin Gothic Medium"/>
                <a:cs typeface="Franklin Gothic Medium"/>
              </a:rPr>
              <a:t>classées</a:t>
            </a:r>
            <a:r>
              <a:rPr sz="1800" spc="-20" dirty="0">
                <a:latin typeface="Franklin Gothic Medium"/>
                <a:cs typeface="Franklin Gothic Medium"/>
              </a:rPr>
              <a:t> </a:t>
            </a:r>
            <a:r>
              <a:rPr sz="1800" dirty="0">
                <a:latin typeface="Franklin Gothic Medium"/>
                <a:cs typeface="Franklin Gothic Medium"/>
              </a:rPr>
              <a:t>en deux</a:t>
            </a:r>
            <a:r>
              <a:rPr sz="1800" spc="15" dirty="0">
                <a:latin typeface="Franklin Gothic Medium"/>
                <a:cs typeface="Franklin Gothic Medium"/>
              </a:rPr>
              <a:t> </a:t>
            </a:r>
            <a:r>
              <a:rPr sz="1800" spc="-5" dirty="0">
                <a:latin typeface="Franklin Gothic Medium"/>
                <a:cs typeface="Franklin Gothic Medium"/>
              </a:rPr>
              <a:t>groupes</a:t>
            </a:r>
            <a:r>
              <a:rPr sz="1800" dirty="0">
                <a:latin typeface="Franklin Gothic Medium"/>
                <a:cs typeface="Franklin Gothic Medium"/>
              </a:rPr>
              <a:t> :</a:t>
            </a:r>
            <a:endParaRPr sz="1800">
              <a:latin typeface="Franklin Gothic Medium"/>
              <a:cs typeface="Franklin Gothic Medium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850">
              <a:latin typeface="Franklin Gothic Medium"/>
              <a:cs typeface="Franklin Gothic Medium"/>
            </a:endParaRPr>
          </a:p>
          <a:p>
            <a:pPr marL="300355" marR="628015" indent="-288290">
              <a:lnSpc>
                <a:spcPct val="100800"/>
              </a:lnSpc>
              <a:buSzPct val="75000"/>
              <a:buFont typeface="Wingdings"/>
              <a:buChar char=""/>
              <a:tabLst>
                <a:tab pos="354965" algn="l"/>
                <a:tab pos="355600" algn="l"/>
              </a:tabLst>
            </a:pPr>
            <a:r>
              <a:rPr dirty="0"/>
              <a:t>	</a:t>
            </a:r>
            <a:r>
              <a:rPr sz="2400" spc="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Les</a:t>
            </a:r>
            <a:r>
              <a:rPr sz="2400" spc="-2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24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avermectines</a:t>
            </a:r>
            <a:r>
              <a:rPr sz="2400" spc="-5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1800" dirty="0">
                <a:latin typeface="Franklin Gothic Medium"/>
                <a:cs typeface="Franklin Gothic Medium"/>
              </a:rPr>
              <a:t>avec</a:t>
            </a:r>
            <a:r>
              <a:rPr sz="1800" spc="-40" dirty="0">
                <a:latin typeface="Franklin Gothic Medium"/>
                <a:cs typeface="Franklin Gothic Medium"/>
              </a:rPr>
              <a:t> </a:t>
            </a:r>
            <a:r>
              <a:rPr sz="1800" spc="-5" dirty="0">
                <a:latin typeface="Franklin Gothic Medium"/>
                <a:cs typeface="Franklin Gothic Medium"/>
              </a:rPr>
              <a:t>l'ivermectine,</a:t>
            </a:r>
            <a:r>
              <a:rPr sz="1800" spc="-45" dirty="0">
                <a:latin typeface="Franklin Gothic Medium"/>
                <a:cs typeface="Franklin Gothic Medium"/>
              </a:rPr>
              <a:t> </a:t>
            </a:r>
            <a:r>
              <a:rPr sz="1800" dirty="0">
                <a:latin typeface="Franklin Gothic Medium"/>
                <a:cs typeface="Franklin Gothic Medium"/>
              </a:rPr>
              <a:t>la</a:t>
            </a:r>
            <a:r>
              <a:rPr sz="1800" spc="5" dirty="0">
                <a:latin typeface="Franklin Gothic Medium"/>
                <a:cs typeface="Franklin Gothic Medium"/>
              </a:rPr>
              <a:t> </a:t>
            </a:r>
            <a:r>
              <a:rPr sz="1800" dirty="0">
                <a:latin typeface="Franklin Gothic Medium"/>
                <a:cs typeface="Franklin Gothic Medium"/>
              </a:rPr>
              <a:t>doramectine,</a:t>
            </a:r>
            <a:r>
              <a:rPr sz="1800" spc="-40" dirty="0">
                <a:latin typeface="Franklin Gothic Medium"/>
                <a:cs typeface="Franklin Gothic Medium"/>
              </a:rPr>
              <a:t> </a:t>
            </a:r>
            <a:r>
              <a:rPr sz="1800" dirty="0">
                <a:latin typeface="Franklin Gothic Medium"/>
                <a:cs typeface="Franklin Gothic Medium"/>
              </a:rPr>
              <a:t>l'éprinomectine</a:t>
            </a:r>
            <a:r>
              <a:rPr sz="1800" spc="-40" dirty="0">
                <a:latin typeface="Franklin Gothic Medium"/>
                <a:cs typeface="Franklin Gothic Medium"/>
              </a:rPr>
              <a:t> </a:t>
            </a:r>
            <a:r>
              <a:rPr sz="1800" dirty="0">
                <a:latin typeface="Franklin Gothic Medium"/>
                <a:cs typeface="Franklin Gothic Medium"/>
              </a:rPr>
              <a:t>et</a:t>
            </a:r>
            <a:r>
              <a:rPr sz="1800" spc="-25" dirty="0">
                <a:latin typeface="Franklin Gothic Medium"/>
                <a:cs typeface="Franklin Gothic Medium"/>
              </a:rPr>
              <a:t> </a:t>
            </a:r>
            <a:r>
              <a:rPr sz="1800" dirty="0">
                <a:latin typeface="Franklin Gothic Medium"/>
                <a:cs typeface="Franklin Gothic Medium"/>
              </a:rPr>
              <a:t>la </a:t>
            </a:r>
            <a:r>
              <a:rPr sz="1800" spc="-434" dirty="0">
                <a:latin typeface="Franklin Gothic Medium"/>
                <a:cs typeface="Franklin Gothic Medium"/>
              </a:rPr>
              <a:t> </a:t>
            </a:r>
            <a:r>
              <a:rPr sz="1800" dirty="0">
                <a:latin typeface="Franklin Gothic Medium"/>
                <a:cs typeface="Franklin Gothic Medium"/>
              </a:rPr>
              <a:t>sélamectine</a:t>
            </a:r>
            <a:endParaRPr sz="1800">
              <a:latin typeface="Franklin Gothic Medium"/>
              <a:cs typeface="Franklin Gothic Medium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har char=""/>
            </a:pPr>
            <a:endParaRPr sz="1850">
              <a:latin typeface="Franklin Gothic Medium"/>
              <a:cs typeface="Franklin Gothic Medium"/>
            </a:endParaRPr>
          </a:p>
          <a:p>
            <a:pPr marL="300355" indent="-288290">
              <a:lnSpc>
                <a:spcPct val="100000"/>
              </a:lnSpc>
              <a:buFont typeface="Wingdings"/>
              <a:buChar char=""/>
              <a:tabLst>
                <a:tab pos="300990" algn="l"/>
              </a:tabLst>
            </a:pPr>
            <a:r>
              <a:rPr sz="2400" spc="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Les</a:t>
            </a:r>
            <a:r>
              <a:rPr sz="2400" spc="-3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milbémycines</a:t>
            </a:r>
            <a:r>
              <a:rPr sz="2400" spc="-204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1800" dirty="0">
                <a:latin typeface="Franklin Gothic Medium"/>
                <a:cs typeface="Franklin Gothic Medium"/>
              </a:rPr>
              <a:t>avec</a:t>
            </a:r>
            <a:r>
              <a:rPr sz="1800" spc="-45" dirty="0">
                <a:latin typeface="Franklin Gothic Medium"/>
                <a:cs typeface="Franklin Gothic Medium"/>
              </a:rPr>
              <a:t> </a:t>
            </a:r>
            <a:r>
              <a:rPr sz="1800" dirty="0">
                <a:latin typeface="Franklin Gothic Medium"/>
                <a:cs typeface="Franklin Gothic Medium"/>
              </a:rPr>
              <a:t>la</a:t>
            </a:r>
            <a:r>
              <a:rPr sz="1800" spc="10" dirty="0">
                <a:latin typeface="Franklin Gothic Medium"/>
                <a:cs typeface="Franklin Gothic Medium"/>
              </a:rPr>
              <a:t> </a:t>
            </a:r>
            <a:r>
              <a:rPr sz="1800" spc="-5" dirty="0">
                <a:latin typeface="Franklin Gothic Medium"/>
                <a:cs typeface="Franklin Gothic Medium"/>
              </a:rPr>
              <a:t>moxidectine</a:t>
            </a:r>
            <a:r>
              <a:rPr sz="1800" spc="-40" dirty="0">
                <a:latin typeface="Franklin Gothic Medium"/>
                <a:cs typeface="Franklin Gothic Medium"/>
              </a:rPr>
              <a:t> </a:t>
            </a:r>
            <a:r>
              <a:rPr sz="1800" dirty="0">
                <a:latin typeface="Franklin Gothic Medium"/>
                <a:cs typeface="Franklin Gothic Medium"/>
              </a:rPr>
              <a:t>et</a:t>
            </a:r>
            <a:r>
              <a:rPr sz="1800" spc="-25" dirty="0">
                <a:latin typeface="Franklin Gothic Medium"/>
                <a:cs typeface="Franklin Gothic Medium"/>
              </a:rPr>
              <a:t> </a:t>
            </a:r>
            <a:r>
              <a:rPr sz="1800" dirty="0">
                <a:latin typeface="Franklin Gothic Medium"/>
                <a:cs typeface="Franklin Gothic Medium"/>
              </a:rPr>
              <a:t>la</a:t>
            </a:r>
            <a:r>
              <a:rPr sz="1800" spc="-5" dirty="0">
                <a:latin typeface="Franklin Gothic Medium"/>
                <a:cs typeface="Franklin Gothic Medium"/>
              </a:rPr>
              <a:t> milbémycine</a:t>
            </a:r>
            <a:r>
              <a:rPr sz="1800" spc="-40" dirty="0">
                <a:latin typeface="Franklin Gothic Medium"/>
                <a:cs typeface="Franklin Gothic Medium"/>
              </a:rPr>
              <a:t> </a:t>
            </a:r>
            <a:r>
              <a:rPr sz="1800" dirty="0">
                <a:latin typeface="Franklin Gothic Medium"/>
                <a:cs typeface="Franklin Gothic Medium"/>
              </a:rPr>
              <a:t>oxime</a:t>
            </a:r>
            <a:endParaRPr sz="1800">
              <a:latin typeface="Franklin Gothic Medium"/>
              <a:cs typeface="Franklin Gothic Medium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marL="141605">
              <a:lnSpc>
                <a:spcPct val="100000"/>
              </a:lnSpc>
            </a:pPr>
            <a:r>
              <a:rPr sz="2400" b="1" u="heavy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4.Traitement</a:t>
            </a:r>
            <a:r>
              <a:rPr sz="2400" b="1" u="heavy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 </a:t>
            </a:r>
            <a:r>
              <a:rPr sz="2400" b="1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des </a:t>
            </a:r>
            <a:r>
              <a:rPr sz="2400" b="1" u="heavy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carnivores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5504" y="1997455"/>
            <a:ext cx="8458200" cy="4597400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40"/>
              </a:spcBef>
            </a:pPr>
            <a:r>
              <a:rPr sz="2400" b="1" spc="-35" dirty="0">
                <a:latin typeface="Calibri"/>
                <a:cs typeface="Calibri"/>
              </a:rPr>
              <a:t>4.3.Traitement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de </a:t>
            </a:r>
            <a:r>
              <a:rPr sz="2400" b="1" spc="-20" dirty="0">
                <a:latin typeface="Calibri"/>
                <a:cs typeface="Calibri"/>
              </a:rPr>
              <a:t>l’otacariose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2400" i="1" spc="-10" dirty="0">
                <a:latin typeface="Calibri"/>
                <a:cs typeface="Calibri"/>
              </a:rPr>
              <a:t>-Nettoyage</a:t>
            </a:r>
            <a:r>
              <a:rPr sz="2400" i="1" spc="-2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des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conduits</a:t>
            </a:r>
            <a:r>
              <a:rPr sz="2400" i="1" spc="-10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auditifs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latin typeface="Calibri"/>
                <a:cs typeface="Calibri"/>
              </a:rPr>
              <a:t>-Instillations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des </a:t>
            </a:r>
            <a:r>
              <a:rPr sz="2400" spc="-15" dirty="0">
                <a:latin typeface="Calibri"/>
                <a:cs typeface="Calibri"/>
              </a:rPr>
              <a:t>gouttes </a:t>
            </a:r>
            <a:r>
              <a:rPr sz="2400" spc="-5" dirty="0">
                <a:latin typeface="Calibri"/>
                <a:cs typeface="Calibri"/>
              </a:rPr>
              <a:t>acaricides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: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2400" spc="-5" dirty="0">
                <a:latin typeface="Calibri"/>
                <a:cs typeface="Calibri"/>
              </a:rPr>
              <a:t>Lindane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à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1%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15" dirty="0">
                <a:latin typeface="Calibri"/>
                <a:cs typeface="Calibri"/>
              </a:rPr>
              <a:t>Benzoate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benzyle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pur</a:t>
            </a:r>
            <a:endParaRPr sz="2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400" spc="-30" dirty="0">
                <a:latin typeface="Calibri"/>
                <a:cs typeface="Calibri"/>
              </a:rPr>
              <a:t>Terpinéol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à</a:t>
            </a:r>
            <a:r>
              <a:rPr sz="2400" spc="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20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%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et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l’Amitraz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à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0.5% dans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mélange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à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parties </a:t>
            </a:r>
            <a:r>
              <a:rPr sz="2400" spc="-10" dirty="0">
                <a:latin typeface="Calibri"/>
                <a:cs typeface="Calibri"/>
              </a:rPr>
              <a:t>égale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(propylène-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glycol-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eau)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4147820" algn="l"/>
              </a:tabLst>
            </a:pPr>
            <a:r>
              <a:rPr sz="2400" spc="-30" dirty="0">
                <a:latin typeface="Calibri"/>
                <a:cs typeface="Calibri"/>
              </a:rPr>
              <a:t>-Traiter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tous</a:t>
            </a:r>
            <a:r>
              <a:rPr sz="2400" dirty="0">
                <a:latin typeface="Calibri"/>
                <a:cs typeface="Calibri"/>
              </a:rPr>
              <a:t> les 4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jours,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pendant</a:t>
            </a:r>
            <a:r>
              <a:rPr sz="2400" spc="-1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5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fois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au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total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15" dirty="0">
                <a:latin typeface="Calibri"/>
                <a:cs typeface="Calibri"/>
              </a:rPr>
              <a:t>-Laver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pelage</a:t>
            </a:r>
            <a:r>
              <a:rPr sz="2400" dirty="0">
                <a:latin typeface="Calibri"/>
                <a:cs typeface="Calibri"/>
              </a:rPr>
              <a:t> à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l’Amitraz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à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0.25‰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30" dirty="0">
                <a:latin typeface="Calibri"/>
                <a:cs typeface="Calibri"/>
              </a:rPr>
              <a:t>-Traiter </a:t>
            </a:r>
            <a:r>
              <a:rPr sz="2400" spc="-10" dirty="0">
                <a:latin typeface="Calibri"/>
                <a:cs typeface="Calibri"/>
              </a:rPr>
              <a:t>tous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les</a:t>
            </a:r>
            <a:r>
              <a:rPr sz="2400" spc="-5" dirty="0">
                <a:latin typeface="Calibri"/>
                <a:cs typeface="Calibri"/>
              </a:rPr>
              <a:t> chats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chiens,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contact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avec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malade.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marL="141605">
              <a:lnSpc>
                <a:spcPct val="100000"/>
              </a:lnSpc>
            </a:pPr>
            <a:r>
              <a:rPr sz="2400" u="heavy" spc="-20" dirty="0">
                <a:uFill>
                  <a:solidFill>
                    <a:srgbClr val="FFFFFF"/>
                  </a:solidFill>
                </a:uFill>
              </a:rPr>
              <a:t>4.Traitement</a:t>
            </a:r>
            <a:r>
              <a:rPr sz="2400" u="heavy" spc="-10" dirty="0">
                <a:uFill>
                  <a:solidFill>
                    <a:srgbClr val="FFFFFF"/>
                  </a:solidFill>
                </a:uFill>
              </a:rPr>
              <a:t> </a:t>
            </a:r>
            <a:r>
              <a:rPr sz="2400" u="heavy" spc="-5" dirty="0">
                <a:uFill>
                  <a:solidFill>
                    <a:srgbClr val="FFFFFF"/>
                  </a:solidFill>
                </a:uFill>
              </a:rPr>
              <a:t>des </a:t>
            </a:r>
            <a:r>
              <a:rPr sz="2400" u="heavy" spc="-20" dirty="0">
                <a:uFill>
                  <a:solidFill>
                    <a:srgbClr val="FFFFFF"/>
                  </a:solidFill>
                </a:uFill>
              </a:rPr>
              <a:t>carnivores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055504" y="1935902"/>
            <a:ext cx="8459470" cy="4996815"/>
          </a:xfrm>
          <a:prstGeom prst="rect">
            <a:avLst/>
          </a:prstGeom>
        </p:spPr>
        <p:txBody>
          <a:bodyPr vert="horz" wrap="square" lIns="0" tIns="2533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995"/>
              </a:spcBef>
            </a:pPr>
            <a:r>
              <a:rPr sz="2800" b="1" spc="-35" dirty="0">
                <a:solidFill>
                  <a:srgbClr val="00B04F"/>
                </a:solidFill>
                <a:latin typeface="Calibri"/>
                <a:cs typeface="Calibri"/>
              </a:rPr>
              <a:t>Traitement</a:t>
            </a:r>
            <a:r>
              <a:rPr sz="2800" b="1" spc="15" dirty="0">
                <a:solidFill>
                  <a:srgbClr val="00B04F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00B04F"/>
                </a:solidFill>
                <a:latin typeface="Calibri"/>
                <a:cs typeface="Calibri"/>
              </a:rPr>
              <a:t>de la</a:t>
            </a:r>
            <a:r>
              <a:rPr sz="2800" b="1" spc="5" dirty="0">
                <a:solidFill>
                  <a:srgbClr val="00B04F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solidFill>
                  <a:srgbClr val="00B04F"/>
                </a:solidFill>
                <a:latin typeface="Calibri"/>
                <a:cs typeface="Calibri"/>
              </a:rPr>
              <a:t>démodécie</a:t>
            </a:r>
            <a:endParaRPr sz="28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1490"/>
              </a:spcBef>
            </a:pPr>
            <a:r>
              <a:rPr sz="2200" spc="-5" dirty="0">
                <a:latin typeface="Calibri"/>
                <a:cs typeface="Calibri"/>
              </a:rPr>
              <a:t>Il </a:t>
            </a:r>
            <a:r>
              <a:rPr sz="2200" spc="-10" dirty="0">
                <a:latin typeface="Calibri"/>
                <a:cs typeface="Calibri"/>
              </a:rPr>
              <a:t>est </a:t>
            </a:r>
            <a:r>
              <a:rPr sz="2200" spc="-5" dirty="0">
                <a:latin typeface="Calibri"/>
                <a:cs typeface="Calibri"/>
              </a:rPr>
              <a:t>à </a:t>
            </a:r>
            <a:r>
              <a:rPr sz="2200" spc="-15" dirty="0">
                <a:latin typeface="Calibri"/>
                <a:cs typeface="Calibri"/>
              </a:rPr>
              <a:t>entreprendre </a:t>
            </a:r>
            <a:r>
              <a:rPr sz="2200" spc="-5" dirty="0">
                <a:latin typeface="Calibri"/>
                <a:cs typeface="Calibri"/>
              </a:rPr>
              <a:t>quelle que </a:t>
            </a:r>
            <a:r>
              <a:rPr sz="2200" dirty="0">
                <a:latin typeface="Calibri"/>
                <a:cs typeface="Calibri"/>
              </a:rPr>
              <a:t>soit </a:t>
            </a:r>
            <a:r>
              <a:rPr sz="2200" spc="-30" dirty="0">
                <a:latin typeface="Calibri"/>
                <a:cs typeface="Calibri"/>
              </a:rPr>
              <a:t>l’étendue </a:t>
            </a:r>
            <a:r>
              <a:rPr sz="2200" spc="-10" dirty="0">
                <a:latin typeface="Calibri"/>
                <a:cs typeface="Calibri"/>
              </a:rPr>
              <a:t>et </a:t>
            </a:r>
            <a:r>
              <a:rPr sz="2200" dirty="0">
                <a:latin typeface="Calibri"/>
                <a:cs typeface="Calibri"/>
              </a:rPr>
              <a:t>la </a:t>
            </a:r>
            <a:r>
              <a:rPr sz="2200" spc="-20" dirty="0">
                <a:latin typeface="Calibri"/>
                <a:cs typeface="Calibri"/>
              </a:rPr>
              <a:t>gravité </a:t>
            </a:r>
            <a:r>
              <a:rPr sz="2200" spc="-5" dirty="0">
                <a:latin typeface="Calibri"/>
                <a:cs typeface="Calibri"/>
              </a:rPr>
              <a:t>des lésions 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(malgré </a:t>
            </a:r>
            <a:r>
              <a:rPr sz="2200" spc="-30" dirty="0">
                <a:latin typeface="Calibri"/>
                <a:cs typeface="Calibri"/>
              </a:rPr>
              <a:t>l’existence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de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guérisons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spontanées)</a:t>
            </a:r>
            <a:endParaRPr sz="22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1440"/>
              </a:spcBef>
            </a:pPr>
            <a:r>
              <a:rPr sz="2200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Traitement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Démodécie</a:t>
            </a:r>
            <a:r>
              <a:rPr sz="2200" u="heavy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sèche</a:t>
            </a:r>
            <a:endParaRPr sz="22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1450"/>
              </a:spcBef>
            </a:pP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</a:t>
            </a:r>
            <a:r>
              <a:rPr sz="22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milbemycine</a:t>
            </a:r>
            <a:r>
              <a:rPr sz="2200" b="1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(0,5-2,0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15" dirty="0">
                <a:latin typeface="Calibri"/>
                <a:cs typeface="Calibri"/>
              </a:rPr>
              <a:t>mg/kg/j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x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60-300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j)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2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1625"/>
              </a:spcBef>
            </a:pPr>
            <a:r>
              <a:rPr sz="22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Ivermectine</a:t>
            </a:r>
            <a:r>
              <a:rPr sz="2200" spc="-10" dirty="0">
                <a:latin typeface="Calibri"/>
                <a:cs typeface="Calibri"/>
              </a:rPr>
              <a:t>*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(0,35-0,6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15" dirty="0">
                <a:latin typeface="Calibri"/>
                <a:cs typeface="Calibri"/>
              </a:rPr>
              <a:t>mg/kg/j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x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35-210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j)</a:t>
            </a:r>
            <a:endParaRPr sz="22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1440"/>
              </a:spcBef>
            </a:pP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La</a:t>
            </a:r>
            <a:r>
              <a:rPr sz="2200" b="1" u="heavy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moxidectine</a:t>
            </a:r>
            <a:endParaRPr sz="22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200" spc="-5" dirty="0">
                <a:latin typeface="Calibri"/>
                <a:cs typeface="Calibri"/>
              </a:rPr>
              <a:t>Des </a:t>
            </a:r>
            <a:r>
              <a:rPr sz="2200" spc="-15" dirty="0">
                <a:latin typeface="Calibri"/>
                <a:cs typeface="Calibri"/>
              </a:rPr>
              <a:t>pipettes </a:t>
            </a:r>
            <a:r>
              <a:rPr sz="2200" spc="-5" dirty="0">
                <a:latin typeface="Calibri"/>
                <a:cs typeface="Calibri"/>
              </a:rPr>
              <a:t>en </a:t>
            </a:r>
            <a:r>
              <a:rPr sz="2200" i="1" spc="-5" dirty="0">
                <a:latin typeface="Calibri"/>
                <a:cs typeface="Calibri"/>
              </a:rPr>
              <a:t>spot on </a:t>
            </a:r>
            <a:r>
              <a:rPr sz="2200" spc="-5" dirty="0">
                <a:latin typeface="Calibri"/>
                <a:cs typeface="Calibri"/>
              </a:rPr>
              <a:t>à base de </a:t>
            </a:r>
            <a:r>
              <a:rPr sz="2200" spc="-10" dirty="0">
                <a:latin typeface="Calibri"/>
                <a:cs typeface="Calibri"/>
              </a:rPr>
              <a:t>moxidectine </a:t>
            </a:r>
            <a:r>
              <a:rPr sz="2200" spc="-5" dirty="0">
                <a:latin typeface="Calibri"/>
                <a:cs typeface="Calibri"/>
              </a:rPr>
              <a:t>à appliquer sur la peau ; 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tous </a:t>
            </a:r>
            <a:r>
              <a:rPr sz="2200" spc="-5" dirty="0">
                <a:latin typeface="Calibri"/>
                <a:cs typeface="Calibri"/>
              </a:rPr>
              <a:t>les 15 </a:t>
            </a:r>
            <a:r>
              <a:rPr sz="2200" spc="-10" dirty="0">
                <a:latin typeface="Calibri"/>
                <a:cs typeface="Calibri"/>
              </a:rPr>
              <a:t>jours </a:t>
            </a:r>
            <a:r>
              <a:rPr sz="2200" spc="-5" dirty="0">
                <a:latin typeface="Calibri"/>
                <a:cs typeface="Calibri"/>
              </a:rPr>
              <a:t>(dose normale aux 2-4 semaines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,</a:t>
            </a:r>
            <a:r>
              <a:rPr sz="2200" spc="-5" dirty="0">
                <a:latin typeface="Calibri"/>
                <a:cs typeface="Calibri"/>
              </a:rPr>
              <a:t> dans les phases aiguës 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de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la maladie puis </a:t>
            </a:r>
            <a:r>
              <a:rPr sz="2200" spc="-10" dirty="0">
                <a:latin typeface="Calibri"/>
                <a:cs typeface="Calibri"/>
              </a:rPr>
              <a:t>tous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les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mois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en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prévention.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marL="141605">
              <a:lnSpc>
                <a:spcPct val="100000"/>
              </a:lnSpc>
            </a:pPr>
            <a:r>
              <a:rPr sz="2400" u="heavy" spc="-20" dirty="0">
                <a:uFill>
                  <a:solidFill>
                    <a:srgbClr val="FFFFFF"/>
                  </a:solidFill>
                </a:uFill>
              </a:rPr>
              <a:t>4.Traitement</a:t>
            </a:r>
            <a:r>
              <a:rPr sz="2400" u="heavy" spc="-10" dirty="0">
                <a:uFill>
                  <a:solidFill>
                    <a:srgbClr val="FFFFFF"/>
                  </a:solidFill>
                </a:uFill>
              </a:rPr>
              <a:t> </a:t>
            </a:r>
            <a:r>
              <a:rPr sz="2400" u="heavy" spc="-5" dirty="0">
                <a:uFill>
                  <a:solidFill>
                    <a:srgbClr val="FFFFFF"/>
                  </a:solidFill>
                </a:uFill>
              </a:rPr>
              <a:t>des </a:t>
            </a:r>
            <a:r>
              <a:rPr sz="2400" u="heavy" spc="-20" dirty="0">
                <a:uFill>
                  <a:solidFill>
                    <a:srgbClr val="FFFFFF"/>
                  </a:solidFill>
                </a:uFill>
              </a:rPr>
              <a:t>carnivores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055504" y="1999893"/>
            <a:ext cx="8328659" cy="4534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69205" algn="just">
              <a:lnSpc>
                <a:spcPct val="154500"/>
              </a:lnSpc>
              <a:spcBef>
                <a:spcPts val="100"/>
              </a:spcBef>
            </a:pPr>
            <a:r>
              <a:rPr sz="2200" b="1" spc="-25" dirty="0">
                <a:latin typeface="Calibri"/>
                <a:cs typeface="Calibri"/>
              </a:rPr>
              <a:t>Traitement </a:t>
            </a:r>
            <a:r>
              <a:rPr sz="2200" b="1" spc="-5" dirty="0">
                <a:latin typeface="Calibri"/>
                <a:cs typeface="Calibri"/>
              </a:rPr>
              <a:t>de la démodécie </a:t>
            </a:r>
            <a:r>
              <a:rPr sz="2200" b="1" spc="-484" dirty="0">
                <a:latin typeface="Calibri"/>
                <a:cs typeface="Calibri"/>
              </a:rPr>
              <a:t> </a:t>
            </a:r>
            <a:r>
              <a:rPr sz="2200" b="1" u="heavy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L’Amitraz</a:t>
            </a:r>
            <a:endParaRPr sz="2200">
              <a:latin typeface="Calibri"/>
              <a:cs typeface="Calibri"/>
            </a:endParaRPr>
          </a:p>
          <a:p>
            <a:pPr marL="12700" marR="6350" algn="just">
              <a:lnSpc>
                <a:spcPct val="100000"/>
              </a:lnSpc>
              <a:spcBef>
                <a:spcPts val="1420"/>
              </a:spcBef>
            </a:pPr>
            <a:r>
              <a:rPr sz="2400" spc="-5" dirty="0">
                <a:latin typeface="Calibri"/>
                <a:cs typeface="Calibri"/>
              </a:rPr>
              <a:t>Un </a:t>
            </a:r>
            <a:r>
              <a:rPr sz="2400" spc="-10" dirty="0">
                <a:latin typeface="Calibri"/>
                <a:cs typeface="Calibri"/>
              </a:rPr>
              <a:t>autre traitement </a:t>
            </a:r>
            <a:r>
              <a:rPr sz="2400" spc="-5" dirty="0">
                <a:latin typeface="Calibri"/>
                <a:cs typeface="Calibri"/>
              </a:rPr>
              <a:t>disponible </a:t>
            </a:r>
            <a:r>
              <a:rPr sz="2400" spc="-10" dirty="0">
                <a:latin typeface="Calibri"/>
                <a:cs typeface="Calibri"/>
              </a:rPr>
              <a:t>est </a:t>
            </a:r>
            <a:r>
              <a:rPr sz="2400" spc="-25" dirty="0">
                <a:latin typeface="Calibri"/>
                <a:cs typeface="Calibri"/>
              </a:rPr>
              <a:t>l’amitraz, </a:t>
            </a:r>
            <a:r>
              <a:rPr sz="2400" dirty="0">
                <a:latin typeface="Calibri"/>
                <a:cs typeface="Calibri"/>
              </a:rPr>
              <a:t>à </a:t>
            </a:r>
            <a:r>
              <a:rPr sz="2400" spc="-5" dirty="0">
                <a:latin typeface="Calibri"/>
                <a:cs typeface="Calibri"/>
              </a:rPr>
              <a:t>diluer dans </a:t>
            </a:r>
            <a:r>
              <a:rPr sz="2400" spc="-35" dirty="0">
                <a:latin typeface="Calibri"/>
                <a:cs typeface="Calibri"/>
              </a:rPr>
              <a:t>l’eau </a:t>
            </a:r>
            <a:r>
              <a:rPr sz="2400" spc="-5" dirty="0">
                <a:latin typeface="Calibri"/>
                <a:cs typeface="Calibri"/>
              </a:rPr>
              <a:t>et </a:t>
            </a:r>
            <a:r>
              <a:rPr sz="2400" dirty="0">
                <a:latin typeface="Calibri"/>
                <a:cs typeface="Calibri"/>
              </a:rPr>
              <a:t>à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appliquer </a:t>
            </a:r>
            <a:r>
              <a:rPr sz="2400" dirty="0">
                <a:latin typeface="Calibri"/>
                <a:cs typeface="Calibri"/>
              </a:rPr>
              <a:t>en </a:t>
            </a:r>
            <a:r>
              <a:rPr sz="2400" spc="-5" dirty="0">
                <a:latin typeface="Calibri"/>
                <a:cs typeface="Calibri"/>
              </a:rPr>
              <a:t>frictions sur </a:t>
            </a:r>
            <a:r>
              <a:rPr sz="2400" spc="-20" dirty="0">
                <a:latin typeface="Calibri"/>
                <a:cs typeface="Calibri"/>
              </a:rPr>
              <a:t>l’ensemble </a:t>
            </a:r>
            <a:r>
              <a:rPr sz="2400" spc="-5" dirty="0">
                <a:latin typeface="Calibri"/>
                <a:cs typeface="Calibri"/>
              </a:rPr>
              <a:t>du </a:t>
            </a:r>
            <a:r>
              <a:rPr sz="2400" spc="-10" dirty="0">
                <a:latin typeface="Calibri"/>
                <a:cs typeface="Calibri"/>
              </a:rPr>
              <a:t>corps </a:t>
            </a:r>
            <a:r>
              <a:rPr sz="2400" spc="-5" dirty="0">
                <a:latin typeface="Calibri"/>
                <a:cs typeface="Calibri"/>
              </a:rPr>
              <a:t>du </a:t>
            </a:r>
            <a:r>
              <a:rPr sz="2400" dirty="0">
                <a:latin typeface="Calibri"/>
                <a:cs typeface="Calibri"/>
              </a:rPr>
              <a:t>chien. </a:t>
            </a:r>
            <a:r>
              <a:rPr sz="2400" spc="-25" dirty="0">
                <a:latin typeface="Calibri"/>
                <a:cs typeface="Calibri"/>
              </a:rPr>
              <a:t>Traitement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très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efficace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peu</a:t>
            </a:r>
            <a:r>
              <a:rPr sz="2400" spc="-10" dirty="0">
                <a:latin typeface="Calibri"/>
                <a:cs typeface="Calibri"/>
              </a:rPr>
              <a:t> onéreux.</a:t>
            </a:r>
            <a:endParaRPr sz="2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tabLst>
                <a:tab pos="1577340" algn="l"/>
              </a:tabLst>
            </a:pPr>
            <a:r>
              <a:rPr sz="2400" dirty="0">
                <a:latin typeface="Calibri"/>
                <a:cs typeface="Calibri"/>
              </a:rPr>
              <a:t>A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appliquer</a:t>
            </a:r>
            <a:r>
              <a:rPr sz="2400" spc="-5" dirty="0">
                <a:latin typeface="Times New Roman"/>
                <a:cs typeface="Times New Roman"/>
              </a:rPr>
              <a:t>	</a:t>
            </a:r>
            <a:r>
              <a:rPr sz="2400" spc="-15" dirty="0">
                <a:latin typeface="Calibri"/>
                <a:cs typeface="Calibri"/>
              </a:rPr>
              <a:t>avec </a:t>
            </a:r>
            <a:r>
              <a:rPr sz="2400" spc="-10" dirty="0">
                <a:latin typeface="Calibri"/>
                <a:cs typeface="Calibri"/>
              </a:rPr>
              <a:t>précaution </a:t>
            </a:r>
            <a:r>
              <a:rPr sz="2400" spc="-5" dirty="0">
                <a:latin typeface="Calibri"/>
                <a:cs typeface="Calibri"/>
              </a:rPr>
              <a:t>par </a:t>
            </a:r>
            <a:r>
              <a:rPr sz="2400" dirty="0">
                <a:latin typeface="Calibri"/>
                <a:cs typeface="Calibri"/>
              </a:rPr>
              <a:t>le </a:t>
            </a:r>
            <a:r>
              <a:rPr sz="2400" spc="-15" dirty="0">
                <a:latin typeface="Calibri"/>
                <a:cs typeface="Calibri"/>
              </a:rPr>
              <a:t>propriétaire </a:t>
            </a:r>
            <a:r>
              <a:rPr sz="2400" dirty="0">
                <a:latin typeface="Calibri"/>
                <a:cs typeface="Calibri"/>
              </a:rPr>
              <a:t>: en </a:t>
            </a:r>
            <a:r>
              <a:rPr sz="2400" spc="-10" dirty="0">
                <a:latin typeface="Calibri"/>
                <a:cs typeface="Calibri"/>
              </a:rPr>
              <a:t>raison </a:t>
            </a:r>
            <a:r>
              <a:rPr sz="2400" spc="-5" dirty="0">
                <a:latin typeface="Calibri"/>
                <a:cs typeface="Calibri"/>
              </a:rPr>
              <a:t>de </a:t>
            </a:r>
            <a:r>
              <a:rPr sz="2400" spc="5" dirty="0">
                <a:latin typeface="Calibri"/>
                <a:cs typeface="Calibri"/>
              </a:rPr>
              <a:t>sa 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toxicité </a:t>
            </a:r>
            <a:r>
              <a:rPr sz="2400" spc="-25" dirty="0">
                <a:latin typeface="Calibri"/>
                <a:cs typeface="Calibri"/>
              </a:rPr>
              <a:t>(Travailler </a:t>
            </a:r>
            <a:r>
              <a:rPr sz="2400" spc="-5" dirty="0">
                <a:latin typeface="Calibri"/>
                <a:cs typeface="Calibri"/>
              </a:rPr>
              <a:t>dans un </a:t>
            </a:r>
            <a:r>
              <a:rPr sz="2400" spc="-10" dirty="0">
                <a:latin typeface="Calibri"/>
                <a:cs typeface="Calibri"/>
              </a:rPr>
              <a:t>endroit </a:t>
            </a:r>
            <a:r>
              <a:rPr sz="2400" dirty="0">
                <a:latin typeface="Calibri"/>
                <a:cs typeface="Calibri"/>
              </a:rPr>
              <a:t>bien </a:t>
            </a:r>
            <a:r>
              <a:rPr sz="2400" spc="-10" dirty="0">
                <a:latin typeface="Calibri"/>
                <a:cs typeface="Calibri"/>
              </a:rPr>
              <a:t>aéré </a:t>
            </a:r>
            <a:r>
              <a:rPr sz="2400" dirty="0">
                <a:latin typeface="Calibri"/>
                <a:cs typeface="Calibri"/>
              </a:rPr>
              <a:t>; </a:t>
            </a:r>
            <a:r>
              <a:rPr sz="2400" spc="-5" dirty="0">
                <a:latin typeface="Calibri"/>
                <a:cs typeface="Calibri"/>
              </a:rPr>
              <a:t>port </a:t>
            </a:r>
            <a:r>
              <a:rPr sz="2400" spc="-15" dirty="0">
                <a:latin typeface="Calibri"/>
                <a:cs typeface="Calibri"/>
              </a:rPr>
              <a:t>d’un </a:t>
            </a:r>
            <a:r>
              <a:rPr sz="2400" spc="-5" dirty="0">
                <a:latin typeface="Calibri"/>
                <a:cs typeface="Calibri"/>
              </a:rPr>
              <a:t>tablier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étanche </a:t>
            </a:r>
            <a:r>
              <a:rPr sz="2400" dirty="0">
                <a:latin typeface="Calibri"/>
                <a:cs typeface="Calibri"/>
              </a:rPr>
              <a:t>; </a:t>
            </a:r>
            <a:r>
              <a:rPr sz="2400" spc="-15" dirty="0">
                <a:latin typeface="Calibri"/>
                <a:cs typeface="Calibri"/>
              </a:rPr>
              <a:t>gants </a:t>
            </a:r>
            <a:r>
              <a:rPr sz="2400" spc="-5" dirty="0">
                <a:latin typeface="Calibri"/>
                <a:cs typeface="Calibri"/>
              </a:rPr>
              <a:t>et port de </a:t>
            </a:r>
            <a:r>
              <a:rPr sz="2400" spc="-10" dirty="0">
                <a:latin typeface="Calibri"/>
                <a:cs typeface="Calibri"/>
              </a:rPr>
              <a:t>lunettes </a:t>
            </a:r>
            <a:r>
              <a:rPr sz="2400" spc="-5" dirty="0">
                <a:latin typeface="Calibri"/>
                <a:cs typeface="Calibri"/>
              </a:rPr>
              <a:t>afin </a:t>
            </a:r>
            <a:r>
              <a:rPr sz="2400" spc="-30" dirty="0">
                <a:latin typeface="Calibri"/>
                <a:cs typeface="Calibri"/>
              </a:rPr>
              <a:t>d’éviter </a:t>
            </a:r>
            <a:r>
              <a:rPr sz="2400" dirty="0">
                <a:latin typeface="Calibri"/>
                <a:cs typeface="Calibri"/>
              </a:rPr>
              <a:t>les </a:t>
            </a:r>
            <a:r>
              <a:rPr sz="2400" spc="-5" dirty="0">
                <a:latin typeface="Calibri"/>
                <a:cs typeface="Calibri"/>
              </a:rPr>
              <a:t>projections dans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l’œil.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45" dirty="0">
                <a:latin typeface="Calibri"/>
                <a:cs typeface="Calibri"/>
              </a:rPr>
              <a:t>-Tondre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les</a:t>
            </a:r>
            <a:r>
              <a:rPr sz="2400" spc="-5" dirty="0">
                <a:latin typeface="Calibri"/>
                <a:cs typeface="Calibri"/>
              </a:rPr>
              <a:t> sujets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au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pelage </a:t>
            </a:r>
            <a:r>
              <a:rPr sz="2400" spc="-15" dirty="0">
                <a:latin typeface="Calibri"/>
                <a:cs typeface="Calibri"/>
              </a:rPr>
              <a:t>trop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dense.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74073" y="1984248"/>
            <a:ext cx="9144000" cy="5222875"/>
            <a:chOff x="774073" y="1984248"/>
            <a:chExt cx="9144000" cy="5222875"/>
          </a:xfrm>
        </p:grpSpPr>
        <p:sp>
          <p:nvSpPr>
            <p:cNvPr id="3" name="object 3"/>
            <p:cNvSpPr/>
            <p:nvPr/>
          </p:nvSpPr>
          <p:spPr>
            <a:xfrm>
              <a:off x="926473" y="1984248"/>
              <a:ext cx="8833485" cy="1793875"/>
            </a:xfrm>
            <a:custGeom>
              <a:avLst/>
              <a:gdLst/>
              <a:ahLst/>
              <a:cxnLst/>
              <a:rect l="l" t="t" r="r" b="b"/>
              <a:pathLst>
                <a:path w="8833485" h="1793875">
                  <a:moveTo>
                    <a:pt x="0" y="0"/>
                  </a:moveTo>
                  <a:lnTo>
                    <a:pt x="0" y="1793748"/>
                  </a:lnTo>
                  <a:lnTo>
                    <a:pt x="8833104" y="1793748"/>
                  </a:lnTo>
                  <a:lnTo>
                    <a:pt x="88331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74073" y="3777996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0" y="0"/>
                  </a:moveTo>
                  <a:lnTo>
                    <a:pt x="0" y="3428999"/>
                  </a:lnTo>
                  <a:lnTo>
                    <a:pt x="9143999" y="3428999"/>
                  </a:lnTo>
                  <a:lnTo>
                    <a:pt x="91439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6473" y="3777996"/>
              <a:ext cx="8833485" cy="3252470"/>
            </a:xfrm>
            <a:custGeom>
              <a:avLst/>
              <a:gdLst/>
              <a:ahLst/>
              <a:cxnLst/>
              <a:rect l="l" t="t" r="r" b="b"/>
              <a:pathLst>
                <a:path w="8833485" h="3252470">
                  <a:moveTo>
                    <a:pt x="8833103" y="3252215"/>
                  </a:moveTo>
                  <a:lnTo>
                    <a:pt x="8833103" y="0"/>
                  </a:lnTo>
                  <a:lnTo>
                    <a:pt x="0" y="0"/>
                  </a:lnTo>
                  <a:lnTo>
                    <a:pt x="0" y="3252215"/>
                  </a:lnTo>
                  <a:lnTo>
                    <a:pt x="8833103" y="3252215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marL="484505" indent="-343535">
              <a:lnSpc>
                <a:spcPct val="100000"/>
              </a:lnSpc>
              <a:buFont typeface="Wingdings"/>
              <a:buChar char=""/>
              <a:tabLst>
                <a:tab pos="485140" algn="l"/>
              </a:tabLst>
            </a:pPr>
            <a:r>
              <a:rPr sz="2400" b="1" u="heavy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4.Traitement</a:t>
            </a:r>
            <a:r>
              <a:rPr sz="2400" b="1" u="heavy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 </a:t>
            </a:r>
            <a:r>
              <a:rPr sz="2400" b="1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des </a:t>
            </a:r>
            <a:r>
              <a:rPr sz="2400" b="1" u="heavy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carnivores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55504" y="1817013"/>
            <a:ext cx="7703184" cy="4900295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540"/>
              </a:spcBef>
              <a:buFont typeface="Wingdings"/>
              <a:buChar char=""/>
              <a:tabLst>
                <a:tab pos="355600" algn="l"/>
              </a:tabLst>
            </a:pPr>
            <a:r>
              <a:rPr sz="2200" b="1" spc="-25" dirty="0">
                <a:latin typeface="Calibri"/>
                <a:cs typeface="Calibri"/>
              </a:rPr>
              <a:t>Traitement</a:t>
            </a:r>
            <a:r>
              <a:rPr sz="2200" b="1" spc="-10" dirty="0">
                <a:latin typeface="Calibri"/>
                <a:cs typeface="Calibri"/>
              </a:rPr>
              <a:t> </a:t>
            </a:r>
            <a:r>
              <a:rPr sz="2200" b="1" spc="-5" dirty="0">
                <a:latin typeface="Calibri"/>
                <a:cs typeface="Calibri"/>
              </a:rPr>
              <a:t>de la</a:t>
            </a:r>
            <a:r>
              <a:rPr sz="2200" b="1" spc="-20" dirty="0">
                <a:latin typeface="Calibri"/>
                <a:cs typeface="Calibri"/>
              </a:rPr>
              <a:t> </a:t>
            </a:r>
            <a:r>
              <a:rPr sz="2200" b="1" spc="-5" dirty="0">
                <a:latin typeface="Calibri"/>
                <a:cs typeface="Calibri"/>
              </a:rPr>
              <a:t>démodécie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440"/>
              </a:spcBef>
              <a:buFont typeface="Wingdings"/>
              <a:buChar char=""/>
              <a:tabLst>
                <a:tab pos="355600" algn="l"/>
              </a:tabLst>
            </a:pPr>
            <a:r>
              <a:rPr sz="2200" b="1" u="heavy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L’Amitraz</a:t>
            </a:r>
            <a:endParaRPr sz="2200">
              <a:latin typeface="Calibri"/>
              <a:cs typeface="Calibri"/>
            </a:endParaRPr>
          </a:p>
          <a:p>
            <a:pPr marL="355600" marR="159385" indent="-342900">
              <a:lnSpc>
                <a:spcPct val="100000"/>
              </a:lnSpc>
              <a:spcBef>
                <a:spcPts val="1420"/>
              </a:spcBef>
              <a:buFont typeface="Wingdings"/>
              <a:buChar char="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-Frictionner </a:t>
            </a:r>
            <a:r>
              <a:rPr sz="2400" spc="-15" dirty="0">
                <a:latin typeface="Calibri"/>
                <a:cs typeface="Calibri"/>
              </a:rPr>
              <a:t>toute </a:t>
            </a:r>
            <a:r>
              <a:rPr sz="2400" dirty="0">
                <a:latin typeface="Calibri"/>
                <a:cs typeface="Calibri"/>
              </a:rPr>
              <a:t>la </a:t>
            </a:r>
            <a:r>
              <a:rPr sz="2400" spc="-10" dirty="0">
                <a:latin typeface="Calibri"/>
                <a:cs typeface="Calibri"/>
              </a:rPr>
              <a:t>surface </a:t>
            </a:r>
            <a:r>
              <a:rPr sz="2400" spc="-5" dirty="0">
                <a:latin typeface="Calibri"/>
                <a:cs typeface="Calibri"/>
              </a:rPr>
              <a:t>du </a:t>
            </a:r>
            <a:r>
              <a:rPr sz="2400" spc="-10" dirty="0">
                <a:latin typeface="Calibri"/>
                <a:cs typeface="Calibri"/>
              </a:rPr>
              <a:t>corps </a:t>
            </a:r>
            <a:r>
              <a:rPr sz="2400" spc="-15" dirty="0">
                <a:latin typeface="Calibri"/>
                <a:cs typeface="Calibri"/>
              </a:rPr>
              <a:t>avec </a:t>
            </a:r>
            <a:r>
              <a:rPr sz="2400" spc="-5" dirty="0">
                <a:latin typeface="Calibri"/>
                <a:cs typeface="Calibri"/>
              </a:rPr>
              <a:t>une suspension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45" dirty="0">
                <a:latin typeface="Calibri"/>
                <a:cs typeface="Calibri"/>
              </a:rPr>
              <a:t>d’Amitraz </a:t>
            </a:r>
            <a:r>
              <a:rPr sz="2400" dirty="0">
                <a:latin typeface="Calibri"/>
                <a:cs typeface="Calibri"/>
              </a:rPr>
              <a:t>à</a:t>
            </a:r>
            <a:r>
              <a:rPr sz="2400" spc="-5" dirty="0">
                <a:latin typeface="Calibri"/>
                <a:cs typeface="Calibri"/>
              </a:rPr>
              <a:t> 1p.1000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(0,5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1000, </a:t>
            </a:r>
            <a:r>
              <a:rPr sz="2400" spc="-10" dirty="0">
                <a:latin typeface="Calibri"/>
                <a:cs typeface="Calibri"/>
              </a:rPr>
              <a:t>chez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chiots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moins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 </a:t>
            </a:r>
            <a:r>
              <a:rPr sz="2400" dirty="0">
                <a:latin typeface="Calibri"/>
                <a:cs typeface="Calibri"/>
              </a:rPr>
              <a:t>6</a:t>
            </a:r>
            <a:r>
              <a:rPr sz="2400" spc="-5" dirty="0">
                <a:latin typeface="Calibri"/>
                <a:cs typeface="Calibri"/>
              </a:rPr>
              <a:t> mois)</a:t>
            </a:r>
            <a:endParaRPr sz="2400">
              <a:latin typeface="Calibri"/>
              <a:cs typeface="Calibri"/>
            </a:endParaRPr>
          </a:p>
          <a:p>
            <a:pPr marL="354965" marR="5080" indent="-342900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400" spc="-30" dirty="0">
                <a:latin typeface="Calibri"/>
                <a:cs typeface="Calibri"/>
              </a:rPr>
              <a:t>-Traiter </a:t>
            </a:r>
            <a:r>
              <a:rPr sz="2400" spc="-5" dirty="0">
                <a:latin typeface="Calibri"/>
                <a:cs typeface="Calibri"/>
              </a:rPr>
              <a:t>une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fois</a:t>
            </a:r>
            <a:r>
              <a:rPr sz="2400" spc="-5" dirty="0">
                <a:latin typeface="Calibri"/>
                <a:cs typeface="Calibri"/>
              </a:rPr>
              <a:t> par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semaine,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jusqu’à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guérison clinique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totale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(durée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totale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du</a:t>
            </a:r>
            <a:r>
              <a:rPr sz="2400" spc="-10" dirty="0">
                <a:latin typeface="Calibri"/>
                <a:cs typeface="Calibri"/>
              </a:rPr>
              <a:t> traitement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est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 </a:t>
            </a:r>
            <a:r>
              <a:rPr sz="2400" dirty="0">
                <a:latin typeface="Calibri"/>
                <a:cs typeface="Calibri"/>
              </a:rPr>
              <a:t>2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à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4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mois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NB/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Les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rechutes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sont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possibles,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mais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facilement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curables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har char=""/>
            </a:pPr>
            <a:endParaRPr sz="2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On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peut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utiliser </a:t>
            </a:r>
            <a:r>
              <a:rPr sz="2400" b="1" spc="-5" dirty="0">
                <a:latin typeface="Calibri"/>
                <a:cs typeface="Calibri"/>
              </a:rPr>
              <a:t>aussi</a:t>
            </a:r>
            <a:r>
              <a:rPr sz="2400" b="1" spc="1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des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molécules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anciennes</a:t>
            </a:r>
            <a:r>
              <a:rPr sz="2400" b="1" spc="1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comme</a:t>
            </a:r>
            <a:r>
              <a:rPr sz="2400" b="1" spc="-3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:</a:t>
            </a:r>
            <a:endParaRPr sz="2400">
              <a:latin typeface="Calibri"/>
              <a:cs typeface="Calibri"/>
            </a:endParaRPr>
          </a:p>
          <a:p>
            <a:pPr marL="422275" indent="-410209">
              <a:lnSpc>
                <a:spcPct val="100000"/>
              </a:lnSpc>
              <a:buClr>
                <a:srgbClr val="000000"/>
              </a:buClr>
              <a:buFont typeface="Wingdings"/>
              <a:buChar char=""/>
              <a:tabLst>
                <a:tab pos="422275" algn="l"/>
                <a:tab pos="422909" algn="l"/>
              </a:tabLst>
            </a:pPr>
            <a:r>
              <a:rPr sz="2400" b="1" spc="-30" dirty="0">
                <a:solidFill>
                  <a:srgbClr val="FF0000"/>
                </a:solidFill>
                <a:latin typeface="Calibri"/>
                <a:cs typeface="Calibri"/>
              </a:rPr>
              <a:t>L’huile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24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cade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Le</a:t>
            </a:r>
            <a:r>
              <a:rPr sz="2400" b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15" dirty="0">
                <a:solidFill>
                  <a:srgbClr val="FF0000"/>
                </a:solidFill>
                <a:latin typeface="Calibri"/>
                <a:cs typeface="Calibri"/>
              </a:rPr>
              <a:t>benzoate</a:t>
            </a:r>
            <a:r>
              <a:rPr sz="24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24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benzyle.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marL="141605">
              <a:lnSpc>
                <a:spcPct val="100000"/>
              </a:lnSpc>
            </a:pPr>
            <a:r>
              <a:rPr sz="2400" u="heavy" spc="-20" dirty="0">
                <a:uFill>
                  <a:solidFill>
                    <a:srgbClr val="FFFFFF"/>
                  </a:solidFill>
                </a:uFill>
              </a:rPr>
              <a:t>4.Traitement</a:t>
            </a:r>
            <a:r>
              <a:rPr sz="2400" u="heavy" spc="-10" dirty="0">
                <a:uFill>
                  <a:solidFill>
                    <a:srgbClr val="FFFFFF"/>
                  </a:solidFill>
                </a:uFill>
              </a:rPr>
              <a:t> </a:t>
            </a:r>
            <a:r>
              <a:rPr sz="2400" u="heavy" spc="-5" dirty="0">
                <a:uFill>
                  <a:solidFill>
                    <a:srgbClr val="FFFFFF"/>
                  </a:solidFill>
                </a:uFill>
              </a:rPr>
              <a:t>des </a:t>
            </a:r>
            <a:r>
              <a:rPr sz="2400" u="heavy" spc="-20" dirty="0">
                <a:uFill>
                  <a:solidFill>
                    <a:srgbClr val="FFFFFF"/>
                  </a:solidFill>
                </a:uFill>
              </a:rPr>
              <a:t>carnivores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055351" y="1997455"/>
            <a:ext cx="8462645" cy="4547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5" dirty="0">
                <a:latin typeface="Calibri"/>
                <a:cs typeface="Calibri"/>
              </a:rPr>
              <a:t>Traitement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de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la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démodécie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2400" b="1" u="heavy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L’Amitraz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5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Ces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molécules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semblent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efficaces,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mais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présentent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certains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inconvénients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;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première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est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salissante</a:t>
            </a:r>
            <a:r>
              <a:rPr sz="2400" spc="-5" dirty="0">
                <a:latin typeface="Calibri"/>
                <a:cs typeface="Calibri"/>
              </a:rPr>
              <a:t> et</a:t>
            </a:r>
            <a:r>
              <a:rPr sz="2400" dirty="0">
                <a:latin typeface="Calibri"/>
                <a:cs typeface="Calibri"/>
              </a:rPr>
              <a:t> mal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odorante,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deuxième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peut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être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toxique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si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elle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est</a:t>
            </a:r>
            <a:r>
              <a:rPr sz="2400" spc="-5" dirty="0">
                <a:latin typeface="Calibri"/>
                <a:cs typeface="Calibri"/>
              </a:rPr>
              <a:t> utilisée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sur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une</a:t>
            </a:r>
            <a:r>
              <a:rPr sz="2400" spc="53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grande </a:t>
            </a:r>
            <a:r>
              <a:rPr sz="2400" spc="-10" dirty="0">
                <a:latin typeface="Calibri"/>
                <a:cs typeface="Calibri"/>
              </a:rPr>
              <a:t> surface</a:t>
            </a:r>
            <a:endParaRPr sz="2400">
              <a:latin typeface="Calibri"/>
              <a:cs typeface="Calibri"/>
            </a:endParaRPr>
          </a:p>
          <a:p>
            <a:pPr marL="12700" marR="6985" algn="just">
              <a:lnSpc>
                <a:spcPct val="100000"/>
              </a:lnSpc>
              <a:spcBef>
                <a:spcPts val="1920"/>
              </a:spcBef>
            </a:pP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NB : </a:t>
            </a:r>
            <a:r>
              <a:rPr sz="2400" i="1" spc="-5" dirty="0">
                <a:solidFill>
                  <a:srgbClr val="FF0000"/>
                </a:solidFill>
                <a:latin typeface="Calibri"/>
                <a:cs typeface="Calibri"/>
              </a:rPr>
              <a:t>Les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organophosphorés </a:t>
            </a:r>
            <a:r>
              <a:rPr sz="2400" i="1" spc="-5" dirty="0">
                <a:solidFill>
                  <a:srgbClr val="FF0000"/>
                </a:solidFill>
                <a:latin typeface="Calibri"/>
                <a:cs typeface="Calibri"/>
              </a:rPr>
              <a:t>peuvent être efficaces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dans le </a:t>
            </a:r>
            <a:r>
              <a:rPr sz="2400" i="1" spc="-10" dirty="0">
                <a:solidFill>
                  <a:srgbClr val="FF0000"/>
                </a:solidFill>
                <a:latin typeface="Calibri"/>
                <a:cs typeface="Calibri"/>
              </a:rPr>
              <a:t>cas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de la </a:t>
            </a:r>
            <a:r>
              <a:rPr sz="2400" i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démodécie</a:t>
            </a:r>
            <a:r>
              <a:rPr sz="2400" i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FF0000"/>
                </a:solidFill>
                <a:latin typeface="Calibri"/>
                <a:cs typeface="Calibri"/>
              </a:rPr>
              <a:t>mais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ne </a:t>
            </a:r>
            <a:r>
              <a:rPr sz="2400" i="1" spc="-10" dirty="0">
                <a:solidFill>
                  <a:srgbClr val="FF0000"/>
                </a:solidFill>
                <a:latin typeface="Calibri"/>
                <a:cs typeface="Calibri"/>
              </a:rPr>
              <a:t>sont</a:t>
            </a:r>
            <a:r>
              <a:rPr sz="2400" i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pas</a:t>
            </a:r>
            <a:r>
              <a:rPr sz="2400" i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démunis</a:t>
            </a:r>
            <a:r>
              <a:rPr sz="2400" i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de </a:t>
            </a:r>
            <a:r>
              <a:rPr sz="2400" i="1" spc="-15" dirty="0">
                <a:solidFill>
                  <a:srgbClr val="FF0000"/>
                </a:solidFill>
                <a:latin typeface="Calibri"/>
                <a:cs typeface="Calibri"/>
              </a:rPr>
              <a:t>toxicité</a:t>
            </a:r>
            <a:endParaRPr sz="2400">
              <a:latin typeface="Calibri"/>
              <a:cs typeface="Calibri"/>
            </a:endParaRPr>
          </a:p>
          <a:p>
            <a:pPr marL="12700" marR="8255" algn="just">
              <a:lnSpc>
                <a:spcPct val="100000"/>
              </a:lnSpc>
              <a:spcBef>
                <a:spcPts val="85"/>
              </a:spcBef>
            </a:pPr>
            <a:r>
              <a:rPr sz="2400" i="1" spc="-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Environ</a:t>
            </a:r>
            <a:r>
              <a:rPr sz="2400" i="1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90%</a:t>
            </a:r>
            <a:r>
              <a:rPr sz="2400" i="1" spc="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2400" i="1" spc="-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des</a:t>
            </a:r>
            <a:r>
              <a:rPr sz="2400" i="1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2400" i="1" spc="-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formes</a:t>
            </a:r>
            <a:r>
              <a:rPr sz="2400" i="1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2400" i="1" spc="-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localisées</a:t>
            </a:r>
            <a:r>
              <a:rPr sz="2400" i="1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2400" i="1" spc="-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chez</a:t>
            </a:r>
            <a:r>
              <a:rPr sz="2400" i="1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2400" i="1" spc="-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les</a:t>
            </a:r>
            <a:r>
              <a:rPr sz="2400" i="1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2400" i="1" spc="-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animaux</a:t>
            </a:r>
            <a:r>
              <a:rPr sz="2400" i="1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jeunes </a:t>
            </a:r>
            <a:r>
              <a:rPr sz="2400" i="1" spc="-58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2400" i="1" spc="-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guérissent</a:t>
            </a:r>
            <a:r>
              <a:rPr sz="2400" i="1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2400" i="1" spc="-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spontanément.</a:t>
            </a:r>
            <a:endParaRPr sz="2400">
              <a:latin typeface="Franklin Gothic Medium"/>
              <a:cs typeface="Franklin Gothic Medium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marL="141605">
              <a:lnSpc>
                <a:spcPct val="100000"/>
              </a:lnSpc>
            </a:pPr>
            <a:r>
              <a:rPr sz="2400" u="heavy" spc="-20" dirty="0">
                <a:uFill>
                  <a:solidFill>
                    <a:srgbClr val="FFFFFF"/>
                  </a:solidFill>
                </a:uFill>
              </a:rPr>
              <a:t>4.Traitement</a:t>
            </a:r>
            <a:r>
              <a:rPr sz="2400" u="heavy" spc="-10" dirty="0">
                <a:uFill>
                  <a:solidFill>
                    <a:srgbClr val="FFFFFF"/>
                  </a:solidFill>
                </a:uFill>
              </a:rPr>
              <a:t> </a:t>
            </a:r>
            <a:r>
              <a:rPr sz="2400" u="heavy" spc="-5" dirty="0">
                <a:uFill>
                  <a:solidFill>
                    <a:srgbClr val="FFFFFF"/>
                  </a:solidFill>
                </a:uFill>
              </a:rPr>
              <a:t>des </a:t>
            </a:r>
            <a:r>
              <a:rPr sz="2400" u="heavy" spc="-20" dirty="0">
                <a:uFill>
                  <a:solidFill>
                    <a:srgbClr val="FFFFFF"/>
                  </a:solidFill>
                </a:uFill>
              </a:rPr>
              <a:t>carnivores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055504" y="2180335"/>
            <a:ext cx="8460105" cy="441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5" dirty="0">
                <a:latin typeface="Calibri"/>
                <a:cs typeface="Calibri"/>
              </a:rPr>
              <a:t>Traitement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de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la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pyodémodécie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400" spc="-30" dirty="0">
                <a:latin typeface="Calibri"/>
                <a:cs typeface="Calibri"/>
              </a:rPr>
              <a:t>-Traiter </a:t>
            </a:r>
            <a:r>
              <a:rPr sz="2400" spc="-5" dirty="0">
                <a:latin typeface="Calibri"/>
                <a:cs typeface="Calibri"/>
              </a:rPr>
              <a:t>sans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délais</a:t>
            </a:r>
            <a:r>
              <a:rPr sz="2400" spc="-15" dirty="0">
                <a:latin typeface="Calibri"/>
                <a:cs typeface="Calibri"/>
              </a:rPr>
              <a:t> cette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forme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démodécie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Wingdings"/>
              <a:buChar char=""/>
            </a:pPr>
            <a:endParaRPr sz="2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-Associer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au</a:t>
            </a:r>
            <a:r>
              <a:rPr sz="2400" spc="-10" dirty="0">
                <a:latin typeface="Calibri"/>
                <a:cs typeface="Calibri"/>
              </a:rPr>
              <a:t> traitement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anti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acarien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Wingdings"/>
              <a:buChar char=""/>
            </a:pPr>
            <a:endParaRPr sz="2350">
              <a:latin typeface="Calibri"/>
              <a:cs typeface="Calibri"/>
            </a:endParaRPr>
          </a:p>
          <a:p>
            <a:pPr marL="354965" marR="5080" indent="-342900" algn="just">
              <a:lnSpc>
                <a:spcPct val="100000"/>
              </a:lnSpc>
              <a:spcBef>
                <a:spcPts val="5"/>
              </a:spcBef>
              <a:buFont typeface="Wingdings"/>
              <a:buChar char="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Un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traitement</a:t>
            </a:r>
            <a:r>
              <a:rPr sz="2400" spc="-10" dirty="0">
                <a:latin typeface="Calibri"/>
                <a:cs typeface="Calibri"/>
              </a:rPr>
              <a:t> local</a:t>
            </a:r>
            <a:r>
              <a:rPr sz="2400" spc="-5" dirty="0">
                <a:latin typeface="Calibri"/>
                <a:cs typeface="Calibri"/>
              </a:rPr>
              <a:t> antiseptique</a:t>
            </a:r>
            <a:r>
              <a:rPr sz="2400" dirty="0">
                <a:latin typeface="Calibri"/>
                <a:cs typeface="Calibri"/>
              </a:rPr>
              <a:t> à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base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d’hexamidine,</a:t>
            </a:r>
            <a:r>
              <a:rPr sz="2400" spc="-5" dirty="0">
                <a:latin typeface="Calibri"/>
                <a:cs typeface="Calibri"/>
              </a:rPr>
              <a:t> ou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5" dirty="0">
                <a:latin typeface="Calibri"/>
                <a:cs typeface="Calibri"/>
              </a:rPr>
              <a:t>de 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chlorexidine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;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mais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35" dirty="0">
                <a:latin typeface="Calibri"/>
                <a:cs typeface="Calibri"/>
              </a:rPr>
              <a:t>d’abord,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gratter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croutes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presser</a:t>
            </a:r>
            <a:r>
              <a:rPr sz="2400" dirty="0">
                <a:latin typeface="Calibri"/>
                <a:cs typeface="Calibri"/>
              </a:rPr>
              <a:t> les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pustules.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50">
              <a:latin typeface="Calibri"/>
              <a:cs typeface="Calibri"/>
            </a:endParaRPr>
          </a:p>
          <a:p>
            <a:pPr marL="12700" marR="6350">
              <a:lnSpc>
                <a:spcPct val="100000"/>
              </a:lnSpc>
              <a:tabLst>
                <a:tab pos="528955" algn="l"/>
                <a:tab pos="757555" algn="l"/>
                <a:tab pos="1638300" algn="l"/>
                <a:tab pos="3473450" algn="l"/>
                <a:tab pos="3901440" algn="l"/>
                <a:tab pos="5481955" algn="l"/>
                <a:tab pos="5856605" algn="l"/>
                <a:tab pos="6515100" algn="l"/>
                <a:tab pos="6987540" algn="l"/>
                <a:tab pos="7459980" algn="l"/>
                <a:tab pos="8295005" algn="l"/>
              </a:tabLst>
            </a:pPr>
            <a:r>
              <a:rPr sz="2400" b="1" dirty="0">
                <a:latin typeface="Calibri"/>
                <a:cs typeface="Calibri"/>
              </a:rPr>
              <a:t>NB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é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400" b="1" spc="-3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er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2400" b="1" spc="-140" dirty="0">
                <a:solidFill>
                  <a:srgbClr val="FF0000"/>
                </a:solidFill>
                <a:latin typeface="Calibri"/>
                <a:cs typeface="Calibri"/>
              </a:rPr>
              <a:t>’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ini</a:t>
            </a:r>
            <a:r>
              <a:rPr sz="2400" b="1" spc="-2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spc="-3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er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ce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spc="-5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400" b="1" spc="-4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eme</a:t>
            </a:r>
            <a:r>
              <a:rPr sz="2400" b="1" spc="-3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,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j</a:t>
            </a:r>
            <a:r>
              <a:rPr sz="2400" b="1" spc="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b="1" spc="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ù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b="1" spc="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spc="-5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400" b="1" spc="-3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à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40" dirty="0">
                <a:solidFill>
                  <a:srgbClr val="FF0000"/>
                </a:solidFill>
                <a:latin typeface="Calibri"/>
                <a:cs typeface="Calibri"/>
              </a:rPr>
              <a:t>l’Amitraz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6473" y="499872"/>
            <a:ext cx="8833485" cy="3278504"/>
            <a:chOff x="926473" y="499872"/>
            <a:chExt cx="8833485" cy="3278504"/>
          </a:xfrm>
        </p:grpSpPr>
        <p:sp>
          <p:nvSpPr>
            <p:cNvPr id="3" name="object 3"/>
            <p:cNvSpPr/>
            <p:nvPr/>
          </p:nvSpPr>
          <p:spPr>
            <a:xfrm>
              <a:off x="926473" y="499872"/>
              <a:ext cx="8833485" cy="3278504"/>
            </a:xfrm>
            <a:custGeom>
              <a:avLst/>
              <a:gdLst/>
              <a:ahLst/>
              <a:cxnLst/>
              <a:rect l="l" t="t" r="r" b="b"/>
              <a:pathLst>
                <a:path w="8833485" h="3278504">
                  <a:moveTo>
                    <a:pt x="0" y="0"/>
                  </a:moveTo>
                  <a:lnTo>
                    <a:pt x="0" y="3278124"/>
                  </a:lnTo>
                  <a:lnTo>
                    <a:pt x="8833104" y="3278124"/>
                  </a:lnTo>
                  <a:lnTo>
                    <a:pt x="88331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76409" y="2699004"/>
              <a:ext cx="8341359" cy="1079500"/>
            </a:xfrm>
            <a:custGeom>
              <a:avLst/>
              <a:gdLst/>
              <a:ahLst/>
              <a:cxnLst/>
              <a:rect l="l" t="t" r="r" b="b"/>
              <a:pathLst>
                <a:path w="8341359" h="1079500">
                  <a:moveTo>
                    <a:pt x="0" y="0"/>
                  </a:moveTo>
                  <a:lnTo>
                    <a:pt x="0" y="1078992"/>
                  </a:lnTo>
                  <a:lnTo>
                    <a:pt x="8340852" y="1078992"/>
                  </a:lnTo>
                  <a:lnTo>
                    <a:pt x="834085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B8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71837" y="2694432"/>
              <a:ext cx="8350250" cy="1083945"/>
            </a:xfrm>
            <a:custGeom>
              <a:avLst/>
              <a:gdLst/>
              <a:ahLst/>
              <a:cxnLst/>
              <a:rect l="l" t="t" r="r" b="b"/>
              <a:pathLst>
                <a:path w="8350250" h="1083945">
                  <a:moveTo>
                    <a:pt x="8349993" y="1083564"/>
                  </a:moveTo>
                  <a:lnTo>
                    <a:pt x="8349993" y="4572"/>
                  </a:lnTo>
                  <a:lnTo>
                    <a:pt x="8348469" y="1524"/>
                  </a:lnTo>
                  <a:lnTo>
                    <a:pt x="8345421" y="0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1083564"/>
                  </a:lnTo>
                  <a:lnTo>
                    <a:pt x="4572" y="1083564"/>
                  </a:lnTo>
                  <a:lnTo>
                    <a:pt x="4572" y="9144"/>
                  </a:lnTo>
                  <a:lnTo>
                    <a:pt x="9144" y="4572"/>
                  </a:lnTo>
                  <a:lnTo>
                    <a:pt x="9144" y="9144"/>
                  </a:lnTo>
                  <a:lnTo>
                    <a:pt x="8340849" y="9144"/>
                  </a:lnTo>
                  <a:lnTo>
                    <a:pt x="8340849" y="4572"/>
                  </a:lnTo>
                  <a:lnTo>
                    <a:pt x="8345421" y="9144"/>
                  </a:lnTo>
                  <a:lnTo>
                    <a:pt x="8345421" y="1083564"/>
                  </a:lnTo>
                  <a:lnTo>
                    <a:pt x="8349993" y="1083564"/>
                  </a:lnTo>
                  <a:close/>
                </a:path>
                <a:path w="8350250" h="1083945">
                  <a:moveTo>
                    <a:pt x="9144" y="9144"/>
                  </a:moveTo>
                  <a:lnTo>
                    <a:pt x="9144" y="4572"/>
                  </a:lnTo>
                  <a:lnTo>
                    <a:pt x="4572" y="9144"/>
                  </a:lnTo>
                  <a:lnTo>
                    <a:pt x="9144" y="9144"/>
                  </a:lnTo>
                  <a:close/>
                </a:path>
                <a:path w="8350250" h="1083945">
                  <a:moveTo>
                    <a:pt x="9144" y="1083564"/>
                  </a:moveTo>
                  <a:lnTo>
                    <a:pt x="9144" y="9144"/>
                  </a:lnTo>
                  <a:lnTo>
                    <a:pt x="4572" y="9144"/>
                  </a:lnTo>
                  <a:lnTo>
                    <a:pt x="4572" y="1083564"/>
                  </a:lnTo>
                  <a:lnTo>
                    <a:pt x="9144" y="1083564"/>
                  </a:lnTo>
                  <a:close/>
                </a:path>
                <a:path w="8350250" h="1083945">
                  <a:moveTo>
                    <a:pt x="8345421" y="9144"/>
                  </a:moveTo>
                  <a:lnTo>
                    <a:pt x="8340849" y="4572"/>
                  </a:lnTo>
                  <a:lnTo>
                    <a:pt x="8340849" y="9144"/>
                  </a:lnTo>
                  <a:lnTo>
                    <a:pt x="8345421" y="9144"/>
                  </a:lnTo>
                  <a:close/>
                </a:path>
                <a:path w="8350250" h="1083945">
                  <a:moveTo>
                    <a:pt x="8345421" y="1083564"/>
                  </a:moveTo>
                  <a:lnTo>
                    <a:pt x="8345421" y="9144"/>
                  </a:lnTo>
                  <a:lnTo>
                    <a:pt x="8340849" y="9144"/>
                  </a:lnTo>
                  <a:lnTo>
                    <a:pt x="8340849" y="1083564"/>
                  </a:lnTo>
                  <a:lnTo>
                    <a:pt x="8345421" y="1083564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465710" y="1402079"/>
              <a:ext cx="4572000" cy="923925"/>
            </a:xfrm>
            <a:custGeom>
              <a:avLst/>
              <a:gdLst/>
              <a:ahLst/>
              <a:cxnLst/>
              <a:rect l="l" t="t" r="r" b="b"/>
              <a:pathLst>
                <a:path w="4572000" h="923925">
                  <a:moveTo>
                    <a:pt x="4571999" y="923543"/>
                  </a:moveTo>
                  <a:lnTo>
                    <a:pt x="4571999" y="0"/>
                  </a:lnTo>
                  <a:lnTo>
                    <a:pt x="0" y="0"/>
                  </a:lnTo>
                  <a:lnTo>
                    <a:pt x="0" y="923543"/>
                  </a:lnTo>
                  <a:lnTo>
                    <a:pt x="4571999" y="923543"/>
                  </a:lnTo>
                  <a:close/>
                </a:path>
              </a:pathLst>
            </a:custGeom>
            <a:solidFill>
              <a:srgbClr val="BDB8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461138" y="1397508"/>
              <a:ext cx="4582795" cy="932815"/>
            </a:xfrm>
            <a:custGeom>
              <a:avLst/>
              <a:gdLst/>
              <a:ahLst/>
              <a:cxnLst/>
              <a:rect l="l" t="t" r="r" b="b"/>
              <a:pathLst>
                <a:path w="4582795" h="932814">
                  <a:moveTo>
                    <a:pt x="4582668" y="928116"/>
                  </a:moveTo>
                  <a:lnTo>
                    <a:pt x="4582668" y="4572"/>
                  </a:lnTo>
                  <a:lnTo>
                    <a:pt x="4581144" y="1524"/>
                  </a:lnTo>
                  <a:lnTo>
                    <a:pt x="4578096" y="0"/>
                  </a:lnTo>
                  <a:lnTo>
                    <a:pt x="6096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928116"/>
                  </a:lnTo>
                  <a:lnTo>
                    <a:pt x="1524" y="931164"/>
                  </a:lnTo>
                  <a:lnTo>
                    <a:pt x="6096" y="932688"/>
                  </a:lnTo>
                  <a:lnTo>
                    <a:pt x="6096" y="9144"/>
                  </a:lnTo>
                  <a:lnTo>
                    <a:pt x="10668" y="4572"/>
                  </a:lnTo>
                  <a:lnTo>
                    <a:pt x="10668" y="9144"/>
                  </a:lnTo>
                  <a:lnTo>
                    <a:pt x="4572000" y="9144"/>
                  </a:lnTo>
                  <a:lnTo>
                    <a:pt x="4572000" y="4572"/>
                  </a:lnTo>
                  <a:lnTo>
                    <a:pt x="4578096" y="9144"/>
                  </a:lnTo>
                  <a:lnTo>
                    <a:pt x="4578096" y="932688"/>
                  </a:lnTo>
                  <a:lnTo>
                    <a:pt x="4581144" y="931164"/>
                  </a:lnTo>
                  <a:lnTo>
                    <a:pt x="4582668" y="928116"/>
                  </a:lnTo>
                  <a:close/>
                </a:path>
                <a:path w="4582795" h="932814">
                  <a:moveTo>
                    <a:pt x="10668" y="9144"/>
                  </a:moveTo>
                  <a:lnTo>
                    <a:pt x="10668" y="4572"/>
                  </a:lnTo>
                  <a:lnTo>
                    <a:pt x="6096" y="9144"/>
                  </a:lnTo>
                  <a:lnTo>
                    <a:pt x="10668" y="9144"/>
                  </a:lnTo>
                  <a:close/>
                </a:path>
                <a:path w="4582795" h="932814">
                  <a:moveTo>
                    <a:pt x="10668" y="923544"/>
                  </a:moveTo>
                  <a:lnTo>
                    <a:pt x="10668" y="9144"/>
                  </a:lnTo>
                  <a:lnTo>
                    <a:pt x="6096" y="9144"/>
                  </a:lnTo>
                  <a:lnTo>
                    <a:pt x="6096" y="923544"/>
                  </a:lnTo>
                  <a:lnTo>
                    <a:pt x="10668" y="923544"/>
                  </a:lnTo>
                  <a:close/>
                </a:path>
                <a:path w="4582795" h="932814">
                  <a:moveTo>
                    <a:pt x="4578096" y="923544"/>
                  </a:moveTo>
                  <a:lnTo>
                    <a:pt x="6096" y="923544"/>
                  </a:lnTo>
                  <a:lnTo>
                    <a:pt x="10668" y="928116"/>
                  </a:lnTo>
                  <a:lnTo>
                    <a:pt x="10668" y="932688"/>
                  </a:lnTo>
                  <a:lnTo>
                    <a:pt x="4572000" y="932688"/>
                  </a:lnTo>
                  <a:lnTo>
                    <a:pt x="4572000" y="928116"/>
                  </a:lnTo>
                  <a:lnTo>
                    <a:pt x="4578096" y="923544"/>
                  </a:lnTo>
                  <a:close/>
                </a:path>
                <a:path w="4582795" h="932814">
                  <a:moveTo>
                    <a:pt x="10668" y="932688"/>
                  </a:moveTo>
                  <a:lnTo>
                    <a:pt x="10668" y="928116"/>
                  </a:lnTo>
                  <a:lnTo>
                    <a:pt x="6096" y="923544"/>
                  </a:lnTo>
                  <a:lnTo>
                    <a:pt x="6096" y="932688"/>
                  </a:lnTo>
                  <a:lnTo>
                    <a:pt x="10668" y="932688"/>
                  </a:lnTo>
                  <a:close/>
                </a:path>
                <a:path w="4582795" h="932814">
                  <a:moveTo>
                    <a:pt x="4578096" y="9144"/>
                  </a:moveTo>
                  <a:lnTo>
                    <a:pt x="4572000" y="4572"/>
                  </a:lnTo>
                  <a:lnTo>
                    <a:pt x="4572000" y="9144"/>
                  </a:lnTo>
                  <a:lnTo>
                    <a:pt x="4578096" y="9144"/>
                  </a:lnTo>
                  <a:close/>
                </a:path>
                <a:path w="4582795" h="932814">
                  <a:moveTo>
                    <a:pt x="4578096" y="923544"/>
                  </a:moveTo>
                  <a:lnTo>
                    <a:pt x="4578096" y="9144"/>
                  </a:lnTo>
                  <a:lnTo>
                    <a:pt x="4572000" y="9144"/>
                  </a:lnTo>
                  <a:lnTo>
                    <a:pt x="4572000" y="923544"/>
                  </a:lnTo>
                  <a:lnTo>
                    <a:pt x="4578096" y="923544"/>
                  </a:lnTo>
                  <a:close/>
                </a:path>
                <a:path w="4582795" h="932814">
                  <a:moveTo>
                    <a:pt x="4578096" y="932688"/>
                  </a:moveTo>
                  <a:lnTo>
                    <a:pt x="4578096" y="923544"/>
                  </a:lnTo>
                  <a:lnTo>
                    <a:pt x="4572000" y="928116"/>
                  </a:lnTo>
                  <a:lnTo>
                    <a:pt x="4572000" y="932688"/>
                  </a:lnTo>
                  <a:lnTo>
                    <a:pt x="4578096" y="932688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465709" y="1402079"/>
            <a:ext cx="4572000" cy="923925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511300" marR="1505585" algn="ctr">
              <a:lnSpc>
                <a:spcPct val="100000"/>
              </a:lnSpc>
              <a:spcBef>
                <a:spcPts val="310"/>
              </a:spcBef>
            </a:pPr>
            <a:r>
              <a:rPr sz="1800" b="1" dirty="0">
                <a:latin typeface="Cambria"/>
                <a:cs typeface="Cambria"/>
              </a:rPr>
              <a:t>T</a:t>
            </a:r>
            <a:r>
              <a:rPr sz="1800" b="1" spc="-5" dirty="0">
                <a:latin typeface="Cambria"/>
                <a:cs typeface="Cambria"/>
              </a:rPr>
              <a:t>R</a:t>
            </a:r>
            <a:r>
              <a:rPr sz="1800" b="1" dirty="0">
                <a:latin typeface="Cambria"/>
                <a:cs typeface="Cambria"/>
              </a:rPr>
              <a:t>A</a:t>
            </a:r>
            <a:r>
              <a:rPr sz="1800" b="1" spc="-10" dirty="0">
                <a:latin typeface="Cambria"/>
                <a:cs typeface="Cambria"/>
              </a:rPr>
              <a:t>I</a:t>
            </a:r>
            <a:r>
              <a:rPr sz="1800" b="1" dirty="0">
                <a:latin typeface="Cambria"/>
                <a:cs typeface="Cambria"/>
              </a:rPr>
              <a:t>TEMEN</a:t>
            </a:r>
            <a:r>
              <a:rPr sz="1800" b="1" spc="-25" dirty="0">
                <a:latin typeface="Cambria"/>
                <a:cs typeface="Cambria"/>
              </a:rPr>
              <a:t>T</a:t>
            </a:r>
            <a:r>
              <a:rPr sz="1800" b="1" dirty="0">
                <a:latin typeface="Cambria"/>
                <a:cs typeface="Cambria"/>
              </a:rPr>
              <a:t>S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Cambria"/>
                <a:cs typeface="Cambria"/>
              </a:rPr>
              <a:t>DES</a:t>
            </a:r>
            <a:r>
              <a:rPr sz="1800" b="1" spc="-40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GALES</a:t>
            </a:r>
            <a:endParaRPr sz="1800">
              <a:latin typeface="Cambria"/>
              <a:cs typeface="Cambria"/>
            </a:endParaRPr>
          </a:p>
          <a:p>
            <a:pPr algn="ctr">
              <a:lnSpc>
                <a:spcPct val="100000"/>
              </a:lnSpc>
            </a:pPr>
            <a:r>
              <a:rPr sz="1800" b="1" dirty="0">
                <a:latin typeface="Cambria"/>
                <a:cs typeface="Cambria"/>
              </a:rPr>
              <a:t>ET</a:t>
            </a:r>
            <a:r>
              <a:rPr sz="1800" b="1" spc="-30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DE</a:t>
            </a:r>
            <a:r>
              <a:rPr sz="1800" b="1" spc="-30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LA</a:t>
            </a:r>
            <a:r>
              <a:rPr sz="1800" b="1" spc="-30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DEMODECIE</a:t>
            </a:r>
            <a:endParaRPr sz="1800">
              <a:latin typeface="Cambria"/>
              <a:cs typeface="Cambri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774073" y="3777996"/>
            <a:ext cx="9144000" cy="3429000"/>
            <a:chOff x="774073" y="3777996"/>
            <a:chExt cx="9144000" cy="3429000"/>
          </a:xfrm>
        </p:grpSpPr>
        <p:sp>
          <p:nvSpPr>
            <p:cNvPr id="10" name="object 10"/>
            <p:cNvSpPr/>
            <p:nvPr/>
          </p:nvSpPr>
          <p:spPr>
            <a:xfrm>
              <a:off x="774073" y="3777996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0" y="0"/>
                  </a:moveTo>
                  <a:lnTo>
                    <a:pt x="0" y="3428999"/>
                  </a:lnTo>
                  <a:lnTo>
                    <a:pt x="9143999" y="3428999"/>
                  </a:lnTo>
                  <a:lnTo>
                    <a:pt x="91439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26473" y="3777996"/>
              <a:ext cx="8833485" cy="3278504"/>
            </a:xfrm>
            <a:custGeom>
              <a:avLst/>
              <a:gdLst/>
              <a:ahLst/>
              <a:cxnLst/>
              <a:rect l="l" t="t" r="r" b="b"/>
              <a:pathLst>
                <a:path w="8833485" h="3278504">
                  <a:moveTo>
                    <a:pt x="8833103" y="3278123"/>
                  </a:moveTo>
                  <a:lnTo>
                    <a:pt x="8833103" y="0"/>
                  </a:lnTo>
                  <a:lnTo>
                    <a:pt x="0" y="0"/>
                  </a:lnTo>
                  <a:lnTo>
                    <a:pt x="0" y="3278123"/>
                  </a:lnTo>
                  <a:lnTo>
                    <a:pt x="8833103" y="3278123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76409" y="3777996"/>
              <a:ext cx="8341359" cy="1228725"/>
            </a:xfrm>
            <a:custGeom>
              <a:avLst/>
              <a:gdLst/>
              <a:ahLst/>
              <a:cxnLst/>
              <a:rect l="l" t="t" r="r" b="b"/>
              <a:pathLst>
                <a:path w="8341359" h="1228725">
                  <a:moveTo>
                    <a:pt x="8340851" y="1228343"/>
                  </a:moveTo>
                  <a:lnTo>
                    <a:pt x="8340851" y="0"/>
                  </a:lnTo>
                  <a:lnTo>
                    <a:pt x="0" y="0"/>
                  </a:lnTo>
                  <a:lnTo>
                    <a:pt x="0" y="1228343"/>
                  </a:lnTo>
                  <a:lnTo>
                    <a:pt x="8340851" y="1228343"/>
                  </a:lnTo>
                  <a:close/>
                </a:path>
              </a:pathLst>
            </a:custGeom>
            <a:solidFill>
              <a:srgbClr val="BDB8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71837" y="3777996"/>
              <a:ext cx="8350250" cy="1234440"/>
            </a:xfrm>
            <a:custGeom>
              <a:avLst/>
              <a:gdLst/>
              <a:ahLst/>
              <a:cxnLst/>
              <a:rect l="l" t="t" r="r" b="b"/>
              <a:pathLst>
                <a:path w="8350250" h="1234439">
                  <a:moveTo>
                    <a:pt x="9144" y="1223771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1228343"/>
                  </a:lnTo>
                  <a:lnTo>
                    <a:pt x="1524" y="1232915"/>
                  </a:lnTo>
                  <a:lnTo>
                    <a:pt x="4572" y="1234439"/>
                  </a:lnTo>
                  <a:lnTo>
                    <a:pt x="4572" y="1223771"/>
                  </a:lnTo>
                  <a:lnTo>
                    <a:pt x="9144" y="1223771"/>
                  </a:lnTo>
                  <a:close/>
                </a:path>
                <a:path w="8350250" h="1234439">
                  <a:moveTo>
                    <a:pt x="8345421" y="1223771"/>
                  </a:moveTo>
                  <a:lnTo>
                    <a:pt x="4572" y="1223771"/>
                  </a:lnTo>
                  <a:lnTo>
                    <a:pt x="9144" y="1228343"/>
                  </a:lnTo>
                  <a:lnTo>
                    <a:pt x="9144" y="1234439"/>
                  </a:lnTo>
                  <a:lnTo>
                    <a:pt x="8340849" y="1234439"/>
                  </a:lnTo>
                  <a:lnTo>
                    <a:pt x="8340849" y="1228343"/>
                  </a:lnTo>
                  <a:lnTo>
                    <a:pt x="8345421" y="1223771"/>
                  </a:lnTo>
                  <a:close/>
                </a:path>
                <a:path w="8350250" h="1234439">
                  <a:moveTo>
                    <a:pt x="9144" y="1234439"/>
                  </a:moveTo>
                  <a:lnTo>
                    <a:pt x="9144" y="1228343"/>
                  </a:lnTo>
                  <a:lnTo>
                    <a:pt x="4572" y="1223771"/>
                  </a:lnTo>
                  <a:lnTo>
                    <a:pt x="4572" y="1234439"/>
                  </a:lnTo>
                  <a:lnTo>
                    <a:pt x="9144" y="1234439"/>
                  </a:lnTo>
                  <a:close/>
                </a:path>
                <a:path w="8350250" h="1234439">
                  <a:moveTo>
                    <a:pt x="8349993" y="1228343"/>
                  </a:moveTo>
                  <a:lnTo>
                    <a:pt x="8349993" y="0"/>
                  </a:lnTo>
                  <a:lnTo>
                    <a:pt x="8340849" y="0"/>
                  </a:lnTo>
                  <a:lnTo>
                    <a:pt x="8340849" y="1223771"/>
                  </a:lnTo>
                  <a:lnTo>
                    <a:pt x="8345421" y="1223771"/>
                  </a:lnTo>
                  <a:lnTo>
                    <a:pt x="8345421" y="1234439"/>
                  </a:lnTo>
                  <a:lnTo>
                    <a:pt x="8348469" y="1232915"/>
                  </a:lnTo>
                  <a:lnTo>
                    <a:pt x="8349993" y="1228343"/>
                  </a:lnTo>
                  <a:close/>
                </a:path>
                <a:path w="8350250" h="1234439">
                  <a:moveTo>
                    <a:pt x="8345421" y="1234439"/>
                  </a:moveTo>
                  <a:lnTo>
                    <a:pt x="8345421" y="1223771"/>
                  </a:lnTo>
                  <a:lnTo>
                    <a:pt x="8340849" y="1228343"/>
                  </a:lnTo>
                  <a:lnTo>
                    <a:pt x="8340849" y="1234439"/>
                  </a:lnTo>
                  <a:lnTo>
                    <a:pt x="8345421" y="1234439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255148" y="2710687"/>
            <a:ext cx="8177530" cy="221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Il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existe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b="1" spc="-15" dirty="0">
                <a:solidFill>
                  <a:srgbClr val="FFFF00"/>
                </a:solidFill>
                <a:latin typeface="Calibri"/>
                <a:cs typeface="Calibri"/>
              </a:rPr>
              <a:t>traitements</a:t>
            </a:r>
            <a:r>
              <a:rPr sz="2400" b="1" spc="2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FF00"/>
                </a:solidFill>
                <a:latin typeface="Calibri"/>
                <a:cs typeface="Calibri"/>
              </a:rPr>
              <a:t>topiques</a:t>
            </a:r>
            <a:r>
              <a:rPr sz="2400" b="1" spc="2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et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b="1" spc="-15" dirty="0">
                <a:solidFill>
                  <a:srgbClr val="FFFF00"/>
                </a:solidFill>
                <a:latin typeface="Calibri"/>
                <a:cs typeface="Calibri"/>
              </a:rPr>
              <a:t>traitements</a:t>
            </a:r>
            <a:r>
              <a:rPr sz="2400" b="1" spc="1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2400" b="1" spc="-15" dirty="0">
                <a:solidFill>
                  <a:srgbClr val="FFFF00"/>
                </a:solidFill>
                <a:latin typeface="Calibri"/>
                <a:cs typeface="Calibri"/>
              </a:rPr>
              <a:t>systémiques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Le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choix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du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type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 </a:t>
            </a:r>
            <a:r>
              <a:rPr sz="2400" spc="-10" dirty="0">
                <a:latin typeface="Calibri"/>
                <a:cs typeface="Calibri"/>
              </a:rPr>
              <a:t>traitement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dépend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nature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</a:t>
            </a:r>
            <a:r>
              <a:rPr sz="2400" spc="-5" dirty="0">
                <a:latin typeface="Calibri"/>
                <a:cs typeface="Calibri"/>
              </a:rPr>
              <a:t> maladie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l’étendue </a:t>
            </a:r>
            <a:r>
              <a:rPr sz="2400" spc="-5" dirty="0">
                <a:latin typeface="Calibri"/>
                <a:cs typeface="Calibri"/>
              </a:rPr>
              <a:t>des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lésions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l’espèce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animale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concernée.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marL="141605">
              <a:lnSpc>
                <a:spcPct val="100000"/>
              </a:lnSpc>
            </a:pPr>
            <a:r>
              <a:rPr sz="2400" u="heavy" spc="-20" dirty="0">
                <a:uFill>
                  <a:solidFill>
                    <a:srgbClr val="FFFFFF"/>
                  </a:solidFill>
                </a:uFill>
              </a:rPr>
              <a:t>4.Traitement</a:t>
            </a:r>
            <a:r>
              <a:rPr sz="2400" u="heavy" spc="-10" dirty="0">
                <a:uFill>
                  <a:solidFill>
                    <a:srgbClr val="FFFFFF"/>
                  </a:solidFill>
                </a:uFill>
              </a:rPr>
              <a:t> </a:t>
            </a:r>
            <a:r>
              <a:rPr sz="2400" u="heavy" spc="-5" dirty="0">
                <a:uFill>
                  <a:solidFill>
                    <a:srgbClr val="FFFFFF"/>
                  </a:solidFill>
                </a:uFill>
              </a:rPr>
              <a:t>des </a:t>
            </a:r>
            <a:r>
              <a:rPr sz="2400" u="heavy" spc="-20" dirty="0">
                <a:uFill>
                  <a:solidFill>
                    <a:srgbClr val="FFFFFF"/>
                  </a:solidFill>
                </a:uFill>
              </a:rPr>
              <a:t>carnivores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055504" y="1997455"/>
            <a:ext cx="8461375" cy="4234815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540"/>
              </a:spcBef>
            </a:pPr>
            <a:r>
              <a:rPr sz="2400" b="1" spc="-25" dirty="0">
                <a:latin typeface="Calibri"/>
                <a:cs typeface="Calibri"/>
              </a:rPr>
              <a:t>Traitement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de</a:t>
            </a:r>
            <a:r>
              <a:rPr sz="2400" b="1" spc="-2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la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pyodémodécie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440"/>
              </a:spcBef>
              <a:buFont typeface="Wingdings"/>
              <a:buChar char=""/>
              <a:tabLst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Un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traitement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antibiotique</a:t>
            </a:r>
            <a:r>
              <a:rPr sz="2400" spc="-15" dirty="0">
                <a:latin typeface="Calibri"/>
                <a:cs typeface="Calibri"/>
              </a:rPr>
              <a:t> systémique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pendant</a:t>
            </a:r>
            <a:r>
              <a:rPr sz="2400" spc="-5" dirty="0">
                <a:latin typeface="Calibri"/>
                <a:cs typeface="Calibri"/>
              </a:rPr>
              <a:t> 10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à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15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jours</a:t>
            </a:r>
            <a:endParaRPr sz="2400">
              <a:latin typeface="Calibri"/>
              <a:cs typeface="Calibri"/>
            </a:endParaRPr>
          </a:p>
          <a:p>
            <a:pPr marL="355600" marR="6350" indent="-342900">
              <a:lnSpc>
                <a:spcPct val="100000"/>
              </a:lnSpc>
              <a:spcBef>
                <a:spcPts val="1440"/>
              </a:spcBef>
              <a:buFont typeface="Wingdings"/>
              <a:buChar char=""/>
              <a:tabLst>
                <a:tab pos="355600" algn="l"/>
                <a:tab pos="1513205" algn="l"/>
                <a:tab pos="2049780" algn="l"/>
                <a:tab pos="3776345" algn="l"/>
                <a:tab pos="4950460" algn="l"/>
                <a:tab pos="5966460" algn="l"/>
                <a:tab pos="6524625" algn="l"/>
              </a:tabLst>
            </a:pPr>
            <a:r>
              <a:rPr sz="2400" spc="-5" dirty="0">
                <a:latin typeface="Calibri"/>
                <a:cs typeface="Calibri"/>
              </a:rPr>
              <a:t>-</a:t>
            </a:r>
            <a:r>
              <a:rPr sz="2400" dirty="0">
                <a:latin typeface="Calibri"/>
                <a:cs typeface="Calibri"/>
              </a:rPr>
              <a:t>C</a:t>
            </a:r>
            <a:r>
              <a:rPr sz="2400" spc="-5" dirty="0">
                <a:latin typeface="Calibri"/>
                <a:cs typeface="Calibri"/>
              </a:rPr>
              <a:t>h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ir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u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2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ti</a:t>
            </a:r>
            <a:r>
              <a:rPr sz="2400" spc="-5" dirty="0">
                <a:latin typeface="Calibri"/>
                <a:cs typeface="Calibri"/>
              </a:rPr>
              <a:t>b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ti</a:t>
            </a:r>
            <a:r>
              <a:rPr sz="2400" spc="-5" dirty="0">
                <a:latin typeface="Calibri"/>
                <a:cs typeface="Calibri"/>
              </a:rPr>
              <a:t>qu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Calibri"/>
                <a:cs typeface="Calibri"/>
              </a:rPr>
              <a:t>e</a:t>
            </a:r>
            <a:r>
              <a:rPr sz="2400" spc="-15" dirty="0">
                <a:latin typeface="Calibri"/>
                <a:cs typeface="Calibri"/>
              </a:rPr>
              <a:t>f</a:t>
            </a:r>
            <a:r>
              <a:rPr sz="2400" spc="-5" dirty="0">
                <a:latin typeface="Calibri"/>
                <a:cs typeface="Calibri"/>
              </a:rPr>
              <a:t>f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20" dirty="0">
                <a:latin typeface="Calibri"/>
                <a:cs typeface="Calibri"/>
              </a:rPr>
              <a:t>c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5" dirty="0">
                <a:latin typeface="Calibri"/>
                <a:cs typeface="Calibri"/>
              </a:rPr>
              <a:t>c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Calibri"/>
                <a:cs typeface="Calibri"/>
              </a:rPr>
              <a:t>c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2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l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30" dirty="0">
                <a:latin typeface="Calibri"/>
                <a:cs typeface="Calibri"/>
              </a:rPr>
              <a:t>s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p</a:t>
            </a:r>
            <a:r>
              <a:rPr sz="2400" spc="-50" dirty="0">
                <a:latin typeface="Calibri"/>
                <a:cs typeface="Calibri"/>
              </a:rPr>
              <a:t>h</a:t>
            </a:r>
            <a:r>
              <a:rPr sz="2400" spc="5" dirty="0">
                <a:latin typeface="Calibri"/>
                <a:cs typeface="Calibri"/>
              </a:rPr>
              <a:t>y</a:t>
            </a:r>
            <a:r>
              <a:rPr sz="2400" dirty="0">
                <a:latin typeface="Calibri"/>
                <a:cs typeface="Calibri"/>
              </a:rPr>
              <a:t>l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35" dirty="0">
                <a:latin typeface="Calibri"/>
                <a:cs typeface="Calibri"/>
              </a:rPr>
              <a:t>c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5" dirty="0">
                <a:latin typeface="Calibri"/>
                <a:cs typeface="Calibri"/>
              </a:rPr>
              <a:t>qu</a:t>
            </a:r>
            <a:r>
              <a:rPr sz="2400" spc="1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s 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Calibri"/>
                <a:cs typeface="Calibri"/>
              </a:rPr>
              <a:t>pathogènes.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-exemples.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oxacilline, </a:t>
            </a:r>
            <a:r>
              <a:rPr sz="2400" spc="-5" dirty="0">
                <a:latin typeface="Calibri"/>
                <a:cs typeface="Calibri"/>
              </a:rPr>
              <a:t>céphalexine,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lincomycine,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érythromycine…)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350">
              <a:latin typeface="Calibri"/>
              <a:cs typeface="Calibri"/>
            </a:endParaRPr>
          </a:p>
          <a:p>
            <a:pPr marL="12700" marR="5080" algn="just">
              <a:lnSpc>
                <a:spcPct val="100299"/>
              </a:lnSpc>
            </a:pPr>
            <a:r>
              <a:rPr sz="2400" spc="-5" dirty="0">
                <a:latin typeface="Calibri"/>
                <a:cs typeface="Calibri"/>
              </a:rPr>
              <a:t>NB</a:t>
            </a:r>
            <a:r>
              <a:rPr sz="2400" dirty="0">
                <a:latin typeface="Calibri"/>
                <a:cs typeface="Calibri"/>
              </a:rPr>
              <a:t> :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Même si</a:t>
            </a:r>
            <a:r>
              <a:rPr sz="2400" dirty="0">
                <a:latin typeface="Calibri"/>
                <a:cs typeface="Calibri"/>
              </a:rPr>
              <a:t> la </a:t>
            </a:r>
            <a:r>
              <a:rPr sz="2400" spc="-5" dirty="0">
                <a:latin typeface="Calibri"/>
                <a:cs typeface="Calibri"/>
              </a:rPr>
              <a:t>guérison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voit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très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vite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15 </a:t>
            </a:r>
            <a:r>
              <a:rPr sz="2400" dirty="0">
                <a:latin typeface="Calibri"/>
                <a:cs typeface="Calibri"/>
              </a:rPr>
              <a:t>à </a:t>
            </a:r>
            <a:r>
              <a:rPr sz="2400" spc="-5" dirty="0">
                <a:latin typeface="Calibri"/>
                <a:cs typeface="Calibri"/>
              </a:rPr>
              <a:t>20 </a:t>
            </a:r>
            <a:r>
              <a:rPr sz="2400" spc="-10" dirty="0">
                <a:latin typeface="Calibri"/>
                <a:cs typeface="Calibri"/>
              </a:rPr>
              <a:t>jours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traitement, </a:t>
            </a:r>
            <a:r>
              <a:rPr sz="2400" spc="-5" dirty="0">
                <a:latin typeface="Calibri"/>
                <a:cs typeface="Calibri"/>
              </a:rPr>
              <a:t>doit </a:t>
            </a:r>
            <a:r>
              <a:rPr sz="2400" spc="-15" dirty="0">
                <a:latin typeface="Calibri"/>
                <a:cs typeface="Calibri"/>
              </a:rPr>
              <a:t>être </a:t>
            </a:r>
            <a:r>
              <a:rPr sz="2400" spc="-10" dirty="0">
                <a:latin typeface="Calibri"/>
                <a:cs typeface="Calibri"/>
              </a:rPr>
              <a:t>poursuivi </a:t>
            </a:r>
            <a:r>
              <a:rPr sz="2400" spc="-30" dirty="0">
                <a:latin typeface="Calibri"/>
                <a:cs typeface="Calibri"/>
              </a:rPr>
              <a:t>jusqu’à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4 </a:t>
            </a:r>
            <a:r>
              <a:rPr sz="2400" spc="-5" dirty="0">
                <a:latin typeface="Calibri"/>
                <a:cs typeface="Calibri"/>
              </a:rPr>
              <a:t>mois. </a:t>
            </a:r>
            <a:r>
              <a:rPr sz="2400" spc="-10" dirty="0">
                <a:latin typeface="Calibri"/>
                <a:cs typeface="Calibri"/>
              </a:rPr>
              <a:t>Il </a:t>
            </a:r>
            <a:r>
              <a:rPr sz="2400" spc="-5" dirty="0">
                <a:latin typeface="Calibri"/>
                <a:cs typeface="Calibri"/>
              </a:rPr>
              <a:t>ne </a:t>
            </a:r>
            <a:r>
              <a:rPr sz="2400" spc="-15" dirty="0">
                <a:latin typeface="Calibri"/>
                <a:cs typeface="Calibri"/>
              </a:rPr>
              <a:t>sera interrompu 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que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lorsque</a:t>
            </a:r>
            <a:r>
              <a:rPr sz="2400" spc="-5" dirty="0">
                <a:latin typeface="Calibri"/>
                <a:cs typeface="Calibri"/>
              </a:rPr>
              <a:t> deux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raclages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à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mois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d’intervalle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seront</a:t>
            </a:r>
            <a:r>
              <a:rPr sz="2400" spc="-10" dirty="0">
                <a:latin typeface="Calibri"/>
                <a:cs typeface="Calibri"/>
              </a:rPr>
              <a:t> révélés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négatifs.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6473" y="499872"/>
            <a:ext cx="8833485" cy="3278504"/>
            <a:chOff x="926473" y="499872"/>
            <a:chExt cx="8833485" cy="3278504"/>
          </a:xfrm>
        </p:grpSpPr>
        <p:sp>
          <p:nvSpPr>
            <p:cNvPr id="3" name="object 3"/>
            <p:cNvSpPr/>
            <p:nvPr/>
          </p:nvSpPr>
          <p:spPr>
            <a:xfrm>
              <a:off x="2394082" y="2842260"/>
              <a:ext cx="6193790" cy="935990"/>
            </a:xfrm>
            <a:custGeom>
              <a:avLst/>
              <a:gdLst/>
              <a:ahLst/>
              <a:cxnLst/>
              <a:rect l="l" t="t" r="r" b="b"/>
              <a:pathLst>
                <a:path w="6193790" h="935989">
                  <a:moveTo>
                    <a:pt x="0" y="0"/>
                  </a:moveTo>
                  <a:lnTo>
                    <a:pt x="0" y="935736"/>
                  </a:lnTo>
                  <a:lnTo>
                    <a:pt x="6193536" y="935736"/>
                  </a:lnTo>
                  <a:lnTo>
                    <a:pt x="61935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389510" y="2837688"/>
              <a:ext cx="6202680" cy="940435"/>
            </a:xfrm>
            <a:custGeom>
              <a:avLst/>
              <a:gdLst/>
              <a:ahLst/>
              <a:cxnLst/>
              <a:rect l="l" t="t" r="r" b="b"/>
              <a:pathLst>
                <a:path w="6202680" h="940435">
                  <a:moveTo>
                    <a:pt x="6202680" y="940308"/>
                  </a:moveTo>
                  <a:lnTo>
                    <a:pt x="6202680" y="4572"/>
                  </a:lnTo>
                  <a:lnTo>
                    <a:pt x="6201156" y="1524"/>
                  </a:lnTo>
                  <a:lnTo>
                    <a:pt x="6198108" y="0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940308"/>
                  </a:lnTo>
                  <a:lnTo>
                    <a:pt x="4572" y="940308"/>
                  </a:lnTo>
                  <a:lnTo>
                    <a:pt x="4572" y="9144"/>
                  </a:lnTo>
                  <a:lnTo>
                    <a:pt x="9144" y="4572"/>
                  </a:lnTo>
                  <a:lnTo>
                    <a:pt x="9144" y="9144"/>
                  </a:lnTo>
                  <a:lnTo>
                    <a:pt x="6193536" y="9144"/>
                  </a:lnTo>
                  <a:lnTo>
                    <a:pt x="6193536" y="4572"/>
                  </a:lnTo>
                  <a:lnTo>
                    <a:pt x="6198108" y="9144"/>
                  </a:lnTo>
                  <a:lnTo>
                    <a:pt x="6198108" y="940308"/>
                  </a:lnTo>
                  <a:lnTo>
                    <a:pt x="6202680" y="940308"/>
                  </a:lnTo>
                  <a:close/>
                </a:path>
                <a:path w="6202680" h="940435">
                  <a:moveTo>
                    <a:pt x="9144" y="9144"/>
                  </a:moveTo>
                  <a:lnTo>
                    <a:pt x="9144" y="4572"/>
                  </a:lnTo>
                  <a:lnTo>
                    <a:pt x="4572" y="9144"/>
                  </a:lnTo>
                  <a:lnTo>
                    <a:pt x="9144" y="9144"/>
                  </a:lnTo>
                  <a:close/>
                </a:path>
                <a:path w="6202680" h="940435">
                  <a:moveTo>
                    <a:pt x="9144" y="940308"/>
                  </a:moveTo>
                  <a:lnTo>
                    <a:pt x="9144" y="9144"/>
                  </a:lnTo>
                  <a:lnTo>
                    <a:pt x="4572" y="9144"/>
                  </a:lnTo>
                  <a:lnTo>
                    <a:pt x="4572" y="940308"/>
                  </a:lnTo>
                  <a:lnTo>
                    <a:pt x="9144" y="940308"/>
                  </a:lnTo>
                  <a:close/>
                </a:path>
                <a:path w="6202680" h="940435">
                  <a:moveTo>
                    <a:pt x="6198108" y="9144"/>
                  </a:moveTo>
                  <a:lnTo>
                    <a:pt x="6193536" y="4572"/>
                  </a:lnTo>
                  <a:lnTo>
                    <a:pt x="6193536" y="9144"/>
                  </a:lnTo>
                  <a:lnTo>
                    <a:pt x="6198108" y="9144"/>
                  </a:lnTo>
                  <a:close/>
                </a:path>
                <a:path w="6202680" h="940435">
                  <a:moveTo>
                    <a:pt x="6198108" y="940308"/>
                  </a:moveTo>
                  <a:lnTo>
                    <a:pt x="6198108" y="9144"/>
                  </a:lnTo>
                  <a:lnTo>
                    <a:pt x="6193536" y="9144"/>
                  </a:lnTo>
                  <a:lnTo>
                    <a:pt x="6193536" y="940308"/>
                  </a:lnTo>
                  <a:lnTo>
                    <a:pt x="6198108" y="94030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141608" y="3350766"/>
            <a:ext cx="269557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5.</a:t>
            </a:r>
            <a:r>
              <a:rPr spc="-80" dirty="0"/>
              <a:t> </a:t>
            </a:r>
            <a:r>
              <a:rPr spc="-20" dirty="0"/>
              <a:t>Prophylaxie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774073" y="3777996"/>
            <a:ext cx="9144000" cy="3429000"/>
            <a:chOff x="774073" y="3777996"/>
            <a:chExt cx="9144000" cy="3429000"/>
          </a:xfrm>
        </p:grpSpPr>
        <p:sp>
          <p:nvSpPr>
            <p:cNvPr id="7" name="object 7"/>
            <p:cNvSpPr/>
            <p:nvPr/>
          </p:nvSpPr>
          <p:spPr>
            <a:xfrm>
              <a:off x="774073" y="3777996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0" y="0"/>
                  </a:moveTo>
                  <a:lnTo>
                    <a:pt x="0" y="3428999"/>
                  </a:lnTo>
                  <a:lnTo>
                    <a:pt x="9143999" y="3428999"/>
                  </a:lnTo>
                  <a:lnTo>
                    <a:pt x="91439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26473" y="3777996"/>
              <a:ext cx="8833485" cy="3278504"/>
            </a:xfrm>
            <a:custGeom>
              <a:avLst/>
              <a:gdLst/>
              <a:ahLst/>
              <a:cxnLst/>
              <a:rect l="l" t="t" r="r" b="b"/>
              <a:pathLst>
                <a:path w="8833485" h="3278504">
                  <a:moveTo>
                    <a:pt x="8833103" y="3278123"/>
                  </a:moveTo>
                  <a:lnTo>
                    <a:pt x="8833103" y="0"/>
                  </a:lnTo>
                  <a:lnTo>
                    <a:pt x="0" y="0"/>
                  </a:lnTo>
                  <a:lnTo>
                    <a:pt x="0" y="3278123"/>
                  </a:lnTo>
                  <a:lnTo>
                    <a:pt x="8833103" y="3278123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94082" y="3777996"/>
              <a:ext cx="6193790" cy="634365"/>
            </a:xfrm>
            <a:custGeom>
              <a:avLst/>
              <a:gdLst/>
              <a:ahLst/>
              <a:cxnLst/>
              <a:rect l="l" t="t" r="r" b="b"/>
              <a:pathLst>
                <a:path w="6193790" h="634364">
                  <a:moveTo>
                    <a:pt x="6193535" y="633983"/>
                  </a:moveTo>
                  <a:lnTo>
                    <a:pt x="6193535" y="0"/>
                  </a:lnTo>
                  <a:lnTo>
                    <a:pt x="0" y="0"/>
                  </a:lnTo>
                  <a:lnTo>
                    <a:pt x="0" y="633983"/>
                  </a:lnTo>
                  <a:lnTo>
                    <a:pt x="6193535" y="633983"/>
                  </a:lnTo>
                  <a:close/>
                </a:path>
              </a:pathLst>
            </a:custGeom>
            <a:solidFill>
              <a:srgbClr val="52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389510" y="3777996"/>
              <a:ext cx="6202680" cy="638810"/>
            </a:xfrm>
            <a:custGeom>
              <a:avLst/>
              <a:gdLst/>
              <a:ahLst/>
              <a:cxnLst/>
              <a:rect l="l" t="t" r="r" b="b"/>
              <a:pathLst>
                <a:path w="6202680" h="638810">
                  <a:moveTo>
                    <a:pt x="9144" y="629411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633983"/>
                  </a:lnTo>
                  <a:lnTo>
                    <a:pt x="1524" y="637031"/>
                  </a:lnTo>
                  <a:lnTo>
                    <a:pt x="4572" y="638555"/>
                  </a:lnTo>
                  <a:lnTo>
                    <a:pt x="4572" y="629411"/>
                  </a:lnTo>
                  <a:lnTo>
                    <a:pt x="9144" y="629411"/>
                  </a:lnTo>
                  <a:close/>
                </a:path>
                <a:path w="6202680" h="638810">
                  <a:moveTo>
                    <a:pt x="6198108" y="629411"/>
                  </a:moveTo>
                  <a:lnTo>
                    <a:pt x="4572" y="629411"/>
                  </a:lnTo>
                  <a:lnTo>
                    <a:pt x="9144" y="633983"/>
                  </a:lnTo>
                  <a:lnTo>
                    <a:pt x="9144" y="638555"/>
                  </a:lnTo>
                  <a:lnTo>
                    <a:pt x="6193536" y="638555"/>
                  </a:lnTo>
                  <a:lnTo>
                    <a:pt x="6193536" y="633983"/>
                  </a:lnTo>
                  <a:lnTo>
                    <a:pt x="6198108" y="629411"/>
                  </a:lnTo>
                  <a:close/>
                </a:path>
                <a:path w="6202680" h="638810">
                  <a:moveTo>
                    <a:pt x="9144" y="638555"/>
                  </a:moveTo>
                  <a:lnTo>
                    <a:pt x="9144" y="633983"/>
                  </a:lnTo>
                  <a:lnTo>
                    <a:pt x="4572" y="629411"/>
                  </a:lnTo>
                  <a:lnTo>
                    <a:pt x="4572" y="638555"/>
                  </a:lnTo>
                  <a:lnTo>
                    <a:pt x="9144" y="638555"/>
                  </a:lnTo>
                  <a:close/>
                </a:path>
                <a:path w="6202680" h="638810">
                  <a:moveTo>
                    <a:pt x="6202680" y="633983"/>
                  </a:moveTo>
                  <a:lnTo>
                    <a:pt x="6202680" y="0"/>
                  </a:lnTo>
                  <a:lnTo>
                    <a:pt x="6193536" y="0"/>
                  </a:lnTo>
                  <a:lnTo>
                    <a:pt x="6193536" y="629411"/>
                  </a:lnTo>
                  <a:lnTo>
                    <a:pt x="6198108" y="629411"/>
                  </a:lnTo>
                  <a:lnTo>
                    <a:pt x="6198108" y="638555"/>
                  </a:lnTo>
                  <a:lnTo>
                    <a:pt x="6201156" y="637031"/>
                  </a:lnTo>
                  <a:lnTo>
                    <a:pt x="6202680" y="633983"/>
                  </a:lnTo>
                  <a:close/>
                </a:path>
                <a:path w="6202680" h="638810">
                  <a:moveTo>
                    <a:pt x="6198108" y="638555"/>
                  </a:moveTo>
                  <a:lnTo>
                    <a:pt x="6198108" y="629411"/>
                  </a:lnTo>
                  <a:lnTo>
                    <a:pt x="6193536" y="633983"/>
                  </a:lnTo>
                  <a:lnTo>
                    <a:pt x="6193536" y="638555"/>
                  </a:lnTo>
                  <a:lnTo>
                    <a:pt x="6198108" y="6385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3450">
              <a:latin typeface="Times New Roman"/>
              <a:cs typeface="Times New Roman"/>
            </a:endParaRPr>
          </a:p>
          <a:p>
            <a:pPr marL="154940">
              <a:lnSpc>
                <a:spcPct val="100000"/>
              </a:lnSpc>
            </a:pPr>
            <a:r>
              <a:rPr sz="2400" b="1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5.</a:t>
            </a:r>
            <a:r>
              <a:rPr sz="2400" b="1" u="heavy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 </a:t>
            </a:r>
            <a:r>
              <a:rPr sz="2400" b="1" u="heavy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cs typeface="Cambria"/>
              </a:rPr>
              <a:t>Prophylaxie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69220" y="2079751"/>
            <a:ext cx="8410575" cy="4780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latin typeface="Calibri"/>
                <a:cs typeface="Calibri"/>
              </a:rPr>
              <a:t>-Eviter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laver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trop </a:t>
            </a:r>
            <a:r>
              <a:rPr sz="2400" spc="-10" dirty="0">
                <a:latin typeface="Calibri"/>
                <a:cs typeface="Calibri"/>
              </a:rPr>
              <a:t>fréquemment</a:t>
            </a:r>
            <a:r>
              <a:rPr sz="2400" dirty="0">
                <a:latin typeface="Calibri"/>
                <a:cs typeface="Calibri"/>
              </a:rPr>
              <a:t> les</a:t>
            </a:r>
            <a:r>
              <a:rPr sz="2400" spc="-5" dirty="0">
                <a:latin typeface="Calibri"/>
                <a:cs typeface="Calibri"/>
              </a:rPr>
              <a:t> chiots</a:t>
            </a:r>
            <a:endParaRPr sz="2400">
              <a:latin typeface="Calibri"/>
              <a:cs typeface="Calibri"/>
            </a:endParaRPr>
          </a:p>
          <a:p>
            <a:pPr marL="12700" marR="5715">
              <a:lnSpc>
                <a:spcPct val="100000"/>
              </a:lnSpc>
            </a:pPr>
            <a:r>
              <a:rPr sz="2400" spc="-15" dirty="0">
                <a:latin typeface="Calibri"/>
                <a:cs typeface="Calibri"/>
              </a:rPr>
              <a:t>-Eviter</a:t>
            </a:r>
            <a:r>
              <a:rPr sz="2400" spc="1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l’utilisation</a:t>
            </a:r>
            <a:r>
              <a:rPr sz="2400" spc="15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des</a:t>
            </a:r>
            <a:r>
              <a:rPr sz="2400" spc="1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produits</a:t>
            </a:r>
            <a:r>
              <a:rPr sz="2400" spc="15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trop</a:t>
            </a:r>
            <a:r>
              <a:rPr sz="2400" spc="1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alcalins,</a:t>
            </a:r>
            <a:r>
              <a:rPr sz="2400" spc="15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qui</a:t>
            </a:r>
            <a:r>
              <a:rPr sz="2400" spc="1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peuvent</a:t>
            </a:r>
            <a:r>
              <a:rPr sz="2400" spc="1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altérer</a:t>
            </a:r>
            <a:r>
              <a:rPr sz="2400" spc="1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peau</a:t>
            </a:r>
            <a:endParaRPr sz="2400">
              <a:latin typeface="Calibri"/>
              <a:cs typeface="Calibri"/>
            </a:endParaRPr>
          </a:p>
          <a:p>
            <a:pPr marL="12700" marR="5715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-La</a:t>
            </a:r>
            <a:r>
              <a:rPr sz="2400" spc="3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corticothérapie</a:t>
            </a:r>
            <a:r>
              <a:rPr sz="2400" spc="3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est</a:t>
            </a:r>
            <a:r>
              <a:rPr sz="2400" spc="3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formellement</a:t>
            </a:r>
            <a:r>
              <a:rPr sz="2400" spc="37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contre</a:t>
            </a:r>
            <a:r>
              <a:rPr sz="2400" spc="38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indiquée,</a:t>
            </a:r>
            <a:r>
              <a:rPr sz="2400" spc="3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à</a:t>
            </a:r>
            <a:r>
              <a:rPr sz="2400" spc="3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cause</a:t>
            </a:r>
            <a:r>
              <a:rPr sz="2400" spc="38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40" dirty="0">
                <a:latin typeface="Calibri"/>
                <a:cs typeface="Calibri"/>
              </a:rPr>
              <a:t>l’état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d’immuno-déficience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30" dirty="0">
                <a:latin typeface="Calibri"/>
                <a:cs typeface="Calibri"/>
              </a:rPr>
              <a:t>-Traiter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une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éventuelle</a:t>
            </a:r>
            <a:r>
              <a:rPr sz="2400" spc="-5" dirty="0">
                <a:latin typeface="Calibri"/>
                <a:cs typeface="Calibri"/>
              </a:rPr>
              <a:t> ascaridose</a:t>
            </a:r>
            <a:endParaRPr sz="2400">
              <a:latin typeface="Calibri"/>
              <a:cs typeface="Calibri"/>
            </a:endParaRPr>
          </a:p>
          <a:p>
            <a:pPr marL="12700" marR="7620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-Il</a:t>
            </a:r>
            <a:r>
              <a:rPr sz="2400" spc="9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convient</a:t>
            </a:r>
            <a:r>
              <a:rPr sz="2400" spc="9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spc="1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retirer</a:t>
            </a:r>
            <a:r>
              <a:rPr sz="2400" spc="9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les</a:t>
            </a:r>
            <a:r>
              <a:rPr sz="2400" spc="9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sujets</a:t>
            </a:r>
            <a:r>
              <a:rPr sz="2400" spc="9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guéris</a:t>
            </a:r>
            <a:r>
              <a:rPr sz="2400" spc="9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d’une</a:t>
            </a:r>
            <a:r>
              <a:rPr sz="2400" spc="9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démodécie</a:t>
            </a:r>
            <a:r>
              <a:rPr sz="2400" spc="105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grave</a:t>
            </a:r>
            <a:r>
              <a:rPr sz="2400" spc="1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spc="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reproduction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Exposé</a:t>
            </a:r>
            <a:r>
              <a:rPr sz="2400" b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n3</a:t>
            </a:r>
            <a:r>
              <a:rPr sz="24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r>
              <a:rPr sz="2400" b="1" spc="-15" dirty="0">
                <a:solidFill>
                  <a:srgbClr val="FF0000"/>
                </a:solidFill>
                <a:latin typeface="Calibri"/>
                <a:cs typeface="Calibri"/>
              </a:rPr>
              <a:t> traitement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naturel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la 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gale</a:t>
            </a:r>
            <a:endParaRPr sz="2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Exposé</a:t>
            </a:r>
            <a:r>
              <a:rPr sz="2400" b="1" spc="4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N4:</a:t>
            </a:r>
            <a:r>
              <a:rPr sz="2400" b="1" spc="4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sensibilité</a:t>
            </a:r>
            <a:r>
              <a:rPr sz="2400" b="1" spc="4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2400" b="1" spc="459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certaines</a:t>
            </a:r>
            <a:r>
              <a:rPr sz="2400" b="1" spc="4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15" dirty="0">
                <a:solidFill>
                  <a:srgbClr val="FF0000"/>
                </a:solidFill>
                <a:latin typeface="Calibri"/>
                <a:cs typeface="Calibri"/>
              </a:rPr>
              <a:t>races</a:t>
            </a:r>
            <a:r>
              <a:rPr sz="2400" b="1" spc="459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2400" b="1" spc="4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chien</a:t>
            </a:r>
            <a:r>
              <a:rPr sz="2400" b="1" spc="4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aux</a:t>
            </a:r>
            <a:r>
              <a:rPr sz="2400" b="1" spc="459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lactones </a:t>
            </a:r>
            <a:r>
              <a:rPr sz="2400" b="1" spc="-5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macrocycliques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6473" y="499872"/>
            <a:ext cx="8833485" cy="3278504"/>
            <a:chOff x="926473" y="499872"/>
            <a:chExt cx="8833485" cy="3278504"/>
          </a:xfrm>
        </p:grpSpPr>
        <p:sp>
          <p:nvSpPr>
            <p:cNvPr id="3" name="object 3"/>
            <p:cNvSpPr/>
            <p:nvPr/>
          </p:nvSpPr>
          <p:spPr>
            <a:xfrm>
              <a:off x="2682118" y="2842260"/>
              <a:ext cx="5335905" cy="935990"/>
            </a:xfrm>
            <a:custGeom>
              <a:avLst/>
              <a:gdLst/>
              <a:ahLst/>
              <a:cxnLst/>
              <a:rect l="l" t="t" r="r" b="b"/>
              <a:pathLst>
                <a:path w="5335905" h="935989">
                  <a:moveTo>
                    <a:pt x="0" y="0"/>
                  </a:moveTo>
                  <a:lnTo>
                    <a:pt x="0" y="935736"/>
                  </a:lnTo>
                  <a:lnTo>
                    <a:pt x="5335524" y="935736"/>
                  </a:lnTo>
                  <a:lnTo>
                    <a:pt x="53355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677546" y="2837688"/>
              <a:ext cx="5346700" cy="940435"/>
            </a:xfrm>
            <a:custGeom>
              <a:avLst/>
              <a:gdLst/>
              <a:ahLst/>
              <a:cxnLst/>
              <a:rect l="l" t="t" r="r" b="b"/>
              <a:pathLst>
                <a:path w="5346700" h="940435">
                  <a:moveTo>
                    <a:pt x="5346192" y="940308"/>
                  </a:moveTo>
                  <a:lnTo>
                    <a:pt x="5346192" y="4572"/>
                  </a:lnTo>
                  <a:lnTo>
                    <a:pt x="5344668" y="1524"/>
                  </a:lnTo>
                  <a:lnTo>
                    <a:pt x="5340096" y="0"/>
                  </a:lnTo>
                  <a:lnTo>
                    <a:pt x="4572" y="0"/>
                  </a:lnTo>
                  <a:lnTo>
                    <a:pt x="1524" y="1524"/>
                  </a:lnTo>
                  <a:lnTo>
                    <a:pt x="0" y="4572"/>
                  </a:lnTo>
                  <a:lnTo>
                    <a:pt x="0" y="940308"/>
                  </a:lnTo>
                  <a:lnTo>
                    <a:pt x="4572" y="940308"/>
                  </a:lnTo>
                  <a:lnTo>
                    <a:pt x="4572" y="9144"/>
                  </a:lnTo>
                  <a:lnTo>
                    <a:pt x="9144" y="4572"/>
                  </a:lnTo>
                  <a:lnTo>
                    <a:pt x="9144" y="9144"/>
                  </a:lnTo>
                  <a:lnTo>
                    <a:pt x="5335524" y="9144"/>
                  </a:lnTo>
                  <a:lnTo>
                    <a:pt x="5335524" y="4572"/>
                  </a:lnTo>
                  <a:lnTo>
                    <a:pt x="5340096" y="9144"/>
                  </a:lnTo>
                  <a:lnTo>
                    <a:pt x="5340096" y="940308"/>
                  </a:lnTo>
                  <a:lnTo>
                    <a:pt x="5346192" y="940308"/>
                  </a:lnTo>
                  <a:close/>
                </a:path>
                <a:path w="5346700" h="940435">
                  <a:moveTo>
                    <a:pt x="9144" y="9144"/>
                  </a:moveTo>
                  <a:lnTo>
                    <a:pt x="9144" y="4572"/>
                  </a:lnTo>
                  <a:lnTo>
                    <a:pt x="4572" y="9144"/>
                  </a:lnTo>
                  <a:lnTo>
                    <a:pt x="9144" y="9144"/>
                  </a:lnTo>
                  <a:close/>
                </a:path>
                <a:path w="5346700" h="940435">
                  <a:moveTo>
                    <a:pt x="9144" y="940308"/>
                  </a:moveTo>
                  <a:lnTo>
                    <a:pt x="9144" y="9144"/>
                  </a:lnTo>
                  <a:lnTo>
                    <a:pt x="4572" y="9144"/>
                  </a:lnTo>
                  <a:lnTo>
                    <a:pt x="4572" y="940308"/>
                  </a:lnTo>
                  <a:lnTo>
                    <a:pt x="9144" y="940308"/>
                  </a:lnTo>
                  <a:close/>
                </a:path>
                <a:path w="5346700" h="940435">
                  <a:moveTo>
                    <a:pt x="5340096" y="9144"/>
                  </a:moveTo>
                  <a:lnTo>
                    <a:pt x="5335524" y="4572"/>
                  </a:lnTo>
                  <a:lnTo>
                    <a:pt x="5335524" y="9144"/>
                  </a:lnTo>
                  <a:lnTo>
                    <a:pt x="5340096" y="9144"/>
                  </a:lnTo>
                  <a:close/>
                </a:path>
                <a:path w="5346700" h="940435">
                  <a:moveTo>
                    <a:pt x="5340096" y="940308"/>
                  </a:moveTo>
                  <a:lnTo>
                    <a:pt x="5340096" y="9144"/>
                  </a:lnTo>
                  <a:lnTo>
                    <a:pt x="5335524" y="9144"/>
                  </a:lnTo>
                  <a:lnTo>
                    <a:pt x="5335524" y="940308"/>
                  </a:lnTo>
                  <a:lnTo>
                    <a:pt x="5340096" y="94030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510">
              <a:lnSpc>
                <a:spcPct val="100000"/>
              </a:lnSpc>
              <a:spcBef>
                <a:spcPts val="100"/>
              </a:spcBef>
              <a:tabLst>
                <a:tab pos="2910840" algn="l"/>
              </a:tabLst>
            </a:pPr>
            <a:r>
              <a:rPr spc="-5" dirty="0"/>
              <a:t>1.</a:t>
            </a:r>
            <a:r>
              <a:rPr spc="-15" dirty="0"/>
              <a:t> </a:t>
            </a:r>
            <a:r>
              <a:rPr spc="-20" dirty="0"/>
              <a:t>Traitements</a:t>
            </a:r>
            <a:r>
              <a:rPr b="0" spc="-20" dirty="0">
                <a:latin typeface="Times New Roman"/>
                <a:cs typeface="Times New Roman"/>
              </a:rPr>
              <a:t>	</a:t>
            </a:r>
            <a:r>
              <a:rPr spc="-10" dirty="0"/>
              <a:t>topiques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774073" y="3777996"/>
            <a:ext cx="9144000" cy="3429000"/>
            <a:chOff x="774073" y="3777996"/>
            <a:chExt cx="9144000" cy="3429000"/>
          </a:xfrm>
        </p:grpSpPr>
        <p:sp>
          <p:nvSpPr>
            <p:cNvPr id="7" name="object 7"/>
            <p:cNvSpPr/>
            <p:nvPr/>
          </p:nvSpPr>
          <p:spPr>
            <a:xfrm>
              <a:off x="774073" y="3777996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0" y="0"/>
                  </a:moveTo>
                  <a:lnTo>
                    <a:pt x="0" y="3428999"/>
                  </a:lnTo>
                  <a:lnTo>
                    <a:pt x="9143999" y="3428999"/>
                  </a:lnTo>
                  <a:lnTo>
                    <a:pt x="91439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26473" y="3777996"/>
              <a:ext cx="8833485" cy="3278504"/>
            </a:xfrm>
            <a:custGeom>
              <a:avLst/>
              <a:gdLst/>
              <a:ahLst/>
              <a:cxnLst/>
              <a:rect l="l" t="t" r="r" b="b"/>
              <a:pathLst>
                <a:path w="8833485" h="3278504">
                  <a:moveTo>
                    <a:pt x="8833103" y="3278123"/>
                  </a:moveTo>
                  <a:lnTo>
                    <a:pt x="8833103" y="0"/>
                  </a:lnTo>
                  <a:lnTo>
                    <a:pt x="0" y="0"/>
                  </a:lnTo>
                  <a:lnTo>
                    <a:pt x="0" y="3278123"/>
                  </a:lnTo>
                  <a:lnTo>
                    <a:pt x="8833103" y="3278123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682117" y="3777996"/>
              <a:ext cx="5335905" cy="634365"/>
            </a:xfrm>
            <a:custGeom>
              <a:avLst/>
              <a:gdLst/>
              <a:ahLst/>
              <a:cxnLst/>
              <a:rect l="l" t="t" r="r" b="b"/>
              <a:pathLst>
                <a:path w="5335905" h="634364">
                  <a:moveTo>
                    <a:pt x="5335523" y="633983"/>
                  </a:moveTo>
                  <a:lnTo>
                    <a:pt x="5335523" y="0"/>
                  </a:lnTo>
                  <a:lnTo>
                    <a:pt x="0" y="0"/>
                  </a:lnTo>
                  <a:lnTo>
                    <a:pt x="0" y="633983"/>
                  </a:lnTo>
                  <a:lnTo>
                    <a:pt x="5335523" y="633983"/>
                  </a:lnTo>
                  <a:close/>
                </a:path>
              </a:pathLst>
            </a:custGeom>
            <a:solidFill>
              <a:srgbClr val="5248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677546" y="3777996"/>
              <a:ext cx="5346700" cy="638810"/>
            </a:xfrm>
            <a:custGeom>
              <a:avLst/>
              <a:gdLst/>
              <a:ahLst/>
              <a:cxnLst/>
              <a:rect l="l" t="t" r="r" b="b"/>
              <a:pathLst>
                <a:path w="5346700" h="638810">
                  <a:moveTo>
                    <a:pt x="9144" y="629411"/>
                  </a:moveTo>
                  <a:lnTo>
                    <a:pt x="9144" y="0"/>
                  </a:lnTo>
                  <a:lnTo>
                    <a:pt x="0" y="0"/>
                  </a:lnTo>
                  <a:lnTo>
                    <a:pt x="0" y="633983"/>
                  </a:lnTo>
                  <a:lnTo>
                    <a:pt x="1524" y="637031"/>
                  </a:lnTo>
                  <a:lnTo>
                    <a:pt x="4572" y="638555"/>
                  </a:lnTo>
                  <a:lnTo>
                    <a:pt x="4572" y="629411"/>
                  </a:lnTo>
                  <a:lnTo>
                    <a:pt x="9144" y="629411"/>
                  </a:lnTo>
                  <a:close/>
                </a:path>
                <a:path w="5346700" h="638810">
                  <a:moveTo>
                    <a:pt x="5340096" y="629411"/>
                  </a:moveTo>
                  <a:lnTo>
                    <a:pt x="4572" y="629411"/>
                  </a:lnTo>
                  <a:lnTo>
                    <a:pt x="9144" y="633983"/>
                  </a:lnTo>
                  <a:lnTo>
                    <a:pt x="9144" y="638555"/>
                  </a:lnTo>
                  <a:lnTo>
                    <a:pt x="5335524" y="638555"/>
                  </a:lnTo>
                  <a:lnTo>
                    <a:pt x="5335524" y="633983"/>
                  </a:lnTo>
                  <a:lnTo>
                    <a:pt x="5340096" y="629411"/>
                  </a:lnTo>
                  <a:close/>
                </a:path>
                <a:path w="5346700" h="638810">
                  <a:moveTo>
                    <a:pt x="9144" y="638555"/>
                  </a:moveTo>
                  <a:lnTo>
                    <a:pt x="9144" y="633983"/>
                  </a:lnTo>
                  <a:lnTo>
                    <a:pt x="4572" y="629411"/>
                  </a:lnTo>
                  <a:lnTo>
                    <a:pt x="4572" y="638555"/>
                  </a:lnTo>
                  <a:lnTo>
                    <a:pt x="9144" y="638555"/>
                  </a:lnTo>
                  <a:close/>
                </a:path>
                <a:path w="5346700" h="638810">
                  <a:moveTo>
                    <a:pt x="5346192" y="633983"/>
                  </a:moveTo>
                  <a:lnTo>
                    <a:pt x="5346192" y="0"/>
                  </a:lnTo>
                  <a:lnTo>
                    <a:pt x="5335524" y="0"/>
                  </a:lnTo>
                  <a:lnTo>
                    <a:pt x="5335524" y="629411"/>
                  </a:lnTo>
                  <a:lnTo>
                    <a:pt x="5340096" y="629411"/>
                  </a:lnTo>
                  <a:lnTo>
                    <a:pt x="5340096" y="638555"/>
                  </a:lnTo>
                  <a:lnTo>
                    <a:pt x="5344668" y="637031"/>
                  </a:lnTo>
                  <a:lnTo>
                    <a:pt x="5346192" y="633983"/>
                  </a:lnTo>
                  <a:close/>
                </a:path>
                <a:path w="5346700" h="638810">
                  <a:moveTo>
                    <a:pt x="5340096" y="638555"/>
                  </a:moveTo>
                  <a:lnTo>
                    <a:pt x="5340096" y="629411"/>
                  </a:lnTo>
                  <a:lnTo>
                    <a:pt x="5335524" y="633983"/>
                  </a:lnTo>
                  <a:lnTo>
                    <a:pt x="5335524" y="638555"/>
                  </a:lnTo>
                  <a:lnTo>
                    <a:pt x="5340096" y="6385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74073" y="1984248"/>
            <a:ext cx="9144000" cy="5222875"/>
            <a:chOff x="774073" y="1984248"/>
            <a:chExt cx="9144000" cy="5222875"/>
          </a:xfrm>
        </p:grpSpPr>
        <p:sp>
          <p:nvSpPr>
            <p:cNvPr id="3" name="object 3"/>
            <p:cNvSpPr/>
            <p:nvPr/>
          </p:nvSpPr>
          <p:spPr>
            <a:xfrm>
              <a:off x="926473" y="1984248"/>
              <a:ext cx="8833485" cy="1793875"/>
            </a:xfrm>
            <a:custGeom>
              <a:avLst/>
              <a:gdLst/>
              <a:ahLst/>
              <a:cxnLst/>
              <a:rect l="l" t="t" r="r" b="b"/>
              <a:pathLst>
                <a:path w="8833485" h="1793875">
                  <a:moveTo>
                    <a:pt x="0" y="0"/>
                  </a:moveTo>
                  <a:lnTo>
                    <a:pt x="0" y="1793748"/>
                  </a:lnTo>
                  <a:lnTo>
                    <a:pt x="8833104" y="1793748"/>
                  </a:lnTo>
                  <a:lnTo>
                    <a:pt x="88331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74073" y="3777996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0" y="0"/>
                  </a:moveTo>
                  <a:lnTo>
                    <a:pt x="0" y="3428999"/>
                  </a:lnTo>
                  <a:lnTo>
                    <a:pt x="9143999" y="3428999"/>
                  </a:lnTo>
                  <a:lnTo>
                    <a:pt x="91439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6473" y="3777996"/>
              <a:ext cx="8833485" cy="3252470"/>
            </a:xfrm>
            <a:custGeom>
              <a:avLst/>
              <a:gdLst/>
              <a:ahLst/>
              <a:cxnLst/>
              <a:rect l="l" t="t" r="r" b="b"/>
              <a:pathLst>
                <a:path w="8833485" h="3252470">
                  <a:moveTo>
                    <a:pt x="8833103" y="3252215"/>
                  </a:moveTo>
                  <a:lnTo>
                    <a:pt x="8833103" y="0"/>
                  </a:lnTo>
                  <a:lnTo>
                    <a:pt x="0" y="0"/>
                  </a:lnTo>
                  <a:lnTo>
                    <a:pt x="0" y="3252215"/>
                  </a:lnTo>
                  <a:lnTo>
                    <a:pt x="8833103" y="3252215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2950">
              <a:latin typeface="Times New Roman"/>
              <a:cs typeface="Times New Roman"/>
            </a:endParaRPr>
          </a:p>
          <a:p>
            <a:pPr marL="261620">
              <a:lnSpc>
                <a:spcPct val="100000"/>
              </a:lnSpc>
              <a:tabLst>
                <a:tab pos="2759710" algn="l"/>
              </a:tabLst>
            </a:pPr>
            <a:r>
              <a:rPr sz="2800" spc="-5" dirty="0"/>
              <a:t>1.</a:t>
            </a:r>
            <a:r>
              <a:rPr sz="2800" spc="-210" dirty="0"/>
              <a:t> </a:t>
            </a:r>
            <a:r>
              <a:rPr sz="2800" u="heavy" spc="-25" dirty="0">
                <a:uFill>
                  <a:solidFill>
                    <a:srgbClr val="FFFFFF"/>
                  </a:solidFill>
                </a:uFill>
              </a:rPr>
              <a:t>Traitements</a:t>
            </a:r>
            <a:r>
              <a:rPr sz="2800" b="0" u="heavy" spc="-25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2800" u="heavy" spc="-10" dirty="0">
                <a:uFill>
                  <a:solidFill>
                    <a:srgbClr val="FFFFFF"/>
                  </a:solidFill>
                </a:uFill>
              </a:rPr>
              <a:t>topiques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75900" y="2069083"/>
            <a:ext cx="8268334" cy="221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255" algn="just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latin typeface="Calibri"/>
                <a:cs typeface="Calibri"/>
              </a:rPr>
              <a:t>C’est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l’ensemble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thérapeutiques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utilisées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pour</a:t>
            </a:r>
            <a:r>
              <a:rPr sz="2400" spc="5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les</a:t>
            </a:r>
            <a:r>
              <a:rPr sz="2400" spc="5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soins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locaux,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en</a:t>
            </a:r>
            <a:r>
              <a:rPr sz="2400" spc="-10" dirty="0">
                <a:latin typeface="Calibri"/>
                <a:cs typeface="Calibri"/>
              </a:rPr>
              <a:t> dermatologie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5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i="1" dirty="0">
                <a:latin typeface="Calibri"/>
                <a:cs typeface="Calibri"/>
              </a:rPr>
              <a:t>NB : </a:t>
            </a:r>
            <a:r>
              <a:rPr sz="2400" i="1" spc="-5" dirty="0">
                <a:latin typeface="Calibri"/>
                <a:cs typeface="Calibri"/>
              </a:rPr>
              <a:t>Les médicaments </a:t>
            </a:r>
            <a:r>
              <a:rPr sz="2400" i="1" dirty="0">
                <a:latin typeface="Calibri"/>
                <a:cs typeface="Calibri"/>
              </a:rPr>
              <a:t>appliqués sur la peau </a:t>
            </a:r>
            <a:r>
              <a:rPr sz="2400" i="1" spc="-5" dirty="0">
                <a:latin typeface="Calibri"/>
                <a:cs typeface="Calibri"/>
              </a:rPr>
              <a:t>mais </a:t>
            </a:r>
            <a:r>
              <a:rPr sz="2400" i="1" spc="-20" dirty="0">
                <a:latin typeface="Calibri"/>
                <a:cs typeface="Calibri"/>
              </a:rPr>
              <a:t>exerçant </a:t>
            </a:r>
            <a:r>
              <a:rPr sz="2400" i="1" dirty="0">
                <a:latin typeface="Calibri"/>
                <a:cs typeface="Calibri"/>
              </a:rPr>
              <a:t>une </a:t>
            </a:r>
            <a:r>
              <a:rPr sz="2400" i="1" spc="5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action</a:t>
            </a:r>
            <a:r>
              <a:rPr sz="2400" i="1" dirty="0">
                <a:latin typeface="Calibri"/>
                <a:cs typeface="Calibri"/>
              </a:rPr>
              <a:t> générale,</a:t>
            </a:r>
            <a:r>
              <a:rPr sz="2400" i="1" spc="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sont</a:t>
            </a:r>
            <a:r>
              <a:rPr sz="2400" i="1" spc="-5" dirty="0">
                <a:latin typeface="Calibri"/>
                <a:cs typeface="Calibri"/>
              </a:rPr>
              <a:t> considérés</a:t>
            </a:r>
            <a:r>
              <a:rPr sz="2400" i="1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comme</a:t>
            </a:r>
            <a:r>
              <a:rPr sz="2400" i="1" spc="-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des</a:t>
            </a:r>
            <a:r>
              <a:rPr sz="2400" i="1" spc="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traitements </a:t>
            </a:r>
            <a:r>
              <a:rPr sz="2400" i="1" spc="-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systémiques.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74073" y="1984248"/>
            <a:ext cx="9144000" cy="5222875"/>
            <a:chOff x="774073" y="1984248"/>
            <a:chExt cx="9144000" cy="5222875"/>
          </a:xfrm>
        </p:grpSpPr>
        <p:sp>
          <p:nvSpPr>
            <p:cNvPr id="3" name="object 3"/>
            <p:cNvSpPr/>
            <p:nvPr/>
          </p:nvSpPr>
          <p:spPr>
            <a:xfrm>
              <a:off x="926473" y="1984248"/>
              <a:ext cx="8833485" cy="1793875"/>
            </a:xfrm>
            <a:custGeom>
              <a:avLst/>
              <a:gdLst/>
              <a:ahLst/>
              <a:cxnLst/>
              <a:rect l="l" t="t" r="r" b="b"/>
              <a:pathLst>
                <a:path w="8833485" h="1793875">
                  <a:moveTo>
                    <a:pt x="0" y="0"/>
                  </a:moveTo>
                  <a:lnTo>
                    <a:pt x="0" y="1793748"/>
                  </a:lnTo>
                  <a:lnTo>
                    <a:pt x="8833104" y="1793748"/>
                  </a:lnTo>
                  <a:lnTo>
                    <a:pt x="88331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74073" y="3777996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0" y="0"/>
                  </a:moveTo>
                  <a:lnTo>
                    <a:pt x="0" y="3428999"/>
                  </a:lnTo>
                  <a:lnTo>
                    <a:pt x="9143999" y="3428999"/>
                  </a:lnTo>
                  <a:lnTo>
                    <a:pt x="91439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6473" y="3777996"/>
              <a:ext cx="8833485" cy="3252470"/>
            </a:xfrm>
            <a:custGeom>
              <a:avLst/>
              <a:gdLst/>
              <a:ahLst/>
              <a:cxnLst/>
              <a:rect l="l" t="t" r="r" b="b"/>
              <a:pathLst>
                <a:path w="8833485" h="3252470">
                  <a:moveTo>
                    <a:pt x="8833103" y="3252215"/>
                  </a:moveTo>
                  <a:lnTo>
                    <a:pt x="8833103" y="0"/>
                  </a:lnTo>
                  <a:lnTo>
                    <a:pt x="0" y="0"/>
                  </a:lnTo>
                  <a:lnTo>
                    <a:pt x="0" y="3252215"/>
                  </a:lnTo>
                  <a:lnTo>
                    <a:pt x="8833103" y="3252215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2950">
              <a:latin typeface="Times New Roman"/>
              <a:cs typeface="Times New Roman"/>
            </a:endParaRPr>
          </a:p>
          <a:p>
            <a:pPr marL="261620">
              <a:lnSpc>
                <a:spcPct val="100000"/>
              </a:lnSpc>
              <a:tabLst>
                <a:tab pos="2759710" algn="l"/>
              </a:tabLst>
            </a:pPr>
            <a:r>
              <a:rPr sz="2800" spc="-5" dirty="0"/>
              <a:t>1.</a:t>
            </a:r>
            <a:r>
              <a:rPr sz="2800" spc="-210" dirty="0"/>
              <a:t> </a:t>
            </a:r>
            <a:r>
              <a:rPr sz="2800" u="heavy" spc="-25" dirty="0">
                <a:uFill>
                  <a:solidFill>
                    <a:srgbClr val="FFFFFF"/>
                  </a:solidFill>
                </a:uFill>
              </a:rPr>
              <a:t>Traitements</a:t>
            </a:r>
            <a:r>
              <a:rPr sz="2800" b="0" u="heavy" spc="-25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2800" u="heavy" spc="-10" dirty="0">
                <a:uFill>
                  <a:solidFill>
                    <a:srgbClr val="FFFFFF"/>
                  </a:solidFill>
                </a:uFill>
              </a:rPr>
              <a:t>topiques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75900" y="2069083"/>
            <a:ext cx="8266430" cy="4536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17220" lvl="1" indent="-538480" algn="just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617855" algn="l"/>
              </a:tabLst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Objectif du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traitement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topique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endParaRPr sz="24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1920"/>
              </a:spcBef>
            </a:pPr>
            <a:r>
              <a:rPr sz="2400" spc="-5" dirty="0">
                <a:latin typeface="Calibri"/>
                <a:cs typeface="Calibri"/>
              </a:rPr>
              <a:t>Il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existe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des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traitements</a:t>
            </a:r>
            <a:r>
              <a:rPr sz="2400" spc="-5" dirty="0">
                <a:latin typeface="Calibri"/>
                <a:cs typeface="Calibri"/>
              </a:rPr>
              <a:t> spécifiques</a:t>
            </a:r>
            <a:r>
              <a:rPr sz="2400" dirty="0">
                <a:latin typeface="Calibri"/>
                <a:cs typeface="Calibri"/>
              </a:rPr>
              <a:t> :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acaricides,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insecticides,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antifongiques…mais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beaucoup</a:t>
            </a:r>
            <a:r>
              <a:rPr sz="2400" spc="-5" dirty="0">
                <a:latin typeface="Calibri"/>
                <a:cs typeface="Calibri"/>
              </a:rPr>
              <a:t> plus,</a:t>
            </a:r>
            <a:r>
              <a:rPr sz="2400" spc="5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des</a:t>
            </a:r>
            <a:r>
              <a:rPr sz="2400" spc="5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traitements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symptomatiques,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anti-inflammatoire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et antiprurigineux.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50">
              <a:latin typeface="Calibri"/>
              <a:cs typeface="Calibri"/>
            </a:endParaRPr>
          </a:p>
          <a:p>
            <a:pPr marL="548640" lvl="1" indent="-536575" algn="just">
              <a:lnSpc>
                <a:spcPct val="100000"/>
              </a:lnSpc>
              <a:buAutoNum type="arabicPeriod" startAt="2"/>
              <a:tabLst>
                <a:tab pos="549275" algn="l"/>
              </a:tabLst>
            </a:pPr>
            <a:r>
              <a:rPr sz="2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Les</a:t>
            </a:r>
            <a:r>
              <a:rPr sz="24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molécules</a:t>
            </a:r>
            <a:r>
              <a:rPr sz="2400" b="1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utilisées</a:t>
            </a:r>
            <a:endParaRPr sz="2400">
              <a:latin typeface="Calibri"/>
              <a:cs typeface="Calibri"/>
            </a:endParaRPr>
          </a:p>
          <a:p>
            <a:pPr marL="12700" marR="5740400">
              <a:lnSpc>
                <a:spcPct val="100000"/>
              </a:lnSpc>
              <a:spcBef>
                <a:spcPts val="1920"/>
              </a:spcBef>
            </a:pPr>
            <a:r>
              <a:rPr sz="2400" spc="-5" dirty="0">
                <a:latin typeface="Calibri"/>
                <a:cs typeface="Calibri"/>
              </a:rPr>
              <a:t>Les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produits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anciens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Les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organochlorés</a:t>
            </a:r>
            <a:endParaRPr sz="2400">
              <a:latin typeface="Calibri"/>
              <a:cs typeface="Calibri"/>
            </a:endParaRPr>
          </a:p>
          <a:p>
            <a:pPr marL="12700" marR="5461000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Les </a:t>
            </a:r>
            <a:r>
              <a:rPr sz="2400" spc="-15" dirty="0">
                <a:latin typeface="Calibri"/>
                <a:cs typeface="Calibri"/>
              </a:rPr>
              <a:t>organophosphorés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Les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pyrethrinoides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Les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formamidines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74073" y="1984248"/>
            <a:ext cx="9144000" cy="5222875"/>
            <a:chOff x="774073" y="1984248"/>
            <a:chExt cx="9144000" cy="5222875"/>
          </a:xfrm>
        </p:grpSpPr>
        <p:sp>
          <p:nvSpPr>
            <p:cNvPr id="3" name="object 3"/>
            <p:cNvSpPr/>
            <p:nvPr/>
          </p:nvSpPr>
          <p:spPr>
            <a:xfrm>
              <a:off x="926473" y="1984248"/>
              <a:ext cx="8833485" cy="1793875"/>
            </a:xfrm>
            <a:custGeom>
              <a:avLst/>
              <a:gdLst/>
              <a:ahLst/>
              <a:cxnLst/>
              <a:rect l="l" t="t" r="r" b="b"/>
              <a:pathLst>
                <a:path w="8833485" h="1793875">
                  <a:moveTo>
                    <a:pt x="0" y="0"/>
                  </a:moveTo>
                  <a:lnTo>
                    <a:pt x="0" y="1793748"/>
                  </a:lnTo>
                  <a:lnTo>
                    <a:pt x="8833104" y="1793748"/>
                  </a:lnTo>
                  <a:lnTo>
                    <a:pt x="88331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74073" y="3777996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0" y="0"/>
                  </a:moveTo>
                  <a:lnTo>
                    <a:pt x="0" y="3428999"/>
                  </a:lnTo>
                  <a:lnTo>
                    <a:pt x="9143999" y="3428999"/>
                  </a:lnTo>
                  <a:lnTo>
                    <a:pt x="91439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6473" y="3777996"/>
              <a:ext cx="8833485" cy="3252470"/>
            </a:xfrm>
            <a:custGeom>
              <a:avLst/>
              <a:gdLst/>
              <a:ahLst/>
              <a:cxnLst/>
              <a:rect l="l" t="t" r="r" b="b"/>
              <a:pathLst>
                <a:path w="8833485" h="3252470">
                  <a:moveTo>
                    <a:pt x="8833103" y="3252215"/>
                  </a:moveTo>
                  <a:lnTo>
                    <a:pt x="8833103" y="0"/>
                  </a:lnTo>
                  <a:lnTo>
                    <a:pt x="0" y="0"/>
                  </a:lnTo>
                  <a:lnTo>
                    <a:pt x="0" y="3252215"/>
                  </a:lnTo>
                  <a:lnTo>
                    <a:pt x="8833103" y="3252215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300">
              <a:latin typeface="Times New Roman"/>
              <a:cs typeface="Times New Roman"/>
            </a:endParaRPr>
          </a:p>
          <a:p>
            <a:pPr marL="261620">
              <a:lnSpc>
                <a:spcPct val="100000"/>
              </a:lnSpc>
              <a:spcBef>
                <a:spcPts val="2440"/>
              </a:spcBef>
              <a:tabLst>
                <a:tab pos="2759710" algn="l"/>
              </a:tabLst>
            </a:pPr>
            <a:r>
              <a:rPr sz="2800" spc="-5" dirty="0"/>
              <a:t>1.</a:t>
            </a:r>
            <a:r>
              <a:rPr sz="2800" spc="-210" dirty="0"/>
              <a:t> </a:t>
            </a:r>
            <a:r>
              <a:rPr sz="2800" u="heavy" spc="-25" dirty="0">
                <a:uFill>
                  <a:solidFill>
                    <a:srgbClr val="FFFFFF"/>
                  </a:solidFill>
                </a:uFill>
              </a:rPr>
              <a:t>Traitements</a:t>
            </a:r>
            <a:r>
              <a:rPr sz="2800" b="0" u="heavy" spc="-25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2800" u="heavy" spc="-10" dirty="0">
                <a:uFill>
                  <a:solidFill>
                    <a:srgbClr val="FFFFFF"/>
                  </a:solidFill>
                </a:uFill>
              </a:rPr>
              <a:t>topiques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75900" y="2062987"/>
            <a:ext cx="8483600" cy="4740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1.3.</a:t>
            </a:r>
            <a:r>
              <a:rPr sz="2400" b="1" u="heavy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Mode</a:t>
            </a:r>
            <a:r>
              <a:rPr sz="24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d’emploi</a:t>
            </a:r>
            <a:endParaRPr sz="2400">
              <a:latin typeface="Calibri"/>
              <a:cs typeface="Calibri"/>
            </a:endParaRPr>
          </a:p>
          <a:p>
            <a:pPr marL="355600" indent="-342900" algn="just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Préparer</a:t>
            </a:r>
            <a:r>
              <a:rPr sz="24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la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peau </a:t>
            </a:r>
            <a:r>
              <a:rPr sz="2400" b="1" spc="-5" dirty="0">
                <a:latin typeface="Calibri"/>
                <a:cs typeface="Calibri"/>
              </a:rPr>
              <a:t>(pour une</a:t>
            </a:r>
            <a:r>
              <a:rPr sz="2400" b="1" spc="1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meilleure pénétration</a:t>
            </a:r>
            <a:r>
              <a:rPr sz="2400" b="1" spc="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du </a:t>
            </a:r>
            <a:r>
              <a:rPr sz="2400" b="1" spc="-10" dirty="0">
                <a:latin typeface="Calibri"/>
                <a:cs typeface="Calibri"/>
              </a:rPr>
              <a:t>topique)</a:t>
            </a:r>
            <a:endParaRPr sz="2400">
              <a:latin typeface="Calibri"/>
              <a:cs typeface="Calibri"/>
            </a:endParaRPr>
          </a:p>
          <a:p>
            <a:pPr marL="355600" marR="222885" indent="-342900" algn="just">
              <a:lnSpc>
                <a:spcPct val="100000"/>
              </a:lnSpc>
              <a:buFont typeface="Wingdings"/>
              <a:buChar char=""/>
              <a:tabLst>
                <a:tab pos="355600" algn="l"/>
              </a:tabLst>
            </a:pPr>
            <a:r>
              <a:rPr sz="2400" spc="-45" dirty="0">
                <a:latin typeface="Calibri"/>
                <a:cs typeface="Calibri"/>
              </a:rPr>
              <a:t>Tondre </a:t>
            </a:r>
            <a:r>
              <a:rPr sz="2400" dirty="0">
                <a:latin typeface="Calibri"/>
                <a:cs typeface="Calibri"/>
              </a:rPr>
              <a:t>les animaux au </a:t>
            </a:r>
            <a:r>
              <a:rPr sz="2400" spc="-10" dirty="0">
                <a:latin typeface="Calibri"/>
                <a:cs typeface="Calibri"/>
              </a:rPr>
              <a:t>pelage </a:t>
            </a:r>
            <a:r>
              <a:rPr sz="2400" spc="-5" dirty="0">
                <a:latin typeface="Calibri"/>
                <a:cs typeface="Calibri"/>
              </a:rPr>
              <a:t>dense, </a:t>
            </a:r>
            <a:r>
              <a:rPr sz="2400" spc="-10" dirty="0">
                <a:latin typeface="Calibri"/>
                <a:cs typeface="Calibri"/>
              </a:rPr>
              <a:t>comme </a:t>
            </a:r>
            <a:r>
              <a:rPr sz="2400" spc="-5" dirty="0">
                <a:latin typeface="Calibri"/>
                <a:cs typeface="Calibri"/>
              </a:rPr>
              <a:t>certaines </a:t>
            </a:r>
            <a:r>
              <a:rPr sz="2400" spc="-15" dirty="0">
                <a:latin typeface="Calibri"/>
                <a:cs typeface="Calibri"/>
              </a:rPr>
              <a:t>race </a:t>
            </a:r>
            <a:r>
              <a:rPr sz="2400" spc="-5" dirty="0">
                <a:latin typeface="Calibri"/>
                <a:cs typeface="Calibri"/>
              </a:rPr>
              <a:t>de </a:t>
            </a:r>
            <a:r>
              <a:rPr sz="2400" dirty="0">
                <a:latin typeface="Calibri"/>
                <a:cs typeface="Calibri"/>
              </a:rPr>
              <a:t> chiens</a:t>
            </a:r>
            <a:r>
              <a:rPr sz="2400" spc="26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(chow-chow,</a:t>
            </a:r>
            <a:r>
              <a:rPr sz="2400" spc="2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bobtails…)</a:t>
            </a:r>
            <a:r>
              <a:rPr sz="2400" spc="27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et</a:t>
            </a:r>
            <a:r>
              <a:rPr sz="2400" spc="2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même,</a:t>
            </a:r>
            <a:r>
              <a:rPr sz="2400" spc="2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</a:t>
            </a:r>
            <a:r>
              <a:rPr sz="2400" spc="28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berger</a:t>
            </a:r>
            <a:r>
              <a:rPr sz="2400" spc="27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Allemands,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et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certaines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races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chat,</a:t>
            </a:r>
            <a:r>
              <a:rPr sz="2400" spc="-10" dirty="0">
                <a:latin typeface="Calibri"/>
                <a:cs typeface="Calibri"/>
              </a:rPr>
              <a:t> comme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</a:t>
            </a:r>
            <a:r>
              <a:rPr sz="2400" spc="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persan.</a:t>
            </a:r>
            <a:endParaRPr sz="2400">
              <a:latin typeface="Calibri"/>
              <a:cs typeface="Calibri"/>
            </a:endParaRPr>
          </a:p>
          <a:p>
            <a:pPr marL="215265" algn="just">
              <a:lnSpc>
                <a:spcPct val="100000"/>
              </a:lnSpc>
            </a:pP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NB</a:t>
            </a:r>
            <a:r>
              <a:rPr sz="2400" i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r>
              <a:rPr sz="2400" i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400" i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FF0000"/>
                </a:solidFill>
                <a:latin typeface="Calibri"/>
                <a:cs typeface="Calibri"/>
              </a:rPr>
              <a:t>éviter</a:t>
            </a:r>
            <a:r>
              <a:rPr sz="2400" i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FF0000"/>
                </a:solidFill>
                <a:latin typeface="Calibri"/>
                <a:cs typeface="Calibri"/>
              </a:rPr>
              <a:t>chez</a:t>
            </a:r>
            <a:r>
              <a:rPr sz="2400" i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les</a:t>
            </a:r>
            <a:r>
              <a:rPr sz="2400" i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chiens</a:t>
            </a:r>
            <a:r>
              <a:rPr sz="2400" i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à</a:t>
            </a:r>
            <a:r>
              <a:rPr sz="2400" i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poils</a:t>
            </a:r>
            <a:r>
              <a:rPr sz="2400" i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durs</a:t>
            </a:r>
            <a:r>
              <a:rPr sz="2400" i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FF0000"/>
                </a:solidFill>
                <a:latin typeface="Calibri"/>
                <a:cs typeface="Calibri"/>
              </a:rPr>
              <a:t>comme</a:t>
            </a:r>
            <a:r>
              <a:rPr sz="2400" i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les</a:t>
            </a:r>
            <a:r>
              <a:rPr sz="2400" i="1" spc="-5" dirty="0">
                <a:solidFill>
                  <a:srgbClr val="FF0000"/>
                </a:solidFill>
                <a:latin typeface="Calibri"/>
                <a:cs typeface="Calibri"/>
              </a:rPr>
              <a:t> Schnauzers.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100">
              <a:latin typeface="Calibri"/>
              <a:cs typeface="Calibri"/>
            </a:endParaRPr>
          </a:p>
          <a:p>
            <a:pPr marL="354965" marR="6350" indent="-34290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54965" algn="l"/>
                <a:tab pos="355600" algn="l"/>
                <a:tab pos="1525270" algn="l"/>
                <a:tab pos="2014855" algn="l"/>
                <a:tab pos="3263900" algn="l"/>
                <a:tab pos="3665220" algn="l"/>
                <a:tab pos="4154170" algn="l"/>
                <a:tab pos="5298440" algn="l"/>
                <a:tab pos="5861050" algn="l"/>
                <a:tab pos="6330315" algn="l"/>
                <a:tab pos="7014845" algn="l"/>
              </a:tabLst>
            </a:pPr>
            <a:r>
              <a:rPr sz="2400" dirty="0">
                <a:latin typeface="Calibri"/>
                <a:cs typeface="Calibri"/>
              </a:rPr>
              <a:t>Elimi</a:t>
            </a:r>
            <a:r>
              <a:rPr sz="2400" spc="-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er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l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squ</a:t>
            </a:r>
            <a:r>
              <a:rPr sz="2400" dirty="0">
                <a:latin typeface="Calibri"/>
                <a:cs typeface="Calibri"/>
              </a:rPr>
              <a:t>am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0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l</a:t>
            </a:r>
            <a:r>
              <a:rPr sz="2400" spc="5" dirty="0">
                <a:latin typeface="Calibri"/>
                <a:cs typeface="Calibri"/>
              </a:rPr>
              <a:t>e</a:t>
            </a:r>
            <a:r>
              <a:rPr sz="2400" dirty="0">
                <a:latin typeface="Calibri"/>
                <a:cs typeface="Calibri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5" dirty="0">
                <a:latin typeface="Calibri"/>
                <a:cs typeface="Calibri"/>
              </a:rPr>
              <a:t>c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spc="-15" dirty="0">
                <a:latin typeface="Calibri"/>
                <a:cs typeface="Calibri"/>
              </a:rPr>
              <a:t>u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spc="-10" dirty="0">
                <a:latin typeface="Calibri"/>
                <a:cs typeface="Calibri"/>
              </a:rPr>
              <a:t>e</a:t>
            </a:r>
            <a:r>
              <a:rPr sz="2400" spc="-5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p</a:t>
            </a:r>
            <a:r>
              <a:rPr sz="2400" dirty="0">
                <a:latin typeface="Calibri"/>
                <a:cs typeface="Calibri"/>
              </a:rPr>
              <a:t>ar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Calibri"/>
                <a:cs typeface="Calibri"/>
              </a:rPr>
              <a:t>u</a:t>
            </a:r>
            <a:r>
              <a:rPr sz="2400" dirty="0">
                <a:latin typeface="Calibri"/>
                <a:cs typeface="Calibri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5" dirty="0">
                <a:latin typeface="Calibri"/>
                <a:cs typeface="Calibri"/>
              </a:rPr>
              <a:t>b</a:t>
            </a:r>
            <a:r>
              <a:rPr sz="2400" dirty="0">
                <a:latin typeface="Calibri"/>
                <a:cs typeface="Calibri"/>
              </a:rPr>
              <a:t>ain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(</a:t>
            </a:r>
            <a:r>
              <a:rPr sz="2400" spc="-5" dirty="0">
                <a:latin typeface="Calibri"/>
                <a:cs typeface="Calibri"/>
              </a:rPr>
              <a:t>sh</a:t>
            </a:r>
            <a:r>
              <a:rPr sz="2400" spc="-15" dirty="0">
                <a:latin typeface="Calibri"/>
                <a:cs typeface="Calibri"/>
              </a:rPr>
              <a:t>a</a:t>
            </a:r>
            <a:r>
              <a:rPr sz="2400" dirty="0">
                <a:latin typeface="Calibri"/>
                <a:cs typeface="Calibri"/>
              </a:rPr>
              <a:t>m</a:t>
            </a:r>
            <a:r>
              <a:rPr sz="2400" spc="-5" dirty="0">
                <a:latin typeface="Calibri"/>
                <a:cs typeface="Calibri"/>
              </a:rPr>
              <a:t>p</a:t>
            </a:r>
            <a:r>
              <a:rPr sz="2400" spc="-1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-5" dirty="0">
                <a:latin typeface="Calibri"/>
                <a:cs typeface="Calibri"/>
              </a:rPr>
              <a:t>ng 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Calibri"/>
                <a:cs typeface="Calibri"/>
              </a:rPr>
              <a:t>émollient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ou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anti-séborrhéique).</a:t>
            </a:r>
            <a:endParaRPr sz="2400">
              <a:latin typeface="Calibri"/>
              <a:cs typeface="Calibri"/>
            </a:endParaRPr>
          </a:p>
          <a:p>
            <a:pPr marL="354965" marR="5715" indent="-342900">
              <a:lnSpc>
                <a:spcPct val="100000"/>
              </a:lnSpc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400" spc="-20" dirty="0">
                <a:latin typeface="Calibri"/>
                <a:cs typeface="Calibri"/>
              </a:rPr>
              <a:t>Faire</a:t>
            </a:r>
            <a:r>
              <a:rPr sz="2400" spc="2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des</a:t>
            </a:r>
            <a:r>
              <a:rPr sz="2400" spc="229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bains</a:t>
            </a:r>
            <a:r>
              <a:rPr sz="2400" spc="229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généraux,</a:t>
            </a:r>
            <a:r>
              <a:rPr sz="2400" spc="23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lors</a:t>
            </a:r>
            <a:r>
              <a:rPr sz="2400" spc="229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</a:t>
            </a:r>
            <a:r>
              <a:rPr sz="2400" spc="2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</a:t>
            </a:r>
            <a:r>
              <a:rPr sz="2400" spc="2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pathologie</a:t>
            </a:r>
            <a:r>
              <a:rPr sz="2400" spc="2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extensive</a:t>
            </a:r>
            <a:r>
              <a:rPr sz="2400" spc="2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ou</a:t>
            </a:r>
            <a:r>
              <a:rPr sz="2400" spc="229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des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compresses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localement,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pour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hydrater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la </a:t>
            </a:r>
            <a:r>
              <a:rPr sz="2400" spc="-10" dirty="0">
                <a:latin typeface="Calibri"/>
                <a:cs typeface="Calibri"/>
              </a:rPr>
              <a:t>couche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cornée.</a:t>
            </a:r>
            <a:endParaRPr sz="2400">
              <a:latin typeface="Calibri"/>
              <a:cs typeface="Calibri"/>
            </a:endParaRPr>
          </a:p>
          <a:p>
            <a:pPr marL="12700" marR="5080" indent="68580">
              <a:lnSpc>
                <a:spcPct val="100000"/>
              </a:lnSpc>
            </a:pP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NB</a:t>
            </a:r>
            <a:r>
              <a:rPr sz="2400" i="1" spc="3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r>
              <a:rPr sz="2400" i="1" spc="3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FF0000"/>
                </a:solidFill>
                <a:latin typeface="Calibri"/>
                <a:cs typeface="Calibri"/>
              </a:rPr>
              <a:t>Le</a:t>
            </a:r>
            <a:r>
              <a:rPr sz="2400" i="1" spc="3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FF0000"/>
                </a:solidFill>
                <a:latin typeface="Calibri"/>
                <a:cs typeface="Calibri"/>
              </a:rPr>
              <a:t>cas</a:t>
            </a:r>
            <a:r>
              <a:rPr sz="2400" i="1" spc="3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des</a:t>
            </a:r>
            <a:r>
              <a:rPr sz="2400" i="1" spc="3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FF0000"/>
                </a:solidFill>
                <a:latin typeface="Calibri"/>
                <a:cs typeface="Calibri"/>
              </a:rPr>
              <a:t>acaricides,</a:t>
            </a:r>
            <a:r>
              <a:rPr sz="2400" i="1" spc="3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FF0000"/>
                </a:solidFill>
                <a:latin typeface="Calibri"/>
                <a:cs typeface="Calibri"/>
              </a:rPr>
              <a:t>nécessitent</a:t>
            </a:r>
            <a:r>
              <a:rPr sz="2400" i="1" spc="3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2400" i="1" spc="3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spc="-5" dirty="0">
                <a:solidFill>
                  <a:srgbClr val="FF0000"/>
                </a:solidFill>
                <a:latin typeface="Calibri"/>
                <a:cs typeface="Calibri"/>
              </a:rPr>
              <a:t>traiter</a:t>
            </a:r>
            <a:r>
              <a:rPr sz="2400" i="1" spc="3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la</a:t>
            </a:r>
            <a:r>
              <a:rPr sz="2400" i="1" spc="3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spc="-15" dirty="0">
                <a:solidFill>
                  <a:srgbClr val="FF0000"/>
                </a:solidFill>
                <a:latin typeface="Calibri"/>
                <a:cs typeface="Calibri"/>
              </a:rPr>
              <a:t>totalité</a:t>
            </a:r>
            <a:r>
              <a:rPr sz="2400" i="1" spc="3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2400" i="1" spc="3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la </a:t>
            </a:r>
            <a:r>
              <a:rPr sz="2400" i="1" spc="-5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FF0000"/>
                </a:solidFill>
                <a:latin typeface="Calibri"/>
                <a:cs typeface="Calibri"/>
              </a:rPr>
              <a:t>surface</a:t>
            </a:r>
            <a:r>
              <a:rPr sz="2400" i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FF0000"/>
                </a:solidFill>
                <a:latin typeface="Calibri"/>
                <a:cs typeface="Calibri"/>
              </a:rPr>
              <a:t>du</a:t>
            </a:r>
            <a:r>
              <a:rPr sz="2400" i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FF0000"/>
                </a:solidFill>
                <a:latin typeface="Calibri"/>
                <a:cs typeface="Calibri"/>
              </a:rPr>
              <a:t>corps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74073" y="1984248"/>
            <a:ext cx="9144000" cy="5222875"/>
            <a:chOff x="774073" y="1984248"/>
            <a:chExt cx="9144000" cy="5222875"/>
          </a:xfrm>
        </p:grpSpPr>
        <p:sp>
          <p:nvSpPr>
            <p:cNvPr id="3" name="object 3"/>
            <p:cNvSpPr/>
            <p:nvPr/>
          </p:nvSpPr>
          <p:spPr>
            <a:xfrm>
              <a:off x="926473" y="1984248"/>
              <a:ext cx="8833485" cy="1793875"/>
            </a:xfrm>
            <a:custGeom>
              <a:avLst/>
              <a:gdLst/>
              <a:ahLst/>
              <a:cxnLst/>
              <a:rect l="l" t="t" r="r" b="b"/>
              <a:pathLst>
                <a:path w="8833485" h="1793875">
                  <a:moveTo>
                    <a:pt x="0" y="0"/>
                  </a:moveTo>
                  <a:lnTo>
                    <a:pt x="0" y="1793748"/>
                  </a:lnTo>
                  <a:lnTo>
                    <a:pt x="8833104" y="1793748"/>
                  </a:lnTo>
                  <a:lnTo>
                    <a:pt x="88331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74073" y="3777996"/>
              <a:ext cx="9144000" cy="3429000"/>
            </a:xfrm>
            <a:custGeom>
              <a:avLst/>
              <a:gdLst/>
              <a:ahLst/>
              <a:cxnLst/>
              <a:rect l="l" t="t" r="r" b="b"/>
              <a:pathLst>
                <a:path w="9144000" h="3429000">
                  <a:moveTo>
                    <a:pt x="0" y="0"/>
                  </a:moveTo>
                  <a:lnTo>
                    <a:pt x="0" y="3428999"/>
                  </a:lnTo>
                  <a:lnTo>
                    <a:pt x="9143999" y="3428999"/>
                  </a:lnTo>
                  <a:lnTo>
                    <a:pt x="91439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6473" y="3777996"/>
              <a:ext cx="8833485" cy="3252470"/>
            </a:xfrm>
            <a:custGeom>
              <a:avLst/>
              <a:gdLst/>
              <a:ahLst/>
              <a:cxnLst/>
              <a:rect l="l" t="t" r="r" b="b"/>
              <a:pathLst>
                <a:path w="8833485" h="3252470">
                  <a:moveTo>
                    <a:pt x="8833103" y="3252215"/>
                  </a:moveTo>
                  <a:lnTo>
                    <a:pt x="8833103" y="0"/>
                  </a:lnTo>
                  <a:lnTo>
                    <a:pt x="0" y="0"/>
                  </a:lnTo>
                  <a:lnTo>
                    <a:pt x="0" y="3252215"/>
                  </a:lnTo>
                  <a:lnTo>
                    <a:pt x="8833103" y="3252215"/>
                  </a:lnTo>
                  <a:close/>
                </a:path>
              </a:pathLst>
            </a:custGeom>
            <a:solidFill>
              <a:srgbClr val="CCD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2950">
              <a:latin typeface="Times New Roman"/>
              <a:cs typeface="Times New Roman"/>
            </a:endParaRPr>
          </a:p>
          <a:p>
            <a:pPr marL="261620">
              <a:lnSpc>
                <a:spcPct val="100000"/>
              </a:lnSpc>
              <a:tabLst>
                <a:tab pos="2759710" algn="l"/>
              </a:tabLst>
            </a:pPr>
            <a:r>
              <a:rPr sz="2800" spc="-5" dirty="0"/>
              <a:t>1.</a:t>
            </a:r>
            <a:r>
              <a:rPr sz="2800" spc="-210" dirty="0"/>
              <a:t> </a:t>
            </a:r>
            <a:r>
              <a:rPr sz="2800" u="heavy" spc="-25" dirty="0">
                <a:uFill>
                  <a:solidFill>
                    <a:srgbClr val="FFFFFF"/>
                  </a:solidFill>
                </a:uFill>
              </a:rPr>
              <a:t>Traitements</a:t>
            </a:r>
            <a:r>
              <a:rPr sz="2800" b="0" u="heavy" spc="-25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2800" u="heavy" spc="-10" dirty="0">
                <a:uFill>
                  <a:solidFill>
                    <a:srgbClr val="FFFFFF"/>
                  </a:solidFill>
                </a:uFill>
              </a:rPr>
              <a:t>topiques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75900" y="2072131"/>
            <a:ext cx="8267700" cy="45675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1.3.</a:t>
            </a:r>
            <a:r>
              <a:rPr sz="2200" b="1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Inconvénients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1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99085" algn="l"/>
              </a:tabLst>
            </a:pP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000" b="1" i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Les</a:t>
            </a:r>
            <a:r>
              <a:rPr sz="2000" b="1" i="1" u="heavy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i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organochlorés</a:t>
            </a:r>
            <a:r>
              <a:rPr sz="2000" b="1" i="1" spc="3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(Le</a:t>
            </a:r>
            <a:r>
              <a:rPr sz="2000" b="1" spc="-5" dirty="0">
                <a:solidFill>
                  <a:srgbClr val="FF0000"/>
                </a:solidFill>
                <a:latin typeface="Calibri"/>
                <a:cs typeface="Calibri"/>
              </a:rPr>
              <a:t> Lindane)</a:t>
            </a: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1680"/>
              </a:spcBef>
              <a:buFont typeface="Wingdings"/>
              <a:buChar char=""/>
              <a:tabLst>
                <a:tab pos="355600" algn="l"/>
              </a:tabLst>
            </a:pPr>
            <a:r>
              <a:rPr sz="2000" spc="-5" dirty="0">
                <a:latin typeface="Calibri"/>
                <a:cs typeface="Calibri"/>
              </a:rPr>
              <a:t>Ce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sont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des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produits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très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rémanents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(ne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sont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pas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utilisés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chez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les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animaux </a:t>
            </a:r>
            <a:r>
              <a:rPr sz="2000" spc="-43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boucherie, </a:t>
            </a:r>
            <a:r>
              <a:rPr sz="2000" dirty="0">
                <a:latin typeface="Calibri"/>
                <a:cs typeface="Calibri"/>
              </a:rPr>
              <a:t>à </a:t>
            </a:r>
            <a:r>
              <a:rPr sz="2000" spc="-5" dirty="0">
                <a:latin typeface="Calibri"/>
                <a:cs typeface="Calibri"/>
              </a:rPr>
              <a:t>cause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des </a:t>
            </a:r>
            <a:r>
              <a:rPr sz="2000" spc="-5" dirty="0">
                <a:latin typeface="Calibri"/>
                <a:cs typeface="Calibri"/>
              </a:rPr>
              <a:t>résidus,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dans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les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tissus).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950">
              <a:latin typeface="Calibri"/>
              <a:cs typeface="Calibri"/>
            </a:endParaRPr>
          </a:p>
          <a:p>
            <a:pPr marL="354965" marR="6350" indent="-34290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54965" algn="l"/>
                <a:tab pos="355600" algn="l"/>
                <a:tab pos="7446645" algn="l"/>
              </a:tabLst>
            </a:pPr>
            <a:r>
              <a:rPr sz="2000" spc="-5" dirty="0">
                <a:latin typeface="Calibri"/>
                <a:cs typeface="Calibri"/>
              </a:rPr>
              <a:t>Un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délai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d’attente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3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ans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été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fixé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par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la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législation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européenne</a:t>
            </a:r>
            <a:r>
              <a:rPr sz="2000" spc="-5" dirty="0">
                <a:latin typeface="Times New Roman"/>
                <a:cs typeface="Times New Roman"/>
              </a:rPr>
              <a:t>	</a:t>
            </a:r>
            <a:r>
              <a:rPr sz="2000" spc="-15" dirty="0">
                <a:latin typeface="Calibri"/>
                <a:cs typeface="Calibri"/>
              </a:rPr>
              <a:t>entre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le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traitement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et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l’abattage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animaux de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boucherie.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Wingdings"/>
              <a:buChar char=""/>
            </a:pPr>
            <a:endParaRPr sz="19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spc="-5" dirty="0">
                <a:latin typeface="Calibri"/>
                <a:cs typeface="Calibri"/>
              </a:rPr>
              <a:t>Ils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 </a:t>
            </a:r>
            <a:r>
              <a:rPr sz="2000" spc="-10" dirty="0">
                <a:latin typeface="Calibri"/>
                <a:cs typeface="Calibri"/>
              </a:rPr>
              <a:t>sont </a:t>
            </a:r>
            <a:r>
              <a:rPr sz="2000" spc="-5" dirty="0">
                <a:latin typeface="Calibri"/>
                <a:cs typeface="Calibri"/>
              </a:rPr>
              <a:t>utilisés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que</a:t>
            </a:r>
            <a:r>
              <a:rPr sz="2000" spc="-10" dirty="0">
                <a:latin typeface="Calibri"/>
                <a:cs typeface="Calibri"/>
              </a:rPr>
              <a:t> chez </a:t>
            </a:r>
            <a:r>
              <a:rPr sz="2000" spc="-5" dirty="0">
                <a:latin typeface="Calibri"/>
                <a:cs typeface="Calibri"/>
              </a:rPr>
              <a:t>les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animaux de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compagnie.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Wingdings"/>
              <a:buChar char=""/>
            </a:pPr>
            <a:endParaRPr sz="19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spc="-5" dirty="0">
                <a:latin typeface="Calibri"/>
                <a:cs typeface="Calibri"/>
              </a:rPr>
              <a:t>Ils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sont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toxiques </a:t>
            </a:r>
            <a:r>
              <a:rPr sz="2000" dirty="0">
                <a:latin typeface="Calibri"/>
                <a:cs typeface="Calibri"/>
              </a:rPr>
              <a:t>pour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les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chats.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Wingdings"/>
              <a:buChar char=""/>
            </a:pPr>
            <a:endParaRPr sz="19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spc="-5" dirty="0">
                <a:latin typeface="Calibri"/>
                <a:cs typeface="Calibri"/>
              </a:rPr>
              <a:t>Il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faut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traiter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les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jeunes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chiens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avec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le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Lindane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par </a:t>
            </a:r>
            <a:r>
              <a:rPr sz="2000" spc="-5" dirty="0">
                <a:latin typeface="Calibri"/>
                <a:cs typeface="Calibri"/>
              </a:rPr>
              <a:t>moitiés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corps.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6473" y="501395"/>
            <a:ext cx="8815070" cy="1347470"/>
          </a:xfrm>
          <a:prstGeom prst="rect">
            <a:avLst/>
          </a:prstGeom>
          <a:solidFill>
            <a:srgbClr val="524848"/>
          </a:solidFill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2950">
              <a:latin typeface="Times New Roman"/>
              <a:cs typeface="Times New Roman"/>
            </a:endParaRPr>
          </a:p>
          <a:p>
            <a:pPr marL="261620">
              <a:lnSpc>
                <a:spcPct val="100000"/>
              </a:lnSpc>
              <a:tabLst>
                <a:tab pos="2759710" algn="l"/>
              </a:tabLst>
            </a:pPr>
            <a:r>
              <a:rPr sz="2800" spc="-5" dirty="0"/>
              <a:t>1.</a:t>
            </a:r>
            <a:r>
              <a:rPr sz="2800" spc="-210" dirty="0"/>
              <a:t> </a:t>
            </a:r>
            <a:r>
              <a:rPr sz="2800" u="heavy" spc="-25" dirty="0">
                <a:uFill>
                  <a:solidFill>
                    <a:srgbClr val="FFFFFF"/>
                  </a:solidFill>
                </a:uFill>
              </a:rPr>
              <a:t>Traitements</a:t>
            </a:r>
            <a:r>
              <a:rPr sz="2800" b="0" u="heavy" spc="-25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2800" u="heavy" spc="-10" dirty="0">
                <a:uFill>
                  <a:solidFill>
                    <a:srgbClr val="FFFFFF"/>
                  </a:solidFill>
                </a:uFill>
              </a:rPr>
              <a:t>topiques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75900" y="2072131"/>
            <a:ext cx="8265795" cy="4232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1.3.</a:t>
            </a:r>
            <a:r>
              <a:rPr sz="2200" b="1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2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Inconvénients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1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354965" algn="l"/>
              </a:tabLst>
            </a:pP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20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000" b="1" i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Les</a:t>
            </a:r>
            <a:r>
              <a:rPr sz="2000" b="1" i="1" u="heavy" spc="-6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i="1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organophosphorés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Font typeface="Wingdings"/>
              <a:buChar char=""/>
              <a:tabLst>
                <a:tab pos="355600" algn="l"/>
              </a:tabLst>
            </a:pPr>
            <a:r>
              <a:rPr sz="2000" spc="-10" dirty="0">
                <a:latin typeface="Calibri"/>
                <a:cs typeface="Calibri"/>
              </a:rPr>
              <a:t>sont </a:t>
            </a:r>
            <a:r>
              <a:rPr sz="2000" spc="-5" dirty="0">
                <a:latin typeface="Calibri"/>
                <a:cs typeface="Calibri"/>
              </a:rPr>
              <a:t>moins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rémanents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(métabolisés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très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rapidement)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9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b="1" dirty="0">
                <a:latin typeface="Calibri"/>
                <a:cs typeface="Calibri"/>
              </a:rPr>
              <a:t>Le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dimpylate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(Dympigat (N.D.-V) </a:t>
            </a:r>
            <a:r>
              <a:rPr sz="2000" spc="-10" dirty="0">
                <a:latin typeface="Calibri"/>
                <a:cs typeface="Calibri"/>
              </a:rPr>
              <a:t>est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toxique </a:t>
            </a:r>
            <a:r>
              <a:rPr sz="2000" dirty="0">
                <a:latin typeface="Calibri"/>
                <a:cs typeface="Calibri"/>
              </a:rPr>
              <a:t>pour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le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chat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318770" algn="l"/>
              </a:tabLst>
            </a:pPr>
            <a:r>
              <a:rPr sz="2000" b="1" dirty="0">
                <a:latin typeface="Calibri"/>
                <a:cs typeface="Calibri"/>
              </a:rPr>
              <a:t>-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b="1" i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Les</a:t>
            </a:r>
            <a:r>
              <a:rPr sz="2000" b="1" i="1" u="heavy" spc="-4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2000" b="1" i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Formamidines</a:t>
            </a:r>
            <a:endParaRPr sz="2000">
              <a:latin typeface="Calibri"/>
              <a:cs typeface="Calibri"/>
            </a:endParaRPr>
          </a:p>
          <a:p>
            <a:pPr marL="354965" marR="5080" indent="-342900">
              <a:lnSpc>
                <a:spcPct val="100000"/>
              </a:lnSpc>
              <a:spcBef>
                <a:spcPts val="1680"/>
              </a:spcBef>
              <a:buFont typeface="Wingdings"/>
              <a:buChar char=""/>
              <a:tabLst>
                <a:tab pos="355600" algn="l"/>
                <a:tab pos="3168650" algn="l"/>
              </a:tabLst>
            </a:pPr>
            <a:r>
              <a:rPr sz="2000" spc="-10" dirty="0">
                <a:latin typeface="Calibri"/>
                <a:cs typeface="Calibri"/>
              </a:rPr>
              <a:t>Sont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efficaces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contre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tous</a:t>
            </a:r>
            <a:r>
              <a:rPr sz="2000" spc="-10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Calibri"/>
                <a:cs typeface="Calibri"/>
              </a:rPr>
              <a:t>les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acariens,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et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représente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meilleur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traitement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la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démodécie,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(mais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souvent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hypnotiques).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b="1" spc="-50" dirty="0">
                <a:latin typeface="Calibri"/>
                <a:cs typeface="Calibri"/>
              </a:rPr>
              <a:t>L’Amitraz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est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contre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indiqué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chez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les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chevaux.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1330</Words>
  <Application>Microsoft Office PowerPoint</Application>
  <PresentationFormat>Personnalisé</PresentationFormat>
  <Paragraphs>285</Paragraphs>
  <Slides>32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33" baseType="lpstr">
      <vt:lpstr>Office Theme</vt:lpstr>
      <vt:lpstr>TRAITEMENTS  DES GALES ET DE LA DEMODECIE</vt:lpstr>
      <vt:lpstr>PLAN</vt:lpstr>
      <vt:lpstr>Présentation PowerPoint</vt:lpstr>
      <vt:lpstr>1. Traitements topiques</vt:lpstr>
      <vt:lpstr> 1. Traitements topiques</vt:lpstr>
      <vt:lpstr> 1. Traitements topiques</vt:lpstr>
      <vt:lpstr> 1. Traitements topiques</vt:lpstr>
      <vt:lpstr> 1. Traitements topiques</vt:lpstr>
      <vt:lpstr> 1. Traitements topiques</vt:lpstr>
      <vt:lpstr>2. Traitements systémiques</vt:lpstr>
      <vt:lpstr> 2.Traitements systémiques : Les molécules utilisées, sont :</vt:lpstr>
      <vt:lpstr> 2.Traitements systémiques : Les molécules utilisées, sont :</vt:lpstr>
      <vt:lpstr> 2.Traitements systémiques : Les molécules utilisées, sont :</vt:lpstr>
      <vt:lpstr> 2.Traitements systémiques : Les molécules utilisées, sont :</vt:lpstr>
      <vt:lpstr>Présentation PowerPoint</vt:lpstr>
      <vt:lpstr>Présentation PowerPoint</vt:lpstr>
      <vt:lpstr>3. Traitements des grands animaux</vt:lpstr>
      <vt:lpstr>Présentation PowerPoint</vt:lpstr>
      <vt:lpstr> 3.Traitement des grands animaux</vt:lpstr>
      <vt:lpstr> 3.Traitement des grands animaux</vt:lpstr>
      <vt:lpstr>4. Traitement des carnivores</vt:lpstr>
      <vt:lpstr>Présentation PowerPoint</vt:lpstr>
      <vt:lpstr> 4.Traitement des carnivores</vt:lpstr>
      <vt:lpstr>Présentation PowerPoint</vt:lpstr>
      <vt:lpstr> 4.Traitement des carnivores</vt:lpstr>
      <vt:lpstr> 4.Traitement des carnivores</vt:lpstr>
      <vt:lpstr>Présentation PowerPoint</vt:lpstr>
      <vt:lpstr> 4.Traitement des carnivores</vt:lpstr>
      <vt:lpstr> 4.Traitement des carnivores</vt:lpstr>
      <vt:lpstr> 4.Traitement des carnivores</vt:lpstr>
      <vt:lpstr>5. Prophylaxie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(Microsoft PowerPoint - Traitement des gales et de la démodécie [Lecture seule])</dc:title>
  <dc:creator>fatima zohra</dc:creator>
  <cp:lastModifiedBy>ms</cp:lastModifiedBy>
  <cp:revision>1</cp:revision>
  <dcterms:created xsi:type="dcterms:W3CDTF">2022-11-24T10:08:22Z</dcterms:created>
  <dcterms:modified xsi:type="dcterms:W3CDTF">2022-11-24T10:09:04Z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2022-11-17T00:00:00Z</vt:filetime>
  </property>
  <property fmtid="{D5CDD505-2E9C-101B-9397-08002B2CF9AE}" pid="3" name="Creator">
    <vt:lpwstr>PDF24 Creator</vt:lpwstr>
  </property>
  <property fmtid="{D5CDD505-2E9C-101B-9397-08002B2CF9AE}" pid="4" name="LastSaved">
    <vt:filetime>2022-11-24T00:00:00Z</vt:filetime>
  </property>
</Properties>
</file>