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93" r:id="rId3"/>
    <p:sldId id="294" r:id="rId4"/>
    <p:sldId id="299" r:id="rId5"/>
    <p:sldId id="300" r:id="rId6"/>
    <p:sldId id="30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63F206-6336-4A39-AB12-CB7E1C892760}" type="datetimeFigureOut">
              <a:rPr lang="fr-FR" smtClean="0"/>
              <a:t>22/12/2022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791CCB-61B0-49A6-BC4D-C3D5A83CC0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9261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58876-CB23-4D68-B899-425F36899FF9}" type="datetimeFigureOut">
              <a:rPr lang="fr-FR" smtClean="0"/>
              <a:t>22/12/2022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DEE-59A3-470D-89AD-90FC75C59E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9707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58876-CB23-4D68-B899-425F36899FF9}" type="datetimeFigureOut">
              <a:rPr lang="fr-FR" smtClean="0"/>
              <a:t>22/12/2022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DEE-59A3-470D-89AD-90FC75C59E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082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58876-CB23-4D68-B899-425F36899FF9}" type="datetimeFigureOut">
              <a:rPr lang="fr-FR" smtClean="0"/>
              <a:t>22/12/2022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DEE-59A3-470D-89AD-90FC75C59E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708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58876-CB23-4D68-B899-425F36899FF9}" type="datetimeFigureOut">
              <a:rPr lang="fr-FR" smtClean="0"/>
              <a:t>22/12/2022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DEE-59A3-470D-89AD-90FC75C59E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6611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58876-CB23-4D68-B899-425F36899FF9}" type="datetimeFigureOut">
              <a:rPr lang="fr-FR" smtClean="0"/>
              <a:t>22/12/2022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DEE-59A3-470D-89AD-90FC75C59E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419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58876-CB23-4D68-B899-425F36899FF9}" type="datetimeFigureOut">
              <a:rPr lang="fr-FR" smtClean="0"/>
              <a:t>22/12/2022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DEE-59A3-470D-89AD-90FC75C59E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480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58876-CB23-4D68-B899-425F36899FF9}" type="datetimeFigureOut">
              <a:rPr lang="fr-FR" smtClean="0"/>
              <a:t>22/12/2022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DEE-59A3-470D-89AD-90FC75C59E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2908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58876-CB23-4D68-B899-425F36899FF9}" type="datetimeFigureOut">
              <a:rPr lang="fr-FR" smtClean="0"/>
              <a:t>22/12/2022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DEE-59A3-470D-89AD-90FC75C59E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347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58876-CB23-4D68-B899-425F36899FF9}" type="datetimeFigureOut">
              <a:rPr lang="fr-FR" smtClean="0"/>
              <a:t>22/12/2022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DEE-59A3-470D-89AD-90FC75C59E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5190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58876-CB23-4D68-B899-425F36899FF9}" type="datetimeFigureOut">
              <a:rPr lang="fr-FR" smtClean="0"/>
              <a:t>22/12/2022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DEE-59A3-470D-89AD-90FC75C59E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179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58876-CB23-4D68-B899-425F36899FF9}" type="datetimeFigureOut">
              <a:rPr lang="fr-FR" smtClean="0"/>
              <a:t>22/12/2022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DEE-59A3-470D-89AD-90FC75C59E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5373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58876-CB23-4D68-B899-425F36899FF9}" type="datetimeFigureOut">
              <a:rPr lang="fr-FR" smtClean="0"/>
              <a:t>22/12/2022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DADEE-59A3-470D-89AD-90FC75C59E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999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83768" y="1196752"/>
            <a:ext cx="3384376" cy="749945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 fontScale="90000"/>
          </a:bodyPr>
          <a:lstStyle/>
          <a:p>
            <a:r>
              <a:rPr lang="fr-FR" sz="5400" dirty="0" smtClean="0">
                <a:latin typeface="Algerian" pitchFamily="82" charset="0"/>
              </a:rPr>
              <a:t>TP 9</a:t>
            </a:r>
            <a:endParaRPr lang="fr-FR" sz="5400" dirty="0">
              <a:latin typeface="Algerian" pitchFamily="82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2492896"/>
            <a:ext cx="6400800" cy="1752600"/>
          </a:xfr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Light" pitchFamily="34" charset="0"/>
              </a:rPr>
              <a:t>Etude de l’ordre des</a:t>
            </a:r>
          </a:p>
          <a:p>
            <a:r>
              <a:rPr lang="fr-F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Light" pitchFamily="34" charset="0"/>
              </a:rPr>
              <a:t>Ixodida</a:t>
            </a:r>
            <a:endParaRPr lang="fr-F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Light" pitchFamily="34" charset="0"/>
            </a:endParaRPr>
          </a:p>
          <a:p>
            <a:endParaRPr lang="fr-FR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Light" pitchFamily="34" charset="0"/>
            </a:endParaRPr>
          </a:p>
          <a:p>
            <a:endParaRPr lang="fr-F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Light" pitchFamily="34" charset="0"/>
            </a:endParaRPr>
          </a:p>
          <a:p>
            <a:endParaRPr lang="fr-F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60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472502"/>
            <a:ext cx="1610890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fr-FR" sz="3200" dirty="0" err="1" smtClean="0"/>
              <a:t>Argasina</a:t>
            </a:r>
            <a:endParaRPr lang="fr-FR" sz="3200" dirty="0"/>
          </a:p>
        </p:txBody>
      </p:sp>
      <p:sp>
        <p:nvSpPr>
          <p:cNvPr id="10" name="Rectangle 9"/>
          <p:cNvSpPr/>
          <p:nvPr/>
        </p:nvSpPr>
        <p:spPr>
          <a:xfrm>
            <a:off x="161527" y="1916832"/>
            <a:ext cx="8802961" cy="33239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</a:rPr>
              <a:t>Rostre:</a:t>
            </a:r>
            <a:r>
              <a:rPr lang="fr-FR" sz="3200" dirty="0" smtClean="0"/>
              <a:t> </a:t>
            </a:r>
            <a:r>
              <a:rPr lang="fr-FR" sz="2400" dirty="0" smtClean="0"/>
              <a:t>rostre </a:t>
            </a:r>
            <a:r>
              <a:rPr lang="fr-FR" sz="2400" b="1" dirty="0"/>
              <a:t>ventral</a:t>
            </a:r>
            <a:r>
              <a:rPr lang="fr-FR" sz="2400" dirty="0"/>
              <a:t> chez la nymphe et </a:t>
            </a:r>
            <a:r>
              <a:rPr lang="fr-FR" sz="2400" dirty="0" smtClean="0"/>
              <a:t>l’adulte</a:t>
            </a:r>
            <a:r>
              <a:rPr lang="fr-FR" sz="3200" dirty="0"/>
              <a:t> (</a:t>
            </a:r>
            <a:r>
              <a:rPr lang="fr-FR" sz="2400" dirty="0"/>
              <a:t>infère)</a:t>
            </a:r>
            <a:r>
              <a:rPr lang="fr-FR" sz="2400" dirty="0" smtClean="0"/>
              <a:t>, </a:t>
            </a:r>
            <a:r>
              <a:rPr lang="fr-FR" sz="2400" b="1" dirty="0"/>
              <a:t>terminale </a:t>
            </a:r>
            <a:r>
              <a:rPr lang="fr-FR" sz="2400" dirty="0"/>
              <a:t>chez la larve</a:t>
            </a:r>
          </a:p>
          <a:p>
            <a:pPr lvl="0"/>
            <a:r>
              <a:rPr lang="fr-FR" sz="3200" b="1" dirty="0" smtClean="0">
                <a:solidFill>
                  <a:srgbClr val="FF0000"/>
                </a:solidFill>
              </a:rPr>
              <a:t>Ecusson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fr-FR" sz="2400" b="1" dirty="0" smtClean="0"/>
              <a:t>Ecusson dorsal absent </a:t>
            </a:r>
            <a:r>
              <a:rPr lang="fr-FR" sz="2400" dirty="0" smtClean="0"/>
              <a:t>(tiques molles)</a:t>
            </a:r>
          </a:p>
          <a:p>
            <a:pPr lvl="0"/>
            <a:r>
              <a:rPr lang="fr-FR" sz="2400" b="1" dirty="0" smtClean="0">
                <a:solidFill>
                  <a:srgbClr val="00B050"/>
                </a:solidFill>
              </a:rPr>
              <a:t>NB: Tégument non </a:t>
            </a:r>
            <a:r>
              <a:rPr lang="fr-FR" sz="2400" b="1" dirty="0" err="1" smtClean="0">
                <a:solidFill>
                  <a:srgbClr val="00B050"/>
                </a:solidFill>
              </a:rPr>
              <a:t>sclérifiés</a:t>
            </a:r>
            <a:r>
              <a:rPr lang="fr-FR" sz="2400" b="1" dirty="0" smtClean="0">
                <a:solidFill>
                  <a:srgbClr val="00B050"/>
                </a:solidFill>
              </a:rPr>
              <a:t> </a:t>
            </a:r>
            <a:endParaRPr lang="fr-FR" sz="2400" b="1" dirty="0">
              <a:solidFill>
                <a:srgbClr val="00B050"/>
              </a:solidFill>
            </a:endParaRPr>
          </a:p>
          <a:p>
            <a:pPr lvl="0"/>
            <a:r>
              <a:rPr lang="fr-FR" sz="3200" b="1" dirty="0" smtClean="0">
                <a:solidFill>
                  <a:srgbClr val="FF0000"/>
                </a:solidFill>
              </a:rPr>
              <a:t>Les pattes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b="1" dirty="0"/>
              <a:t>Les Pattes en un seul </a:t>
            </a:r>
            <a:r>
              <a:rPr lang="fr-FR" sz="2400" b="1" dirty="0" smtClean="0"/>
              <a:t>groupe</a:t>
            </a:r>
          </a:p>
          <a:p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2555776" y="57004"/>
            <a:ext cx="3860096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fr-FR" sz="4000" dirty="0" smtClean="0">
                <a:solidFill>
                  <a:srgbClr val="FF0000"/>
                </a:solidFill>
              </a:rPr>
              <a:t>Ordre des </a:t>
            </a:r>
            <a:r>
              <a:rPr lang="fr-FR" sz="4000" dirty="0" err="1" smtClean="0">
                <a:solidFill>
                  <a:srgbClr val="FF0000"/>
                </a:solidFill>
              </a:rPr>
              <a:t>Ixodida</a:t>
            </a:r>
            <a:endParaRPr lang="fr-FR" sz="4000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55576" y="1075463"/>
            <a:ext cx="2440092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fr-FR" sz="3200" dirty="0" smtClean="0"/>
              <a:t>Morphologie </a:t>
            </a:r>
            <a:endParaRPr lang="fr-FR" sz="3200" dirty="0"/>
          </a:p>
        </p:txBody>
      </p:sp>
      <p:sp>
        <p:nvSpPr>
          <p:cNvPr id="2" name="ZoneTexte 1"/>
          <p:cNvSpPr txBox="1"/>
          <p:nvPr/>
        </p:nvSpPr>
        <p:spPr>
          <a:xfrm>
            <a:off x="4482376" y="6453336"/>
            <a:ext cx="4626075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1600" dirty="0"/>
              <a:t>Ordre des </a:t>
            </a:r>
            <a:r>
              <a:rPr lang="fr-FR" sz="1600" dirty="0" err="1" smtClean="0"/>
              <a:t>Ixodida</a:t>
            </a:r>
            <a:r>
              <a:rPr lang="fr-FR" sz="1600" dirty="0" smtClean="0"/>
              <a:t> Pr. TITI. A TP.A3. année 2022-2023  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61633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153990" y="386548"/>
            <a:ext cx="1610890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fr-FR" sz="3200" dirty="0" err="1" smtClean="0"/>
              <a:t>Argasina</a:t>
            </a:r>
            <a:endParaRPr lang="fr-FR" sz="3200" dirty="0"/>
          </a:p>
        </p:txBody>
      </p:sp>
      <p:sp>
        <p:nvSpPr>
          <p:cNvPr id="10" name="Rectangle 9"/>
          <p:cNvSpPr/>
          <p:nvPr/>
        </p:nvSpPr>
        <p:spPr>
          <a:xfrm>
            <a:off x="153990" y="971323"/>
            <a:ext cx="8802961" cy="53245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</a:rPr>
              <a:t>Organes reproducteurs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b="1" dirty="0" smtClean="0"/>
              <a:t>Dimorphisme sexuel</a:t>
            </a:r>
            <a:r>
              <a:rPr lang="fr-FR" sz="2400" dirty="0" smtClean="0"/>
              <a:t> </a:t>
            </a:r>
            <a:r>
              <a:rPr lang="fr-FR" sz="2400" b="1" dirty="0" smtClean="0">
                <a:solidFill>
                  <a:srgbClr val="00B050"/>
                </a:solidFill>
              </a:rPr>
              <a:t>peu </a:t>
            </a:r>
            <a:r>
              <a:rPr lang="fr-FR" sz="2000" b="1" dirty="0" smtClean="0">
                <a:solidFill>
                  <a:srgbClr val="00B050"/>
                </a:solidFill>
              </a:rPr>
              <a:t>marqué</a:t>
            </a:r>
            <a:r>
              <a:rPr lang="fr-FR" sz="2000" dirty="0" smtClean="0"/>
              <a:t>(Femelle à peu prés de la même taille que le male )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fr-FR" sz="2400" b="1" dirty="0"/>
              <a:t>Orifice génital entre les pattes </a:t>
            </a:r>
            <a:r>
              <a:rPr lang="fr-FR" sz="2400" b="1" dirty="0" smtClean="0"/>
              <a:t>II</a:t>
            </a:r>
          </a:p>
          <a:p>
            <a:pPr lvl="0"/>
            <a:r>
              <a:rPr lang="fr-FR" sz="3200" b="1" dirty="0" smtClean="0">
                <a:solidFill>
                  <a:srgbClr val="FF0000"/>
                </a:solidFill>
              </a:rPr>
              <a:t>Les yeux </a:t>
            </a:r>
            <a:endParaRPr lang="fr-FR" sz="3200" b="1" dirty="0">
              <a:solidFill>
                <a:srgbClr val="FF000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b="1" dirty="0" smtClean="0"/>
              <a:t>Absence des yeux</a:t>
            </a:r>
            <a:r>
              <a:rPr lang="fr-FR" sz="2400" dirty="0" smtClean="0"/>
              <a:t>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fr-FR" sz="3200" b="1" dirty="0" smtClean="0">
                <a:solidFill>
                  <a:srgbClr val="FF0000"/>
                </a:solidFill>
              </a:rPr>
              <a:t>Les stigmates</a:t>
            </a:r>
            <a:endParaRPr lang="fr-FR" sz="3200" b="1" dirty="0">
              <a:solidFill>
                <a:srgbClr val="FF0000"/>
              </a:solidFill>
            </a:endParaRPr>
          </a:p>
          <a:p>
            <a:pPr marL="342900" lvl="0" indent="-342900">
              <a:buFont typeface="Wingdings" pitchFamily="2" charset="2"/>
              <a:buChar char="§"/>
            </a:pPr>
            <a:r>
              <a:rPr lang="fr-FR" sz="2400" b="1" dirty="0" smtClean="0"/>
              <a:t>Stigmates</a:t>
            </a:r>
            <a:r>
              <a:rPr lang="fr-FR" sz="2400" dirty="0" smtClean="0"/>
              <a:t> sans  </a:t>
            </a:r>
            <a:r>
              <a:rPr lang="fr-FR" sz="2400" b="1" dirty="0" err="1" smtClean="0">
                <a:solidFill>
                  <a:srgbClr val="00B050"/>
                </a:solidFill>
              </a:rPr>
              <a:t>péritrème</a:t>
            </a:r>
            <a:r>
              <a:rPr lang="fr-FR" sz="2400" b="1" dirty="0" smtClean="0">
                <a:solidFill>
                  <a:srgbClr val="00B050"/>
                </a:solidFill>
              </a:rPr>
              <a:t> </a:t>
            </a:r>
            <a:r>
              <a:rPr lang="fr-FR" sz="2400" dirty="0" smtClean="0"/>
              <a:t>(visibles entre la 3</a:t>
            </a:r>
            <a:r>
              <a:rPr lang="fr-FR" sz="2400" baseline="30000" dirty="0" smtClean="0"/>
              <a:t>ème</a:t>
            </a:r>
            <a:r>
              <a:rPr lang="fr-FR" sz="2400" dirty="0" smtClean="0"/>
              <a:t> la 4</a:t>
            </a:r>
            <a:r>
              <a:rPr lang="fr-FR" sz="2400" baseline="30000" dirty="0" smtClean="0"/>
              <a:t>ème</a:t>
            </a:r>
            <a:r>
              <a:rPr lang="fr-FR" sz="2400" dirty="0" smtClean="0"/>
              <a:t> paire </a:t>
            </a:r>
            <a:r>
              <a:rPr lang="fr-FR" sz="2400" dirty="0"/>
              <a:t>de pattes </a:t>
            </a:r>
            <a:r>
              <a:rPr lang="fr-FR" sz="2400" dirty="0" smtClean="0"/>
              <a:t>)</a:t>
            </a:r>
          </a:p>
          <a:p>
            <a:pPr lvl="0"/>
            <a:r>
              <a:rPr lang="fr-FR" sz="3200" b="1" dirty="0" smtClean="0">
                <a:solidFill>
                  <a:srgbClr val="FF0000"/>
                </a:solidFill>
              </a:rPr>
              <a:t>Autres caractéristiques</a:t>
            </a:r>
            <a:endParaRPr lang="fr-FR" sz="3200" b="1" dirty="0">
              <a:solidFill>
                <a:srgbClr val="FF0000"/>
              </a:solidFill>
            </a:endParaRPr>
          </a:p>
          <a:p>
            <a:pPr marL="342900" lvl="0" indent="-342900">
              <a:buFont typeface="Wingdings" pitchFamily="2" charset="2"/>
              <a:buChar char="§"/>
            </a:pPr>
            <a:r>
              <a:rPr lang="fr-FR" sz="2400" b="1" dirty="0" smtClean="0"/>
              <a:t>Repas </a:t>
            </a:r>
            <a:r>
              <a:rPr lang="fr-FR" sz="2400" dirty="0" smtClean="0"/>
              <a:t>:brefs</a:t>
            </a:r>
          </a:p>
          <a:p>
            <a:pPr marL="342900" lvl="0" indent="-342900">
              <a:buFont typeface="Courier New" pitchFamily="49" charset="0"/>
              <a:buChar char="o"/>
            </a:pPr>
            <a:r>
              <a:rPr lang="fr-FR" sz="2400" dirty="0" smtClean="0"/>
              <a:t>Un seul pour la larve et la nymphe</a:t>
            </a:r>
          </a:p>
          <a:p>
            <a:pPr marL="342900" lvl="0" indent="-342900">
              <a:buFont typeface="Courier New" pitchFamily="49" charset="0"/>
              <a:buChar char="o"/>
            </a:pPr>
            <a:r>
              <a:rPr lang="fr-FR" sz="2400" dirty="0" smtClean="0"/>
              <a:t>Plusieurs, pour l’adulte </a:t>
            </a:r>
            <a:r>
              <a:rPr lang="fr-FR" dirty="0"/>
              <a:t> 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555776" y="57004"/>
            <a:ext cx="3860096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fr-FR" sz="4000" dirty="0" smtClean="0">
                <a:solidFill>
                  <a:srgbClr val="FF0000"/>
                </a:solidFill>
              </a:rPr>
              <a:t>Ordre des </a:t>
            </a:r>
            <a:r>
              <a:rPr lang="fr-FR" sz="4000" dirty="0" err="1" smtClean="0">
                <a:solidFill>
                  <a:srgbClr val="FF0000"/>
                </a:solidFill>
              </a:rPr>
              <a:t>Ixodida</a:t>
            </a:r>
            <a:endParaRPr lang="fr-FR" sz="4000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482376" y="6453336"/>
            <a:ext cx="4626075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1600" dirty="0"/>
              <a:t>Ordre des </a:t>
            </a:r>
            <a:r>
              <a:rPr lang="fr-FR" sz="1600" dirty="0" err="1" smtClean="0"/>
              <a:t>Ixodida</a:t>
            </a:r>
            <a:r>
              <a:rPr lang="fr-FR" sz="1600" dirty="0" smtClean="0"/>
              <a:t> Pr. TITI. A TP.A3. année 2022-2023  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00844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13697" y="640167"/>
            <a:ext cx="1090107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fr-FR" sz="2400" dirty="0" err="1" smtClean="0"/>
              <a:t>Ixodina</a:t>
            </a:r>
            <a:endParaRPr lang="fr-FR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5940152" y="640166"/>
            <a:ext cx="1251946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fr-FR" sz="2400" dirty="0" err="1" smtClean="0"/>
              <a:t>Argasina</a:t>
            </a:r>
            <a:endParaRPr lang="fr-FR" sz="2400" dirty="0"/>
          </a:p>
        </p:txBody>
      </p:sp>
      <p:sp>
        <p:nvSpPr>
          <p:cNvPr id="10" name="Rectangle 9"/>
          <p:cNvSpPr/>
          <p:nvPr/>
        </p:nvSpPr>
        <p:spPr>
          <a:xfrm>
            <a:off x="161527" y="1211473"/>
            <a:ext cx="4194449" cy="55399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§"/>
            </a:pPr>
            <a:r>
              <a:rPr lang="fr-FR" sz="2400" b="1" dirty="0"/>
              <a:t>Rostre</a:t>
            </a:r>
            <a:r>
              <a:rPr lang="fr-FR" sz="2400" dirty="0"/>
              <a:t> </a:t>
            </a:r>
            <a:r>
              <a:rPr lang="fr-FR" sz="2400" dirty="0" smtClean="0"/>
              <a:t>terminal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fr-FR" sz="2400" b="1" dirty="0" smtClean="0"/>
              <a:t>Ecusson dorsal présent </a:t>
            </a:r>
            <a:r>
              <a:rPr lang="fr-FR" sz="2400" dirty="0" smtClean="0"/>
              <a:t>(tiques dures)</a:t>
            </a:r>
          </a:p>
          <a:p>
            <a:pPr marL="342900" lvl="0" indent="-342900">
              <a:buFont typeface="Wingdings" pitchFamily="2" charset="2"/>
              <a:buChar char="§"/>
            </a:pPr>
            <a:endParaRPr lang="fr-FR" sz="2400" dirty="0"/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b="1" dirty="0" smtClean="0"/>
              <a:t>Dimorphisme sexuel</a:t>
            </a:r>
            <a:r>
              <a:rPr lang="fr-FR" sz="2400" dirty="0" smtClean="0"/>
              <a:t> bien marqué</a:t>
            </a:r>
          </a:p>
          <a:p>
            <a:endParaRPr lang="fr-FR" sz="2400" dirty="0"/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b="1" dirty="0" smtClean="0"/>
              <a:t>Stigmates</a:t>
            </a:r>
            <a:r>
              <a:rPr lang="fr-FR" sz="2400" dirty="0" smtClean="0"/>
              <a:t> avec  </a:t>
            </a:r>
            <a:r>
              <a:rPr lang="fr-FR" sz="2400" dirty="0" err="1" smtClean="0"/>
              <a:t>péritrème</a:t>
            </a:r>
            <a:endParaRPr lang="fr-FR" sz="2400" dirty="0" smtClean="0"/>
          </a:p>
          <a:p>
            <a:endParaRPr lang="fr-FR" sz="2400" dirty="0" smtClean="0"/>
          </a:p>
          <a:p>
            <a:pPr marL="342900" lvl="0" indent="-342900">
              <a:buFont typeface="Wingdings" pitchFamily="2" charset="2"/>
              <a:buChar char="§"/>
            </a:pPr>
            <a:r>
              <a:rPr lang="fr-FR" sz="2400" b="1" dirty="0" smtClean="0"/>
              <a:t>Repas </a:t>
            </a:r>
            <a:r>
              <a:rPr lang="fr-FR" sz="2400" dirty="0" smtClean="0"/>
              <a:t>: un seul pendant la vie du parasite</a:t>
            </a:r>
          </a:p>
          <a:p>
            <a:pPr lvl="0"/>
            <a:endParaRPr lang="fr-FR" sz="2400" dirty="0"/>
          </a:p>
          <a:p>
            <a:pPr marL="342900" indent="-342900">
              <a:buFont typeface="Wingdings" pitchFamily="2" charset="2"/>
              <a:buChar char="§"/>
            </a:pPr>
            <a:r>
              <a:rPr lang="fr-FR" sz="2400" b="1" dirty="0"/>
              <a:t> Parasites</a:t>
            </a:r>
            <a:r>
              <a:rPr lang="fr-FR" sz="2400" dirty="0"/>
              <a:t> des vertébrés </a:t>
            </a:r>
          </a:p>
          <a:p>
            <a:pPr marL="342900" lvl="0" indent="-342900">
              <a:buFont typeface="Arial" pitchFamily="34" charset="0"/>
              <a:buChar char="•"/>
            </a:pPr>
            <a:endParaRPr lang="fr-FR" sz="2400" dirty="0"/>
          </a:p>
          <a:p>
            <a:r>
              <a:rPr lang="fr-FR" dirty="0"/>
              <a:t> 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854041" y="54212"/>
            <a:ext cx="500387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fr-FR" sz="2400" dirty="0" smtClean="0"/>
              <a:t>Comparaison entre </a:t>
            </a:r>
            <a:r>
              <a:rPr lang="fr-FR" sz="2400" dirty="0" err="1" smtClean="0"/>
              <a:t>Ixodina</a:t>
            </a:r>
            <a:r>
              <a:rPr lang="fr-FR" sz="2400" dirty="0" smtClean="0"/>
              <a:t> et </a:t>
            </a:r>
            <a:r>
              <a:rPr lang="fr-FR" sz="2400" dirty="0" err="1" smtClean="0"/>
              <a:t>Argasina</a:t>
            </a:r>
            <a:endParaRPr lang="fr-FR" sz="2400" dirty="0"/>
          </a:p>
        </p:txBody>
      </p:sp>
      <p:sp>
        <p:nvSpPr>
          <p:cNvPr id="2" name="Rectangle 1"/>
          <p:cNvSpPr/>
          <p:nvPr/>
        </p:nvSpPr>
        <p:spPr>
          <a:xfrm>
            <a:off x="4644008" y="1165306"/>
            <a:ext cx="4118624" cy="56323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b="1" dirty="0"/>
              <a:t>Rostre</a:t>
            </a:r>
            <a:r>
              <a:rPr lang="fr-FR" sz="2400" dirty="0"/>
              <a:t> infère (sauf les larves)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b="1" dirty="0" smtClean="0"/>
              <a:t>Ecusson </a:t>
            </a:r>
            <a:r>
              <a:rPr lang="fr-FR" sz="2400" b="1" dirty="0"/>
              <a:t>dorsal</a:t>
            </a:r>
            <a:r>
              <a:rPr lang="fr-FR" sz="2400" dirty="0"/>
              <a:t> </a:t>
            </a:r>
            <a:r>
              <a:rPr lang="fr-FR" sz="2400" dirty="0" smtClean="0"/>
              <a:t>absent</a:t>
            </a:r>
          </a:p>
          <a:p>
            <a:pPr>
              <a:spcBef>
                <a:spcPct val="20000"/>
              </a:spcBef>
            </a:pPr>
            <a:r>
              <a:rPr lang="fr-FR" sz="2400" dirty="0" smtClean="0"/>
              <a:t>     (tiques </a:t>
            </a:r>
            <a:r>
              <a:rPr lang="fr-FR" sz="2400" dirty="0"/>
              <a:t>molles)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b="1" dirty="0"/>
              <a:t>Dimorphisme sexuel</a:t>
            </a:r>
            <a:r>
              <a:rPr lang="fr-FR" sz="2400" dirty="0"/>
              <a:t> </a:t>
            </a:r>
            <a:r>
              <a:rPr lang="fr-FR" sz="2400" dirty="0" smtClean="0"/>
              <a:t>plus ou moins marqué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b="1" dirty="0" smtClean="0"/>
              <a:t>Yeux ,</a:t>
            </a:r>
            <a:r>
              <a:rPr lang="fr-FR" sz="2400" dirty="0" smtClean="0"/>
              <a:t>présents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b="1" dirty="0" smtClean="0"/>
              <a:t>Stigmates </a:t>
            </a:r>
            <a:r>
              <a:rPr lang="fr-FR" sz="2400" dirty="0"/>
              <a:t>sans </a:t>
            </a:r>
            <a:r>
              <a:rPr lang="fr-FR" sz="2400" dirty="0" err="1" smtClean="0"/>
              <a:t>péritrème</a:t>
            </a:r>
            <a:endParaRPr lang="fr-FR" sz="2400" dirty="0" smtClean="0"/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b="1" dirty="0" smtClean="0"/>
              <a:t>Repas</a:t>
            </a:r>
            <a:r>
              <a:rPr lang="fr-FR" sz="2400" dirty="0" smtClean="0"/>
              <a:t> nombreux et </a:t>
            </a:r>
            <a:r>
              <a:rPr lang="fr-FR" sz="2400" dirty="0"/>
              <a:t>courts </a:t>
            </a:r>
            <a:endParaRPr lang="fr-FR" sz="2400" dirty="0" smtClean="0"/>
          </a:p>
          <a:p>
            <a:pPr>
              <a:spcBef>
                <a:spcPct val="20000"/>
              </a:spcBef>
            </a:pPr>
            <a:r>
              <a:rPr lang="fr-FR" sz="2400" dirty="0" smtClean="0"/>
              <a:t>(chez </a:t>
            </a:r>
            <a:r>
              <a:rPr lang="fr-FR" sz="2400" dirty="0"/>
              <a:t>la nymphe et </a:t>
            </a:r>
            <a:r>
              <a:rPr lang="fr-FR" sz="2400" dirty="0" smtClean="0"/>
              <a:t>l’adulte)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endParaRPr lang="fr-FR" sz="2400" b="1" dirty="0" smtClean="0"/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b="1" dirty="0" smtClean="0"/>
              <a:t>Parasite </a:t>
            </a:r>
            <a:r>
              <a:rPr lang="fr-FR" sz="2400" dirty="0"/>
              <a:t>des mammifères et des oiseaux surtout</a:t>
            </a:r>
            <a:endParaRPr lang="en-US" sz="2400" dirty="0"/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endParaRPr lang="fr-FR" sz="2400" dirty="0" smtClean="0"/>
          </a:p>
        </p:txBody>
      </p:sp>
      <p:sp>
        <p:nvSpPr>
          <p:cNvPr id="7" name="ZoneTexte 6"/>
          <p:cNvSpPr txBox="1"/>
          <p:nvPr/>
        </p:nvSpPr>
        <p:spPr>
          <a:xfrm>
            <a:off x="4482376" y="6453336"/>
            <a:ext cx="4626075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1600" dirty="0"/>
              <a:t>Ordre des </a:t>
            </a:r>
            <a:r>
              <a:rPr lang="fr-FR" sz="1600" dirty="0" err="1" smtClean="0"/>
              <a:t>Ixodida</a:t>
            </a:r>
            <a:r>
              <a:rPr lang="fr-FR" sz="1600" dirty="0" smtClean="0"/>
              <a:t> Pr. TITI. A TP.A3. année 2022-2023  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31713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607351" y="860402"/>
            <a:ext cx="1396729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fr-FR" sz="3200" dirty="0" err="1" smtClean="0"/>
              <a:t>Ixodina</a:t>
            </a:r>
            <a:endParaRPr lang="fr-FR" sz="3200" dirty="0"/>
          </a:p>
        </p:txBody>
      </p:sp>
      <p:sp>
        <p:nvSpPr>
          <p:cNvPr id="9" name="ZoneTexte 8"/>
          <p:cNvSpPr txBox="1"/>
          <p:nvPr/>
        </p:nvSpPr>
        <p:spPr>
          <a:xfrm>
            <a:off x="247748" y="860402"/>
            <a:ext cx="1610890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fr-FR" sz="3200" dirty="0" err="1" smtClean="0"/>
              <a:t>Argasina</a:t>
            </a:r>
            <a:endParaRPr lang="fr-FR" sz="3200" dirty="0"/>
          </a:p>
        </p:txBody>
      </p:sp>
      <p:sp>
        <p:nvSpPr>
          <p:cNvPr id="2" name="ZoneTexte 1"/>
          <p:cNvSpPr txBox="1"/>
          <p:nvPr/>
        </p:nvSpPr>
        <p:spPr>
          <a:xfrm>
            <a:off x="1360311" y="5527916"/>
            <a:ext cx="136127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Tique molle 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7380312" y="5163093"/>
            <a:ext cx="121122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Tique dure</a:t>
            </a:r>
            <a:endParaRPr lang="fr-FR" b="1" dirty="0"/>
          </a:p>
        </p:txBody>
      </p:sp>
      <p:sp>
        <p:nvSpPr>
          <p:cNvPr id="6" name="Rectangle 5"/>
          <p:cNvSpPr/>
          <p:nvPr/>
        </p:nvSpPr>
        <p:spPr>
          <a:xfrm>
            <a:off x="4820568" y="6057780"/>
            <a:ext cx="4211960" cy="30777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400" dirty="0"/>
              <a:t>http://www.sevre-environnement.fr/archives/1213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06246" y="1552708"/>
            <a:ext cx="4106971" cy="381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251518" y="6519446"/>
            <a:ext cx="3405869" cy="33855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fr-FR" sz="1600" dirty="0"/>
              <a:t>https://fr.wikipedia.org/wiki/Argasidae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269004" y="5897248"/>
            <a:ext cx="154388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b="1" i="1" dirty="0" smtClean="0"/>
              <a:t>Argas </a:t>
            </a:r>
            <a:r>
              <a:rPr lang="fr-FR" b="1" i="1" dirty="0" err="1" smtClean="0"/>
              <a:t>reflexus</a:t>
            </a:r>
            <a:endParaRPr lang="fr-FR" b="1" i="1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93597">
            <a:off x="4593211" y="1533922"/>
            <a:ext cx="3793652" cy="3716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ZoneTexte 10"/>
          <p:cNvSpPr txBox="1"/>
          <p:nvPr/>
        </p:nvSpPr>
        <p:spPr>
          <a:xfrm>
            <a:off x="6644213" y="5569418"/>
            <a:ext cx="147219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b="1" i="1" dirty="0" smtClean="0"/>
              <a:t>Ixodes </a:t>
            </a:r>
            <a:r>
              <a:rPr lang="fr-FR" b="1" i="1" dirty="0" err="1" smtClean="0"/>
              <a:t>ricinus</a:t>
            </a:r>
            <a:endParaRPr lang="fr-FR" b="1" i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4482376" y="6453336"/>
            <a:ext cx="4626075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1600" dirty="0"/>
              <a:t>Ordre des </a:t>
            </a:r>
            <a:r>
              <a:rPr lang="fr-FR" sz="1600" dirty="0" err="1" smtClean="0"/>
              <a:t>Ixodida</a:t>
            </a:r>
            <a:r>
              <a:rPr lang="fr-FR" sz="1600" dirty="0" smtClean="0"/>
              <a:t> Pr. TITI. A TP.A3. année 2022-2023  </a:t>
            </a:r>
            <a:endParaRPr lang="fr-FR" sz="1600" dirty="0"/>
          </a:p>
        </p:txBody>
      </p:sp>
      <p:sp>
        <p:nvSpPr>
          <p:cNvPr id="12" name="ZoneTexte 11"/>
          <p:cNvSpPr txBox="1"/>
          <p:nvPr/>
        </p:nvSpPr>
        <p:spPr>
          <a:xfrm>
            <a:off x="614308" y="82351"/>
            <a:ext cx="8104013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dirty="0" smtClean="0"/>
              <a:t>Comparaison entre tique molles et tiques dures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44859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3472537" y="63876"/>
            <a:ext cx="1610890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fr-FR" sz="3200" dirty="0" err="1" smtClean="0"/>
              <a:t>Argasina</a:t>
            </a:r>
            <a:endParaRPr lang="fr-FR" sz="3200" dirty="0"/>
          </a:p>
        </p:txBody>
      </p:sp>
      <p:sp>
        <p:nvSpPr>
          <p:cNvPr id="10" name="ZoneTexte 9"/>
          <p:cNvSpPr txBox="1"/>
          <p:nvPr/>
        </p:nvSpPr>
        <p:spPr>
          <a:xfrm>
            <a:off x="1246427" y="5237617"/>
            <a:ext cx="1883849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b="1" i="1" dirty="0" err="1" smtClean="0">
                <a:solidFill>
                  <a:srgbClr val="FF0000"/>
                </a:solidFill>
              </a:rPr>
              <a:t>Ornithodoros</a:t>
            </a:r>
            <a:endParaRPr lang="fr-FR" sz="2400" b="1" i="1" dirty="0" smtClean="0">
              <a:solidFill>
                <a:srgbClr val="FF0000"/>
              </a:solidFill>
            </a:endParaRPr>
          </a:p>
          <a:p>
            <a:r>
              <a:rPr lang="fr-FR" sz="2400" b="1" dirty="0" smtClean="0"/>
              <a:t>Face dorsale </a:t>
            </a:r>
            <a:endParaRPr lang="fr-FR" sz="240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4482376" y="6453336"/>
            <a:ext cx="4626075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1600" dirty="0"/>
              <a:t>Ordre des </a:t>
            </a:r>
            <a:r>
              <a:rPr lang="fr-FR" sz="1600" dirty="0" err="1" smtClean="0"/>
              <a:t>Ixodida</a:t>
            </a:r>
            <a:r>
              <a:rPr lang="fr-FR" sz="1600" dirty="0" smtClean="0"/>
              <a:t> Pr. TITI. A TP.A3. année 2022-2023  </a:t>
            </a:r>
            <a:endParaRPr lang="fr-FR" sz="1600" dirty="0"/>
          </a:p>
        </p:txBody>
      </p:sp>
      <p:sp>
        <p:nvSpPr>
          <p:cNvPr id="3" name="Rectangle 2"/>
          <p:cNvSpPr/>
          <p:nvPr/>
        </p:nvSpPr>
        <p:spPr>
          <a:xfrm>
            <a:off x="0" y="6422558"/>
            <a:ext cx="3814699" cy="33855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fr-FR" sz="1600" dirty="0"/>
              <a:t>https://en.wikipedia.org/wiki/Ornithodoros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22" y="664338"/>
            <a:ext cx="4179260" cy="45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1329" y="664338"/>
            <a:ext cx="3919118" cy="4674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4358447" y="5776227"/>
            <a:ext cx="4572000" cy="58477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/>
            <a:r>
              <a:rPr lang="fr-FR" sz="1600" dirty="0"/>
              <a:t>https://www.prints-online.com/ornithodoros-moubata-tick-8611910.htm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6028963" y="4941435"/>
            <a:ext cx="1943224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b="1" i="1" dirty="0" err="1" smtClean="0">
                <a:solidFill>
                  <a:schemeClr val="bg1"/>
                </a:solidFill>
              </a:rPr>
              <a:t>Ornithodoros</a:t>
            </a:r>
            <a:endParaRPr lang="fr-FR" sz="2400" b="1" i="1" dirty="0" smtClean="0">
              <a:solidFill>
                <a:schemeClr val="bg1"/>
              </a:solidFill>
            </a:endParaRPr>
          </a:p>
          <a:p>
            <a:r>
              <a:rPr lang="fr-FR" sz="2400" b="1" dirty="0" smtClean="0"/>
              <a:t>Face ventrale 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51170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528</TotalTime>
  <Words>287</Words>
  <Application>Microsoft Office PowerPoint</Application>
  <PresentationFormat>Affichage à l'écran (4:3)</PresentationFormat>
  <Paragraphs>73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TP 9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TP 5</dc:title>
  <dc:creator>ms</dc:creator>
  <cp:lastModifiedBy>ms</cp:lastModifiedBy>
  <cp:revision>78</cp:revision>
  <dcterms:created xsi:type="dcterms:W3CDTF">2022-11-06T10:33:18Z</dcterms:created>
  <dcterms:modified xsi:type="dcterms:W3CDTF">2022-12-22T09:36:56Z</dcterms:modified>
</cp:coreProperties>
</file>