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0"/>
  </p:notesMasterIdLst>
  <p:sldIdLst>
    <p:sldId id="256" r:id="rId2"/>
    <p:sldId id="297" r:id="rId3"/>
    <p:sldId id="298" r:id="rId4"/>
    <p:sldId id="293" r:id="rId5"/>
    <p:sldId id="294" r:id="rId6"/>
    <p:sldId id="299" r:id="rId7"/>
    <p:sldId id="305" r:id="rId8"/>
    <p:sldId id="306" r:id="rId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5" autoAdjust="0"/>
    <p:restoredTop sz="94671" autoAdjust="0"/>
  </p:normalViewPr>
  <p:slideViewPr>
    <p:cSldViewPr>
      <p:cViewPr>
        <p:scale>
          <a:sx n="60" d="100"/>
          <a:sy n="60" d="100"/>
        </p:scale>
        <p:origin x="-1596" y="-29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63F206-6336-4A39-AB12-CB7E1C892760}" type="datetimeFigureOut">
              <a:rPr lang="fr-FR" smtClean="0"/>
              <a:t>22/12/2022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791CCB-61B0-49A6-BC4D-C3D5A83CC00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92615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58876-CB23-4D68-B899-425F36899FF9}" type="datetimeFigureOut">
              <a:rPr lang="fr-FR" smtClean="0"/>
              <a:t>22/12/2022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DADEE-59A3-470D-89AD-90FC75C59E1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97075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58876-CB23-4D68-B899-425F36899FF9}" type="datetimeFigureOut">
              <a:rPr lang="fr-FR" smtClean="0"/>
              <a:t>22/12/2022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DADEE-59A3-470D-89AD-90FC75C59E1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30827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58876-CB23-4D68-B899-425F36899FF9}" type="datetimeFigureOut">
              <a:rPr lang="fr-FR" smtClean="0"/>
              <a:t>22/12/2022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DADEE-59A3-470D-89AD-90FC75C59E1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27089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58876-CB23-4D68-B899-425F36899FF9}" type="datetimeFigureOut">
              <a:rPr lang="fr-FR" smtClean="0"/>
              <a:t>22/12/2022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DADEE-59A3-470D-89AD-90FC75C59E1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66117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58876-CB23-4D68-B899-425F36899FF9}" type="datetimeFigureOut">
              <a:rPr lang="fr-FR" smtClean="0"/>
              <a:t>22/12/2022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DADEE-59A3-470D-89AD-90FC75C59E1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4197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58876-CB23-4D68-B899-425F36899FF9}" type="datetimeFigureOut">
              <a:rPr lang="fr-FR" smtClean="0"/>
              <a:t>22/12/2022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DADEE-59A3-470D-89AD-90FC75C59E1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9480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58876-CB23-4D68-B899-425F36899FF9}" type="datetimeFigureOut">
              <a:rPr lang="fr-FR" smtClean="0"/>
              <a:t>22/12/2022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DADEE-59A3-470D-89AD-90FC75C59E1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2908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58876-CB23-4D68-B899-425F36899FF9}" type="datetimeFigureOut">
              <a:rPr lang="fr-FR" smtClean="0"/>
              <a:t>22/12/2022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DADEE-59A3-470D-89AD-90FC75C59E1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3478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58876-CB23-4D68-B899-425F36899FF9}" type="datetimeFigureOut">
              <a:rPr lang="fr-FR" smtClean="0"/>
              <a:t>22/12/2022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DADEE-59A3-470D-89AD-90FC75C59E1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5190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58876-CB23-4D68-B899-425F36899FF9}" type="datetimeFigureOut">
              <a:rPr lang="fr-FR" smtClean="0"/>
              <a:t>22/12/2022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DADEE-59A3-470D-89AD-90FC75C59E1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179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58876-CB23-4D68-B899-425F36899FF9}" type="datetimeFigureOut">
              <a:rPr lang="fr-FR" smtClean="0"/>
              <a:t>22/12/2022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DADEE-59A3-470D-89AD-90FC75C59E1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5373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C58876-CB23-4D68-B899-425F36899FF9}" type="datetimeFigureOut">
              <a:rPr lang="fr-FR" smtClean="0"/>
              <a:t>22/12/2022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7DADEE-59A3-470D-89AD-90FC75C59E1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999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483768" y="1196752"/>
            <a:ext cx="3384376" cy="749945"/>
          </a:xfr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normAutofit fontScale="90000"/>
          </a:bodyPr>
          <a:lstStyle/>
          <a:p>
            <a:r>
              <a:rPr lang="fr-FR" sz="5400" dirty="0" smtClean="0">
                <a:latin typeface="Algerian" pitchFamily="82" charset="0"/>
              </a:rPr>
              <a:t>TP 8</a:t>
            </a:r>
            <a:endParaRPr lang="fr-FR" sz="5400" dirty="0">
              <a:latin typeface="Algerian" pitchFamily="82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03648" y="2492896"/>
            <a:ext cx="6400800" cy="1752600"/>
          </a:xfr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normAutofit/>
          </a:bodyPr>
          <a:lstStyle/>
          <a:p>
            <a:endParaRPr lang="fr-FR" dirty="0" smtClean="0"/>
          </a:p>
          <a:p>
            <a:r>
              <a:rPr lang="fr-F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Light" pitchFamily="34" charset="0"/>
              </a:rPr>
              <a:t>Etude de l’ordre des</a:t>
            </a:r>
          </a:p>
          <a:p>
            <a:r>
              <a:rPr lang="fr-FR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Light" pitchFamily="34" charset="0"/>
              </a:rPr>
              <a:t>Ixodida</a:t>
            </a:r>
            <a:endParaRPr lang="fr-FR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pperplate Gothic Light" pitchFamily="34" charset="0"/>
            </a:endParaRPr>
          </a:p>
          <a:p>
            <a:endParaRPr lang="fr-FR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pperplate Gothic Light" pitchFamily="34" charset="0"/>
            </a:endParaRPr>
          </a:p>
          <a:p>
            <a:endParaRPr lang="fr-FR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pperplate Gothic Light" pitchFamily="34" charset="0"/>
            </a:endParaRPr>
          </a:p>
          <a:p>
            <a:endParaRPr lang="fr-FR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pperplate Gothic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0605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04" y="0"/>
            <a:ext cx="9036496" cy="6453336"/>
          </a:xfrm>
          <a:prstGeom prst="rect">
            <a:avLst/>
          </a:prstGeom>
          <a:noFill/>
        </p:spPr>
      </p:pic>
      <p:sp>
        <p:nvSpPr>
          <p:cNvPr id="2" name="ZoneTexte 1"/>
          <p:cNvSpPr txBox="1"/>
          <p:nvPr/>
        </p:nvSpPr>
        <p:spPr>
          <a:xfrm>
            <a:off x="113519" y="123890"/>
            <a:ext cx="13612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>
                <a:solidFill>
                  <a:srgbClr val="FFFF00"/>
                </a:solidFill>
              </a:rPr>
              <a:t>Rappels</a:t>
            </a:r>
            <a:endParaRPr lang="fr-FR" sz="2800" b="1" dirty="0">
              <a:solidFill>
                <a:srgbClr val="FFFF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220072" y="6581001"/>
            <a:ext cx="3895328" cy="276999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fr-FR" sz="1200" b="1" dirty="0"/>
              <a:t>TITI A</a:t>
            </a:r>
            <a:r>
              <a:rPr lang="fr-FR" sz="1200" b="1" dirty="0" smtClean="0"/>
              <a:t>., Etude des Aphaniptères, </a:t>
            </a:r>
            <a:r>
              <a:rPr lang="fr-FR" sz="1200" b="1" dirty="0"/>
              <a:t>3</a:t>
            </a:r>
            <a:r>
              <a:rPr lang="fr-FR" sz="1200" b="1" baseline="30000" dirty="0"/>
              <a:t>ème</a:t>
            </a:r>
            <a:r>
              <a:rPr lang="fr-FR" sz="1200" b="1" dirty="0"/>
              <a:t> D.V, 2022/2023</a:t>
            </a:r>
          </a:p>
        </p:txBody>
      </p:sp>
    </p:spTree>
    <p:extLst>
      <p:ext uri="{BB962C8B-B14F-4D97-AF65-F5344CB8AC3E}">
        <p14:creationId xmlns:p14="http://schemas.microsoft.com/office/powerpoint/2010/main" val="919513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2449" y="908720"/>
            <a:ext cx="8856984" cy="550920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fr-FR" sz="2800" dirty="0" smtClean="0"/>
              <a:t>-Présence d’un rostre et 4 </a:t>
            </a:r>
            <a:r>
              <a:rPr lang="fr-FR" sz="2800" dirty="0"/>
              <a:t>paires de pattes </a:t>
            </a:r>
            <a:endParaRPr lang="fr-FR" sz="2800" dirty="0" smtClean="0"/>
          </a:p>
          <a:p>
            <a:r>
              <a:rPr lang="fr-FR" sz="2800" dirty="0" smtClean="0"/>
              <a:t>-Forme du corps variable</a:t>
            </a:r>
            <a:r>
              <a:rPr lang="fr-FR" sz="2800" dirty="0"/>
              <a:t>: globuleuse, ovalaire, </a:t>
            </a:r>
            <a:r>
              <a:rPr lang="fr-FR" sz="2800" dirty="0" smtClean="0"/>
              <a:t>allongée…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fr-FR" sz="2800" b="1" dirty="0" smtClean="0"/>
              <a:t>L’ordre des </a:t>
            </a:r>
            <a:r>
              <a:rPr lang="fr-FR" sz="2800" b="1" dirty="0" err="1" smtClean="0"/>
              <a:t>acaridida</a:t>
            </a:r>
            <a:endParaRPr lang="fr-FR" sz="2800" b="1" dirty="0"/>
          </a:p>
          <a:p>
            <a:pPr marL="457200" indent="-457200">
              <a:buFont typeface="Wingdings" pitchFamily="2" charset="2"/>
              <a:buChar char="§"/>
            </a:pPr>
            <a:r>
              <a:rPr lang="fr-FR" sz="2800" dirty="0" smtClean="0"/>
              <a:t>    </a:t>
            </a:r>
            <a:r>
              <a:rPr lang="fr-FR" sz="2800" b="1" dirty="0" smtClean="0">
                <a:solidFill>
                  <a:srgbClr val="FF0000"/>
                </a:solidFill>
              </a:rPr>
              <a:t>Une </a:t>
            </a:r>
            <a:r>
              <a:rPr lang="fr-FR" sz="2800" b="1" dirty="0">
                <a:solidFill>
                  <a:srgbClr val="FF0000"/>
                </a:solidFill>
              </a:rPr>
              <a:t>petite taille </a:t>
            </a:r>
            <a:r>
              <a:rPr lang="fr-FR" sz="2400" dirty="0"/>
              <a:t>(&lt;1mm): ex. acariens agents de gales (</a:t>
            </a:r>
            <a:r>
              <a:rPr lang="fr-FR" sz="2400" b="1" dirty="0" err="1">
                <a:solidFill>
                  <a:srgbClr val="00B050"/>
                </a:solidFill>
              </a:rPr>
              <a:t>Sarcoptidés</a:t>
            </a:r>
            <a:r>
              <a:rPr lang="fr-FR" sz="2400" b="1" dirty="0">
                <a:solidFill>
                  <a:srgbClr val="00B050"/>
                </a:solidFill>
              </a:rPr>
              <a:t>, </a:t>
            </a:r>
            <a:r>
              <a:rPr lang="fr-FR" sz="2400" b="1" dirty="0" err="1">
                <a:solidFill>
                  <a:srgbClr val="00B050"/>
                </a:solidFill>
              </a:rPr>
              <a:t>Epidermoptidés</a:t>
            </a:r>
            <a:r>
              <a:rPr lang="fr-FR" sz="2400" dirty="0" smtClean="0">
                <a:solidFill>
                  <a:srgbClr val="FF0000"/>
                </a:solidFill>
              </a:rPr>
              <a:t>…</a:t>
            </a:r>
            <a:r>
              <a:rPr lang="fr-FR" sz="2400" dirty="0" smtClean="0"/>
              <a:t>)</a:t>
            </a:r>
          </a:p>
          <a:p>
            <a:pPr marL="457200" indent="-457200">
              <a:buFont typeface="Wingdings" pitchFamily="2" charset="2"/>
              <a:buChar char="§"/>
            </a:pPr>
            <a:endParaRPr lang="fr-FR" sz="2400" dirty="0" smtClean="0"/>
          </a:p>
          <a:p>
            <a:pPr marL="457200" indent="-457200">
              <a:buFont typeface="Wingdings" pitchFamily="2" charset="2"/>
              <a:buChar char="v"/>
            </a:pPr>
            <a:r>
              <a:rPr lang="fr-FR" sz="2800" b="1" dirty="0" smtClean="0"/>
              <a:t>L’ordre des </a:t>
            </a:r>
            <a:r>
              <a:rPr lang="fr-FR" sz="2800" b="1" dirty="0" err="1" smtClean="0"/>
              <a:t>Ixodida</a:t>
            </a:r>
            <a:endParaRPr lang="fr-FR" sz="2800" b="1" dirty="0" smtClean="0"/>
          </a:p>
          <a:p>
            <a:pPr marL="457200" indent="-457200">
              <a:buFont typeface="Wingdings" pitchFamily="2" charset="2"/>
              <a:buChar char="§"/>
            </a:pPr>
            <a:r>
              <a:rPr lang="fr-FR" sz="2800" dirty="0" smtClean="0"/>
              <a:t>   </a:t>
            </a:r>
            <a:r>
              <a:rPr lang="fr-FR" sz="2800" b="1" dirty="0" smtClean="0">
                <a:solidFill>
                  <a:srgbClr val="FF0000"/>
                </a:solidFill>
              </a:rPr>
              <a:t>Une </a:t>
            </a:r>
            <a:r>
              <a:rPr lang="fr-FR" sz="2800" b="1" dirty="0">
                <a:solidFill>
                  <a:srgbClr val="FF0000"/>
                </a:solidFill>
              </a:rPr>
              <a:t>taille moyenne </a:t>
            </a:r>
            <a:r>
              <a:rPr lang="fr-FR" sz="2400" dirty="0"/>
              <a:t>(plusieurs </a:t>
            </a:r>
            <a:r>
              <a:rPr lang="fr-FR" sz="2400" dirty="0" smtClean="0"/>
              <a:t>mm) exemple : (</a:t>
            </a:r>
            <a:r>
              <a:rPr lang="fr-FR" sz="2400" b="1" dirty="0" smtClean="0">
                <a:solidFill>
                  <a:srgbClr val="00B050"/>
                </a:solidFill>
              </a:rPr>
              <a:t>les  </a:t>
            </a:r>
            <a:r>
              <a:rPr lang="fr-FR" sz="2400" b="1" dirty="0">
                <a:solidFill>
                  <a:srgbClr val="00B050"/>
                </a:solidFill>
              </a:rPr>
              <a:t>tiques</a:t>
            </a:r>
            <a:r>
              <a:rPr lang="fr-FR" sz="2400" b="1" dirty="0" smtClean="0">
                <a:solidFill>
                  <a:srgbClr val="00B050"/>
                </a:solidFill>
              </a:rPr>
              <a:t>)</a:t>
            </a:r>
          </a:p>
          <a:p>
            <a:endParaRPr lang="fr-FR" sz="2400" b="1" dirty="0" smtClean="0">
              <a:solidFill>
                <a:srgbClr val="00B050"/>
              </a:solidFill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fr-FR" sz="2800" b="1" i="1" dirty="0" smtClean="0"/>
              <a:t>         A </a:t>
            </a:r>
            <a:r>
              <a:rPr lang="fr-FR" sz="2800" b="1" i="1" dirty="0"/>
              <a:t>téguments mous </a:t>
            </a:r>
            <a:r>
              <a:rPr lang="fr-FR" sz="2800" dirty="0"/>
              <a:t>(</a:t>
            </a:r>
            <a:r>
              <a:rPr lang="fr-FR" sz="2800" b="1" dirty="0">
                <a:solidFill>
                  <a:srgbClr val="00B050"/>
                </a:solidFill>
              </a:rPr>
              <a:t>F. </a:t>
            </a:r>
            <a:r>
              <a:rPr lang="fr-FR" sz="2800" b="1" dirty="0" err="1">
                <a:solidFill>
                  <a:srgbClr val="00B050"/>
                </a:solidFill>
              </a:rPr>
              <a:t>Argasidae</a:t>
            </a:r>
            <a:r>
              <a:rPr lang="fr-FR" sz="2800" dirty="0"/>
              <a:t>: tiques molles</a:t>
            </a:r>
            <a:r>
              <a:rPr lang="fr-FR" sz="2800" dirty="0" smtClean="0"/>
              <a:t>)</a:t>
            </a:r>
          </a:p>
          <a:p>
            <a:endParaRPr lang="fr-FR" sz="2800" dirty="0" smtClean="0"/>
          </a:p>
          <a:p>
            <a:pPr marL="457200" indent="-457200">
              <a:buFont typeface="Wingdings" pitchFamily="2" charset="2"/>
              <a:buChar char="Ø"/>
            </a:pPr>
            <a:r>
              <a:rPr lang="fr-FR" sz="2800" b="1" i="1" dirty="0" smtClean="0"/>
              <a:t>       A téguments </a:t>
            </a:r>
            <a:r>
              <a:rPr lang="fr-FR" sz="2800" b="1" i="1" dirty="0" err="1" smtClean="0"/>
              <a:t>chitinisés</a:t>
            </a:r>
            <a:r>
              <a:rPr lang="fr-FR" sz="2800" b="1" i="1" dirty="0" smtClean="0"/>
              <a:t> </a:t>
            </a:r>
            <a:r>
              <a:rPr lang="fr-FR" sz="2800" dirty="0"/>
              <a:t>(</a:t>
            </a:r>
            <a:r>
              <a:rPr lang="fr-FR" sz="2800" b="1" dirty="0">
                <a:solidFill>
                  <a:srgbClr val="00B050"/>
                </a:solidFill>
              </a:rPr>
              <a:t>F. Ixodidae</a:t>
            </a:r>
            <a:r>
              <a:rPr lang="fr-FR" sz="2800" dirty="0"/>
              <a:t>: tiques dures) </a:t>
            </a:r>
            <a:endParaRPr lang="fr-FR" sz="2800" dirty="0" smtClean="0"/>
          </a:p>
          <a:p>
            <a:r>
              <a:rPr lang="fr-FR" sz="2800" dirty="0" smtClean="0"/>
              <a:t>Portant </a:t>
            </a:r>
            <a:r>
              <a:rPr lang="fr-FR" sz="2800" dirty="0"/>
              <a:t>des écussons et des boucliers chitineux.</a:t>
            </a:r>
          </a:p>
        </p:txBody>
      </p:sp>
      <p:sp>
        <p:nvSpPr>
          <p:cNvPr id="3" name="Rectangle 2"/>
          <p:cNvSpPr/>
          <p:nvPr/>
        </p:nvSpPr>
        <p:spPr>
          <a:xfrm>
            <a:off x="155724" y="57147"/>
            <a:ext cx="7193572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>
            <a:spAutoFit/>
          </a:bodyPr>
          <a:lstStyle/>
          <a:p>
            <a:r>
              <a:rPr lang="fr-FR" sz="3200" b="1" dirty="0" smtClean="0"/>
              <a:t>Morphologie de la classe des arachnides</a:t>
            </a:r>
            <a:endParaRPr lang="fr-FR" sz="3200" dirty="0"/>
          </a:p>
        </p:txBody>
      </p:sp>
      <p:sp>
        <p:nvSpPr>
          <p:cNvPr id="4" name="Ellipse 3"/>
          <p:cNvSpPr/>
          <p:nvPr/>
        </p:nvSpPr>
        <p:spPr>
          <a:xfrm>
            <a:off x="4746228" y="5471864"/>
            <a:ext cx="1728192" cy="7654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5220072" y="6581001"/>
            <a:ext cx="3895328" cy="276999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fr-FR" sz="1200" b="1" dirty="0"/>
              <a:t>TITI A</a:t>
            </a:r>
            <a:r>
              <a:rPr lang="fr-FR" sz="1200" b="1" dirty="0" smtClean="0"/>
              <a:t>., Etude des Aphaniptères, </a:t>
            </a:r>
            <a:r>
              <a:rPr lang="fr-FR" sz="1200" b="1" dirty="0"/>
              <a:t>3</a:t>
            </a:r>
            <a:r>
              <a:rPr lang="fr-FR" sz="1200" b="1" baseline="30000" dirty="0"/>
              <a:t>ème</a:t>
            </a:r>
            <a:r>
              <a:rPr lang="fr-FR" sz="1200" b="1" dirty="0"/>
              <a:t> D.V, 2022/2023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7120048" y="0"/>
            <a:ext cx="2023952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rtlCol="0">
            <a:spAutoFit/>
          </a:bodyPr>
          <a:lstStyle/>
          <a:p>
            <a:r>
              <a:rPr lang="fr-FR" sz="2000" dirty="0" smtClean="0"/>
              <a:t>Ordre des </a:t>
            </a:r>
            <a:r>
              <a:rPr lang="fr-FR" sz="2000" dirty="0" err="1" smtClean="0"/>
              <a:t>Ixodida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99387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61526" y="1700808"/>
            <a:ext cx="8802961" cy="455509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fr-FR" sz="3200" b="1" dirty="0">
                <a:solidFill>
                  <a:srgbClr val="FF0000"/>
                </a:solidFill>
              </a:rPr>
              <a:t>Rostre</a:t>
            </a:r>
            <a:r>
              <a:rPr lang="fr-FR" sz="3200" dirty="0"/>
              <a:t> </a:t>
            </a:r>
            <a:r>
              <a:rPr lang="fr-FR" sz="3200" dirty="0" smtClean="0"/>
              <a:t>terminal</a:t>
            </a:r>
          </a:p>
          <a:p>
            <a:pPr marL="457200" lvl="0" indent="-457200">
              <a:buFont typeface="Wingdings" pitchFamily="2" charset="2"/>
              <a:buChar char="§"/>
            </a:pPr>
            <a:r>
              <a:rPr lang="fr-FR" sz="2800" b="1" dirty="0" smtClean="0">
                <a:solidFill>
                  <a:srgbClr val="00B050"/>
                </a:solidFill>
              </a:rPr>
              <a:t>Groupe </a:t>
            </a:r>
            <a:r>
              <a:rPr lang="fr-FR" sz="2800" b="1" dirty="0">
                <a:solidFill>
                  <a:srgbClr val="00B050"/>
                </a:solidFill>
              </a:rPr>
              <a:t>des Longirostres</a:t>
            </a:r>
            <a:r>
              <a:rPr lang="fr-FR" sz="2800" b="1" dirty="0"/>
              <a:t>= </a:t>
            </a:r>
            <a:r>
              <a:rPr lang="fr-FR" sz="2800" dirty="0"/>
              <a:t>(</a:t>
            </a:r>
            <a:r>
              <a:rPr lang="fr-FR" sz="2400" dirty="0"/>
              <a:t>rostre plus long que large)</a:t>
            </a:r>
          </a:p>
          <a:p>
            <a:pPr marL="457200" lvl="0" indent="-457200">
              <a:buFont typeface="Wingdings" pitchFamily="2" charset="2"/>
              <a:buChar char="§"/>
            </a:pPr>
            <a:r>
              <a:rPr lang="fr-FR" sz="2800" b="1" dirty="0">
                <a:solidFill>
                  <a:srgbClr val="00B050"/>
                </a:solidFill>
              </a:rPr>
              <a:t>Groupe des brévirostres</a:t>
            </a:r>
            <a:r>
              <a:rPr lang="fr-FR" sz="2800" dirty="0"/>
              <a:t>= (</a:t>
            </a:r>
            <a:r>
              <a:rPr lang="fr-FR" sz="2400" dirty="0"/>
              <a:t>rostre plus large que long</a:t>
            </a:r>
            <a:r>
              <a:rPr lang="fr-FR" sz="2400" dirty="0" smtClean="0"/>
              <a:t>)</a:t>
            </a:r>
          </a:p>
          <a:p>
            <a:pPr lvl="0"/>
            <a:r>
              <a:rPr lang="fr-FR" sz="3200" b="1" dirty="0" smtClean="0">
                <a:solidFill>
                  <a:srgbClr val="FF0000"/>
                </a:solidFill>
              </a:rPr>
              <a:t>Ecusson</a:t>
            </a:r>
          </a:p>
          <a:p>
            <a:pPr marL="342900" lvl="0" indent="-342900">
              <a:buFont typeface="Wingdings" pitchFamily="2" charset="2"/>
              <a:buChar char="§"/>
            </a:pPr>
            <a:r>
              <a:rPr lang="fr-FR" sz="2400" b="1" dirty="0" smtClean="0"/>
              <a:t>Ecusson dorsal présent </a:t>
            </a:r>
            <a:r>
              <a:rPr lang="fr-FR" sz="2400" dirty="0" smtClean="0"/>
              <a:t>(tiques dures)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fr-FR" sz="2400" dirty="0" smtClean="0"/>
              <a:t>Couvre toute la face dorsal du male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fr-FR" sz="2400" dirty="0" smtClean="0"/>
              <a:t>Couvre le tiers de la face dorsale chez la femelle</a:t>
            </a:r>
          </a:p>
          <a:p>
            <a:pPr lvl="0"/>
            <a:r>
              <a:rPr lang="fr-FR" sz="2400" b="1" dirty="0" smtClean="0">
                <a:solidFill>
                  <a:srgbClr val="00B050"/>
                </a:solidFill>
              </a:rPr>
              <a:t>NB: Existence de plaques adanales chez le male (face ventrale)</a:t>
            </a:r>
            <a:endParaRPr lang="fr-FR" sz="2400" b="1" dirty="0">
              <a:solidFill>
                <a:srgbClr val="00B050"/>
              </a:solidFill>
            </a:endParaRPr>
          </a:p>
          <a:p>
            <a:pPr lvl="0"/>
            <a:r>
              <a:rPr lang="fr-FR" sz="3200" b="1" dirty="0" smtClean="0">
                <a:solidFill>
                  <a:srgbClr val="FF0000"/>
                </a:solidFill>
              </a:rPr>
              <a:t>Les pattes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fr-FR" sz="2400" b="1" dirty="0"/>
              <a:t>Les Pattes en un seul </a:t>
            </a:r>
            <a:r>
              <a:rPr lang="fr-FR" sz="2400" b="1" dirty="0" smtClean="0"/>
              <a:t>groupe</a:t>
            </a:r>
          </a:p>
          <a:p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7120048" y="0"/>
            <a:ext cx="2023952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rtlCol="0">
            <a:spAutoFit/>
          </a:bodyPr>
          <a:lstStyle/>
          <a:p>
            <a:r>
              <a:rPr lang="fr-FR" sz="2000" dirty="0" smtClean="0"/>
              <a:t>Ordre des </a:t>
            </a:r>
            <a:r>
              <a:rPr lang="fr-FR" sz="2000" dirty="0" err="1" smtClean="0"/>
              <a:t>Ixodida</a:t>
            </a:r>
            <a:endParaRPr lang="fr-FR" sz="2000" dirty="0"/>
          </a:p>
        </p:txBody>
      </p:sp>
      <p:sp>
        <p:nvSpPr>
          <p:cNvPr id="6" name="ZoneTexte 5"/>
          <p:cNvSpPr txBox="1"/>
          <p:nvPr/>
        </p:nvSpPr>
        <p:spPr>
          <a:xfrm>
            <a:off x="323528" y="1097613"/>
            <a:ext cx="2440092" cy="5847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rtlCol="0">
            <a:spAutoFit/>
          </a:bodyPr>
          <a:lstStyle/>
          <a:p>
            <a:r>
              <a:rPr lang="fr-FR" sz="3200" dirty="0" smtClean="0"/>
              <a:t>Morphologie </a:t>
            </a:r>
            <a:endParaRPr lang="fr-FR" sz="3200" dirty="0"/>
          </a:p>
        </p:txBody>
      </p:sp>
      <p:sp>
        <p:nvSpPr>
          <p:cNvPr id="7" name="ZoneTexte 6"/>
          <p:cNvSpPr txBox="1"/>
          <p:nvPr/>
        </p:nvSpPr>
        <p:spPr>
          <a:xfrm>
            <a:off x="161526" y="205468"/>
            <a:ext cx="3042322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fr-FR" sz="3600" b="1" dirty="0" smtClean="0">
                <a:solidFill>
                  <a:srgbClr val="FF0000"/>
                </a:solidFill>
              </a:rPr>
              <a:t>   F. Ixodidae </a:t>
            </a:r>
            <a:endParaRPr lang="fr-FR" sz="3600" b="1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220072" y="6581001"/>
            <a:ext cx="3895328" cy="276999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fr-FR" sz="1200" b="1" dirty="0"/>
              <a:t>TITI A</a:t>
            </a:r>
            <a:r>
              <a:rPr lang="fr-FR" sz="1200" b="1" dirty="0" smtClean="0"/>
              <a:t>., Etude des Aphaniptères, </a:t>
            </a:r>
            <a:r>
              <a:rPr lang="fr-FR" sz="1200" b="1" dirty="0"/>
              <a:t>3</a:t>
            </a:r>
            <a:r>
              <a:rPr lang="fr-FR" sz="1200" b="1" baseline="30000" dirty="0"/>
              <a:t>ème</a:t>
            </a:r>
            <a:r>
              <a:rPr lang="fr-FR" sz="1200" b="1" dirty="0"/>
              <a:t> D.V, 2022/2023</a:t>
            </a:r>
          </a:p>
        </p:txBody>
      </p:sp>
    </p:spTree>
    <p:extLst>
      <p:ext uri="{BB962C8B-B14F-4D97-AF65-F5344CB8AC3E}">
        <p14:creationId xmlns:p14="http://schemas.microsoft.com/office/powerpoint/2010/main" val="2616332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61527" y="1268760"/>
            <a:ext cx="8802961" cy="529375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r>
              <a:rPr lang="fr-FR" sz="3200" b="1" dirty="0" smtClean="0">
                <a:solidFill>
                  <a:srgbClr val="FF0000"/>
                </a:solidFill>
              </a:rPr>
              <a:t>Organes reproducteurs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fr-FR" sz="2400" b="1" dirty="0" smtClean="0"/>
              <a:t>Dimorphisme sexuel</a:t>
            </a:r>
            <a:r>
              <a:rPr lang="fr-FR" sz="2400" dirty="0" smtClean="0"/>
              <a:t> </a:t>
            </a:r>
            <a:r>
              <a:rPr lang="fr-FR" sz="2400" b="1" dirty="0" smtClean="0">
                <a:solidFill>
                  <a:srgbClr val="00B050"/>
                </a:solidFill>
              </a:rPr>
              <a:t>bien marqué</a:t>
            </a:r>
            <a:r>
              <a:rPr lang="fr-FR" sz="2400" dirty="0" smtClean="0"/>
              <a:t>(Femelle plus grande de taille que le male )</a:t>
            </a:r>
          </a:p>
          <a:p>
            <a:pPr marL="342900" lvl="0" indent="-342900">
              <a:buFont typeface="Wingdings" pitchFamily="2" charset="2"/>
              <a:buChar char="§"/>
            </a:pPr>
            <a:r>
              <a:rPr lang="fr-FR" sz="2400" b="1" dirty="0"/>
              <a:t>Orifice génital entre les pattes </a:t>
            </a:r>
            <a:r>
              <a:rPr lang="fr-FR" sz="2400" b="1" dirty="0" smtClean="0"/>
              <a:t>II</a:t>
            </a:r>
          </a:p>
          <a:p>
            <a:pPr lvl="0"/>
            <a:r>
              <a:rPr lang="fr-FR" sz="3200" b="1" dirty="0" smtClean="0">
                <a:solidFill>
                  <a:srgbClr val="FF0000"/>
                </a:solidFill>
              </a:rPr>
              <a:t>Les yeux </a:t>
            </a:r>
            <a:endParaRPr lang="fr-FR" sz="3200" b="1" dirty="0">
              <a:solidFill>
                <a:srgbClr val="FF0000"/>
              </a:solidFill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fr-FR" sz="2400" b="1" dirty="0" smtClean="0"/>
              <a:t>Présence ou absence des yeux</a:t>
            </a:r>
            <a:r>
              <a:rPr lang="fr-FR" sz="2400" dirty="0" smtClean="0"/>
              <a:t> (selon l’espèce)</a:t>
            </a:r>
          </a:p>
          <a:p>
            <a:r>
              <a:rPr lang="fr-FR" sz="3200" b="1" dirty="0" smtClean="0">
                <a:solidFill>
                  <a:srgbClr val="FF0000"/>
                </a:solidFill>
              </a:rPr>
              <a:t>Les stigmates</a:t>
            </a:r>
            <a:endParaRPr lang="fr-FR" sz="3200" b="1" dirty="0">
              <a:solidFill>
                <a:srgbClr val="FF0000"/>
              </a:solidFill>
            </a:endParaRPr>
          </a:p>
          <a:p>
            <a:pPr marL="342900" lvl="0" indent="-342900">
              <a:buFont typeface="Wingdings" pitchFamily="2" charset="2"/>
              <a:buChar char="§"/>
            </a:pPr>
            <a:r>
              <a:rPr lang="fr-FR" sz="2400" b="1" dirty="0" smtClean="0"/>
              <a:t>Stigmates</a:t>
            </a:r>
            <a:r>
              <a:rPr lang="fr-FR" sz="2400" dirty="0" smtClean="0"/>
              <a:t> avec  </a:t>
            </a:r>
            <a:r>
              <a:rPr lang="fr-FR" sz="2400" b="1" dirty="0" err="1" smtClean="0">
                <a:solidFill>
                  <a:srgbClr val="00B050"/>
                </a:solidFill>
              </a:rPr>
              <a:t>péritrème</a:t>
            </a:r>
            <a:r>
              <a:rPr lang="fr-FR" sz="2400" b="1" dirty="0" smtClean="0">
                <a:solidFill>
                  <a:srgbClr val="00B050"/>
                </a:solidFill>
              </a:rPr>
              <a:t> </a:t>
            </a:r>
            <a:r>
              <a:rPr lang="fr-FR" sz="2400" dirty="0" smtClean="0"/>
              <a:t>(visibles </a:t>
            </a:r>
            <a:r>
              <a:rPr lang="fr-FR" sz="2400" dirty="0"/>
              <a:t>en arrière de la quatrième paire de pattes </a:t>
            </a:r>
            <a:r>
              <a:rPr lang="fr-FR" sz="2400" dirty="0" smtClean="0"/>
              <a:t>)</a:t>
            </a:r>
          </a:p>
          <a:p>
            <a:pPr lvl="0"/>
            <a:r>
              <a:rPr lang="fr-FR" sz="3200" b="1" dirty="0" smtClean="0">
                <a:solidFill>
                  <a:srgbClr val="FF0000"/>
                </a:solidFill>
              </a:rPr>
              <a:t>Autres caractéristiques</a:t>
            </a:r>
            <a:endParaRPr lang="fr-FR" sz="3200" b="1" dirty="0">
              <a:solidFill>
                <a:srgbClr val="FF0000"/>
              </a:solidFill>
            </a:endParaRPr>
          </a:p>
          <a:p>
            <a:pPr marL="342900" lvl="0" indent="-342900">
              <a:buFont typeface="Wingdings" pitchFamily="2" charset="2"/>
              <a:buChar char="§"/>
            </a:pPr>
            <a:r>
              <a:rPr lang="fr-FR" sz="2400" b="1" dirty="0" smtClean="0"/>
              <a:t>Repas </a:t>
            </a:r>
            <a:r>
              <a:rPr lang="fr-FR" sz="2400" dirty="0" smtClean="0"/>
              <a:t>: </a:t>
            </a:r>
            <a:r>
              <a:rPr lang="fr-FR" sz="2400" b="1" dirty="0" smtClean="0">
                <a:solidFill>
                  <a:srgbClr val="00B050"/>
                </a:solidFill>
              </a:rPr>
              <a:t>un seul </a:t>
            </a:r>
            <a:r>
              <a:rPr lang="fr-FR" sz="2400" dirty="0" smtClean="0"/>
              <a:t>pendant la vie du parasite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fr-FR" sz="2400" b="1" dirty="0"/>
              <a:t> </a:t>
            </a:r>
            <a:r>
              <a:rPr lang="fr-FR" sz="2400" dirty="0">
                <a:solidFill>
                  <a:srgbClr val="00B050"/>
                </a:solidFill>
              </a:rPr>
              <a:t>Parasites des vertébrés </a:t>
            </a:r>
          </a:p>
          <a:p>
            <a:r>
              <a:rPr lang="fr-FR" dirty="0"/>
              <a:t> 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172987" y="-27384"/>
            <a:ext cx="3042322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fr-FR" sz="3600" b="1" dirty="0" smtClean="0">
                <a:solidFill>
                  <a:srgbClr val="FF0000"/>
                </a:solidFill>
              </a:rPr>
              <a:t>   F. Ixodidae </a:t>
            </a:r>
            <a:endParaRPr lang="fr-FR" sz="3600" b="1" dirty="0">
              <a:solidFill>
                <a:srgbClr val="FF0000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7120048" y="0"/>
            <a:ext cx="2023952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rtlCol="0">
            <a:spAutoFit/>
          </a:bodyPr>
          <a:lstStyle/>
          <a:p>
            <a:r>
              <a:rPr lang="fr-FR" sz="2000" dirty="0" smtClean="0"/>
              <a:t>Ordre des </a:t>
            </a:r>
            <a:r>
              <a:rPr lang="fr-FR" sz="2000" dirty="0" err="1" smtClean="0"/>
              <a:t>Ixodida</a:t>
            </a:r>
            <a:endParaRPr lang="fr-FR" sz="2000" dirty="0"/>
          </a:p>
        </p:txBody>
      </p:sp>
      <p:sp>
        <p:nvSpPr>
          <p:cNvPr id="8" name="ZoneTexte 7"/>
          <p:cNvSpPr txBox="1"/>
          <p:nvPr/>
        </p:nvSpPr>
        <p:spPr>
          <a:xfrm>
            <a:off x="205531" y="683985"/>
            <a:ext cx="2440092" cy="5847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rtlCol="0">
            <a:spAutoFit/>
          </a:bodyPr>
          <a:lstStyle/>
          <a:p>
            <a:r>
              <a:rPr lang="fr-FR" sz="3200" dirty="0" smtClean="0"/>
              <a:t>Morphologie </a:t>
            </a:r>
            <a:endParaRPr lang="fr-FR" sz="3200" dirty="0"/>
          </a:p>
        </p:txBody>
      </p:sp>
      <p:sp>
        <p:nvSpPr>
          <p:cNvPr id="9" name="Rectangle 8"/>
          <p:cNvSpPr/>
          <p:nvPr/>
        </p:nvSpPr>
        <p:spPr>
          <a:xfrm>
            <a:off x="5220072" y="6581001"/>
            <a:ext cx="3895328" cy="276999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fr-FR" sz="1200" b="1" dirty="0"/>
              <a:t>TITI A</a:t>
            </a:r>
            <a:r>
              <a:rPr lang="fr-FR" sz="1200" b="1" dirty="0" smtClean="0"/>
              <a:t>., Etude des Aphaniptères, </a:t>
            </a:r>
            <a:r>
              <a:rPr lang="fr-FR" sz="1200" b="1" dirty="0"/>
              <a:t>3</a:t>
            </a:r>
            <a:r>
              <a:rPr lang="fr-FR" sz="1200" b="1" baseline="30000" dirty="0"/>
              <a:t>ème</a:t>
            </a:r>
            <a:r>
              <a:rPr lang="fr-FR" sz="1200" b="1" dirty="0"/>
              <a:t> D.V, 2022/2023</a:t>
            </a:r>
          </a:p>
        </p:txBody>
      </p:sp>
    </p:spTree>
    <p:extLst>
      <p:ext uri="{BB962C8B-B14F-4D97-AF65-F5344CB8AC3E}">
        <p14:creationId xmlns:p14="http://schemas.microsoft.com/office/powerpoint/2010/main" val="3008442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172987" y="-27384"/>
            <a:ext cx="3042322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fr-FR" sz="3600" b="1" dirty="0" smtClean="0">
                <a:solidFill>
                  <a:srgbClr val="FF0000"/>
                </a:solidFill>
              </a:rPr>
              <a:t>   F. Ixodidae </a:t>
            </a:r>
            <a:endParaRPr lang="fr-FR" sz="3600" b="1" dirty="0">
              <a:solidFill>
                <a:srgbClr val="FF0000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7120048" y="0"/>
            <a:ext cx="2023952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rtlCol="0">
            <a:spAutoFit/>
          </a:bodyPr>
          <a:lstStyle/>
          <a:p>
            <a:r>
              <a:rPr lang="fr-FR" sz="2000" dirty="0" smtClean="0"/>
              <a:t>Ordre des </a:t>
            </a:r>
            <a:r>
              <a:rPr lang="fr-FR" sz="2000" dirty="0" err="1" smtClean="0"/>
              <a:t>Ixodida</a:t>
            </a:r>
            <a:endParaRPr lang="fr-FR" sz="2000" dirty="0"/>
          </a:p>
        </p:txBody>
      </p:sp>
      <p:sp>
        <p:nvSpPr>
          <p:cNvPr id="8" name="ZoneTexte 7"/>
          <p:cNvSpPr txBox="1"/>
          <p:nvPr/>
        </p:nvSpPr>
        <p:spPr>
          <a:xfrm>
            <a:off x="205531" y="683985"/>
            <a:ext cx="2440092" cy="5847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rtlCol="0">
            <a:spAutoFit/>
          </a:bodyPr>
          <a:lstStyle/>
          <a:p>
            <a:r>
              <a:rPr lang="fr-FR" sz="3200" dirty="0" smtClean="0"/>
              <a:t>Morphologie </a:t>
            </a:r>
            <a:endParaRPr lang="fr-FR" sz="3200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2123728" y="6040754"/>
            <a:ext cx="4349268" cy="36933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fr-FR" dirty="0"/>
              <a:t>https://inaturalist.ca/taxa/196792-Hyalomm</a:t>
            </a:r>
          </a:p>
        </p:txBody>
      </p:sp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616" y="1427361"/>
            <a:ext cx="8718767" cy="4248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3779912" y="5627101"/>
            <a:ext cx="20421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smtClean="0"/>
              <a:t>Genre </a:t>
            </a:r>
            <a:r>
              <a:rPr lang="fr-FR" sz="2000" b="1" i="1" dirty="0" err="1" smtClean="0"/>
              <a:t>Hyalomma</a:t>
            </a:r>
            <a:endParaRPr lang="fr-FR" sz="2000" b="1" i="1" dirty="0"/>
          </a:p>
        </p:txBody>
      </p:sp>
      <p:sp>
        <p:nvSpPr>
          <p:cNvPr id="9" name="ZoneTexte 8"/>
          <p:cNvSpPr txBox="1"/>
          <p:nvPr/>
        </p:nvSpPr>
        <p:spPr>
          <a:xfrm>
            <a:off x="1187624" y="4941168"/>
            <a:ext cx="933076" cy="369332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FFFF00"/>
                </a:solidFill>
              </a:rPr>
              <a:t>Femelle</a:t>
            </a:r>
            <a:endParaRPr lang="fr-FR" b="1" dirty="0">
              <a:solidFill>
                <a:srgbClr val="FFFF00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6472996" y="4981168"/>
            <a:ext cx="671979" cy="369332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FFFF00"/>
                </a:solidFill>
              </a:rPr>
              <a:t>Male</a:t>
            </a:r>
            <a:endParaRPr lang="fr-FR" b="1" dirty="0">
              <a:solidFill>
                <a:srgbClr val="FFFF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220072" y="6581001"/>
            <a:ext cx="3895328" cy="276999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fr-FR" sz="1200" b="1" dirty="0"/>
              <a:t>TITI A</a:t>
            </a:r>
            <a:r>
              <a:rPr lang="fr-FR" sz="1200" b="1" dirty="0" smtClean="0"/>
              <a:t>., Etude des Aphaniptères, </a:t>
            </a:r>
            <a:r>
              <a:rPr lang="fr-FR" sz="1200" b="1" dirty="0"/>
              <a:t>3</a:t>
            </a:r>
            <a:r>
              <a:rPr lang="fr-FR" sz="1200" b="1" baseline="30000" dirty="0"/>
              <a:t>ème</a:t>
            </a:r>
            <a:r>
              <a:rPr lang="fr-FR" sz="1200" b="1" dirty="0"/>
              <a:t> D.V, 2022/2023</a:t>
            </a:r>
          </a:p>
        </p:txBody>
      </p:sp>
    </p:spTree>
    <p:extLst>
      <p:ext uri="{BB962C8B-B14F-4D97-AF65-F5344CB8AC3E}">
        <p14:creationId xmlns:p14="http://schemas.microsoft.com/office/powerpoint/2010/main" val="4213115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90" name="Text Box 6"/>
          <p:cNvSpPr txBox="1">
            <a:spLocks noChangeArrowheads="1"/>
          </p:cNvSpPr>
          <p:nvPr/>
        </p:nvSpPr>
        <p:spPr bwMode="auto">
          <a:xfrm>
            <a:off x="3285383" y="5053220"/>
            <a:ext cx="2327881" cy="5232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sz="2800" b="1" i="1" dirty="0">
                <a:latin typeface="Times New Roman" pitchFamily="18" charset="0"/>
              </a:rPr>
              <a:t>Ixodes </a:t>
            </a:r>
            <a:r>
              <a:rPr lang="fr-FR" sz="2800" b="1" i="1" dirty="0" err="1">
                <a:latin typeface="Times New Roman" pitchFamily="18" charset="0"/>
              </a:rPr>
              <a:t>ricinus</a:t>
            </a:r>
            <a:endParaRPr lang="en-US" sz="2800" b="1" i="1" dirty="0">
              <a:latin typeface="Times New Roman" pitchFamily="18" charset="0"/>
            </a:endParaRPr>
          </a:p>
        </p:txBody>
      </p:sp>
      <p:sp>
        <p:nvSpPr>
          <p:cNvPr id="41991" name="Text Box 7"/>
          <p:cNvSpPr txBox="1">
            <a:spLocks noChangeArrowheads="1"/>
          </p:cNvSpPr>
          <p:nvPr/>
        </p:nvSpPr>
        <p:spPr bwMode="auto">
          <a:xfrm>
            <a:off x="721995" y="5240440"/>
            <a:ext cx="1037463" cy="4001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sz="2000" b="1" dirty="0">
                <a:latin typeface="Times New Roman" pitchFamily="18" charset="0"/>
              </a:rPr>
              <a:t>Femelle</a:t>
            </a:r>
            <a:endParaRPr lang="en-US" sz="2000" b="1" dirty="0">
              <a:latin typeface="Times New Roman" pitchFamily="18" charset="0"/>
            </a:endParaRPr>
          </a:p>
        </p:txBody>
      </p:sp>
      <p:sp>
        <p:nvSpPr>
          <p:cNvPr id="41992" name="Text Box 8"/>
          <p:cNvSpPr txBox="1">
            <a:spLocks noChangeArrowheads="1"/>
          </p:cNvSpPr>
          <p:nvPr/>
        </p:nvSpPr>
        <p:spPr bwMode="auto">
          <a:xfrm>
            <a:off x="6948264" y="5114775"/>
            <a:ext cx="739305" cy="4001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sz="2000" b="1" dirty="0">
                <a:latin typeface="Times New Roman" pitchFamily="18" charset="0"/>
              </a:rPr>
              <a:t>Mâle</a:t>
            </a:r>
            <a:endParaRPr lang="en-US" sz="2000" b="1" dirty="0">
              <a:latin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51720" y="5649796"/>
            <a:ext cx="4572000" cy="523220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>
            <a:spAutoFit/>
          </a:bodyPr>
          <a:lstStyle/>
          <a:p>
            <a:pPr algn="ctr"/>
            <a:r>
              <a:rPr lang="fr-FR" sz="1400" dirty="0"/>
              <a:t>https://commons.wikimedia.org/wiki/File:Ixodes-ricinus-female-male.jpg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886" y="188640"/>
            <a:ext cx="8596594" cy="4843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5220072" y="6581001"/>
            <a:ext cx="3895328" cy="276999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fr-FR" sz="1200" b="1" dirty="0"/>
              <a:t>TITI A</a:t>
            </a:r>
            <a:r>
              <a:rPr lang="fr-FR" sz="1200" b="1" dirty="0" smtClean="0"/>
              <a:t>., Etude des Aphaniptères, </a:t>
            </a:r>
            <a:r>
              <a:rPr lang="fr-FR" sz="1200" b="1" dirty="0"/>
              <a:t>3</a:t>
            </a:r>
            <a:r>
              <a:rPr lang="fr-FR" sz="1200" b="1" baseline="30000" dirty="0"/>
              <a:t>ème</a:t>
            </a:r>
            <a:r>
              <a:rPr lang="fr-FR" sz="1200" b="1" dirty="0"/>
              <a:t> D.V, 2022/2023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7120048" y="0"/>
            <a:ext cx="2023952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rtlCol="0">
            <a:spAutoFit/>
          </a:bodyPr>
          <a:lstStyle/>
          <a:p>
            <a:r>
              <a:rPr lang="fr-FR" sz="2000" dirty="0" smtClean="0"/>
              <a:t>Ordre des </a:t>
            </a:r>
            <a:r>
              <a:rPr lang="fr-FR" sz="2000" dirty="0" err="1" smtClean="0"/>
              <a:t>Ixodida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3846170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90" name="Text Box 6"/>
          <p:cNvSpPr txBox="1">
            <a:spLocks noChangeArrowheads="1"/>
          </p:cNvSpPr>
          <p:nvPr/>
        </p:nvSpPr>
        <p:spPr bwMode="auto">
          <a:xfrm>
            <a:off x="2594604" y="5395661"/>
            <a:ext cx="3946914" cy="5232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sz="2800" b="1" i="1" dirty="0" err="1" smtClean="0">
                <a:latin typeface="Times New Roman" pitchFamily="18" charset="0"/>
              </a:rPr>
              <a:t>Rhipicephalus</a:t>
            </a:r>
            <a:r>
              <a:rPr lang="fr-FR" sz="2800" b="1" i="1" dirty="0" smtClean="0">
                <a:latin typeface="Times New Roman" pitchFamily="18" charset="0"/>
              </a:rPr>
              <a:t> </a:t>
            </a:r>
            <a:r>
              <a:rPr lang="fr-FR" sz="2800" b="1" i="1" dirty="0" err="1" smtClean="0">
                <a:latin typeface="Times New Roman" pitchFamily="18" charset="0"/>
              </a:rPr>
              <a:t>sanguinus</a:t>
            </a:r>
            <a:endParaRPr lang="en-US" sz="2800" b="1" i="1" dirty="0">
              <a:latin typeface="Times New Roman" pitchFamily="18" charset="0"/>
            </a:endParaRPr>
          </a:p>
        </p:txBody>
      </p:sp>
      <p:sp>
        <p:nvSpPr>
          <p:cNvPr id="41991" name="Text Box 7"/>
          <p:cNvSpPr txBox="1">
            <a:spLocks noChangeArrowheads="1"/>
          </p:cNvSpPr>
          <p:nvPr/>
        </p:nvSpPr>
        <p:spPr bwMode="auto">
          <a:xfrm>
            <a:off x="1100479" y="5257161"/>
            <a:ext cx="1037463" cy="4001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sz="2000" b="1" dirty="0">
                <a:latin typeface="Times New Roman" pitchFamily="18" charset="0"/>
              </a:rPr>
              <a:t>Femelle</a:t>
            </a:r>
            <a:endParaRPr lang="en-US" sz="2000" b="1" dirty="0">
              <a:latin typeface="Times New Roman" pitchFamily="18" charset="0"/>
            </a:endParaRPr>
          </a:p>
        </p:txBody>
      </p:sp>
      <p:sp>
        <p:nvSpPr>
          <p:cNvPr id="41992" name="Text Box 8"/>
          <p:cNvSpPr txBox="1">
            <a:spLocks noChangeArrowheads="1"/>
          </p:cNvSpPr>
          <p:nvPr/>
        </p:nvSpPr>
        <p:spPr bwMode="auto">
          <a:xfrm>
            <a:off x="7308304" y="5257161"/>
            <a:ext cx="739305" cy="4001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sz="2000" b="1" dirty="0">
                <a:latin typeface="Times New Roman" pitchFamily="18" charset="0"/>
              </a:rPr>
              <a:t>Mâle</a:t>
            </a:r>
            <a:endParaRPr lang="en-US" sz="2000" b="1" dirty="0">
              <a:latin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220072" y="6581001"/>
            <a:ext cx="3895328" cy="276999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fr-FR" sz="1200" b="1" dirty="0"/>
              <a:t>TITI A</a:t>
            </a:r>
            <a:r>
              <a:rPr lang="fr-FR" sz="1200" b="1" dirty="0" smtClean="0"/>
              <a:t>., Etude des Aphaniptères, </a:t>
            </a:r>
            <a:r>
              <a:rPr lang="fr-FR" sz="1200" b="1" dirty="0"/>
              <a:t>3</a:t>
            </a:r>
            <a:r>
              <a:rPr lang="fr-FR" sz="1200" b="1" baseline="30000" dirty="0"/>
              <a:t>ème</a:t>
            </a:r>
            <a:r>
              <a:rPr lang="fr-FR" sz="1200" b="1" dirty="0"/>
              <a:t> D.V, 2022/2023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08720"/>
            <a:ext cx="8784975" cy="4348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133249" y="5966609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fr-FR" sz="1400" dirty="0"/>
              <a:t>https://commons.wikimedia.org/wiki/File:Rhipicephalus-sanguineus-female-male.jpg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7120048" y="0"/>
            <a:ext cx="2023952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rtlCol="0">
            <a:spAutoFit/>
          </a:bodyPr>
          <a:lstStyle/>
          <a:p>
            <a:r>
              <a:rPr lang="fr-FR" sz="2000" dirty="0" smtClean="0"/>
              <a:t>Ordre des </a:t>
            </a:r>
            <a:r>
              <a:rPr lang="fr-FR" sz="2000" dirty="0" err="1" smtClean="0"/>
              <a:t>Ixodida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3453567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550</TotalTime>
  <Words>364</Words>
  <Application>Microsoft Office PowerPoint</Application>
  <PresentationFormat>Affichage à l'écran (4:3)</PresentationFormat>
  <Paragraphs>71</Paragraphs>
  <Slides>8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9" baseType="lpstr">
      <vt:lpstr>Thème Office</vt:lpstr>
      <vt:lpstr>TP 8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TP 5</dc:title>
  <dc:creator>ms</dc:creator>
  <cp:lastModifiedBy>ms</cp:lastModifiedBy>
  <cp:revision>79</cp:revision>
  <dcterms:created xsi:type="dcterms:W3CDTF">2022-11-06T10:33:18Z</dcterms:created>
  <dcterms:modified xsi:type="dcterms:W3CDTF">2022-12-22T09:57:14Z</dcterms:modified>
</cp:coreProperties>
</file>