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94" r:id="rId2"/>
    <p:sldId id="258" r:id="rId3"/>
    <p:sldId id="30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73" r:id="rId14"/>
    <p:sldId id="269" r:id="rId15"/>
    <p:sldId id="284" r:id="rId16"/>
    <p:sldId id="270" r:id="rId17"/>
    <p:sldId id="271" r:id="rId18"/>
    <p:sldId id="286" r:id="rId19"/>
    <p:sldId id="301" r:id="rId20"/>
    <p:sldId id="275" r:id="rId21"/>
    <p:sldId id="287" r:id="rId22"/>
    <p:sldId id="276" r:id="rId23"/>
    <p:sldId id="277" r:id="rId24"/>
    <p:sldId id="283" r:id="rId25"/>
    <p:sldId id="308" r:id="rId26"/>
    <p:sldId id="279" r:id="rId27"/>
    <p:sldId id="288" r:id="rId28"/>
    <p:sldId id="278" r:id="rId29"/>
    <p:sldId id="281" r:id="rId30"/>
    <p:sldId id="296" r:id="rId31"/>
    <p:sldId id="309" r:id="rId32"/>
    <p:sldId id="303" r:id="rId33"/>
    <p:sldId id="297" r:id="rId34"/>
    <p:sldId id="289" r:id="rId35"/>
    <p:sldId id="302" r:id="rId36"/>
    <p:sldId id="292" r:id="rId37"/>
    <p:sldId id="293" r:id="rId38"/>
    <p:sldId id="298" r:id="rId39"/>
    <p:sldId id="304" r:id="rId40"/>
    <p:sldId id="305" r:id="rId41"/>
    <p:sldId id="315" r:id="rId42"/>
    <p:sldId id="299" r:id="rId43"/>
    <p:sldId id="306" r:id="rId44"/>
    <p:sldId id="300" r:id="rId45"/>
    <p:sldId id="331" r:id="rId46"/>
    <p:sldId id="311" r:id="rId47"/>
    <p:sldId id="317" r:id="rId48"/>
    <p:sldId id="318" r:id="rId49"/>
    <p:sldId id="313" r:id="rId50"/>
    <p:sldId id="319" r:id="rId51"/>
    <p:sldId id="320" r:id="rId52"/>
    <p:sldId id="321" r:id="rId53"/>
    <p:sldId id="322" r:id="rId54"/>
    <p:sldId id="323" r:id="rId55"/>
    <p:sldId id="332" r:id="rId56"/>
    <p:sldId id="324" r:id="rId57"/>
    <p:sldId id="325" r:id="rId58"/>
    <p:sldId id="327" r:id="rId59"/>
    <p:sldId id="333" r:id="rId60"/>
    <p:sldId id="328" r:id="rId61"/>
    <p:sldId id="329" r:id="rId62"/>
    <p:sldId id="330" r:id="rId63"/>
    <p:sldId id="314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BD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 autoAdjust="0"/>
    <p:restoredTop sz="94660"/>
  </p:normalViewPr>
  <p:slideViewPr>
    <p:cSldViewPr>
      <p:cViewPr>
        <p:scale>
          <a:sx n="64" d="100"/>
          <a:sy n="64" d="100"/>
        </p:scale>
        <p:origin x="-164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27FA4-2E21-47E0-A886-1FCFAAB6EE1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67291-6745-4594-9ACD-82D3D402014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9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7291-6745-4594-9ACD-82D3D4020141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7291-6745-4594-9ACD-82D3D4020141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60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7291-6745-4594-9ACD-82D3D4020141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7291-6745-4594-9ACD-82D3D4020141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7291-6745-4594-9ACD-82D3D4020141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67291-6745-4594-9ACD-82D3D4020141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5D1444-5A91-4B3B-B921-33AE4BE5A96F}" type="datetimeFigureOut">
              <a:rPr lang="fr-FR" smtClean="0"/>
              <a:pPr/>
              <a:t>05/11/2022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FCA65C-45DD-436B-990C-7B94AC0737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dz/imgres?imgurl=http://4.bp.blogspot.com/_VA6LePZ6KNY/TEZ7h4TIkkI/AAAAAAAACOE/NuMpOKL7Zrg/s1600/Sarcoptes+scabiei.jpg&amp;imgrefurl=http://coo.fieldofscience.com/2010/07/life-in-fast-lane-taxon-of-week.html&amp;docid=snTJV0k-GGIrfM&amp;tbnid=N3SdPSbvjW0AyM:&amp;w=900&amp;h=687&amp;ei=11uMUsnYJsLD0QWK5oDQBw&amp;ved=0CAIQxiAwAA&amp;iact=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dz/imgres?imgurl=http://4.bp.blogspot.com/_VA6LePZ6KNY/TEZ7h4TIkkI/AAAAAAAACOE/NuMpOKL7Zrg/s1600/Sarcoptes+scabiei.jpg&amp;imgrefurl=http://coo.fieldofscience.com/2010/07/life-in-fast-lane-taxon-of-week.html&amp;docid=snTJV0k-GGIrfM&amp;tbnid=N3SdPSbvjW0AyM:&amp;w=900&amp;h=687&amp;ei=11uMUsnYJsLD0QWK5oDQBw&amp;ved=0CAIQxiAwAA&amp;iact=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dz/imgres?imgurl=http://www.medirabbit.com/EN/Skin_diseases/Parasitic/Mange/Sarcoptes.jpg&amp;imgrefurl=http://www.medirabbit.com/EN/Skin_diseases/Parasitic/Mange/Sarcoptes.htm&amp;docid=eyhpV3ToKW5O-M&amp;tbnid=lYumESkqhZ2eLM:&amp;w=567&amp;h=398&amp;ei=Db6LUoWKOYra0QW5gYHwAw&amp;ved=0CAIQxiAwAA&amp;iact=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dz/imgres?imgurl=http://www.medirabbit.com/EN/Skin_diseases/Parasitic/Mange/Sarcoptes.jpg&amp;imgrefurl=http://www.medirabbit.com/EN/Skin_diseases/Parasitic/Mange/Sarcoptes.htm&amp;docid=eyhpV3ToKW5O-M&amp;tbnid=lYumESkqhZ2eLM:&amp;w=567&amp;h=398&amp;ei=Db6LUoWKOYra0QW5gYHwAw&amp;ved=0CAIQxiAwAA&amp;iact=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imgres?imgurl=http://dico-sciences-animales.cirad.fr/photos/zool/cnemidocoptesmuraillet1895p663.jpg&amp;imgrefurl=http://dico-sciences-animales.cirad.fr/liste-mots.php?fiche=6763&amp;def=cn%C3%A9midocoptes&amp;docid=ikmmxcOzGWj3VM&amp;tbnid=ie6CcPJRcVqJlM:&amp;w=1008&amp;h=491&amp;ei=AWGMUo2qJqSW0QXAl4CgBA&amp;ved=0CAIQxiAwAA&amp;iact=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dz/imgres?imgurl=http://classconnection.s3.amazonaws.com/528/flashcards/1082528/jpg/psoroptes_spp1334101056745.jpg&amp;imgrefurl=http://www.studyblue.com/notes/note/n/ectoparasites/deck/2659664&amp;docid=NX9Qa9DIfF7IgM&amp;tbnid=0DJ4sKoidtB1cM:&amp;w=454&amp;h=299&amp;ei=zWeMUojfDMeJ0AWdnoHgBQ&amp;ved=0CAIQxiAwAA&amp;iact=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dz/imgres?imgurl=http://www.icb.usp.br/~marcelcp/Imagens/zenz44.jpg&amp;imgrefurl=http://www.icb.usp.br/~marcelcp/Psoroptes.htm&amp;docid=zfPpa8TUVJa12M&amp;tbnid=XtZm9zdSrsCgsM&amp;w=696&amp;h=500&amp;ei=8WaMUu6hMuaU0AW2iYEo&amp;ved=0CAMQxiAwAQ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dz/imgres?imgurl=http://www.icb.usp.br/~marcelcp/Imagens/zenz42.jpg&amp;imgrefurl=http://www.icb.usp.br/~marcelcp/Psoroptes.htm&amp;docid=zfPpa8TUVJa12M&amp;tbnid=csO4e7xoyz687M:&amp;w=640&amp;h=436&amp;ei=8WaMUu6hMuaU0AW2iYEo&amp;ved=0CAIQxiAwAA&amp;iact=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dz/imgres?imgurl=http://www.veterinaryadviceandinformation.com/The_Peoples_Horse_Cattle_Sheep_and_Swine_Doctor/The_Diseases_Of_Sheep-4.jpg&amp;imgrefurl=http://www.veterinaryadviceandinformation.com/The_Peoples_Horse_Cattle_Sheep_and_Swine_Doctor/The_Diseases_Of_Sheep.html&amp;docid=0yEKb4OsWFMDsM&amp;tbnid=_9G4vr0F05co_M&amp;w=228&amp;h=346&amp;ei=C2WMUqzQLqil0QX1jID4Cg&amp;ved=0CAkQxiAwBw&amp;iact=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dz/imgres?imgurl=http://www.icb.usp.br/~marcelcp/Imagens/zenz42.jpg&amp;imgrefurl=http://www.icb.usp.br/~marcelcp/Psoroptes.htm&amp;docid=zfPpa8TUVJa12M&amp;tbnid=csO4e7xoyz687M:&amp;w=640&amp;h=436&amp;ei=8WaMUu6hMuaU0AW2iYEo&amp;ved=0CAIQxiAwAA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dz/imgres?imgurl=http://www.icb.usp.br/~marcelcp/Imagens/zenz44.jpg&amp;imgrefurl=http://www.icb.usp.br/~marcelcp/Psoroptes.htm&amp;docid=zfPpa8TUVJa12M&amp;tbnid=XtZm9zdSrsCgsM&amp;w=696&amp;h=500&amp;ei=8WaMUu6hMuaU0AW2iYEo&amp;ved=0CAMQxiAwAQ&amp;iact=c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imgres?imgurl=http://classconnection.s3.amazonaws.com/226/flashcards/752226/jpg/chorioptes_bovis1321576498012.jpg&amp;imgrefurl=http://www.studyblue.com/notes/note/n/lab-6-/deck/1514902&amp;docid=HeMA7fJ1gKtu0M&amp;tbnid=hWIStAMFAaeUdM:&amp;w=600&amp;h=501&amp;ei=X3WMUsjWIeSk0QW1rIDwDg&amp;ved=0CAIQxiAwAA&amp;iact=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dz/imgres?imgurl=http://classconnection.s3.amazonaws.com/739/flashcards/575739/jpg/chorioptes_spp_21320614744093.jpg&amp;imgrefurl=http://www.studyblue.com/notes/note/n/class-arachnida-mites/deck/1421125&amp;docid=i0FhkBh1fdeOcM&amp;tbnid=1lsiVIGOHJJoEM:&amp;w=350&amp;h=284&amp;ei=IXSMUqHWFqrC0QX_jIHIAw&amp;ved=0CAIQxiAwAA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dz/imgres?imgurl=http://classconnection.s3.amazonaws.com/739/flashcards/575739/jpg/mites1320604954639.jpg&amp;imgrefurl=http://www.studyblue.com/notes/note/n/class-arachnida-mites/deck/1421125&amp;docid=i0FhkBh1fdeOcM&amp;tbnid=d7LheJfYjWmNeM&amp;w=190&amp;h=166&amp;ei=IXSMUqHWFqrC0QX_jIHIAw&amp;ved=0CAMQxiAwAQ&amp;iact=c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dz/imgres?imgurl=http://www.equinat-usa.com/pages/pics/PrimoBEFOREx.jpg&amp;imgrefurl=http://www.equinat-usa.com/pages/testimonials_horse.htm&amp;docid=Fe6No8z-y1We5M&amp;tbnid=XVK7tz6YG4HC_M&amp;w=358&amp;h=479&amp;ei=kXKMUra-Deiq0AXH1YDoDg&amp;ved=0CAMQxiAwAQ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dz/imgres?imgurl=http://www.vetnext.com/fotos/itgmg18.jpg&amp;imgrefurl=http://www.vetnext.com/search.php?s=aandoening&amp;id=73355078281%20265&amp;docid=gAyA8lcTsejnBM&amp;tbnid=-rZqbhmqYe3pnM:&amp;w=375&amp;h=248&amp;ei=CHOMUv2_L6SL0AW8zYGwBA&amp;ved=0CAIQxiAwAA&amp;iact=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dz/imgres?imgurl=http://www.fregis.com/img_systeme/pathologie/Otodectose1.jpg&amp;imgrefurl=http://www.fregis.com/infos_sante_pathologie_chien_detail.php?entree=specialites&amp;mod=11&amp;id=74&amp;docid=9RLYanE5nPHBsM&amp;tbnid=-lq56VY6QvdWfM:&amp;w=500&amp;h=343&amp;ei=jXqMUu2COums0QWv-4GoCA&amp;ved=0CAIQxiAwAA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dz/imgres?imgurl=http://eurovetoclic.free.fr/images/sante/otodectes_cynotis.jpg&amp;imgrefurl=http://eurovetoclic.free.fr/fiche.php?page=42&amp;docid=YhYuz8YKw7JIYM&amp;tbnid=Au-78U1slDhhSM:&amp;w=91&amp;h=125&amp;ei=QXuMUt7zFsmc0QWeoIGwDg&amp;ved=0CAIQxiAwAA&amp;iact=c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dz/imgres?imgurl=http://www.fregis.com/img_systeme/pathologie/Otodectose1.jpg&amp;imgrefurl=http://www.fregis.com/infos_sante_pathologie_chien_detail.php?entree=specialites&amp;mod=11&amp;id=74&amp;docid=9RLYanE5nPHBsM&amp;tbnid=-lq56VY6QvdWfM:&amp;w=500&amp;h=343&amp;ei=jXqMUu2COums0QWv-4GoCA&amp;ved=0CAIQxiAwAA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dz/imgres?imgurl=http://eurovetoclic.free.fr/images/sante/otodectes_cynotis.jpg&amp;imgrefurl=http://eurovetoclic.free.fr/fiche.php?page=42&amp;docid=YhYuz8YKw7JIYM&amp;tbnid=Au-78U1slDhhSM:&amp;w=91&amp;h=125&amp;ei=QXuMUt7zFsmc0QWeoIGwDg&amp;ved=0CAIQxiAwAA&amp;iact=c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dz/imgres?sa=X&amp;hl=fr&amp;tbm=isch&amp;tbnid=9OMHwFe7qSUMvM:&amp;imgrefurl=http://www.vetrepro.fr/article-veterinaire-108-5-la-gale-auriculaire&amp;docid=6BYoUbk1K6VT1M&amp;imgurl=http://www.vetrepro.fr/adm/webmaster/_empty/upload/newsletters/2011-11-25_chat_gratte.png&amp;w=175&amp;h=115&amp;ei=5uCQUuH2Bezw0gXyjIGADA&amp;zoom=1&amp;ved=1t:3588,r:7,s:0,i:98&amp;iact=rc&amp;page=1&amp;tbnh=92&amp;tbnw=126&amp;start=0&amp;ndsp=20&amp;tx=54&amp;ty=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dz/imgres?sa=X&amp;hl=fr&amp;tbm=isch&amp;tbnid=psBBQ1vuGoSn6M:&amp;imgrefurl=http://www.cliniquesainthubert.fr/content/conseildetail?id=213&amp;docid=Y1O8Bvx10tPw8M&amp;imgurl=http://common.chezmonveto.com/medias/public/img/Fiches_conseil/Chiens/Fotolia_1094634_XS.jpg&amp;w=343&amp;h=350&amp;ei=5uCQUuH2Bezw0gXyjIGADA&amp;zoom=1&amp;ved=1t:3588,r:16,s:0,i:125&amp;iact=rc&amp;page=1&amp;tbnh=171&amp;tbnw=186&amp;start=0&amp;ndsp=20&amp;tx=152&amp;ty=1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www.google.dz/imgres?imgurl=http://www.pharmapuce.com/Files/77728/Img/11/PARASITE.jpg&amp;imgrefurl=http://www.pharmapuce.com/gale-sarcoptique.htm&amp;docid=A-ffITvnFnvwWM&amp;tbnid=I95tNv2LOzaJVM:&amp;w=165&amp;h=305&amp;ei=ivGQUvbrFMav0QW2q4GQDw&amp;ved=0CAIQxiAwAA&amp;iact=c" TargetMode="External"/><Relationship Id="rId7" Type="http://schemas.openxmlformats.org/officeDocument/2006/relationships/hyperlink" Target="http://theses.vet-alfort.fr/Th_multimedia/dermato/Images/003-032-c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theses.vet-alfort.fr/Th_multimedia/dermato/Images/005-032-cn.jpg" TargetMode="Externa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imgres?imgurl=http://www.cheval.me/wp-content/uploads/2008/09/rire.jpg&amp;imgrefurl=http://www.cheval.me/pratique/en-selle/les-deboires-du-montoir/12177&amp;docid=qjWA_ZWdF4Cp1M&amp;tbnid=x24uNFVcai7XKM:&amp;w=306&amp;h=242&amp;ei=xJmTUuvXGsLw0gWzvYGgAg&amp;ved=0CAIQxiAwAA&amp;iact=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dz/imgres?imgurl=http://www.county-vets.co.uk/media/resources/sheep%20scab.jpg&amp;imgrefurl=http://www.county-vets.co.uk/veterinary-services/farm-animals/sheep/sheep-scab/&amp;docid=ovC9RcUIu71gAM&amp;tbnid=Y14rziuyF-x1zM:&amp;w=430&amp;h=357&amp;ei=WWeMUpGFIfOR0QXd2ICADw&amp;ved=0CAIQxiAwAA&amp;iact=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8.jpeg"/><Relationship Id="rId7" Type="http://schemas.openxmlformats.org/officeDocument/2006/relationships/hyperlink" Target="http://www.google.dz/imgres?hl=fr&amp;biw=1360&amp;bih=620&amp;tbm=isch&amp;tbnid=7hYl9ePiCpIjkM:&amp;imgrefurl=http://sabotsetpattounes.xooit.com/t4377-que-cela-peut-il-etre.htm&amp;docid=lFD5H60Tu596wM&amp;itg=1&amp;imgurl=http://i28.servimg.com/u/f28/11/18/92/55/dsc00017.jpg&amp;w=640&amp;h=711&amp;ei=84WXUuHsJem9ygPOp4KICQ&amp;zoom=1&amp;ved=1t:3588,r:13,s:0,i:119&amp;iact=rc&amp;page=1&amp;tbnh=178&amp;tbnw=155&amp;start=0&amp;ndsp=15&amp;tx=59&amp;ty=118" TargetMode="External"/><Relationship Id="rId2" Type="http://schemas.openxmlformats.org/officeDocument/2006/relationships/hyperlink" Target="https://www.google.dz/imgres?imgurl=http://www.acne-treatmentblog.com/wp-content/uploads/2008/08/papule.jpg&amp;imgrefurl=http://dict.space.4goo.net/dict?q=papule&amp;docid=X9ZAij5s7vDOwM&amp;tbnid=cyRnO34fe5YQlM:&amp;w=445&amp;h=350&amp;ei=CoOXUs6aMo_EswbTxoDgBw&amp;ved=0CAIQxiAwAA&amp;iact=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http://upload.wikimedia.org/wikipedia/commons/7/7c/V%C3%A9sicule_varicelle_chickenpox.j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dz/imgres?imgurl=http://4.bp.blogspot.com/_VA6LePZ6KNY/TEZ7h4TIkkI/AAAAAAAACOE/NuMpOKL7Zrg/s1600/Sarcoptes+scabiei.jpg&amp;imgrefurl=http://coo.fieldofscience.com/2010/07/life-in-fast-lane-taxon-of-week.html&amp;docid=snTJV0k-GGIrfM&amp;tbnid=N3SdPSbvjW0AyM:&amp;w=900&amp;h=687&amp;ei=11uMUsnYJsLD0QWK5oDQBw&amp;ved=0CAIQxiAwAA&amp;iact=c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dz/imgres?hl=fr&amp;biw=1243&amp;bih=548&amp;tbm=isch&amp;tbnid=NSuoxoKVzDPSSM:&amp;imgrefurl=http://en.wikipedia.org/wiki/Mange&amp;docid=0M5Zg4dHQOxP5M&amp;imgurl=http://upload.wikimedia.org/wikipedia/commons/b/b4/Scabies_puppy.jpg&amp;w=350&amp;h=231&amp;ei=zr6LUsO1CaSY0QWzt4CIDw&amp;zoom=1&amp;ved=1t:3588,r:32,s:0,i:184&amp;iact=rc&amp;page=3&amp;tbnh=174&amp;tbnw=256&amp;start=29&amp;ndsp=18&amp;tx=202&amp;ty=127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z/imgres?imgurl=http://i2.cdscdn.com/pdt2/6/1/7/1/700x700/bra5060122730617/rw/globe-terrestre-d-50-cm.jpg&amp;imgrefurl=http://www.cdiscount.com/juniors/jeux-et-jouets-par-type/globe-terrestre-d-50-cm/f-12006210103-bra5060122730617.html&amp;docid=NVwHyTHXKoQoxM&amp;tbnid=cwoGIaQDPBHsOM:&amp;w=500&amp;h=500&amp;ei=EBOLUsesG4zLswbX-YCwCg&amp;ved=0CAIQxiAwAA&amp;iact=c" TargetMode="External"/><Relationship Id="rId2" Type="http://schemas.openxmlformats.org/officeDocument/2006/relationships/hyperlink" Target="http://www.google.dz/url?sa=i&amp;rct=j&amp;q=&amp;esrc=s&amp;frm=1&amp;source=images&amp;cd=&amp;cad=rja&amp;docid=NVwHyTHXKoQoxM&amp;tbnid=cwoGIaQDPBHsOM:&amp;ved=0CAUQjRw&amp;url=http://www.cdiscount.com/juniors/jeux-et-jouets-par-type/globe-terrestre-d-50-cm/f-12006210103-bra5060122730617.html&amp;ei=rR-LUvvbL8SU0QXN_4DICQ&amp;bvm=bv.56643336,d.Yms&amp;psig=AFQjCNGWIc56R5zYfNY9vZ_WjXwSZF_-Gg&amp;ust=13849324145884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dz/imgres?imgurl=http://idata.over-blog.com/1/05/04/45/30-photos-blog/Mouton-gale-du-mouton.jpg&amp;imgrefurl=http://www.moipourvous.net/article-ne-plus-avoir-la-laine-fraiche-114379306.html&amp;docid=-WcWsWqBDNaIgM&amp;tbnid=y5e5wOLJAsOTXM:&amp;w=680&amp;h=469&amp;ei=pSKLUq6gD_Sr0AXNuICgBw&amp;ved=0CAIQxiAwAA&amp;iact=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dz/imgres?imgurl=http://almawachi.com/photos/109.jpg&amp;imgrefurl=http://almawachi.com/gale.html&amp;docid=n73O18YFsv0kkM&amp;tbnid=MICpxjMXSgjhWM&amp;w=200&amp;h=170&amp;ei=pSKLUq6gD_Sr0AXNuICgBw&amp;ved=0CAMQxiAwAQ&amp;iact=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2571736" y="2143116"/>
            <a:ext cx="4143404" cy="264320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gales</a:t>
            </a:r>
            <a:endParaRPr lang="fr-F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642918"/>
            <a:ext cx="321471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Facteurs de réceptivité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85720" y="2928934"/>
            <a:ext cx="1857388" cy="12858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Espèce animale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714876" y="1500174"/>
            <a:ext cx="18573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000892" y="4500570"/>
            <a:ext cx="1857388" cy="1285884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de santé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572264" y="2643182"/>
            <a:ext cx="1928826" cy="12858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d’entretien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5984" y="1928802"/>
            <a:ext cx="1857388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642918"/>
            <a:ext cx="321471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Facteurs de réceptivité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28596" y="1428736"/>
            <a:ext cx="1857388" cy="12858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Espèce animale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7422" y="1643050"/>
            <a:ext cx="4929222" cy="1285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existe une réceptivité en raison de la spécificité des parasites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000232" y="3000372"/>
            <a:ext cx="6000792" cy="3500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43108" y="2928934"/>
            <a:ext cx="58579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Exemples</a:t>
            </a:r>
            <a:r>
              <a:rPr lang="fr-F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Psoroptes</a:t>
            </a:r>
            <a:r>
              <a:rPr lang="fr-F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ovis</a:t>
            </a:r>
            <a:r>
              <a:rPr lang="fr-F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fr-F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 spécifique aux ovins.</a:t>
            </a:r>
          </a:p>
          <a:p>
            <a:r>
              <a:rPr lang="fr-FR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Mais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Psoroptes</a:t>
            </a:r>
            <a:r>
              <a:rPr lang="fr-F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ovis</a:t>
            </a:r>
            <a:r>
              <a:rPr lang="fr-F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passe chez les bovins et les équidés</a:t>
            </a:r>
          </a:p>
          <a:p>
            <a:pPr>
              <a:buFont typeface="Wingdings" pitchFamily="2" charset="2"/>
              <a:buChar char="§"/>
            </a:pPr>
            <a:endParaRPr lang="fr-FR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Otodectes</a:t>
            </a:r>
            <a:r>
              <a:rPr lang="fr-F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cynotis</a:t>
            </a:r>
            <a:r>
              <a:rPr lang="fr-FR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transmet</a:t>
            </a:r>
          </a:p>
          <a:p>
            <a:r>
              <a:rPr lang="fr-F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facilement entre chats et chiens</a:t>
            </a:r>
          </a:p>
        </p:txBody>
      </p:sp>
      <p:sp>
        <p:nvSpPr>
          <p:cNvPr id="11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642918"/>
            <a:ext cx="321471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Facteurs de réceptivité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57158" y="1714488"/>
            <a:ext cx="1857388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84" y="2000240"/>
            <a:ext cx="492922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 jeunes , plus sensibles 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00034" y="3714752"/>
            <a:ext cx="18573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28860" y="4071942"/>
            <a:ext cx="435771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Réceptivité chez toutes les races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857488" y="4714884"/>
            <a:ext cx="3429024" cy="1643074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000364" y="4786322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Réceptivité élevée de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charolaise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de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blanc bleu belge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pour la gale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psoroptique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642918"/>
            <a:ext cx="321471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Facteurs de réceptivité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14282" y="1714488"/>
            <a:ext cx="2000264" cy="12858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d’entretien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84" y="2071678"/>
            <a:ext cx="4929222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Mauvaise hygiène générale 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71472" y="5214950"/>
            <a:ext cx="1857388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Etat de santé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98" y="5643578"/>
            <a:ext cx="47863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Maladies intercurrentes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00298" y="2714620"/>
            <a:ext cx="4500594" cy="2143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86050" y="2714620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-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Promiscuité excessive</a:t>
            </a:r>
          </a:p>
          <a:p>
            <a:endParaRPr lang="fr-F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-Affaiblissement de l’état général(lactation, gestation)</a:t>
            </a:r>
          </a:p>
          <a:p>
            <a:endParaRPr lang="fr-F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-Déficience alimentaire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28596" y="500042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364" y="1000108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2928934"/>
            <a:ext cx="75009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Acariens à corps globuleux, </a:t>
            </a:r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ovalaires</a:t>
            </a:r>
          </a:p>
          <a:p>
            <a:pPr>
              <a:buFont typeface="Wingdings" pitchFamily="2" charset="2"/>
              <a:buChar char="§"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Mesurant de 250 à 900 µm </a:t>
            </a:r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(taille&lt; 1mm)</a:t>
            </a:r>
          </a:p>
          <a:p>
            <a:pPr>
              <a:buFont typeface="Wingdings" pitchFamily="2" charset="2"/>
              <a:buChar char="§"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Dimorphisme sexuel marqué </a:t>
            </a:r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femelle&gt; male)</a:t>
            </a:r>
          </a:p>
          <a:p>
            <a:pPr>
              <a:buFont typeface="Wingdings" pitchFamily="2" charset="2"/>
              <a:buChar char="§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0" y="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0298" y="500042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643314"/>
            <a:ext cx="2928958" cy="928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F/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Sarcoptidés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4876" y="3643314"/>
            <a:ext cx="3071834" cy="857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F/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Epidermoptidés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èche à trois pointes 14"/>
          <p:cNvSpPr/>
          <p:nvPr/>
        </p:nvSpPr>
        <p:spPr>
          <a:xfrm>
            <a:off x="3286116" y="2928934"/>
            <a:ext cx="1357322" cy="1500198"/>
          </a:xfrm>
          <a:prstGeom prst="leftRightUp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à trois pointes 12"/>
          <p:cNvSpPr/>
          <p:nvPr/>
        </p:nvSpPr>
        <p:spPr>
          <a:xfrm>
            <a:off x="5357818" y="4643446"/>
            <a:ext cx="1428760" cy="1857388"/>
          </a:xfrm>
          <a:prstGeom prst="leftRightUp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715140" y="5429264"/>
            <a:ext cx="2428860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SF/ </a:t>
            </a:r>
            <a:r>
              <a:rPr lang="fr-FR" sz="2000" b="1" dirty="0" err="1" smtClean="0">
                <a:solidFill>
                  <a:schemeClr val="bg1"/>
                </a:solidFill>
              </a:rPr>
              <a:t>Chorioptinés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857488" y="5500702"/>
            <a:ext cx="2357422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SF/</a:t>
            </a:r>
          </a:p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Psoroptinés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1670" y="1214422"/>
            <a:ext cx="4000528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O/ acariens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3174" y="1928802"/>
            <a:ext cx="2714644" cy="5000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SO/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acaridiés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7356" y="2571744"/>
            <a:ext cx="45005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Acaridida</a:t>
            </a:r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fr-FR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astigmata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28596" y="500042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928802"/>
            <a:ext cx="87154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de la famille des </a:t>
            </a:r>
            <a:r>
              <a:rPr kumimoji="0" lang="fr-FR" sz="2800" b="1" i="0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sarcoptidés</a:t>
            </a:r>
            <a:endParaRPr kumimoji="0" lang="fr-FR" sz="28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 corps globuleux,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Pattes courtes (se terminant par des ventouses portées par des pédicules longs et non articulés)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 rostre court et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sub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-carré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Absence d’appareil copulateur particulier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Femelles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ovigères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s’enfonçant dans l’épiderme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926" y="785794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AutoShape 2" descr="data:image/jpeg;base64,/9j/4AAQSkZJRgABAQAAAQABAAD/2wCEAAkGBhQSERUUExQWFRUWGB4YFxgYGBcaHRsYGB8WGBgcGBwYHyYfGhokHBccHy8gIycpLCwsGCAxNTAqNSYrLCkBCQoKDgwOFQ8PFCkYFBwpKSkpKSkpKSkpKSkpKSwpKSkpKSkqKSkpKSkpKSkpKSkpKSkpKSkpKSkpKSkpKSkpKf/AABEIAMQBAQMBIgACEQEDEQH/xAAcAAABBQEBAQAAAAAAAAAAAAADAAIEBQYBBwj/xABAEAACAQMDAgQDBgQEBQQDAQABAhEAAyEEEjEFQQYTIlEyYXEHI0KBkfAUUmKhM7HB0RUkcuHxQ1OCkmOioxb/xAAWAQEBAQAAAAAAAAAAAAAAAAAAAQL/xAAZEQEBAQEBAQAAAAAAAAAAAAAAARExIUH/2gAMAwEAAhEDEQA/APIbwyfrUu30oGwbu4znECMYgmcE9hHce9RdR8RrlqKzOKn3OgsrwCxP3m2FMkWwCpEdmzEex5rjdNPkeaS0zG3aY5C8++ZjmO3eq6fVTWbNaRKt6BnDESSqhoX1SCwUzBO2Jkz7VY//AOedcSsCZMPyscysiS2PcAkdppN1Muv2ouLr/gctcRidyMFkCVG5WYMxMbV9OT2n5ZjP4ci61tnAKgMSMjZPrOYyozHcA5qpLTRDkUE3qHhx7SM5ZSFYAj1A5/6gMT+uDwRNSBRCe1MK0RwiuU8GmxQcpUqVAqVKtF4bT/l9WxVWHl7fUAY9NxpB5BBAMiOMyJBAHiPQoi6d7aqoe0NwDT94shiQSSJBU+0kxwQKUVddWU3EshQWIAWACebdhoEZ5Jx+xYdP+zbWXCJtgYkrvQPHttJkN/1QBImgz2m0Fxke6qnbags2ABJAHPJkjAk9+BUatl1vwtqzbC2rQNm2dsW2Vibg+KVB3EgmOOM8HFLc8J6lFDXLexSpYlmAgLyGE7lbj0kSZGMigF0Dojau4baMAwQsAQx3FfwjaDkzyYHzqDWr+zuwo1yMrlimSQCABuXdk5Pp3fhHeqDrmk8nU3rfG24wH0kx/aKKj27zBSoOGiR81mP8z+tESo+6j26qpdlcj61YPYEYFRNNaMyasEqCNbsk8CpAsGjoaMjfuO9AHTmDmpsj9+1K3bJBIAgCT9CQPzye3vTCP0/0rI5dEj5g/wBqbYTNOuLT0GMfrQOx7ClXPT8v1pUGUf4vzNBGKfdHq/fzoFWcR1mpu6mu1Ot/OqQiaHMmu3Gpgain7RTpxTAZrtw0Q2aaa5SNDSmuA1ylRDia1vTeildJ98gi89plI8svsLWwdrQxQkNwY5BINZIdq9S6b0O5dtpYwhtbPMPoYL6bLEkzBB8peCZnE0qsDqfD1zdcKKdis0EkSQCkAfzNFxTAGZMcGNF03o38KiJqw1sagsrKMuFKoF9IBh8n0nOcgcVvtF/EWfN26gXCGVRHmkjAIlPhB2n4ziMfhog0v3wNtDcLoSLpkLzuUk/Cpfex+mMA5mh1hrFvebKNtn1+W20+n0EcjChQucAR/MJgXtax3+Zb3W2YlUF1n2zG3cjxIPY2/VjgyKbqOkhbpZSnpZnZkYMLjNh1c8GAVIjENHIqLqAVWbZVXJOfV8Xwg3MwWUhoiYED+aIqfprd26o8tXLIdr7Qbm0jkHfbYwP5CttlgiRILHt6dvvV2sypdZHUqtwAeXYU71MyBlcT7d5FTd6TbvXGuG0JKQQrMNrAKquzYzujOZLHG2aN4Q6hut3goZXRtzqTIKsbUqZB/FZQBjnJzOaCRoeh2Bqw2mCpqHVw6ht1sMEbayjJG5iDG4/KKxn2leG7lnULeZNq3lEA8h7aojr8xwQRMgzPNekaaxbN+3qYIcKGDncAy8KxlWBMCJkT7YxptT0+1rNO+lvJPoHZgVkkKUZxIb0Eg/0icEiqPmRbf0qVZSPatXq/s6GmuP8AxWrtWbKtCuJe5cEBhssqdwMESGiD8oJLrvC2isojNqNXa8ydhu6VMgBG3Qt3dsIuLBjOfarozlsUdDVovQLB+DX6c/8AWuptn+9oj+9Fs+FbruFtXNPdLED7u/bJyQJ2EhyO+FJoKwUXb3FXmt8Jsp2W5a8h23LZ+KSqMNqwCcsRGe3vmmQEYMg95wQRyDPeoEDNE7UE8/nTw0VAaJGcZoZY8URUnNMIzQKDSrsD2pUGPvt6j9aCWk0fUEbifnUYnNWcQm5roeMVxUz3pNZqoZSVK6hoxtiJoAjFcL12msKBhNKlXKBUq6BWu6P4RQ29SuoW4L9o7VRCJkRuI5DnIgSJEmeKA3g3w7YKpqdUH2C6AMTbI4Hmdwu8gex4OM1p7C3LGsvbbZ8rywoLTLvuXaqzADfEMgAAAGrjpZGntWrVxXFtRbtp5g2lnaCpKGSCpyVERuOZzT21nkutoAP3e4xQnzcbWHMYJ4MeomSTUaS7/SRaub1a3NwbLzBifSEA2rzDAmSRHETBig2rwlUsM4W3IFsW2yOM7uwjHEVXXOqFncWGRS7GTcJMNB3F8YIgjIjAxUHU68sFa4Su0hnClrclDuIyOZWIA5qC3W+NtwmxtIJYgMnr/q3SPWRzHHNA0+oC+U1tApYr5ijaNqsALoVduZMn4o9RxmjafTpdbzVPwgwVyNtyBBEwZwIGZFQNUhu2nNsG2yMVa4FbiFBkfgX1GDE8++AlfBeUQAEnzF7sCNoZWBIgAzEYMfI1Z6e7bZtvwq9t9zQOHKW1ygn42YgnIPtGMzqXF4WiplnbyiVAZRcUKq7SDz7mTwxX2qX4f11tkv7gEVVUKSZH3ZA9U8mbm76gHEUF3pemAKPNcs+9irqASQxJ2kE7jBJ4aMnHvbdB0dz+FYpcBuk+ksIJW2Nlsx2BIZtv9XNZxCzI9mWhQfMWY2x8W47WjaRxkiMAgy2g6NrQtuxwxC5lTuiWhSQZEY9RIAHb2B/ibwkmo6eFvs3m2fvWcj1MfUboicKd0Adgq+1YDxh1HSPdt2r38Sz6e2LbG01kIGabjwGBJIZypyPh+Veq9TtNqbJtow3enGDIkFgXUegQCJEzxXm32s+GGS8urRQLV2FMfhcDloEQyxn3U/U0Zc9IRgW01w3QASUZdl1QMklJIdR3ZGMckKKi6b4lO5lgg7l5EZlfmKHprpUgqSrKZBBIII4II4I/0q21g862L8Q0hbwERuIOx1A4DBSCBgMvYMAKPQ/BXVkvaywq3Gc2kuEBg7gA8QbiyjS0elvUMGcVnPtH0Qt9RvAcNtfmcsoJ7e81l9LeNt1dTDKwYGAcgyMEQc+9P1F9rjs7GWYlmOBJOTxjk9qyB789qddXiCDInHb5HHP096HFPRKoJab6124OPahgwakBJFQN2fMUqXkn5/v86VBi9V8R+tR2FSdV8R9pNR3qzjJK8VxnmuqR3mkKuAc0ezc7E4/8cUFlpwoJek6RfuuUtWblxgCSqqxYAEAkgCRBIH1IqFeUgwQQQYIOCCOxrXdc1ty3qrmptkNLRdQiVIcenePxJcTaZ5BnIIBpmv6ha1CB7oe5awPMkNqNOx4V2Mefa/l35IwGUgghj6kdP0D3riWralndgqj5n/Id5qdqfDd1Xti2POW8dtl7eRcOBAnKuJEq0EfTNen+DfClrQgm4wOp2S5AJFsMQAqt8M8SQZPaQchSdD6A1kG02mtXmRTc8zZuBO64sByJ42kcEQcAxVy9y0m1TaZXxcV5I3NullZ1O3cjwMHIC8RQrXXG869YDHy91xln3hm2lhkKT/S0STAg09Ol6kKLjFE2KSLb7dzXQSUIDYVQWEngj3xUaD12puFyCN9wMSRBby1LEoGZSZBUjgACSJMCq6/q1tkFz51obiNwEQu4BW2NO4NI2n8O3sYq8PRwFL29is+xbqG620WRumW9U+poAEDI71K6X0lC4t2xbMEvbTnlQXcmPx7YyJi2PcCoM7qrCF9u+4pdNpDBhcQuBbto5dcz7zJVfmDUW1rFFs+a5N7d+MEmFwwIYckmZz8Ed61D6cNG8C6T6WugbxsM7bkfgk+XyZEkVG1PTEupHoa+pBd42lt4Px/1Sszk+r54CJY1Fy06gbCjLJAn8W3mYG5SI7AQeZrQ9O1IfeXb8KgJhfiOGYySxO0R8p95OcVbmmBNw3LguyGgBhbmd84gXAVRvp35g+iVbFxgQ6PdtyCfhzBQwCfUW9MHjM+4C46d0q1csFbIGzzGad+Q6kkXLcYVgYGQQRgiq21p0v2C/l+WwdpTaN+x5CljGT92TAxBMQBmV07XBrjOLs+UNzeWFADOfLU3nbECSdv6nipunvFb4ZQQt5rhuHaI3orW1t7mWWPqaS0ztHOSwZ//AIXddtyBmgEkhZby1xxO5og45xxEkX/TrDLfFsb2tSiqdv4rg4ZQQMNMsZyvuRVeLTHqFpkvKy7vLa2yKoBYhSWCjaQZBxknaIA4l/wN1dVsLKqk3LqGedqsQMENAkgzEAtiSIDV9G1P3WxtqZMkDJxlmjMDP1JUDBE32p0SX0a3dUNaYQ6Gex3kEiOPTxwTHasl0ZocXT3twrFZhu7Aj4m9QwDyIEKCx2PS7Y2KADtXAz8W0k7mPEbpOPi5yIkPnPqGiNq9ctsNrW3ZSAZgqSDB7jHNSunXBtvL2Nkn81a24/uv96vPtP0Nu11C5sYkvFxx/K7ySAfYiG+W6Kz2gX/EA5Nph+kMf7Kf0rSBA0Ra7a0FyJ2MR9D/AG9/ypsZjuKBEU4GkINJx7UUSJoiPGKZbailJqB3mfKlS2Uqgwmo+I/WgNRtSPUfrQYqzjLproFcArtUKM0w0YmmMKC21Fxr2l3IxBthUvqCYZVkWLhHBifLJ7ej+eq3p2pKPwWVhtdR+JTEj64BHsQD2p/TNe1i4HABEEMrfC6MIZW+RHtnuIIBrUeHPBA1d8XLFyNOv3jFiC9sqV+6fgb84fCsoLDIZVDV/Zx0ZtCl65qGI3vstoAW/wAPeGfas7WMFZMEAt2NWPUtY95wltZDmWVS4MKVy8rCIcDcYmCBxif1DTQgW+4VCSVtoQC5aTBdhC5MzMn5c0NbgIi2irbXcwtqIZmUYmczgAkmR6hMCpWlOvQ9Laa6GUXL2yGJYhfUWRvLLkRlWXuYGOYpazTsgt3ZC+UpW1ZGZb0sAyvBwQrRH4RNTOl27lu2blzc7M5IS0QwtnJYmN24kngwMHBxUNtYGBb1MGPqCBPMWCQfMtAFbigj4oBE5jBIAu3neB5MeefQzLi2EbdkqPSvqfcR7d4gR01ubhhbOpCN5UKCPLtys7fTue47OskRRAbF1iyXA7Fdoi4qlRxJF5gFaCRKlsE/m+6WtglPSzwrecGG62cPDIz7k4DQIz2ANQFu+Zp7a+SiIrOA9tgfSNu1VYbiQpO47SAVLZ/BE0dWQOHIR7Z9Lkyx3JggtEw3xCexPERVarW7A3K1pjBH+K22SZbLoikg+5I+vFJtQHXfbAbcRIgYbsJnJ/oJkgyhPwqFhrenKFKpdU+osrk7oLMMg/EZI4yJ/UVbp6mtXbm422a2sjYSp3lbhJkQGyRM5wSKsBp1A09xh8F4LcksRu9LCCFG0A7lMxIUdyaXXOmC9L2yNy7uxgrk9hMHme1Bzpl26Bca87agm1cLgG36jtWFkSp2rmSMmYBq4GqYKmnVrSI9u2UTBIYKu4iR7AySQR7jIOY8MXAvmqwubnQr6QCFyJHzkSDJWBEDudL0Ym6SSLcWkLW3DFm3GFgwxEESDIz7yZoIuj1HmhLts+u1euELBlkXYELcliIYwAdu7gA1daj/AJr0qgVgk27pO8AsIdHBEqpHDNiYwDIFC3TGW7dG2F2h1uSyiREC5skK8TtuoN3c7xumy0Fu6SwIko0C6VAAPteIgQwgi9bPqkHuFoJd7pt1vNtki2S21GUruO8hsiSdzIFXPIWBIHq2Hh/RhEtrbYm2oOWO4sTkndOSSTOPliIqo02jR1a4dvneWVkGUYYIloG8rBAPaYJI4tPDNjYIXe0k7mefwyPSCgASQYA2gCg8w+0/pRu9TuC3dtG4VthbO5lf4FgDcoQseQofcZGOBWGs3GVuSrKfmCCP7girnrelua7qWqKAKPMcs5BVbdtSV8y4W+EAKMHJOAJMVF65qhe1F68gOxnwTgkcAkfzMBuPzJqxEUuSZJk+5yf1qVc6g7RvbfAhS8MVGTALSYzxVdaj9nvRi9UHe6WIkk4gE+w4Ge1Mc0xT+/rFEW3RT7ZzUpBQLYg0eYrIUn5/oP8Aeu1zzB8/3+VKgw2p+I/WhW7cmKkaiyZP1oW3bFWTxk65bycfWhD9+9GY5rjoJqgZWmuKftmu+XmgFbsliAoJJwAMyTiB869l8DdDPTtOSwH8TeA8wED0LmE9zyC2YmP5Zqp+zvweLaLrLoBYjdaU/gAn7wjuTyOYGeYjUdQubc9uJiY9gSCCDPGRMY7gKsLV6Dz9z2ZFyCXQOQGwSdodXE/0EEezHIET+INhAjFlcgAhZEAQYgNMwc+pQOAYGYWo6qbWVYhsQykGIPwywBXIE57jB4qLYvu5Z7zs5dsgk/WI4Hue2BAxWVGu3w53tJzIItrbbPHrDmfzVhxQLmcs5LEcsgLiMj7xHVjHvEgfpXb15nbPA+kCfahXL89pig61i6xy1i4P/wAgYmOPiuIJ/wDtRtNpWt4S2RJk7LmoT9PjSfmG+lAbV+3y4qM+oJPegvLGvJcgoWG0zs1TFpHuCdzXDES24e0d+2dPccHczMFiTfRrbWwTuG4+oXE3AkAgyQdoEms+90sBvCvHdgSRzADAhlH0MYrVdW6aVW15Sk2FVTbZJI3HYWfcAdt3fIZTyAvYYoJ0l0so6TcuSfU0IlsqZ4kXJ9xIA44qx6Slot9yzBllirhyCoyfVCrxOI/Xis9qNPdNy4pDBpBK7b4M5+LylLA5HMTUkajYqJLdzcC6hwQ0kKAGljAg5gSzYqCP4o8PCy4v21BtXOPgO1xyoYg47jPynBNF6PqgS7FUwh9W5QSTAh5uFSCMSSTxnAFanpF83rNy1DElZUXG3SVzAlQT3Eiefeshb6ep59IkgkkqAZKwbqzbVu8XbfcZBmgvShazbY7t0XVDbtrRbUXBz2JESe4Ru7AwdKxLmT8ALSTkK3LJvmUaCHtEekqwHeNLp+ntc038OGi6oO1nkHIHpYCRtYfiBI4PyrO9PX1PPx22TbOCu2bTrPYF7bZMgMBMBjQaLorBIUgKG5X8J3YJUnDK3sf+ws+s61NHYv3NjZUAt5gRm7KtsscN6icRncw3HmH02x8IGJ7R6Z/lZTO0/TA7COMx9tvGkgnIuDbJiB5UGOMSRPNErz/qniBrqC0iLYsA7haSSCf5rjH1XX/qbjsBVcv5GkluldSDM5rSFa5j51IW3Q9nBqStAlTBri064P0p1tKNHW2o1w4odtcii3V4qUDj5/512uRSqDL3jk/WojD3mpd6ZP1oV1czVnGQ1XPBzUk6MxPamhQKFd1Z7THYVQzbmp/RunC7dUMQqbkVmOSA7BcDk8/T5ioCNPODU5iiE+WzNI5KhYmMRJyCP7TQfQGusEAQIjOOwGSPnExH6fLHdTutkowBB2kSO8iBMY+Rx9eK3VjULqbC3F4uWw4yQSGCsOO4ysjuK8969d9RlAw4ElQ/f4G/FGRHqjgistKR7qvcRACp3DevAhZJ9o4ODx8oirl7DH4VZsZKqxEnJyB+4qk6Uhv6xWTNux/iO+0EKwZQgg+pudscAcACBpWuq7mQpgAc3WPOBtLCB9KIr71lhkq4HuysJ/0H51B1FwD6dqsrrS3wqM/CUVSf/wC4b8v86i6vpwg4I99rptHz2uZ5jG6qVUPcLfv60QH2/Tv3/ZHzFFHTYgljt7EjZ7d2BT9Ho4tqggyCYy4tZETjfj9CZ/tQQ/OPb2q00HVbqIba3GCXdu9YkEgggDkg4wRn8qjP06YdAYjIjAIwYYEqAcGJHxQO1cQwmQe+J24kjJ9vl86gsbvUHOLtwwAcGWPc/Du2r+Zn5UbTXgRlBBMhrhcT9AhWeOQp+tVVrUMCNuy2PdQFbH9WXPHvVjbtSZj5yZH6mZb8hP8AlVF507XCy4YG2GkfCrN+U3SDVr1/TAXF1NsbVuAByDsIGSCSZRhG5SriPRyN1Z5bZABDKB7LK/5JBBrQdF1yODp3hrbyoy8gnggnI4GRwYPbMVL6Pd2HZEi2ZKiVKg5BCNLWx3hWZPkvZvirSrbu276qp8xLiuMDewAu57ElEYT7gHmmaKyy6hrbklgSQ3O7hi1s/hfgtbHpbdIiROl6jpfNsOCRxO79VJMjAAJM/KggdKtbTt+LaIn3QMR+o2yPb6Cs/wDan4Zv6pka0ysbFuCnqDEud0r+EkhQIMSRGcCtfo1S1bN656VG65J52uxIWPfIx7tVSzP92930vfvSV9lCsYGeQSoj5Gg8Ftt+lF2jmth468NMqprkAFu+FNxYjZdcSTH8rkE/IkjuKx4mtMiIJoqCaGBijIKBBqeWpp96eTxRddsjNPuHNKyB6jJBHAiZzmTIiBngz8qaxzQO/WlTZ+tKsjOXMs3zPtSNmYJ/yo3lfLvNSbljaknmrOIr9Q8AAD/Ogu4jKjHef3+xRr9kgAnk1FuW+361QwLT4/ciu+VTk0xNB6j9lfiLda/hmaGtB2UE4a0wJYf/ABf1fRj2Bqv8e3TaDESJwf7xI78EQZHsFghX9P076DT2lRovG6t298hgIpjkL+Ie7kUTqviHTai0t1rasqwzoGMofhIMLhSFwZHAHKiMicnQU0+mt2SBuCg3SIk3GEsSwA4J2jcThQINU3UCtmIc7fZlBg47HkcdlP8ATETqOpMdRp7Wqg7bttWMrwWwZ/xQsnIx3+teb+JtaFO0/DxiOJk7fiC/ljPAmKqtr0rSN5IuerYxK+kEqWX+m3AHI5loz8qkDTtg/diWVQMIxJ4GdpExkz+fuHWa1bds6VU+7VUNteSLiGWJx6pVypzyJqo6JrvKvO7HAtXAoPqDOyMtsMPbcQZjED3oLC5ZKsTPqHMEkyOQxABbIiAxn296y7ehiBAnMKWX3/lG0j/qUEd6sLcG2z+1skdxADEgDjcNpMCAYgjMiPokyeBJGWjkyeWITdjlpPEAdgfZvKCvqXBn17JzGJW2Y47MP14ZqNKtu9cDNbKsiNancZQ75LKMEhhtyYMEmplj1sYgGZgG2DHYRbYn27UTxN0t1/hLyxu3tYJZlSJ+9TczC3GVfLR8WJwaCLZUgySVnjNqx/8AosmKvuldE8xgDEn+osTP1Iqq0R2mYjIyIWCe3oBz8mcn5Vsul3GaOZmCWMZ/PG7+klW/ppRDu9LUAhdkzjicfRf7H+9At6ZkIIIGROTkjHtWjcyZB3CPvANwAzzIC5jnHagWrQu3iD8CkiIIja20z85BqKubulLPbeMkKGj3OVbHdTuz7NFXDaYFCpEAjOAf7Hv/AGrmhsSoJEcR8gBAH05qg8YePNHo1ZLtzfcAE2bfxmYgN2UEGckY+tE05ne5v33lRFdvhLKgtjZuDv8AiIWckgFmPIGG9W1lv0lGtNdcTZe5PlQx/wDTYDYz8ekHcfT2ivKfEf2gX721rZUaV9yjTm2oWUKFluZO8+tWDhgQTICkVR6brxtkmzcuWgQQbbHzLTDJ2kNgqSThlbnk81cNeu3LX8TYfS6gHcLct8KltpJDJJMQQD9YnBivH9fpraGLbs2TKvbNt0I7MJKz9D2yBXoXU/GVw9MtalfRevA2wQgbaULq21mbcgYBiD6u6nsRm16xZ1wCaki1qAAq3wAA0YAuDAH9h7FeCgzAo1tsfnR+p9Ju6Ztl1YPKmJDDOVPcf396jI/P+wqocrmnhqagzRFImgSd64a6h/eaQP7zQLdXabPzNKsroOi0kkk/sVZaC7ZEtdtG7B9I8zakD+ZQpLT/ANQwfzoVy5B2gxBmcfXioeo1YmMRRBL+n09wyRqFn+V7RHJOB5awI7T2rv8AwbSkem7cGYm5ZX8pNu4T+QWqu/1Lapjv7V3/AIgAoJxHC/6mrBZ2vCwc/d3rDZwpZrbfkLqrP0Emrbw74Oupf8x7YAtevazKCzZ2AhiColS0sIOwjNYq51AvPJA5gYH1Nei6W9e0OjtpbunzGIZgpld1wblUKwKlQuDjJ3VBTeIdBf3i6ZzM+pSNr+n1EE7STkEmCQDPeqnoXgzU3L3mEtYsrO69kSASIQfiYkccYk4r0rWdStWLA1PUNNbLlgLNmQLjMTBdV/CAskhdq7pxLTUnrfUrdwhGuNbjMnbtDEcEIsoAQBPqiDIOTQUlrX3g6Jp1iwALZXb6VXIY+mM8NiJz7CoOn6GGa7au2LN0Xv8ADuKS5UrJKkqpe2fUGzsnaZkEGm67w+10+Sy77rrvQqbbyhkBiyFvTI5I/MZFWngrwXc0NjVC5/i3xtXZkDajunGJ3QCfZo7mqOmySGts9pWdt+/buXcN4QEtBjaTwvLRBqpPRXJCbFYspdXshyrAEiAMgnGfhg4IkUO/Za7bR7W5yyeYEj1FQMAKCS3pzwO3MzXenNcfRgjbK6ggFtp+O36pnAM2xg5oLFtI40ZR7b2/ilntuIU7ZgGJO3fic8d5HOmaHzfXYKsGyDvKwRyrbVLhgR8Mjg81N0rXBbKgslxMqQSMrnadvKGCCpxmqHUat7d5yhCq20DYibmYqNzNM73JIJY5Mii1sbHTLNtvvbyQcqq3GuGDkel0YfLmpXVdSLtrYlki2B6SykCRkfITMYGJxmsjZ1LMiK19t1v4tpKWiC24obiHDCWG8KVyM4k3/SbTRcaV9S3GtKr+ZkBiAHUwwkRlvmaAej0Nq6qXEZwCCpRlbeCCVKNtJMAgjahG4xMCSe9R8SW9MCqDc6+kqpUMAezlZWwnulsE+/vVfdsXGt3ERmUbC5KQN5QKLsMsEiMxMEKTBzWT6Y6hjKggQxjsMgCeAD9CcCO9B6H4V6y95iHI8sRu2+hFJIgDuT9SxPzrTeHdNuv3iw4uv9CS1wNzyP8AcVgvCrM7jdHPpUCAMiYEmDjvk9yeanfax46vaVhpdMy2y9sPddZ3jdwJ4WQJxn5juF79oH2rWtEDZsFbup4MZW383939k/WO/iXUdV55bUMxLsfvdxkktwwk8GPh/DiMGBWLbmZY84EDPuSZwfyPPaiW+IqotNBctXLPk3G8ohy6XCGKjcEV1cKCwB2Kd4BIIiCCSHnQWLbTd1CXAPw2BcLN9GuIqoD/ADHcR/KarEWK6Uq4NanUTf6dqCQALd+yUUTtRNty2FWcwBHOSZJkk1nLSZNXfRAf+Ha09t9gD67mNVOf9B/rUGh6L4hUp/DaoF9OThp9Vsjgg5wJP0B7iVMDrHQ3013aco3qtuOHXsQRiciR2+hBNeErTdC1iXbX8JqTCHNlzzaftn+Q5BHz/QM9ap5jNStZ0t9Pda3cEMp/X2I+R5/8VHuDtQMFcNOim0HKVdiuVkTui6BNRfW3cvpYDbi1x4gbQT3Ik4iJpjdG0VxiLfUFT1EAXrNxQQDAYOoIE8wRgHJrOay4ST9cUMYI71RY3Oj6aTu1px/Jp3b9NzrP14oui0fT3uIhbU3WZgoLta06AsQJYgXSF/0qi1Fz1EUHS6027iuFRipB2uu5THZlPxD5VR7D0HQaGxq7VkaX75yyooe9cYqCw81zMW7JAkKUJYeo7VIrV6zpjadnupYsOwG9F9Vs3LhKj/EuEiAvcZwAIkTjvDfi5k02p6net27QJ2qEL7tTqCM7mdmbyxgC2pCqNxiVFecam5d1V1fPNy9euH0IsEzcYt+KQu4tIUD6xUw16pZ6ff1V5LuqsxqLJJXarhPNZURIDFmO0IHKBUEru9WaHofA2rvtN0Cys5ZmERMCIOZx9P7VYdHex03y9Fcvbr7qjMxV25dURGZCD5ILnakwRuYkAhTh/E3jG9qrWqn7q0t63bs2lAEMhYsWKgS4W2J7DcAABzBoj9o2k0QFvTI2pZQyG48W12gsVCgAlkLNPbAFaPpmsu6zRreCpYEtcW2nqItrAWeDFx7bjdHBxMV4TptTtYHYr+ysDBPAkCJ+hx7yMVqfEPiC9Z6g7W3IuWFFgOMH7tPKuRERLFyIiJxEVR6FpOhbNIfNVEvgPtMsWGnBlG2IC3BG70kyMxxVdrNCfMdVC3LbuH8z0tvYDy0YATsYIACYBljwIrPdO+0fWJYuMGVnW5bMtbUkhluqzMVglpFsbpn55M1l77R9ZkobVk8nyrFlD+cqSeKYr0vUNY06221Dm3vYIp2nLEA+o9gJyTwPesvrtBbRVUN5m/e4ZfTO3zEWCVzJBiV/CADAk1XibxOLlyb7M1y26DaPSSkpeG1hhCjG6k+1xeYNbTx/rLh2wsIcht0s5QKykuhkwbhUKeDnuDRGIS2T2hR8IJ3HPeSf74r0Twjo/KQ3XMWwha57bVkmfeB/lWV8MaC/qTca2ifdxudiEEmSApEbmx+KeRJzNWP2p9bv29LZsqu21dE3rg+GVCRa3DETkycxAwCKipV/xhqf4YPorGma0jQCfV6IGXDshS4p+MEEQ6kMRJOX1dt3BuBCF2pcdbbJA3QkwhJYBvTukxIBIq4+yVylm9fvalLektsUe24UqWdVkktwcqIEzkRmj9Q6em3zdBdGxX+6tbj8BVWugWzzaIuK+1p9N1pgEAVEzwLa+8Vmt/mJxtwZk5gRP1rE/af0u82pbVnc9i+3oeAAsYFttpIwF9JBIcCQTmN34c8spqFth7ZFq5vS23pEof8ABcyFM8bpj3YV5lNzp1+5ZPrtEAPafcq3bThXXcnKOVIM/EjcGRVFGBApW/7VP6t05UK3LbFrFwE22MbhEbrdwDAuISAYwQVYYYVB3fv51dBZ96U1Ga77Zq16L0K9qLqWlRgXyCQQAnd8/hA71ReeUbXSUnB1GoL/APwsrtn/AOz1TpEf6fSrfxb1FLl1bdnNjToLNs/zBfif/wCTEn6RVVbER2rIdbE/+e1HZa4oAzT5BoNRpLo19gWXP/M2l+4Y/wDqIObZP8w7E/7k5e7ahiDyDBB5BGCP1FEt3ihDAkFTII5BGQR85q86pbGssHVWwBetwNSgHI4F5R7GIb2qDNlaRUAU65xTR8P0/wC1Bzb8q7Sg0qgzd696j9a4igmg3/iP1pitGRVnEFv2c571beBvBF3qGoCqp8lWXznkDYpPz5bBgCapbl6eau/Bfje/068WtEbHgXEYSGA4MSPUJMEe/wA6o0HXXv6vV/wejRks6YmzYt8QVMOzSJ3swJJOeKnILPRVJcpf6m44kMmnDc7j+K4ZyPywJ3aXxZ4r0mhs+boLiNe1jG5cdWLvtIJ3EyfLJYgRA/FABGPJddrfOfexliM5oqyvddWDvD3rpLM9xn2tuLbjs2gnbuAJ3TnjbJnvi7Vl9ZdQbVRbrlAMKPMbeXM9zIJY9gOwAqu0fSbtwEqBt7s5VFAkCWZyBAJEn3PvVj1y9YF+4FHnAbUD+Z6W2KqT6VEg7ex/3oB9H6c6661auqVKXV3gkH0od7HGCNqkyMEZqu1Opa4zO0S7FzzyxLH+5qxXxHtVy6brpDqlyY2LdkXBtA9Qhm2iRtLsc8ClN7GKCd00tubKFSu11Z1TcpInaz+kMCAwk8gYORTx0q3aPmXLqXLYdlCIwL3NhxuAxbtt/NJx8IPNVxbvJroeOT/agWovNcd7jHc7MWYx+JiScfU1v/DfSSNNfstetXWCLqUSwxu7NpKOGgBJIvA+kkyo7CsH5nNejfZ6bmk3B0VXv3LKqGuKjG362JUrLH1+X6QMgmcSQGi8C+E7lqbjOyC6n+E4Kh5wCRMypIMiDkZhq2dzozKNqwQcsrCQcRGfw/I/LmK89+03UF9FuO6RdMbhkWt+0qCMEeYLRBzIHNZboP2o6vS2jbVxdGAgugttyZAMhiDPc1kbz7RLmn0WjKKJa/fB2K7Z8kAEEklkVdqghCpzErJrC+H/ABsyXB5mxIgKyIAFUT924AlrJDHOWWdwLepWoev9bfV33vXIVnO4qs7QYVTtBJidoJqPobKl1DGASJIIGO+Tge0nAqj3g3tJoH8+7eC29T8KgF13wfMIFsMCDC54BZvcCsF9odlUu22NvzdHctL5N1IleSRauRwP/beViOD6gO71G3q9KLBa0lxbM2kDbVt3NO10hScja+nuRM5NqSZk1O8JeItMLt+xq9QP4MWlt20cTbcoEQuMSjejcIgnd7igzvR+ioy3rD3N1u5ZbU2LijHmacMSCGyrbC6uvbBkjaxy1kkEEcjI+Vbq7p7KajzNM27RPdL2zn0hbN8ahSGhlgAYIyvlmTisRaAgRnFUXGj8SgMrXNNp7rKQQxWCY99vNXHXvtH1Gpt+UFt2LcbSLQg7f5ZP4fkIrHkAcd/9KIhoJFj50QNJoaMcU8H55oCeZiKSsR9KYtEUCgLc4qX0Tqzaa6txIkYZTwynDKw7gjFRfwmh0F74n6OiFL1iTpr4LWz/ACkfFab2ZT/b6VRIIrQeFtfbadHqD9xeYENObd0YV1JkAGdpxwaptdpWtXXtsCrIxUg5iPc9/rWQCBXa7P0pUGZv28n60I26lXFyfrQwtJyAVuzP0rvkAcUX9f3zTHNaDQkVyIpwOK4CPz/zoJlzVBwgAjYgXMTMsxP6t+lBd6jCum78/rFAO7ek/Su22x866ViO9dJEcD/X9DVwHU09Lc81Gtke5FSLNnvuqBhtRxRLWmlgAwtyYLkkAf1EjMDnGfak2Dlv0qb0vSC7eW2d0tIADAFmg7UUt6QzNCgnALDnig2HVdYf+C3T5i3gdShVgxbatwbypDQyQ9nAIGCv0GCGo9xXunX/AANZ0/RL9oCHVPOZgxM3UzyYkR6eBjsK8ObT1AwXR24qQpxQltfKaMluOcVQXSX2RgykhlOCP3x2PuMUuo3bZcm3IQncFiNs52j3C8A9xGBxXOB+dRXEY/Sg2WkUP026mlQl3NsMgQtcY24N24CGO+3LhIVV27wCDljlLCmfpz/tRL/VGuJYRto8kMqsoIbaxLQSD2JaMA+oyTUrVdWa7aAd2uOrelny3lw25SxyQGggE4k0Ea6uflXFp1txGT+tDd80BrcZooNRUajIDQGV6Lu9qjoYp6saA2/EU0GmzmngUHa0HXP+Y09nVfjB/h73zdBNtz82t4PzSs+BWg8JXBdXU6ZgYu2mZcZFzTy6wJzI3D8xWVqi/fFKl54+X9qVPGdjP3uT9TTBSpUnFcK+kn2pjtXKVUcQY/OuAQaVKkDisie4/wC1R92ff60qVUOOP2aexgTSpUHQeMDNE05yKVKreAuoMe3MVuPsX0aP1FmdQxtWXdJ7OCihvqAx/WlSrHwew+IL5On1ImPuLnt/I/vXzhpzK1ylQMfv8v8AtXPNPv8AuaVKtQSLSzz7/wCdNNvgc0qVBGtfEB+/ejIeR++w/wBa7SoB27pKt8mI/QmKdYP+dKlQGuLH60a0eKVKg4potsUqVZDlNGUUqVFjtW3gxv8AntL87qj8mlT/AGJFdpUKmf8ACbP/ALY/Vv8AelSpVlh/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2" descr="https://www.afblum.be/bioafb/acariens/acarie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  <p:sp>
        <p:nvSpPr>
          <p:cNvPr id="3" name="AutoShape 2" descr="Gale / Scabies - drdangv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http://upload.wikimedia.org/wikipedia/commons/thumb/c/c0/Sarcoptes_scabei_2.jpg/230px-Sarcoptes_scabei_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357166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643050"/>
            <a:ext cx="87868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sarcoptes (</a:t>
            </a:r>
            <a:r>
              <a:rPr kumimoji="0" lang="fr-FR" sz="2800" b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 </a:t>
            </a:r>
            <a:r>
              <a:rPr kumimoji="0" lang="fr-FR" sz="2800" b="1" u="sng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Sarcopidés</a:t>
            </a: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Il existe une seule espèce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Sarcoptes </a:t>
            </a:r>
            <a:r>
              <a:rPr kumimoji="0" lang="fr-FR" sz="28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Scabiei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Acarien  de petite taille, mesurant 250um chez le male et 350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chez la femelle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Contour ovalaire ; la face dorsale portant des écailles triangulaires et des épines ( 3 paires antérieures et 7 paires postérieures)..</a:t>
            </a:r>
          </a:p>
        </p:txBody>
      </p:sp>
      <p:sp>
        <p:nvSpPr>
          <p:cNvPr id="4099" name="AutoShape 3" descr="data:image/jpeg;base64,/9j/4AAQSkZJRgABAQAAAQABAAD/2wCEAAkGBhQSERQTEhQUFRUVFxwYGBYYFxoYGRwYFBgWFxgVGBgXHCYeGBojGhcVHy8gIycpLCwsFR8xNTAqNSYrLCkBCQoKDgwOFw8PGikcHBwpKSksLCkpKSkpKSopKSksKSksKSkpKSkpKSwpKSkpKSkpKSwsLCksLCwpLCkpLCwsLP/AABEIAOwAsAMBIgACEQEDEQH/xAAcAAABBQEBAQAAAAAAAAAAAAAFAAIEBgcBAwj/xAA8EAACAQIFAwIEAwcDAwUBAAABAhEAAwQFEiExBkFRImETMnGBB0KRFCNSobHB0WLh8BUzchYkU7LxCP/EABgBAAMBAQAAAAAAAAAAAAAAAAABAgME/8QAIREAAgMAAwACAwEAAAAAAAAAAAECESESMUEiUQMTMmH/2gAMAwEAAhEDEQA/ANvpUqVACpVw0poA6abTjTaAFXGaAa7UTNcQEs3HJACoxn7TQAzLDql/JqeaGdOXA2GtMDOpA31DcGiU0AKlUd8wthxbLqHPCk78Tx9KkTtNAEbEXNNe1h5FNxlnUpjkVBybE6tS91O/3oEwnSpUqBirorldFAHaVKlQAqVKlQByaU0qY7RQA+lFNVqeKAEabXa5QAqouf4q5jb5s2lDYawxXEHWFLuV9KIDzpJE+ZqwdV9Rrg7OuC1xzotWxEtcb5eeADyarfSWW3cJhiSVbXN66H5+I4BYidon+lTKXiLiken4eZv/AO2vNe9CYdzbBPZV4kD2iouffiJcX4mhCqogaNw/q4LHhZ/h525qp28yK5e5VmdbmYcgQziGYen8o1gc8xTeosrZrbEsVuMguXDudTKZBO/aAKSkuLK4/MVnqEXLyl9nVCzEsSxYyCFIMxECPajGUdYuhK2W1DSGClixAXnWrGdvaO1UnH5mlsWdWg6pEqI0Sq77fMZPFT8pw4OK9LISlnee8kjY9v61n+w1/WjZsr6jF+2wKm3dVdTITO38aMNnQxyP5VSsrza7ruYlJZdfqQfwrsTuaiZJdaxmGEtSSr6lQCCBbdSzqd+7bipPSWc2rbYyw6TcDuUkTI37DgDmfatezBL7NJy7HretrctmVbcf881JrNei8ybA4h7F9osXyrWGPyi4wlk9pgED3rSgaadksVdFcps70xDya7XDTWagB9Kmqa6KAO14YgbTXvXCKAIFnEb87jmp6tIkVQus77Jibdu0YZwxHO8dtqb0j1W6Yj9jxRIdgTbLbSR2E0njopK1ZfqRpUJ6tzQ4bBYm+vNq0zD6gbU10R6Zr1lni4nNbaqU0YNoYk8s3A8bGrVn+Z4v9kuhMOGcoQrBhvt+nFVzJMpw2Gwdm7cC3LrH4t0tuXLeqf5x9qj9VdWPiNAw4YKCZEhUAjgwf61gk9mdL4qkkDbeLs28Bg0JJxHxviXF+Y6lRlE+InainUmFJy17qXLYZRvr+YyDsD9z+lZl/wBbC3F0jTpM6iDJPvPP9Ktud54rYb4iurahDWmAgnyIqVHS9Kvgc3RkssVgWpDEmZYhYIA7bUf6IvnG5gSCttFjVqAO0k6lB4kzNCMiwtnSA5EuwOjvtIjwB6v5VO6TC2r72CVRd5fbWY2AnsKOV5RWlxxONSznGEW5cBRXZg0bBmBUCfEmpOUXLVnPcRHqRwVXuFbYk/qSKzzrLOxduhAw1p3UREccVHyrH3Xu/EOohSgLLMEggtJ7SAauPxRm1bvw23ry1+0IcOWe2JVg4XeV3BWdiB+tEOheoRi8OdRBuWWNt+xOnho7SIqm4zO9TWyjG5bJ2O82/PPttUzIDZsZpabCx8LGW2VwOPiWhqBg9zvNC+LM2riaXSpVWuuOq1wdmANV59raRMz3+lbGQevYtRtIrwS/J2rNbrX7fw7l4suthsf9VabltmEB9qSY5KnRKQVHv5kqHSZJ9u31r2vvpBND71r4gOg+uO/FJySBIK1w0qVUIzb8SMY1nMcue3DNqYFD4PeoX4m4TElbeKCqoQyeNQjgA8ia9PxTxJs47AOjJqJckN30xAB9zIo91Qr4rDKrWokqSpbaTv29qmcldGkHQb6VzQ4jDWrjbuVhtiN+eCfEfrQv8U8QUynFHYegDzIJEj9KyzBdf37Fy7ft2p0OFbUxj1KwC6Rx8g/Sg/WHWN/MmGpwLKrtbUwJALMW7kiI+9EXgpxdk3pvF3Tat/tDzacekrDMF3ieyiRH2q3Ws6Nu2BbwyBY2LjYz+aDG/vVfyDpZrSI5cFCQyrG3q337bA1dbNpJEkEzHnbzNYPcN+aRlXVz3750jCqDOom0kx7SOBQ3oq0lzErbxEraHzGCY8T4rdsLh9JOgABhDefY/ehHUHSaqr3LKKCy/vQo3YfxfUbVSlnQk28BWJ6Mw4ugWzKaZ1RyAZ2NVjrXAYW3aZ7RP7SrTt2U8avAIq1AG2Rack/EXSm/bTzUbLOlDculQfTANw8kgiIE94rJfk1FOJlWUhjdD6WZQQTC6gfqa1nLs9s2lk2AgiZCR3HYbfyq14Dp+1Z9FlAiEQYAIP1qFmdjSn7sAg9iNvpVS3tEKaBOMzqzaPxsMtv1j/t76Z7kL+Wf60F/DzFXHzq0hXSi/FuKs/KGSD35mndTYDXoewPhudiJhCT7efeqm9u/h8SbnxPhYgAQ6vI+h+wrSAp6sPp+9eVRqYgL5Jgb1jeMtXsxzYaW0IIZNU/JuNoO+4oHd/EfE4uLCMJjUJEqzIDIJ9qsX4ZfGuhL1zSFRigiSADuBPMb1cnREY1rC/4grfW7g0f/ALK3VJK7kx2I5FaA8/C/dxMbVln4rZybeLwwuGFRkfSp8sQ2s+NprWbBDIpTggER4NC1YKXSZ4YaQIJ1eT4qSq9xTBZO+43r1AgVSVECpTXEYkAkQaRpgY/+JGRvic5sW2bQj2PQ52CspaYPmjWa5pdtYc2nAJRFRbgM6i2wKj+I0R/FrIhiMvchgly0ddtpj1DlZ9xWPZF1BeIU3rnxVXi2G3WDBJPYis5KtNYvlhb/APp/w8P+zC3NwOHZ1EywWO/5dz+lUjP+lbllGZgQXYkkGTvuAQO3vVzfqHFXTrt29CkadQGwHjehecZZi7sFzAG25gRz96lfdlrMIvR2fNc0WHYg2+/Y/wC9adkmGDdv+E1iuIwV2ze1ldOjuO/6VrHQvUdvEppLAXV2jz4qXrsUlXRZLuEOoKpO3n+9TEuItz1chfUPrAryGoNqBAI/MeCKGZzmFv4eoH1XDA2ncHj22mqbyzMpf4h3TZxCKOAwZCO0nitCyBFWwDAJYgtz3if51lPXF/VetiTsR3nvNXPKs9CIpBbYboOCsjis4pYzol0WLHW/WxQSF8e/NBszxiqGU8tv9qsN5uDGz7GNuduKAZy9u0zLeUNqELPaKqX8mK7KBnWNNpS8xpMjz/8AlVa2WxeIn/5IG/yxUnOtd92tqpG+3mJqThumbylRqhhuI/pxzTXVGvXRYMl6euYVldVDKpOkAhh6uefVRjJbhw11o9IuiQjDYGDI3+tCPh4vSBqPMRAH96FdQZ3cYC3d2CgjV8rLHEeRMUldU2Six9Y4L42HdrtxWxcpbW3sJUmVgdzvWsdO4ZreEw9t9mS0ike4UAivnz8NLKXc2tG/d1RuC0ep13VRJ4r6SBrWMaM5yvDoFI1xmrzt3pqzM9a5TqiZpeKWbjASVUn9BQHRkn419Uqxs4e364Zi6yQphTEkHkEbCh2U9EYYpZuaW1sisZPEgMRpiNveq9hr64nW0a2NwlkB9SkbbE9on9KufTtwm6qlgoA3E6m0RH9BWcm3hcfiiyNhU0m1aJcgiQeDO+0d6iYzAkqfQdXdGIG3kefpQ3G5+LZOlhbXWEVQRqLD5tRG6jwe9D7OcB7noBuFlE/NMkmYnkwJ+1LjSEpNncdl7sx1DcD5SIkf3+tVvH5c2GcXbQIH6R7TWmWFtuu7lwo9Nw+lh/pPmD3oHi7VprTrtrnjV6SPI96ziqdl2GukM8GJsD1TB3/zXc3wYOi2PJOx81n2WY18HcUxCklGH3rSsPh/iqlxORt9QaJJRd/YUZp1BgdV0rMMpgE/U1ZcFl2lJckmAAQY22NR87wM3wSN9UfoeKt2WZYty2Af4oKjx5NHhd4e+R4lTZBuMS2r0nsB2NZ/1Pdu4zHEEygfSNyB9ZFW7rnN0tW1sWgATx5HiKg5TgGt202LuB2HJO8fWq6jZCdsiZb0xbtgO7g3AYP8Tb7bHjbtRVMABbZiADPJ5on0/bS5dll3U6jqMkH/AGrz6kQa2ksqxK6RMnxFRS7HbBRwq3W3fTpA9zI+leGJyS1ibf7+yWCsfUREwagXL+lLZZ11uG1CGU22B9O45oz031Grl7NyGhSUYqfUsbn33FWotq0Q3RmmLwS2sz9IFpLd0G2/jQJt8+ST2rbOh+tRjFZLmkXkJBUbg+4qgZhYw9280qGuq7BXG+k2lBAM7EQSaZ0lfWxnNtmlUuWyJ7l3A0z9efvV3VWJrTbmWmW7ABr1pVoSKaqn4kZ5+y4G64IBKwNpmdqtUVj3415mGu28NqgFdRH/AInj70XQluFJ6Vy5lUOwLa5aV2ZW3O/lfNHMsvmXvemVUIGAjndz7HePtSwTf+2t6Y1s5WAD2EA+BG9W7D9OqmXhQN/Sz+4n1fesf89NX0Z/nKoV1sp1MdoMQPcVBwOZFSCD6id+0+0f3o9mOVs6uVtmLbGXZt4b5ZFV63lzTIHH6b1o9JSLXbzyUCk6YWCfuZH3ofaz23buHUrEQYM+aiYHLzc1MYlPf/k1CuYckExtUUiiTmOP+JB9RGrcmr/0JnYhgzRoGxPjas4TDhgig7nt/erPk+FKoymJ/WfEUmlVDsN59cQMzKSxkMCB2Ne+Az62nJPFB8XjN3SBxvG3A7UHuN+8tEsVQnchRx4qVG1TA9upM313ZHqGqiOVdaG0oAAgef6VXcxsq11gkkncGTH86EgsDBnnt5HPNVxQlhbP/W94lh8T4ZJ/INP0k16Y3OnYBdRgnc8/cD60OsZECgPcmZ+wqfZy1QPV2oc1Y6ZCuqzHRb31ASzNso713IxcW6o1m4bTaUIMiGB4othsg+MG0N7R2+lWbpnppMPrukRBED7RO9EZJJkyWlcfKjYukkMNWi4hiQCdmMcbAd/ah3VWBMK1skFIuqQNJDkmYH0E1pOaWkvqsSSrTHld5U+djtVUzHAlrTEoQB/2yfm0IpU6vcVTdqx+l86Kz/8AbMJbu/mgKw/1BRqo/WS/hJmnw8VdwoJ0FdQB/j5/mta1Wi6IfYq+fvxHxGrOGJiLYA38ERG/1FfQNYV+MnTl1MX+1Iha20SQDsy+Y4FMhCy9CptEGCBuNoI3IA/Xmre+arctBFAYFDsDuGG3FZfl2ftcKoAdURq0nt796tXSGeW0uRdGrZgQBzPtWMu7N/A/eyoFGQGCTuSdjHB+tCcbatWlJJWdPHaR3oznGORlJS2QBxLcVm2dY5ncrvA8f0mlx5E2ke+D0vchSVDHeO/0mpOaqoXSAPr70Ew2pSGWdjXrmuNJWJH+9LjqGuh+AuSwDn5Rz/Y1YrmZrbtqRyf61TsJifUD+poliLgYmNyKa7AMfszaVeZbkzwRzXMaFa2TCgRIPg+RUPFZ0Ut6QvavLL7gc6SduT9PFNbo32eVp1aRDawZ1E8j7U+7Y29faSI96gY9NFwaTIHBr0XGaon6UmmNBq7imACiANjt9B5rj5zB0neTBodZxewn6Uy7hGcnSNweTSS3Qtl26QzhdWjYckk8bd6tOIxNgrp1gyNj245NU/p/JHtaWZTJDc1zMLyiSDEUm1ydCplhwjLags67CQ3bx/ao2a54ty20lSBMEd55B8KfNVqze1FQCCDyC0fpUfNMGBacISCR4qkImfhtfa5mSFRwWLHiVggH6bgCtwrIvwRzSzNywUAvmWD+UHA371rtax6MxVnn41558HLig+e6Qo/vWhkVj3/9BXSLeGHK6mJ9J0yB/EO/tTuiaKB0rlpt2xcbkkiPCn830qbcsNYbVzVg6KwobDB2UFYho377e+0ihmfX4DBtjO58DgH6EVktVo3v5BHA5+bkKzduDXMNkw1u9wApAG3nmqtgrpB1AwDx5irfYzSLOkD2JPP1rNtp0XxvQTjAoJKiFJ2Hf6mg2ZuD3naimJtEhhOw4PkmhF1UAHOqYg/1+lWlpEtIJuaTH3+9e1vGHzTMQied687YmKYiXiTK79t688NimU7Ux323qLc42O9AE2/iCwE0wXoEGZ8io6EkbV64e9pYbAn34oGHMrthuASYIO08jYx/ejOGJQcLKndSaAZPmLKx8f8AP71bcuwwuWjduBGDzBmGEePapZQbxnUJNlAuoaREHmKpmOx+xLdzxz53oybDMPT6hxPf61VM0b4TlSO/NZ9YVHoJ5cPVuSCIOx39x+lWxMAnwtSn5pLBh+Uc1QMrZtYcHYsOffaB9qul7Er8ZB7HVPBTwPNa9YZtJugPazNMPmmHvAgKz6YVgVAO0x8wG/BrehXzVmuAK5hhwhCjUh1lZCjXGo9ztztX0onvzWkVSIkdmsz/AB2yr4mCtvL/ALu6BA+WHBBLfyAPvWmxQfq/KTicHfsrGp0IWZIDDcGByQRVEmU9N3B8FLSq2hgpDj0w20gjxsBULq2wpa0YEMSHH0PEnt/mndPZl+xucNfWGkA6v5EjgfamfiBdUlVQqTuAdUSGrKLSwvvSrWsOzyyEm0DAaDx5q8YPJTptSRBH6+KD9IZW9u2VchgzflMjff1L2qyYzNtJkRKLsPpxWbdyN0viVvqWyVJCkenc+JIiKqZQ7kyT5NW7qXEqyq43doLg+eapOIxkk71p4ZL6G4y8Q0ckURwCNetzIlO0eB3qPhMDrb1GNtjMb/WiVvF/BU6NIJ+bVud9tvaleUIj2MHrPPPP+Kbi8BDaQN6KdO4A3G3PpnePMAx+hFEswwHw3BEHx3n2ildOh0VmxhjJHG0/UV5ukSRz2H+amZjeLmCsQIkdhUVHgRpnfmi7Gh+XqY3n/najGXYh5A2A7Dx+tAhdHafp70VsX/hkTzyaCqLjYVQykH2aOP0pubdNIXBJ1bTsNz45qvjPAq6iN+Y96svTT/tgcs+iB9wBHms5J9lIpBu3BdKNKgGVHGw4rR/+kKLS4ljErB7xA/LPFVvqLpi45+IryLYMTG8d9qGWMxfGWf2a5dCksqos6ZlgHJPcAVv/AEsIaoNdOEYrM8OQpe3qnWANI+HqMEEH0kjTJrcQtAulOkrGCtKtsBmje53P1Pij1WjFja4x22rtNdqYjMvxIw6XUdLVlRcPzXJg1n+XdHMLijEEqCdmPqJ+lbfm3SovMxDFQwg/5qodQ9A4n4T6HV9PqBJMgAcCs3fRomqAlzLThNVwOtz09jtE1WMXjruI1BJMwIHHNEMn6f8AjOQb7mypErG+w3B+5qz4XL7ODfXDMm8A7D6k1kmk90tvDM85s3EfS53AG08Dx+s1CewCpMiRuaP4+wMRjbmlwJ4J3Hkf4pucZUEUliEjfdeR522IrSTV0iYqtYEwwk7yQOx7ivRLUsYUDUaWDcTIoxu5Crpk+dvvSapiCOSWzbmSI5kCeAa98di5tFoJMAe4J7RViyXKFt4cseChgEbzHNVzFXR6UO23zHyOKXejsrFzMiFZTpmeY3+5rj4mNOoc/wAxTCbb3IWdtjt3ojewEWgYI2PI8U6odgu7eRj6RBoo9saS/AG3mTHYVXzcExR7CYsFAoBP37+wolhcdC/TmQpidSHYjePfxXvi8kxNoB8OJA+Ye07x70GwGZvZuEoGJNaR04t28o+IBA3Pv7fzonJt4R0Bsm6id7ZRlfUZ1A+BXMtyi3eZbyW2WOJHPvXh1c9z94bQ0ABhttIESfrBrYMpsIbFoKo06FHH+kdqFD1YJzPDp5ybYBEQIii9MFoDgRTlb9a1Sozbs4aaFr0ApUxHBVd65zh7GHItW7l17kqAiyQI3Y/2qx0ooAxX8OmVhcbYK51sDyG4n6yN6mdbX0VAoJOoGTO42J2HEbeKgdXZWcuxxbTGGvtqtvMKrnd7B/8Asv396d1DgzcT4gMiI9JkeocVnL+i0VPpDLtTs7ER2mm9SOLl7ShJUflnYEbcV3DYZkWNwAQPvNdtW11tqG8iSfc1n1K2avY0D8qyozIPerPYw/xLiqFAHE+0d/ehGY5joOwgTHyxv5qZlGb8gmJPMfajk/RKJpuHl1FkTpRQO3cQYNZ31pYKyAPlaQRzA81czmQFtQJIAABB5A3/AKzQrP8AB/FBPIZYM+ar8bTRDTTM7wGVM4a4ZmZAECfrU+9bZl9RMdvr9fFWTLMoFtS8kkTK+386F549tlIgo3aeDScklRfH0q1rLWdjEmDH2NT8s1WbnrTaa9MDe0sViPPn70SxWCYqZHbmkyke+HzEB2MASN2iY+1Wbo/FO6tJI0yWY/0AHnY71UsqyYzJI32A1A1Z718WLRsgEG4pa43/AIj8v6RVRVukKaOlv2rMLdhGGlnUkxsET1MI8tEVsNiyFEDif+Cs+/CLpX4eH/bLw/fYj1LP5LX5FHvG/wB60UCtqrDm9FXGWu0qBipUqVACpUqVAAvqLILeMw74e8JVwIP8LDhh9DWLWsNcy+61i6BqE9jpZVPzAeeN/wDFb7Vd6w6NtZhaC3JDoS1u4phlO+3uvsaar0Lozez8K7bKgoPiAMNJid4iPO1CD08LdwammZM7zHk0PxGXPgMeLdxid5EjTz+dRwR/irJmLC6rHeVXn4gVSO/3rKSp0axdoCXemxctu4YGG5G8ae1DMIvw3KkCZ1A6STv7dvrVkwNu+twBdDq6jUBsvpH5fc7V44nC67h+IhQoJMNyJGw8xNQ1a0qwplihgQSxWZn3kHb7V7C1q1KtwjcxO5/SvBbRRAQpCztvBJgf7VEullu2zMHUZE9onk1MRyQbvBUtHbUWG/ufNZ/1A+p9Slt4iTJJHY1d72NLR8sMDBBBH8qrua2vhtsJaNuwk96ldleE7BdNlrQvTBAh/cRXTiw+m2qktPzEGIHalh8VeuYe3ZlbYdvW5O5C7iDyDO1RbmJFkktcJC7gg7faN5rXjyxkdHvmeA+BpkgRzHOrxt39qn9JZM+PxYJ1/BQTdfcTPyWVJ7Dct9vFBrFm7mVy1bw+5mGYg6UUH1H3b3rcchyZMLaFpN45MRJrWMaSMZStk+xaCqFUQFEAeAO1PpUqYhUqVKgBUqVKgBUqVKgBgFdinUqAAHV/R1nMLOi4Idd0uDZlI9/HtWLZ/wBOYjLzF0FgxlX0lgY7wDsw7zX0QRUDOcmt4q01m6JVvBhgfY0mrGnRiuCzBiEiCq7FVEOO0jfeu5jh9jc/eqASQ6wVDdg07waN5l+Hhwl4mwPi22UDS5hg3PpbvxVfOdY3DXNN3CtatlpSU1yeAQTzUF2vsL4LENoDYm27LpUhgJHiSB7j2qPmWHN5Q6iBqKgETsRFRM+zbGKht4ezcZtywC6iY5cgdqE5V1syIwufEDxsq2pnT853qeLXhXJN6y0WshcLqVD6CQFBVUCng6j+b2qK2Wl3Z2Rna2P4ZjeIYjt70LyDrXE3fRbtBwFJcC0zao49PBP0ojmOYYzE2WNuz8O5q0FSNJABEkTB31cHzT4SvEFr7PHMbhtWnZyGIEi2NJCj6qTDEmInxQnpjLcXmF7RbtQs+u6wIW35HPqYeKt/Tf4RXRZUX3T1DVCkkgntPBMGtUyfKbeGspatKFVRx79ySeT71olRnJ30R+nOm7WCsLZtDZeWMamJ5YmOaKAU6K5TJFSpV0CgDlKnRSigBtKlSoAVKlSoAVKlSoAVKlSoAYbYPImOK8MywAvWyhJE8EcgjvUqlQKgZlWRJYDhSTqM77wOdP05/WpVnLbaklbaqW5IA3qTSoGeGHwSWxFtFX6ACoGM6ctXLousDMFSOxkc+x96LUqdgcUQIropUqQCilTjXBQBylXTXKAEKdTRTq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857488" y="857232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14422"/>
            <a:ext cx="87868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sarcoptes (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Sarcopidés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sz="2800" b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Il existe une seule espèce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Sarcoptes </a:t>
            </a:r>
            <a:r>
              <a:rPr kumimoji="0" lang="fr-FR" sz="28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Scabiei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 descr="data:image/jpeg;base64,/9j/4AAQSkZJRgABAQAAAQABAAD/2wCEAAkGBhQSERQTEhQUFRUVFxwYGBYYFxoYGRwYFBgWFxgVGBgXHCYeGBojGhcVHy8gIycpLCwsFR8xNTAqNSYrLCkBCQoKDgwOFw8PGikcHBwpKSksLCkpKSkpKSopKSksKSksKSkpKSkpKSwpKSkpKSkpKSwsLCksLCwpLCkpLCwsLP/AABEIAOwAsAMBIgACEQEDEQH/xAAcAAABBQEBAQAAAAAAAAAAAAAFAAIEBgcBAwj/xAA8EAACAQIFAwIEAwcDAwUBAAABAhEAAwQFEiExBkFRImETMnGBB0KRFCNSobHB0WLh8BUzchYkU7LxCP/EABgBAAMBAQAAAAAAAAAAAAAAAAABAgME/8QAIREAAgMAAwACAwEAAAAAAAAAAAECESESMUEiUQMTMmH/2gAMAwEAAhEDEQA/ANvpUqVACpVw0poA6abTjTaAFXGaAa7UTNcQEs3HJACoxn7TQAzLDql/JqeaGdOXA2GtMDOpA31DcGiU0AKlUd8wthxbLqHPCk78Tx9KkTtNAEbEXNNe1h5FNxlnUpjkVBybE6tS91O/3oEwnSpUqBirorldFAHaVKlQAqVKlQByaU0qY7RQA+lFNVqeKAEabXa5QAqouf4q5jb5s2lDYawxXEHWFLuV9KIDzpJE+ZqwdV9Rrg7OuC1xzotWxEtcb5eeADyarfSWW3cJhiSVbXN66H5+I4BYidon+lTKXiLiken4eZv/AO2vNe9CYdzbBPZV4kD2iouffiJcX4mhCqogaNw/q4LHhZ/h525qp28yK5e5VmdbmYcgQziGYen8o1gc8xTeosrZrbEsVuMguXDudTKZBO/aAKSkuLK4/MVnqEXLyl9nVCzEsSxYyCFIMxECPajGUdYuhK2W1DSGClixAXnWrGdvaO1UnH5mlsWdWg6pEqI0Sq77fMZPFT8pw4OK9LISlnee8kjY9v61n+w1/WjZsr6jF+2wKm3dVdTITO38aMNnQxyP5VSsrza7ruYlJZdfqQfwrsTuaiZJdaxmGEtSSr6lQCCBbdSzqd+7bipPSWc2rbYyw6TcDuUkTI37DgDmfatezBL7NJy7HretrctmVbcf881JrNei8ybA4h7F9osXyrWGPyi4wlk9pgED3rSgaadksVdFcps70xDya7XDTWagB9Kmqa6KAO14YgbTXvXCKAIFnEb87jmp6tIkVQus77Jibdu0YZwxHO8dtqb0j1W6Yj9jxRIdgTbLbSR2E0njopK1ZfqRpUJ6tzQ4bBYm+vNq0zD6gbU10R6Zr1lni4nNbaqU0YNoYk8s3A8bGrVn+Z4v9kuhMOGcoQrBhvt+nFVzJMpw2Gwdm7cC3LrH4t0tuXLeqf5x9qj9VdWPiNAw4YKCZEhUAjgwf61gk9mdL4qkkDbeLs28Bg0JJxHxviXF+Y6lRlE+InainUmFJy17qXLYZRvr+YyDsD9z+lZl/wBbC3F0jTpM6iDJPvPP9Ktud54rYb4iurahDWmAgnyIqVHS9Kvgc3RkssVgWpDEmZYhYIA7bUf6IvnG5gSCttFjVqAO0k6lB4kzNCMiwtnSA5EuwOjvtIjwB6v5VO6TC2r72CVRd5fbWY2AnsKOV5RWlxxONSznGEW5cBRXZg0bBmBUCfEmpOUXLVnPcRHqRwVXuFbYk/qSKzzrLOxduhAw1p3UREccVHyrH3Xu/EOohSgLLMEggtJ7SAauPxRm1bvw23ry1+0IcOWe2JVg4XeV3BWdiB+tEOheoRi8OdRBuWWNt+xOnho7SIqm4zO9TWyjG5bJ2O82/PPttUzIDZsZpabCx8LGW2VwOPiWhqBg9zvNC+LM2riaXSpVWuuOq1wdmANV59raRMz3+lbGQevYtRtIrwS/J2rNbrX7fw7l4suthsf9VabltmEB9qSY5KnRKQVHv5kqHSZJ9u31r2vvpBND71r4gOg+uO/FJySBIK1w0qVUIzb8SMY1nMcue3DNqYFD4PeoX4m4TElbeKCqoQyeNQjgA8ia9PxTxJs47AOjJqJckN30xAB9zIo91Qr4rDKrWokqSpbaTv29qmcldGkHQb6VzQ4jDWrjbuVhtiN+eCfEfrQv8U8QUynFHYegDzIJEj9KyzBdf37Fy7ft2p0OFbUxj1KwC6Rx8g/Sg/WHWN/MmGpwLKrtbUwJALMW7kiI+9EXgpxdk3pvF3Tat/tDzacekrDMF3ieyiRH2q3Ws6Nu2BbwyBY2LjYz+aDG/vVfyDpZrSI5cFCQyrG3q337bA1dbNpJEkEzHnbzNYPcN+aRlXVz3750jCqDOom0kx7SOBQ3oq0lzErbxEraHzGCY8T4rdsLh9JOgABhDefY/ehHUHSaqr3LKKCy/vQo3YfxfUbVSlnQk28BWJ6Mw4ugWzKaZ1RyAZ2NVjrXAYW3aZ7RP7SrTt2U8avAIq1AG2Rack/EXSm/bTzUbLOlDculQfTANw8kgiIE94rJfk1FOJlWUhjdD6WZQQTC6gfqa1nLs9s2lk2AgiZCR3HYbfyq14Dp+1Z9FlAiEQYAIP1qFmdjSn7sAg9iNvpVS3tEKaBOMzqzaPxsMtv1j/t76Z7kL+Wf60F/DzFXHzq0hXSi/FuKs/KGSD35mndTYDXoewPhudiJhCT7efeqm9u/h8SbnxPhYgAQ6vI+h+wrSAp6sPp+9eVRqYgL5Jgb1jeMtXsxzYaW0IIZNU/JuNoO+4oHd/EfE4uLCMJjUJEqzIDIJ9qsX4ZfGuhL1zSFRigiSADuBPMb1cnREY1rC/4grfW7g0f/ALK3VJK7kx2I5FaA8/C/dxMbVln4rZybeLwwuGFRkfSp8sQ2s+NprWbBDIpTggER4NC1YKXSZ4YaQIJ1eT4qSq9xTBZO+43r1AgVSVECpTXEYkAkQaRpgY/+JGRvic5sW2bQj2PQ52CspaYPmjWa5pdtYc2nAJRFRbgM6i2wKj+I0R/FrIhiMvchgly0ddtpj1DlZ9xWPZF1BeIU3rnxVXi2G3WDBJPYis5KtNYvlhb/APp/w8P+zC3NwOHZ1EywWO/5dz+lUjP+lbllGZgQXYkkGTvuAQO3vVzfqHFXTrt29CkadQGwHjehecZZi7sFzAG25gRz96lfdlrMIvR2fNc0WHYg2+/Y/wC9adkmGDdv+E1iuIwV2ze1ldOjuO/6VrHQvUdvEppLAXV2jz4qXrsUlXRZLuEOoKpO3n+9TEuItz1chfUPrAryGoNqBAI/MeCKGZzmFv4eoH1XDA2ncHj22mqbyzMpf4h3TZxCKOAwZCO0nitCyBFWwDAJYgtz3if51lPXF/VetiTsR3nvNXPKs9CIpBbYboOCsjis4pYzol0WLHW/WxQSF8e/NBszxiqGU8tv9qsN5uDGz7GNuduKAZy9u0zLeUNqELPaKqX8mK7KBnWNNpS8xpMjz/8AlVa2WxeIn/5IG/yxUnOtd92tqpG+3mJqThumbylRqhhuI/pxzTXVGvXRYMl6euYVldVDKpOkAhh6uefVRjJbhw11o9IuiQjDYGDI3+tCPh4vSBqPMRAH96FdQZ3cYC3d2CgjV8rLHEeRMUldU2Six9Y4L42HdrtxWxcpbW3sJUmVgdzvWsdO4ZreEw9t9mS0ike4UAivnz8NLKXc2tG/d1RuC0ep13VRJ4r6SBrWMaM5yvDoFI1xmrzt3pqzM9a5TqiZpeKWbjASVUn9BQHRkn419Uqxs4e364Zi6yQphTEkHkEbCh2U9EYYpZuaW1sisZPEgMRpiNveq9hr64nW0a2NwlkB9SkbbE9on9KufTtwm6qlgoA3E6m0RH9BWcm3hcfiiyNhU0m1aJcgiQeDO+0d6iYzAkqfQdXdGIG3kefpQ3G5+LZOlhbXWEVQRqLD5tRG6jwe9D7OcB7noBuFlE/NMkmYnkwJ+1LjSEpNncdl7sx1DcD5SIkf3+tVvH5c2GcXbQIH6R7TWmWFtuu7lwo9Nw+lh/pPmD3oHi7VprTrtrnjV6SPI96ziqdl2GukM8GJsD1TB3/zXc3wYOi2PJOx81n2WY18HcUxCklGH3rSsPh/iqlxORt9QaJJRd/YUZp1BgdV0rMMpgE/U1ZcFl2lJckmAAQY22NR87wM3wSN9UfoeKt2WZYty2Af4oKjx5NHhd4e+R4lTZBuMS2r0nsB2NZ/1Pdu4zHEEygfSNyB9ZFW7rnN0tW1sWgATx5HiKg5TgGt202LuB2HJO8fWq6jZCdsiZb0xbtgO7g3AYP8Tb7bHjbtRVMABbZiADPJ5on0/bS5dll3U6jqMkH/AGrz6kQa2ksqxK6RMnxFRS7HbBRwq3W3fTpA9zI+leGJyS1ibf7+yWCsfUREwagXL+lLZZ11uG1CGU22B9O45oz031Grl7NyGhSUYqfUsbn33FWotq0Q3RmmLwS2sz9IFpLd0G2/jQJt8+ST2rbOh+tRjFZLmkXkJBUbg+4qgZhYw9280qGuq7BXG+k2lBAM7EQSaZ0lfWxnNtmlUuWyJ7l3A0z9efvV3VWJrTbmWmW7ABr1pVoSKaqn4kZ5+y4G64IBKwNpmdqtUVj3415mGu28NqgFdRH/AInj70XQluFJ6Vy5lUOwLa5aV2ZW3O/lfNHMsvmXvemVUIGAjndz7HePtSwTf+2t6Y1s5WAD2EA+BG9W7D9OqmXhQN/Sz+4n1fesf89NX0Z/nKoV1sp1MdoMQPcVBwOZFSCD6id+0+0f3o9mOVs6uVtmLbGXZt4b5ZFV63lzTIHH6b1o9JSLXbzyUCk6YWCfuZH3ofaz23buHUrEQYM+aiYHLzc1MYlPf/k1CuYckExtUUiiTmOP+JB9RGrcmr/0JnYhgzRoGxPjas4TDhgig7nt/erPk+FKoymJ/WfEUmlVDsN59cQMzKSxkMCB2Ne+Az62nJPFB8XjN3SBxvG3A7UHuN+8tEsVQnchRx4qVG1TA9upM313ZHqGqiOVdaG0oAAgef6VXcxsq11gkkncGTH86EgsDBnnt5HPNVxQlhbP/W94lh8T4ZJ/INP0k16Y3OnYBdRgnc8/cD60OsZECgPcmZ+wqfZy1QPV2oc1Y6ZCuqzHRb31ASzNso713IxcW6o1m4bTaUIMiGB4othsg+MG0N7R2+lWbpnppMPrukRBED7RO9EZJJkyWlcfKjYukkMNWi4hiQCdmMcbAd/ah3VWBMK1skFIuqQNJDkmYH0E1pOaWkvqsSSrTHld5U+djtVUzHAlrTEoQB/2yfm0IpU6vcVTdqx+l86Kz/8AbMJbu/mgKw/1BRqo/WS/hJmnw8VdwoJ0FdQB/j5/mta1Wi6IfYq+fvxHxGrOGJiLYA38ERG/1FfQNYV+MnTl1MX+1Iha20SQDsy+Y4FMhCy9CptEGCBuNoI3IA/Xmre+arctBFAYFDsDuGG3FZfl2ftcKoAdURq0nt796tXSGeW0uRdGrZgQBzPtWMu7N/A/eyoFGQGCTuSdjHB+tCcbatWlJJWdPHaR3oznGORlJS2QBxLcVm2dY5ncrvA8f0mlx5E2ke+D0vchSVDHeO/0mpOaqoXSAPr70Ew2pSGWdjXrmuNJWJH+9LjqGuh+AuSwDn5Rz/Y1YrmZrbtqRyf61TsJifUD+poliLgYmNyKa7AMfszaVeZbkzwRzXMaFa2TCgRIPg+RUPFZ0Ut6QvavLL7gc6SduT9PFNbo32eVp1aRDawZ1E8j7U+7Y29faSI96gY9NFwaTIHBr0XGaon6UmmNBq7imACiANjt9B5rj5zB0neTBodZxewn6Uy7hGcnSNweTSS3Qtl26QzhdWjYckk8bd6tOIxNgrp1gyNj245NU/p/JHtaWZTJDc1zMLyiSDEUm1ydCplhwjLags67CQ3bx/ao2a54ty20lSBMEd55B8KfNVqze1FQCCDyC0fpUfNMGBacISCR4qkImfhtfa5mSFRwWLHiVggH6bgCtwrIvwRzSzNywUAvmWD+UHA371rtax6MxVnn41558HLig+e6Qo/vWhkVj3/9BXSLeGHK6mJ9J0yB/EO/tTuiaKB0rlpt2xcbkkiPCn830qbcsNYbVzVg6KwobDB2UFYho377e+0ihmfX4DBtjO58DgH6EVktVo3v5BHA5+bkKzduDXMNkw1u9wApAG3nmqtgrpB1AwDx5irfYzSLOkD2JPP1rNtp0XxvQTjAoJKiFJ2Hf6mg2ZuD3naimJtEhhOw4PkmhF1UAHOqYg/1+lWlpEtIJuaTH3+9e1vGHzTMQied687YmKYiXiTK79t688NimU7Ux323qLc42O9AE2/iCwE0wXoEGZ8io6EkbV64e9pYbAn34oGHMrthuASYIO08jYx/ejOGJQcLKndSaAZPmLKx8f8AP71bcuwwuWjduBGDzBmGEePapZQbxnUJNlAuoaREHmKpmOx+xLdzxz53oybDMPT6hxPf61VM0b4TlSO/NZ9YVHoJ5cPVuSCIOx39x+lWxMAnwtSn5pLBh+Uc1QMrZtYcHYsOffaB9qul7Er8ZB7HVPBTwPNa9YZtJugPazNMPmmHvAgKz6YVgVAO0x8wG/BrehXzVmuAK5hhwhCjUh1lZCjXGo9ztztX0onvzWkVSIkdmsz/AB2yr4mCtvL/ALu6BA+WHBBLfyAPvWmxQfq/KTicHfsrGp0IWZIDDcGByQRVEmU9N3B8FLSq2hgpDj0w20gjxsBULq2wpa0YEMSHH0PEnt/mndPZl+xucNfWGkA6v5EjgfamfiBdUlVQqTuAdUSGrKLSwvvSrWsOzyyEm0DAaDx5q8YPJTptSRBH6+KD9IZW9u2VchgzflMjff1L2qyYzNtJkRKLsPpxWbdyN0viVvqWyVJCkenc+JIiKqZQ7kyT5NW7qXEqyq43doLg+eapOIxkk71p4ZL6G4y8Q0ckURwCNetzIlO0eB3qPhMDrb1GNtjMb/WiVvF/BU6NIJ+bVud9tvaleUIj2MHrPPPP+Kbi8BDaQN6KdO4A3G3PpnePMAx+hFEswwHw3BEHx3n2ildOh0VmxhjJHG0/UV5ukSRz2H+amZjeLmCsQIkdhUVHgRpnfmi7Gh+XqY3n/najGXYh5A2A7Dx+tAhdHafp70VsX/hkTzyaCqLjYVQykH2aOP0pubdNIXBJ1bTsNz45qvjPAq6iN+Y96svTT/tgcs+iB9wBHms5J9lIpBu3BdKNKgGVHGw4rR/+kKLS4ljErB7xA/LPFVvqLpi45+IryLYMTG8d9qGWMxfGWf2a5dCksqos6ZlgHJPcAVv/AEsIaoNdOEYrM8OQpe3qnWANI+HqMEEH0kjTJrcQtAulOkrGCtKtsBmje53P1Pij1WjFja4x22rtNdqYjMvxIw6XUdLVlRcPzXJg1n+XdHMLijEEqCdmPqJ+lbfm3SovMxDFQwg/5qodQ9A4n4T6HV9PqBJMgAcCs3fRomqAlzLThNVwOtz09jtE1WMXjruI1BJMwIHHNEMn6f8AjOQb7mypErG+w3B+5qz4XL7ODfXDMm8A7D6k1kmk90tvDM85s3EfS53AG08Dx+s1CewCpMiRuaP4+wMRjbmlwJ4J3Hkf4pucZUEUliEjfdeR522IrSTV0iYqtYEwwk7yQOx7ivRLUsYUDUaWDcTIoxu5Crpk+dvvSapiCOSWzbmSI5kCeAa98di5tFoJMAe4J7RViyXKFt4cseChgEbzHNVzFXR6UO23zHyOKXejsrFzMiFZTpmeY3+5rj4mNOoc/wAxTCbb3IWdtjt3ojewEWgYI2PI8U6odgu7eRj6RBoo9saS/AG3mTHYVXzcExR7CYsFAoBP37+wolhcdC/TmQpidSHYjePfxXvi8kxNoB8OJA+Ye07x70GwGZvZuEoGJNaR04t28o+IBA3Pv7fzonJt4R0Bsm6id7ZRlfUZ1A+BXMtyi3eZbyW2WOJHPvXh1c9z94bQ0ABhttIESfrBrYMpsIbFoKo06FHH+kdqFD1YJzPDp5ybYBEQIii9MFoDgRTlb9a1Sozbs4aaFr0ApUxHBVd65zh7GHItW7l17kqAiyQI3Y/2qx0ooAxX8OmVhcbYK51sDyG4n6yN6mdbX0VAoJOoGTO42J2HEbeKgdXZWcuxxbTGGvtqtvMKrnd7B/8Asv396d1DgzcT4gMiI9JkeocVnL+i0VPpDLtTs7ER2mm9SOLl7ShJUflnYEbcV3DYZkWNwAQPvNdtW11tqG8iSfc1n1K2avY0D8qyozIPerPYw/xLiqFAHE+0d/ehGY5joOwgTHyxv5qZlGb8gmJPMfajk/RKJpuHl1FkTpRQO3cQYNZ31pYKyAPlaQRzA81czmQFtQJIAABB5A3/AKzQrP8AB/FBPIZYM+ar8bTRDTTM7wGVM4a4ZmZAECfrU+9bZl9RMdvr9fFWTLMoFtS8kkTK+386F549tlIgo3aeDScklRfH0q1rLWdjEmDH2NT8s1WbnrTaa9MDe0sViPPn70SxWCYqZHbmkyke+HzEB2MASN2iY+1Wbo/FO6tJI0yWY/0AHnY71UsqyYzJI32A1A1Z718WLRsgEG4pa43/AIj8v6RVRVukKaOlv2rMLdhGGlnUkxsET1MI8tEVsNiyFEDif+Cs+/CLpX4eH/bLw/fYj1LP5LX5FHvG/wB60UCtqrDm9FXGWu0qBipUqVACpUqVAAvqLILeMw74e8JVwIP8LDhh9DWLWsNcy+61i6BqE9jpZVPzAeeN/wDFb7Vd6w6NtZhaC3JDoS1u4phlO+3uvsaar0Lozez8K7bKgoPiAMNJid4iPO1CD08LdwammZM7zHk0PxGXPgMeLdxid5EjTz+dRwR/irJmLC6rHeVXn4gVSO/3rKSp0axdoCXemxctu4YGG5G8ae1DMIvw3KkCZ1A6STv7dvrVkwNu+twBdDq6jUBsvpH5fc7V44nC67h+IhQoJMNyJGw8xNQ1a0qwplihgQSxWZn3kHb7V7C1q1KtwjcxO5/SvBbRRAQpCztvBJgf7VEullu2zMHUZE9onk1MRyQbvBUtHbUWG/ufNZ/1A+p9Slt4iTJJHY1d72NLR8sMDBBBH8qrua2vhtsJaNuwk96ldleE7BdNlrQvTBAh/cRXTiw+m2qktPzEGIHalh8VeuYe3ZlbYdvW5O5C7iDyDO1RbmJFkktcJC7gg7faN5rXjyxkdHvmeA+BpkgRzHOrxt39qn9JZM+PxYJ1/BQTdfcTPyWVJ7Dct9vFBrFm7mVy1bw+5mGYg6UUH1H3b3rcchyZMLaFpN45MRJrWMaSMZStk+xaCqFUQFEAeAO1PpUqYhUqVKgBUqVKgBUqVKgBgFdinUqAAHV/R1nMLOi4Idd0uDZlI9/HtWLZ/wBOYjLzF0FgxlX0lgY7wDsw7zX0QRUDOcmt4q01m6JVvBhgfY0mrGnRiuCzBiEiCq7FVEOO0jfeu5jh9jc/eqASQ6wVDdg07waN5l+Hhwl4mwPi22UDS5hg3PpbvxVfOdY3DXNN3CtatlpSU1yeAQTzUF2vsL4LENoDYm27LpUhgJHiSB7j2qPmWHN5Q6iBqKgETsRFRM+zbGKht4ezcZtywC6iY5cgdqE5V1syIwufEDxsq2pnT853qeLXhXJN6y0WshcLqVD6CQFBVUCng6j+b2qK2Wl3Z2Rna2P4ZjeIYjt70LyDrXE3fRbtBwFJcC0zao49PBP0ojmOYYzE2WNuz8O5q0FSNJABEkTB31cHzT4SvEFr7PHMbhtWnZyGIEi2NJCj6qTDEmInxQnpjLcXmF7RbtQs+u6wIW35HPqYeKt/Tf4RXRZUX3T1DVCkkgntPBMGtUyfKbeGspatKFVRx79ySeT71olRnJ30R+nOm7WCsLZtDZeWMamJ5YmOaKAU6K5TJFSpV0CgDlKnRSigBtKlSoAVKlSoAVKlSoAVKlSoAYbYPImOK8MywAvWyhJE8EcgjvUqlQKgZlWRJYDhSTqM77wOdP05/WpVnLbaklbaqW5IA3qTSoGeGHwSWxFtFX6ACoGM6ctXLousDMFSOxkc+x96LUqdgcUQIropUqQCilTjXBQBylXTXKAEKdTRTq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714612" y="714356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s://encrypted-tbn1.gstatic.com/images?q=tbn:ANd9GcRIf9RquaovNmwRBiLAkHypS93rUlKGbyCUz_QwGYGf7GkjrWb65Q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692948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929322" y="4071942"/>
            <a:ext cx="3214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Schéma de Sarcoptes </a:t>
            </a:r>
            <a:r>
              <a:rPr lang="fr-FR" sz="2000" b="1" dirty="0" err="1" smtClean="0"/>
              <a:t>scabiei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 vu au microscope électronique</a:t>
            </a:r>
            <a:endParaRPr lang="fr-FR" sz="2000" b="1" dirty="0"/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14422"/>
            <a:ext cx="87868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sarcoptes (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Sarcopidés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sz="2800" b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Il existe une seule espèce 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Sarcoptes </a:t>
            </a:r>
            <a:r>
              <a:rPr kumimoji="0" lang="fr-FR" sz="28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Scabiei</a:t>
            </a: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 descr="data:image/jpeg;base64,/9j/4AAQSkZJRgABAQAAAQABAAD/2wCEAAkGBhQSERQTEhQUFRUVFxwYGBYYFxoYGRwYFBgWFxgVGBgXHCYeGBojGhcVHy8gIycpLCwsFR8xNTAqNSYrLCkBCQoKDgwOFw8PGikcHBwpKSksLCkpKSkpKSopKSksKSksKSkpKSkpKSwpKSkpKSkpKSwsLCksLCwpLCkpLCwsLP/AABEIAOwAsAMBIgACEQEDEQH/xAAcAAABBQEBAQAAAAAAAAAAAAAFAAIEBgcBAwj/xAA8EAACAQIFAwIEAwcDAwUBAAABAhEAAwQFEiExBkFRImETMnGBB0KRFCNSobHB0WLh8BUzchYkU7LxCP/EABgBAAMBAQAAAAAAAAAAAAAAAAABAgME/8QAIREAAgMAAwACAwEAAAAAAAAAAAECESESMUEiUQMTMmH/2gAMAwEAAhEDEQA/ANvpUqVACpVw0poA6abTjTaAFXGaAa7UTNcQEs3HJACoxn7TQAzLDql/JqeaGdOXA2GtMDOpA31DcGiU0AKlUd8wthxbLqHPCk78Tx9KkTtNAEbEXNNe1h5FNxlnUpjkVBybE6tS91O/3oEwnSpUqBirorldFAHaVKlQAqVKlQByaU0qY7RQA+lFNVqeKAEabXa5QAqouf4q5jb5s2lDYawxXEHWFLuV9KIDzpJE+ZqwdV9Rrg7OuC1xzotWxEtcb5eeADyarfSWW3cJhiSVbXN66H5+I4BYidon+lTKXiLiken4eZv/AO2vNe9CYdzbBPZV4kD2iouffiJcX4mhCqogaNw/q4LHhZ/h525qp28yK5e5VmdbmYcgQziGYen8o1gc8xTeosrZrbEsVuMguXDudTKZBO/aAKSkuLK4/MVnqEXLyl9nVCzEsSxYyCFIMxECPajGUdYuhK2W1DSGClixAXnWrGdvaO1UnH5mlsWdWg6pEqI0Sq77fMZPFT8pw4OK9LISlnee8kjY9v61n+w1/WjZsr6jF+2wKm3dVdTITO38aMNnQxyP5VSsrza7ruYlJZdfqQfwrsTuaiZJdaxmGEtSSr6lQCCBbdSzqd+7bipPSWc2rbYyw6TcDuUkTI37DgDmfatezBL7NJy7HretrctmVbcf881JrNei8ybA4h7F9osXyrWGPyi4wlk9pgED3rSgaadksVdFcps70xDya7XDTWagB9Kmqa6KAO14YgbTXvXCKAIFnEb87jmp6tIkVQus77Jibdu0YZwxHO8dtqb0j1W6Yj9jxRIdgTbLbSR2E0njopK1ZfqRpUJ6tzQ4bBYm+vNq0zD6gbU10R6Zr1lni4nNbaqU0YNoYk8s3A8bGrVn+Z4v9kuhMOGcoQrBhvt+nFVzJMpw2Gwdm7cC3LrH4t0tuXLeqf5x9qj9VdWPiNAw4YKCZEhUAjgwf61gk9mdL4qkkDbeLs28Bg0JJxHxviXF+Y6lRlE+InainUmFJy17qXLYZRvr+YyDsD9z+lZl/wBbC3F0jTpM6iDJPvPP9Ktud54rYb4iurahDWmAgnyIqVHS9Kvgc3RkssVgWpDEmZYhYIA7bUf6IvnG5gSCttFjVqAO0k6lB4kzNCMiwtnSA5EuwOjvtIjwB6v5VO6TC2r72CVRd5fbWY2AnsKOV5RWlxxONSznGEW5cBRXZg0bBmBUCfEmpOUXLVnPcRHqRwVXuFbYk/qSKzzrLOxduhAw1p3UREccVHyrH3Xu/EOohSgLLMEggtJ7SAauPxRm1bvw23ry1+0IcOWe2JVg4XeV3BWdiB+tEOheoRi8OdRBuWWNt+xOnho7SIqm4zO9TWyjG5bJ2O82/PPttUzIDZsZpabCx8LGW2VwOPiWhqBg9zvNC+LM2riaXSpVWuuOq1wdmANV59raRMz3+lbGQevYtRtIrwS/J2rNbrX7fw7l4suthsf9VabltmEB9qSY5KnRKQVHv5kqHSZJ9u31r2vvpBND71r4gOg+uO/FJySBIK1w0qVUIzb8SMY1nMcue3DNqYFD4PeoX4m4TElbeKCqoQyeNQjgA8ia9PxTxJs47AOjJqJckN30xAB9zIo91Qr4rDKrWokqSpbaTv29qmcldGkHQb6VzQ4jDWrjbuVhtiN+eCfEfrQv8U8QUynFHYegDzIJEj9KyzBdf37Fy7ft2p0OFbUxj1KwC6Rx8g/Sg/WHWN/MmGpwLKrtbUwJALMW7kiI+9EXgpxdk3pvF3Tat/tDzacekrDMF3ieyiRH2q3Ws6Nu2BbwyBY2LjYz+aDG/vVfyDpZrSI5cFCQyrG3q337bA1dbNpJEkEzHnbzNYPcN+aRlXVz3750jCqDOom0kx7SOBQ3oq0lzErbxEraHzGCY8T4rdsLh9JOgABhDefY/ehHUHSaqr3LKKCy/vQo3YfxfUbVSlnQk28BWJ6Mw4ugWzKaZ1RyAZ2NVjrXAYW3aZ7RP7SrTt2U8avAIq1AG2Rack/EXSm/bTzUbLOlDculQfTANw8kgiIE94rJfk1FOJlWUhjdD6WZQQTC6gfqa1nLs9s2lk2AgiZCR3HYbfyq14Dp+1Z9FlAiEQYAIP1qFmdjSn7sAg9iNvpVS3tEKaBOMzqzaPxsMtv1j/t76Z7kL+Wf60F/DzFXHzq0hXSi/FuKs/KGSD35mndTYDXoewPhudiJhCT7efeqm9u/h8SbnxPhYgAQ6vI+h+wrSAp6sPp+9eVRqYgL5Jgb1jeMtXsxzYaW0IIZNU/JuNoO+4oHd/EfE4uLCMJjUJEqzIDIJ9qsX4ZfGuhL1zSFRigiSADuBPMb1cnREY1rC/4grfW7g0f/ALK3VJK7kx2I5FaA8/C/dxMbVln4rZybeLwwuGFRkfSp8sQ2s+NprWbBDIpTggER4NC1YKXSZ4YaQIJ1eT4qSq9xTBZO+43r1AgVSVECpTXEYkAkQaRpgY/+JGRvic5sW2bQj2PQ52CspaYPmjWa5pdtYc2nAJRFRbgM6i2wKj+I0R/FrIhiMvchgly0ddtpj1DlZ9xWPZF1BeIU3rnxVXi2G3WDBJPYis5KtNYvlhb/APp/w8P+zC3NwOHZ1EywWO/5dz+lUjP+lbllGZgQXYkkGTvuAQO3vVzfqHFXTrt29CkadQGwHjehecZZi7sFzAG25gRz96lfdlrMIvR2fNc0WHYg2+/Y/wC9adkmGDdv+E1iuIwV2ze1ldOjuO/6VrHQvUdvEppLAXV2jz4qXrsUlXRZLuEOoKpO3n+9TEuItz1chfUPrAryGoNqBAI/MeCKGZzmFv4eoH1XDA2ncHj22mqbyzMpf4h3TZxCKOAwZCO0nitCyBFWwDAJYgtz3if51lPXF/VetiTsR3nvNXPKs9CIpBbYboOCsjis4pYzol0WLHW/WxQSF8e/NBszxiqGU8tv9qsN5uDGz7GNuduKAZy9u0zLeUNqELPaKqX8mK7KBnWNNpS8xpMjz/8AlVa2WxeIn/5IG/yxUnOtd92tqpG+3mJqThumbylRqhhuI/pxzTXVGvXRYMl6euYVldVDKpOkAhh6uefVRjJbhw11o9IuiQjDYGDI3+tCPh4vSBqPMRAH96FdQZ3cYC3d2CgjV8rLHEeRMUldU2Six9Y4L42HdrtxWxcpbW3sJUmVgdzvWsdO4ZreEw9t9mS0ike4UAivnz8NLKXc2tG/d1RuC0ep13VRJ4r6SBrWMaM5yvDoFI1xmrzt3pqzM9a5TqiZpeKWbjASVUn9BQHRkn419Uqxs4e364Zi6yQphTEkHkEbCh2U9EYYpZuaW1sisZPEgMRpiNveq9hr64nW0a2NwlkB9SkbbE9on9KufTtwm6qlgoA3E6m0RH9BWcm3hcfiiyNhU0m1aJcgiQeDO+0d6iYzAkqfQdXdGIG3kefpQ3G5+LZOlhbXWEVQRqLD5tRG6jwe9D7OcB7noBuFlE/NMkmYnkwJ+1LjSEpNncdl7sx1DcD5SIkf3+tVvH5c2GcXbQIH6R7TWmWFtuu7lwo9Nw+lh/pPmD3oHi7VprTrtrnjV6SPI96ziqdl2GukM8GJsD1TB3/zXc3wYOi2PJOx81n2WY18HcUxCklGH3rSsPh/iqlxORt9QaJJRd/YUZp1BgdV0rMMpgE/U1ZcFl2lJckmAAQY22NR87wM3wSN9UfoeKt2WZYty2Af4oKjx5NHhd4e+R4lTZBuMS2r0nsB2NZ/1Pdu4zHEEygfSNyB9ZFW7rnN0tW1sWgATx5HiKg5TgGt202LuB2HJO8fWq6jZCdsiZb0xbtgO7g3AYP8Tb7bHjbtRVMABbZiADPJ5on0/bS5dll3U6jqMkH/AGrz6kQa2ksqxK6RMnxFRS7HbBRwq3W3fTpA9zI+leGJyS1ibf7+yWCsfUREwagXL+lLZZ11uG1CGU22B9O45oz031Grl7NyGhSUYqfUsbn33FWotq0Q3RmmLwS2sz9IFpLd0G2/jQJt8+ST2rbOh+tRjFZLmkXkJBUbg+4qgZhYw9280qGuq7BXG+k2lBAM7EQSaZ0lfWxnNtmlUuWyJ7l3A0z9efvV3VWJrTbmWmW7ABr1pVoSKaqn4kZ5+y4G64IBKwNpmdqtUVj3415mGu28NqgFdRH/AInj70XQluFJ6Vy5lUOwLa5aV2ZW3O/lfNHMsvmXvemVUIGAjndz7HePtSwTf+2t6Y1s5WAD2EA+BG9W7D9OqmXhQN/Sz+4n1fesf89NX0Z/nKoV1sp1MdoMQPcVBwOZFSCD6id+0+0f3o9mOVs6uVtmLbGXZt4b5ZFV63lzTIHH6b1o9JSLXbzyUCk6YWCfuZH3ofaz23buHUrEQYM+aiYHLzc1MYlPf/k1CuYckExtUUiiTmOP+JB9RGrcmr/0JnYhgzRoGxPjas4TDhgig7nt/erPk+FKoymJ/WfEUmlVDsN59cQMzKSxkMCB2Ne+Az62nJPFB8XjN3SBxvG3A7UHuN+8tEsVQnchRx4qVG1TA9upM313ZHqGqiOVdaG0oAAgef6VXcxsq11gkkncGTH86EgsDBnnt5HPNVxQlhbP/W94lh8T4ZJ/INP0k16Y3OnYBdRgnc8/cD60OsZECgPcmZ+wqfZy1QPV2oc1Y6ZCuqzHRb31ASzNso713IxcW6o1m4bTaUIMiGB4othsg+MG0N7R2+lWbpnppMPrukRBED7RO9EZJJkyWlcfKjYukkMNWi4hiQCdmMcbAd/ah3VWBMK1skFIuqQNJDkmYH0E1pOaWkvqsSSrTHld5U+djtVUzHAlrTEoQB/2yfm0IpU6vcVTdqx+l86Kz/8AbMJbu/mgKw/1BRqo/WS/hJmnw8VdwoJ0FdQB/j5/mta1Wi6IfYq+fvxHxGrOGJiLYA38ERG/1FfQNYV+MnTl1MX+1Iha20SQDsy+Y4FMhCy9CptEGCBuNoI3IA/Xmre+arctBFAYFDsDuGG3FZfl2ftcKoAdURq0nt796tXSGeW0uRdGrZgQBzPtWMu7N/A/eyoFGQGCTuSdjHB+tCcbatWlJJWdPHaR3oznGORlJS2QBxLcVm2dY5ncrvA8f0mlx5E2ke+D0vchSVDHeO/0mpOaqoXSAPr70Ew2pSGWdjXrmuNJWJH+9LjqGuh+AuSwDn5Rz/Y1YrmZrbtqRyf61TsJifUD+poliLgYmNyKa7AMfszaVeZbkzwRzXMaFa2TCgRIPg+RUPFZ0Ut6QvavLL7gc6SduT9PFNbo32eVp1aRDawZ1E8j7U+7Y29faSI96gY9NFwaTIHBr0XGaon6UmmNBq7imACiANjt9B5rj5zB0neTBodZxewn6Uy7hGcnSNweTSS3Qtl26QzhdWjYckk8bd6tOIxNgrp1gyNj245NU/p/JHtaWZTJDc1zMLyiSDEUm1ydCplhwjLags67CQ3bx/ao2a54ty20lSBMEd55B8KfNVqze1FQCCDyC0fpUfNMGBacISCR4qkImfhtfa5mSFRwWLHiVggH6bgCtwrIvwRzSzNywUAvmWD+UHA371rtax6MxVnn41558HLig+e6Qo/vWhkVj3/9BXSLeGHK6mJ9J0yB/EO/tTuiaKB0rlpt2xcbkkiPCn830qbcsNYbVzVg6KwobDB2UFYho377e+0ihmfX4DBtjO58DgH6EVktVo3v5BHA5+bkKzduDXMNkw1u9wApAG3nmqtgrpB1AwDx5irfYzSLOkD2JPP1rNtp0XxvQTjAoJKiFJ2Hf6mg2ZuD3naimJtEhhOw4PkmhF1UAHOqYg/1+lWlpEtIJuaTH3+9e1vGHzTMQied687YmKYiXiTK79t688NimU7Ux323qLc42O9AE2/iCwE0wXoEGZ8io6EkbV64e9pYbAn34oGHMrthuASYIO08jYx/ejOGJQcLKndSaAZPmLKx8f8AP71bcuwwuWjduBGDzBmGEePapZQbxnUJNlAuoaREHmKpmOx+xLdzxz53oybDMPT6hxPf61VM0b4TlSO/NZ9YVHoJ5cPVuSCIOx39x+lWxMAnwtSn5pLBh+Uc1QMrZtYcHYsOffaB9qul7Er8ZB7HVPBTwPNa9YZtJugPazNMPmmHvAgKz6YVgVAO0x8wG/BrehXzVmuAK5hhwhCjUh1lZCjXGo9ztztX0onvzWkVSIkdmsz/AB2yr4mCtvL/ALu6BA+WHBBLfyAPvWmxQfq/KTicHfsrGp0IWZIDDcGByQRVEmU9N3B8FLSq2hgpDj0w20gjxsBULq2wpa0YEMSHH0PEnt/mndPZl+xucNfWGkA6v5EjgfamfiBdUlVQqTuAdUSGrKLSwvvSrWsOzyyEm0DAaDx5q8YPJTptSRBH6+KD9IZW9u2VchgzflMjff1L2qyYzNtJkRKLsPpxWbdyN0viVvqWyVJCkenc+JIiKqZQ7kyT5NW7qXEqyq43doLg+eapOIxkk71p4ZL6G4y8Q0ckURwCNetzIlO0eB3qPhMDrb1GNtjMb/WiVvF/BU6NIJ+bVud9tvaleUIj2MHrPPPP+Kbi8BDaQN6KdO4A3G3PpnePMAx+hFEswwHw3BEHx3n2ildOh0VmxhjJHG0/UV5ukSRz2H+amZjeLmCsQIkdhUVHgRpnfmi7Gh+XqY3n/najGXYh5A2A7Dx+tAhdHafp70VsX/hkTzyaCqLjYVQykH2aOP0pubdNIXBJ1bTsNz45qvjPAq6iN+Y96svTT/tgcs+iB9wBHms5J9lIpBu3BdKNKgGVHGw4rR/+kKLS4ljErB7xA/LPFVvqLpi45+IryLYMTG8d9qGWMxfGWf2a5dCksqos6ZlgHJPcAVv/AEsIaoNdOEYrM8OQpe3qnWANI+HqMEEH0kjTJrcQtAulOkrGCtKtsBmje53P1Pij1WjFja4x22rtNdqYjMvxIw6XUdLVlRcPzXJg1n+XdHMLijEEqCdmPqJ+lbfm3SovMxDFQwg/5qodQ9A4n4T6HV9PqBJMgAcCs3fRomqAlzLThNVwOtz09jtE1WMXjruI1BJMwIHHNEMn6f8AjOQb7mypErG+w3B+5qz4XL7ODfXDMm8A7D6k1kmk90tvDM85s3EfS53AG08Dx+s1CewCpMiRuaP4+wMRjbmlwJ4J3Hkf4pucZUEUliEjfdeR522IrSTV0iYqtYEwwk7yQOx7ivRLUsYUDUaWDcTIoxu5Crpk+dvvSapiCOSWzbmSI5kCeAa98di5tFoJMAe4J7RViyXKFt4cseChgEbzHNVzFXR6UO23zHyOKXejsrFzMiFZTpmeY3+5rj4mNOoc/wAxTCbb3IWdtjt3ojewEWgYI2PI8U6odgu7eRj6RBoo9saS/AG3mTHYVXzcExR7CYsFAoBP37+wolhcdC/TmQpidSHYjePfxXvi8kxNoB8OJA+Ye07x70GwGZvZuEoGJNaR04t28o+IBA3Pv7fzonJt4R0Bsm6id7ZRlfUZ1A+BXMtyi3eZbyW2WOJHPvXh1c9z94bQ0ABhttIESfrBrYMpsIbFoKo06FHH+kdqFD1YJzPDp5ybYBEQIii9MFoDgRTlb9a1Sozbs4aaFr0ApUxHBVd65zh7GHItW7l17kqAiyQI3Y/2qx0ooAxX8OmVhcbYK51sDyG4n6yN6mdbX0VAoJOoGTO42J2HEbeKgdXZWcuxxbTGGvtqtvMKrnd7B/8Asv396d1DgzcT4gMiI9JkeocVnL+i0VPpDLtTs7ER2mm9SOLl7ShJUflnYEbcV3DYZkWNwAQPvNdtW11tqG8iSfc1n1K2avY0D8qyozIPerPYw/xLiqFAHE+0d/ehGY5joOwgTHyxv5qZlGb8gmJPMfajk/RKJpuHl1FkTpRQO3cQYNZ31pYKyAPlaQRzA81czmQFtQJIAABB5A3/AKzQrP8AB/FBPIZYM+ar8bTRDTTM7wGVM4a4ZmZAECfrU+9bZl9RMdvr9fFWTLMoFtS8kkTK+386F549tlIgo3aeDScklRfH0q1rLWdjEmDH2NT8s1WbnrTaa9MDe0sViPPn70SxWCYqZHbmkyke+HzEB2MASN2iY+1Wbo/FO6tJI0yWY/0AHnY71UsqyYzJI32A1A1Z718WLRsgEG4pa43/AIj8v6RVRVukKaOlv2rMLdhGGlnUkxsET1MI8tEVsNiyFEDif+Cs+/CLpX4eH/bLw/fYj1LP5LX5FHvG/wB60UCtqrDm9FXGWu0qBipUqVACpUqVAAvqLILeMw74e8JVwIP8LDhh9DWLWsNcy+61i6BqE9jpZVPzAeeN/wDFb7Vd6w6NtZhaC3JDoS1u4phlO+3uvsaar0Lozez8K7bKgoPiAMNJid4iPO1CD08LdwammZM7zHk0PxGXPgMeLdxid5EjTz+dRwR/irJmLC6rHeVXn4gVSO/3rKSp0axdoCXemxctu4YGG5G8ae1DMIvw3KkCZ1A6STv7dvrVkwNu+twBdDq6jUBsvpH5fc7V44nC67h+IhQoJMNyJGw8xNQ1a0qwplihgQSxWZn3kHb7V7C1q1KtwjcxO5/SvBbRRAQpCztvBJgf7VEullu2zMHUZE9onk1MRyQbvBUtHbUWG/ufNZ/1A+p9Slt4iTJJHY1d72NLR8sMDBBBH8qrua2vhtsJaNuwk96ldleE7BdNlrQvTBAh/cRXTiw+m2qktPzEGIHalh8VeuYe3ZlbYdvW5O5C7iDyDO1RbmJFkktcJC7gg7faN5rXjyxkdHvmeA+BpkgRzHOrxt39qn9JZM+PxYJ1/BQTdfcTPyWVJ7Dct9vFBrFm7mVy1bw+5mGYg6UUH1H3b3rcchyZMLaFpN45MRJrWMaSMZStk+xaCqFUQFEAeAO1PpUqYhUqVKgBUqVKgBUqVKgBgFdinUqAAHV/R1nMLOi4Idd0uDZlI9/HtWLZ/wBOYjLzF0FgxlX0lgY7wDsw7zX0QRUDOcmt4q01m6JVvBhgfY0mrGnRiuCzBiEiCq7FVEOO0jfeu5jh9jc/eqASQ6wVDdg07waN5l+Hhwl4mwPi22UDS5hg3PpbvxVfOdY3DXNN3CtatlpSU1yeAQTzUF2vsL4LENoDYm27LpUhgJHiSB7j2qPmWHN5Q6iBqKgETsRFRM+zbGKht4ezcZtywC6iY5cgdqE5V1syIwufEDxsq2pnT853qeLXhXJN6y0WshcLqVD6CQFBVUCng6j+b2qK2Wl3Z2Rna2P4ZjeIYjt70LyDrXE3fRbtBwFJcC0zao49PBP0ojmOYYzE2WNuz8O5q0FSNJABEkTB31cHzT4SvEFr7PHMbhtWnZyGIEi2NJCj6qTDEmInxQnpjLcXmF7RbtQs+u6wIW35HPqYeKt/Tf4RXRZUX3T1DVCkkgntPBMGtUyfKbeGspatKFVRx79ySeT71olRnJ30R+nOm7WCsLZtDZeWMamJ5YmOaKAU6K5TJFSpV0CgDlKnRSigBtKlSoAVKlSoAVKlSoAVKlSoAYbYPImOK8MywAvWyhJE8EcgjvUqlQKgZlWRJYDhSTqM77wOdP05/WpVnLbaklbaqW5IA3qTSoGeGHwSWxFtFX6ACoGM6ctXLousDMFSOxkc+x96LUqdgcUQIropUqQCilTjXBQBylXTXKAEKdTRTqA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714612" y="714356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s://encrypted-tbn1.gstatic.com/images?q=tbn:ANd9GcRIf9RquaovNmwRBiLAkHypS93rUlKGbyCUz_QwGYGf7GkjrWb65Q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4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571736" y="2714620"/>
            <a:ext cx="3214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Schéma de Sarcoptes </a:t>
            </a:r>
            <a:r>
              <a:rPr lang="fr-FR" sz="2000" b="1" dirty="0" err="1" smtClean="0"/>
              <a:t>scabiei</a:t>
            </a:r>
            <a:endParaRPr lang="fr-FR" sz="2000" b="1" dirty="0" smtClean="0"/>
          </a:p>
          <a:p>
            <a:pPr algn="ctr"/>
            <a:r>
              <a:rPr lang="fr-FR" sz="2000" b="1" dirty="0" smtClean="0"/>
              <a:t> vu au microscope électronique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929198"/>
            <a:ext cx="9501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existe de nombreuses sous espèces de 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Sarcoptes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scabiei</a:t>
            </a:r>
            <a:endParaRPr lang="fr-F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hominis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S.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bovis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ovis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caprae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S.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scabiei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suis…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85720" y="857232"/>
            <a:ext cx="2071702" cy="71438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Définition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21600000" flipH="1">
            <a:off x="0" y="192880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gales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sont des maladies </a:t>
            </a: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cutanées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infectieuses, </a:t>
            </a: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contagieuses</a:t>
            </a:r>
          </a:p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-Elles sont provoquées par des </a:t>
            </a: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acariens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psoriques (produisant des squames); vivant soit dans l’épiderme soit à la surface de la peau. Elles se manifestent cliniquement par du </a:t>
            </a:r>
            <a:r>
              <a:rPr lang="fr-FR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prurit</a:t>
            </a:r>
            <a:r>
              <a:rPr lang="fr-F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u="sng" dirty="0" smtClean="0">
                <a:solidFill>
                  <a:srgbClr val="FFFF00"/>
                </a:solidFill>
              </a:rPr>
              <a:t>constant,</a:t>
            </a:r>
            <a:r>
              <a:rPr lang="fr-FR" sz="3200" b="1" dirty="0" smtClean="0"/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ou moins intense, et par des symptômes variables selon le type de gale en cause</a:t>
            </a: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14346" y="1214422"/>
            <a:ext cx="878687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notoedres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Sarcopidés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785926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Possède une forme circulaire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es sillons dorsaux sont disposés en empreintes digitales concentriques 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Possède 4 paires d’épines antérieures, et 6 paires d’épines postérieures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Notoedres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cati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Notoedres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cuniculi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s://encrypted-tbn2.gstatic.com/images?q=tbn:ANd9GcRcuEy_1Ajdj2W4cXLXe5PijhDjkLhdMl7jcTvex810O15Iqm9Uf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921153"/>
            <a:ext cx="3071834" cy="176307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929190" y="5572140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Schéma de </a:t>
            </a:r>
            <a:r>
              <a:rPr lang="fr-FR" sz="2000" b="1" i="1" dirty="0" err="1" smtClean="0"/>
              <a:t>Notoedres</a:t>
            </a:r>
            <a:r>
              <a:rPr lang="fr-FR" sz="2000" b="1" i="1" dirty="0" smtClean="0"/>
              <a:t> cati</a:t>
            </a:r>
            <a:endParaRPr lang="fr-FR" sz="2000" b="1" i="1" dirty="0"/>
          </a:p>
        </p:txBody>
      </p:sp>
      <p:sp>
        <p:nvSpPr>
          <p:cNvPr id="9" name="Rectangle 8"/>
          <p:cNvSpPr/>
          <p:nvPr/>
        </p:nvSpPr>
        <p:spPr>
          <a:xfrm>
            <a:off x="2786050" y="571480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357166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571536" y="1428736"/>
            <a:ext cx="1200158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lang="fr-F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notoedres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Sarcopidés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sz="2800" b="1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Il existe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espèces</a:t>
            </a:r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fr-FR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otoedres cati et </a:t>
            </a:r>
            <a:r>
              <a:rPr lang="fr-FR" sz="28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Notoedres</a:t>
            </a:r>
            <a:r>
              <a:rPr lang="fr-FR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cuniculi</a:t>
            </a:r>
            <a:endParaRPr kumimoji="0" lang="fr-FR" sz="2800" b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s://encrypted-tbn2.gstatic.com/images?q=tbn:ANd9GcRcuEy_1Ajdj2W4cXLXe5PijhDjkLhdMl7jcTvex810O15Iqm9Uf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48262"/>
            <a:ext cx="7572428" cy="430973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785918" y="6143644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Schéma de </a:t>
            </a:r>
            <a:r>
              <a:rPr lang="fr-FR" sz="2000" b="1" i="1" dirty="0" err="1" smtClean="0">
                <a:solidFill>
                  <a:schemeClr val="bg1"/>
                </a:solidFill>
              </a:rPr>
              <a:t>Notoedres</a:t>
            </a:r>
            <a:r>
              <a:rPr lang="fr-FR" sz="2000" b="1" i="1" dirty="0" smtClean="0">
                <a:solidFill>
                  <a:schemeClr val="bg1"/>
                </a:solidFill>
              </a:rPr>
              <a:t> cati </a:t>
            </a:r>
            <a:r>
              <a:rPr lang="fr-FR" sz="2000" b="1" i="1" dirty="0" err="1" smtClean="0">
                <a:solidFill>
                  <a:schemeClr val="bg1"/>
                </a:solidFill>
              </a:rPr>
              <a:t>cati</a:t>
            </a:r>
            <a:endParaRPr lang="fr-FR" sz="20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4612" y="642918"/>
            <a:ext cx="585791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28596" y="500042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643050"/>
            <a:ext cx="8786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Cnemidocoptes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Sarcopidés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Ressemble fortement à </a:t>
            </a:r>
            <a:r>
              <a:rPr kumimoji="0" lang="fr-FR" sz="28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Sarcoptes </a:t>
            </a:r>
            <a:r>
              <a:rPr kumimoji="0" lang="fr-FR" sz="280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scabiei</a:t>
            </a:r>
            <a:r>
              <a:rPr kumimoji="0" lang="fr-FR" sz="2800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mais les </a:t>
            </a:r>
            <a:r>
              <a:rPr kumimoji="0" lang="fr-FR" sz="280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épimères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des pattes I possèdent un prolongement sur la face dorsale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0364" y="1000108"/>
            <a:ext cx="564360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encrypted-tbn2.gstatic.com/images?q=tbn:ANd9GcTeWKDjdxA4pP4vY5biUMMT6bGcySoaDnBpFPvMvibO8KRaK4m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48999"/>
            <a:ext cx="7429552" cy="3309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/>
          <p:cNvSpPr/>
          <p:nvPr/>
        </p:nvSpPr>
        <p:spPr>
          <a:xfrm>
            <a:off x="857224" y="3500438"/>
            <a:ext cx="3000396" cy="33575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Schéma de </a:t>
            </a:r>
            <a:r>
              <a:rPr lang="fr-FR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Cnemidocoptes </a:t>
            </a:r>
            <a:r>
              <a:rPr lang="fr-FR" sz="2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laevis</a:t>
            </a:r>
            <a:endParaRPr lang="fr-FR" sz="2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85720" y="428604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643050"/>
            <a:ext cx="8786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Cnemidocoptes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 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Sarcopidés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357430"/>
            <a:ext cx="87868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Existe 2 espèces chez la volailles 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 </a:t>
            </a:r>
            <a:r>
              <a:rPr kumimoji="0" lang="fr-FR" sz="2800" b="0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Laevis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F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 dorsale à fines stries transversales. elle est vivipare.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Parasite du corps du poulet.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C.mutans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mamelonnée (parasite des pattes du poulet).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488" y="928670"/>
            <a:ext cx="557216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28596" y="500042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857364"/>
            <a:ext cx="871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de la famille des</a:t>
            </a:r>
            <a:r>
              <a:rPr kumimoji="0" lang="fr-FR" sz="28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2272129"/>
            <a:ext cx="878684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Rostre est pointu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Pattes longues, parfois une ventouse.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 male possède des lobes abdominaux et des ventouses copulatrices.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 femelle pubère possède des tubercules copulateurs 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Tous les stades restent en superficie et ne creusent pas de galerie.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NB : Ce sont des parasites des mammifères à la surface du corps ou dans le conduit auditif externe.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https://encrypted-tbn0.gstatic.com/images?q=tbn:ANd9GcSb8J7ugW98YWLb4F_hucMFKbJ3-cxKWjZB8D77jPq_mSIqZXr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761498" y="1096626"/>
            <a:ext cx="264096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85720" y="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85860"/>
            <a:ext cx="871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de la famille des</a:t>
            </a:r>
            <a:r>
              <a:rPr kumimoji="0" lang="fr-FR" sz="28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88" y="571480"/>
            <a:ext cx="464347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s://encrypted-tbn2.gstatic.com/images?q=tbn:ANd9GcTWupoxlbOXfcxOCn_IZkcL-IijbsqzBJUHo6XBFC7vJHeGb6hfXCXVSQ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57686" y="2643182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s://encrypted-tbn0.gstatic.com/images?q=tbn:ANd9GcQizIbPzL5QbO_deFY_eEagZTues-sQCm-f_g2y2DzbK15SCHUvn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99832" y="2686194"/>
            <a:ext cx="430086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0" y="428604"/>
            <a:ext cx="2643174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333685"/>
            <a:ext cx="978697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Taille relativement grande (600um pour la femelle), donc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visible à l’œil nu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Forme ovalaire, certaines pattes portent des ventouses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avec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pédicule long et tri articulé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Rostre est en forme de triangle isocèle.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Lobes abdominaux du male portent de longues soies.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Agents des gales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psoroptiques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71536" y="1714488"/>
            <a:ext cx="8507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Psoroptes (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12" y="857232"/>
            <a:ext cx="571504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https://encrypted-tbn3.gstatic.com/images?q=tbn:ANd9GcS6hfyQvHPjFXW1ZlwjjEl54FfYX4u3Oc0OSQSuCVjD9wGHzS5rmfeKgA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3857628"/>
            <a:ext cx="135729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357166"/>
            <a:ext cx="2357454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12" y="642918"/>
            <a:ext cx="592935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1571612"/>
            <a:ext cx="8507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Psoroptes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s://encrypted-tbn0.gstatic.com/images?q=tbn:ANd9GcQizIbPzL5QbO_deFY_eEagZTues-sQCm-f_g2y2DzbK15SCHUv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5551" y="3293417"/>
            <a:ext cx="34436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s://encrypted-tbn2.gstatic.com/images?q=tbn:ANd9GcTWupoxlbOXfcxOCn_IZkcL-IijbsqzBJUHo6XBFC7vJHeGb6hfXCXVSQ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750596" y="3036092"/>
            <a:ext cx="342902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428596" y="6457890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Psoroptes </a:t>
            </a:r>
            <a:r>
              <a:rPr lang="fr-FR" sz="2000" b="1" i="1" dirty="0" err="1" smtClean="0"/>
              <a:t>ovis</a:t>
            </a:r>
            <a:r>
              <a:rPr lang="fr-FR" sz="2000" b="1" i="1" dirty="0" smtClean="0"/>
              <a:t> </a:t>
            </a:r>
            <a:r>
              <a:rPr lang="fr-FR" sz="2000" b="1" dirty="0" smtClean="0"/>
              <a:t>male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214942" y="6457890"/>
            <a:ext cx="274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/>
              <a:t>Psoroptes </a:t>
            </a:r>
            <a:r>
              <a:rPr lang="fr-FR" sz="2000" b="1" i="1" dirty="0" err="1" smtClean="0"/>
              <a:t>ovis</a:t>
            </a:r>
            <a:r>
              <a:rPr lang="fr-FR" sz="2000" b="1" i="1" dirty="0" smtClean="0"/>
              <a:t> femelle</a:t>
            </a:r>
            <a:endParaRPr lang="fr-FR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214282" y="2071678"/>
            <a:ext cx="9787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Il existe 3 espèces: </a:t>
            </a:r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P. </a:t>
            </a:r>
            <a:r>
              <a:rPr lang="fr-F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ovis</a:t>
            </a:r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P. </a:t>
            </a:r>
            <a:r>
              <a:rPr lang="fr-F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equi</a:t>
            </a:r>
            <a:r>
              <a:rPr lang="fr-FR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P. </a:t>
            </a:r>
            <a:r>
              <a:rPr lang="fr-FR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cuniculi</a:t>
            </a:r>
            <a:endParaRPr lang="fr-FR" sz="2800" b="1" i="1" dirty="0">
              <a:solidFill>
                <a:srgbClr val="FFFF00"/>
              </a:solidFill>
            </a:endParaRPr>
          </a:p>
        </p:txBody>
      </p:sp>
      <p:sp>
        <p:nvSpPr>
          <p:cNvPr id="14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2250265" y="5915172"/>
            <a:ext cx="45720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http://www.icb.usp.br/~marcelcp/P</a:t>
            </a:r>
            <a:r>
              <a:rPr lang="fr-FR" dirty="0">
                <a:solidFill>
                  <a:schemeClr val="bg1"/>
                </a:solidFill>
              </a:rPr>
              <a:t>soroptes.htm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500034" y="500042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02590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Il existe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P.ovis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Taille de la femelle est de 600à700um, parasite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des ovins,  des bovins et des équins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; les lobes abdominaux portent de longues soies.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P.equi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parasite des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équidés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; les lobes abdominaux, portent 3 longues soies.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P.cuniculi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parasite du conduit auditif du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lapin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de la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chèvre  et du cheval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1802" y="857232"/>
            <a:ext cx="571504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643050"/>
            <a:ext cx="84083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Psoroptes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57298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kumimoji="0" lang="fr-FR" sz="2800" b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Chorioptes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85926"/>
            <a:ext cx="94297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Taille intermédiaire : 300um.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Rostre court en forme de triangle équatorial (iso diamétral).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Pattes(certaines)portent des ventouses qui sont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subcéssiles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appendices copulateurs du male sont de forme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rectangulaire,parfois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portent des soies foliacées.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Cycle identique à celui de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psoroptes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bovis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mais l’acarien ne se nourrit que de débris épidermiques.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714356"/>
            <a:ext cx="585791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7166"/>
            <a:ext cx="4857784" cy="428628"/>
          </a:xfrm>
          <a:prstGeom prst="rect">
            <a:avLst/>
          </a:prstGeom>
          <a:solidFill>
            <a:srgbClr val="F1FB93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de l’ordre des acariens</a:t>
            </a:r>
            <a:endParaRPr lang="fr-FR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857232"/>
            <a:ext cx="6715172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Etude du sous  ordre des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acaridiés</a:t>
            </a:r>
            <a:endParaRPr lang="fr-FR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57158" y="1571612"/>
            <a:ext cx="4643470" cy="7858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selon la localisation</a:t>
            </a:r>
            <a:endParaRPr lang="fr-F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643050"/>
            <a:ext cx="964409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Parasites vivants à la surface ou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dans l’épaisseur de l’épiderme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:  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Acaridiés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psoriques</a:t>
            </a: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Parasites vivants dans le plumage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Acaridiés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plumicoles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c)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Parasites vivant dans le pelage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Acaridiés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pilicoles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d)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Parasites vivant à l’intérieur de l’organisme 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caridiés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internes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e)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Parasites libres ,parasites accidentels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caridiés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détriticoles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500562" y="2571744"/>
            <a:ext cx="3929090" cy="92869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Pr   </a:t>
            </a:r>
            <a:r>
              <a:rPr lang="fr-FR" sz="1400" dirty="0" smtClean="0"/>
              <a:t>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57298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Chorioptes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714356"/>
            <a:ext cx="585791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https://encrypted-tbn0.gstatic.com/images?q=tbn:ANd9GcQTuVnI_d9qv-v7zPiNIEPui-12nGpCsFJDYabgoUgM7ejrwHWM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90166"/>
            <a:ext cx="5572164" cy="35821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596" y="1928802"/>
            <a:ext cx="37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existe l’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espèce:</a:t>
            </a:r>
            <a:r>
              <a:rPr lang="fr-FR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C.bovis</a:t>
            </a:r>
            <a:r>
              <a:rPr lang="fr-FR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sz="2400" dirty="0"/>
          </a:p>
        </p:txBody>
      </p:sp>
      <p:pic>
        <p:nvPicPr>
          <p:cNvPr id="10" name="Picture 2" descr="https://encrypted-tbn2.gstatic.com/images?q=tbn:ANd9GcTIQjKSYrKgIA6T65tZff_JX7-yPpzTk_iaMShu5YtBxlSEIzBY2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41420"/>
            <a:ext cx="2643206" cy="3531982"/>
          </a:xfrm>
          <a:prstGeom prst="rect">
            <a:avLst/>
          </a:prstGeom>
          <a:noFill/>
        </p:spPr>
      </p:pic>
      <p:sp>
        <p:nvSpPr>
          <p:cNvPr id="11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357298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Chorioptes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714356"/>
            <a:ext cx="585791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1928802"/>
            <a:ext cx="37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existe l’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espèce:</a:t>
            </a:r>
            <a:r>
              <a:rPr lang="fr-FR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C.bovis</a:t>
            </a:r>
            <a:r>
              <a:rPr lang="fr-FR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sz="2400" dirty="0"/>
          </a:p>
        </p:txBody>
      </p:sp>
      <p:pic>
        <p:nvPicPr>
          <p:cNvPr id="11" name="Image 10" descr="https://encrypted-tbn2.gstatic.com/images?q=tbn:ANd9GcRaYAaGXUQ5d7sI5u41IBvECGQTvzGI41BU3648thpB1qIYTZ2zVw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3429024" cy="313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https://encrypted-tbn3.gstatic.com/images?q=tbn:ANd9GcQendZ3hCJC2iVjBqjmAok7BgWDF2ZH6UpRhuTDRBFfnxGFKn7mPDAvmQ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056" y="2708920"/>
            <a:ext cx="3286148" cy="299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85720" y="6215082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Ventouses subscessiles chez </a:t>
            </a:r>
            <a:r>
              <a:rPr lang="fr-FR" b="1" dirty="0" err="1" smtClean="0"/>
              <a:t>Chorioptes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708170" y="6215082"/>
            <a:ext cx="443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Ventouses avec pédicule </a:t>
            </a:r>
            <a:r>
              <a:rPr lang="fr-FR" b="1" dirty="0" err="1" smtClean="0"/>
              <a:t>chezPsoroptes</a:t>
            </a:r>
            <a:endParaRPr lang="fr-FR" b="1" dirty="0"/>
          </a:p>
        </p:txBody>
      </p:sp>
      <p:sp>
        <p:nvSpPr>
          <p:cNvPr id="14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357166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786058"/>
            <a:ext cx="89297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Il existe une seule espèce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i="1" u="sng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C.bovis</a:t>
            </a:r>
            <a:r>
              <a:rPr lang="fr-FR" sz="2800" i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la femelle mesure 360à390um (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ovigère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Agent des gales </a:t>
            </a: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chorioptiques</a:t>
            </a:r>
            <a:endParaRPr lang="fr-FR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Atteint le </a:t>
            </a:r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cheval, le bœuf, le mouton et la chèvre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donne la </a:t>
            </a:r>
            <a:r>
              <a:rPr lang="fr-FR" sz="2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gale des paturons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050" y="714356"/>
            <a:ext cx="585791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57222" y="1428736"/>
            <a:ext cx="9501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Chorioptes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500174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kumimoji="0" lang="fr-FR" sz="2800" b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Chorioptes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714356"/>
            <a:ext cx="592935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https://encrypted-tbn1.gstatic.com/images?q=tbn:ANd9GcTXYg6GGHjGo61CkiI62zW_KnBY9gAAEy1d-nSvmvY9O63fjhqnW2LB1Q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s://encrypted-tbn2.gstatic.com/images?q=tbn:ANd9GcSqWHuFbm-Xv9_OayILy3Vq2HG5PPotKSNKoGAgp4FTT7T9Bx8U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571744"/>
            <a:ext cx="3926736" cy="2805121"/>
          </a:xfrm>
          <a:prstGeom prst="rect">
            <a:avLst/>
          </a:prstGeom>
          <a:noFill/>
        </p:spPr>
      </p:pic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14346" y="1357298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kumimoji="0" lang="fr-FR" sz="2800" b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otodectes</a:t>
            </a: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714356"/>
            <a:ext cx="550072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000240"/>
            <a:ext cx="8858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 lobes abdominaux  des males sont  peu développés et portent des soies toutes filiformes.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Les pattes IV des femelles sont très atrophiées.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encrypted-tbn1.gstatic.com/images?q=tbn:ANd9GcSB7nz2jHnCYXxdTDrHW4HQEacT-p6OUJET7jdI6SMS12eqNbo8c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9538" y="4312927"/>
            <a:ext cx="3018445" cy="2071702"/>
          </a:xfrm>
          <a:prstGeom prst="rect">
            <a:avLst/>
          </a:prstGeom>
          <a:noFill/>
        </p:spPr>
      </p:pic>
      <p:pic>
        <p:nvPicPr>
          <p:cNvPr id="50181" name="Picture 5" descr="https://encrypted-tbn3.gstatic.com/images?q=tbn:ANd9GcQZkugSjE-Lh3X5yhacsYhoSiW7fT3QTSTGmm-pq8_dzYkNODIaY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71942"/>
            <a:ext cx="1857388" cy="2579706"/>
          </a:xfrm>
          <a:prstGeom prst="rect">
            <a:avLst/>
          </a:prstGeom>
          <a:noFill/>
        </p:spPr>
      </p:pic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85784" y="1500174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Etude du Genre </a:t>
            </a:r>
            <a:r>
              <a:rPr kumimoji="0" lang="fr-FR" sz="2800" b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otodectes</a:t>
            </a: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(F/</a:t>
            </a:r>
            <a:r>
              <a:rPr lang="fr-FR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épidermoptidés</a:t>
            </a:r>
            <a:r>
              <a:rPr lang="fr-F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714356"/>
            <a:ext cx="5500726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et morphologie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encrypted-tbn1.gstatic.com/images?q=tbn:ANd9GcSB7nz2jHnCYXxdTDrHW4HQEacT-p6OUJET7jdI6SMS12eqNbo8c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24682" y="4733113"/>
            <a:ext cx="1938333" cy="1758997"/>
          </a:xfrm>
          <a:prstGeom prst="rect">
            <a:avLst/>
          </a:prstGeom>
          <a:noFill/>
        </p:spPr>
      </p:pic>
      <p:pic>
        <p:nvPicPr>
          <p:cNvPr id="50181" name="Picture 5" descr="https://encrypted-tbn3.gstatic.com/images?q=tbn:ANd9GcQZkugSjE-Lh3X5yhacsYhoSiW7fT3QTSTGmm-pq8_dzYkNODIaY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643446"/>
            <a:ext cx="1445905" cy="200820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57158" y="242886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existe l’ espèce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Otodectes</a:t>
            </a:r>
            <a:r>
              <a:rPr lang="fr-F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cynotis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qui mesure 460 -530 µm , pour la femelle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ovigère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Parasite du conduit auditif externe des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carnivores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chien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…), agent 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d’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otacarioses</a:t>
            </a:r>
            <a:endParaRPr lang="fr-F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Etude du parasite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714356"/>
            <a:ext cx="2357454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Biologie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59502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de cycle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monoxène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Habitat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A la surface de la peau, pour la famille  des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épidermoptidés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et en profondeur pour la famille des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sarcoptidés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Nourriture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de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sérosités,débris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cutanés, des squames et de tissus conjonctifs( selon la position des parasites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Durée du cycle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: de 8 jours à 3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semaines,selon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l’espèce</a:t>
            </a:r>
          </a:p>
          <a:p>
            <a:endParaRPr lang="fr-FR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5286388"/>
            <a:ext cx="9929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Résistance du parasite: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elle est faible dans le milieu extérieur</a:t>
            </a: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(15 jours), sauf pour Chorioptes : 2 mois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85786" y="1928802"/>
            <a:ext cx="2214578" cy="13573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86116" y="2928934"/>
            <a:ext cx="2143140" cy="1357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pelage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000760" y="4500570"/>
            <a:ext cx="2357454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peau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786050" y="357166"/>
            <a:ext cx="2071702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422" y="1714488"/>
            <a:ext cx="285752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 constant 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910" y="2857496"/>
            <a:ext cx="2571768" cy="64294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Parasite 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9190" y="2857496"/>
            <a:ext cx="3571900" cy="642942"/>
          </a:xfrm>
          <a:prstGeom prst="rect">
            <a:avLst/>
          </a:prstGeom>
          <a:solidFill>
            <a:srgbClr val="FFFFCC"/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Conditions extérieures 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71802" y="2428868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</a:rPr>
              <a:t>Varie avec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00694" y="3571876"/>
            <a:ext cx="2266967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Confinement 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Chaleur</a:t>
            </a:r>
          </a:p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Soleil</a:t>
            </a:r>
            <a:endParaRPr lang="fr-FR" sz="24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000100" y="3500438"/>
            <a:ext cx="1803699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Les genres</a:t>
            </a:r>
          </a:p>
          <a:p>
            <a:r>
              <a:rPr lang="fr-FR" sz="2400" b="1" dirty="0" smtClean="0"/>
              <a:t>-Sarcoptes</a:t>
            </a:r>
          </a:p>
          <a:p>
            <a:r>
              <a:rPr lang="fr-FR" sz="2400" b="1" dirty="0" smtClean="0"/>
              <a:t>-</a:t>
            </a:r>
            <a:r>
              <a:rPr lang="fr-FR" sz="2400" b="1" dirty="0" err="1" smtClean="0"/>
              <a:t>Otodectes</a:t>
            </a:r>
            <a:endParaRPr lang="fr-FR" sz="24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4786322"/>
            <a:ext cx="4725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Prurit spontané ou provoqué</a:t>
            </a:r>
          </a:p>
          <a:p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Réflexe audito-</a:t>
            </a:r>
            <a:r>
              <a:rPr lang="fr-F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podal</a:t>
            </a:r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ou 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Réflexe  </a:t>
            </a:r>
            <a:r>
              <a:rPr lang="fr-F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oto</a:t>
            </a:r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podal</a:t>
            </a:r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(chien)</a:t>
            </a:r>
          </a:p>
        </p:txBody>
      </p:sp>
      <p:sp>
        <p:nvSpPr>
          <p:cNvPr id="16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786050" y="357166"/>
            <a:ext cx="2071702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7422" y="1714488"/>
            <a:ext cx="285752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 constant </a:t>
            </a:r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 descr="https://encrypted-tbn3.gstatic.com/images?q=tbn:ANd9GcSOLDtA8YGb-Wd4phdOKKkcFL1MsY6w2lBB_R38NXFAzi4wgP8P7w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 descr="https://encrypted-tbn1.gstatic.com/images?q=tbn:ANd9GcSvvCMMuHEOFpludQxNZPvOOA1SfAQFpVAc7JHtFRKChG5pHnds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428868"/>
            <a:ext cx="30718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2857488" y="5929330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podal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0" y="357166"/>
            <a:ext cx="4500562" cy="857256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Espèces  affectées</a:t>
            </a:r>
            <a:endParaRPr lang="fr-F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flipH="1">
            <a:off x="0" y="1285860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Tous les animaux domestiques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(mammifères, l’homme et les oiseaux)</a:t>
            </a:r>
          </a:p>
          <a:p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-Existe une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spécificité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chez les parasites: Ex. </a:t>
            </a:r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Sarcoptes </a:t>
            </a:r>
            <a:r>
              <a:rPr lang="fr-F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scabiei</a:t>
            </a:r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 </a:t>
            </a:r>
            <a:r>
              <a:rPr lang="fr-FR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canis</a:t>
            </a:r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n’affecte que le chien</a:t>
            </a:r>
          </a:p>
          <a:p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Mais</a:t>
            </a:r>
          </a:p>
          <a:p>
            <a:endParaRPr lang="fr-FR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Contamination </a:t>
            </a:r>
            <a:r>
              <a:rPr lang="fr-F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inter-espèce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 possible Ex. Psoroptes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communis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var.ovis</a:t>
            </a:r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parasite les bovins et les ovins.</a:t>
            </a:r>
          </a:p>
          <a:p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596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26" name="AutoShape 2" descr="data:image/jpeg;base64,/9j/4AAQSkZJRgABAQAAAQABAAD/2wCEAAkGBxQSEhUUExQVFBUXGBcYGBYYFBcYFxYXGBcXGRgYGBodHSghGB0lGxcYITEhJSkrLi4uGB8zODMsNygtLisBCgoKDg0OGxAQGywlICYsLC00LCwsLCwsLywsLCwwNywsLCwsLDQvLCwvLCwsNywvLCwsLCwsLCwsLDQsLC0sLP/AABEIAOEA4QMBIgACEQEDEQH/xAAcAAABBQEBAQAAAAAAAAAAAAAEAAIDBQYBBwj/xABCEAABAwIEAwUHAgQEBAcBAAABAAIRAyEEEjFBBVFhEyJxgZEGMkKhscHwUtFicuHxFCOCkgczQ6IVFlNzk7LCJP/EABoBAAIDAQEAAAAAAAAAAAAAAAAFAgMEAQb/xAAvEQACAgEEAQMDAwQCAwAAAAAAAQIDEQQSITFBBRNRImFxgZGxFKHR8BUyIzPB/9oADAMBAAIRAxEAPwD3BJIJIASS5KSAOrkriUIA4XJsrpCQCAOhdhIJtWs1olxAHUwgByUKsr8cpN0l3gP3hAVvaU/DS9XfYBd2v4IOyK8mjhJZOp7S1dgz0cf/ANIAe2z5Iy5f5qLwPqoyyu0c92PybtdWRZ7UVdSxh/3D7oql7Uj4qZ/0un6wo7n5T/Ykpxfk0iY5VmH9oKLtXFv8wP1EhWFOu14lrg4cwQVJcncocHLoKralfM/uuN7C8CVYtC6dJElwLqAEuJFclAHV1chdQAkkkkAJJclJACBSTQuoASS6AkgBBJIqKpUAEkwBugCSULjMeyn7xvyFyqTiXHSZbSt/Efty8VV0jJlxMnnv5qyMM9lE7kui4rcXe+zBkHOxP7BBPYTdxLjzn91LSAUjgrEkuilyb7AXjkhK7wCATBOmsHpPPoj65H59kFWpZgWuEtNi07jqVPkqeMlaMY2YDmO8CGvF4gtOp/ITa/E6LXBrnjMdGQc48WxI+QQnEKTKDXGhQmpByHuOAcO9lALwdpgSq72bw1eriXVq7Ph97K2J2DSPdI33WT357lHCzk3w0tUq3Zu4S/Vv+5pxlaLCI2A+wF/ALjS03kWtY78iuVMUQe6zM2NveHi03HnGizWP4G3FOfWbWqRMAPYYEahpJFgSVbfeqo5M+mpVssSeF84NOW8vVRUq7Z7jxm6OE/JVFGgGBrCC4e6CcxIEXMGR6W23hS4qm1ln5TNhLRGlgNp15JYvU5TW6MOPls0PSwi8OXP4NDhse9jmk97KZgrR4H2hpPs7/LP8Wnr+8LyqnxJ1Gt2bIy27riYzETY/DJPgr6hiw4EkOYQQCHAiCbDxBO45rbVdC6KfTJWUW0Yb5TPT2vB0unLBcP4nUpHum3I3C1HDOLsq2913I7+HNSwRjNMs3JoTlxcJjkguBdAQB1JJcKAEkmpIAQTgExqeUAJKVxR16wYC5xgBADcViGsaXOMAfllk+JcSdVPJuw+55lCcc4rVfVaQ0lmgA2nc8jvKdTGUSPe2nQdfH+6uhDyzLbb4QuzjXXly8f2UrD5/m6gFS8fEef1ndR4vHMo5c3xE8ptqb6wr8GXJYh+UTIgc9I8dkFiOL9kB2uUBxhrwRlM6an6SpKWKa4S0ztHXkeSzHHeBOqPL6LszjPd7obTG+USBJMzud1m1F3tRyuWa9JVG2e2csIkr+1kVDDMzBI1hx0uNYEzqAUdieM4epRcTULQReCWvnkOvgsO3hNQPyupkPmABmvHIbDwMK4pezNaJc5rCRZpJcDtLoBym9o9Utr1V+Xjn9BzrdBplT9EkpeOe/wA/5MxiahFQ9mSGl5cGklrgNtDDiNJ/exOE405hzPfVmJu9w0u2ToNCIWhPsQ7JIqAm3da2W63iXDTyQ9ThdWgKhaylUpgDM05hVDRcGCOYOmsSoWV2KP8A1Z53Saedlqy0sPy8ZMpXxJqvluYSbDMXG+zXHa5t1Wk4TxqvhmHt2Z2kkNLj3i6f1QZET9kHi6/as7cUm02sIbnboHagkiL6bHZEs4owgtrhhD+80gnWbcyPHZZ3bZFL6f07PU6yrfS66kt2P1X4NFg/aajUaf8AploLshPvRoAbCfGNlS1faipVc3s5Ye9MQ9pGolsZmkAczugcFwynUcDTe1xabteYkTfKRe/8oV3V4c0aEtBsRbfrso3a9JKCWPxwL/TKJRcv6mPK6yZxuKh5c4F4Os6+vPySq8QqPN6jyLgAuOnIlE8VZ/mZ22a6IItEAW6GyENY94WOa5tvMz0U67cx4PSe3GWJpBGH4rVa4nM6XRObvZo0klWWH40T70gyD3emjheQ4c9481nKr4/LawntrjwV8bZYKbdLVJ8rk9e9lvbDNlpYlwl3/LrWAf0fs1316aLaSvnqniTGWSW6xNl6J7De1vu4eu7pTqE/9rj9D+DTXdnhirU6NxW6J6EnBMlOBWgXnVwrqRQAxJJJAHGrpK4EkAIuWX43xHO7KPdGnU7lWPHcblblGp+n591miJ1/PBWVxzyUXTwsCAi/yUdfE5ADlc6TBgSW2PeI1jwBUmYi5uOY1Hlv5eizvtZj3ZWspOAcTLnB5DmAEEC3PfwV85bI5xko09DvsUEEcR9pKFIjvirm+BrSSI6izd7OUH/mmjUlnvA2DHscZPKYPz9VkGcNDXZg4zsQIvzI0KOpmTNvHcDck7LJOvUWxznYPoem6aHDy38l12zM3xwfh2H8pmRCnZiw1sMbHpvv46oOjUD2hwuD0tOh16yn1QGiZgb2JgfUfT0XjrW5Tak8vJrWmqh4C6fFqrRBMgc2yf3ReC9oM479MG5aTLTIBsQL+MEqspvaeVuRkDx5eakeQ0OdGgJtqYE/Zaa9bfXwm/5IW6WmfLj+xqWVmPbmaZ+RnqoKbH02hz2ipUIAeWAAxc2kiQDtrdecMqVcTWazM6mXkMbBIDQeRH35Ld4jtHUXNwpNJ9J8Oa7vOLW2t705oBHpYyF6XT3ythumuV8dCC3TqE1FPCfyUXBKTMHWqU8RaniI7OWucHAvcA18ts6HNm0Tuo8Z7O0WPbTMDIGkhtg9hIbLgRlDptLTPitK/AtxGR9VzauRhblylsvfALnNN2nSBtcoPifCcj6bwasMp5HEQ7OObxqb3NrrHraJKpyXGOvnHwbY6mEpp7vqxz8ZXRWYfhzcMCGsBYTMuFzy71wI5HKiXNAbMkTAAJ92Zk5idNP7aHHDnWnO05O83TRzDpY6C+ijq8Xo0HikIBAJdmaYl3eAm5br+k67JRpdLK6b93j7v/eyF2u9v63LJX4vh9SmMxDKjYG7Q688+6duXzWYxrQKjg0EDkRBHMQtXxLgtOv36X+WSCSfepOFySHNkA/kLK1sK5lyLTZwu022IWy3Tqif2f8Acd+l3wtjlTy/joHeBFyB4n7KMURqLTyNv2KPo8Gq4hhNNmbLoZAE2lsnUxCqqtKrQOV7XMJvlcLETEj01CsjF4yb3OEpuOU2vHkIptLdpH0RdN/59wq52NtAkG2/KbfMeifRxZm9/SVNKXZXNHsnsF7Smuzsap/zWCx/W39wPyy2LV4Hw/Hdm8VaZLS0gjfx+xi69r4DxNuJotqN3s4cnbj7+a3VTysMQ6unZLclwy0SK4EirTINSSSQAgosRUgSpQqj2jxOWnA1cY8t/wA6rqWTjeFkz2NxPaPLuv8AZQYguDe6MxG0xPO6TQdRqgMZh7OLSBPvU3k5HdQZ7p/iHLRa4xWMC6UsyyOfWDgXsLmvGtMj3i34S0nqLgjUXKwvEH1S8uJl/wAQIykn7bCCFosQwdqymX1GlrQ7vtzCCSSw1gNQDIv8azXF+IO7eoSGmDlgdCBM6kwISz/kduolXJcId+ladyTaX6jKOMk5SIduP25rvEa1g0b3JHLYff0TKWNp2LmnMOQBv0M2sq95eXZpmdeZ6z4bKer1cZQ2wfY9opkpZmujS+z2I7hafhuOZB29fqrqkB5rJcJr5KjSdNCR1EX9Vrm3/NP2Xl9VDE8/JLURxLJFUwDScw7jtczbH00Kno4bO7KAYPvQY7u/ronN/J/dWPBi24IIcb35bBUOUsZMdktsWTYfAilelTYDvFiRym8fPwUtHC5wC92WrEGowBjt4tcEDYGfnCLc0xYSbek3+UqGnVmA9ha65jUW5OVuj1N1Etyf5WRXbCNi5G9jXa4kOp1QNnDs3SZ+ISDAIFxz8Q8vbWY4Q4EWcycr2kjSR0PvA+al7MgQD680FxDIGlz5abDM0w+0wA4XtJMGydP1mu3/AMc4tJ+TGtHJPMeyLFvf2FRoDychAGU55PdEuBIfzkQY23Xn3E8DWpHNVY8ZjOY96SABueXIr0mpXApHLU7QkEgkjNBJ/S22UEiY2E81kvad1R4pCm7MSHHNDjkzFonOSQI5TOq2avaoKW5fHHRk/onfZtzj8lFgsbUp3pvLSdYNj4g/dS4d7nsc1zgHPlocTrmBJLrgugnXadCi+FcHrF2etkNEAuLmlrs4iwgCb2urXG4KmGh+HygNkuEmdrwb26pHdq45Ue/4Rr0npdlF2PcWH8AfsLx9pBw7yGvaHuvuWxPpBKpPaltd1TNVHdHdYWxlg3tveTrppeFcYDh1KpUfWeCarGOczvWLgDBjp991Z8dAEMe0uYWNE5bb7t0g9EynqH/TKces4GFMnptW1Ll47MRT4dmpOqBx7pcAImcv05+Cr5O4nw/qr/G8IZ2JOGc/NNwKlnibyJyz+yz9GpOpEz4T6/ZThbCyKcF13/v+9GjS6ie+UbpdvK6/YNwleNPMFei/8N+M9nVFMnuVLDo74fuFhOHYd2UkNY6QMocRJgiYuNpuOSlwtc03A+6Q7S8i4t02UoyjuymX2pWxcV+59FgpyruA8Q7ehTqbkCf5hY/NWK2iRrByFxOSQAOXrKe0GKzVsv6RH3P1WoqBef4zNUL6jPfOcAzFi7wIkRa31U61mRVc8QDOn5KBxGJBd2bmXnuh/uPG+V1xIGx6+U2HxbHZgHAuZAeJGZpIBGYbSCD5ojsg5sEZgfmtguZiuNvYyqylTL2GCcjmyWlx7ouYy912ms62Cp+LUAWthrcxJzFoPLl5q39rKDhTDqDaja1JzjleQctLKc2QmQ8AgGJkBx2VDD4aZM2kG4BiTpGW423XndZQ43uQ6Xq8NLRBRWX9+gOhh8vvE5Y1PQXhL/FsBiCNIMgj6LQcD4YKhfUrtcWABoFxmc45RlIIBjkOiH9ouGYbDkBhfmAc8kuBIkw0ZYjpsYCzQtjO32+W/t0b1r7boqdfCwCGmBA6Tpe/P6+aKOOeY77hGl7+Z3VnwX2f/wATSpVXPLWmZAEPIaYbfrHpC5xb2bdQl1Ml9ICTMSzx3I6qHvVKz25P6kJPUtTr7ocv6U/H8lazEvPxuP8AqP7oyhiahIIqPnbvGVWU6A1Byk8lb4GmCYOn2WyMIsQ75uSSk+TS4P2ghnfAcQYlp3ETI21Hqrvh+JFZuZk21B2PJebuwzfhJDZnLJ5Aa67I3gPtBUwzz2l6bjf+ERJcIGwERus+o0cHFutcnt69LKFKUsuXyegqr4uZLR0n1/sjMPxRlRge4OYCQAHw0mQCMt4Mg7H6Kpx9QuJJ1Nh0/sJSiEHnnjAULMskODwT8znZRkcyxDZgkkXvcRtB35onh+DfRMFoLSbxEC0DkW2AEQRZO4JjamQscwPy7tMWM7Hr13CsMVVDGOcSAACZOlucLRrK9kISi8qX8oosm5WyUu1/ANXptkGIM8oJgHfQqtxjWvJAApuLTD3d05pjLGjgQTeTqi2Y92rmZosTTOds79RdpT+JMIYcjMzoMCxE6iQeZS7bKEl/k7GWGZB4fTnVr2zG0Hx1Uz+M1XQHgSBGbLY9LG3mAiuIUnPp9vlykwKjDOZjicu4gqmY14ddwc3qII8CLHZM1GyMHCfGecDOMqr8Txlrj8BcB5JhmaRAgtO3uvF9QTedVXcY4BE1mgRBLwTMHUuB3J3B5lWWFAFRviLczsPWFb1MZlHeY5p6glnhmaDCpV9lclsMmrpgngyeB4i7smZ2dz3Q5uV3ugTIiwgzKGxWLbUIhuW0Ezcn7Dote3Btcx5pNYx+xbEEuHe05iRcTaeSwrGGJOt5vKaaWyM5NpYZTp7oVz2WPnwz13/hTxPNTfSO0OH0d8wF6AvFP+GmMyYpomxJb/uEj5r2pN4Pgp1EcWPApSTUlMoK/idbLSe7k1x+SwPB6k0z/MR9/uFsfaZ8YaqekepAWO4TSyUwDqZcfP8AoAp1Z9whfhUv8olrcOY94flioAW5hIJb+l0e8JvBUeG4h2LxQqUnMaSBSqNBfTfbRxAmm6Z96AdjsD6Wp/PzVEATrda2LUxlZwMDukwS0Ei9otKo6PDBWL6dRoDssh/Z5ajSLe8O68acj9ieJcNqktqUHslpJ7Gq2ab+uYd5jv4rjobRaYTFEtHaN7N8AubmzBp3GaBI62lV2VxsWJIGk1yVLMO2n2VMEFrCWiDd1WCYIHg50cwOSyXGcA/GYnKLNc4088GBTo3qwdC7OdOi9HfSbnFhmyno4i1uZA+VkPUwDwAKbzAcTBPeuRImIcNbOBJnUapRX6R7Njsrnzh4yhjXrdsNu37EFWm5jIYWtyxBIsGjY6DRRsx98tVpZO/wnS3SZiEVi8GHDK+4iDbuu5y0yCOhlSBoOt9vzzleQk9jcbFym8+BgnlcA2P4PSre82CPibZ1vr5ysTxem+jVfTMhsnLpdk201/uvQC8jr039VhPbLDEYgVB8bYvzbr4baWTD0657trfBdpKq1c3tWX9ipdiSNdOY5dVJ20hDNcTeFoOH4RlMA1IcXhrmkts3eJ5mR6JvKXgcP6FlklfhTC2m247ItIymBmDg4nLpciJiY3Rf+KIJzS4RYA7k9en1Se8G6D7cExNztv5c1TN7lhlMa4lxwjihb2kNDjlLg33fdvExpB+Sv8wcA4aOE+qoeD4d9OrL2jLEGSDrG3lurfC4ZzGOBJs45DrLTdoi8axtorHXHU6OVcMNxef9/uIta416ncumgZ/DGOOYDK6ZDmnKbSB0Op1HxFTYZ4LGkOziBD5BzRaZFlK+naCJFt4NtPyVHRaGiATGwO3SV5uTclyyRFjzmaGxmBIlv6mi5HQ6EdQFT/8AgROUte0tdHQwfr4K3xdNxgsgObfe4O1vDVVVfiLqJYakAgkwDEiDMWuTJOk2TSjU12VxrtWWuE/hf/cHalbCTdT77X3KinDKjTeA6+2/JaJrSbtIcPzl+yiOApVwyo3MA85jF9RMEagqetwxhMjuu5tMGxB08kan023G7GV8rklbra5tLp+ckdSmdG9zQmGyDBnYg7R4FYPH5e0qFuuZ141BJnwWt4rjnYZkS6o50hpMd225GvNYwNvMn1Vnp0Gsy8CjW6hRsil2nkN9n8QadZrhsWu82mV9DNNl84cOaRUDTydB5xH5C+huFvzUaZ5safVoT+voY22xtSmgmEl1JWFJn/apv/8AORzcwf8AcFmntmOkX5GFqPaUTQPRzT8wss51z5q+ldmTVPhIfQfpO/of69ESTb81KhYLQnQQRFxrH7HzGq0GRBLAuYnDMqNLHtDmuBBBEggiCPRKm4H8uPFPfp429VwkUOF9nTTc0sqOfREltGoS4s/T2dSQ4Nt7ridoIi5lfiRp1A0vZmqe5Re4MccsBwpk67WMalWzQoMdgKVdhZWptqMPwuAI8RyPULnR3OXyBO4pmkBhBaDmY6G1G6d4A91zbi8jz0QVDHPBIA7UNAkiQ8S2RLSIM30PLxTcWxmEb2TXueHTlbVd2gY0iC0OdfLAdYm0+AFNw7ijMMRRc8tEjKKgdlynZj3WPhOuy8v6zGuyz6Y5klyN9FTPZl9eC34jxLugUzBdN/iERss3xetUqgNqTAJymAdQJuL8teS2VfC0nkZwCQMw2Mc51hVbsDRc8kNOkAyZG9uX9Uo010IeBrRKKh1yjN4ThbHfE62ogfJ246q+ruAER3YEbiI08tEx3AzJyvgXIMZXSY1iztBeE99F4GUiY0dqD0PKfzpr/qYuXZr9zdjkBbRaDLbTsD3fRcLm0gCWAiSWtixdrJ6SZ8VIWiSbyNQNett1S42uZLjJnpoNtNo6LRH6+Bd6nrfYhsh2yyocVqVH9lDcrw4D+F591wzEzHKei1vBquaGE1JaLtf0gBwN9T1Oi8zdiBqNRfkengt/7NcTz0w95yucIuCAQ34p05q6mTosTiuHwxFCx2wan2ucli3HtkgkCBJuLDr6H0UbuID4RI8f2UdLgcFxJEuEGYMgTAJiSLmxnVQ/+XGNlwc5h17rjECNjzAjzS6PpV83xFr9Bn79C7ZHieKBgLgwmdg6LiBpHOVUHFf4yqGxBiMr2mwFySdPiWupYFgaAWg85AN1K2mBoAPAQmmm9EksOxopfqNcM+3Hn5K/BYdtEBjWkAAyQJkki9r7HZFy11pB6f0T2i58h6X+6c6mDqAfEL0MIRhFRXQplNzk5PswHtbSDa0BrxaZLiWuJ1yjbkqGpUyxM+i9D49wtj6dR2XvtY7IZNobItpqsAGm0n5JTbT7c8eDJbH69z8hWDYM7ZA3+i974OP8il/7bP8A6heHYDBktNXTKQ0dSdfQD5r3TAMilTHJjR6NCvrWEN9L/wCpBCSS4rC8p+MiaL/CfQgrG13ZcxAnWw18At1jaMscOYI9QsNV1Pr91fSzJqV0xnCuI9oAHNLH5WEg+7LmklrTuRDpGtpiCCrNmvl9Sf2VbUwsua9hAc12bSzu65sHcWcbhA4DilWk6nRrtLnuzAvaJBI7RwAteWMmFezNjPRpC2f33XC4gibgSZGvISPM6eijwWKZVY2pTdmY4SDzCmYbnyH3+6DjJmOnS6eoSwG+h5j7802q8gXvtI2m0x+0oOlbxai2oO+0tEyHkZmEERBv3dBd0dFVN4CA4Sc1GJc0w5hGpsZP91q6VdpOVrgSNpuB4LLYvHmnUfkEuZnAZJaHSRtIbPdEExvzXmfWqJRmrK3jPA30Goe3221+o2hhRSpOLYbnJDGfCxg2HT+kQqp3EqlN81GOYz9Yb2jCLwXZTLDoLiLalGPxed0E97cGxjoOUcrIevjH03EkS3a3QbjQTzCU15cnuWcjiNe2OEy4oYpr2hzXBzTcEGQQpWvkqow9dj9JBibaC/MWBUVbEV6OZ8sqMvFxSqMkahxDmuj+IDaVXDSysm4w7+CNso1x3SJca0MeZcCTmmBabhw1kRKz2PoOa45XGD7s3BA59YIncIzH4r/E5XODmwPdfDj1JIuJ6GOWqGoYhgBa7NFu6/QEbg+fO6YV7ork5qtDLU1RzxJft+CryEQCwRsRsSZ3uBKsMC8sPvFpmQ4Egh3O2x3RmJIIAIBNiAIECLXA3tboghUvDqZHUEkeZ2WiMpSWcHk9Wq6rHVuTa7wXLuP4qB/m2G4awyeRIGqs+FcXxOIe1pAawGXua3YXAvOpgW5qq4Twx+JuyAz9UHKNiBzK3OCwrabQxghrRHUk3JPU2TLSq6x5k3gxUwm5Zy8fccHidb8jY+MG6cU57ZsbqF9IRaR4Hn00TSMVFYRubyPoi087+qlhNZTcN58R9x+yc8kD3fQj7whs6kDvZIg6Gfn/AHXmQwrjVFMfqy+F49F6gTGxH+k/ZYzhdDNi3usA0vMnmSQFjvjvlEqtjyi2r8OHZMpt2c0DqTIk/wC6V6mAsLwtgfWpNF+9mO/u3+y3anNJPCGNH/TAkkklAuBqossHxalkqOG1/wCnyhb4rL+02G0ePAqyp4kU3xzEzuIxvZuZI7rs0vk90tEi0Xtm3GiNw1RtQBwgg3BHhFih6ekajQj6oJ2FqUnPqUc1T/LDG0nPMZw4uDjJvZ8Ekgw0C+2ow4RLieGPZLqJcO5RpgNLQ4U6JqkAFwIv2g11y9Vd4d1p1mfqq7A8WY9/Z3Dw0OLCIMFrHfLOAZvKPptsIsYE+m4QDz5CQkdR5n7D6n0UYfGvrt/RPpm5PgB5X+pPog4Q8QpUy2ahDY0eYBadiDzCwoLtXOznd2hJ3JVr7WYzNUDBozXfvOg3G1o9VnjRglzXFp1N5afI+C876hd7s9vhFy+nhljTrNcIcCcugj8iLXRrXgiRoqjDOJs9vWZ3k6bjZWVIS3uGcouLyL3OnM9Unuhgcen6mbmoSfBNTYBoAJ1ssxxjijzUIY4hrTaIiRr4q7xGJLWOIF4Mcp2usY+mZkGD6haNDW8ub/A/qhBtp4ePBaYZznNkBoknNaIOo7u887aFN/8AD87jJNMuiXNecpnctdIQvDXvFRoAHeIbrY5jF/Uea9V4dwenQbAAc82zkXk8uQAk+S31aac54jx9ynX6yrTx+pZb6RiMNwOvVIs4wYzkZRAMXi2nKVZsw1Cg6K4xFNwt2jqRdQcBeQWhwjbvQVuAFwprVoow/wC3LPDKqKk5Plldg8S4hpBo1KZAIew5e7EghtwRHIqfD4lhJaHAuBOZu4O/jy8k6tRaYEa8rCBzGh2HmqinwJ9N2ajiqwE3ZUy1WkTMS4ZxqY71pWzGOi3gu00XIHK/7ff0Q2JqVWtJZTFQ7NDg2b3ubC3RQcNxtV9Ql9KpRbAs9rDP8r2vM/bzQ2CRcsYnFmnr+ecIccUohxYarA4RLS4A38UU2oC6BJtqNPrqoNliiRuaqJ9Asr9xhDMpLiIu9zhrOsBs25q7qOe0S/JAFyM309EDiKDCcxHI6kaaKOOjvRa+zdCarnfobl83f2PqtOqz2fw2SkJ1d3j56fIBWaobzya4x2rA1JdSQSI4QfEcKKjC07/XZGqOoup4ONZPPywtJBsRsnsF/wA/Nlce0GCg9oN9fHmqZpWqMsowWQcWOfSbOctGcNcA6Lw7LInrlbryCMAQ5Nj4KVo5em39FIrJQVyi20i0yelzOia59jzgqQBdA879sXOZjHHMQS1pBFrQBHXRV9PiE++J/ibY+mht4Kz/AOIpHbt+IimLcu8705rOYWgXOhpkQT6CdfL5pDqIR3yz8nstPVXfpoKyKfBpsIzOWwZa4i+kXgzyWmbmpmGtpu2gdx8ToJs712WGp1CA0NdBAiCIk3J+ZNweSueHcdqtIa8ZwZgEzJgxBNxfoUo1FMp9c/Yzf8Wqsut/uFe0tek1gJY5rnE6DYHUgc9vELHvDXkuBib8x8lZ8RxUvJ/5bRDWMgZQBNmRE3Jv9EE3htSoSRRfe4LGuO+xAW7TU+3BJiCGvuhfKyH4/KRNwXBB1ekCWu/zGGCDs4Hl0XpYow45XPZHMl7ZIvrMAW0I3WN9luGVO2bUcxzWsvLgRLtGgTrcraPrFsiHD+PLmBkSTaTrzhONGtsHINRq7dS17nglovfN8hbHvNJmbfDHjupSUFSz2zim4H42ywxt3TPTdSOn4XG9hN/E8/mte9bsZ/yZ8cZOucdWgHa5iwnSx3TaVYkwWOEzexFuoO6cJGw8rfnqpGu6H0n6KTwcQ4jbmiabVBScCdRy6+nj9EWxqi2TihtWi1w7zWu8QCm4nBMeIe0OA0115ogarlQwoMsRXYnB08uSCGjk9wPqDPzXOG8Ma+owRpNySe7aRJN5gBPrOn7q94HhMjMx951/AbBck8IlWt0izAXVwpFUmo6kmpIAbCaWp4XSEACYqgHAg3BWP4hgzSdGxuDzC3JagOJYIPaQfLoVOEtpXZDcjHtKkpOsuV8O6m6CmMK0J5MUouLwEPMj0+qeOiHJ+o+oUzXKRAqfaXgwxLQQctRuhOjh+k/Y+PNZjhHs/UmoXtykNOXTvOJtflb6LfPdAKq6jjk7ss/m7tgeoMabpB6xvrxKHnsd+n66yMHX8dGWqcArG+Sf9TT8pQNXDPpNJcIEwJ57906ASFr6eYG8tJPhPWNDod0RWw7JzGmxzSS69MnvwG5i9slpyyJynxWHRzsutVbNWq18/afjJS+w+HqBtR+VtQFwEkAO/igkQddJHzkaelxNohrmmmbANcMo00Hw+hK7gnTZpMD+Vw/0ub97oiobXg9DuvUV1KMNp5zJwVw490gxcXiTFvl9UI7iDxZ9MtO8HO3SdReNtApjDGBoEDwt6DRDmjmsCR1aYj9kn9U10oSVFWdz+P4NempTW+XR1mMa82eOUTHyKLpDf08P6/sgq+Bk2d17zWuHluL6QURTe5oJfB5ZAfmCfpK0aDQunNtjzJ/LIX2qf0x6DGhAYvhTnMqNp1CypVcXF+4AENaI90CGjzduZTsTVL2gUnhpnvTIOWDYHKYMxtoDpqCsO2qHMbIIDW5qhDZc4WIIkZZ1sDd20QWTZSkMGErA0mteMjYL3GCXnNLhlIMCJAgiM3SCQ81ABFMS5/SGMkCTfvGJNufS/W4p4a9zmGASGNAJeY3dsOdvmU8Yl2drchu2XOnutNu711/LxEsSO0nuLnAtLWDQ5jLvn4+oXKzvH1K7VrKPC0TVdlbpueQ/foudBy+EEcKwXaOzH3Rz3PL7rStCjw2HDGhrbAKVVSeWaoR2oS6uLqiSGyklC4gBwCRSC6gBsJFqcuIAruI8Pa8X9eSymNwrqRh3kdj/AF6LduEoDG4EPBBEg7KUZNEJwUjGuNlICi8Xwp9P3Ze3l8YHT9Q+figKZkW/PEbHor4zTMk6nElLtPH6X+ylD0LmuPP7KSVPhlXRK4BdAChBTs6hGqEXuikn+Drk2sNnKmGa65Anno7/AHCCNB6JwdfSwsN/E8+nqmmpNgf6JwKsInXOBSJAGiaXJgaNdOWyh7cN27Cz8ktzxjJKxqccPJBzOHgftofRMYOpRFOekLrCJNhqZ3dI2mPsEXKHD011ZQLEyZ7hy+SHq1AmVKydgcE+ue73Wb1PszmfkPkjOCSTfCI8PQdVfkYL6uds0cz9hutVgMG2k3K3zO5PMp2CwbaTcrRA9STzJ3KIVMpZNEIKJyUkgF1RLBJJJIAUJJJIAQSXAUpQAl1cXUAIppXU0oAiqUgVWY3g7H3Iyu/W2zv6+BlW64gDIYjhNRpkAVBe4s7zadfI+SAdrGh5Gx8wbrduYhsRhGvEOaHDqJjw5KSsaKpUxZjrrhetI7gDD7pczzkfOUNV9nHj3Xsd4gt+kyrFaih6d+ClASKOqcGrj/pz1a5p+pBQ7sDVGtKr/sJ+kqasRB0yXgHunAqUYSp/6dT/AON/7KRmAqnSlU82kfVd3o57ciFhRDX/AJCno8HrH4Mvi5v2JKMpcBd8TwPAT8z+yi5omqpFdnXGFzzDGl56aeZ0C0FLglIagu/mM/LRWNKiG2AAHRRc0Wxpfko8FwDNesZH6Gm3+o/F4WHir9jAAAAABoBoPBOXC5VNtl0YpdHZSTC5dDlwkOSXJSBQB1JJIoASSbKSAONSSSQB0LqSSAEUxJJAHFwpJIA4Vxy6khgKkpkkkAcKRXEkAcTmpJIA6VGUkkAOCcUkkANKYUkkAMTwkkgBJzUkkAJyeVxJADUkkkAf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</a:t>
            </a:r>
            <a:r>
              <a:rPr lang="fr-FR" sz="1400" dirty="0" smtClean="0"/>
              <a:t>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786050" y="357166"/>
            <a:ext cx="2071702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s://encrypted-tbn1.gstatic.com/images?q=tbn:ANd9GcSbStyQ_BNvrac6BVstTrE18q90Xw5TTzyOnmWAWyS-lZIAeMxaa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25717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theses.vet-alfort.fr/Th_multimedia/dermato/Images/vig005-032-cn.jpg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571876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theses.vet-alfort.fr/Th_multimedia/dermato/Images/vig003-032-cn.jpg">
            <a:hlinkClick r:id="rId7" tgtFrame="&quot;_blank&quot;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500042"/>
            <a:ext cx="33575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6150114"/>
            <a:ext cx="6385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Oreille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Sable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conchinien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sur le pavillon auriculaire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00166" y="1928802"/>
            <a:ext cx="3587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Gratter la zone de Henry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643438" y="2143116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786050" y="357166"/>
            <a:ext cx="2071702" cy="1143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https://encrypted-tbn2.gstatic.com/images?q=tbn:ANd9GcQPsb_Pgamy82hPcvXfZQjqnCvex9vwwybzw-FDFAYYPW3FkM04D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785926"/>
            <a:ext cx="4572032" cy="392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143240" y="6143644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Rire du cheval</a:t>
            </a:r>
            <a:endParaRPr lang="fr-F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2746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28926" y="1000108"/>
            <a:ext cx="2143140" cy="1357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pelage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0298" y="2428868"/>
            <a:ext cx="314327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Chute de poils ou de laine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7356" y="3643314"/>
            <a:ext cx="4714908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Dépilations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Irrégulières 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Diffuses,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Pouvant atteindre tout le corps </a:t>
            </a:r>
          </a:p>
          <a:p>
            <a:endParaRPr lang="fr-FR" sz="2800" dirty="0"/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928926" y="1000108"/>
            <a:ext cx="2143140" cy="1357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pelage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0298" y="2428868"/>
            <a:ext cx="314327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Chute de poils ou de laine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https://encrypted-tbn3.gstatic.com/images?q=tbn:ANd9GcQ5grgn8i0Uf9aBpZZQ724qU-b-X-PXP6v3QB7ms69wi3So_F_Pfw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929090" cy="288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www2.vetagro-sup.fr/etu/dermato/images/maladies/sarco_gb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40004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488" y="357166"/>
            <a:ext cx="2143140" cy="1357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peau</a:t>
            </a:r>
          </a:p>
        </p:txBody>
      </p:sp>
      <p:sp>
        <p:nvSpPr>
          <p:cNvPr id="8" name="Rectangle 7"/>
          <p:cNvSpPr/>
          <p:nvPr/>
        </p:nvSpPr>
        <p:spPr>
          <a:xfrm>
            <a:off x="2714612" y="1785926"/>
            <a:ext cx="3143272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 2 types de lésions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786" y="2428868"/>
            <a:ext cx="2500330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Provoquées par le parasite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6380" y="2428868"/>
            <a:ext cx="2500330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Provoquées par le grattage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00100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" y="3357562"/>
            <a:ext cx="5500693" cy="34163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Boutons de gales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papulo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-vésicule)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Exsudation importante</a:t>
            </a: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(gale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psoroptique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Troubles de la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kératogénèse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hyperkératose et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parakératose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(gale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chorioptique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15074" y="3357562"/>
            <a:ext cx="2069797" cy="26776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Erythème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Hémorragie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Abcès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Hématome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Symptômes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488" y="357166"/>
            <a:ext cx="2143140" cy="1357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1670" y="1928802"/>
            <a:ext cx="3714776" cy="7143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Provoquées par le parasite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00100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12" name="Image 11" descr="https://encrypted-tbn3.gstatic.com/images?q=tbn:ANd9GcRA7C9NXAIrHT5-PtIXvw-vYbAYP8MvKDb8Xeb7WrcxeBYRMu2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2000264" cy="262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File:Vésicule varicelle chickenpox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928934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http://www.fregis.com/ckfinder/userfiles/images/Fiches%20Info%20Sante/Dermato/Gale%20Sarcoptique/galesarcoptique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928934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https://encrypted-tbn1.gstatic.com/images?q=tbn:ANd9GcTujpAq8-xn7Ol_LT49XXNpW6fDuMf1JAozu7wsWdLeKsLZwlS0NQ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206" y="2928934"/>
            <a:ext cx="1714512" cy="26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00034" y="607220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Papules</a:t>
            </a:r>
            <a:endParaRPr lang="fr-FR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786050" y="6072206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Vésicules</a:t>
            </a:r>
            <a:endParaRPr lang="fr-FR" sz="20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5286380" y="6000768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Croutes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7143768" y="6000768"/>
            <a:ext cx="190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Hyperkératose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 flipH="1">
            <a:off x="4857720" y="6396335"/>
            <a:ext cx="242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Exsudation???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557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Pathogénie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2357430"/>
            <a:ext cx="1928794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Action mécanique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4546" y="2357430"/>
            <a:ext cx="1857388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Action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irritative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4876" y="2357430"/>
            <a:ext cx="1857388" cy="71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Action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toxique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2330" y="2357430"/>
            <a:ext cx="1857388" cy="7143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Action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antigénique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285860"/>
            <a:ext cx="3786214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Rostre, écailles, épines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1928794" y="1785926"/>
            <a:ext cx="357190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2000232" y="3143248"/>
            <a:ext cx="357190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85720" y="3786190"/>
            <a:ext cx="367280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Réaction inflammatoire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1928794" y="4286256"/>
            <a:ext cx="357190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4282" y="4857760"/>
            <a:ext cx="380585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Libération de l’histamine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1928794" y="5429264"/>
            <a:ext cx="428628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1500166" y="6000768"/>
            <a:ext cx="1357322" cy="5715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Prurit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4876" y="1214422"/>
            <a:ext cx="1785950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Salive</a:t>
            </a:r>
            <a:endParaRPr lang="fr-FR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èche vers le bas 24"/>
          <p:cNvSpPr/>
          <p:nvPr/>
        </p:nvSpPr>
        <p:spPr>
          <a:xfrm>
            <a:off x="5429256" y="1714488"/>
            <a:ext cx="357190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5429256" y="3143248"/>
            <a:ext cx="285752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4143372" y="3786190"/>
            <a:ext cx="3708066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lyse des tissus cutanés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lèche courbée vers la gauche 32"/>
          <p:cNvSpPr/>
          <p:nvPr/>
        </p:nvSpPr>
        <p:spPr>
          <a:xfrm rot="3978196">
            <a:off x="4518941" y="4040101"/>
            <a:ext cx="802181" cy="1812362"/>
          </a:xfrm>
          <a:prstGeom prst="curvedLeft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vers le bas 33"/>
          <p:cNvSpPr/>
          <p:nvPr/>
        </p:nvSpPr>
        <p:spPr>
          <a:xfrm>
            <a:off x="2081194" y="5581664"/>
            <a:ext cx="428628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>
            <a:off x="8001024" y="3143248"/>
            <a:ext cx="285752" cy="2286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506192" y="5572140"/>
            <a:ext cx="4637808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Pas d’immunité vraie protectrice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Pathogénie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https://encrypted-tbn1.gstatic.com/images?q=tbn:ANd9GcRIf9RquaovNmwRBiLAkHypS93rUlKGbyCUz_QwGYGf7GkjrWb65Q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92948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14546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/>
              <a:t>Schéma de Sarcoptes </a:t>
            </a:r>
            <a:r>
              <a:rPr lang="fr-FR" b="1" dirty="0" err="1" smtClean="0"/>
              <a:t>scabiei</a:t>
            </a:r>
            <a:endParaRPr lang="fr-FR" b="1" dirty="0" smtClean="0"/>
          </a:p>
          <a:p>
            <a:pPr algn="ctr"/>
            <a:r>
              <a:rPr lang="fr-FR" b="1" dirty="0" smtClean="0"/>
              <a:t> vu au microscope électronique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130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Pthogénie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158" y="1714488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Possibilité de complications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hépato-rénales</a:t>
            </a:r>
            <a:endParaRPr lang="fr-F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mort de l’animal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https://encrypted-tbn0.gstatic.com/images?q=tbn:ANd9GcS3X0aTHarXw5uAHHPIPhZ3JOTvEneuiuls8tjN2sTrszmaiGDP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8376" y="2292725"/>
            <a:ext cx="47863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142976" y="4929198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</a:rPr>
              <a:t>Chien atteint de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 gale </a:t>
            </a:r>
            <a:r>
              <a:rPr lang="fr-FR" sz="2000" b="1" dirty="0" err="1" smtClean="0">
                <a:solidFill>
                  <a:schemeClr val="bg1"/>
                </a:solidFill>
              </a:rPr>
              <a:t>sarcoptique</a:t>
            </a:r>
            <a:r>
              <a:rPr lang="fr-FR" sz="2000" b="1" dirty="0" smtClean="0">
                <a:solidFill>
                  <a:schemeClr val="bg1"/>
                </a:solidFill>
              </a:rPr>
              <a:t> 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  <p:sp>
        <p:nvSpPr>
          <p:cNvPr id="2" name="Rectangle 1"/>
          <p:cNvSpPr/>
          <p:nvPr/>
        </p:nvSpPr>
        <p:spPr>
          <a:xfrm>
            <a:off x="4227436" y="6126235"/>
            <a:ext cx="457200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1400" dirty="0"/>
              <a:t>http://dico-sciences-animales.cirad.fr/mobile/liste-mots.php?fiche=12083&amp;def=gales</a:t>
            </a:r>
          </a:p>
        </p:txBody>
      </p:sp>
    </p:spTree>
    <p:extLst>
      <p:ext uri="{BB962C8B-B14F-4D97-AF65-F5344CB8AC3E}">
        <p14:creationId xmlns:p14="http://schemas.microsoft.com/office/powerpoint/2010/main" val="35727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7158" y="1928802"/>
            <a:ext cx="2428892" cy="8572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Clinique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8596" y="3286124"/>
            <a:ext cx="2428892" cy="8572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différentiel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28596" y="4786322"/>
            <a:ext cx="2428892" cy="8572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Expérimental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71802" y="2000240"/>
            <a:ext cx="3708066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Données épidémiologiques 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Signes cliniques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71802" y="3286124"/>
            <a:ext cx="4078361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Dermatoses prurigineuses 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Dermatoses non prurigineuses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71802" y="4857760"/>
            <a:ext cx="5242141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Prélèvement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Examen microscopique direct et indirect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785926"/>
            <a:ext cx="214314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Cosmopolites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2714612" y="1857364"/>
            <a:ext cx="1428760" cy="3571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14282" y="214290"/>
            <a:ext cx="3357586" cy="107157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Répartition géographique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4286256"/>
            <a:ext cx="214314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Collectivités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2928926" y="4357694"/>
            <a:ext cx="1428760" cy="35719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57752" y="4714884"/>
            <a:ext cx="2143140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Ecuries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7752" y="3786190"/>
            <a:ext cx="2143140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Etable</a:t>
            </a:r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7752" y="2857496"/>
            <a:ext cx="2143140" cy="571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Bergeries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7752" y="5786454"/>
            <a:ext cx="214314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Chenils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data:image/jpeg;base64,/9j/4AAQSkZJRgABAQAAAQABAAD/2wCEAAkGBxQSEhUUExQVFBUXGBcYGBYYFBcYFxYXGBcXGRgYGBodHSghGB0lGxcYITEhJSkrLi4uGB8zODMsNygtLisBCgoKDg0OGxAQGywlICYsLC00LCwsLCwsLywsLCwwNywsLCwsLDQvLCwvLCwsNywvLCwsLCwsLCwsLDQsLC0sLP/AABEIAOEA4QMBIgACEQEDEQH/xAAcAAABBQEBAQAAAAAAAAAAAAAEAAIDBQYBBwj/xABCEAABAwIEAwUHAgQEBAcBAAABAAIRAyEEEjFBBVFhEyJxgZEGMkKhscHwUtFicuHxFCOCkgczQ6IVFlNzk7LCJP/EABoBAAIDAQEAAAAAAAAAAAAAAAAFAgMEAQb/xAAvEQACAgEEAQMDAwQCAwAAAAAAAQIDEQQSITFBBRNRImFxgZGxFKHR8BUyIzPB/9oADAMBAAIRAxEAPwD3BJIJIASS5KSAOrkriUIA4XJsrpCQCAOhdhIJtWs1olxAHUwgByUKsr8cpN0l3gP3hAVvaU/DS9XfYBd2v4IOyK8mjhJZOp7S1dgz0cf/ANIAe2z5Iy5f5qLwPqoyyu0c92PybtdWRZ7UVdSxh/3D7oql7Uj4qZ/0un6wo7n5T/Ykpxfk0iY5VmH9oKLtXFv8wP1EhWFOu14lrg4cwQVJcncocHLoKralfM/uuN7C8CVYtC6dJElwLqAEuJFclAHV1chdQAkkkkAJJclJACBSTQuoASS6AkgBBJIqKpUAEkwBugCSULjMeyn7xvyFyqTiXHSZbSt/Efty8VV0jJlxMnnv5qyMM9lE7kui4rcXe+zBkHOxP7BBPYTdxLjzn91LSAUjgrEkuilyb7AXjkhK7wCATBOmsHpPPoj65H59kFWpZgWuEtNi07jqVPkqeMlaMY2YDmO8CGvF4gtOp/ITa/E6LXBrnjMdGQc48WxI+QQnEKTKDXGhQmpByHuOAcO9lALwdpgSq72bw1eriXVq7Ph97K2J2DSPdI33WT357lHCzk3w0tUq3Zu4S/Vv+5pxlaLCI2A+wF/ALjS03kWtY78iuVMUQe6zM2NveHi03HnGizWP4G3FOfWbWqRMAPYYEahpJFgSVbfeqo5M+mpVssSeF84NOW8vVRUq7Z7jxm6OE/JVFGgGBrCC4e6CcxIEXMGR6W23hS4qm1ln5TNhLRGlgNp15JYvU5TW6MOPls0PSwi8OXP4NDhse9jmk97KZgrR4H2hpPs7/LP8Wnr+8LyqnxJ1Gt2bIy27riYzETY/DJPgr6hiw4EkOYQQCHAiCbDxBO45rbVdC6KfTJWUW0Yb5TPT2vB0unLBcP4nUpHum3I3C1HDOLsq2913I7+HNSwRjNMs3JoTlxcJjkguBdAQB1JJcKAEkmpIAQTgExqeUAJKVxR16wYC5xgBADcViGsaXOMAfllk+JcSdVPJuw+55lCcc4rVfVaQ0lmgA2nc8jvKdTGUSPe2nQdfH+6uhDyzLbb4QuzjXXly8f2UrD5/m6gFS8fEef1ndR4vHMo5c3xE8ptqb6wr8GXJYh+UTIgc9I8dkFiOL9kB2uUBxhrwRlM6an6SpKWKa4S0ztHXkeSzHHeBOqPL6LszjPd7obTG+USBJMzud1m1F3tRyuWa9JVG2e2csIkr+1kVDDMzBI1hx0uNYEzqAUdieM4epRcTULQReCWvnkOvgsO3hNQPyupkPmABmvHIbDwMK4pezNaJc5rCRZpJcDtLoBym9o9Utr1V+Xjn9BzrdBplT9EkpeOe/wA/5MxiahFQ9mSGl5cGklrgNtDDiNJ/exOE405hzPfVmJu9w0u2ToNCIWhPsQ7JIqAm3da2W63iXDTyQ9ThdWgKhaylUpgDM05hVDRcGCOYOmsSoWV2KP8A1Z53Saedlqy0sPy8ZMpXxJqvluYSbDMXG+zXHa5t1Wk4TxqvhmHt2Z2kkNLj3i6f1QZET9kHi6/as7cUm02sIbnboHagkiL6bHZEs4owgtrhhD+80gnWbcyPHZZ3bZFL6f07PU6yrfS66kt2P1X4NFg/aajUaf8AploLshPvRoAbCfGNlS1faipVc3s5Ye9MQ9pGolsZmkAczugcFwynUcDTe1xabteYkTfKRe/8oV3V4c0aEtBsRbfrso3a9JKCWPxwL/TKJRcv6mPK6yZxuKh5c4F4Os6+vPySq8QqPN6jyLgAuOnIlE8VZ/mZ22a6IItEAW6GyENY94WOa5tvMz0U67cx4PSe3GWJpBGH4rVa4nM6XRObvZo0klWWH40T70gyD3emjheQ4c9481nKr4/LawntrjwV8bZYKbdLVJ8rk9e9lvbDNlpYlwl3/LrWAf0fs1316aLaSvnqniTGWSW6xNl6J7De1vu4eu7pTqE/9rj9D+DTXdnhirU6NxW6J6EnBMlOBWgXnVwrqRQAxJJJAHGrpK4EkAIuWX43xHO7KPdGnU7lWPHcblblGp+n591miJ1/PBWVxzyUXTwsCAi/yUdfE5ADlc6TBgSW2PeI1jwBUmYi5uOY1Hlv5eizvtZj3ZWspOAcTLnB5DmAEEC3PfwV85bI5xko09DvsUEEcR9pKFIjvirm+BrSSI6izd7OUH/mmjUlnvA2DHscZPKYPz9VkGcNDXZg4zsQIvzI0KOpmTNvHcDck7LJOvUWxznYPoem6aHDy38l12zM3xwfh2H8pmRCnZiw1sMbHpvv46oOjUD2hwuD0tOh16yn1QGiZgb2JgfUfT0XjrW5Tak8vJrWmqh4C6fFqrRBMgc2yf3ReC9oM479MG5aTLTIBsQL+MEqspvaeVuRkDx5eakeQ0OdGgJtqYE/Zaa9bfXwm/5IW6WmfLj+xqWVmPbmaZ+RnqoKbH02hz2ipUIAeWAAxc2kiQDtrdecMqVcTWazM6mXkMbBIDQeRH35Ld4jtHUXNwpNJ9J8Oa7vOLW2t705oBHpYyF6XT3ythumuV8dCC3TqE1FPCfyUXBKTMHWqU8RaniI7OWucHAvcA18ts6HNm0Tuo8Z7O0WPbTMDIGkhtg9hIbLgRlDptLTPitK/AtxGR9VzauRhblylsvfALnNN2nSBtcoPifCcj6bwasMp5HEQ7OObxqb3NrrHraJKpyXGOvnHwbY6mEpp7vqxz8ZXRWYfhzcMCGsBYTMuFzy71wI5HKiXNAbMkTAAJ92Zk5idNP7aHHDnWnO05O83TRzDpY6C+ijq8Xo0HikIBAJdmaYl3eAm5br+k67JRpdLK6b93j7v/eyF2u9v63LJX4vh9SmMxDKjYG7Q688+6duXzWYxrQKjg0EDkRBHMQtXxLgtOv36X+WSCSfepOFySHNkA/kLK1sK5lyLTZwu022IWy3Tqif2f8Acd+l3wtjlTy/joHeBFyB4n7KMURqLTyNv2KPo8Gq4hhNNmbLoZAE2lsnUxCqqtKrQOV7XMJvlcLETEj01CsjF4yb3OEpuOU2vHkIptLdpH0RdN/59wq52NtAkG2/KbfMeifRxZm9/SVNKXZXNHsnsF7Smuzsap/zWCx/W39wPyy2LV4Hw/Hdm8VaZLS0gjfx+xi69r4DxNuJotqN3s4cnbj7+a3VTysMQ6unZLclwy0SK4EirTINSSSQAgosRUgSpQqj2jxOWnA1cY8t/wA6rqWTjeFkz2NxPaPLuv8AZQYguDe6MxG0xPO6TQdRqgMZh7OLSBPvU3k5HdQZ7p/iHLRa4xWMC6UsyyOfWDgXsLmvGtMj3i34S0nqLgjUXKwvEH1S8uJl/wAQIykn7bCCFosQwdqymX1GlrQ7vtzCCSSw1gNQDIv8azXF+IO7eoSGmDlgdCBM6kwISz/kduolXJcId+ladyTaX6jKOMk5SIduP25rvEa1g0b3JHLYff0TKWNp2LmnMOQBv0M2sq95eXZpmdeZ6z4bKer1cZQ2wfY9opkpZmujS+z2I7hafhuOZB29fqrqkB5rJcJr5KjSdNCR1EX9Vrm3/NP2Xl9VDE8/JLURxLJFUwDScw7jtczbH00Kno4bO7KAYPvQY7u/ronN/J/dWPBi24IIcb35bBUOUsZMdktsWTYfAilelTYDvFiRym8fPwUtHC5wC92WrEGowBjt4tcEDYGfnCLc0xYSbek3+UqGnVmA9ha65jUW5OVuj1N1Etyf5WRXbCNi5G9jXa4kOp1QNnDs3SZ+ISDAIFxz8Q8vbWY4Q4EWcycr2kjSR0PvA+al7MgQD680FxDIGlz5abDM0w+0wA4XtJMGydP1mu3/AMc4tJ+TGtHJPMeyLFvf2FRoDychAGU55PdEuBIfzkQY23Xn3E8DWpHNVY8ZjOY96SABueXIr0mpXApHLU7QkEgkjNBJ/S22UEiY2E81kvad1R4pCm7MSHHNDjkzFonOSQI5TOq2avaoKW5fHHRk/onfZtzj8lFgsbUp3pvLSdYNj4g/dS4d7nsc1zgHPlocTrmBJLrgugnXadCi+FcHrF2etkNEAuLmlrs4iwgCb2urXG4KmGh+HygNkuEmdrwb26pHdq45Ue/4Rr0npdlF2PcWH8AfsLx9pBw7yGvaHuvuWxPpBKpPaltd1TNVHdHdYWxlg3tveTrppeFcYDh1KpUfWeCarGOczvWLgDBjp991Z8dAEMe0uYWNE5bb7t0g9EynqH/TKces4GFMnptW1Ll47MRT4dmpOqBx7pcAImcv05+Cr5O4nw/qr/G8IZ2JOGc/NNwKlnibyJyz+yz9GpOpEz4T6/ZThbCyKcF13/v+9GjS6ie+UbpdvK6/YNwleNPMFei/8N+M9nVFMnuVLDo74fuFhOHYd2UkNY6QMocRJgiYuNpuOSlwtc03A+6Q7S8i4t02UoyjuymX2pWxcV+59FgpyruA8Q7ehTqbkCf5hY/NWK2iRrByFxOSQAOXrKe0GKzVsv6RH3P1WoqBef4zNUL6jPfOcAzFi7wIkRa31U61mRVc8QDOn5KBxGJBd2bmXnuh/uPG+V1xIGx6+U2HxbHZgHAuZAeJGZpIBGYbSCD5ojsg5sEZgfmtguZiuNvYyqylTL2GCcjmyWlx7ouYy912ms62Cp+LUAWthrcxJzFoPLl5q39rKDhTDqDaja1JzjleQctLKc2QmQ8AgGJkBx2VDD4aZM2kG4BiTpGW423XndZQ43uQ6Xq8NLRBRWX9+gOhh8vvE5Y1PQXhL/FsBiCNIMgj6LQcD4YKhfUrtcWABoFxmc45RlIIBjkOiH9ouGYbDkBhfmAc8kuBIkw0ZYjpsYCzQtjO32+W/t0b1r7boqdfCwCGmBA6Tpe/P6+aKOOeY77hGl7+Z3VnwX2f/wATSpVXPLWmZAEPIaYbfrHpC5xb2bdQl1Ml9ICTMSzx3I6qHvVKz25P6kJPUtTr7ocv6U/H8lazEvPxuP8AqP7oyhiahIIqPnbvGVWU6A1Byk8lb4GmCYOn2WyMIsQ75uSSk+TS4P2ghnfAcQYlp3ETI21Hqrvh+JFZuZk21B2PJebuwzfhJDZnLJ5Aa67I3gPtBUwzz2l6bjf+ERJcIGwERus+o0cHFutcnt69LKFKUsuXyegqr4uZLR0n1/sjMPxRlRge4OYCQAHw0mQCMt4Mg7H6Kpx9QuJJ1Nh0/sJSiEHnnjAULMskODwT8znZRkcyxDZgkkXvcRtB35onh+DfRMFoLSbxEC0DkW2AEQRZO4JjamQscwPy7tMWM7Hr13CsMVVDGOcSAACZOlucLRrK9kISi8qX8oosm5WyUu1/ANXptkGIM8oJgHfQqtxjWvJAApuLTD3d05pjLGjgQTeTqi2Y92rmZosTTOds79RdpT+JMIYcjMzoMCxE6iQeZS7bKEl/k7GWGZB4fTnVr2zG0Hx1Uz+M1XQHgSBGbLY9LG3mAiuIUnPp9vlykwKjDOZjicu4gqmY14ddwc3qII8CLHZM1GyMHCfGecDOMqr8Txlrj8BcB5JhmaRAgtO3uvF9QTedVXcY4BE1mgRBLwTMHUuB3J3B5lWWFAFRviLczsPWFb1MZlHeY5p6glnhmaDCpV9lclsMmrpgngyeB4i7smZ2dz3Q5uV3ugTIiwgzKGxWLbUIhuW0Ezcn7Dote3Btcx5pNYx+xbEEuHe05iRcTaeSwrGGJOt5vKaaWyM5NpYZTp7oVz2WPnwz13/hTxPNTfSO0OH0d8wF6AvFP+GmMyYpomxJb/uEj5r2pN4Pgp1EcWPApSTUlMoK/idbLSe7k1x+SwPB6k0z/MR9/uFsfaZ8YaqekepAWO4TSyUwDqZcfP8AoAp1Z9whfhUv8olrcOY94flioAW5hIJb+l0e8JvBUeG4h2LxQqUnMaSBSqNBfTfbRxAmm6Z96AdjsD6Wp/PzVEATrda2LUxlZwMDukwS0Ei9otKo6PDBWL6dRoDssh/Z5ajSLe8O68acj9ieJcNqktqUHslpJ7Gq2ab+uYd5jv4rjobRaYTFEtHaN7N8AubmzBp3GaBI62lV2VxsWJIGk1yVLMO2n2VMEFrCWiDd1WCYIHg50cwOSyXGcA/GYnKLNc4088GBTo3qwdC7OdOi9HfSbnFhmyno4i1uZA+VkPUwDwAKbzAcTBPeuRImIcNbOBJnUapRX6R7Njsrnzh4yhjXrdsNu37EFWm5jIYWtyxBIsGjY6DRRsx98tVpZO/wnS3SZiEVi8GHDK+4iDbuu5y0yCOhlSBoOt9vzzleQk9jcbFym8+BgnlcA2P4PSre82CPibZ1vr5ysTxem+jVfTMhsnLpdk201/uvQC8jr039VhPbLDEYgVB8bYvzbr4baWTD0657trfBdpKq1c3tWX9ipdiSNdOY5dVJ20hDNcTeFoOH4RlMA1IcXhrmkts3eJ5mR6JvKXgcP6FlklfhTC2m247ItIymBmDg4nLpciJiY3Rf+KIJzS4RYA7k9en1Se8G6D7cExNztv5c1TN7lhlMa4lxwjihb2kNDjlLg33fdvExpB+Sv8wcA4aOE+qoeD4d9OrL2jLEGSDrG3lurfC4ZzGOBJs45DrLTdoi8axtorHXHU6OVcMNxef9/uIta416ncumgZ/DGOOYDK6ZDmnKbSB0Op1HxFTYZ4LGkOziBD5BzRaZFlK+naCJFt4NtPyVHRaGiATGwO3SV5uTclyyRFjzmaGxmBIlv6mi5HQ6EdQFT/8AgROUte0tdHQwfr4K3xdNxgsgObfe4O1vDVVVfiLqJYakAgkwDEiDMWuTJOk2TSjU12VxrtWWuE/hf/cHalbCTdT77X3KinDKjTeA6+2/JaJrSbtIcPzl+yiOApVwyo3MA85jF9RMEagqetwxhMjuu5tMGxB08kan023G7GV8rklbra5tLp+ckdSmdG9zQmGyDBnYg7R4FYPH5e0qFuuZ141BJnwWt4rjnYZkS6o50hpMd225GvNYwNvMn1Vnp0Gsy8CjW6hRsil2nkN9n8QadZrhsWu82mV9DNNl84cOaRUDTydB5xH5C+huFvzUaZ5safVoT+voY22xtSmgmEl1JWFJn/apv/8AORzcwf8AcFmntmOkX5GFqPaUTQPRzT8wss51z5q+ldmTVPhIfQfpO/of69ESTb81KhYLQnQQRFxrH7HzGq0GRBLAuYnDMqNLHtDmuBBBEggiCPRKm4H8uPFPfp429VwkUOF9nTTc0sqOfREltGoS4s/T2dSQ4Nt7ridoIi5lfiRp1A0vZmqe5Re4MccsBwpk67WMalWzQoMdgKVdhZWptqMPwuAI8RyPULnR3OXyBO4pmkBhBaDmY6G1G6d4A91zbi8jz0QVDHPBIA7UNAkiQ8S2RLSIM30PLxTcWxmEb2TXueHTlbVd2gY0iC0OdfLAdYm0+AFNw7ijMMRRc8tEjKKgdlynZj3WPhOuy8v6zGuyz6Y5klyN9FTPZl9eC34jxLugUzBdN/iERss3xetUqgNqTAJymAdQJuL8teS2VfC0nkZwCQMw2Mc51hVbsDRc8kNOkAyZG9uX9Uo010IeBrRKKh1yjN4ThbHfE62ogfJ246q+ruAER3YEbiI08tEx3AzJyvgXIMZXSY1iztBeE99F4GUiY0dqD0PKfzpr/qYuXZr9zdjkBbRaDLbTsD3fRcLm0gCWAiSWtixdrJ6SZ8VIWiSbyNQNett1S42uZLjJnpoNtNo6LRH6+Bd6nrfYhsh2yyocVqVH9lDcrw4D+F591wzEzHKei1vBquaGE1JaLtf0gBwN9T1Oi8zdiBqNRfkengt/7NcTz0w95yucIuCAQ34p05q6mTosTiuHwxFCx2wan2ucli3HtkgkCBJuLDr6H0UbuID4RI8f2UdLgcFxJEuEGYMgTAJiSLmxnVQ/+XGNlwc5h17rjECNjzAjzS6PpV83xFr9Bn79C7ZHieKBgLgwmdg6LiBpHOVUHFf4yqGxBiMr2mwFySdPiWupYFgaAWg85AN1K2mBoAPAQmmm9EksOxopfqNcM+3Hn5K/BYdtEBjWkAAyQJkki9r7HZFy11pB6f0T2i58h6X+6c6mDqAfEL0MIRhFRXQplNzk5PswHtbSDa0BrxaZLiWuJ1yjbkqGpUyxM+i9D49wtj6dR2XvtY7IZNobItpqsAGm0n5JTbT7c8eDJbH69z8hWDYM7ZA3+i974OP8il/7bP8A6heHYDBktNXTKQ0dSdfQD5r3TAMilTHJjR6NCvrWEN9L/wCpBCSS4rC8p+MiaL/CfQgrG13ZcxAnWw18At1jaMscOYI9QsNV1Pr91fSzJqV0xnCuI9oAHNLH5WEg+7LmklrTuRDpGtpiCCrNmvl9Sf2VbUwsua9hAc12bSzu65sHcWcbhA4DilWk6nRrtLnuzAvaJBI7RwAteWMmFezNjPRpC2f33XC4gibgSZGvISPM6eijwWKZVY2pTdmY4SDzCmYbnyH3+6DjJmOnS6eoSwG+h5j7802q8gXvtI2m0x+0oOlbxai2oO+0tEyHkZmEERBv3dBd0dFVN4CA4Sc1GJc0w5hGpsZP91q6VdpOVrgSNpuB4LLYvHmnUfkEuZnAZJaHSRtIbPdEExvzXmfWqJRmrK3jPA30Goe3221+o2hhRSpOLYbnJDGfCxg2HT+kQqp3EqlN81GOYz9Yb2jCLwXZTLDoLiLalGPxed0E97cGxjoOUcrIevjH03EkS3a3QbjQTzCU15cnuWcjiNe2OEy4oYpr2hzXBzTcEGQQpWvkqow9dj9JBibaC/MWBUVbEV6OZ8sqMvFxSqMkahxDmuj+IDaVXDSysm4w7+CNso1x3SJca0MeZcCTmmBabhw1kRKz2PoOa45XGD7s3BA59YIncIzH4r/E5XODmwPdfDj1JIuJ6GOWqGoYhgBa7NFu6/QEbg+fO6YV7ork5qtDLU1RzxJft+CryEQCwRsRsSZ3uBKsMC8sPvFpmQ4Egh3O2x3RmJIIAIBNiAIECLXA3tboghUvDqZHUEkeZ2WiMpSWcHk9Wq6rHVuTa7wXLuP4qB/m2G4awyeRIGqs+FcXxOIe1pAawGXua3YXAvOpgW5qq4Twx+JuyAz9UHKNiBzK3OCwrabQxghrRHUk3JPU2TLSq6x5k3gxUwm5Zy8fccHidb8jY+MG6cU57ZsbqF9IRaR4Hn00TSMVFYRubyPoi087+qlhNZTcN58R9x+yc8kD3fQj7whs6kDvZIg6Gfn/AHXmQwrjVFMfqy+F49F6gTGxH+k/ZYzhdDNi3usA0vMnmSQFjvjvlEqtjyi2r8OHZMpt2c0DqTIk/wC6V6mAsLwtgfWpNF+9mO/u3+y3anNJPCGNH/TAkkklAuBqossHxalkqOG1/wCnyhb4rL+02G0ePAqyp4kU3xzEzuIxvZuZI7rs0vk90tEi0Xtm3GiNw1RtQBwgg3BHhFih6ekajQj6oJ2FqUnPqUc1T/LDG0nPMZw4uDjJvZ8Ekgw0C+2ow4RLieGPZLqJcO5RpgNLQ4U6JqkAFwIv2g11y9Vd4d1p1mfqq7A8WY9/Z3Dw0OLCIMFrHfLOAZvKPptsIsYE+m4QDz5CQkdR5n7D6n0UYfGvrt/RPpm5PgB5X+pPog4Q8QpUy2ahDY0eYBadiDzCwoLtXOznd2hJ3JVr7WYzNUDBozXfvOg3G1o9VnjRglzXFp1N5afI+C876hd7s9vhFy+nhljTrNcIcCcugj8iLXRrXgiRoqjDOJs9vWZ3k6bjZWVIS3uGcouLyL3OnM9Unuhgcen6mbmoSfBNTYBoAJ1ssxxjijzUIY4hrTaIiRr4q7xGJLWOIF4Mcp2usY+mZkGD6haNDW8ub/A/qhBtp4ePBaYZznNkBoknNaIOo7u887aFN/8AD87jJNMuiXNecpnctdIQvDXvFRoAHeIbrY5jF/Uea9V4dwenQbAAc82zkXk8uQAk+S31aac54jx9ynX6yrTx+pZb6RiMNwOvVIs4wYzkZRAMXi2nKVZsw1Cg6K4xFNwt2jqRdQcBeQWhwjbvQVuAFwprVoow/wC3LPDKqKk5Plldg8S4hpBo1KZAIew5e7EghtwRHIqfD4lhJaHAuBOZu4O/jy8k6tRaYEa8rCBzGh2HmqinwJ9N2ajiqwE3ZUy1WkTMS4ZxqY71pWzGOi3gu00XIHK/7ff0Q2JqVWtJZTFQ7NDg2b3ubC3RQcNxtV9Ql9KpRbAs9rDP8r2vM/bzQ2CRcsYnFmnr+ecIccUohxYarA4RLS4A38UU2oC6BJtqNPrqoNliiRuaqJ9Asr9xhDMpLiIu9zhrOsBs25q7qOe0S/JAFyM309EDiKDCcxHI6kaaKOOjvRa+zdCarnfobl83f2PqtOqz2fw2SkJ1d3j56fIBWaobzya4x2rA1JdSQSI4QfEcKKjC07/XZGqOoup4ONZPPywtJBsRsnsF/wA/Nlce0GCg9oN9fHmqZpWqMsowWQcWOfSbOctGcNcA6Lw7LInrlbryCMAQ5Nj4KVo5em39FIrJQVyi20i0yelzOia59jzgqQBdA879sXOZjHHMQS1pBFrQBHXRV9PiE++J/ibY+mht4Kz/AOIpHbt+IimLcu8705rOYWgXOhpkQT6CdfL5pDqIR3yz8nstPVXfpoKyKfBpsIzOWwZa4i+kXgzyWmbmpmGtpu2gdx8ToJs712WGp1CA0NdBAiCIk3J+ZNweSueHcdqtIa8ZwZgEzJgxBNxfoUo1FMp9c/Yzf8Wqsut/uFe0tek1gJY5rnE6DYHUgc9vELHvDXkuBib8x8lZ8RxUvJ/5bRDWMgZQBNmRE3Jv9EE3htSoSRRfe4LGuO+xAW7TU+3BJiCGvuhfKyH4/KRNwXBB1ekCWu/zGGCDs4Hl0XpYow45XPZHMl7ZIvrMAW0I3WN9luGVO2bUcxzWsvLgRLtGgTrcraPrFsiHD+PLmBkSTaTrzhONGtsHINRq7dS17nglovfN8hbHvNJmbfDHjupSUFSz2zim4H42ywxt3TPTdSOn4XG9hN/E8/mte9bsZ/yZ8cZOucdWgHa5iwnSx3TaVYkwWOEzexFuoO6cJGw8rfnqpGu6H0n6KTwcQ4jbmiabVBScCdRy6+nj9EWxqi2TihtWi1w7zWu8QCm4nBMeIe0OA0115ogarlQwoMsRXYnB08uSCGjk9wPqDPzXOG8Ma+owRpNySe7aRJN5gBPrOn7q94HhMjMx951/AbBck8IlWt0izAXVwpFUmo6kmpIAbCaWp4XSEACYqgHAg3BWP4hgzSdGxuDzC3JagOJYIPaQfLoVOEtpXZDcjHtKkpOsuV8O6m6CmMK0J5MUouLwEPMj0+qeOiHJ+o+oUzXKRAqfaXgwxLQQctRuhOjh+k/Y+PNZjhHs/UmoXtykNOXTvOJtflb6LfPdAKq6jjk7ss/m7tgeoMabpB6xvrxKHnsd+n66yMHX8dGWqcArG+Sf9TT8pQNXDPpNJcIEwJ57906ASFr6eYG8tJPhPWNDod0RWw7JzGmxzSS69MnvwG5i9slpyyJynxWHRzsutVbNWq18/afjJS+w+HqBtR+VtQFwEkAO/igkQddJHzkaelxNohrmmmbANcMo00Hw+hK7gnTZpMD+Vw/0ub97oiobXg9DuvUV1KMNp5zJwVw490gxcXiTFvl9UI7iDxZ9MtO8HO3SdReNtApjDGBoEDwt6DRDmjmsCR1aYj9kn9U10oSVFWdz+P4NempTW+XR1mMa82eOUTHyKLpDf08P6/sgq+Bk2d17zWuHluL6QURTe5oJfB5ZAfmCfpK0aDQunNtjzJ/LIX2qf0x6DGhAYvhTnMqNp1CypVcXF+4AENaI90CGjzduZTsTVL2gUnhpnvTIOWDYHKYMxtoDpqCsO2qHMbIIDW5qhDZc4WIIkZZ1sDd20QWTZSkMGErA0mteMjYL3GCXnNLhlIMCJAgiM3SCQ81ABFMS5/SGMkCTfvGJNufS/W4p4a9zmGASGNAJeY3dsOdvmU8Yl2drchu2XOnutNu711/LxEsSO0nuLnAtLWDQ5jLvn4+oXKzvH1K7VrKPC0TVdlbpueQ/foudBy+EEcKwXaOzH3Rz3PL7rStCjw2HDGhrbAKVVSeWaoR2oS6uLqiSGyklC4gBwCRSC6gBsJFqcuIAruI8Pa8X9eSymNwrqRh3kdj/AF6LduEoDG4EPBBEg7KUZNEJwUjGuNlICi8Xwp9P3Ze3l8YHT9Q+figKZkW/PEbHor4zTMk6nElLtPH6X+ylD0LmuPP7KSVPhlXRK4BdAChBTs6hGqEXuikn+Drk2sNnKmGa65Anno7/AHCCNB6JwdfSwsN/E8+nqmmpNgf6JwKsInXOBSJAGiaXJgaNdOWyh7cN27Cz8ktzxjJKxqccPJBzOHgftofRMYOpRFOekLrCJNhqZ3dI2mPsEXKHD011ZQLEyZ7hy+SHq1AmVKydgcE+ue73Wb1PszmfkPkjOCSTfCI8PQdVfkYL6uds0cz9hutVgMG2k3K3zO5PMp2CwbaTcrRA9STzJ3KIVMpZNEIKJyUkgF1RLBJJJIAUJJJIAQSXAUpQAl1cXUAIppXU0oAiqUgVWY3g7H3Iyu/W2zv6+BlW64gDIYjhNRpkAVBe4s7zadfI+SAdrGh5Gx8wbrduYhsRhGvEOaHDqJjw5KSsaKpUxZjrrhetI7gDD7pczzkfOUNV9nHj3Xsd4gt+kyrFaih6d+ClASKOqcGrj/pz1a5p+pBQ7sDVGtKr/sJ+kqasRB0yXgHunAqUYSp/6dT/AON/7KRmAqnSlU82kfVd3o57ciFhRDX/AJCno8HrH4Mvi5v2JKMpcBd8TwPAT8z+yi5omqpFdnXGFzzDGl56aeZ0C0FLglIagu/mM/LRWNKiG2AAHRRc0Wxpfko8FwDNesZH6Gm3+o/F4WHir9jAAAAABoBoPBOXC5VNtl0YpdHZSTC5dDlwkOSXJSBQB1JJIoASSbKSAONSSSQB0LqSSAEUxJJAHFwpJIA4Vxy6khgKkpkkkAcKRXEkAcTmpJIA6VGUkkAOCcUkkANKYUkkAMTwkkgBJzUkkAJyeVxJADUkkkA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4" name="Picture 4" descr="https://encrypted-tbn2.gstatic.com/images?q=tbn:ANd9GcRasiCZrTNnjpqxMTQ6543xzcmq_yuECFVkft4pGrNesUjYrxyh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0042"/>
            <a:ext cx="2143125" cy="2143125"/>
          </a:xfrm>
          <a:prstGeom prst="rect">
            <a:avLst/>
          </a:prstGeom>
          <a:noFill/>
        </p:spPr>
      </p:pic>
      <p:sp>
        <p:nvSpPr>
          <p:cNvPr id="14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158" y="2857496"/>
            <a:ext cx="2928958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Allure endémique??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714744" y="2714620"/>
            <a:ext cx="1357322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32" y="2786058"/>
            <a:ext cx="214314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Epidémique??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3857628"/>
            <a:ext cx="4929222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Sujets déficients??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5000636"/>
            <a:ext cx="5143536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hiver (animaux en stabulation)??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5929330"/>
            <a:ext cx="6072230" cy="571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d’un animal malade ??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071670" y="1714488"/>
            <a:ext cx="2714644" cy="64294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Vérifier si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clinique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488" y="714356"/>
            <a:ext cx="385765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Données épidémiologiques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370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142976" y="3214686"/>
            <a:ext cx="2214578" cy="13573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Prurit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57620" y="3929066"/>
            <a:ext cx="2143140" cy="13573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pelage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357950" y="5000636"/>
            <a:ext cx="2357454" cy="12858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Lésions de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peau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928794" y="2000240"/>
            <a:ext cx="3786214" cy="642942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Vérifier s’il y a</a:t>
            </a:r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85720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clinique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857488" y="785794"/>
            <a:ext cx="4071966" cy="6429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Données cliniques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5"/>
          <p:cNvSpPr txBox="1"/>
          <p:nvPr/>
        </p:nvSpPr>
        <p:spPr>
          <a:xfrm>
            <a:off x="559307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68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282" y="1928802"/>
            <a:ext cx="2571768" cy="8572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Clinique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4282" y="3286124"/>
            <a:ext cx="2643206" cy="8572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D.C. différentiel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5720" y="4786322"/>
            <a:ext cx="2643206" cy="8572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Expérimental</a:t>
            </a:r>
            <a:endParaRPr lang="fr-F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71802" y="2000240"/>
            <a:ext cx="3708066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Données épidémiologiques 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Signes cliniques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71802" y="3286124"/>
            <a:ext cx="4078361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Dermatoses prurigineuses 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Dermatoses non prurigineuses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71802" y="4857760"/>
            <a:ext cx="5242141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Prélèvement</a:t>
            </a:r>
          </a:p>
          <a:p>
            <a:pPr>
              <a:buFont typeface="Wingdings" pitchFamily="2" charset="2"/>
              <a:buChar char="§"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Examen microscopique direct et indirect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836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28596" y="21429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clinique  différentiel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1472" y="1500174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dermatoses prurigineuses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dermavet.com/modules/atlasparasito/img/puce/pul2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4762500" cy="3181350"/>
          </a:xfrm>
          <a:prstGeom prst="rect">
            <a:avLst/>
          </a:prstGeom>
          <a:noFill/>
        </p:spPr>
      </p:pic>
      <p:pic>
        <p:nvPicPr>
          <p:cNvPr id="3076" name="Picture 4" descr="http://www.dermavet.com/modules/atlasparasito/img/puce/da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142984"/>
            <a:ext cx="3257550" cy="47625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57752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/>
              <a:t>Chat</a:t>
            </a:r>
            <a:r>
              <a:rPr lang="fr-FR" sz="2000" dirty="0" smtClean="0"/>
              <a:t>. </a:t>
            </a:r>
            <a:r>
              <a:rPr lang="fr-FR" sz="2000" b="1" dirty="0" err="1" smtClean="0"/>
              <a:t>Pulicose</a:t>
            </a:r>
            <a:r>
              <a:rPr lang="fr-FR" sz="2000" b="1" dirty="0" smtClean="0"/>
              <a:t> se traduisant par </a:t>
            </a:r>
            <a:r>
              <a:rPr lang="fr-FR" sz="2000" b="1" dirty="0" err="1" smtClean="0"/>
              <a:t>unedermite</a:t>
            </a:r>
            <a:r>
              <a:rPr lang="fr-FR" sz="2000" b="1" dirty="0" smtClean="0"/>
              <a:t> miliaire. La peau prend un toucher sableux</a:t>
            </a:r>
            <a:endParaRPr lang="fr-FR" sz="2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000100" y="6215082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Chien atteint de DAPP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500166" y="2071678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Pulicose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067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357158" y="357166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clinique  différentiel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4678" y="785794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dermatoses prurigineuses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 descr="http://www.dermavet.com/modules/atlasparasito/img/puce/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357430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500694" y="5572140"/>
            <a:ext cx="36433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déjections noires des puces de 0,5 à 1 mm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age 13" descr="http://ts1.mm.bing.net/th?id=H.4650218147479749&amp;pid=1.9&amp;m=&amp;w=300&amp;h=300&amp;p=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500034" y="5643578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err="1" smtClean="0">
                <a:latin typeface="Arial" pitchFamily="34" charset="0"/>
                <a:cs typeface="Arial" pitchFamily="34" charset="0"/>
              </a:rPr>
              <a:t>Ctenocephalides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 err="1" smtClean="0">
                <a:latin typeface="Arial" pitchFamily="34" charset="0"/>
                <a:cs typeface="Arial" pitchFamily="34" charset="0"/>
              </a:rPr>
              <a:t>canis</a:t>
            </a:r>
            <a:endParaRPr lang="fr-FR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7686" y="142873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Pulicose</a:t>
            </a:r>
            <a:endParaRPr lang="fr-FR" sz="2400" b="1" dirty="0"/>
          </a:p>
        </p:txBody>
      </p:sp>
      <p:pic>
        <p:nvPicPr>
          <p:cNvPr id="18" name="Picture 2" descr="http://ts3.mm.bing.net/th?id=H.4724435195725058&amp;w=191&amp;h=145&amp;c=7&amp;rs=1&amp;pid=1.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5718" y="6286520"/>
            <a:ext cx="501861" cy="380994"/>
          </a:xfrm>
          <a:prstGeom prst="rect">
            <a:avLst/>
          </a:prstGeom>
          <a:noFill/>
        </p:spPr>
      </p:pic>
      <p:sp>
        <p:nvSpPr>
          <p:cNvPr id="13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0610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28596" y="21429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clinique  différentiel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4678" y="785794"/>
            <a:ext cx="464903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dermatoses prurigineuses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7686" y="1428736"/>
            <a:ext cx="1773242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smtClean="0"/>
              <a:t>PULICOSE</a:t>
            </a:r>
            <a:endParaRPr lang="fr-FR" sz="2400" b="1" dirty="0"/>
          </a:p>
        </p:txBody>
      </p:sp>
      <p:sp>
        <p:nvSpPr>
          <p:cNvPr id="9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  <p:sp>
        <p:nvSpPr>
          <p:cNvPr id="4" name="Rectangle 3"/>
          <p:cNvSpPr/>
          <p:nvPr/>
        </p:nvSpPr>
        <p:spPr>
          <a:xfrm>
            <a:off x="383488" y="2348880"/>
            <a:ext cx="8625418" cy="19389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/>
              <a:t>La</a:t>
            </a:r>
            <a:r>
              <a:rPr lang="fr-FR" sz="2400" b="1" dirty="0"/>
              <a:t> </a:t>
            </a:r>
            <a:r>
              <a:rPr lang="fr-FR" sz="2400" b="1" dirty="0" err="1"/>
              <a:t>pulicose</a:t>
            </a:r>
            <a:r>
              <a:rPr lang="fr-FR" sz="2400" b="1" dirty="0"/>
              <a:t> (ou piqûre de puce) est une infection </a:t>
            </a:r>
            <a:r>
              <a:rPr lang="fr-FR" sz="2400" b="1" dirty="0" smtClean="0"/>
              <a:t> cutanée causée </a:t>
            </a:r>
            <a:r>
              <a:rPr lang="fr-FR" sz="2400" b="1" dirty="0"/>
              <a:t>par de nombreuses espèces de </a:t>
            </a:r>
            <a:r>
              <a:rPr lang="fr-FR" sz="2400" b="1" dirty="0" smtClean="0"/>
              <a:t>puces, </a:t>
            </a:r>
            <a:r>
              <a:rPr lang="fr-FR" sz="2400" b="1" dirty="0"/>
              <a:t>incluant la puce du chat </a:t>
            </a:r>
            <a:r>
              <a:rPr lang="fr-FR" sz="2400" b="1" dirty="0" smtClean="0"/>
              <a:t>(</a:t>
            </a:r>
            <a:r>
              <a:rPr lang="fr-FR" sz="2400" b="1" i="1" dirty="0" err="1" smtClean="0"/>
              <a:t>Ctenocephalides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felis</a:t>
            </a:r>
            <a:r>
              <a:rPr lang="fr-FR" sz="2400" b="1" dirty="0" smtClean="0"/>
              <a:t>). </a:t>
            </a:r>
          </a:p>
          <a:p>
            <a:pPr marL="342900" indent="-342900">
              <a:buFont typeface="Wingdings" pitchFamily="2" charset="2"/>
              <a:buChar char="q"/>
            </a:pPr>
            <a:endParaRPr lang="fr-FR" sz="24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fr-FR" sz="2400" b="1" dirty="0" smtClean="0"/>
              <a:t>Il est facile de repérer les </a:t>
            </a:r>
            <a:r>
              <a:rPr lang="fr-FR" sz="2400" b="1" dirty="0" smtClean="0">
                <a:solidFill>
                  <a:srgbClr val="FFFF00"/>
                </a:solidFill>
              </a:rPr>
              <a:t>puces adultes </a:t>
            </a:r>
            <a:r>
              <a:rPr lang="fr-FR" sz="2400" b="1" dirty="0" smtClean="0"/>
              <a:t>et leurs </a:t>
            </a:r>
            <a:r>
              <a:rPr lang="fr-FR" sz="2400" b="1" dirty="0" smtClean="0">
                <a:solidFill>
                  <a:srgbClr val="FFFF00"/>
                </a:solidFill>
              </a:rPr>
              <a:t>déjections </a:t>
            </a:r>
            <a:endParaRPr lang="fr-F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28596" y="21429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clinique  différentiel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071802" y="642918"/>
            <a:ext cx="46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dermatoses prurigineuses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6343" y="2784642"/>
            <a:ext cx="1449436" cy="46166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Phtiriose</a:t>
            </a:r>
            <a:endParaRPr lang="fr-FR" sz="2400" b="1" dirty="0"/>
          </a:p>
        </p:txBody>
      </p:sp>
      <p:pic>
        <p:nvPicPr>
          <p:cNvPr id="75780" name="Picture 4" descr="http://ts1.mm.bing.net/th?id=H.4612096028509017&amp;pid=1.9&amp;m=&amp;w=300&amp;h=300&amp;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2571736" cy="2246497"/>
          </a:xfrm>
          <a:prstGeom prst="rect">
            <a:avLst/>
          </a:prstGeom>
          <a:noFill/>
        </p:spPr>
      </p:pic>
      <p:sp>
        <p:nvSpPr>
          <p:cNvPr id="15" name="Ellipse 14"/>
          <p:cNvSpPr/>
          <p:nvPr/>
        </p:nvSpPr>
        <p:spPr>
          <a:xfrm>
            <a:off x="7143768" y="2428868"/>
            <a:ext cx="714380" cy="785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784" name="Picture 8" descr="http://www.dermavet.com/modules/atlasparasito/img/pht/p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3071834" cy="2127246"/>
          </a:xfrm>
          <a:prstGeom prst="rect">
            <a:avLst/>
          </a:prstGeom>
          <a:noFill/>
        </p:spPr>
      </p:pic>
      <p:sp>
        <p:nvSpPr>
          <p:cNvPr id="19" name="Ellipse 18"/>
          <p:cNvSpPr/>
          <p:nvPr/>
        </p:nvSpPr>
        <p:spPr>
          <a:xfrm>
            <a:off x="1285852" y="4786322"/>
            <a:ext cx="928694" cy="7858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786" name="Picture 10" descr="http://www.dermavet.com/modules/atlasparasito/img/pht/ph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3047181" cy="2157405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85786" y="3786190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Lentes chez un chat</a:t>
            </a:r>
            <a:endParaRPr lang="fr-FR" sz="20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928662" y="6457890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Pou chez un chat</a:t>
            </a:r>
            <a:endParaRPr lang="fr-FR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500826" y="3786190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Bouton de pou</a:t>
            </a:r>
            <a:endParaRPr lang="fr-FR" sz="2000" b="1" dirty="0"/>
          </a:p>
        </p:txBody>
      </p:sp>
      <p:pic>
        <p:nvPicPr>
          <p:cNvPr id="75788" name="Picture 12" descr="http://ts1.mm.bing.net/th?id=H.4904707797942577&amp;pid=1.9&amp;m=&amp;w=300&amp;h=300&amp;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214818"/>
            <a:ext cx="2362200" cy="2419351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4786314" y="535782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Pou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737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28596" y="21429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clinique  différentiel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4678" y="785794"/>
            <a:ext cx="4649030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dermatoses prurigineuses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13032" y="1339546"/>
            <a:ext cx="1449436" cy="46166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Phtiriose</a:t>
            </a:r>
            <a:endParaRPr lang="fr-FR" sz="2400" b="1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687" y="2204864"/>
            <a:ext cx="8643998" cy="378565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L’infestation par les poux se traduit par une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dermatose squameuse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dépilante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et diffuse, à prurit d'intensité variable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Dans tous les cas, de nombreuses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lentes sont visibles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sur les poils. Les adultes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doivent être recherchés à la base des poils.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Association possible entre gale et </a:t>
            </a:r>
            <a:r>
              <a:rPr lang="fr-F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phtiriose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 </a:t>
            </a:r>
          </a:p>
        </p:txBody>
      </p:sp>
      <p:sp>
        <p:nvSpPr>
          <p:cNvPr id="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61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28596" y="21429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clinique  différentiel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4678" y="785794"/>
            <a:ext cx="5296643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dermatoses non prurigineuses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http://ts4.mm.bing.net/th?id=H.4875141263852815&amp;w=204&amp;h=143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5" y="2924944"/>
            <a:ext cx="3885129" cy="250375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428992" y="1857364"/>
            <a:ext cx="280096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Teignes chez le chien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806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428596" y="214290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clinique  différentiel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14678" y="785794"/>
            <a:ext cx="5296643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Les dermatoses non prurigineuses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http://ts4.mm.bing.net/th?id=H.4875141263852815&amp;w=204&amp;h=143&amp;c=7&amp;rs=1&amp;pid=1.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1" y="1964217"/>
            <a:ext cx="3885129" cy="250375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14678" y="1428736"/>
            <a:ext cx="2800960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Teignes chez le chien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72247" y="4941168"/>
            <a:ext cx="868582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La teigne est une mycose non prurigineuse très contagieuse , due à un champignon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qui vit dans l’épiderme et les follicules pileux , les lésions sont des plages circonscrites; avec un bord surélevé 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14290"/>
            <a:ext cx="3357586" cy="107157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Epidémiologie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928802"/>
            <a:ext cx="2928958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Allure endémique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643306" y="1857364"/>
            <a:ext cx="1285884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Voire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2132" y="1928802"/>
            <a:ext cx="214314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Epidémique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214686"/>
            <a:ext cx="4929222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Sévères chez les sujets déficients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4500570"/>
            <a:ext cx="3214710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Fréquentes en hiver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5643578"/>
            <a:ext cx="6072230" cy="57150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Après introduction d’un animal malade ou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????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2013/2014</a:t>
            </a:r>
            <a:endParaRPr lang="fr-FR" sz="1400" dirty="0"/>
          </a:p>
        </p:txBody>
      </p:sp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Diagnostic expérimental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2910" y="2071678"/>
            <a:ext cx="828680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Prélèvement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Grattage de la lésion</a:t>
            </a:r>
          </a:p>
          <a:p>
            <a:pPr>
              <a:buFont typeface="Wingdings" pitchFamily="2" charset="2"/>
              <a:buChar char="q"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Examen microscopique direct et indirect:</a:t>
            </a:r>
          </a:p>
          <a:p>
            <a:pPr>
              <a:buFont typeface="Wingdings" pitchFamily="2" charset="2"/>
              <a:buChar char="§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fr-F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Direct,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avec du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lactophenol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d’Amman</a:t>
            </a:r>
          </a:p>
          <a:p>
            <a:pPr>
              <a:buFont typeface="Wingdings" pitchFamily="2" charset="2"/>
              <a:buChar char="§"/>
            </a:pPr>
            <a:r>
              <a:rPr lang="fr-F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Indirect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avec de la soude caustique (KOH), à10%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43240" y="1000108"/>
            <a:ext cx="440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Mise en évidence des acariens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071802" y="857232"/>
            <a:ext cx="4500594" cy="7858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2013/2014</a:t>
            </a:r>
            <a:endParaRPr lang="fr-FR" sz="1400" dirty="0"/>
          </a:p>
        </p:txBody>
      </p:sp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Pronostic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28596" y="1643050"/>
            <a:ext cx="1928826" cy="500066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P. médical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28596" y="2643182"/>
            <a:ext cx="1928826" cy="500066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P. économique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28596" y="3571876"/>
            <a:ext cx="1928826" cy="500066"/>
          </a:xfrm>
          <a:prstGeom prst="roundRect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P. social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00298" y="1714488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 peut être </a:t>
            </a: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bénin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ou </a:t>
            </a: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grave</a:t>
            </a:r>
            <a:endParaRPr lang="fr-F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71736" y="2714620"/>
            <a:ext cx="2383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Toujours </a:t>
            </a: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grave</a:t>
            </a:r>
            <a:endParaRPr lang="fr-F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00298" y="3500438"/>
            <a:ext cx="49151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Peut se transmettre à l’homme,</a:t>
            </a: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mais il s’agit d’une 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pseudo-gale</a:t>
            </a:r>
          </a:p>
          <a:p>
            <a:endParaRPr lang="fr-FR" u="sng" dirty="0"/>
          </a:p>
        </p:txBody>
      </p:sp>
      <p:sp>
        <p:nvSpPr>
          <p:cNvPr id="17" name="ZoneTexte 16"/>
          <p:cNvSpPr txBox="1"/>
          <p:nvPr/>
        </p:nvSpPr>
        <p:spPr>
          <a:xfrm>
            <a:off x="214282" y="4786322"/>
            <a:ext cx="8021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NB/ Les gales sont des maladies réputées légalement contagieuses: </a:t>
            </a:r>
          </a:p>
          <a:p>
            <a:r>
              <a:rPr lang="fr-FR" sz="2000" b="1" dirty="0" smtClean="0"/>
              <a:t>                                                </a:t>
            </a:r>
            <a:r>
              <a:rPr lang="fr-FR" sz="2800" b="1" dirty="0" smtClean="0"/>
              <a:t>MRLC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0882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Traitement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71736" y="78579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Choisir  le traitement en fonction de: 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14612" y="1428736"/>
            <a:ext cx="3133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L’espèce animale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L’étendue de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lagale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pic>
        <p:nvPicPr>
          <p:cNvPr id="8194" name="Picture 2" descr="http://www.dermavet.com/modules/atlasparasito/img/puc/pu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-30163"/>
            <a:ext cx="142875" cy="142876"/>
          </a:xfrm>
          <a:prstGeom prst="rect">
            <a:avLst/>
          </a:prstGeom>
          <a:noFill/>
        </p:spPr>
      </p:pic>
      <p:pic>
        <p:nvPicPr>
          <p:cNvPr id="8195" name="Picture 3" descr="http://www.dermavet.com/modules/atlasparasito/img/puc/pu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22238"/>
            <a:ext cx="142875" cy="142875"/>
          </a:xfrm>
          <a:prstGeom prst="rect">
            <a:avLst/>
          </a:prstGeom>
          <a:noFill/>
        </p:spPr>
      </p:pic>
      <p:pic>
        <p:nvPicPr>
          <p:cNvPr id="8196" name="Picture 4" descr="http://www.dermavet.com/modules/atlasparasito/img/puc/pu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74638"/>
            <a:ext cx="142875" cy="142875"/>
          </a:xfrm>
          <a:prstGeom prst="rect">
            <a:avLst/>
          </a:prstGeom>
          <a:noFill/>
        </p:spPr>
      </p:pic>
      <p:pic>
        <p:nvPicPr>
          <p:cNvPr id="8197" name="Picture 5" descr="http://www.dermavet.com/modules/atlasparasito/img/puc/pup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8" y="427038"/>
            <a:ext cx="95250" cy="13335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 rot="21600000">
            <a:off x="1653081" y="2559602"/>
            <a:ext cx="13131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Il existe</a:t>
            </a: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0" y="2952258"/>
            <a:ext cx="4714876" cy="10715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Produits synthétiques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 rot="20805200">
            <a:off x="4704221" y="2643831"/>
            <a:ext cx="3429024" cy="92869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Organochlorés </a:t>
            </a:r>
            <a:endParaRPr lang="fr-FR" sz="2000" b="1" dirty="0"/>
          </a:p>
        </p:txBody>
      </p:sp>
      <p:sp>
        <p:nvSpPr>
          <p:cNvPr id="13" name="Ellipse 12"/>
          <p:cNvSpPr/>
          <p:nvPr/>
        </p:nvSpPr>
        <p:spPr>
          <a:xfrm rot="1848642">
            <a:off x="4357686" y="4146378"/>
            <a:ext cx="3429024" cy="9733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Organophosphorés </a:t>
            </a:r>
            <a:endParaRPr lang="fr-FR" sz="2000" b="1" dirty="0"/>
          </a:p>
        </p:txBody>
      </p:sp>
      <p:sp>
        <p:nvSpPr>
          <p:cNvPr id="14" name="Ellipse 13"/>
          <p:cNvSpPr/>
          <p:nvPr/>
        </p:nvSpPr>
        <p:spPr>
          <a:xfrm>
            <a:off x="274232" y="4672496"/>
            <a:ext cx="3143272" cy="928694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Antibiotiques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86115" y="4869160"/>
            <a:ext cx="2714644" cy="928694"/>
          </a:xfrm>
          <a:prstGeom prst="ellips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cs typeface="Arial" pitchFamily="34" charset="0"/>
              </a:rPr>
              <a:t>Ivermectin</a:t>
            </a:r>
            <a:r>
              <a:rPr lang="fr-FR" sz="2400" b="1" dirty="0" smtClean="0">
                <a:cs typeface="Arial" pitchFamily="34" charset="0"/>
              </a:rPr>
              <a:t>e</a:t>
            </a:r>
            <a:endParaRPr lang="fr-FR" sz="2400" b="1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612" y="6030580"/>
            <a:ext cx="6159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NB/Voir cours traitement des gales et de la Démodécie</a:t>
            </a:r>
          </a:p>
        </p:txBody>
      </p:sp>
    </p:spTree>
    <p:extLst>
      <p:ext uri="{BB962C8B-B14F-4D97-AF65-F5344CB8AC3E}">
        <p14:creationId xmlns:p14="http://schemas.microsoft.com/office/powerpoint/2010/main" val="16760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285728"/>
            <a:ext cx="2500330" cy="1214446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Traitement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71736" y="785794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Choisir  le traitement en fonction de:  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14612" y="1428736"/>
            <a:ext cx="3133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L’espèce animale</a:t>
            </a:r>
          </a:p>
          <a:p>
            <a:pPr>
              <a:buFont typeface="Wingdings" pitchFamily="2" charset="2"/>
              <a:buChar char="q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L’étendue de </a:t>
            </a:r>
            <a:r>
              <a:rPr lang="fr-FR" sz="2400" smtClean="0">
                <a:latin typeface="Arial" pitchFamily="34" charset="0"/>
                <a:cs typeface="Arial" pitchFamily="34" charset="0"/>
              </a:rPr>
              <a:t>lagale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8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  <p:sp>
        <p:nvSpPr>
          <p:cNvPr id="2" name="ZoneTexte 1"/>
          <p:cNvSpPr txBox="1"/>
          <p:nvPr/>
        </p:nvSpPr>
        <p:spPr>
          <a:xfrm>
            <a:off x="214282" y="3094208"/>
            <a:ext cx="655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00"/>
                </a:solidFill>
              </a:rPr>
              <a:t>NB/Voir cours traitement des gales et de la Démodécie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14282" y="357166"/>
            <a:ext cx="2714644" cy="107157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Importance 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1428736"/>
            <a:ext cx="685804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Economiquement graves dans les élevages intensifs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2143116"/>
            <a:ext cx="6858048" cy="5715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Algérie , pertes importantes dans l’élevage ovin</a:t>
            </a:r>
            <a:endParaRPr lang="fr-F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vers le bas 10"/>
          <p:cNvSpPr/>
          <p:nvPr/>
        </p:nvSpPr>
        <p:spPr>
          <a:xfrm>
            <a:off x="4429124" y="2786058"/>
            <a:ext cx="357190" cy="71438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786182" y="3571876"/>
            <a:ext cx="1714512" cy="42862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MRLC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AutoShape 2" descr="data:image/jpeg;base64,/9j/4AAQSkZJRgABAQAAAQABAAD/2wCEAAkGBxQTEhUUExQWFhUXGBsaGBYYGBgaGhgYGhoeGhgYGhgYHCggGhwlGxcaITEhJSkrLi4uGiAzODMsNygtLisBCgoKDg0OGhAQGywkICQsLCwsLCwsLCwsLCwsLCwsLCwsLCwsLCwsLCwsLCwsLCwsLCwsLCwsLCwsLCwsLCwsLP/AABEIALoBDgMBIgACEQEDEQH/xAAbAAABBQEBAAAAAAAAAAAAAAADAQIEBQYAB//EAE4QAAECBAMEBQYLBAcHBQAAAAECEQADITEEEkEFUWFxBxOBkaEGIjKxwfAUFTVCVaSztNHT4SQ0ZPEXUmJyhJTSIyUzRXSiskNEVIKS/8QAFwEBAQEBAAAAAAAAAAAAAAAAAQACA//EAB4RAQEBAAMBAQADAAAAAAAAAAABEQISITFBIlFh/9oADAMBAAIRAxEAPwDF+RPkgnHpxC14n4OmR1TnqjNzdaVgUC0kMUcfS0aL4dGeG+lPqUz82HdEf7ttP/CfaTY0K0k2VXlGbcTOL6NMMKnan1KZ+bDZfRvhVW2o/wDgpv5saYAWd+MOWtNKQS1azC+jXDC+1PqUz82HI6MsObbT+pTPzYvgzcDDkliDFeVSgHRhh/pP6nM/Njj0Y4f6T+pTPzY0mZtYGlbmpPhB3q1QDovw5/5n9Tmfmwh6McP9KfU5n5sX5nHcOcJ1x0bui70qD+jLDfSn1OZ+bCjoxw/0n9TmfmxepnaP2QUr41IhlqZ7+i/D/Sf1OZ+bCf0YYf6U+pzPzYv8/wDOHy5j3i7UM+nouw5ttP6mv82FPRZIH/M/qa/zY0SVs14d1hPe8OlmD0YYf6U+pzPzYUdF0j6T+pzPzY0y1Nwh6FwXlUy56LsP9Jj/ACa/zY4dF0j6T+pr/NjVKVuH4tDxaM96NZQ9FUj6T+pr/Nhiui/Di+1B/k1/mxqssBIF6RrtUzY6L8Of+Z/U5n5sJ/Rjh7/Gn1Nf5saYhqk309sDmIFw54RdqtZw9GWGt8afU5n5sd/RlhvpT6nM/Ni8VLcuAQIfns2hinIs/wD0Z4b6U+pzPzYQ9GuG+lPqcz82NClMMXh1KsG4xdgoR0bYX6VH+Tmfmwn9G+F+lPqUz82LtGCI+c/EwowxOoeLstUSujnCi+1fqU382Hy+jTDKttT6lM/Ni4RJcNcQdMsgxrSoV9GeGFTtT6nM/NjHeVuw/gWMm4XrOs6rJ5+XJmzy0zPRzKZs7XNo9NmISznSMV0u/LGL5yfu8qKVLrok/dtp/wCE/wDObGkQoN64zXRMpsLtM/8ASfaTYv8AreXKMcvoPmKc2gLVr2QRU6zCHy0hQdg272RS4kcKvz03QzOwrEsyg5pWGTAhkuQCTTiYe2nUdcwgUgPWsAWiy+DUvAzhKV7INGoSVqIcDvgkjM9QBrEyRLBNEnSuh5QYSuVN8AV6BrxvugolEgVrEnqAaZhw5wxEjL6SiSfDsh9IZkHdCIkEWPjaDLpWvfEfr0gtasElsQ4RS8OCaMA8DnTwKjSGS8QaHTS8WWDB3ru7dwhstRs+sNTMSTU2bSCISh7eyLC5ZALExyJ4NH8YUgGhS/bCLSE0AiTg5NISWgguSNfxhk2YAHF3iKcQX4cfZGpPEmzZT68oBmCAcyife1IHOxjh9aH37IDJxANbK1eK8VibKJNa10VRuEGzGkRUz3ezafzgJxRKqAtyaM/PqWDh9AOJhxSGd/GKibPSn0yACRRVXeJEucHcAaswp64PF4llBhHFiRWBie58OUDSxqX7YVIIRqDaGzCTX27v5xyFC2lXt7mORLd603aQytFAu9mjD9Lvyxi+cn7vKjb5wx4V8N55xiOl35YxfOT93lRriFv0Vfuu0/8ACfaTIu1Avo4FopuiVvg203/hPtJsXcxXnsAebQX6EaZMUKksNYliakZahiHJJrW1IbKluSFB+dve8FmYWr5RxGkFJs3EsCWoz5rjd+EOkyErSCQKGj+ERcRPyhilk1DNTeOTtBsGXS5qanfw/SGzIMTJZaGzpwANfbCInhiWIu3v3x05IVevZV/cxlYdLsN3sjirQGOUljfsLxxSODiJOJFC0NXNSSWBLeyFy346QqpR4jx97xeLEZYJBD074EcKO0nvG+JnVCxqe6ApkgOyaPcnUxqckArC6PQ0HZaGJwhSKG+6JctIdiC/s0gvV03xbakFyKePGGrmEJzbgS2vCLDqjZr98DxGDexYENCgEY1RFqwcT1KN2Hu0Nw+HIHnVL34RyUmr00p64PFgcyYmr13axDDqLsLxLlYRQUS+o+aCbQdEknR71g3+0G1Q4rr+AgS5YsA1dYnp2fMIcAwWV5OLJdRpuJi9qyqlEkmhgnVb+6NpL2fKKOryACnnfOfUvFbjNlyZYJMzN/ZavfDeFPrMq2elXnKCcws4qO+DCQdT7jSLPLJUSl2AYnQi9PAd8G+J0KAIUKigrfSpIrB0pssVE2Tuo16vAzh6jnqS0Hn4JUs6n3pV4auW9XvGbWdLLQBS77u6JBmMAGDaxX4nDEkMsprUJN+cSkgAMTwrWD/VqIogkvoLOIx/S78sYvnJ+7yo3MwIrQEtujDdLvyxi+cn7vKjpwK56JpebC7TG/4J9pNjQKw1jmLjTfGf6Ji2F2m38J9pNjQ9aRSh39sHL6CqwpLec36QYymBTXma0hgmDiOAhG4kv/WrBKkbE4AL3mwcboLKSEjKBan6QdKtAWYM3t8IJrcCLakcTKWbR+39IdLmNdQPBm5GDFAFzXn7OyEmEOC0Un9o2epOpYtf1CGZE1ap7IUyhrWFlJF2/XvEF9qNVMDep6e9o5GlSYQJS7Fz7N3r8IeDQsOyHEcdKa1q3KGlZUWA4udW04GsDJL2oON9IREwfNSz11ixaN1YJJP8oUgmx7YCnEHcBXs4uYmYHCKmq81mDPwG+DESThlLByuSG7HoItpfk6rKAqYO7waJ6ZfVJCZbl9aaRV7T2oJTVJLtvZRAodz6GO/Hh/aIvyemuwIIe+bfq2kPGwSJhBP+zBooVd7U4RAX5S5GSSoEqA84cQfNV6LZd++CTcZN6zKCwdBKtGUdOTW3xdWpFijYsokKzqYXTTxMLMnS0PlSB7IgOpWdIUHDAgJzBRvmymgv2xHXs4S0Bc1ZKgaAksCQ5YDUmgG7SDqZifI2ylRKa8BZjR3FwACD2wGftcZgErDO1xQEtvrcWiJKnjOtRRmOUDg5ZNt9GfgLRDxM+WJyUuFXWU0ZKkurMN4zBu2JpbzcSEqKtEuzu3Y/KKjaEwqDqKspIfcHpzd6NxER8RiMxmsbqcO5sVPTdekQtpY8ZfnKcGoD5aMSx7N/ZCEnCqKgpSUgJDVAd+9VP7v4xZ7PxjneTTkB4fziHsiciZK87zM4OZnYmztwHqiVhkSwMvWDMHrlZzuVvGkWLVh8IUCywCDZy9NGBhuL2Zm85DM1hQ9zRV4zFKAqHO9yXHAJ9cLgMes5S5Ae1I503jsOWjSxhA0SdoLIW9WPDhEIqar0sKRnMcjBh2K6m8Ynpd+WMXzk/d5UbeYSBSuprZ7h4xHS78sYvnJ+7yo3xUXXRKP2bab/AMJ9pNi+EwNQcDFB0Tn9l2n/AIT7SZF2uZyjHOeqiCd/ZI4QNWKdvNJrXdwhM9QdfdoYmaXt+vOCM6OuYWcU4+EMWpRZt9aQwYhQanZ2n2DxhysS+jb7XiOnOR70MHl5lOX4dvbEObPdj4HSBT56iKFhFg2LBAUNfV3wqwX9IZWtq9IrevNt3jAMRiSNNOcS1bicBcvyhicZle93r7Io0417A274KMWqgy3D9nuIvV2WcvFhVDo9GOvv4QydiCDR2Aa3tiLLnki1efv3R0hEyavIhDqI3var0O4GL2+Lst9jSDPJShiEEZnUzZj+kaHEYtEsCVLal+PGIcuQjCyi5dagCvhy1pEPG5SmUmuaYpQSp6vbkKVfhHbjMjfGCztqFIq7ZgCXZqsT2RkMTImDEqmJWtIJcstTgOCUCrtWg48I068ExVlWXAykUyuw87Lxpr6oqdrYlCQUEZVHQAXpUasSXrujU8aoWJxJXLlpWM5qAsly+ofXTteNXsDDhEgLmupRq13CfR4mgeMt5JedN6spzBJCxZns3Ny53tFj5U41QmA5lABwyXHosdOJhvLxmRc4jbQ80SQ6TQqSmxZ2NXFNTqREDa2NzFYNgxKdynypD6VNxpGf2Ntps6FCq6JLkvYBTmxDt2DjFzgpyEhMuYQVKUCdbAl+T5dLwbrWYiyMOZVEupKmSQLg0YgXZvGIU2R+0hWUyxVw5ZTi5fiB3RcbYmlKU9Xld6glnLO78qMYpZ+eZUXbzm9bWjP60DgZpTPSH812oaZiSkd5MA2slSVUWEgkjeAD7PwiZg8ORMSVZUhKknKaFRcGnGLXHbEw850rJFSoB2qqnO4HdGuus2h7I2XlAdYyAVOW76JY0H6RKxa5JYpUt0CjNpuHfA8QvKgJKiwFgwbWzQglJDEaUG9weOhG+C31ImNmdYoZCyOVQfncGqKC0RJoXLJFzqTRxd9x8bRYEJRUDKS5bRyLMd7R2NwXXpSZamIu+qam3dGbNalxMmYwKlS1a27oiCd6ohIBTJYfNmMX3FNxAZs5Vd2/fuEY2uXO5yWSsUN2/SMX0u/LGL5yfu8qNCcStyCGpdu/WM90u/LGL5yfu8qNcVFt0WLbCbTP/R/aTIthikkZmf38YpOjUfsW1P8AB/azIsMwFACWuw5/hBym1nkk/C0uHpSvvvhsvEjNUUOm7X1QCWlwQLjw3/i8ORhbB6ndX1RnrrGJi8UkG/Cg1iMvHpFKkvFd8EVnctTmG7IkokM29rbh7IeqwY45OYvwauhg8mckpISQQKH8XiGnZ7qclw+YUsbd3DjDhJDNuDfg5hsPxMdKRflw5b4jzJopaEMmgVmYM3Kv4P3w04YKVQ8X3+94z4A1zZRYEAVpUb90Sx1ZsSNwejDsgMzZiVglmIJYjvdufqguC2MFqYDdV7V7hSL61ouD2d1i2lgmzlzlSNSptKxrcNhZeFTlQxms5Io6Xq2lIjSFIw6RLlJBI9MhnJOpe/KKrE4kqYE3DpuFDVwdwsx5GOs4yN8eKRNxgJclJQq/9ZD+aL/NJYcCe6JlSqVlCwFSkqCVMaJXQM9XpXkIh4mYCCmYHlzPRL2JcFgLEliRxO6E2LiHCkzKHLlIrYZvObQFn7xpB+uguzJ5yh1Os6kuxykMS1qN3RO2jgEzkqBSARVK9QW13iopGWw+0EIJD2JAO9vUDGkwM9LsSFZglkk3vXgad7wywWKfYGKVKmqJSSyghSjQekMzb6C/DsidtFKpomrU3pAJG4Ozcy47onY2cAgUBJSkHgKuWI4gxA2WFKwq1uVFKia8ALcLQ/fFFdsfCDPmUPNR5w43YeqNBgUScmdCgoqUSo60snfRjFdgZ6Myx6KQhI5ZjRzvI9sGmykSf9mKXcPVRKTV+Z8YfxB7SwhUAMx1WDTWwO6rxSJxikZAzkq8N/e1uMXsyfKA80l0uktvZ+3WMrMlEYktVKErL2o9COTkRnDqy+FZ0KJzBaSyQOVQTu99In7HnFUyWTXzWJ31KS+/QxQbNl9dmXnSAlKqVNwWNNPwi22NMAlBjQKUQe7xd4ZQk7TxYOccQWbQ0PdBdnY4JHWK9BDE04WA7YDt1KCJZT85wT2g68/GKrHBkIQNQpRG85qE95jFuU/idjdrdYpZ0fhZJYjuiw2biwhKPNOYpDFw1NWfidIwmIxCkAPVLPz314xM8nttTZs0JATQAO1QN19TFNVrX43EOjPkKSpRdPg/OgPbEFn4a/hE7Fzk9m4WPdAEzQede0X9kYvKRw5e1AnyVFBpmpv9UUvS78sYvnJ+7yo1awkjLaMp0u/LGL5yfu8qNcbp4xc9E4/ZdpuH/dPtJsXBUws9uz3YxTdFKScLtMC/7J9pNi2mpKTbVnrb3eLlNppvUpctrX8aDs8YcJWUUU3Ebjp3Qp7Rx4cRDQAXIPh7PZGfgKUGtRfnuoN++FEpJqWf+fshjubvv9pho85SmNR+MURxlHezcNLn1QnUWa9Rr2QqJl7uKH2w0XBr66At79sOI5SLPUWPLdBcMgJ0Hr5QBKjVnFfdvfWHS0qSb3504NutBlZTJMtSvNbezfppBsdtBEtKRLICXD8TvJ0DtGc2p5RHDApSAVEVP9UGw7SO6Mfs7asxc3KpThTljYH9Y3ONk114Z+t2naozPfzRmFPOqQSCTeoYtZhR4BMx6POqU1rlKgS9QSnfpq9XuIyeJxC0llOm17U4vzrW9RaFl7TUmlRo4DOLh2pcvpeLs3jTrxISlkLYXLu4LuQVGp4OHtuhipysq1lm85FNfMIHY6ozqdqKV6Q5m/hr/OHT9okoyB2CifD1PFKgUIKahTigY6g6cGNIuNnbXC6uAXFLNuPe4fjwjOLmOT7+9YjSpa+sAlpdSqN798CtbbEbXzBjU2vev6xpZOIRh8IUm7Opt75j2OTHjU3GKCiAagmgLhwd/MR6fNrKVKFSEAKUf6zWbS5jcmQbqskNnnoSS6sm5soUH8DFnjJCpssrChmdgB/ZAKW7vGK3Zcvzgb5qHk1PGLORIMtQLkBKgeBSdPGJFnYXq1S875lM9bEua93hFdjwFSpq5QOcBSQAz0vTc5PPti7xs4rVaqSzOaEfzitwWCWFTXUBmLoAS2V+GvEwhTeTc2WZ5SlJbqXavpDka+aq/CLHZpyLKDYi3K7dkBwuyuoVNU5KlpINGYPpEjGyykdalyEq7Slg8GmLLHS80lJSXII5ecAK8imKvbuFKcjGolio31cjvg0lSgKPkUg3BHFJB5wOfjguSgq9JJKSd4VUdzQciz21E5kJTrQN2l/H1RpPJbZIkgqI88sH8W74jbBwZWpS1JBQQQKPUEN7840JSrclvF90Z1i1GmqzF6a8RWxeGoQoFzxfiRpyMHlJIFQH1oN36wRMsF6h7DuA76QXGMRVgOphVrb9x998Zfpd+WMXzk/d5UbQJDKAABb0i5jF9Lnyxi+cn7vKh4tRc9E6Xwu0xb90+0mxdrBNDfUWL2/SKboif4NtJr/snH582NEpbkkq52J03CDlfRQJcgEhnHCmr74VOGFt5bxsYP1oY2ce++Gz1kUtY8OPKMaMRFywkszsDXju4wslnIF/Fu2CqJY7h6/1gEstUA3Y0eoPqoY1+ISalIIBapbebb23hoNKlJAO7dw/mfGA4hT1FSLN+MdJUSDQjge+CVCqSN2lRDFA8y7c2305QiVqLga6eF9WjgtRYNXd2Rqep5x5U4kpmrQQXzZi5fMSkZSOCUskDnviswiikhWpET/LRP7YsDUJA5MwiokzWHqjtlxqVffGrpZXgfx1iJIzLWEoGZ7AC3903A4G0QcLNUtaUBOYqIDevwrG+8mvJ/qHUsvMIYNZO9uMc7Ma7IGC2BNUQ7JB1/QRPk+TCE1UtRfcAIvFqrlD8qCg/GGBGr3s9q34NfujA7VCHk5hiwAIZn48zFf5SypOFkLVKRlmEZUquxLOX0oS3KNGEW1PA33xTeW2GScJM3pykHkqvgYeN99Z2vO/JzZ/X4iWj5r5lHclNT+HbGi2NtVRxE9Cz5y3D6EoUbDexPcIP0c7PChNmG7pQOA9JXs7oieUGH+CY1M3KVSyc6d+5aedX7RHTduKX1uNmYZKEgsTmrxruaFxWAzg1dIJN6Ag18R4RJTJHVoYsAx5jf6omlSUkIykguXvd61v+sXGe076jYZAy51ABTVbf7i0DxQSBUV4X96wQqIUda27mA998HXISdbFq74tlmpXY6QVy87VCSDbhECbMR1QCVOEoLl9RUCmvKLzEBkKTVj6joOEZTGoKEqOjk6MAPZFy/xrifsPEdekE2KWFaGptujJeUWLMta5OqVJLi1ACO8GNR5EYLJIClAgEuHp5p1jH+U0la8dMDVmLGT+0CAE+wQyC16B5Hz82Elk0LFJLblFPaTFrPLMEtvL+9TwhMBs5MqWmWFMEJAf2vvJfxhMRhgSwU1mO7hHHlduxi0ObMci7agBq6+qCIAdhQ3N9++GJklLVfiN+htygqSTUjgXOtT2GDVOVRcViwCRlW6XqkDzn3V3b4yXS78sYvnJ+7yo18vFIWVICiogF2HhW8ZDpd+WMXzk/d5Ub4zK1Ku+iIPhtpP/AAnD/wBSbxjSKke2g/WMz0TKbC7TO74J9pNjTonpB9K7l3t87ndu+Dn9QcyU/IU0BPI3ECSzsdzPxtXl+MSOveuam/S/84TrmL+PP130jAyg9Uk6sLkammjxFWkFSmVewo7VI8Im9aXDecSQHDUAqTXcaQonhRLV303u7q9ph+L1XScKtKjmWFgl39HgwbRwPcxYHCqyvUmjA8+F7GECiC9KC4bX3PdBJOLlh8ycyrULAVeo3wzkspuQBySQAxYc6jk/t0iHmYuNaA1qSW7BQx2IxWdwxZWlAG8OA7YYqSWvR9aUudbaQ3kPWI8ssMU4lCqedLYf3kZvGqYzicMS2jkgf/UOr8I9G23svrsrqAykrFXfzTQ7rgxDwuxyBlmMSCAOWYOmnAN2x1nOYcM8lNglEpUwhIWonKVColvSm837Iv5UtaT5ywX1ZiKu/aRCJnkJAsoq/XS1296kE8MaF25Bw3dR6xzttXp4QXFXrqB64enMASQGuwtaAInv5ruCRv3ObQ6biU9/bX39ccxo4OYva4GlmOm+kUnlxNKcKpz/AMRSUjRwDmfjRMTEYyz2LJ8XPrHdGd8ocSMTMTKQklKH84OxUpxR/wCrpGuE/klj5Eoy4XR1LVTewA9kO8tcMDhgvLRC0m5s+U8riDeS2FMuQEroQVKrTVxXjSD7flJOGmP6OUktfeO17Bo185lJ2bjUrlgJAypAAA0BSCAO+LDEqBUhYfU1s9LxhvJCeqXOmSjYUZ7MskM9/NLPwEa939EsCXbg53c7vYRrlcqz9P68F7ggh6Gt4sCQJaVNf1gsSd8VInuQxLkkEm1P5G+8bokzA6BQkOe2mrWq8ZzNWB7c2kMPh1zLsAEgn0lGwbxjM7O2qJ/WJAzSsiiosQUjinWlHEUnljtUzlJlpfq5VHPzlsxPEAUHbvi+8mMD1WHBbzptVanK3mhuAJ7SY6TyepcY/Gol4dcxJdKUFrCtkhtK0iLsWXJxEqVNygqlgMxZSFAZakX313RReUmKlyiJKZeeWpjMSSXypsQu4U5d+AEaXyLwkuXJKpRUpCjmGYMoCgY9xL8dYuM/ilghQFHqR33bmHeGTZ1KX00B4HgRwiHOxWRSimrU5P8AzZoPJnghxWrubcj4RysWDyiniC7lt7N6h4Q4zHpmcvQVtY+yAzJmrADeCd8AVjSHYNz11Fo57WbRJouQkA7yWJp66RkOl35YxfOT93lRppm0C3m+dcOKhwKjX3fdGZ6XfljF85P3eVHTgeK66JH+DbTb+E/85sXDg+l5wJpYsdWpap74puif912nywn/AJzYs8ViAAdL6WLcT78Ib9aqZh5oNCd1NGsaU5w6cpJdm/E0rbxEVxmJGVgxJ3MTuYHnpvgnWpCmAYU0J1sG1p7vGetCWMONSwpQA76vEc5Ar5w4V4m1h/IQvwkACjn1uLc7juhUTUg1cac9SOxhGcQ6gnQKAU5bt7m96wySA5cGhpTidw3GB4xQLNewbQa+MNFNbn1kdwhGjpRlbK1b1NtxHKOUtNQWIsOZuKDnrEHGTwGdRuG7NfDxh0gpBBFNSNC+p7vGLTqSZYFr6UFAz397QSTJAOZ3Ac1Nc2ne8IJ4Knej6tupSElz0kZgFauQ5FOIEQcZFdDbQWLX99IT4EKkpBvqdTa/GGqUS5Cqeo9+6OTPLpqGJ9z3nwg3Toa8PR0hq6bqO4hnwFJu5e2laFuHdEwEl3Zud+zuENWlqkakhjbthlSPPw4LjKCn2AAO2lIFK2WkM417nL+p4mdY7UP409oEGUTdqV3M9vflD+lXrlqD08199dGHbEDH4czUdWxCCU5iGdQCrP76xcpLB3Dht1B3codIW6uCQdA3b2xqJnMNscomLWGJKgK6Jfzm1qwvuETcIlaXChVqKDsRVyxroYmv57ABnDu5LubDQUeDyS1qilVbt0NpAVLLKtlNK3dq9j+vjEbFP1ZTmyuWzDlccqxKmEgMQHoN4G9wOD98ctAUHKWuALVOlosDLSNjywMy1VKlIA3OfNFK+jFtjSDLLDOzJypOpYB2tFmjBIZgmvhQaN790CRIShyAKliQCNX0971hu1M1M2NNWMy/SKlAuA5TTI4qBUc6CLzZyBISnIapo51A4C99YnS3yuoUNtb39R8IckAZibZX5ElgA0XL2I7GLk4iWp0lCmuKBVaAjnFXLl5WfmBo/uIs3TU6OO9vCBzUJNSaW0s3rjnz2jAMPigTVLmpqC1A9N+6DoxSLWoN3dWAqIB839d8F+DJBJID7t2+14JxswdTxMSxY0uf0jH9Lvyxi+cn7vKjV9UDa/AWoD7YynS78sYvnJ+7yo3x+08Vt0WH9k2pywn2k2DzFl8x3mp5ApfS5B5tAuigPhdp8sJ9pNi5nooC92DUDNWDlco5XFQqakMqoBD5SB3FSSQQTcu96VgsucxSRoCx4gH2+yJUySlSSCXpYNzbu1giMAmza+J491eEY7/o1HSsKuAQASziuVhv7e+CEVcEUAU9kuSHUKUsQf71qwxGzF1FGbdrmHfQ6cYKnCKBFHsSWo9r8eUZ/lV6CoAk/O9EAmtwa9oYtrQQycgpS7XdjQAecfR7mbieySvZhSoNY0HF/a0Om7NdSj86wPEED1CNTjfo9RZ2CFeBcHNxqKmt+9J4Rxw5C2yn5zMKkBzZ3U7PuqWiaEKsGsm9PXoHh8yWASlgztYM3CGSa1Fc1f6tjQAeA11I4mGrlsb/ADaHe1qOTXeDrXWJJQzMnd6y+l4eJCUqKgkFW8DTSgEPJUEoIUkADKSmppmB9aa+znysKCzhwlJIahPnABzxfselol72BFOw7nLc4cjMb5aUfNrvpSznsMZiiIHA9F3JBGUZQMt7MPSd705vYpWCkhmJq/G7PvFucRyjRgSDwerew+qBY02YkOQOLkjXfx4QymJi5Xmh0s5ABF3JAD0sxJ74UKDkXGgcuWbdpenGJM+aFTgXK3XM6xNACE/7RKEjUGqX3jdEbCFLVlTaz8vpB0B0hlHLvUd1uEaIEtVajSobcXHbAMJiqFwx0BtfXdZ+0RL2lLCElkLKhnJdTHKGyrys6UklXm3ISDR4YmRKBJBYuZgGYOqUEl3LekSAG4gw6YrBNzEk5gSqoLMaUZxUcdIsiQAcyiDuGnYfCBy8JKmKSHypWBkcg2A647wyiphrlPB+yImJSpHmFSWSkqH/ABQSQhRIfLlCXOhINHhqccTmUzMaKe70UK6Xp/KCz/SbczHRuzWOXgUJmqAJCMpyqejS/TLNWpKmGrCDKly1OJaiVHIpILeahasrqaygSHG4iCckjpxG8Ne+8ln4C3eYSUh0nQM9Re1+HCDYpKUAzGmJKUKJSSMyhnTLSbBgoLVT+zeJOKkpSShlA5iBmuqWlJUSlLA3ASDZRJLQ2pHmzQQwfzW7QQ/shUjMyTcnuAc1fme6JGHlJWUpZSFEywsKIJlhQJVmoBohqD0mvAcOJYRLWsLyzL1HmsohSi4cuAA3B+ECBnCpAox0pV9e+EdJdrcqkjX1wdUkZlBSVLWAFFEs1LkBKQ4OlSeIDCscZKE5sjqbrC7+l1eYISOJDk8D3qxCkIAUe4Hf7+LRJMh6EcS273PjHKSE9SQk5FZQVOSQSoJchhlVmJDcLmJIy5gErcqUoLoTVIzZQzku7AgVYxf6kWbKNrHKLU32EYrpd+WMXzk/d5UegO4nOg+kyapJlhIfzmBuSmlKgh48/wCl35YxfOT93lRRJnRntzC4eVjZeJn9R1wkZFdVMmP1aphVSWkt6SbtfVo1Evyg2UH/AN4u/wDCYmm/5seOR0N4yjHsQ2/suv8AvK/8HiP9McNv7K+kj/lcRpb5nu5jx2OjPTisj2ZXlHsr6Qb/AAmJ/wBMMX5Q7L02iwP8JiTx3R45HQ9Isewq29sun+8rb8Jif9NP0hRt/Zbv8Y/VMTr2NbhHjsdDkL17472W7/GX1PE99oaNsbK+kvqmJ9TR5HHQdYMev/Hmy3B+MjT+ExNf+2BTNsbNKn+NGvT4HidQ273aPJY6LrC9cO2dma7TH+TxH4Qvxzsr6S0/+Jie+0eRR0XSJ64nbGywp/jM/wCUxPZpCfG2yvpLUn90xOvZHkkdF1ieuTdr7JJB+MWILgjCYkVd/wCrDJe1tlpUCNo0d2OExN2Z2y3jyaOi6wY9eG2NkM3xhT/pMR/phFbY2RT/AHgBRv3PEW55Y8ijousT10bW2OGbHgNb9kxO9/6sPRtvZIf9vG/90xN//wAx4/HQ9YXsA21sgFxj7v8A+1xJvf5sdM21sgg/t4tf4JiaNb5sePx0XWJ64ds7LdJ+MXIIJfCYmrFwD5tRaFVtjZJLnaFrfsmJ9bR5FHQdYnsJ23sir48OdfgmJ/0x3x7spsvxjTd8ExO/+7aPHo6HInsCtt7JzZhtDRv3TE1/7bNRoCdpbHam0GO/4Jif9O+PJY6LInrM7aeyVF/jHV/3TE37qw/422SwHxjbX4Jif9MeRx0WJ67J2xspLttI1v8AsmJq1B83SMJ0ibUlYraOInyFZ5S+ryqyqS+WTLQfNWAoeckio0jOx0OJ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36" name="Picture 4" descr="https://encrypted-tbn1.gstatic.com/images?q=tbn:ANd9GcRgu4EUTuizdwo-duz-EFw9gqEm3xrQy8myg53bdOUgFJX_L9qEo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9510"/>
            <a:ext cx="3714743" cy="2524134"/>
          </a:xfrm>
          <a:prstGeom prst="rect">
            <a:avLst/>
          </a:prstGeom>
          <a:noFill/>
        </p:spPr>
      </p:pic>
      <p:pic>
        <p:nvPicPr>
          <p:cNvPr id="18438" name="Picture 6" descr="https://encrypted-tbn0.gstatic.com/images?q=tbn:ANd9GcTUupeKuofcojY-fg0AGosCBZeWSzHJsQGzEhfQyc8xXSYklcYizwqte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571876"/>
            <a:ext cx="3500430" cy="2571768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3500430" y="6119336"/>
            <a:ext cx="2643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Gale de la toison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85720" y="642918"/>
            <a:ext cx="2500330" cy="78581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Etiologie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43116"/>
            <a:ext cx="2571768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Sources de parasites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6050" y="1285860"/>
            <a:ext cx="2500330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Sources directes 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6050" y="2714620"/>
            <a:ext cx="2500330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Sources indirectes</a:t>
            </a: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000760" y="785794"/>
            <a:ext cx="2000264" cy="7858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Malades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5572132" y="1714488"/>
            <a:ext cx="3214678" cy="7858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Porteurs latents</a:t>
            </a:r>
            <a:endParaRPr lang="fr-FR" dirty="0"/>
          </a:p>
        </p:txBody>
      </p:sp>
      <p:cxnSp>
        <p:nvCxnSpPr>
          <p:cNvPr id="14" name="Connecteur droit avec flèche 13"/>
          <p:cNvCxnSpPr>
            <a:endCxn id="10" idx="2"/>
          </p:cNvCxnSpPr>
          <p:nvPr/>
        </p:nvCxnSpPr>
        <p:spPr>
          <a:xfrm flipV="1">
            <a:off x="5357818" y="1178703"/>
            <a:ext cx="642942" cy="2500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357818" y="1643050"/>
            <a:ext cx="532693" cy="2484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572132" y="2857496"/>
            <a:ext cx="3214678" cy="7858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Objets inanimés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357818" y="2786058"/>
            <a:ext cx="532693" cy="2484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5720" y="4429132"/>
            <a:ext cx="8429684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résistance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 parasite est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très faible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le milieu extérieur (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 jours),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sauf pour  le genre </a:t>
            </a:r>
            <a:r>
              <a:rPr lang="fr-F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Chorioptes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qui peut vivre pendant  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ou 2 mois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14282" y="3857628"/>
            <a:ext cx="785818" cy="785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285720" y="4000504"/>
            <a:ext cx="71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643314"/>
            <a:ext cx="321471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Modalités d’infestation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28596" y="1071546"/>
            <a:ext cx="2500330" cy="78581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Etiologie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7620" y="3071810"/>
            <a:ext cx="2500330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Contamination directe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7620" y="4214818"/>
            <a:ext cx="2500330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Contamination indirecte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5140" y="3071810"/>
            <a:ext cx="135732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Surtout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6578" y="4214818"/>
            <a:ext cx="135732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Parfois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èche courbée vers le bas 10"/>
          <p:cNvSpPr/>
          <p:nvPr/>
        </p:nvSpPr>
        <p:spPr>
          <a:xfrm>
            <a:off x="5715008" y="2214554"/>
            <a:ext cx="1571636" cy="642942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e haut 12"/>
          <p:cNvSpPr/>
          <p:nvPr/>
        </p:nvSpPr>
        <p:spPr>
          <a:xfrm>
            <a:off x="5715008" y="5000636"/>
            <a:ext cx="1643074" cy="78581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5"/>
          <p:cNvSpPr txBox="1"/>
          <p:nvPr/>
        </p:nvSpPr>
        <p:spPr>
          <a:xfrm>
            <a:off x="5572100" y="0"/>
            <a:ext cx="3571900" cy="3077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/>
              <a:t>Dr   TITI A., les gales, 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D.V, 2022/2023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2397</Words>
  <Application>Microsoft Office PowerPoint</Application>
  <PresentationFormat>Affichage à l'écran (4:3)</PresentationFormat>
  <Paragraphs>598</Paragraphs>
  <Slides>63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ms</cp:lastModifiedBy>
  <cp:revision>217</cp:revision>
  <dcterms:created xsi:type="dcterms:W3CDTF">2013-11-17T20:22:52Z</dcterms:created>
  <dcterms:modified xsi:type="dcterms:W3CDTF">2022-11-05T21:15:02Z</dcterms:modified>
</cp:coreProperties>
</file>