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0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64" r:id="rId11"/>
    <p:sldId id="303" r:id="rId12"/>
    <p:sldId id="304" r:id="rId13"/>
    <p:sldId id="291" r:id="rId14"/>
    <p:sldId id="265" r:id="rId15"/>
    <p:sldId id="302" r:id="rId16"/>
    <p:sldId id="288" r:id="rId17"/>
    <p:sldId id="290" r:id="rId18"/>
    <p:sldId id="266" r:id="rId19"/>
    <p:sldId id="267" r:id="rId20"/>
    <p:sldId id="268" r:id="rId21"/>
    <p:sldId id="269" r:id="rId22"/>
    <p:sldId id="270" r:id="rId23"/>
    <p:sldId id="286" r:id="rId24"/>
    <p:sldId id="271" r:id="rId25"/>
    <p:sldId id="272" r:id="rId26"/>
    <p:sldId id="273" r:id="rId27"/>
    <p:sldId id="274" r:id="rId28"/>
    <p:sldId id="276" r:id="rId29"/>
    <p:sldId id="275" r:id="rId30"/>
    <p:sldId id="277" r:id="rId31"/>
    <p:sldId id="278" r:id="rId32"/>
    <p:sldId id="279" r:id="rId33"/>
    <p:sldId id="280" r:id="rId34"/>
    <p:sldId id="282" r:id="rId35"/>
    <p:sldId id="306" r:id="rId36"/>
    <p:sldId id="281" r:id="rId37"/>
    <p:sldId id="283" r:id="rId38"/>
    <p:sldId id="284" r:id="rId39"/>
    <p:sldId id="285" r:id="rId40"/>
    <p:sldId id="292" r:id="rId41"/>
    <p:sldId id="294" r:id="rId42"/>
    <p:sldId id="293" r:id="rId43"/>
    <p:sldId id="295" r:id="rId44"/>
    <p:sldId id="296" r:id="rId45"/>
    <p:sldId id="297" r:id="rId46"/>
    <p:sldId id="298" r:id="rId47"/>
    <p:sldId id="299" r:id="rId48"/>
    <p:sldId id="300" r:id="rId49"/>
    <p:sldId id="301" r:id="rId5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8FF8037-FDA9-4200-AB55-674061853E0F}" type="datetimeFigureOut">
              <a:rPr lang="fr-FR" smtClean="0"/>
              <a:pPr/>
              <a:t>22/11/2022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BC72AC8-92F5-4606-BD45-F02292F2B58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35904" y="2060848"/>
            <a:ext cx="5760639" cy="2492990"/>
          </a:xfrm>
          <a:prstGeom prst="rect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endParaRPr lang="fr-FR" sz="24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fr-FR" sz="3600" b="1" dirty="0">
                <a:solidFill>
                  <a:schemeClr val="bg1"/>
                </a:solidFill>
              </a:rPr>
              <a:t>Hypodermose bovine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 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Pr. TiTi Amal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Année 2022-2023</a:t>
            </a:r>
          </a:p>
          <a:p>
            <a:endParaRPr lang="fr-FR" sz="24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2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7141" y="1618131"/>
            <a:ext cx="8678198" cy="138499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Mesurent, 0.8 mm sont de couleur blanchâtres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-Possèdent un appendice qui leurs permet de se fixer aux poils des bovins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0" y="0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07141" y="1046627"/>
            <a:ext cx="2285984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Œufs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7960" y="2944620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07141" y="3516124"/>
            <a:ext cx="8892480" cy="181588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Elle est blanchâtre, mesure 1 mm à son début de croissance, et atteint les 15 à 17 mm, à la fin de celle-ci 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Elle et couverte de petites  épines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Possèdent 2 crochets labiaux appelés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sclérites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19303" y="5441870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19303" y="6013374"/>
            <a:ext cx="7858148" cy="830997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Mesurent 10-18  2-3 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Ne possèdent pas de crochets buccaux 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1836469"/>
            <a:ext cx="8678198" cy="138499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Mesurent, 0.8 mm sont de couleur blanchâtres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-Possèdent un appendice qui leurs permet de se fixer aux poils des bovins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25022" y="39187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-53153" y="123110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214422"/>
            <a:ext cx="2285984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Œufs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6432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25022" y="39187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-53153" y="123110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79512" y="1051804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1564" y="1700808"/>
            <a:ext cx="8892480" cy="440120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Elle est blanchâtre, mesure 1 mm à son début de croissance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Atteint les 15 à 17 mm, à la fin de celle-ci 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Elle et couverte de petites  épines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Présence de 2 crochets labiaux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appelés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sclérites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fr-FR" sz="28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Absence de stigmates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76872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237991" y="1133007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1710353"/>
            <a:ext cx="7858148" cy="2246769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Mesurent 10-18 x 2-3 mm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Absence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 crochets buccaux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fr-FR" sz="2800" b="1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Absence de stigmates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-53153" y="123110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25022" y="39187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pic>
        <p:nvPicPr>
          <p:cNvPr id="7" name="Picture 2" descr="http://upload.wikimedia.org/wikipedia/commons/thumb/1/1a/Hypoderma_bovis_larvae_young.jpg/266px-Hypoderma_bovis_larvae_you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460" y="4077072"/>
            <a:ext cx="3175079" cy="2636912"/>
          </a:xfrm>
          <a:prstGeom prst="rect">
            <a:avLst/>
          </a:prstGeom>
          <a:noFill/>
        </p:spPr>
      </p:pic>
      <p:sp>
        <p:nvSpPr>
          <p:cNvPr id="8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0" y="-5680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282" y="1341349"/>
            <a:ext cx="8822214" cy="5109091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Petit varron blanc qui mesure 15-18 x 4-5 mm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Absence  de crochets buccaux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puis devient 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Un grand varron mur plu foncé, mesurant jusqu’à 20-30 mm x 8-10 mm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-Incurvé en nacelle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-Possédant 3 rangées de tubercules latéraux ,et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Des plaques stigmatiques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au dernier segment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985288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L3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0" y="107814"/>
            <a:ext cx="364333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45238" y="1807210"/>
            <a:ext cx="8719249" cy="2092881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NB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/ Les plaques stigmatiques sont </a:t>
            </a:r>
            <a:r>
              <a:rPr lang="fr-FR" sz="28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: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Réniformes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avec un hile étroit chez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H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bovis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En forme d’oreilles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avec un hile large chez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H.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lineatum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142984"/>
            <a:ext cx="1857388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L3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7707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http://upload.wikimedia.org/wikipedia/commons/thumb/4/40/Ox_Warble-fly.png/290px-Ox_Warble-fl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592" y="620688"/>
            <a:ext cx="7120091" cy="5616624"/>
          </a:xfrm>
          <a:prstGeom prst="rect">
            <a:avLst/>
          </a:prstGeom>
          <a:noFill/>
        </p:spPr>
      </p:pic>
      <p:sp>
        <p:nvSpPr>
          <p:cNvPr id="3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http://umvf.univ-nantes.fr/parasitologie/enseignement/myiase/site/html/images/figu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5869" y="1142984"/>
            <a:ext cx="6653159" cy="4158224"/>
          </a:xfrm>
          <a:prstGeom prst="rect">
            <a:avLst/>
          </a:prstGeom>
          <a:noFill/>
        </p:spPr>
      </p:pic>
      <p:sp>
        <p:nvSpPr>
          <p:cNvPr id="2" name="Ellipse 1"/>
          <p:cNvSpPr/>
          <p:nvPr/>
        </p:nvSpPr>
        <p:spPr>
          <a:xfrm>
            <a:off x="3707904" y="2862056"/>
            <a:ext cx="720080" cy="72008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331640" y="2204864"/>
            <a:ext cx="720080" cy="72008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  <p:sp>
        <p:nvSpPr>
          <p:cNvPr id="6" name="Rectangle 5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285984" y="1857364"/>
            <a:ext cx="3143272" cy="2928958"/>
          </a:xfrm>
          <a:prstGeom prst="ellipse">
            <a:avLst/>
          </a:prstGeom>
          <a:solidFill>
            <a:schemeClr val="tx1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1500166" y="1142984"/>
            <a:ext cx="5072098" cy="464347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 flipH="1">
            <a:off x="642910" y="357166"/>
            <a:ext cx="6786610" cy="621510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>
            <a:off x="4000496" y="3571876"/>
            <a:ext cx="2928958" cy="135732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endCxn id="8" idx="2"/>
          </p:cNvCxnSpPr>
          <p:nvPr/>
        </p:nvCxnSpPr>
        <p:spPr>
          <a:xfrm flipV="1">
            <a:off x="642910" y="3464719"/>
            <a:ext cx="6786610" cy="10715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16200000" flipV="1">
            <a:off x="2357422" y="1857364"/>
            <a:ext cx="3214710" cy="7143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5286380" y="1714488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Milieu extérieur</a:t>
            </a:r>
            <a:endParaRPr lang="fr-F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000496" y="228599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N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429124" y="2786058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Adulte</a:t>
            </a:r>
            <a:endParaRPr lang="fr-FR" sz="2000" b="1" dirty="0">
              <a:solidFill>
                <a:schemeClr val="bg1"/>
              </a:solidFill>
            </a:endParaRPr>
          </a:p>
        </p:txBody>
      </p:sp>
      <p:cxnSp>
        <p:nvCxnSpPr>
          <p:cNvPr id="28" name="Connecteur droit avec flèche 27"/>
          <p:cNvCxnSpPr>
            <a:stCxn id="26" idx="2"/>
          </p:cNvCxnSpPr>
          <p:nvPr/>
        </p:nvCxnSpPr>
        <p:spPr>
          <a:xfrm rot="16200000" flipH="1">
            <a:off x="4879212" y="3307584"/>
            <a:ext cx="457146" cy="214314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4714876" y="357187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chemeClr val="bg1"/>
                </a:solidFill>
              </a:rPr>
              <a:t>Oeuf</a:t>
            </a:r>
            <a:endParaRPr lang="fr-FR" b="1" dirty="0">
              <a:solidFill>
                <a:schemeClr val="bg1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 rot="5400000">
            <a:off x="4572000" y="4000504"/>
            <a:ext cx="428628" cy="28575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3643306" y="428625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3286116" y="507207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Migration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407308" y="5786454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Bovin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rot="5400000" flipH="1" flipV="1">
            <a:off x="2465373" y="3606801"/>
            <a:ext cx="500066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2500298" y="2928934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L1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2714612" y="2357430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L2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3214678" y="1928802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bg1"/>
                </a:solidFill>
              </a:rPr>
              <a:t>L3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2" name="ZoneTexte 51"/>
          <p:cNvSpPr txBox="1"/>
          <p:nvPr/>
        </p:nvSpPr>
        <p:spPr>
          <a:xfrm rot="18549300">
            <a:off x="1449458" y="1841760"/>
            <a:ext cx="2021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Conjonctif </a:t>
            </a:r>
            <a:r>
              <a:rPr lang="fr-FR" sz="2400" b="1" dirty="0" err="1" smtClean="0"/>
              <a:t>sc</a:t>
            </a:r>
            <a:endParaRPr lang="fr-FR" sz="2400" b="1" dirty="0"/>
          </a:p>
        </p:txBody>
      </p:sp>
      <p:sp>
        <p:nvSpPr>
          <p:cNvPr id="53" name="ZoneTexte 52"/>
          <p:cNvSpPr txBox="1"/>
          <p:nvPr/>
        </p:nvSpPr>
        <p:spPr>
          <a:xfrm rot="17764803">
            <a:off x="5572132" y="3714752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Pelage</a:t>
            </a:r>
            <a:endParaRPr lang="fr-FR" sz="2400" b="1" dirty="0"/>
          </a:p>
        </p:txBody>
      </p:sp>
      <p:sp>
        <p:nvSpPr>
          <p:cNvPr id="54" name="Flèche droite 53"/>
          <p:cNvSpPr/>
          <p:nvPr/>
        </p:nvSpPr>
        <p:spPr>
          <a:xfrm>
            <a:off x="3571868" y="714356"/>
            <a:ext cx="1000132" cy="28575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Flèche droite 54"/>
          <p:cNvSpPr/>
          <p:nvPr/>
        </p:nvSpPr>
        <p:spPr>
          <a:xfrm rot="5400000">
            <a:off x="5394369" y="3223874"/>
            <a:ext cx="1000132" cy="28575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2071670" y="6192568"/>
            <a:ext cx="4132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Cycle évolutif </a:t>
            </a:r>
            <a:r>
              <a:rPr lang="fr-FR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d’</a:t>
            </a:r>
            <a:r>
              <a:rPr lang="fr-FR" sz="24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Hypoderma</a:t>
            </a:r>
            <a:r>
              <a:rPr lang="fr-FR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fr-FR" sz="24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sp</a:t>
            </a:r>
            <a:r>
              <a:rPr lang="fr-FR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fr-FR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0" y="14512"/>
            <a:ext cx="250029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Cycle évolutif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0" y="214290"/>
            <a:ext cx="6786578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Etude clinique et lésionnelle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4282" y="1214422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Symptômes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2643182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Troubles dus aux mouches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571876"/>
            <a:ext cx="664370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Blessures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dues au fil de fer barbelé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Chute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dans les ravins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Chute de la production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Avortements</a:t>
            </a: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possibles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500562" y="2500306"/>
            <a:ext cx="4143404" cy="85725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Course de chaleur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Flèche droite 10"/>
          <p:cNvSpPr/>
          <p:nvPr/>
        </p:nvSpPr>
        <p:spPr>
          <a:xfrm>
            <a:off x="4143372" y="2786058"/>
            <a:ext cx="285752" cy="2143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5252" y="1099663"/>
            <a:ext cx="8789235" cy="3662541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Maladie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parasitaire due à la présence et au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développement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dans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l’organisme des bovins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de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larves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parasites obligatoires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de diptères du genre </a:t>
            </a:r>
            <a:r>
              <a:rPr kumimoji="0" lang="fr-FR" sz="2800" b="1" i="1" u="none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Hypoderma</a:t>
            </a:r>
            <a:r>
              <a:rPr kumimoji="0" lang="fr-FR" sz="2800" b="1" i="1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1" i="1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Maladie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non contagieuse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, mais à caractère </a:t>
            </a:r>
            <a:r>
              <a:rPr kumimoji="0" lang="fr-FR" sz="2800" b="1" i="0" u="sng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enzootique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caractérisée surtout par la formation de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nodules pseudo-furonculeux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, apparaissant au printemps et localisés au tissu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sous cutané dorso –lombaire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182" y="5652552"/>
            <a:ext cx="6292026" cy="68480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fr-FR" sz="105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Maladie du varron, 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myase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interne</a:t>
            </a:r>
            <a:endParaRPr lang="fr-FR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44424" y="174046"/>
            <a:ext cx="2357454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Définition</a:t>
            </a:r>
            <a:endParaRPr lang="fr-F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14282" y="4857760"/>
            <a:ext cx="2773542" cy="785818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</a:t>
            </a:r>
            <a:r>
              <a:rPr lang="fr-F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ynonyme</a:t>
            </a:r>
            <a:endParaRPr lang="fr-F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5720" y="2714620"/>
            <a:ext cx="778671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Dysphagie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Spasmes œsophagiens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Inappétence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Météorisation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(dans le cas d’obstruction de l’œsophage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par des L1)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4282" y="285728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Symptômes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1714488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Symptômes œsophagiens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500562" y="1285860"/>
            <a:ext cx="4143404" cy="157163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Présence des L1 </a:t>
            </a:r>
            <a:r>
              <a:rPr lang="fr-FR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d’H </a:t>
            </a:r>
            <a:r>
              <a:rPr lang="fr-FR" sz="2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lineatum</a:t>
            </a:r>
            <a:r>
              <a:rPr lang="fr-FR" sz="2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dans l’</a:t>
            </a:r>
            <a:r>
              <a:rPr lang="fr-FR" sz="2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oesopha</a:t>
            </a:r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4143372" y="1928802"/>
            <a:ext cx="285752" cy="2143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4282" y="428604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Symptômes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0" y="1571612"/>
            <a:ext cx="3857652" cy="571504"/>
          </a:xfrm>
          <a:prstGeom prst="roundRect">
            <a:avLst/>
          </a:prstGeom>
          <a:solidFill>
            <a:srgbClr val="FFFFCC"/>
          </a:solidFill>
          <a:ln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Symptômes médullaires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500562" y="785794"/>
            <a:ext cx="4357686" cy="23574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Présence des L1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d’ </a:t>
            </a:r>
            <a:r>
              <a:rPr lang="fr-F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H. </a:t>
            </a:r>
            <a:r>
              <a:rPr lang="fr-FR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bovis</a:t>
            </a:r>
            <a:r>
              <a:rPr lang="fr-F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dans le canal rachidien</a:t>
            </a:r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3929058" y="1714488"/>
            <a:ext cx="500066" cy="2143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3286124"/>
            <a:ext cx="7310616" cy="2246769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Troubles locomoteurs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Parésie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Paraplégie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0" y="123110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Symptômes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0" y="1428736"/>
            <a:ext cx="385765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Symptômes cutanés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786314" y="785794"/>
            <a:ext cx="4143404" cy="135732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Communs aux 2 espèces d’Hypodermes</a:t>
            </a:r>
            <a:endParaRPr lang="fr-F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4140648" y="1600176"/>
            <a:ext cx="428628" cy="2143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66925" y="2308230"/>
            <a:ext cx="8072462" cy="4154984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Apparition de nodules pseudo-furonculeux, en fin automne,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localisation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dorso-lombaire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nodules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lineatum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sont plutôt ant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rieurs (dorsaux), ceux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bovis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sont plutôt post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rieurs (lombaires).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nombre varie de quelques vari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quelques dizaines et même peut atteindre une centaine, sur un même animal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 nodule atteint progressivement la taille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 noix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http://www.rinderskript.net/skripten/photos/b1-5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806494"/>
            <a:ext cx="6429420" cy="5060912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2786050" y="6215082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Nodule </a:t>
            </a:r>
            <a:endParaRPr lang="fr-FR" dirty="0"/>
          </a:p>
        </p:txBody>
      </p:sp>
      <p:sp>
        <p:nvSpPr>
          <p:cNvPr id="4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14282" y="0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Symptômes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282" y="1285860"/>
            <a:ext cx="3857652" cy="5715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Symptômes généraux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714876" y="714356"/>
            <a:ext cx="4143404" cy="157163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cas d’infestation massive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lèche droite 7"/>
          <p:cNvSpPr/>
          <p:nvPr/>
        </p:nvSpPr>
        <p:spPr>
          <a:xfrm>
            <a:off x="4071934" y="1428736"/>
            <a:ext cx="500066" cy="214314"/>
          </a:xfrm>
          <a:prstGeom prst="rightArrow">
            <a:avLst/>
          </a:prstGeom>
          <a:solidFill>
            <a:schemeClr val="tx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14282" y="2500306"/>
            <a:ext cx="7143768" cy="304698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Baisse de l’appétit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Retard de croissance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Baisse de sécrétion lactée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En cas d’écrasement accidentel d’un varron, possibilité de choc anaphylactique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950" y="1127942"/>
            <a:ext cx="8534752" cy="5262979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Apparition 1 à 2 h après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Un œdème local, diffus, volumineux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Urticaire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Troubles généraux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frissons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28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parfois,hyperthermie</a:t>
            </a: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50488" y="0"/>
            <a:ext cx="3643338" cy="1143008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Choc anaphylactique</a:t>
            </a:r>
            <a:endParaRPr lang="fr-F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857364"/>
            <a:ext cx="7286676" cy="3970318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Dyspnée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Tachycardie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Hémorragies des muqueuses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Météorisation et même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Possibilité d’avortement</a:t>
            </a:r>
            <a:endParaRPr lang="fr-FR" sz="2800" dirty="0">
              <a:solidFill>
                <a:srgbClr val="FFFF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85720" y="285728"/>
            <a:ext cx="3643338" cy="1143008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Choc anaphylactique</a:t>
            </a:r>
            <a:endParaRPr lang="fr-FR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85720" y="214290"/>
            <a:ext cx="3643338" cy="857256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Les lésions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857620" y="428604"/>
            <a:ext cx="278608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Lésions internes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714488"/>
            <a:ext cx="2786082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 niveau de l’</a:t>
            </a:r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oesophage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 rot="21102987">
            <a:off x="2912090" y="1450837"/>
            <a:ext cx="2357454" cy="92869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H. </a:t>
            </a:r>
            <a:r>
              <a:rPr lang="fr-FR" sz="20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lineatum</a:t>
            </a:r>
            <a:endParaRPr lang="fr-FR" sz="20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2857496"/>
            <a:ext cx="81413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Œsophagite, abcès (œsophage avec aspect bosselé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4357694"/>
            <a:ext cx="2786082" cy="8572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 niveau du canal rachidien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rot="21102987">
            <a:off x="2983528" y="3879729"/>
            <a:ext cx="2357454" cy="92869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H. </a:t>
            </a:r>
            <a:r>
              <a:rPr lang="fr-FR" sz="20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bovis</a:t>
            </a:r>
            <a:endParaRPr lang="fr-FR" sz="20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" y="5643578"/>
            <a:ext cx="89297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Inflammation de la dure mère (surtout dans la zone lombaire)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85720" y="214290"/>
            <a:ext cx="3643338" cy="857256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Les lésions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857620" y="428604"/>
            <a:ext cx="278608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Lésions internes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2000240"/>
            <a:ext cx="2786082" cy="121444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 niveau de muscles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 rot="249219">
            <a:off x="3030901" y="1798646"/>
            <a:ext cx="2357454" cy="92869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H. </a:t>
            </a:r>
            <a:r>
              <a:rPr lang="fr-FR" sz="20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lineatum</a:t>
            </a:r>
            <a:endParaRPr lang="fr-FR" sz="20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rot="312540">
            <a:off x="2894777" y="2819717"/>
            <a:ext cx="2357454" cy="928694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H. </a:t>
            </a:r>
            <a:r>
              <a:rPr lang="fr-FR" sz="2000" b="1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bovis</a:t>
            </a:r>
            <a:endParaRPr lang="fr-FR" sz="20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57158" y="4214818"/>
            <a:ext cx="8143900" cy="193899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Myosite au niveau des trajets de migration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Existence d’un magma verdâtre dans les pertuis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fr-FR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ssibilité de calcification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14282" y="1386946"/>
            <a:ext cx="8643998" cy="5262979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Présence de nodules, limités par une paroi épaisse, formant un sac fibreux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Présence d’un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exsudat  puriforme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, dans lequel, baigne la larve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A la sortie de la larve, cicatrisation du trou par un bouchon, formé de fibres de collagène qui s’élimine au tannage, laissant des trous dans le cuir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Calibri" pitchFamily="34" charset="0"/>
              </a:rPr>
              <a:t>Possibilité de momification des larves L2 et L3 dans le tissu conjonctif sous cutané, en dehors de la saison des varrons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85857" y="123110"/>
            <a:ext cx="3643338" cy="857256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Les lésions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835101" y="572483"/>
            <a:ext cx="278608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Lésions cutanées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214422"/>
            <a:ext cx="857252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sz="2400" b="1" dirty="0">
              <a:latin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sz="24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14282" y="428604"/>
            <a:ext cx="2143140" cy="857256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2000" b="1" dirty="0" smtClean="0">
                <a:solidFill>
                  <a:schemeClr val="bg1"/>
                </a:solidFill>
              </a:rPr>
              <a:t>Importance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2143116"/>
            <a:ext cx="2714644" cy="571504"/>
          </a:xfrm>
          <a:prstGeom prst="roundRect">
            <a:avLst/>
          </a:prstGeom>
          <a:solidFill>
            <a:srgbClr val="FF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Pertes en viande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3357562"/>
            <a:ext cx="2714644" cy="571504"/>
          </a:xfrm>
          <a:prstGeom prst="roundRect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Pertes en lait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4572008"/>
            <a:ext cx="2786082" cy="571504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Pertes en cuir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5929330"/>
            <a:ext cx="2786082" cy="571504"/>
          </a:xfrm>
          <a:prstGeom prst="roundRect">
            <a:avLst/>
          </a:prstGeom>
          <a:solidFill>
            <a:srgbClr val="FFFFCC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Incidence sociale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214810" y="4429132"/>
            <a:ext cx="4143404" cy="107157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Trous dans le cuir en tannerie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Flèche droite 12"/>
          <p:cNvSpPr/>
          <p:nvPr/>
        </p:nvSpPr>
        <p:spPr>
          <a:xfrm>
            <a:off x="3214678" y="6215082"/>
            <a:ext cx="642942" cy="45719"/>
          </a:xfrm>
          <a:prstGeom prst="rightArrow">
            <a:avLst/>
          </a:prstGeom>
          <a:ln w="76200"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3214678" y="4857760"/>
            <a:ext cx="642942" cy="45719"/>
          </a:xfrm>
          <a:prstGeom prst="rightArrow">
            <a:avLst/>
          </a:prstGeom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429124" y="5643578"/>
            <a:ext cx="4143404" cy="857256"/>
          </a:xfrm>
          <a:prstGeom prst="ellipse">
            <a:avLst/>
          </a:prstGeom>
          <a:solidFill>
            <a:srgbClr val="FFFFCC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 smtClean="0">
                <a:solidFill>
                  <a:schemeClr val="bg1"/>
                </a:solidFill>
              </a:rPr>
              <a:t>Myase</a:t>
            </a:r>
            <a:r>
              <a:rPr lang="fr-FR" sz="2400" b="1" dirty="0" smtClean="0">
                <a:solidFill>
                  <a:schemeClr val="bg1"/>
                </a:solidFill>
              </a:rPr>
              <a:t> oculaire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9" name="Flèche droite 18"/>
          <p:cNvSpPr/>
          <p:nvPr/>
        </p:nvSpPr>
        <p:spPr>
          <a:xfrm>
            <a:off x="3214678" y="3571876"/>
            <a:ext cx="642942" cy="45719"/>
          </a:xfrm>
          <a:prstGeom prst="rightArrow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214810" y="3286124"/>
            <a:ext cx="4143404" cy="78581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15 %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2643174" y="428604"/>
            <a:ext cx="5286412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Pertes non négligeables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2" name="Flèche droite 21"/>
          <p:cNvSpPr/>
          <p:nvPr/>
        </p:nvSpPr>
        <p:spPr>
          <a:xfrm>
            <a:off x="3214678" y="2428868"/>
            <a:ext cx="642942" cy="45719"/>
          </a:xfrm>
          <a:prstGeom prst="rightArrow">
            <a:avLst/>
          </a:prstGeom>
          <a:solidFill>
            <a:srgbClr val="FF00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4071934" y="1643050"/>
            <a:ext cx="4143404" cy="1285884"/>
          </a:xfrm>
          <a:prstGeom prst="ellipse">
            <a:avLst/>
          </a:prstGeom>
          <a:solidFill>
            <a:srgbClr val="FF66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Retard de croissance et saisie de viande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4" name="Flèche courbée vers le bas 23"/>
          <p:cNvSpPr/>
          <p:nvPr/>
        </p:nvSpPr>
        <p:spPr>
          <a:xfrm rot="1049025">
            <a:off x="2143108" y="214290"/>
            <a:ext cx="857256" cy="428628"/>
          </a:xfrm>
          <a:prstGeom prst="curvedDownArrow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282" y="1928802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mécanique et irritative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3071810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</a:t>
            </a:r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bactérifère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4143380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toxique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5214950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antigénique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14282" y="1428736"/>
            <a:ext cx="385765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mécanique et irritative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57158" y="2714620"/>
            <a:ext cx="8072526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Irritation exercée par des larves sous cutanées, qui sont comme des corps étrangers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Compression  médullaire par les L1 d’H. </a:t>
            </a:r>
            <a:r>
              <a:rPr kumimoji="0" lang="fr-FR" sz="2400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bovis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dans le canal rachidien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Lésions musculaires et nerveuses causées par la migration des L1</a:t>
            </a:r>
            <a:endParaRPr kumimoji="0" lang="fr-FR" sz="24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282" y="1928802"/>
            <a:ext cx="3643338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</a:t>
            </a:r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bactérifère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" y="3714752"/>
            <a:ext cx="892971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Inoculation de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clostridium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chauvei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(charbon symptomatique)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Entrée des germes bactériens, par les trous causés par les larves mures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357554" y="500042"/>
            <a:ext cx="3286148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toxique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1484784"/>
            <a:ext cx="2786082" cy="10001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Hypodermine</a:t>
            </a:r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7158" y="2605615"/>
            <a:ext cx="2786082" cy="10001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Hypodermine</a:t>
            </a:r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ccolade fermante 10"/>
          <p:cNvSpPr/>
          <p:nvPr/>
        </p:nvSpPr>
        <p:spPr>
          <a:xfrm>
            <a:off x="3135349" y="1748359"/>
            <a:ext cx="500066" cy="1357322"/>
          </a:xfrm>
          <a:prstGeom prst="righ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336335" y="3933056"/>
            <a:ext cx="2786082" cy="1000132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Hypodermine</a:t>
            </a:r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lèche droite 12"/>
          <p:cNvSpPr/>
          <p:nvPr/>
        </p:nvSpPr>
        <p:spPr>
          <a:xfrm>
            <a:off x="3226239" y="4325965"/>
            <a:ext cx="428628" cy="214314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790875" y="1284012"/>
            <a:ext cx="4929222" cy="22860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Anti- inflammatoire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Immunosuppressives (inhibitrice de la fraction C3 du complément)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14744" y="3933056"/>
            <a:ext cx="5072098" cy="10001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Rôle de collagénase</a:t>
            </a:r>
            <a:endParaRPr lang="fr-FR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235743" y="5157192"/>
            <a:ext cx="8572528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libération de ces  substances, par les 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L2 au????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niveau du tissu conjonctif sous cutané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dorso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lombaire permet la perforation du  cuir.</a:t>
            </a:r>
            <a:endParaRPr kumimoji="0" lang="fr-FR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71406" y="41463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075354" y="444061"/>
            <a:ext cx="3286148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antigénique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39170" y="1041595"/>
            <a:ext cx="8429684" cy="5262979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fr-FR" sz="2800" b="1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Antigène </a:t>
            </a:r>
            <a:r>
              <a:rPr lang="fr-FR" sz="28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L1</a:t>
            </a:r>
            <a:r>
              <a:rPr lang="fr-FR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 </a:t>
            </a:r>
            <a:r>
              <a:rPr lang="fr-FR" sz="28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L’</a:t>
            </a:r>
            <a:r>
              <a:rPr lang="fr-FR" sz="2800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Hypodrmine</a:t>
            </a:r>
            <a:r>
              <a:rPr lang="fr-FR" sz="28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C </a:t>
            </a:r>
            <a:r>
              <a:rPr lang="fr-FR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une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immunité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acquise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Mais,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Certains traitements   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8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</a:t>
            </a:r>
            <a:r>
              <a:rPr lang="fr-FR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libération </a:t>
            </a:r>
            <a:r>
              <a:rPr lang="fr-FR" sz="28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brutale de grande quantité </a:t>
            </a:r>
            <a:r>
              <a:rPr lang="fr-FR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d’Ag, donc une </a:t>
            </a:r>
            <a:r>
              <a:rPr lang="fr-FR" sz="2800" b="1" dirty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grande quantité de complexes </a:t>
            </a:r>
            <a:r>
              <a:rPr lang="fr-FR" sz="28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immuns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fr-FR" sz="28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fr-FR" sz="2800" b="1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8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      Effets   pathogènes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" name="Connecteur droit avec flèche 2"/>
          <p:cNvCxnSpPr/>
          <p:nvPr/>
        </p:nvCxnSpPr>
        <p:spPr>
          <a:xfrm>
            <a:off x="2258084" y="1484784"/>
            <a:ext cx="0" cy="57606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244809" y="3429000"/>
            <a:ext cx="0" cy="57606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2244809" y="4941168"/>
            <a:ext cx="1" cy="792088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Pathogénie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357554" y="500042"/>
            <a:ext cx="3286148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Action antigénique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83191" y="1700808"/>
            <a:ext cx="8429684" cy="2677656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Antigènes L2 et L3 : Les larves sous cutanées (varrons), sont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antigéniquement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différentes des L1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-Si on écrase accidentellement, pour la première fois, un varron, cela peut sensibiliser l’animal, et lors d’un nouvel écrasement ultérieur, chez le même animal, il y a risque d’un choc anaphylactique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5635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Diagnostic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4678" y="500042"/>
            <a:ext cx="3714776" cy="78581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Sur l’animal vivant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3143248"/>
            <a:ext cx="3000396" cy="7143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Signes cliniques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14810" y="3071810"/>
            <a:ext cx="4429156" cy="7143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Données épidémiologiques</a:t>
            </a:r>
            <a:endParaRPr lang="fr-FR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4286256"/>
            <a:ext cx="3286116" cy="193899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Présence des varrons dorsolombaires, qui sont pathognomoniques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714876" y="4000504"/>
            <a:ext cx="3428992" cy="2308324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Voir l’âge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 l’animal (1 à 4 ans)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Caractère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saisonnier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 la maladie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llure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enzootique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, etc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71604" y="1500174"/>
            <a:ext cx="3714776" cy="928694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Diagnostic clinique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3786182" y="2571744"/>
            <a:ext cx="1285884" cy="35719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0800000" flipV="1">
            <a:off x="2571736" y="2571744"/>
            <a:ext cx="1152532" cy="34766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Diagnostic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4678" y="500042"/>
            <a:ext cx="3714776" cy="78581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Sur l’animal vivant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00232" y="1857364"/>
            <a:ext cx="3714776" cy="7143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Diagnostic clinique différentiel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85720" y="2786058"/>
            <a:ext cx="88582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Différencier les varrons des abcès simples, qui ne renferment que du pus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28794" y="4071942"/>
            <a:ext cx="3857652" cy="7143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Diagnostic expérimental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5072074"/>
            <a:ext cx="864396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Diff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rents tests 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rologiques peuvent êtres utilis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s, pr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cocement, avant même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apparition des nodules, ex.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intradermo-r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action,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E.L.I.S.A., etc.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Diagnostic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4678" y="500042"/>
            <a:ext cx="3714776" cy="78581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D. Pot mortem</a:t>
            </a:r>
            <a:endParaRPr lang="fr-FR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285720" y="2214554"/>
            <a:ext cx="850112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En l’absence, de varrons sous cutanés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présence possible de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arves L1 dans l’œsophage, canal rachidien  et dans les muscles.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Présence aussi de trajets intramusculaires, de larves momifiées, dans le tissu conjonctif sous cutané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Pronostic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85720" y="1928802"/>
            <a:ext cx="84296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Le pronostic économique est sérieux en raison des pertes économiques engendrées par cette maladie (voir, le titre : importance de la maladie).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92611" y="1186880"/>
            <a:ext cx="7500990" cy="2246769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Mouches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des régions tempérées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aladie est absente des pays tropicaux, ainsi que de tout l’hémisphère Sud.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On la trouve partout dans l’Europe (France), en Asie, en Amérique, et en Afrique du Nord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-93528" y="123110"/>
            <a:ext cx="5724128" cy="100163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Répartition géographique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76172" y="4908303"/>
            <a:ext cx="7708196" cy="138499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Le bovin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fr-F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e cheval, accidentellement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L’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homme,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très rarement </a:t>
            </a:r>
            <a:endParaRPr kumimoji="0" lang="fr-FR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76172" y="3766078"/>
            <a:ext cx="4467835" cy="959066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Espèces affectées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643050"/>
            <a:ext cx="750095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Vise à: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viter la sortie des varrons sous cutanés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mpêcher la réapparition de nouveaux varrons l’année d’après.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nsecticides systémiques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 début de la mauvaise saison (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l’entrée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à l’étable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pour détruire les larves au début de leur migration,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avant même l’apparition des lésions.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2285992"/>
            <a:ext cx="864396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utilise essentiellement deux types de produits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organophosphor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avermectines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71538" y="1571612"/>
            <a:ext cx="3008196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Traitement précoce</a:t>
            </a:r>
            <a:endParaRPr lang="fr-FR" sz="2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57818" y="1571612"/>
            <a:ext cx="2954655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Destruction des L1</a:t>
            </a:r>
            <a:endParaRPr lang="fr-FR" sz="2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4357686" y="1643050"/>
            <a:ext cx="642942" cy="214314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0" y="357166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251520" y="2655324"/>
            <a:ext cx="8572528" cy="2677656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organophosphor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Trichlorfon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Neguvon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spot 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®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method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24 ml/animal</a:t>
            </a:r>
          </a:p>
          <a:p>
            <a:pPr marL="342900" lvl="0" indent="-34290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Possibilit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utilisation chez la vache laiti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Efficacit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 pas toujours absolue (99%)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donc ne peut être utilis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dans les plans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radication de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hypodermose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183137" y="1214422"/>
            <a:ext cx="8643966" cy="55092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avermectines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ivrmectine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 tr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active).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orme injectable ou bien la pour </a:t>
            </a:r>
            <a:r>
              <a:rPr lang="fr-FR" sz="2400" b="1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on.</a:t>
            </a: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microdoses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1/100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1/200de la dose normale de 0.2 mg/kg, sont encore actives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100%contre les 2 esp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ces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Hypoderma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donne donc une dose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 0.1 ml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quelque soit le poids du bovin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microdoses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sont employ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dans les compagnes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radication du varron, vu leur coup tr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faible, et 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absence de 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sidus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tectables dans la viande et le lait.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NB/ A cette dose, il 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 a aucune activit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sur les ectoparasites et les 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matodes.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328614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428596" y="2000240"/>
            <a:ext cx="8358214" cy="341632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autres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Avermectines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tel que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Doramectine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Moxidectine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ont actives aussi bien 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prophylaxie,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curatif,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contre 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L2 et les L3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NB/ Leur activit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sous forme de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microdoses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pas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montr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Closantel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Efficace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 mg/kg.</a:t>
            </a:r>
            <a:endParaRPr kumimoji="0" lang="fr-FR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4857784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Complications liées au 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8889" y="6472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214282" y="2000240"/>
            <a:ext cx="8143900" cy="341632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Il existe deux types de complications 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précoces et tardives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Précoces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Ils sont de 2 sortes 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Irritation locale dans les 15 mn suivant le traitement percutané, sans gravité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Accidents dus aux propriétés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anticholinéstérasiques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des organophosphorés,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4857784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Complications liées au 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14282" y="1399088"/>
            <a:ext cx="8715404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Syndrome </a:t>
            </a:r>
            <a:r>
              <a:rPr kumimoji="0" lang="fr-FR" sz="2400" b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muscarinique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(Excitation du parasympathique), Larmoiement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Salivation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Jetage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Myosis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Diarrhée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Toux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Dyspnée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Bradycardie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Syndrome nicotinique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(Stimulation des plaques motrices),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contrations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Ataxie,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paralysie.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</a:t>
            </a:r>
            <a:r>
              <a:rPr kumimoji="0" lang="fr-FR" sz="2000" b="0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/ En général, ces troubles sont bénins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42844" y="214290"/>
            <a:ext cx="4857784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Complications liées au traitement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285720" y="1357298"/>
            <a:ext cx="85725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complications tardives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-A l’autopsie, on peut voir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caillots au niveau de la graisse épidurale autour des larves nécrosées.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-La sous muqueuse de l’œsophage est épaissie et congestionnée 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symptômes sont parfois moins marqués 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Tristesse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norexie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Raideur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0" y="214290"/>
            <a:ext cx="4857784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 des complications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85720" y="2285992"/>
            <a:ext cx="81439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L’intoxication aux organophosphorés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est traité à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l’atropine (0.15 mg/kg en IV)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choc anaphylactique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sera combattu par l’emploi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D’anti-inflammatoires 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exp.Phenylbutazone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et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 l’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alphachymotrypsine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injectables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0" y="214290"/>
            <a:ext cx="4857784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Traitement des complications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14282" y="928670"/>
            <a:ext cx="81439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Traitement tardive : Vise les L2 et les L3, sous cutanées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i="1" dirty="0" smtClean="0">
                <a:solidFill>
                  <a:srgbClr val="FFFF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raitement curatif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pratiqué au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printemps(début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d’hiver en Algérie)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Il est moins intéressant, car les dégâts au niveau du cuir et de la viande sont déjà apparus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Faire sortir les larves par différents moyens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mécaniques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(Sparadrap ou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évarronage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manuel),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physico-chimiques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(eau oxygénée),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moyens chimiques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(organophosphorés :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Trichlorfon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à 25%,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Closantel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5 mg/kg en voie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s.c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Ivermectine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en voie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s.c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à raison de 0.2 mg/kg).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43953" y="1843663"/>
            <a:ext cx="8496944" cy="397031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Parasitose à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caractère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sng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enzootique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Elle revêt un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caractère saisonnier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, et apparait en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fin d’automne en Algérie.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Les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animaux réceptifs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sont surtout les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bovins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dont l’âge est compris entre 1 à 3 ans.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Le </a:t>
            </a: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cycle est abortif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chez les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équidés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et les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humains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6" name="Ellipse 5"/>
          <p:cNvSpPr/>
          <p:nvPr/>
        </p:nvSpPr>
        <p:spPr>
          <a:xfrm>
            <a:off x="24964" y="123110"/>
            <a:ext cx="3322900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Epidémiologie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5944" y="1692007"/>
            <a:ext cx="8572560" cy="2677656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lvl="1" algn="justLow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Une carence en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vitamine 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, facilite la pénétration des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L1 par voie cutanée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. </a:t>
            </a:r>
          </a:p>
          <a:p>
            <a:pPr lvl="1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</a:p>
          <a:p>
            <a:pPr lvl="1" algn="justLow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L’infestation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 se fait pendant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les heures ensoleillées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, aux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pâturages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, lors de l’activité des mouches(en plein soleil).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85944" y="158656"/>
            <a:ext cx="3449951" cy="928694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Epidémiologie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1857364"/>
            <a:ext cx="8750206" cy="452431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Embranchement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Arthropodes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Sous embranchement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Mandibulates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Classe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Insectes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Ordre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Diptères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Sous ordre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:Brachycères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Groupe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</a:t>
            </a:r>
            <a:r>
              <a:rPr kumimoji="0" lang="fr-FR" sz="3200" b="1" i="0" u="none" strike="noStrike" cap="none" normalizeH="0" baseline="0" dirty="0" err="1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Cycloraphes</a:t>
            </a:r>
            <a:endParaRPr kumimoji="0" lang="fr-FR" sz="3200" b="1" i="0" u="none" strike="noStrike" cap="none" normalizeH="0" baseline="0" dirty="0" smtClean="0">
              <a:ln>
                <a:noFill/>
              </a:ln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Famille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</a:t>
            </a:r>
            <a:r>
              <a:rPr kumimoji="0" lang="fr-FR" sz="3200" b="1" i="0" u="none" strike="noStrike" cap="none" normalizeH="0" baseline="0" dirty="0" err="1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Oestridés</a:t>
            </a:r>
            <a:endParaRPr kumimoji="0" lang="fr-FR" sz="3200" b="1" i="0" u="none" strike="noStrike" cap="none" normalizeH="0" baseline="0" dirty="0" smtClean="0">
              <a:ln>
                <a:noFill/>
              </a:ln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Genre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 : </a:t>
            </a:r>
            <a:r>
              <a:rPr kumimoji="0" lang="fr-FR" sz="3200" b="1" i="1" u="none" strike="noStrike" cap="none" normalizeH="0" baseline="0" dirty="0" err="1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Hypoderma</a:t>
            </a:r>
            <a:endParaRPr kumimoji="0" lang="fr-FR" sz="3200" b="1" i="0" u="none" strike="noStrike" cap="none" normalizeH="0" baseline="0" dirty="0" smtClean="0">
              <a:ln>
                <a:noFill/>
              </a:ln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Espèces 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fr-FR" sz="3200" b="1" i="1" u="none" strike="noStrike" cap="none" normalizeH="0" baseline="0" dirty="0" err="1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H.bovis</a:t>
            </a:r>
            <a:r>
              <a:rPr kumimoji="0" lang="fr-FR" sz="3200" b="1" i="1" u="none" strike="noStrike" cap="none" normalizeH="0" baseline="0" dirty="0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 et </a:t>
            </a:r>
            <a:r>
              <a:rPr kumimoji="0" lang="fr-FR" sz="3200" b="1" i="1" u="none" strike="noStrike" cap="none" normalizeH="0" baseline="0" dirty="0" err="1" smtClean="0">
                <a:ln>
                  <a:noFill/>
                </a:ln>
                <a:latin typeface="Arial" pitchFamily="34" charset="0"/>
                <a:ea typeface="Times New Roman" pitchFamily="18" charset="0"/>
                <a:cs typeface="Arial" pitchFamily="34" charset="0"/>
              </a:rPr>
              <a:t>H.lineatum</a:t>
            </a:r>
            <a:endParaRPr kumimoji="0" lang="fr-FR" sz="3200" b="1" i="0" u="none" strike="noStrike" cap="none" normalizeH="0" baseline="0" dirty="0" smtClean="0">
              <a:ln>
                <a:noFill/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4282" y="246221"/>
            <a:ext cx="3643338" cy="1143008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Systématique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44210" y="1916832"/>
            <a:ext cx="7572396" cy="440120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Ce sont de grosses mouches (13-15 mm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)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non parasite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; de couleur noire et jaune.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Leurs pièces buccales sont très atrophiées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, donc  ne se nourrissent pas)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Ont une vie très brève (3 à 4 jour), et sont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actives aux heures chaudes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de la journée (vol est impossible quand la température est&lt;18 °C).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Leur vol et bourdonnant, rapide, ne dépassant pas les 15 km.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Calibri" pitchFamily="34" charset="0"/>
              </a:rPr>
              <a:t>Ne rentrent pas dans les étables sombres</a:t>
            </a:r>
            <a:endParaRPr kumimoji="0" lang="fr-FR" sz="2800" b="1" i="0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03198" y="58780"/>
            <a:ext cx="3643338" cy="1000132"/>
          </a:xfrm>
          <a:prstGeom prst="ellipse">
            <a:avLst/>
          </a:prstGeom>
          <a:solidFill>
            <a:schemeClr val="tx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Morphologie</a:t>
            </a:r>
            <a:endParaRPr lang="fr-FR" sz="2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98737" y="1345328"/>
            <a:ext cx="2714644" cy="5715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Mouches adultes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www.tours.inra.fr/urbase/internet/resultats/hypodermose/images/pup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28" y="476672"/>
            <a:ext cx="8835959" cy="559805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7725022" y="0"/>
            <a:ext cx="1418978" cy="246221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fr-FR" sz="1000" dirty="0" smtClean="0">
                <a:solidFill>
                  <a:srgbClr val="FFFF00"/>
                </a:solidFill>
              </a:rPr>
              <a:t>Hypodermose bovine</a:t>
            </a:r>
            <a:endParaRPr lang="fr-FR" sz="1000" dirty="0">
              <a:solidFill>
                <a:srgbClr val="FFFF00"/>
              </a:solidFill>
            </a:endParaRPr>
          </a:p>
        </p:txBody>
      </p:sp>
      <p:sp>
        <p:nvSpPr>
          <p:cNvPr id="4" name="ZoneTexte 5"/>
          <p:cNvSpPr txBox="1"/>
          <p:nvPr/>
        </p:nvSpPr>
        <p:spPr>
          <a:xfrm>
            <a:off x="4354962" y="6545936"/>
            <a:ext cx="4789038" cy="30777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A., </a:t>
            </a:r>
            <a:r>
              <a:rPr lang="fr-FR" sz="1400" dirty="0" smtClean="0"/>
              <a:t>Hypodermose bovine</a:t>
            </a:r>
            <a:r>
              <a:rPr lang="fr-FR" sz="1400" dirty="0" smtClean="0"/>
              <a:t>, 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Élémentaire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972</TotalTime>
  <Words>2022</Words>
  <Application>Microsoft Office PowerPoint</Application>
  <PresentationFormat>Affichage à l'écran (4:3)</PresentationFormat>
  <Paragraphs>479</Paragraphs>
  <Slides>49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49</vt:i4>
      </vt:variant>
    </vt:vector>
  </HeadingPairs>
  <TitlesOfParts>
    <vt:vector size="50" baseType="lpstr">
      <vt:lpstr>Élémentaire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</cp:lastModifiedBy>
  <cp:revision>113</cp:revision>
  <dcterms:created xsi:type="dcterms:W3CDTF">2014-01-07T19:50:59Z</dcterms:created>
  <dcterms:modified xsi:type="dcterms:W3CDTF">2022-11-22T21:19:38Z</dcterms:modified>
</cp:coreProperties>
</file>