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93" r:id="rId5"/>
    <p:sldId id="262" r:id="rId6"/>
    <p:sldId id="263" r:id="rId7"/>
    <p:sldId id="264" r:id="rId8"/>
    <p:sldId id="265" r:id="rId9"/>
    <p:sldId id="309" r:id="rId10"/>
    <p:sldId id="266" r:id="rId11"/>
    <p:sldId id="307" r:id="rId12"/>
    <p:sldId id="294" r:id="rId13"/>
    <p:sldId id="310" r:id="rId14"/>
    <p:sldId id="295" r:id="rId15"/>
    <p:sldId id="296" r:id="rId16"/>
    <p:sldId id="308" r:id="rId17"/>
    <p:sldId id="297" r:id="rId18"/>
    <p:sldId id="267" r:id="rId19"/>
    <p:sldId id="268" r:id="rId20"/>
    <p:sldId id="269" r:id="rId21"/>
    <p:sldId id="271" r:id="rId22"/>
    <p:sldId id="298" r:id="rId23"/>
    <p:sldId id="274" r:id="rId24"/>
    <p:sldId id="312" r:id="rId25"/>
    <p:sldId id="299" r:id="rId26"/>
    <p:sldId id="311" r:id="rId27"/>
    <p:sldId id="277" r:id="rId28"/>
    <p:sldId id="278" r:id="rId29"/>
    <p:sldId id="300" r:id="rId30"/>
    <p:sldId id="279" r:id="rId31"/>
    <p:sldId id="280" r:id="rId32"/>
    <p:sldId id="301" r:id="rId33"/>
    <p:sldId id="303" r:id="rId34"/>
    <p:sldId id="302" r:id="rId35"/>
    <p:sldId id="284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2" autoAdjust="0"/>
    <p:restoredTop sz="94660"/>
  </p:normalViewPr>
  <p:slideViewPr>
    <p:cSldViewPr>
      <p:cViewPr>
        <p:scale>
          <a:sx n="60" d="100"/>
          <a:sy n="60" d="100"/>
        </p:scale>
        <p:origin x="-173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FF8037-FDA9-4200-AB55-674061853E0F}" type="datetimeFigureOut">
              <a:rPr lang="fr-FR" smtClean="0"/>
              <a:pPr/>
              <a:t>07/12/2022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C72AC8-92F5-4606-BD45-F02292F2B5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2714619"/>
            <a:ext cx="6168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 smtClean="0">
                <a:solidFill>
                  <a:srgbClr val="FFFF00"/>
                </a:solidFill>
              </a:rPr>
              <a:t>Gastérophilose</a:t>
            </a:r>
            <a:r>
              <a:rPr lang="fr-FR" sz="4400" b="1" dirty="0" smtClean="0">
                <a:solidFill>
                  <a:srgbClr val="FFFF00"/>
                </a:solidFill>
              </a:rPr>
              <a:t>  équine</a:t>
            </a:r>
            <a:endParaRPr lang="fr-FR" sz="4400" b="1" dirty="0">
              <a:solidFill>
                <a:srgbClr val="FFFF00"/>
              </a:solidFill>
            </a:endParaRPr>
          </a:p>
        </p:txBody>
      </p:sp>
      <p:sp>
        <p:nvSpPr>
          <p:cNvPr id="2" name="AutoShape 2" descr="larve de gastérophile du che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285984" y="1857364"/>
            <a:ext cx="3143272" cy="292895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500166" y="1142984"/>
            <a:ext cx="5072098" cy="46434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 flipH="1">
            <a:off x="571472" y="214290"/>
            <a:ext cx="6786610" cy="62151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4000496" y="3429000"/>
            <a:ext cx="2214578" cy="10001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929058" y="3357564"/>
            <a:ext cx="3429024" cy="714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V="1">
            <a:off x="2357422" y="1857364"/>
            <a:ext cx="3214710" cy="714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286380" y="171448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 extérieur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000496" y="228599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29124" y="27860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Adultes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28" name="Connecteur droit avec flèche 27"/>
          <p:cNvCxnSpPr>
            <a:stCxn id="26" idx="2"/>
          </p:cNvCxnSpPr>
          <p:nvPr/>
        </p:nvCxnSpPr>
        <p:spPr>
          <a:xfrm rot="16200000" flipH="1">
            <a:off x="4879212" y="3307584"/>
            <a:ext cx="457146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714876" y="357187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Œuf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5" name="Connecteur droit avec flèche 34"/>
          <p:cNvCxnSpPr>
            <a:stCxn id="34" idx="2"/>
          </p:cNvCxnSpPr>
          <p:nvPr/>
        </p:nvCxnSpPr>
        <p:spPr>
          <a:xfrm rot="5400000">
            <a:off x="4935261" y="3935137"/>
            <a:ext cx="202172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500562" y="385762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428992" y="600076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Cheval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143372" y="42148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L2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500298" y="307181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 rot="17764803">
            <a:off x="5687548" y="37609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Pelage</a:t>
            </a:r>
            <a:endParaRPr lang="fr-FR" b="1" dirty="0"/>
          </a:p>
        </p:txBody>
      </p:sp>
      <p:sp>
        <p:nvSpPr>
          <p:cNvPr id="54" name="Flèche droite 53"/>
          <p:cNvSpPr/>
          <p:nvPr/>
        </p:nvSpPr>
        <p:spPr>
          <a:xfrm>
            <a:off x="3571868" y="714356"/>
            <a:ext cx="1000132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 droite 54"/>
          <p:cNvSpPr/>
          <p:nvPr/>
        </p:nvSpPr>
        <p:spPr>
          <a:xfrm rot="5400000">
            <a:off x="5394369" y="3223874"/>
            <a:ext cx="1000132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rot="16200000" flipH="1">
            <a:off x="3750463" y="3679033"/>
            <a:ext cx="1928826" cy="14287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6200000" flipH="1">
            <a:off x="2786050" y="4500571"/>
            <a:ext cx="2571770" cy="1428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>
            <a:off x="4578071" y="4280185"/>
            <a:ext cx="202172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10800000">
            <a:off x="3643306" y="4572008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3714744" y="2143116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 rot="18919863">
            <a:off x="5052564" y="463466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Bouche</a:t>
            </a:r>
            <a:endParaRPr lang="fr-FR" b="1" dirty="0"/>
          </a:p>
        </p:txBody>
      </p:sp>
      <p:sp>
        <p:nvSpPr>
          <p:cNvPr id="65" name="ZoneTexte 64"/>
          <p:cNvSpPr txBox="1"/>
          <p:nvPr/>
        </p:nvSpPr>
        <p:spPr>
          <a:xfrm rot="19956237">
            <a:off x="4169627" y="522082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Pharynx</a:t>
            </a:r>
            <a:endParaRPr lang="fr-FR" b="1" dirty="0"/>
          </a:p>
        </p:txBody>
      </p:sp>
      <p:sp>
        <p:nvSpPr>
          <p:cNvPr id="67" name="ZoneTexte 66"/>
          <p:cNvSpPr txBox="1"/>
          <p:nvPr/>
        </p:nvSpPr>
        <p:spPr>
          <a:xfrm rot="16200000">
            <a:off x="1416779" y="313799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Estomac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754151" y="6279611"/>
            <a:ext cx="7850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Schéma du cycle évolutif de </a:t>
            </a:r>
            <a:r>
              <a:rPr lang="fr-FR" sz="1400" b="1" i="1" dirty="0" err="1"/>
              <a:t>Gasérophilus</a:t>
            </a:r>
            <a:r>
              <a:rPr lang="fr-FR" sz="1400" b="1" i="1" dirty="0"/>
              <a:t> </a:t>
            </a:r>
            <a:r>
              <a:rPr lang="fr-FR" sz="1400" b="1" i="1" dirty="0" err="1"/>
              <a:t>intestinalis</a:t>
            </a:r>
            <a:r>
              <a:rPr lang="fr-FR" sz="1400" b="1" i="1" dirty="0"/>
              <a:t> (</a:t>
            </a:r>
            <a:r>
              <a:rPr lang="fr-FR" sz="1400" b="1" i="1" dirty="0" err="1"/>
              <a:t>Chermette</a:t>
            </a:r>
            <a:r>
              <a:rPr lang="fr-FR" sz="1400" b="1" i="1" dirty="0"/>
              <a:t> et </a:t>
            </a:r>
            <a:r>
              <a:rPr lang="fr-FR" sz="1400" b="1" i="1" dirty="0" err="1"/>
              <a:t>J.Buissiéras</a:t>
            </a:r>
            <a:r>
              <a:rPr lang="fr-FR" sz="1400" b="1" i="1" dirty="0"/>
              <a:t>, </a:t>
            </a:r>
            <a:r>
              <a:rPr lang="fr-FR" b="1" i="1" dirty="0"/>
              <a:t>1995)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31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285984" y="1857364"/>
            <a:ext cx="3143272" cy="292895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000496" y="3429000"/>
            <a:ext cx="2214578" cy="10001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286380" y="171448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 extérieur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000496" y="228599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29124" y="27860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Adultes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28" name="Connecteur droit avec flèche 27"/>
          <p:cNvCxnSpPr>
            <a:stCxn id="26" idx="2"/>
          </p:cNvCxnSpPr>
          <p:nvPr/>
        </p:nvCxnSpPr>
        <p:spPr>
          <a:xfrm rot="16200000" flipH="1">
            <a:off x="4879212" y="3307584"/>
            <a:ext cx="457146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714876" y="357187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Œuf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5" name="Connecteur droit avec flèche 34"/>
          <p:cNvCxnSpPr>
            <a:stCxn id="34" idx="2"/>
          </p:cNvCxnSpPr>
          <p:nvPr/>
        </p:nvCxnSpPr>
        <p:spPr>
          <a:xfrm rot="5400000">
            <a:off x="4935261" y="3935137"/>
            <a:ext cx="202172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500562" y="385762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143372" y="42148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L2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500298" y="307181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 rot="17764803">
            <a:off x="5687548" y="37609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Pelage</a:t>
            </a:r>
            <a:endParaRPr lang="fr-FR" b="1" dirty="0"/>
          </a:p>
        </p:txBody>
      </p:sp>
      <p:sp>
        <p:nvSpPr>
          <p:cNvPr id="55" name="Flèche droite 54"/>
          <p:cNvSpPr/>
          <p:nvPr/>
        </p:nvSpPr>
        <p:spPr>
          <a:xfrm rot="5400000">
            <a:off x="5394369" y="3223874"/>
            <a:ext cx="1000132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rot="5400000">
            <a:off x="4578071" y="4280185"/>
            <a:ext cx="202172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10800000">
            <a:off x="3643306" y="4572008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3714744" y="2143116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 rot="16200000">
            <a:off x="1416779" y="313799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Estomac</a:t>
            </a:r>
            <a:endParaRPr lang="fr-FR" b="1" dirty="0"/>
          </a:p>
        </p:txBody>
      </p:sp>
      <p:pic>
        <p:nvPicPr>
          <p:cNvPr id="31" name="Image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1242"/>
            <a:ext cx="7602638" cy="5126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2226" y="5978237"/>
            <a:ext cx="64291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https://www.esccap.fr/parasites-gastro-intestinaux-cheval/gasterophilose-cheval-gasterophiles.html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262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1285860"/>
            <a:ext cx="8215370" cy="5201424"/>
          </a:xfrm>
          <a:prstGeom prst="rect">
            <a:avLst/>
          </a:prstGeom>
          <a:solidFill>
            <a:srgbClr val="FFFFFF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cycle est 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monoxène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diphasique.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Pendant la saison estivale les mouches voltigent autour des équidés séjournant sur les prairies, durant les heures les plus chaudes de la journée.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Après l'accouplement, qui a lieu dès l'émergence des adultes de leurs pupes, les femelles pondent leurs œufs, un à un sur l'extrémité des poils des chevaux (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à l'exception de G.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pecorum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Sans se poser sur l'animal, chaque femelle pond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400 à 1000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œufs et qui sont solidement fixés sur le poil grâce à un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enduit visqueux qui se dessèche rapidement.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lieu de ponte diffère selon les espèces. Voir tableau1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0" y="214290"/>
            <a:ext cx="3643338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Cycle biologique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358" y="39507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1358" y="39507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60241"/>
              </p:ext>
            </p:extLst>
          </p:nvPr>
        </p:nvGraphicFramePr>
        <p:xfrm>
          <a:off x="107504" y="1268761"/>
          <a:ext cx="8733657" cy="4999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219"/>
                <a:gridCol w="2911219"/>
                <a:gridCol w="2911219"/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Lieu de ponte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Localisation dans le tube digestif 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G.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  <a:effectLst/>
                        </a:rPr>
                        <a:t>intestinalis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(=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  <a:effectLst/>
                        </a:rPr>
                        <a:t>G.equi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Membres antérieurs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Poitrail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Bouche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Estomac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3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G.nasalis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(=G.veterinus)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=G.duodenalis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Auge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Ligne inferieure 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l’encolure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Bouche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Pylore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Duodénum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3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G.haemorrhoidalis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Naseaux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Lèvres (lèvre supérieure)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Bouche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Estomac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rectum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G. inermis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Joues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Bouche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Rectum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G. pecorum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Sur les végétaux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Estomac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29140"/>
            <a:ext cx="8928992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Tableau des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principales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ces du genre </a:t>
            </a:r>
            <a:r>
              <a:rPr kumimoji="0" lang="fr-FR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Gasterophilus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leurs lieus de ponte et leurs localisations dans le tube digestif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0022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214290"/>
            <a:ext cx="3643338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Cycle biologique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358" y="39507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1147282"/>
            <a:ext cx="8215338" cy="5262979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L1 se forme dans l’œuf en 4 à 5 jours ; elle sort de ce dernier, sous l'action de la chaleur et de l'humidité ou quand l'animal se lèche ou se mordille (action des dents et de la langue).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Après éclosion,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passe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dans la bouche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s’enfonce  dans la muqueuse linguale (partie supérieure).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Elle creuse des tunnels, suite à des enzymes, y séjournent jusqu’’à atteindre la taille de 1 à 4 mm.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passe ensuite dans la gencive, ou elle y creuse une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poche(en arrière des molaires supérieures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).A ce stade, on assiste à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mue de la L1, en L2.</a:t>
            </a:r>
          </a:p>
        </p:txBody>
      </p:sp>
      <p:sp>
        <p:nvSpPr>
          <p:cNvPr id="7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85720" y="357166"/>
            <a:ext cx="3643338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Cycle biologique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358" y="39507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1772816"/>
            <a:ext cx="8215338" cy="4154984"/>
          </a:xfrm>
          <a:prstGeom prst="rect">
            <a:avLst/>
          </a:prstGeom>
          <a:solidFill>
            <a:schemeClr val="tx1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reste un moment, fixée à la racine de la langue, puis gagne l’estomac ou elle se fixe au cul de sac gauche, de ce dernier,  atteint sa taille maximale (16 mm), pour muer en L3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L3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 développe dans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l’estomac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pendant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mois,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puis à l’arrivée de l’été, se détache, et gagne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’extérieur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 les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crottins.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L3 s’enfonce dans le sol, forme la pupe, en 5 à 6 jours et donne, après environ un mois une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mouche.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85720" y="357166"/>
            <a:ext cx="3643338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Cycle biologique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358" y="39507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1772816"/>
            <a:ext cx="8215338" cy="4154984"/>
          </a:xfrm>
          <a:prstGeom prst="rect">
            <a:avLst/>
          </a:prstGeom>
          <a:solidFill>
            <a:schemeClr val="tx1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reste un moment, fixée à la racine de la langue, puis gagne l’estomac ou elle se fixe au cul de sac gauche, de ce dernier,  atteint sa taille maximale (16 mm), pour muer en L3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L3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 développe dans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l’estomac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pendant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mois,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puis à l’arrivée de l’été, se détache, et gagne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’extérieur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 les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crottins.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L3 s’enfonce dans le sol, forme la pupe, en 5 à 6 jours et donne, après environ un mois une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mouche.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1765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214290"/>
            <a:ext cx="3071834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Epidémiologie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20" y="1357298"/>
            <a:ext cx="84296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Maladie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enzootique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Maladie cosmopolite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atteignant les animaux aux pâturages.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sources de parasites sont uniquement 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infest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gast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rophiles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sont des parasites sp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cifiques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causes favorisantes sont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levage en plein air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Manque de pon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Couleur de la robe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mouches sont attir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 par les couleurs fonc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214290"/>
            <a:ext cx="6786578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Etude clinique et lésionnelle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4282" y="1214422"/>
            <a:ext cx="364333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Symptômes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2643182"/>
            <a:ext cx="385765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Troubles dus aux mouches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876"/>
            <a:ext cx="664370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Blessures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dues au fil de fer barbelé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Chute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dans les ravins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Chute de la production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Avortements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possibles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500562" y="2500306"/>
            <a:ext cx="4143404" cy="857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Course de chaleur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143372" y="2786058"/>
            <a:ext cx="285752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5022" y="0"/>
            <a:ext cx="1418978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Hypodermose bovine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4282" y="285728"/>
            <a:ext cx="364333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Symptômes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2714620"/>
            <a:ext cx="385765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Symptômes  au niveau des joues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786314" y="2428868"/>
            <a:ext cx="4143404" cy="15716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Myase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cutanée, due à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G. </a:t>
            </a:r>
            <a:r>
              <a:rPr lang="fr-FR" sz="20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inermis</a:t>
            </a:r>
            <a:endParaRPr lang="fr-FR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4143372" y="3071810"/>
            <a:ext cx="571504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285720" y="571480"/>
            <a:ext cx="2357454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Définition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14282" y="4429132"/>
            <a:ext cx="2357454" cy="785818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ynonyme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2138080"/>
            <a:ext cx="78581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Myase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digestive des équidés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au développement dans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cavité buccale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l’estomac, le duodénum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ou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rectum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de larves parasites obligatoires de diptères, brachycères, du genre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Gasterophilus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5786454"/>
            <a:ext cx="6819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Improprement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appelés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œstres des équidés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14282" y="428604"/>
            <a:ext cx="364333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Symptômes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2571744"/>
            <a:ext cx="3857652" cy="92869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Localisation des larves au niveau de l’</a:t>
            </a:r>
            <a:r>
              <a:rPr lang="fr-F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eosophage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000628" y="2143116"/>
            <a:ext cx="3857620" cy="1714512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Surtout avec </a:t>
            </a:r>
            <a:r>
              <a:rPr lang="fr-F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G. </a:t>
            </a:r>
            <a:r>
              <a:rPr lang="fr-FR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pecorum</a:t>
            </a:r>
            <a:endParaRPr lang="fr-FR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4071934" y="2928934"/>
            <a:ext cx="857256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14282" y="4572008"/>
            <a:ext cx="73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 respiratoires , avec risques d’asphyxie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14282" y="0"/>
            <a:ext cx="364333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Symptômes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072066" y="1000108"/>
            <a:ext cx="3643338" cy="13573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 signes apparaissent en Automne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4214810" y="1571612"/>
            <a:ext cx="500066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428868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Inappétence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 ; appétit capricieux.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Nausées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au moment des repas.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Coliques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à répétition, au printemps.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Complication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possibles mais rares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Perforation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l’estomac et de l’intestin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entrainant une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péritonite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Hémorragie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par rupture de l’artère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épiploique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7158" y="1071546"/>
            <a:ext cx="3857652" cy="1143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Localisation des larves au niveau de l’estomac et duodénum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14282" y="214290"/>
            <a:ext cx="364333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Symptômes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072066" y="1500174"/>
            <a:ext cx="3643338" cy="13573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surtout </a:t>
            </a:r>
            <a:r>
              <a:rPr lang="fr-FR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vec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G.hemorrhoidalis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et G. </a:t>
            </a:r>
            <a:r>
              <a:rPr lang="fr-FR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inermis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4357686" y="2071678"/>
            <a:ext cx="500066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20" y="3143248"/>
            <a:ext cx="7072330" cy="30469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Epreintes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Prolapsus rectal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résence de larves vertes  visibles à l’anus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NB/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Pour toutes les espèces, on assiste à la sortie des larves et leur présence dans les crottins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1500174"/>
            <a:ext cx="3857652" cy="1143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Localisation des larves au niveau du rectum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0"/>
            <a:ext cx="3643338" cy="857256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 lésions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28596" y="1050340"/>
            <a:ext cx="2786082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 niveau de l’estomac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 rot="21102987">
            <a:off x="2934259" y="656769"/>
            <a:ext cx="3281232" cy="13033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bg1"/>
                </a:solidFill>
              </a:rPr>
              <a:t>G. </a:t>
            </a:r>
            <a:r>
              <a:rPr lang="fr-FR" sz="2000" b="1" i="1" dirty="0" err="1" smtClean="0">
                <a:solidFill>
                  <a:schemeClr val="bg1"/>
                </a:solidFill>
              </a:rPr>
              <a:t>Intestinalis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000" b="1" i="1" dirty="0" smtClean="0">
                <a:solidFill>
                  <a:schemeClr val="bg1"/>
                </a:solidFill>
              </a:rPr>
              <a:t>G. </a:t>
            </a:r>
            <a:r>
              <a:rPr lang="fr-FR" sz="2000" b="1" i="1" dirty="0" err="1" smtClean="0">
                <a:solidFill>
                  <a:schemeClr val="bg1"/>
                </a:solidFill>
              </a:rPr>
              <a:t>hemorrhoidalis</a:t>
            </a:r>
            <a:endParaRPr lang="fr-FR" sz="2000" b="1" i="1" dirty="0">
              <a:solidFill>
                <a:schemeClr val="bg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2223908"/>
            <a:ext cx="8215338" cy="415498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Gastrite scléreuse hypertrophique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Estomac atrophié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(50%), paroi épaissie (10 fois son volume), Aspect cartonné.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Les larves se trouvent en bouquets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fixés sur la muqueuse gastrique(en 100aine) sur le cul de sac gauche de l’estomac.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Ulcération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 à 4 mm de diamètre), à l’endroit ou se sont détachées les larves.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0"/>
            <a:ext cx="3643338" cy="857256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 lésions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98" y="857256"/>
            <a:ext cx="6840760" cy="5380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9512" y="621137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https://www.esccap.fr/parasites-gastro-intestinaux-cheval/gasterophilose-cheval-gasterophiles.html</a:t>
            </a:r>
          </a:p>
          <a:p>
            <a:r>
              <a:rPr lang="fr-FR" dirty="0"/>
              <a:t> 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546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0"/>
            <a:ext cx="3643338" cy="857256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 lésions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28596" y="1357298"/>
            <a:ext cx="2786082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 niveau de l’estomac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 rot="21102987">
            <a:off x="2932255" y="799609"/>
            <a:ext cx="3665572" cy="13033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bg1"/>
                </a:solidFill>
              </a:rPr>
              <a:t>G. </a:t>
            </a:r>
            <a:r>
              <a:rPr lang="fr-FR" sz="2000" b="1" i="1" dirty="0" err="1" smtClean="0">
                <a:solidFill>
                  <a:schemeClr val="bg1"/>
                </a:solidFill>
              </a:rPr>
              <a:t>Intestinalis</a:t>
            </a:r>
            <a:endParaRPr lang="fr-FR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i="1" dirty="0" smtClean="0">
                <a:solidFill>
                  <a:schemeClr val="bg1"/>
                </a:solidFill>
              </a:rPr>
              <a:t>G. </a:t>
            </a:r>
            <a:r>
              <a:rPr lang="fr-FR" sz="2000" b="1" i="1" dirty="0" err="1" smtClean="0">
                <a:solidFill>
                  <a:schemeClr val="bg1"/>
                </a:solidFill>
              </a:rPr>
              <a:t>haemorrhoidalis</a:t>
            </a:r>
            <a:endParaRPr lang="fr-FR" sz="2000" b="1" i="1" dirty="0">
              <a:solidFill>
                <a:schemeClr val="bg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3000372"/>
            <a:ext cx="8215338" cy="30469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Gastrite scl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reuse hypertrophique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entour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bourrelet 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actionnel.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aspect 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nid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abeilles.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NB/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perforation du tube digestif, sont rares, mais les  pseudo perforations sont possibles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0"/>
            <a:ext cx="3643338" cy="857256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 lésions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28596" y="1357298"/>
            <a:ext cx="2786082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 niveau de l’estomac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 rot="21102987">
            <a:off x="2932255" y="799609"/>
            <a:ext cx="3665572" cy="13033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bg1"/>
                </a:solidFill>
              </a:rPr>
              <a:t>G. </a:t>
            </a:r>
            <a:r>
              <a:rPr lang="fr-FR" sz="2000" b="1" i="1" dirty="0" err="1" smtClean="0">
                <a:solidFill>
                  <a:schemeClr val="bg1"/>
                </a:solidFill>
              </a:rPr>
              <a:t>Intestinalis</a:t>
            </a:r>
            <a:endParaRPr lang="fr-FR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i="1" dirty="0" smtClean="0">
                <a:solidFill>
                  <a:schemeClr val="bg1"/>
                </a:solidFill>
              </a:rPr>
              <a:t>G. </a:t>
            </a:r>
            <a:r>
              <a:rPr lang="fr-FR" sz="2000" b="1" i="1" dirty="0" err="1" smtClean="0">
                <a:solidFill>
                  <a:schemeClr val="bg1"/>
                </a:solidFill>
              </a:rPr>
              <a:t>haemorrhoidalis</a:t>
            </a:r>
            <a:endParaRPr lang="fr-FR" sz="2000" b="1" i="1" dirty="0">
              <a:solidFill>
                <a:schemeClr val="bg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3000372"/>
            <a:ext cx="8215338" cy="30469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Gastrite scl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reuse hypertrophique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entour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bourrelet 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actionnel.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aspect 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nid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abeilles.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NB/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perforation du tube digestif, sont rares, mais les  pseudo perforations sont possibles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247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Pathogénie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1928802"/>
            <a:ext cx="385765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mécanique et irritative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3071810"/>
            <a:ext cx="385765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spoliatrice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4143380"/>
            <a:ext cx="385765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toxique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5214950"/>
            <a:ext cx="385765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inoculatrice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14282" y="1428736"/>
            <a:ext cx="385765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mécanique et irritative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Pathogénie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2143116"/>
            <a:ext cx="7715272" cy="37856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Possibilité de l’obstruction du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Pharynx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L’œsophage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Duodénum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d’où parfois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14282" y="1285860"/>
            <a:ext cx="385765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mécanique et irritative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Pathogénie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12830" y="1857364"/>
            <a:ext cx="7715272" cy="452431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Parfois, troubles de la: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Réplétion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idange gastrique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4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coulement des sucs biliaires et pancréatiques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Irritation des muqueuses par les épines des larves, entrainant des inflammations chroniques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5022" y="0"/>
            <a:ext cx="1418978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Hypodermose bovine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214282" y="571480"/>
            <a:ext cx="3857652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Espèces affectées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2285992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Tous les équidés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chevaux, poneys, ânes, mulets, zèbres, etc.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Occasionnellement</a:t>
            </a:r>
          </a:p>
          <a:p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G.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été observé chez </a:t>
            </a:r>
            <a:r>
              <a:rPr lang="fr-F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chien </a:t>
            </a:r>
          </a:p>
          <a:p>
            <a:pPr>
              <a:buFont typeface="Wingdings" pitchFamily="2" charset="2"/>
              <a:buChar char="q"/>
            </a:pPr>
            <a:endParaRPr lang="fr-FR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G.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pecorum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chez </a:t>
            </a:r>
            <a:r>
              <a:rPr lang="fr-F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lapin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G.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G.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haemorrhoidalis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Les tous premiers stades larvaires) ont été signalés chez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fr-F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'homme</a:t>
            </a:r>
            <a:endParaRPr lang="fr-F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Pathogénie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1928802"/>
            <a:ext cx="364333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 spoliatrice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3000372"/>
            <a:ext cx="7929618" cy="193899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Importante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car les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gastérophiles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sont: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Hématophages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secrètent des substances anticoagulantes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1358" y="110945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Pathogénie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500042"/>
            <a:ext cx="328614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toxique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1785926"/>
            <a:ext cx="8501090" cy="83099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Elle est exercée par l’action des produits du métabolisme des larves</a:t>
            </a:r>
            <a:endParaRPr kumimoji="0" lang="fr-FR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357554" y="3071810"/>
            <a:ext cx="328614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inoculatrice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34" y="4214818"/>
            <a:ext cx="2600392" cy="73866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Elle semble faible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Diagnostic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214290"/>
            <a:ext cx="3714776" cy="78581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Sur l’animal vivant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14488"/>
            <a:ext cx="3000396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Signes cliniques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1604" y="1214422"/>
            <a:ext cx="3714776" cy="571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Diagnostic clinique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2643182"/>
            <a:ext cx="8572560" cy="341632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Difficile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pas de signes pathognomoniques,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sauf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l’existence des larves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L3 dans les crottins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, à la fin du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printemps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Suspicion à la vue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 symptômes digestifs chroniques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, tel que(le </a:t>
            </a:r>
            <a:r>
              <a:rPr kumimoji="0" lang="fr-FR" sz="2400" i="0" u="sng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bâillement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, les </a:t>
            </a:r>
            <a:r>
              <a:rPr kumimoji="0" lang="fr-FR" sz="2400" i="0" u="sng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nausées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survenant au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printemps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fr-FR" sz="240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 œufs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kumimoji="0" lang="fr-FR" sz="2400" i="0" u="none" strike="noStrike" cap="none" normalizeH="0" baseline="0" dirty="0" err="1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gastérophiles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sur le pelage durant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saison estivale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fr-FR" sz="240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Diagnostic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500042"/>
            <a:ext cx="3714776" cy="78581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Sur l’animal vivant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143116"/>
            <a:ext cx="4429156" cy="714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Données épidémiologiques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41505" y="3140968"/>
            <a:ext cx="7072362" cy="295465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Voir l’âge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l’animal (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animaux de tout âge)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Caractère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saisonnie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la maladie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llure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enzootique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Animaux </a:t>
            </a: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sortant sur les pâturages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8860" y="1428736"/>
            <a:ext cx="3714776" cy="71438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Diagnostic clinique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Diagnostic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500042"/>
            <a:ext cx="3714776" cy="78581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Sur l’animal vivant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1428736"/>
            <a:ext cx="3714776" cy="714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Diagnostic clinique différentiel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356" y="5214950"/>
            <a:ext cx="3857652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Diagnostic expérimental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57158" y="2285992"/>
            <a:ext cx="8429684" cy="267765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Différencier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es œufs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kumimoji="0" lang="fr-FR" sz="2400" i="0" u="none" strike="noStrike" cap="none" normalizeH="0" baseline="0" dirty="0" err="1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gastérophiles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sont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striés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Les lentes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de poux sont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ponctué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s et nettement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blancs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Par ailleurs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l'infestation par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les poux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est plus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fréquente en hiver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Celle des </a:t>
            </a:r>
            <a:r>
              <a:rPr lang="fr-FR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gastérophiles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et plutôt </a:t>
            </a: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été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14282" y="6000768"/>
            <a:ext cx="5905784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n’existe pas de diagnostic sérologique</a:t>
            </a:r>
            <a:endParaRPr kumimoji="0" lang="fr-FR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Diagnostic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500042"/>
            <a:ext cx="3714776" cy="78581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Pot mortem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43116"/>
            <a:ext cx="8358246" cy="83099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Observation des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larves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des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lésion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au niveau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 tube digestif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8596" y="3357562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Pronostic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4857760"/>
            <a:ext cx="8429684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Il est </a:t>
            </a: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souvent bénin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sauf dans le cas de fortes infestations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Traitement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1357298"/>
            <a:ext cx="8286776" cy="452431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organophosphorés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Dichlorphos,seul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à raison de 40 mg/kg  (renouveler le traitement après 4 semaines)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Dichlorphos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associé à un anthelminthique, tel que 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mébendazol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fébantel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Les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avermectines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L'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Ivermectine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à 0.2mg/kg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Moxidectine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à 0.4mg/kg) sont également actifs sur les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Gastérophiles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Traitement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2428868"/>
            <a:ext cx="8286776" cy="341632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NB/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Moxidectine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est active sur les formes L2 et L3 de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equi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de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nasalis</a:t>
            </a:r>
            <a:endParaRPr lang="fr-F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'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Ivermectine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est active vis-à-vis de tous les stades larvaires des différentes espèces de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Gastérophiles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L'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Ivermectine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peut être administrée chez les poulains dès le jeune âge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42844" y="214290"/>
            <a:ext cx="328614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Prophylaxie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85720" y="1303367"/>
            <a:ext cx="8358246" cy="452431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Traiter en fin d’automne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(novembre) les chevaux de façon à stopper l'évolution des larves L3 et d'empêcher ainsi l'apparition de nouvelles générations de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Gastérophiles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l'été suivant.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Effectuer des brossages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quotidiens du pelage pour éliminer les œufs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Peigner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les poils avec un peigne fin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Appliquer localement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 lotions insecticides.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dirty="0" smtClean="0">
                <a:solidFill>
                  <a:srgbClr val="FFFF00"/>
                </a:solidFill>
              </a:rPr>
              <a:t>Laver </a:t>
            </a:r>
            <a:r>
              <a:rPr lang="fr-FR" sz="2400" dirty="0">
                <a:solidFill>
                  <a:srgbClr val="FFFF00"/>
                </a:solidFill>
              </a:rPr>
              <a:t>le pelage </a:t>
            </a:r>
            <a:r>
              <a:rPr lang="fr-FR" sz="2400" dirty="0"/>
              <a:t>avec un insecticide dilué dans de l'eau chaude.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285728"/>
            <a:ext cx="4929222" cy="857256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Répartition géographique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428736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Parasite cosmopolite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rencontré très fréquemment en Europe et Amérique du Nord (</a:t>
            </a:r>
            <a:r>
              <a:rPr lang="fr-FR" sz="2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G. </a:t>
            </a:r>
            <a:r>
              <a:rPr lang="fr-FR" sz="24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equi</a:t>
            </a:r>
            <a:r>
              <a:rPr lang="fr-FR" sz="2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G .</a:t>
            </a:r>
            <a:r>
              <a:rPr lang="fr-FR" sz="24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haemorrhoidalis</a:t>
            </a:r>
            <a:r>
              <a:rPr lang="fr-FR" sz="2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G. </a:t>
            </a:r>
            <a:r>
              <a:rPr lang="fr-FR" sz="24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nasalis</a:t>
            </a:r>
            <a:r>
              <a:rPr lang="fr-FR" sz="2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2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G. </a:t>
            </a:r>
            <a:r>
              <a:rPr lang="fr-FR" sz="24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inermis</a:t>
            </a:r>
            <a:r>
              <a:rPr lang="fr-FR" sz="2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). G.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pecorum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est rencontré en Europe centrale et orientale, en Asie mineure et en Afriqu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442913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C’est une parasitose assez fréquente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 Dans les pays d'Europe et d'Amérique du Nord, la prévalence est très élevée, de l'ordre de 30 à 60% des équidés sont infestés à chaque saison. 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400" b="1" dirty="0" smtClean="0">
                <a:latin typeface="Arial" pitchFamily="34" charset="0"/>
                <a:cs typeface="Arial" pitchFamily="34" charset="0"/>
              </a:rPr>
            </a:b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85720" y="3286124"/>
            <a:ext cx="3071834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Importance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376026"/>
            <a:ext cx="87154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Embranchement : Arthropodes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Sous embranchements :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Mandiulates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Classe : Insectes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Ordre : Diptères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Sous ordre :Brachycères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Groupe :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Cycloraphes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Famille :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Gastérophilidés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Genre :</a:t>
            </a:r>
            <a:r>
              <a:rPr kumimoji="0" lang="fr-FR" sz="32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Gastérophilus</a:t>
            </a:r>
            <a:endParaRPr kumimoji="0" lang="fr-FR" sz="320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kumimoji="0" lang="fr-FR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Espèces </a:t>
            </a:r>
            <a:r>
              <a:rPr lang="fr-FR" sz="3200" i="1" dirty="0" smtClean="0"/>
              <a:t> G. </a:t>
            </a:r>
            <a:r>
              <a:rPr lang="fr-FR" sz="3200" i="1" dirty="0" err="1" smtClean="0"/>
              <a:t>intestinalis</a:t>
            </a:r>
            <a:r>
              <a:rPr lang="fr-FR" sz="3200" i="1" dirty="0" smtClean="0"/>
              <a:t> ; G. </a:t>
            </a:r>
            <a:r>
              <a:rPr lang="fr-FR" sz="3200" i="1" dirty="0" err="1" smtClean="0"/>
              <a:t>nasalis</a:t>
            </a:r>
            <a:r>
              <a:rPr lang="fr-FR" sz="3200" i="1" dirty="0" smtClean="0"/>
              <a:t> ; G. </a:t>
            </a:r>
            <a:r>
              <a:rPr lang="fr-FR" sz="3200" i="1" dirty="0" err="1" smtClean="0"/>
              <a:t>haemorrhoidalis</a:t>
            </a:r>
            <a:r>
              <a:rPr lang="fr-FR" sz="3200" i="1" dirty="0" smtClean="0"/>
              <a:t> ; G. </a:t>
            </a:r>
            <a:r>
              <a:rPr lang="fr-FR" sz="3200" i="1" dirty="0" err="1" smtClean="0"/>
              <a:t>inermis</a:t>
            </a:r>
            <a:r>
              <a:rPr lang="fr-FR" sz="3200" i="1" dirty="0" smtClean="0"/>
              <a:t> ; G. </a:t>
            </a:r>
            <a:r>
              <a:rPr lang="fr-FR" sz="3200" i="1" dirty="0" err="1" smtClean="0"/>
              <a:t>pecorum</a:t>
            </a:r>
            <a:endParaRPr lang="fr-FR" sz="3200" dirty="0" smtClean="0"/>
          </a:p>
          <a:p>
            <a:endParaRPr kumimoji="0" lang="fr-FR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0" y="153214"/>
            <a:ext cx="3643338" cy="1143008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Systématique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123110"/>
            <a:ext cx="3643338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Morphologie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74498" y="1539713"/>
            <a:ext cx="2714644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Mouches adultes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4498" y="2667970"/>
            <a:ext cx="8429652" cy="341632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Les mouches adultes sont assez grosses et velues (taille allant de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12 à 18 mm),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les autres espèces sont plus petites.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Les ailes claires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Possèdent une bande  sombre  sur le corps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Les pièces buccales sont très atrophiées, donc ne se nourrissent pas</a:t>
            </a:r>
            <a:endParaRPr kumimoji="0" lang="fr-FR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pic>
        <p:nvPicPr>
          <p:cNvPr id="8" name="Picture 2" descr="Gasterophilus intestinalis pinned female - Harbridge Farm,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0"/>
            <a:ext cx="3477765" cy="26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0" y="0"/>
            <a:ext cx="3643338" cy="7857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Morphologie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785794"/>
            <a:ext cx="2357422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Œufs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14282" y="2321460"/>
            <a:ext cx="1857388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4282" y="4469520"/>
            <a:ext cx="1857388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L2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408031"/>
            <a:ext cx="8715436" cy="85725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Mesurent,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mm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sont coniques, operculés, et sont fixés aux poils par une substance adhésive.</a:t>
            </a:r>
            <a:endParaRPr kumimoji="0" lang="fr-FR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2899860"/>
            <a:ext cx="8572560" cy="156966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Ces larves se forment dans l’œuf, et mesurent de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à 4 mm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; Elles sortent de l’œuf par traumatisme causé par les dents et la langue lors du léchage, ainsi que sous l’effet de la chaleur  de l’humidité de la salive.</a:t>
            </a:r>
            <a:endParaRPr kumimoji="0" lang="fr-FR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5229200"/>
            <a:ext cx="8572560" cy="12003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Mesurent 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 5 mm à 7 mm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de couleur rouge, uniforme (Présence d’hémoglobine)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Elle atteint les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16 mm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à la fin de la croissance. </a:t>
            </a:r>
            <a:endParaRPr kumimoji="0" lang="fr-FR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214290"/>
            <a:ext cx="3643338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Morphologie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1428736"/>
            <a:ext cx="1857388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214554"/>
            <a:ext cx="8715404" cy="415498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 début,</a:t>
            </a:r>
            <a:r>
              <a:rPr kumimoji="0" lang="fr-FR" sz="24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lle est cylindrique et rose vif, et mesure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20x8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Elle est constituée de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segments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(11 uniquement sont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visibles),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 12</a:t>
            </a:r>
            <a:r>
              <a:rPr kumimoji="0" lang="fr-FR" sz="240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ème 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segment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 rétracté dans le 11</a:t>
            </a:r>
            <a:r>
              <a:rPr kumimoji="0" lang="fr-FR" sz="240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ème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et porte les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fentes stigmatiques.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Elle possède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paires de crochets buccaux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qui lui permettent de se fixer à la muqueuse du cul de sac gauche de l’estomac.</a:t>
            </a:r>
            <a:endParaRPr kumimoji="0" lang="fr-FR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1257"/>
            <a:ext cx="1232702" cy="2060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117621"/>
            <a:ext cx="3643338" cy="928694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Morphologie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474979" y="5989967"/>
            <a:ext cx="1857388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1358" y="0"/>
            <a:ext cx="1452642" cy="24622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</a:rPr>
              <a:t>Gastérophilose équine</a:t>
            </a:r>
            <a:endParaRPr lang="fr-FR" sz="1000" dirty="0">
              <a:solidFill>
                <a:srgbClr val="FFFF0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148062"/>
            <a:ext cx="2952329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5"/>
          <p:cNvSpPr txBox="1"/>
          <p:nvPr/>
        </p:nvSpPr>
        <p:spPr>
          <a:xfrm>
            <a:off x="3909782" y="6596479"/>
            <a:ext cx="523421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TITI A</a:t>
            </a:r>
            <a:r>
              <a:rPr lang="fr-FR" sz="1400" dirty="0" smtClean="0"/>
              <a:t>.,</a:t>
            </a:r>
            <a:r>
              <a:rPr lang="fr-FR" sz="1400" dirty="0" err="1" smtClean="0"/>
              <a:t>Gastérophylose</a:t>
            </a:r>
            <a:r>
              <a:rPr lang="fr-FR" sz="1400" dirty="0" smtClean="0"/>
              <a:t> équine , </a:t>
            </a: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  D.V, 2022-/2023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158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2034</Words>
  <Application>Microsoft Office PowerPoint</Application>
  <PresentationFormat>Affichage à l'écran (4:3)</PresentationFormat>
  <Paragraphs>408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ms</cp:lastModifiedBy>
  <cp:revision>125</cp:revision>
  <dcterms:created xsi:type="dcterms:W3CDTF">2014-01-07T19:50:59Z</dcterms:created>
  <dcterms:modified xsi:type="dcterms:W3CDTF">2022-12-07T20:44:10Z</dcterms:modified>
</cp:coreProperties>
</file>