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5072" y="61341"/>
            <a:ext cx="7013854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53" y="17475"/>
            <a:ext cx="8854693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391" y="2524455"/>
            <a:ext cx="5467985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48475"/>
            <a:ext cx="4217035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32.jpg"/><Relationship Id="rId10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2.jpg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.png"/><Relationship Id="rId5" Type="http://schemas.openxmlformats.org/officeDocument/2006/relationships/image" Target="../media/image55.png"/><Relationship Id="rId10" Type="http://schemas.openxmlformats.org/officeDocument/2006/relationships/image" Target="../media/image2.png"/><Relationship Id="rId4" Type="http://schemas.openxmlformats.org/officeDocument/2006/relationships/image" Target="../media/image54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hyperlink" Target="http://alizarine.vetagro-sup.fr/copro-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alizarine.vetagro-sup.fr/copro-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61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1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29.png"/><Relationship Id="rId5" Type="http://schemas.openxmlformats.org/officeDocument/2006/relationships/image" Target="../media/image65.png"/><Relationship Id="rId1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2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71.png"/><Relationship Id="rId16" Type="http://schemas.openxmlformats.org/officeDocument/2006/relationships/image" Target="../media/image8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8.png"/><Relationship Id="rId5" Type="http://schemas.openxmlformats.org/officeDocument/2006/relationships/image" Target="../media/image44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3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5.png"/><Relationship Id="rId18" Type="http://schemas.openxmlformats.org/officeDocument/2006/relationships/image" Target="../media/image9.png"/><Relationship Id="rId3" Type="http://schemas.openxmlformats.org/officeDocument/2006/relationships/image" Target="../media/image86.png"/><Relationship Id="rId21" Type="http://schemas.openxmlformats.org/officeDocument/2006/relationships/image" Target="../media/image12.png"/><Relationship Id="rId7" Type="http://schemas.openxmlformats.org/officeDocument/2006/relationships/image" Target="../media/image90.png"/><Relationship Id="rId12" Type="http://schemas.openxmlformats.org/officeDocument/2006/relationships/image" Target="../media/image44.png"/><Relationship Id="rId17" Type="http://schemas.openxmlformats.org/officeDocument/2006/relationships/image" Target="../media/image8.png"/><Relationship Id="rId2" Type="http://schemas.openxmlformats.org/officeDocument/2006/relationships/image" Target="../media/image85.png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3.png"/><Relationship Id="rId10" Type="http://schemas.openxmlformats.org/officeDocument/2006/relationships/image" Target="../media/image93.png"/><Relationship Id="rId19" Type="http://schemas.openxmlformats.org/officeDocument/2006/relationships/image" Target="../media/image10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96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98.png"/><Relationship Id="rId10" Type="http://schemas.openxmlformats.org/officeDocument/2006/relationships/image" Target="../media/image8.png"/><Relationship Id="rId4" Type="http://schemas.openxmlformats.org/officeDocument/2006/relationships/image" Target="../media/image97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00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02.png"/><Relationship Id="rId10" Type="http://schemas.openxmlformats.org/officeDocument/2006/relationships/image" Target="../media/image8.png"/><Relationship Id="rId4" Type="http://schemas.openxmlformats.org/officeDocument/2006/relationships/image" Target="../media/image10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0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9.png"/><Relationship Id="rId5" Type="http://schemas.openxmlformats.org/officeDocument/2006/relationships/image" Target="../media/image105.png"/><Relationship Id="rId10" Type="http://schemas.openxmlformats.org/officeDocument/2006/relationships/image" Target="../media/image8.png"/><Relationship Id="rId4" Type="http://schemas.openxmlformats.org/officeDocument/2006/relationships/image" Target="../media/image10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07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6.png"/><Relationship Id="rId7" Type="http://schemas.openxmlformats.org/officeDocument/2006/relationships/image" Target="../media/image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12" Type="http://schemas.openxmlformats.org/officeDocument/2006/relationships/image" Target="../media/image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3.png"/><Relationship Id="rId5" Type="http://schemas.openxmlformats.org/officeDocument/2006/relationships/image" Target="../media/image125.png"/><Relationship Id="rId10" Type="http://schemas.openxmlformats.org/officeDocument/2006/relationships/image" Target="../media/image2.png"/><Relationship Id="rId4" Type="http://schemas.openxmlformats.org/officeDocument/2006/relationships/image" Target="../media/image97.png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oogle.com/search?q=cycle+%C3%A9volutif+de+dicrocoelium&amp;sxsrf=ALiCzsZPe_LmUkclWcEDQ5xcisucTDzMzA:1665169640011&amp;source=lnms&amp;t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image" Target="../media/image10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02.png"/><Relationship Id="rId9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4.png"/><Relationship Id="rId5" Type="http://schemas.openxmlformats.org/officeDocument/2006/relationships/image" Target="../media/image141.png"/><Relationship Id="rId10" Type="http://schemas.openxmlformats.org/officeDocument/2006/relationships/image" Target="../media/image3.png"/><Relationship Id="rId4" Type="http://schemas.openxmlformats.org/officeDocument/2006/relationships/image" Target="../media/image140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2" Type="http://schemas.openxmlformats.org/officeDocument/2006/relationships/image" Target="../media/image23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7.png"/><Relationship Id="rId5" Type="http://schemas.openxmlformats.org/officeDocument/2006/relationships/image" Target="../media/image26.jpg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2.png"/><Relationship Id="rId1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0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4.png"/><Relationship Id="rId7" Type="http://schemas.openxmlformats.org/officeDocument/2006/relationships/image" Target="../media/image2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9" Type="http://schemas.openxmlformats.org/officeDocument/2006/relationships/image" Target="../media/image8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34" Type="http://schemas.openxmlformats.org/officeDocument/2006/relationships/image" Target="../media/image189.png"/><Relationship Id="rId42" Type="http://schemas.openxmlformats.org/officeDocument/2006/relationships/image" Target="../media/image11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33" Type="http://schemas.openxmlformats.org/officeDocument/2006/relationships/image" Target="../media/image188.png"/><Relationship Id="rId38" Type="http://schemas.openxmlformats.org/officeDocument/2006/relationships/image" Target="../media/image7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4.png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37" Type="http://schemas.openxmlformats.org/officeDocument/2006/relationships/image" Target="../media/image3.png"/><Relationship Id="rId40" Type="http://schemas.openxmlformats.org/officeDocument/2006/relationships/image" Target="../media/image9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36" Type="http://schemas.openxmlformats.org/officeDocument/2006/relationships/image" Target="../media/image2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31" Type="http://schemas.openxmlformats.org/officeDocument/2006/relationships/image" Target="../media/image186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35" Type="http://schemas.openxmlformats.org/officeDocument/2006/relationships/image" Target="../media/image6.png"/><Relationship Id="rId43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1.png"/><Relationship Id="rId21" Type="http://schemas.openxmlformats.org/officeDocument/2006/relationships/image" Target="../media/image209.png"/><Relationship Id="rId34" Type="http://schemas.openxmlformats.org/officeDocument/2006/relationships/image" Target="../media/image222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221.png"/><Relationship Id="rId38" Type="http://schemas.openxmlformats.org/officeDocument/2006/relationships/image" Target="../media/image4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37" Type="http://schemas.openxmlformats.org/officeDocument/2006/relationships/image" Target="../media/image3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36" Type="http://schemas.openxmlformats.org/officeDocument/2006/relationships/image" Target="../media/image2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Relationship Id="rId35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image" Target="../media/image22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.png"/><Relationship Id="rId11" Type="http://schemas.openxmlformats.org/officeDocument/2006/relationships/image" Target="../media/image8.png"/><Relationship Id="rId5" Type="http://schemas.openxmlformats.org/officeDocument/2006/relationships/image" Target="../media/image226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25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image" Target="../media/image4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29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30.png"/><Relationship Id="rId9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3" Type="http://schemas.openxmlformats.org/officeDocument/2006/relationships/image" Target="../media/image232.png"/><Relationship Id="rId21" Type="http://schemas.openxmlformats.org/officeDocument/2006/relationships/image" Target="../media/image6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" Type="http://schemas.openxmlformats.org/officeDocument/2006/relationships/image" Target="../media/image231.png"/><Relationship Id="rId16" Type="http://schemas.openxmlformats.org/officeDocument/2006/relationships/image" Target="../media/image245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24" Type="http://schemas.openxmlformats.org/officeDocument/2006/relationships/image" Target="../media/image4.png"/><Relationship Id="rId5" Type="http://schemas.openxmlformats.org/officeDocument/2006/relationships/image" Target="../media/image234.png"/><Relationship Id="rId15" Type="http://schemas.openxmlformats.org/officeDocument/2006/relationships/image" Target="../media/image244.png"/><Relationship Id="rId23" Type="http://schemas.openxmlformats.org/officeDocument/2006/relationships/image" Target="../media/image3.png"/><Relationship Id="rId10" Type="http://schemas.openxmlformats.org/officeDocument/2006/relationships/image" Target="../media/image239.png"/><Relationship Id="rId19" Type="http://schemas.openxmlformats.org/officeDocument/2006/relationships/image" Target="../media/image248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Relationship Id="rId22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0.jp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9691" y="2500482"/>
            <a:ext cx="4420422" cy="13760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4" name="object 4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07238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804" y="253949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5225669" cy="5957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29884" y="4073652"/>
            <a:ext cx="1643380" cy="1572895"/>
          </a:xfrm>
          <a:custGeom>
            <a:avLst/>
            <a:gdLst/>
            <a:ahLst/>
            <a:cxnLst/>
            <a:rect l="l" t="t" r="r" b="b"/>
            <a:pathLst>
              <a:path w="1643379" h="1572895">
                <a:moveTo>
                  <a:pt x="0" y="786384"/>
                </a:moveTo>
                <a:lnTo>
                  <a:pt x="1394" y="740174"/>
                </a:lnTo>
                <a:lnTo>
                  <a:pt x="5526" y="694669"/>
                </a:lnTo>
                <a:lnTo>
                  <a:pt x="12319" y="649940"/>
                </a:lnTo>
                <a:lnTo>
                  <a:pt x="21695" y="606063"/>
                </a:lnTo>
                <a:lnTo>
                  <a:pt x="33578" y="563110"/>
                </a:lnTo>
                <a:lnTo>
                  <a:pt x="47891" y="521156"/>
                </a:lnTo>
                <a:lnTo>
                  <a:pt x="64555" y="480274"/>
                </a:lnTo>
                <a:lnTo>
                  <a:pt x="83495" y="440538"/>
                </a:lnTo>
                <a:lnTo>
                  <a:pt x="104633" y="402021"/>
                </a:lnTo>
                <a:lnTo>
                  <a:pt x="127893" y="364798"/>
                </a:lnTo>
                <a:lnTo>
                  <a:pt x="153196" y="328942"/>
                </a:lnTo>
                <a:lnTo>
                  <a:pt x="180467" y="294527"/>
                </a:lnTo>
                <a:lnTo>
                  <a:pt x="209627" y="261626"/>
                </a:lnTo>
                <a:lnTo>
                  <a:pt x="240601" y="230314"/>
                </a:lnTo>
                <a:lnTo>
                  <a:pt x="273310" y="200664"/>
                </a:lnTo>
                <a:lnTo>
                  <a:pt x="307679" y="172749"/>
                </a:lnTo>
                <a:lnTo>
                  <a:pt x="343629" y="146644"/>
                </a:lnTo>
                <a:lnTo>
                  <a:pt x="381083" y="122422"/>
                </a:lnTo>
                <a:lnTo>
                  <a:pt x="419966" y="100157"/>
                </a:lnTo>
                <a:lnTo>
                  <a:pt x="460199" y="79923"/>
                </a:lnTo>
                <a:lnTo>
                  <a:pt x="501705" y="61793"/>
                </a:lnTo>
                <a:lnTo>
                  <a:pt x="544408" y="45841"/>
                </a:lnTo>
                <a:lnTo>
                  <a:pt x="588230" y="32141"/>
                </a:lnTo>
                <a:lnTo>
                  <a:pt x="633095" y="20767"/>
                </a:lnTo>
                <a:lnTo>
                  <a:pt x="678925" y="11792"/>
                </a:lnTo>
                <a:lnTo>
                  <a:pt x="725643" y="5290"/>
                </a:lnTo>
                <a:lnTo>
                  <a:pt x="773172" y="1334"/>
                </a:lnTo>
                <a:lnTo>
                  <a:pt x="821436" y="0"/>
                </a:lnTo>
                <a:lnTo>
                  <a:pt x="869699" y="1334"/>
                </a:lnTo>
                <a:lnTo>
                  <a:pt x="917228" y="5290"/>
                </a:lnTo>
                <a:lnTo>
                  <a:pt x="963946" y="11792"/>
                </a:lnTo>
                <a:lnTo>
                  <a:pt x="1009776" y="20767"/>
                </a:lnTo>
                <a:lnTo>
                  <a:pt x="1054641" y="32141"/>
                </a:lnTo>
                <a:lnTo>
                  <a:pt x="1098463" y="45841"/>
                </a:lnTo>
                <a:lnTo>
                  <a:pt x="1141166" y="61793"/>
                </a:lnTo>
                <a:lnTo>
                  <a:pt x="1182672" y="79923"/>
                </a:lnTo>
                <a:lnTo>
                  <a:pt x="1222905" y="100157"/>
                </a:lnTo>
                <a:lnTo>
                  <a:pt x="1261788" y="122422"/>
                </a:lnTo>
                <a:lnTo>
                  <a:pt x="1299242" y="146644"/>
                </a:lnTo>
                <a:lnTo>
                  <a:pt x="1335192" y="172749"/>
                </a:lnTo>
                <a:lnTo>
                  <a:pt x="1369561" y="200664"/>
                </a:lnTo>
                <a:lnTo>
                  <a:pt x="1402270" y="230314"/>
                </a:lnTo>
                <a:lnTo>
                  <a:pt x="1433244" y="261626"/>
                </a:lnTo>
                <a:lnTo>
                  <a:pt x="1462404" y="294527"/>
                </a:lnTo>
                <a:lnTo>
                  <a:pt x="1489675" y="328942"/>
                </a:lnTo>
                <a:lnTo>
                  <a:pt x="1514978" y="364798"/>
                </a:lnTo>
                <a:lnTo>
                  <a:pt x="1538238" y="402021"/>
                </a:lnTo>
                <a:lnTo>
                  <a:pt x="1559376" y="440538"/>
                </a:lnTo>
                <a:lnTo>
                  <a:pt x="1578316" y="480274"/>
                </a:lnTo>
                <a:lnTo>
                  <a:pt x="1594980" y="521156"/>
                </a:lnTo>
                <a:lnTo>
                  <a:pt x="1609293" y="563110"/>
                </a:lnTo>
                <a:lnTo>
                  <a:pt x="1621176" y="606063"/>
                </a:lnTo>
                <a:lnTo>
                  <a:pt x="1630552" y="649940"/>
                </a:lnTo>
                <a:lnTo>
                  <a:pt x="1637345" y="694669"/>
                </a:lnTo>
                <a:lnTo>
                  <a:pt x="1641477" y="740174"/>
                </a:lnTo>
                <a:lnTo>
                  <a:pt x="1642871" y="786384"/>
                </a:lnTo>
                <a:lnTo>
                  <a:pt x="1641477" y="832593"/>
                </a:lnTo>
                <a:lnTo>
                  <a:pt x="1637345" y="878098"/>
                </a:lnTo>
                <a:lnTo>
                  <a:pt x="1630552" y="922827"/>
                </a:lnTo>
                <a:lnTo>
                  <a:pt x="1621176" y="966704"/>
                </a:lnTo>
                <a:lnTo>
                  <a:pt x="1609293" y="1009657"/>
                </a:lnTo>
                <a:lnTo>
                  <a:pt x="1594980" y="1051611"/>
                </a:lnTo>
                <a:lnTo>
                  <a:pt x="1578316" y="1092493"/>
                </a:lnTo>
                <a:lnTo>
                  <a:pt x="1559376" y="1132229"/>
                </a:lnTo>
                <a:lnTo>
                  <a:pt x="1538238" y="1170746"/>
                </a:lnTo>
                <a:lnTo>
                  <a:pt x="1514978" y="1207969"/>
                </a:lnTo>
                <a:lnTo>
                  <a:pt x="1489675" y="1243825"/>
                </a:lnTo>
                <a:lnTo>
                  <a:pt x="1462404" y="1278240"/>
                </a:lnTo>
                <a:lnTo>
                  <a:pt x="1433244" y="1311141"/>
                </a:lnTo>
                <a:lnTo>
                  <a:pt x="1402270" y="1342453"/>
                </a:lnTo>
                <a:lnTo>
                  <a:pt x="1369561" y="1372103"/>
                </a:lnTo>
                <a:lnTo>
                  <a:pt x="1335192" y="1400018"/>
                </a:lnTo>
                <a:lnTo>
                  <a:pt x="1299242" y="1426123"/>
                </a:lnTo>
                <a:lnTo>
                  <a:pt x="1261788" y="1450345"/>
                </a:lnTo>
                <a:lnTo>
                  <a:pt x="1222905" y="1472610"/>
                </a:lnTo>
                <a:lnTo>
                  <a:pt x="1182672" y="1492844"/>
                </a:lnTo>
                <a:lnTo>
                  <a:pt x="1141166" y="1510974"/>
                </a:lnTo>
                <a:lnTo>
                  <a:pt x="1098463" y="1526926"/>
                </a:lnTo>
                <a:lnTo>
                  <a:pt x="1054641" y="1540626"/>
                </a:lnTo>
                <a:lnTo>
                  <a:pt x="1009776" y="1552000"/>
                </a:lnTo>
                <a:lnTo>
                  <a:pt x="963946" y="1560975"/>
                </a:lnTo>
                <a:lnTo>
                  <a:pt x="917228" y="1567477"/>
                </a:lnTo>
                <a:lnTo>
                  <a:pt x="869699" y="1571433"/>
                </a:lnTo>
                <a:lnTo>
                  <a:pt x="821436" y="1572768"/>
                </a:lnTo>
                <a:lnTo>
                  <a:pt x="773172" y="1571433"/>
                </a:lnTo>
                <a:lnTo>
                  <a:pt x="725643" y="1567477"/>
                </a:lnTo>
                <a:lnTo>
                  <a:pt x="678925" y="1560975"/>
                </a:lnTo>
                <a:lnTo>
                  <a:pt x="633095" y="1552000"/>
                </a:lnTo>
                <a:lnTo>
                  <a:pt x="588230" y="1540626"/>
                </a:lnTo>
                <a:lnTo>
                  <a:pt x="544408" y="1526926"/>
                </a:lnTo>
                <a:lnTo>
                  <a:pt x="501705" y="1510974"/>
                </a:lnTo>
                <a:lnTo>
                  <a:pt x="460199" y="1492844"/>
                </a:lnTo>
                <a:lnTo>
                  <a:pt x="419966" y="1472610"/>
                </a:lnTo>
                <a:lnTo>
                  <a:pt x="381083" y="1450345"/>
                </a:lnTo>
                <a:lnTo>
                  <a:pt x="343629" y="1426123"/>
                </a:lnTo>
                <a:lnTo>
                  <a:pt x="307679" y="1400018"/>
                </a:lnTo>
                <a:lnTo>
                  <a:pt x="273310" y="1372103"/>
                </a:lnTo>
                <a:lnTo>
                  <a:pt x="240601" y="1342453"/>
                </a:lnTo>
                <a:lnTo>
                  <a:pt x="209627" y="1311141"/>
                </a:lnTo>
                <a:lnTo>
                  <a:pt x="180467" y="1278240"/>
                </a:lnTo>
                <a:lnTo>
                  <a:pt x="153196" y="1243825"/>
                </a:lnTo>
                <a:lnTo>
                  <a:pt x="127893" y="1207969"/>
                </a:lnTo>
                <a:lnTo>
                  <a:pt x="104633" y="1170746"/>
                </a:lnTo>
                <a:lnTo>
                  <a:pt x="83495" y="1132229"/>
                </a:lnTo>
                <a:lnTo>
                  <a:pt x="64555" y="1092493"/>
                </a:lnTo>
                <a:lnTo>
                  <a:pt x="47891" y="1051611"/>
                </a:lnTo>
                <a:lnTo>
                  <a:pt x="33578" y="1009657"/>
                </a:lnTo>
                <a:lnTo>
                  <a:pt x="21695" y="966704"/>
                </a:lnTo>
                <a:lnTo>
                  <a:pt x="12319" y="922827"/>
                </a:lnTo>
                <a:lnTo>
                  <a:pt x="5526" y="878098"/>
                </a:lnTo>
                <a:lnTo>
                  <a:pt x="1394" y="832593"/>
                </a:lnTo>
                <a:lnTo>
                  <a:pt x="0" y="78638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273552" y="4489703"/>
            <a:ext cx="2024380" cy="381000"/>
            <a:chOff x="3273552" y="4489703"/>
            <a:chExt cx="2024380" cy="381000"/>
          </a:xfrm>
        </p:grpSpPr>
        <p:sp>
          <p:nvSpPr>
            <p:cNvPr id="7" name="object 7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79" y="0"/>
                  </a:moveTo>
                  <a:lnTo>
                    <a:pt x="1821179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1821179" y="267461"/>
                  </a:lnTo>
                  <a:lnTo>
                    <a:pt x="1821179" y="356615"/>
                  </a:lnTo>
                  <a:lnTo>
                    <a:pt x="1999488" y="178307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3"/>
                  </a:moveTo>
                  <a:lnTo>
                    <a:pt x="1821179" y="89153"/>
                  </a:lnTo>
                  <a:lnTo>
                    <a:pt x="1821179" y="0"/>
                  </a:lnTo>
                  <a:lnTo>
                    <a:pt x="1999488" y="178307"/>
                  </a:lnTo>
                  <a:lnTo>
                    <a:pt x="1821179" y="356615"/>
                  </a:lnTo>
                  <a:lnTo>
                    <a:pt x="1821179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7680" y="3773423"/>
            <a:ext cx="2240280" cy="2240280"/>
            <a:chOff x="487680" y="3773423"/>
            <a:chExt cx="2240280" cy="2240280"/>
          </a:xfrm>
        </p:grpSpPr>
        <p:sp>
          <p:nvSpPr>
            <p:cNvPr id="10" name="object 10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930396" y="4143755"/>
            <a:ext cx="714375" cy="1905"/>
          </a:xfrm>
          <a:custGeom>
            <a:avLst/>
            <a:gdLst/>
            <a:ahLst/>
            <a:cxnLst/>
            <a:rect l="l" t="t" r="r" b="b"/>
            <a:pathLst>
              <a:path w="714375" h="1904">
                <a:moveTo>
                  <a:pt x="0" y="0"/>
                </a:moveTo>
                <a:lnTo>
                  <a:pt x="714375" y="1524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0007" y="2063483"/>
            <a:ext cx="3226181" cy="86704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5797" y="1151966"/>
            <a:ext cx="4265930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libri"/>
              <a:cs typeface="Calibri"/>
            </a:endParaRPr>
          </a:p>
          <a:p>
            <a:pPr marR="84455" algn="r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Prédation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1902" y="5822391"/>
            <a:ext cx="66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770" y="6038494"/>
            <a:ext cx="1266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0" name="object 2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277418"/>
            <a:ext cx="3582797" cy="7267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552" y="325882"/>
            <a:ext cx="210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4869053" cy="595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752" y="2063483"/>
            <a:ext cx="3226181" cy="8670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6036" y="1151966"/>
            <a:ext cx="4357370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libri"/>
                <a:cs typeface="Calibri"/>
              </a:rPr>
              <a:t>Relations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libri"/>
              <a:cs typeface="Calibri"/>
            </a:endParaRPr>
          </a:p>
          <a:p>
            <a:pPr marL="206375" algn="ctr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Prédation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76" y="3142488"/>
            <a:ext cx="5358384" cy="3285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25"/>
            <a:ext cx="3582797" cy="553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009" y="0"/>
            <a:ext cx="2103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2704" y="960107"/>
            <a:ext cx="4369181" cy="62320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20979" y="1991867"/>
            <a:ext cx="8714740" cy="3907790"/>
          </a:xfrm>
          <a:custGeom>
            <a:avLst/>
            <a:gdLst/>
            <a:ahLst/>
            <a:cxnLst/>
            <a:rect l="l" t="t" r="r" b="b"/>
            <a:pathLst>
              <a:path w="8714740" h="3907790">
                <a:moveTo>
                  <a:pt x="0" y="3907536"/>
                </a:moveTo>
                <a:lnTo>
                  <a:pt x="8714232" y="3907536"/>
                </a:lnTo>
                <a:lnTo>
                  <a:pt x="8714232" y="0"/>
                </a:lnTo>
                <a:lnTo>
                  <a:pt x="0" y="0"/>
                </a:lnTo>
                <a:lnTo>
                  <a:pt x="0" y="3907536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286" y="990092"/>
            <a:ext cx="8422640" cy="481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24965">
              <a:lnSpc>
                <a:spcPct val="100000"/>
              </a:lnSpc>
              <a:spcBef>
                <a:spcPts val="90"/>
              </a:spcBef>
            </a:pP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Parasitologie vétérinaire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Calibri"/>
              <a:cs typeface="Calibri"/>
            </a:endParaRPr>
          </a:p>
          <a:p>
            <a:pPr marL="362585" indent="-36322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"/>
              <a:tabLst>
                <a:tab pos="363220" algn="l"/>
              </a:tabLst>
            </a:pPr>
            <a:r>
              <a:rPr sz="3200" spc="-15" dirty="0">
                <a:latin typeface="Calibri"/>
                <a:cs typeface="Calibri"/>
              </a:rPr>
              <a:t>Parasitologie: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terme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créé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dirty="0">
                <a:latin typeface="Calibri"/>
                <a:cs typeface="Calibri"/>
              </a:rPr>
              <a:t>Alcide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Railliet</a:t>
            </a:r>
            <a:endParaRPr sz="2800">
              <a:latin typeface="Calibri"/>
              <a:cs typeface="Calibri"/>
            </a:endParaRPr>
          </a:p>
          <a:p>
            <a:pPr marL="457200" marR="5080" indent="-457834">
              <a:lnSpc>
                <a:spcPct val="100000"/>
              </a:lnSpc>
              <a:spcBef>
                <a:spcPts val="15"/>
              </a:spcBef>
              <a:buFont typeface="Wingdings"/>
              <a:buChar char=""/>
              <a:tabLst>
                <a:tab pos="457200" algn="l"/>
                <a:tab pos="457834" algn="l"/>
              </a:tabLst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premier parasite découvert </a:t>
            </a:r>
            <a:r>
              <a:rPr sz="2800" spc="-5" dirty="0">
                <a:latin typeface="Calibri"/>
                <a:cs typeface="Calibri"/>
              </a:rPr>
              <a:t>est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Eimeiria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sp.</a:t>
            </a:r>
            <a:r>
              <a:rPr sz="2800" spc="-5" dirty="0">
                <a:latin typeface="Calibri"/>
                <a:cs typeface="Calibri"/>
              </a:rPr>
              <a:t>(Coccidie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léporidés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3100">
              <a:latin typeface="Calibri"/>
              <a:cs typeface="Calibri"/>
            </a:endParaRPr>
          </a:p>
          <a:p>
            <a:pPr marL="362585" indent="-36322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"/>
              <a:tabLst>
                <a:tab pos="363220" algn="l"/>
              </a:tabLst>
            </a:pPr>
            <a:r>
              <a:rPr sz="3200" spc="-5" dirty="0">
                <a:latin typeface="Calibri"/>
                <a:cs typeface="Calibri"/>
              </a:rPr>
              <a:t>Divisée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731520" indent="-732155">
              <a:lnSpc>
                <a:spcPct val="100000"/>
              </a:lnSpc>
              <a:buFont typeface="Wingdings"/>
              <a:buChar char=""/>
              <a:tabLst>
                <a:tab pos="731520" algn="l"/>
                <a:tab pos="732155" algn="l"/>
              </a:tabLst>
            </a:pP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Parasitologie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 marL="822960" indent="-823594">
              <a:lnSpc>
                <a:spcPct val="100000"/>
              </a:lnSpc>
              <a:buFont typeface="Wingdings"/>
              <a:buChar char=""/>
              <a:tabLst>
                <a:tab pos="822960" algn="l"/>
                <a:tab pos="823594" algn="l"/>
              </a:tabLst>
            </a:pP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Parasitologie 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médicale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0" name="object 1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939" y="538504"/>
            <a:ext cx="6895465" cy="480504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499745" indent="-363855">
              <a:lnSpc>
                <a:spcPct val="100000"/>
              </a:lnSpc>
              <a:spcBef>
                <a:spcPts val="1945"/>
              </a:spcBef>
              <a:buSzPct val="96875"/>
              <a:buFont typeface="Wingdings"/>
              <a:buChar char=""/>
              <a:tabLst>
                <a:tab pos="500380" algn="l"/>
              </a:tabLst>
            </a:pP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parasitologie </a:t>
            </a: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 marL="1071245" lvl="1" indent="-457834">
              <a:lnSpc>
                <a:spcPct val="100000"/>
              </a:lnSpc>
              <a:spcBef>
                <a:spcPts val="1845"/>
              </a:spcBef>
              <a:buFont typeface="Wingdings"/>
              <a:buChar char=""/>
              <a:tabLst>
                <a:tab pos="1071880" algn="l"/>
              </a:tabLst>
            </a:pPr>
            <a:r>
              <a:rPr sz="3200" spc="-35" dirty="0">
                <a:latin typeface="Calibri"/>
                <a:cs typeface="Calibri"/>
              </a:rPr>
              <a:t>Taxinomie</a:t>
            </a:r>
            <a:endParaRPr sz="3200">
              <a:latin typeface="Calibri"/>
              <a:cs typeface="Calibri"/>
            </a:endParaRPr>
          </a:p>
          <a:p>
            <a:pPr marL="1127760" lvl="2" indent="-457834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1128395" algn="l"/>
              </a:tabLst>
            </a:pPr>
            <a:r>
              <a:rPr sz="3200" spc="-5" dirty="0">
                <a:latin typeface="Calibri"/>
                <a:cs typeface="Calibri"/>
              </a:rPr>
              <a:t>Morphologie</a:t>
            </a:r>
            <a:endParaRPr sz="3200">
              <a:latin typeface="Calibri"/>
              <a:cs typeface="Calibri"/>
            </a:endParaRPr>
          </a:p>
          <a:p>
            <a:pPr marL="948690" indent="-458470">
              <a:lnSpc>
                <a:spcPct val="100000"/>
              </a:lnSpc>
              <a:spcBef>
                <a:spcPts val="1620"/>
              </a:spcBef>
              <a:buFont typeface="Wingdings"/>
              <a:buChar char=""/>
              <a:tabLst>
                <a:tab pos="949325" algn="l"/>
              </a:tabLst>
            </a:pPr>
            <a:r>
              <a:rPr sz="3200" spc="-5" dirty="0">
                <a:latin typeface="Calibri"/>
                <a:cs typeface="Calibri"/>
              </a:rPr>
              <a:t>Biologie </a:t>
            </a:r>
            <a:r>
              <a:rPr sz="3200" spc="-20" dirty="0"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630555" indent="-363855">
              <a:lnSpc>
                <a:spcPct val="100000"/>
              </a:lnSpc>
              <a:buSzPct val="96875"/>
              <a:buFont typeface="Wingdings"/>
              <a:buChar char=""/>
              <a:tabLst>
                <a:tab pos="631190" algn="l"/>
                <a:tab pos="2992755" algn="l"/>
              </a:tabLst>
            </a:pP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Parasitologie	</a:t>
            </a:r>
            <a:r>
              <a:rPr sz="3200" b="1" spc="-10" dirty="0">
                <a:solidFill>
                  <a:srgbClr val="6F2F9F"/>
                </a:solidFill>
                <a:latin typeface="Calibri"/>
                <a:cs typeface="Calibri"/>
              </a:rPr>
              <a:t>médicale</a:t>
            </a:r>
            <a:endParaRPr sz="32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765"/>
              </a:spcBef>
              <a:buFont typeface="Wingdings"/>
              <a:buChar char=""/>
              <a:tabLst>
                <a:tab pos="930275" algn="l"/>
                <a:tab pos="930910" algn="l"/>
              </a:tabLst>
            </a:pPr>
            <a:r>
              <a:rPr dirty="0"/>
              <a:t>	</a:t>
            </a:r>
            <a:r>
              <a:rPr sz="3200" spc="-15" dirty="0">
                <a:latin typeface="Calibri"/>
                <a:cs typeface="Calibri"/>
              </a:rPr>
              <a:t>Etude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maladies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parasitaires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3200" b="1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parasitoses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</a:t>
            </a:r>
            <a:r>
              <a:rPr sz="3200" spc="-5" dirty="0">
                <a:latin typeface="Calibri"/>
                <a:cs typeface="Calibri"/>
              </a:rPr>
              <a:t> animaux.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25"/>
            <a:ext cx="3582797" cy="5530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7387" y="0"/>
            <a:ext cx="210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504" y="765048"/>
            <a:ext cx="8455660" cy="5184775"/>
          </a:xfrm>
          <a:custGeom>
            <a:avLst/>
            <a:gdLst/>
            <a:ahLst/>
            <a:cxnLst/>
            <a:rect l="l" t="t" r="r" b="b"/>
            <a:pathLst>
              <a:path w="8455660" h="5184775">
                <a:moveTo>
                  <a:pt x="0" y="5184648"/>
                </a:moveTo>
                <a:lnTo>
                  <a:pt x="8455152" y="5184648"/>
                </a:lnTo>
                <a:lnTo>
                  <a:pt x="8455152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508" y="766572"/>
            <a:ext cx="8711565" cy="5941060"/>
          </a:xfrm>
          <a:custGeom>
            <a:avLst/>
            <a:gdLst/>
            <a:ahLst/>
            <a:cxnLst/>
            <a:rect l="l" t="t" r="r" b="b"/>
            <a:pathLst>
              <a:path w="8711565" h="5941059">
                <a:moveTo>
                  <a:pt x="0" y="5940552"/>
                </a:moveTo>
                <a:lnTo>
                  <a:pt x="8711184" y="5940552"/>
                </a:lnTo>
                <a:lnTo>
                  <a:pt x="8711184" y="0"/>
                </a:lnTo>
                <a:lnTo>
                  <a:pt x="0" y="0"/>
                </a:lnTo>
                <a:lnTo>
                  <a:pt x="0" y="5940552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504" y="773937"/>
            <a:ext cx="8340090" cy="5093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234815">
              <a:lnSpc>
                <a:spcPct val="100000"/>
              </a:lnSpc>
              <a:spcBef>
                <a:spcPts val="9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Parasitologie générale </a:t>
            </a:r>
            <a:r>
              <a:rPr sz="3200" b="1" spc="-7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Taxinomie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6870" algn="l"/>
                <a:tab pos="357505" algn="l"/>
                <a:tab pos="2027555" algn="l"/>
              </a:tabLst>
            </a:pPr>
            <a:r>
              <a:rPr sz="2800" b="1" spc="-25" dirty="0">
                <a:latin typeface="Calibri"/>
                <a:cs typeface="Calibri"/>
              </a:rPr>
              <a:t>Taxinomie	</a:t>
            </a:r>
            <a:r>
              <a:rPr sz="2800" b="1" spc="5" dirty="0">
                <a:latin typeface="Calibri"/>
                <a:cs typeface="Calibri"/>
              </a:rPr>
              <a:t>ou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Taxonomie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est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science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classification</a:t>
            </a:r>
            <a:endParaRPr sz="2400">
              <a:latin typeface="Calibri"/>
              <a:cs typeface="Calibri"/>
            </a:endParaRPr>
          </a:p>
          <a:p>
            <a:pPr marL="356870" marR="190500">
              <a:lnSpc>
                <a:spcPct val="100000"/>
              </a:lnSpc>
              <a:spcBef>
                <a:spcPts val="40"/>
              </a:spcBef>
              <a:tabLst>
                <a:tab pos="261048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êtres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vivants	</a:t>
            </a:r>
            <a:r>
              <a:rPr sz="2400" spc="-5" dirty="0">
                <a:latin typeface="Calibri"/>
                <a:cs typeface="Calibri"/>
              </a:rPr>
              <a:t>selon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taxons,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ordre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hiérarchique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défini: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Phylum,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Embranchement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Classe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Ordre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23545" algn="l"/>
                <a:tab pos="424180" algn="l"/>
              </a:tabLst>
            </a:pPr>
            <a:r>
              <a:rPr sz="2400" spc="-15" dirty="0">
                <a:latin typeface="Calibri"/>
                <a:cs typeface="Calibri"/>
              </a:rPr>
              <a:t>Famille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Genre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l’Espèce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l’appelle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aussi,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systématique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48" y="36576"/>
            <a:ext cx="3582797" cy="5866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0099" y="14173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508" y="766572"/>
            <a:ext cx="8711565" cy="5941060"/>
          </a:xfrm>
          <a:custGeom>
            <a:avLst/>
            <a:gdLst/>
            <a:ahLst/>
            <a:cxnLst/>
            <a:rect l="l" t="t" r="r" b="b"/>
            <a:pathLst>
              <a:path w="8711565" h="5941059">
                <a:moveTo>
                  <a:pt x="0" y="5940552"/>
                </a:moveTo>
                <a:lnTo>
                  <a:pt x="8711184" y="5940552"/>
                </a:lnTo>
                <a:lnTo>
                  <a:pt x="8711184" y="0"/>
                </a:lnTo>
                <a:lnTo>
                  <a:pt x="0" y="0"/>
                </a:lnTo>
                <a:lnTo>
                  <a:pt x="0" y="5940552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504" y="773937"/>
            <a:ext cx="8554720" cy="5095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parasitologie </a:t>
            </a: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Taxinomie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Dans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taxons,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regroupe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leurs</a:t>
            </a:r>
            <a:r>
              <a:rPr sz="2400" spc="-15" dirty="0">
                <a:latin typeface="Calibri"/>
                <a:cs typeface="Calibri"/>
              </a:rPr>
              <a:t> caractères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ourier New"/>
              <a:buChar char="o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Morphologiques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19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ourier New"/>
              <a:buChar char="o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Biologiques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19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Ecologiques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19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ourier New"/>
              <a:buChar char="o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Biochimiques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(isoenzymes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19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ourier New"/>
              <a:buChar char="o"/>
              <a:tabLst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Physiopathologiques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(pouvoir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pathogène)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sz="19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Courier New"/>
              <a:buChar char="o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Génotypiques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(équipement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chromosomique)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888" y="36576"/>
            <a:ext cx="3582797" cy="5866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7348" y="14173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-3047" y="6583679"/>
            <a:ext cx="4434840" cy="279400"/>
            <a:chOff x="-3047" y="6583679"/>
            <a:chExt cx="4434840" cy="279400"/>
          </a:xfrm>
        </p:grpSpPr>
        <p:sp>
          <p:nvSpPr>
            <p:cNvPr id="9" name="object 9"/>
            <p:cNvSpPr/>
            <p:nvPr/>
          </p:nvSpPr>
          <p:spPr>
            <a:xfrm>
              <a:off x="1524" y="6597396"/>
              <a:ext cx="4425950" cy="260985"/>
            </a:xfrm>
            <a:custGeom>
              <a:avLst/>
              <a:gdLst/>
              <a:ahLst/>
              <a:cxnLst/>
              <a:rect l="l" t="t" r="r" b="b"/>
              <a:pathLst>
                <a:path w="4425950" h="260984">
                  <a:moveTo>
                    <a:pt x="4425696" y="260602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60602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83679"/>
              <a:ext cx="443331" cy="2743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83679"/>
              <a:ext cx="604837" cy="274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83679"/>
              <a:ext cx="3851021" cy="2743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032" y="3462566"/>
            <a:ext cx="2967355" cy="1409700"/>
            <a:chOff x="1780032" y="3462566"/>
            <a:chExt cx="2967355" cy="1409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2" y="3462566"/>
              <a:ext cx="1991741" cy="678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0448" y="4194086"/>
              <a:ext cx="2607310" cy="6780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4152" y="4194086"/>
              <a:ext cx="482904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226" y="901700"/>
            <a:ext cx="7208520" cy="5581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0"/>
              </a:spcBef>
              <a:buFont typeface="Wingdings"/>
              <a:buChar char=""/>
              <a:tabLst>
                <a:tab pos="470534" algn="l"/>
              </a:tabLst>
            </a:pP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Taxinomie</a:t>
            </a:r>
            <a:endParaRPr sz="32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5"/>
              </a:spcBef>
            </a:pPr>
            <a:r>
              <a:rPr sz="2400" spc="-10" dirty="0">
                <a:latin typeface="Calibri"/>
                <a:cs typeface="Calibri"/>
              </a:rPr>
              <a:t>Ce ver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appartient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Embranchement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Calibri"/>
                <a:cs typeface="Calibri"/>
              </a:rPr>
              <a:t>Helminthes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Font typeface="Wingdings"/>
              <a:buChar char=""/>
              <a:tabLst>
                <a:tab pos="814069" algn="l"/>
                <a:tab pos="814705" algn="l"/>
              </a:tabLst>
            </a:pPr>
            <a:r>
              <a:rPr sz="2400" spc="-5" dirty="0">
                <a:latin typeface="Calibri"/>
                <a:cs typeface="Calibri"/>
              </a:rPr>
              <a:t>Classe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 </a:t>
            </a:r>
            <a:r>
              <a:rPr sz="2400" b="1" spc="-20" dirty="0">
                <a:solidFill>
                  <a:srgbClr val="4F81BC"/>
                </a:solidFill>
                <a:latin typeface="Calibri"/>
                <a:cs typeface="Calibri"/>
              </a:rPr>
              <a:t>Trématodes</a:t>
            </a:r>
            <a:r>
              <a:rPr sz="2400" b="1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(vers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segmentés)</a:t>
            </a:r>
            <a:endParaRPr sz="2000">
              <a:latin typeface="Calibri"/>
              <a:cs typeface="Calibri"/>
            </a:endParaRPr>
          </a:p>
          <a:p>
            <a:pPr marL="414655" indent="-402590">
              <a:lnSpc>
                <a:spcPct val="100000"/>
              </a:lnSpc>
              <a:spcBef>
                <a:spcPts val="2400"/>
              </a:spcBef>
              <a:buSzPct val="83333"/>
              <a:buFont typeface="Wingdings"/>
              <a:buChar char=""/>
              <a:tabLst>
                <a:tab pos="414655" algn="l"/>
                <a:tab pos="415290" algn="l"/>
              </a:tabLst>
            </a:pPr>
            <a:r>
              <a:rPr sz="2400" spc="-10" dirty="0">
                <a:latin typeface="Calibri"/>
                <a:cs typeface="Calibri"/>
              </a:rPr>
              <a:t>Ordre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mphistomes</a:t>
            </a:r>
            <a:r>
              <a:rPr sz="2400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(ventouse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ventrale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très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développée)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561340" indent="-54927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400" spc="-15" dirty="0">
                <a:latin typeface="Calibri"/>
                <a:cs typeface="Calibri"/>
              </a:rPr>
              <a:t>Famille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F81BC"/>
                </a:solidFill>
                <a:latin typeface="Calibri"/>
                <a:cs typeface="Calibri"/>
              </a:rPr>
              <a:t>Paramphistomidés,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renferme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  <a:tab pos="1256665" algn="l"/>
              </a:tabLst>
            </a:pPr>
            <a:r>
              <a:rPr sz="2400" spc="-5" dirty="0">
                <a:latin typeface="Calibri"/>
                <a:cs typeface="Calibri"/>
              </a:rPr>
              <a:t>Genre	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375F92"/>
                </a:solidFill>
                <a:latin typeface="Calibri"/>
                <a:cs typeface="Calibri"/>
              </a:rPr>
              <a:t>Paramphistomum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Espèce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375F92"/>
                </a:solidFill>
                <a:latin typeface="Calibri"/>
                <a:cs typeface="Calibri"/>
              </a:rPr>
              <a:t>:</a:t>
            </a:r>
            <a:r>
              <a:rPr sz="2400" b="1" i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75F92"/>
                </a:solidFill>
                <a:latin typeface="Calibri"/>
                <a:cs typeface="Calibri"/>
              </a:rPr>
              <a:t>Daubneyi</a:t>
            </a:r>
            <a:endParaRPr sz="2400">
              <a:latin typeface="Calibri"/>
              <a:cs typeface="Calibri"/>
            </a:endParaRPr>
          </a:p>
          <a:p>
            <a:pPr marL="1445260" indent="-518795">
              <a:lnSpc>
                <a:spcPct val="100000"/>
              </a:lnSpc>
              <a:buFont typeface="Wingdings"/>
              <a:buChar char=""/>
              <a:tabLst>
                <a:tab pos="1445260" algn="l"/>
                <a:tab pos="1445895" algn="l"/>
              </a:tabLst>
            </a:pPr>
            <a:r>
              <a:rPr sz="2400" b="1" i="1" spc="-5" dirty="0">
                <a:solidFill>
                  <a:srgbClr val="375F92"/>
                </a:solidFill>
                <a:latin typeface="Calibri"/>
                <a:cs typeface="Calibri"/>
              </a:rPr>
              <a:t>Le</a:t>
            </a:r>
            <a:r>
              <a:rPr sz="2400" b="1" i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75F92"/>
                </a:solidFill>
                <a:latin typeface="Calibri"/>
                <a:cs typeface="Calibri"/>
              </a:rPr>
              <a:t>parasite</a:t>
            </a:r>
            <a:r>
              <a:rPr sz="2400" b="1" i="1" spc="-15" dirty="0">
                <a:solidFill>
                  <a:srgbClr val="375F92"/>
                </a:solidFill>
                <a:latin typeface="Calibri"/>
                <a:cs typeface="Calibri"/>
              </a:rPr>
              <a:t> est</a:t>
            </a:r>
            <a:r>
              <a:rPr sz="2400" b="1" i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Paramphistomum</a:t>
            </a:r>
            <a:r>
              <a:rPr sz="24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daubneyi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1128" y="518159"/>
            <a:ext cx="1438655" cy="2112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687" y="25"/>
            <a:ext cx="3582797" cy="58049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1758" y="0"/>
            <a:ext cx="210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grpSp>
        <p:nvGrpSpPr>
          <p:cNvPr id="12" name="object 12"/>
          <p:cNvGrpSpPr/>
          <p:nvPr/>
        </p:nvGrpSpPr>
        <p:grpSpPr>
          <a:xfrm>
            <a:off x="-3047" y="566927"/>
            <a:ext cx="7446645" cy="6303645"/>
            <a:chOff x="-3047" y="566927"/>
            <a:chExt cx="7446645" cy="6303645"/>
          </a:xfrm>
        </p:grpSpPr>
        <p:sp>
          <p:nvSpPr>
            <p:cNvPr id="13" name="object 13"/>
            <p:cNvSpPr/>
            <p:nvPr/>
          </p:nvSpPr>
          <p:spPr>
            <a:xfrm>
              <a:off x="179831" y="579119"/>
              <a:ext cx="7251700" cy="6278880"/>
            </a:xfrm>
            <a:custGeom>
              <a:avLst/>
              <a:gdLst/>
              <a:ahLst/>
              <a:cxnLst/>
              <a:rect l="l" t="t" r="r" b="b"/>
              <a:pathLst>
                <a:path w="7251700" h="6278880">
                  <a:moveTo>
                    <a:pt x="0" y="6278880"/>
                  </a:moveTo>
                  <a:lnTo>
                    <a:pt x="7251192" y="6278880"/>
                  </a:lnTo>
                  <a:lnTo>
                    <a:pt x="7251192" y="0"/>
                  </a:lnTo>
                  <a:lnTo>
                    <a:pt x="0" y="0"/>
                  </a:lnTo>
                  <a:lnTo>
                    <a:pt x="0" y="627888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2351532"/>
            <a:ext cx="8644255" cy="2152015"/>
          </a:xfrm>
          <a:custGeom>
            <a:avLst/>
            <a:gdLst/>
            <a:ahLst/>
            <a:cxnLst/>
            <a:rect l="l" t="t" r="r" b="b"/>
            <a:pathLst>
              <a:path w="8644255" h="2152015">
                <a:moveTo>
                  <a:pt x="0" y="2151888"/>
                </a:moveTo>
                <a:lnTo>
                  <a:pt x="8644128" y="2151888"/>
                </a:lnTo>
                <a:lnTo>
                  <a:pt x="8644128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1039" y="3004769"/>
            <a:ext cx="57588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i="1" dirty="0">
                <a:solidFill>
                  <a:srgbClr val="375F92"/>
                </a:solidFill>
                <a:latin typeface="Calibri"/>
                <a:cs typeface="Calibri"/>
              </a:rPr>
              <a:t>Le</a:t>
            </a:r>
            <a:r>
              <a:rPr sz="2400" b="1" i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375F92"/>
                </a:solidFill>
                <a:latin typeface="Calibri"/>
                <a:cs typeface="Calibri"/>
              </a:rPr>
              <a:t>parasite</a:t>
            </a:r>
            <a:r>
              <a:rPr sz="2400" b="1" i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375F92"/>
                </a:solidFill>
                <a:latin typeface="Calibri"/>
                <a:cs typeface="Calibri"/>
              </a:rPr>
              <a:t>est</a:t>
            </a:r>
            <a:r>
              <a:rPr sz="2400" b="1" i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Paramphistomum</a:t>
            </a:r>
            <a:r>
              <a:rPr sz="24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daubneyi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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Classification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binominale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linné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0687" y="25"/>
            <a:ext cx="8806180" cy="2667000"/>
            <a:chOff x="170687" y="25"/>
            <a:chExt cx="8806180" cy="2667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704" y="554736"/>
              <a:ext cx="1438655" cy="21122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" y="25"/>
              <a:ext cx="3582797" cy="5804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1758" y="0"/>
            <a:ext cx="210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84175" y="707694"/>
            <a:ext cx="4628515" cy="11309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886460" indent="-363220">
              <a:lnSpc>
                <a:spcPct val="100000"/>
              </a:lnSpc>
              <a:spcBef>
                <a:spcPts val="610"/>
              </a:spcBef>
              <a:buSzPct val="96875"/>
              <a:buFont typeface="Wingdings"/>
              <a:buChar char=""/>
              <a:tabLst>
                <a:tab pos="887094" algn="l"/>
              </a:tabLst>
            </a:pPr>
            <a:r>
              <a:rPr sz="3200" b="1" spc="-15" dirty="0">
                <a:solidFill>
                  <a:srgbClr val="6F2F9F"/>
                </a:solidFill>
                <a:latin typeface="Calibri"/>
                <a:cs typeface="Calibri"/>
              </a:rPr>
              <a:t>Parasitologie</a:t>
            </a:r>
            <a:r>
              <a:rPr sz="32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15"/>
              </a:spcBef>
              <a:buFont typeface="Wingdings"/>
              <a:buChar char=""/>
              <a:tabLst>
                <a:tab pos="470534" algn="l"/>
              </a:tabLst>
            </a:pP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Taxinomie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2" name="object 12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917524"/>
            <a:ext cx="7329805" cy="3630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5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b="1" spc="-10" dirty="0">
                <a:solidFill>
                  <a:srgbClr val="6F2F9F"/>
                </a:solidFill>
                <a:latin typeface="Calibri"/>
                <a:cs typeface="Calibri"/>
              </a:rPr>
              <a:t>parasitologie</a:t>
            </a:r>
            <a:r>
              <a:rPr sz="32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F2F9F"/>
              </a:buClr>
              <a:buFont typeface="Wingdings"/>
              <a:buChar char=""/>
            </a:pPr>
            <a:endParaRPr sz="4750">
              <a:latin typeface="Calibri"/>
              <a:cs typeface="Calibri"/>
            </a:endParaRPr>
          </a:p>
          <a:p>
            <a:pPr marL="789305" lvl="1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8994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Morphologie</a:t>
            </a:r>
            <a:endParaRPr sz="3200">
              <a:latin typeface="Calibri"/>
              <a:cs typeface="Calibri"/>
            </a:endParaRPr>
          </a:p>
          <a:p>
            <a:pPr marL="789305" indent="-457834">
              <a:lnSpc>
                <a:spcPct val="100000"/>
              </a:lnSpc>
              <a:buFont typeface="Wingdings"/>
              <a:buChar char=""/>
              <a:tabLst>
                <a:tab pos="789305" algn="l"/>
                <a:tab pos="789940" algn="l"/>
              </a:tabLst>
            </a:pPr>
            <a:r>
              <a:rPr sz="3200" b="1" spc="-10" dirty="0">
                <a:latin typeface="Calibri"/>
                <a:cs typeface="Calibri"/>
              </a:rPr>
              <a:t>Anatomie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interne</a:t>
            </a:r>
            <a:endParaRPr sz="3200">
              <a:latin typeface="Calibri"/>
              <a:cs typeface="Calibri"/>
            </a:endParaRPr>
          </a:p>
          <a:p>
            <a:pPr marL="789305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89305" algn="l"/>
                <a:tab pos="789940" algn="l"/>
              </a:tabLst>
            </a:pPr>
            <a:r>
              <a:rPr sz="3200" b="1" spc="-5" dirty="0">
                <a:latin typeface="Calibri"/>
                <a:cs typeface="Calibri"/>
              </a:rPr>
              <a:t>morphologie</a:t>
            </a:r>
            <a:r>
              <a:rPr sz="3200" b="1" spc="-25" dirty="0">
                <a:latin typeface="Calibri"/>
                <a:cs typeface="Calibri"/>
              </a:rPr>
              <a:t> externe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</a:pPr>
            <a:r>
              <a:rPr sz="2800" spc="5" dirty="0">
                <a:latin typeface="Calibri"/>
                <a:cs typeface="Calibri"/>
              </a:rPr>
              <a:t>NB: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Importance</a:t>
            </a:r>
            <a:r>
              <a:rPr sz="2800" dirty="0">
                <a:latin typeface="Calibri"/>
                <a:cs typeface="Calibri"/>
              </a:rPr>
              <a:t> 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connaitre</a:t>
            </a:r>
            <a:r>
              <a:rPr sz="2800" dirty="0">
                <a:latin typeface="Calibri"/>
                <a:cs typeface="Calibri"/>
              </a:rPr>
              <a:t> 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taille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36550"/>
            <a:ext cx="3582797" cy="7237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176" y="83058"/>
            <a:ext cx="210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088" y="908303"/>
            <a:ext cx="7778750" cy="4752340"/>
          </a:xfrm>
          <a:custGeom>
            <a:avLst/>
            <a:gdLst/>
            <a:ahLst/>
            <a:cxnLst/>
            <a:rect l="l" t="t" r="r" b="b"/>
            <a:pathLst>
              <a:path w="7778750" h="4752340">
                <a:moveTo>
                  <a:pt x="0" y="4751832"/>
                </a:moveTo>
                <a:lnTo>
                  <a:pt x="7778496" y="4751832"/>
                </a:lnTo>
                <a:lnTo>
                  <a:pt x="7778496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98" y="1913910"/>
            <a:ext cx="189769" cy="1886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222" y="2041244"/>
            <a:ext cx="65418" cy="65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334" y="294894"/>
            <a:ext cx="4475480" cy="1880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b="1" spc="-10" dirty="0">
                <a:solidFill>
                  <a:srgbClr val="6F2F9F"/>
                </a:solidFill>
                <a:latin typeface="Calibri"/>
                <a:cs typeface="Calibri"/>
              </a:rPr>
              <a:t>parasitologie</a:t>
            </a:r>
            <a:r>
              <a:rPr sz="32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6F2F9F"/>
                </a:solidFill>
                <a:latin typeface="Calibri"/>
                <a:cs typeface="Calibri"/>
              </a:rPr>
              <a:t>générale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6F2F9F"/>
              </a:buClr>
              <a:buFont typeface="Wingdings"/>
              <a:buChar char=""/>
            </a:pPr>
            <a:endParaRPr sz="5250">
              <a:latin typeface="Calibri"/>
              <a:cs typeface="Calibri"/>
            </a:endParaRPr>
          </a:p>
          <a:p>
            <a:pPr marL="646430" lvl="1" indent="-344805">
              <a:lnSpc>
                <a:spcPct val="100000"/>
              </a:lnSpc>
              <a:buFont typeface="Wingdings"/>
              <a:buChar char=""/>
              <a:tabLst>
                <a:tab pos="646430" algn="l"/>
                <a:tab pos="647065" algn="l"/>
              </a:tabLst>
            </a:pPr>
            <a:r>
              <a:rPr sz="1600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Bio</a:t>
            </a:r>
            <a:r>
              <a:rPr sz="3600" b="1" spc="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og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b="1" spc="-8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asi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0735" y="2563367"/>
            <a:ext cx="2974975" cy="5308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00"/>
              </a:spcBef>
            </a:pPr>
            <a:r>
              <a:rPr sz="2800" spc="-10" dirty="0">
                <a:latin typeface="Calibri"/>
                <a:cs typeface="Calibri"/>
              </a:rPr>
              <a:t>Habitat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2632" y="3499103"/>
            <a:ext cx="3230880" cy="5308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04"/>
              </a:spcBef>
            </a:pPr>
            <a:r>
              <a:rPr sz="2800" dirty="0">
                <a:latin typeface="Calibri"/>
                <a:cs typeface="Calibri"/>
              </a:rPr>
              <a:t>Nutrition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9415" y="4721352"/>
            <a:ext cx="3889375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25"/>
              </a:spcBef>
            </a:pP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évolutif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6711" y="0"/>
            <a:ext cx="3442716" cy="3764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51397" y="0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39674"/>
            <a:ext cx="3582797" cy="583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0214" y="16205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620" y="1559052"/>
            <a:ext cx="5328285" cy="286258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546735" indent="-458470">
              <a:lnSpc>
                <a:spcPct val="100000"/>
              </a:lnSpc>
              <a:spcBef>
                <a:spcPts val="110"/>
              </a:spcBef>
              <a:buFont typeface="Wingdings"/>
              <a:buChar char=""/>
              <a:tabLst>
                <a:tab pos="547370" algn="l"/>
              </a:tabLst>
            </a:pPr>
            <a:r>
              <a:rPr sz="3600" spc="-20" dirty="0">
                <a:latin typeface="Calibri"/>
                <a:cs typeface="Calibri"/>
              </a:rPr>
              <a:t>Parasitisme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3500">
              <a:latin typeface="Calibri"/>
              <a:cs typeface="Calibri"/>
            </a:endParaRPr>
          </a:p>
          <a:p>
            <a:pPr marL="546735" indent="-458470">
              <a:lnSpc>
                <a:spcPct val="100000"/>
              </a:lnSpc>
              <a:buFont typeface="Wingdings"/>
              <a:buChar char=""/>
              <a:tabLst>
                <a:tab pos="547370" algn="l"/>
              </a:tabLst>
            </a:pPr>
            <a:r>
              <a:rPr sz="3600" spc="-25" dirty="0">
                <a:latin typeface="Calibri"/>
                <a:cs typeface="Calibri"/>
              </a:rPr>
              <a:t>Parasites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3500">
              <a:latin typeface="Calibri"/>
              <a:cs typeface="Calibri"/>
            </a:endParaRPr>
          </a:p>
          <a:p>
            <a:pPr marL="546735" indent="-458470">
              <a:lnSpc>
                <a:spcPct val="100000"/>
              </a:lnSpc>
              <a:buFont typeface="Wingdings"/>
              <a:buChar char=""/>
              <a:tabLst>
                <a:tab pos="547370" algn="l"/>
              </a:tabLst>
            </a:pPr>
            <a:r>
              <a:rPr sz="3600" spc="-20" dirty="0">
                <a:latin typeface="Calibri"/>
                <a:cs typeface="Calibri"/>
              </a:rPr>
              <a:t>Parasitologie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924"/>
            <a:ext cx="8044180" cy="3493770"/>
            <a:chOff x="0" y="57924"/>
            <a:chExt cx="8044180" cy="3493770"/>
          </a:xfrm>
        </p:grpSpPr>
        <p:sp>
          <p:nvSpPr>
            <p:cNvPr id="3" name="object 3"/>
            <p:cNvSpPr/>
            <p:nvPr/>
          </p:nvSpPr>
          <p:spPr>
            <a:xfrm>
              <a:off x="108204" y="501395"/>
              <a:ext cx="7931150" cy="3045460"/>
            </a:xfrm>
            <a:custGeom>
              <a:avLst/>
              <a:gdLst/>
              <a:ahLst/>
              <a:cxnLst/>
              <a:rect l="l" t="t" r="r" b="b"/>
              <a:pathLst>
                <a:path w="7931150" h="3045460">
                  <a:moveTo>
                    <a:pt x="0" y="3044952"/>
                  </a:moveTo>
                  <a:lnTo>
                    <a:pt x="7930896" y="3044952"/>
                  </a:lnTo>
                  <a:lnTo>
                    <a:pt x="7930896" y="0"/>
                  </a:lnTo>
                  <a:lnTo>
                    <a:pt x="0" y="0"/>
                  </a:lnTo>
                  <a:lnTo>
                    <a:pt x="0" y="3044952"/>
                  </a:lnTo>
                  <a:close/>
                </a:path>
              </a:pathLst>
            </a:custGeom>
            <a:ln w="9144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457238"/>
              <a:ext cx="1644141" cy="6780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924"/>
              <a:ext cx="2747645" cy="607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259" y="114045"/>
            <a:ext cx="11283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000000"/>
                </a:solidFill>
              </a:rPr>
              <a:t>H</a:t>
            </a:r>
            <a:r>
              <a:rPr sz="2800" spc="10" dirty="0">
                <a:solidFill>
                  <a:srgbClr val="000000"/>
                </a:solidFill>
              </a:rPr>
              <a:t>a</a:t>
            </a:r>
            <a:r>
              <a:rPr sz="2800" dirty="0">
                <a:solidFill>
                  <a:srgbClr val="000000"/>
                </a:solidFill>
              </a:rPr>
              <a:t>b</a:t>
            </a:r>
            <a:r>
              <a:rPr sz="2800" spc="5" dirty="0">
                <a:solidFill>
                  <a:srgbClr val="000000"/>
                </a:solidFill>
              </a:rPr>
              <a:t>i</a:t>
            </a:r>
            <a:r>
              <a:rPr sz="2800" spc="-15" dirty="0">
                <a:solidFill>
                  <a:srgbClr val="000000"/>
                </a:solidFill>
              </a:rPr>
              <a:t>t</a:t>
            </a:r>
            <a:r>
              <a:rPr sz="2800" spc="-20" dirty="0">
                <a:solidFill>
                  <a:srgbClr val="000000"/>
                </a:solidFill>
              </a:rPr>
              <a:t>a</a:t>
            </a:r>
            <a:r>
              <a:rPr sz="2800" dirty="0">
                <a:solidFill>
                  <a:srgbClr val="000000"/>
                </a:solidFill>
              </a:rPr>
              <a:t>t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0"/>
            <a:ext cx="3433572" cy="4099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0541" y="21792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3340620"/>
            <a:ext cx="2750693" cy="6079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6334" y="538353"/>
            <a:ext cx="7414259" cy="331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  <a:tab pos="1932939" algn="l"/>
              </a:tabLst>
            </a:pPr>
            <a:r>
              <a:rPr sz="2400" spc="-5" dirty="0">
                <a:latin typeface="Arial MT"/>
                <a:cs typeface="Arial MT"/>
              </a:rPr>
              <a:t>Existe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des	parasites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spc="-5" dirty="0">
                <a:latin typeface="Arial MT"/>
                <a:cs typeface="Arial MT"/>
              </a:rPr>
              <a:t>Du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tube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digestif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(Vers,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les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coccidies etc.)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Du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sang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</a:t>
            </a:r>
            <a:r>
              <a:rPr sz="2400" i="1" spc="-5" dirty="0">
                <a:latin typeface="Arial"/>
                <a:cs typeface="Arial"/>
              </a:rPr>
              <a:t>Leishmania,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Trypanosoma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L="356870" marR="40005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  <a:tab pos="2225675" algn="l"/>
              </a:tabLst>
            </a:pPr>
            <a:r>
              <a:rPr sz="2400" spc="-5" dirty="0">
                <a:latin typeface="Arial MT"/>
                <a:cs typeface="Arial MT"/>
              </a:rPr>
              <a:t>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l’appareil	</a:t>
            </a:r>
            <a:r>
              <a:rPr sz="2400" spc="-5" dirty="0">
                <a:latin typeface="Arial MT"/>
                <a:cs typeface="Arial MT"/>
              </a:rPr>
              <a:t>respiratoire </a:t>
            </a:r>
            <a:r>
              <a:rPr sz="2400" dirty="0">
                <a:latin typeface="Arial MT"/>
                <a:cs typeface="Arial MT"/>
              </a:rPr>
              <a:t>(Les protostrongles, </a:t>
            </a:r>
            <a:r>
              <a:rPr sz="2400" spc="-5" dirty="0">
                <a:latin typeface="Arial MT"/>
                <a:cs typeface="Arial MT"/>
              </a:rPr>
              <a:t>les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dictyocaules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dirty="0">
                <a:latin typeface="Arial MT"/>
                <a:cs typeface="Arial MT"/>
              </a:rPr>
              <a:t>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l’appareil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urinaire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(les</a:t>
            </a:r>
            <a:r>
              <a:rPr sz="2400" dirty="0">
                <a:latin typeface="Arial MT"/>
                <a:cs typeface="Arial MT"/>
              </a:rPr>
              <a:t> filaires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schistozoma)</a:t>
            </a:r>
            <a:endParaRPr sz="2400">
              <a:latin typeface="Arial MT"/>
              <a:cs typeface="Arial MT"/>
            </a:endParaRPr>
          </a:p>
          <a:p>
            <a:pPr marL="660400">
              <a:lnSpc>
                <a:spcPct val="100000"/>
              </a:lnSpc>
              <a:spcBef>
                <a:spcPts val="2365"/>
              </a:spcBef>
            </a:pPr>
            <a:r>
              <a:rPr sz="2800" b="1" spc="5" dirty="0">
                <a:latin typeface="Calibri"/>
                <a:cs typeface="Calibri"/>
              </a:rPr>
              <a:t>Nutrition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204" y="4006596"/>
            <a:ext cx="8784590" cy="230759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34975" marR="122555" indent="-344805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pos="435609" algn="l"/>
              </a:tabLst>
            </a:pPr>
            <a:r>
              <a:rPr sz="2400" dirty="0">
                <a:latin typeface="Arial MT"/>
                <a:cs typeface="Arial MT"/>
              </a:rPr>
              <a:t>Le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mode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nutrition</a:t>
            </a:r>
            <a:r>
              <a:rPr sz="2400" spc="-10" dirty="0">
                <a:latin typeface="Arial MT"/>
                <a:cs typeface="Arial MT"/>
              </a:rPr>
              <a:t> varie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selon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l’espèce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l’habitat.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existe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espèces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 MT"/>
              <a:cs typeface="Arial MT"/>
            </a:endParaRPr>
          </a:p>
          <a:p>
            <a:pPr marL="434975" indent="-344805">
              <a:lnSpc>
                <a:spcPct val="100000"/>
              </a:lnSpc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Arial MT"/>
                <a:cs typeface="Arial MT"/>
              </a:rPr>
              <a:t>Chymivores</a:t>
            </a:r>
            <a:endParaRPr sz="2400">
              <a:latin typeface="Arial MT"/>
              <a:cs typeface="Arial MT"/>
            </a:endParaRPr>
          </a:p>
          <a:p>
            <a:pPr marL="434975" indent="-344805">
              <a:lnSpc>
                <a:spcPts val="2845"/>
              </a:lnSpc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spc="-5" dirty="0">
                <a:latin typeface="Arial MT"/>
                <a:cs typeface="Arial MT"/>
              </a:rPr>
              <a:t>Histophages</a:t>
            </a:r>
            <a:endParaRPr sz="2400">
              <a:latin typeface="Arial MT"/>
              <a:cs typeface="Arial MT"/>
            </a:endParaRPr>
          </a:p>
          <a:p>
            <a:pPr marL="434975" indent="-344805">
              <a:lnSpc>
                <a:spcPts val="2845"/>
              </a:lnSpc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2400" dirty="0">
                <a:latin typeface="Arial MT"/>
                <a:cs typeface="Arial MT"/>
              </a:rPr>
              <a:t>Hématophages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0652" y="1772030"/>
            <a:ext cx="1584325" cy="1230630"/>
          </a:xfrm>
          <a:custGeom>
            <a:avLst/>
            <a:gdLst/>
            <a:ahLst/>
            <a:cxnLst/>
            <a:rect l="l" t="t" r="r" b="b"/>
            <a:pathLst>
              <a:path w="1584325" h="1230630">
                <a:moveTo>
                  <a:pt x="82553" y="1058705"/>
                </a:moveTo>
                <a:lnTo>
                  <a:pt x="75120" y="1060275"/>
                </a:lnTo>
                <a:lnTo>
                  <a:pt x="68830" y="1064535"/>
                </a:lnTo>
                <a:lnTo>
                  <a:pt x="64516" y="1071118"/>
                </a:lnTo>
                <a:lnTo>
                  <a:pt x="0" y="1230122"/>
                </a:lnTo>
                <a:lnTo>
                  <a:pt x="64182" y="1221740"/>
                </a:lnTo>
                <a:lnTo>
                  <a:pt x="43307" y="1221740"/>
                </a:lnTo>
                <a:lnTo>
                  <a:pt x="19050" y="1190371"/>
                </a:lnTo>
                <a:lnTo>
                  <a:pt x="77073" y="1145538"/>
                </a:lnTo>
                <a:lnTo>
                  <a:pt x="101219" y="1085977"/>
                </a:lnTo>
                <a:lnTo>
                  <a:pt x="102655" y="1078233"/>
                </a:lnTo>
                <a:lnTo>
                  <a:pt x="101092" y="1070800"/>
                </a:lnTo>
                <a:lnTo>
                  <a:pt x="96861" y="1064510"/>
                </a:lnTo>
                <a:lnTo>
                  <a:pt x="90297" y="1060196"/>
                </a:lnTo>
                <a:lnTo>
                  <a:pt x="82553" y="1058705"/>
                </a:lnTo>
                <a:close/>
              </a:path>
              <a:path w="1584325" h="1230630">
                <a:moveTo>
                  <a:pt x="77073" y="1145538"/>
                </a:moveTo>
                <a:lnTo>
                  <a:pt x="19050" y="1190371"/>
                </a:lnTo>
                <a:lnTo>
                  <a:pt x="43307" y="1221740"/>
                </a:lnTo>
                <a:lnTo>
                  <a:pt x="53989" y="1213485"/>
                </a:lnTo>
                <a:lnTo>
                  <a:pt x="49530" y="1213485"/>
                </a:lnTo>
                <a:lnTo>
                  <a:pt x="28575" y="1186434"/>
                </a:lnTo>
                <a:lnTo>
                  <a:pt x="62275" y="1182045"/>
                </a:lnTo>
                <a:lnTo>
                  <a:pt x="77073" y="1145538"/>
                </a:lnTo>
                <a:close/>
              </a:path>
              <a:path w="1584325" h="1230630">
                <a:moveTo>
                  <a:pt x="165100" y="1168654"/>
                </a:moveTo>
                <a:lnTo>
                  <a:pt x="101238" y="1176970"/>
                </a:lnTo>
                <a:lnTo>
                  <a:pt x="43307" y="1221740"/>
                </a:lnTo>
                <a:lnTo>
                  <a:pt x="64182" y="1221740"/>
                </a:lnTo>
                <a:lnTo>
                  <a:pt x="170180" y="1207897"/>
                </a:lnTo>
                <a:lnTo>
                  <a:pt x="187325" y="1185672"/>
                </a:lnTo>
                <a:lnTo>
                  <a:pt x="184727" y="1178262"/>
                </a:lnTo>
                <a:lnTo>
                  <a:pt x="179689" y="1172591"/>
                </a:lnTo>
                <a:lnTo>
                  <a:pt x="172912" y="1169205"/>
                </a:lnTo>
                <a:lnTo>
                  <a:pt x="165100" y="1168654"/>
                </a:lnTo>
                <a:close/>
              </a:path>
              <a:path w="1584325" h="1230630">
                <a:moveTo>
                  <a:pt x="62275" y="1182045"/>
                </a:moveTo>
                <a:lnTo>
                  <a:pt x="28575" y="1186434"/>
                </a:lnTo>
                <a:lnTo>
                  <a:pt x="49530" y="1213485"/>
                </a:lnTo>
                <a:lnTo>
                  <a:pt x="62275" y="1182045"/>
                </a:lnTo>
                <a:close/>
              </a:path>
              <a:path w="1584325" h="1230630">
                <a:moveTo>
                  <a:pt x="101238" y="1176970"/>
                </a:moveTo>
                <a:lnTo>
                  <a:pt x="62275" y="1182045"/>
                </a:lnTo>
                <a:lnTo>
                  <a:pt x="49530" y="1213485"/>
                </a:lnTo>
                <a:lnTo>
                  <a:pt x="53989" y="1213485"/>
                </a:lnTo>
                <a:lnTo>
                  <a:pt x="101238" y="1176970"/>
                </a:lnTo>
                <a:close/>
              </a:path>
              <a:path w="1584325" h="1230630">
                <a:moveTo>
                  <a:pt x="1559687" y="0"/>
                </a:moveTo>
                <a:lnTo>
                  <a:pt x="77073" y="1145538"/>
                </a:lnTo>
                <a:lnTo>
                  <a:pt x="62275" y="1182045"/>
                </a:lnTo>
                <a:lnTo>
                  <a:pt x="101238" y="1176970"/>
                </a:lnTo>
                <a:lnTo>
                  <a:pt x="1583817" y="31242"/>
                </a:lnTo>
                <a:lnTo>
                  <a:pt x="155968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1480" y="1771776"/>
            <a:ext cx="1655445" cy="1230630"/>
          </a:xfrm>
          <a:custGeom>
            <a:avLst/>
            <a:gdLst/>
            <a:ahLst/>
            <a:cxnLst/>
            <a:rect l="l" t="t" r="r" b="b"/>
            <a:pathLst>
              <a:path w="1655445" h="1230630">
                <a:moveTo>
                  <a:pt x="1488694" y="1172464"/>
                </a:moveTo>
                <a:lnTo>
                  <a:pt x="1480833" y="1173130"/>
                </a:lnTo>
                <a:lnTo>
                  <a:pt x="1474104" y="1176655"/>
                </a:lnTo>
                <a:lnTo>
                  <a:pt x="1469209" y="1182465"/>
                </a:lnTo>
                <a:lnTo>
                  <a:pt x="1466850" y="1189989"/>
                </a:lnTo>
                <a:lnTo>
                  <a:pt x="1467570" y="1197778"/>
                </a:lnTo>
                <a:lnTo>
                  <a:pt x="1471088" y="1204483"/>
                </a:lnTo>
                <a:lnTo>
                  <a:pt x="1476869" y="1209403"/>
                </a:lnTo>
                <a:lnTo>
                  <a:pt x="1484376" y="1211834"/>
                </a:lnTo>
                <a:lnTo>
                  <a:pt x="1654937" y="1230376"/>
                </a:lnTo>
                <a:lnTo>
                  <a:pt x="1651712" y="1222883"/>
                </a:lnTo>
                <a:lnTo>
                  <a:pt x="1611629" y="1222883"/>
                </a:lnTo>
                <a:lnTo>
                  <a:pt x="1552840" y="1179432"/>
                </a:lnTo>
                <a:lnTo>
                  <a:pt x="1488694" y="1172464"/>
                </a:lnTo>
                <a:close/>
              </a:path>
              <a:path w="1655445" h="1230630">
                <a:moveTo>
                  <a:pt x="1552840" y="1179432"/>
                </a:moveTo>
                <a:lnTo>
                  <a:pt x="1611629" y="1222883"/>
                </a:lnTo>
                <a:lnTo>
                  <a:pt x="1617550" y="1214882"/>
                </a:lnTo>
                <a:lnTo>
                  <a:pt x="1605152" y="1214882"/>
                </a:lnTo>
                <a:lnTo>
                  <a:pt x="1591735" y="1183657"/>
                </a:lnTo>
                <a:lnTo>
                  <a:pt x="1552840" y="1179432"/>
                </a:lnTo>
                <a:close/>
              </a:path>
              <a:path w="1655445" h="1230630">
                <a:moveTo>
                  <a:pt x="1568831" y="1060749"/>
                </a:moveTo>
                <a:lnTo>
                  <a:pt x="1561084" y="1062355"/>
                </a:lnTo>
                <a:lnTo>
                  <a:pt x="1554636" y="1066833"/>
                </a:lnTo>
                <a:lnTo>
                  <a:pt x="1550558" y="1073229"/>
                </a:lnTo>
                <a:lnTo>
                  <a:pt x="1549171" y="1080696"/>
                </a:lnTo>
                <a:lnTo>
                  <a:pt x="1550797" y="1088389"/>
                </a:lnTo>
                <a:lnTo>
                  <a:pt x="1576246" y="1147613"/>
                </a:lnTo>
                <a:lnTo>
                  <a:pt x="1635125" y="1191133"/>
                </a:lnTo>
                <a:lnTo>
                  <a:pt x="1611629" y="1222883"/>
                </a:lnTo>
                <a:lnTo>
                  <a:pt x="1651712" y="1222883"/>
                </a:lnTo>
                <a:lnTo>
                  <a:pt x="1587119" y="1072769"/>
                </a:lnTo>
                <a:lnTo>
                  <a:pt x="1582658" y="1066301"/>
                </a:lnTo>
                <a:lnTo>
                  <a:pt x="1576292" y="1062180"/>
                </a:lnTo>
                <a:lnTo>
                  <a:pt x="1568831" y="1060749"/>
                </a:lnTo>
                <a:close/>
              </a:path>
              <a:path w="1655445" h="1230630">
                <a:moveTo>
                  <a:pt x="1591735" y="1183657"/>
                </a:moveTo>
                <a:lnTo>
                  <a:pt x="1605152" y="1214882"/>
                </a:lnTo>
                <a:lnTo>
                  <a:pt x="1625473" y="1187323"/>
                </a:lnTo>
                <a:lnTo>
                  <a:pt x="1591735" y="1183657"/>
                </a:lnTo>
                <a:close/>
              </a:path>
              <a:path w="1655445" h="1230630">
                <a:moveTo>
                  <a:pt x="1576246" y="1147613"/>
                </a:moveTo>
                <a:lnTo>
                  <a:pt x="1591735" y="1183657"/>
                </a:lnTo>
                <a:lnTo>
                  <a:pt x="1625473" y="1187323"/>
                </a:lnTo>
                <a:lnTo>
                  <a:pt x="1605152" y="1214882"/>
                </a:lnTo>
                <a:lnTo>
                  <a:pt x="1617550" y="1214882"/>
                </a:lnTo>
                <a:lnTo>
                  <a:pt x="1635125" y="1191133"/>
                </a:lnTo>
                <a:lnTo>
                  <a:pt x="1576246" y="1147613"/>
                </a:lnTo>
                <a:close/>
              </a:path>
              <a:path w="1655445" h="1230630">
                <a:moveTo>
                  <a:pt x="23622" y="0"/>
                </a:moveTo>
                <a:lnTo>
                  <a:pt x="0" y="31750"/>
                </a:lnTo>
                <a:lnTo>
                  <a:pt x="1552840" y="1179432"/>
                </a:lnTo>
                <a:lnTo>
                  <a:pt x="1591735" y="1183657"/>
                </a:lnTo>
                <a:lnTo>
                  <a:pt x="1576246" y="1147613"/>
                </a:lnTo>
                <a:lnTo>
                  <a:pt x="2362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17319" y="2987039"/>
            <a:ext cx="2593975" cy="1167765"/>
            <a:chOff x="1417319" y="2987039"/>
            <a:chExt cx="2593975" cy="1167765"/>
          </a:xfrm>
        </p:grpSpPr>
        <p:sp>
          <p:nvSpPr>
            <p:cNvPr id="5" name="object 5"/>
            <p:cNvSpPr/>
            <p:nvPr/>
          </p:nvSpPr>
          <p:spPr>
            <a:xfrm>
              <a:off x="1429511" y="2999231"/>
              <a:ext cx="2569845" cy="1143000"/>
            </a:xfrm>
            <a:custGeom>
              <a:avLst/>
              <a:gdLst/>
              <a:ahLst/>
              <a:cxnLst/>
              <a:rect l="l" t="t" r="r" b="b"/>
              <a:pathLst>
                <a:path w="2569845" h="1143000">
                  <a:moveTo>
                    <a:pt x="1284732" y="0"/>
                  </a:moveTo>
                  <a:lnTo>
                    <a:pt x="1220609" y="699"/>
                  </a:lnTo>
                  <a:lnTo>
                    <a:pt x="1157301" y="2776"/>
                  </a:lnTo>
                  <a:lnTo>
                    <a:pt x="1094881" y="6197"/>
                  </a:lnTo>
                  <a:lnTo>
                    <a:pt x="1033421" y="10930"/>
                  </a:lnTo>
                  <a:lnTo>
                    <a:pt x="972996" y="16941"/>
                  </a:lnTo>
                  <a:lnTo>
                    <a:pt x="913680" y="24199"/>
                  </a:lnTo>
                  <a:lnTo>
                    <a:pt x="855545" y="32670"/>
                  </a:lnTo>
                  <a:lnTo>
                    <a:pt x="798666" y="42322"/>
                  </a:lnTo>
                  <a:lnTo>
                    <a:pt x="743116" y="53122"/>
                  </a:lnTo>
                  <a:lnTo>
                    <a:pt x="688969" y="65037"/>
                  </a:lnTo>
                  <a:lnTo>
                    <a:pt x="636298" y="78034"/>
                  </a:lnTo>
                  <a:lnTo>
                    <a:pt x="585177" y="92081"/>
                  </a:lnTo>
                  <a:lnTo>
                    <a:pt x="535679" y="107144"/>
                  </a:lnTo>
                  <a:lnTo>
                    <a:pt x="487878" y="123192"/>
                  </a:lnTo>
                  <a:lnTo>
                    <a:pt x="441848" y="140191"/>
                  </a:lnTo>
                  <a:lnTo>
                    <a:pt x="397663" y="158108"/>
                  </a:lnTo>
                  <a:lnTo>
                    <a:pt x="355395" y="176912"/>
                  </a:lnTo>
                  <a:lnTo>
                    <a:pt x="315119" y="196568"/>
                  </a:lnTo>
                  <a:lnTo>
                    <a:pt x="276908" y="217045"/>
                  </a:lnTo>
                  <a:lnTo>
                    <a:pt x="240835" y="238309"/>
                  </a:lnTo>
                  <a:lnTo>
                    <a:pt x="206975" y="260328"/>
                  </a:lnTo>
                  <a:lnTo>
                    <a:pt x="175401" y="283068"/>
                  </a:lnTo>
                  <a:lnTo>
                    <a:pt x="119404" y="330585"/>
                  </a:lnTo>
                  <a:lnTo>
                    <a:pt x="73434" y="380596"/>
                  </a:lnTo>
                  <a:lnTo>
                    <a:pt x="38079" y="432841"/>
                  </a:lnTo>
                  <a:lnTo>
                    <a:pt x="13929" y="487055"/>
                  </a:lnTo>
                  <a:lnTo>
                    <a:pt x="1572" y="542979"/>
                  </a:lnTo>
                  <a:lnTo>
                    <a:pt x="0" y="571500"/>
                  </a:lnTo>
                  <a:lnTo>
                    <a:pt x="1572" y="600020"/>
                  </a:lnTo>
                  <a:lnTo>
                    <a:pt x="13929" y="655944"/>
                  </a:lnTo>
                  <a:lnTo>
                    <a:pt x="38079" y="710158"/>
                  </a:lnTo>
                  <a:lnTo>
                    <a:pt x="73434" y="762403"/>
                  </a:lnTo>
                  <a:lnTo>
                    <a:pt x="119404" y="812414"/>
                  </a:lnTo>
                  <a:lnTo>
                    <a:pt x="175401" y="859931"/>
                  </a:lnTo>
                  <a:lnTo>
                    <a:pt x="206975" y="882671"/>
                  </a:lnTo>
                  <a:lnTo>
                    <a:pt x="240835" y="904690"/>
                  </a:lnTo>
                  <a:lnTo>
                    <a:pt x="276908" y="925954"/>
                  </a:lnTo>
                  <a:lnTo>
                    <a:pt x="315119" y="946431"/>
                  </a:lnTo>
                  <a:lnTo>
                    <a:pt x="355395" y="966087"/>
                  </a:lnTo>
                  <a:lnTo>
                    <a:pt x="397663" y="984891"/>
                  </a:lnTo>
                  <a:lnTo>
                    <a:pt x="441848" y="1002808"/>
                  </a:lnTo>
                  <a:lnTo>
                    <a:pt x="487878" y="1019807"/>
                  </a:lnTo>
                  <a:lnTo>
                    <a:pt x="535679" y="1035855"/>
                  </a:lnTo>
                  <a:lnTo>
                    <a:pt x="585177" y="1050918"/>
                  </a:lnTo>
                  <a:lnTo>
                    <a:pt x="636298" y="1064965"/>
                  </a:lnTo>
                  <a:lnTo>
                    <a:pt x="688969" y="1077962"/>
                  </a:lnTo>
                  <a:lnTo>
                    <a:pt x="743116" y="1089877"/>
                  </a:lnTo>
                  <a:lnTo>
                    <a:pt x="798666" y="1100677"/>
                  </a:lnTo>
                  <a:lnTo>
                    <a:pt x="855545" y="1110329"/>
                  </a:lnTo>
                  <a:lnTo>
                    <a:pt x="913680" y="1118800"/>
                  </a:lnTo>
                  <a:lnTo>
                    <a:pt x="972996" y="1126058"/>
                  </a:lnTo>
                  <a:lnTo>
                    <a:pt x="1033421" y="1132069"/>
                  </a:lnTo>
                  <a:lnTo>
                    <a:pt x="1094881" y="1136802"/>
                  </a:lnTo>
                  <a:lnTo>
                    <a:pt x="1157301" y="1140223"/>
                  </a:lnTo>
                  <a:lnTo>
                    <a:pt x="1220609" y="1142300"/>
                  </a:lnTo>
                  <a:lnTo>
                    <a:pt x="1284732" y="1142999"/>
                  </a:lnTo>
                  <a:lnTo>
                    <a:pt x="1348854" y="1142300"/>
                  </a:lnTo>
                  <a:lnTo>
                    <a:pt x="1412162" y="1140223"/>
                  </a:lnTo>
                  <a:lnTo>
                    <a:pt x="1474582" y="1136802"/>
                  </a:lnTo>
                  <a:lnTo>
                    <a:pt x="1536042" y="1132069"/>
                  </a:lnTo>
                  <a:lnTo>
                    <a:pt x="1596467" y="1126058"/>
                  </a:lnTo>
                  <a:lnTo>
                    <a:pt x="1655783" y="1118800"/>
                  </a:lnTo>
                  <a:lnTo>
                    <a:pt x="1713918" y="1110329"/>
                  </a:lnTo>
                  <a:lnTo>
                    <a:pt x="1770797" y="1100677"/>
                  </a:lnTo>
                  <a:lnTo>
                    <a:pt x="1826347" y="1089877"/>
                  </a:lnTo>
                  <a:lnTo>
                    <a:pt x="1880494" y="1077962"/>
                  </a:lnTo>
                  <a:lnTo>
                    <a:pt x="1933165" y="1064965"/>
                  </a:lnTo>
                  <a:lnTo>
                    <a:pt x="1984286" y="1050918"/>
                  </a:lnTo>
                  <a:lnTo>
                    <a:pt x="2033784" y="1035855"/>
                  </a:lnTo>
                  <a:lnTo>
                    <a:pt x="2081585" y="1019807"/>
                  </a:lnTo>
                  <a:lnTo>
                    <a:pt x="2127615" y="1002808"/>
                  </a:lnTo>
                  <a:lnTo>
                    <a:pt x="2171800" y="984891"/>
                  </a:lnTo>
                  <a:lnTo>
                    <a:pt x="2214068" y="966087"/>
                  </a:lnTo>
                  <a:lnTo>
                    <a:pt x="2254344" y="946431"/>
                  </a:lnTo>
                  <a:lnTo>
                    <a:pt x="2292555" y="925954"/>
                  </a:lnTo>
                  <a:lnTo>
                    <a:pt x="2328628" y="904690"/>
                  </a:lnTo>
                  <a:lnTo>
                    <a:pt x="2362488" y="882671"/>
                  </a:lnTo>
                  <a:lnTo>
                    <a:pt x="2394062" y="859931"/>
                  </a:lnTo>
                  <a:lnTo>
                    <a:pt x="2450059" y="812414"/>
                  </a:lnTo>
                  <a:lnTo>
                    <a:pt x="2496029" y="762403"/>
                  </a:lnTo>
                  <a:lnTo>
                    <a:pt x="2531384" y="710158"/>
                  </a:lnTo>
                  <a:lnTo>
                    <a:pt x="2555534" y="655944"/>
                  </a:lnTo>
                  <a:lnTo>
                    <a:pt x="2567891" y="600020"/>
                  </a:lnTo>
                  <a:lnTo>
                    <a:pt x="2569464" y="571500"/>
                  </a:lnTo>
                  <a:lnTo>
                    <a:pt x="2567891" y="542979"/>
                  </a:lnTo>
                  <a:lnTo>
                    <a:pt x="2555534" y="487055"/>
                  </a:lnTo>
                  <a:lnTo>
                    <a:pt x="2531384" y="432841"/>
                  </a:lnTo>
                  <a:lnTo>
                    <a:pt x="2496029" y="380596"/>
                  </a:lnTo>
                  <a:lnTo>
                    <a:pt x="2450059" y="330585"/>
                  </a:lnTo>
                  <a:lnTo>
                    <a:pt x="2394062" y="283068"/>
                  </a:lnTo>
                  <a:lnTo>
                    <a:pt x="2362488" y="260328"/>
                  </a:lnTo>
                  <a:lnTo>
                    <a:pt x="2328628" y="238309"/>
                  </a:lnTo>
                  <a:lnTo>
                    <a:pt x="2292555" y="217045"/>
                  </a:lnTo>
                  <a:lnTo>
                    <a:pt x="2254344" y="196568"/>
                  </a:lnTo>
                  <a:lnTo>
                    <a:pt x="2214068" y="176912"/>
                  </a:lnTo>
                  <a:lnTo>
                    <a:pt x="2171800" y="158108"/>
                  </a:lnTo>
                  <a:lnTo>
                    <a:pt x="2127615" y="140191"/>
                  </a:lnTo>
                  <a:lnTo>
                    <a:pt x="2081585" y="123192"/>
                  </a:lnTo>
                  <a:lnTo>
                    <a:pt x="2033784" y="107144"/>
                  </a:lnTo>
                  <a:lnTo>
                    <a:pt x="1984286" y="92081"/>
                  </a:lnTo>
                  <a:lnTo>
                    <a:pt x="1933165" y="78034"/>
                  </a:lnTo>
                  <a:lnTo>
                    <a:pt x="1880494" y="65037"/>
                  </a:lnTo>
                  <a:lnTo>
                    <a:pt x="1826347" y="53122"/>
                  </a:lnTo>
                  <a:lnTo>
                    <a:pt x="1770797" y="42322"/>
                  </a:lnTo>
                  <a:lnTo>
                    <a:pt x="1713918" y="32670"/>
                  </a:lnTo>
                  <a:lnTo>
                    <a:pt x="1655783" y="24199"/>
                  </a:lnTo>
                  <a:lnTo>
                    <a:pt x="1596467" y="16941"/>
                  </a:lnTo>
                  <a:lnTo>
                    <a:pt x="1536042" y="10930"/>
                  </a:lnTo>
                  <a:lnTo>
                    <a:pt x="1474582" y="6197"/>
                  </a:lnTo>
                  <a:lnTo>
                    <a:pt x="1412162" y="2776"/>
                  </a:lnTo>
                  <a:lnTo>
                    <a:pt x="1348854" y="699"/>
                  </a:lnTo>
                  <a:lnTo>
                    <a:pt x="1284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9511" y="2999231"/>
              <a:ext cx="2569845" cy="1143000"/>
            </a:xfrm>
            <a:custGeom>
              <a:avLst/>
              <a:gdLst/>
              <a:ahLst/>
              <a:cxnLst/>
              <a:rect l="l" t="t" r="r" b="b"/>
              <a:pathLst>
                <a:path w="2569845" h="1143000">
                  <a:moveTo>
                    <a:pt x="0" y="571500"/>
                  </a:moveTo>
                  <a:lnTo>
                    <a:pt x="6239" y="514820"/>
                  </a:lnTo>
                  <a:lnTo>
                    <a:pt x="24567" y="459718"/>
                  </a:lnTo>
                  <a:lnTo>
                    <a:pt x="54393" y="406456"/>
                  </a:lnTo>
                  <a:lnTo>
                    <a:pt x="95129" y="355295"/>
                  </a:lnTo>
                  <a:lnTo>
                    <a:pt x="146186" y="306498"/>
                  </a:lnTo>
                  <a:lnTo>
                    <a:pt x="206975" y="260328"/>
                  </a:lnTo>
                  <a:lnTo>
                    <a:pt x="240835" y="238309"/>
                  </a:lnTo>
                  <a:lnTo>
                    <a:pt x="276908" y="217045"/>
                  </a:lnTo>
                  <a:lnTo>
                    <a:pt x="315119" y="196568"/>
                  </a:lnTo>
                  <a:lnTo>
                    <a:pt x="355395" y="176912"/>
                  </a:lnTo>
                  <a:lnTo>
                    <a:pt x="397663" y="158108"/>
                  </a:lnTo>
                  <a:lnTo>
                    <a:pt x="441848" y="140191"/>
                  </a:lnTo>
                  <a:lnTo>
                    <a:pt x="487878" y="123192"/>
                  </a:lnTo>
                  <a:lnTo>
                    <a:pt x="535679" y="107144"/>
                  </a:lnTo>
                  <a:lnTo>
                    <a:pt x="585177" y="92081"/>
                  </a:lnTo>
                  <a:lnTo>
                    <a:pt x="636298" y="78034"/>
                  </a:lnTo>
                  <a:lnTo>
                    <a:pt x="688969" y="65037"/>
                  </a:lnTo>
                  <a:lnTo>
                    <a:pt x="743116" y="53122"/>
                  </a:lnTo>
                  <a:lnTo>
                    <a:pt x="798666" y="42322"/>
                  </a:lnTo>
                  <a:lnTo>
                    <a:pt x="855545" y="32670"/>
                  </a:lnTo>
                  <a:lnTo>
                    <a:pt x="913680" y="24199"/>
                  </a:lnTo>
                  <a:lnTo>
                    <a:pt x="972996" y="16941"/>
                  </a:lnTo>
                  <a:lnTo>
                    <a:pt x="1033421" y="10930"/>
                  </a:lnTo>
                  <a:lnTo>
                    <a:pt x="1094881" y="6197"/>
                  </a:lnTo>
                  <a:lnTo>
                    <a:pt x="1157301" y="2776"/>
                  </a:lnTo>
                  <a:lnTo>
                    <a:pt x="1220609" y="699"/>
                  </a:lnTo>
                  <a:lnTo>
                    <a:pt x="1284732" y="0"/>
                  </a:lnTo>
                  <a:lnTo>
                    <a:pt x="1348854" y="699"/>
                  </a:lnTo>
                  <a:lnTo>
                    <a:pt x="1412162" y="2776"/>
                  </a:lnTo>
                  <a:lnTo>
                    <a:pt x="1474582" y="6197"/>
                  </a:lnTo>
                  <a:lnTo>
                    <a:pt x="1536042" y="10930"/>
                  </a:lnTo>
                  <a:lnTo>
                    <a:pt x="1596467" y="16941"/>
                  </a:lnTo>
                  <a:lnTo>
                    <a:pt x="1655783" y="24199"/>
                  </a:lnTo>
                  <a:lnTo>
                    <a:pt x="1713918" y="32670"/>
                  </a:lnTo>
                  <a:lnTo>
                    <a:pt x="1770797" y="42322"/>
                  </a:lnTo>
                  <a:lnTo>
                    <a:pt x="1826347" y="53122"/>
                  </a:lnTo>
                  <a:lnTo>
                    <a:pt x="1880494" y="65037"/>
                  </a:lnTo>
                  <a:lnTo>
                    <a:pt x="1933165" y="78034"/>
                  </a:lnTo>
                  <a:lnTo>
                    <a:pt x="1984286" y="92081"/>
                  </a:lnTo>
                  <a:lnTo>
                    <a:pt x="2033784" y="107144"/>
                  </a:lnTo>
                  <a:lnTo>
                    <a:pt x="2081585" y="123192"/>
                  </a:lnTo>
                  <a:lnTo>
                    <a:pt x="2127615" y="140191"/>
                  </a:lnTo>
                  <a:lnTo>
                    <a:pt x="2171800" y="158108"/>
                  </a:lnTo>
                  <a:lnTo>
                    <a:pt x="2214068" y="176912"/>
                  </a:lnTo>
                  <a:lnTo>
                    <a:pt x="2254344" y="196568"/>
                  </a:lnTo>
                  <a:lnTo>
                    <a:pt x="2292555" y="217045"/>
                  </a:lnTo>
                  <a:lnTo>
                    <a:pt x="2328628" y="238309"/>
                  </a:lnTo>
                  <a:lnTo>
                    <a:pt x="2362488" y="260328"/>
                  </a:lnTo>
                  <a:lnTo>
                    <a:pt x="2394062" y="283068"/>
                  </a:lnTo>
                  <a:lnTo>
                    <a:pt x="2450059" y="330585"/>
                  </a:lnTo>
                  <a:lnTo>
                    <a:pt x="2496029" y="380596"/>
                  </a:lnTo>
                  <a:lnTo>
                    <a:pt x="2531384" y="432841"/>
                  </a:lnTo>
                  <a:lnTo>
                    <a:pt x="2555534" y="487055"/>
                  </a:lnTo>
                  <a:lnTo>
                    <a:pt x="2567891" y="542979"/>
                  </a:lnTo>
                  <a:lnTo>
                    <a:pt x="2569464" y="571500"/>
                  </a:lnTo>
                  <a:lnTo>
                    <a:pt x="2567891" y="600020"/>
                  </a:lnTo>
                  <a:lnTo>
                    <a:pt x="2555534" y="655944"/>
                  </a:lnTo>
                  <a:lnTo>
                    <a:pt x="2531384" y="710158"/>
                  </a:lnTo>
                  <a:lnTo>
                    <a:pt x="2496029" y="762403"/>
                  </a:lnTo>
                  <a:lnTo>
                    <a:pt x="2450059" y="812414"/>
                  </a:lnTo>
                  <a:lnTo>
                    <a:pt x="2394062" y="859931"/>
                  </a:lnTo>
                  <a:lnTo>
                    <a:pt x="2362488" y="882671"/>
                  </a:lnTo>
                  <a:lnTo>
                    <a:pt x="2328628" y="904690"/>
                  </a:lnTo>
                  <a:lnTo>
                    <a:pt x="2292555" y="925954"/>
                  </a:lnTo>
                  <a:lnTo>
                    <a:pt x="2254344" y="946431"/>
                  </a:lnTo>
                  <a:lnTo>
                    <a:pt x="2214068" y="966087"/>
                  </a:lnTo>
                  <a:lnTo>
                    <a:pt x="2171800" y="984891"/>
                  </a:lnTo>
                  <a:lnTo>
                    <a:pt x="2127615" y="1002808"/>
                  </a:lnTo>
                  <a:lnTo>
                    <a:pt x="2081585" y="1019807"/>
                  </a:lnTo>
                  <a:lnTo>
                    <a:pt x="2033784" y="1035855"/>
                  </a:lnTo>
                  <a:lnTo>
                    <a:pt x="1984286" y="1050918"/>
                  </a:lnTo>
                  <a:lnTo>
                    <a:pt x="1933165" y="1064965"/>
                  </a:lnTo>
                  <a:lnTo>
                    <a:pt x="1880494" y="1077962"/>
                  </a:lnTo>
                  <a:lnTo>
                    <a:pt x="1826347" y="1089877"/>
                  </a:lnTo>
                  <a:lnTo>
                    <a:pt x="1770797" y="1100677"/>
                  </a:lnTo>
                  <a:lnTo>
                    <a:pt x="1713918" y="1110329"/>
                  </a:lnTo>
                  <a:lnTo>
                    <a:pt x="1655783" y="1118800"/>
                  </a:lnTo>
                  <a:lnTo>
                    <a:pt x="1596467" y="1126058"/>
                  </a:lnTo>
                  <a:lnTo>
                    <a:pt x="1536042" y="1132069"/>
                  </a:lnTo>
                  <a:lnTo>
                    <a:pt x="1474582" y="1136802"/>
                  </a:lnTo>
                  <a:lnTo>
                    <a:pt x="1412162" y="1140223"/>
                  </a:lnTo>
                  <a:lnTo>
                    <a:pt x="1348854" y="1142300"/>
                  </a:lnTo>
                  <a:lnTo>
                    <a:pt x="1284732" y="1142999"/>
                  </a:lnTo>
                  <a:lnTo>
                    <a:pt x="1220609" y="1142300"/>
                  </a:lnTo>
                  <a:lnTo>
                    <a:pt x="1157301" y="1140223"/>
                  </a:lnTo>
                  <a:lnTo>
                    <a:pt x="1094881" y="1136802"/>
                  </a:lnTo>
                  <a:lnTo>
                    <a:pt x="1033421" y="1132069"/>
                  </a:lnTo>
                  <a:lnTo>
                    <a:pt x="972996" y="1126058"/>
                  </a:lnTo>
                  <a:lnTo>
                    <a:pt x="913680" y="1118800"/>
                  </a:lnTo>
                  <a:lnTo>
                    <a:pt x="855545" y="1110329"/>
                  </a:lnTo>
                  <a:lnTo>
                    <a:pt x="798666" y="1100677"/>
                  </a:lnTo>
                  <a:lnTo>
                    <a:pt x="743116" y="1089877"/>
                  </a:lnTo>
                  <a:lnTo>
                    <a:pt x="688969" y="1077962"/>
                  </a:lnTo>
                  <a:lnTo>
                    <a:pt x="636298" y="1064965"/>
                  </a:lnTo>
                  <a:lnTo>
                    <a:pt x="585177" y="1050918"/>
                  </a:lnTo>
                  <a:lnTo>
                    <a:pt x="535679" y="1035855"/>
                  </a:lnTo>
                  <a:lnTo>
                    <a:pt x="487878" y="1019807"/>
                  </a:lnTo>
                  <a:lnTo>
                    <a:pt x="441848" y="1002808"/>
                  </a:lnTo>
                  <a:lnTo>
                    <a:pt x="397663" y="984891"/>
                  </a:lnTo>
                  <a:lnTo>
                    <a:pt x="355395" y="966087"/>
                  </a:lnTo>
                  <a:lnTo>
                    <a:pt x="315119" y="946431"/>
                  </a:lnTo>
                  <a:lnTo>
                    <a:pt x="276908" y="925954"/>
                  </a:lnTo>
                  <a:lnTo>
                    <a:pt x="240835" y="904690"/>
                  </a:lnTo>
                  <a:lnTo>
                    <a:pt x="206975" y="882671"/>
                  </a:lnTo>
                  <a:lnTo>
                    <a:pt x="175401" y="859931"/>
                  </a:lnTo>
                  <a:lnTo>
                    <a:pt x="119404" y="812414"/>
                  </a:lnTo>
                  <a:lnTo>
                    <a:pt x="73434" y="762403"/>
                  </a:lnTo>
                  <a:lnTo>
                    <a:pt x="38079" y="710158"/>
                  </a:lnTo>
                  <a:lnTo>
                    <a:pt x="13929" y="655944"/>
                  </a:lnTo>
                  <a:lnTo>
                    <a:pt x="1572" y="600020"/>
                  </a:lnTo>
                  <a:lnTo>
                    <a:pt x="0" y="5715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9422" y="3185921"/>
            <a:ext cx="1465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endo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89447" y="2987039"/>
            <a:ext cx="2593975" cy="1167765"/>
            <a:chOff x="5489447" y="2987039"/>
            <a:chExt cx="2593975" cy="1167765"/>
          </a:xfrm>
        </p:grpSpPr>
        <p:sp>
          <p:nvSpPr>
            <p:cNvPr id="9" name="object 9"/>
            <p:cNvSpPr/>
            <p:nvPr/>
          </p:nvSpPr>
          <p:spPr>
            <a:xfrm>
              <a:off x="5501639" y="2999231"/>
              <a:ext cx="2569845" cy="1143000"/>
            </a:xfrm>
            <a:custGeom>
              <a:avLst/>
              <a:gdLst/>
              <a:ahLst/>
              <a:cxnLst/>
              <a:rect l="l" t="t" r="r" b="b"/>
              <a:pathLst>
                <a:path w="2569845" h="1143000">
                  <a:moveTo>
                    <a:pt x="1284732" y="0"/>
                  </a:moveTo>
                  <a:lnTo>
                    <a:pt x="1220609" y="699"/>
                  </a:lnTo>
                  <a:lnTo>
                    <a:pt x="1157301" y="2776"/>
                  </a:lnTo>
                  <a:lnTo>
                    <a:pt x="1094881" y="6197"/>
                  </a:lnTo>
                  <a:lnTo>
                    <a:pt x="1033421" y="10930"/>
                  </a:lnTo>
                  <a:lnTo>
                    <a:pt x="972996" y="16941"/>
                  </a:lnTo>
                  <a:lnTo>
                    <a:pt x="913680" y="24199"/>
                  </a:lnTo>
                  <a:lnTo>
                    <a:pt x="855545" y="32670"/>
                  </a:lnTo>
                  <a:lnTo>
                    <a:pt x="798666" y="42322"/>
                  </a:lnTo>
                  <a:lnTo>
                    <a:pt x="743116" y="53122"/>
                  </a:lnTo>
                  <a:lnTo>
                    <a:pt x="688969" y="65037"/>
                  </a:lnTo>
                  <a:lnTo>
                    <a:pt x="636298" y="78034"/>
                  </a:lnTo>
                  <a:lnTo>
                    <a:pt x="585177" y="92081"/>
                  </a:lnTo>
                  <a:lnTo>
                    <a:pt x="535679" y="107144"/>
                  </a:lnTo>
                  <a:lnTo>
                    <a:pt x="487878" y="123192"/>
                  </a:lnTo>
                  <a:lnTo>
                    <a:pt x="441848" y="140191"/>
                  </a:lnTo>
                  <a:lnTo>
                    <a:pt x="397663" y="158108"/>
                  </a:lnTo>
                  <a:lnTo>
                    <a:pt x="355395" y="176912"/>
                  </a:lnTo>
                  <a:lnTo>
                    <a:pt x="315119" y="196568"/>
                  </a:lnTo>
                  <a:lnTo>
                    <a:pt x="276908" y="217045"/>
                  </a:lnTo>
                  <a:lnTo>
                    <a:pt x="240835" y="238309"/>
                  </a:lnTo>
                  <a:lnTo>
                    <a:pt x="206975" y="260328"/>
                  </a:lnTo>
                  <a:lnTo>
                    <a:pt x="175401" y="283068"/>
                  </a:lnTo>
                  <a:lnTo>
                    <a:pt x="119404" y="330585"/>
                  </a:lnTo>
                  <a:lnTo>
                    <a:pt x="73434" y="380596"/>
                  </a:lnTo>
                  <a:lnTo>
                    <a:pt x="38079" y="432841"/>
                  </a:lnTo>
                  <a:lnTo>
                    <a:pt x="13929" y="487055"/>
                  </a:lnTo>
                  <a:lnTo>
                    <a:pt x="1572" y="542979"/>
                  </a:lnTo>
                  <a:lnTo>
                    <a:pt x="0" y="571500"/>
                  </a:lnTo>
                  <a:lnTo>
                    <a:pt x="1572" y="600020"/>
                  </a:lnTo>
                  <a:lnTo>
                    <a:pt x="13929" y="655944"/>
                  </a:lnTo>
                  <a:lnTo>
                    <a:pt x="38079" y="710158"/>
                  </a:lnTo>
                  <a:lnTo>
                    <a:pt x="73434" y="762403"/>
                  </a:lnTo>
                  <a:lnTo>
                    <a:pt x="119404" y="812414"/>
                  </a:lnTo>
                  <a:lnTo>
                    <a:pt x="175401" y="859931"/>
                  </a:lnTo>
                  <a:lnTo>
                    <a:pt x="206975" y="882671"/>
                  </a:lnTo>
                  <a:lnTo>
                    <a:pt x="240835" y="904690"/>
                  </a:lnTo>
                  <a:lnTo>
                    <a:pt x="276908" y="925954"/>
                  </a:lnTo>
                  <a:lnTo>
                    <a:pt x="315119" y="946431"/>
                  </a:lnTo>
                  <a:lnTo>
                    <a:pt x="355395" y="966087"/>
                  </a:lnTo>
                  <a:lnTo>
                    <a:pt x="397663" y="984891"/>
                  </a:lnTo>
                  <a:lnTo>
                    <a:pt x="441848" y="1002808"/>
                  </a:lnTo>
                  <a:lnTo>
                    <a:pt x="487878" y="1019807"/>
                  </a:lnTo>
                  <a:lnTo>
                    <a:pt x="535679" y="1035855"/>
                  </a:lnTo>
                  <a:lnTo>
                    <a:pt x="585177" y="1050918"/>
                  </a:lnTo>
                  <a:lnTo>
                    <a:pt x="636298" y="1064965"/>
                  </a:lnTo>
                  <a:lnTo>
                    <a:pt x="688969" y="1077962"/>
                  </a:lnTo>
                  <a:lnTo>
                    <a:pt x="743116" y="1089877"/>
                  </a:lnTo>
                  <a:lnTo>
                    <a:pt x="798666" y="1100677"/>
                  </a:lnTo>
                  <a:lnTo>
                    <a:pt x="855545" y="1110329"/>
                  </a:lnTo>
                  <a:lnTo>
                    <a:pt x="913680" y="1118800"/>
                  </a:lnTo>
                  <a:lnTo>
                    <a:pt x="972996" y="1126058"/>
                  </a:lnTo>
                  <a:lnTo>
                    <a:pt x="1033421" y="1132069"/>
                  </a:lnTo>
                  <a:lnTo>
                    <a:pt x="1094881" y="1136802"/>
                  </a:lnTo>
                  <a:lnTo>
                    <a:pt x="1157301" y="1140223"/>
                  </a:lnTo>
                  <a:lnTo>
                    <a:pt x="1220609" y="1142300"/>
                  </a:lnTo>
                  <a:lnTo>
                    <a:pt x="1284732" y="1142999"/>
                  </a:lnTo>
                  <a:lnTo>
                    <a:pt x="1348854" y="1142300"/>
                  </a:lnTo>
                  <a:lnTo>
                    <a:pt x="1412162" y="1140223"/>
                  </a:lnTo>
                  <a:lnTo>
                    <a:pt x="1474582" y="1136802"/>
                  </a:lnTo>
                  <a:lnTo>
                    <a:pt x="1536042" y="1132069"/>
                  </a:lnTo>
                  <a:lnTo>
                    <a:pt x="1596467" y="1126058"/>
                  </a:lnTo>
                  <a:lnTo>
                    <a:pt x="1655783" y="1118800"/>
                  </a:lnTo>
                  <a:lnTo>
                    <a:pt x="1713918" y="1110329"/>
                  </a:lnTo>
                  <a:lnTo>
                    <a:pt x="1770797" y="1100677"/>
                  </a:lnTo>
                  <a:lnTo>
                    <a:pt x="1826347" y="1089877"/>
                  </a:lnTo>
                  <a:lnTo>
                    <a:pt x="1880494" y="1077962"/>
                  </a:lnTo>
                  <a:lnTo>
                    <a:pt x="1933165" y="1064965"/>
                  </a:lnTo>
                  <a:lnTo>
                    <a:pt x="1984286" y="1050918"/>
                  </a:lnTo>
                  <a:lnTo>
                    <a:pt x="2033784" y="1035855"/>
                  </a:lnTo>
                  <a:lnTo>
                    <a:pt x="2081585" y="1019807"/>
                  </a:lnTo>
                  <a:lnTo>
                    <a:pt x="2127615" y="1002808"/>
                  </a:lnTo>
                  <a:lnTo>
                    <a:pt x="2171800" y="984891"/>
                  </a:lnTo>
                  <a:lnTo>
                    <a:pt x="2214068" y="966087"/>
                  </a:lnTo>
                  <a:lnTo>
                    <a:pt x="2254344" y="946431"/>
                  </a:lnTo>
                  <a:lnTo>
                    <a:pt x="2292555" y="925954"/>
                  </a:lnTo>
                  <a:lnTo>
                    <a:pt x="2328628" y="904690"/>
                  </a:lnTo>
                  <a:lnTo>
                    <a:pt x="2362488" y="882671"/>
                  </a:lnTo>
                  <a:lnTo>
                    <a:pt x="2394062" y="859931"/>
                  </a:lnTo>
                  <a:lnTo>
                    <a:pt x="2450059" y="812414"/>
                  </a:lnTo>
                  <a:lnTo>
                    <a:pt x="2496029" y="762403"/>
                  </a:lnTo>
                  <a:lnTo>
                    <a:pt x="2531384" y="710158"/>
                  </a:lnTo>
                  <a:lnTo>
                    <a:pt x="2555534" y="655944"/>
                  </a:lnTo>
                  <a:lnTo>
                    <a:pt x="2567891" y="600020"/>
                  </a:lnTo>
                  <a:lnTo>
                    <a:pt x="2569464" y="571500"/>
                  </a:lnTo>
                  <a:lnTo>
                    <a:pt x="2567891" y="542979"/>
                  </a:lnTo>
                  <a:lnTo>
                    <a:pt x="2555534" y="487055"/>
                  </a:lnTo>
                  <a:lnTo>
                    <a:pt x="2531384" y="432841"/>
                  </a:lnTo>
                  <a:lnTo>
                    <a:pt x="2496029" y="380596"/>
                  </a:lnTo>
                  <a:lnTo>
                    <a:pt x="2450059" y="330585"/>
                  </a:lnTo>
                  <a:lnTo>
                    <a:pt x="2394062" y="283068"/>
                  </a:lnTo>
                  <a:lnTo>
                    <a:pt x="2362488" y="260328"/>
                  </a:lnTo>
                  <a:lnTo>
                    <a:pt x="2328628" y="238309"/>
                  </a:lnTo>
                  <a:lnTo>
                    <a:pt x="2292555" y="217045"/>
                  </a:lnTo>
                  <a:lnTo>
                    <a:pt x="2254344" y="196568"/>
                  </a:lnTo>
                  <a:lnTo>
                    <a:pt x="2214068" y="176912"/>
                  </a:lnTo>
                  <a:lnTo>
                    <a:pt x="2171800" y="158108"/>
                  </a:lnTo>
                  <a:lnTo>
                    <a:pt x="2127615" y="140191"/>
                  </a:lnTo>
                  <a:lnTo>
                    <a:pt x="2081585" y="123192"/>
                  </a:lnTo>
                  <a:lnTo>
                    <a:pt x="2033784" y="107144"/>
                  </a:lnTo>
                  <a:lnTo>
                    <a:pt x="1984286" y="92081"/>
                  </a:lnTo>
                  <a:lnTo>
                    <a:pt x="1933165" y="78034"/>
                  </a:lnTo>
                  <a:lnTo>
                    <a:pt x="1880494" y="65037"/>
                  </a:lnTo>
                  <a:lnTo>
                    <a:pt x="1826347" y="53122"/>
                  </a:lnTo>
                  <a:lnTo>
                    <a:pt x="1770797" y="42322"/>
                  </a:lnTo>
                  <a:lnTo>
                    <a:pt x="1713918" y="32670"/>
                  </a:lnTo>
                  <a:lnTo>
                    <a:pt x="1655783" y="24199"/>
                  </a:lnTo>
                  <a:lnTo>
                    <a:pt x="1596467" y="16941"/>
                  </a:lnTo>
                  <a:lnTo>
                    <a:pt x="1536042" y="10930"/>
                  </a:lnTo>
                  <a:lnTo>
                    <a:pt x="1474582" y="6197"/>
                  </a:lnTo>
                  <a:lnTo>
                    <a:pt x="1412162" y="2776"/>
                  </a:lnTo>
                  <a:lnTo>
                    <a:pt x="1348854" y="699"/>
                  </a:lnTo>
                  <a:lnTo>
                    <a:pt x="1284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1639" y="2999231"/>
              <a:ext cx="2569845" cy="1143000"/>
            </a:xfrm>
            <a:custGeom>
              <a:avLst/>
              <a:gdLst/>
              <a:ahLst/>
              <a:cxnLst/>
              <a:rect l="l" t="t" r="r" b="b"/>
              <a:pathLst>
                <a:path w="2569845" h="1143000">
                  <a:moveTo>
                    <a:pt x="0" y="571500"/>
                  </a:moveTo>
                  <a:lnTo>
                    <a:pt x="6239" y="514820"/>
                  </a:lnTo>
                  <a:lnTo>
                    <a:pt x="24567" y="459718"/>
                  </a:lnTo>
                  <a:lnTo>
                    <a:pt x="54393" y="406456"/>
                  </a:lnTo>
                  <a:lnTo>
                    <a:pt x="95129" y="355295"/>
                  </a:lnTo>
                  <a:lnTo>
                    <a:pt x="146186" y="306498"/>
                  </a:lnTo>
                  <a:lnTo>
                    <a:pt x="206975" y="260328"/>
                  </a:lnTo>
                  <a:lnTo>
                    <a:pt x="240835" y="238309"/>
                  </a:lnTo>
                  <a:lnTo>
                    <a:pt x="276908" y="217045"/>
                  </a:lnTo>
                  <a:lnTo>
                    <a:pt x="315119" y="196568"/>
                  </a:lnTo>
                  <a:lnTo>
                    <a:pt x="355395" y="176912"/>
                  </a:lnTo>
                  <a:lnTo>
                    <a:pt x="397663" y="158108"/>
                  </a:lnTo>
                  <a:lnTo>
                    <a:pt x="441848" y="140191"/>
                  </a:lnTo>
                  <a:lnTo>
                    <a:pt x="487878" y="123192"/>
                  </a:lnTo>
                  <a:lnTo>
                    <a:pt x="535679" y="107144"/>
                  </a:lnTo>
                  <a:lnTo>
                    <a:pt x="585177" y="92081"/>
                  </a:lnTo>
                  <a:lnTo>
                    <a:pt x="636298" y="78034"/>
                  </a:lnTo>
                  <a:lnTo>
                    <a:pt x="688969" y="65037"/>
                  </a:lnTo>
                  <a:lnTo>
                    <a:pt x="743116" y="53122"/>
                  </a:lnTo>
                  <a:lnTo>
                    <a:pt x="798666" y="42322"/>
                  </a:lnTo>
                  <a:lnTo>
                    <a:pt x="855545" y="32670"/>
                  </a:lnTo>
                  <a:lnTo>
                    <a:pt x="913680" y="24199"/>
                  </a:lnTo>
                  <a:lnTo>
                    <a:pt x="972996" y="16941"/>
                  </a:lnTo>
                  <a:lnTo>
                    <a:pt x="1033421" y="10930"/>
                  </a:lnTo>
                  <a:lnTo>
                    <a:pt x="1094881" y="6197"/>
                  </a:lnTo>
                  <a:lnTo>
                    <a:pt x="1157301" y="2776"/>
                  </a:lnTo>
                  <a:lnTo>
                    <a:pt x="1220609" y="699"/>
                  </a:lnTo>
                  <a:lnTo>
                    <a:pt x="1284732" y="0"/>
                  </a:lnTo>
                  <a:lnTo>
                    <a:pt x="1348854" y="699"/>
                  </a:lnTo>
                  <a:lnTo>
                    <a:pt x="1412162" y="2776"/>
                  </a:lnTo>
                  <a:lnTo>
                    <a:pt x="1474582" y="6197"/>
                  </a:lnTo>
                  <a:lnTo>
                    <a:pt x="1536042" y="10930"/>
                  </a:lnTo>
                  <a:lnTo>
                    <a:pt x="1596467" y="16941"/>
                  </a:lnTo>
                  <a:lnTo>
                    <a:pt x="1655783" y="24199"/>
                  </a:lnTo>
                  <a:lnTo>
                    <a:pt x="1713918" y="32670"/>
                  </a:lnTo>
                  <a:lnTo>
                    <a:pt x="1770797" y="42322"/>
                  </a:lnTo>
                  <a:lnTo>
                    <a:pt x="1826347" y="53122"/>
                  </a:lnTo>
                  <a:lnTo>
                    <a:pt x="1880494" y="65037"/>
                  </a:lnTo>
                  <a:lnTo>
                    <a:pt x="1933165" y="78034"/>
                  </a:lnTo>
                  <a:lnTo>
                    <a:pt x="1984286" y="92081"/>
                  </a:lnTo>
                  <a:lnTo>
                    <a:pt x="2033784" y="107144"/>
                  </a:lnTo>
                  <a:lnTo>
                    <a:pt x="2081585" y="123192"/>
                  </a:lnTo>
                  <a:lnTo>
                    <a:pt x="2127615" y="140191"/>
                  </a:lnTo>
                  <a:lnTo>
                    <a:pt x="2171800" y="158108"/>
                  </a:lnTo>
                  <a:lnTo>
                    <a:pt x="2214068" y="176912"/>
                  </a:lnTo>
                  <a:lnTo>
                    <a:pt x="2254344" y="196568"/>
                  </a:lnTo>
                  <a:lnTo>
                    <a:pt x="2292555" y="217045"/>
                  </a:lnTo>
                  <a:lnTo>
                    <a:pt x="2328628" y="238309"/>
                  </a:lnTo>
                  <a:lnTo>
                    <a:pt x="2362488" y="260328"/>
                  </a:lnTo>
                  <a:lnTo>
                    <a:pt x="2394062" y="283068"/>
                  </a:lnTo>
                  <a:lnTo>
                    <a:pt x="2450059" y="330585"/>
                  </a:lnTo>
                  <a:lnTo>
                    <a:pt x="2496029" y="380596"/>
                  </a:lnTo>
                  <a:lnTo>
                    <a:pt x="2531384" y="432841"/>
                  </a:lnTo>
                  <a:lnTo>
                    <a:pt x="2555534" y="487055"/>
                  </a:lnTo>
                  <a:lnTo>
                    <a:pt x="2567891" y="542979"/>
                  </a:lnTo>
                  <a:lnTo>
                    <a:pt x="2569464" y="571500"/>
                  </a:lnTo>
                  <a:lnTo>
                    <a:pt x="2567891" y="600020"/>
                  </a:lnTo>
                  <a:lnTo>
                    <a:pt x="2555534" y="655944"/>
                  </a:lnTo>
                  <a:lnTo>
                    <a:pt x="2531384" y="710158"/>
                  </a:lnTo>
                  <a:lnTo>
                    <a:pt x="2496029" y="762403"/>
                  </a:lnTo>
                  <a:lnTo>
                    <a:pt x="2450059" y="812414"/>
                  </a:lnTo>
                  <a:lnTo>
                    <a:pt x="2394062" y="859931"/>
                  </a:lnTo>
                  <a:lnTo>
                    <a:pt x="2362488" y="882671"/>
                  </a:lnTo>
                  <a:lnTo>
                    <a:pt x="2328628" y="904690"/>
                  </a:lnTo>
                  <a:lnTo>
                    <a:pt x="2292555" y="925954"/>
                  </a:lnTo>
                  <a:lnTo>
                    <a:pt x="2254344" y="946431"/>
                  </a:lnTo>
                  <a:lnTo>
                    <a:pt x="2214068" y="966087"/>
                  </a:lnTo>
                  <a:lnTo>
                    <a:pt x="2171800" y="984891"/>
                  </a:lnTo>
                  <a:lnTo>
                    <a:pt x="2127615" y="1002808"/>
                  </a:lnTo>
                  <a:lnTo>
                    <a:pt x="2081585" y="1019807"/>
                  </a:lnTo>
                  <a:lnTo>
                    <a:pt x="2033784" y="1035855"/>
                  </a:lnTo>
                  <a:lnTo>
                    <a:pt x="1984286" y="1050918"/>
                  </a:lnTo>
                  <a:lnTo>
                    <a:pt x="1933165" y="1064965"/>
                  </a:lnTo>
                  <a:lnTo>
                    <a:pt x="1880494" y="1077962"/>
                  </a:lnTo>
                  <a:lnTo>
                    <a:pt x="1826347" y="1089877"/>
                  </a:lnTo>
                  <a:lnTo>
                    <a:pt x="1770797" y="1100677"/>
                  </a:lnTo>
                  <a:lnTo>
                    <a:pt x="1713918" y="1110329"/>
                  </a:lnTo>
                  <a:lnTo>
                    <a:pt x="1655783" y="1118800"/>
                  </a:lnTo>
                  <a:lnTo>
                    <a:pt x="1596467" y="1126058"/>
                  </a:lnTo>
                  <a:lnTo>
                    <a:pt x="1536042" y="1132069"/>
                  </a:lnTo>
                  <a:lnTo>
                    <a:pt x="1474582" y="1136802"/>
                  </a:lnTo>
                  <a:lnTo>
                    <a:pt x="1412162" y="1140223"/>
                  </a:lnTo>
                  <a:lnTo>
                    <a:pt x="1348854" y="1142300"/>
                  </a:lnTo>
                  <a:lnTo>
                    <a:pt x="1284732" y="1142999"/>
                  </a:lnTo>
                  <a:lnTo>
                    <a:pt x="1220609" y="1142300"/>
                  </a:lnTo>
                  <a:lnTo>
                    <a:pt x="1157301" y="1140223"/>
                  </a:lnTo>
                  <a:lnTo>
                    <a:pt x="1094881" y="1136802"/>
                  </a:lnTo>
                  <a:lnTo>
                    <a:pt x="1033421" y="1132069"/>
                  </a:lnTo>
                  <a:lnTo>
                    <a:pt x="972996" y="1126058"/>
                  </a:lnTo>
                  <a:lnTo>
                    <a:pt x="913680" y="1118800"/>
                  </a:lnTo>
                  <a:lnTo>
                    <a:pt x="855545" y="1110329"/>
                  </a:lnTo>
                  <a:lnTo>
                    <a:pt x="798666" y="1100677"/>
                  </a:lnTo>
                  <a:lnTo>
                    <a:pt x="743116" y="1089877"/>
                  </a:lnTo>
                  <a:lnTo>
                    <a:pt x="688969" y="1077962"/>
                  </a:lnTo>
                  <a:lnTo>
                    <a:pt x="636298" y="1064965"/>
                  </a:lnTo>
                  <a:lnTo>
                    <a:pt x="585177" y="1050918"/>
                  </a:lnTo>
                  <a:lnTo>
                    <a:pt x="535679" y="1035855"/>
                  </a:lnTo>
                  <a:lnTo>
                    <a:pt x="487878" y="1019807"/>
                  </a:lnTo>
                  <a:lnTo>
                    <a:pt x="441848" y="1002808"/>
                  </a:lnTo>
                  <a:lnTo>
                    <a:pt x="397663" y="984891"/>
                  </a:lnTo>
                  <a:lnTo>
                    <a:pt x="355395" y="966087"/>
                  </a:lnTo>
                  <a:lnTo>
                    <a:pt x="315119" y="946431"/>
                  </a:lnTo>
                  <a:lnTo>
                    <a:pt x="276908" y="925954"/>
                  </a:lnTo>
                  <a:lnTo>
                    <a:pt x="240835" y="904690"/>
                  </a:lnTo>
                  <a:lnTo>
                    <a:pt x="206975" y="882671"/>
                  </a:lnTo>
                  <a:lnTo>
                    <a:pt x="175401" y="859931"/>
                  </a:lnTo>
                  <a:lnTo>
                    <a:pt x="119404" y="812414"/>
                  </a:lnTo>
                  <a:lnTo>
                    <a:pt x="73434" y="762403"/>
                  </a:lnTo>
                  <a:lnTo>
                    <a:pt x="38079" y="710158"/>
                  </a:lnTo>
                  <a:lnTo>
                    <a:pt x="13929" y="655944"/>
                  </a:lnTo>
                  <a:lnTo>
                    <a:pt x="1572" y="600020"/>
                  </a:lnTo>
                  <a:lnTo>
                    <a:pt x="0" y="5715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3403" y="3185921"/>
            <a:ext cx="12661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8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è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60575" y="4215422"/>
            <a:ext cx="2310765" cy="1043940"/>
            <a:chOff x="1560575" y="4215422"/>
            <a:chExt cx="2310765" cy="1043940"/>
          </a:xfrm>
        </p:grpSpPr>
        <p:sp>
          <p:nvSpPr>
            <p:cNvPr id="13" name="object 13"/>
            <p:cNvSpPr/>
            <p:nvPr/>
          </p:nvSpPr>
          <p:spPr>
            <a:xfrm>
              <a:off x="1572767" y="4285488"/>
              <a:ext cx="2286000" cy="786765"/>
            </a:xfrm>
            <a:custGeom>
              <a:avLst/>
              <a:gdLst/>
              <a:ahLst/>
              <a:cxnLst/>
              <a:rect l="l" t="t" r="r" b="b"/>
              <a:pathLst>
                <a:path w="2286000" h="786764">
                  <a:moveTo>
                    <a:pt x="2154935" y="0"/>
                  </a:moveTo>
                  <a:lnTo>
                    <a:pt x="131063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19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3" y="786384"/>
                  </a:lnTo>
                  <a:lnTo>
                    <a:pt x="2154935" y="786384"/>
                  </a:lnTo>
                  <a:lnTo>
                    <a:pt x="2205954" y="776085"/>
                  </a:lnTo>
                  <a:lnTo>
                    <a:pt x="2247614" y="747998"/>
                  </a:lnTo>
                  <a:lnTo>
                    <a:pt x="2275701" y="706338"/>
                  </a:lnTo>
                  <a:lnTo>
                    <a:pt x="2285999" y="655319"/>
                  </a:lnTo>
                  <a:lnTo>
                    <a:pt x="2285999" y="131063"/>
                  </a:lnTo>
                  <a:lnTo>
                    <a:pt x="2275701" y="80045"/>
                  </a:lnTo>
                  <a:lnTo>
                    <a:pt x="2247614" y="38385"/>
                  </a:lnTo>
                  <a:lnTo>
                    <a:pt x="2205954" y="10298"/>
                  </a:lnTo>
                  <a:lnTo>
                    <a:pt x="2154935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2767" y="4285488"/>
              <a:ext cx="2286000" cy="786765"/>
            </a:xfrm>
            <a:custGeom>
              <a:avLst/>
              <a:gdLst/>
              <a:ahLst/>
              <a:cxnLst/>
              <a:rect l="l" t="t" r="r" b="b"/>
              <a:pathLst>
                <a:path w="2286000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2154935" y="0"/>
                  </a:lnTo>
                  <a:lnTo>
                    <a:pt x="2205954" y="10298"/>
                  </a:lnTo>
                  <a:lnTo>
                    <a:pt x="2247614" y="38385"/>
                  </a:lnTo>
                  <a:lnTo>
                    <a:pt x="2275701" y="80045"/>
                  </a:lnTo>
                  <a:lnTo>
                    <a:pt x="2285999" y="131063"/>
                  </a:lnTo>
                  <a:lnTo>
                    <a:pt x="2285999" y="655319"/>
                  </a:lnTo>
                  <a:lnTo>
                    <a:pt x="2275701" y="706338"/>
                  </a:lnTo>
                  <a:lnTo>
                    <a:pt x="2247614" y="747998"/>
                  </a:lnTo>
                  <a:lnTo>
                    <a:pt x="2205954" y="776085"/>
                  </a:lnTo>
                  <a:lnTo>
                    <a:pt x="2154935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271" y="4215422"/>
              <a:ext cx="1918589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3015" y="4581182"/>
              <a:ext cx="1378966" cy="67801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976373" y="4284726"/>
            <a:ext cx="1478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  <a:tabLst>
                <a:tab pos="742950" algn="l"/>
              </a:tabLst>
            </a:pP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z	l’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ôte  </a:t>
            </a:r>
            <a:r>
              <a:rPr sz="2400" dirty="0">
                <a:latin typeface="Calibri"/>
                <a:cs typeface="Calibri"/>
              </a:rPr>
              <a:t>définitif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32513" y="4288574"/>
            <a:ext cx="2594610" cy="1043940"/>
            <a:chOff x="5632513" y="4288574"/>
            <a:chExt cx="2594610" cy="1043940"/>
          </a:xfrm>
        </p:grpSpPr>
        <p:sp>
          <p:nvSpPr>
            <p:cNvPr id="19" name="object 19"/>
            <p:cNvSpPr/>
            <p:nvPr/>
          </p:nvSpPr>
          <p:spPr>
            <a:xfrm>
              <a:off x="5644896" y="4358640"/>
              <a:ext cx="2569845" cy="786765"/>
            </a:xfrm>
            <a:custGeom>
              <a:avLst/>
              <a:gdLst/>
              <a:ahLst/>
              <a:cxnLst/>
              <a:rect l="l" t="t" r="r" b="b"/>
              <a:pathLst>
                <a:path w="2569845" h="786764">
                  <a:moveTo>
                    <a:pt x="2438400" y="0"/>
                  </a:moveTo>
                  <a:lnTo>
                    <a:pt x="131063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4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3" y="786384"/>
                  </a:lnTo>
                  <a:lnTo>
                    <a:pt x="2438400" y="786384"/>
                  </a:lnTo>
                  <a:lnTo>
                    <a:pt x="2489418" y="776085"/>
                  </a:lnTo>
                  <a:lnTo>
                    <a:pt x="2531078" y="747998"/>
                  </a:lnTo>
                  <a:lnTo>
                    <a:pt x="2559165" y="706338"/>
                  </a:lnTo>
                  <a:lnTo>
                    <a:pt x="2569463" y="655320"/>
                  </a:lnTo>
                  <a:lnTo>
                    <a:pt x="2569463" y="131064"/>
                  </a:lnTo>
                  <a:lnTo>
                    <a:pt x="2559165" y="80045"/>
                  </a:lnTo>
                  <a:lnTo>
                    <a:pt x="2531078" y="38385"/>
                  </a:lnTo>
                  <a:lnTo>
                    <a:pt x="2489418" y="10298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44896" y="4358640"/>
              <a:ext cx="2569845" cy="786765"/>
            </a:xfrm>
            <a:custGeom>
              <a:avLst/>
              <a:gdLst/>
              <a:ahLst/>
              <a:cxnLst/>
              <a:rect l="l" t="t" r="r" b="b"/>
              <a:pathLst>
                <a:path w="2569845" h="786764">
                  <a:moveTo>
                    <a:pt x="0" y="131064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2438400" y="0"/>
                  </a:lnTo>
                  <a:lnTo>
                    <a:pt x="2489418" y="10298"/>
                  </a:lnTo>
                  <a:lnTo>
                    <a:pt x="2531078" y="38385"/>
                  </a:lnTo>
                  <a:lnTo>
                    <a:pt x="2559165" y="80045"/>
                  </a:lnTo>
                  <a:lnTo>
                    <a:pt x="2569463" y="131064"/>
                  </a:lnTo>
                  <a:lnTo>
                    <a:pt x="2569463" y="655320"/>
                  </a:lnTo>
                  <a:lnTo>
                    <a:pt x="2559165" y="706338"/>
                  </a:lnTo>
                  <a:lnTo>
                    <a:pt x="2531078" y="747998"/>
                  </a:lnTo>
                  <a:lnTo>
                    <a:pt x="2489418" y="776085"/>
                  </a:lnTo>
                  <a:lnTo>
                    <a:pt x="2438400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4184" y="4288574"/>
              <a:ext cx="1851533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1784" y="4654334"/>
              <a:ext cx="2092198" cy="67801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74155" y="4355972"/>
            <a:ext cx="1713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Chez </a:t>
            </a:r>
            <a:r>
              <a:rPr sz="2400" spc="-5" dirty="0">
                <a:latin typeface="Calibri"/>
                <a:cs typeface="Calibri"/>
              </a:rPr>
              <a:t>l’hôte 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-1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mé</a:t>
            </a:r>
            <a:r>
              <a:rPr sz="2400" spc="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iai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02617" y="5715000"/>
            <a:ext cx="2667635" cy="1043940"/>
            <a:chOff x="5702617" y="5715000"/>
            <a:chExt cx="2667635" cy="1043940"/>
          </a:xfrm>
        </p:grpSpPr>
        <p:sp>
          <p:nvSpPr>
            <p:cNvPr id="25" name="object 25"/>
            <p:cNvSpPr/>
            <p:nvPr/>
          </p:nvSpPr>
          <p:spPr>
            <a:xfrm>
              <a:off x="5714999" y="5785103"/>
              <a:ext cx="2642870" cy="786765"/>
            </a:xfrm>
            <a:custGeom>
              <a:avLst/>
              <a:gdLst/>
              <a:ahLst/>
              <a:cxnLst/>
              <a:rect l="l" t="t" r="r" b="b"/>
              <a:pathLst>
                <a:path w="2642870" h="786765">
                  <a:moveTo>
                    <a:pt x="2511552" y="0"/>
                  </a:moveTo>
                  <a:lnTo>
                    <a:pt x="131063" y="0"/>
                  </a:lnTo>
                  <a:lnTo>
                    <a:pt x="80045" y="10300"/>
                  </a:lnTo>
                  <a:lnTo>
                    <a:pt x="38385" y="38390"/>
                  </a:lnTo>
                  <a:lnTo>
                    <a:pt x="10298" y="80051"/>
                  </a:lnTo>
                  <a:lnTo>
                    <a:pt x="0" y="131064"/>
                  </a:lnTo>
                  <a:lnTo>
                    <a:pt x="0" y="655320"/>
                  </a:lnTo>
                  <a:lnTo>
                    <a:pt x="10298" y="706332"/>
                  </a:lnTo>
                  <a:lnTo>
                    <a:pt x="38385" y="747993"/>
                  </a:lnTo>
                  <a:lnTo>
                    <a:pt x="80045" y="776083"/>
                  </a:lnTo>
                  <a:lnTo>
                    <a:pt x="131063" y="786384"/>
                  </a:lnTo>
                  <a:lnTo>
                    <a:pt x="2511552" y="786384"/>
                  </a:lnTo>
                  <a:lnTo>
                    <a:pt x="2562570" y="776083"/>
                  </a:lnTo>
                  <a:lnTo>
                    <a:pt x="2604230" y="747993"/>
                  </a:lnTo>
                  <a:lnTo>
                    <a:pt x="2632317" y="706332"/>
                  </a:lnTo>
                  <a:lnTo>
                    <a:pt x="2642616" y="655320"/>
                  </a:lnTo>
                  <a:lnTo>
                    <a:pt x="2642616" y="131064"/>
                  </a:lnTo>
                  <a:lnTo>
                    <a:pt x="2632317" y="80051"/>
                  </a:lnTo>
                  <a:lnTo>
                    <a:pt x="2604230" y="38390"/>
                  </a:lnTo>
                  <a:lnTo>
                    <a:pt x="2562570" y="10300"/>
                  </a:lnTo>
                  <a:lnTo>
                    <a:pt x="2511552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4999" y="5785103"/>
              <a:ext cx="2642870" cy="786765"/>
            </a:xfrm>
            <a:custGeom>
              <a:avLst/>
              <a:gdLst/>
              <a:ahLst/>
              <a:cxnLst/>
              <a:rect l="l" t="t" r="r" b="b"/>
              <a:pathLst>
                <a:path w="2642870" h="786765">
                  <a:moveTo>
                    <a:pt x="0" y="131064"/>
                  </a:moveTo>
                  <a:lnTo>
                    <a:pt x="10298" y="80051"/>
                  </a:lnTo>
                  <a:lnTo>
                    <a:pt x="38385" y="38390"/>
                  </a:lnTo>
                  <a:lnTo>
                    <a:pt x="80045" y="10300"/>
                  </a:lnTo>
                  <a:lnTo>
                    <a:pt x="131063" y="0"/>
                  </a:lnTo>
                  <a:lnTo>
                    <a:pt x="2511552" y="0"/>
                  </a:lnTo>
                  <a:lnTo>
                    <a:pt x="2562570" y="10300"/>
                  </a:lnTo>
                  <a:lnTo>
                    <a:pt x="2604230" y="38390"/>
                  </a:lnTo>
                  <a:lnTo>
                    <a:pt x="2632317" y="80051"/>
                  </a:lnTo>
                  <a:lnTo>
                    <a:pt x="2642616" y="131064"/>
                  </a:lnTo>
                  <a:lnTo>
                    <a:pt x="2642616" y="655320"/>
                  </a:lnTo>
                  <a:lnTo>
                    <a:pt x="2632317" y="706332"/>
                  </a:lnTo>
                  <a:lnTo>
                    <a:pt x="2604230" y="747993"/>
                  </a:lnTo>
                  <a:lnTo>
                    <a:pt x="2562570" y="776083"/>
                  </a:lnTo>
                  <a:lnTo>
                    <a:pt x="2511552" y="786384"/>
                  </a:lnTo>
                  <a:lnTo>
                    <a:pt x="131063" y="786384"/>
                  </a:lnTo>
                  <a:lnTo>
                    <a:pt x="80045" y="776083"/>
                  </a:lnTo>
                  <a:lnTo>
                    <a:pt x="38385" y="747993"/>
                  </a:lnTo>
                  <a:lnTo>
                    <a:pt x="10298" y="706332"/>
                  </a:lnTo>
                  <a:lnTo>
                    <a:pt x="0" y="655320"/>
                  </a:lnTo>
                  <a:lnTo>
                    <a:pt x="0" y="13106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4079" y="5715000"/>
              <a:ext cx="2208022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1927" y="6080754"/>
              <a:ext cx="1531366" cy="67801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154673" y="5152859"/>
            <a:ext cx="1764030" cy="139001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R="141605" algn="ctr">
              <a:lnSpc>
                <a:spcPct val="100000"/>
              </a:lnSpc>
              <a:spcBef>
                <a:spcPts val="1310"/>
              </a:spcBef>
            </a:pP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endParaRPr sz="1800">
              <a:latin typeface="Calibri"/>
              <a:cs typeface="Calibri"/>
            </a:endParaRPr>
          </a:p>
          <a:p>
            <a:pPr marL="320675" marR="5080" indent="-308610">
              <a:lnSpc>
                <a:spcPct val="100000"/>
              </a:lnSpc>
              <a:spcBef>
                <a:spcPts val="1610"/>
              </a:spcBef>
            </a:pPr>
            <a:r>
              <a:rPr sz="2400" dirty="0">
                <a:latin typeface="Calibri"/>
                <a:cs typeface="Calibri"/>
              </a:rPr>
              <a:t>Dans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milieu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extérieur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7688" y="307860"/>
            <a:ext cx="2820797" cy="806056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242817" y="464007"/>
            <a:ext cx="20142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000000"/>
                </a:solidFill>
              </a:rPr>
              <a:t>Cycle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évolutif</a:t>
            </a:r>
            <a:endParaRPr sz="2800"/>
          </a:p>
        </p:txBody>
      </p:sp>
      <p:sp>
        <p:nvSpPr>
          <p:cNvPr id="32" name="object 32"/>
          <p:cNvSpPr/>
          <p:nvPr/>
        </p:nvSpPr>
        <p:spPr>
          <a:xfrm>
            <a:off x="6644640" y="5145023"/>
            <a:ext cx="786765" cy="570230"/>
          </a:xfrm>
          <a:custGeom>
            <a:avLst/>
            <a:gdLst/>
            <a:ahLst/>
            <a:cxnLst/>
            <a:rect l="l" t="t" r="r" b="b"/>
            <a:pathLst>
              <a:path w="786765" h="570229">
                <a:moveTo>
                  <a:pt x="0" y="284988"/>
                </a:moveTo>
                <a:lnTo>
                  <a:pt x="3589" y="246325"/>
                </a:lnTo>
                <a:lnTo>
                  <a:pt x="14044" y="209241"/>
                </a:lnTo>
                <a:lnTo>
                  <a:pt x="30896" y="174075"/>
                </a:lnTo>
                <a:lnTo>
                  <a:pt x="53678" y="141167"/>
                </a:lnTo>
                <a:lnTo>
                  <a:pt x="81921" y="110857"/>
                </a:lnTo>
                <a:lnTo>
                  <a:pt x="115157" y="83486"/>
                </a:lnTo>
                <a:lnTo>
                  <a:pt x="152917" y="59393"/>
                </a:lnTo>
                <a:lnTo>
                  <a:pt x="194733" y="38918"/>
                </a:lnTo>
                <a:lnTo>
                  <a:pt x="240137" y="22401"/>
                </a:lnTo>
                <a:lnTo>
                  <a:pt x="288660" y="10182"/>
                </a:lnTo>
                <a:lnTo>
                  <a:pt x="339834" y="2602"/>
                </a:lnTo>
                <a:lnTo>
                  <a:pt x="393191" y="0"/>
                </a:lnTo>
                <a:lnTo>
                  <a:pt x="446549" y="2602"/>
                </a:lnTo>
                <a:lnTo>
                  <a:pt x="497723" y="10182"/>
                </a:lnTo>
                <a:lnTo>
                  <a:pt x="546246" y="22401"/>
                </a:lnTo>
                <a:lnTo>
                  <a:pt x="591650" y="38918"/>
                </a:lnTo>
                <a:lnTo>
                  <a:pt x="633466" y="59393"/>
                </a:lnTo>
                <a:lnTo>
                  <a:pt x="671226" y="83486"/>
                </a:lnTo>
                <a:lnTo>
                  <a:pt x="704462" y="110857"/>
                </a:lnTo>
                <a:lnTo>
                  <a:pt x="732705" y="141167"/>
                </a:lnTo>
                <a:lnTo>
                  <a:pt x="755487" y="174075"/>
                </a:lnTo>
                <a:lnTo>
                  <a:pt x="772339" y="209241"/>
                </a:lnTo>
                <a:lnTo>
                  <a:pt x="782794" y="246325"/>
                </a:lnTo>
                <a:lnTo>
                  <a:pt x="786383" y="284988"/>
                </a:lnTo>
                <a:lnTo>
                  <a:pt x="782794" y="323650"/>
                </a:lnTo>
                <a:lnTo>
                  <a:pt x="772339" y="360734"/>
                </a:lnTo>
                <a:lnTo>
                  <a:pt x="755487" y="395900"/>
                </a:lnTo>
                <a:lnTo>
                  <a:pt x="732705" y="428808"/>
                </a:lnTo>
                <a:lnTo>
                  <a:pt x="704462" y="459118"/>
                </a:lnTo>
                <a:lnTo>
                  <a:pt x="671226" y="486489"/>
                </a:lnTo>
                <a:lnTo>
                  <a:pt x="633466" y="510582"/>
                </a:lnTo>
                <a:lnTo>
                  <a:pt x="591650" y="531057"/>
                </a:lnTo>
                <a:lnTo>
                  <a:pt x="546246" y="547574"/>
                </a:lnTo>
                <a:lnTo>
                  <a:pt x="497723" y="559793"/>
                </a:lnTo>
                <a:lnTo>
                  <a:pt x="446549" y="567373"/>
                </a:lnTo>
                <a:lnTo>
                  <a:pt x="393191" y="569976"/>
                </a:lnTo>
                <a:lnTo>
                  <a:pt x="339834" y="567373"/>
                </a:lnTo>
                <a:lnTo>
                  <a:pt x="288660" y="559793"/>
                </a:lnTo>
                <a:lnTo>
                  <a:pt x="240137" y="547574"/>
                </a:lnTo>
                <a:lnTo>
                  <a:pt x="194733" y="531057"/>
                </a:lnTo>
                <a:lnTo>
                  <a:pt x="152917" y="510582"/>
                </a:lnTo>
                <a:lnTo>
                  <a:pt x="115157" y="486489"/>
                </a:lnTo>
                <a:lnTo>
                  <a:pt x="81921" y="459118"/>
                </a:lnTo>
                <a:lnTo>
                  <a:pt x="53678" y="428808"/>
                </a:lnTo>
                <a:lnTo>
                  <a:pt x="30896" y="395900"/>
                </a:lnTo>
                <a:lnTo>
                  <a:pt x="14044" y="360734"/>
                </a:lnTo>
                <a:lnTo>
                  <a:pt x="3589" y="323650"/>
                </a:lnTo>
                <a:lnTo>
                  <a:pt x="0" y="284988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8903" y="0"/>
            <a:ext cx="3433572" cy="40995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860541" y="21792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66544" y="1094232"/>
            <a:ext cx="4721860" cy="58547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sz="3200" spc="-20" dirty="0">
                <a:latin typeface="Calibri"/>
                <a:cs typeface="Calibri"/>
              </a:rPr>
              <a:t>Etapes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parasite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37" name="object 37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8739" y="6668516"/>
            <a:ext cx="421068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36550"/>
            <a:ext cx="3582797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449" y="82753"/>
            <a:ext cx="1158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025433" y="209829"/>
            <a:ext cx="94805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tio</a:t>
            </a:r>
            <a:r>
              <a:rPr sz="3600" b="1" spc="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4455" y="347472"/>
            <a:ext cx="5306568" cy="52882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51530" y="5386527"/>
            <a:ext cx="41548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latin typeface="Calibri"/>
                <a:cs typeface="Calibri"/>
              </a:rPr>
              <a:t>Cycle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Dictyocaulus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filaria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67021"/>
            <a:ext cx="2485390" cy="5103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140" y="4371504"/>
            <a:ext cx="2251075" cy="745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b="1" dirty="0">
                <a:latin typeface="Arial"/>
                <a:cs typeface="Arial"/>
              </a:rPr>
              <a:t>Phase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exogène</a:t>
            </a:r>
            <a:endParaRPr sz="1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latin typeface="Calibri"/>
                <a:cs typeface="Calibri"/>
              </a:rPr>
              <a:t>Dans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milieu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extérieur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144" y="3830320"/>
            <a:ext cx="3557270" cy="1558925"/>
            <a:chOff x="9144" y="3830320"/>
            <a:chExt cx="3557270" cy="1558925"/>
          </a:xfrm>
        </p:grpSpPr>
        <p:sp>
          <p:nvSpPr>
            <p:cNvPr id="12" name="object 12"/>
            <p:cNvSpPr/>
            <p:nvPr/>
          </p:nvSpPr>
          <p:spPr>
            <a:xfrm>
              <a:off x="21336" y="4221480"/>
              <a:ext cx="2411095" cy="1155700"/>
            </a:xfrm>
            <a:custGeom>
              <a:avLst/>
              <a:gdLst/>
              <a:ahLst/>
              <a:cxnLst/>
              <a:rect l="l" t="t" r="r" b="b"/>
              <a:pathLst>
                <a:path w="2411095" h="1155700">
                  <a:moveTo>
                    <a:pt x="0" y="1155192"/>
                  </a:moveTo>
                  <a:lnTo>
                    <a:pt x="2410968" y="1155192"/>
                  </a:lnTo>
                  <a:lnTo>
                    <a:pt x="2410968" y="0"/>
                  </a:lnTo>
                  <a:lnTo>
                    <a:pt x="0" y="0"/>
                  </a:lnTo>
                  <a:lnTo>
                    <a:pt x="0" y="115519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7479" y="3830320"/>
              <a:ext cx="1638935" cy="618490"/>
            </a:xfrm>
            <a:custGeom>
              <a:avLst/>
              <a:gdLst/>
              <a:ahLst/>
              <a:cxnLst/>
              <a:rect l="l" t="t" r="r" b="b"/>
              <a:pathLst>
                <a:path w="1638935" h="618489">
                  <a:moveTo>
                    <a:pt x="1525530" y="51213"/>
                  </a:moveTo>
                  <a:lnTo>
                    <a:pt x="0" y="581024"/>
                  </a:lnTo>
                  <a:lnTo>
                    <a:pt x="12953" y="618489"/>
                  </a:lnTo>
                  <a:lnTo>
                    <a:pt x="1538528" y="88705"/>
                  </a:lnTo>
                  <a:lnTo>
                    <a:pt x="1564168" y="58774"/>
                  </a:lnTo>
                  <a:lnTo>
                    <a:pt x="1525530" y="51213"/>
                  </a:lnTo>
                  <a:close/>
                </a:path>
                <a:path w="1638935" h="618489">
                  <a:moveTo>
                    <a:pt x="1608632" y="27177"/>
                  </a:moveTo>
                  <a:lnTo>
                    <a:pt x="1594738" y="27177"/>
                  </a:lnTo>
                  <a:lnTo>
                    <a:pt x="1607820" y="64642"/>
                  </a:lnTo>
                  <a:lnTo>
                    <a:pt x="1538528" y="88705"/>
                  </a:lnTo>
                  <a:lnTo>
                    <a:pt x="1496695" y="137540"/>
                  </a:lnTo>
                  <a:lnTo>
                    <a:pt x="1492853" y="144389"/>
                  </a:lnTo>
                  <a:lnTo>
                    <a:pt x="1491964" y="151939"/>
                  </a:lnTo>
                  <a:lnTo>
                    <a:pt x="1493980" y="159275"/>
                  </a:lnTo>
                  <a:lnTo>
                    <a:pt x="1498854" y="165480"/>
                  </a:lnTo>
                  <a:lnTo>
                    <a:pt x="1505702" y="169304"/>
                  </a:lnTo>
                  <a:lnTo>
                    <a:pt x="1513252" y="170164"/>
                  </a:lnTo>
                  <a:lnTo>
                    <a:pt x="1520588" y="168142"/>
                  </a:lnTo>
                  <a:lnTo>
                    <a:pt x="1526794" y="163321"/>
                  </a:lnTo>
                  <a:lnTo>
                    <a:pt x="1638426" y="33019"/>
                  </a:lnTo>
                  <a:lnTo>
                    <a:pt x="1608632" y="27177"/>
                  </a:lnTo>
                  <a:close/>
                </a:path>
                <a:path w="1638935" h="618489">
                  <a:moveTo>
                    <a:pt x="1564168" y="58774"/>
                  </a:moveTo>
                  <a:lnTo>
                    <a:pt x="1538528" y="88705"/>
                  </a:lnTo>
                  <a:lnTo>
                    <a:pt x="1605991" y="65277"/>
                  </a:lnTo>
                  <a:lnTo>
                    <a:pt x="1597406" y="65277"/>
                  </a:lnTo>
                  <a:lnTo>
                    <a:pt x="1564168" y="58774"/>
                  </a:lnTo>
                  <a:close/>
                </a:path>
                <a:path w="1638935" h="618489">
                  <a:moveTo>
                    <a:pt x="1586230" y="33019"/>
                  </a:moveTo>
                  <a:lnTo>
                    <a:pt x="1564168" y="58774"/>
                  </a:lnTo>
                  <a:lnTo>
                    <a:pt x="1597406" y="65277"/>
                  </a:lnTo>
                  <a:lnTo>
                    <a:pt x="1586230" y="33019"/>
                  </a:lnTo>
                  <a:close/>
                </a:path>
                <a:path w="1638935" h="618489">
                  <a:moveTo>
                    <a:pt x="1596778" y="33019"/>
                  </a:moveTo>
                  <a:lnTo>
                    <a:pt x="1586230" y="33019"/>
                  </a:lnTo>
                  <a:lnTo>
                    <a:pt x="1597406" y="65277"/>
                  </a:lnTo>
                  <a:lnTo>
                    <a:pt x="1605991" y="65277"/>
                  </a:lnTo>
                  <a:lnTo>
                    <a:pt x="1607820" y="64642"/>
                  </a:lnTo>
                  <a:lnTo>
                    <a:pt x="1596778" y="33019"/>
                  </a:lnTo>
                  <a:close/>
                </a:path>
                <a:path w="1638935" h="618489">
                  <a:moveTo>
                    <a:pt x="1594738" y="27177"/>
                  </a:moveTo>
                  <a:lnTo>
                    <a:pt x="1525530" y="51213"/>
                  </a:lnTo>
                  <a:lnTo>
                    <a:pt x="1564168" y="58774"/>
                  </a:lnTo>
                  <a:lnTo>
                    <a:pt x="1586230" y="33019"/>
                  </a:lnTo>
                  <a:lnTo>
                    <a:pt x="1596778" y="33019"/>
                  </a:lnTo>
                  <a:lnTo>
                    <a:pt x="1594738" y="27177"/>
                  </a:lnTo>
                  <a:close/>
                </a:path>
                <a:path w="1638935" h="618489">
                  <a:moveTo>
                    <a:pt x="1470024" y="0"/>
                  </a:moveTo>
                  <a:lnTo>
                    <a:pt x="1462196" y="11"/>
                  </a:lnTo>
                  <a:lnTo>
                    <a:pt x="1455213" y="2952"/>
                  </a:lnTo>
                  <a:lnTo>
                    <a:pt x="1449826" y="8322"/>
                  </a:lnTo>
                  <a:lnTo>
                    <a:pt x="1446783" y="15620"/>
                  </a:lnTo>
                  <a:lnTo>
                    <a:pt x="1446795" y="23449"/>
                  </a:lnTo>
                  <a:lnTo>
                    <a:pt x="1449736" y="30432"/>
                  </a:lnTo>
                  <a:lnTo>
                    <a:pt x="1455106" y="35819"/>
                  </a:lnTo>
                  <a:lnTo>
                    <a:pt x="1462405" y="38861"/>
                  </a:lnTo>
                  <a:lnTo>
                    <a:pt x="1525530" y="51213"/>
                  </a:lnTo>
                  <a:lnTo>
                    <a:pt x="1594738" y="27177"/>
                  </a:lnTo>
                  <a:lnTo>
                    <a:pt x="1608632" y="27177"/>
                  </a:lnTo>
                  <a:lnTo>
                    <a:pt x="14700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5" name="object 15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16253" y="5948273"/>
            <a:ext cx="64547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425"/>
              </a:lnSpc>
            </a:pPr>
            <a:r>
              <a:rPr sz="1400" spc="-15" dirty="0">
                <a:latin typeface="Calibri"/>
                <a:cs typeface="Calibri"/>
                <a:hlinkClick r:id="rId9"/>
              </a:rPr>
              <a:t>http://alizarine.vetagro-sup.fr/copro-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parasite/sommaire/diagnostic_par_especes/petits_ru/ovins/fiche_para/fl_dictyo_ov.htm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36550"/>
            <a:ext cx="3582797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9449" y="82753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209" y="548640"/>
            <a:ext cx="6718300" cy="4968240"/>
            <a:chOff x="152209" y="548640"/>
            <a:chExt cx="6718300" cy="49682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1" y="548640"/>
              <a:ext cx="4968240" cy="49682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6971" y="4195572"/>
              <a:ext cx="2780030" cy="1015365"/>
            </a:xfrm>
            <a:custGeom>
              <a:avLst/>
              <a:gdLst/>
              <a:ahLst/>
              <a:cxnLst/>
              <a:rect l="l" t="t" r="r" b="b"/>
              <a:pathLst>
                <a:path w="2780030" h="1015364">
                  <a:moveTo>
                    <a:pt x="0" y="1014983"/>
                  </a:moveTo>
                  <a:lnTo>
                    <a:pt x="2779776" y="1014983"/>
                  </a:lnTo>
                  <a:lnTo>
                    <a:pt x="2779776" y="0"/>
                  </a:lnTo>
                  <a:lnTo>
                    <a:pt x="0" y="0"/>
                  </a:lnTo>
                  <a:lnTo>
                    <a:pt x="0" y="1014983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4492" y="4213097"/>
            <a:ext cx="7451090" cy="1806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alibri"/>
                <a:cs typeface="Calibri"/>
              </a:rPr>
              <a:t>Phase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externe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Dans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milieu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extérieur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puis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l’HI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Calibri"/>
              <a:cs typeface="Calibri"/>
            </a:endParaRPr>
          </a:p>
          <a:p>
            <a:pPr marL="257365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Le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Cycle </a:t>
            </a:r>
            <a:r>
              <a:rPr sz="2800" b="1" dirty="0">
                <a:latin typeface="Calibri"/>
                <a:cs typeface="Calibri"/>
              </a:rPr>
              <a:t>des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" </a:t>
            </a:r>
            <a:r>
              <a:rPr sz="2800" b="1" spc="-10" dirty="0">
                <a:latin typeface="Calibri"/>
                <a:cs typeface="Calibri"/>
              </a:rPr>
              <a:t>Protostrongylinés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3476" y="3686175"/>
            <a:ext cx="3533775" cy="1488440"/>
          </a:xfrm>
          <a:custGeom>
            <a:avLst/>
            <a:gdLst/>
            <a:ahLst/>
            <a:cxnLst/>
            <a:rect l="l" t="t" r="r" b="b"/>
            <a:pathLst>
              <a:path w="3533775" h="1488439">
                <a:moveTo>
                  <a:pt x="1816735" y="1399413"/>
                </a:moveTo>
                <a:lnTo>
                  <a:pt x="1782775" y="1379601"/>
                </a:lnTo>
                <a:lnTo>
                  <a:pt x="1668526" y="1312926"/>
                </a:lnTo>
                <a:lnTo>
                  <a:pt x="1661045" y="1310424"/>
                </a:lnTo>
                <a:lnTo>
                  <a:pt x="1653476" y="1310919"/>
                </a:lnTo>
                <a:lnTo>
                  <a:pt x="1646656" y="1314196"/>
                </a:lnTo>
                <a:lnTo>
                  <a:pt x="1641475" y="1320038"/>
                </a:lnTo>
                <a:lnTo>
                  <a:pt x="1638884" y="1327518"/>
                </a:lnTo>
                <a:lnTo>
                  <a:pt x="1639354" y="1335112"/>
                </a:lnTo>
                <a:lnTo>
                  <a:pt x="1642668" y="1341958"/>
                </a:lnTo>
                <a:lnTo>
                  <a:pt x="1648587" y="1347216"/>
                </a:lnTo>
                <a:lnTo>
                  <a:pt x="1704086" y="1379601"/>
                </a:lnTo>
                <a:lnTo>
                  <a:pt x="0" y="1379601"/>
                </a:lnTo>
                <a:lnTo>
                  <a:pt x="0" y="1419225"/>
                </a:lnTo>
                <a:lnTo>
                  <a:pt x="1704086" y="1419225"/>
                </a:lnTo>
                <a:lnTo>
                  <a:pt x="1648587" y="1451610"/>
                </a:lnTo>
                <a:lnTo>
                  <a:pt x="1642668" y="1456880"/>
                </a:lnTo>
                <a:lnTo>
                  <a:pt x="1639354" y="1463725"/>
                </a:lnTo>
                <a:lnTo>
                  <a:pt x="1638884" y="1471320"/>
                </a:lnTo>
                <a:lnTo>
                  <a:pt x="1641475" y="1478788"/>
                </a:lnTo>
                <a:lnTo>
                  <a:pt x="1646656" y="1484642"/>
                </a:lnTo>
                <a:lnTo>
                  <a:pt x="1653476" y="1487919"/>
                </a:lnTo>
                <a:lnTo>
                  <a:pt x="1661045" y="1488414"/>
                </a:lnTo>
                <a:lnTo>
                  <a:pt x="1668526" y="1485900"/>
                </a:lnTo>
                <a:lnTo>
                  <a:pt x="1782775" y="1419225"/>
                </a:lnTo>
                <a:lnTo>
                  <a:pt x="1816735" y="1399413"/>
                </a:lnTo>
                <a:close/>
              </a:path>
              <a:path w="3533775" h="1488439">
                <a:moveTo>
                  <a:pt x="3533648" y="30861"/>
                </a:moveTo>
                <a:lnTo>
                  <a:pt x="3504463" y="25527"/>
                </a:lnTo>
                <a:lnTo>
                  <a:pt x="3364865" y="0"/>
                </a:lnTo>
                <a:lnTo>
                  <a:pt x="3356978" y="114"/>
                </a:lnTo>
                <a:lnTo>
                  <a:pt x="3350018" y="3136"/>
                </a:lnTo>
                <a:lnTo>
                  <a:pt x="3344697" y="8559"/>
                </a:lnTo>
                <a:lnTo>
                  <a:pt x="3341751" y="15875"/>
                </a:lnTo>
                <a:lnTo>
                  <a:pt x="3341928" y="23761"/>
                </a:lnTo>
                <a:lnTo>
                  <a:pt x="3344989" y="30721"/>
                </a:lnTo>
                <a:lnTo>
                  <a:pt x="3350425" y="36042"/>
                </a:lnTo>
                <a:lnTo>
                  <a:pt x="3357753" y="38989"/>
                </a:lnTo>
                <a:lnTo>
                  <a:pt x="3420846" y="50533"/>
                </a:lnTo>
                <a:lnTo>
                  <a:pt x="807085" y="996188"/>
                </a:lnTo>
                <a:lnTo>
                  <a:pt x="820547" y="1033526"/>
                </a:lnTo>
                <a:lnTo>
                  <a:pt x="3434473" y="87820"/>
                </a:lnTo>
                <a:lnTo>
                  <a:pt x="3393313" y="137160"/>
                </a:lnTo>
                <a:lnTo>
                  <a:pt x="3389503" y="144068"/>
                </a:lnTo>
                <a:lnTo>
                  <a:pt x="3388703" y="151612"/>
                </a:lnTo>
                <a:lnTo>
                  <a:pt x="3390811" y="158915"/>
                </a:lnTo>
                <a:lnTo>
                  <a:pt x="3395726" y="165100"/>
                </a:lnTo>
                <a:lnTo>
                  <a:pt x="3402698" y="168833"/>
                </a:lnTo>
                <a:lnTo>
                  <a:pt x="3410267" y="169595"/>
                </a:lnTo>
                <a:lnTo>
                  <a:pt x="3417544" y="167487"/>
                </a:lnTo>
                <a:lnTo>
                  <a:pt x="3423666" y="162560"/>
                </a:lnTo>
                <a:lnTo>
                  <a:pt x="3533648" y="3086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2" name="object 12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16253" y="5948273"/>
            <a:ext cx="645477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1425"/>
              </a:lnSpc>
            </a:pPr>
            <a:r>
              <a:rPr sz="1400" spc="-15" dirty="0">
                <a:latin typeface="Calibri"/>
                <a:cs typeface="Calibri"/>
                <a:hlinkClick r:id="rId13"/>
              </a:rPr>
              <a:t>http://alizarine.vetagro-sup.fr/copro-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parasite/sommaire/diagnostic_par_especes/petits_ru/ovins/fiche_para/fl_dictyo_ov.htm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368" y="1286294"/>
            <a:ext cx="8693150" cy="5032375"/>
            <a:chOff x="277368" y="1286294"/>
            <a:chExt cx="8693150" cy="5032375"/>
          </a:xfrm>
        </p:grpSpPr>
        <p:sp>
          <p:nvSpPr>
            <p:cNvPr id="3" name="object 3"/>
            <p:cNvSpPr/>
            <p:nvPr/>
          </p:nvSpPr>
          <p:spPr>
            <a:xfrm>
              <a:off x="397763" y="1357883"/>
              <a:ext cx="8568055" cy="4956175"/>
            </a:xfrm>
            <a:custGeom>
              <a:avLst/>
              <a:gdLst/>
              <a:ahLst/>
              <a:cxnLst/>
              <a:rect l="l" t="t" r="r" b="b"/>
              <a:pathLst>
                <a:path w="8568055" h="4956175">
                  <a:moveTo>
                    <a:pt x="0" y="4956048"/>
                  </a:moveTo>
                  <a:lnTo>
                    <a:pt x="8567928" y="4956048"/>
                  </a:lnTo>
                  <a:lnTo>
                    <a:pt x="8567928" y="0"/>
                  </a:lnTo>
                  <a:lnTo>
                    <a:pt x="0" y="0"/>
                  </a:lnTo>
                  <a:lnTo>
                    <a:pt x="0" y="4956048"/>
                  </a:lnTo>
                  <a:close/>
                </a:path>
              </a:pathLst>
            </a:custGeom>
            <a:ln w="9144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8" y="1304480"/>
              <a:ext cx="757237" cy="7389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687" y="1764791"/>
              <a:ext cx="2945765" cy="685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327" y="1286294"/>
              <a:ext cx="2445766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679" y="1286294"/>
              <a:ext cx="1141272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3488" y="1286294"/>
              <a:ext cx="568248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416" y="3124250"/>
              <a:ext cx="757237" cy="7359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736" y="3581399"/>
              <a:ext cx="3463798" cy="68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376" y="3102901"/>
              <a:ext cx="3381629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12464" y="3102901"/>
              <a:ext cx="900493" cy="7907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4370" y="1366774"/>
            <a:ext cx="8415020" cy="4849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 algn="just">
              <a:lnSpc>
                <a:spcPts val="3350"/>
              </a:lnSpc>
              <a:spcBef>
                <a:spcPts val="105"/>
              </a:spcBef>
              <a:buFont typeface="Wingdings"/>
              <a:buChar char=""/>
              <a:tabLst>
                <a:tab pos="470534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Hôte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définitif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(HD)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6350" indent="69850">
              <a:lnSpc>
                <a:spcPts val="3840"/>
              </a:lnSpc>
              <a:spcBef>
                <a:spcPts val="120"/>
              </a:spcBef>
              <a:tabLst>
                <a:tab pos="1085215" algn="l"/>
                <a:tab pos="2063750" algn="l"/>
                <a:tab pos="2789555" algn="l"/>
                <a:tab pos="4347845" algn="l"/>
                <a:tab pos="5007610" algn="l"/>
                <a:tab pos="6365240" algn="l"/>
                <a:tab pos="7974330" algn="l"/>
              </a:tabLst>
            </a:pPr>
            <a:r>
              <a:rPr sz="3200" spc="135" dirty="0">
                <a:latin typeface="Calibri"/>
                <a:cs typeface="Calibri"/>
              </a:rPr>
              <a:t>C</a:t>
            </a:r>
            <a:r>
              <a:rPr sz="3200" spc="-229" dirty="0">
                <a:latin typeface="Calibri"/>
                <a:cs typeface="Calibri"/>
              </a:rPr>
              <a:t>’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celui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q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hébe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les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es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6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uées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du  </a:t>
            </a:r>
            <a:r>
              <a:rPr sz="3200" spc="-15" dirty="0">
                <a:latin typeface="Calibri"/>
                <a:cs typeface="Calibri"/>
              </a:rPr>
              <a:t>parasite,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formes</a:t>
            </a:r>
            <a:r>
              <a:rPr sz="32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adultes</a:t>
            </a:r>
            <a:endParaRPr sz="32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2760"/>
              </a:spcBef>
              <a:buFont typeface="Wingdings"/>
              <a:buChar char=""/>
              <a:tabLst>
                <a:tab pos="470534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Hôte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intermédiaire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(HI)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C’est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celui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qui</a:t>
            </a:r>
            <a:r>
              <a:rPr sz="3200" spc="7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héberge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formes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développement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stades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larvaires</a:t>
            </a:r>
            <a:r>
              <a:rPr sz="3200" b="1" spc="-15" dirty="0">
                <a:latin typeface="Calibri"/>
                <a:cs typeface="Calibri"/>
              </a:rPr>
              <a:t>)(formes</a:t>
            </a:r>
            <a:r>
              <a:rPr sz="3200" b="1" spc="6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asexuées)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et</a:t>
            </a:r>
            <a:r>
              <a:rPr sz="3200" spc="-15" dirty="0">
                <a:latin typeface="Calibri"/>
                <a:cs typeface="Calibri"/>
              </a:rPr>
              <a:t> permet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leur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évolution,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jusqu’à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20" dirty="0">
                <a:latin typeface="Calibri"/>
                <a:cs typeface="Calibri"/>
              </a:rPr>
              <a:t>forme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infestante</a:t>
            </a:r>
            <a:r>
              <a:rPr sz="3200" spc="-2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285115" indent="-273050" algn="just">
              <a:lnSpc>
                <a:spcPct val="100000"/>
              </a:lnSpc>
              <a:spcBef>
                <a:spcPts val="60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dirty="0">
                <a:latin typeface="Calibri"/>
                <a:cs typeface="Calibri"/>
              </a:rPr>
              <a:t>Il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existe</a:t>
            </a:r>
            <a:r>
              <a:rPr sz="2400" dirty="0">
                <a:latin typeface="Calibri"/>
                <a:cs typeface="Calibri"/>
              </a:rPr>
              <a:t> deux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5" dirty="0">
                <a:latin typeface="Calibri"/>
                <a:cs typeface="Calibri"/>
              </a:rPr>
              <a:t> d’HI.</a:t>
            </a:r>
            <a:endParaRPr sz="24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HI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passif</a:t>
            </a:r>
            <a:endParaRPr sz="24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buFont typeface="Wingdings"/>
              <a:buChar char=""/>
              <a:tabLst>
                <a:tab pos="3575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HI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actif,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vecteur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3752" y="350494"/>
            <a:ext cx="3582797" cy="72379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05177" y="396951"/>
            <a:ext cx="2107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1F487C"/>
                </a:solidFill>
              </a:rPr>
              <a:t>D</a:t>
            </a:r>
            <a:r>
              <a:rPr sz="3600" spc="-5" dirty="0">
                <a:solidFill>
                  <a:srgbClr val="1F487C"/>
                </a:solidFill>
              </a:rPr>
              <a:t>é</a:t>
            </a:r>
            <a:r>
              <a:rPr sz="3600" spc="-20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10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</a:t>
            </a:r>
            <a:r>
              <a:rPr sz="3600" spc="5" dirty="0">
                <a:solidFill>
                  <a:srgbClr val="1F487C"/>
                </a:solidFill>
              </a:rPr>
              <a:t>on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9" name="object 1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3" y="1127810"/>
            <a:ext cx="8373109" cy="2402205"/>
            <a:chOff x="420623" y="1127810"/>
            <a:chExt cx="8373109" cy="2402205"/>
          </a:xfrm>
        </p:grpSpPr>
        <p:sp>
          <p:nvSpPr>
            <p:cNvPr id="3" name="object 3"/>
            <p:cNvSpPr/>
            <p:nvPr/>
          </p:nvSpPr>
          <p:spPr>
            <a:xfrm>
              <a:off x="501395" y="1214628"/>
              <a:ext cx="8288020" cy="2310765"/>
            </a:xfrm>
            <a:custGeom>
              <a:avLst/>
              <a:gdLst/>
              <a:ahLst/>
              <a:cxnLst/>
              <a:rect l="l" t="t" r="r" b="b"/>
              <a:pathLst>
                <a:path w="8288020" h="2310765">
                  <a:moveTo>
                    <a:pt x="0" y="2310384"/>
                  </a:moveTo>
                  <a:lnTo>
                    <a:pt x="8287511" y="2310384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2310384"/>
                  </a:lnTo>
                  <a:close/>
                </a:path>
              </a:pathLst>
            </a:custGeom>
            <a:ln w="9143">
              <a:solidFill>
                <a:srgbClr val="8EB4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1127810"/>
              <a:ext cx="2064766" cy="897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3" y="1676336"/>
              <a:ext cx="1577086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7607" y="1676336"/>
              <a:ext cx="126382" cy="7143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368" y="207238"/>
            <a:ext cx="3582797" cy="7237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9047" y="253949"/>
            <a:ext cx="2107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1F487C"/>
                </a:solidFill>
              </a:rPr>
              <a:t>D</a:t>
            </a:r>
            <a:r>
              <a:rPr sz="3600" spc="-5" dirty="0">
                <a:solidFill>
                  <a:srgbClr val="1F487C"/>
                </a:solidFill>
              </a:rPr>
              <a:t>é</a:t>
            </a:r>
            <a:r>
              <a:rPr sz="3600" spc="-2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10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4904" y="3931958"/>
            <a:ext cx="8418830" cy="1836420"/>
            <a:chOff x="374904" y="3931958"/>
            <a:chExt cx="8418830" cy="1836420"/>
          </a:xfrm>
        </p:grpSpPr>
        <p:sp>
          <p:nvSpPr>
            <p:cNvPr id="12" name="object 12"/>
            <p:cNvSpPr/>
            <p:nvPr/>
          </p:nvSpPr>
          <p:spPr>
            <a:xfrm>
              <a:off x="461772" y="3985259"/>
              <a:ext cx="8327390" cy="1633855"/>
            </a:xfrm>
            <a:custGeom>
              <a:avLst/>
              <a:gdLst/>
              <a:ahLst/>
              <a:cxnLst/>
              <a:rect l="l" t="t" r="r" b="b"/>
              <a:pathLst>
                <a:path w="8327390" h="1633854">
                  <a:moveTo>
                    <a:pt x="0" y="1633727"/>
                  </a:moveTo>
                  <a:lnTo>
                    <a:pt x="8327135" y="1633727"/>
                  </a:lnTo>
                  <a:lnTo>
                    <a:pt x="8327135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4" y="3950246"/>
              <a:ext cx="516470" cy="6292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088" y="3931958"/>
              <a:ext cx="1369822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6968" y="4340351"/>
              <a:ext cx="2573909" cy="594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0407" y="3931958"/>
              <a:ext cx="796848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3599" y="3931958"/>
              <a:ext cx="1510029" cy="678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0024" y="3931958"/>
              <a:ext cx="2006853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4" y="4316006"/>
              <a:ext cx="516470" cy="6292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088" y="4297718"/>
              <a:ext cx="6027166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7648" y="4297718"/>
              <a:ext cx="498170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2136" y="4297718"/>
              <a:ext cx="2256790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4" y="5108447"/>
              <a:ext cx="516470" cy="6292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4088" y="5090159"/>
              <a:ext cx="6072886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3368" y="5090159"/>
              <a:ext cx="1802764" cy="67801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9292" y="1223899"/>
            <a:ext cx="7943215" cy="43281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2069" marR="574040" indent="81915">
              <a:lnSpc>
                <a:spcPct val="100200"/>
              </a:lnSpc>
              <a:spcBef>
                <a:spcPts val="8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HI. passif </a:t>
            </a:r>
            <a:r>
              <a:rPr sz="2800" spc="-5" dirty="0">
                <a:latin typeface="Calibri"/>
                <a:cs typeface="Calibri"/>
              </a:rPr>
              <a:t>Ce sont des </a:t>
            </a:r>
            <a:r>
              <a:rPr sz="2800" spc="-15" dirty="0">
                <a:latin typeface="Calibri"/>
                <a:cs typeface="Calibri"/>
              </a:rPr>
              <a:t>êtres </a:t>
            </a:r>
            <a:r>
              <a:rPr sz="2800" spc="-10" dirty="0">
                <a:latin typeface="Calibri"/>
                <a:cs typeface="Calibri"/>
              </a:rPr>
              <a:t>vivants comme </a:t>
            </a:r>
            <a:r>
              <a:rPr sz="2800" dirty="0">
                <a:latin typeface="Calibri"/>
                <a:cs typeface="Calibri"/>
              </a:rPr>
              <a:t>les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poissons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crustacés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petits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mammifères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qui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hébergent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les</a:t>
            </a:r>
            <a:r>
              <a:rPr sz="2800" spc="-10" dirty="0">
                <a:latin typeface="Calibri"/>
                <a:cs typeface="Calibri"/>
              </a:rPr>
              <a:t> parasites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stades </a:t>
            </a:r>
            <a:r>
              <a:rPr sz="2800" spc="-5" dirty="0">
                <a:latin typeface="Calibri"/>
                <a:cs typeface="Calibri"/>
              </a:rPr>
              <a:t>larvaires</a:t>
            </a:r>
            <a:endParaRPr sz="2800">
              <a:latin typeface="Calibri"/>
              <a:cs typeface="Calibri"/>
            </a:endParaRPr>
          </a:p>
          <a:p>
            <a:pPr marL="52069" marR="81026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L’hote </a:t>
            </a:r>
            <a:r>
              <a:rPr sz="2800" spc="-5" dirty="0">
                <a:latin typeface="Calibri"/>
                <a:cs typeface="Calibri"/>
              </a:rPr>
              <a:t>définitif 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vient </a:t>
            </a:r>
            <a:r>
              <a:rPr sz="2800" spc="-15" dirty="0">
                <a:latin typeface="Calibri"/>
                <a:cs typeface="Calibri"/>
              </a:rPr>
              <a:t>s’infester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avalant </a:t>
            </a:r>
            <a:r>
              <a:rPr sz="2800" spc="-10" dirty="0">
                <a:latin typeface="Calibri"/>
                <a:cs typeface="Calibri"/>
              </a:rPr>
              <a:t> volontairement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 </a:t>
            </a:r>
            <a:r>
              <a:rPr sz="2800" spc="-10" dirty="0">
                <a:latin typeface="Calibri"/>
                <a:cs typeface="Calibri"/>
              </a:rPr>
              <a:t>accidentellement </a:t>
            </a:r>
            <a:r>
              <a:rPr sz="2800" spc="-5" dirty="0">
                <a:latin typeface="Calibri"/>
                <a:cs typeface="Calibri"/>
              </a:rPr>
              <a:t>ces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derniers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HI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actif,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</a:t>
            </a:r>
            <a:r>
              <a:rPr sz="24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vecteur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sensu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stricto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Arthropodes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hématophages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bien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hémato-lymphophages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"/>
            </a:pPr>
            <a:endParaRPr sz="27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existe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vecteur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mécanique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vecteur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bioLogique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8" name="object 2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207238"/>
            <a:ext cx="3582797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9047" y="253949"/>
            <a:ext cx="2107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1F487C"/>
                </a:solidFill>
              </a:rPr>
              <a:t>D</a:t>
            </a:r>
            <a:r>
              <a:rPr sz="3600" spc="-5" dirty="0">
                <a:solidFill>
                  <a:srgbClr val="1F487C"/>
                </a:solidFill>
              </a:rPr>
              <a:t>é</a:t>
            </a:r>
            <a:r>
              <a:rPr sz="3600" spc="-2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10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723" y="1269491"/>
            <a:ext cx="2862580" cy="52451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5"/>
              </a:spcBef>
            </a:pPr>
            <a:r>
              <a:rPr sz="2800" b="1" spc="-15" dirty="0">
                <a:latin typeface="Calibri"/>
                <a:cs typeface="Calibri"/>
              </a:rPr>
              <a:t>Façon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mécanique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883" y="2083307"/>
            <a:ext cx="7937500" cy="224980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9535" marR="388620">
              <a:lnSpc>
                <a:spcPct val="100000"/>
              </a:lnSpc>
              <a:spcBef>
                <a:spcPts val="180"/>
              </a:spcBef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parasite </a:t>
            </a:r>
            <a:r>
              <a:rPr sz="2800" spc="-5" dirty="0">
                <a:latin typeface="Calibri"/>
                <a:cs typeface="Calibri"/>
              </a:rPr>
              <a:t>ne subit aucune </a:t>
            </a:r>
            <a:r>
              <a:rPr sz="2800" spc="-10" dirty="0">
                <a:latin typeface="Calibri"/>
                <a:cs typeface="Calibri"/>
              </a:rPr>
              <a:t>transformation </a:t>
            </a:r>
            <a:r>
              <a:rPr sz="2800" spc="-25" dirty="0">
                <a:latin typeface="Calibri"/>
                <a:cs typeface="Calibri"/>
              </a:rPr>
              <a:t>avant </a:t>
            </a:r>
            <a:r>
              <a:rPr sz="2800" spc="-5" dirty="0">
                <a:latin typeface="Calibri"/>
                <a:cs typeface="Calibri"/>
              </a:rPr>
              <a:t>sa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transmission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l’HD.</a:t>
            </a:r>
            <a:r>
              <a:rPr sz="2800" spc="-5" dirty="0">
                <a:latin typeface="Calibri"/>
                <a:cs typeface="Calibri"/>
              </a:rPr>
              <a:t> 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pièces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buccales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portent</a:t>
            </a:r>
            <a:r>
              <a:rPr sz="2800" spc="-15" dirty="0">
                <a:latin typeface="Calibri"/>
                <a:cs typeface="Calibri"/>
              </a:rPr>
              <a:t> et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transmettent </a:t>
            </a:r>
            <a:r>
              <a:rPr sz="2800" spc="5" dirty="0">
                <a:latin typeface="Calibri"/>
                <a:cs typeface="Calibri"/>
              </a:rPr>
              <a:t>les </a:t>
            </a:r>
            <a:r>
              <a:rPr sz="2800" spc="-5" dirty="0">
                <a:latin typeface="Calibri"/>
                <a:cs typeface="Calibri"/>
              </a:rPr>
              <a:t>éléments </a:t>
            </a:r>
            <a:r>
              <a:rPr sz="2800" spc="-10" dirty="0">
                <a:latin typeface="Calibri"/>
                <a:cs typeface="Calibri"/>
              </a:rPr>
              <a:t>parasitaires </a:t>
            </a:r>
            <a:r>
              <a:rPr sz="2800" spc="5" dirty="0">
                <a:latin typeface="Calibri"/>
                <a:cs typeface="Calibri"/>
              </a:rPr>
              <a:t>à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manière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dirty="0">
                <a:latin typeface="Calibri"/>
                <a:cs typeface="Calibri"/>
              </a:rPr>
              <a:t>aiguilles souillées. </a:t>
            </a:r>
            <a:r>
              <a:rPr sz="2800" spc="-10" dirty="0">
                <a:latin typeface="Calibri"/>
                <a:cs typeface="Calibri"/>
              </a:rPr>
              <a:t>Exemples 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i="1" spc="-15" dirty="0">
                <a:latin typeface="Calibri"/>
                <a:cs typeface="Calibri"/>
              </a:rPr>
              <a:t>Trypanosoma 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evansi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transmis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Taons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stomoxes.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207238"/>
            <a:ext cx="3582797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9047" y="253949"/>
            <a:ext cx="2107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1F487C"/>
                </a:solidFill>
              </a:rPr>
              <a:t>D</a:t>
            </a:r>
            <a:r>
              <a:rPr sz="3600" spc="-5" dirty="0">
                <a:solidFill>
                  <a:srgbClr val="1F487C"/>
                </a:solidFill>
              </a:rPr>
              <a:t>é</a:t>
            </a:r>
            <a:r>
              <a:rPr sz="3600" spc="-2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10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36" y="1208532"/>
            <a:ext cx="2792095" cy="52451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70"/>
              </a:spcBef>
            </a:pPr>
            <a:r>
              <a:rPr sz="2800" b="1" spc="-15" dirty="0">
                <a:latin typeface="Calibri"/>
                <a:cs typeface="Calibri"/>
              </a:rPr>
              <a:t>Façon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biologique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" y="1991867"/>
            <a:ext cx="7534909" cy="4398645"/>
          </a:xfrm>
          <a:custGeom>
            <a:avLst/>
            <a:gdLst/>
            <a:ahLst/>
            <a:cxnLst/>
            <a:rect l="l" t="t" r="r" b="b"/>
            <a:pathLst>
              <a:path w="7534909" h="4398645">
                <a:moveTo>
                  <a:pt x="0" y="4398263"/>
                </a:moveTo>
                <a:lnTo>
                  <a:pt x="7534656" y="4398263"/>
                </a:lnTo>
                <a:lnTo>
                  <a:pt x="7534656" y="0"/>
                </a:lnTo>
                <a:lnTo>
                  <a:pt x="0" y="0"/>
                </a:lnTo>
                <a:lnTo>
                  <a:pt x="0" y="4398263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015" y="1998725"/>
            <a:ext cx="7181215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54150" algn="l"/>
                <a:tab pos="3623310" algn="l"/>
              </a:tabLst>
            </a:pPr>
            <a:r>
              <a:rPr sz="2800" spc="-10" dirty="0">
                <a:latin typeface="Calibri"/>
                <a:cs typeface="Calibri"/>
              </a:rPr>
              <a:t>Après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absorption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partir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d’un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hôte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(hébergeant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parasite)	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vecteur,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celui-ci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transforme et </a:t>
            </a:r>
            <a:r>
              <a:rPr sz="2800" spc="-10" dirty="0">
                <a:latin typeface="Calibri"/>
                <a:cs typeface="Calibri"/>
              </a:rPr>
              <a:t>évolue </a:t>
            </a:r>
            <a:r>
              <a:rPr sz="2800" spc="-5" dirty="0">
                <a:latin typeface="Calibri"/>
                <a:cs typeface="Calibri"/>
              </a:rPr>
              <a:t>pour </a:t>
            </a:r>
            <a:r>
              <a:rPr sz="2800" spc="-10" dirty="0">
                <a:latin typeface="Calibri"/>
                <a:cs typeface="Calibri"/>
              </a:rPr>
              <a:t>devenir </a:t>
            </a:r>
            <a:r>
              <a:rPr sz="2800" spc="-20" dirty="0">
                <a:latin typeface="Calibri"/>
                <a:cs typeface="Calibri"/>
              </a:rPr>
              <a:t>infestant </a:t>
            </a:r>
            <a:r>
              <a:rPr sz="2800" dirty="0">
                <a:latin typeface="Calibri"/>
                <a:cs typeface="Calibri"/>
              </a:rPr>
              <a:t>ou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infectant	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trompe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 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digestif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(généralement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arthropode)</a:t>
            </a:r>
            <a:endParaRPr sz="2800">
              <a:latin typeface="Calibri"/>
              <a:cs typeface="Calibri"/>
            </a:endParaRPr>
          </a:p>
          <a:p>
            <a:pPr marL="12700" marR="454025" indent="972185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transmission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autre hôte </a:t>
            </a:r>
            <a:r>
              <a:rPr sz="2800" spc="-45" dirty="0">
                <a:latin typeface="Calibri"/>
                <a:cs typeface="Calibri"/>
              </a:rPr>
              <a:t>n’est 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possible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qu’après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certain</a:t>
            </a:r>
            <a:r>
              <a:rPr sz="2800" spc="-15" dirty="0">
                <a:latin typeface="Calibri"/>
                <a:cs typeface="Calibri"/>
              </a:rPr>
              <a:t> temps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d’évolution</a:t>
            </a:r>
            <a:endParaRPr sz="280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Exemples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anophélinés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plasmodium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psychodidés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Leishmania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0" name="object 1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1127810"/>
            <a:ext cx="8438515" cy="3915410"/>
            <a:chOff x="368808" y="1127810"/>
            <a:chExt cx="8438515" cy="3915410"/>
          </a:xfrm>
        </p:grpSpPr>
        <p:sp>
          <p:nvSpPr>
            <p:cNvPr id="3" name="object 3"/>
            <p:cNvSpPr/>
            <p:nvPr/>
          </p:nvSpPr>
          <p:spPr>
            <a:xfrm>
              <a:off x="501396" y="1214628"/>
              <a:ext cx="8288020" cy="3663950"/>
            </a:xfrm>
            <a:custGeom>
              <a:avLst/>
              <a:gdLst/>
              <a:ahLst/>
              <a:cxnLst/>
              <a:rect l="l" t="t" r="r" b="b"/>
              <a:pathLst>
                <a:path w="8288020" h="3663950">
                  <a:moveTo>
                    <a:pt x="0" y="3663696"/>
                  </a:moveTo>
                  <a:lnTo>
                    <a:pt x="8287511" y="3663696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36636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4" y="1127810"/>
              <a:ext cx="1345564" cy="897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4" y="1676336"/>
              <a:ext cx="3216910" cy="71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27" y="1127810"/>
              <a:ext cx="2796286" cy="8974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808" y="2118398"/>
              <a:ext cx="7487284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808" y="2545118"/>
              <a:ext cx="8438134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808" y="2971838"/>
              <a:ext cx="1497965" cy="790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48" y="3416744"/>
              <a:ext cx="601814" cy="7389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8304" y="3398558"/>
              <a:ext cx="2311654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48" y="3843464"/>
              <a:ext cx="601814" cy="7389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8304" y="3825278"/>
              <a:ext cx="2238629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048" y="4270184"/>
              <a:ext cx="601814" cy="7389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008" y="4251998"/>
              <a:ext cx="2689732" cy="79079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8916" y="1223899"/>
            <a:ext cx="7918450" cy="3563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0"/>
              </a:spcBef>
            </a:pP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Hote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parathénique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805305" algn="l"/>
              </a:tabLst>
            </a:pPr>
            <a:r>
              <a:rPr sz="2800" spc="-10" dirty="0">
                <a:latin typeface="Calibri"/>
                <a:cs typeface="Calibri"/>
              </a:rPr>
              <a:t>Est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hôte	</a:t>
            </a:r>
            <a:r>
              <a:rPr sz="2800" spc="-15" dirty="0">
                <a:latin typeface="Calibri"/>
                <a:cs typeface="Calibri"/>
              </a:rPr>
              <a:t>facultatif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n’intervient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développement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stades larvaire </a:t>
            </a:r>
            <a:r>
              <a:rPr sz="2800" spc="-5" dirty="0">
                <a:latin typeface="Calibri"/>
                <a:cs typeface="Calibri"/>
              </a:rPr>
              <a:t>du </a:t>
            </a:r>
            <a:r>
              <a:rPr sz="2800" spc="-10" dirty="0">
                <a:latin typeface="Calibri"/>
                <a:cs typeface="Calibri"/>
              </a:rPr>
              <a:t>parasite </a:t>
            </a:r>
            <a:r>
              <a:rPr sz="2800" dirty="0">
                <a:latin typeface="Calibri"/>
                <a:cs typeface="Calibri"/>
              </a:rPr>
              <a:t>, mais il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assure:</a:t>
            </a:r>
            <a:endParaRPr sz="2800">
              <a:latin typeface="Calibri"/>
              <a:cs typeface="Calibri"/>
            </a:endParaRPr>
          </a:p>
          <a:p>
            <a:pPr marL="552450" indent="-540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551815" algn="l"/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</a:t>
            </a:r>
            <a:endParaRPr sz="2800">
              <a:latin typeface="Calibri"/>
              <a:cs typeface="Calibri"/>
            </a:endParaRPr>
          </a:p>
          <a:p>
            <a:pPr marL="552450" indent="-540385">
              <a:lnSpc>
                <a:spcPct val="100000"/>
              </a:lnSpc>
              <a:buFont typeface="Wingdings"/>
              <a:buChar char=""/>
              <a:tabLst>
                <a:tab pos="551815" algn="l"/>
                <a:tab pos="553085" algn="l"/>
              </a:tabLst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transport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35" dirty="0">
                <a:latin typeface="Calibri"/>
                <a:cs typeface="Calibri"/>
              </a:rPr>
              <a:t>L’accumulation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7368" y="207238"/>
            <a:ext cx="3582797" cy="723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9047" y="253949"/>
            <a:ext cx="2107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1F487C"/>
                </a:solidFill>
              </a:rPr>
              <a:t>D</a:t>
            </a:r>
            <a:r>
              <a:rPr sz="3600" spc="-5" dirty="0">
                <a:solidFill>
                  <a:srgbClr val="1F487C"/>
                </a:solidFill>
              </a:rPr>
              <a:t>é</a:t>
            </a:r>
            <a:r>
              <a:rPr sz="3600" spc="-2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10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2" name="object 22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3849" y="417576"/>
            <a:ext cx="6383020" cy="5307330"/>
            <a:chOff x="1843849" y="417576"/>
            <a:chExt cx="6383020" cy="5307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0551" y="417576"/>
              <a:ext cx="5452872" cy="5166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4267" y="3000755"/>
              <a:ext cx="5429250" cy="1905"/>
            </a:xfrm>
            <a:custGeom>
              <a:avLst/>
              <a:gdLst/>
              <a:ahLst/>
              <a:cxnLst/>
              <a:rect l="l" t="t" r="r" b="b"/>
              <a:pathLst>
                <a:path w="5429250" h="1905">
                  <a:moveTo>
                    <a:pt x="0" y="1651"/>
                  </a:moveTo>
                  <a:lnTo>
                    <a:pt x="542925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0035" y="1930908"/>
              <a:ext cx="1571625" cy="1143000"/>
            </a:xfrm>
            <a:custGeom>
              <a:avLst/>
              <a:gdLst/>
              <a:ahLst/>
              <a:cxnLst/>
              <a:rect l="l" t="t" r="r" b="b"/>
              <a:pathLst>
                <a:path w="1571625" h="1143000">
                  <a:moveTo>
                    <a:pt x="0" y="1143000"/>
                  </a:moveTo>
                  <a:lnTo>
                    <a:pt x="1571625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6988" y="1144524"/>
              <a:ext cx="1905" cy="2000250"/>
            </a:xfrm>
            <a:custGeom>
              <a:avLst/>
              <a:gdLst/>
              <a:ahLst/>
              <a:cxnLst/>
              <a:rect l="l" t="t" r="r" b="b"/>
              <a:pathLst>
                <a:path w="1904" h="2000250">
                  <a:moveTo>
                    <a:pt x="0" y="2000250"/>
                  </a:moveTo>
                  <a:lnTo>
                    <a:pt x="1650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3947" y="1708404"/>
              <a:ext cx="1464945" cy="1435735"/>
            </a:xfrm>
            <a:custGeom>
              <a:avLst/>
              <a:gdLst/>
              <a:ahLst/>
              <a:cxnLst/>
              <a:rect l="l" t="t" r="r" b="b"/>
              <a:pathLst>
                <a:path w="1464945" h="1435735">
                  <a:moveTo>
                    <a:pt x="1464944" y="143535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6231" y="3142487"/>
              <a:ext cx="6358255" cy="2569845"/>
            </a:xfrm>
            <a:custGeom>
              <a:avLst/>
              <a:gdLst/>
              <a:ahLst/>
              <a:cxnLst/>
              <a:rect l="l" t="t" r="r" b="b"/>
              <a:pathLst>
                <a:path w="6358255" h="2569845">
                  <a:moveTo>
                    <a:pt x="6358128" y="0"/>
                  </a:moveTo>
                  <a:lnTo>
                    <a:pt x="0" y="0"/>
                  </a:lnTo>
                  <a:lnTo>
                    <a:pt x="0" y="2569464"/>
                  </a:lnTo>
                  <a:lnTo>
                    <a:pt x="6358128" y="2569464"/>
                  </a:lnTo>
                  <a:lnTo>
                    <a:pt x="6358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6231" y="3142487"/>
              <a:ext cx="6358255" cy="2569845"/>
            </a:xfrm>
            <a:custGeom>
              <a:avLst/>
              <a:gdLst/>
              <a:ahLst/>
              <a:cxnLst/>
              <a:rect l="l" t="t" r="r" b="b"/>
              <a:pathLst>
                <a:path w="6358255" h="2569845">
                  <a:moveTo>
                    <a:pt x="0" y="2569464"/>
                  </a:moveTo>
                  <a:lnTo>
                    <a:pt x="6358128" y="2569464"/>
                  </a:lnTo>
                  <a:lnTo>
                    <a:pt x="6358128" y="0"/>
                  </a:lnTo>
                  <a:lnTo>
                    <a:pt x="0" y="0"/>
                  </a:lnTo>
                  <a:lnTo>
                    <a:pt x="0" y="256946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694" y="1157477"/>
              <a:ext cx="3890660" cy="33366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558" y="5359908"/>
              <a:ext cx="103377" cy="970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724271" y="3376929"/>
            <a:ext cx="240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1117" y="3805808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2113" y="3376929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1884" y="2733802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4886" y="2305050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9135" y="2090115"/>
            <a:ext cx="2400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6386" y="1876171"/>
            <a:ext cx="74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080" algn="l"/>
              </a:tabLst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5	</a:t>
            </a:r>
            <a:r>
              <a:rPr sz="1800" b="1" spc="5" dirty="0">
                <a:latin typeface="Calibri"/>
                <a:cs typeface="Calibri"/>
              </a:rPr>
              <a:t>L5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5391" y="1947113"/>
            <a:ext cx="525145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ts val="1925"/>
              </a:lnSpc>
            </a:pPr>
            <a:r>
              <a:rPr sz="1800" b="1" spc="5" dirty="0">
                <a:latin typeface="Calibri"/>
                <a:cs typeface="Calibri"/>
              </a:rPr>
              <a:t>L1</a:t>
            </a:r>
            <a:endParaRPr sz="18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655"/>
              </a:spcBef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9261" y="589229"/>
            <a:ext cx="586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8757" y="4731869"/>
            <a:ext cx="3293745" cy="76136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405765" algn="ctr">
              <a:lnSpc>
                <a:spcPct val="100000"/>
              </a:lnSpc>
              <a:spcBef>
                <a:spcPts val="685"/>
              </a:spcBef>
            </a:pPr>
            <a:r>
              <a:rPr sz="1800" b="1" spc="-5" dirty="0"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2000" b="1" spc="-15" dirty="0">
                <a:latin typeface="Calibri"/>
                <a:cs typeface="Calibri"/>
              </a:rPr>
              <a:t>Cycle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Dyctiocaulus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viviparus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50"/>
            <a:ext cx="7587615" cy="3016885"/>
            <a:chOff x="0" y="50"/>
            <a:chExt cx="7587615" cy="3016885"/>
          </a:xfrm>
        </p:grpSpPr>
        <p:sp>
          <p:nvSpPr>
            <p:cNvPr id="23" name="object 23"/>
            <p:cNvSpPr/>
            <p:nvPr/>
          </p:nvSpPr>
          <p:spPr>
            <a:xfrm>
              <a:off x="2144267" y="3000756"/>
              <a:ext cx="5429250" cy="1905"/>
            </a:xfrm>
            <a:custGeom>
              <a:avLst/>
              <a:gdLst/>
              <a:ahLst/>
              <a:cxnLst/>
              <a:rect l="l" t="t" r="r" b="b"/>
              <a:pathLst>
                <a:path w="5429250" h="1905">
                  <a:moveTo>
                    <a:pt x="0" y="1651"/>
                  </a:moveTo>
                  <a:lnTo>
                    <a:pt x="5429250" y="0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"/>
              <a:ext cx="2573909" cy="57437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78079" y="35128"/>
            <a:ext cx="20142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1F487C"/>
                </a:solidFill>
                <a:latin typeface="Calibri"/>
                <a:cs typeface="Calibri"/>
              </a:rPr>
              <a:t>Cycle</a:t>
            </a:r>
            <a:r>
              <a:rPr sz="28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Calibri"/>
                <a:cs typeface="Calibri"/>
              </a:rPr>
              <a:t>évolutif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89385" y="0"/>
            <a:ext cx="4153535" cy="2442210"/>
            <a:chOff x="4989385" y="0"/>
            <a:chExt cx="4153535" cy="2442210"/>
          </a:xfrm>
        </p:grpSpPr>
        <p:sp>
          <p:nvSpPr>
            <p:cNvPr id="27" name="object 27"/>
            <p:cNvSpPr/>
            <p:nvPr/>
          </p:nvSpPr>
          <p:spPr>
            <a:xfrm>
              <a:off x="5001767" y="2286000"/>
              <a:ext cx="283845" cy="143510"/>
            </a:xfrm>
            <a:custGeom>
              <a:avLst/>
              <a:gdLst/>
              <a:ahLst/>
              <a:cxnLst/>
              <a:rect l="l" t="t" r="r" b="b"/>
              <a:pathLst>
                <a:path w="283845" h="143510">
                  <a:moveTo>
                    <a:pt x="141732" y="0"/>
                  </a:moveTo>
                  <a:lnTo>
                    <a:pt x="86582" y="5637"/>
                  </a:lnTo>
                  <a:lnTo>
                    <a:pt x="41528" y="21002"/>
                  </a:lnTo>
                  <a:lnTo>
                    <a:pt x="11144" y="43773"/>
                  </a:lnTo>
                  <a:lnTo>
                    <a:pt x="0" y="71627"/>
                  </a:lnTo>
                  <a:lnTo>
                    <a:pt x="11144" y="99482"/>
                  </a:lnTo>
                  <a:lnTo>
                    <a:pt x="41528" y="122253"/>
                  </a:lnTo>
                  <a:lnTo>
                    <a:pt x="86582" y="137618"/>
                  </a:lnTo>
                  <a:lnTo>
                    <a:pt x="141732" y="143255"/>
                  </a:lnTo>
                  <a:lnTo>
                    <a:pt x="196881" y="137618"/>
                  </a:lnTo>
                  <a:lnTo>
                    <a:pt x="241935" y="122253"/>
                  </a:lnTo>
                  <a:lnTo>
                    <a:pt x="272319" y="99482"/>
                  </a:lnTo>
                  <a:lnTo>
                    <a:pt x="283464" y="71627"/>
                  </a:lnTo>
                  <a:lnTo>
                    <a:pt x="272319" y="43773"/>
                  </a:lnTo>
                  <a:lnTo>
                    <a:pt x="241935" y="21002"/>
                  </a:lnTo>
                  <a:lnTo>
                    <a:pt x="196881" y="5637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1767" y="2286000"/>
              <a:ext cx="283845" cy="143510"/>
            </a:xfrm>
            <a:custGeom>
              <a:avLst/>
              <a:gdLst/>
              <a:ahLst/>
              <a:cxnLst/>
              <a:rect l="l" t="t" r="r" b="b"/>
              <a:pathLst>
                <a:path w="283845" h="143510">
                  <a:moveTo>
                    <a:pt x="0" y="71627"/>
                  </a:moveTo>
                  <a:lnTo>
                    <a:pt x="11144" y="43773"/>
                  </a:lnTo>
                  <a:lnTo>
                    <a:pt x="41528" y="21002"/>
                  </a:lnTo>
                  <a:lnTo>
                    <a:pt x="86582" y="5637"/>
                  </a:lnTo>
                  <a:lnTo>
                    <a:pt x="141732" y="0"/>
                  </a:lnTo>
                  <a:lnTo>
                    <a:pt x="196881" y="5637"/>
                  </a:lnTo>
                  <a:lnTo>
                    <a:pt x="241935" y="21002"/>
                  </a:lnTo>
                  <a:lnTo>
                    <a:pt x="272319" y="43773"/>
                  </a:lnTo>
                  <a:lnTo>
                    <a:pt x="283464" y="71627"/>
                  </a:lnTo>
                  <a:lnTo>
                    <a:pt x="272319" y="99482"/>
                  </a:lnTo>
                  <a:lnTo>
                    <a:pt x="241935" y="122253"/>
                  </a:lnTo>
                  <a:lnTo>
                    <a:pt x="196881" y="137618"/>
                  </a:lnTo>
                  <a:lnTo>
                    <a:pt x="141732" y="143255"/>
                  </a:lnTo>
                  <a:lnTo>
                    <a:pt x="86582" y="137618"/>
                  </a:lnTo>
                  <a:lnTo>
                    <a:pt x="41528" y="122253"/>
                  </a:lnTo>
                  <a:lnTo>
                    <a:pt x="11144" y="99482"/>
                  </a:lnTo>
                  <a:lnTo>
                    <a:pt x="0" y="71627"/>
                  </a:lnTo>
                  <a:close/>
                </a:path>
              </a:pathLst>
            </a:custGeom>
            <a:ln w="24384">
              <a:solidFill>
                <a:srgbClr val="E6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8903" y="0"/>
              <a:ext cx="3433572" cy="406908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8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10" dirty="0"/>
              <a:t> 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6388" y="4360164"/>
            <a:ext cx="2087880" cy="101536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 marR="387985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latin typeface="Calibri"/>
                <a:cs typeface="Calibri"/>
              </a:rPr>
              <a:t>Hôte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parathrénique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terre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34616" y="3975480"/>
            <a:ext cx="1224280" cy="695960"/>
          </a:xfrm>
          <a:custGeom>
            <a:avLst/>
            <a:gdLst/>
            <a:ahLst/>
            <a:cxnLst/>
            <a:rect l="l" t="t" r="r" b="b"/>
            <a:pathLst>
              <a:path w="1224279" h="695960">
                <a:moveTo>
                  <a:pt x="1116221" y="40991"/>
                </a:moveTo>
                <a:lnTo>
                  <a:pt x="0" y="660781"/>
                </a:lnTo>
                <a:lnTo>
                  <a:pt x="19303" y="695452"/>
                </a:lnTo>
                <a:lnTo>
                  <a:pt x="1135330" y="75584"/>
                </a:lnTo>
                <a:lnTo>
                  <a:pt x="1155362" y="41823"/>
                </a:lnTo>
                <a:lnTo>
                  <a:pt x="1116221" y="40991"/>
                </a:lnTo>
                <a:close/>
              </a:path>
              <a:path w="1224279" h="695960">
                <a:moveTo>
                  <a:pt x="1223096" y="5461"/>
                </a:moveTo>
                <a:lnTo>
                  <a:pt x="1180210" y="5461"/>
                </a:lnTo>
                <a:lnTo>
                  <a:pt x="1199387" y="40005"/>
                </a:lnTo>
                <a:lnTo>
                  <a:pt x="1135330" y="75584"/>
                </a:lnTo>
                <a:lnTo>
                  <a:pt x="1102486" y="130937"/>
                </a:lnTo>
                <a:lnTo>
                  <a:pt x="1099899" y="138362"/>
                </a:lnTo>
                <a:lnTo>
                  <a:pt x="1100359" y="145954"/>
                </a:lnTo>
                <a:lnTo>
                  <a:pt x="1103629" y="152832"/>
                </a:lnTo>
                <a:lnTo>
                  <a:pt x="1109471" y="158115"/>
                </a:lnTo>
                <a:lnTo>
                  <a:pt x="1116877" y="160702"/>
                </a:lnTo>
                <a:lnTo>
                  <a:pt x="1124426" y="160242"/>
                </a:lnTo>
                <a:lnTo>
                  <a:pt x="1131260" y="156972"/>
                </a:lnTo>
                <a:lnTo>
                  <a:pt x="1136522" y="151130"/>
                </a:lnTo>
                <a:lnTo>
                  <a:pt x="1223096" y="5461"/>
                </a:lnTo>
                <a:close/>
              </a:path>
              <a:path w="1224279" h="695960">
                <a:moveTo>
                  <a:pt x="1155362" y="41823"/>
                </a:moveTo>
                <a:lnTo>
                  <a:pt x="1135330" y="75584"/>
                </a:lnTo>
                <a:lnTo>
                  <a:pt x="1194814" y="42545"/>
                </a:lnTo>
                <a:lnTo>
                  <a:pt x="1189355" y="42545"/>
                </a:lnTo>
                <a:lnTo>
                  <a:pt x="1155362" y="41823"/>
                </a:lnTo>
                <a:close/>
              </a:path>
              <a:path w="1224279" h="695960">
                <a:moveTo>
                  <a:pt x="1172718" y="12573"/>
                </a:moveTo>
                <a:lnTo>
                  <a:pt x="1155362" y="41823"/>
                </a:lnTo>
                <a:lnTo>
                  <a:pt x="1189355" y="42545"/>
                </a:lnTo>
                <a:lnTo>
                  <a:pt x="1172718" y="12573"/>
                </a:lnTo>
                <a:close/>
              </a:path>
              <a:path w="1224279" h="695960">
                <a:moveTo>
                  <a:pt x="1184159" y="12573"/>
                </a:moveTo>
                <a:lnTo>
                  <a:pt x="1172718" y="12573"/>
                </a:lnTo>
                <a:lnTo>
                  <a:pt x="1189355" y="42545"/>
                </a:lnTo>
                <a:lnTo>
                  <a:pt x="1194814" y="42545"/>
                </a:lnTo>
                <a:lnTo>
                  <a:pt x="1199387" y="40005"/>
                </a:lnTo>
                <a:lnTo>
                  <a:pt x="1184159" y="12573"/>
                </a:lnTo>
                <a:close/>
              </a:path>
              <a:path w="1224279" h="695960">
                <a:moveTo>
                  <a:pt x="1180210" y="5461"/>
                </a:moveTo>
                <a:lnTo>
                  <a:pt x="1116221" y="40991"/>
                </a:lnTo>
                <a:lnTo>
                  <a:pt x="1155362" y="41823"/>
                </a:lnTo>
                <a:lnTo>
                  <a:pt x="1172718" y="12573"/>
                </a:lnTo>
                <a:lnTo>
                  <a:pt x="1184159" y="12573"/>
                </a:lnTo>
                <a:lnTo>
                  <a:pt x="1180210" y="5461"/>
                </a:lnTo>
                <a:close/>
              </a:path>
              <a:path w="1224279" h="695960">
                <a:moveTo>
                  <a:pt x="1052576" y="0"/>
                </a:moveTo>
                <a:lnTo>
                  <a:pt x="1044848" y="1393"/>
                </a:lnTo>
                <a:lnTo>
                  <a:pt x="1038478" y="5524"/>
                </a:lnTo>
                <a:lnTo>
                  <a:pt x="1034109" y="11751"/>
                </a:lnTo>
                <a:lnTo>
                  <a:pt x="1032382" y="19431"/>
                </a:lnTo>
                <a:lnTo>
                  <a:pt x="1033776" y="27158"/>
                </a:lnTo>
                <a:lnTo>
                  <a:pt x="1037907" y="33528"/>
                </a:lnTo>
                <a:lnTo>
                  <a:pt x="1044134" y="37897"/>
                </a:lnTo>
                <a:lnTo>
                  <a:pt x="1051814" y="39624"/>
                </a:lnTo>
                <a:lnTo>
                  <a:pt x="1116221" y="40991"/>
                </a:lnTo>
                <a:lnTo>
                  <a:pt x="1180210" y="5461"/>
                </a:lnTo>
                <a:lnTo>
                  <a:pt x="1223096" y="5461"/>
                </a:lnTo>
                <a:lnTo>
                  <a:pt x="1224153" y="3683"/>
                </a:lnTo>
                <a:lnTo>
                  <a:pt x="105257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34" name="object 34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25"/>
            <a:ext cx="3582797" cy="553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009" y="0"/>
            <a:ext cx="2103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855" y="685863"/>
            <a:ext cx="2186813" cy="623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39567" y="715772"/>
            <a:ext cx="19697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979" y="1485900"/>
            <a:ext cx="8714740" cy="120142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61315" indent="-273050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"/>
              <a:tabLst>
                <a:tab pos="361950" algn="l"/>
              </a:tabLst>
            </a:pP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parasitisme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</a:t>
            </a:r>
            <a:endParaRPr sz="2400">
              <a:latin typeface="Calibri"/>
              <a:cs typeface="Calibri"/>
            </a:endParaRPr>
          </a:p>
          <a:p>
            <a:pPr marL="88900" marR="311785">
              <a:lnSpc>
                <a:spcPct val="100000"/>
              </a:lnSpc>
              <a:buSzPct val="95833"/>
              <a:buFont typeface="Wingdings"/>
              <a:buChar char=""/>
              <a:tabLst>
                <a:tab pos="361950" algn="l"/>
              </a:tabLst>
            </a:pPr>
            <a:r>
              <a:rPr sz="2400" spc="-10" dirty="0">
                <a:latin typeface="Calibri"/>
                <a:cs typeface="Calibri"/>
              </a:rPr>
              <a:t>Parasitisme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parasitaire: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Terme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appliqué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 </a:t>
            </a:r>
            <a:r>
              <a:rPr sz="2400" spc="-10" dirty="0">
                <a:latin typeface="Calibri"/>
                <a:cs typeface="Calibri"/>
              </a:rPr>
              <a:t>parasite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dirty="0">
                <a:latin typeface="Calibri"/>
                <a:cs typeface="Calibri"/>
              </a:rPr>
              <a:t> non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l’hote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260" y="3156204"/>
            <a:ext cx="8263255" cy="1938655"/>
          </a:xfrm>
          <a:prstGeom prst="rect">
            <a:avLst/>
          </a:prstGeom>
          <a:solidFill>
            <a:srgbClr val="B8CDE4"/>
          </a:solidFill>
          <a:ln w="9144">
            <a:solidFill>
              <a:srgbClr val="1F487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127000">
              <a:lnSpc>
                <a:spcPct val="100000"/>
              </a:lnSpc>
              <a:spcBef>
                <a:spcPts val="200"/>
              </a:spcBef>
              <a:tabLst>
                <a:tab pos="5770880" algn="l"/>
              </a:tabLst>
            </a:pPr>
            <a:r>
              <a:rPr sz="2400" spc="-5" dirty="0">
                <a:latin typeface="Calibri"/>
                <a:cs typeface="Calibri"/>
              </a:rPr>
              <a:t>Le parasitisme </a:t>
            </a:r>
            <a:r>
              <a:rPr sz="2400" spc="-10" dirty="0">
                <a:latin typeface="Calibri"/>
                <a:cs typeface="Calibri"/>
              </a:rPr>
              <a:t>est </a:t>
            </a:r>
            <a:r>
              <a:rPr sz="2400" dirty="0">
                <a:latin typeface="Calibri"/>
                <a:cs typeface="Calibri"/>
              </a:rPr>
              <a:t>une </a:t>
            </a:r>
            <a:r>
              <a:rPr sz="2400" spc="-5" dirty="0">
                <a:latin typeface="Calibri"/>
                <a:cs typeface="Calibri"/>
              </a:rPr>
              <a:t>relation </a:t>
            </a:r>
            <a:r>
              <a:rPr sz="2400" dirty="0">
                <a:latin typeface="Calibri"/>
                <a:cs typeface="Calibri"/>
              </a:rPr>
              <a:t>biologique </a:t>
            </a:r>
            <a:r>
              <a:rPr sz="2400" spc="-5" dirty="0">
                <a:latin typeface="Calibri"/>
                <a:cs typeface="Calibri"/>
              </a:rPr>
              <a:t>durable entre </a:t>
            </a:r>
            <a:r>
              <a:rPr sz="2400" dirty="0">
                <a:latin typeface="Calibri"/>
                <a:cs typeface="Calibri"/>
              </a:rPr>
              <a:t>deux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êtres vivants,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seul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,tire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profit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d'un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organisme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hôte </a:t>
            </a:r>
            <a:r>
              <a:rPr sz="2400" dirty="0">
                <a:latin typeface="Calibri"/>
                <a:cs typeface="Calibri"/>
              </a:rPr>
              <a:t>pour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nourrir</a:t>
            </a:r>
            <a:r>
              <a:rPr sz="2400" spc="5" dirty="0"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s'abriter </a:t>
            </a:r>
            <a:r>
              <a:rPr sz="2400" dirty="0">
                <a:latin typeface="Calibri"/>
                <a:cs typeface="Calibri"/>
              </a:rPr>
              <a:t>ou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reproduire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Il </a:t>
            </a:r>
            <a:r>
              <a:rPr sz="2400" spc="5" dirty="0">
                <a:latin typeface="Calibri"/>
                <a:cs typeface="Calibri"/>
              </a:rPr>
              <a:t>peut </a:t>
            </a:r>
            <a:r>
              <a:rPr sz="2400" spc="-5" dirty="0">
                <a:latin typeface="Calibri"/>
                <a:cs typeface="Calibri"/>
              </a:rPr>
              <a:t>résulter </a:t>
            </a:r>
            <a:r>
              <a:rPr sz="2400" dirty="0">
                <a:latin typeface="Calibri"/>
                <a:cs typeface="Calibri"/>
              </a:rPr>
              <a:t> de </a:t>
            </a:r>
            <a:r>
              <a:rPr sz="2400" spc="-15" dirty="0">
                <a:latin typeface="Calibri"/>
                <a:cs typeface="Calibri"/>
              </a:rPr>
              <a:t>cette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relation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 des</a:t>
            </a:r>
            <a:r>
              <a:rPr sz="2400" spc="-5" dirty="0">
                <a:latin typeface="Calibri"/>
                <a:cs typeface="Calibri"/>
              </a:rPr>
              <a:t> dommages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importants	</a:t>
            </a:r>
            <a:r>
              <a:rPr sz="2400" dirty="0">
                <a:latin typeface="Calibri"/>
                <a:cs typeface="Calibri"/>
              </a:rPr>
              <a:t>pour l’hote,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lorsque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parasitaire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spc="-5" dirty="0">
                <a:latin typeface="Calibri"/>
                <a:cs typeface="Calibri"/>
              </a:rPr>
              <a:t> importante.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347" y="2707335"/>
            <a:ext cx="1291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fi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884" y="5445252"/>
            <a:ext cx="7797165" cy="832485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8900" marR="505459">
              <a:lnSpc>
                <a:spcPct val="100000"/>
              </a:lnSpc>
              <a:spcBef>
                <a:spcPts val="23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NB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parle de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parasitisme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d’un parasite </a:t>
            </a:r>
            <a:r>
              <a:rPr sz="2400" spc="-10" dirty="0">
                <a:latin typeface="Calibri"/>
                <a:cs typeface="Calibri"/>
              </a:rPr>
              <a:t>chez </a:t>
            </a:r>
            <a:r>
              <a:rPr sz="2400" dirty="0">
                <a:latin typeface="Calibri"/>
                <a:cs typeface="Calibri"/>
              </a:rPr>
              <a:t>un </a:t>
            </a:r>
            <a:r>
              <a:rPr sz="2400" spc="-5" dirty="0">
                <a:latin typeface="Calibri"/>
                <a:cs typeface="Calibri"/>
              </a:rPr>
              <a:t>hote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parasitisme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300"/>
            <a:ext cx="5076317" cy="748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612" y="77800"/>
            <a:ext cx="4676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Objet</a:t>
            </a:r>
            <a:r>
              <a:rPr sz="3600" spc="-25" dirty="0">
                <a:solidFill>
                  <a:srgbClr val="1F487C"/>
                </a:solidFill>
              </a:rPr>
              <a:t> </a:t>
            </a:r>
            <a:r>
              <a:rPr sz="3600" dirty="0">
                <a:solidFill>
                  <a:srgbClr val="1F487C"/>
                </a:solidFill>
              </a:rPr>
              <a:t>de</a:t>
            </a:r>
            <a:r>
              <a:rPr sz="3600" spc="-30" dirty="0">
                <a:solidFill>
                  <a:srgbClr val="1F487C"/>
                </a:solidFill>
              </a:rPr>
              <a:t> </a:t>
            </a:r>
            <a:r>
              <a:rPr sz="3600" dirty="0">
                <a:solidFill>
                  <a:srgbClr val="1F487C"/>
                </a:solidFill>
              </a:rPr>
              <a:t>la</a:t>
            </a:r>
            <a:r>
              <a:rPr sz="3600" spc="-10" dirty="0">
                <a:solidFill>
                  <a:srgbClr val="1F487C"/>
                </a:solidFill>
              </a:rPr>
              <a:t> parasitologie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0007" y="1487462"/>
            <a:ext cx="3674237" cy="5926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37002" y="1502740"/>
            <a:ext cx="346900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eucaryotes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303" y="2764574"/>
            <a:ext cx="2607437" cy="11809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98270" y="3108705"/>
            <a:ext cx="20313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ce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30" dirty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7176" y="2764574"/>
            <a:ext cx="2607437" cy="118093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38140" y="3153537"/>
            <a:ext cx="22028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Pluricellulaires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4631" y="3930269"/>
            <a:ext cx="260350" cy="715010"/>
          </a:xfrm>
          <a:custGeom>
            <a:avLst/>
            <a:gdLst/>
            <a:ahLst/>
            <a:cxnLst/>
            <a:rect l="l" t="t" r="r" b="b"/>
            <a:pathLst>
              <a:path w="260350" h="715010">
                <a:moveTo>
                  <a:pt x="25102" y="454467"/>
                </a:moveTo>
                <a:lnTo>
                  <a:pt x="14216" y="458215"/>
                </a:lnTo>
                <a:lnTo>
                  <a:pt x="5603" y="465816"/>
                </a:lnTo>
                <a:lnTo>
                  <a:pt x="754" y="475773"/>
                </a:lnTo>
                <a:lnTo>
                  <a:pt x="0" y="486826"/>
                </a:lnTo>
                <a:lnTo>
                  <a:pt x="3675" y="497712"/>
                </a:lnTo>
                <a:lnTo>
                  <a:pt x="129532" y="714628"/>
                </a:lnTo>
                <a:lnTo>
                  <a:pt x="163205" y="657224"/>
                </a:lnTo>
                <a:lnTo>
                  <a:pt x="100703" y="657097"/>
                </a:lnTo>
                <a:lnTo>
                  <a:pt x="100944" y="550021"/>
                </a:lnTo>
                <a:lnTo>
                  <a:pt x="53713" y="468629"/>
                </a:lnTo>
                <a:lnTo>
                  <a:pt x="46112" y="460019"/>
                </a:lnTo>
                <a:lnTo>
                  <a:pt x="36155" y="455183"/>
                </a:lnTo>
                <a:lnTo>
                  <a:pt x="25102" y="454467"/>
                </a:lnTo>
                <a:close/>
              </a:path>
              <a:path w="260350" h="715010">
                <a:moveTo>
                  <a:pt x="100951" y="550034"/>
                </a:moveTo>
                <a:lnTo>
                  <a:pt x="100703" y="657097"/>
                </a:lnTo>
                <a:lnTo>
                  <a:pt x="158615" y="657224"/>
                </a:lnTo>
                <a:lnTo>
                  <a:pt x="158648" y="642619"/>
                </a:lnTo>
                <a:lnTo>
                  <a:pt x="104640" y="642492"/>
                </a:lnTo>
                <a:lnTo>
                  <a:pt x="129752" y="599666"/>
                </a:lnTo>
                <a:lnTo>
                  <a:pt x="100951" y="550034"/>
                </a:lnTo>
                <a:close/>
              </a:path>
              <a:path w="260350" h="715010">
                <a:moveTo>
                  <a:pt x="235156" y="454955"/>
                </a:moveTo>
                <a:lnTo>
                  <a:pt x="158863" y="550021"/>
                </a:lnTo>
                <a:lnTo>
                  <a:pt x="158615" y="657224"/>
                </a:lnTo>
                <a:lnTo>
                  <a:pt x="163205" y="657224"/>
                </a:lnTo>
                <a:lnTo>
                  <a:pt x="256405" y="498347"/>
                </a:lnTo>
                <a:lnTo>
                  <a:pt x="260099" y="487441"/>
                </a:lnTo>
                <a:lnTo>
                  <a:pt x="259389" y="476345"/>
                </a:lnTo>
                <a:lnTo>
                  <a:pt x="254583" y="466343"/>
                </a:lnTo>
                <a:lnTo>
                  <a:pt x="245991" y="458723"/>
                </a:lnTo>
                <a:lnTo>
                  <a:pt x="235156" y="454955"/>
                </a:lnTo>
                <a:close/>
              </a:path>
              <a:path w="260350" h="715010">
                <a:moveTo>
                  <a:pt x="129752" y="599666"/>
                </a:moveTo>
                <a:lnTo>
                  <a:pt x="104640" y="642492"/>
                </a:lnTo>
                <a:lnTo>
                  <a:pt x="154678" y="642619"/>
                </a:lnTo>
                <a:lnTo>
                  <a:pt x="129752" y="599666"/>
                </a:lnTo>
                <a:close/>
              </a:path>
              <a:path w="260350" h="715010">
                <a:moveTo>
                  <a:pt x="158863" y="550021"/>
                </a:moveTo>
                <a:lnTo>
                  <a:pt x="129752" y="599666"/>
                </a:lnTo>
                <a:lnTo>
                  <a:pt x="154678" y="642619"/>
                </a:lnTo>
                <a:lnTo>
                  <a:pt x="158648" y="642619"/>
                </a:lnTo>
                <a:lnTo>
                  <a:pt x="158863" y="550021"/>
                </a:lnTo>
                <a:close/>
              </a:path>
              <a:path w="260350" h="715010">
                <a:moveTo>
                  <a:pt x="102227" y="0"/>
                </a:moveTo>
                <a:lnTo>
                  <a:pt x="100951" y="550034"/>
                </a:lnTo>
                <a:lnTo>
                  <a:pt x="129752" y="599666"/>
                </a:lnTo>
                <a:lnTo>
                  <a:pt x="158863" y="550021"/>
                </a:lnTo>
                <a:lnTo>
                  <a:pt x="160139" y="126"/>
                </a:lnTo>
                <a:lnTo>
                  <a:pt x="10222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8011" y="4716779"/>
            <a:ext cx="2313940" cy="585470"/>
          </a:xfrm>
          <a:prstGeom prst="rect">
            <a:avLst/>
          </a:prstGeom>
          <a:ln w="27432">
            <a:solidFill>
              <a:srgbClr val="E36C0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3200" b="1" spc="-25" dirty="0">
                <a:solidFill>
                  <a:srgbClr val="E36C09"/>
                </a:solidFill>
                <a:latin typeface="Calibri"/>
                <a:cs typeface="Calibri"/>
              </a:rPr>
              <a:t>Protozoaires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56970" y="4003547"/>
            <a:ext cx="260350" cy="642620"/>
          </a:xfrm>
          <a:custGeom>
            <a:avLst/>
            <a:gdLst/>
            <a:ahLst/>
            <a:cxnLst/>
            <a:rect l="l" t="t" r="r" b="b"/>
            <a:pathLst>
              <a:path w="260350" h="642620">
                <a:moveTo>
                  <a:pt x="25048" y="382204"/>
                </a:moveTo>
                <a:lnTo>
                  <a:pt x="14216" y="385952"/>
                </a:lnTo>
                <a:lnTo>
                  <a:pt x="5603" y="393571"/>
                </a:lnTo>
                <a:lnTo>
                  <a:pt x="754" y="403558"/>
                </a:lnTo>
                <a:lnTo>
                  <a:pt x="0" y="414617"/>
                </a:lnTo>
                <a:lnTo>
                  <a:pt x="3675" y="425450"/>
                </a:lnTo>
                <a:lnTo>
                  <a:pt x="129786" y="642238"/>
                </a:lnTo>
                <a:lnTo>
                  <a:pt x="163372" y="584834"/>
                </a:lnTo>
                <a:lnTo>
                  <a:pt x="100957" y="584834"/>
                </a:lnTo>
                <a:lnTo>
                  <a:pt x="101054" y="477685"/>
                </a:lnTo>
                <a:lnTo>
                  <a:pt x="53713" y="396366"/>
                </a:lnTo>
                <a:lnTo>
                  <a:pt x="46095" y="387756"/>
                </a:lnTo>
                <a:lnTo>
                  <a:pt x="36107" y="382920"/>
                </a:lnTo>
                <a:lnTo>
                  <a:pt x="25048" y="382204"/>
                </a:lnTo>
                <a:close/>
              </a:path>
              <a:path w="260350" h="642620">
                <a:moveTo>
                  <a:pt x="101073" y="477717"/>
                </a:moveTo>
                <a:lnTo>
                  <a:pt x="100957" y="584834"/>
                </a:lnTo>
                <a:lnTo>
                  <a:pt x="158869" y="584834"/>
                </a:lnTo>
                <a:lnTo>
                  <a:pt x="158884" y="570229"/>
                </a:lnTo>
                <a:lnTo>
                  <a:pt x="104894" y="570229"/>
                </a:lnTo>
                <a:lnTo>
                  <a:pt x="129962" y="527340"/>
                </a:lnTo>
                <a:lnTo>
                  <a:pt x="101073" y="477717"/>
                </a:lnTo>
                <a:close/>
              </a:path>
              <a:path w="260350" h="642620">
                <a:moveTo>
                  <a:pt x="235156" y="382458"/>
                </a:moveTo>
                <a:lnTo>
                  <a:pt x="158985" y="477685"/>
                </a:lnTo>
                <a:lnTo>
                  <a:pt x="158869" y="584834"/>
                </a:lnTo>
                <a:lnTo>
                  <a:pt x="163372" y="584834"/>
                </a:lnTo>
                <a:lnTo>
                  <a:pt x="256405" y="425831"/>
                </a:lnTo>
                <a:lnTo>
                  <a:pt x="260153" y="414942"/>
                </a:lnTo>
                <a:lnTo>
                  <a:pt x="259437" y="403875"/>
                </a:lnTo>
                <a:lnTo>
                  <a:pt x="254601" y="393880"/>
                </a:lnTo>
                <a:lnTo>
                  <a:pt x="245991" y="386206"/>
                </a:lnTo>
                <a:lnTo>
                  <a:pt x="235156" y="382458"/>
                </a:lnTo>
                <a:close/>
              </a:path>
              <a:path w="260350" h="642620">
                <a:moveTo>
                  <a:pt x="129962" y="527340"/>
                </a:moveTo>
                <a:lnTo>
                  <a:pt x="104894" y="570229"/>
                </a:lnTo>
                <a:lnTo>
                  <a:pt x="154932" y="570229"/>
                </a:lnTo>
                <a:lnTo>
                  <a:pt x="129962" y="527340"/>
                </a:lnTo>
                <a:close/>
              </a:path>
              <a:path w="260350" h="642620">
                <a:moveTo>
                  <a:pt x="158985" y="477685"/>
                </a:moveTo>
                <a:lnTo>
                  <a:pt x="129962" y="527340"/>
                </a:lnTo>
                <a:lnTo>
                  <a:pt x="154932" y="570229"/>
                </a:lnTo>
                <a:lnTo>
                  <a:pt x="158884" y="570229"/>
                </a:lnTo>
                <a:lnTo>
                  <a:pt x="158985" y="477685"/>
                </a:lnTo>
                <a:close/>
              </a:path>
              <a:path w="260350" h="642620">
                <a:moveTo>
                  <a:pt x="159504" y="0"/>
                </a:moveTo>
                <a:lnTo>
                  <a:pt x="101592" y="0"/>
                </a:lnTo>
                <a:lnTo>
                  <a:pt x="101073" y="477717"/>
                </a:lnTo>
                <a:lnTo>
                  <a:pt x="129962" y="527340"/>
                </a:lnTo>
                <a:lnTo>
                  <a:pt x="158966" y="477717"/>
                </a:lnTo>
                <a:lnTo>
                  <a:pt x="159089" y="382204"/>
                </a:lnTo>
                <a:lnTo>
                  <a:pt x="15950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9614" y="3930395"/>
            <a:ext cx="1186815" cy="2164715"/>
          </a:xfrm>
          <a:custGeom>
            <a:avLst/>
            <a:gdLst/>
            <a:ahLst/>
            <a:cxnLst/>
            <a:rect l="l" t="t" r="r" b="b"/>
            <a:pathLst>
              <a:path w="1186815" h="2164715">
                <a:moveTo>
                  <a:pt x="260108" y="1130071"/>
                </a:moveTo>
                <a:lnTo>
                  <a:pt x="259410" y="1118971"/>
                </a:lnTo>
                <a:lnTo>
                  <a:pt x="254596" y="1108964"/>
                </a:lnTo>
                <a:lnTo>
                  <a:pt x="246011" y="1101344"/>
                </a:lnTo>
                <a:lnTo>
                  <a:pt x="235115" y="1097597"/>
                </a:lnTo>
                <a:lnTo>
                  <a:pt x="224053" y="1098321"/>
                </a:lnTo>
                <a:lnTo>
                  <a:pt x="214058" y="1103160"/>
                </a:lnTo>
                <a:lnTo>
                  <a:pt x="206387" y="1111758"/>
                </a:lnTo>
                <a:lnTo>
                  <a:pt x="158991" y="1192834"/>
                </a:lnTo>
                <a:lnTo>
                  <a:pt x="158889" y="1299972"/>
                </a:lnTo>
                <a:lnTo>
                  <a:pt x="158889" y="1285367"/>
                </a:lnTo>
                <a:lnTo>
                  <a:pt x="158940" y="1192923"/>
                </a:lnTo>
                <a:lnTo>
                  <a:pt x="159651" y="0"/>
                </a:lnTo>
                <a:lnTo>
                  <a:pt x="101739" y="0"/>
                </a:lnTo>
                <a:lnTo>
                  <a:pt x="101092" y="1097470"/>
                </a:lnTo>
                <a:lnTo>
                  <a:pt x="101079" y="1192923"/>
                </a:lnTo>
                <a:lnTo>
                  <a:pt x="53733" y="1111631"/>
                </a:lnTo>
                <a:lnTo>
                  <a:pt x="46113" y="1103033"/>
                </a:lnTo>
                <a:lnTo>
                  <a:pt x="36106" y="1098194"/>
                </a:lnTo>
                <a:lnTo>
                  <a:pt x="25006" y="1097470"/>
                </a:lnTo>
                <a:lnTo>
                  <a:pt x="14109" y="1101217"/>
                </a:lnTo>
                <a:lnTo>
                  <a:pt x="5511" y="1108837"/>
                </a:lnTo>
                <a:lnTo>
                  <a:pt x="711" y="1118831"/>
                </a:lnTo>
                <a:lnTo>
                  <a:pt x="0" y="1129893"/>
                </a:lnTo>
                <a:lnTo>
                  <a:pt x="3695" y="1140714"/>
                </a:lnTo>
                <a:lnTo>
                  <a:pt x="129933" y="1357503"/>
                </a:lnTo>
                <a:lnTo>
                  <a:pt x="163537" y="1299972"/>
                </a:lnTo>
                <a:lnTo>
                  <a:pt x="256425" y="1140968"/>
                </a:lnTo>
                <a:lnTo>
                  <a:pt x="260108" y="1130071"/>
                </a:lnTo>
                <a:close/>
              </a:path>
              <a:path w="1186815" h="2164715">
                <a:moveTo>
                  <a:pt x="1186764" y="1936965"/>
                </a:moveTo>
                <a:lnTo>
                  <a:pt x="1186040" y="1925891"/>
                </a:lnTo>
                <a:lnTo>
                  <a:pt x="1181201" y="1915896"/>
                </a:lnTo>
                <a:lnTo>
                  <a:pt x="1172603" y="1908238"/>
                </a:lnTo>
                <a:lnTo>
                  <a:pt x="1161757" y="1904517"/>
                </a:lnTo>
                <a:lnTo>
                  <a:pt x="1150696" y="1905228"/>
                </a:lnTo>
                <a:lnTo>
                  <a:pt x="1140663" y="1910054"/>
                </a:lnTo>
                <a:lnTo>
                  <a:pt x="1132979" y="1918627"/>
                </a:lnTo>
                <a:lnTo>
                  <a:pt x="1085557" y="1999780"/>
                </a:lnTo>
                <a:lnTo>
                  <a:pt x="1087132" y="0"/>
                </a:lnTo>
                <a:lnTo>
                  <a:pt x="1029220" y="0"/>
                </a:lnTo>
                <a:lnTo>
                  <a:pt x="1027645" y="1999780"/>
                </a:lnTo>
                <a:lnTo>
                  <a:pt x="1027569" y="2106892"/>
                </a:lnTo>
                <a:lnTo>
                  <a:pt x="1027645" y="1999780"/>
                </a:lnTo>
                <a:lnTo>
                  <a:pt x="980325" y="1918512"/>
                </a:lnTo>
                <a:lnTo>
                  <a:pt x="951649" y="1904365"/>
                </a:lnTo>
                <a:lnTo>
                  <a:pt x="940828" y="1908060"/>
                </a:lnTo>
                <a:lnTo>
                  <a:pt x="932205" y="1915706"/>
                </a:lnTo>
                <a:lnTo>
                  <a:pt x="927366" y="1925701"/>
                </a:lnTo>
                <a:lnTo>
                  <a:pt x="926604" y="1936775"/>
                </a:lnTo>
                <a:lnTo>
                  <a:pt x="930287" y="1947659"/>
                </a:lnTo>
                <a:lnTo>
                  <a:pt x="1056525" y="2164359"/>
                </a:lnTo>
                <a:lnTo>
                  <a:pt x="1090079" y="2106930"/>
                </a:lnTo>
                <a:lnTo>
                  <a:pt x="1183017" y="1947837"/>
                </a:lnTo>
                <a:lnTo>
                  <a:pt x="1186764" y="193696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73779" y="4643628"/>
            <a:ext cx="2334895" cy="585470"/>
          </a:xfrm>
          <a:prstGeom prst="rect">
            <a:avLst/>
          </a:prstGeom>
          <a:ln w="27431">
            <a:solidFill>
              <a:srgbClr val="E36C09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Arthropodes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7811" y="6094476"/>
            <a:ext cx="2133600" cy="585470"/>
          </a:xfrm>
          <a:prstGeom prst="rect">
            <a:avLst/>
          </a:prstGeom>
          <a:ln w="27432">
            <a:solidFill>
              <a:srgbClr val="E36C09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5"/>
              </a:spcBef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Helminthes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3291" y="5277611"/>
            <a:ext cx="2499360" cy="585470"/>
          </a:xfrm>
          <a:prstGeom prst="rect">
            <a:avLst/>
          </a:prstGeom>
          <a:ln w="27432">
            <a:solidFill>
              <a:srgbClr val="E36C0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0"/>
              </a:spcBef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Champignons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7501" y="2030729"/>
            <a:ext cx="3523615" cy="755650"/>
          </a:xfrm>
          <a:custGeom>
            <a:avLst/>
            <a:gdLst/>
            <a:ahLst/>
            <a:cxnLst/>
            <a:rect l="l" t="t" r="r" b="b"/>
            <a:pathLst>
              <a:path w="3523615" h="755650">
                <a:moveTo>
                  <a:pt x="663448" y="70104"/>
                </a:moveTo>
                <a:lnTo>
                  <a:pt x="622681" y="28956"/>
                </a:lnTo>
                <a:lnTo>
                  <a:pt x="96621" y="549579"/>
                </a:lnTo>
                <a:lnTo>
                  <a:pt x="121031" y="458724"/>
                </a:lnTo>
                <a:lnTo>
                  <a:pt x="100584" y="423291"/>
                </a:lnTo>
                <a:lnTo>
                  <a:pt x="89077" y="422541"/>
                </a:lnTo>
                <a:lnTo>
                  <a:pt x="78574" y="426135"/>
                </a:lnTo>
                <a:lnTo>
                  <a:pt x="70218" y="433425"/>
                </a:lnTo>
                <a:lnTo>
                  <a:pt x="65151" y="443738"/>
                </a:lnTo>
                <a:lnTo>
                  <a:pt x="0" y="685927"/>
                </a:lnTo>
                <a:lnTo>
                  <a:pt x="76835" y="666115"/>
                </a:lnTo>
                <a:lnTo>
                  <a:pt x="242824" y="623316"/>
                </a:lnTo>
                <a:lnTo>
                  <a:pt x="253174" y="618337"/>
                </a:lnTo>
                <a:lnTo>
                  <a:pt x="260565" y="610069"/>
                </a:lnTo>
                <a:lnTo>
                  <a:pt x="264287" y="599617"/>
                </a:lnTo>
                <a:lnTo>
                  <a:pt x="263652" y="588137"/>
                </a:lnTo>
                <a:lnTo>
                  <a:pt x="258660" y="577786"/>
                </a:lnTo>
                <a:lnTo>
                  <a:pt x="250393" y="570395"/>
                </a:lnTo>
                <a:lnTo>
                  <a:pt x="239941" y="566674"/>
                </a:lnTo>
                <a:lnTo>
                  <a:pt x="228473" y="567309"/>
                </a:lnTo>
                <a:lnTo>
                  <a:pt x="137337" y="590778"/>
                </a:lnTo>
                <a:lnTo>
                  <a:pt x="663448" y="70104"/>
                </a:lnTo>
                <a:close/>
              </a:path>
              <a:path w="3523615" h="755650">
                <a:moveTo>
                  <a:pt x="3523488" y="755523"/>
                </a:moveTo>
                <a:lnTo>
                  <a:pt x="3518827" y="731266"/>
                </a:lnTo>
                <a:lnTo>
                  <a:pt x="3476244" y="509143"/>
                </a:lnTo>
                <a:lnTo>
                  <a:pt x="3471862" y="498563"/>
                </a:lnTo>
                <a:lnTo>
                  <a:pt x="3464052" y="490715"/>
                </a:lnTo>
                <a:lnTo>
                  <a:pt x="3453841" y="486384"/>
                </a:lnTo>
                <a:lnTo>
                  <a:pt x="3442335" y="486283"/>
                </a:lnTo>
                <a:lnTo>
                  <a:pt x="3431667" y="490601"/>
                </a:lnTo>
                <a:lnTo>
                  <a:pt x="3423780" y="498411"/>
                </a:lnTo>
                <a:lnTo>
                  <a:pt x="3419437" y="508609"/>
                </a:lnTo>
                <a:lnTo>
                  <a:pt x="3419348" y="520065"/>
                </a:lnTo>
                <a:lnTo>
                  <a:pt x="3437115" y="612571"/>
                </a:lnTo>
                <a:lnTo>
                  <a:pt x="2902331" y="0"/>
                </a:lnTo>
                <a:lnTo>
                  <a:pt x="2858643" y="38100"/>
                </a:lnTo>
                <a:lnTo>
                  <a:pt x="3393440" y="650557"/>
                </a:lnTo>
                <a:lnTo>
                  <a:pt x="3304413" y="620522"/>
                </a:lnTo>
                <a:lnTo>
                  <a:pt x="3267710" y="638683"/>
                </a:lnTo>
                <a:lnTo>
                  <a:pt x="3266224" y="650138"/>
                </a:lnTo>
                <a:lnTo>
                  <a:pt x="3269170" y="660844"/>
                </a:lnTo>
                <a:lnTo>
                  <a:pt x="3275914" y="669658"/>
                </a:lnTo>
                <a:lnTo>
                  <a:pt x="3285871" y="675386"/>
                </a:lnTo>
                <a:lnTo>
                  <a:pt x="3523488" y="75552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1" name="object 2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8285" y="17475"/>
            <a:ext cx="26670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Parasitologie: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3583" y="563880"/>
            <a:ext cx="5082413" cy="12967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7567" y="622757"/>
            <a:ext cx="28143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Importance</a:t>
            </a:r>
            <a:r>
              <a:rPr sz="3600" spc="-105" dirty="0">
                <a:solidFill>
                  <a:srgbClr val="1F487C"/>
                </a:solidFill>
              </a:rPr>
              <a:t> </a:t>
            </a:r>
            <a:r>
              <a:rPr sz="3600" dirty="0">
                <a:solidFill>
                  <a:srgbClr val="1F487C"/>
                </a:solidFill>
              </a:rPr>
              <a:t>du </a:t>
            </a:r>
            <a:r>
              <a:rPr sz="3600" spc="-800" dirty="0">
                <a:solidFill>
                  <a:srgbClr val="1F487C"/>
                </a:solidFill>
              </a:rPr>
              <a:t> </a:t>
            </a:r>
            <a:r>
              <a:rPr sz="3600" spc="-10" dirty="0">
                <a:solidFill>
                  <a:srgbClr val="1F487C"/>
                </a:solidFill>
              </a:rPr>
              <a:t>parasitisme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3264" y="2276906"/>
            <a:ext cx="2583053" cy="8700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3264" y="3922776"/>
            <a:ext cx="2583053" cy="7938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3367" y="5492496"/>
            <a:ext cx="2583053" cy="7969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32913" y="2435098"/>
            <a:ext cx="2108835" cy="3692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Economique</a:t>
            </a:r>
            <a:endParaRPr sz="3200">
              <a:latin typeface="Calibri"/>
              <a:cs typeface="Calibri"/>
            </a:endParaRPr>
          </a:p>
          <a:p>
            <a:pPr marL="278130" marR="274320" algn="ctr">
              <a:lnSpc>
                <a:spcPct val="322400"/>
              </a:lnSpc>
              <a:spcBef>
                <a:spcPts val="280"/>
              </a:spcBef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Mé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d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icale 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Sociale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"/>
            <a:ext cx="5039741" cy="9980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311" y="216484"/>
            <a:ext cx="45446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</a:rPr>
              <a:t>Importance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du</a:t>
            </a:r>
            <a:r>
              <a:rPr sz="3200" spc="-50" dirty="0">
                <a:solidFill>
                  <a:srgbClr val="1F487C"/>
                </a:solidFill>
              </a:rPr>
              <a:t> </a:t>
            </a:r>
            <a:r>
              <a:rPr sz="3200" spc="-10" dirty="0">
                <a:solidFill>
                  <a:srgbClr val="1F487C"/>
                </a:solidFill>
              </a:rPr>
              <a:t>parasitisme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19" y="987539"/>
            <a:ext cx="2583053" cy="8670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5969" y="1143381"/>
            <a:ext cx="21056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5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miq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" y="1854707"/>
            <a:ext cx="8894445" cy="4523740"/>
          </a:xfrm>
          <a:custGeom>
            <a:avLst/>
            <a:gdLst/>
            <a:ahLst/>
            <a:cxnLst/>
            <a:rect l="l" t="t" r="r" b="b"/>
            <a:pathLst>
              <a:path w="8894445" h="4523740">
                <a:moveTo>
                  <a:pt x="0" y="4523232"/>
                </a:moveTo>
                <a:lnTo>
                  <a:pt x="8894064" y="4523232"/>
                </a:lnTo>
                <a:lnTo>
                  <a:pt x="8894064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4603" y="1867915"/>
            <a:ext cx="448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pertes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production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considérables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839" y="1867915"/>
            <a:ext cx="3209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fortes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infestations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Exemples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Lait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839" y="3331591"/>
            <a:ext cx="865505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Viande</a:t>
            </a:r>
            <a:r>
              <a:rPr sz="2400" b="1" spc="-5" dirty="0">
                <a:latin typeface="Calibri"/>
                <a:cs typeface="Calibri"/>
              </a:rPr>
              <a:t> (cas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saisie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l’abattoir,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amaigrissement)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  <a:tab pos="4154804" algn="l"/>
              </a:tabLst>
            </a:pPr>
            <a:r>
              <a:rPr sz="2400" b="1" spc="-5" dirty="0">
                <a:latin typeface="Calibri"/>
                <a:cs typeface="Calibri"/>
              </a:rPr>
              <a:t>Laine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(chute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laine,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dans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	</a:t>
            </a:r>
            <a:r>
              <a:rPr sz="2400" b="1" spc="-15" dirty="0">
                <a:latin typeface="Calibri"/>
                <a:cs typeface="Calibri"/>
              </a:rPr>
              <a:t>cas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ectoparasites)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Cuir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(dévalorisation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cuir,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dans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10" dirty="0">
                <a:latin typeface="Calibri"/>
                <a:cs typeface="Calibri"/>
              </a:rPr>
              <a:t>cas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l’hypodermose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bovine)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Mortalité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dans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certains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cas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graves,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tel </a:t>
            </a:r>
            <a:r>
              <a:rPr sz="2400" b="1" dirty="0">
                <a:latin typeface="Calibri"/>
                <a:cs typeface="Calibri"/>
              </a:rPr>
              <a:t>que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fasciolose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sur-aigue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chez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ovins.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1276" y="2005064"/>
            <a:ext cx="730885" cy="260350"/>
          </a:xfrm>
          <a:custGeom>
            <a:avLst/>
            <a:gdLst/>
            <a:ahLst/>
            <a:cxnLst/>
            <a:rect l="l" t="t" r="r" b="b"/>
            <a:pathLst>
              <a:path w="730885" h="260350">
                <a:moveTo>
                  <a:pt x="615478" y="130059"/>
                </a:moveTo>
                <a:lnTo>
                  <a:pt x="484632" y="206386"/>
                </a:lnTo>
                <a:lnTo>
                  <a:pt x="476093" y="214060"/>
                </a:lnTo>
                <a:lnTo>
                  <a:pt x="471281" y="224055"/>
                </a:lnTo>
                <a:lnTo>
                  <a:pt x="470540" y="235122"/>
                </a:lnTo>
                <a:lnTo>
                  <a:pt x="474218" y="246010"/>
                </a:lnTo>
                <a:lnTo>
                  <a:pt x="481891" y="254603"/>
                </a:lnTo>
                <a:lnTo>
                  <a:pt x="491886" y="259409"/>
                </a:lnTo>
                <a:lnTo>
                  <a:pt x="502953" y="260119"/>
                </a:lnTo>
                <a:lnTo>
                  <a:pt x="513841" y="256424"/>
                </a:lnTo>
                <a:lnTo>
                  <a:pt x="680856" y="159015"/>
                </a:lnTo>
                <a:lnTo>
                  <a:pt x="672973" y="159015"/>
                </a:lnTo>
                <a:lnTo>
                  <a:pt x="672973" y="155078"/>
                </a:lnTo>
                <a:lnTo>
                  <a:pt x="658368" y="155078"/>
                </a:lnTo>
                <a:lnTo>
                  <a:pt x="615478" y="130059"/>
                </a:lnTo>
                <a:close/>
              </a:path>
              <a:path w="730885" h="260350">
                <a:moveTo>
                  <a:pt x="565839" y="101103"/>
                </a:moveTo>
                <a:lnTo>
                  <a:pt x="0" y="101103"/>
                </a:lnTo>
                <a:lnTo>
                  <a:pt x="0" y="159015"/>
                </a:lnTo>
                <a:lnTo>
                  <a:pt x="565839" y="159015"/>
                </a:lnTo>
                <a:lnTo>
                  <a:pt x="615478" y="130059"/>
                </a:lnTo>
                <a:lnTo>
                  <a:pt x="565839" y="101103"/>
                </a:lnTo>
                <a:close/>
              </a:path>
              <a:path w="730885" h="260350">
                <a:moveTo>
                  <a:pt x="680856" y="101103"/>
                </a:moveTo>
                <a:lnTo>
                  <a:pt x="672973" y="101103"/>
                </a:lnTo>
                <a:lnTo>
                  <a:pt x="672973" y="159015"/>
                </a:lnTo>
                <a:lnTo>
                  <a:pt x="680856" y="159015"/>
                </a:lnTo>
                <a:lnTo>
                  <a:pt x="730503" y="130059"/>
                </a:lnTo>
                <a:lnTo>
                  <a:pt x="680856" y="101103"/>
                </a:lnTo>
                <a:close/>
              </a:path>
              <a:path w="730885" h="260350">
                <a:moveTo>
                  <a:pt x="658368" y="105040"/>
                </a:moveTo>
                <a:lnTo>
                  <a:pt x="615478" y="130059"/>
                </a:lnTo>
                <a:lnTo>
                  <a:pt x="658368" y="155078"/>
                </a:lnTo>
                <a:lnTo>
                  <a:pt x="658368" y="105040"/>
                </a:lnTo>
                <a:close/>
              </a:path>
              <a:path w="730885" h="260350">
                <a:moveTo>
                  <a:pt x="672973" y="105040"/>
                </a:moveTo>
                <a:lnTo>
                  <a:pt x="658368" y="105040"/>
                </a:lnTo>
                <a:lnTo>
                  <a:pt x="658368" y="155078"/>
                </a:lnTo>
                <a:lnTo>
                  <a:pt x="672973" y="155078"/>
                </a:lnTo>
                <a:lnTo>
                  <a:pt x="672973" y="105040"/>
                </a:lnTo>
                <a:close/>
              </a:path>
              <a:path w="730885" h="260350">
                <a:moveTo>
                  <a:pt x="502953" y="0"/>
                </a:moveTo>
                <a:lnTo>
                  <a:pt x="491886" y="710"/>
                </a:lnTo>
                <a:lnTo>
                  <a:pt x="481891" y="5516"/>
                </a:lnTo>
                <a:lnTo>
                  <a:pt x="474218" y="14108"/>
                </a:lnTo>
                <a:lnTo>
                  <a:pt x="470540" y="24997"/>
                </a:lnTo>
                <a:lnTo>
                  <a:pt x="471281" y="36064"/>
                </a:lnTo>
                <a:lnTo>
                  <a:pt x="476093" y="46059"/>
                </a:lnTo>
                <a:lnTo>
                  <a:pt x="484632" y="53732"/>
                </a:lnTo>
                <a:lnTo>
                  <a:pt x="615478" y="130059"/>
                </a:lnTo>
                <a:lnTo>
                  <a:pt x="658368" y="105040"/>
                </a:lnTo>
                <a:lnTo>
                  <a:pt x="672973" y="105040"/>
                </a:lnTo>
                <a:lnTo>
                  <a:pt x="672973" y="101103"/>
                </a:lnTo>
                <a:lnTo>
                  <a:pt x="680856" y="101103"/>
                </a:lnTo>
                <a:lnTo>
                  <a:pt x="513841" y="3694"/>
                </a:lnTo>
                <a:lnTo>
                  <a:pt x="50295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4" name="object 14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8285" y="17475"/>
            <a:ext cx="26670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Parasitologie: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5"/>
            <a:ext cx="5039995" cy="1696085"/>
            <a:chOff x="0" y="25"/>
            <a:chExt cx="5039995" cy="1696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655" y="902208"/>
              <a:ext cx="2583052" cy="793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"/>
              <a:ext cx="5039741" cy="9980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311" y="216484"/>
            <a:ext cx="45446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</a:rPr>
              <a:t>Importance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du</a:t>
            </a:r>
            <a:r>
              <a:rPr sz="3200" spc="-50" dirty="0">
                <a:solidFill>
                  <a:srgbClr val="1F487C"/>
                </a:solidFill>
              </a:rPr>
              <a:t> </a:t>
            </a:r>
            <a:r>
              <a:rPr sz="3200" spc="-10" dirty="0">
                <a:solidFill>
                  <a:srgbClr val="1F487C"/>
                </a:solidFill>
              </a:rPr>
              <a:t>parasitisme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181355" y="1757172"/>
            <a:ext cx="8784590" cy="5100955"/>
          </a:xfrm>
          <a:custGeom>
            <a:avLst/>
            <a:gdLst/>
            <a:ahLst/>
            <a:cxnLst/>
            <a:rect l="l" t="t" r="r" b="b"/>
            <a:pathLst>
              <a:path w="8784590" h="5100955">
                <a:moveTo>
                  <a:pt x="8784336" y="5100824"/>
                </a:moveTo>
                <a:lnTo>
                  <a:pt x="8784336" y="0"/>
                </a:lnTo>
                <a:lnTo>
                  <a:pt x="0" y="0"/>
                </a:lnTo>
                <a:lnTo>
                  <a:pt x="0" y="5100824"/>
                </a:lnTo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267" y="1021461"/>
            <a:ext cx="7992745" cy="5532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Médicale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400" spc="-15" dirty="0">
                <a:latin typeface="Calibri"/>
                <a:cs typeface="Calibri"/>
              </a:rPr>
              <a:t>L’importance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médicale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déterminée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pouvoir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pathogène</a:t>
            </a:r>
            <a:r>
              <a:rPr sz="2400" b="1" spc="-5" dirty="0">
                <a:latin typeface="Calibri"/>
                <a:cs typeface="Calibri"/>
              </a:rPr>
              <a:t> des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parasites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nombre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derniers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chez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animaux </a:t>
            </a:r>
            <a:r>
              <a:rPr sz="2400" b="1" spc="-10" dirty="0">
                <a:latin typeface="Calibri"/>
                <a:cs typeface="Calibri"/>
              </a:rPr>
              <a:t>parasités.(Hôte)</a:t>
            </a:r>
            <a:endParaRPr sz="2400">
              <a:latin typeface="Calibri"/>
              <a:cs typeface="Calibri"/>
            </a:endParaRPr>
          </a:p>
          <a:p>
            <a:pPr marL="2265680" marR="2348230" indent="-750570">
              <a:lnSpc>
                <a:spcPct val="200100"/>
              </a:lnSpc>
            </a:pPr>
            <a:r>
              <a:rPr sz="2400" b="1" spc="-5" dirty="0">
                <a:latin typeface="Calibri"/>
                <a:cs typeface="Calibri"/>
              </a:rPr>
              <a:t>pouvoir </a:t>
            </a:r>
            <a:r>
              <a:rPr sz="2400" b="1" spc="-10" dirty="0">
                <a:latin typeface="Calibri"/>
                <a:cs typeface="Calibri"/>
              </a:rPr>
              <a:t>pathogène </a:t>
            </a:r>
            <a:r>
              <a:rPr sz="2400" b="1" spc="-5" dirty="0">
                <a:latin typeface="Calibri"/>
                <a:cs typeface="Calibri"/>
              </a:rPr>
              <a:t>des </a:t>
            </a:r>
            <a:r>
              <a:rPr sz="2400" b="1" spc="-10" dirty="0">
                <a:latin typeface="Calibri"/>
                <a:cs typeface="Calibri"/>
              </a:rPr>
              <a:t>parasites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nombre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parasites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49530" algn="ctr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Dommages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chez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l’hôte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importants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34163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Exemples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des</a:t>
            </a:r>
            <a:r>
              <a:rPr sz="2400" b="1" dirty="0">
                <a:latin typeface="Calibri"/>
                <a:cs typeface="Calibri"/>
              </a:rPr>
              <a:t> piroplasmoses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bovines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ascaridioses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chez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équidés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3107182"/>
            <a:ext cx="6645909" cy="3755390"/>
            <a:chOff x="-3047" y="3107182"/>
            <a:chExt cx="6645909" cy="3755390"/>
          </a:xfrm>
        </p:grpSpPr>
        <p:sp>
          <p:nvSpPr>
            <p:cNvPr id="11" name="object 11"/>
            <p:cNvSpPr/>
            <p:nvPr/>
          </p:nvSpPr>
          <p:spPr>
            <a:xfrm>
              <a:off x="6216396" y="3119882"/>
              <a:ext cx="414020" cy="372745"/>
            </a:xfrm>
            <a:custGeom>
              <a:avLst/>
              <a:gdLst/>
              <a:ahLst/>
              <a:cxnLst/>
              <a:rect l="l" t="t" r="r" b="b"/>
              <a:pathLst>
                <a:path w="414020" h="372745">
                  <a:moveTo>
                    <a:pt x="290702" y="0"/>
                  </a:moveTo>
                  <a:lnTo>
                    <a:pt x="319024" y="33146"/>
                  </a:lnTo>
                  <a:lnTo>
                    <a:pt x="0" y="306323"/>
                  </a:lnTo>
                  <a:lnTo>
                    <a:pt x="56641" y="372490"/>
                  </a:lnTo>
                  <a:lnTo>
                    <a:pt x="375793" y="99313"/>
                  </a:lnTo>
                  <a:lnTo>
                    <a:pt x="404113" y="132460"/>
                  </a:lnTo>
                  <a:lnTo>
                    <a:pt x="413638" y="9525"/>
                  </a:lnTo>
                  <a:lnTo>
                    <a:pt x="2907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6396" y="3119882"/>
              <a:ext cx="414020" cy="372745"/>
            </a:xfrm>
            <a:custGeom>
              <a:avLst/>
              <a:gdLst/>
              <a:ahLst/>
              <a:cxnLst/>
              <a:rect l="l" t="t" r="r" b="b"/>
              <a:pathLst>
                <a:path w="414020" h="372745">
                  <a:moveTo>
                    <a:pt x="0" y="306323"/>
                  </a:moveTo>
                  <a:lnTo>
                    <a:pt x="319024" y="33146"/>
                  </a:lnTo>
                  <a:lnTo>
                    <a:pt x="290702" y="0"/>
                  </a:lnTo>
                  <a:lnTo>
                    <a:pt x="413638" y="9525"/>
                  </a:lnTo>
                  <a:lnTo>
                    <a:pt x="404113" y="132460"/>
                  </a:lnTo>
                  <a:lnTo>
                    <a:pt x="375793" y="99313"/>
                  </a:lnTo>
                  <a:lnTo>
                    <a:pt x="56641" y="372490"/>
                  </a:lnTo>
                  <a:lnTo>
                    <a:pt x="0" y="30632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43321" y="4028059"/>
              <a:ext cx="414020" cy="372745"/>
            </a:xfrm>
            <a:custGeom>
              <a:avLst/>
              <a:gdLst/>
              <a:ahLst/>
              <a:cxnLst/>
              <a:rect l="l" t="t" r="r" b="b"/>
              <a:pathLst>
                <a:path w="414020" h="372745">
                  <a:moveTo>
                    <a:pt x="290829" y="0"/>
                  </a:moveTo>
                  <a:lnTo>
                    <a:pt x="319150" y="33147"/>
                  </a:lnTo>
                  <a:lnTo>
                    <a:pt x="0" y="306324"/>
                  </a:lnTo>
                  <a:lnTo>
                    <a:pt x="56768" y="372491"/>
                  </a:lnTo>
                  <a:lnTo>
                    <a:pt x="375792" y="99314"/>
                  </a:lnTo>
                  <a:lnTo>
                    <a:pt x="404240" y="132461"/>
                  </a:lnTo>
                  <a:lnTo>
                    <a:pt x="413765" y="9525"/>
                  </a:lnTo>
                  <a:lnTo>
                    <a:pt x="2908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43321" y="4028059"/>
              <a:ext cx="414020" cy="372745"/>
            </a:xfrm>
            <a:custGeom>
              <a:avLst/>
              <a:gdLst/>
              <a:ahLst/>
              <a:cxnLst/>
              <a:rect l="l" t="t" r="r" b="b"/>
              <a:pathLst>
                <a:path w="414020" h="372745">
                  <a:moveTo>
                    <a:pt x="0" y="306324"/>
                  </a:moveTo>
                  <a:lnTo>
                    <a:pt x="319150" y="33147"/>
                  </a:lnTo>
                  <a:lnTo>
                    <a:pt x="290829" y="0"/>
                  </a:lnTo>
                  <a:lnTo>
                    <a:pt x="413765" y="9525"/>
                  </a:lnTo>
                  <a:lnTo>
                    <a:pt x="404240" y="132461"/>
                  </a:lnTo>
                  <a:lnTo>
                    <a:pt x="375792" y="99314"/>
                  </a:lnTo>
                  <a:lnTo>
                    <a:pt x="56768" y="372491"/>
                  </a:lnTo>
                  <a:lnTo>
                    <a:pt x="0" y="30632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7848" y="4434840"/>
              <a:ext cx="289560" cy="502920"/>
            </a:xfrm>
            <a:custGeom>
              <a:avLst/>
              <a:gdLst/>
              <a:ahLst/>
              <a:cxnLst/>
              <a:rect l="l" t="t" r="r" b="b"/>
              <a:pathLst>
                <a:path w="289560" h="502920">
                  <a:moveTo>
                    <a:pt x="217169" y="0"/>
                  </a:moveTo>
                  <a:lnTo>
                    <a:pt x="72389" y="0"/>
                  </a:lnTo>
                  <a:lnTo>
                    <a:pt x="72389" y="358140"/>
                  </a:lnTo>
                  <a:lnTo>
                    <a:pt x="0" y="358140"/>
                  </a:lnTo>
                  <a:lnTo>
                    <a:pt x="144779" y="502920"/>
                  </a:lnTo>
                  <a:lnTo>
                    <a:pt x="289560" y="358140"/>
                  </a:lnTo>
                  <a:lnTo>
                    <a:pt x="217169" y="358140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7848" y="4434840"/>
              <a:ext cx="289560" cy="502920"/>
            </a:xfrm>
            <a:custGeom>
              <a:avLst/>
              <a:gdLst/>
              <a:ahLst/>
              <a:cxnLst/>
              <a:rect l="l" t="t" r="r" b="b"/>
              <a:pathLst>
                <a:path w="289560" h="502920">
                  <a:moveTo>
                    <a:pt x="0" y="358140"/>
                  </a:moveTo>
                  <a:lnTo>
                    <a:pt x="72389" y="358140"/>
                  </a:lnTo>
                  <a:lnTo>
                    <a:pt x="72389" y="0"/>
                  </a:lnTo>
                  <a:lnTo>
                    <a:pt x="217169" y="0"/>
                  </a:lnTo>
                  <a:lnTo>
                    <a:pt x="217169" y="358140"/>
                  </a:lnTo>
                  <a:lnTo>
                    <a:pt x="289560" y="358140"/>
                  </a:lnTo>
                  <a:lnTo>
                    <a:pt x="144779" y="502920"/>
                  </a:lnTo>
                  <a:lnTo>
                    <a:pt x="0" y="35814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" y="6579108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8285" y="17475"/>
            <a:ext cx="26670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Parasitologie: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5039741" cy="9980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311" y="216484"/>
            <a:ext cx="45446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</a:rPr>
              <a:t>Importance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du</a:t>
            </a:r>
            <a:r>
              <a:rPr sz="3200" spc="-50" dirty="0">
                <a:solidFill>
                  <a:srgbClr val="1F487C"/>
                </a:solidFill>
              </a:rPr>
              <a:t> </a:t>
            </a:r>
            <a:r>
              <a:rPr sz="3200" spc="-10" dirty="0">
                <a:solidFill>
                  <a:srgbClr val="1F487C"/>
                </a:solidFill>
              </a:rPr>
              <a:t>parasitisme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655" y="1002791"/>
            <a:ext cx="2583052" cy="7938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60677" y="1121486"/>
            <a:ext cx="12141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ci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843" y="2229611"/>
            <a:ext cx="8641080" cy="3542029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170" marR="777875">
              <a:lnSpc>
                <a:spcPct val="100000"/>
              </a:lnSpc>
              <a:spcBef>
                <a:spcPts val="180"/>
              </a:spcBef>
            </a:pPr>
            <a:r>
              <a:rPr sz="2800" b="1" dirty="0">
                <a:latin typeface="Calibri"/>
                <a:cs typeface="Calibri"/>
              </a:rPr>
              <a:t>Certaines maladies </a:t>
            </a:r>
            <a:r>
              <a:rPr sz="2800" b="1" spc="-10" dirty="0">
                <a:latin typeface="Calibri"/>
                <a:cs typeface="Calibri"/>
              </a:rPr>
              <a:t>parasitaires sont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transmissibles </a:t>
            </a:r>
            <a:r>
              <a:rPr sz="2800" b="1" dirty="0">
                <a:latin typeface="Calibri"/>
                <a:cs typeface="Calibri"/>
              </a:rPr>
              <a:t>à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l’homme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Exemples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547370" indent="-457834">
              <a:lnSpc>
                <a:spcPct val="100000"/>
              </a:lnSpc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b="1" spc="-5" dirty="0">
                <a:latin typeface="Calibri"/>
                <a:cs typeface="Calibri"/>
              </a:rPr>
              <a:t>La </a:t>
            </a:r>
            <a:r>
              <a:rPr sz="2800" b="1" dirty="0">
                <a:latin typeface="Calibri"/>
                <a:cs typeface="Calibri"/>
              </a:rPr>
              <a:t>leishmaniose</a:t>
            </a:r>
            <a:endParaRPr sz="2800">
              <a:latin typeface="Calibri"/>
              <a:cs typeface="Calibri"/>
            </a:endParaRPr>
          </a:p>
          <a:p>
            <a:pPr marL="547370" indent="-457834">
              <a:lnSpc>
                <a:spcPct val="100000"/>
              </a:lnSpc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b="1" spc="-5" dirty="0">
                <a:latin typeface="Calibri"/>
                <a:cs typeface="Calibri"/>
              </a:rPr>
              <a:t>Le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paludisme</a:t>
            </a:r>
            <a:endParaRPr sz="2800">
              <a:latin typeface="Calibri"/>
              <a:cs typeface="Calibri"/>
            </a:endParaRPr>
          </a:p>
          <a:p>
            <a:pPr marL="90170" marR="3402965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Maladies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transmis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par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insectes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(maladies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vectorielles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0" name="object 1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350494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3804" y="396951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F487C"/>
                </a:solidFill>
                <a:latin typeface="Calibri"/>
                <a:cs typeface="Calibri"/>
              </a:rPr>
              <a:t>Dé</a:t>
            </a:r>
            <a:r>
              <a:rPr sz="3600" b="1" spc="-1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3600" b="1" spc="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itio</a:t>
            </a:r>
            <a:r>
              <a:rPr sz="3600" b="1" spc="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5"/>
            <a:ext cx="6255893" cy="21349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1467" y="3112084"/>
            <a:ext cx="5958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Existe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différents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 parasites?????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8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10" dirty="0"/>
              <a:t> 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9" y="902144"/>
            <a:ext cx="6600317" cy="50275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680" y="2009343"/>
            <a:ext cx="32004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600" b="1" spc="-5" dirty="0">
                <a:latin typeface="Calibri"/>
                <a:cs typeface="Calibri"/>
              </a:rPr>
              <a:t>Accidentels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3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600" b="1" spc="-20" dirty="0">
                <a:latin typeface="Calibri"/>
                <a:cs typeface="Calibri"/>
              </a:rPr>
              <a:t>Facultatifs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3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600" b="1" spc="-15" dirty="0">
                <a:latin typeface="Calibri"/>
                <a:cs typeface="Calibri"/>
              </a:rPr>
              <a:t>O</a:t>
            </a:r>
            <a:r>
              <a:rPr sz="3600" b="1" dirty="0">
                <a:latin typeface="Calibri"/>
                <a:cs typeface="Calibri"/>
              </a:rPr>
              <a:t>p</a:t>
            </a:r>
            <a:r>
              <a:rPr sz="3600" b="1" spc="15" dirty="0">
                <a:latin typeface="Calibri"/>
                <a:cs typeface="Calibri"/>
              </a:rPr>
              <a:t>p</a:t>
            </a:r>
            <a:r>
              <a:rPr sz="3600" b="1" dirty="0">
                <a:latin typeface="Calibri"/>
                <a:cs typeface="Calibri"/>
              </a:rPr>
              <a:t>ortu</a:t>
            </a:r>
            <a:r>
              <a:rPr sz="3600" b="1" spc="1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i</a:t>
            </a:r>
            <a:r>
              <a:rPr sz="3600" b="1" spc="-45" dirty="0">
                <a:latin typeface="Calibri"/>
                <a:cs typeface="Calibri"/>
              </a:rPr>
              <a:t>s</a:t>
            </a:r>
            <a:r>
              <a:rPr sz="3600" b="1" spc="-50" dirty="0">
                <a:latin typeface="Calibri"/>
                <a:cs typeface="Calibri"/>
              </a:rPr>
              <a:t>t</a:t>
            </a:r>
            <a:r>
              <a:rPr sz="3600" b="1" spc="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75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336" y="0"/>
            <a:ext cx="4187825" cy="1557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2270" marR="5080" indent="-1640205">
              <a:lnSpc>
                <a:spcPct val="100000"/>
              </a:lnSpc>
              <a:spcBef>
                <a:spcPts val="105"/>
              </a:spcBef>
              <a:tabLst>
                <a:tab pos="2975610" algn="l"/>
              </a:tabLst>
            </a:pPr>
            <a:r>
              <a:rPr sz="2800" b="1" spc="-5" dirty="0">
                <a:latin typeface="Calibri"/>
                <a:cs typeface="Calibri"/>
              </a:rPr>
              <a:t>Classification </a:t>
            </a:r>
            <a:r>
              <a:rPr sz="2800" b="1" dirty="0">
                <a:latin typeface="Calibri"/>
                <a:cs typeface="Calibri"/>
              </a:rPr>
              <a:t>selon	le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vie</a:t>
            </a:r>
            <a:endParaRPr sz="2800">
              <a:latin typeface="Calibri"/>
              <a:cs typeface="Calibri"/>
            </a:endParaRPr>
          </a:p>
          <a:p>
            <a:pPr marL="701040" indent="-457834">
              <a:lnSpc>
                <a:spcPct val="100000"/>
              </a:lnSpc>
              <a:spcBef>
                <a:spcPts val="1015"/>
              </a:spcBef>
              <a:buFont typeface="Wingdings"/>
              <a:buChar char=""/>
              <a:tabLst>
                <a:tab pos="701040" algn="l"/>
                <a:tab pos="701675" algn="l"/>
              </a:tabLst>
            </a:pPr>
            <a:r>
              <a:rPr sz="3600" b="1" spc="-15" dirty="0">
                <a:latin typeface="Calibri"/>
                <a:cs typeface="Calibri"/>
              </a:rPr>
              <a:t>Obligatoires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492" y="0"/>
            <a:ext cx="5969000" cy="129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9495" marR="1129030" indent="-1640205">
              <a:lnSpc>
                <a:spcPct val="100000"/>
              </a:lnSpc>
              <a:spcBef>
                <a:spcPts val="105"/>
              </a:spcBef>
              <a:tabLst>
                <a:tab pos="3632835" algn="l"/>
              </a:tabLst>
            </a:pPr>
            <a:r>
              <a:rPr sz="2800" spc="-5" dirty="0">
                <a:solidFill>
                  <a:srgbClr val="000000"/>
                </a:solidFill>
              </a:rPr>
              <a:t>Classification </a:t>
            </a:r>
            <a:r>
              <a:rPr sz="2800" dirty="0">
                <a:solidFill>
                  <a:srgbClr val="000000"/>
                </a:solidFill>
              </a:rPr>
              <a:t>selon	le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mode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vie</a:t>
            </a:r>
            <a:endParaRPr sz="2800"/>
          </a:p>
          <a:p>
            <a:pPr marL="12700">
              <a:lnSpc>
                <a:spcPts val="3295"/>
              </a:lnSpc>
              <a:tabLst>
                <a:tab pos="1496060" algn="l"/>
                <a:tab pos="5262245" algn="l"/>
              </a:tabLst>
            </a:pPr>
            <a:r>
              <a:rPr sz="2800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	ob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sz="2800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</a:t>
            </a:r>
            <a:r>
              <a:rPr sz="2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oi</a:t>
            </a:r>
            <a:r>
              <a:rPr sz="28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r>
              <a:rPr sz="28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ou</a:t>
            </a:r>
            <a:r>
              <a:rPr sz="28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	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v</a:t>
            </a:r>
            <a:r>
              <a:rPr sz="2800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</a:t>
            </a:r>
            <a:r>
              <a:rPr sz="28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18515" y="1559052"/>
            <a:ext cx="8711565" cy="3508375"/>
          </a:xfrm>
          <a:custGeom>
            <a:avLst/>
            <a:gdLst/>
            <a:ahLst/>
            <a:cxnLst/>
            <a:rect l="l" t="t" r="r" b="b"/>
            <a:pathLst>
              <a:path w="8711565" h="3508375">
                <a:moveTo>
                  <a:pt x="0" y="3508248"/>
                </a:moveTo>
                <a:lnTo>
                  <a:pt x="8711184" y="3508248"/>
                </a:lnTo>
                <a:lnTo>
                  <a:pt x="8711184" y="0"/>
                </a:lnTo>
                <a:lnTo>
                  <a:pt x="0" y="0"/>
                </a:lnTo>
                <a:lnTo>
                  <a:pt x="0" y="3508248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427" y="2120849"/>
            <a:ext cx="795274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Ne </a:t>
            </a:r>
            <a:r>
              <a:rPr sz="2400" b="1" spc="-10" dirty="0">
                <a:latin typeface="Calibri"/>
                <a:cs typeface="Calibri"/>
              </a:rPr>
              <a:t>peuvent vivre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que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liés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 un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hôte.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leurs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subsistance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Sont </a:t>
            </a:r>
            <a:r>
              <a:rPr sz="2400" b="1" spc="-5" dirty="0">
                <a:latin typeface="Calibri"/>
                <a:cs typeface="Calibri"/>
              </a:rPr>
              <a:t>incapables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mener </a:t>
            </a:r>
            <a:r>
              <a:rPr sz="2400" b="1" dirty="0">
                <a:latin typeface="Calibri"/>
                <a:cs typeface="Calibri"/>
              </a:rPr>
              <a:t>une</a:t>
            </a:r>
            <a:r>
              <a:rPr sz="2400" b="1" spc="-5" dirty="0">
                <a:latin typeface="Calibri"/>
                <a:cs typeface="Calibri"/>
              </a:rPr>
              <a:t> vie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libre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Sont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parasites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5" dirty="0">
                <a:latin typeface="Calibri"/>
                <a:cs typeface="Calibri"/>
              </a:rPr>
              <a:t> tous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stades</a:t>
            </a:r>
            <a:r>
              <a:rPr sz="2400" b="1" dirty="0">
                <a:latin typeface="Calibri"/>
                <a:cs typeface="Calibri"/>
              </a:rPr>
              <a:t> de leur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développement.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Exemples: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ténias </a:t>
            </a:r>
            <a:r>
              <a:rPr sz="2400" b="1" spc="-15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4078223"/>
            <a:ext cx="8967470" cy="2784475"/>
            <a:chOff x="-3047" y="4078223"/>
            <a:chExt cx="8967470" cy="2784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4078223"/>
              <a:ext cx="3672839" cy="27675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4" y="6579108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56971" y="5518403"/>
            <a:ext cx="4572000" cy="923925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 marR="600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dscore.com/studymaterial-detail/taenia-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general-characters-body-wall-nutrition-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respiration-excretion-and-nervous-system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336" y="0"/>
            <a:ext cx="41878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2270" marR="5080" indent="-1640205">
              <a:lnSpc>
                <a:spcPct val="100000"/>
              </a:lnSpc>
              <a:spcBef>
                <a:spcPts val="105"/>
              </a:spcBef>
              <a:tabLst>
                <a:tab pos="2975610" algn="l"/>
              </a:tabLst>
            </a:pPr>
            <a:r>
              <a:rPr sz="2800" spc="-5" dirty="0">
                <a:solidFill>
                  <a:srgbClr val="000000"/>
                </a:solidFill>
              </a:rPr>
              <a:t>Classification </a:t>
            </a:r>
            <a:r>
              <a:rPr sz="2800" dirty="0">
                <a:solidFill>
                  <a:srgbClr val="000000"/>
                </a:solidFill>
              </a:rPr>
              <a:t>selon	le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mode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vie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492" y="901141"/>
            <a:ext cx="31692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7330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	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accidentels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72" y="1418844"/>
            <a:ext cx="8296909" cy="2121535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434340" marR="553720" indent="-344805">
              <a:lnSpc>
                <a:spcPct val="100000"/>
              </a:lnSpc>
              <a:spcBef>
                <a:spcPts val="160"/>
              </a:spcBef>
              <a:buFont typeface="Wingdings"/>
              <a:buChar char=""/>
              <a:tabLst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Certains </a:t>
            </a:r>
            <a:r>
              <a:rPr sz="2400" b="1" spc="-10" dirty="0">
                <a:latin typeface="Calibri"/>
                <a:cs typeface="Calibri"/>
              </a:rPr>
              <a:t>parasites </a:t>
            </a:r>
            <a:r>
              <a:rPr sz="2400" b="1" dirty="0">
                <a:latin typeface="Calibri"/>
                <a:cs typeface="Calibri"/>
              </a:rPr>
              <a:t>qui d’habitude </a:t>
            </a:r>
            <a:r>
              <a:rPr sz="2800" b="1" spc="-5" dirty="0">
                <a:latin typeface="Calibri"/>
                <a:cs typeface="Calibri"/>
              </a:rPr>
              <a:t>mènent </a:t>
            </a:r>
            <a:r>
              <a:rPr sz="2800" b="1" spc="5" dirty="0">
                <a:latin typeface="Calibri"/>
                <a:cs typeface="Calibri"/>
              </a:rPr>
              <a:t>une </a:t>
            </a:r>
            <a:r>
              <a:rPr sz="2800" b="1" dirty="0">
                <a:latin typeface="Calibri"/>
                <a:cs typeface="Calibri"/>
              </a:rPr>
              <a:t>vie libre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dans </a:t>
            </a:r>
            <a:r>
              <a:rPr sz="2800" b="1" dirty="0">
                <a:latin typeface="Calibri"/>
                <a:cs typeface="Calibri"/>
              </a:rPr>
              <a:t>le milieu </a:t>
            </a:r>
            <a:r>
              <a:rPr sz="2800" b="1" spc="-5" dirty="0">
                <a:latin typeface="Calibri"/>
                <a:cs typeface="Calibri"/>
              </a:rPr>
              <a:t>extérieur peuvent </a:t>
            </a:r>
            <a:r>
              <a:rPr sz="2800" b="1" spc="5" dirty="0">
                <a:latin typeface="Calibri"/>
                <a:cs typeface="Calibri"/>
              </a:rPr>
              <a:t>passer </a:t>
            </a:r>
            <a:r>
              <a:rPr sz="2800" b="1" spc="-5" dirty="0">
                <a:latin typeface="Calibri"/>
                <a:cs typeface="Calibri"/>
              </a:rPr>
              <a:t>chez </a:t>
            </a:r>
            <a:r>
              <a:rPr sz="2800" b="1" dirty="0">
                <a:latin typeface="Calibri"/>
                <a:cs typeface="Calibri"/>
              </a:rPr>
              <a:t>un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hôte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lui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causer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troubles.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Ex.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larves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Musca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domestica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(mouche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domestique)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36" y="3538728"/>
            <a:ext cx="3538728" cy="23561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920" y="3538728"/>
            <a:ext cx="3529583" cy="23561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2627" y="6076188"/>
            <a:ext cx="8080375" cy="307975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280"/>
              </a:spcBef>
            </a:pPr>
            <a:r>
              <a:rPr sz="1400" spc="-5" dirty="0">
                <a:latin typeface="Calibri"/>
                <a:cs typeface="Calibri"/>
              </a:rPr>
              <a:t>https://stock.adobe.com/images/musca-domestica-mouche-domestique-asticot/141810559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2" name="object 12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492" y="0"/>
            <a:ext cx="4845050" cy="129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9495" marR="5080" indent="-1640205">
              <a:lnSpc>
                <a:spcPct val="100000"/>
              </a:lnSpc>
              <a:spcBef>
                <a:spcPts val="105"/>
              </a:spcBef>
              <a:tabLst>
                <a:tab pos="3632835" algn="l"/>
              </a:tabLst>
            </a:pPr>
            <a:r>
              <a:rPr sz="2800" spc="-5" dirty="0">
                <a:solidFill>
                  <a:srgbClr val="000000"/>
                </a:solidFill>
              </a:rPr>
              <a:t>Classification </a:t>
            </a:r>
            <a:r>
              <a:rPr sz="2800" dirty="0">
                <a:solidFill>
                  <a:srgbClr val="000000"/>
                </a:solidFill>
              </a:rPr>
              <a:t>selon	le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mode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vie</a:t>
            </a:r>
            <a:endParaRPr sz="2800"/>
          </a:p>
          <a:p>
            <a:pPr marL="12700">
              <a:lnSpc>
                <a:spcPts val="3295"/>
              </a:lnSpc>
              <a:tabLst>
                <a:tab pos="1496060" algn="l"/>
              </a:tabLst>
            </a:pPr>
            <a:r>
              <a:rPr sz="28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Parasites	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facultatifs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372" y="1559052"/>
            <a:ext cx="8656320" cy="310896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47370" indent="-457834">
              <a:lnSpc>
                <a:spcPct val="100000"/>
              </a:lnSpc>
              <a:spcBef>
                <a:spcPts val="165"/>
              </a:spcBef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b="1" spc="-15" dirty="0">
                <a:latin typeface="Calibri"/>
                <a:cs typeface="Calibri"/>
              </a:rPr>
              <a:t>Peuvent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mener</a:t>
            </a:r>
            <a:endParaRPr sz="2800">
              <a:latin typeface="Calibri"/>
              <a:cs typeface="Calibri"/>
            </a:endParaRPr>
          </a:p>
          <a:p>
            <a:pPr marL="547370" marR="1560195" indent="-457200">
              <a:lnSpc>
                <a:spcPct val="100000"/>
              </a:lnSpc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une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vie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libre</a:t>
            </a:r>
            <a:r>
              <a:rPr sz="2800" b="1" dirty="0">
                <a:latin typeface="Calibri"/>
                <a:cs typeface="Calibri"/>
              </a:rPr>
              <a:t>(sur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des</a:t>
            </a:r>
            <a:r>
              <a:rPr sz="2800" b="1" spc="-5" dirty="0">
                <a:latin typeface="Calibri"/>
                <a:cs typeface="Calibri"/>
              </a:rPr>
              <a:t> matières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organiques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décomposition)</a:t>
            </a:r>
            <a:endParaRPr sz="2800">
              <a:latin typeface="Calibri"/>
              <a:cs typeface="Calibri"/>
            </a:endParaRPr>
          </a:p>
          <a:p>
            <a:pPr marL="629920" indent="-540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629920" algn="l"/>
                <a:tab pos="630555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parasitaire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(dans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plaies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ou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contusion)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mouche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Lucilia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sericata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36576"/>
            <a:ext cx="3582797" cy="586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825" y="14173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3992" y="612635"/>
            <a:ext cx="2156333" cy="5957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204" y="1333500"/>
            <a:ext cx="8857615" cy="5524500"/>
          </a:xfrm>
          <a:custGeom>
            <a:avLst/>
            <a:gdLst/>
            <a:ahLst/>
            <a:cxnLst/>
            <a:rect l="l" t="t" r="r" b="b"/>
            <a:pathLst>
              <a:path w="8857615" h="5524500">
                <a:moveTo>
                  <a:pt x="8857488" y="5524496"/>
                </a:moveTo>
                <a:lnTo>
                  <a:pt x="8857488" y="0"/>
                </a:lnTo>
                <a:lnTo>
                  <a:pt x="0" y="0"/>
                </a:lnTo>
                <a:lnTo>
                  <a:pt x="0" y="5524496"/>
                </a:lnTo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334" y="405242"/>
            <a:ext cx="8535670" cy="6120765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3125470">
              <a:lnSpc>
                <a:spcPct val="100000"/>
              </a:lnSpc>
              <a:spcBef>
                <a:spcPts val="1860"/>
              </a:spcBef>
            </a:pP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Parasites</a:t>
            </a:r>
            <a:endParaRPr sz="3200">
              <a:latin typeface="Calibri"/>
              <a:cs typeface="Calibri"/>
            </a:endParaRPr>
          </a:p>
          <a:p>
            <a:pPr marL="375285" indent="-363220">
              <a:lnSpc>
                <a:spcPct val="100000"/>
              </a:lnSpc>
              <a:spcBef>
                <a:spcPts val="1760"/>
              </a:spcBef>
              <a:buSzPct val="96875"/>
              <a:buFont typeface="Wingdings"/>
              <a:buChar char=""/>
              <a:tabLst>
                <a:tab pos="375920" algn="l"/>
                <a:tab pos="2957830" algn="l"/>
                <a:tab pos="4392930" algn="l"/>
                <a:tab pos="5193030" algn="l"/>
                <a:tab pos="6186805" algn="l"/>
                <a:tab pos="6573520" algn="l"/>
              </a:tabLst>
            </a:pPr>
            <a:r>
              <a:rPr sz="3200" spc="-10" dirty="0">
                <a:latin typeface="Calibri"/>
                <a:cs typeface="Calibri"/>
              </a:rPr>
              <a:t>Du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grec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=	</a:t>
            </a:r>
            <a:r>
              <a:rPr sz="3200" spc="-5" dirty="0">
                <a:latin typeface="Calibri"/>
                <a:cs typeface="Calibri"/>
              </a:rPr>
              <a:t>(à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coté)	</a:t>
            </a:r>
            <a:r>
              <a:rPr sz="3200" spc="-20" dirty="0">
                <a:latin typeface="Calibri"/>
                <a:cs typeface="Calibri"/>
              </a:rPr>
              <a:t>et	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Sitos	</a:t>
            </a:r>
            <a:r>
              <a:rPr sz="3200" b="1" spc="-5" dirty="0">
                <a:latin typeface="Calibri"/>
                <a:cs typeface="Calibri"/>
              </a:rPr>
              <a:t>=	</a:t>
            </a:r>
            <a:r>
              <a:rPr sz="3200" spc="-10" dirty="0">
                <a:latin typeface="Calibri"/>
                <a:cs typeface="Calibri"/>
              </a:rPr>
              <a:t>(nourriture)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"/>
            </a:pPr>
            <a:endParaRPr sz="3100">
              <a:latin typeface="Calibri"/>
              <a:cs typeface="Calibri"/>
            </a:endParaRPr>
          </a:p>
          <a:p>
            <a:pPr marL="12700" marR="826769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"/>
              <a:tabLst>
                <a:tab pos="375920" algn="l"/>
              </a:tabLst>
            </a:pPr>
            <a:r>
              <a:rPr sz="3200" spc="-25" dirty="0">
                <a:latin typeface="Calibri"/>
                <a:cs typeface="Calibri"/>
              </a:rPr>
              <a:t>Etres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vivants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animaux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végétaux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développent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dépend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d’un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autre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être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vivant,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l’hôte,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sans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détruire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complétement.</a:t>
            </a:r>
            <a:endParaRPr sz="3200">
              <a:latin typeface="Calibri"/>
              <a:cs typeface="Calibri"/>
            </a:endParaRPr>
          </a:p>
          <a:p>
            <a:pPr marL="466725" indent="-454659">
              <a:lnSpc>
                <a:spcPts val="7025"/>
              </a:lnSpc>
              <a:buClr>
                <a:srgbClr val="000000"/>
              </a:buClr>
              <a:buSzPct val="53333"/>
              <a:buFont typeface="Wingdings"/>
              <a:buChar char=""/>
              <a:tabLst>
                <a:tab pos="467359" algn="l"/>
              </a:tabLst>
            </a:pPr>
            <a:r>
              <a:rPr sz="6000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6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prédation</a:t>
            </a:r>
            <a:endParaRPr sz="3200">
              <a:latin typeface="Calibri"/>
              <a:cs typeface="Calibri"/>
            </a:endParaRPr>
          </a:p>
          <a:p>
            <a:pPr marL="466725" indent="-454659">
              <a:lnSpc>
                <a:spcPct val="100000"/>
              </a:lnSpc>
              <a:buSzPct val="53333"/>
              <a:buFont typeface="Wingdings"/>
              <a:buChar char=""/>
              <a:tabLst>
                <a:tab pos="467359" algn="l"/>
              </a:tabLst>
            </a:pPr>
            <a:r>
              <a:rPr sz="6000" spc="-10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3200" spc="-10" dirty="0">
                <a:latin typeface="Calibri"/>
                <a:cs typeface="Calibri"/>
              </a:rPr>
              <a:t>commensalisme</a:t>
            </a:r>
            <a:endParaRPr sz="3200">
              <a:latin typeface="Calibri"/>
              <a:cs typeface="Calibri"/>
            </a:endParaRPr>
          </a:p>
          <a:p>
            <a:pPr marL="692150" indent="-680085">
              <a:lnSpc>
                <a:spcPct val="100000"/>
              </a:lnSpc>
              <a:spcBef>
                <a:spcPts val="5"/>
              </a:spcBef>
              <a:buSzPct val="98333"/>
              <a:buFont typeface="Wingdings"/>
              <a:buChar char=""/>
              <a:tabLst>
                <a:tab pos="692785" algn="l"/>
              </a:tabLst>
            </a:pPr>
            <a:r>
              <a:rPr sz="6000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3200" spc="-15" dirty="0">
                <a:latin typeface="Calibri"/>
                <a:cs typeface="Calibri"/>
              </a:rPr>
              <a:t>Symbiose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0" name="object 1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492" y="0"/>
            <a:ext cx="4845050" cy="129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09495" marR="5080" indent="-1640205">
              <a:lnSpc>
                <a:spcPct val="100000"/>
              </a:lnSpc>
              <a:spcBef>
                <a:spcPts val="105"/>
              </a:spcBef>
              <a:tabLst>
                <a:tab pos="3632835" algn="l"/>
              </a:tabLst>
            </a:pPr>
            <a:r>
              <a:rPr sz="2800" b="1" spc="-5" dirty="0">
                <a:latin typeface="Calibri"/>
                <a:cs typeface="Calibri"/>
              </a:rPr>
              <a:t>Classification </a:t>
            </a:r>
            <a:r>
              <a:rPr sz="2800" b="1" dirty="0">
                <a:latin typeface="Calibri"/>
                <a:cs typeface="Calibri"/>
              </a:rPr>
              <a:t>selon	le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  <a:tabLst>
                <a:tab pos="1497330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	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opportunistes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947" y="1376172"/>
            <a:ext cx="8547100" cy="2307590"/>
          </a:xfrm>
          <a:custGeom>
            <a:avLst/>
            <a:gdLst/>
            <a:ahLst/>
            <a:cxnLst/>
            <a:rect l="l" t="t" r="r" b="b"/>
            <a:pathLst>
              <a:path w="8547100" h="2307590">
                <a:moveTo>
                  <a:pt x="0" y="2307335"/>
                </a:moveTo>
                <a:lnTo>
                  <a:pt x="8546592" y="2307335"/>
                </a:lnTo>
                <a:lnTo>
                  <a:pt x="8546592" y="0"/>
                </a:lnTo>
                <a:lnTo>
                  <a:pt x="0" y="0"/>
                </a:lnTo>
                <a:lnTo>
                  <a:pt x="0" y="2307335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944" y="1382725"/>
            <a:ext cx="8272145" cy="2222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0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Organismes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à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l’état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libre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l’hôte,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sous 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forme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ts val="3350"/>
              </a:lnSpc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pathogènes</a:t>
            </a:r>
            <a:endParaRPr sz="2800">
              <a:latin typeface="Calibri"/>
              <a:cs typeface="Calibri"/>
            </a:endParaRPr>
          </a:p>
          <a:p>
            <a:pPr marL="469900" marR="5080" indent="-457834">
              <a:lnSpc>
                <a:spcPts val="3460"/>
              </a:lnSpc>
              <a:spcBef>
                <a:spcPts val="425"/>
              </a:spcBef>
              <a:buSzPct val="87500"/>
              <a:buFont typeface="Wingdings"/>
              <a:buChar char=""/>
              <a:tabLst>
                <a:tab pos="551815" algn="l"/>
                <a:tab pos="553085" algn="l"/>
              </a:tabLst>
            </a:pPr>
            <a:r>
              <a:rPr dirty="0"/>
              <a:t>	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mais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deviennent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pathogènes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hôte </a:t>
            </a:r>
            <a:r>
              <a:rPr sz="2800" b="1" dirty="0">
                <a:latin typeface="Calibri"/>
                <a:cs typeface="Calibri"/>
              </a:rPr>
              <a:t>en </a:t>
            </a:r>
            <a:r>
              <a:rPr sz="2800" b="1" spc="-10" dirty="0">
                <a:latin typeface="Calibri"/>
                <a:cs typeface="Calibri"/>
              </a:rPr>
              <a:t>cas</a:t>
            </a:r>
            <a:r>
              <a:rPr sz="2800" b="1" spc="5" dirty="0">
                <a:latin typeface="Calibri"/>
                <a:cs typeface="Calibri"/>
              </a:rPr>
              <a:t> de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baisse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 la</a:t>
            </a:r>
            <a:r>
              <a:rPr sz="2800" b="1" spc="-5" dirty="0">
                <a:latin typeface="Calibri"/>
                <a:cs typeface="Calibri"/>
              </a:rPr>
              <a:t> résistance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 ce lui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ci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29"/>
              </a:lnSpc>
            </a:pPr>
            <a:r>
              <a:rPr sz="2800" b="1" dirty="0">
                <a:latin typeface="Calibri"/>
                <a:cs typeface="Calibri"/>
              </a:rPr>
              <a:t>Ex.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i="1" spc="5" dirty="0">
                <a:latin typeface="Calibri"/>
                <a:cs typeface="Calibri"/>
              </a:rPr>
              <a:t>Candida</a:t>
            </a:r>
            <a:r>
              <a:rPr sz="2800" b="1" i="1" spc="-8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albicans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5425440" cy="972819"/>
          </a:xfrm>
          <a:custGeom>
            <a:avLst/>
            <a:gdLst/>
            <a:ahLst/>
            <a:cxnLst/>
            <a:rect l="l" t="t" r="r" b="b"/>
            <a:pathLst>
              <a:path w="5425440" h="972819">
                <a:moveTo>
                  <a:pt x="0" y="162051"/>
                </a:moveTo>
                <a:lnTo>
                  <a:pt x="5788" y="118959"/>
                </a:lnTo>
                <a:lnTo>
                  <a:pt x="22125" y="80245"/>
                </a:lnTo>
                <a:lnTo>
                  <a:pt x="47464" y="47450"/>
                </a:lnTo>
                <a:lnTo>
                  <a:pt x="80262" y="22116"/>
                </a:lnTo>
                <a:lnTo>
                  <a:pt x="118972" y="5786"/>
                </a:lnTo>
                <a:lnTo>
                  <a:pt x="162052" y="0"/>
                </a:lnTo>
                <a:lnTo>
                  <a:pt x="5263388" y="0"/>
                </a:lnTo>
                <a:lnTo>
                  <a:pt x="5306480" y="5786"/>
                </a:lnTo>
                <a:lnTo>
                  <a:pt x="5345194" y="22116"/>
                </a:lnTo>
                <a:lnTo>
                  <a:pt x="5377989" y="47450"/>
                </a:lnTo>
                <a:lnTo>
                  <a:pt x="5403323" y="80245"/>
                </a:lnTo>
                <a:lnTo>
                  <a:pt x="5419653" y="118959"/>
                </a:lnTo>
                <a:lnTo>
                  <a:pt x="5425440" y="162051"/>
                </a:lnTo>
                <a:lnTo>
                  <a:pt x="5425440" y="810259"/>
                </a:lnTo>
                <a:lnTo>
                  <a:pt x="5419653" y="853352"/>
                </a:lnTo>
                <a:lnTo>
                  <a:pt x="5403323" y="892066"/>
                </a:lnTo>
                <a:lnTo>
                  <a:pt x="5377989" y="924861"/>
                </a:lnTo>
                <a:lnTo>
                  <a:pt x="5345194" y="950195"/>
                </a:lnTo>
                <a:lnTo>
                  <a:pt x="5306480" y="966525"/>
                </a:lnTo>
                <a:lnTo>
                  <a:pt x="5263388" y="972311"/>
                </a:lnTo>
                <a:lnTo>
                  <a:pt x="162052" y="972311"/>
                </a:lnTo>
                <a:lnTo>
                  <a:pt x="118972" y="966525"/>
                </a:lnTo>
                <a:lnTo>
                  <a:pt x="80262" y="950195"/>
                </a:lnTo>
                <a:lnTo>
                  <a:pt x="47464" y="924861"/>
                </a:lnTo>
                <a:lnTo>
                  <a:pt x="22125" y="892066"/>
                </a:lnTo>
                <a:lnTo>
                  <a:pt x="5788" y="853352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04" y="29921"/>
            <a:ext cx="491680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1675" marR="5080" indent="-68961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Classification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selon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durée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de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phase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de</a:t>
            </a:r>
            <a:r>
              <a:rPr sz="2800" spc="-5" dirty="0">
                <a:solidFill>
                  <a:srgbClr val="000000"/>
                </a:solidFill>
              </a:rPr>
              <a:t> vie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parasitaire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464" y="1080338"/>
            <a:ext cx="58070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7330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	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temporaires</a:t>
            </a: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</a:t>
            </a:r>
            <a:r>
              <a:rPr sz="2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intermittents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72" y="1775460"/>
            <a:ext cx="8583295" cy="396875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47370" indent="-457834">
              <a:lnSpc>
                <a:spcPct val="100000"/>
              </a:lnSpc>
              <a:spcBef>
                <a:spcPts val="165"/>
              </a:spcBef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dirty="0">
                <a:latin typeface="Calibri"/>
                <a:cs typeface="Calibri"/>
              </a:rPr>
              <a:t>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parasites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obligatoires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750">
              <a:latin typeface="Calibri"/>
              <a:cs typeface="Calibri"/>
            </a:endParaRPr>
          </a:p>
          <a:p>
            <a:pPr marL="547370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46735" algn="l"/>
                <a:tab pos="548005" algn="l"/>
              </a:tabLst>
            </a:pPr>
            <a:r>
              <a:rPr sz="2800" spc="5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 vivant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hôte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qu’au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moment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 leur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repas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90170" marR="351155" indent="8191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Exemple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:Insectes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hématophages.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moustiques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taons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5425440" cy="972819"/>
          </a:xfrm>
          <a:custGeom>
            <a:avLst/>
            <a:gdLst/>
            <a:ahLst/>
            <a:cxnLst/>
            <a:rect l="l" t="t" r="r" b="b"/>
            <a:pathLst>
              <a:path w="5425440" h="972819">
                <a:moveTo>
                  <a:pt x="0" y="162051"/>
                </a:moveTo>
                <a:lnTo>
                  <a:pt x="5788" y="118959"/>
                </a:lnTo>
                <a:lnTo>
                  <a:pt x="22125" y="80245"/>
                </a:lnTo>
                <a:lnTo>
                  <a:pt x="47464" y="47450"/>
                </a:lnTo>
                <a:lnTo>
                  <a:pt x="80262" y="22116"/>
                </a:lnTo>
                <a:lnTo>
                  <a:pt x="118972" y="5786"/>
                </a:lnTo>
                <a:lnTo>
                  <a:pt x="162052" y="0"/>
                </a:lnTo>
                <a:lnTo>
                  <a:pt x="5263388" y="0"/>
                </a:lnTo>
                <a:lnTo>
                  <a:pt x="5306480" y="5786"/>
                </a:lnTo>
                <a:lnTo>
                  <a:pt x="5345194" y="22116"/>
                </a:lnTo>
                <a:lnTo>
                  <a:pt x="5377989" y="47450"/>
                </a:lnTo>
                <a:lnTo>
                  <a:pt x="5403323" y="80245"/>
                </a:lnTo>
                <a:lnTo>
                  <a:pt x="5419653" y="118959"/>
                </a:lnTo>
                <a:lnTo>
                  <a:pt x="5425440" y="162051"/>
                </a:lnTo>
                <a:lnTo>
                  <a:pt x="5425440" y="810259"/>
                </a:lnTo>
                <a:lnTo>
                  <a:pt x="5419653" y="853352"/>
                </a:lnTo>
                <a:lnTo>
                  <a:pt x="5403323" y="892066"/>
                </a:lnTo>
                <a:lnTo>
                  <a:pt x="5377989" y="924861"/>
                </a:lnTo>
                <a:lnTo>
                  <a:pt x="5345194" y="950195"/>
                </a:lnTo>
                <a:lnTo>
                  <a:pt x="5306480" y="966525"/>
                </a:lnTo>
                <a:lnTo>
                  <a:pt x="5263388" y="972311"/>
                </a:lnTo>
                <a:lnTo>
                  <a:pt x="162052" y="972311"/>
                </a:lnTo>
                <a:lnTo>
                  <a:pt x="118972" y="966525"/>
                </a:lnTo>
                <a:lnTo>
                  <a:pt x="80262" y="950195"/>
                </a:lnTo>
                <a:lnTo>
                  <a:pt x="47464" y="924861"/>
                </a:lnTo>
                <a:lnTo>
                  <a:pt x="22125" y="892066"/>
                </a:lnTo>
                <a:lnTo>
                  <a:pt x="5788" y="853352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304" y="29921"/>
            <a:ext cx="491680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1675" marR="5080" indent="-68961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Classification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selon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durée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phase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5" dirty="0">
                <a:latin typeface="Calibri"/>
                <a:cs typeface="Calibri"/>
              </a:rPr>
              <a:t> vie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parasitaire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8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10" dirty="0"/>
              <a:t> 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sp>
        <p:nvSpPr>
          <p:cNvPr id="6" name="object 6"/>
          <p:cNvSpPr/>
          <p:nvPr/>
        </p:nvSpPr>
        <p:spPr>
          <a:xfrm>
            <a:off x="163068" y="1632204"/>
            <a:ext cx="8803005" cy="2246630"/>
          </a:xfrm>
          <a:custGeom>
            <a:avLst/>
            <a:gdLst/>
            <a:ahLst/>
            <a:cxnLst/>
            <a:rect l="l" t="t" r="r" b="b"/>
            <a:pathLst>
              <a:path w="8803005" h="2246629">
                <a:moveTo>
                  <a:pt x="0" y="2246376"/>
                </a:moveTo>
                <a:lnTo>
                  <a:pt x="8802624" y="2246376"/>
                </a:lnTo>
                <a:lnTo>
                  <a:pt x="8802624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9064" y="949970"/>
            <a:ext cx="8413115" cy="285051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35"/>
              </a:spcBef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</a:t>
            </a:r>
            <a:r>
              <a:rPr sz="28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périodiques</a:t>
            </a:r>
            <a:endParaRPr sz="28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1040"/>
              </a:spcBef>
              <a:buFont typeface="Wingdings"/>
              <a:buChar char=""/>
              <a:tabLst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Ont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b="1" spc="5" dirty="0">
                <a:latin typeface="Calibri"/>
                <a:cs typeface="Calibri"/>
              </a:rPr>
              <a:t>période </a:t>
            </a:r>
            <a:r>
              <a:rPr sz="2800" b="1" spc="-5" dirty="0">
                <a:latin typeface="Calibri"/>
                <a:cs typeface="Calibri"/>
              </a:rPr>
              <a:t>parasitaire prolongée </a:t>
            </a:r>
            <a:r>
              <a:rPr sz="2800" dirty="0">
                <a:latin typeface="Calibri"/>
                <a:cs typeface="Calibri"/>
              </a:rPr>
              <a:t>,suivie </a:t>
            </a:r>
            <a:r>
              <a:rPr sz="2800" spc="-25" dirty="0">
                <a:latin typeface="Calibri"/>
                <a:cs typeface="Calibri"/>
              </a:rPr>
              <a:t>d’une </a:t>
            </a:r>
            <a:r>
              <a:rPr sz="2800" b="1" dirty="0">
                <a:latin typeface="Calibri"/>
                <a:cs typeface="Calibri"/>
              </a:rPr>
              <a:t>vie </a:t>
            </a:r>
            <a:r>
              <a:rPr sz="2800" b="1" spc="-6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libre.</a:t>
            </a:r>
            <a:endParaRPr sz="2800">
              <a:latin typeface="Calibri"/>
              <a:cs typeface="Calibri"/>
            </a:endParaRPr>
          </a:p>
          <a:p>
            <a:pPr marL="12700" marR="529590" indent="81915">
              <a:lnSpc>
                <a:spcPct val="100000"/>
              </a:lnSpc>
              <a:tabLst>
                <a:tab pos="4580890" algn="l"/>
              </a:tabLst>
            </a:pPr>
            <a:r>
              <a:rPr sz="2800" dirty="0">
                <a:latin typeface="Calibri"/>
                <a:cs typeface="Calibri"/>
              </a:rPr>
              <a:t>Ex.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5" dirty="0">
                <a:latin typeface="Calibri"/>
                <a:cs typeface="Calibri"/>
              </a:rPr>
              <a:t> puces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(siphonaptères).	</a:t>
            </a:r>
            <a:r>
              <a:rPr sz="2800" spc="-5" dirty="0">
                <a:latin typeface="Calibri"/>
                <a:cs typeface="Calibri"/>
              </a:rPr>
              <a:t>Les </a:t>
            </a:r>
            <a:r>
              <a:rPr sz="2800" spc="-10" dirty="0">
                <a:latin typeface="Calibri"/>
                <a:cs typeface="Calibri"/>
              </a:rPr>
              <a:t>stades libres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représentent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souvent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résistance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dans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milieu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extérieur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5425440" cy="972819"/>
          </a:xfrm>
          <a:custGeom>
            <a:avLst/>
            <a:gdLst/>
            <a:ahLst/>
            <a:cxnLst/>
            <a:rect l="l" t="t" r="r" b="b"/>
            <a:pathLst>
              <a:path w="5425440" h="972819">
                <a:moveTo>
                  <a:pt x="0" y="162051"/>
                </a:moveTo>
                <a:lnTo>
                  <a:pt x="5788" y="118959"/>
                </a:lnTo>
                <a:lnTo>
                  <a:pt x="22125" y="80245"/>
                </a:lnTo>
                <a:lnTo>
                  <a:pt x="47464" y="47450"/>
                </a:lnTo>
                <a:lnTo>
                  <a:pt x="80262" y="22116"/>
                </a:lnTo>
                <a:lnTo>
                  <a:pt x="118972" y="5786"/>
                </a:lnTo>
                <a:lnTo>
                  <a:pt x="162052" y="0"/>
                </a:lnTo>
                <a:lnTo>
                  <a:pt x="5263388" y="0"/>
                </a:lnTo>
                <a:lnTo>
                  <a:pt x="5306480" y="5786"/>
                </a:lnTo>
                <a:lnTo>
                  <a:pt x="5345194" y="22116"/>
                </a:lnTo>
                <a:lnTo>
                  <a:pt x="5377989" y="47450"/>
                </a:lnTo>
                <a:lnTo>
                  <a:pt x="5403323" y="80245"/>
                </a:lnTo>
                <a:lnTo>
                  <a:pt x="5419653" y="118959"/>
                </a:lnTo>
                <a:lnTo>
                  <a:pt x="5425440" y="162051"/>
                </a:lnTo>
                <a:lnTo>
                  <a:pt x="5425440" y="810259"/>
                </a:lnTo>
                <a:lnTo>
                  <a:pt x="5419653" y="853352"/>
                </a:lnTo>
                <a:lnTo>
                  <a:pt x="5403323" y="892066"/>
                </a:lnTo>
                <a:lnTo>
                  <a:pt x="5377989" y="924861"/>
                </a:lnTo>
                <a:lnTo>
                  <a:pt x="5345194" y="950195"/>
                </a:lnTo>
                <a:lnTo>
                  <a:pt x="5306480" y="966525"/>
                </a:lnTo>
                <a:lnTo>
                  <a:pt x="5263388" y="972311"/>
                </a:lnTo>
                <a:lnTo>
                  <a:pt x="162052" y="972311"/>
                </a:lnTo>
                <a:lnTo>
                  <a:pt x="118972" y="966525"/>
                </a:lnTo>
                <a:lnTo>
                  <a:pt x="80262" y="950195"/>
                </a:lnTo>
                <a:lnTo>
                  <a:pt x="47464" y="924861"/>
                </a:lnTo>
                <a:lnTo>
                  <a:pt x="22125" y="892066"/>
                </a:lnTo>
                <a:lnTo>
                  <a:pt x="5788" y="853352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304" y="29921"/>
            <a:ext cx="491680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1675" marR="5080" indent="-68961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Classification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selon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durée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phase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5" dirty="0">
                <a:latin typeface="Calibri"/>
                <a:cs typeface="Calibri"/>
              </a:rPr>
              <a:t> vie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parasitaire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283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10" dirty="0"/>
              <a:t> 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464" y="1080338"/>
            <a:ext cx="330390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97330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	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permanents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468" y="1991867"/>
            <a:ext cx="8364220" cy="138430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546100" marR="613410" indent="-457834">
              <a:lnSpc>
                <a:spcPct val="100000"/>
              </a:lnSpc>
              <a:spcBef>
                <a:spcPts val="160"/>
              </a:spcBef>
              <a:buFont typeface="Wingdings"/>
              <a:buChar char=""/>
              <a:tabLst>
                <a:tab pos="546100" algn="l"/>
                <a:tab pos="546735" algn="l"/>
              </a:tabLst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parasitisme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obligatoire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à </a:t>
            </a:r>
            <a:r>
              <a:rPr sz="2800" b="1" spc="-5" dirty="0">
                <a:latin typeface="Calibri"/>
                <a:cs typeface="Calibri"/>
              </a:rPr>
              <a:t>tous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stades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leur </a:t>
            </a:r>
            <a:r>
              <a:rPr sz="2800" spc="-10" dirty="0">
                <a:latin typeface="Calibri"/>
                <a:cs typeface="Calibri"/>
              </a:rPr>
              <a:t>développement.</a:t>
            </a:r>
            <a:endParaRPr sz="28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Ex.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poux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(Phtiraptères,</a:t>
            </a:r>
            <a:r>
              <a:rPr sz="2800" spc="-5" dirty="0">
                <a:latin typeface="Calibri"/>
                <a:cs typeface="Calibri"/>
              </a:rPr>
              <a:t> acariens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1426438"/>
            <a:ext cx="6600317" cy="5927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0473" y="1442161"/>
            <a:ext cx="53054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libri"/>
                <a:cs typeface="Calibri"/>
              </a:rPr>
              <a:t>Les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différents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???????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6213" y="0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1045" marR="5080" indent="-72898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localisation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" y="1426438"/>
            <a:ext cx="4475861" cy="59273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79831" y="18288"/>
            <a:ext cx="4608830" cy="746760"/>
          </a:xfrm>
          <a:custGeom>
            <a:avLst/>
            <a:gdLst/>
            <a:ahLst/>
            <a:cxnLst/>
            <a:rect l="l" t="t" r="r" b="b"/>
            <a:pathLst>
              <a:path w="4608830" h="746760">
                <a:moveTo>
                  <a:pt x="0" y="124459"/>
                </a:moveTo>
                <a:lnTo>
                  <a:pt x="9781" y="76027"/>
                </a:lnTo>
                <a:lnTo>
                  <a:pt x="36455" y="36464"/>
                </a:lnTo>
                <a:lnTo>
                  <a:pt x="76016" y="9784"/>
                </a:lnTo>
                <a:lnTo>
                  <a:pt x="124460" y="0"/>
                </a:lnTo>
                <a:lnTo>
                  <a:pt x="4484116" y="0"/>
                </a:lnTo>
                <a:lnTo>
                  <a:pt x="4532548" y="9784"/>
                </a:lnTo>
                <a:lnTo>
                  <a:pt x="4572111" y="36464"/>
                </a:lnTo>
                <a:lnTo>
                  <a:pt x="4598791" y="76027"/>
                </a:lnTo>
                <a:lnTo>
                  <a:pt x="4608576" y="124459"/>
                </a:lnTo>
                <a:lnTo>
                  <a:pt x="4608576" y="622299"/>
                </a:lnTo>
                <a:lnTo>
                  <a:pt x="4598791" y="670732"/>
                </a:lnTo>
                <a:lnTo>
                  <a:pt x="4572111" y="710295"/>
                </a:lnTo>
                <a:lnTo>
                  <a:pt x="4532548" y="736975"/>
                </a:lnTo>
                <a:lnTo>
                  <a:pt x="4484116" y="746759"/>
                </a:lnTo>
                <a:lnTo>
                  <a:pt x="124460" y="746759"/>
                </a:lnTo>
                <a:lnTo>
                  <a:pt x="76016" y="736975"/>
                </a:lnTo>
                <a:lnTo>
                  <a:pt x="36455" y="710295"/>
                </a:lnTo>
                <a:lnTo>
                  <a:pt x="9781" y="670732"/>
                </a:lnTo>
                <a:lnTo>
                  <a:pt x="0" y="622299"/>
                </a:lnTo>
                <a:lnTo>
                  <a:pt x="0" y="124459"/>
                </a:lnTo>
                <a:close/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6213" y="0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1045" marR="5080" indent="-72898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localisation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623" y="2962655"/>
            <a:ext cx="6204077" cy="17661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" y="1426438"/>
            <a:ext cx="6600317" cy="5927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0473" y="1442161"/>
            <a:ext cx="5305425" cy="320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libri"/>
                <a:cs typeface="Calibri"/>
              </a:rPr>
              <a:t>Les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différents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???????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Calibri"/>
              <a:cs typeface="Calibri"/>
            </a:endParaRPr>
          </a:p>
          <a:p>
            <a:pPr marL="784225" indent="-574040">
              <a:lnSpc>
                <a:spcPct val="100000"/>
              </a:lnSpc>
              <a:buFont typeface="Wingdings"/>
              <a:buChar char=""/>
              <a:tabLst>
                <a:tab pos="784860" algn="l"/>
              </a:tabLst>
            </a:pPr>
            <a:r>
              <a:rPr sz="3600" b="1" spc="-5" dirty="0">
                <a:latin typeface="Calibri"/>
                <a:cs typeface="Calibri"/>
              </a:rPr>
              <a:t>Les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ectoparasites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"/>
            </a:pPr>
            <a:endParaRPr sz="3500">
              <a:latin typeface="Calibri"/>
              <a:cs typeface="Calibri"/>
            </a:endParaRPr>
          </a:p>
          <a:p>
            <a:pPr marL="784225" indent="-574040">
              <a:lnSpc>
                <a:spcPct val="100000"/>
              </a:lnSpc>
              <a:buFont typeface="Wingdings"/>
              <a:buChar char=""/>
              <a:tabLst>
                <a:tab pos="784860" algn="l"/>
              </a:tabLst>
            </a:pPr>
            <a:r>
              <a:rPr sz="3600" b="1" spc="-5" dirty="0">
                <a:latin typeface="Calibri"/>
                <a:cs typeface="Calibri"/>
              </a:rPr>
              <a:t>Les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endoparasites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39" y="6095"/>
            <a:ext cx="4632960" cy="1360805"/>
            <a:chOff x="167639" y="6095"/>
            <a:chExt cx="4632960" cy="1360805"/>
          </a:xfrm>
        </p:grpSpPr>
        <p:sp>
          <p:nvSpPr>
            <p:cNvPr id="3" name="object 3"/>
            <p:cNvSpPr/>
            <p:nvPr/>
          </p:nvSpPr>
          <p:spPr>
            <a:xfrm>
              <a:off x="179831" y="18287"/>
              <a:ext cx="4608830" cy="746760"/>
            </a:xfrm>
            <a:custGeom>
              <a:avLst/>
              <a:gdLst/>
              <a:ahLst/>
              <a:cxnLst/>
              <a:rect l="l" t="t" r="r" b="b"/>
              <a:pathLst>
                <a:path w="4608830" h="746760">
                  <a:moveTo>
                    <a:pt x="0" y="124459"/>
                  </a:moveTo>
                  <a:lnTo>
                    <a:pt x="9781" y="76027"/>
                  </a:lnTo>
                  <a:lnTo>
                    <a:pt x="36455" y="36464"/>
                  </a:lnTo>
                  <a:lnTo>
                    <a:pt x="76016" y="9784"/>
                  </a:lnTo>
                  <a:lnTo>
                    <a:pt x="124460" y="0"/>
                  </a:lnTo>
                  <a:lnTo>
                    <a:pt x="4484116" y="0"/>
                  </a:lnTo>
                  <a:lnTo>
                    <a:pt x="4532548" y="9784"/>
                  </a:lnTo>
                  <a:lnTo>
                    <a:pt x="4572111" y="36464"/>
                  </a:lnTo>
                  <a:lnTo>
                    <a:pt x="4598791" y="76027"/>
                  </a:lnTo>
                  <a:lnTo>
                    <a:pt x="4608576" y="124459"/>
                  </a:lnTo>
                  <a:lnTo>
                    <a:pt x="4608576" y="622299"/>
                  </a:lnTo>
                  <a:lnTo>
                    <a:pt x="4598791" y="670732"/>
                  </a:lnTo>
                  <a:lnTo>
                    <a:pt x="4572111" y="710295"/>
                  </a:lnTo>
                  <a:lnTo>
                    <a:pt x="4532548" y="736975"/>
                  </a:lnTo>
                  <a:lnTo>
                    <a:pt x="4484116" y="746759"/>
                  </a:lnTo>
                  <a:lnTo>
                    <a:pt x="124460" y="746759"/>
                  </a:lnTo>
                  <a:lnTo>
                    <a:pt x="76016" y="736975"/>
                  </a:lnTo>
                  <a:lnTo>
                    <a:pt x="36455" y="710295"/>
                  </a:lnTo>
                  <a:lnTo>
                    <a:pt x="9781" y="670732"/>
                  </a:lnTo>
                  <a:lnTo>
                    <a:pt x="0" y="622299"/>
                  </a:lnTo>
                  <a:lnTo>
                    <a:pt x="0" y="124459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758964"/>
              <a:ext cx="3329813" cy="60793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9973" y="0"/>
            <a:ext cx="3570604" cy="136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7285" marR="5080" indent="-72898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localisation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b="1" spc="-20" dirty="0">
                <a:latin typeface="Calibri"/>
                <a:cs typeface="Calibri"/>
              </a:rPr>
              <a:t>Ectoparasites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07" y="1741932"/>
            <a:ext cx="8940165" cy="138684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546735" marR="1456690" indent="-457834">
              <a:lnSpc>
                <a:spcPct val="100000"/>
              </a:lnSpc>
              <a:spcBef>
                <a:spcPts val="175"/>
              </a:spcBef>
              <a:buFont typeface="Wingdings"/>
              <a:buChar char=""/>
              <a:tabLst>
                <a:tab pos="546735" algn="l"/>
                <a:tab pos="547370" algn="l"/>
              </a:tabLst>
            </a:pPr>
            <a:r>
              <a:rPr sz="2800" spc="-10" dirty="0">
                <a:latin typeface="Calibri"/>
                <a:cs typeface="Calibri"/>
              </a:rPr>
              <a:t>vivent </a:t>
            </a:r>
            <a:r>
              <a:rPr sz="2800" b="1" dirty="0">
                <a:latin typeface="Calibri"/>
                <a:cs typeface="Calibri"/>
              </a:rPr>
              <a:t>à la </a:t>
            </a:r>
            <a:r>
              <a:rPr sz="2800" b="1" spc="-5" dirty="0">
                <a:latin typeface="Calibri"/>
                <a:cs typeface="Calibri"/>
              </a:rPr>
              <a:t>surface </a:t>
            </a:r>
            <a:r>
              <a:rPr sz="2800" b="1" dirty="0">
                <a:latin typeface="Calibri"/>
                <a:cs typeface="Calibri"/>
              </a:rPr>
              <a:t>du </a:t>
            </a:r>
            <a:r>
              <a:rPr sz="2800" b="1" spc="-5" dirty="0">
                <a:latin typeface="Calibri"/>
                <a:cs typeface="Calibri"/>
              </a:rPr>
              <a:t>corps </a:t>
            </a:r>
            <a:r>
              <a:rPr sz="2800" spc="-5" dirty="0">
                <a:latin typeface="Calibri"/>
                <a:cs typeface="Calibri"/>
              </a:rPr>
              <a:t>(peau, </a:t>
            </a:r>
            <a:r>
              <a:rPr sz="2800" spc="-10" dirty="0">
                <a:latin typeface="Calibri"/>
                <a:cs typeface="Calibri"/>
              </a:rPr>
              <a:t>muqueuse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superficielle)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l’hôte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proximité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celui-ci</a:t>
            </a:r>
            <a:endParaRPr sz="28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Ex. </a:t>
            </a:r>
            <a:r>
              <a:rPr sz="2800" spc="-5" dirty="0">
                <a:latin typeface="Calibri"/>
                <a:cs typeface="Calibri"/>
              </a:rPr>
              <a:t>Arthropodes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champignons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3486924"/>
            <a:ext cx="3329813" cy="6079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9422" y="3511118"/>
            <a:ext cx="23933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Endoparasites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411" y="4439411"/>
            <a:ext cx="8717280" cy="138430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548005" marR="364490" indent="-457834">
              <a:lnSpc>
                <a:spcPct val="100000"/>
              </a:lnSpc>
              <a:spcBef>
                <a:spcPts val="175"/>
              </a:spcBef>
              <a:buFont typeface="Wingdings"/>
              <a:buChar char=""/>
              <a:tabLst>
                <a:tab pos="548005" algn="l"/>
                <a:tab pos="548640" algn="l"/>
                <a:tab pos="5513070" algn="l"/>
              </a:tabLst>
            </a:pPr>
            <a:r>
              <a:rPr sz="2800" spc="-10" dirty="0">
                <a:latin typeface="Calibri"/>
                <a:cs typeface="Calibri"/>
              </a:rPr>
              <a:t>vivent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l’intérieur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l’organisme	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5" dirty="0">
                <a:latin typeface="Calibri"/>
                <a:cs typeface="Calibri"/>
              </a:rPr>
              <a:t>sein des </a:t>
            </a:r>
            <a:r>
              <a:rPr sz="2800" spc="-15" dirty="0">
                <a:latin typeface="Calibri"/>
                <a:cs typeface="Calibri"/>
              </a:rPr>
              <a:t>organes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tissus.</a:t>
            </a:r>
            <a:endParaRPr sz="2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Ex.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Protozoaires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helminthes.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" y="204215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5"/>
                </a:moveTo>
                <a:lnTo>
                  <a:pt x="7820" y="104932"/>
                </a:lnTo>
                <a:lnTo>
                  <a:pt x="29598" y="62819"/>
                </a:lnTo>
                <a:lnTo>
                  <a:pt x="62808" y="29606"/>
                </a:lnTo>
                <a:lnTo>
                  <a:pt x="104922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5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5"/>
                </a:lnTo>
                <a:lnTo>
                  <a:pt x="153416" y="920495"/>
                </a:lnTo>
                <a:lnTo>
                  <a:pt x="104922" y="912672"/>
                </a:lnTo>
                <a:lnTo>
                  <a:pt x="62808" y="890889"/>
                </a:lnTo>
                <a:lnTo>
                  <a:pt x="29598" y="857676"/>
                </a:lnTo>
                <a:lnTo>
                  <a:pt x="7820" y="815563"/>
                </a:lnTo>
                <a:lnTo>
                  <a:pt x="0" y="767079"/>
                </a:lnTo>
                <a:lnTo>
                  <a:pt x="0" y="153415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219" y="200405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spécificité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19" y="1629155"/>
            <a:ext cx="7949565" cy="2554605"/>
          </a:xfrm>
          <a:custGeom>
            <a:avLst/>
            <a:gdLst/>
            <a:ahLst/>
            <a:cxnLst/>
            <a:rect l="l" t="t" r="r" b="b"/>
            <a:pathLst>
              <a:path w="7949565" h="2554604">
                <a:moveTo>
                  <a:pt x="0" y="2554224"/>
                </a:moveTo>
                <a:lnTo>
                  <a:pt x="7949183" y="2554224"/>
                </a:lnTo>
                <a:lnTo>
                  <a:pt x="7949183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40" y="1638122"/>
            <a:ext cx="737806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2367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Possibilité pour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parasite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 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développer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que: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Chez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seule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espèce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d’hote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</a:t>
            </a:r>
            <a:endParaRPr sz="3200">
              <a:latin typeface="Calibri"/>
              <a:cs typeface="Calibri"/>
            </a:endParaRPr>
          </a:p>
          <a:p>
            <a:pPr marL="104139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chez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petit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nombre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d’espèces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d’hôtes. </a:t>
            </a:r>
            <a:r>
              <a:rPr sz="3200" spc="-5" dirty="0">
                <a:latin typeface="Calibri"/>
                <a:cs typeface="Calibri"/>
              </a:rPr>
              <a:t> Dans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 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cas,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dit</a:t>
            </a:r>
            <a:r>
              <a:rPr sz="3200" spc="5" dirty="0">
                <a:latin typeface="Calibri"/>
                <a:cs typeface="Calibri"/>
              </a:rPr>
              <a:t> qu’ils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sont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spécifiques.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6"/>
                </a:moveTo>
                <a:lnTo>
                  <a:pt x="7821" y="104932"/>
                </a:lnTo>
                <a:lnTo>
                  <a:pt x="29600" y="62819"/>
                </a:lnTo>
                <a:lnTo>
                  <a:pt x="62811" y="29606"/>
                </a:lnTo>
                <a:lnTo>
                  <a:pt x="104925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6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6"/>
                </a:lnTo>
                <a:lnTo>
                  <a:pt x="153416" y="920496"/>
                </a:lnTo>
                <a:lnTo>
                  <a:pt x="104925" y="912672"/>
                </a:lnTo>
                <a:lnTo>
                  <a:pt x="62811" y="890889"/>
                </a:lnTo>
                <a:lnTo>
                  <a:pt x="29600" y="857676"/>
                </a:lnTo>
                <a:lnTo>
                  <a:pt x="7821" y="815563"/>
                </a:lnTo>
                <a:lnTo>
                  <a:pt x="0" y="767079"/>
                </a:lnTo>
                <a:lnTo>
                  <a:pt x="0" y="15341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467" y="33655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spécificité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662683" y="1989201"/>
            <a:ext cx="67310" cy="21590"/>
          </a:xfrm>
          <a:custGeom>
            <a:avLst/>
            <a:gdLst/>
            <a:ahLst/>
            <a:cxnLst/>
            <a:rect l="l" t="t" r="r" b="b"/>
            <a:pathLst>
              <a:path w="67310" h="21589">
                <a:moveTo>
                  <a:pt x="67056" y="0"/>
                </a:moveTo>
                <a:lnTo>
                  <a:pt x="0" y="0"/>
                </a:lnTo>
                <a:lnTo>
                  <a:pt x="0" y="21336"/>
                </a:lnTo>
                <a:lnTo>
                  <a:pt x="67056" y="21336"/>
                </a:lnTo>
                <a:lnTo>
                  <a:pt x="67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459" y="1199388"/>
            <a:ext cx="8568055" cy="218567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545465" marR="270510" indent="-457200">
              <a:lnSpc>
                <a:spcPct val="101200"/>
              </a:lnSpc>
              <a:spcBef>
                <a:spcPts val="120"/>
              </a:spcBef>
              <a:buFont typeface="Wingdings"/>
              <a:buChar char=""/>
              <a:tabLst>
                <a:tab pos="545465" algn="l"/>
                <a:tab pos="546100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</a:t>
            </a:r>
            <a:r>
              <a:rPr sz="28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monoxènes,</a:t>
            </a: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ou</a:t>
            </a:r>
            <a:r>
              <a:rPr sz="28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sténoxènes</a:t>
            </a:r>
            <a:r>
              <a:rPr sz="2400" spc="-15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(sténos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étroit, et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xénos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hôte)</a:t>
            </a:r>
            <a:endParaRPr sz="2400">
              <a:latin typeface="Calibri"/>
              <a:cs typeface="Calibri"/>
            </a:endParaRPr>
          </a:p>
          <a:p>
            <a:pPr marL="545465" marR="382270" indent="-457200">
              <a:lnSpc>
                <a:spcPts val="3360"/>
              </a:lnSpc>
              <a:spcBef>
                <a:spcPts val="75"/>
              </a:spcBef>
              <a:buFont typeface="Wingdings"/>
              <a:buChar char=""/>
              <a:tabLst>
                <a:tab pos="628015" algn="l"/>
                <a:tab pos="62865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Leur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spécificité</a:t>
            </a:r>
            <a:r>
              <a:rPr sz="28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est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étroite</a:t>
            </a:r>
            <a:r>
              <a:rPr sz="2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 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développent</a:t>
            </a:r>
            <a:r>
              <a:rPr sz="2800" spc="-5" dirty="0">
                <a:latin typeface="Calibri"/>
                <a:cs typeface="Calibri"/>
              </a:rPr>
              <a:t> que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5" dirty="0">
                <a:latin typeface="Calibri"/>
                <a:cs typeface="Calibri"/>
              </a:rPr>
              <a:t>seul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hôte.</a:t>
            </a:r>
            <a:endParaRPr sz="2800">
              <a:latin typeface="Calibri"/>
              <a:cs typeface="Calibri"/>
            </a:endParaRPr>
          </a:p>
          <a:p>
            <a:pPr marL="628015" indent="-540385">
              <a:lnSpc>
                <a:spcPts val="3250"/>
              </a:lnSpc>
              <a:buFont typeface="Wingdings"/>
              <a:buChar char=""/>
              <a:tabLst>
                <a:tab pos="628015" algn="l"/>
                <a:tab pos="628650" algn="l"/>
              </a:tabLst>
            </a:pPr>
            <a:r>
              <a:rPr sz="2800" b="1" spc="-5" dirty="0">
                <a:latin typeface="Calibri"/>
                <a:cs typeface="Calibri"/>
              </a:rPr>
              <a:t>Ex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7844" y="3717035"/>
            <a:ext cx="7538084" cy="2679700"/>
          </a:xfrm>
          <a:custGeom>
            <a:avLst/>
            <a:gdLst/>
            <a:ahLst/>
            <a:cxnLst/>
            <a:rect l="l" t="t" r="r" b="b"/>
            <a:pathLst>
              <a:path w="7538084" h="2679700">
                <a:moveTo>
                  <a:pt x="0" y="2679191"/>
                </a:moveTo>
                <a:lnTo>
                  <a:pt x="7537704" y="2679191"/>
                </a:lnTo>
                <a:lnTo>
                  <a:pt x="7537704" y="0"/>
                </a:lnTo>
                <a:lnTo>
                  <a:pt x="0" y="0"/>
                </a:lnTo>
                <a:lnTo>
                  <a:pt x="0" y="2679191"/>
                </a:lnTo>
                <a:close/>
              </a:path>
            </a:pathLst>
          </a:custGeom>
          <a:ln w="9143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6845" y="3727145"/>
            <a:ext cx="730059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800" b="1" i="1" spc="-5" dirty="0">
                <a:latin typeface="Calibri"/>
                <a:cs typeface="Calibri"/>
              </a:rPr>
              <a:t>Exemples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57200" indent="-457834">
              <a:lnSpc>
                <a:spcPct val="100000"/>
              </a:lnSpc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sz="2800" b="1" i="1" spc="-5" dirty="0">
                <a:latin typeface="Calibri"/>
                <a:cs typeface="Calibri"/>
              </a:rPr>
              <a:t>Sarcoptes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scabiei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spc="-50" dirty="0">
                <a:latin typeface="Calibri"/>
                <a:cs typeface="Calibri"/>
              </a:rPr>
              <a:t>var.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canis</a:t>
            </a:r>
            <a:endParaRPr sz="2800">
              <a:latin typeface="Calibri"/>
              <a:cs typeface="Calibri"/>
            </a:endParaRPr>
          </a:p>
          <a:p>
            <a:pPr marL="2076450" indent="-2077085">
              <a:lnSpc>
                <a:spcPct val="100000"/>
              </a:lnSpc>
              <a:buFont typeface="Wingdings"/>
              <a:buChar char=""/>
              <a:tabLst>
                <a:tab pos="2076450" algn="l"/>
                <a:tab pos="2077085" algn="l"/>
              </a:tabLst>
            </a:pPr>
            <a:r>
              <a:rPr sz="2800" b="1" i="1" spc="-5" dirty="0">
                <a:latin typeface="Calibri"/>
                <a:cs typeface="Calibri"/>
              </a:rPr>
              <a:t>Otodectes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spc="5" dirty="0">
                <a:latin typeface="Calibri"/>
                <a:cs typeface="Calibri"/>
              </a:rPr>
              <a:t>cynotis</a:t>
            </a:r>
            <a:endParaRPr sz="2800">
              <a:latin typeface="Calibri"/>
              <a:cs typeface="Calibri"/>
            </a:endParaRPr>
          </a:p>
          <a:p>
            <a:pPr marL="4572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57200" algn="l"/>
                <a:tab pos="457834" algn="l"/>
              </a:tabLst>
            </a:pPr>
            <a:r>
              <a:rPr sz="2800" b="1" i="1" spc="-5" dirty="0">
                <a:latin typeface="Calibri"/>
                <a:cs typeface="Calibri"/>
              </a:rPr>
              <a:t>Enterobius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vermicularis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,oxyures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l’homme.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6"/>
                </a:moveTo>
                <a:lnTo>
                  <a:pt x="7821" y="104932"/>
                </a:lnTo>
                <a:lnTo>
                  <a:pt x="29600" y="62819"/>
                </a:lnTo>
                <a:lnTo>
                  <a:pt x="62811" y="29606"/>
                </a:lnTo>
                <a:lnTo>
                  <a:pt x="104925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6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6"/>
                </a:lnTo>
                <a:lnTo>
                  <a:pt x="153416" y="920496"/>
                </a:lnTo>
                <a:lnTo>
                  <a:pt x="104925" y="912672"/>
                </a:lnTo>
                <a:lnTo>
                  <a:pt x="62811" y="890889"/>
                </a:lnTo>
                <a:lnTo>
                  <a:pt x="29600" y="857676"/>
                </a:lnTo>
                <a:lnTo>
                  <a:pt x="7821" y="815563"/>
                </a:lnTo>
                <a:lnTo>
                  <a:pt x="0" y="767079"/>
                </a:lnTo>
                <a:lnTo>
                  <a:pt x="0" y="15341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467" y="33655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spécificité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54508" y="1126236"/>
            <a:ext cx="8568055" cy="3785870"/>
          </a:xfrm>
          <a:custGeom>
            <a:avLst/>
            <a:gdLst/>
            <a:ahLst/>
            <a:cxnLst/>
            <a:rect l="l" t="t" r="r" b="b"/>
            <a:pathLst>
              <a:path w="8568055" h="3785870">
                <a:moveTo>
                  <a:pt x="0" y="3785616"/>
                </a:moveTo>
                <a:lnTo>
                  <a:pt x="8567928" y="3785616"/>
                </a:lnTo>
                <a:lnTo>
                  <a:pt x="8567928" y="0"/>
                </a:lnTo>
                <a:lnTo>
                  <a:pt x="0" y="0"/>
                </a:lnTo>
                <a:lnTo>
                  <a:pt x="0" y="378561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504" y="1133678"/>
            <a:ext cx="8331200" cy="2954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</a:t>
            </a:r>
            <a:r>
              <a:rPr sz="28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ol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sz="28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</a:t>
            </a:r>
            <a:r>
              <a:rPr sz="28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x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ènes</a:t>
            </a:r>
            <a:r>
              <a:rPr sz="28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oli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ôt</a:t>
            </a:r>
            <a:r>
              <a:rPr sz="2400" dirty="0">
                <a:latin typeface="Calibri"/>
                <a:cs typeface="Calibri"/>
              </a:rPr>
              <a:t>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"/>
            </a:pPr>
            <a:endParaRPr sz="235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  <a:tab pos="1343660" algn="l"/>
                <a:tab pos="3213735" algn="l"/>
              </a:tabLst>
            </a:pPr>
            <a:r>
              <a:rPr sz="2800" spc="-5" dirty="0">
                <a:latin typeface="Calibri"/>
                <a:cs typeface="Calibri"/>
              </a:rPr>
              <a:t>Ils </a:t>
            </a:r>
            <a:r>
              <a:rPr sz="2800" spc="-15" dirty="0">
                <a:latin typeface="Calibri"/>
                <a:cs typeface="Calibri"/>
              </a:rPr>
              <a:t>peuvent </a:t>
            </a:r>
            <a:r>
              <a:rPr sz="2800" spc="-20" dirty="0">
                <a:latin typeface="Calibri"/>
                <a:cs typeface="Calibri"/>
              </a:rPr>
              <a:t>être </a:t>
            </a:r>
            <a:r>
              <a:rPr sz="2800" spc="-10" dirty="0">
                <a:latin typeface="Calibri"/>
                <a:cs typeface="Calibri"/>
              </a:rPr>
              <a:t>adaptés </a:t>
            </a:r>
            <a:r>
              <a:rPr sz="2800" dirty="0">
                <a:latin typeface="Calibri"/>
                <a:cs typeface="Calibri"/>
              </a:rPr>
              <a:t>à </a:t>
            </a:r>
            <a:r>
              <a:rPr sz="2800" b="1" spc="5" dirty="0">
                <a:solidFill>
                  <a:srgbClr val="00AF50"/>
                </a:solidFill>
                <a:latin typeface="Calibri"/>
                <a:cs typeface="Calibri"/>
              </a:rPr>
              <a:t>quelques espèces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d’hôtes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donc	leur spécificité est moins </a:t>
            </a:r>
            <a:r>
              <a:rPr sz="2800" spc="-15" dirty="0">
                <a:latin typeface="Calibri"/>
                <a:cs typeface="Calibri"/>
              </a:rPr>
              <a:t>étroite. </a:t>
            </a:r>
            <a:r>
              <a:rPr sz="2800" b="1" dirty="0">
                <a:latin typeface="Calibri"/>
                <a:cs typeface="Calibri"/>
              </a:rPr>
              <a:t>Ex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Diphyllobothrium	</a:t>
            </a:r>
            <a:r>
              <a:rPr sz="2800" b="1" i="1" dirty="0">
                <a:latin typeface="Calibri"/>
                <a:cs typeface="Calibri"/>
              </a:rPr>
              <a:t>latum </a:t>
            </a:r>
            <a:r>
              <a:rPr sz="2800" dirty="0">
                <a:latin typeface="Calibri"/>
                <a:cs typeface="Calibri"/>
              </a:rPr>
              <a:t>, un </a:t>
            </a:r>
            <a:r>
              <a:rPr sz="2800" spc="-5" dirty="0">
                <a:latin typeface="Calibri"/>
                <a:cs typeface="Calibri"/>
              </a:rPr>
              <a:t>ténia qui </a:t>
            </a:r>
            <a:r>
              <a:rPr sz="2800" spc="5" dirty="0">
                <a:latin typeface="Calibri"/>
                <a:cs typeface="Calibri"/>
              </a:rPr>
              <a:t>vit </a:t>
            </a:r>
            <a:r>
              <a:rPr sz="2800" spc="-5" dirty="0">
                <a:latin typeface="Calibri"/>
                <a:cs typeface="Calibri"/>
              </a:rPr>
              <a:t>dans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l’intestin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grêle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l’homme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et</a:t>
            </a:r>
            <a:r>
              <a:rPr sz="2800" b="1" dirty="0">
                <a:latin typeface="Calibri"/>
                <a:cs typeface="Calibri"/>
              </a:rPr>
              <a:t> des </a:t>
            </a:r>
            <a:r>
              <a:rPr sz="2800" b="1" spc="-5" dirty="0">
                <a:latin typeface="Calibri"/>
                <a:cs typeface="Calibri"/>
              </a:rPr>
              <a:t>carnivores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(chien </a:t>
            </a:r>
            <a:r>
              <a:rPr sz="2800" b="1" spc="-10" dirty="0">
                <a:latin typeface="Calibri"/>
                <a:cs typeface="Calibri"/>
              </a:rPr>
              <a:t>et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chat).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07238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804" y="253949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5225669" cy="595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664" y="2121395"/>
            <a:ext cx="3250565" cy="8944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6855" y="3422942"/>
            <a:ext cx="3226181" cy="8669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5797" y="1151966"/>
            <a:ext cx="4674235" cy="293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 marL="2473325" marR="5080" indent="-582930">
              <a:lnSpc>
                <a:spcPts val="10130"/>
              </a:lnSpc>
              <a:spcBef>
                <a:spcPts val="30"/>
              </a:spcBef>
            </a:pPr>
            <a:r>
              <a:rPr sz="3200" b="1" spc="-15" dirty="0">
                <a:solidFill>
                  <a:srgbClr val="375F92"/>
                </a:solidFill>
                <a:latin typeface="Calibri"/>
                <a:cs typeface="Calibri"/>
              </a:rPr>
              <a:t>Comme</a:t>
            </a:r>
            <a:r>
              <a:rPr sz="3200" b="1" spc="-20" dirty="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375F92"/>
                </a:solidFill>
                <a:latin typeface="Calibri"/>
                <a:cs typeface="Calibri"/>
              </a:rPr>
              <a:t>sa</a:t>
            </a:r>
            <a:r>
              <a:rPr sz="3200" b="1" dirty="0">
                <a:solidFill>
                  <a:srgbClr val="375F92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375F92"/>
                </a:solidFill>
                <a:latin typeface="Calibri"/>
                <a:cs typeface="Calibri"/>
              </a:rPr>
              <a:t>isme  </a:t>
            </a:r>
            <a:r>
              <a:rPr sz="3200" b="1" spc="-15" dirty="0">
                <a:solidFill>
                  <a:srgbClr val="375F92"/>
                </a:solidFill>
                <a:latin typeface="Calibri"/>
                <a:cs typeface="Calibri"/>
              </a:rPr>
              <a:t>Symbiose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6855" y="4849367"/>
            <a:ext cx="3226181" cy="8700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55366" y="5007686"/>
            <a:ext cx="16751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Prédation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6"/>
                </a:moveTo>
                <a:lnTo>
                  <a:pt x="7821" y="104932"/>
                </a:lnTo>
                <a:lnTo>
                  <a:pt x="29600" y="62819"/>
                </a:lnTo>
                <a:lnTo>
                  <a:pt x="62811" y="29606"/>
                </a:lnTo>
                <a:lnTo>
                  <a:pt x="104925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6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6"/>
                </a:lnTo>
                <a:lnTo>
                  <a:pt x="153416" y="920496"/>
                </a:lnTo>
                <a:lnTo>
                  <a:pt x="104925" y="912672"/>
                </a:lnTo>
                <a:lnTo>
                  <a:pt x="62811" y="890889"/>
                </a:lnTo>
                <a:lnTo>
                  <a:pt x="29600" y="857676"/>
                </a:lnTo>
                <a:lnTo>
                  <a:pt x="7821" y="815563"/>
                </a:lnTo>
                <a:lnTo>
                  <a:pt x="0" y="767079"/>
                </a:lnTo>
                <a:lnTo>
                  <a:pt x="0" y="15341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467" y="33655"/>
            <a:ext cx="3174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la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spécificité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54508" y="1126236"/>
            <a:ext cx="8568055" cy="3108960"/>
          </a:xfrm>
          <a:custGeom>
            <a:avLst/>
            <a:gdLst/>
            <a:ahLst/>
            <a:cxnLst/>
            <a:rect l="l" t="t" r="r" b="b"/>
            <a:pathLst>
              <a:path w="8568055" h="3108960">
                <a:moveTo>
                  <a:pt x="0" y="3108960"/>
                </a:moveTo>
                <a:lnTo>
                  <a:pt x="8567928" y="3108960"/>
                </a:lnTo>
                <a:lnTo>
                  <a:pt x="8567928" y="0"/>
                </a:lnTo>
                <a:lnTo>
                  <a:pt x="0" y="0"/>
                </a:lnTo>
                <a:lnTo>
                  <a:pt x="0" y="310896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504" y="1133678"/>
            <a:ext cx="823277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469265" algn="l"/>
                <a:tab pos="469900" algn="l"/>
                <a:tab pos="3549015" algn="l"/>
              </a:tabLst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</a:t>
            </a: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euryxènes	(polyxènes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grec,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eurys</a:t>
            </a:r>
            <a:r>
              <a:rPr sz="2400" dirty="0">
                <a:latin typeface="Calibri"/>
                <a:cs typeface="Calibri"/>
              </a:rPr>
              <a:t> 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 </a:t>
            </a:r>
            <a:r>
              <a:rPr sz="2800" spc="-10" dirty="0">
                <a:latin typeface="Calibri"/>
                <a:cs typeface="Calibri"/>
              </a:rPr>
              <a:t>sont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parasites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ubiquistes</a:t>
            </a:r>
            <a:r>
              <a:rPr sz="2800" spc="-5" dirty="0">
                <a:latin typeface="Calibri"/>
                <a:cs typeface="Calibri"/>
              </a:rPr>
              <a:t>, qui </a:t>
            </a:r>
            <a:r>
              <a:rPr sz="2800" spc="-10" dirty="0">
                <a:latin typeface="Calibri"/>
                <a:cs typeface="Calibri"/>
              </a:rPr>
              <a:t>peuvent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développer </a:t>
            </a:r>
            <a:r>
              <a:rPr sz="2800" spc="-15" dirty="0">
                <a:latin typeface="Calibri"/>
                <a:cs typeface="Calibri"/>
              </a:rPr>
              <a:t>chez </a:t>
            </a:r>
            <a:r>
              <a:rPr sz="2800" spc="-5" dirty="0">
                <a:latin typeface="Calibri"/>
                <a:cs typeface="Calibri"/>
              </a:rPr>
              <a:t>une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grandes variété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d’hôtes </a:t>
            </a:r>
            <a:r>
              <a:rPr sz="2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définitifs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appartenant</a:t>
            </a:r>
            <a:r>
              <a:rPr sz="2800" spc="5" dirty="0">
                <a:latin typeface="Calibri"/>
                <a:cs typeface="Calibri"/>
              </a:rPr>
              <a:t> à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familles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différentes.</a:t>
            </a:r>
            <a:endParaRPr sz="2800">
              <a:latin typeface="Calibri"/>
              <a:cs typeface="Calibri"/>
            </a:endParaRPr>
          </a:p>
          <a:p>
            <a:pPr marL="469900" marR="29972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Ex. </a:t>
            </a:r>
            <a:r>
              <a:rPr sz="2800" b="1" spc="-5" dirty="0">
                <a:latin typeface="Calibri"/>
                <a:cs typeface="Calibri"/>
              </a:rPr>
              <a:t>Les </a:t>
            </a:r>
            <a:r>
              <a:rPr sz="2800" b="1" spc="5" dirty="0">
                <a:latin typeface="Calibri"/>
                <a:cs typeface="Calibri"/>
              </a:rPr>
              <a:t>tiques</a:t>
            </a:r>
            <a:r>
              <a:rPr sz="2800" spc="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qui </a:t>
            </a:r>
            <a:r>
              <a:rPr sz="2800" spc="-10" dirty="0">
                <a:latin typeface="Calibri"/>
                <a:cs typeface="Calibri"/>
              </a:rPr>
              <a:t>peuvent </a:t>
            </a:r>
            <a:r>
              <a:rPr sz="2800" dirty="0">
                <a:latin typeface="Calibri"/>
                <a:cs typeface="Calibri"/>
              </a:rPr>
              <a:t>se nourrir sur </a:t>
            </a:r>
            <a:r>
              <a:rPr sz="2800" b="1" dirty="0">
                <a:latin typeface="Calibri"/>
                <a:cs typeface="Calibri"/>
              </a:rPr>
              <a:t>n’importe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quel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animal,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reptile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oiseaux,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mammifères.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1"/>
            <a:ext cx="4596765" cy="923925"/>
          </a:xfrm>
          <a:custGeom>
            <a:avLst/>
            <a:gdLst/>
            <a:ahLst/>
            <a:cxnLst/>
            <a:rect l="l" t="t" r="r" b="b"/>
            <a:pathLst>
              <a:path w="4596765" h="923925">
                <a:moveTo>
                  <a:pt x="0" y="96889"/>
                </a:moveTo>
                <a:lnTo>
                  <a:pt x="17506" y="63038"/>
                </a:lnTo>
                <a:lnTo>
                  <a:pt x="50826" y="29711"/>
                </a:lnTo>
                <a:lnTo>
                  <a:pt x="93080" y="7851"/>
                </a:lnTo>
                <a:lnTo>
                  <a:pt x="141732" y="0"/>
                </a:lnTo>
                <a:lnTo>
                  <a:pt x="4442460" y="0"/>
                </a:lnTo>
                <a:lnTo>
                  <a:pt x="4491093" y="7851"/>
                </a:lnTo>
                <a:lnTo>
                  <a:pt x="4533345" y="29711"/>
                </a:lnTo>
                <a:lnTo>
                  <a:pt x="4566672" y="63038"/>
                </a:lnTo>
                <a:lnTo>
                  <a:pt x="4588532" y="105290"/>
                </a:lnTo>
                <a:lnTo>
                  <a:pt x="4596384" y="153924"/>
                </a:lnTo>
                <a:lnTo>
                  <a:pt x="4596384" y="769619"/>
                </a:lnTo>
                <a:lnTo>
                  <a:pt x="4588532" y="818253"/>
                </a:lnTo>
                <a:lnTo>
                  <a:pt x="4566672" y="860505"/>
                </a:lnTo>
                <a:lnTo>
                  <a:pt x="4533345" y="893832"/>
                </a:lnTo>
                <a:lnTo>
                  <a:pt x="4491093" y="915692"/>
                </a:lnTo>
                <a:lnTo>
                  <a:pt x="4442460" y="923543"/>
                </a:lnTo>
                <a:lnTo>
                  <a:pt x="141732" y="923543"/>
                </a:lnTo>
                <a:lnTo>
                  <a:pt x="93080" y="915692"/>
                </a:lnTo>
                <a:lnTo>
                  <a:pt x="50826" y="893832"/>
                </a:lnTo>
                <a:lnTo>
                  <a:pt x="17506" y="860505"/>
                </a:lnTo>
                <a:lnTo>
                  <a:pt x="0" y="826654"/>
                </a:lnTo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757" y="10413"/>
            <a:ext cx="398652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7480" marR="5080" indent="-1415415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cycle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évolutif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084" y="1626107"/>
            <a:ext cx="8498205" cy="2676525"/>
          </a:xfrm>
          <a:custGeom>
            <a:avLst/>
            <a:gdLst/>
            <a:ahLst/>
            <a:cxnLst/>
            <a:rect l="l" t="t" r="r" b="b"/>
            <a:pathLst>
              <a:path w="8498205" h="2676525">
                <a:moveTo>
                  <a:pt x="0" y="2676144"/>
                </a:moveTo>
                <a:lnTo>
                  <a:pt x="8497824" y="2676144"/>
                </a:lnTo>
                <a:lnTo>
                  <a:pt x="8497824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4611" y="982980"/>
            <a:ext cx="4846320" cy="58547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Définition du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évolutif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4501870"/>
            <a:ext cx="8069453" cy="17631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8300" y="1632915"/>
            <a:ext cx="8238490" cy="40043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1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C’est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processus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biologique</a:t>
            </a:r>
            <a:r>
              <a:rPr sz="2800" spc="-5" dirty="0">
                <a:latin typeface="Calibri"/>
                <a:cs typeface="Calibri"/>
              </a:rPr>
              <a:t>, suivi par un </a:t>
            </a:r>
            <a:r>
              <a:rPr sz="2800" spc="-10" dirty="0">
                <a:latin typeface="Calibri"/>
                <a:cs typeface="Calibri"/>
              </a:rPr>
              <a:t>parasite, </a:t>
            </a:r>
            <a:r>
              <a:rPr sz="2800" spc="-5" dirty="0">
                <a:latin typeface="Calibri"/>
                <a:cs typeface="Calibri"/>
              </a:rPr>
              <a:t> depuis </a:t>
            </a:r>
            <a:r>
              <a:rPr sz="2800" dirty="0">
                <a:latin typeface="Calibri"/>
                <a:cs typeface="Calibri"/>
              </a:rPr>
              <a:t>sa </a:t>
            </a:r>
            <a:r>
              <a:rPr sz="2800" b="1" spc="5" dirty="0">
                <a:latin typeface="Calibri"/>
                <a:cs typeface="Calibri"/>
              </a:rPr>
              <a:t>naissance</a:t>
            </a:r>
            <a:r>
              <a:rPr sz="2800" spc="5" dirty="0">
                <a:latin typeface="Calibri"/>
                <a:cs typeface="Calibri"/>
              </a:rPr>
              <a:t>, </a:t>
            </a:r>
            <a:r>
              <a:rPr sz="2800" spc="-35" dirty="0">
                <a:latin typeface="Calibri"/>
                <a:cs typeface="Calibri"/>
              </a:rPr>
              <a:t>jusqu’à </a:t>
            </a:r>
            <a:r>
              <a:rPr sz="2800" dirty="0">
                <a:latin typeface="Calibri"/>
                <a:cs typeface="Calibri"/>
              </a:rPr>
              <a:t>sa </a:t>
            </a:r>
            <a:r>
              <a:rPr sz="2800" b="1" dirty="0">
                <a:latin typeface="Calibri"/>
                <a:cs typeface="Calibri"/>
              </a:rPr>
              <a:t>maturité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20" dirty="0">
                <a:latin typeface="Calibri"/>
                <a:cs typeface="Calibri"/>
              </a:rPr>
              <a:t>cours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duquel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spc="-10" dirty="0">
                <a:latin typeface="Calibri"/>
                <a:cs typeface="Calibri"/>
              </a:rPr>
              <a:t>plusieurs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états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morphologiques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biologiques</a:t>
            </a:r>
            <a:endParaRPr sz="2800">
              <a:latin typeface="Calibri"/>
              <a:cs typeface="Calibri"/>
            </a:endParaRPr>
          </a:p>
          <a:p>
            <a:pPr marL="469900" marR="69088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évolutif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s’accomplit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plusieurs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hôtes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selon</a:t>
            </a:r>
            <a:r>
              <a:rPr sz="2800" spc="-20" dirty="0">
                <a:latin typeface="Calibri"/>
                <a:cs typeface="Calibri"/>
              </a:rPr>
              <a:t> différentes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modalités.</a:t>
            </a:r>
            <a:endParaRPr sz="2800">
              <a:latin typeface="Calibri"/>
              <a:cs typeface="Calibri"/>
            </a:endParaRPr>
          </a:p>
          <a:p>
            <a:pPr marL="615315" indent="-574040">
              <a:lnSpc>
                <a:spcPct val="100000"/>
              </a:lnSpc>
              <a:spcBef>
                <a:spcPts val="2510"/>
              </a:spcBef>
              <a:buFont typeface="Wingdings"/>
              <a:buChar char=""/>
              <a:tabLst>
                <a:tab pos="615315" algn="l"/>
                <a:tab pos="615950" algn="l"/>
              </a:tabLst>
            </a:pPr>
            <a:r>
              <a:rPr sz="3600" b="1" spc="-5" dirty="0">
                <a:latin typeface="Calibri"/>
                <a:cs typeface="Calibri"/>
              </a:rPr>
              <a:t>Les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parasites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à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cycle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monoxène</a:t>
            </a:r>
            <a:endParaRPr sz="3600">
              <a:latin typeface="Calibri"/>
              <a:cs typeface="Calibri"/>
            </a:endParaRPr>
          </a:p>
          <a:p>
            <a:pPr marL="615315" indent="-574040">
              <a:lnSpc>
                <a:spcPct val="100000"/>
              </a:lnSpc>
              <a:buFont typeface="Wingdings"/>
              <a:buChar char=""/>
              <a:tabLst>
                <a:tab pos="615315" algn="l"/>
                <a:tab pos="615950" algn="l"/>
              </a:tabLst>
            </a:pPr>
            <a:r>
              <a:rPr sz="3600" b="1" spc="-5" dirty="0">
                <a:latin typeface="Calibri"/>
                <a:cs typeface="Calibri"/>
              </a:rPr>
              <a:t>Les </a:t>
            </a:r>
            <a:r>
              <a:rPr sz="3600" b="1" spc="-15" dirty="0">
                <a:latin typeface="Calibri"/>
                <a:cs typeface="Calibri"/>
              </a:rPr>
              <a:t>parasites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à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cycle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hétéroxène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1"/>
            <a:ext cx="4596765" cy="923925"/>
          </a:xfrm>
          <a:custGeom>
            <a:avLst/>
            <a:gdLst/>
            <a:ahLst/>
            <a:cxnLst/>
            <a:rect l="l" t="t" r="r" b="b"/>
            <a:pathLst>
              <a:path w="4596765" h="923925">
                <a:moveTo>
                  <a:pt x="0" y="96889"/>
                </a:moveTo>
                <a:lnTo>
                  <a:pt x="17506" y="63038"/>
                </a:lnTo>
                <a:lnTo>
                  <a:pt x="50826" y="29711"/>
                </a:lnTo>
                <a:lnTo>
                  <a:pt x="93080" y="7851"/>
                </a:lnTo>
                <a:lnTo>
                  <a:pt x="141732" y="0"/>
                </a:lnTo>
                <a:lnTo>
                  <a:pt x="4442460" y="0"/>
                </a:lnTo>
                <a:lnTo>
                  <a:pt x="4491093" y="7851"/>
                </a:lnTo>
                <a:lnTo>
                  <a:pt x="4533345" y="29711"/>
                </a:lnTo>
                <a:lnTo>
                  <a:pt x="4566672" y="63038"/>
                </a:lnTo>
                <a:lnTo>
                  <a:pt x="4588532" y="105290"/>
                </a:lnTo>
                <a:lnTo>
                  <a:pt x="4596384" y="153924"/>
                </a:lnTo>
                <a:lnTo>
                  <a:pt x="4596384" y="769619"/>
                </a:lnTo>
                <a:lnTo>
                  <a:pt x="4588532" y="818253"/>
                </a:lnTo>
                <a:lnTo>
                  <a:pt x="4566672" y="860505"/>
                </a:lnTo>
                <a:lnTo>
                  <a:pt x="4533345" y="893832"/>
                </a:lnTo>
                <a:lnTo>
                  <a:pt x="4491093" y="915692"/>
                </a:lnTo>
                <a:lnTo>
                  <a:pt x="4442460" y="923543"/>
                </a:lnTo>
                <a:lnTo>
                  <a:pt x="141732" y="923543"/>
                </a:lnTo>
                <a:lnTo>
                  <a:pt x="93080" y="915692"/>
                </a:lnTo>
                <a:lnTo>
                  <a:pt x="50826" y="893832"/>
                </a:lnTo>
                <a:lnTo>
                  <a:pt x="17506" y="860505"/>
                </a:lnTo>
                <a:lnTo>
                  <a:pt x="0" y="826654"/>
                </a:lnTo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757" y="10413"/>
            <a:ext cx="398652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7480" marR="5080" indent="-1415415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cycle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évolutif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763" y="1342644"/>
            <a:ext cx="8135620" cy="3322320"/>
          </a:xfrm>
          <a:custGeom>
            <a:avLst/>
            <a:gdLst/>
            <a:ahLst/>
            <a:cxnLst/>
            <a:rect l="l" t="t" r="r" b="b"/>
            <a:pathLst>
              <a:path w="8135620" h="3322320">
                <a:moveTo>
                  <a:pt x="0" y="3322320"/>
                </a:moveTo>
                <a:lnTo>
                  <a:pt x="8135111" y="3322320"/>
                </a:lnTo>
                <a:lnTo>
                  <a:pt x="8135111" y="0"/>
                </a:lnTo>
                <a:lnTo>
                  <a:pt x="0" y="0"/>
                </a:lnTo>
                <a:lnTo>
                  <a:pt x="0" y="332232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1349705"/>
            <a:ext cx="7216140" cy="3228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</a:t>
            </a:r>
            <a:r>
              <a:rPr sz="28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</a:t>
            </a:r>
            <a:r>
              <a:rPr sz="28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cycle</a:t>
            </a:r>
            <a:r>
              <a:rPr sz="28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monoxène</a:t>
            </a:r>
            <a:r>
              <a:rPr sz="28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seul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xénos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hôte)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ts val="3325"/>
              </a:lnSpc>
              <a:spcBef>
                <a:spcPts val="216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Cycle </a:t>
            </a:r>
            <a:r>
              <a:rPr sz="2800" b="1" dirty="0">
                <a:latin typeface="Calibri"/>
                <a:cs typeface="Calibri"/>
              </a:rPr>
              <a:t>à un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seul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hôte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hôte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00AF50"/>
                </a:solidFill>
                <a:latin typeface="Calibri"/>
                <a:cs typeface="Calibri"/>
              </a:rPr>
              <a:t>définitif),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soit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4765"/>
              </a:lnSpc>
              <a:buFont typeface="Wingdings"/>
              <a:buChar char=""/>
              <a:tabLst>
                <a:tab pos="469900" algn="l"/>
                <a:tab pos="470534" algn="l"/>
                <a:tab pos="3973195" algn="l"/>
                <a:tab pos="4421505" algn="l"/>
              </a:tabLst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800" b="1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monoxène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direct	</a:t>
            </a:r>
            <a:r>
              <a:rPr sz="4000" spc="5" dirty="0">
                <a:latin typeface="Calibri"/>
                <a:cs typeface="Calibri"/>
              </a:rPr>
              <a:t>=	</a:t>
            </a:r>
            <a:r>
              <a:rPr sz="2800" spc="-5" dirty="0">
                <a:latin typeface="Calibri"/>
                <a:cs typeface="Calibri"/>
              </a:rPr>
              <a:t>sans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migration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ts val="3325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endogène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larves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infestantes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l’hôte.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4765"/>
              </a:lnSpc>
              <a:buFont typeface="Wingdings"/>
              <a:buChar char=""/>
              <a:tabLst>
                <a:tab pos="469900" algn="l"/>
                <a:tab pos="470534" algn="l"/>
                <a:tab pos="4781550" algn="l"/>
                <a:tab pos="5229225" algn="l"/>
              </a:tabLst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800" b="1" spc="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monoxène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semi-direct	</a:t>
            </a:r>
            <a:r>
              <a:rPr sz="4000" spc="5" dirty="0">
                <a:latin typeface="Calibri"/>
                <a:cs typeface="Calibri"/>
              </a:rPr>
              <a:t>=	</a:t>
            </a:r>
            <a:r>
              <a:rPr sz="2800" spc="-10" dirty="0">
                <a:latin typeface="Calibri"/>
                <a:cs typeface="Calibri"/>
              </a:rPr>
              <a:t>migration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larves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infestantes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l’hôte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07238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804" y="253949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993686"/>
            <a:ext cx="6655181" cy="5926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1850097"/>
            <a:ext cx="5225669" cy="4708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286000" y="2429255"/>
            <a:ext cx="3929379" cy="1286510"/>
          </a:xfrm>
          <a:custGeom>
            <a:avLst/>
            <a:gdLst/>
            <a:ahLst/>
            <a:cxnLst/>
            <a:rect l="l" t="t" r="r" b="b"/>
            <a:pathLst>
              <a:path w="3929379" h="1286510">
                <a:moveTo>
                  <a:pt x="0" y="643128"/>
                </a:moveTo>
                <a:lnTo>
                  <a:pt x="4725" y="598163"/>
                </a:lnTo>
                <a:lnTo>
                  <a:pt x="18694" y="554032"/>
                </a:lnTo>
                <a:lnTo>
                  <a:pt x="41596" y="510836"/>
                </a:lnTo>
                <a:lnTo>
                  <a:pt x="73117" y="468677"/>
                </a:lnTo>
                <a:lnTo>
                  <a:pt x="112948" y="427658"/>
                </a:lnTo>
                <a:lnTo>
                  <a:pt x="160775" y="387880"/>
                </a:lnTo>
                <a:lnTo>
                  <a:pt x="216288" y="349445"/>
                </a:lnTo>
                <a:lnTo>
                  <a:pt x="279175" y="312455"/>
                </a:lnTo>
                <a:lnTo>
                  <a:pt x="313287" y="294534"/>
                </a:lnTo>
                <a:lnTo>
                  <a:pt x="349125" y="277013"/>
                </a:lnTo>
                <a:lnTo>
                  <a:pt x="386650" y="259904"/>
                </a:lnTo>
                <a:lnTo>
                  <a:pt x="425825" y="243219"/>
                </a:lnTo>
                <a:lnTo>
                  <a:pt x="466609" y="226973"/>
                </a:lnTo>
                <a:lnTo>
                  <a:pt x="508964" y="211177"/>
                </a:lnTo>
                <a:lnTo>
                  <a:pt x="552851" y="195845"/>
                </a:lnTo>
                <a:lnTo>
                  <a:pt x="598231" y="180988"/>
                </a:lnTo>
                <a:lnTo>
                  <a:pt x="645065" y="166621"/>
                </a:lnTo>
                <a:lnTo>
                  <a:pt x="693314" y="152755"/>
                </a:lnTo>
                <a:lnTo>
                  <a:pt x="742939" y="139403"/>
                </a:lnTo>
                <a:lnTo>
                  <a:pt x="793901" y="126578"/>
                </a:lnTo>
                <a:lnTo>
                  <a:pt x="846162" y="114293"/>
                </a:lnTo>
                <a:lnTo>
                  <a:pt x="899681" y="102561"/>
                </a:lnTo>
                <a:lnTo>
                  <a:pt x="954421" y="91393"/>
                </a:lnTo>
                <a:lnTo>
                  <a:pt x="1010343" y="80804"/>
                </a:lnTo>
                <a:lnTo>
                  <a:pt x="1067406" y="70806"/>
                </a:lnTo>
                <a:lnTo>
                  <a:pt x="1125573" y="61411"/>
                </a:lnTo>
                <a:lnTo>
                  <a:pt x="1184805" y="52632"/>
                </a:lnTo>
                <a:lnTo>
                  <a:pt x="1245062" y="44483"/>
                </a:lnTo>
                <a:lnTo>
                  <a:pt x="1306306" y="36975"/>
                </a:lnTo>
                <a:lnTo>
                  <a:pt x="1368497" y="30122"/>
                </a:lnTo>
                <a:lnTo>
                  <a:pt x="1431597" y="23936"/>
                </a:lnTo>
                <a:lnTo>
                  <a:pt x="1495567" y="18430"/>
                </a:lnTo>
                <a:lnTo>
                  <a:pt x="1560367" y="13617"/>
                </a:lnTo>
                <a:lnTo>
                  <a:pt x="1625959" y="9509"/>
                </a:lnTo>
                <a:lnTo>
                  <a:pt x="1692305" y="6120"/>
                </a:lnTo>
                <a:lnTo>
                  <a:pt x="1759364" y="3461"/>
                </a:lnTo>
                <a:lnTo>
                  <a:pt x="1827098" y="1547"/>
                </a:lnTo>
                <a:lnTo>
                  <a:pt x="1895468" y="388"/>
                </a:lnTo>
                <a:lnTo>
                  <a:pt x="1964436" y="0"/>
                </a:lnTo>
                <a:lnTo>
                  <a:pt x="2033403" y="388"/>
                </a:lnTo>
                <a:lnTo>
                  <a:pt x="2101773" y="1547"/>
                </a:lnTo>
                <a:lnTo>
                  <a:pt x="2169507" y="3461"/>
                </a:lnTo>
                <a:lnTo>
                  <a:pt x="2236566" y="6120"/>
                </a:lnTo>
                <a:lnTo>
                  <a:pt x="2302912" y="9509"/>
                </a:lnTo>
                <a:lnTo>
                  <a:pt x="2368504" y="13617"/>
                </a:lnTo>
                <a:lnTo>
                  <a:pt x="2433304" y="18430"/>
                </a:lnTo>
                <a:lnTo>
                  <a:pt x="2497274" y="23936"/>
                </a:lnTo>
                <a:lnTo>
                  <a:pt x="2560374" y="30122"/>
                </a:lnTo>
                <a:lnTo>
                  <a:pt x="2622565" y="36975"/>
                </a:lnTo>
                <a:lnTo>
                  <a:pt x="2683809" y="44483"/>
                </a:lnTo>
                <a:lnTo>
                  <a:pt x="2744066" y="52632"/>
                </a:lnTo>
                <a:lnTo>
                  <a:pt x="2803298" y="61411"/>
                </a:lnTo>
                <a:lnTo>
                  <a:pt x="2861465" y="70806"/>
                </a:lnTo>
                <a:lnTo>
                  <a:pt x="2918528" y="80804"/>
                </a:lnTo>
                <a:lnTo>
                  <a:pt x="2974450" y="91393"/>
                </a:lnTo>
                <a:lnTo>
                  <a:pt x="3029190" y="102561"/>
                </a:lnTo>
                <a:lnTo>
                  <a:pt x="3082709" y="114293"/>
                </a:lnTo>
                <a:lnTo>
                  <a:pt x="3134970" y="126578"/>
                </a:lnTo>
                <a:lnTo>
                  <a:pt x="3185932" y="139403"/>
                </a:lnTo>
                <a:lnTo>
                  <a:pt x="3235557" y="152755"/>
                </a:lnTo>
                <a:lnTo>
                  <a:pt x="3283806" y="166621"/>
                </a:lnTo>
                <a:lnTo>
                  <a:pt x="3330640" y="180988"/>
                </a:lnTo>
                <a:lnTo>
                  <a:pt x="3376020" y="195845"/>
                </a:lnTo>
                <a:lnTo>
                  <a:pt x="3419907" y="211177"/>
                </a:lnTo>
                <a:lnTo>
                  <a:pt x="3462262" y="226973"/>
                </a:lnTo>
                <a:lnTo>
                  <a:pt x="3503046" y="243219"/>
                </a:lnTo>
                <a:lnTo>
                  <a:pt x="3542221" y="259904"/>
                </a:lnTo>
                <a:lnTo>
                  <a:pt x="3579746" y="277013"/>
                </a:lnTo>
                <a:lnTo>
                  <a:pt x="3615584" y="294534"/>
                </a:lnTo>
                <a:lnTo>
                  <a:pt x="3649696" y="312455"/>
                </a:lnTo>
                <a:lnTo>
                  <a:pt x="3712583" y="349445"/>
                </a:lnTo>
                <a:lnTo>
                  <a:pt x="3768096" y="387880"/>
                </a:lnTo>
                <a:lnTo>
                  <a:pt x="3815923" y="427658"/>
                </a:lnTo>
                <a:lnTo>
                  <a:pt x="3855754" y="468677"/>
                </a:lnTo>
                <a:lnTo>
                  <a:pt x="3887275" y="510836"/>
                </a:lnTo>
                <a:lnTo>
                  <a:pt x="3910177" y="554032"/>
                </a:lnTo>
                <a:lnTo>
                  <a:pt x="3924146" y="598163"/>
                </a:lnTo>
                <a:lnTo>
                  <a:pt x="3928872" y="643128"/>
                </a:lnTo>
                <a:lnTo>
                  <a:pt x="3927684" y="665708"/>
                </a:lnTo>
                <a:lnTo>
                  <a:pt x="3918297" y="710268"/>
                </a:lnTo>
                <a:lnTo>
                  <a:pt x="3899823" y="753944"/>
                </a:lnTo>
                <a:lnTo>
                  <a:pt x="3872573" y="796634"/>
                </a:lnTo>
                <a:lnTo>
                  <a:pt x="3836858" y="838236"/>
                </a:lnTo>
                <a:lnTo>
                  <a:pt x="3792990" y="878648"/>
                </a:lnTo>
                <a:lnTo>
                  <a:pt x="3741281" y="917767"/>
                </a:lnTo>
                <a:lnTo>
                  <a:pt x="3682041" y="955492"/>
                </a:lnTo>
                <a:lnTo>
                  <a:pt x="3615584" y="991721"/>
                </a:lnTo>
                <a:lnTo>
                  <a:pt x="3579746" y="1009242"/>
                </a:lnTo>
                <a:lnTo>
                  <a:pt x="3542221" y="1026351"/>
                </a:lnTo>
                <a:lnTo>
                  <a:pt x="3503046" y="1043036"/>
                </a:lnTo>
                <a:lnTo>
                  <a:pt x="3462262" y="1059282"/>
                </a:lnTo>
                <a:lnTo>
                  <a:pt x="3419907" y="1075078"/>
                </a:lnTo>
                <a:lnTo>
                  <a:pt x="3376020" y="1090410"/>
                </a:lnTo>
                <a:lnTo>
                  <a:pt x="3330640" y="1105267"/>
                </a:lnTo>
                <a:lnTo>
                  <a:pt x="3283806" y="1119634"/>
                </a:lnTo>
                <a:lnTo>
                  <a:pt x="3235557" y="1133500"/>
                </a:lnTo>
                <a:lnTo>
                  <a:pt x="3185932" y="1146852"/>
                </a:lnTo>
                <a:lnTo>
                  <a:pt x="3134970" y="1159677"/>
                </a:lnTo>
                <a:lnTo>
                  <a:pt x="3082709" y="1171962"/>
                </a:lnTo>
                <a:lnTo>
                  <a:pt x="3029190" y="1183694"/>
                </a:lnTo>
                <a:lnTo>
                  <a:pt x="2974450" y="1194862"/>
                </a:lnTo>
                <a:lnTo>
                  <a:pt x="2918528" y="1205451"/>
                </a:lnTo>
                <a:lnTo>
                  <a:pt x="2861465" y="1215449"/>
                </a:lnTo>
                <a:lnTo>
                  <a:pt x="2803298" y="1224844"/>
                </a:lnTo>
                <a:lnTo>
                  <a:pt x="2744066" y="1233623"/>
                </a:lnTo>
                <a:lnTo>
                  <a:pt x="2683809" y="1241772"/>
                </a:lnTo>
                <a:lnTo>
                  <a:pt x="2622565" y="1249280"/>
                </a:lnTo>
                <a:lnTo>
                  <a:pt x="2560374" y="1256133"/>
                </a:lnTo>
                <a:lnTo>
                  <a:pt x="2497274" y="1262319"/>
                </a:lnTo>
                <a:lnTo>
                  <a:pt x="2433304" y="1267825"/>
                </a:lnTo>
                <a:lnTo>
                  <a:pt x="2368504" y="1272638"/>
                </a:lnTo>
                <a:lnTo>
                  <a:pt x="2302912" y="1276746"/>
                </a:lnTo>
                <a:lnTo>
                  <a:pt x="2236566" y="1280135"/>
                </a:lnTo>
                <a:lnTo>
                  <a:pt x="2169507" y="1282794"/>
                </a:lnTo>
                <a:lnTo>
                  <a:pt x="2101773" y="1284708"/>
                </a:lnTo>
                <a:lnTo>
                  <a:pt x="2033403" y="1285867"/>
                </a:lnTo>
                <a:lnTo>
                  <a:pt x="1964436" y="1286256"/>
                </a:lnTo>
                <a:lnTo>
                  <a:pt x="1895468" y="1285867"/>
                </a:lnTo>
                <a:lnTo>
                  <a:pt x="1827098" y="1284708"/>
                </a:lnTo>
                <a:lnTo>
                  <a:pt x="1759364" y="1282794"/>
                </a:lnTo>
                <a:lnTo>
                  <a:pt x="1692305" y="1280135"/>
                </a:lnTo>
                <a:lnTo>
                  <a:pt x="1625959" y="1276746"/>
                </a:lnTo>
                <a:lnTo>
                  <a:pt x="1560367" y="1272638"/>
                </a:lnTo>
                <a:lnTo>
                  <a:pt x="1495567" y="1267825"/>
                </a:lnTo>
                <a:lnTo>
                  <a:pt x="1431597" y="1262319"/>
                </a:lnTo>
                <a:lnTo>
                  <a:pt x="1368497" y="1256133"/>
                </a:lnTo>
                <a:lnTo>
                  <a:pt x="1306306" y="1249280"/>
                </a:lnTo>
                <a:lnTo>
                  <a:pt x="1245062" y="1241772"/>
                </a:lnTo>
                <a:lnTo>
                  <a:pt x="1184805" y="1233623"/>
                </a:lnTo>
                <a:lnTo>
                  <a:pt x="1125573" y="1224844"/>
                </a:lnTo>
                <a:lnTo>
                  <a:pt x="1067406" y="1215449"/>
                </a:lnTo>
                <a:lnTo>
                  <a:pt x="1010343" y="1205451"/>
                </a:lnTo>
                <a:lnTo>
                  <a:pt x="954421" y="1194862"/>
                </a:lnTo>
                <a:lnTo>
                  <a:pt x="899681" y="1183694"/>
                </a:lnTo>
                <a:lnTo>
                  <a:pt x="846162" y="1171962"/>
                </a:lnTo>
                <a:lnTo>
                  <a:pt x="793901" y="1159677"/>
                </a:lnTo>
                <a:lnTo>
                  <a:pt x="742939" y="1146852"/>
                </a:lnTo>
                <a:lnTo>
                  <a:pt x="693314" y="1133500"/>
                </a:lnTo>
                <a:lnTo>
                  <a:pt x="645065" y="1119634"/>
                </a:lnTo>
                <a:lnTo>
                  <a:pt x="598231" y="1105267"/>
                </a:lnTo>
                <a:lnTo>
                  <a:pt x="552851" y="1090410"/>
                </a:lnTo>
                <a:lnTo>
                  <a:pt x="508964" y="1075078"/>
                </a:lnTo>
                <a:lnTo>
                  <a:pt x="466609" y="1059282"/>
                </a:lnTo>
                <a:lnTo>
                  <a:pt x="425825" y="1043036"/>
                </a:lnTo>
                <a:lnTo>
                  <a:pt x="386650" y="1026351"/>
                </a:lnTo>
                <a:lnTo>
                  <a:pt x="349125" y="1009242"/>
                </a:lnTo>
                <a:lnTo>
                  <a:pt x="313287" y="991721"/>
                </a:lnTo>
                <a:lnTo>
                  <a:pt x="279175" y="973800"/>
                </a:lnTo>
                <a:lnTo>
                  <a:pt x="216288" y="936810"/>
                </a:lnTo>
                <a:lnTo>
                  <a:pt x="160775" y="898375"/>
                </a:lnTo>
                <a:lnTo>
                  <a:pt x="112948" y="858597"/>
                </a:lnTo>
                <a:lnTo>
                  <a:pt x="73117" y="817578"/>
                </a:lnTo>
                <a:lnTo>
                  <a:pt x="41596" y="775419"/>
                </a:lnTo>
                <a:lnTo>
                  <a:pt x="18694" y="732223"/>
                </a:lnTo>
                <a:lnTo>
                  <a:pt x="4725" y="688092"/>
                </a:lnTo>
                <a:lnTo>
                  <a:pt x="0" y="643128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205" y="1008964"/>
            <a:ext cx="5262880" cy="225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latin typeface="Calibri"/>
                <a:cs typeface="Calibri"/>
              </a:rPr>
              <a:t>Différents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types </a:t>
            </a:r>
            <a:r>
              <a:rPr sz="3200" b="1" spc="-15" dirty="0">
                <a:latin typeface="Calibri"/>
                <a:cs typeface="Calibri"/>
              </a:rPr>
              <a:t>de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parasitisme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Selon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évolutif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617345">
              <a:lnSpc>
                <a:spcPct val="100000"/>
              </a:lnSpc>
              <a:spcBef>
                <a:spcPts val="2070"/>
              </a:spcBef>
            </a:pPr>
            <a:r>
              <a:rPr sz="2400" b="1" spc="-20" dirty="0">
                <a:latin typeface="Calibri"/>
                <a:cs typeface="Calibri"/>
              </a:rPr>
              <a:t>Parasites</a:t>
            </a:r>
            <a:r>
              <a:rPr sz="2400" b="1" dirty="0">
                <a:latin typeface="Calibri"/>
                <a:cs typeface="Calibri"/>
              </a:rPr>
              <a:t> à</a:t>
            </a:r>
            <a:r>
              <a:rPr sz="2400" b="1" spc="-10" dirty="0">
                <a:latin typeface="Calibri"/>
                <a:cs typeface="Calibri"/>
              </a:rPr>
              <a:t> cycle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monoxène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0779" y="3777869"/>
            <a:ext cx="796290" cy="866775"/>
          </a:xfrm>
          <a:custGeom>
            <a:avLst/>
            <a:gdLst/>
            <a:ahLst/>
            <a:cxnLst/>
            <a:rect l="l" t="t" r="r" b="b"/>
            <a:pathLst>
              <a:path w="796289" h="866775">
                <a:moveTo>
                  <a:pt x="34036" y="738377"/>
                </a:moveTo>
                <a:lnTo>
                  <a:pt x="26796" y="743076"/>
                </a:lnTo>
                <a:lnTo>
                  <a:pt x="25145" y="750442"/>
                </a:lnTo>
                <a:lnTo>
                  <a:pt x="0" y="866520"/>
                </a:lnTo>
                <a:lnTo>
                  <a:pt x="34801" y="855725"/>
                </a:lnTo>
                <a:lnTo>
                  <a:pt x="28447" y="855725"/>
                </a:lnTo>
                <a:lnTo>
                  <a:pt x="8255" y="837183"/>
                </a:lnTo>
                <a:lnTo>
                  <a:pt x="42497" y="799830"/>
                </a:lnTo>
                <a:lnTo>
                  <a:pt x="51943" y="756284"/>
                </a:lnTo>
                <a:lnTo>
                  <a:pt x="53593" y="748918"/>
                </a:lnTo>
                <a:lnTo>
                  <a:pt x="48894" y="741552"/>
                </a:lnTo>
                <a:lnTo>
                  <a:pt x="41528" y="740028"/>
                </a:lnTo>
                <a:lnTo>
                  <a:pt x="34036" y="738377"/>
                </a:lnTo>
                <a:close/>
              </a:path>
              <a:path w="796289" h="866775">
                <a:moveTo>
                  <a:pt x="42497" y="799830"/>
                </a:moveTo>
                <a:lnTo>
                  <a:pt x="8255" y="837183"/>
                </a:lnTo>
                <a:lnTo>
                  <a:pt x="28447" y="855725"/>
                </a:lnTo>
                <a:lnTo>
                  <a:pt x="34269" y="849375"/>
                </a:lnTo>
                <a:lnTo>
                  <a:pt x="31750" y="849375"/>
                </a:lnTo>
                <a:lnTo>
                  <a:pt x="14350" y="833373"/>
                </a:lnTo>
                <a:lnTo>
                  <a:pt x="36725" y="826436"/>
                </a:lnTo>
                <a:lnTo>
                  <a:pt x="42497" y="799830"/>
                </a:lnTo>
                <a:close/>
              </a:path>
              <a:path w="796289" h="866775">
                <a:moveTo>
                  <a:pt x="112521" y="802893"/>
                </a:moveTo>
                <a:lnTo>
                  <a:pt x="62673" y="818391"/>
                </a:lnTo>
                <a:lnTo>
                  <a:pt x="28447" y="855725"/>
                </a:lnTo>
                <a:lnTo>
                  <a:pt x="34801" y="855725"/>
                </a:lnTo>
                <a:lnTo>
                  <a:pt x="113411" y="831341"/>
                </a:lnTo>
                <a:lnTo>
                  <a:pt x="120650" y="829182"/>
                </a:lnTo>
                <a:lnTo>
                  <a:pt x="124713" y="821435"/>
                </a:lnTo>
                <a:lnTo>
                  <a:pt x="120142" y="806957"/>
                </a:lnTo>
                <a:lnTo>
                  <a:pt x="112521" y="802893"/>
                </a:lnTo>
                <a:close/>
              </a:path>
              <a:path w="796289" h="866775">
                <a:moveTo>
                  <a:pt x="36725" y="826436"/>
                </a:moveTo>
                <a:lnTo>
                  <a:pt x="14350" y="833373"/>
                </a:lnTo>
                <a:lnTo>
                  <a:pt x="31750" y="849375"/>
                </a:lnTo>
                <a:lnTo>
                  <a:pt x="36725" y="826436"/>
                </a:lnTo>
                <a:close/>
              </a:path>
              <a:path w="796289" h="866775">
                <a:moveTo>
                  <a:pt x="62673" y="818391"/>
                </a:moveTo>
                <a:lnTo>
                  <a:pt x="36725" y="826436"/>
                </a:lnTo>
                <a:lnTo>
                  <a:pt x="31750" y="849375"/>
                </a:lnTo>
                <a:lnTo>
                  <a:pt x="34269" y="849375"/>
                </a:lnTo>
                <a:lnTo>
                  <a:pt x="62673" y="818391"/>
                </a:lnTo>
                <a:close/>
              </a:path>
              <a:path w="796289" h="866775">
                <a:moveTo>
                  <a:pt x="775715" y="0"/>
                </a:moveTo>
                <a:lnTo>
                  <a:pt x="42497" y="799830"/>
                </a:lnTo>
                <a:lnTo>
                  <a:pt x="36725" y="826436"/>
                </a:lnTo>
                <a:lnTo>
                  <a:pt x="62673" y="818391"/>
                </a:lnTo>
                <a:lnTo>
                  <a:pt x="795908" y="18541"/>
                </a:lnTo>
                <a:lnTo>
                  <a:pt x="77571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3231" y="4785359"/>
            <a:ext cx="3066415" cy="1503045"/>
          </a:xfrm>
          <a:custGeom>
            <a:avLst/>
            <a:gdLst/>
            <a:ahLst/>
            <a:cxnLst/>
            <a:rect l="l" t="t" r="r" b="b"/>
            <a:pathLst>
              <a:path w="3066415" h="1503045">
                <a:moveTo>
                  <a:pt x="0" y="751331"/>
                </a:moveTo>
                <a:lnTo>
                  <a:pt x="5082" y="689716"/>
                </a:lnTo>
                <a:lnTo>
                  <a:pt x="20066" y="629471"/>
                </a:lnTo>
                <a:lnTo>
                  <a:pt x="44558" y="570791"/>
                </a:lnTo>
                <a:lnTo>
                  <a:pt x="78162" y="513868"/>
                </a:lnTo>
                <a:lnTo>
                  <a:pt x="120485" y="458896"/>
                </a:lnTo>
                <a:lnTo>
                  <a:pt x="171131" y="406069"/>
                </a:lnTo>
                <a:lnTo>
                  <a:pt x="199451" y="380520"/>
                </a:lnTo>
                <a:lnTo>
                  <a:pt x="229705" y="355580"/>
                </a:lnTo>
                <a:lnTo>
                  <a:pt x="261842" y="331272"/>
                </a:lnTo>
                <a:lnTo>
                  <a:pt x="295814" y="307622"/>
                </a:lnTo>
                <a:lnTo>
                  <a:pt x="331570" y="284653"/>
                </a:lnTo>
                <a:lnTo>
                  <a:pt x="369062" y="262389"/>
                </a:lnTo>
                <a:lnTo>
                  <a:pt x="408241" y="240855"/>
                </a:lnTo>
                <a:lnTo>
                  <a:pt x="449056" y="220075"/>
                </a:lnTo>
                <a:lnTo>
                  <a:pt x="491458" y="200072"/>
                </a:lnTo>
                <a:lnTo>
                  <a:pt x="535399" y="180872"/>
                </a:lnTo>
                <a:lnTo>
                  <a:pt x="580829" y="162498"/>
                </a:lnTo>
                <a:lnTo>
                  <a:pt x="627699" y="144975"/>
                </a:lnTo>
                <a:lnTo>
                  <a:pt x="675958" y="128326"/>
                </a:lnTo>
                <a:lnTo>
                  <a:pt x="725559" y="112576"/>
                </a:lnTo>
                <a:lnTo>
                  <a:pt x="776451" y="97749"/>
                </a:lnTo>
                <a:lnTo>
                  <a:pt x="828586" y="83869"/>
                </a:lnTo>
                <a:lnTo>
                  <a:pt x="881913" y="70961"/>
                </a:lnTo>
                <a:lnTo>
                  <a:pt x="936384" y="59049"/>
                </a:lnTo>
                <a:lnTo>
                  <a:pt x="991950" y="48156"/>
                </a:lnTo>
                <a:lnTo>
                  <a:pt x="1048560" y="38307"/>
                </a:lnTo>
                <a:lnTo>
                  <a:pt x="1106166" y="29526"/>
                </a:lnTo>
                <a:lnTo>
                  <a:pt x="1164719" y="21838"/>
                </a:lnTo>
                <a:lnTo>
                  <a:pt x="1224168" y="15266"/>
                </a:lnTo>
                <a:lnTo>
                  <a:pt x="1284465" y="9834"/>
                </a:lnTo>
                <a:lnTo>
                  <a:pt x="1345561" y="5568"/>
                </a:lnTo>
                <a:lnTo>
                  <a:pt x="1407405" y="2490"/>
                </a:lnTo>
                <a:lnTo>
                  <a:pt x="1469949" y="626"/>
                </a:lnTo>
                <a:lnTo>
                  <a:pt x="1533144" y="0"/>
                </a:lnTo>
                <a:lnTo>
                  <a:pt x="1596338" y="626"/>
                </a:lnTo>
                <a:lnTo>
                  <a:pt x="1658882" y="2490"/>
                </a:lnTo>
                <a:lnTo>
                  <a:pt x="1720726" y="5568"/>
                </a:lnTo>
                <a:lnTo>
                  <a:pt x="1781822" y="9834"/>
                </a:lnTo>
                <a:lnTo>
                  <a:pt x="1842119" y="15266"/>
                </a:lnTo>
                <a:lnTo>
                  <a:pt x="1901568" y="21838"/>
                </a:lnTo>
                <a:lnTo>
                  <a:pt x="1960121" y="29526"/>
                </a:lnTo>
                <a:lnTo>
                  <a:pt x="2017727" y="38307"/>
                </a:lnTo>
                <a:lnTo>
                  <a:pt x="2074337" y="48156"/>
                </a:lnTo>
                <a:lnTo>
                  <a:pt x="2129903" y="59049"/>
                </a:lnTo>
                <a:lnTo>
                  <a:pt x="2184374" y="70961"/>
                </a:lnTo>
                <a:lnTo>
                  <a:pt x="2237701" y="83869"/>
                </a:lnTo>
                <a:lnTo>
                  <a:pt x="2289836" y="97749"/>
                </a:lnTo>
                <a:lnTo>
                  <a:pt x="2340728" y="112576"/>
                </a:lnTo>
                <a:lnTo>
                  <a:pt x="2390329" y="128326"/>
                </a:lnTo>
                <a:lnTo>
                  <a:pt x="2438588" y="144975"/>
                </a:lnTo>
                <a:lnTo>
                  <a:pt x="2485458" y="162498"/>
                </a:lnTo>
                <a:lnTo>
                  <a:pt x="2530888" y="180872"/>
                </a:lnTo>
                <a:lnTo>
                  <a:pt x="2574829" y="200072"/>
                </a:lnTo>
                <a:lnTo>
                  <a:pt x="2617231" y="220075"/>
                </a:lnTo>
                <a:lnTo>
                  <a:pt x="2658046" y="240855"/>
                </a:lnTo>
                <a:lnTo>
                  <a:pt x="2697225" y="262389"/>
                </a:lnTo>
                <a:lnTo>
                  <a:pt x="2734717" y="284653"/>
                </a:lnTo>
                <a:lnTo>
                  <a:pt x="2770473" y="307622"/>
                </a:lnTo>
                <a:lnTo>
                  <a:pt x="2804445" y="331272"/>
                </a:lnTo>
                <a:lnTo>
                  <a:pt x="2836582" y="355580"/>
                </a:lnTo>
                <a:lnTo>
                  <a:pt x="2866836" y="380520"/>
                </a:lnTo>
                <a:lnTo>
                  <a:pt x="2895156" y="406069"/>
                </a:lnTo>
                <a:lnTo>
                  <a:pt x="2945802" y="458896"/>
                </a:lnTo>
                <a:lnTo>
                  <a:pt x="2988125" y="513868"/>
                </a:lnTo>
                <a:lnTo>
                  <a:pt x="3021729" y="570791"/>
                </a:lnTo>
                <a:lnTo>
                  <a:pt x="3046221" y="629471"/>
                </a:lnTo>
                <a:lnTo>
                  <a:pt x="3061205" y="689716"/>
                </a:lnTo>
                <a:lnTo>
                  <a:pt x="3066288" y="751331"/>
                </a:lnTo>
                <a:lnTo>
                  <a:pt x="3065009" y="782301"/>
                </a:lnTo>
                <a:lnTo>
                  <a:pt x="3054926" y="843260"/>
                </a:lnTo>
                <a:lnTo>
                  <a:pt x="3035139" y="902750"/>
                </a:lnTo>
                <a:lnTo>
                  <a:pt x="3006041" y="960579"/>
                </a:lnTo>
                <a:lnTo>
                  <a:pt x="2968028" y="1016552"/>
                </a:lnTo>
                <a:lnTo>
                  <a:pt x="2921495" y="1070477"/>
                </a:lnTo>
                <a:lnTo>
                  <a:pt x="2866836" y="1122160"/>
                </a:lnTo>
                <a:lnTo>
                  <a:pt x="2836582" y="1147100"/>
                </a:lnTo>
                <a:lnTo>
                  <a:pt x="2804445" y="1171407"/>
                </a:lnTo>
                <a:lnTo>
                  <a:pt x="2770473" y="1195058"/>
                </a:lnTo>
                <a:lnTo>
                  <a:pt x="2734717" y="1218026"/>
                </a:lnTo>
                <a:lnTo>
                  <a:pt x="2697225" y="1240289"/>
                </a:lnTo>
                <a:lnTo>
                  <a:pt x="2658046" y="1261823"/>
                </a:lnTo>
                <a:lnTo>
                  <a:pt x="2617231" y="1282603"/>
                </a:lnTo>
                <a:lnTo>
                  <a:pt x="2574829" y="1302604"/>
                </a:lnTo>
                <a:lnTo>
                  <a:pt x="2530888" y="1321804"/>
                </a:lnTo>
                <a:lnTo>
                  <a:pt x="2485458" y="1340177"/>
                </a:lnTo>
                <a:lnTo>
                  <a:pt x="2438588" y="1357699"/>
                </a:lnTo>
                <a:lnTo>
                  <a:pt x="2390329" y="1374347"/>
                </a:lnTo>
                <a:lnTo>
                  <a:pt x="2340728" y="1390096"/>
                </a:lnTo>
                <a:lnTo>
                  <a:pt x="2289836" y="1404922"/>
                </a:lnTo>
                <a:lnTo>
                  <a:pt x="2237701" y="1418801"/>
                </a:lnTo>
                <a:lnTo>
                  <a:pt x="2184374" y="1431708"/>
                </a:lnTo>
                <a:lnTo>
                  <a:pt x="2129903" y="1443620"/>
                </a:lnTo>
                <a:lnTo>
                  <a:pt x="2074337" y="1454512"/>
                </a:lnTo>
                <a:lnTo>
                  <a:pt x="2017727" y="1464360"/>
                </a:lnTo>
                <a:lnTo>
                  <a:pt x="1960121" y="1473140"/>
                </a:lnTo>
                <a:lnTo>
                  <a:pt x="1901568" y="1480828"/>
                </a:lnTo>
                <a:lnTo>
                  <a:pt x="1842119" y="1487399"/>
                </a:lnTo>
                <a:lnTo>
                  <a:pt x="1781822" y="1492830"/>
                </a:lnTo>
                <a:lnTo>
                  <a:pt x="1720726" y="1497096"/>
                </a:lnTo>
                <a:lnTo>
                  <a:pt x="1658882" y="1500173"/>
                </a:lnTo>
                <a:lnTo>
                  <a:pt x="1596338" y="1502037"/>
                </a:lnTo>
                <a:lnTo>
                  <a:pt x="1533144" y="1502664"/>
                </a:lnTo>
                <a:lnTo>
                  <a:pt x="1469949" y="1502037"/>
                </a:lnTo>
                <a:lnTo>
                  <a:pt x="1407405" y="1500173"/>
                </a:lnTo>
                <a:lnTo>
                  <a:pt x="1345561" y="1497096"/>
                </a:lnTo>
                <a:lnTo>
                  <a:pt x="1284465" y="1492830"/>
                </a:lnTo>
                <a:lnTo>
                  <a:pt x="1224168" y="1487399"/>
                </a:lnTo>
                <a:lnTo>
                  <a:pt x="1164719" y="1480828"/>
                </a:lnTo>
                <a:lnTo>
                  <a:pt x="1106166" y="1473140"/>
                </a:lnTo>
                <a:lnTo>
                  <a:pt x="1048560" y="1464360"/>
                </a:lnTo>
                <a:lnTo>
                  <a:pt x="991950" y="1454512"/>
                </a:lnTo>
                <a:lnTo>
                  <a:pt x="936384" y="1443620"/>
                </a:lnTo>
                <a:lnTo>
                  <a:pt x="881913" y="1431708"/>
                </a:lnTo>
                <a:lnTo>
                  <a:pt x="828586" y="1418801"/>
                </a:lnTo>
                <a:lnTo>
                  <a:pt x="776451" y="1404922"/>
                </a:lnTo>
                <a:lnTo>
                  <a:pt x="725559" y="1390096"/>
                </a:lnTo>
                <a:lnTo>
                  <a:pt x="675958" y="1374347"/>
                </a:lnTo>
                <a:lnTo>
                  <a:pt x="627699" y="1357699"/>
                </a:lnTo>
                <a:lnTo>
                  <a:pt x="580829" y="1340177"/>
                </a:lnTo>
                <a:lnTo>
                  <a:pt x="535399" y="1321804"/>
                </a:lnTo>
                <a:lnTo>
                  <a:pt x="491458" y="1302604"/>
                </a:lnTo>
                <a:lnTo>
                  <a:pt x="449056" y="1282603"/>
                </a:lnTo>
                <a:lnTo>
                  <a:pt x="408241" y="1261823"/>
                </a:lnTo>
                <a:lnTo>
                  <a:pt x="369062" y="1240289"/>
                </a:lnTo>
                <a:lnTo>
                  <a:pt x="331570" y="1218026"/>
                </a:lnTo>
                <a:lnTo>
                  <a:pt x="295814" y="1195058"/>
                </a:lnTo>
                <a:lnTo>
                  <a:pt x="261842" y="1171407"/>
                </a:lnTo>
                <a:lnTo>
                  <a:pt x="229705" y="1147100"/>
                </a:lnTo>
                <a:lnTo>
                  <a:pt x="199451" y="1122160"/>
                </a:lnTo>
                <a:lnTo>
                  <a:pt x="171131" y="1096611"/>
                </a:lnTo>
                <a:lnTo>
                  <a:pt x="120485" y="1043783"/>
                </a:lnTo>
                <a:lnTo>
                  <a:pt x="78162" y="988810"/>
                </a:lnTo>
                <a:lnTo>
                  <a:pt x="44558" y="931885"/>
                </a:lnTo>
                <a:lnTo>
                  <a:pt x="20066" y="873201"/>
                </a:lnTo>
                <a:lnTo>
                  <a:pt x="5082" y="812952"/>
                </a:lnTo>
                <a:lnTo>
                  <a:pt x="0" y="751331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5303316"/>
            <a:ext cx="2332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Monoxène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direct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8488" y="4715255"/>
            <a:ext cx="3108960" cy="1499870"/>
          </a:xfrm>
          <a:custGeom>
            <a:avLst/>
            <a:gdLst/>
            <a:ahLst/>
            <a:cxnLst/>
            <a:rect l="l" t="t" r="r" b="b"/>
            <a:pathLst>
              <a:path w="3108959" h="1499870">
                <a:moveTo>
                  <a:pt x="0" y="749808"/>
                </a:moveTo>
                <a:lnTo>
                  <a:pt x="5153" y="688306"/>
                </a:lnTo>
                <a:lnTo>
                  <a:pt x="20345" y="628175"/>
                </a:lnTo>
                <a:lnTo>
                  <a:pt x="45177" y="569607"/>
                </a:lnTo>
                <a:lnTo>
                  <a:pt x="79247" y="512795"/>
                </a:lnTo>
                <a:lnTo>
                  <a:pt x="122158" y="457932"/>
                </a:lnTo>
                <a:lnTo>
                  <a:pt x="173507" y="405210"/>
                </a:lnTo>
                <a:lnTo>
                  <a:pt x="202221" y="379713"/>
                </a:lnTo>
                <a:lnTo>
                  <a:pt x="232895" y="354823"/>
                </a:lnTo>
                <a:lnTo>
                  <a:pt x="265479" y="330565"/>
                </a:lnTo>
                <a:lnTo>
                  <a:pt x="299923" y="306964"/>
                </a:lnTo>
                <a:lnTo>
                  <a:pt x="336176" y="284042"/>
                </a:lnTo>
                <a:lnTo>
                  <a:pt x="374189" y="261824"/>
                </a:lnTo>
                <a:lnTo>
                  <a:pt x="413912" y="240335"/>
                </a:lnTo>
                <a:lnTo>
                  <a:pt x="455295" y="219598"/>
                </a:lnTo>
                <a:lnTo>
                  <a:pt x="498287" y="199638"/>
                </a:lnTo>
                <a:lnTo>
                  <a:pt x="542839" y="180478"/>
                </a:lnTo>
                <a:lnTo>
                  <a:pt x="588900" y="162144"/>
                </a:lnTo>
                <a:lnTo>
                  <a:pt x="636422" y="144658"/>
                </a:lnTo>
                <a:lnTo>
                  <a:pt x="685353" y="128045"/>
                </a:lnTo>
                <a:lnTo>
                  <a:pt x="735644" y="112329"/>
                </a:lnTo>
                <a:lnTo>
                  <a:pt x="787244" y="97534"/>
                </a:lnTo>
                <a:lnTo>
                  <a:pt x="840105" y="83684"/>
                </a:lnTo>
                <a:lnTo>
                  <a:pt x="894174" y="70804"/>
                </a:lnTo>
                <a:lnTo>
                  <a:pt x="949404" y="58918"/>
                </a:lnTo>
                <a:lnTo>
                  <a:pt x="1005743" y="48049"/>
                </a:lnTo>
                <a:lnTo>
                  <a:pt x="1063142" y="38221"/>
                </a:lnTo>
                <a:lnTo>
                  <a:pt x="1121550" y="29460"/>
                </a:lnTo>
                <a:lnTo>
                  <a:pt x="1180919" y="21789"/>
                </a:lnTo>
                <a:lnTo>
                  <a:pt x="1241196" y="15231"/>
                </a:lnTo>
                <a:lnTo>
                  <a:pt x="1302334" y="9812"/>
                </a:lnTo>
                <a:lnTo>
                  <a:pt x="1364281" y="5555"/>
                </a:lnTo>
                <a:lnTo>
                  <a:pt x="1426987" y="2485"/>
                </a:lnTo>
                <a:lnTo>
                  <a:pt x="1490404" y="625"/>
                </a:lnTo>
                <a:lnTo>
                  <a:pt x="1554480" y="0"/>
                </a:lnTo>
                <a:lnTo>
                  <a:pt x="1618555" y="625"/>
                </a:lnTo>
                <a:lnTo>
                  <a:pt x="1681972" y="2485"/>
                </a:lnTo>
                <a:lnTo>
                  <a:pt x="1744678" y="5555"/>
                </a:lnTo>
                <a:lnTo>
                  <a:pt x="1806625" y="9812"/>
                </a:lnTo>
                <a:lnTo>
                  <a:pt x="1867763" y="15231"/>
                </a:lnTo>
                <a:lnTo>
                  <a:pt x="1928040" y="21789"/>
                </a:lnTo>
                <a:lnTo>
                  <a:pt x="1987409" y="29460"/>
                </a:lnTo>
                <a:lnTo>
                  <a:pt x="2045817" y="38221"/>
                </a:lnTo>
                <a:lnTo>
                  <a:pt x="2103216" y="48049"/>
                </a:lnTo>
                <a:lnTo>
                  <a:pt x="2159555" y="58918"/>
                </a:lnTo>
                <a:lnTo>
                  <a:pt x="2214785" y="70804"/>
                </a:lnTo>
                <a:lnTo>
                  <a:pt x="2268855" y="83684"/>
                </a:lnTo>
                <a:lnTo>
                  <a:pt x="2321715" y="97534"/>
                </a:lnTo>
                <a:lnTo>
                  <a:pt x="2373315" y="112329"/>
                </a:lnTo>
                <a:lnTo>
                  <a:pt x="2423606" y="128045"/>
                </a:lnTo>
                <a:lnTo>
                  <a:pt x="2472537" y="144658"/>
                </a:lnTo>
                <a:lnTo>
                  <a:pt x="2520059" y="162144"/>
                </a:lnTo>
                <a:lnTo>
                  <a:pt x="2566120" y="180478"/>
                </a:lnTo>
                <a:lnTo>
                  <a:pt x="2610672" y="199638"/>
                </a:lnTo>
                <a:lnTo>
                  <a:pt x="2653665" y="219598"/>
                </a:lnTo>
                <a:lnTo>
                  <a:pt x="2695047" y="240335"/>
                </a:lnTo>
                <a:lnTo>
                  <a:pt x="2734770" y="261824"/>
                </a:lnTo>
                <a:lnTo>
                  <a:pt x="2772783" y="284042"/>
                </a:lnTo>
                <a:lnTo>
                  <a:pt x="2809036" y="306964"/>
                </a:lnTo>
                <a:lnTo>
                  <a:pt x="2843480" y="330565"/>
                </a:lnTo>
                <a:lnTo>
                  <a:pt x="2876064" y="354823"/>
                </a:lnTo>
                <a:lnTo>
                  <a:pt x="2906738" y="379713"/>
                </a:lnTo>
                <a:lnTo>
                  <a:pt x="2935452" y="405210"/>
                </a:lnTo>
                <a:lnTo>
                  <a:pt x="2986801" y="457932"/>
                </a:lnTo>
                <a:lnTo>
                  <a:pt x="3029712" y="512795"/>
                </a:lnTo>
                <a:lnTo>
                  <a:pt x="3063782" y="569607"/>
                </a:lnTo>
                <a:lnTo>
                  <a:pt x="3088614" y="628175"/>
                </a:lnTo>
                <a:lnTo>
                  <a:pt x="3103806" y="688306"/>
                </a:lnTo>
                <a:lnTo>
                  <a:pt x="3108960" y="749808"/>
                </a:lnTo>
                <a:lnTo>
                  <a:pt x="3107663" y="780715"/>
                </a:lnTo>
                <a:lnTo>
                  <a:pt x="3097440" y="841550"/>
                </a:lnTo>
                <a:lnTo>
                  <a:pt x="3077378" y="900920"/>
                </a:lnTo>
                <a:lnTo>
                  <a:pt x="3047877" y="958632"/>
                </a:lnTo>
                <a:lnTo>
                  <a:pt x="3009336" y="1014492"/>
                </a:lnTo>
                <a:lnTo>
                  <a:pt x="2962157" y="1068307"/>
                </a:lnTo>
                <a:lnTo>
                  <a:pt x="2906738" y="1119885"/>
                </a:lnTo>
                <a:lnTo>
                  <a:pt x="2876064" y="1144775"/>
                </a:lnTo>
                <a:lnTo>
                  <a:pt x="2843480" y="1169033"/>
                </a:lnTo>
                <a:lnTo>
                  <a:pt x="2809036" y="1192635"/>
                </a:lnTo>
                <a:lnTo>
                  <a:pt x="2772783" y="1215557"/>
                </a:lnTo>
                <a:lnTo>
                  <a:pt x="2734770" y="1237775"/>
                </a:lnTo>
                <a:lnTo>
                  <a:pt x="2695047" y="1259265"/>
                </a:lnTo>
                <a:lnTo>
                  <a:pt x="2653664" y="1280002"/>
                </a:lnTo>
                <a:lnTo>
                  <a:pt x="2610672" y="1299963"/>
                </a:lnTo>
                <a:lnTo>
                  <a:pt x="2566120" y="1319124"/>
                </a:lnTo>
                <a:lnTo>
                  <a:pt x="2520059" y="1337460"/>
                </a:lnTo>
                <a:lnTo>
                  <a:pt x="2472537" y="1354946"/>
                </a:lnTo>
                <a:lnTo>
                  <a:pt x="2423606" y="1371560"/>
                </a:lnTo>
                <a:lnTo>
                  <a:pt x="2373315" y="1387277"/>
                </a:lnTo>
                <a:lnTo>
                  <a:pt x="2321715" y="1402073"/>
                </a:lnTo>
                <a:lnTo>
                  <a:pt x="2268854" y="1415924"/>
                </a:lnTo>
                <a:lnTo>
                  <a:pt x="2214785" y="1428805"/>
                </a:lnTo>
                <a:lnTo>
                  <a:pt x="2159555" y="1440692"/>
                </a:lnTo>
                <a:lnTo>
                  <a:pt x="2103216" y="1451562"/>
                </a:lnTo>
                <a:lnTo>
                  <a:pt x="2045817" y="1461390"/>
                </a:lnTo>
                <a:lnTo>
                  <a:pt x="1987409" y="1470152"/>
                </a:lnTo>
                <a:lnTo>
                  <a:pt x="1928040" y="1477824"/>
                </a:lnTo>
                <a:lnTo>
                  <a:pt x="1867763" y="1484382"/>
                </a:lnTo>
                <a:lnTo>
                  <a:pt x="1806625" y="1489802"/>
                </a:lnTo>
                <a:lnTo>
                  <a:pt x="1744678" y="1494059"/>
                </a:lnTo>
                <a:lnTo>
                  <a:pt x="1681972" y="1497130"/>
                </a:lnTo>
                <a:lnTo>
                  <a:pt x="1618555" y="1498990"/>
                </a:lnTo>
                <a:lnTo>
                  <a:pt x="1554480" y="1499616"/>
                </a:lnTo>
                <a:lnTo>
                  <a:pt x="1490404" y="1498990"/>
                </a:lnTo>
                <a:lnTo>
                  <a:pt x="1426987" y="1497130"/>
                </a:lnTo>
                <a:lnTo>
                  <a:pt x="1364281" y="1494059"/>
                </a:lnTo>
                <a:lnTo>
                  <a:pt x="1302334" y="1489802"/>
                </a:lnTo>
                <a:lnTo>
                  <a:pt x="1241196" y="1484382"/>
                </a:lnTo>
                <a:lnTo>
                  <a:pt x="1180919" y="1477824"/>
                </a:lnTo>
                <a:lnTo>
                  <a:pt x="1121550" y="1470152"/>
                </a:lnTo>
                <a:lnTo>
                  <a:pt x="1063142" y="1461390"/>
                </a:lnTo>
                <a:lnTo>
                  <a:pt x="1005743" y="1451562"/>
                </a:lnTo>
                <a:lnTo>
                  <a:pt x="949404" y="1440692"/>
                </a:lnTo>
                <a:lnTo>
                  <a:pt x="894174" y="1428805"/>
                </a:lnTo>
                <a:lnTo>
                  <a:pt x="840104" y="1415924"/>
                </a:lnTo>
                <a:lnTo>
                  <a:pt x="787244" y="1402073"/>
                </a:lnTo>
                <a:lnTo>
                  <a:pt x="735644" y="1387277"/>
                </a:lnTo>
                <a:lnTo>
                  <a:pt x="685353" y="1371560"/>
                </a:lnTo>
                <a:lnTo>
                  <a:pt x="636422" y="1354946"/>
                </a:lnTo>
                <a:lnTo>
                  <a:pt x="588900" y="1337460"/>
                </a:lnTo>
                <a:lnTo>
                  <a:pt x="542839" y="1319124"/>
                </a:lnTo>
                <a:lnTo>
                  <a:pt x="498287" y="1299963"/>
                </a:lnTo>
                <a:lnTo>
                  <a:pt x="455295" y="1280002"/>
                </a:lnTo>
                <a:lnTo>
                  <a:pt x="413912" y="1259265"/>
                </a:lnTo>
                <a:lnTo>
                  <a:pt x="374189" y="1237775"/>
                </a:lnTo>
                <a:lnTo>
                  <a:pt x="336176" y="1215557"/>
                </a:lnTo>
                <a:lnTo>
                  <a:pt x="299923" y="1192635"/>
                </a:lnTo>
                <a:lnTo>
                  <a:pt x="265479" y="1169033"/>
                </a:lnTo>
                <a:lnTo>
                  <a:pt x="232895" y="1144775"/>
                </a:lnTo>
                <a:lnTo>
                  <a:pt x="202221" y="1119885"/>
                </a:lnTo>
                <a:lnTo>
                  <a:pt x="173507" y="1094388"/>
                </a:lnTo>
                <a:lnTo>
                  <a:pt x="122158" y="1041667"/>
                </a:lnTo>
                <a:lnTo>
                  <a:pt x="79247" y="986805"/>
                </a:lnTo>
                <a:lnTo>
                  <a:pt x="45177" y="929995"/>
                </a:lnTo>
                <a:lnTo>
                  <a:pt x="20345" y="871431"/>
                </a:lnTo>
                <a:lnTo>
                  <a:pt x="5153" y="811304"/>
                </a:lnTo>
                <a:lnTo>
                  <a:pt x="0" y="749808"/>
                </a:lnTo>
                <a:close/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7889" y="3776598"/>
            <a:ext cx="866140" cy="725170"/>
          </a:xfrm>
          <a:custGeom>
            <a:avLst/>
            <a:gdLst/>
            <a:ahLst/>
            <a:cxnLst/>
            <a:rect l="l" t="t" r="r" b="b"/>
            <a:pathLst>
              <a:path w="866139" h="725170">
                <a:moveTo>
                  <a:pt x="745998" y="676909"/>
                </a:moveTo>
                <a:lnTo>
                  <a:pt x="738886" y="681989"/>
                </a:lnTo>
                <a:lnTo>
                  <a:pt x="737518" y="690124"/>
                </a:lnTo>
                <a:lnTo>
                  <a:pt x="736473" y="696976"/>
                </a:lnTo>
                <a:lnTo>
                  <a:pt x="741426" y="703961"/>
                </a:lnTo>
                <a:lnTo>
                  <a:pt x="866013" y="724915"/>
                </a:lnTo>
                <a:lnTo>
                  <a:pt x="863524" y="718057"/>
                </a:lnTo>
                <a:lnTo>
                  <a:pt x="836422" y="718057"/>
                </a:lnTo>
                <a:lnTo>
                  <a:pt x="797480" y="685608"/>
                </a:lnTo>
                <a:lnTo>
                  <a:pt x="745998" y="676909"/>
                </a:lnTo>
                <a:close/>
              </a:path>
              <a:path w="866139" h="725170">
                <a:moveTo>
                  <a:pt x="797480" y="685608"/>
                </a:moveTo>
                <a:lnTo>
                  <a:pt x="836422" y="718057"/>
                </a:lnTo>
                <a:lnTo>
                  <a:pt x="841278" y="712215"/>
                </a:lnTo>
                <a:lnTo>
                  <a:pt x="832231" y="712215"/>
                </a:lnTo>
                <a:lnTo>
                  <a:pt x="824209" y="690124"/>
                </a:lnTo>
                <a:lnTo>
                  <a:pt x="797480" y="685608"/>
                </a:lnTo>
                <a:close/>
              </a:path>
              <a:path w="866139" h="725170">
                <a:moveTo>
                  <a:pt x="815086" y="602488"/>
                </a:moveTo>
                <a:lnTo>
                  <a:pt x="807974" y="605027"/>
                </a:lnTo>
                <a:lnTo>
                  <a:pt x="800862" y="607694"/>
                </a:lnTo>
                <a:lnTo>
                  <a:pt x="797178" y="615569"/>
                </a:lnTo>
                <a:lnTo>
                  <a:pt x="799719" y="622681"/>
                </a:lnTo>
                <a:lnTo>
                  <a:pt x="814873" y="664416"/>
                </a:lnTo>
                <a:lnTo>
                  <a:pt x="853948" y="696976"/>
                </a:lnTo>
                <a:lnTo>
                  <a:pt x="836422" y="718057"/>
                </a:lnTo>
                <a:lnTo>
                  <a:pt x="863524" y="718057"/>
                </a:lnTo>
                <a:lnTo>
                  <a:pt x="825500" y="613282"/>
                </a:lnTo>
                <a:lnTo>
                  <a:pt x="822960" y="606170"/>
                </a:lnTo>
                <a:lnTo>
                  <a:pt x="815086" y="602488"/>
                </a:lnTo>
                <a:close/>
              </a:path>
              <a:path w="866139" h="725170">
                <a:moveTo>
                  <a:pt x="824209" y="690124"/>
                </a:moveTo>
                <a:lnTo>
                  <a:pt x="832231" y="712215"/>
                </a:lnTo>
                <a:lnTo>
                  <a:pt x="847471" y="694055"/>
                </a:lnTo>
                <a:lnTo>
                  <a:pt x="824209" y="690124"/>
                </a:lnTo>
                <a:close/>
              </a:path>
              <a:path w="866139" h="725170">
                <a:moveTo>
                  <a:pt x="814873" y="664416"/>
                </a:moveTo>
                <a:lnTo>
                  <a:pt x="824209" y="690124"/>
                </a:lnTo>
                <a:lnTo>
                  <a:pt x="847471" y="694055"/>
                </a:lnTo>
                <a:lnTo>
                  <a:pt x="832231" y="712215"/>
                </a:lnTo>
                <a:lnTo>
                  <a:pt x="841278" y="712215"/>
                </a:lnTo>
                <a:lnTo>
                  <a:pt x="853948" y="696976"/>
                </a:lnTo>
                <a:lnTo>
                  <a:pt x="814873" y="664416"/>
                </a:lnTo>
                <a:close/>
              </a:path>
              <a:path w="866139" h="725170">
                <a:moveTo>
                  <a:pt x="17525" y="0"/>
                </a:moveTo>
                <a:lnTo>
                  <a:pt x="0" y="21081"/>
                </a:lnTo>
                <a:lnTo>
                  <a:pt x="797480" y="685608"/>
                </a:lnTo>
                <a:lnTo>
                  <a:pt x="824209" y="690124"/>
                </a:lnTo>
                <a:lnTo>
                  <a:pt x="814873" y="664416"/>
                </a:lnTo>
                <a:lnTo>
                  <a:pt x="1752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7146" y="5232272"/>
            <a:ext cx="249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220" algn="l"/>
              </a:tabLst>
            </a:pPr>
            <a:r>
              <a:rPr sz="2400" b="1" spc="-15" dirty="0">
                <a:latin typeface="Calibri"/>
                <a:cs typeface="Calibri"/>
              </a:rPr>
              <a:t>Monoxène	</a:t>
            </a:r>
            <a:r>
              <a:rPr sz="2400" b="1" spc="-5" dirty="0">
                <a:latin typeface="Calibri"/>
                <a:cs typeface="Calibri"/>
              </a:rPr>
              <a:t>indirect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1828" y="6429754"/>
            <a:ext cx="2127885" cy="37211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1800" spc="-15" dirty="0">
                <a:solidFill>
                  <a:srgbClr val="375F92"/>
                </a:solidFill>
                <a:latin typeface="Calibri"/>
                <a:cs typeface="Calibri"/>
              </a:rPr>
              <a:t>Migration</a:t>
            </a:r>
            <a:r>
              <a:rPr sz="18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Calibri"/>
                <a:cs typeface="Calibri"/>
              </a:rPr>
              <a:t>des</a:t>
            </a:r>
            <a:r>
              <a:rPr sz="18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75F92"/>
                </a:solidFill>
                <a:latin typeface="Calibri"/>
                <a:cs typeface="Calibri"/>
              </a:rPr>
              <a:t>larves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8" name="object 1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739" y="6604203"/>
            <a:ext cx="42119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7105" y="417576"/>
            <a:ext cx="6383020" cy="5309870"/>
            <a:chOff x="1987105" y="417576"/>
            <a:chExt cx="6383020" cy="5309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447" y="417576"/>
              <a:ext cx="5452872" cy="5166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9487" y="2929127"/>
              <a:ext cx="6358255" cy="2786380"/>
            </a:xfrm>
            <a:custGeom>
              <a:avLst/>
              <a:gdLst/>
              <a:ahLst/>
              <a:cxnLst/>
              <a:rect l="l" t="t" r="r" b="b"/>
              <a:pathLst>
                <a:path w="6358255" h="2786379">
                  <a:moveTo>
                    <a:pt x="6358127" y="0"/>
                  </a:moveTo>
                  <a:lnTo>
                    <a:pt x="0" y="0"/>
                  </a:lnTo>
                  <a:lnTo>
                    <a:pt x="0" y="2785872"/>
                  </a:lnTo>
                  <a:lnTo>
                    <a:pt x="6358127" y="2785872"/>
                  </a:lnTo>
                  <a:lnTo>
                    <a:pt x="6358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9487" y="2929127"/>
              <a:ext cx="6358255" cy="2786380"/>
            </a:xfrm>
            <a:custGeom>
              <a:avLst/>
              <a:gdLst/>
              <a:ahLst/>
              <a:cxnLst/>
              <a:rect l="l" t="t" r="r" b="b"/>
              <a:pathLst>
                <a:path w="6358255" h="2786379">
                  <a:moveTo>
                    <a:pt x="0" y="2785872"/>
                  </a:moveTo>
                  <a:lnTo>
                    <a:pt x="6358127" y="2785872"/>
                  </a:lnTo>
                  <a:lnTo>
                    <a:pt x="6358127" y="0"/>
                  </a:lnTo>
                  <a:lnTo>
                    <a:pt x="0" y="0"/>
                  </a:lnTo>
                  <a:lnTo>
                    <a:pt x="0" y="278587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2255" y="1786128"/>
              <a:ext cx="2642870" cy="2642870"/>
            </a:xfrm>
            <a:custGeom>
              <a:avLst/>
              <a:gdLst/>
              <a:ahLst/>
              <a:cxnLst/>
              <a:rect l="l" t="t" r="r" b="b"/>
              <a:pathLst>
                <a:path w="2642870" h="2642870">
                  <a:moveTo>
                    <a:pt x="0" y="1321308"/>
                  </a:moveTo>
                  <a:lnTo>
                    <a:pt x="871" y="1272868"/>
                  </a:lnTo>
                  <a:lnTo>
                    <a:pt x="3465" y="1224867"/>
                  </a:lnTo>
                  <a:lnTo>
                    <a:pt x="7753" y="1177336"/>
                  </a:lnTo>
                  <a:lnTo>
                    <a:pt x="13703" y="1130303"/>
                  </a:lnTo>
                  <a:lnTo>
                    <a:pt x="21287" y="1083800"/>
                  </a:lnTo>
                  <a:lnTo>
                    <a:pt x="30475" y="1037855"/>
                  </a:lnTo>
                  <a:lnTo>
                    <a:pt x="41236" y="992498"/>
                  </a:lnTo>
                  <a:lnTo>
                    <a:pt x="53541" y="947760"/>
                  </a:lnTo>
                  <a:lnTo>
                    <a:pt x="67360" y="903671"/>
                  </a:lnTo>
                  <a:lnTo>
                    <a:pt x="82663" y="860259"/>
                  </a:lnTo>
                  <a:lnTo>
                    <a:pt x="99421" y="817555"/>
                  </a:lnTo>
                  <a:lnTo>
                    <a:pt x="117603" y="775589"/>
                  </a:lnTo>
                  <a:lnTo>
                    <a:pt x="137179" y="734391"/>
                  </a:lnTo>
                  <a:lnTo>
                    <a:pt x="158120" y="693990"/>
                  </a:lnTo>
                  <a:lnTo>
                    <a:pt x="180396" y="654416"/>
                  </a:lnTo>
                  <a:lnTo>
                    <a:pt x="203977" y="615700"/>
                  </a:lnTo>
                  <a:lnTo>
                    <a:pt x="228833" y="577871"/>
                  </a:lnTo>
                  <a:lnTo>
                    <a:pt x="254934" y="540959"/>
                  </a:lnTo>
                  <a:lnTo>
                    <a:pt x="282251" y="504993"/>
                  </a:lnTo>
                  <a:lnTo>
                    <a:pt x="310753" y="470004"/>
                  </a:lnTo>
                  <a:lnTo>
                    <a:pt x="340411" y="436022"/>
                  </a:lnTo>
                  <a:lnTo>
                    <a:pt x="371195" y="403075"/>
                  </a:lnTo>
                  <a:lnTo>
                    <a:pt x="403075" y="371195"/>
                  </a:lnTo>
                  <a:lnTo>
                    <a:pt x="436022" y="340411"/>
                  </a:lnTo>
                  <a:lnTo>
                    <a:pt x="470004" y="310753"/>
                  </a:lnTo>
                  <a:lnTo>
                    <a:pt x="504993" y="282251"/>
                  </a:lnTo>
                  <a:lnTo>
                    <a:pt x="540959" y="254934"/>
                  </a:lnTo>
                  <a:lnTo>
                    <a:pt x="577871" y="228833"/>
                  </a:lnTo>
                  <a:lnTo>
                    <a:pt x="615700" y="203977"/>
                  </a:lnTo>
                  <a:lnTo>
                    <a:pt x="654416" y="180396"/>
                  </a:lnTo>
                  <a:lnTo>
                    <a:pt x="693990" y="158120"/>
                  </a:lnTo>
                  <a:lnTo>
                    <a:pt x="734391" y="137179"/>
                  </a:lnTo>
                  <a:lnTo>
                    <a:pt x="775589" y="117603"/>
                  </a:lnTo>
                  <a:lnTo>
                    <a:pt x="817555" y="99421"/>
                  </a:lnTo>
                  <a:lnTo>
                    <a:pt x="860259" y="82663"/>
                  </a:lnTo>
                  <a:lnTo>
                    <a:pt x="903671" y="67360"/>
                  </a:lnTo>
                  <a:lnTo>
                    <a:pt x="947760" y="53541"/>
                  </a:lnTo>
                  <a:lnTo>
                    <a:pt x="992498" y="41236"/>
                  </a:lnTo>
                  <a:lnTo>
                    <a:pt x="1037855" y="30475"/>
                  </a:lnTo>
                  <a:lnTo>
                    <a:pt x="1083800" y="21287"/>
                  </a:lnTo>
                  <a:lnTo>
                    <a:pt x="1130303" y="13703"/>
                  </a:lnTo>
                  <a:lnTo>
                    <a:pt x="1177336" y="7753"/>
                  </a:lnTo>
                  <a:lnTo>
                    <a:pt x="1224867" y="3465"/>
                  </a:lnTo>
                  <a:lnTo>
                    <a:pt x="1272868" y="871"/>
                  </a:lnTo>
                  <a:lnTo>
                    <a:pt x="1321308" y="0"/>
                  </a:lnTo>
                  <a:lnTo>
                    <a:pt x="1369747" y="871"/>
                  </a:lnTo>
                  <a:lnTo>
                    <a:pt x="1417748" y="3465"/>
                  </a:lnTo>
                  <a:lnTo>
                    <a:pt x="1465279" y="7753"/>
                  </a:lnTo>
                  <a:lnTo>
                    <a:pt x="1512312" y="13703"/>
                  </a:lnTo>
                  <a:lnTo>
                    <a:pt x="1558815" y="21287"/>
                  </a:lnTo>
                  <a:lnTo>
                    <a:pt x="1604760" y="30475"/>
                  </a:lnTo>
                  <a:lnTo>
                    <a:pt x="1650117" y="41236"/>
                  </a:lnTo>
                  <a:lnTo>
                    <a:pt x="1694855" y="53541"/>
                  </a:lnTo>
                  <a:lnTo>
                    <a:pt x="1738944" y="67360"/>
                  </a:lnTo>
                  <a:lnTo>
                    <a:pt x="1782356" y="82663"/>
                  </a:lnTo>
                  <a:lnTo>
                    <a:pt x="1825060" y="99421"/>
                  </a:lnTo>
                  <a:lnTo>
                    <a:pt x="1867026" y="117603"/>
                  </a:lnTo>
                  <a:lnTo>
                    <a:pt x="1908224" y="137179"/>
                  </a:lnTo>
                  <a:lnTo>
                    <a:pt x="1948625" y="158120"/>
                  </a:lnTo>
                  <a:lnTo>
                    <a:pt x="1988199" y="180396"/>
                  </a:lnTo>
                  <a:lnTo>
                    <a:pt x="2026915" y="203977"/>
                  </a:lnTo>
                  <a:lnTo>
                    <a:pt x="2064744" y="228833"/>
                  </a:lnTo>
                  <a:lnTo>
                    <a:pt x="2101656" y="254934"/>
                  </a:lnTo>
                  <a:lnTo>
                    <a:pt x="2137622" y="282251"/>
                  </a:lnTo>
                  <a:lnTo>
                    <a:pt x="2172611" y="310753"/>
                  </a:lnTo>
                  <a:lnTo>
                    <a:pt x="2206593" y="340411"/>
                  </a:lnTo>
                  <a:lnTo>
                    <a:pt x="2239540" y="371195"/>
                  </a:lnTo>
                  <a:lnTo>
                    <a:pt x="2271420" y="403075"/>
                  </a:lnTo>
                  <a:lnTo>
                    <a:pt x="2302204" y="436022"/>
                  </a:lnTo>
                  <a:lnTo>
                    <a:pt x="2331862" y="470004"/>
                  </a:lnTo>
                  <a:lnTo>
                    <a:pt x="2360364" y="504993"/>
                  </a:lnTo>
                  <a:lnTo>
                    <a:pt x="2387681" y="540959"/>
                  </a:lnTo>
                  <a:lnTo>
                    <a:pt x="2413782" y="577871"/>
                  </a:lnTo>
                  <a:lnTo>
                    <a:pt x="2438638" y="615700"/>
                  </a:lnTo>
                  <a:lnTo>
                    <a:pt x="2462219" y="654416"/>
                  </a:lnTo>
                  <a:lnTo>
                    <a:pt x="2484495" y="693990"/>
                  </a:lnTo>
                  <a:lnTo>
                    <a:pt x="2505436" y="734391"/>
                  </a:lnTo>
                  <a:lnTo>
                    <a:pt x="2525012" y="775589"/>
                  </a:lnTo>
                  <a:lnTo>
                    <a:pt x="2543194" y="817555"/>
                  </a:lnTo>
                  <a:lnTo>
                    <a:pt x="2559952" y="860259"/>
                  </a:lnTo>
                  <a:lnTo>
                    <a:pt x="2575255" y="903671"/>
                  </a:lnTo>
                  <a:lnTo>
                    <a:pt x="2589074" y="947760"/>
                  </a:lnTo>
                  <a:lnTo>
                    <a:pt x="2601379" y="992498"/>
                  </a:lnTo>
                  <a:lnTo>
                    <a:pt x="2612140" y="1037855"/>
                  </a:lnTo>
                  <a:lnTo>
                    <a:pt x="2621328" y="1083800"/>
                  </a:lnTo>
                  <a:lnTo>
                    <a:pt x="2628912" y="1130303"/>
                  </a:lnTo>
                  <a:lnTo>
                    <a:pt x="2634862" y="1177336"/>
                  </a:lnTo>
                  <a:lnTo>
                    <a:pt x="2639150" y="1224867"/>
                  </a:lnTo>
                  <a:lnTo>
                    <a:pt x="2641744" y="1272868"/>
                  </a:lnTo>
                  <a:lnTo>
                    <a:pt x="2642616" y="1321308"/>
                  </a:lnTo>
                  <a:lnTo>
                    <a:pt x="2641744" y="1369747"/>
                  </a:lnTo>
                  <a:lnTo>
                    <a:pt x="2639150" y="1417748"/>
                  </a:lnTo>
                  <a:lnTo>
                    <a:pt x="2634862" y="1465279"/>
                  </a:lnTo>
                  <a:lnTo>
                    <a:pt x="2628912" y="1512312"/>
                  </a:lnTo>
                  <a:lnTo>
                    <a:pt x="2621328" y="1558815"/>
                  </a:lnTo>
                  <a:lnTo>
                    <a:pt x="2612140" y="1604760"/>
                  </a:lnTo>
                  <a:lnTo>
                    <a:pt x="2601379" y="1650117"/>
                  </a:lnTo>
                  <a:lnTo>
                    <a:pt x="2589074" y="1694855"/>
                  </a:lnTo>
                  <a:lnTo>
                    <a:pt x="2575255" y="1738944"/>
                  </a:lnTo>
                  <a:lnTo>
                    <a:pt x="2559952" y="1782356"/>
                  </a:lnTo>
                  <a:lnTo>
                    <a:pt x="2543194" y="1825060"/>
                  </a:lnTo>
                  <a:lnTo>
                    <a:pt x="2525012" y="1867026"/>
                  </a:lnTo>
                  <a:lnTo>
                    <a:pt x="2505436" y="1908224"/>
                  </a:lnTo>
                  <a:lnTo>
                    <a:pt x="2484495" y="1948625"/>
                  </a:lnTo>
                  <a:lnTo>
                    <a:pt x="2462219" y="1988199"/>
                  </a:lnTo>
                  <a:lnTo>
                    <a:pt x="2438638" y="2026915"/>
                  </a:lnTo>
                  <a:lnTo>
                    <a:pt x="2413782" y="2064744"/>
                  </a:lnTo>
                  <a:lnTo>
                    <a:pt x="2387681" y="2101656"/>
                  </a:lnTo>
                  <a:lnTo>
                    <a:pt x="2360364" y="2137622"/>
                  </a:lnTo>
                  <a:lnTo>
                    <a:pt x="2331862" y="2172611"/>
                  </a:lnTo>
                  <a:lnTo>
                    <a:pt x="2302204" y="2206593"/>
                  </a:lnTo>
                  <a:lnTo>
                    <a:pt x="2271420" y="2239540"/>
                  </a:lnTo>
                  <a:lnTo>
                    <a:pt x="2239540" y="2271420"/>
                  </a:lnTo>
                  <a:lnTo>
                    <a:pt x="2206593" y="2302204"/>
                  </a:lnTo>
                  <a:lnTo>
                    <a:pt x="2172611" y="2331862"/>
                  </a:lnTo>
                  <a:lnTo>
                    <a:pt x="2137622" y="2360364"/>
                  </a:lnTo>
                  <a:lnTo>
                    <a:pt x="2101656" y="2387681"/>
                  </a:lnTo>
                  <a:lnTo>
                    <a:pt x="2064744" y="2413782"/>
                  </a:lnTo>
                  <a:lnTo>
                    <a:pt x="2026915" y="2438638"/>
                  </a:lnTo>
                  <a:lnTo>
                    <a:pt x="1988199" y="2462219"/>
                  </a:lnTo>
                  <a:lnTo>
                    <a:pt x="1948625" y="2484495"/>
                  </a:lnTo>
                  <a:lnTo>
                    <a:pt x="1908224" y="2505436"/>
                  </a:lnTo>
                  <a:lnTo>
                    <a:pt x="1867026" y="2525012"/>
                  </a:lnTo>
                  <a:lnTo>
                    <a:pt x="1825060" y="2543194"/>
                  </a:lnTo>
                  <a:lnTo>
                    <a:pt x="1782356" y="2559952"/>
                  </a:lnTo>
                  <a:lnTo>
                    <a:pt x="1738944" y="2575255"/>
                  </a:lnTo>
                  <a:lnTo>
                    <a:pt x="1694855" y="2589074"/>
                  </a:lnTo>
                  <a:lnTo>
                    <a:pt x="1650117" y="2601379"/>
                  </a:lnTo>
                  <a:lnTo>
                    <a:pt x="1604760" y="2612140"/>
                  </a:lnTo>
                  <a:lnTo>
                    <a:pt x="1558815" y="2621328"/>
                  </a:lnTo>
                  <a:lnTo>
                    <a:pt x="1512312" y="2628912"/>
                  </a:lnTo>
                  <a:lnTo>
                    <a:pt x="1465279" y="2634862"/>
                  </a:lnTo>
                  <a:lnTo>
                    <a:pt x="1417748" y="2639150"/>
                  </a:lnTo>
                  <a:lnTo>
                    <a:pt x="1369747" y="2641744"/>
                  </a:lnTo>
                  <a:lnTo>
                    <a:pt x="1321308" y="2642616"/>
                  </a:lnTo>
                  <a:lnTo>
                    <a:pt x="1272868" y="2641744"/>
                  </a:lnTo>
                  <a:lnTo>
                    <a:pt x="1224867" y="2639150"/>
                  </a:lnTo>
                  <a:lnTo>
                    <a:pt x="1177336" y="2634862"/>
                  </a:lnTo>
                  <a:lnTo>
                    <a:pt x="1130303" y="2628912"/>
                  </a:lnTo>
                  <a:lnTo>
                    <a:pt x="1083800" y="2621328"/>
                  </a:lnTo>
                  <a:lnTo>
                    <a:pt x="1037855" y="2612140"/>
                  </a:lnTo>
                  <a:lnTo>
                    <a:pt x="992498" y="2601379"/>
                  </a:lnTo>
                  <a:lnTo>
                    <a:pt x="947760" y="2589074"/>
                  </a:lnTo>
                  <a:lnTo>
                    <a:pt x="903671" y="2575255"/>
                  </a:lnTo>
                  <a:lnTo>
                    <a:pt x="860259" y="2559952"/>
                  </a:lnTo>
                  <a:lnTo>
                    <a:pt x="817555" y="2543194"/>
                  </a:lnTo>
                  <a:lnTo>
                    <a:pt x="775589" y="2525012"/>
                  </a:lnTo>
                  <a:lnTo>
                    <a:pt x="734391" y="2505436"/>
                  </a:lnTo>
                  <a:lnTo>
                    <a:pt x="693990" y="2484495"/>
                  </a:lnTo>
                  <a:lnTo>
                    <a:pt x="654416" y="2462219"/>
                  </a:lnTo>
                  <a:lnTo>
                    <a:pt x="615700" y="2438638"/>
                  </a:lnTo>
                  <a:lnTo>
                    <a:pt x="577871" y="2413782"/>
                  </a:lnTo>
                  <a:lnTo>
                    <a:pt x="540959" y="2387681"/>
                  </a:lnTo>
                  <a:lnTo>
                    <a:pt x="504993" y="2360364"/>
                  </a:lnTo>
                  <a:lnTo>
                    <a:pt x="470004" y="2331862"/>
                  </a:lnTo>
                  <a:lnTo>
                    <a:pt x="436022" y="2302204"/>
                  </a:lnTo>
                  <a:lnTo>
                    <a:pt x="403075" y="2271420"/>
                  </a:lnTo>
                  <a:lnTo>
                    <a:pt x="371195" y="2239540"/>
                  </a:lnTo>
                  <a:lnTo>
                    <a:pt x="340411" y="2206593"/>
                  </a:lnTo>
                  <a:lnTo>
                    <a:pt x="310753" y="2172611"/>
                  </a:lnTo>
                  <a:lnTo>
                    <a:pt x="282251" y="2137622"/>
                  </a:lnTo>
                  <a:lnTo>
                    <a:pt x="254934" y="2101656"/>
                  </a:lnTo>
                  <a:lnTo>
                    <a:pt x="228833" y="2064744"/>
                  </a:lnTo>
                  <a:lnTo>
                    <a:pt x="203977" y="2026915"/>
                  </a:lnTo>
                  <a:lnTo>
                    <a:pt x="180396" y="1988199"/>
                  </a:lnTo>
                  <a:lnTo>
                    <a:pt x="158120" y="1948625"/>
                  </a:lnTo>
                  <a:lnTo>
                    <a:pt x="137179" y="1908224"/>
                  </a:lnTo>
                  <a:lnTo>
                    <a:pt x="117603" y="1867026"/>
                  </a:lnTo>
                  <a:lnTo>
                    <a:pt x="99421" y="1825060"/>
                  </a:lnTo>
                  <a:lnTo>
                    <a:pt x="82663" y="1782356"/>
                  </a:lnTo>
                  <a:lnTo>
                    <a:pt x="67360" y="1738944"/>
                  </a:lnTo>
                  <a:lnTo>
                    <a:pt x="53541" y="1694855"/>
                  </a:lnTo>
                  <a:lnTo>
                    <a:pt x="41236" y="1650117"/>
                  </a:lnTo>
                  <a:lnTo>
                    <a:pt x="30475" y="1604760"/>
                  </a:lnTo>
                  <a:lnTo>
                    <a:pt x="21287" y="1558815"/>
                  </a:lnTo>
                  <a:lnTo>
                    <a:pt x="13703" y="1512312"/>
                  </a:lnTo>
                  <a:lnTo>
                    <a:pt x="7753" y="1465279"/>
                  </a:lnTo>
                  <a:lnTo>
                    <a:pt x="3465" y="1417748"/>
                  </a:lnTo>
                  <a:lnTo>
                    <a:pt x="871" y="1369747"/>
                  </a:lnTo>
                  <a:lnTo>
                    <a:pt x="0" y="132130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58127" y="2855976"/>
              <a:ext cx="143510" cy="573405"/>
            </a:xfrm>
            <a:custGeom>
              <a:avLst/>
              <a:gdLst/>
              <a:ahLst/>
              <a:cxnLst/>
              <a:rect l="l" t="t" r="r" b="b"/>
              <a:pathLst>
                <a:path w="143510" h="573404">
                  <a:moveTo>
                    <a:pt x="107442" y="0"/>
                  </a:moveTo>
                  <a:lnTo>
                    <a:pt x="35813" y="0"/>
                  </a:lnTo>
                  <a:lnTo>
                    <a:pt x="35813" y="501396"/>
                  </a:lnTo>
                  <a:lnTo>
                    <a:pt x="0" y="501396"/>
                  </a:lnTo>
                  <a:lnTo>
                    <a:pt x="71627" y="573024"/>
                  </a:lnTo>
                  <a:lnTo>
                    <a:pt x="143256" y="501396"/>
                  </a:lnTo>
                  <a:lnTo>
                    <a:pt x="107442" y="50139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58127" y="2855976"/>
              <a:ext cx="143510" cy="573405"/>
            </a:xfrm>
            <a:custGeom>
              <a:avLst/>
              <a:gdLst/>
              <a:ahLst/>
              <a:cxnLst/>
              <a:rect l="l" t="t" r="r" b="b"/>
              <a:pathLst>
                <a:path w="143510" h="573404">
                  <a:moveTo>
                    <a:pt x="0" y="501396"/>
                  </a:moveTo>
                  <a:lnTo>
                    <a:pt x="35813" y="501396"/>
                  </a:lnTo>
                  <a:lnTo>
                    <a:pt x="35813" y="0"/>
                  </a:lnTo>
                  <a:lnTo>
                    <a:pt x="107442" y="0"/>
                  </a:lnTo>
                  <a:lnTo>
                    <a:pt x="107442" y="501396"/>
                  </a:lnTo>
                  <a:lnTo>
                    <a:pt x="143256" y="501396"/>
                  </a:lnTo>
                  <a:lnTo>
                    <a:pt x="71627" y="573024"/>
                  </a:lnTo>
                  <a:lnTo>
                    <a:pt x="0" y="501396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557" y="5359908"/>
              <a:ext cx="103377" cy="970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63569" y="2787395"/>
              <a:ext cx="2248535" cy="573405"/>
            </a:xfrm>
            <a:custGeom>
              <a:avLst/>
              <a:gdLst/>
              <a:ahLst/>
              <a:cxnLst/>
              <a:rect l="l" t="t" r="r" b="b"/>
              <a:pathLst>
                <a:path w="2248535" h="573404">
                  <a:moveTo>
                    <a:pt x="103378" y="161925"/>
                  </a:moveTo>
                  <a:lnTo>
                    <a:pt x="101727" y="158877"/>
                  </a:lnTo>
                  <a:lnTo>
                    <a:pt x="59232" y="85725"/>
                  </a:lnTo>
                  <a:lnTo>
                    <a:pt x="51943" y="73152"/>
                  </a:lnTo>
                  <a:lnTo>
                    <a:pt x="1778" y="158623"/>
                  </a:lnTo>
                  <a:lnTo>
                    <a:pt x="0" y="161544"/>
                  </a:lnTo>
                  <a:lnTo>
                    <a:pt x="1016" y="165481"/>
                  </a:lnTo>
                  <a:lnTo>
                    <a:pt x="7112" y="169037"/>
                  </a:lnTo>
                  <a:lnTo>
                    <a:pt x="10922" y="168021"/>
                  </a:lnTo>
                  <a:lnTo>
                    <a:pt x="45491" y="109169"/>
                  </a:lnTo>
                  <a:lnTo>
                    <a:pt x="45593" y="85725"/>
                  </a:lnTo>
                  <a:lnTo>
                    <a:pt x="45516" y="109131"/>
                  </a:lnTo>
                  <a:lnTo>
                    <a:pt x="44069" y="573151"/>
                  </a:lnTo>
                  <a:lnTo>
                    <a:pt x="56769" y="573278"/>
                  </a:lnTo>
                  <a:lnTo>
                    <a:pt x="58216" y="109169"/>
                  </a:lnTo>
                  <a:lnTo>
                    <a:pt x="92456" y="168275"/>
                  </a:lnTo>
                  <a:lnTo>
                    <a:pt x="96266" y="169291"/>
                  </a:lnTo>
                  <a:lnTo>
                    <a:pt x="99314" y="167513"/>
                  </a:lnTo>
                  <a:lnTo>
                    <a:pt x="102362" y="165862"/>
                  </a:lnTo>
                  <a:lnTo>
                    <a:pt x="103378" y="161925"/>
                  </a:lnTo>
                  <a:close/>
                </a:path>
                <a:path w="2248535" h="573404">
                  <a:moveTo>
                    <a:pt x="2248154" y="411607"/>
                  </a:moveTo>
                  <a:lnTo>
                    <a:pt x="2247138" y="407797"/>
                  </a:lnTo>
                  <a:lnTo>
                    <a:pt x="2244217" y="406019"/>
                  </a:lnTo>
                  <a:lnTo>
                    <a:pt x="2241169" y="404241"/>
                  </a:lnTo>
                  <a:lnTo>
                    <a:pt x="2237232" y="405130"/>
                  </a:lnTo>
                  <a:lnTo>
                    <a:pt x="2202637" y="464019"/>
                  </a:lnTo>
                  <a:lnTo>
                    <a:pt x="2204212" y="0"/>
                  </a:lnTo>
                  <a:lnTo>
                    <a:pt x="2191512" y="0"/>
                  </a:lnTo>
                  <a:lnTo>
                    <a:pt x="2190140" y="403860"/>
                  </a:lnTo>
                  <a:lnTo>
                    <a:pt x="2190038" y="464019"/>
                  </a:lnTo>
                  <a:lnTo>
                    <a:pt x="2189937" y="463842"/>
                  </a:lnTo>
                  <a:lnTo>
                    <a:pt x="2157399" y="407797"/>
                  </a:lnTo>
                  <a:lnTo>
                    <a:pt x="2155825" y="404876"/>
                  </a:lnTo>
                  <a:lnTo>
                    <a:pt x="2151888" y="403860"/>
                  </a:lnTo>
                  <a:lnTo>
                    <a:pt x="2145792" y="407416"/>
                  </a:lnTo>
                  <a:lnTo>
                    <a:pt x="2144776" y="411353"/>
                  </a:lnTo>
                  <a:lnTo>
                    <a:pt x="2146554" y="414274"/>
                  </a:lnTo>
                  <a:lnTo>
                    <a:pt x="2196211" y="500126"/>
                  </a:lnTo>
                  <a:lnTo>
                    <a:pt x="2203589" y="487553"/>
                  </a:lnTo>
                  <a:lnTo>
                    <a:pt x="2248154" y="41160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908" y="3573779"/>
            <a:ext cx="57023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5" dirty="0">
                <a:latin typeface="Calibri"/>
                <a:cs typeface="Calibri"/>
              </a:rPr>
              <a:t>L1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3420" y="3860291"/>
            <a:ext cx="570230" cy="368935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229"/>
              </a:spcBef>
            </a:pPr>
            <a:r>
              <a:rPr sz="1800" b="1" spc="5" dirty="0">
                <a:latin typeface="Calibri"/>
                <a:cs typeface="Calibri"/>
              </a:rPr>
              <a:t>L2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140" y="3360420"/>
            <a:ext cx="573405" cy="368935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229"/>
              </a:spcBef>
            </a:pPr>
            <a:r>
              <a:rPr sz="1800" b="1" spc="5" dirty="0">
                <a:latin typeface="Calibri"/>
                <a:cs typeface="Calibri"/>
              </a:rPr>
              <a:t>L3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30551" y="67056"/>
            <a:ext cx="7012305" cy="3517900"/>
            <a:chOff x="2130551" y="67056"/>
            <a:chExt cx="7012305" cy="3517900"/>
          </a:xfrm>
        </p:grpSpPr>
        <p:sp>
          <p:nvSpPr>
            <p:cNvPr id="15" name="object 15"/>
            <p:cNvSpPr/>
            <p:nvPr/>
          </p:nvSpPr>
          <p:spPr>
            <a:xfrm>
              <a:off x="5571743" y="2286000"/>
              <a:ext cx="213360" cy="287020"/>
            </a:xfrm>
            <a:custGeom>
              <a:avLst/>
              <a:gdLst/>
              <a:ahLst/>
              <a:cxnLst/>
              <a:rect l="l" t="t" r="r" b="b"/>
              <a:pathLst>
                <a:path w="213360" h="287019">
                  <a:moveTo>
                    <a:pt x="106679" y="0"/>
                  </a:moveTo>
                  <a:lnTo>
                    <a:pt x="65151" y="11257"/>
                  </a:lnTo>
                  <a:lnTo>
                    <a:pt x="31242" y="41957"/>
                  </a:lnTo>
                  <a:lnTo>
                    <a:pt x="8382" y="87493"/>
                  </a:lnTo>
                  <a:lnTo>
                    <a:pt x="0" y="143255"/>
                  </a:lnTo>
                  <a:lnTo>
                    <a:pt x="8381" y="199018"/>
                  </a:lnTo>
                  <a:lnTo>
                    <a:pt x="31241" y="244554"/>
                  </a:lnTo>
                  <a:lnTo>
                    <a:pt x="65150" y="275254"/>
                  </a:lnTo>
                  <a:lnTo>
                    <a:pt x="106679" y="286512"/>
                  </a:lnTo>
                  <a:lnTo>
                    <a:pt x="148208" y="275254"/>
                  </a:lnTo>
                  <a:lnTo>
                    <a:pt x="182117" y="244554"/>
                  </a:lnTo>
                  <a:lnTo>
                    <a:pt x="204977" y="199018"/>
                  </a:lnTo>
                  <a:lnTo>
                    <a:pt x="213359" y="143255"/>
                  </a:lnTo>
                  <a:lnTo>
                    <a:pt x="204977" y="87493"/>
                  </a:lnTo>
                  <a:lnTo>
                    <a:pt x="182117" y="41957"/>
                  </a:lnTo>
                  <a:lnTo>
                    <a:pt x="148208" y="11257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71743" y="2286000"/>
              <a:ext cx="213360" cy="287020"/>
            </a:xfrm>
            <a:custGeom>
              <a:avLst/>
              <a:gdLst/>
              <a:ahLst/>
              <a:cxnLst/>
              <a:rect l="l" t="t" r="r" b="b"/>
              <a:pathLst>
                <a:path w="213360" h="287019">
                  <a:moveTo>
                    <a:pt x="0" y="143255"/>
                  </a:moveTo>
                  <a:lnTo>
                    <a:pt x="8382" y="87493"/>
                  </a:lnTo>
                  <a:lnTo>
                    <a:pt x="31242" y="41957"/>
                  </a:lnTo>
                  <a:lnTo>
                    <a:pt x="65151" y="11257"/>
                  </a:lnTo>
                  <a:lnTo>
                    <a:pt x="106679" y="0"/>
                  </a:lnTo>
                  <a:lnTo>
                    <a:pt x="148208" y="11257"/>
                  </a:lnTo>
                  <a:lnTo>
                    <a:pt x="182117" y="41957"/>
                  </a:lnTo>
                  <a:lnTo>
                    <a:pt x="204977" y="87493"/>
                  </a:lnTo>
                  <a:lnTo>
                    <a:pt x="213359" y="143255"/>
                  </a:lnTo>
                  <a:lnTo>
                    <a:pt x="204977" y="199018"/>
                  </a:lnTo>
                  <a:lnTo>
                    <a:pt x="182117" y="244554"/>
                  </a:lnTo>
                  <a:lnTo>
                    <a:pt x="148208" y="275254"/>
                  </a:lnTo>
                  <a:lnTo>
                    <a:pt x="106679" y="286512"/>
                  </a:lnTo>
                  <a:lnTo>
                    <a:pt x="65150" y="275254"/>
                  </a:lnTo>
                  <a:lnTo>
                    <a:pt x="31241" y="244554"/>
                  </a:lnTo>
                  <a:lnTo>
                    <a:pt x="8381" y="199018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8895" y="2855976"/>
              <a:ext cx="140335" cy="502920"/>
            </a:xfrm>
            <a:custGeom>
              <a:avLst/>
              <a:gdLst/>
              <a:ahLst/>
              <a:cxnLst/>
              <a:rect l="l" t="t" r="r" b="b"/>
              <a:pathLst>
                <a:path w="140335" h="502920">
                  <a:moveTo>
                    <a:pt x="70103" y="0"/>
                  </a:moveTo>
                  <a:lnTo>
                    <a:pt x="0" y="70103"/>
                  </a:lnTo>
                  <a:lnTo>
                    <a:pt x="35051" y="70103"/>
                  </a:lnTo>
                  <a:lnTo>
                    <a:pt x="35051" y="502920"/>
                  </a:lnTo>
                  <a:lnTo>
                    <a:pt x="105155" y="502920"/>
                  </a:lnTo>
                  <a:lnTo>
                    <a:pt x="105155" y="70103"/>
                  </a:lnTo>
                  <a:lnTo>
                    <a:pt x="140207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895" y="2855976"/>
              <a:ext cx="140335" cy="502920"/>
            </a:xfrm>
            <a:custGeom>
              <a:avLst/>
              <a:gdLst/>
              <a:ahLst/>
              <a:cxnLst/>
              <a:rect l="l" t="t" r="r" b="b"/>
              <a:pathLst>
                <a:path w="140335" h="502920">
                  <a:moveTo>
                    <a:pt x="0" y="70103"/>
                  </a:moveTo>
                  <a:lnTo>
                    <a:pt x="70103" y="0"/>
                  </a:lnTo>
                  <a:lnTo>
                    <a:pt x="140207" y="70103"/>
                  </a:lnTo>
                  <a:lnTo>
                    <a:pt x="105155" y="70103"/>
                  </a:lnTo>
                  <a:lnTo>
                    <a:pt x="105155" y="502920"/>
                  </a:lnTo>
                  <a:lnTo>
                    <a:pt x="35051" y="502920"/>
                  </a:lnTo>
                  <a:lnTo>
                    <a:pt x="35051" y="70103"/>
                  </a:lnTo>
                  <a:lnTo>
                    <a:pt x="0" y="7010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44267" y="2930651"/>
              <a:ext cx="5429250" cy="1905"/>
            </a:xfrm>
            <a:custGeom>
              <a:avLst/>
              <a:gdLst/>
              <a:ahLst/>
              <a:cxnLst/>
              <a:rect l="l" t="t" r="r" b="b"/>
              <a:pathLst>
                <a:path w="5429250" h="1905">
                  <a:moveTo>
                    <a:pt x="0" y="1650"/>
                  </a:moveTo>
                  <a:lnTo>
                    <a:pt x="5429250" y="0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58255" y="3285744"/>
              <a:ext cx="213360" cy="287020"/>
            </a:xfrm>
            <a:custGeom>
              <a:avLst/>
              <a:gdLst/>
              <a:ahLst/>
              <a:cxnLst/>
              <a:rect l="l" t="t" r="r" b="b"/>
              <a:pathLst>
                <a:path w="213360" h="287020">
                  <a:moveTo>
                    <a:pt x="106680" y="0"/>
                  </a:moveTo>
                  <a:lnTo>
                    <a:pt x="65151" y="11257"/>
                  </a:lnTo>
                  <a:lnTo>
                    <a:pt x="31242" y="41957"/>
                  </a:lnTo>
                  <a:lnTo>
                    <a:pt x="8382" y="87493"/>
                  </a:lnTo>
                  <a:lnTo>
                    <a:pt x="0" y="143255"/>
                  </a:lnTo>
                  <a:lnTo>
                    <a:pt x="8382" y="199018"/>
                  </a:lnTo>
                  <a:lnTo>
                    <a:pt x="31242" y="244554"/>
                  </a:lnTo>
                  <a:lnTo>
                    <a:pt x="65151" y="275254"/>
                  </a:lnTo>
                  <a:lnTo>
                    <a:pt x="106680" y="286511"/>
                  </a:lnTo>
                  <a:lnTo>
                    <a:pt x="148208" y="275254"/>
                  </a:lnTo>
                  <a:lnTo>
                    <a:pt x="182117" y="244554"/>
                  </a:lnTo>
                  <a:lnTo>
                    <a:pt x="204977" y="199018"/>
                  </a:lnTo>
                  <a:lnTo>
                    <a:pt x="213360" y="143255"/>
                  </a:lnTo>
                  <a:lnTo>
                    <a:pt x="204978" y="87493"/>
                  </a:lnTo>
                  <a:lnTo>
                    <a:pt x="182118" y="41957"/>
                  </a:lnTo>
                  <a:lnTo>
                    <a:pt x="148209" y="11257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8255" y="3285744"/>
              <a:ext cx="213360" cy="287020"/>
            </a:xfrm>
            <a:custGeom>
              <a:avLst/>
              <a:gdLst/>
              <a:ahLst/>
              <a:cxnLst/>
              <a:rect l="l" t="t" r="r" b="b"/>
              <a:pathLst>
                <a:path w="213360" h="287020">
                  <a:moveTo>
                    <a:pt x="0" y="143255"/>
                  </a:moveTo>
                  <a:lnTo>
                    <a:pt x="8382" y="87493"/>
                  </a:lnTo>
                  <a:lnTo>
                    <a:pt x="31242" y="41957"/>
                  </a:lnTo>
                  <a:lnTo>
                    <a:pt x="65151" y="11257"/>
                  </a:lnTo>
                  <a:lnTo>
                    <a:pt x="106680" y="0"/>
                  </a:lnTo>
                  <a:lnTo>
                    <a:pt x="148209" y="11257"/>
                  </a:lnTo>
                  <a:lnTo>
                    <a:pt x="182118" y="41957"/>
                  </a:lnTo>
                  <a:lnTo>
                    <a:pt x="204978" y="87493"/>
                  </a:lnTo>
                  <a:lnTo>
                    <a:pt x="213360" y="143255"/>
                  </a:lnTo>
                  <a:lnTo>
                    <a:pt x="204977" y="199018"/>
                  </a:lnTo>
                  <a:lnTo>
                    <a:pt x="182117" y="244554"/>
                  </a:lnTo>
                  <a:lnTo>
                    <a:pt x="148208" y="275254"/>
                  </a:lnTo>
                  <a:lnTo>
                    <a:pt x="106680" y="286511"/>
                  </a:lnTo>
                  <a:lnTo>
                    <a:pt x="65151" y="275254"/>
                  </a:lnTo>
                  <a:lnTo>
                    <a:pt x="31242" y="244554"/>
                  </a:lnTo>
                  <a:lnTo>
                    <a:pt x="8382" y="199018"/>
                  </a:lnTo>
                  <a:lnTo>
                    <a:pt x="0" y="143255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67056"/>
              <a:ext cx="3433572" cy="41300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603497" y="4480960"/>
            <a:ext cx="2776855" cy="112077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R="187325" algn="ctr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225"/>
              </a:spcBef>
            </a:pPr>
            <a:r>
              <a:rPr sz="2000" b="1" spc="-15" dirty="0">
                <a:latin typeface="Calibri"/>
                <a:cs typeface="Calibri"/>
              </a:rPr>
              <a:t>Cycle</a:t>
            </a:r>
            <a:r>
              <a:rPr sz="2000" b="1" spc="4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évolutif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Trichuris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1" i="1" spc="-20" dirty="0">
                <a:latin typeface="Calibri"/>
                <a:cs typeface="Calibri"/>
              </a:rPr>
              <a:t>d’après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Chermette</a:t>
            </a:r>
            <a:r>
              <a:rPr sz="1400" b="1" i="1" spc="35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et</a:t>
            </a:r>
            <a:r>
              <a:rPr sz="1400" b="1" i="1" spc="1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Buissiéras,</a:t>
            </a:r>
            <a:r>
              <a:rPr sz="1400" b="1" i="1" spc="15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1995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94886" y="91820"/>
            <a:ext cx="5203190" cy="2799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7772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Mammiféres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1280"/>
              </a:spcBef>
            </a:pPr>
            <a:r>
              <a:rPr sz="1600" b="1" dirty="0">
                <a:latin typeface="Calibri"/>
                <a:cs typeface="Calibri"/>
              </a:rPr>
              <a:t>Caecum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et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colon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marL="584200">
              <a:lnSpc>
                <a:spcPts val="1925"/>
              </a:lnSpc>
              <a:spcBef>
                <a:spcPts val="5"/>
              </a:spcBef>
              <a:tabLst>
                <a:tab pos="1084580" algn="l"/>
              </a:tabLst>
            </a:pPr>
            <a:r>
              <a:rPr sz="1800" b="1" dirty="0">
                <a:latin typeface="Calibri"/>
                <a:cs typeface="Calibri"/>
              </a:rPr>
              <a:t>L5	</a:t>
            </a:r>
            <a:r>
              <a:rPr sz="1800" b="1" spc="-5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  <a:p>
            <a:pPr marL="226695">
              <a:lnSpc>
                <a:spcPts val="1925"/>
              </a:lnSpc>
            </a:pPr>
            <a:r>
              <a:rPr sz="1800" b="1" dirty="0"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latin typeface="Calibri"/>
                <a:cs typeface="Calibri"/>
              </a:rPr>
              <a:t>L3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1154" y="5719978"/>
            <a:ext cx="4320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monoxène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direct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7" name="object 27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59" y="0"/>
            <a:ext cx="8720455" cy="6288405"/>
            <a:chOff x="213359" y="0"/>
            <a:chExt cx="872045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" y="0"/>
              <a:ext cx="4462272" cy="3258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5" y="2642612"/>
              <a:ext cx="4431855" cy="364541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74419" y="4573523"/>
            <a:ext cx="3237230" cy="4603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1315" indent="-273050">
              <a:lnSpc>
                <a:spcPct val="100000"/>
              </a:lnSpc>
              <a:spcBef>
                <a:spcPts val="290"/>
              </a:spcBef>
              <a:buSzPct val="95833"/>
              <a:buFont typeface="Wingdings"/>
              <a:buChar char=""/>
              <a:tabLst>
                <a:tab pos="361950" algn="l"/>
              </a:tabLst>
            </a:pP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genre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:</a:t>
            </a:r>
            <a:r>
              <a:rPr sz="2400" b="1" i="1" spc="-5" dirty="0">
                <a:latin typeface="Arial"/>
                <a:cs typeface="Arial"/>
              </a:rPr>
              <a:t>Trichuris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7" name="object 7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0551" y="417576"/>
            <a:ext cx="5453380" cy="5166360"/>
            <a:chOff x="2130551" y="417576"/>
            <a:chExt cx="5453380" cy="5166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0551" y="417576"/>
              <a:ext cx="5452872" cy="5166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4267" y="3000755"/>
              <a:ext cx="5429250" cy="1905"/>
            </a:xfrm>
            <a:custGeom>
              <a:avLst/>
              <a:gdLst/>
              <a:ahLst/>
              <a:cxnLst/>
              <a:rect l="l" t="t" r="r" b="b"/>
              <a:pathLst>
                <a:path w="5429250" h="1905">
                  <a:moveTo>
                    <a:pt x="0" y="1651"/>
                  </a:moveTo>
                  <a:lnTo>
                    <a:pt x="542925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6987" y="1144524"/>
              <a:ext cx="1905" cy="2000250"/>
            </a:xfrm>
            <a:custGeom>
              <a:avLst/>
              <a:gdLst/>
              <a:ahLst/>
              <a:cxnLst/>
              <a:rect l="l" t="t" r="r" b="b"/>
              <a:pathLst>
                <a:path w="1904" h="2000250">
                  <a:moveTo>
                    <a:pt x="0" y="2000250"/>
                  </a:moveTo>
                  <a:lnTo>
                    <a:pt x="1650" y="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5845" y="1145920"/>
              <a:ext cx="3141218" cy="32950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8127" y="2855976"/>
              <a:ext cx="143510" cy="573405"/>
            </a:xfrm>
            <a:custGeom>
              <a:avLst/>
              <a:gdLst/>
              <a:ahLst/>
              <a:cxnLst/>
              <a:rect l="l" t="t" r="r" b="b"/>
              <a:pathLst>
                <a:path w="143510" h="573404">
                  <a:moveTo>
                    <a:pt x="107442" y="0"/>
                  </a:moveTo>
                  <a:lnTo>
                    <a:pt x="35813" y="0"/>
                  </a:lnTo>
                  <a:lnTo>
                    <a:pt x="35813" y="501396"/>
                  </a:lnTo>
                  <a:lnTo>
                    <a:pt x="0" y="501396"/>
                  </a:lnTo>
                  <a:lnTo>
                    <a:pt x="71627" y="573024"/>
                  </a:lnTo>
                  <a:lnTo>
                    <a:pt x="143256" y="501396"/>
                  </a:lnTo>
                  <a:lnTo>
                    <a:pt x="107442" y="501396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58127" y="2855976"/>
              <a:ext cx="143510" cy="573405"/>
            </a:xfrm>
            <a:custGeom>
              <a:avLst/>
              <a:gdLst/>
              <a:ahLst/>
              <a:cxnLst/>
              <a:rect l="l" t="t" r="r" b="b"/>
              <a:pathLst>
                <a:path w="143510" h="573404">
                  <a:moveTo>
                    <a:pt x="0" y="501396"/>
                  </a:moveTo>
                  <a:lnTo>
                    <a:pt x="35813" y="501396"/>
                  </a:lnTo>
                  <a:lnTo>
                    <a:pt x="35813" y="0"/>
                  </a:lnTo>
                  <a:lnTo>
                    <a:pt x="107442" y="0"/>
                  </a:lnTo>
                  <a:lnTo>
                    <a:pt x="107442" y="501396"/>
                  </a:lnTo>
                  <a:lnTo>
                    <a:pt x="143256" y="501396"/>
                  </a:lnTo>
                  <a:lnTo>
                    <a:pt x="71627" y="573024"/>
                  </a:lnTo>
                  <a:lnTo>
                    <a:pt x="0" y="501396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557" y="5359908"/>
              <a:ext cx="103377" cy="970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67020" y="3876878"/>
            <a:ext cx="2400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2113" y="3376929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1884" y="2090115"/>
            <a:ext cx="597535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>
              <a:lnSpc>
                <a:spcPts val="1925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  <a:p>
            <a:pPr marL="155575">
              <a:lnSpc>
                <a:spcPts val="1925"/>
              </a:lnSpc>
            </a:pPr>
            <a:r>
              <a:rPr sz="1800" b="1" dirty="0"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latin typeface="Calibri"/>
                <a:cs typeface="Calibri"/>
              </a:rPr>
              <a:t>L3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6386" y="1876171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9769" y="1876171"/>
            <a:ext cx="2400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0021" y="2233116"/>
            <a:ext cx="260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32578" y="5800597"/>
            <a:ext cx="70485" cy="21590"/>
          </a:xfrm>
          <a:custGeom>
            <a:avLst/>
            <a:gdLst/>
            <a:ahLst/>
            <a:cxnLst/>
            <a:rect l="l" t="t" r="r" b="b"/>
            <a:pathLst>
              <a:path w="70485" h="21589">
                <a:moveTo>
                  <a:pt x="70103" y="0"/>
                </a:moveTo>
                <a:lnTo>
                  <a:pt x="0" y="0"/>
                </a:lnTo>
                <a:lnTo>
                  <a:pt x="0" y="21335"/>
                </a:lnTo>
                <a:lnTo>
                  <a:pt x="70103" y="21335"/>
                </a:lnTo>
                <a:lnTo>
                  <a:pt x="70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654048" y="3860"/>
            <a:ext cx="5933440" cy="3658870"/>
            <a:chOff x="1654048" y="3860"/>
            <a:chExt cx="5933440" cy="3658870"/>
          </a:xfrm>
        </p:grpSpPr>
        <p:sp>
          <p:nvSpPr>
            <p:cNvPr id="18" name="object 18"/>
            <p:cNvSpPr/>
            <p:nvPr/>
          </p:nvSpPr>
          <p:spPr>
            <a:xfrm>
              <a:off x="2144268" y="3000756"/>
              <a:ext cx="5429250" cy="1905"/>
            </a:xfrm>
            <a:custGeom>
              <a:avLst/>
              <a:gdLst/>
              <a:ahLst/>
              <a:cxnLst/>
              <a:rect l="l" t="t" r="r" b="b"/>
              <a:pathLst>
                <a:path w="5429250" h="1905">
                  <a:moveTo>
                    <a:pt x="0" y="1651"/>
                  </a:moveTo>
                  <a:lnTo>
                    <a:pt x="5429250" y="0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3663" y="2694431"/>
              <a:ext cx="324612" cy="1813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6632" y="1354455"/>
              <a:ext cx="481964" cy="2658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4927" y="2078735"/>
              <a:ext cx="526923" cy="622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3663" y="3480815"/>
              <a:ext cx="324612" cy="1813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83454" y="2068703"/>
              <a:ext cx="360680" cy="221615"/>
            </a:xfrm>
            <a:custGeom>
              <a:avLst/>
              <a:gdLst/>
              <a:ahLst/>
              <a:cxnLst/>
              <a:rect l="l" t="t" r="r" b="b"/>
              <a:pathLst>
                <a:path w="360679" h="221614">
                  <a:moveTo>
                    <a:pt x="261620" y="207137"/>
                  </a:moveTo>
                  <a:lnTo>
                    <a:pt x="258063" y="207137"/>
                  </a:lnTo>
                  <a:lnTo>
                    <a:pt x="255270" y="209931"/>
                  </a:lnTo>
                  <a:lnTo>
                    <a:pt x="255143" y="216916"/>
                  </a:lnTo>
                  <a:lnTo>
                    <a:pt x="257937" y="219837"/>
                  </a:lnTo>
                  <a:lnTo>
                    <a:pt x="261366" y="219837"/>
                  </a:lnTo>
                  <a:lnTo>
                    <a:pt x="360553" y="221361"/>
                  </a:lnTo>
                  <a:lnTo>
                    <a:pt x="359998" y="220345"/>
                  </a:lnTo>
                  <a:lnTo>
                    <a:pt x="346456" y="220345"/>
                  </a:lnTo>
                  <a:lnTo>
                    <a:pt x="326299" y="208160"/>
                  </a:lnTo>
                  <a:lnTo>
                    <a:pt x="261620" y="207137"/>
                  </a:lnTo>
                  <a:close/>
                </a:path>
                <a:path w="360679" h="221614">
                  <a:moveTo>
                    <a:pt x="326299" y="208160"/>
                  </a:moveTo>
                  <a:lnTo>
                    <a:pt x="346456" y="220345"/>
                  </a:lnTo>
                  <a:lnTo>
                    <a:pt x="347915" y="217932"/>
                  </a:lnTo>
                  <a:lnTo>
                    <a:pt x="344170" y="217932"/>
                  </a:lnTo>
                  <a:lnTo>
                    <a:pt x="338946" y="208360"/>
                  </a:lnTo>
                  <a:lnTo>
                    <a:pt x="326299" y="208160"/>
                  </a:lnTo>
                  <a:close/>
                </a:path>
                <a:path w="360679" h="221614">
                  <a:moveTo>
                    <a:pt x="307594" y="130175"/>
                  </a:moveTo>
                  <a:lnTo>
                    <a:pt x="304419" y="131825"/>
                  </a:lnTo>
                  <a:lnTo>
                    <a:pt x="301371" y="133476"/>
                  </a:lnTo>
                  <a:lnTo>
                    <a:pt x="300228" y="137413"/>
                  </a:lnTo>
                  <a:lnTo>
                    <a:pt x="332863" y="197215"/>
                  </a:lnTo>
                  <a:lnTo>
                    <a:pt x="353060" y="209423"/>
                  </a:lnTo>
                  <a:lnTo>
                    <a:pt x="346456" y="220345"/>
                  </a:lnTo>
                  <a:lnTo>
                    <a:pt x="359998" y="220345"/>
                  </a:lnTo>
                  <a:lnTo>
                    <a:pt x="311404" y="131318"/>
                  </a:lnTo>
                  <a:lnTo>
                    <a:pt x="307594" y="130175"/>
                  </a:lnTo>
                  <a:close/>
                </a:path>
                <a:path w="360679" h="221614">
                  <a:moveTo>
                    <a:pt x="338946" y="208360"/>
                  </a:moveTo>
                  <a:lnTo>
                    <a:pt x="344170" y="217932"/>
                  </a:lnTo>
                  <a:lnTo>
                    <a:pt x="349885" y="208534"/>
                  </a:lnTo>
                  <a:lnTo>
                    <a:pt x="338946" y="208360"/>
                  </a:lnTo>
                  <a:close/>
                </a:path>
                <a:path w="360679" h="221614">
                  <a:moveTo>
                    <a:pt x="332863" y="197215"/>
                  </a:moveTo>
                  <a:lnTo>
                    <a:pt x="338946" y="208360"/>
                  </a:lnTo>
                  <a:lnTo>
                    <a:pt x="349885" y="208534"/>
                  </a:lnTo>
                  <a:lnTo>
                    <a:pt x="344170" y="217932"/>
                  </a:lnTo>
                  <a:lnTo>
                    <a:pt x="347915" y="217932"/>
                  </a:lnTo>
                  <a:lnTo>
                    <a:pt x="353060" y="209423"/>
                  </a:lnTo>
                  <a:lnTo>
                    <a:pt x="332863" y="197215"/>
                  </a:lnTo>
                  <a:close/>
                </a:path>
                <a:path w="360679" h="221614">
                  <a:moveTo>
                    <a:pt x="6604" y="0"/>
                  </a:moveTo>
                  <a:lnTo>
                    <a:pt x="0" y="10922"/>
                  </a:lnTo>
                  <a:lnTo>
                    <a:pt x="326299" y="208160"/>
                  </a:lnTo>
                  <a:lnTo>
                    <a:pt x="338946" y="208360"/>
                  </a:lnTo>
                  <a:lnTo>
                    <a:pt x="332863" y="197215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57041" y="871727"/>
              <a:ext cx="297180" cy="269240"/>
            </a:xfrm>
            <a:custGeom>
              <a:avLst/>
              <a:gdLst/>
              <a:ahLst/>
              <a:cxnLst/>
              <a:rect l="l" t="t" r="r" b="b"/>
              <a:pathLst>
                <a:path w="297179" h="269240">
                  <a:moveTo>
                    <a:pt x="24130" y="123189"/>
                  </a:moveTo>
                  <a:lnTo>
                    <a:pt x="21082" y="123189"/>
                  </a:lnTo>
                  <a:lnTo>
                    <a:pt x="18796" y="124460"/>
                  </a:lnTo>
                  <a:lnTo>
                    <a:pt x="17399" y="124460"/>
                  </a:lnTo>
                  <a:lnTo>
                    <a:pt x="15875" y="125729"/>
                  </a:lnTo>
                  <a:lnTo>
                    <a:pt x="14224" y="127000"/>
                  </a:lnTo>
                  <a:lnTo>
                    <a:pt x="5842" y="132079"/>
                  </a:lnTo>
                  <a:lnTo>
                    <a:pt x="4318" y="133350"/>
                  </a:lnTo>
                  <a:lnTo>
                    <a:pt x="0" y="140969"/>
                  </a:lnTo>
                  <a:lnTo>
                    <a:pt x="254" y="140969"/>
                  </a:lnTo>
                  <a:lnTo>
                    <a:pt x="635" y="142239"/>
                  </a:lnTo>
                  <a:lnTo>
                    <a:pt x="58928" y="222250"/>
                  </a:lnTo>
                  <a:lnTo>
                    <a:pt x="61087" y="224789"/>
                  </a:lnTo>
                  <a:lnTo>
                    <a:pt x="62611" y="227329"/>
                  </a:lnTo>
                  <a:lnTo>
                    <a:pt x="64388" y="232410"/>
                  </a:lnTo>
                  <a:lnTo>
                    <a:pt x="64897" y="233679"/>
                  </a:lnTo>
                  <a:lnTo>
                    <a:pt x="64897" y="237489"/>
                  </a:lnTo>
                  <a:lnTo>
                    <a:pt x="64388" y="238760"/>
                  </a:lnTo>
                  <a:lnTo>
                    <a:pt x="62611" y="241300"/>
                  </a:lnTo>
                  <a:lnTo>
                    <a:pt x="61341" y="242569"/>
                  </a:lnTo>
                  <a:lnTo>
                    <a:pt x="58038" y="245110"/>
                  </a:lnTo>
                  <a:lnTo>
                    <a:pt x="56514" y="246379"/>
                  </a:lnTo>
                  <a:lnTo>
                    <a:pt x="54991" y="246379"/>
                  </a:lnTo>
                  <a:lnTo>
                    <a:pt x="52197" y="247650"/>
                  </a:lnTo>
                  <a:lnTo>
                    <a:pt x="46609" y="247650"/>
                  </a:lnTo>
                  <a:lnTo>
                    <a:pt x="45847" y="248919"/>
                  </a:lnTo>
                  <a:lnTo>
                    <a:pt x="44704" y="248919"/>
                  </a:lnTo>
                  <a:lnTo>
                    <a:pt x="44323" y="250189"/>
                  </a:lnTo>
                  <a:lnTo>
                    <a:pt x="44069" y="251460"/>
                  </a:lnTo>
                  <a:lnTo>
                    <a:pt x="44958" y="254000"/>
                  </a:lnTo>
                  <a:lnTo>
                    <a:pt x="45593" y="255269"/>
                  </a:lnTo>
                  <a:lnTo>
                    <a:pt x="46482" y="256539"/>
                  </a:lnTo>
                  <a:lnTo>
                    <a:pt x="47498" y="257810"/>
                  </a:lnTo>
                  <a:lnTo>
                    <a:pt x="48641" y="260350"/>
                  </a:lnTo>
                  <a:lnTo>
                    <a:pt x="50164" y="261619"/>
                  </a:lnTo>
                  <a:lnTo>
                    <a:pt x="51308" y="262889"/>
                  </a:lnTo>
                  <a:lnTo>
                    <a:pt x="52324" y="264160"/>
                  </a:lnTo>
                  <a:lnTo>
                    <a:pt x="53848" y="266700"/>
                  </a:lnTo>
                  <a:lnTo>
                    <a:pt x="55245" y="267969"/>
                  </a:lnTo>
                  <a:lnTo>
                    <a:pt x="56007" y="267969"/>
                  </a:lnTo>
                  <a:lnTo>
                    <a:pt x="56642" y="269239"/>
                  </a:lnTo>
                  <a:lnTo>
                    <a:pt x="65150" y="269239"/>
                  </a:lnTo>
                  <a:lnTo>
                    <a:pt x="68707" y="267969"/>
                  </a:lnTo>
                  <a:lnTo>
                    <a:pt x="70485" y="266700"/>
                  </a:lnTo>
                  <a:lnTo>
                    <a:pt x="72517" y="265429"/>
                  </a:lnTo>
                  <a:lnTo>
                    <a:pt x="76326" y="262889"/>
                  </a:lnTo>
                  <a:lnTo>
                    <a:pt x="83820" y="257810"/>
                  </a:lnTo>
                  <a:lnTo>
                    <a:pt x="88011" y="254000"/>
                  </a:lnTo>
                  <a:lnTo>
                    <a:pt x="90805" y="248919"/>
                  </a:lnTo>
                  <a:lnTo>
                    <a:pt x="93472" y="245110"/>
                  </a:lnTo>
                  <a:lnTo>
                    <a:pt x="94996" y="240029"/>
                  </a:lnTo>
                  <a:lnTo>
                    <a:pt x="95123" y="236219"/>
                  </a:lnTo>
                  <a:lnTo>
                    <a:pt x="95376" y="231139"/>
                  </a:lnTo>
                  <a:lnTo>
                    <a:pt x="94487" y="226060"/>
                  </a:lnTo>
                  <a:lnTo>
                    <a:pt x="92329" y="220979"/>
                  </a:lnTo>
                  <a:lnTo>
                    <a:pt x="90297" y="215900"/>
                  </a:lnTo>
                  <a:lnTo>
                    <a:pt x="87375" y="210819"/>
                  </a:lnTo>
                  <a:lnTo>
                    <a:pt x="83438" y="205739"/>
                  </a:lnTo>
                  <a:lnTo>
                    <a:pt x="24511" y="124460"/>
                  </a:lnTo>
                  <a:lnTo>
                    <a:pt x="24130" y="123189"/>
                  </a:lnTo>
                  <a:close/>
                </a:path>
                <a:path w="297179" h="269240">
                  <a:moveTo>
                    <a:pt x="126756" y="106679"/>
                  </a:moveTo>
                  <a:lnTo>
                    <a:pt x="90550" y="106679"/>
                  </a:lnTo>
                  <a:lnTo>
                    <a:pt x="145669" y="182879"/>
                  </a:lnTo>
                  <a:lnTo>
                    <a:pt x="123951" y="198119"/>
                  </a:lnTo>
                  <a:lnTo>
                    <a:pt x="123317" y="198119"/>
                  </a:lnTo>
                  <a:lnTo>
                    <a:pt x="123062" y="199389"/>
                  </a:lnTo>
                  <a:lnTo>
                    <a:pt x="122809" y="199389"/>
                  </a:lnTo>
                  <a:lnTo>
                    <a:pt x="122809" y="201929"/>
                  </a:lnTo>
                  <a:lnTo>
                    <a:pt x="123062" y="203200"/>
                  </a:lnTo>
                  <a:lnTo>
                    <a:pt x="123444" y="204469"/>
                  </a:lnTo>
                  <a:lnTo>
                    <a:pt x="124206" y="205739"/>
                  </a:lnTo>
                  <a:lnTo>
                    <a:pt x="124841" y="207010"/>
                  </a:lnTo>
                  <a:lnTo>
                    <a:pt x="125857" y="208279"/>
                  </a:lnTo>
                  <a:lnTo>
                    <a:pt x="127126" y="209550"/>
                  </a:lnTo>
                  <a:lnTo>
                    <a:pt x="128397" y="212089"/>
                  </a:lnTo>
                  <a:lnTo>
                    <a:pt x="129539" y="213360"/>
                  </a:lnTo>
                  <a:lnTo>
                    <a:pt x="131572" y="214629"/>
                  </a:lnTo>
                  <a:lnTo>
                    <a:pt x="132461" y="215900"/>
                  </a:lnTo>
                  <a:lnTo>
                    <a:pt x="133350" y="215900"/>
                  </a:lnTo>
                  <a:lnTo>
                    <a:pt x="134112" y="217169"/>
                  </a:lnTo>
                  <a:lnTo>
                    <a:pt x="137160" y="217169"/>
                  </a:lnTo>
                  <a:lnTo>
                    <a:pt x="202311" y="168910"/>
                  </a:lnTo>
                  <a:lnTo>
                    <a:pt x="202692" y="168910"/>
                  </a:lnTo>
                  <a:lnTo>
                    <a:pt x="202819" y="167639"/>
                  </a:lnTo>
                  <a:lnTo>
                    <a:pt x="203073" y="167639"/>
                  </a:lnTo>
                  <a:lnTo>
                    <a:pt x="202946" y="166369"/>
                  </a:lnTo>
                  <a:lnTo>
                    <a:pt x="202692" y="165100"/>
                  </a:lnTo>
                  <a:lnTo>
                    <a:pt x="169418" y="165100"/>
                  </a:lnTo>
                  <a:lnTo>
                    <a:pt x="126756" y="106679"/>
                  </a:lnTo>
                  <a:close/>
                </a:path>
                <a:path w="297179" h="269240">
                  <a:moveTo>
                    <a:pt x="192659" y="151129"/>
                  </a:moveTo>
                  <a:lnTo>
                    <a:pt x="188975" y="151129"/>
                  </a:lnTo>
                  <a:lnTo>
                    <a:pt x="169418" y="165100"/>
                  </a:lnTo>
                  <a:lnTo>
                    <a:pt x="202692" y="165100"/>
                  </a:lnTo>
                  <a:lnTo>
                    <a:pt x="202311" y="163829"/>
                  </a:lnTo>
                  <a:lnTo>
                    <a:pt x="201041" y="161289"/>
                  </a:lnTo>
                  <a:lnTo>
                    <a:pt x="200025" y="160019"/>
                  </a:lnTo>
                  <a:lnTo>
                    <a:pt x="198755" y="158750"/>
                  </a:lnTo>
                  <a:lnTo>
                    <a:pt x="197612" y="156210"/>
                  </a:lnTo>
                  <a:lnTo>
                    <a:pt x="196469" y="154939"/>
                  </a:lnTo>
                  <a:lnTo>
                    <a:pt x="194437" y="152400"/>
                  </a:lnTo>
                  <a:lnTo>
                    <a:pt x="193421" y="152400"/>
                  </a:lnTo>
                  <a:lnTo>
                    <a:pt x="192659" y="151129"/>
                  </a:lnTo>
                  <a:close/>
                </a:path>
                <a:path w="297179" h="269240">
                  <a:moveTo>
                    <a:pt x="220198" y="38100"/>
                  </a:moveTo>
                  <a:lnTo>
                    <a:pt x="184276" y="38100"/>
                  </a:lnTo>
                  <a:lnTo>
                    <a:pt x="239522" y="114300"/>
                  </a:lnTo>
                  <a:lnTo>
                    <a:pt x="217170" y="130810"/>
                  </a:lnTo>
                  <a:lnTo>
                    <a:pt x="216788" y="130810"/>
                  </a:lnTo>
                  <a:lnTo>
                    <a:pt x="216662" y="132079"/>
                  </a:lnTo>
                  <a:lnTo>
                    <a:pt x="216408" y="132079"/>
                  </a:lnTo>
                  <a:lnTo>
                    <a:pt x="216408" y="133350"/>
                  </a:lnTo>
                  <a:lnTo>
                    <a:pt x="216662" y="134619"/>
                  </a:lnTo>
                  <a:lnTo>
                    <a:pt x="217297" y="135889"/>
                  </a:lnTo>
                  <a:lnTo>
                    <a:pt x="217932" y="137160"/>
                  </a:lnTo>
                  <a:lnTo>
                    <a:pt x="218694" y="138429"/>
                  </a:lnTo>
                  <a:lnTo>
                    <a:pt x="219710" y="140969"/>
                  </a:lnTo>
                  <a:lnTo>
                    <a:pt x="220980" y="142239"/>
                  </a:lnTo>
                  <a:lnTo>
                    <a:pt x="222123" y="143510"/>
                  </a:lnTo>
                  <a:lnTo>
                    <a:pt x="224282" y="146050"/>
                  </a:lnTo>
                  <a:lnTo>
                    <a:pt x="226313" y="148589"/>
                  </a:lnTo>
                  <a:lnTo>
                    <a:pt x="230505" y="148589"/>
                  </a:lnTo>
                  <a:lnTo>
                    <a:pt x="296037" y="101600"/>
                  </a:lnTo>
                  <a:lnTo>
                    <a:pt x="296418" y="100329"/>
                  </a:lnTo>
                  <a:lnTo>
                    <a:pt x="296799" y="100329"/>
                  </a:lnTo>
                  <a:lnTo>
                    <a:pt x="296925" y="99060"/>
                  </a:lnTo>
                  <a:lnTo>
                    <a:pt x="296672" y="97789"/>
                  </a:lnTo>
                  <a:lnTo>
                    <a:pt x="263144" y="97789"/>
                  </a:lnTo>
                  <a:lnTo>
                    <a:pt x="220198" y="38100"/>
                  </a:lnTo>
                  <a:close/>
                </a:path>
                <a:path w="297179" h="269240">
                  <a:moveTo>
                    <a:pt x="98551" y="67310"/>
                  </a:moveTo>
                  <a:lnTo>
                    <a:pt x="96012" y="67310"/>
                  </a:lnTo>
                  <a:lnTo>
                    <a:pt x="95123" y="68579"/>
                  </a:lnTo>
                  <a:lnTo>
                    <a:pt x="93853" y="68579"/>
                  </a:lnTo>
                  <a:lnTo>
                    <a:pt x="92456" y="69850"/>
                  </a:lnTo>
                  <a:lnTo>
                    <a:pt x="90932" y="71119"/>
                  </a:lnTo>
                  <a:lnTo>
                    <a:pt x="89026" y="72389"/>
                  </a:lnTo>
                  <a:lnTo>
                    <a:pt x="84836" y="74929"/>
                  </a:lnTo>
                  <a:lnTo>
                    <a:pt x="83438" y="76200"/>
                  </a:lnTo>
                  <a:lnTo>
                    <a:pt x="82169" y="77469"/>
                  </a:lnTo>
                  <a:lnTo>
                    <a:pt x="81025" y="77469"/>
                  </a:lnTo>
                  <a:lnTo>
                    <a:pt x="80137" y="78739"/>
                  </a:lnTo>
                  <a:lnTo>
                    <a:pt x="78359" y="80010"/>
                  </a:lnTo>
                  <a:lnTo>
                    <a:pt x="77978" y="81279"/>
                  </a:lnTo>
                  <a:lnTo>
                    <a:pt x="77470" y="81279"/>
                  </a:lnTo>
                  <a:lnTo>
                    <a:pt x="77343" y="82550"/>
                  </a:lnTo>
                  <a:lnTo>
                    <a:pt x="63626" y="118110"/>
                  </a:lnTo>
                  <a:lnTo>
                    <a:pt x="63373" y="118110"/>
                  </a:lnTo>
                  <a:lnTo>
                    <a:pt x="63119" y="119379"/>
                  </a:lnTo>
                  <a:lnTo>
                    <a:pt x="63119" y="120650"/>
                  </a:lnTo>
                  <a:lnTo>
                    <a:pt x="63373" y="121919"/>
                  </a:lnTo>
                  <a:lnTo>
                    <a:pt x="63626" y="121919"/>
                  </a:lnTo>
                  <a:lnTo>
                    <a:pt x="64643" y="124460"/>
                  </a:lnTo>
                  <a:lnTo>
                    <a:pt x="65278" y="125729"/>
                  </a:lnTo>
                  <a:lnTo>
                    <a:pt x="66167" y="127000"/>
                  </a:lnTo>
                  <a:lnTo>
                    <a:pt x="67183" y="128269"/>
                  </a:lnTo>
                  <a:lnTo>
                    <a:pt x="68834" y="129539"/>
                  </a:lnTo>
                  <a:lnTo>
                    <a:pt x="70231" y="132079"/>
                  </a:lnTo>
                  <a:lnTo>
                    <a:pt x="71374" y="133350"/>
                  </a:lnTo>
                  <a:lnTo>
                    <a:pt x="72389" y="134619"/>
                  </a:lnTo>
                  <a:lnTo>
                    <a:pt x="76073" y="134619"/>
                  </a:lnTo>
                  <a:lnTo>
                    <a:pt x="77597" y="133350"/>
                  </a:lnTo>
                  <a:lnTo>
                    <a:pt x="78359" y="132079"/>
                  </a:lnTo>
                  <a:lnTo>
                    <a:pt x="79248" y="130810"/>
                  </a:lnTo>
                  <a:lnTo>
                    <a:pt x="90550" y="106679"/>
                  </a:lnTo>
                  <a:lnTo>
                    <a:pt x="126756" y="106679"/>
                  </a:lnTo>
                  <a:lnTo>
                    <a:pt x="98933" y="68579"/>
                  </a:lnTo>
                  <a:lnTo>
                    <a:pt x="98551" y="67310"/>
                  </a:lnTo>
                  <a:close/>
                </a:path>
                <a:path w="297179" h="269240">
                  <a:moveTo>
                    <a:pt x="285496" y="82550"/>
                  </a:moveTo>
                  <a:lnTo>
                    <a:pt x="282829" y="82550"/>
                  </a:lnTo>
                  <a:lnTo>
                    <a:pt x="282194" y="83819"/>
                  </a:lnTo>
                  <a:lnTo>
                    <a:pt x="263144" y="97789"/>
                  </a:lnTo>
                  <a:lnTo>
                    <a:pt x="296672" y="97789"/>
                  </a:lnTo>
                  <a:lnTo>
                    <a:pt x="296545" y="96519"/>
                  </a:lnTo>
                  <a:lnTo>
                    <a:pt x="296163" y="96519"/>
                  </a:lnTo>
                  <a:lnTo>
                    <a:pt x="295401" y="95250"/>
                  </a:lnTo>
                  <a:lnTo>
                    <a:pt x="294767" y="92710"/>
                  </a:lnTo>
                  <a:lnTo>
                    <a:pt x="293878" y="91439"/>
                  </a:lnTo>
                  <a:lnTo>
                    <a:pt x="291338" y="88900"/>
                  </a:lnTo>
                  <a:lnTo>
                    <a:pt x="290195" y="87629"/>
                  </a:lnTo>
                  <a:lnTo>
                    <a:pt x="288163" y="85089"/>
                  </a:lnTo>
                  <a:lnTo>
                    <a:pt x="287274" y="83819"/>
                  </a:lnTo>
                  <a:lnTo>
                    <a:pt x="285496" y="82550"/>
                  </a:lnTo>
                  <a:close/>
                </a:path>
                <a:path w="297179" h="269240">
                  <a:moveTo>
                    <a:pt x="192786" y="0"/>
                  </a:moveTo>
                  <a:lnTo>
                    <a:pt x="188849" y="0"/>
                  </a:lnTo>
                  <a:lnTo>
                    <a:pt x="187706" y="1269"/>
                  </a:lnTo>
                  <a:lnTo>
                    <a:pt x="186182" y="1269"/>
                  </a:lnTo>
                  <a:lnTo>
                    <a:pt x="184658" y="2539"/>
                  </a:lnTo>
                  <a:lnTo>
                    <a:pt x="180594" y="5079"/>
                  </a:lnTo>
                  <a:lnTo>
                    <a:pt x="177164" y="7619"/>
                  </a:lnTo>
                  <a:lnTo>
                    <a:pt x="174879" y="10160"/>
                  </a:lnTo>
                  <a:lnTo>
                    <a:pt x="173989" y="10160"/>
                  </a:lnTo>
                  <a:lnTo>
                    <a:pt x="173355" y="11429"/>
                  </a:lnTo>
                  <a:lnTo>
                    <a:pt x="172593" y="11429"/>
                  </a:lnTo>
                  <a:lnTo>
                    <a:pt x="172085" y="12700"/>
                  </a:lnTo>
                  <a:lnTo>
                    <a:pt x="171450" y="12700"/>
                  </a:lnTo>
                  <a:lnTo>
                    <a:pt x="171196" y="13969"/>
                  </a:lnTo>
                  <a:lnTo>
                    <a:pt x="157353" y="49529"/>
                  </a:lnTo>
                  <a:lnTo>
                    <a:pt x="156845" y="52069"/>
                  </a:lnTo>
                  <a:lnTo>
                    <a:pt x="156972" y="53339"/>
                  </a:lnTo>
                  <a:lnTo>
                    <a:pt x="157225" y="53339"/>
                  </a:lnTo>
                  <a:lnTo>
                    <a:pt x="157480" y="54610"/>
                  </a:lnTo>
                  <a:lnTo>
                    <a:pt x="157861" y="55879"/>
                  </a:lnTo>
                  <a:lnTo>
                    <a:pt x="159131" y="57150"/>
                  </a:lnTo>
                  <a:lnTo>
                    <a:pt x="159893" y="58419"/>
                  </a:lnTo>
                  <a:lnTo>
                    <a:pt x="161036" y="59689"/>
                  </a:lnTo>
                  <a:lnTo>
                    <a:pt x="162687" y="62229"/>
                  </a:lnTo>
                  <a:lnTo>
                    <a:pt x="164084" y="63500"/>
                  </a:lnTo>
                  <a:lnTo>
                    <a:pt x="165100" y="64769"/>
                  </a:lnTo>
                  <a:lnTo>
                    <a:pt x="166243" y="66039"/>
                  </a:lnTo>
                  <a:lnTo>
                    <a:pt x="167259" y="67310"/>
                  </a:lnTo>
                  <a:lnTo>
                    <a:pt x="169799" y="67310"/>
                  </a:lnTo>
                  <a:lnTo>
                    <a:pt x="171323" y="64769"/>
                  </a:lnTo>
                  <a:lnTo>
                    <a:pt x="173100" y="62229"/>
                  </a:lnTo>
                  <a:lnTo>
                    <a:pt x="184276" y="38100"/>
                  </a:lnTo>
                  <a:lnTo>
                    <a:pt x="220198" y="38100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3968" y="746760"/>
              <a:ext cx="570230" cy="485140"/>
            </a:xfrm>
            <a:custGeom>
              <a:avLst/>
              <a:gdLst/>
              <a:ahLst/>
              <a:cxnLst/>
              <a:rect l="l" t="t" r="r" b="b"/>
              <a:pathLst>
                <a:path w="570229" h="485140">
                  <a:moveTo>
                    <a:pt x="0" y="242315"/>
                  </a:moveTo>
                  <a:lnTo>
                    <a:pt x="4592" y="198751"/>
                  </a:lnTo>
                  <a:lnTo>
                    <a:pt x="17834" y="157751"/>
                  </a:lnTo>
                  <a:lnTo>
                    <a:pt x="38918" y="120000"/>
                  </a:lnTo>
                  <a:lnTo>
                    <a:pt x="67039" y="86182"/>
                  </a:lnTo>
                  <a:lnTo>
                    <a:pt x="101390" y="56979"/>
                  </a:lnTo>
                  <a:lnTo>
                    <a:pt x="141167" y="33076"/>
                  </a:lnTo>
                  <a:lnTo>
                    <a:pt x="185563" y="15156"/>
                  </a:lnTo>
                  <a:lnTo>
                    <a:pt x="233771" y="3903"/>
                  </a:lnTo>
                  <a:lnTo>
                    <a:pt x="284988" y="0"/>
                  </a:lnTo>
                  <a:lnTo>
                    <a:pt x="336204" y="3903"/>
                  </a:lnTo>
                  <a:lnTo>
                    <a:pt x="384412" y="15156"/>
                  </a:lnTo>
                  <a:lnTo>
                    <a:pt x="428808" y="33076"/>
                  </a:lnTo>
                  <a:lnTo>
                    <a:pt x="468585" y="56979"/>
                  </a:lnTo>
                  <a:lnTo>
                    <a:pt x="502936" y="86182"/>
                  </a:lnTo>
                  <a:lnTo>
                    <a:pt x="531057" y="120000"/>
                  </a:lnTo>
                  <a:lnTo>
                    <a:pt x="552141" y="157751"/>
                  </a:lnTo>
                  <a:lnTo>
                    <a:pt x="565383" y="198751"/>
                  </a:lnTo>
                  <a:lnTo>
                    <a:pt x="569976" y="242315"/>
                  </a:lnTo>
                  <a:lnTo>
                    <a:pt x="565383" y="285880"/>
                  </a:lnTo>
                  <a:lnTo>
                    <a:pt x="552141" y="326880"/>
                  </a:lnTo>
                  <a:lnTo>
                    <a:pt x="531057" y="364631"/>
                  </a:lnTo>
                  <a:lnTo>
                    <a:pt x="502936" y="398449"/>
                  </a:lnTo>
                  <a:lnTo>
                    <a:pt x="468585" y="427652"/>
                  </a:lnTo>
                  <a:lnTo>
                    <a:pt x="428808" y="451555"/>
                  </a:lnTo>
                  <a:lnTo>
                    <a:pt x="384412" y="469475"/>
                  </a:lnTo>
                  <a:lnTo>
                    <a:pt x="336204" y="480728"/>
                  </a:lnTo>
                  <a:lnTo>
                    <a:pt x="284988" y="484631"/>
                  </a:lnTo>
                  <a:lnTo>
                    <a:pt x="233771" y="480728"/>
                  </a:lnTo>
                  <a:lnTo>
                    <a:pt x="185563" y="469475"/>
                  </a:lnTo>
                  <a:lnTo>
                    <a:pt x="141167" y="451555"/>
                  </a:lnTo>
                  <a:lnTo>
                    <a:pt x="101390" y="427652"/>
                  </a:lnTo>
                  <a:lnTo>
                    <a:pt x="67039" y="398449"/>
                  </a:lnTo>
                  <a:lnTo>
                    <a:pt x="38918" y="364631"/>
                  </a:lnTo>
                  <a:lnTo>
                    <a:pt x="17834" y="326880"/>
                  </a:lnTo>
                  <a:lnTo>
                    <a:pt x="4592" y="285880"/>
                  </a:lnTo>
                  <a:lnTo>
                    <a:pt x="0" y="242315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5278" y="2217928"/>
              <a:ext cx="171149" cy="22313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29256" y="2072640"/>
              <a:ext cx="500380" cy="414655"/>
            </a:xfrm>
            <a:custGeom>
              <a:avLst/>
              <a:gdLst/>
              <a:ahLst/>
              <a:cxnLst/>
              <a:rect l="l" t="t" r="r" b="b"/>
              <a:pathLst>
                <a:path w="500380" h="414655">
                  <a:moveTo>
                    <a:pt x="0" y="207263"/>
                  </a:moveTo>
                  <a:lnTo>
                    <a:pt x="5077" y="165505"/>
                  </a:lnTo>
                  <a:lnTo>
                    <a:pt x="19639" y="126605"/>
                  </a:lnTo>
                  <a:lnTo>
                    <a:pt x="42681" y="91399"/>
                  </a:lnTo>
                  <a:lnTo>
                    <a:pt x="73199" y="60721"/>
                  </a:lnTo>
                  <a:lnTo>
                    <a:pt x="110188" y="35408"/>
                  </a:lnTo>
                  <a:lnTo>
                    <a:pt x="152644" y="16293"/>
                  </a:lnTo>
                  <a:lnTo>
                    <a:pt x="199561" y="4212"/>
                  </a:lnTo>
                  <a:lnTo>
                    <a:pt x="249936" y="0"/>
                  </a:lnTo>
                  <a:lnTo>
                    <a:pt x="300310" y="4212"/>
                  </a:lnTo>
                  <a:lnTo>
                    <a:pt x="347227" y="16293"/>
                  </a:lnTo>
                  <a:lnTo>
                    <a:pt x="389683" y="35408"/>
                  </a:lnTo>
                  <a:lnTo>
                    <a:pt x="426672" y="60721"/>
                  </a:lnTo>
                  <a:lnTo>
                    <a:pt x="457190" y="91399"/>
                  </a:lnTo>
                  <a:lnTo>
                    <a:pt x="480232" y="126605"/>
                  </a:lnTo>
                  <a:lnTo>
                    <a:pt x="494794" y="165505"/>
                  </a:lnTo>
                  <a:lnTo>
                    <a:pt x="499871" y="207263"/>
                  </a:lnTo>
                  <a:lnTo>
                    <a:pt x="494794" y="249022"/>
                  </a:lnTo>
                  <a:lnTo>
                    <a:pt x="480232" y="287922"/>
                  </a:lnTo>
                  <a:lnTo>
                    <a:pt x="457190" y="323128"/>
                  </a:lnTo>
                  <a:lnTo>
                    <a:pt x="426672" y="353806"/>
                  </a:lnTo>
                  <a:lnTo>
                    <a:pt x="389683" y="379119"/>
                  </a:lnTo>
                  <a:lnTo>
                    <a:pt x="347227" y="398234"/>
                  </a:lnTo>
                  <a:lnTo>
                    <a:pt x="300310" y="410315"/>
                  </a:lnTo>
                  <a:lnTo>
                    <a:pt x="249936" y="414527"/>
                  </a:lnTo>
                  <a:lnTo>
                    <a:pt x="199561" y="410315"/>
                  </a:lnTo>
                  <a:lnTo>
                    <a:pt x="152644" y="398234"/>
                  </a:lnTo>
                  <a:lnTo>
                    <a:pt x="110188" y="379119"/>
                  </a:lnTo>
                  <a:lnTo>
                    <a:pt x="73199" y="353806"/>
                  </a:lnTo>
                  <a:lnTo>
                    <a:pt x="42681" y="323128"/>
                  </a:lnTo>
                  <a:lnTo>
                    <a:pt x="19639" y="287922"/>
                  </a:lnTo>
                  <a:lnTo>
                    <a:pt x="5077" y="249022"/>
                  </a:lnTo>
                  <a:lnTo>
                    <a:pt x="0" y="207263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3098" y="22910"/>
              <a:ext cx="2672080" cy="2703830"/>
            </a:xfrm>
            <a:custGeom>
              <a:avLst/>
              <a:gdLst/>
              <a:ahLst/>
              <a:cxnLst/>
              <a:rect l="l" t="t" r="r" b="b"/>
              <a:pathLst>
                <a:path w="2672079" h="2703830">
                  <a:moveTo>
                    <a:pt x="0" y="2703398"/>
                  </a:moveTo>
                  <a:lnTo>
                    <a:pt x="17336" y="2644590"/>
                  </a:lnTo>
                  <a:lnTo>
                    <a:pt x="35187" y="2586213"/>
                  </a:lnTo>
                  <a:lnTo>
                    <a:pt x="53545" y="2528276"/>
                  </a:lnTo>
                  <a:lnTo>
                    <a:pt x="72401" y="2470785"/>
                  </a:lnTo>
                  <a:lnTo>
                    <a:pt x="91749" y="2413748"/>
                  </a:lnTo>
                  <a:lnTo>
                    <a:pt x="111580" y="2357174"/>
                  </a:lnTo>
                  <a:lnTo>
                    <a:pt x="131887" y="2301070"/>
                  </a:lnTo>
                  <a:lnTo>
                    <a:pt x="152661" y="2245443"/>
                  </a:lnTo>
                  <a:lnTo>
                    <a:pt x="173896" y="2190302"/>
                  </a:lnTo>
                  <a:lnTo>
                    <a:pt x="195582" y="2135655"/>
                  </a:lnTo>
                  <a:lnTo>
                    <a:pt x="217713" y="2081509"/>
                  </a:lnTo>
                  <a:lnTo>
                    <a:pt x="240280" y="2027871"/>
                  </a:lnTo>
                  <a:lnTo>
                    <a:pt x="263276" y="1974750"/>
                  </a:lnTo>
                  <a:lnTo>
                    <a:pt x="286693" y="1922154"/>
                  </a:lnTo>
                  <a:lnTo>
                    <a:pt x="310523" y="1870090"/>
                  </a:lnTo>
                  <a:lnTo>
                    <a:pt x="334759" y="1818566"/>
                  </a:lnTo>
                  <a:lnTo>
                    <a:pt x="359392" y="1767589"/>
                  </a:lnTo>
                  <a:lnTo>
                    <a:pt x="384414" y="1717168"/>
                  </a:lnTo>
                  <a:lnTo>
                    <a:pt x="409819" y="1667311"/>
                  </a:lnTo>
                  <a:lnTo>
                    <a:pt x="435597" y="1618025"/>
                  </a:lnTo>
                  <a:lnTo>
                    <a:pt x="461742" y="1569317"/>
                  </a:lnTo>
                  <a:lnTo>
                    <a:pt x="488246" y="1521196"/>
                  </a:lnTo>
                  <a:lnTo>
                    <a:pt x="515100" y="1473670"/>
                  </a:lnTo>
                  <a:lnTo>
                    <a:pt x="542296" y="1426745"/>
                  </a:lnTo>
                  <a:lnTo>
                    <a:pt x="569828" y="1380431"/>
                  </a:lnTo>
                  <a:lnTo>
                    <a:pt x="597688" y="1334735"/>
                  </a:lnTo>
                  <a:lnTo>
                    <a:pt x="625866" y="1289664"/>
                  </a:lnTo>
                  <a:lnTo>
                    <a:pt x="654357" y="1245226"/>
                  </a:lnTo>
                  <a:lnTo>
                    <a:pt x="683151" y="1201429"/>
                  </a:lnTo>
                  <a:lnTo>
                    <a:pt x="712241" y="1158282"/>
                  </a:lnTo>
                  <a:lnTo>
                    <a:pt x="741619" y="1115790"/>
                  </a:lnTo>
                  <a:lnTo>
                    <a:pt x="771278" y="1073964"/>
                  </a:lnTo>
                  <a:lnTo>
                    <a:pt x="801210" y="1032809"/>
                  </a:lnTo>
                  <a:lnTo>
                    <a:pt x="831406" y="992334"/>
                  </a:lnTo>
                  <a:lnTo>
                    <a:pt x="861860" y="952547"/>
                  </a:lnTo>
                  <a:lnTo>
                    <a:pt x="892562" y="913456"/>
                  </a:lnTo>
                  <a:lnTo>
                    <a:pt x="923506" y="875068"/>
                  </a:lnTo>
                  <a:lnTo>
                    <a:pt x="954684" y="837391"/>
                  </a:lnTo>
                  <a:lnTo>
                    <a:pt x="986087" y="800433"/>
                  </a:lnTo>
                  <a:lnTo>
                    <a:pt x="1017709" y="764201"/>
                  </a:lnTo>
                  <a:lnTo>
                    <a:pt x="1049540" y="728704"/>
                  </a:lnTo>
                  <a:lnTo>
                    <a:pt x="1081575" y="693948"/>
                  </a:lnTo>
                  <a:lnTo>
                    <a:pt x="1113803" y="659943"/>
                  </a:lnTo>
                  <a:lnTo>
                    <a:pt x="1146219" y="626696"/>
                  </a:lnTo>
                  <a:lnTo>
                    <a:pt x="1178813" y="594214"/>
                  </a:lnTo>
                  <a:lnTo>
                    <a:pt x="1211579" y="562505"/>
                  </a:lnTo>
                  <a:lnTo>
                    <a:pt x="1244508" y="531577"/>
                  </a:lnTo>
                  <a:lnTo>
                    <a:pt x="1277592" y="501438"/>
                  </a:lnTo>
                  <a:lnTo>
                    <a:pt x="1310825" y="472096"/>
                  </a:lnTo>
                  <a:lnTo>
                    <a:pt x="1344197" y="443557"/>
                  </a:lnTo>
                  <a:lnTo>
                    <a:pt x="1377701" y="415831"/>
                  </a:lnTo>
                  <a:lnTo>
                    <a:pt x="1411330" y="388925"/>
                  </a:lnTo>
                  <a:lnTo>
                    <a:pt x="1445076" y="362847"/>
                  </a:lnTo>
                  <a:lnTo>
                    <a:pt x="1478930" y="337604"/>
                  </a:lnTo>
                  <a:lnTo>
                    <a:pt x="1512885" y="313204"/>
                  </a:lnTo>
                  <a:lnTo>
                    <a:pt x="1546933" y="289656"/>
                  </a:lnTo>
                  <a:lnTo>
                    <a:pt x="1581067" y="266966"/>
                  </a:lnTo>
                  <a:lnTo>
                    <a:pt x="1615278" y="245142"/>
                  </a:lnTo>
                  <a:lnTo>
                    <a:pt x="1649558" y="224193"/>
                  </a:lnTo>
                  <a:lnTo>
                    <a:pt x="1683901" y="204126"/>
                  </a:lnTo>
                  <a:lnTo>
                    <a:pt x="1718298" y="184949"/>
                  </a:lnTo>
                  <a:lnTo>
                    <a:pt x="1752741" y="166670"/>
                  </a:lnTo>
                  <a:lnTo>
                    <a:pt x="1787223" y="149295"/>
                  </a:lnTo>
                  <a:lnTo>
                    <a:pt x="1821735" y="132835"/>
                  </a:lnTo>
                  <a:lnTo>
                    <a:pt x="1890821" y="102684"/>
                  </a:lnTo>
                  <a:lnTo>
                    <a:pt x="1959936" y="76279"/>
                  </a:lnTo>
                  <a:lnTo>
                    <a:pt x="2029018" y="53682"/>
                  </a:lnTo>
                  <a:lnTo>
                    <a:pt x="2098004" y="34956"/>
                  </a:lnTo>
                  <a:lnTo>
                    <a:pt x="2166831" y="20162"/>
                  </a:lnTo>
                  <a:lnTo>
                    <a:pt x="2235439" y="9363"/>
                  </a:lnTo>
                  <a:lnTo>
                    <a:pt x="2303763" y="2622"/>
                  </a:lnTo>
                  <a:lnTo>
                    <a:pt x="2371742" y="0"/>
                  </a:lnTo>
                  <a:lnTo>
                    <a:pt x="2405582" y="253"/>
                  </a:lnTo>
                  <a:lnTo>
                    <a:pt x="2472926" y="3926"/>
                  </a:lnTo>
                  <a:lnTo>
                    <a:pt x="2539768" y="11874"/>
                  </a:lnTo>
                  <a:lnTo>
                    <a:pt x="2606047" y="24159"/>
                  </a:lnTo>
                  <a:lnTo>
                    <a:pt x="2638955" y="31947"/>
                  </a:lnTo>
                  <a:lnTo>
                    <a:pt x="2671699" y="4084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09261" y="3948810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L2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3011" y="3287267"/>
            <a:ext cx="1999614" cy="368935"/>
          </a:xfrm>
          <a:prstGeom prst="rect">
            <a:avLst/>
          </a:prstGeom>
          <a:ln w="9144">
            <a:solidFill>
              <a:srgbClr val="E36C09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Eclosion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jours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5811" y="4663566"/>
            <a:ext cx="7165975" cy="1793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8790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sol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668395" algn="l"/>
              </a:tabLst>
            </a:pPr>
            <a:r>
              <a:rPr sz="2400" b="1" spc="-10" dirty="0">
                <a:latin typeface="Calibri"/>
                <a:cs typeface="Calibri"/>
              </a:rPr>
              <a:t>Cycle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Strongylus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vulgaris	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(strongle</a:t>
            </a:r>
            <a:r>
              <a:rPr sz="24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artériel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du</a:t>
            </a:r>
            <a:r>
              <a:rPr sz="24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cheval)</a:t>
            </a:r>
            <a:endParaRPr sz="2400">
              <a:latin typeface="Calibri"/>
              <a:cs typeface="Calibri"/>
            </a:endParaRPr>
          </a:p>
          <a:p>
            <a:pPr marL="2489200">
              <a:lnSpc>
                <a:spcPct val="100000"/>
              </a:lnSpc>
              <a:spcBef>
                <a:spcPts val="505"/>
              </a:spcBef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monoxène</a:t>
            </a:r>
            <a:r>
              <a:rPr sz="3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indirect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8781" y="857250"/>
            <a:ext cx="1358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Migration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larves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223765" y="91820"/>
            <a:ext cx="4774565" cy="797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49095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b="1" spc="-25" dirty="0">
                <a:latin typeface="Calibri"/>
                <a:cs typeface="Calibri"/>
              </a:rPr>
              <a:t>CHEVAL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36" name="object 36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1"/>
            <a:ext cx="4596765" cy="923925"/>
          </a:xfrm>
          <a:custGeom>
            <a:avLst/>
            <a:gdLst/>
            <a:ahLst/>
            <a:cxnLst/>
            <a:rect l="l" t="t" r="r" b="b"/>
            <a:pathLst>
              <a:path w="4596765" h="923925">
                <a:moveTo>
                  <a:pt x="0" y="96889"/>
                </a:moveTo>
                <a:lnTo>
                  <a:pt x="17506" y="63038"/>
                </a:lnTo>
                <a:lnTo>
                  <a:pt x="50826" y="29711"/>
                </a:lnTo>
                <a:lnTo>
                  <a:pt x="93080" y="7851"/>
                </a:lnTo>
                <a:lnTo>
                  <a:pt x="141732" y="0"/>
                </a:lnTo>
                <a:lnTo>
                  <a:pt x="4442460" y="0"/>
                </a:lnTo>
                <a:lnTo>
                  <a:pt x="4491093" y="7851"/>
                </a:lnTo>
                <a:lnTo>
                  <a:pt x="4533345" y="29711"/>
                </a:lnTo>
                <a:lnTo>
                  <a:pt x="4566672" y="63038"/>
                </a:lnTo>
                <a:lnTo>
                  <a:pt x="4588532" y="105290"/>
                </a:lnTo>
                <a:lnTo>
                  <a:pt x="4596384" y="153924"/>
                </a:lnTo>
                <a:lnTo>
                  <a:pt x="4596384" y="769619"/>
                </a:lnTo>
                <a:lnTo>
                  <a:pt x="4588532" y="818253"/>
                </a:lnTo>
                <a:lnTo>
                  <a:pt x="4566672" y="860505"/>
                </a:lnTo>
                <a:lnTo>
                  <a:pt x="4533345" y="893832"/>
                </a:lnTo>
                <a:lnTo>
                  <a:pt x="4491093" y="915692"/>
                </a:lnTo>
                <a:lnTo>
                  <a:pt x="4442460" y="923543"/>
                </a:lnTo>
                <a:lnTo>
                  <a:pt x="141732" y="923543"/>
                </a:lnTo>
                <a:lnTo>
                  <a:pt x="93080" y="915692"/>
                </a:lnTo>
                <a:lnTo>
                  <a:pt x="50826" y="893832"/>
                </a:lnTo>
                <a:lnTo>
                  <a:pt x="17506" y="860505"/>
                </a:lnTo>
                <a:lnTo>
                  <a:pt x="0" y="826654"/>
                </a:lnTo>
              </a:path>
            </a:pathLst>
          </a:custGeom>
          <a:ln w="2438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757" y="10413"/>
            <a:ext cx="398652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7480" marR="5080" indent="-1415415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cycle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évolutif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468" y="937260"/>
            <a:ext cx="8498205" cy="5260975"/>
          </a:xfrm>
          <a:custGeom>
            <a:avLst/>
            <a:gdLst/>
            <a:ahLst/>
            <a:cxnLst/>
            <a:rect l="l" t="t" r="r" b="b"/>
            <a:pathLst>
              <a:path w="8498205" h="5260975">
                <a:moveTo>
                  <a:pt x="0" y="5260848"/>
                </a:moveTo>
                <a:lnTo>
                  <a:pt x="8497824" y="5260848"/>
                </a:lnTo>
                <a:lnTo>
                  <a:pt x="8497824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208" y="943813"/>
            <a:ext cx="795020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ite</a:t>
            </a:r>
            <a:r>
              <a:rPr sz="28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ét</a:t>
            </a: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ér</a:t>
            </a:r>
            <a:r>
              <a:rPr sz="28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x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</a:t>
            </a:r>
            <a:r>
              <a:rPr sz="2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spc="-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ompor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spc="5" dirty="0">
                <a:latin typeface="Calibri"/>
                <a:cs typeface="Calibri"/>
              </a:rPr>
              <a:t> p</a:t>
            </a:r>
            <a:r>
              <a:rPr sz="2000" b="1" spc="-1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spc="-20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s </a:t>
            </a:r>
            <a:r>
              <a:rPr sz="2000" b="1" dirty="0">
                <a:latin typeface="Calibri"/>
                <a:cs typeface="Calibri"/>
              </a:rPr>
              <a:t>hô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25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35" dirty="0">
                <a:latin typeface="Calibri"/>
                <a:cs typeface="Calibri"/>
              </a:rPr>
              <a:t>L’hôte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définitif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héberge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l’adulte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35" dirty="0">
                <a:latin typeface="Calibri"/>
                <a:cs typeface="Calibri"/>
              </a:rPr>
              <a:t>L’hôte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intermédiaire,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nombre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un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deux,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hébergent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les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larves.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existe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plusieurs </a:t>
            </a:r>
            <a:r>
              <a:rPr sz="2800" dirty="0">
                <a:latin typeface="Calibri"/>
                <a:cs typeface="Calibri"/>
              </a:rPr>
              <a:t>types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dixéne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15" dirty="0">
                <a:latin typeface="Calibri"/>
                <a:cs typeface="Calibri"/>
              </a:rPr>
              <a:t>avec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hôtes </a:t>
            </a:r>
            <a:r>
              <a:rPr sz="2800" spc="-20" dirty="0">
                <a:latin typeface="Calibri"/>
                <a:cs typeface="Calibri"/>
              </a:rPr>
              <a:t>(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8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et</a:t>
            </a:r>
            <a:r>
              <a:rPr sz="2800" b="1" spc="5" dirty="0">
                <a:solidFill>
                  <a:srgbClr val="00AF50"/>
                </a:solidFill>
                <a:latin typeface="Calibri"/>
                <a:cs typeface="Calibri"/>
              </a:rPr>
              <a:t> 1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800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Ex.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Fasciola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hepatica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95250" marR="501015" indent="-83185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8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trixéne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avec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 </a:t>
            </a:r>
            <a:r>
              <a:rPr sz="2800" spc="-5" dirty="0">
                <a:latin typeface="Calibri"/>
                <a:cs typeface="Calibri"/>
              </a:rPr>
              <a:t>hôtes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8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et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2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800" spc="-5" dirty="0">
                <a:latin typeface="Calibri"/>
                <a:cs typeface="Calibri"/>
              </a:rPr>
              <a:t>).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Ex.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Dicrocoelium</a:t>
            </a:r>
            <a:r>
              <a:rPr sz="2800" b="1" i="1" spc="-2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lanceolatum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647" y="935723"/>
            <a:ext cx="6169660" cy="1426845"/>
            <a:chOff x="231647" y="935723"/>
            <a:chExt cx="6169660" cy="1426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935723"/>
              <a:ext cx="5225669" cy="473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7839" y="1405127"/>
              <a:ext cx="4620895" cy="944880"/>
            </a:xfrm>
            <a:custGeom>
              <a:avLst/>
              <a:gdLst/>
              <a:ahLst/>
              <a:cxnLst/>
              <a:rect l="l" t="t" r="r" b="b"/>
              <a:pathLst>
                <a:path w="4620895" h="944880">
                  <a:moveTo>
                    <a:pt x="0" y="472439"/>
                  </a:moveTo>
                  <a:lnTo>
                    <a:pt x="10576" y="426930"/>
                  </a:lnTo>
                  <a:lnTo>
                    <a:pt x="41660" y="382647"/>
                  </a:lnTo>
                  <a:lnTo>
                    <a:pt x="73297" y="353904"/>
                  </a:lnTo>
                  <a:lnTo>
                    <a:pt x="113332" y="325852"/>
                  </a:lnTo>
                  <a:lnTo>
                    <a:pt x="161477" y="298551"/>
                  </a:lnTo>
                  <a:lnTo>
                    <a:pt x="217445" y="272057"/>
                  </a:lnTo>
                  <a:lnTo>
                    <a:pt x="280950" y="246431"/>
                  </a:lnTo>
                  <a:lnTo>
                    <a:pt x="351705" y="221731"/>
                  </a:lnTo>
                  <a:lnTo>
                    <a:pt x="389711" y="209746"/>
                  </a:lnTo>
                  <a:lnTo>
                    <a:pt x="429422" y="198015"/>
                  </a:lnTo>
                  <a:lnTo>
                    <a:pt x="470802" y="186544"/>
                  </a:lnTo>
                  <a:lnTo>
                    <a:pt x="513815" y="175342"/>
                  </a:lnTo>
                  <a:lnTo>
                    <a:pt x="558425" y="164415"/>
                  </a:lnTo>
                  <a:lnTo>
                    <a:pt x="604597" y="153771"/>
                  </a:lnTo>
                  <a:lnTo>
                    <a:pt x="652294" y="143416"/>
                  </a:lnTo>
                  <a:lnTo>
                    <a:pt x="701480" y="133359"/>
                  </a:lnTo>
                  <a:lnTo>
                    <a:pt x="752121" y="123607"/>
                  </a:lnTo>
                  <a:lnTo>
                    <a:pt x="804179" y="114167"/>
                  </a:lnTo>
                  <a:lnTo>
                    <a:pt x="857620" y="105046"/>
                  </a:lnTo>
                  <a:lnTo>
                    <a:pt x="912406" y="96251"/>
                  </a:lnTo>
                  <a:lnTo>
                    <a:pt x="968503" y="87791"/>
                  </a:lnTo>
                  <a:lnTo>
                    <a:pt x="1025875" y="79672"/>
                  </a:lnTo>
                  <a:lnTo>
                    <a:pt x="1084485" y="71902"/>
                  </a:lnTo>
                  <a:lnTo>
                    <a:pt x="1144298" y="64487"/>
                  </a:lnTo>
                  <a:lnTo>
                    <a:pt x="1205277" y="57436"/>
                  </a:lnTo>
                  <a:lnTo>
                    <a:pt x="1267388" y="50756"/>
                  </a:lnTo>
                  <a:lnTo>
                    <a:pt x="1330594" y="44453"/>
                  </a:lnTo>
                  <a:lnTo>
                    <a:pt x="1394859" y="38536"/>
                  </a:lnTo>
                  <a:lnTo>
                    <a:pt x="1460148" y="33011"/>
                  </a:lnTo>
                  <a:lnTo>
                    <a:pt x="1526424" y="27886"/>
                  </a:lnTo>
                  <a:lnTo>
                    <a:pt x="1593651" y="23168"/>
                  </a:lnTo>
                  <a:lnTo>
                    <a:pt x="1661795" y="18865"/>
                  </a:lnTo>
                  <a:lnTo>
                    <a:pt x="1730819" y="14984"/>
                  </a:lnTo>
                  <a:lnTo>
                    <a:pt x="1800686" y="11532"/>
                  </a:lnTo>
                  <a:lnTo>
                    <a:pt x="1871362" y="8516"/>
                  </a:lnTo>
                  <a:lnTo>
                    <a:pt x="1942811" y="5944"/>
                  </a:lnTo>
                  <a:lnTo>
                    <a:pt x="2014996" y="3824"/>
                  </a:lnTo>
                  <a:lnTo>
                    <a:pt x="2087881" y="2162"/>
                  </a:lnTo>
                  <a:lnTo>
                    <a:pt x="2161432" y="965"/>
                  </a:lnTo>
                  <a:lnTo>
                    <a:pt x="2235611" y="242"/>
                  </a:lnTo>
                  <a:lnTo>
                    <a:pt x="2310384" y="0"/>
                  </a:lnTo>
                  <a:lnTo>
                    <a:pt x="2385156" y="242"/>
                  </a:lnTo>
                  <a:lnTo>
                    <a:pt x="2459335" y="965"/>
                  </a:lnTo>
                  <a:lnTo>
                    <a:pt x="2532886" y="2162"/>
                  </a:lnTo>
                  <a:lnTo>
                    <a:pt x="2605771" y="3824"/>
                  </a:lnTo>
                  <a:lnTo>
                    <a:pt x="2677956" y="5944"/>
                  </a:lnTo>
                  <a:lnTo>
                    <a:pt x="2749405" y="8516"/>
                  </a:lnTo>
                  <a:lnTo>
                    <a:pt x="2820081" y="11532"/>
                  </a:lnTo>
                  <a:lnTo>
                    <a:pt x="2889948" y="14984"/>
                  </a:lnTo>
                  <a:lnTo>
                    <a:pt x="2958972" y="18865"/>
                  </a:lnTo>
                  <a:lnTo>
                    <a:pt x="3027116" y="23168"/>
                  </a:lnTo>
                  <a:lnTo>
                    <a:pt x="3094343" y="27886"/>
                  </a:lnTo>
                  <a:lnTo>
                    <a:pt x="3160619" y="33011"/>
                  </a:lnTo>
                  <a:lnTo>
                    <a:pt x="3225908" y="38536"/>
                  </a:lnTo>
                  <a:lnTo>
                    <a:pt x="3290173" y="44453"/>
                  </a:lnTo>
                  <a:lnTo>
                    <a:pt x="3353379" y="50756"/>
                  </a:lnTo>
                  <a:lnTo>
                    <a:pt x="3415490" y="57436"/>
                  </a:lnTo>
                  <a:lnTo>
                    <a:pt x="3476469" y="64487"/>
                  </a:lnTo>
                  <a:lnTo>
                    <a:pt x="3536282" y="71902"/>
                  </a:lnTo>
                  <a:lnTo>
                    <a:pt x="3594892" y="79672"/>
                  </a:lnTo>
                  <a:lnTo>
                    <a:pt x="3652264" y="87791"/>
                  </a:lnTo>
                  <a:lnTo>
                    <a:pt x="3708361" y="96251"/>
                  </a:lnTo>
                  <a:lnTo>
                    <a:pt x="3763147" y="105046"/>
                  </a:lnTo>
                  <a:lnTo>
                    <a:pt x="3816588" y="114167"/>
                  </a:lnTo>
                  <a:lnTo>
                    <a:pt x="3868646" y="123607"/>
                  </a:lnTo>
                  <a:lnTo>
                    <a:pt x="3919287" y="133359"/>
                  </a:lnTo>
                  <a:lnTo>
                    <a:pt x="3968473" y="143416"/>
                  </a:lnTo>
                  <a:lnTo>
                    <a:pt x="4016170" y="153771"/>
                  </a:lnTo>
                  <a:lnTo>
                    <a:pt x="4062342" y="164415"/>
                  </a:lnTo>
                  <a:lnTo>
                    <a:pt x="4106952" y="175342"/>
                  </a:lnTo>
                  <a:lnTo>
                    <a:pt x="4149965" y="186544"/>
                  </a:lnTo>
                  <a:lnTo>
                    <a:pt x="4191345" y="198015"/>
                  </a:lnTo>
                  <a:lnTo>
                    <a:pt x="4231056" y="209746"/>
                  </a:lnTo>
                  <a:lnTo>
                    <a:pt x="4269062" y="221731"/>
                  </a:lnTo>
                  <a:lnTo>
                    <a:pt x="4305328" y="233962"/>
                  </a:lnTo>
                  <a:lnTo>
                    <a:pt x="4372493" y="259132"/>
                  </a:lnTo>
                  <a:lnTo>
                    <a:pt x="4432266" y="285199"/>
                  </a:lnTo>
                  <a:lnTo>
                    <a:pt x="4484358" y="312104"/>
                  </a:lnTo>
                  <a:lnTo>
                    <a:pt x="4528484" y="339788"/>
                  </a:lnTo>
                  <a:lnTo>
                    <a:pt x="4564356" y="368193"/>
                  </a:lnTo>
                  <a:lnTo>
                    <a:pt x="4591687" y="397260"/>
                  </a:lnTo>
                  <a:lnTo>
                    <a:pt x="4616043" y="441974"/>
                  </a:lnTo>
                  <a:lnTo>
                    <a:pt x="4620768" y="472439"/>
                  </a:lnTo>
                  <a:lnTo>
                    <a:pt x="4619580" y="487726"/>
                  </a:lnTo>
                  <a:lnTo>
                    <a:pt x="4602060" y="532830"/>
                  </a:lnTo>
                  <a:lnTo>
                    <a:pt x="4564356" y="576647"/>
                  </a:lnTo>
                  <a:lnTo>
                    <a:pt x="4528484" y="605045"/>
                  </a:lnTo>
                  <a:lnTo>
                    <a:pt x="4484358" y="632724"/>
                  </a:lnTo>
                  <a:lnTo>
                    <a:pt x="4432266" y="659626"/>
                  </a:lnTo>
                  <a:lnTo>
                    <a:pt x="4372493" y="685691"/>
                  </a:lnTo>
                  <a:lnTo>
                    <a:pt x="4305328" y="710861"/>
                  </a:lnTo>
                  <a:lnTo>
                    <a:pt x="4269062" y="723092"/>
                  </a:lnTo>
                  <a:lnTo>
                    <a:pt x="4231056" y="735077"/>
                  </a:lnTo>
                  <a:lnTo>
                    <a:pt x="4191345" y="746809"/>
                  </a:lnTo>
                  <a:lnTo>
                    <a:pt x="4149965" y="758280"/>
                  </a:lnTo>
                  <a:lnTo>
                    <a:pt x="4106952" y="769484"/>
                  </a:lnTo>
                  <a:lnTo>
                    <a:pt x="4062342" y="780412"/>
                  </a:lnTo>
                  <a:lnTo>
                    <a:pt x="4016170" y="791058"/>
                  </a:lnTo>
                  <a:lnTo>
                    <a:pt x="3968473" y="801414"/>
                  </a:lnTo>
                  <a:lnTo>
                    <a:pt x="3919287" y="811473"/>
                  </a:lnTo>
                  <a:lnTo>
                    <a:pt x="3868646" y="821227"/>
                  </a:lnTo>
                  <a:lnTo>
                    <a:pt x="3816588" y="830670"/>
                  </a:lnTo>
                  <a:lnTo>
                    <a:pt x="3763147" y="839793"/>
                  </a:lnTo>
                  <a:lnTo>
                    <a:pt x="3708361" y="848590"/>
                  </a:lnTo>
                  <a:lnTo>
                    <a:pt x="3652264" y="857052"/>
                  </a:lnTo>
                  <a:lnTo>
                    <a:pt x="3594892" y="865174"/>
                  </a:lnTo>
                  <a:lnTo>
                    <a:pt x="3536282" y="872947"/>
                  </a:lnTo>
                  <a:lnTo>
                    <a:pt x="3476469" y="880364"/>
                  </a:lnTo>
                  <a:lnTo>
                    <a:pt x="3415490" y="887417"/>
                  </a:lnTo>
                  <a:lnTo>
                    <a:pt x="3353379" y="894100"/>
                  </a:lnTo>
                  <a:lnTo>
                    <a:pt x="3290173" y="900405"/>
                  </a:lnTo>
                  <a:lnTo>
                    <a:pt x="3225908" y="906325"/>
                  </a:lnTo>
                  <a:lnTo>
                    <a:pt x="3160619" y="911852"/>
                  </a:lnTo>
                  <a:lnTo>
                    <a:pt x="3094343" y="916979"/>
                  </a:lnTo>
                  <a:lnTo>
                    <a:pt x="3027116" y="921699"/>
                  </a:lnTo>
                  <a:lnTo>
                    <a:pt x="2958972" y="926004"/>
                  </a:lnTo>
                  <a:lnTo>
                    <a:pt x="2889948" y="929887"/>
                  </a:lnTo>
                  <a:lnTo>
                    <a:pt x="2820081" y="933341"/>
                  </a:lnTo>
                  <a:lnTo>
                    <a:pt x="2749405" y="936358"/>
                  </a:lnTo>
                  <a:lnTo>
                    <a:pt x="2677956" y="938931"/>
                  </a:lnTo>
                  <a:lnTo>
                    <a:pt x="2605771" y="941053"/>
                  </a:lnTo>
                  <a:lnTo>
                    <a:pt x="2532886" y="942716"/>
                  </a:lnTo>
                  <a:lnTo>
                    <a:pt x="2459335" y="943913"/>
                  </a:lnTo>
                  <a:lnTo>
                    <a:pt x="2385156" y="944637"/>
                  </a:lnTo>
                  <a:lnTo>
                    <a:pt x="2310384" y="944880"/>
                  </a:lnTo>
                  <a:lnTo>
                    <a:pt x="2235611" y="944637"/>
                  </a:lnTo>
                  <a:lnTo>
                    <a:pt x="2161432" y="943913"/>
                  </a:lnTo>
                  <a:lnTo>
                    <a:pt x="2087881" y="942716"/>
                  </a:lnTo>
                  <a:lnTo>
                    <a:pt x="2014996" y="941053"/>
                  </a:lnTo>
                  <a:lnTo>
                    <a:pt x="1942811" y="938931"/>
                  </a:lnTo>
                  <a:lnTo>
                    <a:pt x="1871362" y="936358"/>
                  </a:lnTo>
                  <a:lnTo>
                    <a:pt x="1800686" y="933341"/>
                  </a:lnTo>
                  <a:lnTo>
                    <a:pt x="1730819" y="929887"/>
                  </a:lnTo>
                  <a:lnTo>
                    <a:pt x="1661795" y="926004"/>
                  </a:lnTo>
                  <a:lnTo>
                    <a:pt x="1593651" y="921699"/>
                  </a:lnTo>
                  <a:lnTo>
                    <a:pt x="1526424" y="916979"/>
                  </a:lnTo>
                  <a:lnTo>
                    <a:pt x="1460148" y="911852"/>
                  </a:lnTo>
                  <a:lnTo>
                    <a:pt x="1394859" y="906325"/>
                  </a:lnTo>
                  <a:lnTo>
                    <a:pt x="1330594" y="900405"/>
                  </a:lnTo>
                  <a:lnTo>
                    <a:pt x="1267388" y="894100"/>
                  </a:lnTo>
                  <a:lnTo>
                    <a:pt x="1205277" y="887417"/>
                  </a:lnTo>
                  <a:lnTo>
                    <a:pt x="1144298" y="880364"/>
                  </a:lnTo>
                  <a:lnTo>
                    <a:pt x="1084485" y="872947"/>
                  </a:lnTo>
                  <a:lnTo>
                    <a:pt x="1025875" y="865174"/>
                  </a:lnTo>
                  <a:lnTo>
                    <a:pt x="968503" y="857052"/>
                  </a:lnTo>
                  <a:lnTo>
                    <a:pt x="912406" y="848590"/>
                  </a:lnTo>
                  <a:lnTo>
                    <a:pt x="857620" y="839793"/>
                  </a:lnTo>
                  <a:lnTo>
                    <a:pt x="804179" y="830670"/>
                  </a:lnTo>
                  <a:lnTo>
                    <a:pt x="752121" y="821227"/>
                  </a:lnTo>
                  <a:lnTo>
                    <a:pt x="701480" y="811473"/>
                  </a:lnTo>
                  <a:lnTo>
                    <a:pt x="652294" y="801414"/>
                  </a:lnTo>
                  <a:lnTo>
                    <a:pt x="604597" y="791058"/>
                  </a:lnTo>
                  <a:lnTo>
                    <a:pt x="558425" y="780412"/>
                  </a:lnTo>
                  <a:lnTo>
                    <a:pt x="513815" y="769484"/>
                  </a:lnTo>
                  <a:lnTo>
                    <a:pt x="470802" y="758280"/>
                  </a:lnTo>
                  <a:lnTo>
                    <a:pt x="429422" y="746809"/>
                  </a:lnTo>
                  <a:lnTo>
                    <a:pt x="389711" y="735077"/>
                  </a:lnTo>
                  <a:lnTo>
                    <a:pt x="351705" y="723092"/>
                  </a:lnTo>
                  <a:lnTo>
                    <a:pt x="315439" y="710861"/>
                  </a:lnTo>
                  <a:lnTo>
                    <a:pt x="248274" y="685691"/>
                  </a:lnTo>
                  <a:lnTo>
                    <a:pt x="188501" y="659626"/>
                  </a:lnTo>
                  <a:lnTo>
                    <a:pt x="136409" y="632724"/>
                  </a:lnTo>
                  <a:lnTo>
                    <a:pt x="92283" y="605045"/>
                  </a:lnTo>
                  <a:lnTo>
                    <a:pt x="56411" y="576647"/>
                  </a:lnTo>
                  <a:lnTo>
                    <a:pt x="29080" y="547589"/>
                  </a:lnTo>
                  <a:lnTo>
                    <a:pt x="4724" y="502892"/>
                  </a:lnTo>
                  <a:lnTo>
                    <a:pt x="0" y="472439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8836" y="959865"/>
            <a:ext cx="4613910" cy="114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Selon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évolutif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446405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Parasites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à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cycle </a:t>
            </a:r>
            <a:r>
              <a:rPr sz="2800" b="1" spc="-20" dirty="0">
                <a:latin typeface="Calibri"/>
                <a:cs typeface="Calibri"/>
              </a:rPr>
              <a:t>hétéroxène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12382" y="0"/>
            <a:ext cx="5255895" cy="3209290"/>
            <a:chOff x="-12382" y="0"/>
            <a:chExt cx="5255895" cy="3209290"/>
          </a:xfrm>
        </p:grpSpPr>
        <p:sp>
          <p:nvSpPr>
            <p:cNvPr id="8" name="object 8"/>
            <p:cNvSpPr/>
            <p:nvPr/>
          </p:nvSpPr>
          <p:spPr>
            <a:xfrm>
              <a:off x="1964436" y="2342260"/>
              <a:ext cx="3279140" cy="866775"/>
            </a:xfrm>
            <a:custGeom>
              <a:avLst/>
              <a:gdLst/>
              <a:ahLst/>
              <a:cxnLst/>
              <a:rect l="l" t="t" r="r" b="b"/>
              <a:pathLst>
                <a:path w="3279140" h="866775">
                  <a:moveTo>
                    <a:pt x="795909" y="18542"/>
                  </a:moveTo>
                  <a:lnTo>
                    <a:pt x="775716" y="0"/>
                  </a:lnTo>
                  <a:lnTo>
                    <a:pt x="42494" y="799833"/>
                  </a:lnTo>
                  <a:lnTo>
                    <a:pt x="51943" y="756285"/>
                  </a:lnTo>
                  <a:lnTo>
                    <a:pt x="53594" y="748919"/>
                  </a:lnTo>
                  <a:lnTo>
                    <a:pt x="48895" y="741553"/>
                  </a:lnTo>
                  <a:lnTo>
                    <a:pt x="41529" y="740029"/>
                  </a:lnTo>
                  <a:lnTo>
                    <a:pt x="34036" y="738378"/>
                  </a:lnTo>
                  <a:lnTo>
                    <a:pt x="26797" y="743077"/>
                  </a:lnTo>
                  <a:lnTo>
                    <a:pt x="25146" y="750443"/>
                  </a:lnTo>
                  <a:lnTo>
                    <a:pt x="0" y="866521"/>
                  </a:lnTo>
                  <a:lnTo>
                    <a:pt x="34798" y="855726"/>
                  </a:lnTo>
                  <a:lnTo>
                    <a:pt x="113411" y="831342"/>
                  </a:lnTo>
                  <a:lnTo>
                    <a:pt x="120650" y="829183"/>
                  </a:lnTo>
                  <a:lnTo>
                    <a:pt x="124714" y="821436"/>
                  </a:lnTo>
                  <a:lnTo>
                    <a:pt x="120142" y="806958"/>
                  </a:lnTo>
                  <a:lnTo>
                    <a:pt x="112522" y="802894"/>
                  </a:lnTo>
                  <a:lnTo>
                    <a:pt x="62661" y="818400"/>
                  </a:lnTo>
                  <a:lnTo>
                    <a:pt x="795909" y="18542"/>
                  </a:lnTo>
                  <a:close/>
                </a:path>
                <a:path w="3279140" h="866775">
                  <a:moveTo>
                    <a:pt x="3278632" y="740664"/>
                  </a:moveTo>
                  <a:lnTo>
                    <a:pt x="3273679" y="733552"/>
                  </a:lnTo>
                  <a:lnTo>
                    <a:pt x="3258693" y="731012"/>
                  </a:lnTo>
                  <a:lnTo>
                    <a:pt x="3251581" y="736092"/>
                  </a:lnTo>
                  <a:lnTo>
                    <a:pt x="3250438" y="743585"/>
                  </a:lnTo>
                  <a:lnTo>
                    <a:pt x="3243084" y="787450"/>
                  </a:lnTo>
                  <a:lnTo>
                    <a:pt x="2972435" y="74549"/>
                  </a:lnTo>
                  <a:lnTo>
                    <a:pt x="2946781" y="84201"/>
                  </a:lnTo>
                  <a:lnTo>
                    <a:pt x="3217456" y="797306"/>
                  </a:lnTo>
                  <a:lnTo>
                    <a:pt x="3182747" y="769239"/>
                  </a:lnTo>
                  <a:lnTo>
                    <a:pt x="3176905" y="764413"/>
                  </a:lnTo>
                  <a:lnTo>
                    <a:pt x="3168269" y="765429"/>
                  </a:lnTo>
                  <a:lnTo>
                    <a:pt x="3163443" y="771271"/>
                  </a:lnTo>
                  <a:lnTo>
                    <a:pt x="3158744" y="777113"/>
                  </a:lnTo>
                  <a:lnTo>
                    <a:pt x="3159633" y="785749"/>
                  </a:lnTo>
                  <a:lnTo>
                    <a:pt x="3165475" y="790575"/>
                  </a:lnTo>
                  <a:lnTo>
                    <a:pt x="3257931" y="865251"/>
                  </a:lnTo>
                  <a:lnTo>
                    <a:pt x="3261360" y="844677"/>
                  </a:lnTo>
                  <a:lnTo>
                    <a:pt x="3277489" y="748030"/>
                  </a:lnTo>
                  <a:lnTo>
                    <a:pt x="3278632" y="74066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192"/>
              <a:ext cx="4596765" cy="923925"/>
            </a:xfrm>
            <a:custGeom>
              <a:avLst/>
              <a:gdLst/>
              <a:ahLst/>
              <a:cxnLst/>
              <a:rect l="l" t="t" r="r" b="b"/>
              <a:pathLst>
                <a:path w="4596765" h="923925">
                  <a:moveTo>
                    <a:pt x="0" y="96889"/>
                  </a:moveTo>
                  <a:lnTo>
                    <a:pt x="17506" y="63038"/>
                  </a:lnTo>
                  <a:lnTo>
                    <a:pt x="50826" y="29711"/>
                  </a:lnTo>
                  <a:lnTo>
                    <a:pt x="93080" y="7851"/>
                  </a:lnTo>
                  <a:lnTo>
                    <a:pt x="141732" y="0"/>
                  </a:lnTo>
                  <a:lnTo>
                    <a:pt x="4442460" y="0"/>
                  </a:lnTo>
                  <a:lnTo>
                    <a:pt x="4491093" y="7851"/>
                  </a:lnTo>
                  <a:lnTo>
                    <a:pt x="4533345" y="29711"/>
                  </a:lnTo>
                  <a:lnTo>
                    <a:pt x="4566672" y="63038"/>
                  </a:lnTo>
                  <a:lnTo>
                    <a:pt x="4588532" y="105290"/>
                  </a:lnTo>
                  <a:lnTo>
                    <a:pt x="4596384" y="153924"/>
                  </a:lnTo>
                  <a:lnTo>
                    <a:pt x="4596384" y="769619"/>
                  </a:lnTo>
                  <a:lnTo>
                    <a:pt x="4588532" y="818253"/>
                  </a:lnTo>
                  <a:lnTo>
                    <a:pt x="4566672" y="860505"/>
                  </a:lnTo>
                  <a:lnTo>
                    <a:pt x="4533345" y="893832"/>
                  </a:lnTo>
                  <a:lnTo>
                    <a:pt x="4491093" y="915692"/>
                  </a:lnTo>
                  <a:lnTo>
                    <a:pt x="4442460" y="923543"/>
                  </a:lnTo>
                  <a:lnTo>
                    <a:pt x="141732" y="923543"/>
                  </a:lnTo>
                  <a:lnTo>
                    <a:pt x="93080" y="915692"/>
                  </a:lnTo>
                  <a:lnTo>
                    <a:pt x="50826" y="893832"/>
                  </a:lnTo>
                  <a:lnTo>
                    <a:pt x="17506" y="860505"/>
                  </a:lnTo>
                  <a:lnTo>
                    <a:pt x="0" y="826654"/>
                  </a:lnTo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5757" y="10413"/>
            <a:ext cx="398652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7480" marR="5080" indent="-1415415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Classification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selon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cycle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évolutif</a:t>
            </a:r>
            <a:endParaRPr sz="2800"/>
          </a:p>
        </p:txBody>
      </p:sp>
      <p:grpSp>
        <p:nvGrpSpPr>
          <p:cNvPr id="12" name="object 12"/>
          <p:cNvGrpSpPr/>
          <p:nvPr/>
        </p:nvGrpSpPr>
        <p:grpSpPr>
          <a:xfrm>
            <a:off x="517969" y="3206305"/>
            <a:ext cx="2630805" cy="967105"/>
            <a:chOff x="517969" y="3206305"/>
            <a:chExt cx="2630805" cy="967105"/>
          </a:xfrm>
        </p:grpSpPr>
        <p:sp>
          <p:nvSpPr>
            <p:cNvPr id="13" name="object 13"/>
            <p:cNvSpPr/>
            <p:nvPr/>
          </p:nvSpPr>
          <p:spPr>
            <a:xfrm>
              <a:off x="530351" y="3218687"/>
              <a:ext cx="2606040" cy="942340"/>
            </a:xfrm>
            <a:custGeom>
              <a:avLst/>
              <a:gdLst/>
              <a:ahLst/>
              <a:cxnLst/>
              <a:rect l="l" t="t" r="r" b="b"/>
              <a:pathLst>
                <a:path w="2606040" h="942339">
                  <a:moveTo>
                    <a:pt x="1303020" y="0"/>
                  </a:moveTo>
                  <a:lnTo>
                    <a:pt x="1233818" y="652"/>
                  </a:lnTo>
                  <a:lnTo>
                    <a:pt x="1165557" y="2589"/>
                  </a:lnTo>
                  <a:lnTo>
                    <a:pt x="1098327" y="5776"/>
                  </a:lnTo>
                  <a:lnTo>
                    <a:pt x="1032218" y="10182"/>
                  </a:lnTo>
                  <a:lnTo>
                    <a:pt x="967319" y="15775"/>
                  </a:lnTo>
                  <a:lnTo>
                    <a:pt x="903722" y="22521"/>
                  </a:lnTo>
                  <a:lnTo>
                    <a:pt x="841515" y="30388"/>
                  </a:lnTo>
                  <a:lnTo>
                    <a:pt x="780790" y="39343"/>
                  </a:lnTo>
                  <a:lnTo>
                    <a:pt x="721636" y="49355"/>
                  </a:lnTo>
                  <a:lnTo>
                    <a:pt x="664142" y="60390"/>
                  </a:lnTo>
                  <a:lnTo>
                    <a:pt x="608400" y="72415"/>
                  </a:lnTo>
                  <a:lnTo>
                    <a:pt x="554500" y="85400"/>
                  </a:lnTo>
                  <a:lnTo>
                    <a:pt x="502530" y="99310"/>
                  </a:lnTo>
                  <a:lnTo>
                    <a:pt x="452582" y="114113"/>
                  </a:lnTo>
                  <a:lnTo>
                    <a:pt x="404746" y="129777"/>
                  </a:lnTo>
                  <a:lnTo>
                    <a:pt x="359110" y="146269"/>
                  </a:lnTo>
                  <a:lnTo>
                    <a:pt x="315767" y="163557"/>
                  </a:lnTo>
                  <a:lnTo>
                    <a:pt x="274805" y="181608"/>
                  </a:lnTo>
                  <a:lnTo>
                    <a:pt x="236315" y="200390"/>
                  </a:lnTo>
                  <a:lnTo>
                    <a:pt x="200386" y="219870"/>
                  </a:lnTo>
                  <a:lnTo>
                    <a:pt x="167109" y="240015"/>
                  </a:lnTo>
                  <a:lnTo>
                    <a:pt x="108871" y="282172"/>
                  </a:lnTo>
                  <a:lnTo>
                    <a:pt x="62320" y="326601"/>
                  </a:lnTo>
                  <a:lnTo>
                    <a:pt x="28178" y="373041"/>
                  </a:lnTo>
                  <a:lnTo>
                    <a:pt x="7164" y="421233"/>
                  </a:lnTo>
                  <a:lnTo>
                    <a:pt x="0" y="470916"/>
                  </a:lnTo>
                  <a:lnTo>
                    <a:pt x="1806" y="495927"/>
                  </a:lnTo>
                  <a:lnTo>
                    <a:pt x="15985" y="544896"/>
                  </a:lnTo>
                  <a:lnTo>
                    <a:pt x="43653" y="592245"/>
                  </a:lnTo>
                  <a:lnTo>
                    <a:pt x="84090" y="637712"/>
                  </a:lnTo>
                  <a:lnTo>
                    <a:pt x="136574" y="681038"/>
                  </a:lnTo>
                  <a:lnTo>
                    <a:pt x="200386" y="721961"/>
                  </a:lnTo>
                  <a:lnTo>
                    <a:pt x="236315" y="741441"/>
                  </a:lnTo>
                  <a:lnTo>
                    <a:pt x="274805" y="760223"/>
                  </a:lnTo>
                  <a:lnTo>
                    <a:pt x="315767" y="778274"/>
                  </a:lnTo>
                  <a:lnTo>
                    <a:pt x="359110" y="795562"/>
                  </a:lnTo>
                  <a:lnTo>
                    <a:pt x="404746" y="812054"/>
                  </a:lnTo>
                  <a:lnTo>
                    <a:pt x="452582" y="827718"/>
                  </a:lnTo>
                  <a:lnTo>
                    <a:pt x="502530" y="842521"/>
                  </a:lnTo>
                  <a:lnTo>
                    <a:pt x="554500" y="856431"/>
                  </a:lnTo>
                  <a:lnTo>
                    <a:pt x="608400" y="869416"/>
                  </a:lnTo>
                  <a:lnTo>
                    <a:pt x="664142" y="881441"/>
                  </a:lnTo>
                  <a:lnTo>
                    <a:pt x="721636" y="892476"/>
                  </a:lnTo>
                  <a:lnTo>
                    <a:pt x="780790" y="902488"/>
                  </a:lnTo>
                  <a:lnTo>
                    <a:pt x="841515" y="911443"/>
                  </a:lnTo>
                  <a:lnTo>
                    <a:pt x="903722" y="919310"/>
                  </a:lnTo>
                  <a:lnTo>
                    <a:pt x="967319" y="926056"/>
                  </a:lnTo>
                  <a:lnTo>
                    <a:pt x="1032218" y="931649"/>
                  </a:lnTo>
                  <a:lnTo>
                    <a:pt x="1098327" y="936055"/>
                  </a:lnTo>
                  <a:lnTo>
                    <a:pt x="1165557" y="939242"/>
                  </a:lnTo>
                  <a:lnTo>
                    <a:pt x="1233818" y="941179"/>
                  </a:lnTo>
                  <a:lnTo>
                    <a:pt x="1303020" y="941832"/>
                  </a:lnTo>
                  <a:lnTo>
                    <a:pt x="1372216" y="941179"/>
                  </a:lnTo>
                  <a:lnTo>
                    <a:pt x="1440473" y="939242"/>
                  </a:lnTo>
                  <a:lnTo>
                    <a:pt x="1507700" y="936055"/>
                  </a:lnTo>
                  <a:lnTo>
                    <a:pt x="1573806" y="931649"/>
                  </a:lnTo>
                  <a:lnTo>
                    <a:pt x="1638702" y="926056"/>
                  </a:lnTo>
                  <a:lnTo>
                    <a:pt x="1702298" y="919310"/>
                  </a:lnTo>
                  <a:lnTo>
                    <a:pt x="1764503" y="911443"/>
                  </a:lnTo>
                  <a:lnTo>
                    <a:pt x="1825227" y="902488"/>
                  </a:lnTo>
                  <a:lnTo>
                    <a:pt x="1884381" y="892476"/>
                  </a:lnTo>
                  <a:lnTo>
                    <a:pt x="1941874" y="881441"/>
                  </a:lnTo>
                  <a:lnTo>
                    <a:pt x="1997616" y="869416"/>
                  </a:lnTo>
                  <a:lnTo>
                    <a:pt x="2051517" y="856431"/>
                  </a:lnTo>
                  <a:lnTo>
                    <a:pt x="2103487" y="842521"/>
                  </a:lnTo>
                  <a:lnTo>
                    <a:pt x="2153436" y="827718"/>
                  </a:lnTo>
                  <a:lnTo>
                    <a:pt x="2201274" y="812054"/>
                  </a:lnTo>
                  <a:lnTo>
                    <a:pt x="2246910" y="795562"/>
                  </a:lnTo>
                  <a:lnTo>
                    <a:pt x="2290255" y="778274"/>
                  </a:lnTo>
                  <a:lnTo>
                    <a:pt x="2331219" y="760223"/>
                  </a:lnTo>
                  <a:lnTo>
                    <a:pt x="2369710" y="741441"/>
                  </a:lnTo>
                  <a:lnTo>
                    <a:pt x="2405641" y="721961"/>
                  </a:lnTo>
                  <a:lnTo>
                    <a:pt x="2438919" y="701816"/>
                  </a:lnTo>
                  <a:lnTo>
                    <a:pt x="2497161" y="659659"/>
                  </a:lnTo>
                  <a:lnTo>
                    <a:pt x="2543714" y="615230"/>
                  </a:lnTo>
                  <a:lnTo>
                    <a:pt x="2577859" y="568790"/>
                  </a:lnTo>
                  <a:lnTo>
                    <a:pt x="2598874" y="520598"/>
                  </a:lnTo>
                  <a:lnTo>
                    <a:pt x="2606040" y="470916"/>
                  </a:lnTo>
                  <a:lnTo>
                    <a:pt x="2604233" y="445904"/>
                  </a:lnTo>
                  <a:lnTo>
                    <a:pt x="2590053" y="396935"/>
                  </a:lnTo>
                  <a:lnTo>
                    <a:pt x="2562383" y="349586"/>
                  </a:lnTo>
                  <a:lnTo>
                    <a:pt x="2521943" y="304119"/>
                  </a:lnTo>
                  <a:lnTo>
                    <a:pt x="2469456" y="260793"/>
                  </a:lnTo>
                  <a:lnTo>
                    <a:pt x="2405641" y="219870"/>
                  </a:lnTo>
                  <a:lnTo>
                    <a:pt x="2369710" y="200390"/>
                  </a:lnTo>
                  <a:lnTo>
                    <a:pt x="2331219" y="181608"/>
                  </a:lnTo>
                  <a:lnTo>
                    <a:pt x="2290255" y="163557"/>
                  </a:lnTo>
                  <a:lnTo>
                    <a:pt x="2246910" y="146269"/>
                  </a:lnTo>
                  <a:lnTo>
                    <a:pt x="2201274" y="129777"/>
                  </a:lnTo>
                  <a:lnTo>
                    <a:pt x="2153436" y="114113"/>
                  </a:lnTo>
                  <a:lnTo>
                    <a:pt x="2103487" y="99310"/>
                  </a:lnTo>
                  <a:lnTo>
                    <a:pt x="2051517" y="85400"/>
                  </a:lnTo>
                  <a:lnTo>
                    <a:pt x="1997616" y="72415"/>
                  </a:lnTo>
                  <a:lnTo>
                    <a:pt x="1941874" y="60390"/>
                  </a:lnTo>
                  <a:lnTo>
                    <a:pt x="1884381" y="49355"/>
                  </a:lnTo>
                  <a:lnTo>
                    <a:pt x="1825227" y="39343"/>
                  </a:lnTo>
                  <a:lnTo>
                    <a:pt x="1764503" y="30388"/>
                  </a:lnTo>
                  <a:lnTo>
                    <a:pt x="1702298" y="22521"/>
                  </a:lnTo>
                  <a:lnTo>
                    <a:pt x="1638702" y="15775"/>
                  </a:lnTo>
                  <a:lnTo>
                    <a:pt x="1573806" y="10182"/>
                  </a:lnTo>
                  <a:lnTo>
                    <a:pt x="1507700" y="5776"/>
                  </a:lnTo>
                  <a:lnTo>
                    <a:pt x="1440473" y="2589"/>
                  </a:lnTo>
                  <a:lnTo>
                    <a:pt x="1372216" y="652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0351" y="3218687"/>
              <a:ext cx="2606040" cy="942340"/>
            </a:xfrm>
            <a:custGeom>
              <a:avLst/>
              <a:gdLst/>
              <a:ahLst/>
              <a:cxnLst/>
              <a:rect l="l" t="t" r="r" b="b"/>
              <a:pathLst>
                <a:path w="2606040" h="942339">
                  <a:moveTo>
                    <a:pt x="0" y="470916"/>
                  </a:moveTo>
                  <a:lnTo>
                    <a:pt x="7164" y="421233"/>
                  </a:lnTo>
                  <a:lnTo>
                    <a:pt x="28178" y="373041"/>
                  </a:lnTo>
                  <a:lnTo>
                    <a:pt x="62320" y="326601"/>
                  </a:lnTo>
                  <a:lnTo>
                    <a:pt x="108871" y="282172"/>
                  </a:lnTo>
                  <a:lnTo>
                    <a:pt x="167109" y="240015"/>
                  </a:lnTo>
                  <a:lnTo>
                    <a:pt x="200386" y="219870"/>
                  </a:lnTo>
                  <a:lnTo>
                    <a:pt x="236315" y="200390"/>
                  </a:lnTo>
                  <a:lnTo>
                    <a:pt x="274805" y="181608"/>
                  </a:lnTo>
                  <a:lnTo>
                    <a:pt x="315767" y="163557"/>
                  </a:lnTo>
                  <a:lnTo>
                    <a:pt x="359110" y="146269"/>
                  </a:lnTo>
                  <a:lnTo>
                    <a:pt x="404746" y="129777"/>
                  </a:lnTo>
                  <a:lnTo>
                    <a:pt x="452582" y="114113"/>
                  </a:lnTo>
                  <a:lnTo>
                    <a:pt x="502530" y="99310"/>
                  </a:lnTo>
                  <a:lnTo>
                    <a:pt x="554500" y="85400"/>
                  </a:lnTo>
                  <a:lnTo>
                    <a:pt x="608400" y="72415"/>
                  </a:lnTo>
                  <a:lnTo>
                    <a:pt x="664142" y="60390"/>
                  </a:lnTo>
                  <a:lnTo>
                    <a:pt x="721636" y="49355"/>
                  </a:lnTo>
                  <a:lnTo>
                    <a:pt x="780790" y="39343"/>
                  </a:lnTo>
                  <a:lnTo>
                    <a:pt x="841515" y="30388"/>
                  </a:lnTo>
                  <a:lnTo>
                    <a:pt x="903722" y="22521"/>
                  </a:lnTo>
                  <a:lnTo>
                    <a:pt x="967319" y="15775"/>
                  </a:lnTo>
                  <a:lnTo>
                    <a:pt x="1032218" y="10182"/>
                  </a:lnTo>
                  <a:lnTo>
                    <a:pt x="1098327" y="5776"/>
                  </a:lnTo>
                  <a:lnTo>
                    <a:pt x="1165557" y="2589"/>
                  </a:lnTo>
                  <a:lnTo>
                    <a:pt x="1233818" y="652"/>
                  </a:lnTo>
                  <a:lnTo>
                    <a:pt x="1303020" y="0"/>
                  </a:lnTo>
                  <a:lnTo>
                    <a:pt x="1372216" y="652"/>
                  </a:lnTo>
                  <a:lnTo>
                    <a:pt x="1440473" y="2589"/>
                  </a:lnTo>
                  <a:lnTo>
                    <a:pt x="1507700" y="5776"/>
                  </a:lnTo>
                  <a:lnTo>
                    <a:pt x="1573806" y="10182"/>
                  </a:lnTo>
                  <a:lnTo>
                    <a:pt x="1638702" y="15775"/>
                  </a:lnTo>
                  <a:lnTo>
                    <a:pt x="1702298" y="22521"/>
                  </a:lnTo>
                  <a:lnTo>
                    <a:pt x="1764503" y="30388"/>
                  </a:lnTo>
                  <a:lnTo>
                    <a:pt x="1825227" y="39343"/>
                  </a:lnTo>
                  <a:lnTo>
                    <a:pt x="1884381" y="49355"/>
                  </a:lnTo>
                  <a:lnTo>
                    <a:pt x="1941874" y="60390"/>
                  </a:lnTo>
                  <a:lnTo>
                    <a:pt x="1997616" y="72415"/>
                  </a:lnTo>
                  <a:lnTo>
                    <a:pt x="2051517" y="85400"/>
                  </a:lnTo>
                  <a:lnTo>
                    <a:pt x="2103487" y="99310"/>
                  </a:lnTo>
                  <a:lnTo>
                    <a:pt x="2153436" y="114113"/>
                  </a:lnTo>
                  <a:lnTo>
                    <a:pt x="2201274" y="129777"/>
                  </a:lnTo>
                  <a:lnTo>
                    <a:pt x="2246910" y="146269"/>
                  </a:lnTo>
                  <a:lnTo>
                    <a:pt x="2290255" y="163557"/>
                  </a:lnTo>
                  <a:lnTo>
                    <a:pt x="2331219" y="181608"/>
                  </a:lnTo>
                  <a:lnTo>
                    <a:pt x="2369710" y="200390"/>
                  </a:lnTo>
                  <a:lnTo>
                    <a:pt x="2405641" y="219870"/>
                  </a:lnTo>
                  <a:lnTo>
                    <a:pt x="2438919" y="240015"/>
                  </a:lnTo>
                  <a:lnTo>
                    <a:pt x="2497161" y="282172"/>
                  </a:lnTo>
                  <a:lnTo>
                    <a:pt x="2543714" y="326601"/>
                  </a:lnTo>
                  <a:lnTo>
                    <a:pt x="2577859" y="373041"/>
                  </a:lnTo>
                  <a:lnTo>
                    <a:pt x="2598874" y="421233"/>
                  </a:lnTo>
                  <a:lnTo>
                    <a:pt x="2606040" y="470916"/>
                  </a:lnTo>
                  <a:lnTo>
                    <a:pt x="2604233" y="495927"/>
                  </a:lnTo>
                  <a:lnTo>
                    <a:pt x="2590053" y="544896"/>
                  </a:lnTo>
                  <a:lnTo>
                    <a:pt x="2562383" y="592245"/>
                  </a:lnTo>
                  <a:lnTo>
                    <a:pt x="2521943" y="637712"/>
                  </a:lnTo>
                  <a:lnTo>
                    <a:pt x="2469456" y="681038"/>
                  </a:lnTo>
                  <a:lnTo>
                    <a:pt x="2405641" y="721961"/>
                  </a:lnTo>
                  <a:lnTo>
                    <a:pt x="2369710" y="741441"/>
                  </a:lnTo>
                  <a:lnTo>
                    <a:pt x="2331219" y="760223"/>
                  </a:lnTo>
                  <a:lnTo>
                    <a:pt x="2290255" y="778274"/>
                  </a:lnTo>
                  <a:lnTo>
                    <a:pt x="2246910" y="795562"/>
                  </a:lnTo>
                  <a:lnTo>
                    <a:pt x="2201274" y="812054"/>
                  </a:lnTo>
                  <a:lnTo>
                    <a:pt x="2153436" y="827718"/>
                  </a:lnTo>
                  <a:lnTo>
                    <a:pt x="2103487" y="842521"/>
                  </a:lnTo>
                  <a:lnTo>
                    <a:pt x="2051517" y="856431"/>
                  </a:lnTo>
                  <a:lnTo>
                    <a:pt x="1997616" y="869416"/>
                  </a:lnTo>
                  <a:lnTo>
                    <a:pt x="1941874" y="881441"/>
                  </a:lnTo>
                  <a:lnTo>
                    <a:pt x="1884381" y="892476"/>
                  </a:lnTo>
                  <a:lnTo>
                    <a:pt x="1825227" y="902488"/>
                  </a:lnTo>
                  <a:lnTo>
                    <a:pt x="1764503" y="911443"/>
                  </a:lnTo>
                  <a:lnTo>
                    <a:pt x="1702298" y="919310"/>
                  </a:lnTo>
                  <a:lnTo>
                    <a:pt x="1638702" y="926056"/>
                  </a:lnTo>
                  <a:lnTo>
                    <a:pt x="1573806" y="931649"/>
                  </a:lnTo>
                  <a:lnTo>
                    <a:pt x="1507700" y="936055"/>
                  </a:lnTo>
                  <a:lnTo>
                    <a:pt x="1440473" y="939242"/>
                  </a:lnTo>
                  <a:lnTo>
                    <a:pt x="1372216" y="941179"/>
                  </a:lnTo>
                  <a:lnTo>
                    <a:pt x="1303020" y="941832"/>
                  </a:lnTo>
                  <a:lnTo>
                    <a:pt x="1233818" y="941179"/>
                  </a:lnTo>
                  <a:lnTo>
                    <a:pt x="1165557" y="939242"/>
                  </a:lnTo>
                  <a:lnTo>
                    <a:pt x="1098327" y="936055"/>
                  </a:lnTo>
                  <a:lnTo>
                    <a:pt x="1032218" y="931649"/>
                  </a:lnTo>
                  <a:lnTo>
                    <a:pt x="967319" y="926056"/>
                  </a:lnTo>
                  <a:lnTo>
                    <a:pt x="903722" y="919310"/>
                  </a:lnTo>
                  <a:lnTo>
                    <a:pt x="841515" y="911443"/>
                  </a:lnTo>
                  <a:lnTo>
                    <a:pt x="780790" y="902488"/>
                  </a:lnTo>
                  <a:lnTo>
                    <a:pt x="721636" y="892476"/>
                  </a:lnTo>
                  <a:lnTo>
                    <a:pt x="664142" y="881441"/>
                  </a:lnTo>
                  <a:lnTo>
                    <a:pt x="608400" y="869416"/>
                  </a:lnTo>
                  <a:lnTo>
                    <a:pt x="554500" y="856431"/>
                  </a:lnTo>
                  <a:lnTo>
                    <a:pt x="502530" y="842521"/>
                  </a:lnTo>
                  <a:lnTo>
                    <a:pt x="452582" y="827718"/>
                  </a:lnTo>
                  <a:lnTo>
                    <a:pt x="404746" y="812054"/>
                  </a:lnTo>
                  <a:lnTo>
                    <a:pt x="359110" y="795562"/>
                  </a:lnTo>
                  <a:lnTo>
                    <a:pt x="315767" y="778274"/>
                  </a:lnTo>
                  <a:lnTo>
                    <a:pt x="274805" y="760223"/>
                  </a:lnTo>
                  <a:lnTo>
                    <a:pt x="236315" y="741441"/>
                  </a:lnTo>
                  <a:lnTo>
                    <a:pt x="200386" y="721961"/>
                  </a:lnTo>
                  <a:lnTo>
                    <a:pt x="167109" y="701816"/>
                  </a:lnTo>
                  <a:lnTo>
                    <a:pt x="108871" y="659659"/>
                  </a:lnTo>
                  <a:lnTo>
                    <a:pt x="62320" y="615230"/>
                  </a:lnTo>
                  <a:lnTo>
                    <a:pt x="28178" y="568790"/>
                  </a:lnTo>
                  <a:lnTo>
                    <a:pt x="7164" y="520598"/>
                  </a:lnTo>
                  <a:lnTo>
                    <a:pt x="0" y="47091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37031" y="3478529"/>
            <a:ext cx="159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Cycle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dixène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90415" y="3270503"/>
            <a:ext cx="3051175" cy="969644"/>
            <a:chOff x="4090415" y="3270503"/>
            <a:chExt cx="3051175" cy="969644"/>
          </a:xfrm>
        </p:grpSpPr>
        <p:sp>
          <p:nvSpPr>
            <p:cNvPr id="17" name="object 17"/>
            <p:cNvSpPr/>
            <p:nvPr/>
          </p:nvSpPr>
          <p:spPr>
            <a:xfrm>
              <a:off x="4102607" y="3282695"/>
              <a:ext cx="3027045" cy="944880"/>
            </a:xfrm>
            <a:custGeom>
              <a:avLst/>
              <a:gdLst/>
              <a:ahLst/>
              <a:cxnLst/>
              <a:rect l="l" t="t" r="r" b="b"/>
              <a:pathLst>
                <a:path w="3027045" h="944879">
                  <a:moveTo>
                    <a:pt x="1513331" y="0"/>
                  </a:moveTo>
                  <a:lnTo>
                    <a:pt x="1444060" y="486"/>
                  </a:lnTo>
                  <a:lnTo>
                    <a:pt x="1375588" y="1930"/>
                  </a:lnTo>
                  <a:lnTo>
                    <a:pt x="1307982" y="4311"/>
                  </a:lnTo>
                  <a:lnTo>
                    <a:pt x="1241309" y="7609"/>
                  </a:lnTo>
                  <a:lnTo>
                    <a:pt x="1175636" y="11803"/>
                  </a:lnTo>
                  <a:lnTo>
                    <a:pt x="1111029" y="16871"/>
                  </a:lnTo>
                  <a:lnTo>
                    <a:pt x="1047556" y="22794"/>
                  </a:lnTo>
                  <a:lnTo>
                    <a:pt x="985282" y="29549"/>
                  </a:lnTo>
                  <a:lnTo>
                    <a:pt x="924276" y="37117"/>
                  </a:lnTo>
                  <a:lnTo>
                    <a:pt x="864603" y="45477"/>
                  </a:lnTo>
                  <a:lnTo>
                    <a:pt x="806330" y="54607"/>
                  </a:lnTo>
                  <a:lnTo>
                    <a:pt x="749525" y="64487"/>
                  </a:lnTo>
                  <a:lnTo>
                    <a:pt x="694254" y="75097"/>
                  </a:lnTo>
                  <a:lnTo>
                    <a:pt x="640584" y="86414"/>
                  </a:lnTo>
                  <a:lnTo>
                    <a:pt x="588581" y="98419"/>
                  </a:lnTo>
                  <a:lnTo>
                    <a:pt x="538312" y="111091"/>
                  </a:lnTo>
                  <a:lnTo>
                    <a:pt x="489845" y="124408"/>
                  </a:lnTo>
                  <a:lnTo>
                    <a:pt x="443245" y="138350"/>
                  </a:lnTo>
                  <a:lnTo>
                    <a:pt x="398581" y="152897"/>
                  </a:lnTo>
                  <a:lnTo>
                    <a:pt x="355917" y="168026"/>
                  </a:lnTo>
                  <a:lnTo>
                    <a:pt x="315322" y="183718"/>
                  </a:lnTo>
                  <a:lnTo>
                    <a:pt x="276862" y="199952"/>
                  </a:lnTo>
                  <a:lnTo>
                    <a:pt x="240604" y="216707"/>
                  </a:lnTo>
                  <a:lnTo>
                    <a:pt x="206614" y="233962"/>
                  </a:lnTo>
                  <a:lnTo>
                    <a:pt x="145708" y="269888"/>
                  </a:lnTo>
                  <a:lnTo>
                    <a:pt x="94678" y="307564"/>
                  </a:lnTo>
                  <a:lnTo>
                    <a:pt x="54057" y="346824"/>
                  </a:lnTo>
                  <a:lnTo>
                    <a:pt x="24381" y="387501"/>
                  </a:lnTo>
                  <a:lnTo>
                    <a:pt x="6184" y="429428"/>
                  </a:lnTo>
                  <a:lnTo>
                    <a:pt x="0" y="472439"/>
                  </a:lnTo>
                  <a:lnTo>
                    <a:pt x="1557" y="494060"/>
                  </a:lnTo>
                  <a:lnTo>
                    <a:pt x="13814" y="536533"/>
                  </a:lnTo>
                  <a:lnTo>
                    <a:pt x="37818" y="577844"/>
                  </a:lnTo>
                  <a:lnTo>
                    <a:pt x="73033" y="617824"/>
                  </a:lnTo>
                  <a:lnTo>
                    <a:pt x="118925" y="656308"/>
                  </a:lnTo>
                  <a:lnTo>
                    <a:pt x="174960" y="693127"/>
                  </a:lnTo>
                  <a:lnTo>
                    <a:pt x="240604" y="728116"/>
                  </a:lnTo>
                  <a:lnTo>
                    <a:pt x="276862" y="744871"/>
                  </a:lnTo>
                  <a:lnTo>
                    <a:pt x="315322" y="761107"/>
                  </a:lnTo>
                  <a:lnTo>
                    <a:pt x="355917" y="776800"/>
                  </a:lnTo>
                  <a:lnTo>
                    <a:pt x="398581" y="791932"/>
                  </a:lnTo>
                  <a:lnTo>
                    <a:pt x="443245" y="806481"/>
                  </a:lnTo>
                  <a:lnTo>
                    <a:pt x="489845" y="820426"/>
                  </a:lnTo>
                  <a:lnTo>
                    <a:pt x="538312" y="833747"/>
                  </a:lnTo>
                  <a:lnTo>
                    <a:pt x="588581" y="846421"/>
                  </a:lnTo>
                  <a:lnTo>
                    <a:pt x="640584" y="858430"/>
                  </a:lnTo>
                  <a:lnTo>
                    <a:pt x="694254" y="869751"/>
                  </a:lnTo>
                  <a:lnTo>
                    <a:pt x="749525" y="880363"/>
                  </a:lnTo>
                  <a:lnTo>
                    <a:pt x="806330" y="890247"/>
                  </a:lnTo>
                  <a:lnTo>
                    <a:pt x="864603" y="899381"/>
                  </a:lnTo>
                  <a:lnTo>
                    <a:pt x="924276" y="907744"/>
                  </a:lnTo>
                  <a:lnTo>
                    <a:pt x="985282" y="915315"/>
                  </a:lnTo>
                  <a:lnTo>
                    <a:pt x="1047556" y="922074"/>
                  </a:lnTo>
                  <a:lnTo>
                    <a:pt x="1111029" y="927999"/>
                  </a:lnTo>
                  <a:lnTo>
                    <a:pt x="1175636" y="933070"/>
                  </a:lnTo>
                  <a:lnTo>
                    <a:pt x="1241309" y="937266"/>
                  </a:lnTo>
                  <a:lnTo>
                    <a:pt x="1307982" y="940565"/>
                  </a:lnTo>
                  <a:lnTo>
                    <a:pt x="1375588" y="942948"/>
                  </a:lnTo>
                  <a:lnTo>
                    <a:pt x="1444060" y="944393"/>
                  </a:lnTo>
                  <a:lnTo>
                    <a:pt x="1513331" y="944879"/>
                  </a:lnTo>
                  <a:lnTo>
                    <a:pt x="1582603" y="944393"/>
                  </a:lnTo>
                  <a:lnTo>
                    <a:pt x="1651075" y="942948"/>
                  </a:lnTo>
                  <a:lnTo>
                    <a:pt x="1718681" y="940565"/>
                  </a:lnTo>
                  <a:lnTo>
                    <a:pt x="1785354" y="937266"/>
                  </a:lnTo>
                  <a:lnTo>
                    <a:pt x="1851027" y="933070"/>
                  </a:lnTo>
                  <a:lnTo>
                    <a:pt x="1915634" y="927999"/>
                  </a:lnTo>
                  <a:lnTo>
                    <a:pt x="1979107" y="922074"/>
                  </a:lnTo>
                  <a:lnTo>
                    <a:pt x="2041381" y="915315"/>
                  </a:lnTo>
                  <a:lnTo>
                    <a:pt x="2102387" y="907744"/>
                  </a:lnTo>
                  <a:lnTo>
                    <a:pt x="2162060" y="899381"/>
                  </a:lnTo>
                  <a:lnTo>
                    <a:pt x="2220333" y="890247"/>
                  </a:lnTo>
                  <a:lnTo>
                    <a:pt x="2277138" y="880363"/>
                  </a:lnTo>
                  <a:lnTo>
                    <a:pt x="2332409" y="869751"/>
                  </a:lnTo>
                  <a:lnTo>
                    <a:pt x="2386079" y="858430"/>
                  </a:lnTo>
                  <a:lnTo>
                    <a:pt x="2438082" y="846421"/>
                  </a:lnTo>
                  <a:lnTo>
                    <a:pt x="2488351" y="833747"/>
                  </a:lnTo>
                  <a:lnTo>
                    <a:pt x="2536818" y="820426"/>
                  </a:lnTo>
                  <a:lnTo>
                    <a:pt x="2583418" y="806481"/>
                  </a:lnTo>
                  <a:lnTo>
                    <a:pt x="2628082" y="791932"/>
                  </a:lnTo>
                  <a:lnTo>
                    <a:pt x="2670746" y="776800"/>
                  </a:lnTo>
                  <a:lnTo>
                    <a:pt x="2711341" y="761107"/>
                  </a:lnTo>
                  <a:lnTo>
                    <a:pt x="2749801" y="744871"/>
                  </a:lnTo>
                  <a:lnTo>
                    <a:pt x="2786059" y="728116"/>
                  </a:lnTo>
                  <a:lnTo>
                    <a:pt x="2820049" y="710861"/>
                  </a:lnTo>
                  <a:lnTo>
                    <a:pt x="2880955" y="674936"/>
                  </a:lnTo>
                  <a:lnTo>
                    <a:pt x="2931985" y="637264"/>
                  </a:lnTo>
                  <a:lnTo>
                    <a:pt x="2972606" y="598011"/>
                  </a:lnTo>
                  <a:lnTo>
                    <a:pt x="3002282" y="557344"/>
                  </a:lnTo>
                  <a:lnTo>
                    <a:pt x="3020479" y="515432"/>
                  </a:lnTo>
                  <a:lnTo>
                    <a:pt x="3026664" y="472439"/>
                  </a:lnTo>
                  <a:lnTo>
                    <a:pt x="3025106" y="450809"/>
                  </a:lnTo>
                  <a:lnTo>
                    <a:pt x="3012849" y="408319"/>
                  </a:lnTo>
                  <a:lnTo>
                    <a:pt x="2988845" y="366996"/>
                  </a:lnTo>
                  <a:lnTo>
                    <a:pt x="2953630" y="327007"/>
                  </a:lnTo>
                  <a:lnTo>
                    <a:pt x="2907738" y="288518"/>
                  </a:lnTo>
                  <a:lnTo>
                    <a:pt x="2851703" y="251696"/>
                  </a:lnTo>
                  <a:lnTo>
                    <a:pt x="2786059" y="216707"/>
                  </a:lnTo>
                  <a:lnTo>
                    <a:pt x="2749801" y="199952"/>
                  </a:lnTo>
                  <a:lnTo>
                    <a:pt x="2711341" y="183718"/>
                  </a:lnTo>
                  <a:lnTo>
                    <a:pt x="2670746" y="168026"/>
                  </a:lnTo>
                  <a:lnTo>
                    <a:pt x="2628082" y="152897"/>
                  </a:lnTo>
                  <a:lnTo>
                    <a:pt x="2583418" y="138350"/>
                  </a:lnTo>
                  <a:lnTo>
                    <a:pt x="2536818" y="124408"/>
                  </a:lnTo>
                  <a:lnTo>
                    <a:pt x="2488351" y="111091"/>
                  </a:lnTo>
                  <a:lnTo>
                    <a:pt x="2438082" y="98419"/>
                  </a:lnTo>
                  <a:lnTo>
                    <a:pt x="2386079" y="86414"/>
                  </a:lnTo>
                  <a:lnTo>
                    <a:pt x="2332409" y="75097"/>
                  </a:lnTo>
                  <a:lnTo>
                    <a:pt x="2277138" y="64487"/>
                  </a:lnTo>
                  <a:lnTo>
                    <a:pt x="2220333" y="54607"/>
                  </a:lnTo>
                  <a:lnTo>
                    <a:pt x="2162060" y="45477"/>
                  </a:lnTo>
                  <a:lnTo>
                    <a:pt x="2102387" y="37117"/>
                  </a:lnTo>
                  <a:lnTo>
                    <a:pt x="2041381" y="29549"/>
                  </a:lnTo>
                  <a:lnTo>
                    <a:pt x="1979107" y="22794"/>
                  </a:lnTo>
                  <a:lnTo>
                    <a:pt x="1915634" y="16871"/>
                  </a:lnTo>
                  <a:lnTo>
                    <a:pt x="1851027" y="11803"/>
                  </a:lnTo>
                  <a:lnTo>
                    <a:pt x="1785354" y="7609"/>
                  </a:lnTo>
                  <a:lnTo>
                    <a:pt x="1718681" y="4311"/>
                  </a:lnTo>
                  <a:lnTo>
                    <a:pt x="1651075" y="1930"/>
                  </a:lnTo>
                  <a:lnTo>
                    <a:pt x="1582603" y="486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02607" y="3282695"/>
              <a:ext cx="3027045" cy="944880"/>
            </a:xfrm>
            <a:custGeom>
              <a:avLst/>
              <a:gdLst/>
              <a:ahLst/>
              <a:cxnLst/>
              <a:rect l="l" t="t" r="r" b="b"/>
              <a:pathLst>
                <a:path w="3027045" h="944879">
                  <a:moveTo>
                    <a:pt x="0" y="472439"/>
                  </a:moveTo>
                  <a:lnTo>
                    <a:pt x="6184" y="429428"/>
                  </a:lnTo>
                  <a:lnTo>
                    <a:pt x="24381" y="387501"/>
                  </a:lnTo>
                  <a:lnTo>
                    <a:pt x="54057" y="346824"/>
                  </a:lnTo>
                  <a:lnTo>
                    <a:pt x="94678" y="307564"/>
                  </a:lnTo>
                  <a:lnTo>
                    <a:pt x="145708" y="269888"/>
                  </a:lnTo>
                  <a:lnTo>
                    <a:pt x="206614" y="233962"/>
                  </a:lnTo>
                  <a:lnTo>
                    <a:pt x="240604" y="216707"/>
                  </a:lnTo>
                  <a:lnTo>
                    <a:pt x="276862" y="199952"/>
                  </a:lnTo>
                  <a:lnTo>
                    <a:pt x="315322" y="183718"/>
                  </a:lnTo>
                  <a:lnTo>
                    <a:pt x="355917" y="168026"/>
                  </a:lnTo>
                  <a:lnTo>
                    <a:pt x="398581" y="152897"/>
                  </a:lnTo>
                  <a:lnTo>
                    <a:pt x="443245" y="138350"/>
                  </a:lnTo>
                  <a:lnTo>
                    <a:pt x="489845" y="124408"/>
                  </a:lnTo>
                  <a:lnTo>
                    <a:pt x="538312" y="111091"/>
                  </a:lnTo>
                  <a:lnTo>
                    <a:pt x="588581" y="98419"/>
                  </a:lnTo>
                  <a:lnTo>
                    <a:pt x="640584" y="86414"/>
                  </a:lnTo>
                  <a:lnTo>
                    <a:pt x="694254" y="75097"/>
                  </a:lnTo>
                  <a:lnTo>
                    <a:pt x="749525" y="64487"/>
                  </a:lnTo>
                  <a:lnTo>
                    <a:pt x="806330" y="54607"/>
                  </a:lnTo>
                  <a:lnTo>
                    <a:pt x="864603" y="45477"/>
                  </a:lnTo>
                  <a:lnTo>
                    <a:pt x="924276" y="37117"/>
                  </a:lnTo>
                  <a:lnTo>
                    <a:pt x="985282" y="29549"/>
                  </a:lnTo>
                  <a:lnTo>
                    <a:pt x="1047556" y="22794"/>
                  </a:lnTo>
                  <a:lnTo>
                    <a:pt x="1111029" y="16871"/>
                  </a:lnTo>
                  <a:lnTo>
                    <a:pt x="1175636" y="11803"/>
                  </a:lnTo>
                  <a:lnTo>
                    <a:pt x="1241309" y="7609"/>
                  </a:lnTo>
                  <a:lnTo>
                    <a:pt x="1307982" y="4311"/>
                  </a:lnTo>
                  <a:lnTo>
                    <a:pt x="1375588" y="1930"/>
                  </a:lnTo>
                  <a:lnTo>
                    <a:pt x="1444060" y="486"/>
                  </a:lnTo>
                  <a:lnTo>
                    <a:pt x="1513331" y="0"/>
                  </a:lnTo>
                  <a:lnTo>
                    <a:pt x="1582603" y="486"/>
                  </a:lnTo>
                  <a:lnTo>
                    <a:pt x="1651075" y="1930"/>
                  </a:lnTo>
                  <a:lnTo>
                    <a:pt x="1718681" y="4311"/>
                  </a:lnTo>
                  <a:lnTo>
                    <a:pt x="1785354" y="7609"/>
                  </a:lnTo>
                  <a:lnTo>
                    <a:pt x="1851027" y="11803"/>
                  </a:lnTo>
                  <a:lnTo>
                    <a:pt x="1915634" y="16871"/>
                  </a:lnTo>
                  <a:lnTo>
                    <a:pt x="1979107" y="22794"/>
                  </a:lnTo>
                  <a:lnTo>
                    <a:pt x="2041381" y="29549"/>
                  </a:lnTo>
                  <a:lnTo>
                    <a:pt x="2102387" y="37117"/>
                  </a:lnTo>
                  <a:lnTo>
                    <a:pt x="2162060" y="45477"/>
                  </a:lnTo>
                  <a:lnTo>
                    <a:pt x="2220333" y="54607"/>
                  </a:lnTo>
                  <a:lnTo>
                    <a:pt x="2277138" y="64487"/>
                  </a:lnTo>
                  <a:lnTo>
                    <a:pt x="2332409" y="75097"/>
                  </a:lnTo>
                  <a:lnTo>
                    <a:pt x="2386079" y="86414"/>
                  </a:lnTo>
                  <a:lnTo>
                    <a:pt x="2438082" y="98419"/>
                  </a:lnTo>
                  <a:lnTo>
                    <a:pt x="2488351" y="111091"/>
                  </a:lnTo>
                  <a:lnTo>
                    <a:pt x="2536818" y="124408"/>
                  </a:lnTo>
                  <a:lnTo>
                    <a:pt x="2583418" y="138350"/>
                  </a:lnTo>
                  <a:lnTo>
                    <a:pt x="2628082" y="152897"/>
                  </a:lnTo>
                  <a:lnTo>
                    <a:pt x="2670746" y="168026"/>
                  </a:lnTo>
                  <a:lnTo>
                    <a:pt x="2711341" y="183718"/>
                  </a:lnTo>
                  <a:lnTo>
                    <a:pt x="2749801" y="199952"/>
                  </a:lnTo>
                  <a:lnTo>
                    <a:pt x="2786059" y="216707"/>
                  </a:lnTo>
                  <a:lnTo>
                    <a:pt x="2820049" y="233962"/>
                  </a:lnTo>
                  <a:lnTo>
                    <a:pt x="2880955" y="269888"/>
                  </a:lnTo>
                  <a:lnTo>
                    <a:pt x="2931985" y="307564"/>
                  </a:lnTo>
                  <a:lnTo>
                    <a:pt x="2972606" y="346824"/>
                  </a:lnTo>
                  <a:lnTo>
                    <a:pt x="3002282" y="387501"/>
                  </a:lnTo>
                  <a:lnTo>
                    <a:pt x="3020479" y="429428"/>
                  </a:lnTo>
                  <a:lnTo>
                    <a:pt x="3026664" y="472439"/>
                  </a:lnTo>
                  <a:lnTo>
                    <a:pt x="3025106" y="494060"/>
                  </a:lnTo>
                  <a:lnTo>
                    <a:pt x="3012849" y="536533"/>
                  </a:lnTo>
                  <a:lnTo>
                    <a:pt x="2988845" y="577844"/>
                  </a:lnTo>
                  <a:lnTo>
                    <a:pt x="2953630" y="617824"/>
                  </a:lnTo>
                  <a:lnTo>
                    <a:pt x="2907738" y="656308"/>
                  </a:lnTo>
                  <a:lnTo>
                    <a:pt x="2851703" y="693127"/>
                  </a:lnTo>
                  <a:lnTo>
                    <a:pt x="2786059" y="728116"/>
                  </a:lnTo>
                  <a:lnTo>
                    <a:pt x="2749801" y="744871"/>
                  </a:lnTo>
                  <a:lnTo>
                    <a:pt x="2711341" y="761107"/>
                  </a:lnTo>
                  <a:lnTo>
                    <a:pt x="2670746" y="776800"/>
                  </a:lnTo>
                  <a:lnTo>
                    <a:pt x="2628082" y="791932"/>
                  </a:lnTo>
                  <a:lnTo>
                    <a:pt x="2583418" y="806481"/>
                  </a:lnTo>
                  <a:lnTo>
                    <a:pt x="2536818" y="820426"/>
                  </a:lnTo>
                  <a:lnTo>
                    <a:pt x="2488351" y="833747"/>
                  </a:lnTo>
                  <a:lnTo>
                    <a:pt x="2438082" y="846421"/>
                  </a:lnTo>
                  <a:lnTo>
                    <a:pt x="2386079" y="858430"/>
                  </a:lnTo>
                  <a:lnTo>
                    <a:pt x="2332409" y="869751"/>
                  </a:lnTo>
                  <a:lnTo>
                    <a:pt x="2277138" y="880363"/>
                  </a:lnTo>
                  <a:lnTo>
                    <a:pt x="2220333" y="890247"/>
                  </a:lnTo>
                  <a:lnTo>
                    <a:pt x="2162060" y="899381"/>
                  </a:lnTo>
                  <a:lnTo>
                    <a:pt x="2102387" y="907744"/>
                  </a:lnTo>
                  <a:lnTo>
                    <a:pt x="2041381" y="915315"/>
                  </a:lnTo>
                  <a:lnTo>
                    <a:pt x="1979107" y="922074"/>
                  </a:lnTo>
                  <a:lnTo>
                    <a:pt x="1915634" y="927999"/>
                  </a:lnTo>
                  <a:lnTo>
                    <a:pt x="1851027" y="933070"/>
                  </a:lnTo>
                  <a:lnTo>
                    <a:pt x="1785354" y="937266"/>
                  </a:lnTo>
                  <a:lnTo>
                    <a:pt x="1718681" y="940565"/>
                  </a:lnTo>
                  <a:lnTo>
                    <a:pt x="1651075" y="942948"/>
                  </a:lnTo>
                  <a:lnTo>
                    <a:pt x="1582603" y="944393"/>
                  </a:lnTo>
                  <a:lnTo>
                    <a:pt x="1513331" y="944879"/>
                  </a:lnTo>
                  <a:lnTo>
                    <a:pt x="1444060" y="944393"/>
                  </a:lnTo>
                  <a:lnTo>
                    <a:pt x="1375588" y="942948"/>
                  </a:lnTo>
                  <a:lnTo>
                    <a:pt x="1307982" y="940565"/>
                  </a:lnTo>
                  <a:lnTo>
                    <a:pt x="1241309" y="937266"/>
                  </a:lnTo>
                  <a:lnTo>
                    <a:pt x="1175636" y="933070"/>
                  </a:lnTo>
                  <a:lnTo>
                    <a:pt x="1111029" y="927999"/>
                  </a:lnTo>
                  <a:lnTo>
                    <a:pt x="1047556" y="922074"/>
                  </a:lnTo>
                  <a:lnTo>
                    <a:pt x="985282" y="915315"/>
                  </a:lnTo>
                  <a:lnTo>
                    <a:pt x="924276" y="907744"/>
                  </a:lnTo>
                  <a:lnTo>
                    <a:pt x="864603" y="899381"/>
                  </a:lnTo>
                  <a:lnTo>
                    <a:pt x="806330" y="890247"/>
                  </a:lnTo>
                  <a:lnTo>
                    <a:pt x="749525" y="880363"/>
                  </a:lnTo>
                  <a:lnTo>
                    <a:pt x="694254" y="869751"/>
                  </a:lnTo>
                  <a:lnTo>
                    <a:pt x="640584" y="858430"/>
                  </a:lnTo>
                  <a:lnTo>
                    <a:pt x="588581" y="846421"/>
                  </a:lnTo>
                  <a:lnTo>
                    <a:pt x="538312" y="833747"/>
                  </a:lnTo>
                  <a:lnTo>
                    <a:pt x="489845" y="820426"/>
                  </a:lnTo>
                  <a:lnTo>
                    <a:pt x="443245" y="806481"/>
                  </a:lnTo>
                  <a:lnTo>
                    <a:pt x="398581" y="791932"/>
                  </a:lnTo>
                  <a:lnTo>
                    <a:pt x="355917" y="776800"/>
                  </a:lnTo>
                  <a:lnTo>
                    <a:pt x="315322" y="761107"/>
                  </a:lnTo>
                  <a:lnTo>
                    <a:pt x="276862" y="744871"/>
                  </a:lnTo>
                  <a:lnTo>
                    <a:pt x="240604" y="728116"/>
                  </a:lnTo>
                  <a:lnTo>
                    <a:pt x="206614" y="710861"/>
                  </a:lnTo>
                  <a:lnTo>
                    <a:pt x="145708" y="674936"/>
                  </a:lnTo>
                  <a:lnTo>
                    <a:pt x="94678" y="637264"/>
                  </a:lnTo>
                  <a:lnTo>
                    <a:pt x="54057" y="598011"/>
                  </a:lnTo>
                  <a:lnTo>
                    <a:pt x="24381" y="557344"/>
                  </a:lnTo>
                  <a:lnTo>
                    <a:pt x="6184" y="515432"/>
                  </a:lnTo>
                  <a:lnTo>
                    <a:pt x="0" y="472439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3996" y="3542792"/>
            <a:ext cx="1647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Cycle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trixène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253" y="4597730"/>
            <a:ext cx="3320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hôtes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HD, et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400" b="1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3597" y="4597730"/>
            <a:ext cx="3320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hôtes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HD, et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400" b="1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3" name="object 2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3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6"/>
                </a:moveTo>
                <a:lnTo>
                  <a:pt x="7821" y="104932"/>
                </a:lnTo>
                <a:lnTo>
                  <a:pt x="29600" y="62819"/>
                </a:lnTo>
                <a:lnTo>
                  <a:pt x="62811" y="29606"/>
                </a:lnTo>
                <a:lnTo>
                  <a:pt x="104925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6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6"/>
                </a:lnTo>
                <a:lnTo>
                  <a:pt x="153416" y="920496"/>
                </a:lnTo>
                <a:lnTo>
                  <a:pt x="104925" y="912672"/>
                </a:lnTo>
                <a:lnTo>
                  <a:pt x="62811" y="890889"/>
                </a:lnTo>
                <a:lnTo>
                  <a:pt x="29600" y="857676"/>
                </a:lnTo>
                <a:lnTo>
                  <a:pt x="7821" y="815563"/>
                </a:lnTo>
                <a:lnTo>
                  <a:pt x="0" y="767079"/>
                </a:lnTo>
                <a:lnTo>
                  <a:pt x="0" y="15341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730" y="36652"/>
            <a:ext cx="39947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Classification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selon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cycle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34311" y="565912"/>
            <a:ext cx="113919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5"/>
              </a:lnSpc>
            </a:pPr>
            <a:r>
              <a:rPr sz="2800" b="1" spc="-25" dirty="0">
                <a:latin typeface="Calibri"/>
                <a:cs typeface="Calibri"/>
              </a:rPr>
              <a:t>é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ol</a:t>
            </a:r>
            <a:r>
              <a:rPr sz="2800" b="1" spc="5" dirty="0">
                <a:latin typeface="Calibri"/>
                <a:cs typeface="Calibri"/>
              </a:rPr>
              <a:t>ut</a:t>
            </a:r>
            <a:r>
              <a:rPr sz="2800" b="1" dirty="0">
                <a:latin typeface="Calibri"/>
                <a:cs typeface="Calibri"/>
              </a:rPr>
              <a:t>if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1668" y="5329428"/>
            <a:ext cx="8498205" cy="832485"/>
          </a:xfrm>
          <a:custGeom>
            <a:avLst/>
            <a:gdLst/>
            <a:ahLst/>
            <a:cxnLst/>
            <a:rect l="l" t="t" r="r" b="b"/>
            <a:pathLst>
              <a:path w="8498205" h="832485">
                <a:moveTo>
                  <a:pt x="0" y="832104"/>
                </a:moveTo>
                <a:lnTo>
                  <a:pt x="8497824" y="832104"/>
                </a:lnTo>
                <a:lnTo>
                  <a:pt x="8497824" y="0"/>
                </a:lnTo>
                <a:lnTo>
                  <a:pt x="0" y="0"/>
                </a:lnTo>
                <a:lnTo>
                  <a:pt x="0" y="832104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7642" y="5344769"/>
            <a:ext cx="5867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dixéne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avec</a:t>
            </a:r>
            <a:r>
              <a:rPr sz="2400" dirty="0">
                <a:latin typeface="Calibri"/>
                <a:cs typeface="Calibri"/>
              </a:rPr>
              <a:t> 3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hôtes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1HI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Ex.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Fasciola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hepatica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51104"/>
            <a:ext cx="7056120" cy="49926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9493" y="6207658"/>
            <a:ext cx="827976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Calibri"/>
                <a:cs typeface="Calibri"/>
              </a:rPr>
              <a:t>https://</a:t>
            </a:r>
            <a:r>
              <a:rPr sz="1000" spc="-5" dirty="0">
                <a:latin typeface="Calibri"/>
                <a:cs typeface="Calibri"/>
                <a:hlinkClick r:id="rId4"/>
              </a:rPr>
              <a:t>www.google.com/search?q=cycle+%C3%A9volutif+de+dicrocoelium&amp;sxsrf=ALiCzsZPe_LmUkclWcEDQ5xcisucTDzMzA:1665169640011&amp;source=lnms&amp;tb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m=isch&amp;sa=X&amp;ved=2ahUKEwijlYin6M76AhWl_7sIHeeQDGYQ_AUoAXoECAIQAw&amp;biw=1366&amp;bih=657&amp;dpr=1#imgrc=cfG-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2" name="object 12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07238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804" y="253949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5225669" cy="595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664" y="2121395"/>
            <a:ext cx="3250565" cy="894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5797" y="1151966"/>
            <a:ext cx="4674235" cy="165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Calibri"/>
              <a:cs typeface="Calibri"/>
            </a:endParaRPr>
          </a:p>
          <a:p>
            <a:pPr marL="1891030">
              <a:lnSpc>
                <a:spcPct val="100000"/>
              </a:lnSpc>
            </a:pPr>
            <a:r>
              <a:rPr sz="3200" b="1" spc="-10" dirty="0">
                <a:solidFill>
                  <a:srgbClr val="375F92"/>
                </a:solidFill>
                <a:latin typeface="Calibri"/>
                <a:cs typeface="Calibri"/>
              </a:rPr>
              <a:t>Commensalisme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9884" y="4216908"/>
            <a:ext cx="1643380" cy="1569720"/>
          </a:xfrm>
          <a:custGeom>
            <a:avLst/>
            <a:gdLst/>
            <a:ahLst/>
            <a:cxnLst/>
            <a:rect l="l" t="t" r="r" b="b"/>
            <a:pathLst>
              <a:path w="1643379" h="1569720">
                <a:moveTo>
                  <a:pt x="0" y="784860"/>
                </a:moveTo>
                <a:lnTo>
                  <a:pt x="1499" y="737050"/>
                </a:lnTo>
                <a:lnTo>
                  <a:pt x="5939" y="689997"/>
                </a:lnTo>
                <a:lnTo>
                  <a:pt x="13235" y="643784"/>
                </a:lnTo>
                <a:lnTo>
                  <a:pt x="23300" y="598492"/>
                </a:lnTo>
                <a:lnTo>
                  <a:pt x="36048" y="554205"/>
                </a:lnTo>
                <a:lnTo>
                  <a:pt x="51393" y="511003"/>
                </a:lnTo>
                <a:lnTo>
                  <a:pt x="69250" y="468968"/>
                </a:lnTo>
                <a:lnTo>
                  <a:pt x="89533" y="428184"/>
                </a:lnTo>
                <a:lnTo>
                  <a:pt x="112155" y="388732"/>
                </a:lnTo>
                <a:lnTo>
                  <a:pt x="137030" y="350695"/>
                </a:lnTo>
                <a:lnTo>
                  <a:pt x="164073" y="314153"/>
                </a:lnTo>
                <a:lnTo>
                  <a:pt x="193198" y="279190"/>
                </a:lnTo>
                <a:lnTo>
                  <a:pt x="224319" y="245888"/>
                </a:lnTo>
                <a:lnTo>
                  <a:pt x="257350" y="214329"/>
                </a:lnTo>
                <a:lnTo>
                  <a:pt x="292204" y="184594"/>
                </a:lnTo>
                <a:lnTo>
                  <a:pt x="328796" y="156766"/>
                </a:lnTo>
                <a:lnTo>
                  <a:pt x="367041" y="130927"/>
                </a:lnTo>
                <a:lnTo>
                  <a:pt x="406851" y="107159"/>
                </a:lnTo>
                <a:lnTo>
                  <a:pt x="448142" y="85545"/>
                </a:lnTo>
                <a:lnTo>
                  <a:pt x="490826" y="66166"/>
                </a:lnTo>
                <a:lnTo>
                  <a:pt x="534819" y="49104"/>
                </a:lnTo>
                <a:lnTo>
                  <a:pt x="580034" y="34442"/>
                </a:lnTo>
                <a:lnTo>
                  <a:pt x="626385" y="22262"/>
                </a:lnTo>
                <a:lnTo>
                  <a:pt x="673787" y="12645"/>
                </a:lnTo>
                <a:lnTo>
                  <a:pt x="722154" y="5675"/>
                </a:lnTo>
                <a:lnTo>
                  <a:pt x="771398" y="1432"/>
                </a:lnTo>
                <a:lnTo>
                  <a:pt x="821436" y="0"/>
                </a:lnTo>
                <a:lnTo>
                  <a:pt x="871473" y="1432"/>
                </a:lnTo>
                <a:lnTo>
                  <a:pt x="920717" y="5675"/>
                </a:lnTo>
                <a:lnTo>
                  <a:pt x="969084" y="12645"/>
                </a:lnTo>
                <a:lnTo>
                  <a:pt x="1016486" y="22262"/>
                </a:lnTo>
                <a:lnTo>
                  <a:pt x="1062837" y="34442"/>
                </a:lnTo>
                <a:lnTo>
                  <a:pt x="1108052" y="49104"/>
                </a:lnTo>
                <a:lnTo>
                  <a:pt x="1152045" y="66166"/>
                </a:lnTo>
                <a:lnTo>
                  <a:pt x="1194729" y="85545"/>
                </a:lnTo>
                <a:lnTo>
                  <a:pt x="1236020" y="107159"/>
                </a:lnTo>
                <a:lnTo>
                  <a:pt x="1275830" y="130927"/>
                </a:lnTo>
                <a:lnTo>
                  <a:pt x="1314075" y="156766"/>
                </a:lnTo>
                <a:lnTo>
                  <a:pt x="1350667" y="184594"/>
                </a:lnTo>
                <a:lnTo>
                  <a:pt x="1385521" y="214329"/>
                </a:lnTo>
                <a:lnTo>
                  <a:pt x="1418552" y="245888"/>
                </a:lnTo>
                <a:lnTo>
                  <a:pt x="1449673" y="279190"/>
                </a:lnTo>
                <a:lnTo>
                  <a:pt x="1478798" y="314153"/>
                </a:lnTo>
                <a:lnTo>
                  <a:pt x="1505841" y="350695"/>
                </a:lnTo>
                <a:lnTo>
                  <a:pt x="1530716" y="388732"/>
                </a:lnTo>
                <a:lnTo>
                  <a:pt x="1553338" y="428184"/>
                </a:lnTo>
                <a:lnTo>
                  <a:pt x="1573621" y="468968"/>
                </a:lnTo>
                <a:lnTo>
                  <a:pt x="1591478" y="511003"/>
                </a:lnTo>
                <a:lnTo>
                  <a:pt x="1606823" y="554205"/>
                </a:lnTo>
                <a:lnTo>
                  <a:pt x="1619571" y="598492"/>
                </a:lnTo>
                <a:lnTo>
                  <a:pt x="1629636" y="643784"/>
                </a:lnTo>
                <a:lnTo>
                  <a:pt x="1636932" y="689997"/>
                </a:lnTo>
                <a:lnTo>
                  <a:pt x="1641372" y="737050"/>
                </a:lnTo>
                <a:lnTo>
                  <a:pt x="1642871" y="784860"/>
                </a:lnTo>
                <a:lnTo>
                  <a:pt x="1641372" y="832669"/>
                </a:lnTo>
                <a:lnTo>
                  <a:pt x="1636932" y="879722"/>
                </a:lnTo>
                <a:lnTo>
                  <a:pt x="1629636" y="925935"/>
                </a:lnTo>
                <a:lnTo>
                  <a:pt x="1619571" y="971227"/>
                </a:lnTo>
                <a:lnTo>
                  <a:pt x="1606823" y="1015514"/>
                </a:lnTo>
                <a:lnTo>
                  <a:pt x="1591478" y="1058716"/>
                </a:lnTo>
                <a:lnTo>
                  <a:pt x="1573621" y="1100751"/>
                </a:lnTo>
                <a:lnTo>
                  <a:pt x="1553338" y="1141535"/>
                </a:lnTo>
                <a:lnTo>
                  <a:pt x="1530716" y="1180987"/>
                </a:lnTo>
                <a:lnTo>
                  <a:pt x="1505841" y="1219024"/>
                </a:lnTo>
                <a:lnTo>
                  <a:pt x="1478798" y="1255566"/>
                </a:lnTo>
                <a:lnTo>
                  <a:pt x="1449673" y="1290529"/>
                </a:lnTo>
                <a:lnTo>
                  <a:pt x="1418552" y="1323831"/>
                </a:lnTo>
                <a:lnTo>
                  <a:pt x="1385521" y="1355390"/>
                </a:lnTo>
                <a:lnTo>
                  <a:pt x="1350667" y="1385125"/>
                </a:lnTo>
                <a:lnTo>
                  <a:pt x="1314075" y="1412953"/>
                </a:lnTo>
                <a:lnTo>
                  <a:pt x="1275830" y="1438792"/>
                </a:lnTo>
                <a:lnTo>
                  <a:pt x="1236020" y="1462560"/>
                </a:lnTo>
                <a:lnTo>
                  <a:pt x="1194729" y="1484174"/>
                </a:lnTo>
                <a:lnTo>
                  <a:pt x="1152045" y="1503553"/>
                </a:lnTo>
                <a:lnTo>
                  <a:pt x="1108052" y="1520615"/>
                </a:lnTo>
                <a:lnTo>
                  <a:pt x="1062837" y="1535277"/>
                </a:lnTo>
                <a:lnTo>
                  <a:pt x="1016486" y="1547457"/>
                </a:lnTo>
                <a:lnTo>
                  <a:pt x="969084" y="1557074"/>
                </a:lnTo>
                <a:lnTo>
                  <a:pt x="920717" y="1564044"/>
                </a:lnTo>
                <a:lnTo>
                  <a:pt x="871473" y="1568287"/>
                </a:lnTo>
                <a:lnTo>
                  <a:pt x="821436" y="1569720"/>
                </a:lnTo>
                <a:lnTo>
                  <a:pt x="771398" y="1568287"/>
                </a:lnTo>
                <a:lnTo>
                  <a:pt x="722154" y="1564044"/>
                </a:lnTo>
                <a:lnTo>
                  <a:pt x="673787" y="1557074"/>
                </a:lnTo>
                <a:lnTo>
                  <a:pt x="626385" y="1547457"/>
                </a:lnTo>
                <a:lnTo>
                  <a:pt x="580034" y="1535277"/>
                </a:lnTo>
                <a:lnTo>
                  <a:pt x="534819" y="1520615"/>
                </a:lnTo>
                <a:lnTo>
                  <a:pt x="490826" y="1503553"/>
                </a:lnTo>
                <a:lnTo>
                  <a:pt x="448142" y="1484174"/>
                </a:lnTo>
                <a:lnTo>
                  <a:pt x="406851" y="1462560"/>
                </a:lnTo>
                <a:lnTo>
                  <a:pt x="367041" y="1438792"/>
                </a:lnTo>
                <a:lnTo>
                  <a:pt x="328796" y="1412953"/>
                </a:lnTo>
                <a:lnTo>
                  <a:pt x="292204" y="1385125"/>
                </a:lnTo>
                <a:lnTo>
                  <a:pt x="257350" y="1355390"/>
                </a:lnTo>
                <a:lnTo>
                  <a:pt x="224319" y="1323831"/>
                </a:lnTo>
                <a:lnTo>
                  <a:pt x="193198" y="1290529"/>
                </a:lnTo>
                <a:lnTo>
                  <a:pt x="164073" y="1255566"/>
                </a:lnTo>
                <a:lnTo>
                  <a:pt x="137030" y="1219024"/>
                </a:lnTo>
                <a:lnTo>
                  <a:pt x="112155" y="1180987"/>
                </a:lnTo>
                <a:lnTo>
                  <a:pt x="89533" y="1141535"/>
                </a:lnTo>
                <a:lnTo>
                  <a:pt x="69250" y="1100751"/>
                </a:lnTo>
                <a:lnTo>
                  <a:pt x="51393" y="1058716"/>
                </a:lnTo>
                <a:lnTo>
                  <a:pt x="36048" y="1015514"/>
                </a:lnTo>
                <a:lnTo>
                  <a:pt x="23300" y="971227"/>
                </a:lnTo>
                <a:lnTo>
                  <a:pt x="13235" y="925935"/>
                </a:lnTo>
                <a:lnTo>
                  <a:pt x="5939" y="879722"/>
                </a:lnTo>
                <a:lnTo>
                  <a:pt x="1499" y="832669"/>
                </a:lnTo>
                <a:lnTo>
                  <a:pt x="0" y="78486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30295" y="4559808"/>
            <a:ext cx="2097405" cy="1616075"/>
            <a:chOff x="3130295" y="4559808"/>
            <a:chExt cx="2097405" cy="1616075"/>
          </a:xfrm>
        </p:grpSpPr>
        <p:sp>
          <p:nvSpPr>
            <p:cNvPr id="9" name="object 9"/>
            <p:cNvSpPr/>
            <p:nvPr/>
          </p:nvSpPr>
          <p:spPr>
            <a:xfrm>
              <a:off x="3215639" y="4572000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80" y="0"/>
                  </a:moveTo>
                  <a:lnTo>
                    <a:pt x="1821180" y="89154"/>
                  </a:lnTo>
                  <a:lnTo>
                    <a:pt x="0" y="89154"/>
                  </a:lnTo>
                  <a:lnTo>
                    <a:pt x="0" y="267462"/>
                  </a:lnTo>
                  <a:lnTo>
                    <a:pt x="1821180" y="267462"/>
                  </a:lnTo>
                  <a:lnTo>
                    <a:pt x="1821180" y="356616"/>
                  </a:lnTo>
                  <a:lnTo>
                    <a:pt x="1999488" y="17830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5639" y="4572000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4"/>
                  </a:moveTo>
                  <a:lnTo>
                    <a:pt x="1821180" y="89154"/>
                  </a:lnTo>
                  <a:lnTo>
                    <a:pt x="1821180" y="0"/>
                  </a:lnTo>
                  <a:lnTo>
                    <a:pt x="1999488" y="178307"/>
                  </a:lnTo>
                  <a:lnTo>
                    <a:pt x="1821180" y="356616"/>
                  </a:lnTo>
                  <a:lnTo>
                    <a:pt x="1821180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2487" y="5285232"/>
              <a:ext cx="2002789" cy="360045"/>
            </a:xfrm>
            <a:custGeom>
              <a:avLst/>
              <a:gdLst/>
              <a:ahLst/>
              <a:cxnLst/>
              <a:rect l="l" t="t" r="r" b="b"/>
              <a:pathLst>
                <a:path w="2002789" h="360045">
                  <a:moveTo>
                    <a:pt x="179832" y="0"/>
                  </a:moveTo>
                  <a:lnTo>
                    <a:pt x="0" y="179832"/>
                  </a:lnTo>
                  <a:lnTo>
                    <a:pt x="179832" y="359664"/>
                  </a:lnTo>
                  <a:lnTo>
                    <a:pt x="179832" y="269748"/>
                  </a:lnTo>
                  <a:lnTo>
                    <a:pt x="2002536" y="269748"/>
                  </a:lnTo>
                  <a:lnTo>
                    <a:pt x="2002536" y="89916"/>
                  </a:lnTo>
                  <a:lnTo>
                    <a:pt x="179832" y="89916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2487" y="5285232"/>
              <a:ext cx="2002789" cy="360045"/>
            </a:xfrm>
            <a:custGeom>
              <a:avLst/>
              <a:gdLst/>
              <a:ahLst/>
              <a:cxnLst/>
              <a:rect l="l" t="t" r="r" b="b"/>
              <a:pathLst>
                <a:path w="2002789" h="360045">
                  <a:moveTo>
                    <a:pt x="2002536" y="269748"/>
                  </a:moveTo>
                  <a:lnTo>
                    <a:pt x="179832" y="269748"/>
                  </a:lnTo>
                  <a:lnTo>
                    <a:pt x="179832" y="359664"/>
                  </a:lnTo>
                  <a:lnTo>
                    <a:pt x="0" y="179832"/>
                  </a:lnTo>
                  <a:lnTo>
                    <a:pt x="179832" y="0"/>
                  </a:lnTo>
                  <a:lnTo>
                    <a:pt x="179832" y="89916"/>
                  </a:lnTo>
                  <a:lnTo>
                    <a:pt x="2002536" y="89916"/>
                  </a:lnTo>
                  <a:lnTo>
                    <a:pt x="2002536" y="269748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7139" y="5859780"/>
              <a:ext cx="857250" cy="1905"/>
            </a:xfrm>
            <a:custGeom>
              <a:avLst/>
              <a:gdLst/>
              <a:ahLst/>
              <a:cxnLst/>
              <a:rect l="l" t="t" r="r" b="b"/>
              <a:pathLst>
                <a:path w="857250" h="1904">
                  <a:moveTo>
                    <a:pt x="0" y="0"/>
                  </a:moveTo>
                  <a:lnTo>
                    <a:pt x="857250" y="1587"/>
                  </a:lnTo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3779" y="5003292"/>
              <a:ext cx="1143000" cy="1143635"/>
            </a:xfrm>
            <a:custGeom>
              <a:avLst/>
              <a:gdLst/>
              <a:ahLst/>
              <a:cxnLst/>
              <a:rect l="l" t="t" r="r" b="b"/>
              <a:pathLst>
                <a:path w="1143000" h="1143635">
                  <a:moveTo>
                    <a:pt x="1143000" y="0"/>
                  </a:moveTo>
                  <a:lnTo>
                    <a:pt x="0" y="1143012"/>
                  </a:lnTo>
                </a:path>
              </a:pathLst>
            </a:custGeom>
            <a:ln w="5791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3779" y="5073396"/>
              <a:ext cx="1357630" cy="1000760"/>
            </a:xfrm>
            <a:custGeom>
              <a:avLst/>
              <a:gdLst/>
              <a:ahLst/>
              <a:cxnLst/>
              <a:rect l="l" t="t" r="r" b="b"/>
              <a:pathLst>
                <a:path w="1357629" h="1000760">
                  <a:moveTo>
                    <a:pt x="0" y="0"/>
                  </a:moveTo>
                  <a:lnTo>
                    <a:pt x="1357376" y="1000137"/>
                  </a:lnTo>
                </a:path>
              </a:pathLst>
            </a:custGeom>
            <a:ln w="396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87680" y="3773423"/>
            <a:ext cx="2240280" cy="2240280"/>
            <a:chOff x="487680" y="3773423"/>
            <a:chExt cx="2240280" cy="2240280"/>
          </a:xfrm>
        </p:grpSpPr>
        <p:sp>
          <p:nvSpPr>
            <p:cNvPr id="17" name="object 17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79093" y="6236004"/>
            <a:ext cx="534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ô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9027" y="6093053"/>
            <a:ext cx="1263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Commensal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7761" y="3098444"/>
            <a:ext cx="6330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dirty="0">
                <a:solidFill>
                  <a:srgbClr val="00AFEF"/>
                </a:solidFill>
                <a:latin typeface="Calibri"/>
                <a:cs typeface="Calibri"/>
              </a:rPr>
              <a:t>+</a:t>
            </a:r>
            <a:endParaRPr sz="9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5" name="object 25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3"/>
            <a:ext cx="4608830" cy="920750"/>
          </a:xfrm>
          <a:custGeom>
            <a:avLst/>
            <a:gdLst/>
            <a:ahLst/>
            <a:cxnLst/>
            <a:rect l="l" t="t" r="r" b="b"/>
            <a:pathLst>
              <a:path w="4608830" h="920750">
                <a:moveTo>
                  <a:pt x="0" y="153416"/>
                </a:moveTo>
                <a:lnTo>
                  <a:pt x="7821" y="104932"/>
                </a:lnTo>
                <a:lnTo>
                  <a:pt x="29600" y="62819"/>
                </a:lnTo>
                <a:lnTo>
                  <a:pt x="62811" y="29606"/>
                </a:lnTo>
                <a:lnTo>
                  <a:pt x="104925" y="7823"/>
                </a:lnTo>
                <a:lnTo>
                  <a:pt x="153416" y="0"/>
                </a:lnTo>
                <a:lnTo>
                  <a:pt x="4455160" y="0"/>
                </a:lnTo>
                <a:lnTo>
                  <a:pt x="4503643" y="7823"/>
                </a:lnTo>
                <a:lnTo>
                  <a:pt x="4545756" y="29606"/>
                </a:lnTo>
                <a:lnTo>
                  <a:pt x="4578969" y="62819"/>
                </a:lnTo>
                <a:lnTo>
                  <a:pt x="4600752" y="104932"/>
                </a:lnTo>
                <a:lnTo>
                  <a:pt x="4608576" y="153416"/>
                </a:lnTo>
                <a:lnTo>
                  <a:pt x="4608576" y="767079"/>
                </a:lnTo>
                <a:lnTo>
                  <a:pt x="4600752" y="815563"/>
                </a:lnTo>
                <a:lnTo>
                  <a:pt x="4578969" y="857676"/>
                </a:lnTo>
                <a:lnTo>
                  <a:pt x="4545756" y="890889"/>
                </a:lnTo>
                <a:lnTo>
                  <a:pt x="4503643" y="912672"/>
                </a:lnTo>
                <a:lnTo>
                  <a:pt x="4455160" y="920496"/>
                </a:lnTo>
                <a:lnTo>
                  <a:pt x="153416" y="920496"/>
                </a:lnTo>
                <a:lnTo>
                  <a:pt x="104925" y="912672"/>
                </a:lnTo>
                <a:lnTo>
                  <a:pt x="62811" y="890889"/>
                </a:lnTo>
                <a:lnTo>
                  <a:pt x="29600" y="857676"/>
                </a:lnTo>
                <a:lnTo>
                  <a:pt x="7821" y="815563"/>
                </a:lnTo>
                <a:lnTo>
                  <a:pt x="0" y="767079"/>
                </a:lnTo>
                <a:lnTo>
                  <a:pt x="0" y="15341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730" y="36652"/>
            <a:ext cx="399478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27480" marR="5080" indent="-141541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Classification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selon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cycle </a:t>
            </a:r>
            <a:r>
              <a:rPr sz="2800" spc="-6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évolutif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668" y="5521452"/>
            <a:ext cx="8498205" cy="832485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trixéne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cycle </a:t>
            </a:r>
            <a:r>
              <a:rPr sz="2400" spc="-20" dirty="0">
                <a:latin typeface="Calibri"/>
                <a:cs typeface="Calibri"/>
              </a:rPr>
              <a:t>avec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hôtes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6604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Ex.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Dicrocoelium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lanceolatum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016" y="960119"/>
            <a:ext cx="4386071" cy="43677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5719"/>
            <a:ext cx="4608830" cy="960119"/>
          </a:xfrm>
          <a:custGeom>
            <a:avLst/>
            <a:gdLst/>
            <a:ahLst/>
            <a:cxnLst/>
            <a:rect l="l" t="t" r="r" b="b"/>
            <a:pathLst>
              <a:path w="4608830" h="960119">
                <a:moveTo>
                  <a:pt x="0" y="160020"/>
                </a:moveTo>
                <a:lnTo>
                  <a:pt x="8157" y="109435"/>
                </a:lnTo>
                <a:lnTo>
                  <a:pt x="30873" y="65507"/>
                </a:lnTo>
                <a:lnTo>
                  <a:pt x="65513" y="30870"/>
                </a:lnTo>
                <a:lnTo>
                  <a:pt x="109440" y="8156"/>
                </a:lnTo>
                <a:lnTo>
                  <a:pt x="160020" y="0"/>
                </a:lnTo>
                <a:lnTo>
                  <a:pt x="4448556" y="0"/>
                </a:lnTo>
                <a:lnTo>
                  <a:pt x="4499140" y="8156"/>
                </a:lnTo>
                <a:lnTo>
                  <a:pt x="4543068" y="30870"/>
                </a:lnTo>
                <a:lnTo>
                  <a:pt x="4577705" y="65507"/>
                </a:lnTo>
                <a:lnTo>
                  <a:pt x="4600419" y="109435"/>
                </a:lnTo>
                <a:lnTo>
                  <a:pt x="4608576" y="160020"/>
                </a:lnTo>
                <a:lnTo>
                  <a:pt x="4608576" y="800100"/>
                </a:lnTo>
                <a:lnTo>
                  <a:pt x="4600419" y="850684"/>
                </a:lnTo>
                <a:lnTo>
                  <a:pt x="4577705" y="894612"/>
                </a:lnTo>
                <a:lnTo>
                  <a:pt x="4543068" y="929249"/>
                </a:lnTo>
                <a:lnTo>
                  <a:pt x="4499140" y="951963"/>
                </a:lnTo>
                <a:lnTo>
                  <a:pt x="4448556" y="960119"/>
                </a:lnTo>
                <a:lnTo>
                  <a:pt x="160020" y="960119"/>
                </a:lnTo>
                <a:lnTo>
                  <a:pt x="109440" y="951963"/>
                </a:lnTo>
                <a:lnTo>
                  <a:pt x="65513" y="929249"/>
                </a:lnTo>
                <a:lnTo>
                  <a:pt x="30873" y="894612"/>
                </a:lnTo>
                <a:lnTo>
                  <a:pt x="8157" y="850684"/>
                </a:lnTo>
                <a:lnTo>
                  <a:pt x="0" y="800100"/>
                </a:lnTo>
                <a:lnTo>
                  <a:pt x="0" y="16002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358" y="274396"/>
            <a:ext cx="2038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000000"/>
                </a:solidFill>
              </a:rPr>
              <a:t>Reproduction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884" y="1199388"/>
            <a:ext cx="8583295" cy="310642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60"/>
              </a:spcBef>
            </a:pPr>
            <a:r>
              <a:rPr sz="2800" spc="-15" dirty="0">
                <a:latin typeface="Calibri"/>
                <a:cs typeface="Calibri"/>
              </a:rPr>
              <a:t>Parasites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unicellulaires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(protozoaires</a:t>
            </a:r>
            <a:r>
              <a:rPr sz="2400" spc="-20" dirty="0">
                <a:latin typeface="Calibri"/>
                <a:cs typeface="Calibri"/>
              </a:rPr>
              <a:t>):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reproduction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asexuée</a:t>
            </a:r>
            <a:endParaRPr sz="24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latin typeface="Calibri"/>
                <a:cs typeface="Calibri"/>
              </a:rPr>
              <a:t>par:</a:t>
            </a:r>
            <a:endParaRPr sz="2400">
              <a:latin typeface="Calibri"/>
              <a:cs typeface="Calibri"/>
            </a:endParaRPr>
          </a:p>
          <a:p>
            <a:pPr marL="433705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Schizogonie</a:t>
            </a:r>
            <a:r>
              <a:rPr sz="24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(mérogonie)</a:t>
            </a:r>
            <a:endParaRPr sz="2400">
              <a:latin typeface="Calibri"/>
              <a:cs typeface="Calibri"/>
            </a:endParaRPr>
          </a:p>
          <a:p>
            <a:pPr marL="433705" indent="-344805">
              <a:lnSpc>
                <a:spcPct val="100000"/>
              </a:lnSpc>
              <a:buFont typeface="Wingdings"/>
              <a:buChar char=""/>
              <a:tabLst>
                <a:tab pos="433705" algn="l"/>
                <a:tab pos="434340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division</a:t>
            </a:r>
            <a:r>
              <a:rPr sz="2400" b="1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binaire</a:t>
            </a:r>
            <a:endParaRPr sz="2400">
              <a:latin typeface="Calibri"/>
              <a:cs typeface="Calibri"/>
            </a:endParaRPr>
          </a:p>
          <a:p>
            <a:pPr marL="501015" indent="-41211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501015" algn="l"/>
                <a:tab pos="501650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bourgeonnement</a:t>
            </a:r>
            <a:endParaRPr sz="240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NB: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Certains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peuvent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présenter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reproduction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sexuée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5719"/>
            <a:ext cx="4608830" cy="960119"/>
          </a:xfrm>
          <a:custGeom>
            <a:avLst/>
            <a:gdLst/>
            <a:ahLst/>
            <a:cxnLst/>
            <a:rect l="l" t="t" r="r" b="b"/>
            <a:pathLst>
              <a:path w="4608830" h="960119">
                <a:moveTo>
                  <a:pt x="0" y="160020"/>
                </a:moveTo>
                <a:lnTo>
                  <a:pt x="8157" y="109435"/>
                </a:lnTo>
                <a:lnTo>
                  <a:pt x="30873" y="65507"/>
                </a:lnTo>
                <a:lnTo>
                  <a:pt x="65513" y="30870"/>
                </a:lnTo>
                <a:lnTo>
                  <a:pt x="109440" y="8156"/>
                </a:lnTo>
                <a:lnTo>
                  <a:pt x="160020" y="0"/>
                </a:lnTo>
                <a:lnTo>
                  <a:pt x="4448556" y="0"/>
                </a:lnTo>
                <a:lnTo>
                  <a:pt x="4499140" y="8156"/>
                </a:lnTo>
                <a:lnTo>
                  <a:pt x="4543068" y="30870"/>
                </a:lnTo>
                <a:lnTo>
                  <a:pt x="4577705" y="65507"/>
                </a:lnTo>
                <a:lnTo>
                  <a:pt x="4600419" y="109435"/>
                </a:lnTo>
                <a:lnTo>
                  <a:pt x="4608576" y="160020"/>
                </a:lnTo>
                <a:lnTo>
                  <a:pt x="4608576" y="800100"/>
                </a:lnTo>
                <a:lnTo>
                  <a:pt x="4600419" y="850684"/>
                </a:lnTo>
                <a:lnTo>
                  <a:pt x="4577705" y="894612"/>
                </a:lnTo>
                <a:lnTo>
                  <a:pt x="4543068" y="929249"/>
                </a:lnTo>
                <a:lnTo>
                  <a:pt x="4499140" y="951963"/>
                </a:lnTo>
                <a:lnTo>
                  <a:pt x="4448556" y="960119"/>
                </a:lnTo>
                <a:lnTo>
                  <a:pt x="160020" y="960119"/>
                </a:lnTo>
                <a:lnTo>
                  <a:pt x="109440" y="951963"/>
                </a:lnTo>
                <a:lnTo>
                  <a:pt x="65513" y="929249"/>
                </a:lnTo>
                <a:lnTo>
                  <a:pt x="30873" y="894612"/>
                </a:lnTo>
                <a:lnTo>
                  <a:pt x="8157" y="850684"/>
                </a:lnTo>
                <a:lnTo>
                  <a:pt x="0" y="800100"/>
                </a:lnTo>
                <a:lnTo>
                  <a:pt x="0" y="16002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358" y="274396"/>
            <a:ext cx="2038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000000"/>
                </a:solidFill>
              </a:rPr>
              <a:t>Reproduction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884" y="1199388"/>
            <a:ext cx="8583295" cy="3846829"/>
          </a:xfrm>
          <a:custGeom>
            <a:avLst/>
            <a:gdLst/>
            <a:ahLst/>
            <a:cxnLst/>
            <a:rect l="l" t="t" r="r" b="b"/>
            <a:pathLst>
              <a:path w="8583295" h="3846829">
                <a:moveTo>
                  <a:pt x="0" y="3846576"/>
                </a:moveTo>
                <a:lnTo>
                  <a:pt x="8583168" y="3846576"/>
                </a:lnTo>
                <a:lnTo>
                  <a:pt x="8583168" y="0"/>
                </a:lnTo>
                <a:lnTo>
                  <a:pt x="0" y="0"/>
                </a:lnTo>
                <a:lnTo>
                  <a:pt x="0" y="3846576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795" y="1206245"/>
            <a:ext cx="8383270" cy="3385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latin typeface="Calibri"/>
                <a:cs typeface="Calibri"/>
              </a:rPr>
              <a:t>Parasites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pluricellulaires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(métazoaires</a:t>
            </a:r>
            <a:r>
              <a:rPr sz="2400" spc="-15" dirty="0">
                <a:latin typeface="Calibri"/>
                <a:cs typeface="Calibri"/>
              </a:rPr>
              <a:t>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2700" marR="496570">
              <a:lnSpc>
                <a:spcPct val="100000"/>
              </a:lnSpc>
              <a:tabLst>
                <a:tab pos="1798955" algn="l"/>
                <a:tab pos="281749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reproduction	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sexuée	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ou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gamogonie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pour les </a:t>
            </a:r>
            <a:r>
              <a:rPr sz="2400" spc="-5" dirty="0">
                <a:latin typeface="Calibri"/>
                <a:cs typeface="Calibri"/>
              </a:rPr>
              <a:t>nématodes </a:t>
            </a:r>
            <a:r>
              <a:rPr sz="2400" spc="-20" dirty="0">
                <a:latin typeface="Calibri"/>
                <a:cs typeface="Calibri"/>
              </a:rPr>
              <a:t>(vers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ronds)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Reproduction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asexuée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r>
              <a:rPr sz="2400" b="1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Parthénogénèse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(sans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présence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 male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0" dirty="0">
                <a:latin typeface="Calibri"/>
                <a:cs typeface="Calibri"/>
              </a:rPr>
              <a:t> femelles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Strongyloidés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404495">
              <a:lnSpc>
                <a:spcPct val="100000"/>
              </a:lnSpc>
              <a:spcBef>
                <a:spcPts val="5"/>
              </a:spcBef>
              <a:tabLst>
                <a:tab pos="2757170" algn="l"/>
                <a:tab pos="3236595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Bourgeonnement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des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segments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chez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larves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cestodes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trématodes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ainsi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	les	</a:t>
            </a:r>
            <a:r>
              <a:rPr sz="2400" spc="-5" dirty="0">
                <a:latin typeface="Calibri"/>
                <a:cs typeface="Calibri"/>
              </a:rPr>
              <a:t>cestodes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adultes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5719"/>
            <a:ext cx="4608830" cy="960119"/>
          </a:xfrm>
          <a:custGeom>
            <a:avLst/>
            <a:gdLst/>
            <a:ahLst/>
            <a:cxnLst/>
            <a:rect l="l" t="t" r="r" b="b"/>
            <a:pathLst>
              <a:path w="4608830" h="960119">
                <a:moveTo>
                  <a:pt x="0" y="160020"/>
                </a:moveTo>
                <a:lnTo>
                  <a:pt x="8157" y="109435"/>
                </a:lnTo>
                <a:lnTo>
                  <a:pt x="30873" y="65507"/>
                </a:lnTo>
                <a:lnTo>
                  <a:pt x="65513" y="30870"/>
                </a:lnTo>
                <a:lnTo>
                  <a:pt x="109440" y="8156"/>
                </a:lnTo>
                <a:lnTo>
                  <a:pt x="160020" y="0"/>
                </a:lnTo>
                <a:lnTo>
                  <a:pt x="4448556" y="0"/>
                </a:lnTo>
                <a:lnTo>
                  <a:pt x="4499140" y="8156"/>
                </a:lnTo>
                <a:lnTo>
                  <a:pt x="4543068" y="30870"/>
                </a:lnTo>
                <a:lnTo>
                  <a:pt x="4577705" y="65507"/>
                </a:lnTo>
                <a:lnTo>
                  <a:pt x="4600419" y="109435"/>
                </a:lnTo>
                <a:lnTo>
                  <a:pt x="4608576" y="160020"/>
                </a:lnTo>
                <a:lnTo>
                  <a:pt x="4608576" y="800100"/>
                </a:lnTo>
                <a:lnTo>
                  <a:pt x="4600419" y="850684"/>
                </a:lnTo>
                <a:lnTo>
                  <a:pt x="4577705" y="894612"/>
                </a:lnTo>
                <a:lnTo>
                  <a:pt x="4543068" y="929249"/>
                </a:lnTo>
                <a:lnTo>
                  <a:pt x="4499140" y="951963"/>
                </a:lnTo>
                <a:lnTo>
                  <a:pt x="4448556" y="960119"/>
                </a:lnTo>
                <a:lnTo>
                  <a:pt x="160020" y="960119"/>
                </a:lnTo>
                <a:lnTo>
                  <a:pt x="109440" y="951963"/>
                </a:lnTo>
                <a:lnTo>
                  <a:pt x="65513" y="929249"/>
                </a:lnTo>
                <a:lnTo>
                  <a:pt x="30873" y="894612"/>
                </a:lnTo>
                <a:lnTo>
                  <a:pt x="8157" y="850684"/>
                </a:lnTo>
                <a:lnTo>
                  <a:pt x="0" y="800100"/>
                </a:lnTo>
                <a:lnTo>
                  <a:pt x="0" y="16002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5072" y="61341"/>
            <a:ext cx="28327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190" marR="5080" indent="-619125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l’anatomie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1764779"/>
            <a:ext cx="6600317" cy="5957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5772" y="1782267"/>
            <a:ext cx="53022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libri"/>
                <a:cs typeface="Calibri"/>
              </a:rPr>
              <a:t>Les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différents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-5" dirty="0">
                <a:latin typeface="Calibri"/>
                <a:cs typeface="Calibri"/>
              </a:rPr>
              <a:t> ???????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007" y="1776971"/>
            <a:ext cx="3674237" cy="5957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7002" y="1795652"/>
            <a:ext cx="34677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eucaryotes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303" y="2764574"/>
            <a:ext cx="2607437" cy="11809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8270" y="3108705"/>
            <a:ext cx="20313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ce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30" dirty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7176" y="2764574"/>
            <a:ext cx="2607437" cy="11809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38140" y="3153537"/>
            <a:ext cx="22028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Pluricellulaires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4631" y="3930269"/>
            <a:ext cx="5401945" cy="2000885"/>
            <a:chOff x="1944631" y="3930269"/>
            <a:chExt cx="5401945" cy="2000885"/>
          </a:xfrm>
        </p:grpSpPr>
        <p:sp>
          <p:nvSpPr>
            <p:cNvPr id="9" name="object 9"/>
            <p:cNvSpPr/>
            <p:nvPr/>
          </p:nvSpPr>
          <p:spPr>
            <a:xfrm>
              <a:off x="1944631" y="3930269"/>
              <a:ext cx="260350" cy="715010"/>
            </a:xfrm>
            <a:custGeom>
              <a:avLst/>
              <a:gdLst/>
              <a:ahLst/>
              <a:cxnLst/>
              <a:rect l="l" t="t" r="r" b="b"/>
              <a:pathLst>
                <a:path w="260350" h="715010">
                  <a:moveTo>
                    <a:pt x="25102" y="454467"/>
                  </a:moveTo>
                  <a:lnTo>
                    <a:pt x="14216" y="458215"/>
                  </a:lnTo>
                  <a:lnTo>
                    <a:pt x="5603" y="465816"/>
                  </a:lnTo>
                  <a:lnTo>
                    <a:pt x="754" y="475773"/>
                  </a:lnTo>
                  <a:lnTo>
                    <a:pt x="0" y="486826"/>
                  </a:lnTo>
                  <a:lnTo>
                    <a:pt x="3675" y="497712"/>
                  </a:lnTo>
                  <a:lnTo>
                    <a:pt x="129532" y="714628"/>
                  </a:lnTo>
                  <a:lnTo>
                    <a:pt x="163205" y="657224"/>
                  </a:lnTo>
                  <a:lnTo>
                    <a:pt x="100703" y="657097"/>
                  </a:lnTo>
                  <a:lnTo>
                    <a:pt x="100944" y="550021"/>
                  </a:lnTo>
                  <a:lnTo>
                    <a:pt x="53713" y="468629"/>
                  </a:lnTo>
                  <a:lnTo>
                    <a:pt x="46112" y="460019"/>
                  </a:lnTo>
                  <a:lnTo>
                    <a:pt x="36155" y="455183"/>
                  </a:lnTo>
                  <a:lnTo>
                    <a:pt x="25102" y="454467"/>
                  </a:lnTo>
                  <a:close/>
                </a:path>
                <a:path w="260350" h="715010">
                  <a:moveTo>
                    <a:pt x="100951" y="550034"/>
                  </a:moveTo>
                  <a:lnTo>
                    <a:pt x="100703" y="657097"/>
                  </a:lnTo>
                  <a:lnTo>
                    <a:pt x="158615" y="657224"/>
                  </a:lnTo>
                  <a:lnTo>
                    <a:pt x="158648" y="642619"/>
                  </a:lnTo>
                  <a:lnTo>
                    <a:pt x="104640" y="642492"/>
                  </a:lnTo>
                  <a:lnTo>
                    <a:pt x="129752" y="599666"/>
                  </a:lnTo>
                  <a:lnTo>
                    <a:pt x="100951" y="550034"/>
                  </a:lnTo>
                  <a:close/>
                </a:path>
                <a:path w="260350" h="715010">
                  <a:moveTo>
                    <a:pt x="235156" y="454955"/>
                  </a:moveTo>
                  <a:lnTo>
                    <a:pt x="158863" y="550021"/>
                  </a:lnTo>
                  <a:lnTo>
                    <a:pt x="158615" y="657224"/>
                  </a:lnTo>
                  <a:lnTo>
                    <a:pt x="163205" y="657224"/>
                  </a:lnTo>
                  <a:lnTo>
                    <a:pt x="256405" y="498347"/>
                  </a:lnTo>
                  <a:lnTo>
                    <a:pt x="260099" y="487441"/>
                  </a:lnTo>
                  <a:lnTo>
                    <a:pt x="259389" y="476345"/>
                  </a:lnTo>
                  <a:lnTo>
                    <a:pt x="254583" y="466343"/>
                  </a:lnTo>
                  <a:lnTo>
                    <a:pt x="245991" y="458723"/>
                  </a:lnTo>
                  <a:lnTo>
                    <a:pt x="235156" y="454955"/>
                  </a:lnTo>
                  <a:close/>
                </a:path>
                <a:path w="260350" h="715010">
                  <a:moveTo>
                    <a:pt x="129752" y="599666"/>
                  </a:moveTo>
                  <a:lnTo>
                    <a:pt x="104640" y="642492"/>
                  </a:lnTo>
                  <a:lnTo>
                    <a:pt x="154678" y="642619"/>
                  </a:lnTo>
                  <a:lnTo>
                    <a:pt x="129752" y="599666"/>
                  </a:lnTo>
                  <a:close/>
                </a:path>
                <a:path w="260350" h="715010">
                  <a:moveTo>
                    <a:pt x="158863" y="550021"/>
                  </a:moveTo>
                  <a:lnTo>
                    <a:pt x="129752" y="599666"/>
                  </a:lnTo>
                  <a:lnTo>
                    <a:pt x="154678" y="642619"/>
                  </a:lnTo>
                  <a:lnTo>
                    <a:pt x="158648" y="642619"/>
                  </a:lnTo>
                  <a:lnTo>
                    <a:pt x="158863" y="550021"/>
                  </a:lnTo>
                  <a:close/>
                </a:path>
                <a:path w="260350" h="715010">
                  <a:moveTo>
                    <a:pt x="102227" y="0"/>
                  </a:moveTo>
                  <a:lnTo>
                    <a:pt x="100951" y="550034"/>
                  </a:lnTo>
                  <a:lnTo>
                    <a:pt x="129752" y="599666"/>
                  </a:lnTo>
                  <a:lnTo>
                    <a:pt x="158863" y="550021"/>
                  </a:lnTo>
                  <a:lnTo>
                    <a:pt x="160139" y="126"/>
                  </a:lnTo>
                  <a:lnTo>
                    <a:pt x="10222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6962" y="3930395"/>
              <a:ext cx="2189480" cy="2000885"/>
            </a:xfrm>
            <a:custGeom>
              <a:avLst/>
              <a:gdLst/>
              <a:ahLst/>
              <a:cxnLst/>
              <a:rect l="l" t="t" r="r" b="b"/>
              <a:pathLst>
                <a:path w="2189479" h="2000885">
                  <a:moveTo>
                    <a:pt x="260159" y="488099"/>
                  </a:moveTo>
                  <a:lnTo>
                    <a:pt x="259435" y="477037"/>
                  </a:lnTo>
                  <a:lnTo>
                    <a:pt x="254596" y="467042"/>
                  </a:lnTo>
                  <a:lnTo>
                    <a:pt x="245999" y="459359"/>
                  </a:lnTo>
                  <a:lnTo>
                    <a:pt x="235153" y="455612"/>
                  </a:lnTo>
                  <a:lnTo>
                    <a:pt x="224091" y="456336"/>
                  </a:lnTo>
                  <a:lnTo>
                    <a:pt x="214058" y="461175"/>
                  </a:lnTo>
                  <a:lnTo>
                    <a:pt x="206375" y="469773"/>
                  </a:lnTo>
                  <a:lnTo>
                    <a:pt x="158991" y="550849"/>
                  </a:lnTo>
                  <a:lnTo>
                    <a:pt x="159092" y="455358"/>
                  </a:lnTo>
                  <a:lnTo>
                    <a:pt x="159512" y="73152"/>
                  </a:lnTo>
                  <a:lnTo>
                    <a:pt x="101600" y="73152"/>
                  </a:lnTo>
                  <a:lnTo>
                    <a:pt x="101079" y="550875"/>
                  </a:lnTo>
                  <a:lnTo>
                    <a:pt x="100965" y="657987"/>
                  </a:lnTo>
                  <a:lnTo>
                    <a:pt x="101053" y="550849"/>
                  </a:lnTo>
                  <a:lnTo>
                    <a:pt x="53721" y="469519"/>
                  </a:lnTo>
                  <a:lnTo>
                    <a:pt x="46101" y="460921"/>
                  </a:lnTo>
                  <a:lnTo>
                    <a:pt x="36106" y="456082"/>
                  </a:lnTo>
                  <a:lnTo>
                    <a:pt x="25044" y="455358"/>
                  </a:lnTo>
                  <a:lnTo>
                    <a:pt x="14224" y="459105"/>
                  </a:lnTo>
                  <a:lnTo>
                    <a:pt x="5600" y="466725"/>
                  </a:lnTo>
                  <a:lnTo>
                    <a:pt x="762" y="476719"/>
                  </a:lnTo>
                  <a:lnTo>
                    <a:pt x="0" y="487781"/>
                  </a:lnTo>
                  <a:lnTo>
                    <a:pt x="3683" y="498602"/>
                  </a:lnTo>
                  <a:lnTo>
                    <a:pt x="129794" y="715391"/>
                  </a:lnTo>
                  <a:lnTo>
                    <a:pt x="163372" y="657987"/>
                  </a:lnTo>
                  <a:lnTo>
                    <a:pt x="256413" y="498983"/>
                  </a:lnTo>
                  <a:lnTo>
                    <a:pt x="260159" y="488099"/>
                  </a:lnTo>
                  <a:close/>
                </a:path>
                <a:path w="2189479" h="2000885">
                  <a:moveTo>
                    <a:pt x="1262761" y="1130071"/>
                  </a:moveTo>
                  <a:lnTo>
                    <a:pt x="1262062" y="1118971"/>
                  </a:lnTo>
                  <a:lnTo>
                    <a:pt x="1257249" y="1108964"/>
                  </a:lnTo>
                  <a:lnTo>
                    <a:pt x="1248664" y="1101344"/>
                  </a:lnTo>
                  <a:lnTo>
                    <a:pt x="1237767" y="1097597"/>
                  </a:lnTo>
                  <a:lnTo>
                    <a:pt x="1226705" y="1098321"/>
                  </a:lnTo>
                  <a:lnTo>
                    <a:pt x="1216710" y="1103160"/>
                  </a:lnTo>
                  <a:lnTo>
                    <a:pt x="1209040" y="1111758"/>
                  </a:lnTo>
                  <a:lnTo>
                    <a:pt x="1161643" y="1192834"/>
                  </a:lnTo>
                  <a:lnTo>
                    <a:pt x="1161542" y="1299972"/>
                  </a:lnTo>
                  <a:lnTo>
                    <a:pt x="1161542" y="1285367"/>
                  </a:lnTo>
                  <a:lnTo>
                    <a:pt x="1161592" y="1192923"/>
                  </a:lnTo>
                  <a:lnTo>
                    <a:pt x="1162304" y="0"/>
                  </a:lnTo>
                  <a:lnTo>
                    <a:pt x="1104392" y="0"/>
                  </a:lnTo>
                  <a:lnTo>
                    <a:pt x="1103744" y="1097470"/>
                  </a:lnTo>
                  <a:lnTo>
                    <a:pt x="1103731" y="1192923"/>
                  </a:lnTo>
                  <a:lnTo>
                    <a:pt x="1056386" y="1111631"/>
                  </a:lnTo>
                  <a:lnTo>
                    <a:pt x="1048766" y="1103033"/>
                  </a:lnTo>
                  <a:lnTo>
                    <a:pt x="1038758" y="1098194"/>
                  </a:lnTo>
                  <a:lnTo>
                    <a:pt x="1027658" y="1097470"/>
                  </a:lnTo>
                  <a:lnTo>
                    <a:pt x="1016762" y="1101217"/>
                  </a:lnTo>
                  <a:lnTo>
                    <a:pt x="1008164" y="1108837"/>
                  </a:lnTo>
                  <a:lnTo>
                    <a:pt x="1003363" y="1118831"/>
                  </a:lnTo>
                  <a:lnTo>
                    <a:pt x="1002652" y="1129893"/>
                  </a:lnTo>
                  <a:lnTo>
                    <a:pt x="1006348" y="1140714"/>
                  </a:lnTo>
                  <a:lnTo>
                    <a:pt x="1132586" y="1357503"/>
                  </a:lnTo>
                  <a:lnTo>
                    <a:pt x="1166190" y="1299972"/>
                  </a:lnTo>
                  <a:lnTo>
                    <a:pt x="1259078" y="1140968"/>
                  </a:lnTo>
                  <a:lnTo>
                    <a:pt x="1262761" y="1130071"/>
                  </a:lnTo>
                  <a:close/>
                </a:path>
                <a:path w="2189479" h="2000885">
                  <a:moveTo>
                    <a:pt x="2189416" y="1773008"/>
                  </a:moveTo>
                  <a:lnTo>
                    <a:pt x="2188692" y="1761934"/>
                  </a:lnTo>
                  <a:lnTo>
                    <a:pt x="2183854" y="1751926"/>
                  </a:lnTo>
                  <a:lnTo>
                    <a:pt x="2175256" y="1744268"/>
                  </a:lnTo>
                  <a:lnTo>
                    <a:pt x="2164423" y="1740560"/>
                  </a:lnTo>
                  <a:lnTo>
                    <a:pt x="2153361" y="1741271"/>
                  </a:lnTo>
                  <a:lnTo>
                    <a:pt x="2143366" y="1746084"/>
                  </a:lnTo>
                  <a:lnTo>
                    <a:pt x="2135759" y="1754657"/>
                  </a:lnTo>
                  <a:lnTo>
                    <a:pt x="2088222" y="1836013"/>
                  </a:lnTo>
                  <a:lnTo>
                    <a:pt x="2089785" y="0"/>
                  </a:lnTo>
                  <a:lnTo>
                    <a:pt x="2031873" y="0"/>
                  </a:lnTo>
                  <a:lnTo>
                    <a:pt x="2030387" y="1740395"/>
                  </a:lnTo>
                  <a:lnTo>
                    <a:pt x="2030399" y="1836013"/>
                  </a:lnTo>
                  <a:lnTo>
                    <a:pt x="2030310" y="1835835"/>
                  </a:lnTo>
                  <a:lnTo>
                    <a:pt x="1982978" y="1754543"/>
                  </a:lnTo>
                  <a:lnTo>
                    <a:pt x="1975370" y="1745957"/>
                  </a:lnTo>
                  <a:lnTo>
                    <a:pt x="1965413" y="1741119"/>
                  </a:lnTo>
                  <a:lnTo>
                    <a:pt x="1954364" y="1740395"/>
                  </a:lnTo>
                  <a:lnTo>
                    <a:pt x="1943481" y="1744091"/>
                  </a:lnTo>
                  <a:lnTo>
                    <a:pt x="1934857" y="1751736"/>
                  </a:lnTo>
                  <a:lnTo>
                    <a:pt x="1930019" y="1761731"/>
                  </a:lnTo>
                  <a:lnTo>
                    <a:pt x="1929257" y="1772805"/>
                  </a:lnTo>
                  <a:lnTo>
                    <a:pt x="1932940" y="1783676"/>
                  </a:lnTo>
                  <a:lnTo>
                    <a:pt x="2059178" y="2000402"/>
                  </a:lnTo>
                  <a:lnTo>
                    <a:pt x="2092731" y="1942960"/>
                  </a:lnTo>
                  <a:lnTo>
                    <a:pt x="2185670" y="1783880"/>
                  </a:lnTo>
                  <a:lnTo>
                    <a:pt x="2189416" y="177300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3779" y="4643627"/>
              <a:ext cx="2356485" cy="585470"/>
            </a:xfrm>
            <a:custGeom>
              <a:avLst/>
              <a:gdLst/>
              <a:ahLst/>
              <a:cxnLst/>
              <a:rect l="l" t="t" r="r" b="b"/>
              <a:pathLst>
                <a:path w="2356485" h="585470">
                  <a:moveTo>
                    <a:pt x="0" y="585216"/>
                  </a:moveTo>
                  <a:lnTo>
                    <a:pt x="2356104" y="585216"/>
                  </a:lnTo>
                  <a:lnTo>
                    <a:pt x="2356104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27432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8011" y="4716779"/>
            <a:ext cx="2313940" cy="585470"/>
          </a:xfrm>
          <a:prstGeom prst="rect">
            <a:avLst/>
          </a:prstGeom>
          <a:ln w="27432">
            <a:solidFill>
              <a:srgbClr val="E36C0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3200" b="1" spc="-25" dirty="0">
                <a:solidFill>
                  <a:srgbClr val="E36C09"/>
                </a:solidFill>
                <a:latin typeface="Calibri"/>
                <a:cs typeface="Calibri"/>
              </a:rPr>
              <a:t>Protozoaires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1884" y="4654118"/>
            <a:ext cx="21482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Art</a:t>
            </a:r>
            <a:r>
              <a:rPr sz="3200" b="1" spc="-20" dirty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3200" b="1" spc="-65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opodes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7571" y="5301996"/>
            <a:ext cx="3831590" cy="1213485"/>
          </a:xfrm>
          <a:custGeom>
            <a:avLst/>
            <a:gdLst/>
            <a:ahLst/>
            <a:cxnLst/>
            <a:rect l="l" t="t" r="r" b="b"/>
            <a:pathLst>
              <a:path w="3831590" h="1213484">
                <a:moveTo>
                  <a:pt x="0" y="585215"/>
                </a:moveTo>
                <a:lnTo>
                  <a:pt x="2133600" y="585215"/>
                </a:lnTo>
                <a:lnTo>
                  <a:pt x="21336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  <a:path w="3831590" h="1213484">
                <a:moveTo>
                  <a:pt x="1331976" y="1213103"/>
                </a:moveTo>
                <a:lnTo>
                  <a:pt x="3831335" y="1213103"/>
                </a:lnTo>
                <a:lnTo>
                  <a:pt x="3831335" y="627887"/>
                </a:lnTo>
                <a:lnTo>
                  <a:pt x="1331976" y="627887"/>
                </a:lnTo>
                <a:lnTo>
                  <a:pt x="1331976" y="1213103"/>
                </a:lnTo>
                <a:close/>
              </a:path>
            </a:pathLst>
          </a:custGeom>
          <a:ln w="27432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5041" y="5167939"/>
            <a:ext cx="3641725" cy="12839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Helminthes</a:t>
            </a:r>
            <a:endParaRPr sz="3200">
              <a:latin typeface="Calibri"/>
              <a:cs typeface="Calibri"/>
            </a:endParaRPr>
          </a:p>
          <a:p>
            <a:pPr marL="1345565">
              <a:lnSpc>
                <a:spcPct val="100000"/>
              </a:lnSpc>
              <a:spcBef>
                <a:spcPts val="1115"/>
              </a:spcBef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Champignons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3047" y="2402839"/>
            <a:ext cx="7233284" cy="4460240"/>
            <a:chOff x="-3047" y="2402839"/>
            <a:chExt cx="7233284" cy="4460240"/>
          </a:xfrm>
        </p:grpSpPr>
        <p:sp>
          <p:nvSpPr>
            <p:cNvPr id="17" name="object 17"/>
            <p:cNvSpPr/>
            <p:nvPr/>
          </p:nvSpPr>
          <p:spPr>
            <a:xfrm>
              <a:off x="2144141" y="2402839"/>
              <a:ext cx="3785870" cy="341630"/>
            </a:xfrm>
            <a:custGeom>
              <a:avLst/>
              <a:gdLst/>
              <a:ahLst/>
              <a:cxnLst/>
              <a:rect l="l" t="t" r="r" b="b"/>
              <a:pathLst>
                <a:path w="3785870" h="341630">
                  <a:moveTo>
                    <a:pt x="793623" y="55880"/>
                  </a:moveTo>
                  <a:lnTo>
                    <a:pt x="778383" y="0"/>
                  </a:lnTo>
                  <a:lnTo>
                    <a:pt x="151066" y="171119"/>
                  </a:lnTo>
                  <a:lnTo>
                    <a:pt x="217043" y="104013"/>
                  </a:lnTo>
                  <a:lnTo>
                    <a:pt x="216662" y="62992"/>
                  </a:lnTo>
                  <a:lnTo>
                    <a:pt x="196113" y="54711"/>
                  </a:lnTo>
                  <a:lnTo>
                    <a:pt x="185254" y="56921"/>
                  </a:lnTo>
                  <a:lnTo>
                    <a:pt x="175768" y="63373"/>
                  </a:lnTo>
                  <a:lnTo>
                    <a:pt x="0" y="242316"/>
                  </a:lnTo>
                  <a:lnTo>
                    <a:pt x="242189" y="307213"/>
                  </a:lnTo>
                  <a:lnTo>
                    <a:pt x="253682" y="307898"/>
                  </a:lnTo>
                  <a:lnTo>
                    <a:pt x="264198" y="304279"/>
                  </a:lnTo>
                  <a:lnTo>
                    <a:pt x="272592" y="297027"/>
                  </a:lnTo>
                  <a:lnTo>
                    <a:pt x="277749" y="286766"/>
                  </a:lnTo>
                  <a:lnTo>
                    <a:pt x="278422" y="275272"/>
                  </a:lnTo>
                  <a:lnTo>
                    <a:pt x="274789" y="264756"/>
                  </a:lnTo>
                  <a:lnTo>
                    <a:pt x="267487" y="256362"/>
                  </a:lnTo>
                  <a:lnTo>
                    <a:pt x="265061" y="255143"/>
                  </a:lnTo>
                  <a:lnTo>
                    <a:pt x="257175" y="251206"/>
                  </a:lnTo>
                  <a:lnTo>
                    <a:pt x="166585" y="226923"/>
                  </a:lnTo>
                  <a:lnTo>
                    <a:pt x="793623" y="55880"/>
                  </a:lnTo>
                  <a:close/>
                </a:path>
                <a:path w="3785870" h="341630">
                  <a:moveTo>
                    <a:pt x="3785616" y="313690"/>
                  </a:moveTo>
                  <a:lnTo>
                    <a:pt x="3639058" y="110363"/>
                  </a:lnTo>
                  <a:lnTo>
                    <a:pt x="3630599" y="102501"/>
                  </a:lnTo>
                  <a:lnTo>
                    <a:pt x="3620198" y="98640"/>
                  </a:lnTo>
                  <a:lnTo>
                    <a:pt x="3609124" y="98996"/>
                  </a:lnTo>
                  <a:lnTo>
                    <a:pt x="3598672" y="103759"/>
                  </a:lnTo>
                  <a:lnTo>
                    <a:pt x="3590848" y="112217"/>
                  </a:lnTo>
                  <a:lnTo>
                    <a:pt x="3586988" y="122618"/>
                  </a:lnTo>
                  <a:lnTo>
                    <a:pt x="3587305" y="133692"/>
                  </a:lnTo>
                  <a:lnTo>
                    <a:pt x="3592068" y="144145"/>
                  </a:lnTo>
                  <a:lnTo>
                    <a:pt x="3646995" y="220383"/>
                  </a:lnTo>
                  <a:lnTo>
                    <a:pt x="3154426" y="1524"/>
                  </a:lnTo>
                  <a:lnTo>
                    <a:pt x="3130804" y="54356"/>
                  </a:lnTo>
                  <a:lnTo>
                    <a:pt x="3623538" y="273392"/>
                  </a:lnTo>
                  <a:lnTo>
                    <a:pt x="3530092" y="283718"/>
                  </a:lnTo>
                  <a:lnTo>
                    <a:pt x="3519132" y="287172"/>
                  </a:lnTo>
                  <a:lnTo>
                    <a:pt x="3510635" y="294322"/>
                  </a:lnTo>
                  <a:lnTo>
                    <a:pt x="3505454" y="304152"/>
                  </a:lnTo>
                  <a:lnTo>
                    <a:pt x="3504438" y="315595"/>
                  </a:lnTo>
                  <a:lnTo>
                    <a:pt x="3507956" y="326555"/>
                  </a:lnTo>
                  <a:lnTo>
                    <a:pt x="3515144" y="335051"/>
                  </a:lnTo>
                  <a:lnTo>
                    <a:pt x="3524986" y="340233"/>
                  </a:lnTo>
                  <a:lnTo>
                    <a:pt x="3536442" y="341249"/>
                  </a:lnTo>
                  <a:lnTo>
                    <a:pt x="3756901" y="316865"/>
                  </a:lnTo>
                  <a:lnTo>
                    <a:pt x="3785616" y="31369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9640" y="5007863"/>
              <a:ext cx="2478405" cy="1085215"/>
            </a:xfrm>
            <a:custGeom>
              <a:avLst/>
              <a:gdLst/>
              <a:ahLst/>
              <a:cxnLst/>
              <a:rect l="l" t="t" r="r" b="b"/>
              <a:pathLst>
                <a:path w="2478404" h="1085214">
                  <a:moveTo>
                    <a:pt x="0" y="542544"/>
                  </a:moveTo>
                  <a:lnTo>
                    <a:pt x="6812" y="485315"/>
                  </a:lnTo>
                  <a:lnTo>
                    <a:pt x="26794" y="429801"/>
                  </a:lnTo>
                  <a:lnTo>
                    <a:pt x="59259" y="376303"/>
                  </a:lnTo>
                  <a:lnTo>
                    <a:pt x="103524" y="325119"/>
                  </a:lnTo>
                  <a:lnTo>
                    <a:pt x="158901" y="276551"/>
                  </a:lnTo>
                  <a:lnTo>
                    <a:pt x="190544" y="253341"/>
                  </a:lnTo>
                  <a:lnTo>
                    <a:pt x="224708" y="230898"/>
                  </a:lnTo>
                  <a:lnTo>
                    <a:pt x="261308" y="209259"/>
                  </a:lnTo>
                  <a:lnTo>
                    <a:pt x="300258" y="188461"/>
                  </a:lnTo>
                  <a:lnTo>
                    <a:pt x="341472" y="168542"/>
                  </a:lnTo>
                  <a:lnTo>
                    <a:pt x="384866" y="149540"/>
                  </a:lnTo>
                  <a:lnTo>
                    <a:pt x="430353" y="131492"/>
                  </a:lnTo>
                  <a:lnTo>
                    <a:pt x="477847" y="114435"/>
                  </a:lnTo>
                  <a:lnTo>
                    <a:pt x="527264" y="98407"/>
                  </a:lnTo>
                  <a:lnTo>
                    <a:pt x="578517" y="83446"/>
                  </a:lnTo>
                  <a:lnTo>
                    <a:pt x="631521" y="69589"/>
                  </a:lnTo>
                  <a:lnTo>
                    <a:pt x="686190" y="56873"/>
                  </a:lnTo>
                  <a:lnTo>
                    <a:pt x="742438" y="45337"/>
                  </a:lnTo>
                  <a:lnTo>
                    <a:pt x="800180" y="35018"/>
                  </a:lnTo>
                  <a:lnTo>
                    <a:pt x="859331" y="25952"/>
                  </a:lnTo>
                  <a:lnTo>
                    <a:pt x="919804" y="18179"/>
                  </a:lnTo>
                  <a:lnTo>
                    <a:pt x="981514" y="11734"/>
                  </a:lnTo>
                  <a:lnTo>
                    <a:pt x="1044376" y="6657"/>
                  </a:lnTo>
                  <a:lnTo>
                    <a:pt x="1108303" y="2983"/>
                  </a:lnTo>
                  <a:lnTo>
                    <a:pt x="1173210" y="752"/>
                  </a:lnTo>
                  <a:lnTo>
                    <a:pt x="1239012" y="0"/>
                  </a:lnTo>
                  <a:lnTo>
                    <a:pt x="1304813" y="752"/>
                  </a:lnTo>
                  <a:lnTo>
                    <a:pt x="1369720" y="2983"/>
                  </a:lnTo>
                  <a:lnTo>
                    <a:pt x="1433647" y="6657"/>
                  </a:lnTo>
                  <a:lnTo>
                    <a:pt x="1496509" y="11734"/>
                  </a:lnTo>
                  <a:lnTo>
                    <a:pt x="1558219" y="18179"/>
                  </a:lnTo>
                  <a:lnTo>
                    <a:pt x="1618692" y="25952"/>
                  </a:lnTo>
                  <a:lnTo>
                    <a:pt x="1677843" y="35018"/>
                  </a:lnTo>
                  <a:lnTo>
                    <a:pt x="1735585" y="45337"/>
                  </a:lnTo>
                  <a:lnTo>
                    <a:pt x="1791833" y="56873"/>
                  </a:lnTo>
                  <a:lnTo>
                    <a:pt x="1846502" y="69589"/>
                  </a:lnTo>
                  <a:lnTo>
                    <a:pt x="1899506" y="83446"/>
                  </a:lnTo>
                  <a:lnTo>
                    <a:pt x="1950759" y="98407"/>
                  </a:lnTo>
                  <a:lnTo>
                    <a:pt x="2000176" y="114435"/>
                  </a:lnTo>
                  <a:lnTo>
                    <a:pt x="2047670" y="131492"/>
                  </a:lnTo>
                  <a:lnTo>
                    <a:pt x="2093157" y="149540"/>
                  </a:lnTo>
                  <a:lnTo>
                    <a:pt x="2136551" y="168542"/>
                  </a:lnTo>
                  <a:lnTo>
                    <a:pt x="2177765" y="188461"/>
                  </a:lnTo>
                  <a:lnTo>
                    <a:pt x="2216715" y="209259"/>
                  </a:lnTo>
                  <a:lnTo>
                    <a:pt x="2253315" y="230898"/>
                  </a:lnTo>
                  <a:lnTo>
                    <a:pt x="2287479" y="253341"/>
                  </a:lnTo>
                  <a:lnTo>
                    <a:pt x="2319122" y="276551"/>
                  </a:lnTo>
                  <a:lnTo>
                    <a:pt x="2374499" y="325119"/>
                  </a:lnTo>
                  <a:lnTo>
                    <a:pt x="2418764" y="376303"/>
                  </a:lnTo>
                  <a:lnTo>
                    <a:pt x="2451229" y="429801"/>
                  </a:lnTo>
                  <a:lnTo>
                    <a:pt x="2471211" y="485315"/>
                  </a:lnTo>
                  <a:lnTo>
                    <a:pt x="2478024" y="542544"/>
                  </a:lnTo>
                  <a:lnTo>
                    <a:pt x="2476306" y="571358"/>
                  </a:lnTo>
                  <a:lnTo>
                    <a:pt x="2462823" y="627774"/>
                  </a:lnTo>
                  <a:lnTo>
                    <a:pt x="2436514" y="682323"/>
                  </a:lnTo>
                  <a:lnTo>
                    <a:pt x="2398063" y="734705"/>
                  </a:lnTo>
                  <a:lnTo>
                    <a:pt x="2348157" y="784620"/>
                  </a:lnTo>
                  <a:lnTo>
                    <a:pt x="2287479" y="831768"/>
                  </a:lnTo>
                  <a:lnTo>
                    <a:pt x="2253315" y="854211"/>
                  </a:lnTo>
                  <a:lnTo>
                    <a:pt x="2216715" y="875850"/>
                  </a:lnTo>
                  <a:lnTo>
                    <a:pt x="2177765" y="896647"/>
                  </a:lnTo>
                  <a:lnTo>
                    <a:pt x="2136551" y="916564"/>
                  </a:lnTo>
                  <a:lnTo>
                    <a:pt x="2093157" y="935566"/>
                  </a:lnTo>
                  <a:lnTo>
                    <a:pt x="2047670" y="953613"/>
                  </a:lnTo>
                  <a:lnTo>
                    <a:pt x="2000176" y="970668"/>
                  </a:lnTo>
                  <a:lnTo>
                    <a:pt x="1950759" y="986694"/>
                  </a:lnTo>
                  <a:lnTo>
                    <a:pt x="1899506" y="1001654"/>
                  </a:lnTo>
                  <a:lnTo>
                    <a:pt x="1846502" y="1015509"/>
                  </a:lnTo>
                  <a:lnTo>
                    <a:pt x="1791833" y="1028223"/>
                  </a:lnTo>
                  <a:lnTo>
                    <a:pt x="1735585" y="1039757"/>
                  </a:lnTo>
                  <a:lnTo>
                    <a:pt x="1677843" y="1050075"/>
                  </a:lnTo>
                  <a:lnTo>
                    <a:pt x="1618692" y="1059139"/>
                  </a:lnTo>
                  <a:lnTo>
                    <a:pt x="1558219" y="1066912"/>
                  </a:lnTo>
                  <a:lnTo>
                    <a:pt x="1496509" y="1073355"/>
                  </a:lnTo>
                  <a:lnTo>
                    <a:pt x="1433647" y="1078432"/>
                  </a:lnTo>
                  <a:lnTo>
                    <a:pt x="1369720" y="1082104"/>
                  </a:lnTo>
                  <a:lnTo>
                    <a:pt x="1304813" y="1084335"/>
                  </a:lnTo>
                  <a:lnTo>
                    <a:pt x="1239012" y="1085088"/>
                  </a:lnTo>
                  <a:lnTo>
                    <a:pt x="1173210" y="1084335"/>
                  </a:lnTo>
                  <a:lnTo>
                    <a:pt x="1108303" y="1082104"/>
                  </a:lnTo>
                  <a:lnTo>
                    <a:pt x="1044376" y="1078432"/>
                  </a:lnTo>
                  <a:lnTo>
                    <a:pt x="981514" y="1073355"/>
                  </a:lnTo>
                  <a:lnTo>
                    <a:pt x="919804" y="1066912"/>
                  </a:lnTo>
                  <a:lnTo>
                    <a:pt x="859331" y="1059139"/>
                  </a:lnTo>
                  <a:lnTo>
                    <a:pt x="800180" y="1050075"/>
                  </a:lnTo>
                  <a:lnTo>
                    <a:pt x="742438" y="1039757"/>
                  </a:lnTo>
                  <a:lnTo>
                    <a:pt x="686190" y="1028223"/>
                  </a:lnTo>
                  <a:lnTo>
                    <a:pt x="631521" y="1015509"/>
                  </a:lnTo>
                  <a:lnTo>
                    <a:pt x="578517" y="1001654"/>
                  </a:lnTo>
                  <a:lnTo>
                    <a:pt x="527264" y="986694"/>
                  </a:lnTo>
                  <a:lnTo>
                    <a:pt x="477847" y="970668"/>
                  </a:lnTo>
                  <a:lnTo>
                    <a:pt x="430353" y="953613"/>
                  </a:lnTo>
                  <a:lnTo>
                    <a:pt x="384866" y="935566"/>
                  </a:lnTo>
                  <a:lnTo>
                    <a:pt x="341472" y="916564"/>
                  </a:lnTo>
                  <a:lnTo>
                    <a:pt x="300258" y="896647"/>
                  </a:lnTo>
                  <a:lnTo>
                    <a:pt x="261308" y="875850"/>
                  </a:lnTo>
                  <a:lnTo>
                    <a:pt x="224708" y="854211"/>
                  </a:lnTo>
                  <a:lnTo>
                    <a:pt x="190544" y="831768"/>
                  </a:lnTo>
                  <a:lnTo>
                    <a:pt x="158901" y="808559"/>
                  </a:lnTo>
                  <a:lnTo>
                    <a:pt x="103524" y="759990"/>
                  </a:lnTo>
                  <a:lnTo>
                    <a:pt x="59259" y="708803"/>
                  </a:lnTo>
                  <a:lnTo>
                    <a:pt x="26794" y="655301"/>
                  </a:lnTo>
                  <a:lnTo>
                    <a:pt x="6812" y="599781"/>
                  </a:lnTo>
                  <a:lnTo>
                    <a:pt x="0" y="542544"/>
                  </a:lnTo>
                  <a:close/>
                </a:path>
              </a:pathLst>
            </a:custGeom>
            <a:ln w="243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9831" y="45719"/>
            <a:ext cx="4608830" cy="960119"/>
          </a:xfrm>
          <a:custGeom>
            <a:avLst/>
            <a:gdLst/>
            <a:ahLst/>
            <a:cxnLst/>
            <a:rect l="l" t="t" r="r" b="b"/>
            <a:pathLst>
              <a:path w="4608830" h="960119">
                <a:moveTo>
                  <a:pt x="0" y="160020"/>
                </a:moveTo>
                <a:lnTo>
                  <a:pt x="8157" y="109435"/>
                </a:lnTo>
                <a:lnTo>
                  <a:pt x="30873" y="65507"/>
                </a:lnTo>
                <a:lnTo>
                  <a:pt x="65513" y="30870"/>
                </a:lnTo>
                <a:lnTo>
                  <a:pt x="109440" y="8156"/>
                </a:lnTo>
                <a:lnTo>
                  <a:pt x="160020" y="0"/>
                </a:lnTo>
                <a:lnTo>
                  <a:pt x="4448556" y="0"/>
                </a:lnTo>
                <a:lnTo>
                  <a:pt x="4499140" y="8156"/>
                </a:lnTo>
                <a:lnTo>
                  <a:pt x="4543068" y="30870"/>
                </a:lnTo>
                <a:lnTo>
                  <a:pt x="4577705" y="65507"/>
                </a:lnTo>
                <a:lnTo>
                  <a:pt x="4600419" y="109435"/>
                </a:lnTo>
                <a:lnTo>
                  <a:pt x="4608576" y="160020"/>
                </a:lnTo>
                <a:lnTo>
                  <a:pt x="4608576" y="800100"/>
                </a:lnTo>
                <a:lnTo>
                  <a:pt x="4600419" y="850684"/>
                </a:lnTo>
                <a:lnTo>
                  <a:pt x="4577705" y="894612"/>
                </a:lnTo>
                <a:lnTo>
                  <a:pt x="4543068" y="929249"/>
                </a:lnTo>
                <a:lnTo>
                  <a:pt x="4499140" y="951963"/>
                </a:lnTo>
                <a:lnTo>
                  <a:pt x="4448556" y="960119"/>
                </a:lnTo>
                <a:lnTo>
                  <a:pt x="160020" y="960119"/>
                </a:lnTo>
                <a:lnTo>
                  <a:pt x="109440" y="951963"/>
                </a:lnTo>
                <a:lnTo>
                  <a:pt x="65513" y="929249"/>
                </a:lnTo>
                <a:lnTo>
                  <a:pt x="30873" y="894612"/>
                </a:lnTo>
                <a:lnTo>
                  <a:pt x="8157" y="850684"/>
                </a:lnTo>
                <a:lnTo>
                  <a:pt x="0" y="800100"/>
                </a:lnTo>
                <a:lnTo>
                  <a:pt x="0" y="16002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65072" y="61341"/>
            <a:ext cx="28327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190" marR="5080" indent="-619125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l’anatomie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0" y="0"/>
            <a:ext cx="3585972" cy="4648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3523" y="0"/>
            <a:ext cx="164718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1F487C"/>
                </a:solidFill>
              </a:rPr>
              <a:t>Définitions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76593" y="438937"/>
            <a:ext cx="8721090" cy="6424295"/>
            <a:chOff x="176593" y="438937"/>
            <a:chExt cx="8721090" cy="6424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438937"/>
              <a:ext cx="5036693" cy="9980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355" y="1427987"/>
              <a:ext cx="8711565" cy="5430520"/>
            </a:xfrm>
            <a:custGeom>
              <a:avLst/>
              <a:gdLst/>
              <a:ahLst/>
              <a:cxnLst/>
              <a:rect l="l" t="t" r="r" b="b"/>
              <a:pathLst>
                <a:path w="8711565" h="5430520">
                  <a:moveTo>
                    <a:pt x="8711184" y="5430009"/>
                  </a:moveTo>
                  <a:lnTo>
                    <a:pt x="8711184" y="0"/>
                  </a:lnTo>
                  <a:lnTo>
                    <a:pt x="0" y="0"/>
                  </a:lnTo>
                  <a:lnTo>
                    <a:pt x="0" y="5430009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267" y="688593"/>
            <a:ext cx="4432935" cy="5897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835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Parasitologie</a:t>
            </a:r>
            <a:r>
              <a:rPr sz="28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médicale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"/>
              <a:tabLst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Etude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épidémiologique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"/>
              <a:tabLst>
                <a:tab pos="357505" algn="l"/>
              </a:tabLst>
            </a:pPr>
            <a:r>
              <a:rPr sz="2800" spc="-15" dirty="0">
                <a:latin typeface="Calibri"/>
                <a:cs typeface="Calibri"/>
              </a:rPr>
              <a:t>Pathogénie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"/>
              <a:tabLst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Etude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clinique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sz="2800" dirty="0">
                <a:latin typeface="Calibri"/>
                <a:cs typeface="Calibri"/>
              </a:rPr>
              <a:t>Signes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cliniques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Lésions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"/>
              <a:tabLst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Diagnostic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sz="2800" spc="-35" dirty="0">
                <a:latin typeface="Calibri"/>
                <a:cs typeface="Calibri"/>
              </a:rPr>
              <a:t>D. </a:t>
            </a:r>
            <a:r>
              <a:rPr sz="2800" spc="-5" dirty="0">
                <a:latin typeface="Calibri"/>
                <a:cs typeface="Calibri"/>
              </a:rPr>
              <a:t>Clinique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800" spc="-35" dirty="0">
                <a:latin typeface="Calibri"/>
                <a:cs typeface="Calibri"/>
              </a:rPr>
              <a:t>D.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Clinique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différentiel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800" spc="-35" dirty="0">
                <a:latin typeface="Calibri"/>
                <a:cs typeface="Calibri"/>
              </a:rPr>
              <a:t>D.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laboratoire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Pronostic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30" dirty="0">
                <a:latin typeface="Calibri"/>
                <a:cs typeface="Calibri"/>
              </a:rPr>
              <a:t>Traitement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Prophylaxie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93920" y="6534910"/>
            <a:ext cx="4456430" cy="329565"/>
            <a:chOff x="4693920" y="6534910"/>
            <a:chExt cx="4456430" cy="329565"/>
          </a:xfrm>
        </p:grpSpPr>
        <p:sp>
          <p:nvSpPr>
            <p:cNvPr id="11" name="object 11"/>
            <p:cNvSpPr/>
            <p:nvPr/>
          </p:nvSpPr>
          <p:spPr>
            <a:xfrm>
              <a:off x="4719828" y="6551674"/>
              <a:ext cx="4425950" cy="307975"/>
            </a:xfrm>
            <a:custGeom>
              <a:avLst/>
              <a:gdLst/>
              <a:ahLst/>
              <a:cxnLst/>
              <a:rect l="l" t="t" r="r" b="b"/>
              <a:pathLst>
                <a:path w="4425950" h="307975">
                  <a:moveTo>
                    <a:pt x="0" y="307847"/>
                  </a:moveTo>
                  <a:lnTo>
                    <a:pt x="4425696" y="307847"/>
                  </a:lnTo>
                  <a:lnTo>
                    <a:pt x="4425696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20" y="6534910"/>
              <a:ext cx="467715" cy="3230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6424" y="6534910"/>
              <a:ext cx="604837" cy="3230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6088" y="6534910"/>
              <a:ext cx="3851021" cy="32308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799457" y="6576771"/>
            <a:ext cx="42119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5039741" cy="9980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03" y="0"/>
            <a:ext cx="391223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5705" marR="5080" indent="-118364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1F487C"/>
                </a:solidFill>
              </a:rPr>
              <a:t>pouvoir</a:t>
            </a:r>
            <a:r>
              <a:rPr sz="3200" spc="10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pathogène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des </a:t>
            </a:r>
            <a:r>
              <a:rPr sz="3200" spc="-710" dirty="0">
                <a:solidFill>
                  <a:srgbClr val="1F487C"/>
                </a:solidFill>
              </a:rPr>
              <a:t> </a:t>
            </a:r>
            <a:r>
              <a:rPr sz="3200" spc="-20" dirty="0">
                <a:solidFill>
                  <a:srgbClr val="1F487C"/>
                </a:solidFill>
              </a:rPr>
              <a:t>parasites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214884" y="3692652"/>
            <a:ext cx="8750935" cy="2615565"/>
          </a:xfrm>
          <a:custGeom>
            <a:avLst/>
            <a:gdLst/>
            <a:ahLst/>
            <a:cxnLst/>
            <a:rect l="l" t="t" r="r" b="b"/>
            <a:pathLst>
              <a:path w="8750935" h="2615565">
                <a:moveTo>
                  <a:pt x="0" y="2615184"/>
                </a:moveTo>
                <a:lnTo>
                  <a:pt x="8750808" y="2615184"/>
                </a:lnTo>
                <a:lnTo>
                  <a:pt x="8750808" y="0"/>
                </a:lnTo>
                <a:lnTo>
                  <a:pt x="0" y="0"/>
                </a:lnTo>
                <a:lnTo>
                  <a:pt x="0" y="261518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65" y="985850"/>
            <a:ext cx="8590915" cy="5240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4833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>
                <a:latin typeface="Calibri"/>
                <a:cs typeface="Calibri"/>
              </a:rPr>
              <a:t>pouvoir </a:t>
            </a:r>
            <a:r>
              <a:rPr sz="2800" spc="-10" dirty="0">
                <a:latin typeface="Calibri"/>
                <a:cs typeface="Calibri"/>
              </a:rPr>
              <a:t>pathogène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parasites </a:t>
            </a:r>
            <a:r>
              <a:rPr sz="2800" dirty="0">
                <a:latin typeface="Calibri"/>
                <a:cs typeface="Calibri"/>
              </a:rPr>
              <a:t>sur </a:t>
            </a:r>
            <a:r>
              <a:rPr sz="2800" spc="-5" dirty="0">
                <a:latin typeface="Calibri"/>
                <a:cs typeface="Calibri"/>
              </a:rPr>
              <a:t>leur hôte, varie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selon: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829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65" dirty="0">
                <a:latin typeface="Calibri"/>
                <a:cs typeface="Calibri"/>
              </a:rPr>
              <a:t>L’espèce</a:t>
            </a:r>
            <a:endParaRPr sz="3200">
              <a:latin typeface="Calibri"/>
              <a:cs typeface="Calibri"/>
            </a:endParaRPr>
          </a:p>
          <a:p>
            <a:pPr marL="561340" indent="-549275">
              <a:lnSpc>
                <a:spcPct val="10000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sexe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stade</a:t>
            </a:r>
            <a:r>
              <a:rPr sz="3200" b="1" spc="-10" dirty="0">
                <a:latin typeface="Calibri"/>
                <a:cs typeface="Calibri"/>
              </a:rPr>
              <a:t> évolutif</a:t>
            </a:r>
            <a:endParaRPr sz="32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3090"/>
              </a:spcBef>
            </a:pPr>
            <a:r>
              <a:rPr sz="36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L’espèce</a:t>
            </a:r>
            <a:endParaRPr sz="3600">
              <a:latin typeface="Calibri"/>
              <a:cs typeface="Calibri"/>
            </a:endParaRPr>
          </a:p>
          <a:p>
            <a:pPr marL="173990" marR="544830" indent="91440">
              <a:lnSpc>
                <a:spcPct val="100000"/>
              </a:lnSpc>
              <a:spcBef>
                <a:spcPts val="45"/>
              </a:spcBef>
            </a:pPr>
            <a:r>
              <a:rPr sz="3200" spc="-10" dirty="0">
                <a:latin typeface="Calibri"/>
                <a:cs typeface="Calibri"/>
              </a:rPr>
              <a:t>Des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espèces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parasites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très</a:t>
            </a:r>
            <a:r>
              <a:rPr sz="3200" spc="-10" dirty="0">
                <a:latin typeface="Calibri"/>
                <a:cs typeface="Calibri"/>
              </a:rPr>
              <a:t> voisines,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peuvent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avoir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pouvoir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pathogène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différent.</a:t>
            </a:r>
            <a:endParaRPr sz="3200">
              <a:latin typeface="Calibri"/>
              <a:cs typeface="Calibri"/>
            </a:endParaRPr>
          </a:p>
          <a:p>
            <a:pPr marL="266065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Ex.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coccidies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volailles,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ou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Eimeiria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tenella</a:t>
            </a:r>
            <a:endParaRPr sz="32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est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plus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pathogène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qu’E.</a:t>
            </a:r>
            <a:r>
              <a:rPr sz="3200" i="1" spc="4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maxima</a:t>
            </a:r>
            <a:r>
              <a:rPr sz="3200" i="1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E.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praecox.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65" y="985850"/>
            <a:ext cx="7947659" cy="2342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>
                <a:latin typeface="Calibri"/>
                <a:cs typeface="Calibri"/>
              </a:rPr>
              <a:t>pouvoir </a:t>
            </a:r>
            <a:r>
              <a:rPr sz="2800" spc="-10" dirty="0">
                <a:latin typeface="Calibri"/>
                <a:cs typeface="Calibri"/>
              </a:rPr>
              <a:t>pathogène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parasites </a:t>
            </a:r>
            <a:r>
              <a:rPr sz="2800" dirty="0">
                <a:latin typeface="Calibri"/>
                <a:cs typeface="Calibri"/>
              </a:rPr>
              <a:t>sur </a:t>
            </a:r>
            <a:r>
              <a:rPr sz="2800" spc="-5" dirty="0">
                <a:latin typeface="Calibri"/>
                <a:cs typeface="Calibri"/>
              </a:rPr>
              <a:t>leur hôte, varie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selon: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829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70" dirty="0">
                <a:latin typeface="Calibri"/>
                <a:cs typeface="Calibri"/>
              </a:rPr>
              <a:t>L’espèce</a:t>
            </a:r>
            <a:endParaRPr sz="3200">
              <a:latin typeface="Calibri"/>
              <a:cs typeface="Calibri"/>
            </a:endParaRPr>
          </a:p>
          <a:p>
            <a:pPr marL="561340" indent="-549275">
              <a:lnSpc>
                <a:spcPct val="10000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sexe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stade</a:t>
            </a:r>
            <a:r>
              <a:rPr sz="3200" b="1" spc="-10" dirty="0">
                <a:latin typeface="Calibri"/>
                <a:cs typeface="Calibri"/>
              </a:rPr>
              <a:t> évolutif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5039741" cy="9980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303" y="0"/>
            <a:ext cx="391223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5705" marR="5080" indent="-118364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1F487C"/>
                </a:solidFill>
              </a:rPr>
              <a:t>pouvoir</a:t>
            </a:r>
            <a:r>
              <a:rPr sz="3200" spc="10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pathogène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des </a:t>
            </a:r>
            <a:r>
              <a:rPr sz="3200" spc="-710" dirty="0">
                <a:solidFill>
                  <a:srgbClr val="1F487C"/>
                </a:solidFill>
              </a:rPr>
              <a:t> </a:t>
            </a:r>
            <a:r>
              <a:rPr sz="3200" spc="-20" dirty="0">
                <a:solidFill>
                  <a:srgbClr val="1F487C"/>
                </a:solidFill>
              </a:rPr>
              <a:t>parasites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81355" y="3476244"/>
            <a:ext cx="8498205" cy="212471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20"/>
              </a:spcBef>
            </a:pPr>
            <a:r>
              <a:rPr sz="36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</a:t>
            </a:r>
            <a:r>
              <a:rPr sz="36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sexe</a:t>
            </a:r>
            <a:endParaRPr sz="3600">
              <a:latin typeface="Calibri"/>
              <a:cs typeface="Calibri"/>
            </a:endParaRPr>
          </a:p>
          <a:p>
            <a:pPr marL="89535" marR="1407795">
              <a:lnSpc>
                <a:spcPct val="100000"/>
              </a:lnSpc>
              <a:spcBef>
                <a:spcPts val="40"/>
              </a:spcBef>
            </a:pPr>
            <a:r>
              <a:rPr sz="3200" spc="-15" dirty="0">
                <a:latin typeface="Calibri"/>
                <a:cs typeface="Calibri"/>
              </a:rPr>
              <a:t>Chez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nombreux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insectes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diptères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type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moustiques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 culicidés,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seules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femelles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sont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hémathophages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5039741" cy="9980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03" y="0"/>
            <a:ext cx="391223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5705" marR="5080" indent="-118364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1F487C"/>
                </a:solidFill>
              </a:rPr>
              <a:t>pouvoir</a:t>
            </a:r>
            <a:r>
              <a:rPr sz="3200" spc="10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pathogène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5" dirty="0">
                <a:solidFill>
                  <a:srgbClr val="1F487C"/>
                </a:solidFill>
              </a:rPr>
              <a:t>des </a:t>
            </a:r>
            <a:r>
              <a:rPr sz="3200" spc="-710" dirty="0">
                <a:solidFill>
                  <a:srgbClr val="1F487C"/>
                </a:solidFill>
              </a:rPr>
              <a:t> </a:t>
            </a:r>
            <a:r>
              <a:rPr sz="3200" spc="-20" dirty="0">
                <a:solidFill>
                  <a:srgbClr val="1F487C"/>
                </a:solidFill>
              </a:rPr>
              <a:t>parasites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214884" y="3430523"/>
            <a:ext cx="8750935" cy="3230880"/>
          </a:xfrm>
          <a:custGeom>
            <a:avLst/>
            <a:gdLst/>
            <a:ahLst/>
            <a:cxnLst/>
            <a:rect l="l" t="t" r="r" b="b"/>
            <a:pathLst>
              <a:path w="8750935" h="3230879">
                <a:moveTo>
                  <a:pt x="0" y="3230880"/>
                </a:moveTo>
                <a:lnTo>
                  <a:pt x="8750808" y="3230880"/>
                </a:lnTo>
                <a:lnTo>
                  <a:pt x="8750808" y="0"/>
                </a:lnTo>
                <a:lnTo>
                  <a:pt x="0" y="0"/>
                </a:lnTo>
                <a:lnTo>
                  <a:pt x="0" y="323088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65" y="985850"/>
            <a:ext cx="8745855" cy="5168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0264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Le </a:t>
            </a:r>
            <a:r>
              <a:rPr sz="2800" spc="-5" dirty="0">
                <a:latin typeface="Calibri"/>
                <a:cs typeface="Calibri"/>
              </a:rPr>
              <a:t>pouvoir </a:t>
            </a:r>
            <a:r>
              <a:rPr sz="2800" spc="-10" dirty="0">
                <a:latin typeface="Calibri"/>
                <a:cs typeface="Calibri"/>
              </a:rPr>
              <a:t>pathogène </a:t>
            </a:r>
            <a:r>
              <a:rPr sz="2800" spc="-5" dirty="0">
                <a:latin typeface="Calibri"/>
                <a:cs typeface="Calibri"/>
              </a:rPr>
              <a:t>des </a:t>
            </a:r>
            <a:r>
              <a:rPr sz="2800" spc="-10" dirty="0">
                <a:latin typeface="Calibri"/>
                <a:cs typeface="Calibri"/>
              </a:rPr>
              <a:t>parasites </a:t>
            </a:r>
            <a:r>
              <a:rPr sz="2800" dirty="0">
                <a:latin typeface="Calibri"/>
                <a:cs typeface="Calibri"/>
              </a:rPr>
              <a:t>sur </a:t>
            </a:r>
            <a:r>
              <a:rPr sz="2800" spc="-5" dirty="0">
                <a:latin typeface="Calibri"/>
                <a:cs typeface="Calibri"/>
              </a:rPr>
              <a:t>leur hôte, varie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selon: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ts val="3829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65" dirty="0">
                <a:latin typeface="Calibri"/>
                <a:cs typeface="Calibri"/>
              </a:rPr>
              <a:t>L’espèce</a:t>
            </a:r>
            <a:endParaRPr sz="3200">
              <a:latin typeface="Calibri"/>
              <a:cs typeface="Calibri"/>
            </a:endParaRPr>
          </a:p>
          <a:p>
            <a:pPr marL="561340" indent="-549275">
              <a:lnSpc>
                <a:spcPct val="100000"/>
              </a:lnSpc>
              <a:buFont typeface="Wingdings"/>
              <a:buChar char=""/>
              <a:tabLst>
                <a:tab pos="561340" algn="l"/>
                <a:tab pos="561975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sexe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200" b="1" spc="-5" dirty="0">
                <a:latin typeface="Calibri"/>
                <a:cs typeface="Calibri"/>
              </a:rPr>
              <a:t>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stade</a:t>
            </a:r>
            <a:r>
              <a:rPr sz="3200" b="1" spc="-10" dirty="0">
                <a:latin typeface="Calibri"/>
                <a:cs typeface="Calibri"/>
              </a:rPr>
              <a:t> évolutif</a:t>
            </a:r>
            <a:endParaRPr sz="3200">
              <a:latin typeface="Calibri"/>
              <a:cs typeface="Calibri"/>
            </a:endParaRPr>
          </a:p>
          <a:p>
            <a:pPr marL="173990" marR="5080">
              <a:lnSpc>
                <a:spcPct val="100800"/>
              </a:lnSpc>
              <a:spcBef>
                <a:spcPts val="104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 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stade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évolutif </a:t>
            </a:r>
            <a:r>
              <a:rPr sz="2800" b="1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Le pouvoir pathogène, </a:t>
            </a:r>
            <a:r>
              <a:rPr sz="2400" spc="5" dirty="0">
                <a:latin typeface="Calibri"/>
                <a:cs typeface="Calibri"/>
              </a:rPr>
              <a:t>peut </a:t>
            </a:r>
            <a:r>
              <a:rPr sz="2400" spc="-5" dirty="0">
                <a:latin typeface="Calibri"/>
                <a:cs typeface="Calibri"/>
              </a:rPr>
              <a:t>varier selon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stade</a:t>
            </a:r>
            <a:r>
              <a:rPr sz="2400" spc="-25" dirty="0">
                <a:latin typeface="Calibri"/>
                <a:cs typeface="Calibri"/>
              </a:rPr>
              <a:t> évolutif.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Certains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stades</a:t>
            </a:r>
            <a:r>
              <a:rPr sz="2400" spc="-5" dirty="0">
                <a:latin typeface="Calibri"/>
                <a:cs typeface="Calibri"/>
              </a:rPr>
              <a:t> larvaires,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pathogènes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adultes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vivant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 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même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hôte.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73990" marR="229870">
              <a:lnSpc>
                <a:spcPct val="100000"/>
              </a:lnSpc>
              <a:tabLst>
                <a:tab pos="4116704" algn="l"/>
              </a:tabLst>
            </a:pPr>
            <a:r>
              <a:rPr sz="2400" spc="-5" dirty="0">
                <a:latin typeface="Calibri"/>
                <a:cs typeface="Calibri"/>
              </a:rPr>
              <a:t>Comme</a:t>
            </a:r>
            <a:r>
              <a:rPr sz="2400" dirty="0">
                <a:latin typeface="Calibri"/>
                <a:cs typeface="Calibri"/>
              </a:rPr>
              <a:t> dans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d’</a:t>
            </a:r>
            <a:r>
              <a:rPr sz="2400" i="1" spc="-5" dirty="0">
                <a:latin typeface="Calibri"/>
                <a:cs typeface="Calibri"/>
              </a:rPr>
              <a:t>Ascaridia	</a:t>
            </a:r>
            <a:r>
              <a:rPr sz="2400" i="1" spc="-10" dirty="0">
                <a:latin typeface="Calibri"/>
                <a:cs typeface="Calibri"/>
              </a:rPr>
              <a:t>galli </a:t>
            </a:r>
            <a:r>
              <a:rPr sz="2400" spc="-5" dirty="0">
                <a:latin typeface="Calibri"/>
                <a:cs typeface="Calibri"/>
              </a:rPr>
              <a:t>(ascarides </a:t>
            </a:r>
            <a:r>
              <a:rPr sz="2400" dirty="0">
                <a:latin typeface="Calibri"/>
                <a:cs typeface="Calibri"/>
              </a:rPr>
              <a:t>des </a:t>
            </a:r>
            <a:r>
              <a:rPr sz="2400" spc="-5" dirty="0">
                <a:latin typeface="Calibri"/>
                <a:cs typeface="Calibri"/>
              </a:rPr>
              <a:t>oiseaux), ou ce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larves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L4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plus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pathogènes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hémorragies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5" dirty="0">
                <a:latin typeface="Calibri"/>
                <a:cs typeface="Calibri"/>
              </a:rPr>
              <a:t> niveau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muqueuse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intestinale).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8536"/>
            <a:ext cx="8743315" cy="4384675"/>
            <a:chOff x="0" y="478536"/>
            <a:chExt cx="8743315" cy="438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8536"/>
              <a:ext cx="2659253" cy="13516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20" y="1164336"/>
              <a:ext cx="2680588" cy="14309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7303" y="1883663"/>
              <a:ext cx="2750693" cy="14613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2471" y="2977896"/>
              <a:ext cx="2680589" cy="1885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1796" y="824230"/>
            <a:ext cx="7359015" cy="38595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245225" indent="-317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po</a:t>
            </a:r>
            <a:r>
              <a:rPr sz="2000" b="1" spc="-15" dirty="0">
                <a:latin typeface="Calibri"/>
                <a:cs typeface="Calibri"/>
              </a:rPr>
              <a:t>li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R="1986280" algn="ctr">
              <a:lnSpc>
                <a:spcPts val="2110"/>
              </a:lnSpc>
            </a:pPr>
            <a:r>
              <a:rPr sz="2000" b="1" spc="-5" dirty="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R="1983739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mécanique-</a:t>
            </a:r>
            <a:endParaRPr sz="2000">
              <a:latin typeface="Calibri"/>
              <a:cs typeface="Calibri"/>
            </a:endParaRPr>
          </a:p>
          <a:p>
            <a:pPr marR="1986914" algn="ctr">
              <a:lnSpc>
                <a:spcPts val="2295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traumatique</a:t>
            </a:r>
            <a:endParaRPr sz="2000">
              <a:latin typeface="Calibri"/>
              <a:cs typeface="Calibri"/>
            </a:endParaRPr>
          </a:p>
          <a:p>
            <a:pPr marL="2545715" algn="ctr">
              <a:lnSpc>
                <a:spcPts val="2295"/>
              </a:lnSpc>
            </a:pPr>
            <a:r>
              <a:rPr sz="2000" b="1" spc="-5" dirty="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L="2549525" algn="ctr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toxique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5940425" marR="5080" indent="127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rb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  des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phénomènes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nutrition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039741" cy="50126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134" y="0"/>
            <a:ext cx="47815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1F487C"/>
                </a:solidFill>
              </a:rPr>
              <a:t>Action</a:t>
            </a:r>
            <a:r>
              <a:rPr sz="3200" spc="-25" dirty="0">
                <a:solidFill>
                  <a:srgbClr val="1F487C"/>
                </a:solidFill>
              </a:rPr>
              <a:t> </a:t>
            </a:r>
            <a:r>
              <a:rPr sz="3200" spc="-15" dirty="0">
                <a:solidFill>
                  <a:srgbClr val="1F487C"/>
                </a:solidFill>
              </a:rPr>
              <a:t>du</a:t>
            </a:r>
            <a:r>
              <a:rPr sz="3200" dirty="0">
                <a:solidFill>
                  <a:srgbClr val="1F487C"/>
                </a:solidFill>
              </a:rPr>
              <a:t> </a:t>
            </a:r>
            <a:r>
              <a:rPr sz="3200" spc="-20" dirty="0">
                <a:solidFill>
                  <a:srgbClr val="1F487C"/>
                </a:solidFill>
              </a:rPr>
              <a:t>parasite</a:t>
            </a:r>
            <a:r>
              <a:rPr sz="3200" spc="5" dirty="0">
                <a:solidFill>
                  <a:srgbClr val="1F487C"/>
                </a:solidFill>
              </a:rPr>
              <a:t> </a:t>
            </a:r>
            <a:r>
              <a:rPr sz="3200" spc="-10" dirty="0">
                <a:solidFill>
                  <a:srgbClr val="1F487C"/>
                </a:solidFill>
              </a:rPr>
              <a:t>sur</a:t>
            </a:r>
            <a:r>
              <a:rPr sz="3200" spc="-5" dirty="0">
                <a:solidFill>
                  <a:srgbClr val="1F487C"/>
                </a:solidFill>
              </a:rPr>
              <a:t> </a:t>
            </a:r>
            <a:r>
              <a:rPr sz="3200" spc="-10" dirty="0">
                <a:solidFill>
                  <a:srgbClr val="1F487C"/>
                </a:solidFill>
              </a:rPr>
              <a:t>l’hote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34255" y="4398238"/>
            <a:ext cx="2680588" cy="16595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32096" y="4595876"/>
            <a:ext cx="1688464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</a:t>
            </a:r>
            <a:r>
              <a:rPr sz="2000" b="1" dirty="0">
                <a:latin typeface="Calibri"/>
                <a:cs typeface="Calibri"/>
              </a:rPr>
              <a:t> de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transmission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germes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pathogènes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6983" y="4828006"/>
            <a:ext cx="2680589" cy="16595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55189" y="5330139"/>
            <a:ext cx="92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irritative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5" name="object 15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3429000"/>
            <a:ext cx="3858767" cy="2859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3" y="277418"/>
            <a:ext cx="3582797" cy="7267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6552" y="325882"/>
            <a:ext cx="210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12" y="1133843"/>
            <a:ext cx="4869053" cy="5957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4896" y="643127"/>
            <a:ext cx="3285744" cy="27858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4896" y="3642359"/>
            <a:ext cx="3212592" cy="2859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1560" y="2121395"/>
            <a:ext cx="3250565" cy="89447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5660" y="1151966"/>
            <a:ext cx="4271010" cy="165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libri"/>
                <a:cs typeface="Calibri"/>
              </a:rPr>
              <a:t>relations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Calibri"/>
              <a:cs typeface="Calibri"/>
            </a:endParaRPr>
          </a:p>
          <a:p>
            <a:pPr marL="212725" algn="ctr">
              <a:lnSpc>
                <a:spcPct val="100000"/>
              </a:lnSpc>
            </a:pPr>
            <a:r>
              <a:rPr sz="3200" b="1" spc="-10" dirty="0">
                <a:solidFill>
                  <a:srgbClr val="375F92"/>
                </a:solidFill>
                <a:latin typeface="Calibri"/>
                <a:cs typeface="Calibri"/>
              </a:rPr>
              <a:t>Commensalisme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823" y="76200"/>
            <a:ext cx="8711565" cy="6230620"/>
            <a:chOff x="115823" y="76200"/>
            <a:chExt cx="8711565" cy="6230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76200"/>
              <a:ext cx="2680589" cy="13516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683" y="1470660"/>
              <a:ext cx="8684260" cy="4831080"/>
            </a:xfrm>
            <a:custGeom>
              <a:avLst/>
              <a:gdLst/>
              <a:ahLst/>
              <a:cxnLst/>
              <a:rect l="l" t="t" r="r" b="b"/>
              <a:pathLst>
                <a:path w="8684260" h="4831080">
                  <a:moveTo>
                    <a:pt x="0" y="4831080"/>
                  </a:moveTo>
                  <a:lnTo>
                    <a:pt x="8683752" y="4831080"/>
                  </a:lnTo>
                  <a:lnTo>
                    <a:pt x="8683752" y="0"/>
                  </a:lnTo>
                  <a:lnTo>
                    <a:pt x="0" y="0"/>
                  </a:lnTo>
                  <a:lnTo>
                    <a:pt x="0" y="4831080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6509" y="421894"/>
            <a:ext cx="8106409" cy="5352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5325" marR="6309360" indent="203835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po</a:t>
            </a:r>
            <a:r>
              <a:rPr sz="2000" b="1" spc="-15" dirty="0">
                <a:latin typeface="Calibri"/>
                <a:cs typeface="Calibri"/>
              </a:rPr>
              <a:t>li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Les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vers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hématophages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spolient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sang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i="1" dirty="0">
                <a:latin typeface="Calibri"/>
                <a:cs typeface="Calibri"/>
              </a:rPr>
              <a:t>Bunostomum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haemonchus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640080">
              <a:lnSpc>
                <a:spcPct val="100000"/>
              </a:lnSpc>
            </a:pPr>
            <a:r>
              <a:rPr sz="2800" b="1" spc="-5" dirty="0">
                <a:solidFill>
                  <a:srgbClr val="30859C"/>
                </a:solidFill>
                <a:latin typeface="Calibri"/>
                <a:cs typeface="Calibri"/>
              </a:rPr>
              <a:t>Les </a:t>
            </a:r>
            <a:r>
              <a:rPr sz="2800" b="1" spc="-10" dirty="0">
                <a:solidFill>
                  <a:srgbClr val="30859C"/>
                </a:solidFill>
                <a:latin typeface="Calibri"/>
                <a:cs typeface="Calibri"/>
              </a:rPr>
              <a:t>vers chymivores </a:t>
            </a:r>
            <a:r>
              <a:rPr sz="2800" spc="-10" dirty="0">
                <a:latin typeface="Calibri"/>
                <a:cs typeface="Calibri"/>
              </a:rPr>
              <a:t>Spolient </a:t>
            </a:r>
            <a:r>
              <a:rPr sz="2800" dirty="0">
                <a:latin typeface="Calibri"/>
                <a:cs typeface="Calibri"/>
              </a:rPr>
              <a:t>le </a:t>
            </a:r>
            <a:r>
              <a:rPr sz="2800" b="1" u="heavy" spc="-10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/>
                <a:cs typeface="Calibri"/>
              </a:rPr>
              <a:t>chyme et </a:t>
            </a:r>
            <a:r>
              <a:rPr sz="2800" b="1" u="heavy" dirty="0">
                <a:solidFill>
                  <a:srgbClr val="30859C"/>
                </a:solidFill>
                <a:uFill>
                  <a:solidFill>
                    <a:srgbClr val="30859C"/>
                  </a:solidFill>
                </a:uFill>
                <a:latin typeface="Calibri"/>
                <a:cs typeface="Calibri"/>
              </a:rPr>
              <a:t>le mucus: </a:t>
            </a:r>
            <a:r>
              <a:rPr sz="2800" b="1" spc="-62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i="1" dirty="0">
                <a:latin typeface="Calibri"/>
                <a:cs typeface="Calibri"/>
              </a:rPr>
              <a:t>habertia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ovina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5" dirty="0">
                <a:solidFill>
                  <a:srgbClr val="974707"/>
                </a:solidFill>
                <a:latin typeface="Calibri"/>
                <a:cs typeface="Calibri"/>
              </a:rPr>
              <a:t>Les</a:t>
            </a:r>
            <a:r>
              <a:rPr sz="2800" b="1" spc="-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707"/>
                </a:solidFill>
                <a:latin typeface="Calibri"/>
                <a:cs typeface="Calibri"/>
              </a:rPr>
              <a:t>parasites</a:t>
            </a:r>
            <a:r>
              <a:rPr sz="2800" b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74707"/>
                </a:solidFill>
                <a:latin typeface="Calibri"/>
                <a:cs typeface="Calibri"/>
              </a:rPr>
              <a:t>histophages</a:t>
            </a:r>
            <a:r>
              <a:rPr sz="2800" b="1" spc="-6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spolient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74707"/>
                </a:solidFill>
                <a:latin typeface="Calibri"/>
                <a:cs typeface="Calibri"/>
              </a:rPr>
              <a:t>les</a:t>
            </a:r>
            <a:r>
              <a:rPr sz="2800" b="1" spc="-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974707"/>
                </a:solidFill>
                <a:latin typeface="Calibri"/>
                <a:cs typeface="Calibri"/>
              </a:rPr>
              <a:t>tissus</a:t>
            </a:r>
            <a:r>
              <a:rPr sz="2800" b="1" spc="-6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exemple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tissu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hépatique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jeunes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douves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Fasciola</a:t>
            </a:r>
            <a:r>
              <a:rPr sz="2800" b="1" i="1" spc="-8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hepatica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9" name="object 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50109" cy="14126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8962" y="213487"/>
            <a:ext cx="134112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mécanique-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aum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tiq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508" y="1397508"/>
            <a:ext cx="8638540" cy="5461000"/>
          </a:xfrm>
          <a:custGeom>
            <a:avLst/>
            <a:gdLst/>
            <a:ahLst/>
            <a:cxnLst/>
            <a:rect l="l" t="t" r="r" b="b"/>
            <a:pathLst>
              <a:path w="8638540" h="5461000">
                <a:moveTo>
                  <a:pt x="8638032" y="5460489"/>
                </a:moveTo>
                <a:lnTo>
                  <a:pt x="8638032" y="0"/>
                </a:lnTo>
                <a:lnTo>
                  <a:pt x="0" y="0"/>
                </a:lnTo>
                <a:lnTo>
                  <a:pt x="0" y="5460489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504" y="1412240"/>
            <a:ext cx="8456930" cy="51181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6870" marR="539750" indent="-344805">
              <a:lnSpc>
                <a:spcPct val="100600"/>
              </a:lnSpc>
              <a:spcBef>
                <a:spcPts val="80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Ankylostomatidés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i="1" spc="-10" dirty="0">
                <a:latin typeface="Calibri"/>
                <a:cs typeface="Calibri"/>
              </a:rPr>
              <a:t>Ankylostoma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caninum</a:t>
            </a:r>
            <a:r>
              <a:rPr sz="1800" b="1" spc="-5" dirty="0">
                <a:latin typeface="Calibri"/>
                <a:cs typeface="Calibri"/>
              </a:rPr>
              <a:t>)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crochets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lames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tranchantes,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piquent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déchirent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muqueuse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17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i="1" dirty="0">
                <a:latin typeface="Calibri"/>
                <a:cs typeface="Calibri"/>
              </a:rPr>
              <a:t>Chabertia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Oesophagostomum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capsule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buccale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avec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coronules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20"/>
              </a:spcBef>
            </a:pPr>
            <a:r>
              <a:rPr sz="2000" spc="-10" dirty="0">
                <a:latin typeface="Calibri"/>
                <a:cs typeface="Calibri"/>
              </a:rPr>
              <a:t>sclérifiés,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qui </a:t>
            </a:r>
            <a:r>
              <a:rPr sz="2000" spc="-10" dirty="0">
                <a:latin typeface="Calibri"/>
                <a:cs typeface="Calibri"/>
              </a:rPr>
              <a:t>dilacèrent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paroi.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genre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Haemonchus</a:t>
            </a:r>
            <a:r>
              <a:rPr sz="2000" b="1" i="1" spc="-5" dirty="0">
                <a:latin typeface="Calibri"/>
                <a:cs typeface="Calibri"/>
              </a:rPr>
              <a:t>,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lancettes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buccales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pour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faire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saigner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les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vaisseaux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latin typeface="Calibri"/>
                <a:cs typeface="Calibri"/>
              </a:rPr>
              <a:t>sanguins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356870" marR="356870" indent="-344805" algn="just">
              <a:lnSpc>
                <a:spcPct val="100299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Les </a:t>
            </a:r>
            <a:r>
              <a:rPr sz="2400" b="1" spc="-5" dirty="0">
                <a:latin typeface="Calibri"/>
                <a:cs typeface="Calibri"/>
              </a:rPr>
              <a:t>larves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5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majorité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5" dirty="0">
                <a:latin typeface="Calibri"/>
                <a:cs typeface="Calibri"/>
              </a:rPr>
              <a:t>espèces d’helminthes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Abrasion et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compression des </a:t>
            </a:r>
            <a:r>
              <a:rPr sz="2000" b="1" spc="-10" dirty="0">
                <a:latin typeface="Calibri"/>
                <a:cs typeface="Calibri"/>
              </a:rPr>
              <a:t>assises cellulaires </a:t>
            </a:r>
            <a:r>
              <a:rPr sz="2000" b="1" spc="-5" dirty="0">
                <a:latin typeface="Calibri"/>
                <a:cs typeface="Calibri"/>
              </a:rPr>
              <a:t>de la muqueuse </a:t>
            </a:r>
            <a:r>
              <a:rPr sz="2000" b="1" spc="-10" dirty="0">
                <a:latin typeface="Calibri"/>
                <a:cs typeface="Calibri"/>
              </a:rPr>
              <a:t>digestive</a:t>
            </a:r>
            <a:r>
              <a:rPr sz="2000" spc="-10" dirty="0">
                <a:latin typeface="Calibri"/>
                <a:cs typeface="Calibri"/>
              </a:rPr>
              <a:t>, provoquant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occlusion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glandes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175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SzPct val="75000"/>
              <a:buFont typeface="Wingdings"/>
              <a:buChar char=""/>
              <a:tabLst>
                <a:tab pos="350520" algn="l"/>
                <a:tab pos="351155" algn="l"/>
              </a:tabLst>
            </a:pPr>
            <a:r>
              <a:rPr sz="2400" b="1" spc="-20" dirty="0">
                <a:latin typeface="Calibri"/>
                <a:cs typeface="Calibri"/>
              </a:rPr>
              <a:t>kyste</a:t>
            </a:r>
            <a:r>
              <a:rPr sz="2400" b="1" spc="-10" dirty="0">
                <a:latin typeface="Calibri"/>
                <a:cs typeface="Calibri"/>
              </a:rPr>
              <a:t> hydatique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action </a:t>
            </a:r>
            <a:r>
              <a:rPr sz="2000" b="1" spc="-5" dirty="0">
                <a:latin typeface="Calibri"/>
                <a:cs typeface="Calibri"/>
              </a:rPr>
              <a:t>mécanique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compression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"/>
            </a:pPr>
            <a:endParaRPr sz="17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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Les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ascarides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2000" b="1" spc="-5" dirty="0">
                <a:latin typeface="Calibri"/>
                <a:cs typeface="Calibri"/>
              </a:rPr>
              <a:t>Obstruction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leurs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nombre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élevé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leurs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tailles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assez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928" y="6507886"/>
            <a:ext cx="1338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2584" y="6534910"/>
            <a:ext cx="4456430" cy="329565"/>
            <a:chOff x="4672584" y="6534910"/>
            <a:chExt cx="4456430" cy="329565"/>
          </a:xfrm>
        </p:grpSpPr>
        <p:sp>
          <p:nvSpPr>
            <p:cNvPr id="10" name="object 10"/>
            <p:cNvSpPr/>
            <p:nvPr/>
          </p:nvSpPr>
          <p:spPr>
            <a:xfrm>
              <a:off x="4698492" y="6551674"/>
              <a:ext cx="4425950" cy="307975"/>
            </a:xfrm>
            <a:custGeom>
              <a:avLst/>
              <a:gdLst/>
              <a:ahLst/>
              <a:cxnLst/>
              <a:rect l="l" t="t" r="r" b="b"/>
              <a:pathLst>
                <a:path w="4425950" h="307975">
                  <a:moveTo>
                    <a:pt x="0" y="307847"/>
                  </a:moveTo>
                  <a:lnTo>
                    <a:pt x="4425696" y="307847"/>
                  </a:lnTo>
                  <a:lnTo>
                    <a:pt x="4425696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2584" y="6534910"/>
              <a:ext cx="467715" cy="3230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5088" y="6534910"/>
              <a:ext cx="604837" cy="3230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4752" y="6534910"/>
              <a:ext cx="3851021" cy="32308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777866" y="6575856"/>
            <a:ext cx="42106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A.Titi,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A3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864"/>
            <a:ext cx="2729230" cy="14613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1019" y="1787651"/>
            <a:ext cx="8208645" cy="3048000"/>
          </a:xfrm>
          <a:custGeom>
            <a:avLst/>
            <a:gdLst/>
            <a:ahLst/>
            <a:cxnLst/>
            <a:rect l="l" t="t" r="r" b="b"/>
            <a:pathLst>
              <a:path w="8208645" h="3048000">
                <a:moveTo>
                  <a:pt x="0" y="3048000"/>
                </a:moveTo>
                <a:lnTo>
                  <a:pt x="8208264" y="3048000"/>
                </a:lnTo>
                <a:lnTo>
                  <a:pt x="8208264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540" y="454279"/>
            <a:ext cx="7992109" cy="4300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6849109" indent="5461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45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x</a:t>
            </a:r>
            <a:r>
              <a:rPr sz="2000" b="1" spc="-2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qu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Les</a:t>
            </a:r>
            <a:r>
              <a:rPr sz="2400" b="1" spc="5" dirty="0">
                <a:latin typeface="Calibri"/>
                <a:cs typeface="Calibri"/>
              </a:rPr>
              <a:t> liquides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dégainement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L3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d’helminthes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mues,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substances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excrétées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secrétées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vers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vivants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5080" indent="66675">
              <a:lnSpc>
                <a:spcPct val="100000"/>
              </a:lnSpc>
              <a:tabLst>
                <a:tab pos="1527810" algn="l"/>
                <a:tab pos="4296410" algn="l"/>
              </a:tabLst>
            </a:pPr>
            <a:r>
              <a:rPr sz="2400" spc="-5" dirty="0">
                <a:latin typeface="Calibri"/>
                <a:cs typeface="Calibri"/>
              </a:rPr>
              <a:t>Certains </a:t>
            </a:r>
            <a:r>
              <a:rPr sz="2400" spc="-10" dirty="0">
                <a:latin typeface="Calibri"/>
                <a:cs typeface="Calibri"/>
              </a:rPr>
              <a:t>parasites, </a:t>
            </a:r>
            <a:r>
              <a:rPr sz="2400" spc="-5" dirty="0">
                <a:latin typeface="Calibri"/>
                <a:cs typeface="Calibri"/>
              </a:rPr>
              <a:t>tel </a:t>
            </a:r>
            <a:r>
              <a:rPr sz="2400" dirty="0">
                <a:latin typeface="Calibri"/>
                <a:cs typeface="Calibri"/>
              </a:rPr>
              <a:t>que les </a:t>
            </a:r>
            <a:r>
              <a:rPr sz="2400" b="1" spc="-10" dirty="0">
                <a:latin typeface="Calibri"/>
                <a:cs typeface="Calibri"/>
              </a:rPr>
              <a:t>hypodermes </a:t>
            </a:r>
            <a:r>
              <a:rPr sz="2400" b="1" spc="-20" dirty="0">
                <a:latin typeface="Calibri"/>
                <a:cs typeface="Calibri"/>
              </a:rPr>
              <a:t>et </a:t>
            </a:r>
            <a:r>
              <a:rPr sz="2400" b="1" spc="-5" dirty="0">
                <a:latin typeface="Calibri"/>
                <a:cs typeface="Calibri"/>
              </a:rPr>
              <a:t>les ascarides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stockent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 </a:t>
            </a:r>
            <a:r>
              <a:rPr sz="2400" b="1" spc="-5" dirty="0">
                <a:latin typeface="Calibri"/>
                <a:cs typeface="Calibri"/>
              </a:rPr>
              <a:t>substances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toxiques	</a:t>
            </a:r>
            <a:r>
              <a:rPr sz="2400" dirty="0">
                <a:latin typeface="Calibri"/>
                <a:cs typeface="Calibri"/>
              </a:rPr>
              <a:t>dans leur </a:t>
            </a:r>
            <a:r>
              <a:rPr sz="2400" spc="-20" dirty="0">
                <a:latin typeface="Calibri"/>
                <a:cs typeface="Calibri"/>
              </a:rPr>
              <a:t>cavité </a:t>
            </a:r>
            <a:r>
              <a:rPr sz="2400" spc="-10" dirty="0">
                <a:latin typeface="Calibri"/>
                <a:cs typeface="Calibri"/>
              </a:rPr>
              <a:t>générale et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libèrent	</a:t>
            </a:r>
            <a:r>
              <a:rPr sz="2400" spc="-10" dirty="0">
                <a:latin typeface="Calibri"/>
                <a:cs typeface="Calibri"/>
              </a:rPr>
              <a:t>lors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massive,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donnant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nerveux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réactions allergiques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fortes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pouvant </a:t>
            </a:r>
            <a:r>
              <a:rPr sz="2400" dirty="0">
                <a:latin typeface="Calibri"/>
                <a:cs typeface="Calibri"/>
              </a:rPr>
              <a:t>mener à 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l’animal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" y="252984"/>
            <a:ext cx="2677541" cy="188810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4715" y="2345435"/>
            <a:ext cx="8138159" cy="2585085"/>
          </a:xfrm>
          <a:custGeom>
            <a:avLst/>
            <a:gdLst/>
            <a:ahLst/>
            <a:cxnLst/>
            <a:rect l="l" t="t" r="r" b="b"/>
            <a:pathLst>
              <a:path w="8138159" h="2585085">
                <a:moveTo>
                  <a:pt x="0" y="2584704"/>
                </a:moveTo>
                <a:lnTo>
                  <a:pt x="8138159" y="2584704"/>
                </a:lnTo>
                <a:lnTo>
                  <a:pt x="8138159" y="0"/>
                </a:lnTo>
                <a:lnTo>
                  <a:pt x="0" y="0"/>
                </a:lnTo>
                <a:lnTo>
                  <a:pt x="0" y="258470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4631" y="409778"/>
            <a:ext cx="7793355" cy="444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marR="5996305" indent="635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rb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  des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phénomènes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nutrition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Lors </a:t>
            </a:r>
            <a:r>
              <a:rPr sz="2400" dirty="0">
                <a:latin typeface="Calibri"/>
                <a:cs typeface="Calibri"/>
              </a:rPr>
              <a:t>des </a:t>
            </a:r>
            <a:r>
              <a:rPr sz="2400" spc="-15" dirty="0">
                <a:latin typeface="Calibri"/>
                <a:cs typeface="Calibri"/>
              </a:rPr>
              <a:t>infestations </a:t>
            </a:r>
            <a:r>
              <a:rPr sz="2400" spc="-5" dirty="0">
                <a:latin typeface="Calibri"/>
                <a:cs typeface="Calibri"/>
              </a:rPr>
              <a:t>massives, </a:t>
            </a:r>
            <a:r>
              <a:rPr sz="2400" dirty="0">
                <a:latin typeface="Calibri"/>
                <a:cs typeface="Calibri"/>
              </a:rPr>
              <a:t>nous </a:t>
            </a:r>
            <a:r>
              <a:rPr sz="2400" spc="-5" dirty="0">
                <a:latin typeface="Calibri"/>
                <a:cs typeface="Calibri"/>
              </a:rPr>
              <a:t>assistons </a:t>
            </a:r>
            <a:r>
              <a:rPr sz="2400" dirty="0">
                <a:latin typeface="Calibri"/>
                <a:cs typeface="Calibri"/>
              </a:rPr>
              <a:t>à une diminution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44170" indent="-34480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44805" algn="l"/>
              </a:tabLst>
            </a:pPr>
            <a:r>
              <a:rPr sz="2400" spc="-40" dirty="0">
                <a:latin typeface="Calibri"/>
                <a:cs typeface="Calibri"/>
              </a:rPr>
              <a:t>L’appétit</a:t>
            </a:r>
            <a:endParaRPr sz="2400">
              <a:latin typeface="Calibri"/>
              <a:cs typeface="Calibri"/>
            </a:endParaRPr>
          </a:p>
          <a:p>
            <a:pPr marL="344170" indent="-344805">
              <a:lnSpc>
                <a:spcPct val="100000"/>
              </a:lnSpc>
              <a:buFont typeface="Wingdings"/>
              <a:buChar char=""/>
              <a:tabLst>
                <a:tab pos="344805" algn="l"/>
              </a:tabLst>
            </a:pP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digestibilité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aliments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surtout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protéines</a:t>
            </a:r>
            <a:endParaRPr sz="2400">
              <a:latin typeface="Calibri"/>
              <a:cs typeface="Calibri"/>
            </a:endParaRPr>
          </a:p>
          <a:p>
            <a:pPr marL="344170" indent="-344805">
              <a:lnSpc>
                <a:spcPct val="100000"/>
              </a:lnSpc>
              <a:buFont typeface="Wingdings"/>
              <a:buChar char=""/>
              <a:tabLst>
                <a:tab pos="344805" algn="l"/>
              </a:tabLst>
            </a:pPr>
            <a:r>
              <a:rPr sz="2400" spc="-30" dirty="0">
                <a:latin typeface="Calibri"/>
                <a:cs typeface="Calibri"/>
              </a:rPr>
              <a:t>L’assimilation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différents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aliments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nutritifs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(Protéines,</a:t>
            </a:r>
            <a:endParaRPr sz="2400">
              <a:latin typeface="Calibri"/>
              <a:cs typeface="Calibri"/>
            </a:endParaRPr>
          </a:p>
          <a:p>
            <a:pPr marL="34417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glucides,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lipides,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vitamines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spc="-5" dirty="0">
                <a:latin typeface="Calibri"/>
                <a:cs typeface="Calibri"/>
              </a:rPr>
              <a:t>sels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minéraux)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20" dirty="0"/>
              <a:t> </a:t>
            </a:r>
            <a:r>
              <a:rPr spc="-10" dirty="0"/>
              <a:t>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" y="134112"/>
            <a:ext cx="2680589" cy="16595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1946" y="632841"/>
            <a:ext cx="93281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9855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Calibri"/>
                <a:cs typeface="Calibri"/>
              </a:rPr>
              <a:t>Action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rr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3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508" y="2552700"/>
            <a:ext cx="8495030" cy="1938655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8265" marR="219710">
              <a:lnSpc>
                <a:spcPct val="100000"/>
              </a:lnSpc>
              <a:spcBef>
                <a:spcPts val="220"/>
              </a:spcBef>
            </a:pPr>
            <a:r>
              <a:rPr sz="2400" spc="-30" dirty="0">
                <a:latin typeface="Calibri"/>
                <a:cs typeface="Calibri"/>
              </a:rPr>
              <a:t>L’hôte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peut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présenter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spasmes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intestinaux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l’agression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muqueuse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parasites</a:t>
            </a:r>
            <a:endParaRPr sz="2400">
              <a:latin typeface="Calibri"/>
              <a:cs typeface="Calibri"/>
            </a:endParaRPr>
          </a:p>
          <a:p>
            <a:pPr marL="88265" marR="36512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peut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présenter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toux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passage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larves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parasitaires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5" dirty="0">
                <a:latin typeface="Calibri"/>
                <a:cs typeface="Calibri"/>
              </a:rPr>
              <a:t>voies </a:t>
            </a:r>
            <a:r>
              <a:rPr sz="2400" b="1" spc="-10" dirty="0">
                <a:latin typeface="Calibri"/>
                <a:cs typeface="Calibri"/>
              </a:rPr>
              <a:t>respiratoires </a:t>
            </a:r>
            <a:r>
              <a:rPr sz="2400" spc="-10" dirty="0">
                <a:latin typeface="Calibri"/>
                <a:cs typeface="Calibri"/>
              </a:rPr>
              <a:t>comme </a:t>
            </a:r>
            <a:r>
              <a:rPr sz="2400" dirty="0">
                <a:latin typeface="Calibri"/>
                <a:cs typeface="Calibri"/>
              </a:rPr>
              <a:t>dans le </a:t>
            </a:r>
            <a:r>
              <a:rPr sz="2400" spc="-15" dirty="0">
                <a:latin typeface="Calibri"/>
                <a:cs typeface="Calibri"/>
              </a:rPr>
              <a:t>cas </a:t>
            </a:r>
            <a:r>
              <a:rPr sz="2400" spc="5" dirty="0">
                <a:latin typeface="Calibri"/>
                <a:cs typeface="Calibri"/>
              </a:rPr>
              <a:t>de </a:t>
            </a:r>
            <a:r>
              <a:rPr sz="2400" b="1" i="1" spc="-5" dirty="0">
                <a:latin typeface="Calibri"/>
                <a:cs typeface="Calibri"/>
              </a:rPr>
              <a:t>Dictyocaulus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viviparus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8" name="object 8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2927" y="2519624"/>
            <a:ext cx="3875404" cy="1852930"/>
            <a:chOff x="2852927" y="2519624"/>
            <a:chExt cx="3875404" cy="1852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1656" y="2519624"/>
              <a:ext cx="2837339" cy="3776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927" y="2813342"/>
              <a:ext cx="3875278" cy="1010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2151" y="3361982"/>
              <a:ext cx="2448941" cy="10102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26994" y="2388234"/>
            <a:ext cx="32461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4175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Arial"/>
                <a:cs typeface="Arial"/>
              </a:rPr>
              <a:t>N</a:t>
            </a:r>
            <a:r>
              <a:rPr sz="3600" i="1" spc="-25" dirty="0">
                <a:latin typeface="Arial"/>
                <a:cs typeface="Arial"/>
              </a:rPr>
              <a:t>om</a:t>
            </a:r>
            <a:r>
              <a:rPr sz="3600" i="1" spc="-5" dirty="0">
                <a:latin typeface="Arial"/>
                <a:cs typeface="Arial"/>
              </a:rPr>
              <a:t>e</a:t>
            </a:r>
            <a:r>
              <a:rPr sz="3600" i="1" spc="-25" dirty="0">
                <a:latin typeface="Arial"/>
                <a:cs typeface="Arial"/>
              </a:rPr>
              <a:t>n</a:t>
            </a:r>
            <a:r>
              <a:rPr sz="3600" i="1" spc="-5" dirty="0">
                <a:latin typeface="Arial"/>
                <a:cs typeface="Arial"/>
              </a:rPr>
              <a:t>cl</a:t>
            </a:r>
            <a:r>
              <a:rPr sz="3600" i="1" spc="-25" dirty="0">
                <a:latin typeface="Arial"/>
                <a:cs typeface="Arial"/>
              </a:rPr>
              <a:t>a</a:t>
            </a:r>
            <a:r>
              <a:rPr sz="3600" i="1" spc="-5" dirty="0">
                <a:latin typeface="Arial"/>
                <a:cs typeface="Arial"/>
              </a:rPr>
              <a:t>ture  scientifique</a:t>
            </a:r>
            <a:r>
              <a:rPr sz="3600" i="1" spc="-10" dirty="0">
                <a:latin typeface="Arial"/>
                <a:cs typeface="Arial"/>
              </a:rPr>
              <a:t> des</a:t>
            </a:r>
            <a:endParaRPr sz="360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</a:pPr>
            <a:r>
              <a:rPr sz="3600" i="1" spc="-10" dirty="0">
                <a:latin typeface="Arial"/>
                <a:cs typeface="Arial"/>
              </a:rPr>
              <a:t>parasites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5935" y="1962911"/>
            <a:ext cx="4353941" cy="24977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Généralités</a:t>
            </a:r>
            <a:r>
              <a:rPr spc="10" dirty="0"/>
              <a:t> </a:t>
            </a:r>
            <a:r>
              <a:rPr spc="-5" dirty="0"/>
              <a:t>sur</a:t>
            </a:r>
            <a:r>
              <a:rPr spc="-20" dirty="0"/>
              <a:t> </a:t>
            </a:r>
            <a:r>
              <a:rPr spc="-10" dirty="0"/>
              <a:t>le</a:t>
            </a:r>
            <a:r>
              <a:rPr spc="20" dirty="0"/>
              <a:t> </a:t>
            </a:r>
            <a:r>
              <a:rPr spc="-10" dirty="0"/>
              <a:t>parasitisme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195071"/>
            <a:ext cx="2890901" cy="7481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4923" y="357885"/>
            <a:ext cx="1413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35" dirty="0">
                <a:latin typeface="Calibri"/>
                <a:cs typeface="Calibri"/>
              </a:rPr>
              <a:t>é</a:t>
            </a:r>
            <a:r>
              <a:rPr sz="2400" b="1" spc="5" dirty="0">
                <a:latin typeface="Calibri"/>
                <a:cs typeface="Calibri"/>
              </a:rPr>
              <a:t>fini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1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10094"/>
            <a:ext cx="8821420" cy="5069205"/>
            <a:chOff x="0" y="1210094"/>
            <a:chExt cx="8821420" cy="5069205"/>
          </a:xfrm>
        </p:grpSpPr>
        <p:sp>
          <p:nvSpPr>
            <p:cNvPr id="5" name="object 5"/>
            <p:cNvSpPr/>
            <p:nvPr/>
          </p:nvSpPr>
          <p:spPr>
            <a:xfrm>
              <a:off x="28955" y="1257299"/>
              <a:ext cx="8787765" cy="5017135"/>
            </a:xfrm>
            <a:custGeom>
              <a:avLst/>
              <a:gdLst/>
              <a:ahLst/>
              <a:cxnLst/>
              <a:rect l="l" t="t" r="r" b="b"/>
              <a:pathLst>
                <a:path w="8787765" h="5017135">
                  <a:moveTo>
                    <a:pt x="0" y="5017008"/>
                  </a:moveTo>
                  <a:lnTo>
                    <a:pt x="8787384" y="5017008"/>
                  </a:lnTo>
                  <a:lnTo>
                    <a:pt x="8787384" y="0"/>
                  </a:lnTo>
                  <a:lnTo>
                    <a:pt x="0" y="0"/>
                  </a:lnTo>
                  <a:lnTo>
                    <a:pt x="0" y="5017008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0094"/>
              <a:ext cx="2826893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39862"/>
              <a:ext cx="4384294" cy="79079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391" y="1290066"/>
            <a:ext cx="8454390" cy="12604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800" spc="-5" dirty="0">
                <a:solidFill>
                  <a:srgbClr val="000000"/>
                </a:solidFill>
              </a:rPr>
              <a:t>La </a:t>
            </a:r>
            <a:r>
              <a:rPr sz="2800" spc="-10" dirty="0">
                <a:solidFill>
                  <a:srgbClr val="000000"/>
                </a:solidFill>
              </a:rPr>
              <a:t>systématique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est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science de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classification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 des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taxons </a:t>
            </a:r>
            <a:r>
              <a:rPr sz="2400" b="0" spc="-6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La </a:t>
            </a:r>
            <a:r>
              <a:rPr sz="2800" dirty="0">
                <a:solidFill>
                  <a:srgbClr val="000000"/>
                </a:solidFill>
              </a:rPr>
              <a:t>taxinomie </a:t>
            </a:r>
            <a:r>
              <a:rPr sz="2800" spc="5" dirty="0">
                <a:solidFill>
                  <a:srgbClr val="000000"/>
                </a:solidFill>
              </a:rPr>
              <a:t>ou </a:t>
            </a:r>
            <a:r>
              <a:rPr sz="2800" spc="-10" dirty="0">
                <a:solidFill>
                  <a:srgbClr val="000000"/>
                </a:solidFill>
              </a:rPr>
              <a:t>taxonomie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définit et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décrit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les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taxons,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 MT"/>
                <a:cs typeface="Arial MT"/>
              </a:rPr>
              <a:t>qui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sont</a:t>
            </a:r>
            <a:r>
              <a:rPr sz="24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classés</a:t>
            </a:r>
            <a:r>
              <a:rPr sz="24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dans</a:t>
            </a:r>
            <a:r>
              <a:rPr sz="24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un</a:t>
            </a:r>
            <a:r>
              <a:rPr sz="24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ordre</a:t>
            </a:r>
            <a:r>
              <a:rPr sz="24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 MT"/>
                <a:cs typeface="Arial MT"/>
              </a:rPr>
              <a:t>hiérarchique</a:t>
            </a:r>
            <a:r>
              <a:rPr sz="2400" b="0" spc="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bien</a:t>
            </a:r>
            <a:r>
              <a:rPr sz="24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spc="5" dirty="0">
                <a:solidFill>
                  <a:srgbClr val="000000"/>
                </a:solidFill>
                <a:latin typeface="Arial MT"/>
                <a:cs typeface="Arial MT"/>
              </a:rPr>
              <a:t>défini</a:t>
            </a:r>
            <a:r>
              <a:rPr sz="2400" b="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441486"/>
            <a:ext cx="5774690" cy="3970020"/>
            <a:chOff x="0" y="2441486"/>
            <a:chExt cx="5774690" cy="39700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" y="2441486"/>
              <a:ext cx="1336421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2865119"/>
              <a:ext cx="970584" cy="68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927" y="2441486"/>
              <a:ext cx="489026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807246"/>
              <a:ext cx="1427734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3230879"/>
              <a:ext cx="1132128" cy="68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5567" y="2807246"/>
              <a:ext cx="504215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6152" y="2807246"/>
              <a:ext cx="3134741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9032" y="3230879"/>
              <a:ext cx="2768854" cy="685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7159" y="2807246"/>
              <a:ext cx="489026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173006"/>
              <a:ext cx="552983" cy="678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352" y="3173006"/>
              <a:ext cx="1171778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231" y="3596639"/>
              <a:ext cx="805992" cy="685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3538766"/>
              <a:ext cx="571284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776" y="3962400"/>
              <a:ext cx="870026" cy="685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639" y="3538766"/>
              <a:ext cx="998016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3904526"/>
              <a:ext cx="1388110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776" y="4328160"/>
              <a:ext cx="1092504" cy="685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270286"/>
              <a:ext cx="1217472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2776" y="4693919"/>
              <a:ext cx="921816" cy="685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4636046"/>
              <a:ext cx="537794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776" y="5059679"/>
              <a:ext cx="1110805" cy="685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4112" y="4636046"/>
              <a:ext cx="1272286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001767"/>
              <a:ext cx="1455166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3855" y="5001767"/>
              <a:ext cx="1574165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04288" y="5001767"/>
              <a:ext cx="2811653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94503" y="5001767"/>
              <a:ext cx="979728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5367527"/>
              <a:ext cx="537794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2776" y="5791199"/>
              <a:ext cx="1836166" cy="685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4112" y="5367527"/>
              <a:ext cx="1997710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5733287"/>
              <a:ext cx="2979166" cy="678014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dirty="0"/>
              <a:t>Règne</a:t>
            </a:r>
            <a:r>
              <a:rPr u="none" dirty="0"/>
              <a:t>,</a:t>
            </a:r>
          </a:p>
          <a:p>
            <a:pPr marL="12700" marR="134366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Phylum</a:t>
            </a:r>
            <a:r>
              <a:rPr u="none" spc="60" dirty="0"/>
              <a:t> </a:t>
            </a:r>
            <a:r>
              <a:rPr u="none" spc="-5" dirty="0"/>
              <a:t>(</a:t>
            </a:r>
            <a:r>
              <a:rPr spc="-5" dirty="0"/>
              <a:t>d’embranchement)</a:t>
            </a:r>
            <a:r>
              <a:rPr u="none" spc="-5" dirty="0"/>
              <a:t>, </a:t>
            </a:r>
            <a:r>
              <a:rPr u="none" spc="-650" dirty="0"/>
              <a:t> </a:t>
            </a:r>
            <a:r>
              <a:rPr u="none" dirty="0"/>
              <a:t>C</a:t>
            </a:r>
            <a:r>
              <a:rPr dirty="0"/>
              <a:t>lasse</a:t>
            </a:r>
          </a:p>
          <a:p>
            <a:pPr marL="12700" marR="4376420">
              <a:lnSpc>
                <a:spcPct val="100000"/>
              </a:lnSpc>
            </a:pPr>
            <a:r>
              <a:rPr dirty="0"/>
              <a:t>Ordre </a:t>
            </a:r>
            <a:r>
              <a:rPr u="none" spc="5" dirty="0"/>
              <a:t> </a:t>
            </a:r>
            <a:r>
              <a:rPr dirty="0"/>
              <a:t>Famille </a:t>
            </a:r>
            <a:r>
              <a:rPr u="none" spc="-655" dirty="0"/>
              <a:t> </a:t>
            </a:r>
            <a:r>
              <a:rPr dirty="0"/>
              <a:t>Genre </a:t>
            </a:r>
            <a:r>
              <a:rPr u="none" spc="5" dirty="0"/>
              <a:t> </a:t>
            </a:r>
            <a:r>
              <a:rPr spc="5" dirty="0"/>
              <a:t>E</a:t>
            </a:r>
            <a:r>
              <a:rPr dirty="0"/>
              <a:t>s</a:t>
            </a:r>
            <a:r>
              <a:rPr spc="-5" dirty="0"/>
              <a:t>p</a:t>
            </a:r>
            <a:r>
              <a:rPr dirty="0"/>
              <a:t>èc</a:t>
            </a:r>
            <a:r>
              <a:rPr spc="-5" dirty="0"/>
              <a:t>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u="none" spc="-5" dirty="0">
                <a:latin typeface="Arial MT"/>
                <a:cs typeface="Arial MT"/>
              </a:rPr>
              <a:t>Peuvent</a:t>
            </a:r>
            <a:r>
              <a:rPr b="0" u="none" spc="-10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contenir</a:t>
            </a:r>
            <a:r>
              <a:rPr b="0" u="none" spc="-20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des</a:t>
            </a:r>
            <a:r>
              <a:rPr b="0" u="none" spc="-25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sous</a:t>
            </a:r>
            <a:r>
              <a:rPr b="0" u="none" spc="-25" dirty="0">
                <a:latin typeface="Arial MT"/>
                <a:cs typeface="Arial MT"/>
              </a:rPr>
              <a:t> </a:t>
            </a:r>
            <a:r>
              <a:rPr b="0" u="none" spc="-5" dirty="0">
                <a:latin typeface="Arial MT"/>
                <a:cs typeface="Arial MT"/>
              </a:rPr>
              <a:t>groupes</a:t>
            </a:r>
            <a:r>
              <a:rPr b="0" u="none" spc="5" dirty="0">
                <a:latin typeface="Arial MT"/>
                <a:cs typeface="Arial MT"/>
              </a:rPr>
              <a:t> </a:t>
            </a:r>
            <a:r>
              <a:rPr b="0" u="none" dirty="0">
                <a:latin typeface="Arial MT"/>
                <a:cs typeface="Arial MT"/>
              </a:rPr>
              <a:t>:</a:t>
            </a:r>
            <a:r>
              <a:rPr b="0" u="none" spc="10" dirty="0">
                <a:latin typeface="Arial MT"/>
                <a:cs typeface="Arial MT"/>
              </a:rPr>
              <a:t> </a:t>
            </a:r>
            <a:r>
              <a:rPr b="0" u="none" spc="-10" dirty="0">
                <a:latin typeface="Arial MT"/>
                <a:cs typeface="Arial MT"/>
              </a:rPr>
              <a:t>ex.</a:t>
            </a:r>
          </a:p>
          <a:p>
            <a:pPr marL="12700" marR="2804795">
              <a:lnSpc>
                <a:spcPct val="100000"/>
              </a:lnSpc>
              <a:spcBef>
                <a:spcPts val="5"/>
              </a:spcBef>
            </a:pPr>
            <a:r>
              <a:rPr dirty="0"/>
              <a:t>Sous</a:t>
            </a:r>
            <a:r>
              <a:rPr spc="805" dirty="0"/>
              <a:t> </a:t>
            </a:r>
            <a:r>
              <a:rPr dirty="0"/>
              <a:t>famille </a:t>
            </a:r>
            <a:r>
              <a:rPr u="none" spc="5" dirty="0"/>
              <a:t> </a:t>
            </a:r>
            <a:r>
              <a:rPr dirty="0"/>
              <a:t>Sous</a:t>
            </a:r>
            <a:r>
              <a:rPr spc="-50" dirty="0"/>
              <a:t> </a:t>
            </a:r>
            <a:r>
              <a:rPr dirty="0"/>
              <a:t>espèces</a:t>
            </a:r>
            <a:r>
              <a:rPr spc="-75" dirty="0"/>
              <a:t> </a:t>
            </a:r>
            <a:r>
              <a:rPr spc="-5" dirty="0"/>
              <a:t>etc.</a:t>
            </a:r>
          </a:p>
        </p:txBody>
      </p:sp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2776" y="6156959"/>
            <a:ext cx="2683510" cy="6857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45" name="object 45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18249"/>
            <a:ext cx="2890901" cy="7512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4923" y="183007"/>
            <a:ext cx="1413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35" dirty="0">
                <a:latin typeface="Calibri"/>
                <a:cs typeface="Calibri"/>
              </a:rPr>
              <a:t>é</a:t>
            </a:r>
            <a:r>
              <a:rPr sz="2400" b="1" spc="5" dirty="0">
                <a:latin typeface="Calibri"/>
                <a:cs typeface="Calibri"/>
              </a:rPr>
              <a:t>fini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1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884" y="1565147"/>
            <a:ext cx="8677910" cy="4276725"/>
          </a:xfrm>
          <a:custGeom>
            <a:avLst/>
            <a:gdLst/>
            <a:ahLst/>
            <a:cxnLst/>
            <a:rect l="l" t="t" r="r" b="b"/>
            <a:pathLst>
              <a:path w="8677910" h="4276725">
                <a:moveTo>
                  <a:pt x="0" y="4276344"/>
                </a:moveTo>
                <a:lnTo>
                  <a:pt x="8677656" y="4276344"/>
                </a:lnTo>
                <a:lnTo>
                  <a:pt x="8677656" y="0"/>
                </a:lnTo>
                <a:lnTo>
                  <a:pt x="0" y="0"/>
                </a:lnTo>
                <a:lnTo>
                  <a:pt x="0" y="427634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014" y="1595704"/>
            <a:ext cx="79819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2800" spc="-10" dirty="0">
                <a:solidFill>
                  <a:srgbClr val="000000"/>
                </a:solidFill>
              </a:rPr>
              <a:t>x.Systématique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de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i="1" spc="-5" dirty="0">
                <a:solidFill>
                  <a:srgbClr val="000000"/>
                </a:solidFill>
                <a:latin typeface="Calibri"/>
                <a:cs typeface="Calibri"/>
              </a:rPr>
              <a:t>Paramphistomum</a:t>
            </a:r>
            <a:r>
              <a:rPr sz="28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microbothrium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776" y="2386622"/>
            <a:ext cx="8033384" cy="3604260"/>
            <a:chOff x="112776" y="2386622"/>
            <a:chExt cx="8033384" cy="36042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2386622"/>
              <a:ext cx="2467229" cy="678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231" y="2386622"/>
              <a:ext cx="1851533" cy="678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6" y="2752382"/>
              <a:ext cx="3119374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6455" y="2752382"/>
              <a:ext cx="2442845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5567" y="2752382"/>
              <a:ext cx="982802" cy="678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1847" y="2752382"/>
              <a:ext cx="2363597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3118142"/>
              <a:ext cx="1171778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7928" y="3118142"/>
              <a:ext cx="486003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7279" y="3118142"/>
              <a:ext cx="2067941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5496" y="3118142"/>
              <a:ext cx="982802" cy="67801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4720" y="3118142"/>
              <a:ext cx="1964308" cy="678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776" y="3483902"/>
              <a:ext cx="1126058" cy="6780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159" y="3483902"/>
              <a:ext cx="553059" cy="678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512" y="3483902"/>
              <a:ext cx="2680589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5368" y="3483902"/>
              <a:ext cx="1071181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2879" y="3483902"/>
              <a:ext cx="1933828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2976" y="3483902"/>
              <a:ext cx="495071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776" y="3849662"/>
              <a:ext cx="1126058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5152" y="3849662"/>
              <a:ext cx="498170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9639" y="3849662"/>
              <a:ext cx="1244904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0887" y="3849662"/>
              <a:ext cx="4207510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4791" y="3849662"/>
              <a:ext cx="2479420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50480" y="3849662"/>
              <a:ext cx="495071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776" y="4215422"/>
              <a:ext cx="1287653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3751" y="4215422"/>
              <a:ext cx="3454654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14799" y="4215422"/>
              <a:ext cx="3229229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0295" y="4215422"/>
              <a:ext cx="495071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776" y="4581182"/>
              <a:ext cx="1894077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67256" y="4581182"/>
              <a:ext cx="4024629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88279" y="4581182"/>
              <a:ext cx="2708021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92568" y="4581182"/>
              <a:ext cx="495071" cy="6780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776" y="4946904"/>
              <a:ext cx="1165669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1831" y="4946904"/>
              <a:ext cx="553059" cy="6780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91184" y="4946904"/>
              <a:ext cx="2607310" cy="6780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2776" y="5312664"/>
              <a:ext cx="1266240" cy="6780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2415" y="5312664"/>
              <a:ext cx="553059" cy="6780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91767" y="5312664"/>
              <a:ext cx="2601341" cy="6780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68623" y="5312664"/>
              <a:ext cx="2241677" cy="67801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93014" y="2453132"/>
            <a:ext cx="765873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Embranchement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Helminthe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543550" algn="l"/>
              </a:tabLst>
            </a:pPr>
            <a:r>
              <a:rPr sz="2400" dirty="0">
                <a:latin typeface="Calibri"/>
                <a:cs typeface="Calibri"/>
              </a:rPr>
              <a:t>Sous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embranchement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:PLATHELMINTA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(syn.	</a:t>
            </a:r>
            <a:r>
              <a:rPr sz="2400" dirty="0">
                <a:latin typeface="Calibri"/>
                <a:cs typeface="Calibri"/>
              </a:rPr>
              <a:t>Plathelminthes)</a:t>
            </a:r>
            <a:endParaRPr sz="2400">
              <a:latin typeface="Calibri"/>
              <a:cs typeface="Calibri"/>
            </a:endParaRPr>
          </a:p>
          <a:p>
            <a:pPr marL="12700" marR="21329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Classe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30" dirty="0">
                <a:latin typeface="Calibri"/>
                <a:cs typeface="Calibri"/>
              </a:rPr>
              <a:t>TREMATODA: </a:t>
            </a:r>
            <a:r>
              <a:rPr sz="2400" spc="-15" dirty="0">
                <a:latin typeface="Calibri"/>
                <a:cs typeface="Calibri"/>
              </a:rPr>
              <a:t>(syn. </a:t>
            </a:r>
            <a:r>
              <a:rPr sz="2400" spc="-20" dirty="0">
                <a:latin typeface="Calibri"/>
                <a:cs typeface="Calibri"/>
              </a:rPr>
              <a:t>Trématodes)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Ordre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AMPHISTOMIDA: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(syn.Amphistomes)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Super-famille: </a:t>
            </a:r>
            <a:r>
              <a:rPr sz="2400" spc="-20" dirty="0">
                <a:latin typeface="Calibri"/>
                <a:cs typeface="Calibri"/>
              </a:rPr>
              <a:t>PARAMPHISTOMOIDEA </a:t>
            </a:r>
            <a:r>
              <a:rPr sz="2400" spc="-10" dirty="0">
                <a:latin typeface="Calibri"/>
                <a:cs typeface="Calibri"/>
              </a:rPr>
              <a:t>:(syn. Paramphistomes)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Famille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PARAMPHISTOMIDAE: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(Syn.paramphistomidés)</a:t>
            </a:r>
            <a:endParaRPr sz="2400">
              <a:latin typeface="Calibri"/>
              <a:cs typeface="Calibri"/>
            </a:endParaRPr>
          </a:p>
          <a:p>
            <a:pPr marL="12700" marR="628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Sous </a:t>
            </a:r>
            <a:r>
              <a:rPr sz="2400" spc="-5" dirty="0">
                <a:latin typeface="Calibri"/>
                <a:cs typeface="Calibri"/>
              </a:rPr>
              <a:t>famille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PARAMPHISTOMINAE: </a:t>
            </a:r>
            <a:r>
              <a:rPr sz="2400" spc="-15" dirty="0">
                <a:latin typeface="Calibri"/>
                <a:cs typeface="Calibri"/>
              </a:rPr>
              <a:t>(syn. </a:t>
            </a:r>
            <a:r>
              <a:rPr sz="2400" spc="-10" dirty="0">
                <a:latin typeface="Calibri"/>
                <a:cs typeface="Calibri"/>
              </a:rPr>
              <a:t>Paramphistominés)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Paramphistomum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Espèce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Paramphistomum</a:t>
            </a:r>
            <a:r>
              <a:rPr sz="2400" i="1" spc="7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microbothrium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49" name="object 4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213142"/>
            <a:ext cx="8888095" cy="5119370"/>
            <a:chOff x="82296" y="1213142"/>
            <a:chExt cx="8888095" cy="5119370"/>
          </a:xfrm>
        </p:grpSpPr>
        <p:sp>
          <p:nvSpPr>
            <p:cNvPr id="3" name="object 3"/>
            <p:cNvSpPr/>
            <p:nvPr/>
          </p:nvSpPr>
          <p:spPr>
            <a:xfrm>
              <a:off x="214883" y="1287780"/>
              <a:ext cx="8750935" cy="5017135"/>
            </a:xfrm>
            <a:custGeom>
              <a:avLst/>
              <a:gdLst/>
              <a:ahLst/>
              <a:cxnLst/>
              <a:rect l="l" t="t" r="r" b="b"/>
              <a:pathLst>
                <a:path w="8750935" h="5017135">
                  <a:moveTo>
                    <a:pt x="0" y="5017008"/>
                  </a:moveTo>
                  <a:lnTo>
                    <a:pt x="8750808" y="5017008"/>
                  </a:lnTo>
                  <a:lnTo>
                    <a:pt x="8750808" y="0"/>
                  </a:lnTo>
                  <a:lnTo>
                    <a:pt x="0" y="0"/>
                  </a:lnTo>
                  <a:lnTo>
                    <a:pt x="0" y="5017008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" y="1234490"/>
              <a:ext cx="601814" cy="735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1213142"/>
              <a:ext cx="4241165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" y="2432342"/>
              <a:ext cx="4972685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7712" y="5541263"/>
              <a:ext cx="3238245" cy="79079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071" y="195071"/>
            <a:ext cx="2890901" cy="7481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4914" y="357885"/>
            <a:ext cx="8044180" cy="572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Définitions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14629" indent="-164465">
              <a:lnSpc>
                <a:spcPct val="100000"/>
              </a:lnSpc>
              <a:spcBef>
                <a:spcPts val="1575"/>
              </a:spcBef>
              <a:buSzPct val="96428"/>
              <a:buFont typeface="Wingdings"/>
              <a:buChar char=""/>
              <a:tabLst>
                <a:tab pos="215265" algn="l"/>
              </a:tabLst>
            </a:pPr>
            <a:r>
              <a:rPr sz="2800" spc="-10" dirty="0">
                <a:latin typeface="Calibri"/>
                <a:cs typeface="Calibri"/>
              </a:rPr>
              <a:t>Nomenclature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binominale</a:t>
            </a:r>
            <a:r>
              <a:rPr sz="2800" dirty="0">
                <a:latin typeface="Calibri"/>
                <a:cs typeface="Calibri"/>
              </a:rPr>
              <a:t> 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désignation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scientifique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espèces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animales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 végétales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6461125" algn="l"/>
              </a:tabLst>
            </a:pPr>
            <a:r>
              <a:rPr sz="2800" b="1" spc="-5" dirty="0">
                <a:latin typeface="Calibri"/>
                <a:cs typeface="Calibri"/>
              </a:rPr>
              <a:t>Le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nom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binominal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ou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binomial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taxinomie	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Calibri"/>
                <a:cs typeface="Calibri"/>
              </a:rPr>
              <a:t>combinaison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deux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noms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91135" indent="-140970">
              <a:lnSpc>
                <a:spcPct val="100000"/>
              </a:lnSpc>
              <a:buSzPct val="95833"/>
              <a:buFont typeface="Wingdings"/>
              <a:buChar char=""/>
              <a:tabLst>
                <a:tab pos="191770" algn="l"/>
              </a:tabLst>
            </a:pP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premier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générique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(genre)</a:t>
            </a:r>
            <a:endParaRPr sz="2400">
              <a:latin typeface="Calibri"/>
              <a:cs typeface="Calibri"/>
            </a:endParaRPr>
          </a:p>
          <a:p>
            <a:pPr marL="191135" indent="-140970">
              <a:lnSpc>
                <a:spcPct val="100000"/>
              </a:lnSpc>
              <a:buSzPct val="95833"/>
              <a:buFont typeface="Wingdings"/>
              <a:buChar char=""/>
              <a:tabLst>
                <a:tab pos="191770" algn="l"/>
              </a:tabLst>
            </a:pP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second,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épithète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spécifique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(espèce)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1351280" algn="l"/>
              </a:tabLst>
            </a:pPr>
            <a:r>
              <a:rPr sz="2400" spc="-25" dirty="0">
                <a:latin typeface="Calibri"/>
                <a:cs typeface="Calibri"/>
              </a:rPr>
              <a:t>C’est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Carl	</a:t>
            </a:r>
            <a:r>
              <a:rPr sz="2400" b="1" spc="-45" dirty="0">
                <a:latin typeface="Calibri"/>
                <a:cs typeface="Calibri"/>
              </a:rPr>
              <a:t>Von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Linné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établit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cours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18</a:t>
            </a:r>
            <a:r>
              <a:rPr sz="2400" baseline="24305" dirty="0">
                <a:latin typeface="Calibri"/>
                <a:cs typeface="Calibri"/>
              </a:rPr>
              <a:t>ème</a:t>
            </a:r>
            <a:r>
              <a:rPr sz="2400" dirty="0">
                <a:latin typeface="Calibri"/>
                <a:cs typeface="Calibri"/>
              </a:rPr>
              <a:t>siècle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15" dirty="0">
                <a:latin typeface="Calibri"/>
                <a:cs typeface="Calibri"/>
              </a:rPr>
              <a:t> cette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nomenclature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binominale,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constituant</a:t>
            </a:r>
            <a:endParaRPr sz="2400">
              <a:latin typeface="Calibri"/>
              <a:cs typeface="Calibri"/>
            </a:endParaRPr>
          </a:p>
          <a:p>
            <a:pPr marL="2236470">
              <a:lnSpc>
                <a:spcPts val="3320"/>
              </a:lnSpc>
            </a:pPr>
            <a:r>
              <a:rPr sz="2800" b="1" i="1" dirty="0">
                <a:latin typeface="Calibri"/>
                <a:cs typeface="Calibri"/>
              </a:rPr>
              <a:t>le</a:t>
            </a:r>
            <a:r>
              <a:rPr sz="2800" b="1" i="1" spc="-25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système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Linnéen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3" name="object 13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50"/>
            <a:ext cx="2890901" cy="7450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4923" y="157429"/>
            <a:ext cx="1414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35" dirty="0">
                <a:latin typeface="Calibri"/>
                <a:cs typeface="Calibri"/>
              </a:rPr>
              <a:t>é</a:t>
            </a:r>
            <a:r>
              <a:rPr sz="2400" b="1" spc="5" dirty="0">
                <a:latin typeface="Calibri"/>
                <a:cs typeface="Calibri"/>
              </a:rPr>
              <a:t>fi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96" y="1100366"/>
            <a:ext cx="8711565" cy="5313045"/>
            <a:chOff x="82296" y="1100366"/>
            <a:chExt cx="8711565" cy="5313045"/>
          </a:xfrm>
        </p:grpSpPr>
        <p:sp>
          <p:nvSpPr>
            <p:cNvPr id="5" name="object 5"/>
            <p:cNvSpPr/>
            <p:nvPr/>
          </p:nvSpPr>
          <p:spPr>
            <a:xfrm>
              <a:off x="214883" y="1144523"/>
              <a:ext cx="8574405" cy="5264150"/>
            </a:xfrm>
            <a:custGeom>
              <a:avLst/>
              <a:gdLst/>
              <a:ahLst/>
              <a:cxnLst/>
              <a:rect l="l" t="t" r="r" b="b"/>
              <a:pathLst>
                <a:path w="8574405" h="5264150">
                  <a:moveTo>
                    <a:pt x="0" y="5263896"/>
                  </a:moveTo>
                  <a:lnTo>
                    <a:pt x="8574024" y="5263896"/>
                  </a:lnTo>
                  <a:lnTo>
                    <a:pt x="8574024" y="0"/>
                  </a:lnTo>
                  <a:lnTo>
                    <a:pt x="0" y="0"/>
                  </a:lnTo>
                  <a:lnTo>
                    <a:pt x="0" y="52638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" y="1100366"/>
              <a:ext cx="3064510" cy="7907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3014" y="1182116"/>
            <a:ext cx="7617459" cy="5158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nom</a:t>
            </a:r>
            <a:r>
              <a:rPr sz="2800" spc="-5" dirty="0">
                <a:latin typeface="Calibri"/>
                <a:cs typeface="Calibri"/>
              </a:rPr>
              <a:t> binominal,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Arial MT"/>
                <a:cs typeface="Arial MT"/>
              </a:rPr>
              <a:t>peut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être complété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 MT"/>
              <a:cs typeface="Arial MT"/>
            </a:endParaRPr>
          </a:p>
          <a:p>
            <a:pPr marL="427355" indent="-41529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2799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Un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nom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normalisé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langue véhiculaire</a:t>
            </a:r>
            <a:endParaRPr sz="2800">
              <a:latin typeface="Arial MT"/>
              <a:cs typeface="Arial MT"/>
            </a:endParaRPr>
          </a:p>
          <a:p>
            <a:pPr marL="330835" indent="-318770">
              <a:lnSpc>
                <a:spcPct val="100000"/>
              </a:lnSpc>
              <a:buFont typeface="Wingdings"/>
              <a:buChar char=""/>
              <a:tabLst>
                <a:tab pos="331470" algn="l"/>
              </a:tabLst>
            </a:pPr>
            <a:r>
              <a:rPr sz="2800" spc="-5" dirty="0">
                <a:latin typeface="Arial MT"/>
                <a:cs typeface="Arial MT"/>
              </a:rPr>
              <a:t>Un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nom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vernaculaire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utilisé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localement.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701675" marR="588645" indent="-689610">
              <a:lnSpc>
                <a:spcPct val="200100"/>
              </a:lnSpc>
            </a:pPr>
            <a:r>
              <a:rPr sz="2800" spc="-10" dirty="0">
                <a:latin typeface="Arial MT"/>
                <a:cs typeface="Arial MT"/>
              </a:rPr>
              <a:t>Ex.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Fasciola hepatica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: </a:t>
            </a:r>
            <a:r>
              <a:rPr sz="2800" spc="5" dirty="0">
                <a:latin typeface="Arial MT"/>
                <a:cs typeface="Arial MT"/>
              </a:rPr>
              <a:t>est </a:t>
            </a:r>
            <a:r>
              <a:rPr sz="2800" dirty="0">
                <a:latin typeface="Arial MT"/>
                <a:cs typeface="Arial MT"/>
              </a:rPr>
              <a:t>le Nom binominal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La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douve: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est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Nom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normalisé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(langue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véhiculaire)</a:t>
            </a:r>
            <a:endParaRPr sz="2800">
              <a:latin typeface="Arial MT"/>
              <a:cs typeface="Arial MT"/>
            </a:endParaRPr>
          </a:p>
          <a:p>
            <a:pPr marL="12700" marR="5080" indent="591185">
              <a:lnSpc>
                <a:spcPct val="100000"/>
              </a:lnSpc>
              <a:spcBef>
                <a:spcPts val="5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Boufertetou: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est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Nom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vernaculaire,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utilisé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dans </a:t>
            </a:r>
            <a:r>
              <a:rPr sz="2800" spc="5" dirty="0">
                <a:latin typeface="Arial MT"/>
                <a:cs typeface="Arial MT"/>
              </a:rPr>
              <a:t>notre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pays.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47" y="207238"/>
            <a:ext cx="3579749" cy="7237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5225669" cy="59576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29884" y="4073652"/>
            <a:ext cx="1643380" cy="1572895"/>
          </a:xfrm>
          <a:custGeom>
            <a:avLst/>
            <a:gdLst/>
            <a:ahLst/>
            <a:cxnLst/>
            <a:rect l="l" t="t" r="r" b="b"/>
            <a:pathLst>
              <a:path w="1643379" h="1572895">
                <a:moveTo>
                  <a:pt x="0" y="786384"/>
                </a:moveTo>
                <a:lnTo>
                  <a:pt x="1394" y="740174"/>
                </a:lnTo>
                <a:lnTo>
                  <a:pt x="5526" y="694669"/>
                </a:lnTo>
                <a:lnTo>
                  <a:pt x="12319" y="649940"/>
                </a:lnTo>
                <a:lnTo>
                  <a:pt x="21695" y="606063"/>
                </a:lnTo>
                <a:lnTo>
                  <a:pt x="33578" y="563110"/>
                </a:lnTo>
                <a:lnTo>
                  <a:pt x="47891" y="521156"/>
                </a:lnTo>
                <a:lnTo>
                  <a:pt x="64555" y="480274"/>
                </a:lnTo>
                <a:lnTo>
                  <a:pt x="83495" y="440538"/>
                </a:lnTo>
                <a:lnTo>
                  <a:pt x="104633" y="402021"/>
                </a:lnTo>
                <a:lnTo>
                  <a:pt x="127893" y="364798"/>
                </a:lnTo>
                <a:lnTo>
                  <a:pt x="153196" y="328942"/>
                </a:lnTo>
                <a:lnTo>
                  <a:pt x="180467" y="294527"/>
                </a:lnTo>
                <a:lnTo>
                  <a:pt x="209627" y="261626"/>
                </a:lnTo>
                <a:lnTo>
                  <a:pt x="240601" y="230314"/>
                </a:lnTo>
                <a:lnTo>
                  <a:pt x="273310" y="200664"/>
                </a:lnTo>
                <a:lnTo>
                  <a:pt x="307679" y="172749"/>
                </a:lnTo>
                <a:lnTo>
                  <a:pt x="343629" y="146644"/>
                </a:lnTo>
                <a:lnTo>
                  <a:pt x="381083" y="122422"/>
                </a:lnTo>
                <a:lnTo>
                  <a:pt x="419966" y="100157"/>
                </a:lnTo>
                <a:lnTo>
                  <a:pt x="460199" y="79923"/>
                </a:lnTo>
                <a:lnTo>
                  <a:pt x="501705" y="61793"/>
                </a:lnTo>
                <a:lnTo>
                  <a:pt x="544408" y="45841"/>
                </a:lnTo>
                <a:lnTo>
                  <a:pt x="588230" y="32141"/>
                </a:lnTo>
                <a:lnTo>
                  <a:pt x="633095" y="20767"/>
                </a:lnTo>
                <a:lnTo>
                  <a:pt x="678925" y="11792"/>
                </a:lnTo>
                <a:lnTo>
                  <a:pt x="725643" y="5290"/>
                </a:lnTo>
                <a:lnTo>
                  <a:pt x="773172" y="1334"/>
                </a:lnTo>
                <a:lnTo>
                  <a:pt x="821436" y="0"/>
                </a:lnTo>
                <a:lnTo>
                  <a:pt x="869699" y="1334"/>
                </a:lnTo>
                <a:lnTo>
                  <a:pt x="917228" y="5290"/>
                </a:lnTo>
                <a:lnTo>
                  <a:pt x="963946" y="11792"/>
                </a:lnTo>
                <a:lnTo>
                  <a:pt x="1009776" y="20767"/>
                </a:lnTo>
                <a:lnTo>
                  <a:pt x="1054641" y="32141"/>
                </a:lnTo>
                <a:lnTo>
                  <a:pt x="1098463" y="45841"/>
                </a:lnTo>
                <a:lnTo>
                  <a:pt x="1141166" y="61793"/>
                </a:lnTo>
                <a:lnTo>
                  <a:pt x="1182672" y="79923"/>
                </a:lnTo>
                <a:lnTo>
                  <a:pt x="1222905" y="100157"/>
                </a:lnTo>
                <a:lnTo>
                  <a:pt x="1261788" y="122422"/>
                </a:lnTo>
                <a:lnTo>
                  <a:pt x="1299242" y="146644"/>
                </a:lnTo>
                <a:lnTo>
                  <a:pt x="1335192" y="172749"/>
                </a:lnTo>
                <a:lnTo>
                  <a:pt x="1369561" y="200664"/>
                </a:lnTo>
                <a:lnTo>
                  <a:pt x="1402270" y="230314"/>
                </a:lnTo>
                <a:lnTo>
                  <a:pt x="1433244" y="261626"/>
                </a:lnTo>
                <a:lnTo>
                  <a:pt x="1462404" y="294527"/>
                </a:lnTo>
                <a:lnTo>
                  <a:pt x="1489675" y="328942"/>
                </a:lnTo>
                <a:lnTo>
                  <a:pt x="1514978" y="364798"/>
                </a:lnTo>
                <a:lnTo>
                  <a:pt x="1538238" y="402021"/>
                </a:lnTo>
                <a:lnTo>
                  <a:pt x="1559376" y="440538"/>
                </a:lnTo>
                <a:lnTo>
                  <a:pt x="1578316" y="480274"/>
                </a:lnTo>
                <a:lnTo>
                  <a:pt x="1594980" y="521156"/>
                </a:lnTo>
                <a:lnTo>
                  <a:pt x="1609293" y="563110"/>
                </a:lnTo>
                <a:lnTo>
                  <a:pt x="1621176" y="606063"/>
                </a:lnTo>
                <a:lnTo>
                  <a:pt x="1630552" y="649940"/>
                </a:lnTo>
                <a:lnTo>
                  <a:pt x="1637345" y="694669"/>
                </a:lnTo>
                <a:lnTo>
                  <a:pt x="1641477" y="740174"/>
                </a:lnTo>
                <a:lnTo>
                  <a:pt x="1642871" y="786384"/>
                </a:lnTo>
                <a:lnTo>
                  <a:pt x="1641477" y="832593"/>
                </a:lnTo>
                <a:lnTo>
                  <a:pt x="1637345" y="878098"/>
                </a:lnTo>
                <a:lnTo>
                  <a:pt x="1630552" y="922827"/>
                </a:lnTo>
                <a:lnTo>
                  <a:pt x="1621176" y="966704"/>
                </a:lnTo>
                <a:lnTo>
                  <a:pt x="1609293" y="1009657"/>
                </a:lnTo>
                <a:lnTo>
                  <a:pt x="1594980" y="1051611"/>
                </a:lnTo>
                <a:lnTo>
                  <a:pt x="1578316" y="1092493"/>
                </a:lnTo>
                <a:lnTo>
                  <a:pt x="1559376" y="1132229"/>
                </a:lnTo>
                <a:lnTo>
                  <a:pt x="1538238" y="1170746"/>
                </a:lnTo>
                <a:lnTo>
                  <a:pt x="1514978" y="1207969"/>
                </a:lnTo>
                <a:lnTo>
                  <a:pt x="1489675" y="1243825"/>
                </a:lnTo>
                <a:lnTo>
                  <a:pt x="1462404" y="1278240"/>
                </a:lnTo>
                <a:lnTo>
                  <a:pt x="1433244" y="1311141"/>
                </a:lnTo>
                <a:lnTo>
                  <a:pt x="1402270" y="1342453"/>
                </a:lnTo>
                <a:lnTo>
                  <a:pt x="1369561" y="1372103"/>
                </a:lnTo>
                <a:lnTo>
                  <a:pt x="1335192" y="1400018"/>
                </a:lnTo>
                <a:lnTo>
                  <a:pt x="1299242" y="1426123"/>
                </a:lnTo>
                <a:lnTo>
                  <a:pt x="1261788" y="1450345"/>
                </a:lnTo>
                <a:lnTo>
                  <a:pt x="1222905" y="1472610"/>
                </a:lnTo>
                <a:lnTo>
                  <a:pt x="1182672" y="1492844"/>
                </a:lnTo>
                <a:lnTo>
                  <a:pt x="1141166" y="1510974"/>
                </a:lnTo>
                <a:lnTo>
                  <a:pt x="1098463" y="1526926"/>
                </a:lnTo>
                <a:lnTo>
                  <a:pt x="1054641" y="1540626"/>
                </a:lnTo>
                <a:lnTo>
                  <a:pt x="1009776" y="1552000"/>
                </a:lnTo>
                <a:lnTo>
                  <a:pt x="963946" y="1560975"/>
                </a:lnTo>
                <a:lnTo>
                  <a:pt x="917228" y="1567477"/>
                </a:lnTo>
                <a:lnTo>
                  <a:pt x="869699" y="1571433"/>
                </a:lnTo>
                <a:lnTo>
                  <a:pt x="821436" y="1572768"/>
                </a:lnTo>
                <a:lnTo>
                  <a:pt x="773172" y="1571433"/>
                </a:lnTo>
                <a:lnTo>
                  <a:pt x="725643" y="1567477"/>
                </a:lnTo>
                <a:lnTo>
                  <a:pt x="678925" y="1560975"/>
                </a:lnTo>
                <a:lnTo>
                  <a:pt x="633095" y="1552000"/>
                </a:lnTo>
                <a:lnTo>
                  <a:pt x="588230" y="1540626"/>
                </a:lnTo>
                <a:lnTo>
                  <a:pt x="544408" y="1526926"/>
                </a:lnTo>
                <a:lnTo>
                  <a:pt x="501705" y="1510974"/>
                </a:lnTo>
                <a:lnTo>
                  <a:pt x="460199" y="1492844"/>
                </a:lnTo>
                <a:lnTo>
                  <a:pt x="419966" y="1472610"/>
                </a:lnTo>
                <a:lnTo>
                  <a:pt x="381083" y="1450345"/>
                </a:lnTo>
                <a:lnTo>
                  <a:pt x="343629" y="1426123"/>
                </a:lnTo>
                <a:lnTo>
                  <a:pt x="307679" y="1400018"/>
                </a:lnTo>
                <a:lnTo>
                  <a:pt x="273310" y="1372103"/>
                </a:lnTo>
                <a:lnTo>
                  <a:pt x="240601" y="1342453"/>
                </a:lnTo>
                <a:lnTo>
                  <a:pt x="209627" y="1311141"/>
                </a:lnTo>
                <a:lnTo>
                  <a:pt x="180467" y="1278240"/>
                </a:lnTo>
                <a:lnTo>
                  <a:pt x="153196" y="1243825"/>
                </a:lnTo>
                <a:lnTo>
                  <a:pt x="127893" y="1207969"/>
                </a:lnTo>
                <a:lnTo>
                  <a:pt x="104633" y="1170746"/>
                </a:lnTo>
                <a:lnTo>
                  <a:pt x="83495" y="1132229"/>
                </a:lnTo>
                <a:lnTo>
                  <a:pt x="64555" y="1092493"/>
                </a:lnTo>
                <a:lnTo>
                  <a:pt x="47891" y="1051611"/>
                </a:lnTo>
                <a:lnTo>
                  <a:pt x="33578" y="1009657"/>
                </a:lnTo>
                <a:lnTo>
                  <a:pt x="21695" y="966704"/>
                </a:lnTo>
                <a:lnTo>
                  <a:pt x="12319" y="922827"/>
                </a:lnTo>
                <a:lnTo>
                  <a:pt x="5526" y="878098"/>
                </a:lnTo>
                <a:lnTo>
                  <a:pt x="1394" y="832593"/>
                </a:lnTo>
                <a:lnTo>
                  <a:pt x="0" y="786384"/>
                </a:lnTo>
                <a:close/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73552" y="4489703"/>
            <a:ext cx="2024380" cy="381000"/>
            <a:chOff x="3273552" y="4489703"/>
            <a:chExt cx="2024380" cy="381000"/>
          </a:xfrm>
        </p:grpSpPr>
        <p:sp>
          <p:nvSpPr>
            <p:cNvPr id="6" name="object 6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79" y="0"/>
                  </a:moveTo>
                  <a:lnTo>
                    <a:pt x="1821179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1821179" y="267461"/>
                  </a:lnTo>
                  <a:lnTo>
                    <a:pt x="1821179" y="356615"/>
                  </a:lnTo>
                  <a:lnTo>
                    <a:pt x="1999488" y="178307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3"/>
                  </a:moveTo>
                  <a:lnTo>
                    <a:pt x="1821179" y="89153"/>
                  </a:lnTo>
                  <a:lnTo>
                    <a:pt x="1821179" y="0"/>
                  </a:lnTo>
                  <a:lnTo>
                    <a:pt x="1999488" y="178307"/>
                  </a:lnTo>
                  <a:lnTo>
                    <a:pt x="1821179" y="356615"/>
                  </a:lnTo>
                  <a:lnTo>
                    <a:pt x="1821179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7680" y="3773423"/>
            <a:ext cx="2240280" cy="2240280"/>
            <a:chOff x="487680" y="3773423"/>
            <a:chExt cx="2240280" cy="2240280"/>
          </a:xfrm>
        </p:grpSpPr>
        <p:sp>
          <p:nvSpPr>
            <p:cNvPr id="9" name="object 9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0007" y="2063483"/>
            <a:ext cx="3226181" cy="86704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5797" y="253949"/>
            <a:ext cx="426593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F487C"/>
                </a:solidFill>
                <a:latin typeface="Calibri"/>
                <a:cs typeface="Calibri"/>
              </a:rPr>
              <a:t>Définitions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4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Calibri"/>
              <a:cs typeface="Calibri"/>
            </a:endParaRPr>
          </a:p>
          <a:p>
            <a:pPr marL="2544445">
              <a:lnSpc>
                <a:spcPct val="100000"/>
              </a:lnSpc>
            </a:pPr>
            <a:r>
              <a:rPr sz="3200" b="1" spc="-10" dirty="0">
                <a:solidFill>
                  <a:srgbClr val="375F92"/>
                </a:solidFill>
                <a:latin typeface="Calibri"/>
                <a:cs typeface="Calibri"/>
              </a:rPr>
              <a:t>Symbiose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73552" y="4989576"/>
            <a:ext cx="2024380" cy="381000"/>
            <a:chOff x="3273552" y="4989576"/>
            <a:chExt cx="2024380" cy="381000"/>
          </a:xfrm>
        </p:grpSpPr>
        <p:sp>
          <p:nvSpPr>
            <p:cNvPr id="14" name="object 14"/>
            <p:cNvSpPr/>
            <p:nvPr/>
          </p:nvSpPr>
          <p:spPr>
            <a:xfrm>
              <a:off x="3285744" y="5001768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78307" y="0"/>
                  </a:moveTo>
                  <a:lnTo>
                    <a:pt x="0" y="178307"/>
                  </a:lnTo>
                  <a:lnTo>
                    <a:pt x="178307" y="356615"/>
                  </a:lnTo>
                  <a:lnTo>
                    <a:pt x="178307" y="267461"/>
                  </a:lnTo>
                  <a:lnTo>
                    <a:pt x="1999488" y="267461"/>
                  </a:lnTo>
                  <a:lnTo>
                    <a:pt x="1999488" y="89153"/>
                  </a:lnTo>
                  <a:lnTo>
                    <a:pt x="178307" y="89153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5744" y="5001768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999488" y="267461"/>
                  </a:moveTo>
                  <a:lnTo>
                    <a:pt x="178307" y="267461"/>
                  </a:lnTo>
                  <a:lnTo>
                    <a:pt x="178307" y="356615"/>
                  </a:lnTo>
                  <a:lnTo>
                    <a:pt x="0" y="178307"/>
                  </a:lnTo>
                  <a:lnTo>
                    <a:pt x="178307" y="0"/>
                  </a:lnTo>
                  <a:lnTo>
                    <a:pt x="178307" y="89153"/>
                  </a:lnTo>
                  <a:lnTo>
                    <a:pt x="1999488" y="89153"/>
                  </a:lnTo>
                  <a:lnTo>
                    <a:pt x="1999488" y="267461"/>
                  </a:lnTo>
                  <a:close/>
                </a:path>
              </a:pathLst>
            </a:custGeom>
            <a:ln w="2438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37761" y="2846484"/>
            <a:ext cx="633095" cy="3456940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sz="9600" dirty="0">
                <a:solidFill>
                  <a:srgbClr val="00AFEF"/>
                </a:solidFill>
                <a:latin typeface="Calibri"/>
                <a:cs typeface="Calibri"/>
              </a:rPr>
              <a:t>+</a:t>
            </a:r>
            <a:endParaRPr sz="9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9600" dirty="0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endParaRPr sz="9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0" name="object 20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265137"/>
            <a:ext cx="2890901" cy="7512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3273" y="1283017"/>
            <a:ext cx="8580755" cy="5273675"/>
            <a:chOff x="283273" y="1283017"/>
            <a:chExt cx="8580755" cy="5273675"/>
          </a:xfrm>
        </p:grpSpPr>
        <p:sp>
          <p:nvSpPr>
            <p:cNvPr id="4" name="object 4"/>
            <p:cNvSpPr/>
            <p:nvPr/>
          </p:nvSpPr>
          <p:spPr>
            <a:xfrm>
              <a:off x="288036" y="1287780"/>
              <a:ext cx="8571230" cy="5264150"/>
            </a:xfrm>
            <a:custGeom>
              <a:avLst/>
              <a:gdLst/>
              <a:ahLst/>
              <a:cxnLst/>
              <a:rect l="l" t="t" r="r" b="b"/>
              <a:pathLst>
                <a:path w="8571230" h="5264150">
                  <a:moveTo>
                    <a:pt x="0" y="5263896"/>
                  </a:moveTo>
                  <a:lnTo>
                    <a:pt x="8570976" y="5263896"/>
                  </a:lnTo>
                  <a:lnTo>
                    <a:pt x="8570976" y="0"/>
                  </a:lnTo>
                  <a:lnTo>
                    <a:pt x="0" y="0"/>
                  </a:lnTo>
                  <a:lnTo>
                    <a:pt x="0" y="52638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5431" y="2094014"/>
              <a:ext cx="1735708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792" y="2584704"/>
              <a:ext cx="1308988" cy="777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4642" y="428955"/>
            <a:ext cx="8361045" cy="605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Définitions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Comment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écrit-on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un nom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binominal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?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12700" marR="125095">
              <a:lnSpc>
                <a:spcPct val="100000"/>
              </a:lnSpc>
            </a:pPr>
            <a:r>
              <a:rPr sz="2800" spc="-50" dirty="0">
                <a:latin typeface="Arial MT"/>
                <a:cs typeface="Arial MT"/>
              </a:rPr>
              <a:t>Toutes </a:t>
            </a:r>
            <a:r>
              <a:rPr sz="2800" dirty="0">
                <a:latin typeface="Arial MT"/>
                <a:cs typeface="Arial MT"/>
              </a:rPr>
              <a:t>les </a:t>
            </a:r>
            <a:r>
              <a:rPr sz="2800" spc="5" dirty="0">
                <a:latin typeface="Arial MT"/>
                <a:cs typeface="Arial MT"/>
              </a:rPr>
              <a:t>espèces sont </a:t>
            </a:r>
            <a:r>
              <a:rPr sz="2800" dirty="0">
                <a:latin typeface="Arial MT"/>
                <a:cs typeface="Arial MT"/>
              </a:rPr>
              <a:t>désignées par </a:t>
            </a:r>
            <a:r>
              <a:rPr sz="2800" spc="5" dirty="0">
                <a:latin typeface="Arial MT"/>
                <a:cs typeface="Arial MT"/>
              </a:rPr>
              <a:t>un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binôme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Le </a:t>
            </a:r>
            <a:r>
              <a:rPr sz="2800" spc="-5" dirty="0">
                <a:latin typeface="Arial MT"/>
                <a:cs typeface="Arial MT"/>
              </a:rPr>
              <a:t>mot </a:t>
            </a:r>
            <a:r>
              <a:rPr sz="2800" dirty="0">
                <a:latin typeface="Arial MT"/>
                <a:cs typeface="Arial MT"/>
              </a:rPr>
              <a:t>scientifique, de l’espèce </a:t>
            </a:r>
            <a:r>
              <a:rPr sz="2800" spc="-10" dirty="0">
                <a:latin typeface="Arial MT"/>
                <a:cs typeface="Arial MT"/>
              </a:rPr>
              <a:t>exige </a:t>
            </a:r>
            <a:r>
              <a:rPr sz="2800" spc="-5" dirty="0">
                <a:latin typeface="Arial MT"/>
                <a:cs typeface="Arial MT"/>
              </a:rPr>
              <a:t>l’ensemble du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binôme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(genre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 </a:t>
            </a:r>
            <a:r>
              <a:rPr sz="2800" spc="5" dirty="0">
                <a:latin typeface="Arial MT"/>
                <a:cs typeface="Arial MT"/>
              </a:rPr>
              <a:t>espèce).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Arial MT"/>
              <a:cs typeface="Arial MT"/>
            </a:endParaRPr>
          </a:p>
          <a:p>
            <a:pPr marL="12700" marR="18542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NB/Il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faut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respecter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certaines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règles de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composition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(orthographe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grammaire).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4583430" algn="l"/>
              </a:tabLst>
            </a:pPr>
            <a:r>
              <a:rPr sz="2800" dirty="0">
                <a:latin typeface="Arial MT"/>
                <a:cs typeface="Arial MT"/>
              </a:rPr>
              <a:t>La</a:t>
            </a:r>
            <a:r>
              <a:rPr sz="2800" spc="8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première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lettre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genre,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s’écrit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majuscule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et </a:t>
            </a:r>
            <a:r>
              <a:rPr sz="2800" dirty="0">
                <a:latin typeface="Arial MT"/>
                <a:cs typeface="Arial MT"/>
              </a:rPr>
              <a:t> le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reste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en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minuscules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; toutes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lettres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l’espèce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s’écrivent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minuscules,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	le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tout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italique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6562344"/>
              <a:ext cx="2092198" cy="2956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4872" y="6562344"/>
              <a:ext cx="373227" cy="2956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2887" y="6562344"/>
              <a:ext cx="1098626" cy="2956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6328" y="6562344"/>
              <a:ext cx="598716" cy="2956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9896" y="6562344"/>
              <a:ext cx="312191" cy="295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6952" y="6562344"/>
              <a:ext cx="601814" cy="29565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69719"/>
            <a:ext cx="8711565" cy="4134485"/>
            <a:chOff x="152400" y="1569719"/>
            <a:chExt cx="8711565" cy="4134485"/>
          </a:xfrm>
        </p:grpSpPr>
        <p:sp>
          <p:nvSpPr>
            <p:cNvPr id="3" name="object 3"/>
            <p:cNvSpPr/>
            <p:nvPr/>
          </p:nvSpPr>
          <p:spPr>
            <a:xfrm>
              <a:off x="288036" y="1574291"/>
              <a:ext cx="8571230" cy="3968750"/>
            </a:xfrm>
            <a:custGeom>
              <a:avLst/>
              <a:gdLst/>
              <a:ahLst/>
              <a:cxnLst/>
              <a:rect l="l" t="t" r="r" b="b"/>
              <a:pathLst>
                <a:path w="8571230" h="3968750">
                  <a:moveTo>
                    <a:pt x="0" y="3968496"/>
                  </a:moveTo>
                  <a:lnTo>
                    <a:pt x="8570976" y="3968496"/>
                  </a:lnTo>
                  <a:lnTo>
                    <a:pt x="8570976" y="0"/>
                  </a:lnTo>
                  <a:lnTo>
                    <a:pt x="0" y="0"/>
                  </a:lnTo>
                  <a:lnTo>
                    <a:pt x="0" y="39684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059973"/>
              <a:ext cx="1083360" cy="7907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8" y="4059973"/>
              <a:ext cx="1732533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5" y="4059973"/>
              <a:ext cx="1406397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0192" y="4059973"/>
              <a:ext cx="1339342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8871" y="4059973"/>
              <a:ext cx="2101342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4486694"/>
              <a:ext cx="1939798" cy="790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6024" y="4486694"/>
              <a:ext cx="2040508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7183" y="4486694"/>
              <a:ext cx="589572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6640" y="4486694"/>
              <a:ext cx="1799589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3103" y="4486694"/>
              <a:ext cx="1263205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5584" y="4486694"/>
              <a:ext cx="589572" cy="7907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0" y="4913375"/>
              <a:ext cx="982802" cy="7907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463" y="4913375"/>
              <a:ext cx="2473198" cy="7907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64535" y="4913375"/>
              <a:ext cx="1839340" cy="7907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30623" y="4913375"/>
              <a:ext cx="2372741" cy="7907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2576" y="4913375"/>
              <a:ext cx="1500885" cy="7907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62800" y="4913375"/>
              <a:ext cx="668858" cy="7907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60919" y="4913375"/>
              <a:ext cx="1263205" cy="7907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3400" y="4913375"/>
              <a:ext cx="589572" cy="79079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26542" y="1593037"/>
            <a:ext cx="8224520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Arial MT"/>
                <a:cs typeface="Arial MT"/>
              </a:rPr>
              <a:t>ex.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i="1" dirty="0">
                <a:latin typeface="Arial"/>
                <a:cs typeface="Arial"/>
              </a:rPr>
              <a:t>Paramphistomum</a:t>
            </a:r>
            <a:r>
              <a:rPr sz="2800" i="1" spc="-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daubneyi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50800" marR="68580">
              <a:lnSpc>
                <a:spcPct val="100000"/>
              </a:lnSpc>
              <a:tabLst>
                <a:tab pos="6508115" algn="l"/>
              </a:tabLst>
            </a:pPr>
            <a:r>
              <a:rPr sz="2800" spc="-5" dirty="0">
                <a:latin typeface="Arial MT"/>
                <a:cs typeface="Arial MT"/>
              </a:rPr>
              <a:t>Ce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Nom </a:t>
            </a:r>
            <a:r>
              <a:rPr sz="2800" dirty="0">
                <a:latin typeface="Arial MT"/>
                <a:cs typeface="Arial MT"/>
              </a:rPr>
              <a:t>binominal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est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suivi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parfois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d’un	3</a:t>
            </a:r>
            <a:r>
              <a:rPr sz="2775" spc="7" baseline="25525" dirty="0">
                <a:latin typeface="Arial MT"/>
                <a:cs typeface="Arial MT"/>
              </a:rPr>
              <a:t>ème</a:t>
            </a:r>
            <a:r>
              <a:rPr sz="2775" spc="15" baseline="255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Nom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 la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sous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espèce,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race,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variété,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puis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</a:t>
            </a:r>
            <a:r>
              <a:rPr sz="2800" spc="5" dirty="0">
                <a:latin typeface="Arial MT"/>
                <a:cs typeface="Arial MT"/>
              </a:rPr>
              <a:t> Nom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de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ou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 descripteurs, après </a:t>
            </a:r>
            <a:r>
              <a:rPr sz="2800" spc="-5" dirty="0">
                <a:latin typeface="Arial MT"/>
                <a:cs typeface="Arial MT"/>
              </a:rPr>
              <a:t>vient </a:t>
            </a:r>
            <a:r>
              <a:rPr sz="2800" dirty="0">
                <a:latin typeface="Arial MT"/>
                <a:cs typeface="Arial MT"/>
              </a:rPr>
              <a:t>la date de la </a:t>
            </a:r>
            <a:r>
              <a:rPr sz="2800" spc="5" dirty="0">
                <a:latin typeface="Arial MT"/>
                <a:cs typeface="Arial MT"/>
              </a:rPr>
              <a:t> description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du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parasite.</a:t>
            </a:r>
            <a:endParaRPr sz="2800">
              <a:latin typeface="Arial MT"/>
              <a:cs typeface="Arial MT"/>
            </a:endParaRPr>
          </a:p>
          <a:p>
            <a:pPr marL="50800" marR="2381885">
              <a:lnSpc>
                <a:spcPct val="100000"/>
              </a:lnSpc>
              <a:spcBef>
                <a:spcPts val="10"/>
              </a:spcBef>
            </a:pPr>
            <a:r>
              <a:rPr sz="2800" spc="-10" dirty="0">
                <a:latin typeface="Arial MT"/>
                <a:cs typeface="Arial MT"/>
              </a:rPr>
              <a:t>Ex. </a:t>
            </a:r>
            <a:r>
              <a:rPr sz="2800" i="1" spc="-5" dirty="0">
                <a:latin typeface="Arial"/>
                <a:cs typeface="Arial"/>
              </a:rPr>
              <a:t>Lymnea </a:t>
            </a:r>
            <a:r>
              <a:rPr sz="2800" i="1" spc="5" dirty="0">
                <a:latin typeface="Arial"/>
                <a:cs typeface="Arial"/>
              </a:rPr>
              <a:t>viatrix, </a:t>
            </a:r>
            <a:r>
              <a:rPr sz="2800" i="1" spc="-20" dirty="0">
                <a:latin typeface="Arial"/>
                <a:cs typeface="Arial"/>
              </a:rPr>
              <a:t>var. </a:t>
            </a:r>
            <a:r>
              <a:rPr sz="2800" i="1" spc="5" dirty="0">
                <a:latin typeface="Arial"/>
                <a:cs typeface="Arial"/>
              </a:rPr>
              <a:t>ventricosa 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Ex.Galba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truncatula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(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linnaeus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1758)</a:t>
            </a:r>
            <a:endParaRPr sz="2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Ex.</a:t>
            </a:r>
            <a:r>
              <a:rPr sz="2800" i="1" dirty="0">
                <a:latin typeface="Arial"/>
                <a:cs typeface="Arial"/>
              </a:rPr>
              <a:t>Leischmania</a:t>
            </a:r>
            <a:r>
              <a:rPr sz="2800" i="1" spc="-30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infantum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(Laveran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Munsil, 1903)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5071" y="265137"/>
            <a:ext cx="2890901" cy="751243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934923" y="428955"/>
            <a:ext cx="1414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D</a:t>
            </a:r>
            <a:r>
              <a:rPr sz="2400" spc="-35" dirty="0">
                <a:solidFill>
                  <a:srgbClr val="000000"/>
                </a:solidFill>
              </a:rPr>
              <a:t>é</a:t>
            </a:r>
            <a:r>
              <a:rPr sz="2400" spc="5" dirty="0">
                <a:solidFill>
                  <a:srgbClr val="000000"/>
                </a:solidFill>
              </a:rPr>
              <a:t>fi</a:t>
            </a:r>
            <a:r>
              <a:rPr sz="2400" dirty="0">
                <a:solidFill>
                  <a:srgbClr val="000000"/>
                </a:solidFill>
              </a:rPr>
              <a:t>n</a:t>
            </a:r>
            <a:r>
              <a:rPr sz="2400" spc="10" dirty="0">
                <a:solidFill>
                  <a:srgbClr val="000000"/>
                </a:solidFill>
              </a:rPr>
              <a:t>i</a:t>
            </a:r>
            <a:r>
              <a:rPr sz="2400" dirty="0">
                <a:solidFill>
                  <a:srgbClr val="000000"/>
                </a:solidFill>
              </a:rPr>
              <a:t>t</a:t>
            </a:r>
            <a:r>
              <a:rPr sz="2400" spc="10" dirty="0">
                <a:solidFill>
                  <a:srgbClr val="000000"/>
                </a:solidFill>
              </a:rPr>
              <a:t>i</a:t>
            </a:r>
            <a:r>
              <a:rPr sz="2400" dirty="0">
                <a:solidFill>
                  <a:srgbClr val="000000"/>
                </a:solidFill>
              </a:rPr>
              <a:t>o</a:t>
            </a:r>
            <a:r>
              <a:rPr sz="2400" spc="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s</a:t>
            </a:r>
            <a:endParaRPr sz="2400"/>
          </a:p>
        </p:txBody>
      </p:sp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29" name="object 29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903" y="67056"/>
            <a:ext cx="3433572" cy="413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0541" y="91820"/>
            <a:ext cx="3137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355" y="1924811"/>
            <a:ext cx="8784590" cy="3045460"/>
          </a:xfrm>
          <a:prstGeom prst="rect">
            <a:avLst/>
          </a:prstGeom>
          <a:ln w="9144">
            <a:solidFill>
              <a:srgbClr val="4F81B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04520" indent="-515620">
              <a:lnSpc>
                <a:spcPct val="100000"/>
              </a:lnSpc>
              <a:spcBef>
                <a:spcPts val="150"/>
              </a:spcBef>
              <a:buAutoNum type="arabicPeriod" startAt="4"/>
              <a:tabLst>
                <a:tab pos="604520" algn="l"/>
                <a:tab pos="605155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Réaction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l’organisme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(Voir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exposé)</a:t>
            </a:r>
            <a:endParaRPr sz="3200">
              <a:latin typeface="Calibri"/>
              <a:cs typeface="Calibri"/>
            </a:endParaRPr>
          </a:p>
          <a:p>
            <a:pPr marL="809625" lvl="1" indent="-720725">
              <a:lnSpc>
                <a:spcPct val="100000"/>
              </a:lnSpc>
              <a:buAutoNum type="arabicPeriod"/>
              <a:tabLst>
                <a:tab pos="810260" algn="l"/>
              </a:tabLst>
            </a:pPr>
            <a:r>
              <a:rPr sz="3200" b="1" spc="-10" dirty="0">
                <a:latin typeface="Calibri"/>
                <a:cs typeface="Calibri"/>
              </a:rPr>
              <a:t>Réaction cellulaire</a:t>
            </a:r>
            <a:endParaRPr sz="3200">
              <a:latin typeface="Calibri"/>
              <a:cs typeface="Calibri"/>
            </a:endParaRPr>
          </a:p>
          <a:p>
            <a:pPr marL="809625" lvl="1" indent="-720725">
              <a:lnSpc>
                <a:spcPct val="100000"/>
              </a:lnSpc>
              <a:buAutoNum type="arabicPeriod"/>
              <a:tabLst>
                <a:tab pos="810260" algn="l"/>
              </a:tabLst>
            </a:pPr>
            <a:r>
              <a:rPr sz="3200" b="1" spc="-10" dirty="0">
                <a:latin typeface="Calibri"/>
                <a:cs typeface="Calibri"/>
              </a:rPr>
              <a:t>Réaction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humorale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tabLst>
                <a:tab pos="58928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5.	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Prophylaxie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(Voir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exposé)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6" name="object 6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45" dirty="0"/>
              <a:t>Pr.</a:t>
            </a:r>
            <a:r>
              <a:rPr spc="-5" dirty="0"/>
              <a:t> </a:t>
            </a:r>
            <a:r>
              <a:rPr spc="-20" dirty="0"/>
              <a:t>A.Titi,</a:t>
            </a:r>
            <a:r>
              <a:rPr spc="50" dirty="0"/>
              <a:t> </a:t>
            </a:r>
            <a:r>
              <a:rPr spc="-10" dirty="0"/>
              <a:t>Parasitologie</a:t>
            </a:r>
            <a:r>
              <a:rPr spc="45" dirty="0"/>
              <a:t> </a:t>
            </a:r>
            <a:r>
              <a:rPr spc="-5" dirty="0"/>
              <a:t>générale </a:t>
            </a:r>
            <a:r>
              <a:rPr spc="5" dirty="0"/>
              <a:t>A3</a:t>
            </a:r>
            <a:r>
              <a:rPr spc="-20" dirty="0"/>
              <a:t> </a:t>
            </a:r>
            <a:r>
              <a:rPr spc="-50" dirty="0"/>
              <a:t>D.V</a:t>
            </a:r>
            <a:r>
              <a:rPr spc="640" dirty="0"/>
              <a:t> </a:t>
            </a:r>
            <a:r>
              <a:rPr spc="-5" dirty="0"/>
              <a:t>Année</a:t>
            </a:r>
            <a:r>
              <a:rPr spc="-15" dirty="0"/>
              <a:t> 2022/2023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3" y="207238"/>
            <a:ext cx="3582797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552" y="253949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133843"/>
            <a:ext cx="5225669" cy="595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55" y="2063483"/>
            <a:ext cx="3226181" cy="8670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5797" y="1151966"/>
            <a:ext cx="4265930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interspécifiques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rgbClr val="375F92"/>
                </a:solidFill>
                <a:latin typeface="Calibri"/>
                <a:cs typeface="Calibri"/>
              </a:rPr>
              <a:t>Symbiose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744" y="3072383"/>
            <a:ext cx="4358639" cy="3252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8903" y="0"/>
            <a:ext cx="3433572" cy="4069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60541" y="17475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6562344"/>
            <a:ext cx="4434840" cy="300355"/>
            <a:chOff x="-3047" y="6562344"/>
            <a:chExt cx="4434840" cy="300355"/>
          </a:xfrm>
        </p:grpSpPr>
        <p:sp>
          <p:nvSpPr>
            <p:cNvPr id="11" name="object 11"/>
            <p:cNvSpPr/>
            <p:nvPr/>
          </p:nvSpPr>
          <p:spPr>
            <a:xfrm>
              <a:off x="1524" y="6579107"/>
              <a:ext cx="4425950" cy="279400"/>
            </a:xfrm>
            <a:custGeom>
              <a:avLst/>
              <a:gdLst/>
              <a:ahLst/>
              <a:cxnLst/>
              <a:rect l="l" t="t" r="r" b="b"/>
              <a:pathLst>
                <a:path w="4425950" h="279400">
                  <a:moveTo>
                    <a:pt x="4425696" y="278890"/>
                  </a:moveTo>
                  <a:lnTo>
                    <a:pt x="4425696" y="0"/>
                  </a:lnTo>
                  <a:lnTo>
                    <a:pt x="0" y="0"/>
                  </a:lnTo>
                  <a:lnTo>
                    <a:pt x="0" y="27889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62344"/>
              <a:ext cx="443331" cy="2956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6562344"/>
              <a:ext cx="604837" cy="295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3" y="6562344"/>
              <a:ext cx="3851021" cy="29565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6648475"/>
            <a:ext cx="421195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i="1" spc="-45" dirty="0">
                <a:latin typeface="Calibri"/>
                <a:cs typeface="Calibri"/>
              </a:rPr>
              <a:t>Pr.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A.Titi,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Parasitologie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générale A3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0" dirty="0">
                <a:latin typeface="Calibri"/>
                <a:cs typeface="Calibri"/>
              </a:rPr>
              <a:t>D.V</a:t>
            </a:r>
            <a:r>
              <a:rPr sz="1400" i="1" spc="6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Année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2022/2023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3282</Words>
  <Application>Microsoft Office PowerPoint</Application>
  <PresentationFormat>Affichage à l'écran (4:3)</PresentationFormat>
  <Paragraphs>775</Paragraphs>
  <Slides>82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3" baseType="lpstr">
      <vt:lpstr>Office Theme</vt:lpstr>
      <vt:lpstr>Présentation PowerPoint</vt:lpstr>
      <vt:lpstr>Définitions</vt:lpstr>
      <vt:lpstr>Définitions</vt:lpstr>
      <vt:lpstr>Définitions</vt:lpstr>
      <vt:lpstr>Définitions</vt:lpstr>
      <vt:lpstr>Définitions</vt:lpstr>
      <vt:lpstr>Définitions</vt:lpstr>
      <vt:lpstr>Présentation PowerPoint</vt:lpstr>
      <vt:lpstr>Définitions</vt:lpstr>
      <vt:lpstr>Définitions</vt:lpstr>
      <vt:lpstr>Définitions</vt:lpstr>
      <vt:lpstr>Définitions</vt:lpstr>
      <vt:lpstr>Définitions</vt:lpstr>
      <vt:lpstr>Définitions</vt:lpstr>
      <vt:lpstr>Définitions</vt:lpstr>
      <vt:lpstr>Définitions</vt:lpstr>
      <vt:lpstr>Définitions</vt:lpstr>
      <vt:lpstr>Définitions</vt:lpstr>
      <vt:lpstr>Présentation PowerPoint</vt:lpstr>
      <vt:lpstr>Habitat</vt:lpstr>
      <vt:lpstr>Cycle évolutif</vt:lpstr>
      <vt:lpstr>Défini</vt:lpstr>
      <vt:lpstr>Définitions</vt:lpstr>
      <vt:lpstr>Définitions</vt:lpstr>
      <vt:lpstr>Définitions</vt:lpstr>
      <vt:lpstr>Définitions</vt:lpstr>
      <vt:lpstr>Définitions</vt:lpstr>
      <vt:lpstr>Définitions</vt:lpstr>
      <vt:lpstr>Généralités sur le parasitisme</vt:lpstr>
      <vt:lpstr>Objet de la parasitologie</vt:lpstr>
      <vt:lpstr>Importance du  parasitisme</vt:lpstr>
      <vt:lpstr>Importance du parasitisme</vt:lpstr>
      <vt:lpstr>Importance du parasitisme</vt:lpstr>
      <vt:lpstr>Importance du parasitisme</vt:lpstr>
      <vt:lpstr>Généralités sur le parasitisme</vt:lpstr>
      <vt:lpstr>Présentation PowerPoint</vt:lpstr>
      <vt:lpstr>Classification selon le mode  de vie Parasites obligatoires ou parasites vrais</vt:lpstr>
      <vt:lpstr>Classification selon le mode  de vie</vt:lpstr>
      <vt:lpstr>Classification selon le mode  de vie Parasites facultatifs</vt:lpstr>
      <vt:lpstr>Présentation PowerPoint</vt:lpstr>
      <vt:lpstr>Classification selon la durée de la  phase de vie parasitaire</vt:lpstr>
      <vt:lpstr>Généralités sur le parasitisme</vt:lpstr>
      <vt:lpstr>Généralités sur le parasitisme</vt:lpstr>
      <vt:lpstr>Présentation PowerPoint</vt:lpstr>
      <vt:lpstr>Présentation PowerPoint</vt:lpstr>
      <vt:lpstr>Présentation PowerPoint</vt:lpstr>
      <vt:lpstr>Classification selon la  spécificité</vt:lpstr>
      <vt:lpstr>Classification selon la  spécificité</vt:lpstr>
      <vt:lpstr>Classification selon la  spécificité</vt:lpstr>
      <vt:lpstr>Classification selon la  spécificité</vt:lpstr>
      <vt:lpstr>Présentation PowerPoint</vt:lpstr>
      <vt:lpstr>Classification selon le cycle  évolutif</vt:lpstr>
      <vt:lpstr>Définitions</vt:lpstr>
      <vt:lpstr>Présentation PowerPoint</vt:lpstr>
      <vt:lpstr>Présentation PowerPoint</vt:lpstr>
      <vt:lpstr>Présentation PowerPoint</vt:lpstr>
      <vt:lpstr>Classification selon le cycle  évolutif</vt:lpstr>
      <vt:lpstr>Classification selon le cycle  évolutif</vt:lpstr>
      <vt:lpstr>Classification selon le cycle</vt:lpstr>
      <vt:lpstr>Classification selon le cycle  évolutif</vt:lpstr>
      <vt:lpstr>Reproduction</vt:lpstr>
      <vt:lpstr>Reproduction</vt:lpstr>
      <vt:lpstr>Présentation PowerPoint</vt:lpstr>
      <vt:lpstr>Présentation PowerPoint</vt:lpstr>
      <vt:lpstr>Définitions</vt:lpstr>
      <vt:lpstr>pouvoir pathogène des  parasites</vt:lpstr>
      <vt:lpstr>pouvoir pathogène des  parasites</vt:lpstr>
      <vt:lpstr>pouvoir pathogène des  parasites</vt:lpstr>
      <vt:lpstr>Action du parasite sur l’hote</vt:lpstr>
      <vt:lpstr>Présentation PowerPoint</vt:lpstr>
      <vt:lpstr>Présentation PowerPoint</vt:lpstr>
      <vt:lpstr>Présentation PowerPoint</vt:lpstr>
      <vt:lpstr>Présentation PowerPoint</vt:lpstr>
      <vt:lpstr>Généralités sur le parasitisme</vt:lpstr>
      <vt:lpstr>Généralités sur le parasitisme</vt:lpstr>
      <vt:lpstr>La systématique est la science de la classification des taxons  La taxinomie ou taxonomie définit et décrit les taxons, qui  sont classés dans un ordre hiérarchique bien défini :</vt:lpstr>
      <vt:lpstr>Ex.Systématique de Paramphistomum microbothrium</vt:lpstr>
      <vt:lpstr>Présentation PowerPoint</vt:lpstr>
      <vt:lpstr>Présentation PowerPoint</vt:lpstr>
      <vt:lpstr>Présentation PowerPoint</vt:lpstr>
      <vt:lpstr>Définitions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</dc:creator>
  <cp:lastModifiedBy>ms</cp:lastModifiedBy>
  <cp:revision>1</cp:revision>
  <dcterms:created xsi:type="dcterms:W3CDTF">2022-11-24T10:07:23Z</dcterms:created>
  <dcterms:modified xsi:type="dcterms:W3CDTF">2022-11-24T10:08:06Z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2022-11-24T00:00:00Z</vt:filetime>
  </property>
</Properties>
</file>