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notesMasterIdLst>
    <p:notesMasterId r:id="rId66"/>
  </p:notesMasterIdLst>
  <p:sldIdLst>
    <p:sldId id="293" r:id="rId2"/>
    <p:sldId id="294" r:id="rId3"/>
    <p:sldId id="351" r:id="rId4"/>
    <p:sldId id="374" r:id="rId5"/>
    <p:sldId id="361" r:id="rId6"/>
    <p:sldId id="360" r:id="rId7"/>
    <p:sldId id="420" r:id="rId8"/>
    <p:sldId id="357" r:id="rId9"/>
    <p:sldId id="358" r:id="rId10"/>
    <p:sldId id="359" r:id="rId11"/>
    <p:sldId id="362" r:id="rId12"/>
    <p:sldId id="363" r:id="rId13"/>
    <p:sldId id="364" r:id="rId14"/>
    <p:sldId id="365" r:id="rId15"/>
    <p:sldId id="352" r:id="rId16"/>
    <p:sldId id="353" r:id="rId17"/>
    <p:sldId id="366" r:id="rId18"/>
    <p:sldId id="354" r:id="rId19"/>
    <p:sldId id="375" r:id="rId20"/>
    <p:sldId id="367" r:id="rId21"/>
    <p:sldId id="376" r:id="rId22"/>
    <p:sldId id="368" r:id="rId23"/>
    <p:sldId id="369" r:id="rId24"/>
    <p:sldId id="370" r:id="rId25"/>
    <p:sldId id="371" r:id="rId26"/>
    <p:sldId id="422" r:id="rId27"/>
    <p:sldId id="372" r:id="rId28"/>
    <p:sldId id="423" r:id="rId29"/>
    <p:sldId id="373" r:id="rId30"/>
    <p:sldId id="421" r:id="rId31"/>
    <p:sldId id="377" r:id="rId32"/>
    <p:sldId id="382" r:id="rId33"/>
    <p:sldId id="383" r:id="rId34"/>
    <p:sldId id="384" r:id="rId35"/>
    <p:sldId id="380" r:id="rId36"/>
    <p:sldId id="378" r:id="rId37"/>
    <p:sldId id="381" r:id="rId38"/>
    <p:sldId id="418" r:id="rId39"/>
    <p:sldId id="385" r:id="rId40"/>
    <p:sldId id="386" r:id="rId41"/>
    <p:sldId id="387" r:id="rId42"/>
    <p:sldId id="388" r:id="rId43"/>
    <p:sldId id="389" r:id="rId44"/>
    <p:sldId id="390" r:id="rId45"/>
    <p:sldId id="392" r:id="rId46"/>
    <p:sldId id="393" r:id="rId47"/>
    <p:sldId id="406" r:id="rId48"/>
    <p:sldId id="395" r:id="rId49"/>
    <p:sldId id="396" r:id="rId50"/>
    <p:sldId id="403" r:id="rId51"/>
    <p:sldId id="397" r:id="rId52"/>
    <p:sldId id="399" r:id="rId53"/>
    <p:sldId id="400" r:id="rId54"/>
    <p:sldId id="401" r:id="rId55"/>
    <p:sldId id="419" r:id="rId56"/>
    <p:sldId id="402" r:id="rId57"/>
    <p:sldId id="405" r:id="rId58"/>
    <p:sldId id="408" r:id="rId59"/>
    <p:sldId id="417" r:id="rId60"/>
    <p:sldId id="409" r:id="rId61"/>
    <p:sldId id="410" r:id="rId62"/>
    <p:sldId id="411" r:id="rId63"/>
    <p:sldId id="412" r:id="rId64"/>
    <p:sldId id="413" r:id="rId6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FFFF99"/>
    <a:srgbClr val="FFFFCC"/>
    <a:srgbClr val="20C9F8"/>
    <a:srgbClr val="BBB427"/>
    <a:srgbClr val="F99F1B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61" autoAdjust="0"/>
    <p:restoredTop sz="92745" autoAdjust="0"/>
  </p:normalViewPr>
  <p:slideViewPr>
    <p:cSldViewPr>
      <p:cViewPr>
        <p:scale>
          <a:sx n="50" d="100"/>
          <a:sy n="50" d="100"/>
        </p:scale>
        <p:origin x="-1908" y="-60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presProps" Target="pres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179C16-DD64-49DC-8050-80ED088E1D1F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CC43E-255B-4ECF-921B-68A030B437DA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653179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0095E12-4C49-4FD6-81CA-DB87D43BC323}" type="datetimeFigureOut">
              <a:rPr lang="fr-FR" smtClean="0"/>
              <a:pPr/>
              <a:t>24/11/2022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9D8768AB-28A8-423D-9B72-EB7D5488F309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1.jpeg"/><Relationship Id="rId2" Type="http://schemas.openxmlformats.org/officeDocument/2006/relationships/hyperlink" Target="https://www.google.dz/imgres?imgurl=http://www.acne-treatmentblog.com/wp-content/uploads/2008/08/papule.jpg&amp;imgrefurl=http://dict.space.4goo.net/dict?q=papule&amp;docid=X9ZAij5s7vDOwM&amp;tbnid=cyRnO34fe5YQlM:&amp;w=445&amp;h=350&amp;ei=CoOXUs6aMo_EswbTxoDgBw&amp;ved=0CAIQxiAwAA&amp;iact=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dz/imgres?imgurl=http://www.pharmapuce.com/Files/77728/Img/11/PARASITE.jpg&amp;imgrefurl=http://www.pharmapuce.com/gale-sarcoptique.htm&amp;docid=A-ffITvnFnvwWM&amp;tbnid=I95tNv2LOzaJVM:&amp;w=165&amp;h=305&amp;ei=ivGQUvbrFMav0QW2q4GQDw&amp;ved=0CAIQxiAwAA&amp;iact=c" TargetMode="External"/><Relationship Id="rId5" Type="http://schemas.openxmlformats.org/officeDocument/2006/relationships/image" Target="../media/image10.jpeg"/><Relationship Id="rId4" Type="http://schemas.openxmlformats.org/officeDocument/2006/relationships/hyperlink" Target="http://upload.wikimedia.org/wikipedia/commons/7/7c/V%C3%A9sicule_varicelle_chickenpox.jpg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hyperlink" Target="https://www.google.dz/imgres?imgurl=http://instruction.cvhs.okstate.edu/kocan/disk1/images/img0042.jpg&amp;imgrefurl=http://instruction.cvhs.okstate.edu/kocan/vpar5333/533ot3aa.htm&amp;docid=6yW7Xvf4p30B_M&amp;tbnid=XiQlsZDyyfMjlM:&amp;w=768&amp;h=512&amp;ei=bGaMUsOFNMKw0AWXq4CoAQ&amp;ved=0CAIQxiAwAA&amp;iact=c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hyperlink" Target="https://www.google.dz/imgres?imgurl=http://conseilsveterinaire.com/essai/wp-content/uploads/2011/05/gale-oreille.jpg&amp;imgrefurl=http://conseilsveterinaire.com/gale-des-oreilles-conseils-pour-bien-la-traiter/&amp;docid=AvSjLeCp4RmhaM&amp;tbnid=z6UzUYFrIq5eMM:&amp;w=200&amp;h=196&amp;ei=HHuMUonXKqeP0AWX14CQBg&amp;ved=0CAIQxiAwAA&amp;iact=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hyperlink" Target="https://www.google.dz/imgres?imgurl=http://conseilsveterinaire.com/essai/wp-content/uploads/2011/05/Otodectes_cynotis.jpg&amp;imgrefurl=http://conseilsveterinaire.com/gale-des-oreilles-conseils-pour-bien-la-traiter/&amp;docid=AvSjLeCp4RmhaM&amp;tbnid=bgkyudEYcYb9LM:&amp;w=1024&amp;h=768&amp;ei=AHuMUomXE8aH0AX15oHoAw&amp;ved=0CAIQxiAwAA&amp;iact=c" TargetMode="Externa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hyperlink" Target="https://www.google.dz/imgres?imgurl=http://www.fregis.com/img_systeme/pathologie/Otodectose1.jpg&amp;imgrefurl=http://www.fregis.com/infos_sante_pathologie_chien_detail.php?entree=specialites&amp;mod=11&amp;id=74&amp;docid=9RLYanE5nPHBsM&amp;tbnid=-lq56VY6QvdWfM:&amp;w=500&amp;h=343&amp;ei=jXqMUu2COums0QWv-4GoCA&amp;ved=0CAIQxiAwAA&amp;iact=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jpeg"/><Relationship Id="rId4" Type="http://schemas.openxmlformats.org/officeDocument/2006/relationships/hyperlink" Target="https://www.google.dz/imgres?imgurl=http://eurovetoclic.free.fr/images/sante/otodectes_cynotis.jpg&amp;imgrefurl=http://eurovetoclic.free.fr/fiche.php?page=42&amp;docid=YhYuz8YKw7JIYM&amp;tbnid=Au-78U1slDhhSM:&amp;w=91&amp;h=125&amp;ei=QXuMUt7zFsmc0QWeoIGwDg&amp;ved=0CAIQxiAwAA&amp;iact=c" TargetMode="Externa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hyperlink" Target="https://www.google.dz/imgres?imgurl=http://www.icb.usp.br/~marcelcp/Imagens/zenz42.jpg&amp;imgrefurl=http://www.icb.usp.br/~marcelcp/Psoroptes.htm&amp;docid=zfPpa8TUVJa12M&amp;tbnid=csO4e7xoyz687M:&amp;w=640&amp;h=436&amp;ei=8WaMUu6hMuaU0AW2iYEo&amp;ved=0CAIQxiAwAA&amp;iact=c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2.jpeg"/><Relationship Id="rId4" Type="http://schemas.openxmlformats.org/officeDocument/2006/relationships/hyperlink" Target="https://www.google.dz/imgres?imgurl=http://www.icb.usp.br/~marcelcp/Imagens/zenz44.jpg&amp;imgrefurl=http://www.icb.usp.br/~marcelcp/Psoroptes.htm&amp;docid=zfPpa8TUVJa12M&amp;tbnid=XtZm9zdSrsCgsM&amp;w=696&amp;h=500&amp;ei=8WaMUu6hMuaU0AW2iYEo&amp;ved=0CAMQxiAwAQ&amp;iact=c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hyperlink" Target="http://www.veterinaire-franck.be/upload/modules/galleries/img/items/284/1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hyperlink" Target="http://www.veterinaire-franck.be/upload/modules/galleries/img/items/285/1.jpg" TargetMode="Externa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hyperlink" Target="http://www.veterinaire-franck.be/upload/modules/galleries/img/items/278/1.jpg" TargetMode="External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www.veterinaire-franck.be/upload/modules/galleries/img/items/283/1.jpg" TargetMode="Externa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hyperlink" Target="https://www.google.dz/imgres?imgurl=http://3.bp.blogspot.com/-Z7qM9gLcIOo/UVRw89t92cI/AAAAAAAAA9w/k3Oi4mpunuI/s1600/Gale7.jpg&amp;imgrefurl=http://maladiedepeau.blogspot.com/&amp;docid=Qs1b8tBQEP7YkM&amp;tbnid=7tbwJiaShlG_MM:&amp;w=320&amp;h=220&amp;ei=JIiXUs6aGIHsswaXgIG4Cg&amp;ved=0CAIQxiAwAA&amp;iact=c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71472" y="1785926"/>
            <a:ext cx="8143905" cy="3195637"/>
          </a:xfrm>
          <a:gradFill rotWithShape="1">
            <a:gsLst>
              <a:gs pos="0">
                <a:srgbClr val="0066FF"/>
              </a:gs>
              <a:gs pos="100000">
                <a:srgbClr val="0066FF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76200" cmpd="tri">
            <a:noFill/>
          </a:ln>
          <a:scene3d>
            <a:camera prst="orthographicFront"/>
            <a:lightRig rig="freezing" dir="t">
              <a:rot lat="0" lon="0" rev="5640000"/>
            </a:lightRig>
          </a:scene3d>
          <a:sp3d>
            <a:bevelT w="165100" prst="coolSlant"/>
          </a:sp3d>
        </p:spPr>
        <p:txBody>
          <a:bodyPr>
            <a:normAutofit fontScale="9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algn="ctr">
              <a:defRPr/>
            </a:pP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>ETUDES  CLINIQUE ET LESIONNELLES DES DIVERS TYPES DE GALES CHEZ LES MAMMIFERES</a:t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r>
              <a:rPr lang="fr-FR" sz="3600" dirty="0" smtClean="0">
                <a:solidFill>
                  <a:srgbClr val="FFFF00"/>
                </a:solidFill>
              </a:rPr>
              <a:t/>
            </a:r>
            <a:br>
              <a:rPr lang="fr-FR" sz="3600" dirty="0" smtClean="0">
                <a:solidFill>
                  <a:srgbClr val="FFFF00"/>
                </a:solidFill>
              </a:rPr>
            </a:br>
            <a:endParaRPr lang="fr-FR" sz="2400" b="1" dirty="0" smtClean="0">
              <a:solidFill>
                <a:srgbClr val="FFFF00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31913" y="5445125"/>
            <a:ext cx="6400800" cy="1079500"/>
          </a:xfrm>
        </p:spPr>
        <p:txBody>
          <a:bodyPr/>
          <a:lstStyle/>
          <a:p>
            <a:pPr algn="ctr" eaLnBrk="1" hangingPunct="1">
              <a:defRPr/>
            </a:pPr>
            <a:r>
              <a:rPr lang="fr-FR" sz="2800" i="1" dirty="0" smtClean="0"/>
              <a:t>Par </a:t>
            </a:r>
          </a:p>
          <a:p>
            <a:pPr algn="ctr" eaLnBrk="1" hangingPunct="1">
              <a:defRPr/>
            </a:pPr>
            <a:r>
              <a:rPr lang="fr-FR" sz="2800" i="1" dirty="0" smtClean="0"/>
              <a:t>TITI Amal</a:t>
            </a:r>
          </a:p>
        </p:txBody>
      </p: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1214414" y="628940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214414" y="628940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BOVINS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6" name="Image 5" descr="Gale sarcoptiqu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68" y="1556792"/>
            <a:ext cx="7992888" cy="4834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571480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714356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CAPRINS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041" name="Rectangle 1"/>
          <p:cNvSpPr>
            <a:spLocks noChangeArrowheads="1"/>
          </p:cNvSpPr>
          <p:nvPr/>
        </p:nvSpPr>
        <p:spPr bwMode="auto">
          <a:xfrm>
            <a:off x="0" y="2143116"/>
            <a:ext cx="807246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C’est une  gale extensive, sèche, généralisée due à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scabei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Var.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caprae</a:t>
            </a:r>
            <a:r>
              <a:rPr kumimoji="0" lang="fr-FR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285720" y="3857628"/>
            <a:ext cx="76438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lésions débutent d’abord à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tête: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Aux lèvres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ourtour des nasaux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Oreilles…)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puis 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nvahissent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tronc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membres..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428736"/>
            <a:ext cx="2286016" cy="428628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314324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571480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714356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CAPRINS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7042" name="Rectangle 2"/>
          <p:cNvSpPr>
            <a:spLocks noChangeArrowheads="1"/>
          </p:cNvSpPr>
          <p:nvPr/>
        </p:nvSpPr>
        <p:spPr bwMode="auto">
          <a:xfrm>
            <a:off x="357158" y="2500306"/>
            <a:ext cx="7643834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Elle se manifeste par les symptômes habituels 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prurit violent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dépilations diffuses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lésions crouteuses, sèches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ne hyperkératose  importante en fin d’évolution.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142873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30914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483523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24760" y="266223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80006" y="3177152"/>
            <a:ext cx="7072330" cy="2862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affecte les régions dépourvues de laine </a:t>
            </a: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Tête surtout </a:t>
            </a: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Lèvres</a:t>
            </a:r>
            <a:endParaRPr lang="fr-FR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Pourtour des nasaux</a:t>
            </a: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Paupières et oreilles…</a:t>
            </a: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342900" marR="0" lvl="0" indent="-34290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lésions peuvent s’étendre aux membres.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29522" y="1149654"/>
            <a:ext cx="2286016" cy="428628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32618" y="1715975"/>
            <a:ext cx="785818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C’est une gale </a:t>
            </a:r>
            <a:r>
              <a:rPr lang="fr-FR" sz="24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localisée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siégeant au niveau de la tête surtout, elle est appelée </a:t>
            </a:r>
            <a:r>
              <a:rPr lang="fr-FR" sz="2400" b="1" i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noire museau</a:t>
            </a:r>
            <a:endParaRPr lang="fr-FR" sz="2400" b="1" u="sng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571480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714356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500174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2285992"/>
            <a:ext cx="707233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 le plan clinique, elle se traduit par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 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prurit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violent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lésions </a:t>
            </a:r>
            <a:r>
              <a:rPr kumimoji="0" lang="fr-FR" sz="2400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crouteuses noirâtres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adhérentes à la peau.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Ces lésions peuvent être à l’origine de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troubles fonctionnels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(difficultés à la préhension des aliments).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500042"/>
            <a:ext cx="5286412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714356"/>
            <a:ext cx="56436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LAPIN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428736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14282" y="2000240"/>
            <a:ext cx="835824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C’est une gale localisée à la tête et aux membres antérieurs due à </a:t>
            </a:r>
            <a:r>
              <a:rPr lang="fr-FR" sz="24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lang="fr-FR" sz="24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scabei</a:t>
            </a:r>
            <a:r>
              <a:rPr lang="fr-FR" sz="24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Var. </a:t>
            </a:r>
            <a:r>
              <a:rPr lang="fr-FR" sz="2400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cuniculi</a:t>
            </a:r>
            <a:r>
              <a:rPr lang="fr-FR" sz="24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314324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285720" y="3786190"/>
            <a:ext cx="778671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se manifeste par: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prurit violent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lésions crouteuses et squameuses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 l’origine parfois, de troubles fonctionnels (difficultés à la préhension des aliments).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214282" y="428604"/>
            <a:ext cx="5715040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428596" y="500042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1285860"/>
            <a:ext cx="2286016" cy="571504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3489" name="Rectangle 1"/>
          <p:cNvSpPr>
            <a:spLocks noChangeArrowheads="1"/>
          </p:cNvSpPr>
          <p:nvPr/>
        </p:nvSpPr>
        <p:spPr bwMode="auto">
          <a:xfrm>
            <a:off x="0" y="2143116"/>
            <a:ext cx="89297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C’est une gale sèche, généralisée due à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scabei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Var.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canis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atteint les animau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 tous les  âges.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314324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3490" name="Rectangle 2"/>
          <p:cNvSpPr>
            <a:spLocks noChangeArrowheads="1"/>
          </p:cNvSpPr>
          <p:nvPr/>
        </p:nvSpPr>
        <p:spPr bwMode="auto">
          <a:xfrm>
            <a:off x="0" y="3929066"/>
            <a:ext cx="878684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On distingue deux formes de gales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sarcoptiques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chez le chien: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forme adulte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                   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forme juvénile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285720" y="4357694"/>
            <a:ext cx="2643206" cy="114300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3000364" y="5000636"/>
            <a:ext cx="2857520" cy="121444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214282" y="428604"/>
            <a:ext cx="5715040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428596" y="500042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0" y="1285860"/>
            <a:ext cx="3786214" cy="642942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214282" y="2285992"/>
            <a:ext cx="857256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Forme adulte </a:t>
            </a:r>
            <a:r>
              <a:rPr lang="fr-FR" sz="2400" b="1" i="1" dirty="0" smtClean="0">
                <a:latin typeface="Arial" pitchFamily="34" charset="0"/>
                <a:cs typeface="Arial" pitchFamily="34" charset="0"/>
              </a:rPr>
              <a:t>: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-C’est la forme la plus fréquente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-Elle évolue suivant trois phases successives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214282" y="4071942"/>
            <a:ext cx="2857520" cy="150019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de début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3143240" y="4437112"/>
            <a:ext cx="2857520" cy="164307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d’état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6143636" y="4902862"/>
            <a:ext cx="2786082" cy="164307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squameuse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0" y="2071678"/>
            <a:ext cx="2857520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786478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-571568" y="1857364"/>
            <a:ext cx="9715568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1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Les lésions de la peau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 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d’abord sur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la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tête</a:t>
            </a:r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Museau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ourtour des yeux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Pointe  externe des oreilles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Puis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Ø"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</a:t>
            </a:r>
            <a:r>
              <a:rPr kumimoji="0" lang="fr-FR" sz="2400" b="1" i="1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ligne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inférieure du corps: 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Face externe des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épaules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ointe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du coude 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Pointe du jarret)</a:t>
            </a:r>
          </a:p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000760" y="785794"/>
            <a:ext cx="2857520" cy="150019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de début</a:t>
            </a:r>
            <a:endParaRPr lang="fr-FR" sz="2000" b="1" dirty="0">
              <a:solidFill>
                <a:schemeClr val="tx1"/>
              </a:solidFill>
            </a:endParaRPr>
          </a:p>
        </p:txBody>
      </p:sp>
      <p:pic>
        <p:nvPicPr>
          <p:cNvPr id="8" name="Image 7" descr="http://www2.vetagro-sup.fr/etu/dermato/images/maladies/sarco_gb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9322" y="5000636"/>
            <a:ext cx="2471462" cy="14537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1857356" y="785794"/>
            <a:ext cx="5500726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071670" y="1000108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7" name="Image 6" descr="http://www2.vetagro-sup.fr/etu/dermato/images/maladies/sarco_gb3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2000240"/>
            <a:ext cx="7329246" cy="4168436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8" name="Ellipse 7"/>
          <p:cNvSpPr/>
          <p:nvPr/>
        </p:nvSpPr>
        <p:spPr>
          <a:xfrm>
            <a:off x="3428992" y="4143380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4857752" y="4429132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6072198" y="4572008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>
            <a:off x="5000628" y="3857628"/>
            <a:ext cx="1714512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/>
          <p:cNvSpPr/>
          <p:nvPr/>
        </p:nvSpPr>
        <p:spPr>
          <a:xfrm>
            <a:off x="1285852" y="3000372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>
            <a:off x="2714612" y="2143116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>
            <a:off x="1714480" y="2428868"/>
            <a:ext cx="714380" cy="500066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1857356" y="785794"/>
            <a:ext cx="4000528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071670" y="1000108"/>
            <a:ext cx="3571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000240"/>
            <a:ext cx="2286016" cy="642942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9" name="Rectangle 3"/>
          <p:cNvSpPr>
            <a:spLocks noChangeArrowheads="1"/>
          </p:cNvSpPr>
          <p:nvPr/>
        </p:nvSpPr>
        <p:spPr bwMode="auto">
          <a:xfrm>
            <a:off x="285720" y="3000372"/>
            <a:ext cx="885828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-Ce sont des gales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sèches,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extensives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très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contagieuses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dues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à des acariens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Sarcoptidae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), du genre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scabiei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avec plusieurs variétés : var.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équi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var.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ovis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var.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canis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….-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2" name="AutoShape 2" descr="Sarcoptes scabiei : quel est ce parasite? Comment se transmet-il et quelle  pourrait être son origine? - ScienceDirec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pic>
        <p:nvPicPr>
          <p:cNvPr id="3076" name="Picture 4" descr="Sarcoptes scabiei : quel est ce parasite? Comment se transmet-il et quelle  pourrait être son origine? - ScienceDirec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448512"/>
            <a:ext cx="2888870" cy="20265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6357934" y="2427406"/>
            <a:ext cx="2714536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1100" dirty="0"/>
              <a:t>https://www.sciencedirect.com/science/article/pii/S0001407919305199</a:t>
            </a:r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786478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-785850" y="1714488"/>
            <a:ext cx="9715568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914400" marR="0" lvl="2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"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Aspects des lésions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l’examen de la peau montre</a:t>
            </a: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papules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puis</a:t>
            </a:r>
          </a:p>
          <a:p>
            <a:pPr marL="914400" marR="0" lvl="2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vésicules, 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puis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lvl="2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Le</a:t>
            </a: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2400" b="1" i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sable </a:t>
            </a:r>
            <a:r>
              <a:rPr lang="fr-FR" sz="2400" b="1" i="1" dirty="0" err="1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psorique</a:t>
            </a: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chien en se grattant, entraine la rupture des vésicules dont la sérosité se dessèche et se transforme en petits grains jaunâtres qui constituent «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sable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psorique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».</a:t>
            </a:r>
          </a:p>
          <a:p>
            <a:pPr lvl="2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 sable est surtout mis en évidence sur les bords externes des oreilles dans la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zone de Henry </a:t>
            </a:r>
          </a:p>
          <a:p>
            <a:pPr lvl="2" algn="justLow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grattage de cette zone permet de déclencher 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réflexe 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oto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podal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NB/ Au cours de l’évolution de la maladie,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le prurit est intense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6000760" y="571480"/>
            <a:ext cx="2928958" cy="1500198"/>
          </a:xfrm>
          <a:prstGeom prst="ellipse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de début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714348" y="357166"/>
            <a:ext cx="2500330" cy="1214446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Symptômes</a:t>
            </a:r>
          </a:p>
          <a:p>
            <a:pPr algn="ctr"/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et </a:t>
            </a:r>
          </a:p>
          <a:p>
            <a:pPr algn="ctr"/>
            <a:r>
              <a:rPr lang="fr-FR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lésions </a:t>
            </a:r>
            <a:endParaRPr lang="fr-FR" sz="20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1000100" y="4572008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pic>
        <p:nvPicPr>
          <p:cNvPr id="12" name="Image 11" descr="https://encrypted-tbn3.gstatic.com/images?q=tbn:ANd9GcRA7C9NXAIrHT5-PtIXvw-vYbAYP8MvKDb8Xeb7WrcxeBYRMu2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2071678"/>
            <a:ext cx="2357454" cy="29095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Image 12" descr="File:Vésicule varicelle chickenpox.jpg">
            <a:hlinkClick r:id="rId4"/>
          </p:cNvPr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2071678"/>
            <a:ext cx="2357454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ZoneTexte 17"/>
          <p:cNvSpPr txBox="1"/>
          <p:nvPr/>
        </p:nvSpPr>
        <p:spPr>
          <a:xfrm>
            <a:off x="714348" y="5500702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Papules</a:t>
            </a:r>
            <a:endParaRPr lang="fr-FR" sz="2000" b="1" dirty="0"/>
          </a:p>
        </p:txBody>
      </p:sp>
      <p:sp>
        <p:nvSpPr>
          <p:cNvPr id="19" name="ZoneTexte 18"/>
          <p:cNvSpPr txBox="1"/>
          <p:nvPr/>
        </p:nvSpPr>
        <p:spPr>
          <a:xfrm>
            <a:off x="3929058" y="5715016"/>
            <a:ext cx="130837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Vésicules</a:t>
            </a:r>
            <a:endParaRPr lang="fr-FR" sz="2000" b="1" dirty="0"/>
          </a:p>
        </p:txBody>
      </p:sp>
      <p:pic>
        <p:nvPicPr>
          <p:cNvPr id="23" name="Image 22" descr="https://encrypted-tbn1.gstatic.com/images?q=tbn:ANd9GcSbStyQ_BNvrac6BVstTrE18q90Xw5TTzyOnmWAWyS-lZIAeMxaag">
            <a:hlinkClick r:id="rId6"/>
          </p:cNvPr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286512" y="2214554"/>
            <a:ext cx="2428892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ZoneTexte 23"/>
          <p:cNvSpPr txBox="1"/>
          <p:nvPr/>
        </p:nvSpPr>
        <p:spPr>
          <a:xfrm>
            <a:off x="6572264" y="5715016"/>
            <a:ext cx="22447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b="1" dirty="0" smtClean="0"/>
              <a:t>Sable </a:t>
            </a:r>
            <a:r>
              <a:rPr lang="fr-FR" sz="2000" b="1" dirty="0" err="1" smtClean="0"/>
              <a:t>conchinien</a:t>
            </a:r>
            <a:endParaRPr lang="fr-FR" sz="2000" b="1" dirty="0"/>
          </a:p>
        </p:txBody>
      </p:sp>
      <p:sp>
        <p:nvSpPr>
          <p:cNvPr id="14" name="Rectangle 13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5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786478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5965090" y="547349"/>
            <a:ext cx="2857520" cy="1643074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d’état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1137" name="Rectangle 1"/>
          <p:cNvSpPr>
            <a:spLocks noChangeArrowheads="1"/>
          </p:cNvSpPr>
          <p:nvPr/>
        </p:nvSpPr>
        <p:spPr bwMode="auto">
          <a:xfrm>
            <a:off x="-40012" y="2276872"/>
            <a:ext cx="771527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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se traduit par des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plages dépilées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 lesquelles apparaissent des lésions de grattage (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croutes, squames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,…), le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prurit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est toujours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intense.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 8" descr="http://www.fregis.com/ckfinder/userfiles/images/Fiches%20Info%20Sante/Dermato/Gale%20Sarcoptique/galesarcoptique2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50265" y="3717032"/>
            <a:ext cx="3513002" cy="3069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786478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6143636" y="857232"/>
            <a:ext cx="2786082" cy="1643074"/>
          </a:xfrm>
          <a:prstGeom prst="ellipse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Phase squameuse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3185" name="Rectangle 1"/>
          <p:cNvSpPr>
            <a:spLocks noChangeArrowheads="1"/>
          </p:cNvSpPr>
          <p:nvPr/>
        </p:nvSpPr>
        <p:spPr bwMode="auto">
          <a:xfrm>
            <a:off x="0" y="2928934"/>
            <a:ext cx="87868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1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"/>
              <a:tabLst/>
            </a:pP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phase de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généralisation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caractérisée par une peau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érythémateuse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suintante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plissée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couverte de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 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de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squames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abondantes</a:t>
            </a:r>
            <a:r>
              <a:rPr kumimoji="0" lang="fr-FR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kumimoji="0" lang="fr-FR" sz="18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786478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57216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DU CHIEN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357158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14282" y="2071678"/>
            <a:ext cx="2857520" cy="857256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1" name="Rectangle 10"/>
          <p:cNvSpPr/>
          <p:nvPr/>
        </p:nvSpPr>
        <p:spPr>
          <a:xfrm>
            <a:off x="500034" y="2285992"/>
            <a:ext cx="235513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Forme juvénile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4209" name="Rectangle 1"/>
          <p:cNvSpPr>
            <a:spLocks noChangeArrowheads="1"/>
          </p:cNvSpPr>
          <p:nvPr/>
        </p:nvSpPr>
        <p:spPr bwMode="auto">
          <a:xfrm>
            <a:off x="500034" y="3286124"/>
            <a:ext cx="6643702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Cette forme atteint les jeunes chiots.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Elle se caractérise par: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L’absence de dépilation,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prurit faible voire parfois inexistant,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érythème diffus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squamosis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(production importante de squames)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dorso-lombaire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abondant.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169277"/>
            <a:ext cx="4000528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38768" y="404664"/>
            <a:ext cx="3571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07504" y="1169409"/>
            <a:ext cx="2286016" cy="642942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5233" name="Rectangle 1"/>
          <p:cNvSpPr>
            <a:spLocks noChangeArrowheads="1"/>
          </p:cNvSpPr>
          <p:nvPr/>
        </p:nvSpPr>
        <p:spPr bwMode="auto">
          <a:xfrm>
            <a:off x="107504" y="1886619"/>
            <a:ext cx="8715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 sont des gales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humides, extensives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généralisées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dues aux parasites du genre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communis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Gale psoroptique - Gale de la crinière - Gale des crins cheval - ESCCAP  Franc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184" y="3086841"/>
            <a:ext cx="2763672" cy="3413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3710668" y="600212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400" dirty="0"/>
              <a:t>https://www.esccap.fr/parasites-peau-cheval/gale-psoroptique-criniere-queue-cheval.html</a:t>
            </a:r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169277"/>
            <a:ext cx="4000528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38768" y="404664"/>
            <a:ext cx="3571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LA GALE OV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3398" y="1076652"/>
            <a:ext cx="5870889" cy="43975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339752" y="5494601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400" dirty="0"/>
              <a:t>https://lot.chambre-agriculture.fr/productions-techniques/elevage/sante-animale/</a:t>
            </a: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87910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285720" y="357166"/>
            <a:ext cx="5572164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500034" y="500042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1071546"/>
            <a:ext cx="2500298" cy="571504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97281" name="Rectangle 1"/>
          <p:cNvSpPr>
            <a:spLocks noChangeArrowheads="1"/>
          </p:cNvSpPr>
          <p:nvPr/>
        </p:nvSpPr>
        <p:spPr bwMode="auto">
          <a:xfrm>
            <a:off x="190698" y="1656179"/>
            <a:ext cx="87017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C’est une gale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humide, localisée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aux régions du corps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couvertes de laine , due à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communis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var.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ovis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4280" y="285692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7282" name="Rectangle 2"/>
          <p:cNvSpPr>
            <a:spLocks noChangeArrowheads="1"/>
          </p:cNvSpPr>
          <p:nvPr/>
        </p:nvSpPr>
        <p:spPr bwMode="auto">
          <a:xfrm>
            <a:off x="34280" y="3356992"/>
            <a:ext cx="8786842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lésions débutent sur la ligne supérieure  du corps :</a:t>
            </a:r>
          </a:p>
          <a:p>
            <a:pPr marL="342900" marR="0" lvl="0" indent="-3429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Garrot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342900" marR="0" lvl="0" indent="-3429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Dos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puis gagnent</a:t>
            </a:r>
          </a:p>
          <a:p>
            <a:pPr marL="342900" marR="0" lvl="0" indent="-3429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flancs,</a:t>
            </a:r>
          </a:p>
          <a:p>
            <a:pPr marL="342900" marR="0" lvl="0" indent="-3429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côtes </a:t>
            </a:r>
          </a:p>
          <a:p>
            <a:pPr marL="342900" marR="0" lvl="0" indent="-34290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croupe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-75546" y="86233"/>
            <a:ext cx="4000528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38768" y="404664"/>
            <a:ext cx="35719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LA GALE OVIN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113817"/>
            <a:ext cx="6624736" cy="49621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1785934" y="6099954"/>
            <a:ext cx="45720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fr-FR" sz="1400" dirty="0"/>
              <a:t>https://lot.chambre-agriculture.fr/productions-techniques/elevage/sante-animale/</a:t>
            </a: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935160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57158" y="1916832"/>
            <a:ext cx="828680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Un prurit intense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 : Les moutons se grattent , se frottent à tous les objets 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Chute de laine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 : Sous l’effet du prurit, la laine s’arrache facilement</a:t>
            </a:r>
            <a:r>
              <a:rPr lang="fr-FR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lvl="0" algn="justLow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090545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-71470" y="338554"/>
            <a:ext cx="5572164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428604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EQUINS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2714620"/>
            <a:ext cx="3786214" cy="571504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3969" name="Rectangle 1"/>
          <p:cNvSpPr>
            <a:spLocks noChangeArrowheads="1"/>
          </p:cNvSpPr>
          <p:nvPr/>
        </p:nvSpPr>
        <p:spPr bwMode="auto">
          <a:xfrm>
            <a:off x="0" y="3714752"/>
            <a:ext cx="985844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se manifeste par des lésions localisées habituellement sur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tête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régions supérieures du tronc, qui sont: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L’encolure,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garrot,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épaules.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1857364"/>
            <a:ext cx="878684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Low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C’est une gale </a:t>
            </a:r>
            <a:r>
              <a:rPr lang="fr-FR" sz="24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sèche</a:t>
            </a: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2400" b="1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généralisée</a:t>
            </a: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due à 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lang="fr-FR" sz="2400" b="1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scabiei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var., </a:t>
            </a:r>
            <a:r>
              <a:rPr lang="fr-FR" sz="2400" b="1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equi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0" y="1142984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2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090545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-71470" y="338554"/>
            <a:ext cx="5572164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528641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07504" y="1772816"/>
            <a:ext cx="8928992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Lésion de la peau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-Petites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papules jaunâtres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      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vésicules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renfermant un liquide séreux.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-Formation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 squameuses jaunâtres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grasses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qui abritent des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-Enfin peau devient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épaisse, œdémateuse et plissée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lang="fr-FR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NB: non traitée, la maladie gagne toutes les régions du corps couvertes de laine. 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Flèche droite 1"/>
          <p:cNvSpPr/>
          <p:nvPr/>
        </p:nvSpPr>
        <p:spPr>
          <a:xfrm>
            <a:off x="4211960" y="2097076"/>
            <a:ext cx="978408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00207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7166"/>
            <a:ext cx="5857884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2571744"/>
            <a:ext cx="102156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C’est une gale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humide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extensive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due à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communis</a:t>
            </a:r>
            <a:endParaRPr kumimoji="0" lang="fr-FR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var.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ovis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Cette gale est actuellement répandue dans les grands élevages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de type intensif.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142984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4282" y="4786322"/>
            <a:ext cx="812966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i="1" dirty="0" smtClean="0">
                <a:cs typeface="Arial" pitchFamily="34" charset="0"/>
              </a:rPr>
              <a:t>NB/ </a:t>
            </a:r>
            <a:r>
              <a:rPr lang="fr-FR" sz="2400" b="1" i="1" dirty="0" err="1" smtClean="0">
                <a:cs typeface="Arial" pitchFamily="34" charset="0"/>
              </a:rPr>
              <a:t>P.communis</a:t>
            </a:r>
            <a:r>
              <a:rPr lang="fr-FR" sz="2400" b="1" i="1" dirty="0" smtClean="0">
                <a:cs typeface="Arial" pitchFamily="34" charset="0"/>
              </a:rPr>
              <a:t>, </a:t>
            </a:r>
            <a:r>
              <a:rPr lang="fr-FR" sz="2400" b="1" i="1" dirty="0" err="1" smtClean="0">
                <a:cs typeface="Arial" pitchFamily="34" charset="0"/>
              </a:rPr>
              <a:t>var.ovis</a:t>
            </a:r>
            <a:r>
              <a:rPr lang="fr-FR" sz="2400" b="1" i="1" dirty="0" smtClean="0">
                <a:cs typeface="Arial" pitchFamily="34" charset="0"/>
              </a:rPr>
              <a:t>, </a:t>
            </a:r>
            <a:r>
              <a:rPr lang="fr-FR" sz="2400" b="1" dirty="0" smtClean="0">
                <a:cs typeface="Arial" pitchFamily="34" charset="0"/>
              </a:rPr>
              <a:t>touche les ovins et les bovins</a:t>
            </a:r>
            <a:endParaRPr lang="fr-FR" sz="2400" b="1" dirty="0"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07154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7166"/>
            <a:ext cx="5857884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2029888"/>
            <a:ext cx="8715436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elles débutent sur la ligne supérieure  du corps surtout :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endParaRPr lang="fr-FR" sz="2400" dirty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Encolure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G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arrot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lang="fr-FR" sz="2400" b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arrière et à la base de la queue</a:t>
            </a:r>
          </a:p>
          <a:p>
            <a:pPr marR="0" lvl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Croupe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lésions peuvent s’étendre sur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tout le corps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mais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i="0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membres ne sont pas atteints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07154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7166"/>
            <a:ext cx="5857884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214282" y="1643050"/>
            <a:ext cx="871543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Cliniquement, elle se traduit par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prurit violent</a:t>
            </a: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 larges plages dépilées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couvertes de 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 humides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jaunâtres sous lesquelles se trouvent les parasites.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peau s’épaissit et se plisse</a:t>
            </a: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AutoShape 2" descr="Il s'agissait de gale sur un bovins.... Pathologie très fréquemment  rencontrée dont voici les symptômes : Les animaux atteints de gale  présentent des... | By Cabinets Vétérinaires du Coeur d'Orne: Mortrée et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4" name="AutoShape 4" descr="Il s'agissait de gale sur un bovins.... Pathologie très fréquemment  rencontrée dont voici les symptômes : Les animaux atteints de gale  présentent des... | By Cabinets Vétérinaires du Coeur d'Orne: Mortrée et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5" name="AutoShape 6" descr="Il s'agissait de gale sur un bovins.... Pathologie très fréquemment  rencontrée dont voici les symptômes : Les animaux atteints de gale  présentent des... | By Cabinets Vétérinaires du Coeur d'Orne: Mortrée et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r-FR"/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7166"/>
            <a:ext cx="5857884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 </a:t>
            </a:r>
            <a:r>
              <a:rPr lang="fr-FR" sz="24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2143108" y="1142984"/>
            <a:ext cx="39850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Schéma de la localisation des parasites</a:t>
            </a:r>
            <a:endParaRPr lang="fr-FR" dirty="0"/>
          </a:p>
        </p:txBody>
      </p:sp>
      <p:pic>
        <p:nvPicPr>
          <p:cNvPr id="6" name="Image 5" descr="http://common.chezmonveto.com/medias/public/img/Fiches_conseil/Bovins/Vetel_gales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512316"/>
            <a:ext cx="8001056" cy="4905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428596" y="428604"/>
            <a:ext cx="6215106" cy="857256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857224" y="642918"/>
            <a:ext cx="571504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DES BOVINS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Image 7" descr="https://encrypted-tbn1.gstatic.com/images?q=tbn:ANd9GcSgFKC5mD54y9IO_KiMR_KAgfhG2qUTV_k6O0flzeTz00-D_iko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2238" y="1700808"/>
            <a:ext cx="7272808" cy="4486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57158" y="2714620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285728"/>
            <a:ext cx="6000760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PSOROPTIQUES  DES EQUIDES</a:t>
            </a:r>
            <a:endParaRPr lang="fr-FR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285720" y="1000108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357158" y="1428736"/>
            <a:ext cx="792958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 est humide et extensive, et débute sur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ligne supérieure du corps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atteint surtout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régions à crins (toupet, crinière et bas de la queue….).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présente un tableau clinique similaire à celui de la gale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bovine.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" name="Picture 2" descr="http://www.haras-nationaux.fr/typo3temp/pics/67d2b47b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4143380"/>
            <a:ext cx="3300930" cy="2297449"/>
          </a:xfrm>
          <a:prstGeom prst="rect">
            <a:avLst/>
          </a:prstGeom>
          <a:noFill/>
        </p:spPr>
      </p:pic>
      <p:pic>
        <p:nvPicPr>
          <p:cNvPr id="12" name="Picture 2" descr="http://www.haras-nationaux.fr/typo3temp/pics/67d2b47b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4071942"/>
            <a:ext cx="3300930" cy="2297449"/>
          </a:xfrm>
          <a:prstGeom prst="rect">
            <a:avLst/>
          </a:prstGeom>
          <a:noFill/>
        </p:spPr>
      </p:pic>
      <p:sp>
        <p:nvSpPr>
          <p:cNvPr id="16" name="Ellipse 15"/>
          <p:cNvSpPr/>
          <p:nvPr/>
        </p:nvSpPr>
        <p:spPr>
          <a:xfrm flipH="1">
            <a:off x="1285852" y="4429132"/>
            <a:ext cx="214314" cy="2857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7" name="Ellipse 16"/>
          <p:cNvSpPr/>
          <p:nvPr/>
        </p:nvSpPr>
        <p:spPr>
          <a:xfrm flipH="1">
            <a:off x="2285984" y="4572008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/>
          <p:cNvSpPr/>
          <p:nvPr/>
        </p:nvSpPr>
        <p:spPr>
          <a:xfrm flipH="1">
            <a:off x="1428728" y="4214818"/>
            <a:ext cx="214314" cy="2857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/>
          <p:cNvSpPr/>
          <p:nvPr/>
        </p:nvSpPr>
        <p:spPr>
          <a:xfrm flipH="1">
            <a:off x="1857356" y="4714884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/>
          <p:cNvSpPr/>
          <p:nvPr/>
        </p:nvSpPr>
        <p:spPr>
          <a:xfrm rot="1581746" flipH="1">
            <a:off x="7143768" y="4572008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/>
          <p:cNvSpPr/>
          <p:nvPr/>
        </p:nvSpPr>
        <p:spPr>
          <a:xfrm rot="18732052" flipH="1">
            <a:off x="5072066" y="4286256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/>
          <p:cNvSpPr/>
          <p:nvPr/>
        </p:nvSpPr>
        <p:spPr>
          <a:xfrm rot="1025469" flipH="1">
            <a:off x="5715008" y="4357694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3" name="Ellipse 22"/>
          <p:cNvSpPr/>
          <p:nvPr/>
        </p:nvSpPr>
        <p:spPr>
          <a:xfrm rot="4128569" flipH="1">
            <a:off x="7572396" y="5643578"/>
            <a:ext cx="428628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429388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EVOLUTION DES GALES EXTENSIVES GENERALISEES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500034" y="2500306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ans les gales 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psoroptiques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et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sarcoptiques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, </a:t>
            </a:r>
            <a:r>
              <a:rPr lang="fr-FR" sz="2400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qu’elles sont les c</a:t>
            </a:r>
            <a:r>
              <a:rPr kumimoji="0" lang="fr-FR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omplications </a:t>
            </a:r>
            <a:r>
              <a:rPr kumimoji="0" lang="fr-FR" sz="2400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possibles ???</a:t>
            </a:r>
            <a:endParaRPr kumimoji="0" lang="fr-FR" sz="240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5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429388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b="1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EVOLUTION DES GALES EXTENSIVES GENERALISEES</a:t>
            </a:r>
            <a:r>
              <a:rPr lang="fr-FR" dirty="0" smtClean="0">
                <a:solidFill>
                  <a:schemeClr val="tx1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 </a:t>
            </a:r>
            <a:endParaRPr lang="fr-FR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357158" y="1500174"/>
            <a:ext cx="8001056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ans les gales 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psoroptiques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et </a:t>
            </a:r>
            <a:r>
              <a:rPr kumimoji="0" lang="fr-FR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sarcoptiques</a:t>
            </a:r>
            <a:r>
              <a:rPr kumimoji="0" lang="fr-FR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, les complications sont</a:t>
            </a:r>
            <a:r>
              <a:rPr kumimoji="0" lang="fr-FR" sz="24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possibles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Surinfections bactériennes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Glomérulonéphrite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Hépatites dégénératives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Ces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complications </a:t>
            </a:r>
            <a:r>
              <a:rPr kumimoji="0" lang="fr-FR" sz="2400" b="1" i="0" u="none" strike="noStrike" cap="none" normalizeH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peuvent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conduire quelquefois l’animal vers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mort. </a:t>
            </a:r>
          </a:p>
        </p:txBody>
      </p:sp>
      <p:sp>
        <p:nvSpPr>
          <p:cNvPr id="5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14282" y="571480"/>
            <a:ext cx="6429388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EVOLUTION DES GALES EXTENSIVES GENERALISEES </a:t>
            </a:r>
            <a:endParaRPr lang="fr-F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à coins arrondis 4"/>
          <p:cNvSpPr/>
          <p:nvPr/>
        </p:nvSpPr>
        <p:spPr>
          <a:xfrm>
            <a:off x="2714612" y="2786058"/>
            <a:ext cx="3143272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Sortie au soleil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071802" y="3643314"/>
            <a:ext cx="2500330" cy="642942"/>
          </a:xfrm>
          <a:prstGeom prst="round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Tonte des ovins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7" name="Flèche vers le bas 6"/>
          <p:cNvSpPr/>
          <p:nvPr/>
        </p:nvSpPr>
        <p:spPr>
          <a:xfrm>
            <a:off x="4143372" y="4357694"/>
            <a:ext cx="285752" cy="64294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Rectangle à coins arrondis 7"/>
          <p:cNvSpPr/>
          <p:nvPr/>
        </p:nvSpPr>
        <p:spPr>
          <a:xfrm>
            <a:off x="2714612" y="5072074"/>
            <a:ext cx="3286148" cy="64294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Guérison clinique ???? 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643174" y="1785926"/>
            <a:ext cx="3286148" cy="642942"/>
          </a:xfrm>
          <a:prstGeom prst="roundRect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Animaux non traités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857224" y="500042"/>
            <a:ext cx="5786478" cy="100013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142976" y="785794"/>
            <a:ext cx="550072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EQUINS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http://www.haras-nationaux.fr/typo3temp/pics/67d2b47b0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143116"/>
            <a:ext cx="6072230" cy="4226275"/>
          </a:xfrm>
          <a:prstGeom prst="rect">
            <a:avLst/>
          </a:prstGeom>
          <a:noFill/>
        </p:spPr>
      </p:pic>
      <p:sp>
        <p:nvSpPr>
          <p:cNvPr id="11" name="Ellipse 10"/>
          <p:cNvSpPr/>
          <p:nvPr/>
        </p:nvSpPr>
        <p:spPr>
          <a:xfrm>
            <a:off x="2428860" y="2857496"/>
            <a:ext cx="500066" cy="2857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Ellipse 11"/>
          <p:cNvSpPr/>
          <p:nvPr/>
        </p:nvSpPr>
        <p:spPr>
          <a:xfrm>
            <a:off x="3571868" y="3071810"/>
            <a:ext cx="500066" cy="214314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/>
          <p:cNvSpPr/>
          <p:nvPr/>
        </p:nvSpPr>
        <p:spPr>
          <a:xfrm>
            <a:off x="2928926" y="3643314"/>
            <a:ext cx="500066" cy="2857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/>
          <p:cNvSpPr/>
          <p:nvPr/>
        </p:nvSpPr>
        <p:spPr>
          <a:xfrm rot="19474196">
            <a:off x="1751006" y="2975986"/>
            <a:ext cx="500066" cy="285752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214282" y="500042"/>
            <a:ext cx="6572296" cy="571504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ea typeface="Calibri" pitchFamily="34" charset="0"/>
                <a:cs typeface="Arial" pitchFamily="34" charset="0"/>
              </a:rPr>
              <a:t>EVOLUTION DES GALES EXTENSIVES GENERALISEES </a:t>
            </a:r>
            <a:endParaRPr lang="fr-FR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214282" y="1571612"/>
            <a:ext cx="800105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16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Les  animaux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non traités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restent toujours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porteurs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parasites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Il est important 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lors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du traitement , à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atteindre le point de refuge des acariens.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Oreilles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Base des cornes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Fosses orbitaires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Espaces inter digités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…)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14282" y="2000240"/>
            <a:ext cx="714380" cy="428628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357166"/>
            <a:ext cx="4000496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378621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CHORIOPTIQUES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14282" y="1142984"/>
            <a:ext cx="2286016" cy="571504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57158" y="1785926"/>
            <a:ext cx="842968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Ce sont généralement des gales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localisées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aux </a:t>
            </a:r>
            <a:r>
              <a:rPr lang="fr-FR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membres 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et </a:t>
            </a:r>
            <a:r>
              <a:rPr lang="fr-FR" sz="2400" b="1" i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au train postérieur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des animaux,  dues aux acariens du </a:t>
            </a:r>
            <a:r>
              <a:rPr lang="fr-FR" sz="2400" b="1" u="sng" dirty="0" smtClean="0">
                <a:latin typeface="Arial" pitchFamily="34" charset="0"/>
                <a:cs typeface="Arial" pitchFamily="34" charset="0"/>
              </a:rPr>
              <a:t>genre </a:t>
            </a:r>
            <a:r>
              <a:rPr lang="fr-FR" sz="2400" b="1" u="sng" dirty="0" err="1" smtClean="0">
                <a:latin typeface="Arial" pitchFamily="34" charset="0"/>
                <a:cs typeface="Arial" pitchFamily="34" charset="0"/>
              </a:rPr>
              <a:t>Chorioptes</a:t>
            </a:r>
            <a:endParaRPr lang="fr-FR" sz="2400" b="1" u="sng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Image 7" descr="http://common.chezmonveto.com/medias/public/img/Fiches_conseil/Bovins/Vetel_gales1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3071810"/>
            <a:ext cx="6429420" cy="3500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42873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7786710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800105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CHORIOPTIQUES DES BOVINS ET EQUIDES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285720" y="2143116"/>
            <a:ext cx="842968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elle débute </a:t>
            </a:r>
            <a:r>
              <a:rPr lang="fr-FR" sz="2400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d’abord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aux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paturons des membres postérieurs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lang="fr-FR" sz="2400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puis 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elle gagne la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croupe.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fr-FR" sz="24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Sur le plan clinique, elle se manifeste par 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-Un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prurit discret 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s’observant surtout après un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effort.</a:t>
            </a:r>
            <a:endParaRPr lang="fr-F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-La formation de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squames abondantes, sèches, grisâtres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-Une chute de poils.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285860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5572164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564360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CHORIOPTIQUES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 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357158" y="2357430"/>
            <a:ext cx="7929586" cy="42473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est très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rare.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est localisée au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paturons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Cliniquement, elle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se manifeste par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U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 prurit intense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Formation d’un 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manchon croûteux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autour du paturon.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1200" dirty="0" smtClean="0"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35729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0" y="428604"/>
            <a:ext cx="5572164" cy="785818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CHORIOPTIQUES  CAPRINS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85720" y="2428868"/>
            <a:ext cx="792961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Elle est due à </a:t>
            </a:r>
            <a:r>
              <a:rPr lang="fr-FR" sz="2400" b="1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Chorioptes</a:t>
            </a:r>
            <a:r>
              <a:rPr lang="fr-FR" sz="2400" b="1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fr-FR" sz="2400" b="1" i="1" dirty="0" err="1" smtClean="0">
                <a:latin typeface="Arial" pitchFamily="34" charset="0"/>
                <a:ea typeface="Calibri" pitchFamily="34" charset="0"/>
                <a:cs typeface="Arial" pitchFamily="34" charset="0"/>
              </a:rPr>
              <a:t>bovis</a:t>
            </a: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Elle est </a:t>
            </a:r>
            <a:r>
              <a:rPr lang="fr-FR" sz="2400" u="sng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très rare.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elle est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extensive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endParaRPr lang="fr-FR" sz="2400" b="1" dirty="0" smtClean="0">
              <a:solidFill>
                <a:srgbClr val="FF0000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Elle  se manifeste cliniquement par: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Un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prurit violent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Une dépilation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Formation de </a:t>
            </a:r>
            <a:r>
              <a:rPr lang="fr-FR" sz="2400" b="1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croûtes épaisses grisâtres.</a:t>
            </a:r>
            <a:endParaRPr lang="fr-FR" sz="24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1142984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4282" y="1857364"/>
            <a:ext cx="84296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Les </a:t>
            </a:r>
            <a:r>
              <a:rPr lang="fr-F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otacarioses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, appelées aussi </a:t>
            </a:r>
            <a:r>
              <a:rPr lang="fr-FR" sz="2400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otocariases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, sont des gales des oreilles dues à des acariens  de la famille des </a:t>
            </a:r>
            <a:r>
              <a:rPr lang="fr-FR" sz="2400" u="sng" dirty="0" err="1" smtClean="0">
                <a:latin typeface="Arial" pitchFamily="34" charset="0"/>
                <a:cs typeface="Arial" pitchFamily="34" charset="0"/>
              </a:rPr>
              <a:t>épidermoptidés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; les acariens vivent dans le </a:t>
            </a: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conduit auditif externe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et se nourrissent de débris épidermiques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1000100" y="4286256"/>
            <a:ext cx="2571768" cy="857256"/>
          </a:xfrm>
          <a:prstGeom prst="round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Gale otodectique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4572000" y="4286256"/>
            <a:ext cx="2571768" cy="857256"/>
          </a:xfrm>
          <a:prstGeom prst="roundRect">
            <a:avLst/>
          </a:prstGeom>
          <a:solidFill>
            <a:schemeClr val="bg2">
              <a:lumMod val="9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Gale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psoroptique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3143240" y="3500438"/>
            <a:ext cx="1714512" cy="78581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Il existe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785786" y="5286388"/>
            <a:ext cx="2928958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Otodectes</a:t>
            </a:r>
            <a:r>
              <a:rPr lang="fr-FR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cynotis</a:t>
            </a:r>
            <a:endParaRPr lang="fr-FR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4572000" y="5286388"/>
            <a:ext cx="2928958" cy="57150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Psoroptes</a:t>
            </a:r>
            <a:r>
              <a:rPr lang="fr-FR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cuniculi</a:t>
            </a:r>
            <a:endParaRPr lang="fr-FR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642910" y="6000768"/>
            <a:ext cx="3357586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Rectangle à coins arrondis 18"/>
          <p:cNvSpPr/>
          <p:nvPr/>
        </p:nvSpPr>
        <p:spPr>
          <a:xfrm>
            <a:off x="4572000" y="6000768"/>
            <a:ext cx="3357586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psoroptique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des carnivores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ZoneTexte 19"/>
          <p:cNvSpPr txBox="1"/>
          <p:nvPr/>
        </p:nvSpPr>
        <p:spPr>
          <a:xfrm>
            <a:off x="571472" y="2143116"/>
            <a:ext cx="8209299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Agent causal: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Otodectes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cynotis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(350µà 550µ)</a:t>
            </a: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Atteint les chats surtout (chatons), passe chez les chiens</a:t>
            </a:r>
          </a:p>
          <a:p>
            <a:endParaRPr lang="fr-FR" i="1" dirty="0"/>
          </a:p>
        </p:txBody>
      </p:sp>
      <p:sp>
        <p:nvSpPr>
          <p:cNvPr id="21" name="Ellipse 20"/>
          <p:cNvSpPr/>
          <p:nvPr/>
        </p:nvSpPr>
        <p:spPr>
          <a:xfrm>
            <a:off x="5072066" y="4643446"/>
            <a:ext cx="1500198" cy="714380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Chien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571472" y="3643314"/>
            <a:ext cx="1500198" cy="71438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Chat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3" name="Flèche droite 22"/>
          <p:cNvSpPr/>
          <p:nvPr/>
        </p:nvSpPr>
        <p:spPr>
          <a:xfrm>
            <a:off x="2500298" y="3857628"/>
            <a:ext cx="2214578" cy="35719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4" name="Ellipse 23"/>
          <p:cNvSpPr/>
          <p:nvPr/>
        </p:nvSpPr>
        <p:spPr>
          <a:xfrm>
            <a:off x="4857752" y="3643314"/>
            <a:ext cx="1500198" cy="71438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Chat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642910" y="4714884"/>
            <a:ext cx="1500198" cy="714380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Chat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26" name="Flèche droite 25"/>
          <p:cNvSpPr/>
          <p:nvPr/>
        </p:nvSpPr>
        <p:spPr>
          <a:xfrm>
            <a:off x="2500298" y="4857760"/>
            <a:ext cx="2214578" cy="35719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7" name="Flèche droite 26"/>
          <p:cNvSpPr/>
          <p:nvPr/>
        </p:nvSpPr>
        <p:spPr>
          <a:xfrm rot="10800000">
            <a:off x="2500298" y="5143512"/>
            <a:ext cx="2214578" cy="35719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9" name="Ellipse 28"/>
          <p:cNvSpPr/>
          <p:nvPr/>
        </p:nvSpPr>
        <p:spPr>
          <a:xfrm>
            <a:off x="642910" y="5929330"/>
            <a:ext cx="1500198" cy="714380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Chien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072066" y="5857892"/>
            <a:ext cx="1500198" cy="714380"/>
          </a:xfrm>
          <a:prstGeom prst="ellipse">
            <a:avLst/>
          </a:prstGeom>
          <a:solidFill>
            <a:srgbClr val="FFC000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b="1" dirty="0" smtClean="0">
                <a:solidFill>
                  <a:schemeClr val="tx1"/>
                </a:solidFill>
              </a:rPr>
              <a:t>Chien</a:t>
            </a:r>
            <a:endParaRPr lang="fr-FR" b="1" dirty="0">
              <a:solidFill>
                <a:schemeClr val="tx1"/>
              </a:solidFill>
            </a:endParaRPr>
          </a:p>
        </p:txBody>
      </p:sp>
      <p:sp>
        <p:nvSpPr>
          <p:cNvPr id="31" name="Flèche droite 30"/>
          <p:cNvSpPr/>
          <p:nvPr/>
        </p:nvSpPr>
        <p:spPr>
          <a:xfrm rot="10800000">
            <a:off x="2571736" y="6286520"/>
            <a:ext cx="2214578" cy="35719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Flèche droite 31"/>
          <p:cNvSpPr/>
          <p:nvPr/>
        </p:nvSpPr>
        <p:spPr>
          <a:xfrm>
            <a:off x="2643174" y="5929330"/>
            <a:ext cx="2214578" cy="357190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4" name="Rectangle à coins arrondis 33"/>
          <p:cNvSpPr/>
          <p:nvPr/>
        </p:nvSpPr>
        <p:spPr>
          <a:xfrm>
            <a:off x="2285984" y="3143248"/>
            <a:ext cx="2357454" cy="500066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Contagion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des carnivores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1643042" y="2857496"/>
            <a:ext cx="5314275" cy="646331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fr-FR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Otacariose chez le chat</a:t>
            </a:r>
            <a:endParaRPr lang="fr-FR" sz="36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0" y="428604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857232"/>
            <a:ext cx="3214710" cy="500066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symptômes cliniques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Ellipse 7"/>
          <p:cNvSpPr/>
          <p:nvPr/>
        </p:nvSpPr>
        <p:spPr>
          <a:xfrm>
            <a:off x="285720" y="1500174"/>
            <a:ext cx="3500462" cy="500066"/>
          </a:xfrm>
          <a:prstGeom prst="ellipse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Forme silencieuse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5357818" y="1071546"/>
            <a:ext cx="3357586" cy="571504"/>
          </a:xfrm>
          <a:prstGeom prst="ellipse">
            <a:avLst/>
          </a:prstGeom>
          <a:solidFill>
            <a:srgbClr val="FF33CC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Forme nerveuse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7" name="ZoneTexte 16"/>
          <p:cNvSpPr txBox="1"/>
          <p:nvPr/>
        </p:nvSpPr>
        <p:spPr>
          <a:xfrm>
            <a:off x="214283" y="2071678"/>
            <a:ext cx="4429156" cy="4708981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Port anormal des oreilles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1 u 2 conques auriculaires portées 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basses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Prurit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 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augmente avec la chaleur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d’où inappétence, nausées, amaigrissement, ptyalisme 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Reflexe </a:t>
            </a:r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audito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podal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de pédalage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peut être provoqué : reflexe d’appui)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Hypersécrétion du cérumen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cérumen abondant et sec, inodore)</a:t>
            </a:r>
          </a:p>
          <a:p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     La plus fréquente</a:t>
            </a:r>
            <a:endParaRPr lang="fr-FR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ZoneTexte 21"/>
          <p:cNvSpPr txBox="1"/>
          <p:nvPr/>
        </p:nvSpPr>
        <p:spPr>
          <a:xfrm>
            <a:off x="4857752" y="1714488"/>
            <a:ext cx="4071966" cy="5201424"/>
          </a:xfrm>
          <a:prstGeom prst="rect">
            <a:avLst/>
          </a:prstGeom>
          <a:noFill/>
          <a:ln w="38100"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Les signes de la forme silencieuse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Crises convulsives, accès d’</a:t>
            </a:r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agréssivité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, crises d’angoisse et mydriase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les crises peuvent se répéter plusieurs fois)</a:t>
            </a:r>
          </a:p>
          <a:p>
            <a:r>
              <a:rPr lang="fr-FR" dirty="0" smtClean="0">
                <a:latin typeface="Arial" pitchFamily="34" charset="0"/>
                <a:cs typeface="Arial" pitchFamily="34" charset="0"/>
              </a:rPr>
              <a:t>(excitation des nerfs V et X)</a:t>
            </a: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fr-FR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Forme des animaux nerveux </a:t>
            </a:r>
            <a:endParaRPr lang="fr-FR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Jeunes chiots,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Certaines races (siamois) </a:t>
            </a:r>
          </a:p>
          <a:p>
            <a:pPr>
              <a:buFont typeface="Wingdings" pitchFamily="2" charset="2"/>
              <a:buChar char="§"/>
            </a:pPr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Lors de chaleur et d’activité</a:t>
            </a:r>
          </a:p>
          <a:p>
            <a:endParaRPr lang="fr-FR" dirty="0" smtClean="0"/>
          </a:p>
        </p:txBody>
      </p:sp>
      <p:sp>
        <p:nvSpPr>
          <p:cNvPr id="11" name="ZoneTexte 10"/>
          <p:cNvSpPr txBox="1"/>
          <p:nvPr/>
        </p:nvSpPr>
        <p:spPr>
          <a:xfrm>
            <a:off x="6429388" y="2071678"/>
            <a:ext cx="9286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/>
              <a:t>+</a:t>
            </a:r>
            <a:endParaRPr lang="fr-FR" sz="2400" dirty="0"/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714488"/>
            <a:ext cx="850112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Complications possibles, suite au grattage</a:t>
            </a:r>
          </a:p>
          <a:p>
            <a:endParaRPr lang="fr-F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Plaies en région rétro-auriculaire, ou à quelques distance de l’oreille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Otite externe suppurée (rare chez les chats)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Othématome</a:t>
            </a: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Abcès</a:t>
            </a:r>
          </a:p>
          <a:p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  <a:p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85720" y="1785926"/>
            <a:ext cx="8572560" cy="442915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571480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642918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EQUINS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35729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0" y="2071678"/>
            <a:ext cx="914400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Elle évolue en trois phases 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1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ère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phase 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elle se caractérise par: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-Prurit intense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marqué surtout la nuit lorsque les chevaux sont mis dans les box  où règne une atmosphère chaude et humide.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Pap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ulo-vésicule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 de 2 à 4 mm de diamètre  (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boutons de gale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Dépilations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irrégulières et diffuses.</a:t>
            </a:r>
            <a:endParaRPr kumimoji="0" lang="fr-FR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1857364"/>
            <a:ext cx="8286808" cy="4893647"/>
          </a:xfrm>
          <a:prstGeom prst="rect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Complications possibles, suite au grattage</a:t>
            </a:r>
          </a:p>
          <a:p>
            <a:endParaRPr lang="fr-FR" sz="2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Cathare auriculaire(exsudat au fond du conduit auditif)</a:t>
            </a:r>
            <a:b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</a:b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Conjonctivite, kératite et ulcères de la cornée 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Otites moyenne, et parfois abcès des méninges et du cerveau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Extension à la surface du corps: dépilation, croutes , </a:t>
            </a:r>
            <a:r>
              <a:rPr lang="fr-FR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squamosis</a:t>
            </a:r>
            <a:endParaRPr lang="fr-FR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fr-FR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33256" y="6417288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142984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1857364"/>
            <a:ext cx="3214710" cy="500066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Diagnostic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1571604" y="2786058"/>
            <a:ext cx="2000264" cy="107157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clinique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3857620" y="4000504"/>
            <a:ext cx="2000264" cy="1071570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C. différentiel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6143636" y="5143512"/>
            <a:ext cx="2000264" cy="107157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laboratoire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2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785926"/>
            <a:ext cx="200026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clinique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71472" y="2857496"/>
            <a:ext cx="4714908" cy="3785652"/>
          </a:xfrm>
          <a:prstGeom prst="rect">
            <a:avLst/>
          </a:prstGeom>
          <a:ln w="38100"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square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Port anormal des oreilles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(oreilles en casquettes)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Prurit (augmente avec la chaleur)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Reflexe </a:t>
            </a:r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audito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fr-FR" sz="2000" dirty="0" err="1" smtClean="0">
                <a:latin typeface="Arial" pitchFamily="34" charset="0"/>
                <a:cs typeface="Arial" pitchFamily="34" charset="0"/>
              </a:rPr>
              <a:t>podal</a:t>
            </a:r>
            <a:r>
              <a:rPr lang="fr-FR" sz="2000" dirty="0" smtClean="0">
                <a:latin typeface="Arial" pitchFamily="34" charset="0"/>
                <a:cs typeface="Arial" pitchFamily="34" charset="0"/>
              </a:rPr>
              <a:t> de pédalage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(peut être provoqué)</a:t>
            </a:r>
          </a:p>
          <a:p>
            <a:pPr>
              <a:buFont typeface="Wingdings" pitchFamily="2" charset="2"/>
              <a:buChar char="§"/>
            </a:pPr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Hypersécrétion du cérumen</a:t>
            </a:r>
          </a:p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(cérumen abondant et sec</a:t>
            </a:r>
          </a:p>
          <a:p>
            <a:endParaRPr lang="fr-FR" sz="20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fr-FR" sz="2000" dirty="0" smtClean="0">
                <a:latin typeface="Arial" pitchFamily="34" charset="0"/>
                <a:cs typeface="Arial" pitchFamily="34" charset="0"/>
              </a:rPr>
              <a:t>Contagion entre chat et chien</a:t>
            </a:r>
            <a:endParaRPr lang="fr-FR" sz="20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857884" y="4071942"/>
            <a:ext cx="3071834" cy="369332"/>
          </a:xfrm>
          <a:prstGeom prst="rect">
            <a:avLst/>
          </a:prstGeom>
          <a:noFill/>
          <a:ln w="19050">
            <a:solidFill>
              <a:schemeClr val="tx2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fr-F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Cas de complication possible</a:t>
            </a:r>
            <a:endParaRPr lang="fr-FR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à coins arrondis 9"/>
          <p:cNvSpPr/>
          <p:nvPr/>
        </p:nvSpPr>
        <p:spPr>
          <a:xfrm>
            <a:off x="428596" y="1785926"/>
            <a:ext cx="2000264" cy="928694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C. différentiel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2" name="ZoneTexte 11"/>
          <p:cNvSpPr txBox="1"/>
          <p:nvPr/>
        </p:nvSpPr>
        <p:spPr>
          <a:xfrm rot="21600000">
            <a:off x="214282" y="3071810"/>
            <a:ext cx="8643966" cy="2308324"/>
          </a:xfrm>
          <a:prstGeom prst="rect">
            <a:avLst/>
          </a:prstGeom>
          <a:noFill/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La teigne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: souvent localisée aux conques auriculaires chez le chat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Les otites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non parasitaires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Epithéliomas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 de la conque auriculaire du chat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785926"/>
            <a:ext cx="2000264" cy="107157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laboratoire</a:t>
            </a:r>
            <a:endParaRPr lang="fr-FR" sz="2000" b="1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500298" y="1857364"/>
            <a:ext cx="5786478" cy="928694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Examen du cérumen au microscope </a:t>
            </a:r>
            <a:endParaRPr lang="fr-FR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214282" y="2786058"/>
            <a:ext cx="8342348" cy="378565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Réaliser un écouvillonnage, à l’aide d’un écouvillon stérile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( ou une curette)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Etaler sur une lame 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Mettre une goute de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lactophenol</a:t>
            </a: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Couvrir avec une lamelle 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Observer au microscope , à l’objectif x4 et x 10(ou 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14282" y="1785926"/>
            <a:ext cx="2000264" cy="857256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clinique</a:t>
            </a:r>
            <a:endParaRPr lang="fr-FR" sz="2000" b="1" dirty="0">
              <a:solidFill>
                <a:schemeClr val="tx1"/>
              </a:solidFill>
            </a:endParaRPr>
          </a:p>
        </p:txBody>
      </p:sp>
      <p:pic>
        <p:nvPicPr>
          <p:cNvPr id="10" name="Image 9" descr="https://encrypted-tbn3.gstatic.com/images?q=tbn:ANd9GcTf1a8utZvPs729qvcveKUnSkJbsuNZiZlMcxRo6QAGB8er_Se_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57158" y="2857496"/>
            <a:ext cx="3786214" cy="33451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s://encrypted-tbn2.gstatic.com/images?q=tbn:ANd9GcRN2BeaLaleU5ILm834Uuw04zeVzF9dRDWe67LCES5jGe42sJi_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43438" y="2000240"/>
            <a:ext cx="4214842" cy="3705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5214942" y="5857892"/>
            <a:ext cx="336181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Observation microscopique </a:t>
            </a:r>
          </a:p>
          <a:p>
            <a:pPr algn="ctr"/>
            <a:r>
              <a:rPr lang="fr-FR" sz="2000" i="1" dirty="0" smtClean="0">
                <a:latin typeface="Arial" pitchFamily="34" charset="0"/>
                <a:cs typeface="Arial" pitchFamily="34" charset="0"/>
              </a:rPr>
              <a:t>d’</a:t>
            </a:r>
            <a:r>
              <a:rPr lang="fr-FR" sz="2000" i="1" dirty="0" err="1" smtClean="0">
                <a:latin typeface="Arial" pitchFamily="34" charset="0"/>
                <a:cs typeface="Arial" pitchFamily="34" charset="0"/>
              </a:rPr>
              <a:t>otodectes</a:t>
            </a:r>
            <a:r>
              <a:rPr lang="fr-FR" sz="20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000" i="1" dirty="0" err="1" smtClean="0">
                <a:latin typeface="Arial" pitchFamily="34" charset="0"/>
                <a:cs typeface="Arial" pitchFamily="34" charset="0"/>
              </a:rPr>
              <a:t>cynotis</a:t>
            </a:r>
            <a:endParaRPr lang="fr-FR" sz="2000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ZoneTexte 15"/>
          <p:cNvSpPr txBox="1"/>
          <p:nvPr/>
        </p:nvSpPr>
        <p:spPr>
          <a:xfrm>
            <a:off x="1142976" y="6286520"/>
            <a:ext cx="237917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Cérumen abondant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Flèche droite 16"/>
          <p:cNvSpPr/>
          <p:nvPr/>
        </p:nvSpPr>
        <p:spPr>
          <a:xfrm rot="1498004">
            <a:off x="870801" y="3412409"/>
            <a:ext cx="1000132" cy="285752"/>
          </a:xfrm>
          <a:prstGeom prst="rightArrow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chat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1785926"/>
            <a:ext cx="2000264" cy="1071570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</a:rPr>
              <a:t>D. laboratoire</a:t>
            </a:r>
            <a:endParaRPr lang="fr-FR" sz="2000" b="1" dirty="0">
              <a:solidFill>
                <a:schemeClr val="tx1"/>
              </a:solidFill>
            </a:endParaRPr>
          </a:p>
        </p:txBody>
      </p:sp>
      <p:pic>
        <p:nvPicPr>
          <p:cNvPr id="16" name="Picture 3" descr="https://encrypted-tbn1.gstatic.com/images?q=tbn:ANd9GcSB7nz2jHnCYXxdTDrHW4HQEacT-p6OUJET7jdI6SMS12eqNbo8c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16200000">
            <a:off x="4996789" y="2004079"/>
            <a:ext cx="4579710" cy="3286148"/>
          </a:xfrm>
          <a:prstGeom prst="rect">
            <a:avLst/>
          </a:prstGeom>
          <a:noFill/>
        </p:spPr>
      </p:pic>
      <p:pic>
        <p:nvPicPr>
          <p:cNvPr id="17" name="Picture 5" descr="https://encrypted-tbn3.gstatic.com/images?q=tbn:ANd9GcQZkugSjE-Lh3X5yhacsYhoSiW7fT3QTSTGmm-pq8_dzYkNODIaY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0" y="3063848"/>
            <a:ext cx="3231854" cy="3794152"/>
          </a:xfrm>
          <a:prstGeom prst="rect">
            <a:avLst/>
          </a:prstGeom>
          <a:noFill/>
        </p:spPr>
      </p:pic>
      <p:sp>
        <p:nvSpPr>
          <p:cNvPr id="10" name="ZoneTexte 9"/>
          <p:cNvSpPr txBox="1"/>
          <p:nvPr/>
        </p:nvSpPr>
        <p:spPr>
          <a:xfrm>
            <a:off x="6000760" y="6072206"/>
            <a:ext cx="27451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 err="1" smtClean="0"/>
              <a:t>Otodectes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cynotis</a:t>
            </a:r>
            <a:r>
              <a:rPr lang="fr-FR" sz="2000" i="1" dirty="0" smtClean="0"/>
              <a:t> </a:t>
            </a:r>
            <a:r>
              <a:rPr lang="fr-FR" sz="2000" dirty="0" smtClean="0"/>
              <a:t>male</a:t>
            </a:r>
            <a:endParaRPr lang="fr-FR" sz="2000" dirty="0"/>
          </a:p>
        </p:txBody>
      </p:sp>
      <p:sp>
        <p:nvSpPr>
          <p:cNvPr id="20" name="ZoneTexte 19"/>
          <p:cNvSpPr txBox="1"/>
          <p:nvPr/>
        </p:nvSpPr>
        <p:spPr>
          <a:xfrm>
            <a:off x="428596" y="6215082"/>
            <a:ext cx="301896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i="1" dirty="0" err="1" smtClean="0"/>
              <a:t>Otodectes</a:t>
            </a:r>
            <a:r>
              <a:rPr lang="fr-FR" sz="2000" i="1" dirty="0" smtClean="0"/>
              <a:t> </a:t>
            </a:r>
            <a:r>
              <a:rPr lang="fr-FR" sz="2000" i="1" dirty="0" err="1" smtClean="0"/>
              <a:t>cynotis</a:t>
            </a:r>
            <a:r>
              <a:rPr lang="fr-FR" sz="2000" i="1" dirty="0" smtClean="0"/>
              <a:t> </a:t>
            </a:r>
            <a:r>
              <a:rPr lang="fr-FR" sz="2000" dirty="0" smtClean="0"/>
              <a:t>femelle</a:t>
            </a:r>
            <a:endParaRPr lang="fr-FR" sz="2000" dirty="0"/>
          </a:p>
        </p:txBody>
      </p:sp>
      <p:sp>
        <p:nvSpPr>
          <p:cNvPr id="12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535785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 otodectique du chien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357158" y="2143116"/>
            <a:ext cx="6215106" cy="304698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Tableau clinique semblable à celui du chat</a:t>
            </a: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(seulement , prédominance de la forme silencieuse) </a:t>
            </a:r>
          </a:p>
          <a:p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Les chiens à oreilles tombantes sont plus prédisposés( </a:t>
            </a:r>
            <a:r>
              <a:rPr lang="fr-FR" sz="2400" dirty="0" err="1" smtClean="0">
                <a:latin typeface="Arial" pitchFamily="34" charset="0"/>
                <a:cs typeface="Arial" pitchFamily="34" charset="0"/>
              </a:rPr>
              <a:t>cooker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, basset…)</a:t>
            </a:r>
          </a:p>
          <a:p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Traitement identique à celui du chat 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357190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357158" y="1785926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14282" y="2500306"/>
            <a:ext cx="8715436" cy="3046988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-Elle est due à </a:t>
            </a:r>
            <a:r>
              <a:rPr lang="fr-FR" sz="2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Psoroptes</a:t>
            </a:r>
            <a:r>
              <a:rPr lang="fr-FR" sz="2400" b="1" i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i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cuniculi</a:t>
            </a:r>
            <a:endParaRPr lang="fr-FR" sz="2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endParaRPr lang="fr-FR" sz="2400" b="1" i="1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r>
              <a:rPr lang="fr-FR" sz="2400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Affecte divers mammifères: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lapin, mouton, chèvre et cheval</a:t>
            </a:r>
          </a:p>
          <a:p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r>
              <a:rPr lang="fr-FR" sz="2400" dirty="0" smtClean="0">
                <a:latin typeface="Arial" pitchFamily="34" charset="0"/>
                <a:cs typeface="Arial" pitchFamily="34" charset="0"/>
              </a:rPr>
              <a:t>-Elle est plus</a:t>
            </a: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fréquente</a:t>
            </a:r>
            <a:r>
              <a:rPr lang="fr-FR" sz="24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smtClean="0">
                <a:latin typeface="Arial" pitchFamily="34" charset="0"/>
                <a:cs typeface="Arial" pitchFamily="34" charset="0"/>
              </a:rPr>
              <a:t>chez le </a:t>
            </a: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lapin</a:t>
            </a:r>
          </a:p>
          <a:p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14282" y="1214422"/>
            <a:ext cx="3571900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 9" descr="https://encrypted-tbn0.gstatic.com/images?q=tbn:ANd9GcQizIbPzL5QbO_deFY_eEagZTues-sQCm-f_g2y2DzbK15SCHUvng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 rot="5400000">
            <a:off x="140149" y="2224467"/>
            <a:ext cx="4005918" cy="32861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s://encrypted-tbn2.gstatic.com/images?q=tbn:ANd9GcTWupoxlbOXfcxOCn_IZkcL-IijbsqzBJUHo6XBFC7vJHeGb6hfXCXVSQ">
            <a:hlinkClick r:id="rId4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650268" y="2019678"/>
            <a:ext cx="412974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368259" y="5913402"/>
            <a:ext cx="341792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Psoroptes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cuniculi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dirty="0" smtClean="0"/>
              <a:t>male</a:t>
            </a:r>
            <a:endParaRPr lang="fr-FR" sz="2400" dirty="0"/>
          </a:p>
        </p:txBody>
      </p:sp>
      <p:sp>
        <p:nvSpPr>
          <p:cNvPr id="16" name="ZoneTexte 15"/>
          <p:cNvSpPr txBox="1"/>
          <p:nvPr/>
        </p:nvSpPr>
        <p:spPr>
          <a:xfrm>
            <a:off x="5143504" y="5875282"/>
            <a:ext cx="3764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Psoroptes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sz="2400" i="1" dirty="0" err="1" smtClean="0">
                <a:latin typeface="Arial" pitchFamily="34" charset="0"/>
                <a:cs typeface="Arial" pitchFamily="34" charset="0"/>
              </a:rPr>
              <a:t>cuniculi</a:t>
            </a:r>
            <a:r>
              <a:rPr lang="fr-FR" sz="2400" i="1" dirty="0" smtClean="0">
                <a:latin typeface="Arial" pitchFamily="34" charset="0"/>
                <a:cs typeface="Arial" pitchFamily="34" charset="0"/>
              </a:rPr>
              <a:t> femelle</a:t>
            </a:r>
            <a:endParaRPr lang="fr-FR" sz="2400" dirty="0"/>
          </a:p>
        </p:txBody>
      </p:sp>
      <p:sp>
        <p:nvSpPr>
          <p:cNvPr id="1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357166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EQUINS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0" y="1630909"/>
            <a:ext cx="9144000" cy="55399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ème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phase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Eczémateuse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survient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après un mois d’évolution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se traduit par l’apparition de lésions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exsudatives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qui se transforment ensuite après dessèchement en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 rougeâtres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La peau devient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sèche, squameuse.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ème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phase 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Hyperkératosique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; la peau devient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épaisse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lang="fr-FR" sz="2400" b="1" dirty="0">
                <a:latin typeface="Arial" pitchFamily="34" charset="0"/>
                <a:cs typeface="Arial" pitchFamily="34" charset="0"/>
              </a:rPr>
              <a:t> https://www.animaderm.com/en/doc/4_horse-ringworm.html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NB/ Si l’animal n’est pas traité, son état général s’aggrave et il devient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cachectique. 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8" name="Picture 4" descr="Horse Ringworm - Reports Animader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5116" y="338552"/>
            <a:ext cx="4018884" cy="2226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/>
          <p:nvPr/>
        </p:nvSpPr>
        <p:spPr>
          <a:xfrm>
            <a:off x="4864894" y="2143888"/>
            <a:ext cx="4572000" cy="27699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sz="1200" b="1" dirty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https://www.animaderm.com/en/doc/4_horse-ringworm.html</a:t>
            </a:r>
          </a:p>
        </p:txBody>
      </p:sp>
      <p:sp>
        <p:nvSpPr>
          <p:cNvPr id="11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0" y="1142984"/>
            <a:ext cx="4357686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du lapin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9"/>
          <p:cNvSpPr txBox="1"/>
          <p:nvPr/>
        </p:nvSpPr>
        <p:spPr>
          <a:xfrm rot="21600000">
            <a:off x="500034" y="1928802"/>
            <a:ext cx="8012130" cy="3785652"/>
          </a:xfrm>
          <a:prstGeom prst="rect">
            <a:avLst/>
          </a:prstGeom>
          <a:noFill/>
          <a:ln w="38100"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Inflammation du conduit auditif externe</a:t>
            </a:r>
          </a:p>
          <a:p>
            <a:pPr>
              <a:buFont typeface="Wingdings" pitchFamily="2" charset="2"/>
              <a:buChar char="q"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Hypersécrétion de cérumen</a:t>
            </a:r>
          </a:p>
          <a:p>
            <a:pPr>
              <a:buFont typeface="Wingdings" pitchFamily="2" charset="2"/>
              <a:buChar char="q"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Exsudation séreuse (gale humide)</a:t>
            </a:r>
          </a:p>
          <a:p>
            <a:pPr>
              <a:buFont typeface="Wingdings" pitchFamily="2" charset="2"/>
              <a:buChar char="q"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Port anormal de l’oreille atteinte</a:t>
            </a:r>
          </a:p>
          <a:p>
            <a:pPr>
              <a:buFont typeface="Wingdings" pitchFamily="2" charset="2"/>
              <a:buChar char="q"/>
            </a:pPr>
            <a:endParaRPr lang="fr-FR" sz="2400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b="1" dirty="0" smtClean="0">
                <a:latin typeface="Arial" pitchFamily="34" charset="0"/>
                <a:cs typeface="Arial" pitchFamily="34" charset="0"/>
              </a:rPr>
              <a:t>Formation de cornets à aspect feuilleté, qui obstrue</a:t>
            </a:r>
          </a:p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 le conduit auditif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28596" y="1428736"/>
            <a:ext cx="6286512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la chèvre, et du mouton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85852" y="2000240"/>
            <a:ext cx="5000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Elle est identique à celle du lapin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 8" descr="En plus d'être aveugle mémère ne doit plus entendre grand chose...">
            <a:hlinkClick r:id="rId2" tooltip="&quot;En plus d'être aveugle mémère ne doit plus entendre grand chose...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3000372"/>
            <a:ext cx="3857652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Le bouchon de croûtes en question.">
            <a:hlinkClick r:id="rId4" tooltip="&quot;Le bouchon de croûtes en question.&quot;"/>
          </p:cNvPr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72066" y="3000372"/>
            <a:ext cx="3571900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14678" y="6215082"/>
            <a:ext cx="321471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Le bouchon de croutes</a:t>
            </a:r>
            <a:endParaRPr kumimoji="0" lang="fr-FR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28596" y="1428736"/>
            <a:ext cx="6286512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la chèvre, et du mouton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85852" y="2000240"/>
            <a:ext cx="5000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Elle est identique à celle du lapin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" name="Image 9" descr="Chèvre atteinte de gale auriculaire bilatérale">
            <a:hlinkClick r:id="rId2" tooltip="&quot;Chèvre atteinte de gale auriculaire bilatérale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2500306"/>
            <a:ext cx="3143272" cy="3143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ZoneTexte 11"/>
          <p:cNvSpPr txBox="1"/>
          <p:nvPr/>
        </p:nvSpPr>
        <p:spPr>
          <a:xfrm>
            <a:off x="2928926" y="5786454"/>
            <a:ext cx="2879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Port anormal de l’oreille</a:t>
            </a:r>
          </a:p>
          <a:p>
            <a:pPr algn="ctr"/>
            <a:r>
              <a:rPr lang="fr-FR" sz="2000" dirty="0" smtClean="0">
                <a:latin typeface="Arial" pitchFamily="34" charset="0"/>
                <a:cs typeface="Arial" pitchFamily="34" charset="0"/>
              </a:rPr>
              <a:t> atteinte bilatérale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428596" y="1428736"/>
            <a:ext cx="6286512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de la chèvre et du mouton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1285852" y="2000240"/>
            <a:ext cx="5000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 smtClean="0">
                <a:latin typeface="Arial" pitchFamily="34" charset="0"/>
                <a:cs typeface="Arial" pitchFamily="34" charset="0"/>
              </a:rPr>
              <a:t>Elle est identique à celle du lapin</a:t>
            </a:r>
            <a:endParaRPr lang="fr-FR" sz="2400" b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Image 8" descr="Profil gauche. L'origine de la kératite est vraisemblablement les piqures d'insectes attirés par l'exsudat inflammatoire provoqué par la gale.">
            <a:hlinkClick r:id="rId2" tooltip="&quot;Profil gauche. L'origine de la kératite est vraisemblablement les piqures d'insectes attirés par l'exsudat inflammatoire provoqué par la gale.&quot;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2500306"/>
            <a:ext cx="4714908" cy="3615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ZoneTexte 10"/>
          <p:cNvSpPr txBox="1"/>
          <p:nvPr/>
        </p:nvSpPr>
        <p:spPr>
          <a:xfrm>
            <a:off x="3286116" y="6286520"/>
            <a:ext cx="2236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000" dirty="0" smtClean="0">
                <a:latin typeface="Arial" pitchFamily="34" charset="0"/>
                <a:cs typeface="Arial" pitchFamily="34" charset="0"/>
              </a:rPr>
              <a:t>Kératite ulcérative</a:t>
            </a:r>
            <a:endParaRPr lang="fr-FR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4" name="Rectangle à coins arrondis 13"/>
          <p:cNvSpPr/>
          <p:nvPr/>
        </p:nvSpPr>
        <p:spPr>
          <a:xfrm>
            <a:off x="0" y="428604"/>
            <a:ext cx="6643702" cy="642942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5" name="Rectangle 1"/>
          <p:cNvSpPr>
            <a:spLocks noChangeArrowheads="1"/>
          </p:cNvSpPr>
          <p:nvPr/>
        </p:nvSpPr>
        <p:spPr bwMode="auto">
          <a:xfrm>
            <a:off x="214282" y="571480"/>
            <a:ext cx="685804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OREILLES OU OTACARIOSES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85720" y="1214422"/>
            <a:ext cx="4786346" cy="500066"/>
          </a:xfrm>
          <a:prstGeom prst="roundRect">
            <a:avLst/>
          </a:prstGeom>
          <a:solidFill>
            <a:srgbClr val="FFFF99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Otacariose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fr-FR" sz="20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psorique</a:t>
            </a:r>
            <a:r>
              <a:rPr lang="fr-FR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du cheval</a:t>
            </a:r>
            <a:endParaRPr lang="fr-FR" sz="20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214282" y="2071678"/>
            <a:ext cx="684674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Elle est localisée à l’intérieur du conduit auditif </a:t>
            </a:r>
          </a:p>
          <a:p>
            <a:pPr>
              <a:buFont typeface="Wingdings" pitchFamily="2" charset="2"/>
              <a:buChar char="q"/>
            </a:pPr>
            <a:endParaRPr lang="fr-FR" sz="2400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fr-FR" sz="2400" dirty="0" smtClean="0">
                <a:latin typeface="Arial" pitchFamily="34" charset="0"/>
                <a:cs typeface="Arial" pitchFamily="34" charset="0"/>
              </a:rPr>
              <a:t>Elle n’extériorise pas comme celle du lapin</a:t>
            </a:r>
            <a:endParaRPr lang="fr-FR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357166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357166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 EQUINS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0" y="1214422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84993" name="Rectangle 1"/>
          <p:cNvSpPr>
            <a:spLocks noChangeArrowheads="1"/>
          </p:cNvSpPr>
          <p:nvPr/>
        </p:nvSpPr>
        <p:spPr bwMode="auto">
          <a:xfrm>
            <a:off x="0" y="1916832"/>
            <a:ext cx="9144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ème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phase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Eczémateuse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: survient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après un mois d’évolution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se traduit par l’apparition de lésions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exsudatives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qui se transforment ensuite après dessèchement en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 rougeâtres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La peau devient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sèche, squameuse.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3</a:t>
            </a:r>
            <a:r>
              <a:rPr kumimoji="0" lang="fr-FR" sz="2400" b="1" i="0" u="sng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ème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phase 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Hyperkératosique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 ; la peau devient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épaisse</a:t>
            </a: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endParaRPr kumimoji="0" lang="fr-FR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NB/ Si l’animal n’est pas traité, son état général s’aggrave et il devient </a:t>
            </a:r>
            <a:r>
              <a:rPr kumimoji="0" lang="fr-FR" sz="2400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cachectique. </a:t>
            </a:r>
            <a:endParaRPr kumimoji="0" lang="fr-FR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fr-FR" b="1" dirty="0">
                <a:latin typeface="Arial" pitchFamily="34" charset="0"/>
                <a:cs typeface="Arial" pitchFamily="34" charset="0"/>
              </a:rPr>
              <a:t>https://www.animaderm.com/en/doc/4_horse-ringworm.html</a:t>
            </a:r>
            <a:endParaRPr kumimoji="0" lang="fr-FR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Gale sarcoptique Banque de photographies et d'images à haute résolution -  Alamy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7998"/>
            <a:ext cx="9144000" cy="5676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420366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428604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0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357158" y="2857496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77825" name="Rectangle 1"/>
          <p:cNvSpPr>
            <a:spLocks noChangeArrowheads="1"/>
          </p:cNvSpPr>
          <p:nvPr/>
        </p:nvSpPr>
        <p:spPr bwMode="auto">
          <a:xfrm>
            <a:off x="214282" y="1964353"/>
            <a:ext cx="8501122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C’est une gale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sèche</a:t>
            </a: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généralisée</a:t>
            </a:r>
            <a:r>
              <a:rPr kumimoji="0" lang="fr-FR" sz="24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</a:t>
            </a:r>
            <a:r>
              <a:rPr kumimoji="0" lang="fr-FR" sz="2400" b="1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i="0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due à </a:t>
            </a:r>
            <a:r>
              <a:rPr kumimoji="0" lang="fr-FR" sz="2400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Sarcoptes </a:t>
            </a:r>
            <a:r>
              <a:rPr kumimoji="0" lang="fr-FR" sz="2400" i="1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scabiei</a:t>
            </a:r>
            <a:r>
              <a:rPr kumimoji="0" lang="fr-FR" sz="2400" i="1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var., </a:t>
            </a:r>
            <a:r>
              <a:rPr kumimoji="0" lang="fr-FR" sz="2400" i="1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bovis</a:t>
            </a:r>
            <a:endParaRPr kumimoji="0" lang="fr-FR" sz="2400" i="1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i="1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L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lésions siègent habituellement sur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tête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La ligne supérieure du corps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: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Encolure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Ga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rrot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§"/>
              <a:tabLst/>
            </a:pPr>
            <a:r>
              <a:rPr lang="fr-FR" sz="24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paules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fr-FR" sz="2400" dirty="0" smtClean="0"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NB/ Si l’animal n’est pas traité, elles s’étend ensuite à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tout le corps.</a:t>
            </a:r>
            <a:endParaRPr kumimoji="0" lang="fr-FR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214282" y="1285860"/>
            <a:ext cx="2286016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Définition</a:t>
            </a:r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à coins arrondis 9"/>
          <p:cNvSpPr/>
          <p:nvPr/>
        </p:nvSpPr>
        <p:spPr>
          <a:xfrm>
            <a:off x="0" y="428604"/>
            <a:ext cx="5500726" cy="714380"/>
          </a:xfrm>
          <a:prstGeom prst="roundRect">
            <a:avLst/>
          </a:prstGeom>
          <a:solidFill>
            <a:schemeClr val="bg2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 dirty="0">
              <a:solidFill>
                <a:schemeClr val="tx1"/>
              </a:solidFill>
            </a:endParaRPr>
          </a:p>
        </p:txBody>
      </p:sp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214282" y="500042"/>
            <a:ext cx="585791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GALES SARCOPTIQUES DES</a:t>
            </a:r>
            <a:r>
              <a:rPr kumimoji="0" lang="fr-F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BOVINS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571868" y="0"/>
            <a:ext cx="5572132" cy="338554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fr-FR" sz="1600" b="1" dirty="0" smtClean="0">
                <a:solidFill>
                  <a:srgbClr val="FFFF00"/>
                </a:solidFill>
              </a:rPr>
              <a:t>        </a:t>
            </a:r>
            <a:r>
              <a:rPr lang="fr-FR" sz="1600" b="1" dirty="0" smtClean="0">
                <a:solidFill>
                  <a:schemeClr val="accent1">
                    <a:lumMod val="75000"/>
                  </a:schemeClr>
                </a:solidFill>
              </a:rPr>
              <a:t>ETUDES  CLINIQUE ET LESIONNELLE DES GALES</a:t>
            </a:r>
            <a:endParaRPr lang="fr-FR" sz="16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76801" name="Rectangle 1"/>
          <p:cNvSpPr>
            <a:spLocks noChangeArrowheads="1"/>
          </p:cNvSpPr>
          <p:nvPr/>
        </p:nvSpPr>
        <p:spPr bwMode="auto">
          <a:xfrm>
            <a:off x="357158" y="2000240"/>
            <a:ext cx="80724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Cliniquement, elle se manifeste par :</a:t>
            </a:r>
          </a:p>
          <a:p>
            <a:pPr marL="0" marR="0" lvl="0" indent="0" algn="justLow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Un prurit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très violent, constant ;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les sujets se grattent et se lèchent  continuellement.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</a:t>
            </a:r>
            <a:r>
              <a:rPr kumimoji="0" lang="fr-FR" sz="2400" b="0" i="1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papulo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-vésicules,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difficiles à voir car la peau est </a:t>
            </a:r>
            <a:r>
              <a:rPr kumimoji="0" lang="fr-FR" sz="2400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épaisse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-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D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es dépilations,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irrégulières </a:t>
            </a:r>
            <a:r>
              <a:rPr kumimoji="0" lang="fr-FR" sz="2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recouvertes de 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croutes</a:t>
            </a: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Low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NB/ Au stade avancé, la peau devient 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sèche, épaisse </a:t>
            </a:r>
            <a:r>
              <a:rPr kumimoji="0" lang="fr-FR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et </a:t>
            </a:r>
            <a:r>
              <a:rPr kumimoji="0" lang="fr-FR" sz="2400" b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plissée</a:t>
            </a:r>
            <a:r>
              <a:rPr kumimoji="0" lang="fr-F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elle est recouverte de croutes épaisses très adhérentes.</a:t>
            </a:r>
            <a:endParaRPr kumimoji="0" lang="fr-F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214282" y="1357298"/>
            <a:ext cx="3786214" cy="500066"/>
          </a:xfrm>
          <a:prstGeom prst="roundRect">
            <a:avLst/>
          </a:prstGeom>
          <a:solidFill>
            <a:srgbClr val="FFFF00"/>
          </a:solidFill>
          <a:ln>
            <a:noFill/>
          </a:ln>
          <a:scene3d>
            <a:camera prst="orthographicFront"/>
            <a:lightRig rig="threePt" dir="t"/>
          </a:scene3d>
          <a:sp3d>
            <a:bevelT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dirty="0" smtClean="0">
                <a:solidFill>
                  <a:schemeClr val="tx1"/>
                </a:solidFill>
              </a:rPr>
              <a:t>Symptômes et lésions</a:t>
            </a:r>
            <a:endParaRPr lang="fr-FR" sz="2400" dirty="0">
              <a:solidFill>
                <a:schemeClr val="tx1"/>
              </a:solidFill>
            </a:endParaRPr>
          </a:p>
        </p:txBody>
      </p:sp>
      <p:pic>
        <p:nvPicPr>
          <p:cNvPr id="8" name="Image 7" descr="https://encrypted-tbn0.gstatic.com/images?q=tbn:ANd9GcRcHuT7SHN1VfLns0OsWKFuED99uMk9OHwgvUxzd2dWeZGQN1qSOQ">
            <a:hlinkClick r:id="rId2"/>
          </p:cNvPr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57884" y="714356"/>
            <a:ext cx="2857520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ZoneTexte 5"/>
          <p:cNvSpPr txBox="1"/>
          <p:nvPr/>
        </p:nvSpPr>
        <p:spPr>
          <a:xfrm>
            <a:off x="6156176" y="6545936"/>
            <a:ext cx="2987824" cy="31206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400" dirty="0" smtClean="0"/>
              <a:t>Pr   TITI A</a:t>
            </a:r>
            <a:r>
              <a:rPr lang="fr-FR" sz="1400" dirty="0" smtClean="0"/>
              <a:t>.,, </a:t>
            </a:r>
            <a:r>
              <a:rPr lang="fr-FR" sz="1400" dirty="0" smtClean="0"/>
              <a:t>3</a:t>
            </a:r>
            <a:r>
              <a:rPr lang="fr-FR" sz="1400" baseline="30000" dirty="0" smtClean="0"/>
              <a:t>ème</a:t>
            </a:r>
            <a:r>
              <a:rPr lang="fr-FR" sz="1400" dirty="0" smtClean="0"/>
              <a:t> A  D.V, 2022-/2023</a:t>
            </a:r>
            <a:endParaRPr lang="fr-FR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.2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4531</TotalTime>
  <Words>2961</Words>
  <Application>Microsoft Office PowerPoint</Application>
  <PresentationFormat>Affichage à l'écran (4:3)</PresentationFormat>
  <Paragraphs>647</Paragraphs>
  <Slides>64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64</vt:i4>
      </vt:variant>
    </vt:vector>
  </HeadingPairs>
  <TitlesOfParts>
    <vt:vector size="65" baseType="lpstr">
      <vt:lpstr>Débit</vt:lpstr>
      <vt:lpstr>     ETUDES  CLINIQUE ET LESIONNELLES DES DIVERS TYPES DE GALES CHEZ LES MAMMIFERES  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Détermination des espèce de Paramphistomum dans le nord est Algérien par caractérisation moléculaire</dc:title>
  <dc:creator>pc</dc:creator>
  <cp:lastModifiedBy>ms</cp:lastModifiedBy>
  <cp:revision>659</cp:revision>
  <dcterms:created xsi:type="dcterms:W3CDTF">2012-10-13T06:25:51Z</dcterms:created>
  <dcterms:modified xsi:type="dcterms:W3CDTF">2022-11-24T08:59:52Z</dcterms:modified>
</cp:coreProperties>
</file>