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63" r:id="rId11"/>
    <p:sldId id="271" r:id="rId12"/>
    <p:sldId id="264" r:id="rId13"/>
    <p:sldId id="277" r:id="rId14"/>
    <p:sldId id="281" r:id="rId15"/>
    <p:sldId id="279" r:id="rId16"/>
    <p:sldId id="278" r:id="rId17"/>
    <p:sldId id="275" r:id="rId18"/>
    <p:sldId id="276" r:id="rId19"/>
    <p:sldId id="282" r:id="rId20"/>
    <p:sldId id="280" r:id="rId21"/>
    <p:sldId id="265" r:id="rId22"/>
    <p:sldId id="268" r:id="rId23"/>
    <p:sldId id="294" r:id="rId24"/>
    <p:sldId id="295" r:id="rId25"/>
    <p:sldId id="283" r:id="rId26"/>
    <p:sldId id="284" r:id="rId27"/>
    <p:sldId id="285" r:id="rId28"/>
    <p:sldId id="287" r:id="rId29"/>
    <p:sldId id="286" r:id="rId30"/>
    <p:sldId id="288" r:id="rId31"/>
    <p:sldId id="289" r:id="rId32"/>
    <p:sldId id="290" r:id="rId33"/>
    <p:sldId id="292" r:id="rId34"/>
    <p:sldId id="291" r:id="rId35"/>
    <p:sldId id="293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52" d="100"/>
          <a:sy n="52" d="100"/>
        </p:scale>
        <p:origin x="-1908" y="-45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74D33-9B1A-4ABD-B9F2-2E37BA5FC449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89C88-6A4F-4AE2-B868-6A76E5F242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13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9C88-6A4F-4AE2-B868-6A76E5F242C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4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9C88-6A4F-4AE2-B868-6A76E5F242CF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9C88-6A4F-4AE2-B868-6A76E5F242CF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9C88-6A4F-4AE2-B868-6A76E5F242C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9C88-6A4F-4AE2-B868-6A76E5F242C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9C88-6A4F-4AE2-B868-6A76E5F242C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9C88-6A4F-4AE2-B868-6A76E5F242CF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9C88-6A4F-4AE2-B868-6A76E5F242CF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9C88-6A4F-4AE2-B868-6A76E5F242CF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9C88-6A4F-4AE2-B868-6A76E5F242CF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9C88-6A4F-4AE2-B868-6A76E5F242CF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E196C-2635-475A-8EB2-546101D57A82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3BB71-0F61-4546-ABDB-B8D812BAA0D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E196C-2635-475A-8EB2-546101D57A82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3BB71-0F61-4546-ABDB-B8D812BAA0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E196C-2635-475A-8EB2-546101D57A82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3BB71-0F61-4546-ABDB-B8D812BAA0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E196C-2635-475A-8EB2-546101D57A82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3BB71-0F61-4546-ABDB-B8D812BAA0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E196C-2635-475A-8EB2-546101D57A82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3BB71-0F61-4546-ABDB-B8D812BAA0D7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E196C-2635-475A-8EB2-546101D57A82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3BB71-0F61-4546-ABDB-B8D812BAA0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E196C-2635-475A-8EB2-546101D57A82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3BB71-0F61-4546-ABDB-B8D812BAA0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E196C-2635-475A-8EB2-546101D57A82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3BB71-0F61-4546-ABDB-B8D812BAA0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E196C-2635-475A-8EB2-546101D57A82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3BB71-0F61-4546-ABDB-B8D812BAA0D7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E196C-2635-475A-8EB2-546101D57A82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3BB71-0F61-4546-ABDB-B8D812BAA0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E196C-2635-475A-8EB2-546101D57A82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3BB71-0F61-4546-ABDB-B8D812BAA0D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AE196C-2635-475A-8EB2-546101D57A82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8E3BB71-0F61-4546-ABDB-B8D812BAA0D7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2132856"/>
            <a:ext cx="7496860" cy="1636092"/>
          </a:xfrm>
          <a:solidFill>
            <a:schemeClr val="bg1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Etude de l’ordre des Aphaniptères </a:t>
            </a:r>
            <a:b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/>
              <a:t>(Siphonaptères)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19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074182" y="908720"/>
            <a:ext cx="784887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FF0000"/>
                </a:solidFill>
              </a:rPr>
              <a:t>Présence d’une </a:t>
            </a:r>
            <a:r>
              <a:rPr lang="fr-FR" sz="2800" b="1" u="sng" dirty="0" err="1">
                <a:solidFill>
                  <a:srgbClr val="FF0000"/>
                </a:solidFill>
              </a:rPr>
              <a:t>cténidie</a:t>
            </a:r>
            <a:r>
              <a:rPr lang="fr-FR" sz="2800" b="1" u="sng" dirty="0">
                <a:solidFill>
                  <a:srgbClr val="FF0000"/>
                </a:solidFill>
              </a:rPr>
              <a:t> </a:t>
            </a:r>
            <a:r>
              <a:rPr lang="fr-FR" sz="2800" b="1" u="sng" dirty="0" err="1" smtClean="0">
                <a:solidFill>
                  <a:srgbClr val="FF0000"/>
                </a:solidFill>
              </a:rPr>
              <a:t>prothoracique</a:t>
            </a:r>
            <a:endParaRPr lang="fr-FR" sz="2800" b="1" u="sng" dirty="0" smtClean="0">
              <a:solidFill>
                <a:srgbClr val="FF0000"/>
              </a:solidFill>
            </a:endParaRPr>
          </a:p>
          <a:p>
            <a:endParaRPr lang="fr-FR" sz="2800" b="1" u="sng" dirty="0" smtClean="0">
              <a:solidFill>
                <a:srgbClr val="FF0000"/>
              </a:solidFill>
            </a:endParaRPr>
          </a:p>
          <a:p>
            <a:r>
              <a:rPr lang="fr-FR" sz="2800" dirty="0" smtClean="0">
                <a:solidFill>
                  <a:srgbClr val="00B050"/>
                </a:solidFill>
              </a:rPr>
              <a:t>Genre: </a:t>
            </a:r>
            <a:r>
              <a:rPr lang="fr-FR" sz="2800" b="1" i="1" dirty="0" err="1" smtClean="0">
                <a:solidFill>
                  <a:srgbClr val="00B050"/>
                </a:solidFill>
              </a:rPr>
              <a:t>Ceratophyllus</a:t>
            </a:r>
            <a:r>
              <a:rPr lang="fr-FR" sz="2800" i="1" dirty="0"/>
              <a:t> </a:t>
            </a:r>
            <a:endParaRPr lang="fr-FR" sz="2800" dirty="0"/>
          </a:p>
          <a:p>
            <a:r>
              <a:rPr lang="fr-FR" sz="2800" dirty="0" smtClean="0"/>
              <a:t>-</a:t>
            </a:r>
            <a:r>
              <a:rPr lang="fr-FR" dirty="0" smtClean="0"/>
              <a:t> </a:t>
            </a:r>
            <a:r>
              <a:rPr lang="fr-FR" sz="2400" dirty="0"/>
              <a:t>Tète à bord frontal arrondi. </a:t>
            </a:r>
            <a:endParaRPr lang="fr-FR" sz="2400" dirty="0" smtClean="0"/>
          </a:p>
          <a:p>
            <a:r>
              <a:rPr lang="fr-FR" sz="2400" dirty="0" smtClean="0"/>
              <a:t>-Thorax </a:t>
            </a:r>
            <a:r>
              <a:rPr lang="fr-FR" sz="2400" dirty="0"/>
              <a:t>bien </a:t>
            </a:r>
            <a:r>
              <a:rPr lang="fr-FR" sz="2400" dirty="0" smtClean="0"/>
              <a:t>développé</a:t>
            </a:r>
          </a:p>
          <a:p>
            <a:endParaRPr lang="fr-FR" sz="2400" dirty="0"/>
          </a:p>
          <a:p>
            <a:r>
              <a:rPr lang="fr-FR" sz="2800" dirty="0" smtClean="0"/>
              <a:t>Espèces: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800" b="1" i="1" dirty="0" err="1" smtClean="0">
                <a:solidFill>
                  <a:srgbClr val="FF0000"/>
                </a:solidFill>
              </a:rPr>
              <a:t>Ceratophyllus</a:t>
            </a:r>
            <a:r>
              <a:rPr lang="fr-FR" sz="2800" b="1" i="1" dirty="0" smtClean="0">
                <a:solidFill>
                  <a:srgbClr val="FF0000"/>
                </a:solidFill>
              </a:rPr>
              <a:t>. </a:t>
            </a:r>
            <a:r>
              <a:rPr lang="fr-FR" sz="2800" b="1" i="1" dirty="0" err="1">
                <a:solidFill>
                  <a:srgbClr val="FF0000"/>
                </a:solidFill>
              </a:rPr>
              <a:t>gallinae</a:t>
            </a:r>
            <a:r>
              <a:rPr lang="fr-FR" sz="2800" b="1" dirty="0"/>
              <a:t> :</a:t>
            </a:r>
            <a:r>
              <a:rPr lang="fr-FR" sz="2400" b="1" dirty="0"/>
              <a:t> puce d’animaux </a:t>
            </a:r>
            <a:r>
              <a:rPr lang="fr-FR" sz="2400" b="1" dirty="0" smtClean="0"/>
              <a:t>( </a:t>
            </a:r>
            <a:r>
              <a:rPr lang="fr-FR" sz="2400" b="1" dirty="0"/>
              <a:t>peut passer à </a:t>
            </a:r>
            <a:r>
              <a:rPr lang="fr-FR" sz="2400" b="1" dirty="0" smtClean="0"/>
              <a:t>l’homme).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2400" b="1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b="1" i="1" dirty="0" smtClean="0"/>
              <a:t> </a:t>
            </a:r>
            <a:r>
              <a:rPr lang="fr-FR" sz="2800" b="1" i="1" dirty="0" err="1" smtClean="0">
                <a:solidFill>
                  <a:srgbClr val="FF0000"/>
                </a:solidFill>
              </a:rPr>
              <a:t>Ceratophyllus</a:t>
            </a:r>
            <a:r>
              <a:rPr lang="fr-FR" sz="2800" b="1" i="1" dirty="0" smtClean="0">
                <a:solidFill>
                  <a:srgbClr val="FF0000"/>
                </a:solidFill>
              </a:rPr>
              <a:t>  </a:t>
            </a:r>
            <a:r>
              <a:rPr lang="fr-FR" sz="2800" b="1" i="1" dirty="0" err="1">
                <a:solidFill>
                  <a:srgbClr val="FF0000"/>
                </a:solidFill>
              </a:rPr>
              <a:t>fasciatus</a:t>
            </a:r>
            <a:r>
              <a:rPr lang="fr-FR" sz="2800" b="1" i="1" dirty="0"/>
              <a:t> :</a:t>
            </a:r>
            <a:r>
              <a:rPr lang="fr-FR" sz="2800" b="1" dirty="0"/>
              <a:t> Puce des rongeurs et de l’homme. </a:t>
            </a:r>
          </a:p>
          <a:p>
            <a:r>
              <a:rPr lang="fr-FR" sz="2400" b="1" dirty="0"/>
              <a:t> </a:t>
            </a:r>
            <a:r>
              <a:rPr lang="fr-FR" b="1" dirty="0" smtClean="0"/>
              <a:t>.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71046"/>
            <a:ext cx="498251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Les différents genres et espèces 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36835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71046"/>
            <a:ext cx="498251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Les différents genres et espèces </a:t>
            </a:r>
            <a:endParaRPr lang="fr-FR" sz="2800" dirty="0"/>
          </a:p>
        </p:txBody>
      </p:sp>
      <p:pic>
        <p:nvPicPr>
          <p:cNvPr id="6" name="Picture 2" descr="C:\Users\Pc\Documents\Ceratophyllus_gallinae_ma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164" y="836712"/>
            <a:ext cx="8136904" cy="533788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15616" y="5651376"/>
            <a:ext cx="7110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 err="1"/>
              <a:t>Ceratophyllus</a:t>
            </a:r>
            <a:r>
              <a:rPr lang="fr-FR" sz="2800" b="1" i="1" dirty="0"/>
              <a:t>. </a:t>
            </a:r>
            <a:r>
              <a:rPr lang="fr-FR" sz="2800" b="1" i="1" dirty="0" err="1" smtClean="0"/>
              <a:t>Gallinae</a:t>
            </a:r>
            <a:r>
              <a:rPr lang="fr-FR" sz="2800" b="1" i="1" dirty="0" smtClean="0"/>
              <a:t> (une seule </a:t>
            </a:r>
            <a:r>
              <a:rPr lang="fr-FR" sz="2800" b="1" i="1" dirty="0" err="1" smtClean="0"/>
              <a:t>cténédie</a:t>
            </a:r>
            <a:r>
              <a:rPr lang="fr-FR" sz="2800" b="1" i="1" dirty="0" smtClean="0"/>
              <a:t>)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4484616" y="6224746"/>
            <a:ext cx="14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Esccap</a:t>
            </a:r>
            <a:r>
              <a:rPr lang="fr-FR" dirty="0" smtClean="0"/>
              <a:t> France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2352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831816" y="2750890"/>
            <a:ext cx="81326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 Les espèces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FR" sz="2800" b="1" i="1" dirty="0" err="1" smtClean="0">
                <a:solidFill>
                  <a:srgbClr val="FF0000"/>
                </a:solidFill>
              </a:rPr>
              <a:t>Ctenocephalides</a:t>
            </a:r>
            <a:r>
              <a:rPr lang="fr-FR" sz="2800" b="1" i="1" dirty="0" smtClean="0">
                <a:solidFill>
                  <a:srgbClr val="FF0000"/>
                </a:solidFill>
              </a:rPr>
              <a:t> </a:t>
            </a:r>
            <a:r>
              <a:rPr lang="fr-FR" sz="2800" b="1" i="1" dirty="0" err="1" smtClean="0">
                <a:solidFill>
                  <a:srgbClr val="FF0000"/>
                </a:solidFill>
              </a:rPr>
              <a:t>canis</a:t>
            </a:r>
            <a:r>
              <a:rPr lang="fr-FR" sz="2800" b="1" i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fr-FR" b="1" dirty="0" smtClean="0"/>
              <a:t>-La </a:t>
            </a:r>
            <a:r>
              <a:rPr lang="fr-FR" b="1" dirty="0"/>
              <a:t>1</a:t>
            </a:r>
            <a:r>
              <a:rPr lang="fr-FR" b="1" baseline="30000" dirty="0"/>
              <a:t>ère</a:t>
            </a:r>
            <a:r>
              <a:rPr lang="fr-FR" b="1" dirty="0"/>
              <a:t> dent du peigne frontale, </a:t>
            </a:r>
            <a:r>
              <a:rPr lang="fr-FR" b="1" dirty="0" smtClean="0"/>
              <a:t>représente la moitié de la longueur des autres dents. </a:t>
            </a:r>
          </a:p>
          <a:p>
            <a:r>
              <a:rPr lang="fr-FR" b="1" dirty="0" smtClean="0"/>
              <a:t>- Hôte </a:t>
            </a:r>
            <a:r>
              <a:rPr lang="fr-FR" b="1" dirty="0"/>
              <a:t>intermédiaire de </a:t>
            </a:r>
            <a:r>
              <a:rPr lang="fr-FR" b="1" i="1" dirty="0" err="1"/>
              <a:t>Dipylidium</a:t>
            </a:r>
            <a:r>
              <a:rPr lang="fr-FR" b="1" i="1" dirty="0"/>
              <a:t> </a:t>
            </a:r>
            <a:r>
              <a:rPr lang="fr-FR" b="1" i="1" dirty="0" err="1"/>
              <a:t>caninum</a:t>
            </a:r>
            <a:r>
              <a:rPr lang="fr-FR" b="1" i="1" dirty="0"/>
              <a:t>.</a:t>
            </a:r>
            <a:endParaRPr lang="fr-FR" b="1" dirty="0"/>
          </a:p>
          <a:p>
            <a:r>
              <a:rPr lang="fr-FR" dirty="0" smtClean="0"/>
              <a:t>La larve </a:t>
            </a:r>
            <a:r>
              <a:rPr lang="fr-FR" dirty="0"/>
              <a:t>de puce </a:t>
            </a:r>
            <a:r>
              <a:rPr lang="fr-FR" dirty="0" smtClean="0"/>
              <a:t>q </a:t>
            </a:r>
            <a:r>
              <a:rPr lang="fr-FR" dirty="0"/>
              <a:t>possède un appareil buccale de type broyeur, </a:t>
            </a:r>
            <a:r>
              <a:rPr lang="fr-FR" dirty="0" smtClean="0"/>
              <a:t>capable </a:t>
            </a:r>
            <a:r>
              <a:rPr lang="fr-FR" dirty="0"/>
              <a:t>d’ingérer l’œuf </a:t>
            </a:r>
            <a:r>
              <a:rPr lang="fr-FR" dirty="0" smtClean="0"/>
              <a:t>(</a:t>
            </a:r>
            <a:r>
              <a:rPr lang="fr-FR" dirty="0"/>
              <a:t>persistance de la larve cysticerque chez l’adulte).</a:t>
            </a:r>
          </a:p>
          <a:p>
            <a:endParaRPr lang="fr-FR" dirty="0" smtClean="0"/>
          </a:p>
          <a:p>
            <a:r>
              <a:rPr lang="fr-FR" dirty="0" smtClean="0"/>
              <a:t>NB</a:t>
            </a:r>
            <a:r>
              <a:rPr lang="fr-FR" dirty="0"/>
              <a:t>/ Appareil buccale de l’adulte, de type piqueur, donc incapable d’ingérer l’œuf.</a:t>
            </a:r>
          </a:p>
          <a:p>
            <a:r>
              <a:rPr lang="fr-FR" b="1" i="1" dirty="0"/>
              <a:t> 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107686" y="613718"/>
            <a:ext cx="78568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  <a:r>
              <a:rPr lang="fr-FR" sz="2800" b="1" u="sng" dirty="0">
                <a:solidFill>
                  <a:srgbClr val="FF0000"/>
                </a:solidFill>
              </a:rPr>
              <a:t>Présence de 02 </a:t>
            </a:r>
            <a:r>
              <a:rPr lang="fr-FR" sz="2800" b="1" u="sng" dirty="0" err="1">
                <a:solidFill>
                  <a:srgbClr val="FF0000"/>
                </a:solidFill>
              </a:rPr>
              <a:t>cténidies</a:t>
            </a:r>
            <a:r>
              <a:rPr lang="fr-FR" sz="2400" b="1" u="sng" dirty="0">
                <a:solidFill>
                  <a:srgbClr val="FF0000"/>
                </a:solidFill>
              </a:rPr>
              <a:t>( une céphalique et une </a:t>
            </a:r>
            <a:r>
              <a:rPr lang="fr-FR" sz="2400" b="1" u="sng" dirty="0" err="1">
                <a:solidFill>
                  <a:srgbClr val="FF0000"/>
                </a:solidFill>
              </a:rPr>
              <a:t>prothoracique</a:t>
            </a:r>
            <a:r>
              <a:rPr lang="fr-FR" sz="2400" b="1" dirty="0">
                <a:solidFill>
                  <a:srgbClr val="FF0000"/>
                </a:solidFill>
              </a:rPr>
              <a:t>) 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endParaRPr lang="fr-FR" sz="2400" b="1" u="sng" dirty="0">
              <a:solidFill>
                <a:srgbClr val="FF0000"/>
              </a:solidFill>
            </a:endParaRPr>
          </a:p>
          <a:p>
            <a:r>
              <a:rPr lang="fr-FR" sz="2800" u="sng" dirty="0" smtClean="0">
                <a:solidFill>
                  <a:srgbClr val="00B050"/>
                </a:solidFill>
              </a:rPr>
              <a:t>Genre</a:t>
            </a:r>
            <a:r>
              <a:rPr lang="fr-FR" sz="2800" b="1" u="sng" dirty="0">
                <a:solidFill>
                  <a:srgbClr val="00B050"/>
                </a:solidFill>
              </a:rPr>
              <a:t> </a:t>
            </a:r>
            <a:r>
              <a:rPr lang="fr-FR" sz="2800" u="sng" dirty="0">
                <a:solidFill>
                  <a:srgbClr val="00B050"/>
                </a:solidFill>
              </a:rPr>
              <a:t>:</a:t>
            </a:r>
            <a:r>
              <a:rPr lang="fr-FR" sz="2800" b="1" i="1" u="sng" dirty="0" err="1" smtClean="0">
                <a:solidFill>
                  <a:srgbClr val="00B050"/>
                </a:solidFill>
              </a:rPr>
              <a:t>Ctenocéphalides</a:t>
            </a:r>
            <a:r>
              <a:rPr lang="fr-FR" sz="2800" b="1" i="1" u="sng" dirty="0" smtClean="0">
                <a:solidFill>
                  <a:srgbClr val="00B050"/>
                </a:solidFill>
              </a:rPr>
              <a:t> </a:t>
            </a:r>
            <a:endParaRPr lang="fr-FR" sz="2800" dirty="0"/>
          </a:p>
          <a:p>
            <a:r>
              <a:rPr lang="fr-FR" b="1" dirty="0" smtClean="0"/>
              <a:t>-</a:t>
            </a:r>
            <a:r>
              <a:rPr lang="fr-FR" sz="2400" b="1" dirty="0" err="1" smtClean="0"/>
              <a:t>Cténidie</a:t>
            </a:r>
            <a:r>
              <a:rPr lang="fr-FR" sz="2400" b="1" dirty="0" smtClean="0"/>
              <a:t> </a:t>
            </a:r>
            <a:r>
              <a:rPr lang="fr-FR" sz="2400" b="1" dirty="0"/>
              <a:t>céphalique horizontale</a:t>
            </a:r>
            <a:r>
              <a:rPr lang="fr-FR" sz="2400" dirty="0"/>
              <a:t> 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9416" y="86192"/>
            <a:ext cx="498251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Les différents genres et espèces 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36835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764704"/>
            <a:ext cx="6696744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2976407" y="5831686"/>
            <a:ext cx="369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err="1" smtClean="0"/>
              <a:t>Ctenocephalides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canis</a:t>
            </a:r>
            <a:endParaRPr lang="fr-FR" sz="2800" b="1" i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9552" y="2492896"/>
            <a:ext cx="1393304" cy="11248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1</a:t>
            </a:r>
            <a:r>
              <a:rPr kumimoji="0" lang="fr-F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ère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dent est la moitié de la 2</a:t>
            </a:r>
            <a:r>
              <a:rPr kumimoji="0" lang="fr-F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ème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avec flèche 6"/>
          <p:cNvCxnSpPr>
            <a:stCxn id="5" idx="3"/>
          </p:cNvCxnSpPr>
          <p:nvPr/>
        </p:nvCxnSpPr>
        <p:spPr>
          <a:xfrm flipV="1">
            <a:off x="1932856" y="1916832"/>
            <a:ext cx="622920" cy="1138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10939" y="534522"/>
            <a:ext cx="1285875" cy="10942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Front légèrement bombé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696814" y="1081661"/>
            <a:ext cx="1002978" cy="403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27999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pic>
        <p:nvPicPr>
          <p:cNvPr id="3" name="Picture 6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87624" y="764704"/>
            <a:ext cx="6984775" cy="5544616"/>
          </a:xfrm>
          <a:prstGeom prst="rect">
            <a:avLst/>
          </a:prstGeom>
          <a:noFill/>
        </p:spPr>
      </p:pic>
      <p:sp>
        <p:nvSpPr>
          <p:cNvPr id="2" name="Ellipse 1"/>
          <p:cNvSpPr/>
          <p:nvPr/>
        </p:nvSpPr>
        <p:spPr>
          <a:xfrm>
            <a:off x="4499992" y="-17904"/>
            <a:ext cx="3672408" cy="33843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5676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2" name="AutoShape 2" descr="dog flea - Ctenocephalides canis (Curti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Ctenocephalides canis (Curtis) adult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06" y="440378"/>
            <a:ext cx="7408790" cy="557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555776" y="5806699"/>
            <a:ext cx="369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err="1" smtClean="0"/>
              <a:t>Ctenocephalides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canis</a:t>
            </a:r>
            <a:endParaRPr lang="fr-FR" sz="2800" b="1" i="1" dirty="0"/>
          </a:p>
        </p:txBody>
      </p:sp>
      <p:sp>
        <p:nvSpPr>
          <p:cNvPr id="5" name="Rectangle 4"/>
          <p:cNvSpPr/>
          <p:nvPr/>
        </p:nvSpPr>
        <p:spPr>
          <a:xfrm>
            <a:off x="2091895" y="6322691"/>
            <a:ext cx="54870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https://entnemdept.ufl.edu/creatures/urban/occas/dogflea.htm</a:t>
            </a:r>
          </a:p>
        </p:txBody>
      </p:sp>
      <p:sp>
        <p:nvSpPr>
          <p:cNvPr id="8" name="Rectangle 7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11079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837928" y="2924944"/>
            <a:ext cx="81326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 Les espèces</a:t>
            </a:r>
            <a:endParaRPr lang="fr-FR" dirty="0"/>
          </a:p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 </a:t>
            </a:r>
            <a:r>
              <a:rPr lang="fr-FR" sz="2800" b="1" i="1" dirty="0" err="1">
                <a:solidFill>
                  <a:srgbClr val="FF0000"/>
                </a:solidFill>
              </a:rPr>
              <a:t>Ctenocephalides</a:t>
            </a:r>
            <a:r>
              <a:rPr lang="fr-FR" sz="2800" b="1" i="1" dirty="0">
                <a:solidFill>
                  <a:srgbClr val="FF0000"/>
                </a:solidFill>
              </a:rPr>
              <a:t> </a:t>
            </a:r>
            <a:r>
              <a:rPr lang="fr-FR" sz="2800" b="1" i="1" dirty="0" err="1" smtClean="0">
                <a:solidFill>
                  <a:srgbClr val="FF0000"/>
                </a:solidFill>
              </a:rPr>
              <a:t>felis</a:t>
            </a:r>
            <a:r>
              <a:rPr lang="fr-FR" sz="2800" b="1" i="1" dirty="0" smtClean="0">
                <a:solidFill>
                  <a:srgbClr val="FF0000"/>
                </a:solidFill>
              </a:rPr>
              <a:t>  </a:t>
            </a:r>
            <a:endParaRPr lang="fr-FR" sz="2800" b="1" i="1" dirty="0">
              <a:solidFill>
                <a:srgbClr val="FF0000"/>
              </a:solidFill>
            </a:endParaRPr>
          </a:p>
          <a:p>
            <a:r>
              <a:rPr lang="fr-FR" b="1" dirty="0" smtClean="0"/>
              <a:t>-</a:t>
            </a:r>
            <a:r>
              <a:rPr lang="fr-FR" sz="2400" b="1" dirty="0" smtClean="0"/>
              <a:t>La  1</a:t>
            </a:r>
            <a:r>
              <a:rPr lang="fr-FR" sz="2400" b="1" baseline="30000" dirty="0" smtClean="0"/>
              <a:t>ère</a:t>
            </a:r>
            <a:r>
              <a:rPr lang="fr-FR" sz="2400" b="1" dirty="0" smtClean="0"/>
              <a:t> dent du peigne frontal aussi longue que les autres</a:t>
            </a:r>
          </a:p>
          <a:p>
            <a:r>
              <a:rPr lang="fr-FR" sz="2400" b="1" dirty="0" smtClean="0"/>
              <a:t>-Un </a:t>
            </a:r>
            <a:r>
              <a:rPr lang="fr-FR" sz="2400" b="1" dirty="0"/>
              <a:t>bord céphalique dorsal allongé.</a:t>
            </a:r>
          </a:p>
          <a:p>
            <a:r>
              <a:rPr lang="fr-FR" sz="2400" b="1" dirty="0" smtClean="0"/>
              <a:t>-L’adulte </a:t>
            </a:r>
            <a:r>
              <a:rPr lang="fr-FR" sz="2400" b="1" dirty="0"/>
              <a:t>est un parasite des carnivores beaucoup plus fréquent que </a:t>
            </a:r>
            <a:r>
              <a:rPr lang="fr-FR" sz="2400" b="1" i="1" u="sng" dirty="0"/>
              <a:t>C. </a:t>
            </a:r>
            <a:r>
              <a:rPr lang="fr-FR" sz="2400" b="1" i="1" u="sng" dirty="0" err="1"/>
              <a:t>canis</a:t>
            </a:r>
            <a:r>
              <a:rPr lang="fr-FR" sz="2400" b="1" i="1" u="sng" dirty="0"/>
              <a:t>.</a:t>
            </a:r>
            <a:endParaRPr lang="fr-FR" sz="2400" b="1" dirty="0"/>
          </a:p>
          <a:p>
            <a:r>
              <a:rPr lang="fr-FR" sz="2400" b="1" i="1" dirty="0"/>
              <a:t> 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1107686" y="613718"/>
            <a:ext cx="78568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  <a:r>
              <a:rPr lang="fr-FR" sz="2800" b="1" u="sng" dirty="0">
                <a:solidFill>
                  <a:srgbClr val="FF0000"/>
                </a:solidFill>
              </a:rPr>
              <a:t>Présence de 02 </a:t>
            </a:r>
            <a:r>
              <a:rPr lang="fr-FR" sz="2800" b="1" u="sng" dirty="0" err="1">
                <a:solidFill>
                  <a:srgbClr val="FF0000"/>
                </a:solidFill>
              </a:rPr>
              <a:t>cténidies</a:t>
            </a:r>
            <a:r>
              <a:rPr lang="fr-FR" sz="2400" b="1" u="sng" dirty="0">
                <a:solidFill>
                  <a:srgbClr val="FF0000"/>
                </a:solidFill>
              </a:rPr>
              <a:t>( une céphalique et une </a:t>
            </a:r>
            <a:r>
              <a:rPr lang="fr-FR" sz="2400" b="1" u="sng" dirty="0" err="1">
                <a:solidFill>
                  <a:srgbClr val="FF0000"/>
                </a:solidFill>
              </a:rPr>
              <a:t>prothoracique</a:t>
            </a:r>
            <a:r>
              <a:rPr lang="fr-FR" sz="2400" b="1" dirty="0">
                <a:solidFill>
                  <a:srgbClr val="FF0000"/>
                </a:solidFill>
              </a:rPr>
              <a:t>) 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endParaRPr lang="fr-FR" sz="2400" b="1" u="sng" dirty="0">
              <a:solidFill>
                <a:srgbClr val="FF0000"/>
              </a:solidFill>
            </a:endParaRPr>
          </a:p>
          <a:p>
            <a:r>
              <a:rPr lang="fr-FR" sz="2800" u="sng" dirty="0" smtClean="0">
                <a:solidFill>
                  <a:srgbClr val="00B050"/>
                </a:solidFill>
              </a:rPr>
              <a:t>Genre</a:t>
            </a:r>
            <a:r>
              <a:rPr lang="fr-FR" sz="2800" b="1" u="sng" dirty="0">
                <a:solidFill>
                  <a:srgbClr val="00B050"/>
                </a:solidFill>
              </a:rPr>
              <a:t> </a:t>
            </a:r>
            <a:r>
              <a:rPr lang="fr-FR" sz="2800" u="sng" dirty="0">
                <a:solidFill>
                  <a:srgbClr val="00B050"/>
                </a:solidFill>
              </a:rPr>
              <a:t>:</a:t>
            </a:r>
            <a:r>
              <a:rPr lang="fr-FR" sz="2800" b="1" i="1" u="sng" dirty="0" err="1" smtClean="0">
                <a:solidFill>
                  <a:srgbClr val="00B050"/>
                </a:solidFill>
              </a:rPr>
              <a:t>Ctenocéphalides</a:t>
            </a:r>
            <a:r>
              <a:rPr lang="fr-FR" sz="2800" b="1" i="1" u="sng" dirty="0" smtClean="0">
                <a:solidFill>
                  <a:srgbClr val="00B050"/>
                </a:solidFill>
              </a:rPr>
              <a:t> </a:t>
            </a:r>
            <a:endParaRPr lang="fr-FR" sz="2800" dirty="0"/>
          </a:p>
          <a:p>
            <a:r>
              <a:rPr lang="fr-FR" b="1" dirty="0" smtClean="0"/>
              <a:t>-</a:t>
            </a:r>
            <a:r>
              <a:rPr lang="fr-FR" sz="2400" b="1" dirty="0" err="1" smtClean="0"/>
              <a:t>Cténidie</a:t>
            </a:r>
            <a:r>
              <a:rPr lang="fr-FR" sz="2400" b="1" dirty="0" smtClean="0"/>
              <a:t> </a:t>
            </a:r>
            <a:r>
              <a:rPr lang="fr-FR" sz="2400" b="1" dirty="0"/>
              <a:t>céphalique horizontale</a:t>
            </a:r>
            <a:r>
              <a:rPr lang="fr-FR" sz="2400" dirty="0"/>
              <a:t> 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9416" y="86192"/>
            <a:ext cx="498251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Les différents genres et espèces 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18228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2" name="AutoShape 2" descr="Xenopsylla cheopis - Viquipèdia, l'enciclopèdia lli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430074"/>
            <a:ext cx="6264696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40242" y="5758665"/>
            <a:ext cx="4954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i="1" dirty="0" err="1"/>
              <a:t>Ctenocephalides</a:t>
            </a:r>
            <a:r>
              <a:rPr lang="fr-FR" sz="2800" i="1" dirty="0"/>
              <a:t> </a:t>
            </a:r>
            <a:r>
              <a:rPr lang="fr-FR" sz="2800" i="1" dirty="0" err="1"/>
              <a:t>felis</a:t>
            </a:r>
            <a:r>
              <a:rPr lang="fr-FR" sz="2800" i="1" dirty="0"/>
              <a:t> </a:t>
            </a:r>
            <a:r>
              <a:rPr lang="fr-FR" sz="2800" dirty="0"/>
              <a:t>(2 </a:t>
            </a:r>
            <a:r>
              <a:rPr lang="fr-FR" sz="2800" dirty="0" err="1"/>
              <a:t>cténédies</a:t>
            </a:r>
            <a:r>
              <a:rPr lang="fr-FR" sz="28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10294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pic>
        <p:nvPicPr>
          <p:cNvPr id="3" name="Picture 6" descr="http://icb.usp.br/~marcelcp/Imagens/sifo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404664"/>
            <a:ext cx="7344816" cy="543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779912" y="5841558"/>
            <a:ext cx="3624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 err="1"/>
              <a:t>Ctenocephalides</a:t>
            </a:r>
            <a:r>
              <a:rPr lang="fr-FR" sz="2800" b="1" i="1" dirty="0"/>
              <a:t> </a:t>
            </a:r>
            <a:r>
              <a:rPr lang="fr-FR" sz="2800" b="1" i="1" dirty="0" err="1"/>
              <a:t>felis</a:t>
            </a:r>
            <a:r>
              <a:rPr lang="fr-FR" sz="2800" b="1" i="1" dirty="0"/>
              <a:t> </a:t>
            </a:r>
            <a:endParaRPr lang="fr-FR" sz="2800" b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75656" y="1556792"/>
            <a:ext cx="1728192" cy="1350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dent = 2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dent céphalique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2771800" y="2780928"/>
            <a:ext cx="86409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32252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pic>
        <p:nvPicPr>
          <p:cNvPr id="3" name="Picture 6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87624" y="764704"/>
            <a:ext cx="6984775" cy="5544616"/>
          </a:xfrm>
          <a:prstGeom prst="rect">
            <a:avLst/>
          </a:prstGeom>
          <a:noFill/>
        </p:spPr>
      </p:pic>
      <p:sp>
        <p:nvSpPr>
          <p:cNvPr id="2" name="Ellipse 1"/>
          <p:cNvSpPr/>
          <p:nvPr/>
        </p:nvSpPr>
        <p:spPr>
          <a:xfrm>
            <a:off x="998475" y="72574"/>
            <a:ext cx="3672408" cy="33843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5676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580112" y="19472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52422" y="198518"/>
            <a:ext cx="162897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Définition</a:t>
            </a:r>
            <a:endParaRPr lang="fr-FR" sz="2800" dirty="0"/>
          </a:p>
        </p:txBody>
      </p:sp>
      <p:sp>
        <p:nvSpPr>
          <p:cNvPr id="10" name="Rectangle 9"/>
          <p:cNvSpPr/>
          <p:nvPr/>
        </p:nvSpPr>
        <p:spPr>
          <a:xfrm>
            <a:off x="971600" y="849486"/>
            <a:ext cx="81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-Les </a:t>
            </a:r>
            <a:r>
              <a:rPr lang="fr-FR" dirty="0">
                <a:latin typeface="Arial" pitchFamily="34" charset="0"/>
                <a:cs typeface="Arial" pitchFamily="34" charset="0"/>
              </a:rPr>
              <a:t>Puces sont des parasites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hématophages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(les 2 sexes)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holométaboles</a:t>
            </a:r>
            <a:r>
              <a:rPr lang="fr-FR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-Ils </a:t>
            </a:r>
            <a:r>
              <a:rPr lang="fr-FR" dirty="0">
                <a:latin typeface="Arial" pitchFamily="34" charset="0"/>
                <a:cs typeface="Arial" pitchFamily="34" charset="0"/>
              </a:rPr>
              <a:t>sont aplatis latéralement, et possèdent une 3</a:t>
            </a:r>
            <a:r>
              <a:rPr lang="fr-FR" baseline="30000" dirty="0">
                <a:latin typeface="Arial" pitchFamily="34" charset="0"/>
                <a:cs typeface="Arial" pitchFamily="34" charset="0"/>
              </a:rPr>
              <a:t>ème</a:t>
            </a:r>
            <a:r>
              <a:rPr lang="fr-FR" dirty="0">
                <a:latin typeface="Arial" pitchFamily="34" charset="0"/>
                <a:cs typeface="Arial" pitchFamily="34" charset="0"/>
              </a:rPr>
              <a:t> paire de pattes qui est puissante et sauteuse.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8693" y="2398178"/>
            <a:ext cx="7786877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taille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-Varie entre 1 mm et 8 mm ; Ils sont tous foncés ou jaunâtres, lisses et brillants, dépourvues d’ailes,( perdues secondairement).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tète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-Dépourvue de cou,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ossède une paire d’antennes à 03 articles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-Porte souvent des expansions sous forme de rangées d’épines foncées, qui sont appelées 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peignes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ou </a:t>
            </a:r>
            <a:r>
              <a:rPr kumimoji="0" lang="fr-FR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cténédies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,( utiles en systématique).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yeux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simples ocelles, situées sur la face latérale de la tète.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52422" y="1753652"/>
            <a:ext cx="214513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Morphologie </a:t>
            </a:r>
            <a:endParaRPr lang="fr-FR" sz="2800" dirty="0"/>
          </a:p>
        </p:txBody>
      </p:sp>
      <p:sp>
        <p:nvSpPr>
          <p:cNvPr id="2" name="Rectangle 1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12612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837928" y="2924944"/>
            <a:ext cx="813267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 Les espèces</a:t>
            </a:r>
          </a:p>
          <a:p>
            <a:r>
              <a:rPr lang="fr-FR" sz="2800" b="1" i="1" u="sng" dirty="0" err="1" smtClean="0">
                <a:solidFill>
                  <a:srgbClr val="FF0000"/>
                </a:solidFill>
              </a:rPr>
              <a:t>Spilopsyllus</a:t>
            </a:r>
            <a:r>
              <a:rPr lang="fr-FR" sz="2800" b="1" i="1" u="sng" dirty="0" smtClean="0">
                <a:solidFill>
                  <a:srgbClr val="FF0000"/>
                </a:solidFill>
              </a:rPr>
              <a:t> </a:t>
            </a:r>
            <a:r>
              <a:rPr lang="fr-FR" sz="2800" b="1" i="1" u="sng" dirty="0" err="1" smtClean="0">
                <a:solidFill>
                  <a:srgbClr val="FF0000"/>
                </a:solidFill>
              </a:rPr>
              <a:t>cuniculi</a:t>
            </a: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400" b="1" dirty="0"/>
              <a:t>agent de </a:t>
            </a:r>
            <a:r>
              <a:rPr lang="fr-FR" sz="2400" b="1" dirty="0" err="1"/>
              <a:t>pulicose</a:t>
            </a:r>
            <a:r>
              <a:rPr lang="fr-FR" sz="2400" b="1" dirty="0"/>
              <a:t> chez le lapin, le lièvre et </a:t>
            </a:r>
            <a:r>
              <a:rPr lang="fr-FR" sz="2400" b="1" dirty="0" smtClean="0"/>
              <a:t>parfois </a:t>
            </a:r>
            <a:r>
              <a:rPr lang="fr-FR" sz="2400" b="1" dirty="0"/>
              <a:t>les carnivores.</a:t>
            </a:r>
          </a:p>
          <a:p>
            <a:r>
              <a:rPr lang="fr-FR" b="1" i="1" dirty="0"/>
              <a:t> 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147686" y="613718"/>
            <a:ext cx="78568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  <a:r>
              <a:rPr lang="fr-FR" sz="2800" b="1" u="sng" dirty="0">
                <a:solidFill>
                  <a:srgbClr val="FF0000"/>
                </a:solidFill>
              </a:rPr>
              <a:t>Présence de 02 </a:t>
            </a:r>
            <a:r>
              <a:rPr lang="fr-FR" sz="2800" b="1" u="sng" dirty="0" err="1">
                <a:solidFill>
                  <a:srgbClr val="FF0000"/>
                </a:solidFill>
              </a:rPr>
              <a:t>cténidies</a:t>
            </a:r>
            <a:r>
              <a:rPr lang="fr-FR" sz="2400" b="1" u="sng" dirty="0">
                <a:solidFill>
                  <a:srgbClr val="FF0000"/>
                </a:solidFill>
              </a:rPr>
              <a:t>( une céphalique et une </a:t>
            </a:r>
            <a:r>
              <a:rPr lang="fr-FR" sz="2400" b="1" u="sng" dirty="0" err="1">
                <a:solidFill>
                  <a:srgbClr val="FF0000"/>
                </a:solidFill>
              </a:rPr>
              <a:t>prothoracique</a:t>
            </a:r>
            <a:r>
              <a:rPr lang="fr-FR" sz="2400" b="1" dirty="0">
                <a:solidFill>
                  <a:srgbClr val="FF0000"/>
                </a:solidFill>
              </a:rPr>
              <a:t>) 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endParaRPr lang="fr-FR" sz="2400" b="1" u="sng" dirty="0">
              <a:solidFill>
                <a:srgbClr val="FF0000"/>
              </a:solidFill>
            </a:endParaRPr>
          </a:p>
          <a:p>
            <a:r>
              <a:rPr lang="fr-FR" sz="2400" b="1" dirty="0" err="1" smtClean="0"/>
              <a:t>Cténidie</a:t>
            </a:r>
            <a:r>
              <a:rPr lang="fr-FR" sz="2400" b="1" dirty="0" smtClean="0"/>
              <a:t> céphalique oblique 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559416" y="86192"/>
            <a:ext cx="498251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Les différents genres et espèces 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1124454" y="2244934"/>
            <a:ext cx="3232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u="sng" dirty="0">
                <a:solidFill>
                  <a:srgbClr val="00B050"/>
                </a:solidFill>
              </a:rPr>
              <a:t>Genre</a:t>
            </a:r>
            <a:r>
              <a:rPr lang="fr-FR" sz="2800" b="1" u="sng" dirty="0">
                <a:solidFill>
                  <a:srgbClr val="00B050"/>
                </a:solidFill>
              </a:rPr>
              <a:t> </a:t>
            </a:r>
            <a:r>
              <a:rPr lang="fr-FR" sz="2800" u="sng" dirty="0">
                <a:solidFill>
                  <a:srgbClr val="00B050"/>
                </a:solidFill>
              </a:rPr>
              <a:t>:</a:t>
            </a:r>
            <a:r>
              <a:rPr lang="fr-FR" sz="2800" b="1" i="1" u="sng" dirty="0" err="1" smtClean="0">
                <a:solidFill>
                  <a:srgbClr val="00B050"/>
                </a:solidFill>
              </a:rPr>
              <a:t>Spilopsyllus</a:t>
            </a:r>
            <a:endParaRPr lang="fr-F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71598" y="4509120"/>
            <a:ext cx="7704857" cy="20313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/>
              <a:t>Chez les lapins</a:t>
            </a:r>
            <a:r>
              <a:rPr lang="fr-FR" sz="1400" dirty="0"/>
              <a:t>, la reproduction des puces, est liée au </a:t>
            </a:r>
            <a:r>
              <a:rPr lang="fr-FR" sz="1400" b="1" dirty="0"/>
              <a:t>statut endocrinien </a:t>
            </a:r>
            <a:r>
              <a:rPr lang="fr-FR" sz="1400" dirty="0"/>
              <a:t>de cet hôte, et synchrone de celle de la lapine (action des corticoïdes surrénaliens).En dehors de cette période, pas d’accouplement des puces.</a:t>
            </a:r>
          </a:p>
          <a:p>
            <a:r>
              <a:rPr lang="fr-FR" sz="1400" dirty="0"/>
              <a:t>La maturation des ovaires de la puce se fait uniquement, après un repas de sang effectué chez une lapine gestante.</a:t>
            </a:r>
          </a:p>
          <a:p>
            <a:r>
              <a:rPr lang="fr-FR" sz="1400" dirty="0"/>
              <a:t>L’émergence de nombreuses puces adultes susceptibles de se nourrir chez les lapereaux nouveaux nés</a:t>
            </a:r>
            <a:r>
              <a:rPr lang="fr-FR" sz="1400" dirty="0" smtClean="0"/>
              <a:t>.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rgbClr val="FF0000"/>
                </a:solidFill>
              </a:rPr>
              <a:t>NB/ En période de gestation chez les lapines, les lapins males ne sont pas parasités.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12724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pic>
        <p:nvPicPr>
          <p:cNvPr id="3" name="Picture 6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07604" y="739516"/>
            <a:ext cx="6984775" cy="5544616"/>
          </a:xfrm>
          <a:prstGeom prst="rect">
            <a:avLst/>
          </a:prstGeom>
          <a:noFill/>
        </p:spPr>
      </p:pic>
      <p:sp>
        <p:nvSpPr>
          <p:cNvPr id="2" name="Ellipse 1"/>
          <p:cNvSpPr/>
          <p:nvPr/>
        </p:nvSpPr>
        <p:spPr>
          <a:xfrm>
            <a:off x="827584" y="2996952"/>
            <a:ext cx="3672408" cy="33843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16217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59416" y="86192"/>
            <a:ext cx="449193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Rôle pathogène des pulicidés 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559416" y="889556"/>
            <a:ext cx="3402726" cy="52322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Rôle pathogène direct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971600" y="1772816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2400" dirty="0" smtClean="0"/>
              <a:t>Les puces sont responsables de la </a:t>
            </a:r>
            <a:r>
              <a:rPr lang="fr-FR" sz="2400" b="1" dirty="0" err="1" smtClean="0">
                <a:solidFill>
                  <a:srgbClr val="FF0000"/>
                </a:solidFill>
              </a:rPr>
              <a:t>pulicose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2400" dirty="0" smtClean="0"/>
              <a:t>Spoliation </a:t>
            </a:r>
            <a:r>
              <a:rPr lang="fr-FR" sz="2400" dirty="0"/>
              <a:t>de </a:t>
            </a:r>
            <a:r>
              <a:rPr lang="fr-FR" sz="2400" dirty="0" smtClean="0"/>
              <a:t>sang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400" dirty="0" smtClean="0"/>
              <a:t>Formation </a:t>
            </a:r>
            <a:r>
              <a:rPr lang="fr-FR" sz="2400" dirty="0"/>
              <a:t>de papules </a:t>
            </a:r>
            <a:r>
              <a:rPr lang="fr-FR" sz="2400" dirty="0" smtClean="0"/>
              <a:t>prurigineuses et des lésions érythémateuses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400" dirty="0" smtClean="0"/>
              <a:t>Possibilité </a:t>
            </a:r>
            <a:r>
              <a:rPr lang="fr-FR" sz="2400" dirty="0"/>
              <a:t>d’une (</a:t>
            </a:r>
            <a:r>
              <a:rPr lang="fr-FR" sz="2400" b="1" dirty="0">
                <a:solidFill>
                  <a:srgbClr val="FF0000"/>
                </a:solidFill>
              </a:rPr>
              <a:t>DHPP) </a:t>
            </a:r>
            <a:r>
              <a:rPr lang="fr-FR" sz="2400" b="1" dirty="0" smtClean="0"/>
              <a:t>dermatite </a:t>
            </a:r>
            <a:r>
              <a:rPr lang="fr-FR" sz="2400" b="1" dirty="0"/>
              <a:t>par hypersensibilité aux piqûres de puces </a:t>
            </a:r>
            <a:r>
              <a:rPr lang="fr-FR" sz="2400" dirty="0" smtClean="0"/>
              <a:t>ou </a:t>
            </a:r>
            <a:r>
              <a:rPr lang="fr-FR" sz="2400" b="1" dirty="0" smtClean="0">
                <a:solidFill>
                  <a:srgbClr val="FF0000"/>
                </a:solidFill>
              </a:rPr>
              <a:t>DAPP.</a:t>
            </a:r>
            <a:r>
              <a:rPr lang="fr-FR" sz="2400" dirty="0" smtClean="0"/>
              <a:t> </a:t>
            </a:r>
            <a:r>
              <a:rPr lang="fr-FR" sz="2400" b="1" dirty="0" smtClean="0"/>
              <a:t>Dermatite par allergie aux piqures de puces.</a:t>
            </a:r>
          </a:p>
          <a:p>
            <a:r>
              <a:rPr lang="fr-FR" sz="2400" dirty="0" smtClean="0"/>
              <a:t>     Cette </a:t>
            </a:r>
            <a:r>
              <a:rPr lang="fr-FR" sz="2400" dirty="0"/>
              <a:t>allergie est due à l’action de la salive des </a:t>
            </a:r>
            <a:r>
              <a:rPr lang="fr-FR" sz="2400" dirty="0" smtClean="0"/>
              <a:t>puces, causant une hypersensibilité immédiate et une hypersensibilité retardée). Les lésions siègent surtout </a:t>
            </a:r>
            <a:r>
              <a:rPr lang="fr-FR" sz="2400" smtClean="0"/>
              <a:t>au niveau de </a:t>
            </a:r>
            <a:r>
              <a:rPr lang="fr-FR" sz="2400" dirty="0" smtClean="0"/>
              <a:t>la région </a:t>
            </a:r>
            <a:r>
              <a:rPr lang="fr-FR" sz="2400" dirty="0" err="1" smtClean="0"/>
              <a:t>dorso-lombaire</a:t>
            </a:r>
            <a:r>
              <a:rPr lang="fr-FR" sz="2400" dirty="0" smtClean="0"/>
              <a:t> des chiens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28006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25888" y="5499586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Pulicose</a:t>
            </a:r>
            <a:r>
              <a:rPr lang="fr-FR" b="1" dirty="0" smtClean="0"/>
              <a:t> chez le chat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30292"/>
            <a:ext cx="449193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Rôle pathogène des pulicidés 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95413"/>
            <a:ext cx="59531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5679686" y="1772816"/>
            <a:ext cx="2060666" cy="187220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979712" y="2024844"/>
            <a:ext cx="1445418" cy="136815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6948264" y="1021378"/>
            <a:ext cx="1270963" cy="111147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8172400" y="83671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Puces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07504" y="5868918"/>
            <a:ext cx="9002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https://www.monvt.eu/maladies-de-la-peau/affections-parasitaires-de-la-peau/puce-allergie-ctenocephalides-chien-chat/#4189-2</a:t>
            </a:r>
          </a:p>
        </p:txBody>
      </p:sp>
    </p:spTree>
    <p:extLst>
      <p:ext uri="{BB962C8B-B14F-4D97-AF65-F5344CB8AC3E}">
        <p14:creationId xmlns:p14="http://schemas.microsoft.com/office/powerpoint/2010/main" val="27382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30292"/>
            <a:ext cx="449193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Rôle pathogène des pulicidés 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  <p:sp>
        <p:nvSpPr>
          <p:cNvPr id="7" name="Ellipse 6"/>
          <p:cNvSpPr/>
          <p:nvPr/>
        </p:nvSpPr>
        <p:spPr>
          <a:xfrm>
            <a:off x="5679686" y="1772816"/>
            <a:ext cx="2060666" cy="187220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6948264" y="1021378"/>
            <a:ext cx="1270963" cy="111147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7504" y="6057781"/>
            <a:ext cx="9002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https://www.monvt.eu/maladies-de-la-peau/affections-parasitaires-de-la-peau/puce-allergie-ctenocephalides-chien-chat/#4189-2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00" y="887498"/>
            <a:ext cx="7706480" cy="514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15548" y="5515904"/>
            <a:ext cx="260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DAPP chez le chien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411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30886" y="0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67720" y="1559689"/>
            <a:ext cx="83579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Rôle très important</a:t>
            </a:r>
            <a:r>
              <a:rPr lang="fr-FR" sz="2400" b="1" dirty="0">
                <a:solidFill>
                  <a:srgbClr val="FF0000"/>
                </a:solidFill>
              </a:rPr>
              <a:t>. 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400" dirty="0" smtClean="0"/>
              <a:t>Les </a:t>
            </a:r>
            <a:r>
              <a:rPr lang="fr-FR" sz="2400" dirty="0"/>
              <a:t>Puces transmettent aux animaux et à l’homme de nombreux agents pathogènes responsables </a:t>
            </a:r>
            <a:r>
              <a:rPr lang="fr-FR" sz="2400" dirty="0" smtClean="0"/>
              <a:t>:</a:t>
            </a:r>
          </a:p>
          <a:p>
            <a:endParaRPr lang="fr-FR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fr-FR" sz="2400" b="1" dirty="0">
                <a:solidFill>
                  <a:srgbClr val="FF0000"/>
                </a:solidFill>
              </a:rPr>
              <a:t>D’infections bactériennes</a:t>
            </a:r>
            <a:r>
              <a:rPr lang="fr-FR" sz="2400" dirty="0"/>
              <a:t> : </a:t>
            </a:r>
            <a:r>
              <a:rPr lang="fr-FR" sz="2400" b="1" dirty="0" smtClean="0"/>
              <a:t>la </a:t>
            </a:r>
            <a:r>
              <a:rPr lang="fr-FR" sz="2400" b="1" dirty="0"/>
              <a:t>peste humaine</a:t>
            </a:r>
            <a:r>
              <a:rPr lang="fr-FR" sz="2400" dirty="0"/>
              <a:t>, </a:t>
            </a:r>
            <a:r>
              <a:rPr lang="fr-FR" sz="2400" dirty="0" smtClean="0"/>
              <a:t>le </a:t>
            </a:r>
            <a:r>
              <a:rPr lang="fr-FR" sz="2400" b="1" dirty="0" smtClean="0"/>
              <a:t>typhus </a:t>
            </a:r>
            <a:r>
              <a:rPr lang="fr-FR" sz="2400" b="1" dirty="0"/>
              <a:t>murin.</a:t>
            </a:r>
          </a:p>
          <a:p>
            <a:r>
              <a:rPr lang="fr-FR" sz="2400" dirty="0"/>
              <a:t> </a:t>
            </a:r>
            <a:r>
              <a:rPr lang="fr-FR" sz="2400" b="1" u="sng" dirty="0" smtClean="0">
                <a:solidFill>
                  <a:srgbClr val="FF0000"/>
                </a:solidFill>
              </a:rPr>
              <a:t>D’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helminthoses</a:t>
            </a:r>
            <a:r>
              <a:rPr lang="fr-FR" sz="2400" b="1" u="sng" dirty="0">
                <a:solidFill>
                  <a:srgbClr val="FF0000"/>
                </a:solidFill>
              </a:rPr>
              <a:t> : </a:t>
            </a:r>
            <a:r>
              <a:rPr lang="fr-FR" sz="2400" dirty="0"/>
              <a:t>Le cas </a:t>
            </a:r>
            <a:r>
              <a:rPr lang="fr-FR" sz="2400" b="1" dirty="0"/>
              <a:t>de </a:t>
            </a:r>
            <a:r>
              <a:rPr lang="fr-FR" sz="2400" b="1" i="1" dirty="0" err="1"/>
              <a:t>Dypilidium</a:t>
            </a:r>
            <a:r>
              <a:rPr lang="fr-FR" sz="2400" b="1" i="1" dirty="0"/>
              <a:t> </a:t>
            </a:r>
            <a:r>
              <a:rPr lang="fr-FR" sz="2400" b="1" i="1" dirty="0" err="1"/>
              <a:t>caninum</a:t>
            </a:r>
            <a:r>
              <a:rPr lang="fr-FR" sz="2400" b="1" i="1" dirty="0"/>
              <a:t> </a:t>
            </a:r>
            <a:r>
              <a:rPr lang="fr-FR" sz="2400" dirty="0"/>
              <a:t>(parasite de l’intestin grêle du chien et du chat, et aussi parfois de l’enfant.) </a:t>
            </a:r>
            <a:endParaRPr lang="fr-FR" sz="2400" dirty="0" smtClean="0"/>
          </a:p>
          <a:p>
            <a:r>
              <a:rPr lang="fr-FR" sz="2400" dirty="0" smtClean="0"/>
              <a:t> </a:t>
            </a:r>
            <a:r>
              <a:rPr lang="fr-FR" sz="2400" dirty="0"/>
              <a:t>La puce responsable de cette </a:t>
            </a:r>
            <a:r>
              <a:rPr lang="fr-FR" sz="2400" dirty="0" err="1"/>
              <a:t>helminthose</a:t>
            </a:r>
            <a:r>
              <a:rPr lang="fr-FR" sz="2400" dirty="0"/>
              <a:t> est </a:t>
            </a:r>
            <a:r>
              <a:rPr lang="fr-FR" sz="2400" b="1" i="1" dirty="0" err="1">
                <a:solidFill>
                  <a:srgbClr val="FF0000"/>
                </a:solidFill>
              </a:rPr>
              <a:t>cténocéphalides</a:t>
            </a:r>
            <a:r>
              <a:rPr lang="fr-FR" sz="2400" b="1" i="1" dirty="0">
                <a:solidFill>
                  <a:srgbClr val="FF0000"/>
                </a:solidFill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</a:rPr>
              <a:t>sp</a:t>
            </a:r>
            <a:r>
              <a:rPr lang="fr-FR" sz="2400" dirty="0"/>
              <a:t>. Rarement </a:t>
            </a:r>
            <a:r>
              <a:rPr lang="fr-FR" sz="2400" b="1" i="1" dirty="0" err="1"/>
              <a:t>Pulex</a:t>
            </a:r>
            <a:r>
              <a:rPr lang="fr-FR" sz="2400" b="1" i="1" dirty="0"/>
              <a:t> </a:t>
            </a:r>
            <a:r>
              <a:rPr lang="fr-FR" sz="2400" b="1" i="1" dirty="0" err="1"/>
              <a:t>irritans</a:t>
            </a:r>
            <a:r>
              <a:rPr lang="fr-FR" sz="2400" b="1" i="1" dirty="0"/>
              <a:t> </a:t>
            </a:r>
            <a:endParaRPr lang="fr-FR" sz="2400" b="1" i="1" dirty="0" smtClean="0"/>
          </a:p>
          <a:p>
            <a:r>
              <a:rPr lang="fr-FR" sz="2400" dirty="0" smtClean="0"/>
              <a:t>Le </a:t>
            </a:r>
            <a:r>
              <a:rPr lang="fr-FR" sz="2400" dirty="0"/>
              <a:t>cas d’ </a:t>
            </a:r>
            <a:r>
              <a:rPr lang="fr-FR" sz="2400" b="1" i="1" dirty="0" err="1"/>
              <a:t>Hyménolepis</a:t>
            </a:r>
            <a:r>
              <a:rPr lang="fr-FR" sz="2400" b="1" i="1" dirty="0"/>
              <a:t> </a:t>
            </a:r>
            <a:r>
              <a:rPr lang="fr-FR" sz="2400" b="1" i="1" dirty="0" err="1"/>
              <a:t>diminuta</a:t>
            </a:r>
            <a:r>
              <a:rPr lang="fr-FR" sz="2400" dirty="0"/>
              <a:t> : C’est un cestode de l’intestin du </a:t>
            </a:r>
            <a:r>
              <a:rPr lang="fr-FR" sz="2400" dirty="0">
                <a:solidFill>
                  <a:srgbClr val="00B050"/>
                </a:solidFill>
              </a:rPr>
              <a:t>rat, </a:t>
            </a:r>
            <a:r>
              <a:rPr lang="fr-FR" sz="2400" dirty="0"/>
              <a:t>et parfois de l</a:t>
            </a:r>
            <a:r>
              <a:rPr lang="fr-FR" sz="2400" dirty="0">
                <a:solidFill>
                  <a:srgbClr val="00B050"/>
                </a:solidFill>
              </a:rPr>
              <a:t>’enfant</a:t>
            </a:r>
            <a:r>
              <a:rPr lang="fr-FR" sz="2400" dirty="0"/>
              <a:t> ; La transmission se fait par </a:t>
            </a:r>
            <a:r>
              <a:rPr lang="fr-FR" sz="2400" i="1" dirty="0" err="1"/>
              <a:t>Xénopsylla</a:t>
            </a:r>
            <a:r>
              <a:rPr lang="fr-FR" sz="2400" i="1" dirty="0"/>
              <a:t> </a:t>
            </a:r>
            <a:r>
              <a:rPr lang="fr-FR" sz="2400" i="1" dirty="0" err="1" smtClean="0"/>
              <a:t>cheopis</a:t>
            </a:r>
            <a:r>
              <a:rPr lang="fr-FR" sz="2400" dirty="0"/>
              <a:t>, ou </a:t>
            </a:r>
            <a:r>
              <a:rPr lang="fr-FR" sz="2400" i="1" dirty="0" err="1" smtClean="0"/>
              <a:t>Ceratophyllus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fasciatus</a:t>
            </a:r>
            <a:r>
              <a:rPr lang="fr-FR" sz="2400" i="1" dirty="0" smtClean="0"/>
              <a:t> </a:t>
            </a:r>
            <a:r>
              <a:rPr lang="fr-FR" sz="2400" dirty="0" smtClean="0"/>
              <a:t>(puces du rat).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07504" y="701988"/>
            <a:ext cx="3660810" cy="52322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Rôle pathogène indirect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30292"/>
            <a:ext cx="449193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Rôle pathogène des pulicidés 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12939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30886" y="0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9363" y="369332"/>
            <a:ext cx="6908901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800" b="1" dirty="0">
                <a:latin typeface="Arial" pitchFamily="34" charset="0"/>
                <a:cs typeface="Arial" pitchFamily="34" charset="0"/>
              </a:rPr>
              <a:t>Etude de la famille des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sarcopsyllidés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362" y="1340768"/>
            <a:ext cx="899713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Sarcopsyllidés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petits insectes de 1 mm de larges appelés vulgairement 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chiques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possèdent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Une tête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à bord frontal anguleux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 thorax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court (dorsalement plus court que le 1</a:t>
            </a: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segment abdominal)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Habitat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zones sèches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 poussiéreuses pour le male et la femelle  non fécondée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38077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30886" y="0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51520" y="1628800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femelle fécondée </a:t>
            </a:r>
            <a:endParaRPr lang="fr-F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est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douée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d’un </a:t>
            </a:r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grand parasitisme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elle saute sur un  hôte  (humain ou animal), et pénètre dans son tégument pour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le repas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(maturation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œufs).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Tète enfoncée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et laisse un orifice pour respirer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Se nourrit de </a:t>
            </a:r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sang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de la couche cutanée et sous cutanée du derme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possède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un abdomen très distendu, Elle reste immobile,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9991" y="566799"/>
            <a:ext cx="557614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Habitat </a:t>
            </a:r>
            <a:r>
              <a:rPr lang="fr-FR" sz="2800" dirty="0"/>
              <a:t>,</a:t>
            </a:r>
            <a:r>
              <a:rPr lang="fr-FR" sz="2800" dirty="0" smtClean="0"/>
              <a:t> nutrition et cycle biologique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36297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30886" y="0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56028" y="1412776"/>
            <a:ext cx="85689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Tunga</a:t>
            </a:r>
            <a:r>
              <a:rPr lang="fr-FR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penetrans</a:t>
            </a:r>
            <a:r>
              <a:rPr lang="fr-FR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ou </a:t>
            </a:r>
            <a:r>
              <a:rPr lang="fr-FR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Sarcopsylla</a:t>
            </a:r>
            <a:r>
              <a:rPr lang="fr-FR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penetrans</a:t>
            </a:r>
            <a:r>
              <a:rPr lang="fr-FR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chique) (1mm) chez l’homme et les mammifères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fr-FR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Tète avec un angle antérieur très proéminent et sans lobe occipital</a:t>
            </a:r>
          </a:p>
          <a:p>
            <a:pPr marL="342900" indent="-342900">
              <a:buFont typeface="Courier New" pitchFamily="49" charset="0"/>
              <a:buChar char="o"/>
            </a:pPr>
            <a:endParaRPr lang="fr-FR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fr-FR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Echidnophaga</a:t>
            </a:r>
            <a:r>
              <a:rPr lang="fr-FR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gallinacea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, chez les oiseaux (espèce des pays chauds).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fr-FR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Tète </a:t>
            </a:r>
            <a:r>
              <a:rPr lang="fr-FR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avec un angle </a:t>
            </a:r>
            <a:r>
              <a:rPr lang="fr-FR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antérieur peu </a:t>
            </a:r>
            <a:r>
              <a:rPr lang="fr-FR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proéminent et </a:t>
            </a:r>
            <a:r>
              <a:rPr lang="fr-FR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lobe occipital très        important</a:t>
            </a: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7554" y="316214"/>
            <a:ext cx="498251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Les différents genres et espèces 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22862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30886" y="0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59415" y="369332"/>
            <a:ext cx="533101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Rôle pathogène des </a:t>
            </a:r>
            <a:r>
              <a:rPr lang="fr-FR" sz="2800" dirty="0" err="1" smtClean="0"/>
              <a:t>sarcopsyllidés</a:t>
            </a:r>
            <a:r>
              <a:rPr lang="fr-FR" sz="2800" dirty="0" smtClean="0"/>
              <a:t>  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559414" y="1412776"/>
            <a:ext cx="82610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fr-FR" sz="24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Tunga</a:t>
            </a:r>
            <a:r>
              <a:rPr lang="fr-FR" sz="2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penetrans</a:t>
            </a:r>
            <a:endParaRPr lang="fr-FR" sz="2400" b="1" i="1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Cause</a:t>
            </a:r>
            <a:r>
              <a:rPr lang="fr-FR" sz="2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lang="fr-FR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sarcopsyllose</a:t>
            </a:r>
            <a:r>
              <a:rPr lang="fr-F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ou </a:t>
            </a:r>
            <a:r>
              <a:rPr lang="fr-FR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Tungose</a:t>
            </a:r>
            <a:r>
              <a:rPr lang="fr-F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chez </a:t>
            </a:r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l’homme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une </a:t>
            </a:r>
            <a:r>
              <a:rPr lang="fr-FR" sz="24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nuisance</a:t>
            </a:r>
            <a:r>
              <a:rPr lang="fr-F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plus qu’une </a:t>
            </a: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maladie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Peut causer des infections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fr-FR" sz="2400" b="1" i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Echidnophaga</a:t>
            </a:r>
            <a:r>
              <a:rPr lang="fr-FR" sz="24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gallinacea</a:t>
            </a:r>
            <a:r>
              <a:rPr lang="fr-FR" sz="2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Cause la </a:t>
            </a:r>
            <a:r>
              <a:rPr lang="fr-F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parasitose de la </a:t>
            </a:r>
            <a:r>
              <a:rPr lang="fr-FR" sz="24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peau des </a:t>
            </a:r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volailles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lang="fr-FR" sz="2400" b="1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les </a:t>
            </a:r>
            <a:r>
              <a:rPr lang="fr-F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femelles vivent fixées sur la peau </a:t>
            </a: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dans les régions suivantes: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Région céphalique </a:t>
            </a:r>
            <a:r>
              <a:rPr lang="fr-F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(pourtour des yeux</a:t>
            </a: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Région </a:t>
            </a:r>
            <a:r>
              <a:rPr lang="fr-F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péri </a:t>
            </a: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cloacale</a:t>
            </a:r>
            <a:endParaRPr lang="fr-FR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NB: On la trouve parfois chez les </a:t>
            </a:r>
            <a:r>
              <a:rPr lang="fr-F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mammifères (chien)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7646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580112" y="97468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971600" y="692696"/>
            <a:ext cx="2735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pièces buccales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71600" y="20524"/>
            <a:ext cx="214513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Morphologie 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1023888" y="1624732"/>
            <a:ext cx="79864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-De type piqueur, et forme une trompe constituée 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D’un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labrum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impair.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02 mâchoires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formées  chacune, d’une lame triangulaire et d’un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stylet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à bord denticulé sur ses 2/3 inférieures.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D’une paire de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palpes maxillaires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(généralement à 04 articles).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D’une paire de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palpes labiaux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à 05 articles (ou parfois 02 articles).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NB :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pièces perforantes sont : Les mâchoires et le </a:t>
            </a:r>
            <a:r>
              <a:rPr lang="fr-F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labrum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 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9280" y="3905186"/>
            <a:ext cx="752432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-Est </a:t>
            </a:r>
            <a:r>
              <a:rPr lang="fr-FR" dirty="0">
                <a:latin typeface="Arial" pitchFamily="34" charset="0"/>
                <a:cs typeface="Arial" pitchFamily="34" charset="0"/>
              </a:rPr>
              <a:t>constitué de 03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segments</a:t>
            </a:r>
            <a:r>
              <a:rPr lang="fr-FR" dirty="0">
                <a:latin typeface="Arial" pitchFamily="34" charset="0"/>
                <a:cs typeface="Arial" pitchFamily="34" charset="0"/>
              </a:rPr>
              <a:t> ; de chaque segment part une paire de pattes (la 3</a:t>
            </a:r>
            <a:r>
              <a:rPr lang="fr-FR" baseline="30000" dirty="0">
                <a:latin typeface="Arial" pitchFamily="34" charset="0"/>
                <a:cs typeface="Arial" pitchFamily="34" charset="0"/>
              </a:rPr>
              <a:t>ème</a:t>
            </a:r>
            <a:r>
              <a:rPr lang="fr-FR" dirty="0">
                <a:latin typeface="Arial" pitchFamily="34" charset="0"/>
                <a:cs typeface="Arial" pitchFamily="34" charset="0"/>
              </a:rPr>
              <a:t> plus longue et puissante et sert au saut.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-Le </a:t>
            </a:r>
            <a:r>
              <a:rPr lang="fr-FR" dirty="0">
                <a:latin typeface="Arial" pitchFamily="34" charset="0"/>
                <a:cs typeface="Arial" pitchFamily="34" charset="0"/>
              </a:rPr>
              <a:t>1</a:t>
            </a:r>
            <a:r>
              <a:rPr lang="fr-FR" baseline="30000" dirty="0">
                <a:latin typeface="Arial" pitchFamily="34" charset="0"/>
                <a:cs typeface="Arial" pitchFamily="34" charset="0"/>
              </a:rPr>
              <a:t>er</a:t>
            </a:r>
            <a:r>
              <a:rPr lang="fr-FR" dirty="0">
                <a:latin typeface="Arial" pitchFamily="34" charset="0"/>
                <a:cs typeface="Arial" pitchFamily="34" charset="0"/>
              </a:rPr>
              <a:t> segment peut porter à son bord une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cténédie</a:t>
            </a:r>
            <a:r>
              <a:rPr lang="fr-FR" dirty="0">
                <a:latin typeface="Arial" pitchFamily="34" charset="0"/>
                <a:cs typeface="Arial" pitchFamily="34" charset="0"/>
              </a:rPr>
              <a:t>, on l’appelle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cténédie</a:t>
            </a:r>
            <a:r>
              <a:rPr lang="fr-FR" dirty="0">
                <a:latin typeface="Arial" pitchFamily="34" charset="0"/>
                <a:cs typeface="Arial" pitchFamily="34" charset="0"/>
              </a:rPr>
              <a:t> pro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thoracique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Abdomen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 </a:t>
            </a:r>
            <a:endParaRPr lang="fr-FR" u="sng" dirty="0" smtClean="0">
              <a:latin typeface="Arial" pitchFamily="34" charset="0"/>
              <a:cs typeface="Arial" pitchFamily="34" charset="0"/>
            </a:endParaRPr>
          </a:p>
          <a:p>
            <a:r>
              <a:rPr lang="fr-FR" u="sng" dirty="0">
                <a:latin typeface="Arial" pitchFamily="34" charset="0"/>
                <a:cs typeface="Arial" pitchFamily="34" charset="0"/>
              </a:rPr>
              <a:t>-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latin typeface="Arial" pitchFamily="34" charset="0"/>
                <a:cs typeface="Arial" pitchFamily="34" charset="0"/>
              </a:rPr>
              <a:t>Est constitué de 10 segments (le 8</a:t>
            </a:r>
            <a:r>
              <a:rPr lang="fr-FR" baseline="30000" dirty="0">
                <a:latin typeface="Arial" pitchFamily="34" charset="0"/>
                <a:cs typeface="Arial" pitchFamily="34" charset="0"/>
              </a:rPr>
              <a:t>ème</a:t>
            </a:r>
            <a:r>
              <a:rPr lang="fr-FR" dirty="0">
                <a:latin typeface="Arial" pitchFamily="34" charset="0"/>
                <a:cs typeface="Arial" pitchFamily="34" charset="0"/>
              </a:rPr>
              <a:t> est réduit et le 9</a:t>
            </a:r>
            <a:r>
              <a:rPr lang="fr-FR" baseline="30000" dirty="0">
                <a:latin typeface="Arial" pitchFamily="34" charset="0"/>
                <a:cs typeface="Arial" pitchFamily="34" charset="0"/>
              </a:rPr>
              <a:t>ème</a:t>
            </a:r>
            <a:r>
              <a:rPr lang="fr-FR" dirty="0">
                <a:latin typeface="Arial" pitchFamily="34" charset="0"/>
                <a:cs typeface="Arial" pitchFamily="34" charset="0"/>
              </a:rPr>
              <a:t> et le 10</a:t>
            </a:r>
            <a:r>
              <a:rPr lang="fr-FR" baseline="30000" dirty="0">
                <a:latin typeface="Arial" pitchFamily="34" charset="0"/>
                <a:cs typeface="Arial" pitchFamily="34" charset="0"/>
              </a:rPr>
              <a:t>ème</a:t>
            </a:r>
            <a:r>
              <a:rPr lang="fr-FR" dirty="0">
                <a:latin typeface="Arial" pitchFamily="34" charset="0"/>
                <a:cs typeface="Arial" pitchFamily="34" charset="0"/>
              </a:rPr>
              <a:t> transformés en pièces génitales).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23888" y="3505076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Thorax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0072" y="6608385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4065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30886" y="0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59415" y="369332"/>
            <a:ext cx="533101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Rôle pathogène des </a:t>
            </a:r>
            <a:r>
              <a:rPr lang="fr-FR" sz="2800" dirty="0" err="1" smtClean="0"/>
              <a:t>sarcopsyllidés</a:t>
            </a:r>
            <a:r>
              <a:rPr lang="fr-FR" sz="2800" dirty="0" smtClean="0"/>
              <a:t>  </a:t>
            </a:r>
            <a:endParaRPr lang="fr-FR" sz="2800" dirty="0"/>
          </a:p>
        </p:txBody>
      </p:sp>
      <p:sp>
        <p:nvSpPr>
          <p:cNvPr id="2" name="AutoShape 2" descr="Marc Gozlan på Twitter: &quot;Multiples papules prurigineuses chez une fillette  ayant récemment voyagé au Brésil. Avait joué dans une porcherie sans  chaussures. Puces de sable retirées des lésions. #Tungose : maladie cutan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961234" cy="467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73520" y="6098444"/>
            <a:ext cx="4532677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https://twitter.com/marcgozlan/status/1111281488346169346?lang=da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72816"/>
            <a:ext cx="4141981" cy="397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975" y="6014042"/>
            <a:ext cx="3831977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/>
              <a:t>https://dico-sciences-animales.cirad.fr/liste-mots.php?fiche=23139&amp;def=puce+chique</a:t>
            </a:r>
          </a:p>
        </p:txBody>
      </p:sp>
    </p:spTree>
    <p:extLst>
      <p:ext uri="{BB962C8B-B14F-4D97-AF65-F5344CB8AC3E}">
        <p14:creationId xmlns:p14="http://schemas.microsoft.com/office/powerpoint/2010/main" val="21057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30886" y="0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28135" y="140738"/>
            <a:ext cx="533101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Rôle pathogène des </a:t>
            </a:r>
            <a:r>
              <a:rPr lang="fr-FR" sz="2800" dirty="0" err="1" smtClean="0"/>
              <a:t>sarcopsyllidés</a:t>
            </a:r>
            <a:r>
              <a:rPr lang="fr-FR" sz="2800" dirty="0" smtClean="0"/>
              <a:t>  </a:t>
            </a:r>
            <a:endParaRPr lang="fr-FR" sz="2800" dirty="0"/>
          </a:p>
        </p:txBody>
      </p:sp>
      <p:sp>
        <p:nvSpPr>
          <p:cNvPr id="2" name="AutoShape 2" descr="Marc Gozlan på Twitter: &quot;Multiples papules prurigineuses chez une fillette  ayant récemment voyagé au Brésil. Avait joué dans une porcherie sans  chaussures. Puces de sable retirées des lésions. #Tungose : maladie cutan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358040" y="5694252"/>
            <a:ext cx="406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https://edis.ifas.ufl.edu/publication/MG236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7" y="669702"/>
            <a:ext cx="7304241" cy="499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26323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30886" y="0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1377" y="65213"/>
            <a:ext cx="378180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Traitement des </a:t>
            </a:r>
            <a:r>
              <a:rPr lang="fr-FR" sz="2800" dirty="0" err="1" smtClean="0"/>
              <a:t>pulicoses</a:t>
            </a:r>
            <a:endParaRPr lang="fr-FR" sz="2800" dirty="0"/>
          </a:p>
        </p:txBody>
      </p:sp>
      <p:sp>
        <p:nvSpPr>
          <p:cNvPr id="2" name="AutoShape 2" descr="Marc Gozlan på Twitter: &quot;Multiples papules prurigineuses chez une fillette  ayant récemment voyagé au Brésil. Avait joué dans une porcherie sans  chaussures. Puces de sable retirées des lésions. #Tungose : maladie cutan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47480" y="2175362"/>
            <a:ext cx="6188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b="1" dirty="0"/>
              <a:t>Le collier </a:t>
            </a:r>
            <a:r>
              <a:rPr lang="fr-FR" b="1" dirty="0" err="1"/>
              <a:t>anti-puce</a:t>
            </a:r>
            <a:r>
              <a:rPr lang="fr-FR" b="1" dirty="0"/>
              <a:t>, pour une protection maximale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98734" y="2679302"/>
            <a:ext cx="8162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b="1" dirty="0"/>
              <a:t>Les </a:t>
            </a:r>
            <a:r>
              <a:rPr lang="fr-FR" b="1" dirty="0" smtClean="0"/>
              <a:t>pipettes (spot –on) </a:t>
            </a:r>
            <a:r>
              <a:rPr lang="fr-FR" b="1" dirty="0"/>
              <a:t>insectifuges, un puissant répulsif contre les puces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972613" y="3789040"/>
            <a:ext cx="2375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b="1" dirty="0"/>
              <a:t>Les </a:t>
            </a:r>
            <a:r>
              <a:rPr lang="fr-FR" b="1" dirty="0" smtClean="0"/>
              <a:t>comprimés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996437" y="4158372"/>
            <a:ext cx="3145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b="1" dirty="0"/>
              <a:t>Le spray </a:t>
            </a:r>
            <a:r>
              <a:rPr lang="fr-FR" b="1" dirty="0" err="1" smtClean="0"/>
              <a:t>anti-puces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972612" y="4527704"/>
            <a:ext cx="7559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b="1" dirty="0"/>
              <a:t>Les shampoings </a:t>
            </a:r>
            <a:r>
              <a:rPr lang="fr-FR" b="1" dirty="0" err="1" smtClean="0"/>
              <a:t>anti-puces</a:t>
            </a:r>
            <a:r>
              <a:rPr lang="fr-FR" b="1" dirty="0" smtClean="0"/>
              <a:t>, une solution complémentaire efficace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032832" y="1775959"/>
            <a:ext cx="52223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Les traitements préventifs contre les puces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038504" y="3290998"/>
            <a:ext cx="52223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Les traitements curatifs contre les puces 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996437" y="692696"/>
            <a:ext cx="7917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Il faut traiter l’animal et l’environnement, car seules les puces adultes sont parasites obligatoires</a:t>
            </a:r>
          </a:p>
          <a:p>
            <a:r>
              <a:rPr lang="fr-FR" sz="2000" dirty="0" smtClean="0"/>
              <a:t>Les larves et les nymphes sont dans l’environnement de l’animal parasité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98734" y="4934731"/>
            <a:ext cx="177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b="1" dirty="0" smtClean="0"/>
              <a:t>Les poudres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33527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30886" y="0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2" name="AutoShape 2" descr="Marc Gozlan på Twitter: &quot;Multiples papules prurigineuses chez une fillette  ayant récemment voyagé au Brésil. Avait joué dans une porcherie sans  chaussures. Puces de sable retirées des lésions. #Tungose : maladie cutan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55574" y="1771075"/>
            <a:ext cx="88809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Le </a:t>
            </a:r>
            <a:r>
              <a:rPr lang="fr-FR" sz="2400" b="1" dirty="0" err="1">
                <a:solidFill>
                  <a:srgbClr val="FF0000"/>
                </a:solidFill>
              </a:rPr>
              <a:t>dimpylate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dirty="0" smtClean="0"/>
              <a:t>:</a:t>
            </a:r>
            <a:r>
              <a:rPr lang="fr-FR" sz="2000" dirty="0" smtClean="0"/>
              <a:t>appartient à </a:t>
            </a:r>
            <a:r>
              <a:rPr lang="fr-FR" sz="2000" b="1" dirty="0" smtClean="0">
                <a:solidFill>
                  <a:srgbClr val="00B050"/>
                </a:solidFill>
              </a:rPr>
              <a:t>la famille des organophosphorés  </a:t>
            </a:r>
            <a:r>
              <a:rPr lang="fr-FR" sz="2000" dirty="0"/>
              <a:t>incorporé dans des colliers pour les chiens et les chats</a:t>
            </a:r>
            <a:r>
              <a:rPr lang="fr-FR" sz="2000" dirty="0" smtClean="0"/>
              <a:t>.</a:t>
            </a:r>
            <a:r>
              <a:rPr lang="fr-FR" sz="2000" dirty="0"/>
              <a:t> d’environ 82-85 % sur une période de 154 jours.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574" y="3140968"/>
            <a:ext cx="83048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L’imidaclopride</a:t>
            </a:r>
            <a:r>
              <a:rPr lang="fr-FR" sz="2400" dirty="0" smtClean="0"/>
              <a:t>: </a:t>
            </a:r>
            <a:r>
              <a:rPr lang="fr-FR" sz="2000" dirty="0" smtClean="0"/>
              <a:t>molécule </a:t>
            </a:r>
            <a:r>
              <a:rPr lang="fr-FR" sz="2000" dirty="0"/>
              <a:t>de </a:t>
            </a:r>
            <a:r>
              <a:rPr lang="fr-FR" sz="2000" b="1" dirty="0">
                <a:solidFill>
                  <a:srgbClr val="00B050"/>
                </a:solidFill>
              </a:rPr>
              <a:t>la famille des </a:t>
            </a:r>
            <a:r>
              <a:rPr lang="fr-FR" sz="2000" b="1" dirty="0" err="1" smtClean="0">
                <a:solidFill>
                  <a:srgbClr val="00B050"/>
                </a:solidFill>
              </a:rPr>
              <a:t>nitroguanidines</a:t>
            </a:r>
            <a:endParaRPr lang="fr-FR" sz="2000" b="1" dirty="0" smtClean="0">
              <a:solidFill>
                <a:srgbClr val="00B050"/>
              </a:solidFill>
            </a:endParaRPr>
          </a:p>
          <a:p>
            <a:r>
              <a:rPr lang="fr-FR" sz="2000" dirty="0" smtClean="0"/>
              <a:t>prévention </a:t>
            </a:r>
            <a:r>
              <a:rPr lang="fr-FR" sz="2000" dirty="0"/>
              <a:t>et </a:t>
            </a:r>
            <a:r>
              <a:rPr lang="fr-FR" sz="2000" dirty="0" smtClean="0"/>
              <a:t>traitement </a:t>
            </a:r>
            <a:r>
              <a:rPr lang="fr-FR" sz="2000" dirty="0"/>
              <a:t>des infestations par les puces </a:t>
            </a:r>
            <a:r>
              <a:rPr lang="fr-FR" sz="2000" dirty="0" smtClean="0"/>
              <a:t>chez </a:t>
            </a:r>
            <a:r>
              <a:rPr lang="fr-FR" sz="2000" dirty="0"/>
              <a:t>les chiens, </a:t>
            </a:r>
            <a:r>
              <a:rPr lang="fr-FR" sz="2000" dirty="0" smtClean="0"/>
              <a:t>chats </a:t>
            </a:r>
            <a:r>
              <a:rPr lang="fr-FR" sz="2000" dirty="0"/>
              <a:t>et furets</a:t>
            </a:r>
            <a:r>
              <a:rPr lang="fr-FR" sz="2000" dirty="0" smtClean="0"/>
              <a:t>.</a:t>
            </a:r>
          </a:p>
          <a:p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07974" y="4365104"/>
            <a:ext cx="84404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Le </a:t>
            </a:r>
            <a:r>
              <a:rPr lang="fr-FR" sz="2400" b="1" dirty="0" err="1">
                <a:solidFill>
                  <a:srgbClr val="FF0000"/>
                </a:solidFill>
              </a:rPr>
              <a:t>fipronil</a:t>
            </a:r>
            <a:r>
              <a:rPr lang="fr-FR" dirty="0"/>
              <a:t>, </a:t>
            </a:r>
            <a:r>
              <a:rPr lang="fr-FR" sz="2000" dirty="0" smtClean="0"/>
              <a:t>appartient </a:t>
            </a:r>
            <a:r>
              <a:rPr lang="fr-FR" sz="2000" dirty="0"/>
              <a:t>à </a:t>
            </a:r>
            <a:r>
              <a:rPr lang="fr-FR" sz="2000" b="1" dirty="0">
                <a:solidFill>
                  <a:srgbClr val="00B050"/>
                </a:solidFill>
              </a:rPr>
              <a:t>la famille des </a:t>
            </a:r>
            <a:r>
              <a:rPr lang="fr-FR" sz="2000" b="1" dirty="0" err="1">
                <a:solidFill>
                  <a:srgbClr val="00B050"/>
                </a:solidFill>
              </a:rPr>
              <a:t>phénylpyrazolés</a:t>
            </a:r>
            <a:r>
              <a:rPr lang="fr-FR" sz="2000" dirty="0"/>
              <a:t>. Il est actif contre les puces, </a:t>
            </a:r>
            <a:r>
              <a:rPr lang="fr-FR" sz="2000" dirty="0" smtClean="0"/>
              <a:t>des chiens et chats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56482" y="5266074"/>
            <a:ext cx="6648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cap="all" dirty="0" smtClean="0">
                <a:solidFill>
                  <a:srgbClr val="FF0000"/>
                </a:solidFill>
              </a:rPr>
              <a:t>Les PYRÉTHRINOÏDES </a:t>
            </a:r>
            <a:r>
              <a:rPr lang="fr-FR" b="1" cap="all" dirty="0" smtClean="0"/>
              <a:t>: </a:t>
            </a:r>
            <a:r>
              <a:rPr lang="fr-FR" b="1" cap="all" dirty="0" smtClean="0">
                <a:solidFill>
                  <a:srgbClr val="00B050"/>
                </a:solidFill>
              </a:rPr>
              <a:t>dérivés des pyréthrines</a:t>
            </a:r>
            <a:endParaRPr lang="fr-FR" b="1" cap="all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384" y="5635406"/>
            <a:ext cx="8088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La substance active est la  </a:t>
            </a:r>
            <a:r>
              <a:rPr lang="fr-FR" b="1" dirty="0" err="1" smtClean="0">
                <a:solidFill>
                  <a:srgbClr val="00B050"/>
                </a:solidFill>
              </a:rPr>
              <a:t>perméthrine</a:t>
            </a:r>
            <a:r>
              <a:rPr lang="fr-FR" b="1" dirty="0" smtClean="0">
                <a:solidFill>
                  <a:srgbClr val="00B050"/>
                </a:solidFill>
              </a:rPr>
              <a:t>, </a:t>
            </a:r>
            <a:r>
              <a:rPr lang="fr-FR" b="1" dirty="0" err="1" smtClean="0">
                <a:solidFill>
                  <a:srgbClr val="00B050"/>
                </a:solidFill>
              </a:rPr>
              <a:t>fluméthrine</a:t>
            </a:r>
            <a:r>
              <a:rPr lang="fr-FR" b="1" dirty="0" smtClean="0">
                <a:solidFill>
                  <a:srgbClr val="00B050"/>
                </a:solidFill>
              </a:rPr>
              <a:t> et </a:t>
            </a:r>
            <a:r>
              <a:rPr lang="fr-FR" b="1" dirty="0" err="1" smtClean="0">
                <a:solidFill>
                  <a:srgbClr val="00B050"/>
                </a:solidFill>
              </a:rPr>
              <a:t>deltaméthrine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7687" y="992437"/>
            <a:ext cx="6025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u="sng" dirty="0" smtClean="0"/>
              <a:t>Médicaments topiques </a:t>
            </a:r>
            <a:r>
              <a:rPr lang="fr-FR" sz="2400" u="sng" dirty="0"/>
              <a:t>à usage </a:t>
            </a:r>
            <a:r>
              <a:rPr lang="fr-FR" sz="2400" u="sng" dirty="0" smtClean="0"/>
              <a:t>cutanée</a:t>
            </a:r>
            <a:endParaRPr lang="fr-FR" sz="2400" u="sng" dirty="0"/>
          </a:p>
        </p:txBody>
      </p:sp>
      <p:sp>
        <p:nvSpPr>
          <p:cNvPr id="15" name="Rectangle 14"/>
          <p:cNvSpPr/>
          <p:nvPr/>
        </p:nvSpPr>
        <p:spPr>
          <a:xfrm>
            <a:off x="291883" y="6009224"/>
            <a:ext cx="8744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NB: Ne </a:t>
            </a:r>
            <a:r>
              <a:rPr lang="fr-FR" dirty="0"/>
              <a:t>pas utiliser chez les jeunes chiens.  Ne pas administrer aux chats, surtout les chatons en dessous de six semaines, car ils sont particulièrement </a:t>
            </a:r>
            <a:r>
              <a:rPr lang="fr-FR" dirty="0" smtClean="0"/>
              <a:t>sensibles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-81117" y="76562"/>
            <a:ext cx="537319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/>
              <a:t>Les traitements curatifs contre les puces 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7835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30886" y="0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2" name="AutoShape 2" descr="Marc Gozlan på Twitter: &quot;Multiples papules prurigineuses chez une fillette  ayant récemment voyagé au Brésil. Avait joué dans une porcherie sans  chaussures. Puces de sable retirées des lésions. #Tungose : maladie cutan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07974" y="365658"/>
            <a:ext cx="8584505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Les mesures préventives </a:t>
            </a:r>
            <a:r>
              <a:rPr lang="fr-FR" sz="2000" b="1" dirty="0" smtClean="0">
                <a:solidFill>
                  <a:srgbClr val="00B050"/>
                </a:solidFill>
              </a:rPr>
              <a:t>contre une </a:t>
            </a:r>
            <a:r>
              <a:rPr lang="fr-FR" sz="2000" b="1" dirty="0">
                <a:solidFill>
                  <a:srgbClr val="00B050"/>
                </a:solidFill>
              </a:rPr>
              <a:t>infestation de puces</a:t>
            </a:r>
            <a:r>
              <a:rPr lang="fr-FR" sz="2000" dirty="0"/>
              <a:t> 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400" dirty="0" smtClean="0"/>
              <a:t>-Les puces sont des parasites récalcitrants. Pour protéger efficacement les animaux de compagnie,, respecter ce ci:</a:t>
            </a:r>
          </a:p>
          <a:p>
            <a:r>
              <a:rPr lang="fr-FR" sz="2400" b="1" dirty="0"/>
              <a:t> </a:t>
            </a:r>
            <a:endParaRPr lang="fr-FR" sz="2400" b="1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fr-FR" sz="2400" dirty="0" smtClean="0"/>
              <a:t>Nettoyer </a:t>
            </a:r>
            <a:r>
              <a:rPr lang="fr-FR" sz="2400" dirty="0"/>
              <a:t>minutieusement à l’aspirateur </a:t>
            </a:r>
            <a:r>
              <a:rPr lang="fr-FR" sz="2400" dirty="0" smtClean="0"/>
              <a:t>l’espace </a:t>
            </a:r>
            <a:r>
              <a:rPr lang="fr-FR" sz="2400" dirty="0"/>
              <a:t>de vie, des </a:t>
            </a:r>
            <a:r>
              <a:rPr lang="fr-FR" sz="2400" dirty="0" smtClean="0"/>
              <a:t>animaux  (la </a:t>
            </a:r>
            <a:r>
              <a:rPr lang="fr-FR" sz="2400" dirty="0"/>
              <a:t>niche, le </a:t>
            </a:r>
            <a:r>
              <a:rPr lang="fr-FR" sz="2400" dirty="0" smtClean="0"/>
              <a:t>panier etc.)</a:t>
            </a:r>
          </a:p>
          <a:p>
            <a:pPr marL="342900" indent="-342900">
              <a:buFont typeface="Wingdings" pitchFamily="2" charset="2"/>
              <a:buChar char="q"/>
            </a:pPr>
            <a:endParaRPr lang="fr-FR" sz="2400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fr-FR" sz="2400" dirty="0"/>
              <a:t>Faire régulièrement la toilette à son chat ou à son </a:t>
            </a:r>
            <a:r>
              <a:rPr lang="fr-FR" sz="2400" dirty="0" smtClean="0"/>
              <a:t>chien.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fr-FR" sz="2400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fr-FR" sz="2400" dirty="0"/>
              <a:t>Surveiller l’apparition des puces pour agir rapidement 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fr-FR" sz="2400" dirty="0" smtClean="0"/>
          </a:p>
          <a:p>
            <a:pPr marL="342900" lvl="0" indent="-342900">
              <a:buFont typeface="Wingdings" pitchFamily="2" charset="2"/>
              <a:buChar char="q"/>
            </a:pPr>
            <a:r>
              <a:rPr lang="fr-FR" sz="2400" dirty="0" smtClean="0"/>
              <a:t>Évitez </a:t>
            </a:r>
            <a:r>
              <a:rPr lang="fr-FR" sz="2400" dirty="0"/>
              <a:t>les contacts avec les animaux errants </a:t>
            </a:r>
            <a:endParaRPr lang="fr-FR" sz="2400" dirty="0" smtClean="0"/>
          </a:p>
          <a:p>
            <a:pPr marL="342900" lvl="0" indent="-342900">
              <a:buFont typeface="Wingdings" pitchFamily="2" charset="2"/>
              <a:buChar char="q"/>
            </a:pPr>
            <a:endParaRPr lang="fr-FR" sz="2400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fr-FR" sz="2400" dirty="0"/>
              <a:t>Traiter l’environnement du chien avec des produits adaptés ou faire intervenir une entreprise de désinsectisation.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42495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30886" y="0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2" name="AutoShape 2" descr="Marc Gozlan på Twitter: &quot;Multiples papules prurigineuses chez une fillette  ayant récemment voyagé au Brésil. Avait joué dans une porcherie sans  chaussures. Puces de sable retirées des lésions. #Tungose : maladie cutan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1377" y="65213"/>
            <a:ext cx="411869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Traitement contre la DAPP.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510467" y="818128"/>
            <a:ext cx="8633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fr-FR" sz="2400" dirty="0" smtClean="0"/>
              <a:t>Utilisation des </a:t>
            </a:r>
            <a:r>
              <a:rPr lang="fr-FR" sz="2400" dirty="0" err="1" smtClean="0"/>
              <a:t>anti-histaminiques</a:t>
            </a:r>
            <a:r>
              <a:rPr lang="fr-FR" sz="2400" dirty="0" smtClean="0"/>
              <a:t>, tel que la </a:t>
            </a:r>
            <a:r>
              <a:rPr lang="fr-FR" sz="2400" dirty="0" err="1" smtClean="0"/>
              <a:t>polaramine</a:t>
            </a:r>
            <a:r>
              <a:rPr lang="fr-FR" sz="2400" dirty="0" smtClean="0"/>
              <a:t> en sirop</a:t>
            </a:r>
          </a:p>
          <a:p>
            <a:pPr marL="342900" indent="-342900">
              <a:buFont typeface="Wingdings" pitchFamily="2" charset="2"/>
              <a:buChar char="q"/>
            </a:pPr>
            <a:endParaRPr lang="fr-FR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fr-FR" sz="2400" dirty="0" smtClean="0"/>
              <a:t>Des anti-inflammatoires(</a:t>
            </a:r>
            <a:r>
              <a:rPr lang="fr-FR" sz="2400" dirty="0" err="1" smtClean="0"/>
              <a:t>corticoides</a:t>
            </a:r>
            <a:r>
              <a:rPr lang="fr-FR" sz="2400" dirty="0" smtClean="0"/>
              <a:t>)par voie orale ou injectable</a:t>
            </a:r>
          </a:p>
          <a:p>
            <a:pPr marL="342900" indent="-342900">
              <a:buFont typeface="Wingdings" pitchFamily="2" charset="2"/>
              <a:buChar char="q"/>
            </a:pPr>
            <a:endParaRPr lang="fr-FR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fr-FR" sz="2400" dirty="0" smtClean="0"/>
              <a:t>Faire une désensibilisation par de petites doses d’allergènes(extraits de puces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19592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1600" y="71046"/>
            <a:ext cx="284565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Anatomie interne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971600" y="663117"/>
            <a:ext cx="80304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-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tube digestif,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est constitué de: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-Pièces buccales. 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-Le pharynx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-L’œsophage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-Le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pro ventricule ou (intestin antérieur), l’intestin moyen ou (estomac)  et enfin l’intestin postérieur avec le rectum.</a:t>
            </a: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Entre l’intestin moyen et l’intestin postérieur s’ouvrent les tubes de malpighie.</a:t>
            </a: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: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L’aplatissement des puces, les soies, les épines et les peignes (tous dirigés vers l’arrières) facilitent leur déplacement dans la fourrure des mammifères ou les plumes des oiseaux.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75178" y="4395788"/>
            <a:ext cx="209704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Systématique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971600" y="4919008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u="sng" dirty="0">
                <a:latin typeface="Arial" pitchFamily="34" charset="0"/>
                <a:cs typeface="Arial" pitchFamily="34" charset="0"/>
              </a:rPr>
              <a:t>L’embranchement</a:t>
            </a:r>
            <a:r>
              <a:rPr lang="fr-FR" sz="2000" i="1" dirty="0">
                <a:latin typeface="Arial" pitchFamily="34" charset="0"/>
                <a:cs typeface="Arial" pitchFamily="34" charset="0"/>
              </a:rPr>
              <a:t> : Arthropodes</a:t>
            </a:r>
            <a:r>
              <a:rPr lang="fr-FR" sz="2000" i="1" u="sng" dirty="0"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i="1" u="sng" dirty="0">
                <a:latin typeface="Arial" pitchFamily="34" charset="0"/>
                <a:cs typeface="Arial" pitchFamily="34" charset="0"/>
              </a:rPr>
              <a:t>Classe : </a:t>
            </a:r>
            <a:r>
              <a:rPr lang="fr-FR" sz="2000" i="1" dirty="0">
                <a:latin typeface="Arial" pitchFamily="34" charset="0"/>
                <a:cs typeface="Arial" pitchFamily="34" charset="0"/>
              </a:rPr>
              <a:t>Insectes.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u="sng" dirty="0">
                <a:latin typeface="Arial" pitchFamily="34" charset="0"/>
                <a:cs typeface="Arial" pitchFamily="34" charset="0"/>
              </a:rPr>
              <a:t>Ordre :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Siphonaptères ou Aphaniptères.</a:t>
            </a:r>
          </a:p>
          <a:p>
            <a:r>
              <a:rPr lang="fr-FR" sz="2000" u="sng" dirty="0">
                <a:latin typeface="Arial" pitchFamily="34" charset="0"/>
                <a:cs typeface="Arial" pitchFamily="34" charset="0"/>
              </a:rPr>
              <a:t>Familles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Les plus importantes sont          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Les pulicidés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        et        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u="sng" dirty="0" err="1">
                <a:latin typeface="Arial" pitchFamily="34" charset="0"/>
                <a:cs typeface="Arial" pitchFamily="34" charset="0"/>
              </a:rPr>
              <a:t>sarcopsyllidés</a:t>
            </a:r>
            <a:r>
              <a:rPr lang="fr-FR" sz="2000" u="sng" dirty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5087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100139" y="484952"/>
            <a:ext cx="576064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800" b="1" dirty="0">
                <a:latin typeface="Arial" pitchFamily="34" charset="0"/>
                <a:cs typeface="Arial" pitchFamily="34" charset="0"/>
              </a:rPr>
              <a:t>Etude de la famille des pulicidés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0139" y="1270501"/>
            <a:ext cx="7983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-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Puces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dont le thorax est plus long dorsalement que le 1</a:t>
            </a:r>
            <a:r>
              <a:rPr lang="fr-FR" sz="2000" baseline="30000" dirty="0">
                <a:latin typeface="Arial" pitchFamily="34" charset="0"/>
                <a:cs typeface="Arial" pitchFamily="34" charset="0"/>
              </a:rPr>
              <a:t>er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segment abdominal.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Ne possède pas de corne frontale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93396" y="2303874"/>
            <a:ext cx="301685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Habitat et nutrition</a:t>
            </a:r>
            <a:endParaRPr lang="fr-FR" sz="28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49542" y="2996952"/>
            <a:ext cx="788421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adultes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sont tous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02 hématophages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seules parasites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chez les mammifères (Chiens et Chats) et les oiseaux.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spécificité n’est pas très stricte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d’où transmission d’agents pathogènes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00139" y="4628168"/>
            <a:ext cx="226940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Cycle évolutif </a:t>
            </a:r>
            <a:endParaRPr lang="fr-FR" sz="2800" dirty="0"/>
          </a:p>
        </p:txBody>
      </p:sp>
      <p:sp>
        <p:nvSpPr>
          <p:cNvPr id="11" name="Rectangle 10"/>
          <p:cNvSpPr/>
          <p:nvPr/>
        </p:nvSpPr>
        <p:spPr>
          <a:xfrm>
            <a:off x="1024580" y="5445224"/>
            <a:ext cx="7219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-</a:t>
            </a:r>
            <a:r>
              <a:rPr lang="fr-FR" sz="2400" dirty="0" smtClean="0"/>
              <a:t>Une </a:t>
            </a:r>
            <a:r>
              <a:rPr lang="fr-FR" sz="2400" dirty="0"/>
              <a:t>fois fécondée la femelle pond des œufs (de 200 à 500 œufs ou plus.) </a:t>
            </a:r>
          </a:p>
        </p:txBody>
      </p:sp>
      <p:sp>
        <p:nvSpPr>
          <p:cNvPr id="9" name="Rectangle 8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20465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pic>
        <p:nvPicPr>
          <p:cNvPr id="2050" name="Image 1" descr="Description : L'infestation de puces - Clinique Vétérinaire Valm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76" y="440378"/>
            <a:ext cx="8108550" cy="498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309618" y="5886775"/>
            <a:ext cx="540186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http://www.cvvalmont.com/services/fiches/puces/</a:t>
            </a:r>
          </a:p>
        </p:txBody>
      </p:sp>
      <p:sp>
        <p:nvSpPr>
          <p:cNvPr id="5" name="Rectangle 4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73575" y="5437516"/>
            <a:ext cx="2473947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Cycle évolutif de la puce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35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971600" y="836712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400" dirty="0"/>
              <a:t>Dans les régions tropicales le cycle dure 18 jours, </a:t>
            </a:r>
            <a:endParaRPr lang="fr-FR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Dans </a:t>
            </a:r>
            <a:r>
              <a:rPr lang="fr-FR" sz="2400" dirty="0"/>
              <a:t>les régions tempérées, il peut durer 02 </a:t>
            </a:r>
            <a:r>
              <a:rPr lang="fr-FR" sz="2400" dirty="0" smtClean="0"/>
              <a:t>années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L’œuf</a:t>
            </a:r>
            <a:r>
              <a:rPr lang="fr-FR" sz="2400" dirty="0"/>
              <a:t>, la larve, et la nymphe sont dans le milieu </a:t>
            </a:r>
            <a:r>
              <a:rPr lang="fr-FR" sz="2400" dirty="0" smtClean="0"/>
              <a:t>extérieur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 </a:t>
            </a:r>
            <a:r>
              <a:rPr lang="fr-FR" sz="2400" dirty="0"/>
              <a:t>Une puce sur l’animal correspond à 100 dans l’environnement.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/>
              <a:t>Une puce adulte vit pendant une année et pendant 06 mois sans nourriture. </a:t>
            </a:r>
            <a:endParaRPr lang="fr-FR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La </a:t>
            </a:r>
            <a:r>
              <a:rPr lang="fr-FR" sz="2400" dirty="0"/>
              <a:t>durée du cycle dépend des conditions extérieures (température et humidité).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71600" y="178768"/>
            <a:ext cx="226940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Cycle évolutif </a:t>
            </a:r>
            <a:endParaRPr lang="fr-FR" sz="2800" dirty="0"/>
          </a:p>
        </p:txBody>
      </p:sp>
      <p:sp>
        <p:nvSpPr>
          <p:cNvPr id="2" name="Rectangle 1"/>
          <p:cNvSpPr/>
          <p:nvPr/>
        </p:nvSpPr>
        <p:spPr>
          <a:xfrm>
            <a:off x="971600" y="4869160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NB</a:t>
            </a:r>
            <a:r>
              <a:rPr lang="fr-FR" sz="2000" dirty="0"/>
              <a:t>/ dans le cas de la puce de l’homme </a:t>
            </a:r>
            <a:r>
              <a:rPr lang="fr-FR" sz="2000" b="1" dirty="0">
                <a:solidFill>
                  <a:srgbClr val="FF0000"/>
                </a:solidFill>
              </a:rPr>
              <a:t>( </a:t>
            </a:r>
            <a:r>
              <a:rPr lang="fr-FR" sz="2000" b="1" dirty="0" err="1">
                <a:solidFill>
                  <a:srgbClr val="FF0000"/>
                </a:solidFill>
              </a:rPr>
              <a:t>pulex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irritans</a:t>
            </a:r>
            <a:r>
              <a:rPr lang="fr-FR" sz="2000" dirty="0"/>
              <a:t>), dans une maison inhabitée, les puces peuvent rester pendant </a:t>
            </a:r>
            <a:r>
              <a:rPr lang="fr-FR" sz="2000" b="1" dirty="0">
                <a:solidFill>
                  <a:srgbClr val="FF0000"/>
                </a:solidFill>
              </a:rPr>
              <a:t>plusieurs mois dans un cocon</a:t>
            </a:r>
            <a:r>
              <a:rPr lang="fr-FR" sz="2000" dirty="0"/>
              <a:t>, et dés qu’il y a entrée d’un humain, les vibrations de l’air, déclenchent </a:t>
            </a:r>
            <a:r>
              <a:rPr lang="fr-FR" sz="2000" dirty="0" smtClean="0"/>
              <a:t>l’éclosion d’où </a:t>
            </a:r>
            <a:r>
              <a:rPr lang="fr-FR" sz="2000" dirty="0"/>
              <a:t>infestation massive, par des puces affamées.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36835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043608" y="733246"/>
            <a:ext cx="789172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 </a:t>
            </a:r>
            <a:r>
              <a:rPr lang="fr-FR" sz="2800" b="1" u="sng" dirty="0">
                <a:solidFill>
                  <a:srgbClr val="FF0000"/>
                </a:solidFill>
              </a:rPr>
              <a:t>Absence de </a:t>
            </a:r>
            <a:r>
              <a:rPr lang="fr-FR" sz="2800" b="1" u="sng" dirty="0" err="1">
                <a:solidFill>
                  <a:srgbClr val="FF0000"/>
                </a:solidFill>
              </a:rPr>
              <a:t>cténidies</a:t>
            </a:r>
            <a:r>
              <a:rPr lang="fr-FR" u="sng" dirty="0"/>
              <a:t> </a:t>
            </a:r>
            <a:endParaRPr lang="fr-FR" u="sng" dirty="0" smtClean="0"/>
          </a:p>
          <a:p>
            <a:r>
              <a:rPr lang="fr-FR" sz="2800" dirty="0" smtClean="0">
                <a:solidFill>
                  <a:srgbClr val="00B050"/>
                </a:solidFill>
              </a:rPr>
              <a:t>Genre</a:t>
            </a:r>
            <a:r>
              <a:rPr lang="fr-FR" sz="2800" dirty="0">
                <a:solidFill>
                  <a:srgbClr val="00B050"/>
                </a:solidFill>
              </a:rPr>
              <a:t> : </a:t>
            </a:r>
            <a:r>
              <a:rPr lang="fr-FR" sz="2800" b="1" i="1" dirty="0" err="1">
                <a:solidFill>
                  <a:srgbClr val="00B050"/>
                </a:solidFill>
              </a:rPr>
              <a:t>Pulex</a:t>
            </a:r>
            <a:r>
              <a:rPr lang="fr-FR" b="1" dirty="0">
                <a:solidFill>
                  <a:srgbClr val="00B050"/>
                </a:solidFill>
              </a:rPr>
              <a:t>. </a:t>
            </a:r>
            <a:endParaRPr lang="fr-FR" b="1" dirty="0" smtClean="0">
              <a:solidFill>
                <a:srgbClr val="00B050"/>
              </a:solidFill>
            </a:endParaRPr>
          </a:p>
          <a:p>
            <a:r>
              <a:rPr lang="fr-FR" sz="2400" dirty="0" smtClean="0"/>
              <a:t>Une </a:t>
            </a:r>
            <a:r>
              <a:rPr lang="fr-FR" sz="2400" dirty="0"/>
              <a:t>soie pré oculaire  et une soie post-oculaire.</a:t>
            </a:r>
          </a:p>
          <a:p>
            <a:r>
              <a:rPr lang="fr-FR" sz="2400" b="1" dirty="0" smtClean="0"/>
              <a:t>Espèces</a:t>
            </a:r>
            <a:r>
              <a:rPr lang="fr-FR" sz="2400" b="1" u="sng" dirty="0"/>
              <a:t> </a:t>
            </a:r>
            <a:endParaRPr lang="fr-FR" sz="2400" b="1" u="sng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fr-FR" sz="2800" b="1" i="1" dirty="0" err="1" smtClean="0">
                <a:solidFill>
                  <a:srgbClr val="FF0000"/>
                </a:solidFill>
              </a:rPr>
              <a:t>Pulex</a:t>
            </a:r>
            <a:r>
              <a:rPr lang="fr-FR" sz="2800" b="1" i="1" dirty="0" smtClean="0">
                <a:solidFill>
                  <a:srgbClr val="FF0000"/>
                </a:solidFill>
              </a:rPr>
              <a:t> </a:t>
            </a:r>
            <a:r>
              <a:rPr lang="fr-FR" sz="2800" b="1" i="1" dirty="0" err="1" smtClean="0">
                <a:solidFill>
                  <a:srgbClr val="FF0000"/>
                </a:solidFill>
              </a:rPr>
              <a:t>irritans</a:t>
            </a:r>
            <a:r>
              <a:rPr lang="fr-FR" sz="2400" b="1" i="1" dirty="0">
                <a:solidFill>
                  <a:srgbClr val="00B050"/>
                </a:solidFill>
              </a:rPr>
              <a:t> </a:t>
            </a:r>
            <a:r>
              <a:rPr lang="fr-FR" sz="2400" b="1" i="1" dirty="0" smtClean="0">
                <a:solidFill>
                  <a:srgbClr val="00B050"/>
                </a:solidFill>
              </a:rPr>
              <a:t>:</a:t>
            </a:r>
            <a:r>
              <a:rPr lang="fr-FR" sz="2400" b="1" i="1" dirty="0" smtClean="0"/>
              <a:t> P</a:t>
            </a:r>
            <a:r>
              <a:rPr lang="fr-FR" sz="2400" b="1" dirty="0" smtClean="0"/>
              <a:t>uce </a:t>
            </a:r>
            <a:r>
              <a:rPr lang="fr-FR" sz="2400" b="1" dirty="0"/>
              <a:t>de l’homme</a:t>
            </a:r>
            <a:r>
              <a:rPr lang="fr-FR" sz="2400" dirty="0"/>
              <a:t>, on peut la trouver chez le chien et le chat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r>
              <a:rPr lang="fr-FR" sz="2800" dirty="0" smtClean="0">
                <a:solidFill>
                  <a:srgbClr val="00B050"/>
                </a:solidFill>
              </a:rPr>
              <a:t>   </a:t>
            </a:r>
            <a:r>
              <a:rPr lang="fr-FR" sz="2800" dirty="0">
                <a:solidFill>
                  <a:srgbClr val="00B050"/>
                </a:solidFill>
              </a:rPr>
              <a:t>Genre : </a:t>
            </a:r>
            <a:r>
              <a:rPr lang="fr-FR" sz="2800" b="1" i="1" dirty="0" err="1" smtClean="0">
                <a:solidFill>
                  <a:srgbClr val="00B050"/>
                </a:solidFill>
              </a:rPr>
              <a:t>Xenopsylla</a:t>
            </a:r>
            <a:endParaRPr lang="fr-FR" sz="2800" b="1" i="1" dirty="0" smtClean="0">
              <a:solidFill>
                <a:srgbClr val="00B050"/>
              </a:solidFill>
            </a:endParaRPr>
          </a:p>
          <a:p>
            <a:r>
              <a:rPr lang="fr-FR" sz="2400" dirty="0" smtClean="0"/>
              <a:t>une </a:t>
            </a:r>
            <a:r>
              <a:rPr lang="fr-FR" sz="2400" dirty="0"/>
              <a:t>soie en avant de l’œil et une dizaine de soie post oculaires  formant un  (v</a:t>
            </a:r>
            <a:r>
              <a:rPr lang="fr-FR" sz="2400" dirty="0" smtClean="0"/>
              <a:t>).</a:t>
            </a:r>
          </a:p>
          <a:p>
            <a:endParaRPr lang="fr-FR" dirty="0"/>
          </a:p>
          <a:p>
            <a:r>
              <a:rPr lang="fr-FR" sz="2400" b="1" dirty="0" smtClean="0"/>
              <a:t>Espèces</a:t>
            </a:r>
            <a:r>
              <a:rPr lang="fr-FR" sz="2400" b="1" dirty="0"/>
              <a:t> </a:t>
            </a:r>
            <a:r>
              <a:rPr lang="fr-FR" sz="2400" b="1" dirty="0" smtClean="0"/>
              <a:t>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FR" sz="2800" b="1" i="1" dirty="0" smtClean="0">
                <a:solidFill>
                  <a:srgbClr val="FF0000"/>
                </a:solidFill>
              </a:rPr>
              <a:t> </a:t>
            </a:r>
            <a:r>
              <a:rPr lang="fr-FR" sz="2800" b="1" i="1" dirty="0" err="1" smtClean="0">
                <a:solidFill>
                  <a:srgbClr val="FF0000"/>
                </a:solidFill>
              </a:rPr>
              <a:t>Xenopsylla.cheopis</a:t>
            </a:r>
            <a:r>
              <a:rPr lang="fr-FR" b="1" i="1" dirty="0"/>
              <a:t> </a:t>
            </a:r>
            <a:endParaRPr lang="fr-FR" b="1" i="1" dirty="0" smtClean="0"/>
          </a:p>
          <a:p>
            <a:r>
              <a:rPr lang="fr-FR" sz="2400" b="1" dirty="0" smtClean="0"/>
              <a:t>Puce du rat </a:t>
            </a:r>
            <a:r>
              <a:rPr lang="fr-FR" sz="2400" dirty="0" smtClean="0"/>
              <a:t>et de l’humain</a:t>
            </a:r>
            <a:r>
              <a:rPr lang="fr-FR" sz="2400" dirty="0"/>
              <a:t> Agent  de la peste bubonique de l’humain par (</a:t>
            </a:r>
            <a:r>
              <a:rPr lang="fr-FR" sz="2400" i="1" dirty="0" err="1"/>
              <a:t>yarsinia</a:t>
            </a:r>
            <a:r>
              <a:rPr lang="fr-FR" sz="2400" i="1" dirty="0"/>
              <a:t> </a:t>
            </a:r>
            <a:r>
              <a:rPr lang="fr-FR" sz="2400" i="1" dirty="0" err="1"/>
              <a:t>pestis</a:t>
            </a:r>
            <a:r>
              <a:rPr lang="fr-FR" sz="2400" dirty="0"/>
              <a:t>), 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59416" y="86192"/>
            <a:ext cx="498251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Les différents genres et espèces 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23400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9686" y="71046"/>
            <a:ext cx="34302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Etude de l’ordre des Aphaniptères </a:t>
            </a:r>
            <a:endParaRPr lang="fr-FR" dirty="0"/>
          </a:p>
        </p:txBody>
      </p:sp>
      <p:pic>
        <p:nvPicPr>
          <p:cNvPr id="1026" name="Image 1" descr="Description : A Human Flea (Pulex irritans) | Idaho Fish and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7" y="623604"/>
            <a:ext cx="7940995" cy="546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79712" y="6039611"/>
            <a:ext cx="4981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/>
              <a:t>Pulex</a:t>
            </a:r>
            <a:r>
              <a:rPr lang="fr-FR" sz="2400" b="1" i="1" dirty="0"/>
              <a:t> </a:t>
            </a:r>
            <a:r>
              <a:rPr lang="fr-FR" sz="2400" b="1" i="1" dirty="0" err="1" smtClean="0"/>
              <a:t>irritans</a:t>
            </a:r>
            <a:r>
              <a:rPr lang="fr-FR" sz="2400" b="1" i="1" dirty="0" smtClean="0"/>
              <a:t> (absence de </a:t>
            </a:r>
            <a:r>
              <a:rPr lang="fr-FR" sz="2400" b="1" i="1" dirty="0" err="1" smtClean="0"/>
              <a:t>cténédie</a:t>
            </a:r>
            <a:r>
              <a:rPr lang="fr-FR" sz="2400" b="1" i="1" dirty="0" smtClean="0"/>
              <a:t>)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2709471" y="6442501"/>
            <a:ext cx="22033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dfg.idaho.gov/</a:t>
            </a:r>
            <a:r>
              <a:rPr lang="fr-FR" sz="1200" dirty="0" err="1"/>
              <a:t>species</a:t>
            </a:r>
            <a:r>
              <a:rPr lang="fr-FR" sz="1200" dirty="0"/>
              <a:t>/taxa/22148</a:t>
            </a:r>
          </a:p>
        </p:txBody>
      </p:sp>
      <p:sp>
        <p:nvSpPr>
          <p:cNvPr id="7" name="Rectangle 6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37649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698</TotalTime>
  <Words>1685</Words>
  <Application>Microsoft Office PowerPoint</Application>
  <PresentationFormat>Affichage à l'écran (4:3)</PresentationFormat>
  <Paragraphs>318</Paragraphs>
  <Slides>35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Solstice</vt:lpstr>
      <vt:lpstr>Etude de l’ordre des Aphaniptères  (Siphonaptères)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de l’ordre des Aphaniptères  (Siphonaptères)</dc:title>
  <dc:creator>ms</dc:creator>
  <cp:lastModifiedBy>ms</cp:lastModifiedBy>
  <cp:revision>73</cp:revision>
  <dcterms:created xsi:type="dcterms:W3CDTF">2022-12-04T20:28:11Z</dcterms:created>
  <dcterms:modified xsi:type="dcterms:W3CDTF">2022-12-22T08:27:18Z</dcterms:modified>
</cp:coreProperties>
</file>