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5" r:id="rId3"/>
    <p:sldId id="276" r:id="rId4"/>
    <p:sldId id="278" r:id="rId5"/>
    <p:sldId id="257" r:id="rId6"/>
    <p:sldId id="279" r:id="rId7"/>
    <p:sldId id="258" r:id="rId8"/>
    <p:sldId id="259" r:id="rId9"/>
    <p:sldId id="287" r:id="rId10"/>
    <p:sldId id="270" r:id="rId11"/>
    <p:sldId id="260" r:id="rId12"/>
    <p:sldId id="265" r:id="rId13"/>
    <p:sldId id="262" r:id="rId14"/>
    <p:sldId id="263" r:id="rId15"/>
    <p:sldId id="264" r:id="rId16"/>
    <p:sldId id="285" r:id="rId17"/>
    <p:sldId id="267" r:id="rId18"/>
    <p:sldId id="286" r:id="rId19"/>
    <p:sldId id="268" r:id="rId20"/>
    <p:sldId id="269" r:id="rId21"/>
    <p:sldId id="273" r:id="rId22"/>
    <p:sldId id="272" r:id="rId23"/>
    <p:sldId id="274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660"/>
  </p:normalViewPr>
  <p:slideViewPr>
    <p:cSldViewPr>
      <p:cViewPr>
        <p:scale>
          <a:sx n="50" d="100"/>
          <a:sy n="50" d="100"/>
        </p:scale>
        <p:origin x="-192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52241-C2BB-46F2-9034-0E497576D6D3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DE780-4F1E-473C-8B90-DE7EDEE59A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62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E780-4F1E-473C-8B90-DE7EDEE59A7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7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E780-4F1E-473C-8B90-DE7EDEE59A7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DE780-4F1E-473C-8B90-DE7EDEE59A7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03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77335-2D4D-4574-8BBB-20490FB81635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D68D1-97E0-4D9B-AE8C-20C192D4F8E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dz/url?sa=i&amp;rct=j&amp;q=&amp;esrc=s&amp;frm=1&amp;source=images&amp;cd=&amp;cad=rja&amp;docid=heqa7v9iOyTaQM&amp;tbnid=mQQtkvCwcYk0rM:&amp;ved=0CAUQjRw&amp;url=http://www.afblum.be/bioafb/acariens/acariens.htm&amp;ei=U5WGUvyDOoaf0QXDuICwBw&amp;bvm=bv.56643336,d.d2k&amp;psig=AFQjCNETWUkSylUSFebxUobVTC-ll-1pBg&amp;ust=138463723227381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z/url?sa=i&amp;rct=j&amp;q=&amp;esrc=s&amp;frm=1&amp;source=images&amp;cd=&amp;cad=rja&amp;docid=vYEX_Wo-WRyYXM&amp;tbnid=scbHN24vjqCXfM:&amp;ved=0CAUQjRw&amp;url=http://raf.dessins.free.fr/2bgal/img.php?id_img=621&amp;ei=KZGGUuDPL-fY0QWH9oCADw&amp;bvm=bv.56643336,d.d2k&amp;psig=AFQjCNEjXIgtu5yj21knZ97cKWh8MsbtXQ&amp;ust=1384636948532276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r.wikipedia.org/wiki/Fichier:Sarcophaga_carnaria_(Reynaldo)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fr/url?q=http://www.tuxboard.com/magnus-muhr-les-mouches/magnus-muhr-les-mouches-1/&amp;sa=U&amp;ei=RL1jVKavAsrY7AbpnoH4BQ&amp;ved=0CC4Q9QEwDDgo&amp;usg=AFQjCNG-aWgC2nFLY9JuA7lnNjqIxwmTvQ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z/url?sa=i&amp;rct=j&amp;q=&amp;esrc=s&amp;frm=1&amp;source=images&amp;cd=&amp;cad=rja&amp;docid=vYEX_Wo-WRyYXM&amp;tbnid=scbHN24vjqCXfM:&amp;ved=0CAUQjRw&amp;url=http://raf.dessins.free.fr/2bgal/img.php?id_img=621&amp;ei=KZGGUuDPL-fY0QWH9oCADw&amp;bvm=bv.56643336,d.d2k&amp;psig=AFQjCNEjXIgtu5yj21knZ97cKWh8MsbtXQ&amp;ust=138463694853227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z/url?sa=i&amp;rct=j&amp;q=&amp;esrc=s&amp;frm=1&amp;source=images&amp;cd=&amp;cad=rja&amp;docid=vYEX_Wo-WRyYXM&amp;tbnid=scbHN24vjqCXfM:&amp;ved=0CAUQjRw&amp;url=http://raf.dessins.free.fr/2bgal/img.php?id_img=621&amp;ei=KZGGUuDPL-fY0QWH9oCADw&amp;bvm=bv.56643336,d.d2k&amp;psig=AFQjCNEjXIgtu5yj21knZ97cKWh8MsbtXQ&amp;ust=138463694853227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z/url?sa=i&amp;rct=j&amp;q=&amp;esrc=s&amp;frm=1&amp;source=images&amp;cd=&amp;cad=rja&amp;docid=vYEX_Wo-WRyYXM&amp;tbnid=scbHN24vjqCXfM:&amp;ved=0CAUQjRw&amp;url=http://raf.dessins.free.fr/2bgal/img.php?id_img=621&amp;ei=KZGGUuDPL-fY0QWH9oCADw&amp;bvm=bv.56643336,d.d2k&amp;psig=AFQjCNEjXIgtu5yj21knZ97cKWh8MsbtXQ&amp;ust=1384636948532276" TargetMode="External"/><Relationship Id="rId2" Type="http://schemas.openxmlformats.org/officeDocument/2006/relationships/hyperlink" Target="http://www.google.dz/url?sa=i&amp;rct=j&amp;q=&amp;esrc=s&amp;frm=1&amp;source=images&amp;cd=&amp;cad=rja&amp;docid=jqb2K9J8YwrI-M&amp;tbnid=WNFrFnrDp6XvoM:&amp;ved=0CAUQjRw&amp;url=http://didier85.eklablog.com/tipule-1-cousin-tipula-a48749746&amp;ei=DZGGUryAFKmM0AXvoYDQAQ&amp;bvm=bv.56643336,d.d2k&amp;psig=AFQjCNEjXIgtu5yj21knZ97cKWh8MsbtXQ&amp;ust=138463694853227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dz/url?sa=i&amp;rct=j&amp;q=&amp;esrc=s&amp;frm=1&amp;source=images&amp;cd=&amp;docid=_aO4_DcKmGTrMM&amp;tbnid=l7x1gb-mPg9ilM:&amp;ved=&amp;url=http://www.larousse.fr/encyclopedie/divers/acarien/18028&amp;ei=r5GGUuqQLsav0QX514GoCw&amp;bvm=bv.56643336,d.d2k&amp;psig=AFQjCNETWUkSylUSFebxUobVTC-ll-1pBg&amp;ust=1384637232273813" TargetMode="External"/><Relationship Id="rId5" Type="http://schemas.openxmlformats.org/officeDocument/2006/relationships/hyperlink" Target="http://www.google.dz/url?sa=i&amp;rct=j&amp;q=&amp;esrc=s&amp;frm=1&amp;source=images&amp;cd=&amp;cad=rja&amp;docid=_aO4_DcKmGTrMM&amp;tbnid=l7x1gb-mPg9ilM:&amp;ved=0CAUQjRw&amp;url=http://www.larousse.fr/encyclopedie/divers/acarien/18028&amp;ei=65KGUvuSMKSv0QWrpIC4Cw&amp;bvm=bv.56643336,d.d2k&amp;psig=AFQjCNETWUkSylUSFebxUobVTC-ll-1pBg&amp;ust=1384637232273813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357290" y="2285992"/>
            <a:ext cx="5948103" cy="19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76176" rIns="91440" bIns="30470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6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ETUDE DE LA CLASSE 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6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INSECTES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450059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8890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071546"/>
            <a:ext cx="278608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Pièces buccales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000108"/>
            <a:ext cx="278608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Pièces buccales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7158" y="1714488"/>
            <a:ext cx="1928826" cy="714380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Labrum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4282" y="3929066"/>
            <a:ext cx="2286016" cy="785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Mandibules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14282" y="2928934"/>
            <a:ext cx="2214578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Maxillaires 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4282" y="5072074"/>
            <a:ext cx="2714644" cy="7143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Hypopharynx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71472" y="5929330"/>
            <a:ext cx="1928826" cy="714380"/>
          </a:xfrm>
          <a:prstGeom prst="ellipse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Labium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2285984" y="1643050"/>
            <a:ext cx="5286412" cy="714380"/>
          </a:xfrm>
          <a:prstGeom prst="round2Diag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Plaque incurvée attachée  à la face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2500298" y="2643182"/>
            <a:ext cx="6286544" cy="107157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mâchoires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peuvent aussi porter des palpes maxillaires 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(fonction 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sensorielle et servent à rechercher la nourriture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571736" y="4000504"/>
            <a:ext cx="5286412" cy="64294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Grosses 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dents en chitine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3071802" y="4786322"/>
            <a:ext cx="5286412" cy="92869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ndir un rectangle avec un coin diagonal 16"/>
          <p:cNvSpPr/>
          <p:nvPr/>
        </p:nvSpPr>
        <p:spPr>
          <a:xfrm>
            <a:off x="2607259" y="5929330"/>
            <a:ext cx="5286412" cy="571504"/>
          </a:xfrm>
          <a:prstGeom prst="round2Diag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Lèvre inférieure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143240" y="4786322"/>
            <a:ext cx="500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porte l’ouverture extérieure des glandes salivaires et est assimilable à une langue.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450059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2071702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Thorax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857364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 </a:t>
            </a:r>
            <a:r>
              <a:rPr lang="fr-BE" sz="2400" dirty="0">
                <a:latin typeface="Arial" pitchFamily="34" charset="0"/>
                <a:cs typeface="Arial" pitchFamily="34" charset="0"/>
              </a:rPr>
              <a:t>Les trois segments thoraciques constituent </a:t>
            </a:r>
            <a:endParaRPr lang="fr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BE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prothorax</a:t>
            </a:r>
          </a:p>
          <a:p>
            <a:r>
              <a:rPr lang="fr-BE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BE" sz="24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mésothorx</a:t>
            </a:r>
            <a:endParaRPr lang="fr-BE" sz="24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métathorax</a:t>
            </a:r>
          </a:p>
          <a:p>
            <a:endParaRPr lang="fr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BE" sz="2400" dirty="0" smtClean="0">
                <a:latin typeface="Arial" pitchFamily="34" charset="0"/>
                <a:cs typeface="Arial" pitchFamily="34" charset="0"/>
              </a:rPr>
              <a:t>Chaque </a:t>
            </a:r>
            <a:r>
              <a:rPr lang="fr-BE" sz="2400" dirty="0">
                <a:latin typeface="Arial" pitchFamily="34" charset="0"/>
                <a:cs typeface="Arial" pitchFamily="34" charset="0"/>
              </a:rPr>
              <a:t>segment porte </a:t>
            </a:r>
            <a:endParaRPr lang="fr-BE" sz="2400" dirty="0" smtClean="0">
              <a:latin typeface="Arial" pitchFamily="34" charset="0"/>
              <a:cs typeface="Arial" pitchFamily="34" charset="0"/>
            </a:endParaRPr>
          </a:p>
          <a:p>
            <a:endParaRPr lang="fr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BE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BE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paire de pattes articulées</a:t>
            </a:r>
            <a:r>
              <a:rPr lang="fr-BE" sz="2400" b="1" u="sng" dirty="0">
                <a:latin typeface="Arial" pitchFamily="34" charset="0"/>
                <a:cs typeface="Arial" pitchFamily="34" charset="0"/>
              </a:rPr>
              <a:t>.</a:t>
            </a:r>
            <a:r>
              <a:rPr lang="fr-BE" sz="2400" dirty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20" y="4929198"/>
            <a:ext cx="8501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Chaque patte est constituée des segments suivants : </a:t>
            </a:r>
            <a:r>
              <a:rPr lang="fr-BE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anche, trochanter, fémur, tibia, tarse 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souvent pourvu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griffes. 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Autres catégories – BRICOLOKI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Autres catégories – BRICOLOKID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pieces buccales_abeil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2143140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Abdomen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00024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comporte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jusqu’à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11 segments.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dépourvu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pattes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dernier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segment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souvent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modifié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car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porte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les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organes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génitaux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externes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28802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BE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 t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horax (et plus exactement le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mésothorax 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métathorax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porte aussi chez beaucoup d’insectes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deux paires d’ailes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BE" sz="24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exemple les mouches)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Certains </a:t>
            </a: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insectes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sont </a:t>
            </a: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dépourvus d’ailes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Ils sont dits,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aptères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(e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xemple</a:t>
            </a:r>
            <a:r>
              <a:rPr kumimoji="0" lang="fr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Poux et puces).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5286399"/>
            <a:ext cx="699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NB: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D’autres  insectes possèdent 2 paires d’ailes.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(Exemple les hémiptères: les punaises)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0"/>
            <a:ext cx="4500594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Anatomie interne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2706" name="Picture 2" descr="decoupe-insec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00" y="906779"/>
            <a:ext cx="830278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Entomologie, Pr A TITI, A3 DV,2022-2023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2917195">
            <a:off x="3313281" y="4680171"/>
            <a:ext cx="2902307" cy="96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0"/>
            <a:ext cx="4500594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Anatomie interne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57239"/>
            <a:ext cx="313184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CAVITE GENERALE 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700808"/>
            <a:ext cx="8462744" cy="14773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BE" sz="2400" b="1" dirty="0" smtClean="0"/>
              <a:t>Appelée</a:t>
            </a:r>
            <a:r>
              <a:rPr lang="fr-BE" b="1" dirty="0" smtClean="0"/>
              <a:t> </a:t>
            </a:r>
            <a:r>
              <a:rPr lang="fr-BE" sz="2400" b="1" dirty="0" smtClean="0">
                <a:solidFill>
                  <a:srgbClr val="FFFF00"/>
                </a:solidFill>
              </a:rPr>
              <a:t>cœlome</a:t>
            </a:r>
            <a:r>
              <a:rPr lang="fr-BE" sz="2400" b="1" dirty="0" smtClean="0"/>
              <a:t> </a:t>
            </a:r>
            <a:r>
              <a:rPr lang="fr-BE" sz="2400" b="1" dirty="0"/>
              <a:t>ou </a:t>
            </a:r>
            <a:r>
              <a:rPr lang="fr-BE" sz="2400" b="1" dirty="0" err="1" smtClean="0">
                <a:solidFill>
                  <a:srgbClr val="FFFF00"/>
                </a:solidFill>
              </a:rPr>
              <a:t>haemocoele</a:t>
            </a:r>
            <a:endParaRPr lang="fr-BE" sz="2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fr-BE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BE" b="1" dirty="0" smtClean="0"/>
              <a:t> </a:t>
            </a:r>
            <a:r>
              <a:rPr lang="fr-BE" sz="2400" b="1" dirty="0"/>
              <a:t>contient </a:t>
            </a:r>
            <a:r>
              <a:rPr lang="fr-BE" sz="2400" b="1" dirty="0">
                <a:solidFill>
                  <a:srgbClr val="FFFF00"/>
                </a:solidFill>
              </a:rPr>
              <a:t>l’</a:t>
            </a:r>
            <a:r>
              <a:rPr lang="fr-BE" sz="2400" b="1" dirty="0" err="1">
                <a:solidFill>
                  <a:srgbClr val="FFFF00"/>
                </a:solidFill>
              </a:rPr>
              <a:t>haemolymphe</a:t>
            </a:r>
            <a:r>
              <a:rPr lang="fr-BE" sz="2400" b="1" dirty="0">
                <a:solidFill>
                  <a:srgbClr val="FF0000"/>
                </a:solidFill>
              </a:rPr>
              <a:t> </a:t>
            </a:r>
            <a:r>
              <a:rPr lang="fr-BE" sz="2400" b="1" dirty="0"/>
              <a:t>qui baigne directement les organes et assure le transport des métabolites. </a:t>
            </a:r>
            <a:endParaRPr lang="fr-FR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56992"/>
            <a:ext cx="313184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APPAREIL NERVEUX 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4005064"/>
            <a:ext cx="4118820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Ganglions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Yeux composés et ocelles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Antennes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Palpes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170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428604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cs typeface="Arial" pitchFamily="34" charset="0"/>
              </a:rPr>
              <a:t> Cycle biologique</a:t>
            </a:r>
            <a:endParaRPr lang="fr-F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928794" y="2285992"/>
            <a:ext cx="4429156" cy="38576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28794" y="1928802"/>
            <a:ext cx="1928826" cy="1143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Male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femelle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3857620" y="2143116"/>
            <a:ext cx="744205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572000" y="2143116"/>
            <a:ext cx="1285884" cy="1071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Œuf ou larve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186378">
            <a:off x="5820734" y="3591250"/>
            <a:ext cx="749926" cy="1285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 rot="3970754">
            <a:off x="4587194" y="5305701"/>
            <a:ext cx="723968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14414" y="3500438"/>
            <a:ext cx="1571636" cy="10715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Nymphe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2915391">
            <a:off x="5660910" y="3100654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18856249">
            <a:off x="2480449" y="4955396"/>
            <a:ext cx="814947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rot="7896027">
            <a:off x="5661309" y="5172089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1259020">
            <a:off x="3466579" y="5958812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4286291">
            <a:off x="1850413" y="4823799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18354088">
            <a:off x="1933104" y="3035343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928662" y="192880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Imago</a:t>
            </a:r>
            <a:endParaRPr lang="fr-FR" sz="2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14282" y="3071810"/>
            <a:ext cx="18830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Stade pupal</a:t>
            </a:r>
            <a:endParaRPr lang="fr-FR" sz="2400" b="1" dirty="0"/>
          </a:p>
        </p:txBody>
      </p:sp>
      <p:sp>
        <p:nvSpPr>
          <p:cNvPr id="2" name="AutoShape 2" descr="Pièces buccales des insectes : synthèse générale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Cycle de vie de l'insect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Cycle de vie de l'insecte —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Dessins des cinq stades de juvénile et du stade adul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31" y="71414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cs typeface="Arial" pitchFamily="34" charset="0"/>
              </a:rPr>
              <a:t> Cycle biologique</a:t>
            </a:r>
            <a:endParaRPr lang="fr-F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928794" y="2285992"/>
            <a:ext cx="4429156" cy="38576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28794" y="1928802"/>
            <a:ext cx="1928826" cy="1143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Male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femelle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3857620" y="2143116"/>
            <a:ext cx="744205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572000" y="2143116"/>
            <a:ext cx="1285884" cy="1071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Œuf ou larve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186378">
            <a:off x="5820734" y="3591250"/>
            <a:ext cx="749926" cy="1285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 rot="3970754">
            <a:off x="4587194" y="5305701"/>
            <a:ext cx="723968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14414" y="3500438"/>
            <a:ext cx="1571636" cy="10715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Nymphe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2915391">
            <a:off x="5660910" y="3100654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18856249">
            <a:off x="2480449" y="4955396"/>
            <a:ext cx="814947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 rot="7896027">
            <a:off x="5661309" y="5172089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1259020">
            <a:off x="3466579" y="5958812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4286291">
            <a:off x="1850413" y="4823799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18354088">
            <a:off x="1933104" y="3035343"/>
            <a:ext cx="601329" cy="3176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928662" y="1928802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Imago</a:t>
            </a:r>
            <a:endParaRPr lang="fr-FR" sz="2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14282" y="3071810"/>
            <a:ext cx="18830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Stade pupal</a:t>
            </a:r>
            <a:endParaRPr lang="fr-FR" sz="2400" b="1" dirty="0"/>
          </a:p>
        </p:txBody>
      </p:sp>
      <p:sp>
        <p:nvSpPr>
          <p:cNvPr id="2" name="AutoShape 2" descr="Pièces buccales des insectes : synthèse générale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Cycle de vie de l'insect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Cycle de vie de l'insecte —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Dessins des cinq stades de juvénile et du stade adul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  <p:pic>
        <p:nvPicPr>
          <p:cNvPr id="32" name="Imag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2" y="1003017"/>
            <a:ext cx="7094021" cy="5545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5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Cycle biologique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14282" y="1357298"/>
            <a:ext cx="8786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insectes holométaboles</a:t>
            </a: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Larve très différente de l’adulte ; Ces deux stades sont séparés par un stade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pupal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(nymphe : métamorphose au cours de laquelle se forme des ailes).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insectes hétérométaboles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La morphologie des larves rappelle celle des adultes. Il y a une succession de mues avec développement progressif des ailes.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insectes </a:t>
            </a:r>
            <a:r>
              <a:rPr kumimoji="0" lang="fr-BE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amétaboles</a:t>
            </a: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Les larves ont tout à fait la morphologie des adultes. Il y a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simple succession de mues.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14488"/>
            <a:ext cx="8715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latin typeface="Arial" pitchFamily="34" charset="0"/>
                <a:cs typeface="Arial" pitchFamily="34" charset="0"/>
              </a:rPr>
              <a:t>Entomologie</a:t>
            </a:r>
          </a:p>
          <a:p>
            <a:endParaRPr lang="fr-FR" sz="32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sens strict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du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terme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u="sng" dirty="0">
                <a:latin typeface="Arial" pitchFamily="34" charset="0"/>
                <a:cs typeface="Arial" pitchFamily="34" charset="0"/>
              </a:rPr>
              <a:t>l’entomologie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signifie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étude des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insectes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sens </a:t>
            </a:r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du terme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elle englobe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l’étude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  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arthropodes</a:t>
            </a:r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7143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Définitions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5720" y="571480"/>
            <a:ext cx="2428892" cy="928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746" name="AutoShape 2" descr="data:image/jpeg;base64,/9j/4AAQSkZJRgABAQAAAQABAAD/2wCEAAkGBhQSERQUExQWFBUWFxcXFxgXGBcaFxcYFxYXFBoYGRgXHCYeFxojHBcUHy8gIycpLCwsFx8xNTAqNSYrLCkBCQoKDgwOGg8PGiwkHyQsLCwsLCwsLCwpLCwsLCwsLCwsLCwsLCwsLCwsLCksLCwsLCwsLCwsLCwsLCwsLCwsLP/AABEIAL0BCwMBIgACEQEDEQH/xAAbAAACAwEBAQAAAAAAAAAAAAADBAECBQAGB//EADsQAAEDAgQDBQYFAwQDAQAAAAEAAhEDIQQxQVESYXEFgZGh8BMiMrHB0UJSYuHxBhRyFTOCklOy0iP/xAAZAQADAQEBAAAAAAAAAAAAAAAAAQIDBAX/xAAkEQACAgIDAQACAgMAAAAAAAAAAQIREiEDMUFRYXEiMgQTFP/aAAwDAQACEQMRAD8AvKawlIm8KuHw8lalWGMgZlcMY+s75y8QpWxPCOFueqSARXFcxqluykqOptK0AfZtv8R8lTA0QJe7IZJXEVOJxPoKl/FWT/Z0Ue5VXFiooZqgpMN6qKTwFzxkhVCBnZDYhsVWxzQJSn90yfjb4q7cYzQ+R+yWTfYtIYPRRwqGYhptP0VxVb+YHvCQ7R3Au4SrTyUFDKRBUhUJKuyUgCNaFd8Lm0tTYKwrAfCO8/QLTwzfeiG4eeQ5rnMaNZ6ZK0H8VkF9SNEaQbZZtUjJoCE6q7crg6VJaocikihcVLFdtJEbRlJWPQMLiVd7UNwhDfgV6cXQqtfe6u1kXUmnOiX6D9lnPlR7K0qvAQrU2kpp/Qa+E8E8lb+35qV0KrJoD8IAGeq59YnNCNVdxqmyaLI2HpFxgJYPTwrimyx94+SaQMrjMR+EZBKyo4lmdp9utpnhbDna7N67nkk3Y9RRpVK4aJJAG5WVif6iaPgaX88h91kVKrqhl0ug6/QZDuTLcGdiOsZadE8WzKXL8Of2tWec+EbNEeeahodrc85PzTVKgdU7SojVNQMpcjZmewnTwRqJc0gtJsZHKFomiNAiDCiFeBnkKnHk3e0knM79xUVagcQQ4iIs4WtodxHNNOoBUGH5J/6ycjg0Ojht/iftpqiFzhrPI389UN1A25Zcuio6m8ZGespOH1FKbXTC0+0myQRcZxeJE6rQoV2/hIJ55+BWWKfL10/dcaU5iO5S+OujVcz9NeC43uisIbpJWdTxD2iPiHn4/RN0KvEPmNQs2mtm8Zqei7zJQ30pRgwrjTKi2ai4pFc4FNDDHcLn4bmimFoDSCN7QaKzqUCENzE9rQtPZV7woZT1UCmTdFpscTABKWxkQrimmHYUN/3HcJ2Fz5WC7+7aB7rB1Nz4Kkq7Iu+hf+1JuAT8lenhRNyGq1bGudm49Mh4BBaRqi1Y1Yd1KmB8RJ2Aj5oJ4dj4qCqkIv8AAUYxqKvtFRx3so9qEUMO14U+3CVNQbpTHYvhaYNz5Jr4gelbI7S7UJ9ymf8AJ23IJPDdn8pPz7/BThsL3fVbOCw4A4tbaer5eIW64zjnyWThsFwCTEpmtho4CC13E0OgXLZJHC6cnWy5qeAn13qjrKl8MWzv7dUeyFYVCuD1eKJsmkUy1BbUTDzkqURWXpDUqHU0F7zpuP4RWO39eroaEEbQJVH4XZMivorzAuJlCegM51KERlytD2QNxCCaHJJLewsp7AEJc0CDOXrknW/X19EQskXSlEaYpRxJydnujodShZVpvix9clzz4/UdnFzXqQzIVhUIQ+EKrqawcmdVIsXGVXiJKtwWtMozGhuRvuhL1ifwJLLcQjp9kw+iSCaThw6gfF36lIupi5lUALSCDBQ210GJzs7hTbZODEioIqiHaPAz5EJIFTYyeFR7AHVEEFc1qoCnsyOarwIxaqcSKBHk3Vt1HtAhOchkqmCQcwlTdxO1u5Tx+CJSgCDkSPlFltxLdnPzS1QWmAdI39eslo4YDTr68UmC2IAHy8kbDVIPWR9F0SOQ3KdJvCPRPr6odbCyP2StLEc0en2mwFrXEAuNhudgd1ntLRLQnUowfXqUE219AwtmpQBuEhXwRvaNVS6ELsE93gj8V+5ALYCtPy9FPJ2FBPb+vNS2teIPXTxQCrNKu2xUOMqpunUyuswFGZUVITNQPGngmHAQI335cu/y78qnVTdOvqVKVAS+kValzVxVBzR/ZiJTS3SEALCfWSXqYe11q0KMhWOEhKKHZhU5bYmdum3NN0BM8s1fF4aOny/b10SpseHEF0tIHunQjbluFzcnFTtHbw81rFjofnZVNJVdVPoKeO0nRczdnWlRZtA/ZQ9nDzOvJc1xKsKJR+g/YMVVYEFS+jzHig+z5qXaHoLwArvZIYHMK3tdr/JNITOnmogrntJ2A5XUR+o+SdDR4oUpuch6jqoc0HpoEXEVg7oLADTv35pV5Iy0WtJEq2GrM4QBoPmlMZiDYTb65+u5We+Rcylq2/2VwZhyrY7h3ggQ+TEkE2HKyZp1svUrKw1En4ROtkzTddavo56NwPETtumcO7M7rLwtYetVo04iyFszY3TxEc+9ONrgj5LMY1FNSCQDPP7TdGLTtCLV8NYx6uk6d3FvCZgGYseQO9sk02qpbVgpfsAJoeK5tNMiqIvEnu+pnVDcRz8leSFTKMpotOmopuG5Rm4gBVkhUS2kulwNsov5KRjeShriUmwocwtKcx0j6rWoYS9yPL6LNww8FqYZxBNztaDlseXLNXFaJY9SoC8K9ZkDKyqLffVWqYkEQdYHiYSrwRlvJdkI5m3lmsytSLT9vXrdbL2wbJXG0LSrq0NOjJOKOUnu1XVA7IGOuc/sisIa4HYmJyk5TymFAbqvO5I4uj1eGeUQJou1cT3qOAjdHKs2nubLGrN7oXY9TxBGI5D79VSpRByEBOg7Kho/dGY1BOGOkq7aTxohX8BpDXaGIa7h4RAa0DqdUFqo9jjofBDKbk72SoqqPCPeh8RXBijgTpsZJcYSlW+SYNkKo2/VUtGfIrK0HkGQnDWDiSNzG4ukBIMhWD10KWjklE0qblpYetZYtOp68U/h6iaM2bFKvKNwpGi4BNNxFlopIzaCNCsAhsqX3ViYzEKiTi5VMojSFZsdUsbYWCawnoitoIjEzTZa6vFBYBlFO0aKq2E9gK3C8HWRt43t4qkiWxvs/AEjikNi4Jmc8xHitOhg5A93MQItF72OeWZ3CnCYoO4iQOIhsExJkwOFsbjbuXoDQDhyiNPstNRIpswqtDhEGZ1BFo+qRq0Mw7ltlGkdy26+HIkHKBrE956LNxBa4WEfCB36X5glDSYk2hY04tfvJJ8Sg17jv/ZOVsPw8/kbpOoc1HRfZl1KPuu6uQGOEA7iT1krUYyaYIEzcxsQ0/N0JP2TQJkE3gd5uVxc8bdnd/jS7RVtIDPuH32CrwmCZH18FRzndeioTyXK2juSYRjCdR4hXNLmPFBDhkitpbKbKZciPxDzVBVdo4qH2zCESE3IEgpxbtSUM4krmieiuKfL14qd/RNI+e8BnNSAd1zSodUGS3JJIQazZVySeSj2fek2OhQobymqtLWLJWq2J9Qqs55R2GoVJMSBzPSY8k3QrrLamaTlomYyibVDEpunWkiYG56iFjUnwnqVZaUZNGphsVESNQivrlxnok6LJE/zdMtM57DysrRDLGpZEpVcp9XQy1TCeQsR1tQK/tLLOFTbNEo1VLaegxNBj01Sft69Ss9lSU3RbPfCtNolo1qGJIPECOIcMQLaeeWhzK9H2V2wyOEnKIzvqR1BJHOF5On/AD8k1Sr3J+Lrmf39XW6akjPrZ7XFw5m4O0dc9l5XFPAqEWhgJEXni+Ennw9PiTVPtAhgLRJEycxnnuJkiYi9tEjjeLQHMyfzB0A5i5EAze6GqQXbHzVmRMxbrH0SdRiswHiJ5nzWT/U/bwoNAbd7jDRpvJ5BZSnS2XGNukPUKcNcNAfn73dEkRrHVZtHC1KnvNpuINxAMXvM6rJwP9UOr0zSAh/FcgG7S7i8fiHeFpmmQIMgDK+nSVxcs1I9Dh43GxgdlO/E6m3/ACqM+TSSrjCUwb4hv/Br3fQBJimrZLC0vDppv0K5tMHN7tvda35uKCXSYA81JfKvTEGUXY6KKWU4vYjoispz3XPrdSHjb5or0LBtqerfJW4jv5KsKwcdx4BKwPmrqZ3t6z3XexPoJn2ak0SGgm05cxy1jyV0FiponeVajhS8hoMkmBp/A1lS5irxka7ju1CWg2XrloBY0ktBziOI7mfJZ9Sn3hMk8/X1Q3obDAUNNc0orn+GyoI/n7pZ0RLjY5TExufX1TVMC0bXznP+Mt0kx9gIyvN5i1jy+/ROUHhdEZJnNKNDeGqwetr5LTcS3MQRmARl9UlQprWw1O0GdwLR4HLuWqdGLAtEgHe6q8J6ngoE6Dr3IWKpZNbdzjDRqSUm/RL4YeMxvDr65+tEnV7YcDYRvugdq0306ha8EEG4MR3coIuuw0Ot1+WU5xyyvzXMptnTgqNvCduNe9jeEtcRNgeHK5uSRlzHRb1F51XmsJgGhzX3luXfyWzgsUbiBE+uhzXTCetnPKK8NqlWy0jXYq4SbKvr6JmnUtn97clupJGLiNcRyF72OttloMqaG+VznN58VnUzrF9uSbblLrba5CR0y0Uyn6GI2XwDn6696+Wf1XjC+u8zIZIA5mx+59R9Lx+IDQT1PdEx4Ar41VxIqPzPvOPEYkSXEl0C8Ad9u44zdnRwr03/AOk6Rl72/D8PiQbc7eXNerFXrK8L2Xia7WRSLuF4eBAbZwgAwZMGcwL90JrE0cVxsdWeQ0kW/BLSSGvaz3RP6s9TtySuzuie0a49ygkLzFH+mg4B9CueZcHA394TwuBFjNwd5IhP4rsfED3qOIJ/Q6YA2Dn8U9/ioZao2GgJnDYbiMA575RqTsIWJT7WfRPDXpDhkRUFhEakHhBmbENW/Tx7CweyIPE0FxvqA4NhwBG+V7bXqMV2yZSfSOq0yYDY4Rcc9yfVkE0HBcSq8J3Q2mNEkHaO76qOEqvtXDU+JXB/X13qbKowW9mspXe3jqaMMlrf89z+jx/Ks3F0ONxc4lzjmSfpoOQt0Wu9w27z9h+6C9zjkY5CAPKFu66MI32ZH+lu/Ie8EfNCd2Udm972f/S1jhCh1MH6lRiaKTMs9n/4f9m/dUPZk/ljfiEC03jXOy2cN2dxnPhAu5xEwPqcgBqSAoxVEOsBDRkNb6u3due6wASxDN2efq4OMmnrGfhkkqlFej/0yYDZJOQGZ2jdTVp+yALTxVM+Oxaz/Cfif+vIR7s/EpcGWp0efxGDdS+MljiB7n4oIsXD8AI0NztBBQqWNIzHeM1pPwczIz155yZmTrmlz2cZgSe4qNp6KqL/ALDeD7XZFyQZEaRe+efiFrYftIHIrzv+lumOEkkwAL32tmeScf2IKN67+F0f7dODUnZ5B4aXMH3htot4cs14c8+GD6Z6AYvWeX1y+qDVfJa8GHA2XmnYt8yCQBkD72tpJF0Q9o1GiHAGSOuWViYF1f8A0Rapoyf+LJbTNX+pahr8LuGCBEgzMAE/RZGCaQSS2REHlNgdpTJxpaPfZwki0xxAbgTxQRqR3lCbWbeHATpl81LlDzQ1xzS2aWHeQBe0+adp1Rrt6CzcNiA3mNU5Tqt1gbrSNeMzlF/B+jSa4i3r66LWpXOUaybTOsnMc15w9pMp3JAH7aTqnaHabHNmd8z3AwnGS9JcH4egdVAbPEJGgnLw/dBr44i4EkkCMoG1z67l5/FdrCkwyS6PGT0AA8s0g7E1axcZ4GSYMSYFspmbZG1tlM+VUVDhdm9232uxtMuqVgbO4WNzdsTeeHWcivAnFhxLiSziPCHNPFw+6eKW6tuMjoc5kamO7KkFzeIObLhBmSBI77DLoj1cMMSxtRlMB4s8s4QCRaTeTpzghYPmTdnTHhxVB+zKjqQpEtApVG3htmuJLQ82sHGDy4wt9lRwmenLmFhV+zXcLmvaSS1rQQ21QAhok34H8MDhI97hN5+L0dEVDTYKjuJwa0F25A3T5Yp7Q+OT6Yhhm+zrta2zXtc4DRt7gGJ4ZHEGzAJdHxELbZFkjVoTUpuIJ4eJok/CHRe4vlpun6TTsfBQimh+kzgbxficPd/S05uPM5DvOyz2dmU2mWDgznh+Ez+k2HdHOU02g46HwV6VBxyHoLTvpGfQBtGBcg8xbyuugDQHvP0TLsK7x6IFXCGCZbp+IWScX8KiweeQAjafquB5BULRoVHgoNDFLVDaU5SiCBz+X3Pkue8n7CwWxiV9luQr+zafzE9wnzK4uUPqJ6FQSpwgcAEgGTcXdETMXAuB+6HTpBxgNudJ2ub7RmdAopsLjAEk/wAzOQjOUWpVAHC2/wCZ2rtYE5NytrEnQBBVFK9QNBFPUQ52pnNrbWZ5nW1kg6mEYvRKeHc6+Tdzl/PIKXKykqFBTlaNHsz3Q55FNpuCRLz/AIMsXdZAtne3D3Y4AJB+I59zTb6odV7qjiXSQTqSXO/yJuen0zuLS7Jlb6IxGMDQWYdvCCIc8n33DIguGQzlrBGhJWczskuBJyGZiw5dVq0aM3Nmg5jXKw552GibqPgAEAxlTzDT+oC7ncvHZN/y7EnjpGHU7LaAPwNvBze7/HlOthzJskauHI/2wG8/xn/nmP8AjwhbNUy6XEk67+vVkP3Y+GTuT9As5UaxtHnR2YdjqfASTzyTmG7IhvGROjW/mcBJJ/S2QTuSBvG92fRL3ECJLeGYEe9DSTyDS4nkCq4pgc73RDQOFo/TzA1JJcebiowjWRT5G3R5w4K+6ltAXi8ZyQGgxMSc3bNALjoCnxLqpa1shlnXIBOoLgQWtHL3ibAtu4MMwrWmYE7gARyaBZreQ80YpbY829Iyx2Zx/FlAiRcRyJMaZz0Cfo4JrbNEfPvMXPNN02zsgds1wyibxMNBH6jprlxI7AzRT9s+G2Y0j3hNyDMgxuIEdcrLco4cbQrYHChrAIjU+AAHQANb0aEzaRxZZSNtTGqqhWQ3Bw0Oykw3XiOZgagfMjmsZ1M4SvJ/2qxuQfhcL3vDgLnpOfDf0TsWCfdEACANh9d+pJQ8Thm1GFr2gh2c/MRkQbhDivCU36Me0IGn18lwxfJvgfuszsuk5gNJx4hTgNd+kyQ07OAAtz6J3NS2xpIZZjDcWgnYeKKMa8/iMd0fJJhg6K5p96VyCkN/3T9SfV/qVLsQSbuPWUvSkkR69ZzkEz/dBuXvHU6A/p5/q8Ny1frEyzoaPe/6/i5TI90db8ryhOxAdyjIDL+eslQ6vIyAnrrrnmqtrPJ+wH0FuqL8QkvWVDSTa8pj2TRZz4OoAmO/VVOJcNDO7icuQGneqmofzHy+idJDtsxQ0m1zOg+2+fgVWY9XVHVpEGYGQ03yyVQ8KnJAkEL1akJMASTl+yAHymXPLAWj4zZ5/KPyDwue7dCd7Ci9SqGgtb0cRrfIfpt3m+QCC1hNhJJ+WShtI/E6wOW56DbmbIhxFoAgfPqdU7+ir4Xp0GNz/wD0d+UfCOp/EeQt1VaziTc38AOgFgoa2URrAj8IPywTqe6Lh8NI4nyGTp8TuTefPRNUKDTdzoaLmBJPIc+avVxIibTAAaMmDTv/AHOyMV2ycvANe2QAOQAMimNr/i5+gm5iPwqPZqZOykqAETqEP2fNNOpwqijupotFaGK4QQPxCO7XxkjvXYl0Mc4ZhriLTcCfmr+wHJQKUZX5FK2uwpGd/T+FAoh0zxa9C7pudMyU86kBzU9mYMU6bmk2DiGf4kAidLXB7t0wac6jvVC9Mt1MzIVe1MEatNsfE1wcJyMWI77+C0vYycwmMTQ4XFoPww3vAvn+riUqFbLcgLWDeO6CO45LqlLb91fgVvYGTMgAx37J0T0BbTjp6t1ROJcG/vHr1Knh5jpn8khkcQUBxOSkjv6KGvEw0ZG5z7o6XSGEa8C7p6CLo1Stx2DWgC/uiMsyXmT59yX9lOvipqkgcLZg52zI32ibDxvk1ZLSGDWtwtNtTeXd2jcvd7zsCUqLjFznl1VadLYhvMmT5Zd0IraI/OPP7LRL6SFOFJ92Z3NwAN88h62RXsa0cIM7xEmPIDkPmhTaA9sHSduqoP8AJvifsqy+E4/TnNOs96qGj8o8SqurKnEsWapGC0ojKXEYAk+vXepc0D+U5gaYDar8/dgDrM/LzW0Y2zOUqQtTHA3ij3j8PIfm67eOy6nRDLkS7Y5N5kanl47ItOzePNxMD9MQZHjA2+QAEmguytSXEkuJJ1OaqGEaq3FBVidVn2WWbKPMKmHycdhby+6thBxOa05E331VIhjTCA0OOf4RzGp5DzSzpJk57m+d7ojqvGZy0A0AGQXAJt2JaBFpXBhif4/lNBsgIZp5qWikxYjkrNdyV3FWckVZUFXaQop1oOS4tCALNPrmrFoUFqlot5JIQTDsDTJExcddJ5Shlivp3KlQQd1d6F6S2hBkg8xF/A91+aG4ftnqoe3NUapcvCkgkLohWpPuPHT5K9R9uQkx9EqsLoWrV4FviNgOZ+n2VqFKBGe53OZJO5QMACXOccxb/sGuJ/8AUcg3qtSYGQ8LZbaqkrFYN9KBq0nfOM5Ow8zysTBdoRYaK7qpMi2hy5qrncgnJ/Aijp2Vw5BoPDmtIETJOuRNkd1C3eoKJFbbwz+as1zfxA932KBw5XVHusi6CrGWvZqHE+tET+4Z/wCMeJ+6Ww7eItG9lxrnQwNrfZUmF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646238"/>
            <a:ext cx="48577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70044" y="6577607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Classification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plusieurs ordres ; mais seulement 4 ordres intéressent la médecine vétérinaire.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diptères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:(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Mouches et moustiques)Une paire d’</a:t>
            </a:r>
            <a:r>
              <a:rPr kumimoji="0" lang="fr-B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aile</a:t>
            </a: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Holométaboles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Siphonaptères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(Les puces) Pas d’ailes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;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Holométaboles.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kumimoji="0" lang="fr-BE" sz="24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Phtiraptères</a:t>
            </a: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poux) Pas d’ailes </a:t>
            </a: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Amétaboles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Hémiptères</a:t>
            </a:r>
            <a:r>
              <a:rPr kumimoji="0" lang="fr-BE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punaises) 2 Paires d’ailes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Hétérométaboles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728" y="357166"/>
            <a:ext cx="5357850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cs typeface="Arial" pitchFamily="34" charset="0"/>
              </a:rPr>
              <a:t>Etude de l’ordre des diptères</a:t>
            </a:r>
            <a:endParaRPr lang="fr-F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143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sont des insectes: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Holométaboles</a:t>
            </a: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pièces buccales sont soit de type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piqueur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Lécheur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Présence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’une paire d’aile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sur le mésothorax (lobe membraneux parcouru par des </a:t>
            </a: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nervures)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balanciers ou haltes</a:t>
            </a:r>
            <a:r>
              <a:rPr lang="fr-FR" sz="2400" u="sng" dirty="0" smtClean="0"/>
              <a:t> : </a:t>
            </a:r>
            <a:r>
              <a:rPr lang="fr-FR" sz="2400" dirty="0" smtClean="0"/>
              <a:t>fixés sur le métathorax. ; C’est la transformation  de la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 paire d’ailes (leur  amputation rend le vol impossible).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285860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357298"/>
            <a:ext cx="83582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pattes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sont formés de 05 articles, le dernier est terminé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 02 griffes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02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pulvilles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épine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appelée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empodium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qui peut être transformée en pelote.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iologie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sont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holométaboles.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femelle est généralement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ovipare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 peut-être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larvipare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dans certains cas.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786322"/>
            <a:ext cx="5933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systématique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02 sous ordres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6500834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77796" y="5394675"/>
            <a:ext cx="2928958" cy="8572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 nématocères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8" y="5392478"/>
            <a:ext cx="2928958" cy="8572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SO/brachycères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70044" y="6577607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142984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785926"/>
            <a:ext cx="2928958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 nématocères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786058"/>
            <a:ext cx="57791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Corps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grêle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taille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petite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Antennes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longues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(≥ 06 articles)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Section de type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orthoraphe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643438" y="1214422"/>
            <a:ext cx="3643338" cy="121444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Insectes de type moustique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encrypted-tbn2.gstatic.com/images?q=tbn:ANd9GcT_Tkb2SRcYvD5C_nspDhO4x2WjIx4jS_VngVqG-bQ-Riv1_AD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643182"/>
            <a:ext cx="2571768" cy="392909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285860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928802"/>
            <a:ext cx="2928958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SO/brachycères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714744" y="1928802"/>
            <a:ext cx="4071966" cy="13573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Insectes de type mouche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071810"/>
            <a:ext cx="9786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Corps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trapu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Antennes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courtes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(à 03 articles)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Section de type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orthoraph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section de type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cycloraphe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Sarcophaga carnaria">
            <a:hlinkClick r:id="rId2" tooltip="Sarcophaga carnaria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87021" y="3628492"/>
            <a:ext cx="2933707" cy="2534724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QYUkwH5pQaimmHNpS2EkDTdOsOQj_2lyI12R9hC7Ga7dwEqwAQLizJZwxWT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8361" y="0"/>
            <a:ext cx="1985639" cy="200024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142984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785926"/>
            <a:ext cx="2928958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 nématocères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182" y="2428868"/>
            <a:ext cx="292895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Type </a:t>
            </a:r>
            <a:r>
              <a:rPr lang="fr-FR" sz="2400" b="1" dirty="0" err="1" smtClean="0">
                <a:solidFill>
                  <a:schemeClr val="bg1"/>
                </a:solidFill>
              </a:rPr>
              <a:t>orthoraphe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3500438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larve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céphalée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tète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yeux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Nymphe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mobile</a:t>
            </a:r>
          </a:p>
          <a:p>
            <a:pPr lvl="0">
              <a:buFont typeface="Wingdings" pitchFamily="2" charset="2"/>
              <a:buChar char="q"/>
            </a:pP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sortie de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l’adulte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ouverture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Seules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les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femelles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sont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hématophages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142984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2285992"/>
            <a:ext cx="292895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Type </a:t>
            </a:r>
            <a:r>
              <a:rPr lang="fr-FR" sz="2400" b="1" dirty="0" err="1" smtClean="0">
                <a:solidFill>
                  <a:schemeClr val="bg1"/>
                </a:solidFill>
              </a:rPr>
              <a:t>cycloraphe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286124"/>
            <a:ext cx="9787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larve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acéphale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nymphe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immobile (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pupe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sortie de 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nymphe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puparium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ouverture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</a:t>
            </a:r>
          </a:p>
          <a:p>
            <a:pPr lvl="0">
              <a:buFont typeface="Wingdings" pitchFamily="2" charset="2"/>
              <a:buChar char="q"/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cercle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♂ et ♀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sont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les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deux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hématophages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espèces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parasites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1928802"/>
            <a:ext cx="2928958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SO/brachycères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450059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Etude des diptères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142984"/>
            <a:ext cx="3071834" cy="500066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Caractères généraux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3286124"/>
            <a:ext cx="10215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larve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nymphe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 sortie de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l’adulte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ouverture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Seul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les ♀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sont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hématophages</a:t>
            </a:r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1928802"/>
            <a:ext cx="2928958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SO/brachycères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372" y="2500306"/>
            <a:ext cx="292895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Type </a:t>
            </a:r>
            <a:r>
              <a:rPr lang="fr-FR" sz="2400" b="1" dirty="0" err="1" smtClean="0">
                <a:solidFill>
                  <a:schemeClr val="bg1"/>
                </a:solidFill>
              </a:rPr>
              <a:t>orthoraphe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15206" y="2643182"/>
            <a:ext cx="131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Ex. Taons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62792" y="654120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Arthropodes:</a:t>
            </a:r>
            <a:r>
              <a:rPr lang="fr-F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Embranchement des Métazoaires possédant: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symétrie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bilatérale</a:t>
            </a:r>
            <a:endParaRPr lang="fr-FR" sz="24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appendices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articulées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U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 exosquelette dur en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chitine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d’où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croissance discontinue, en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mues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0" y="0"/>
            <a:ext cx="2571736" cy="928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85852" y="5072074"/>
            <a:ext cx="72715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S/Embranchement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des Mandibulates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S/Embranchement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des  chélicérates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929190" y="5143512"/>
            <a:ext cx="3500462" cy="5715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929190" y="6072206"/>
            <a:ext cx="3429024" cy="5715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Picture 4" descr="https://encrypted-tbn2.gstatic.com/images?q=tbn:ANd9GcT_Tkb2SRcYvD5C_nspDhO4x2WjIx4jS_VngVqG-bQ-Riv1_AD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435" y="1571612"/>
            <a:ext cx="282698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95021"/>
            <a:ext cx="4143404" cy="526297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Présence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Antennes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Mandibules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Mâchoires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seule classe à intérêt vétérinaire est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la: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classe des              insectes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857224" y="714356"/>
            <a:ext cx="2643206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mandibulates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500694" y="714356"/>
            <a:ext cx="2786082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Chélicérates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714876" y="1571613"/>
            <a:ext cx="4214842" cy="526297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Absence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Antennes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mandibules.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Présence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Paire d’appendices préhensiles (chélicères).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seule classe à intérêt vétérinaire est la: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lasse des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rachnides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4" descr="https://encrypted-tbn2.gstatic.com/images?q=tbn:ANd9GcT_Tkb2SRcYvD5C_nspDhO4x2WjIx4jS_VngVqG-bQ-Riv1_AD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1413491" cy="1714512"/>
          </a:xfrm>
          <a:prstGeom prst="rect">
            <a:avLst/>
          </a:prstGeom>
          <a:noFill/>
        </p:spPr>
      </p:pic>
      <p:pic>
        <p:nvPicPr>
          <p:cNvPr id="9" name="Picture 14" descr="Morphologie d'un acari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33066" y="1803786"/>
            <a:ext cx="1821668" cy="142876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</a:t>
            </a:r>
            <a:r>
              <a:rPr kumimoji="0" lang="fr-BE" sz="28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BE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insectes :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ont tous 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paires de pattes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tête, le thorax et l’abdomen distincts.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Une seule paire d’antennes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57166"/>
            <a:ext cx="4500594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Généralités sur les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uASEDASIAAhEBAxEB/8QAHAAAAQUBAQEAAAAAAAAAAAAAAAECAwQFBgcI/8QASRAAAQMCAwQDCwoEBAYDAAAAAQACAwQRBRIhEzFBUQZhcRQiMjRTcoGRsdHSByNCUlSToaKywRVDYoIkM0SSFnOD4fDxJWPC/8QAGAEBAQEBAQAAAAAAAAAAAAAAAAECAwT/xAAnEQEBAAIBBAEDBAMAAAAAAAAAAQIRMQMSIUFREyJhMnGBsZHB4f/aAAwDAQACEQMRAD8A9bpKWGWHPIwucXvuS4/WPWpe4abyf5j70tB4q3zn/qKsIiv3DTeS/MfekNDTEEbO3XmPvVlCDMwunhmom7ZhdLGXRyEuOrmkgnfxtf0q33DTeT/Mfesj+L0eFY7V0Ve+SnZUuZNDUTRlsDnOAYWCQjLmu0G17nMt8WIuNxRVfuGm8l+Y+9HcNN5P8x96soQVu4abyf5j70j8Ppnsc3IW3BF2uNx2aq0hBkYTFFNC+CpZeqpnbKY3IzG1w7scCD6SOCvdw03kvzH3qpiX+Bq4sTbpHYRVQH1Ce9d/aT6nOWopFqt3DTeT/MfejuGm8l+Y+9JWnYFlUL2YbSW4sO8ns3+g81aVRUbSUjxdjAQCRo47wbHis7B6ds82JySnaRCsdHA3MbMa1jGkf7w8+laWHEOoo37g+7zrfwiT+6odEgw4DBPHq2qfJVXGt9rI6S/5kPS/3FTeT/MfelFDTeS/Mfep0oRFfuGm8l+Y+9HcNN5L8x96soRVbuGm8l+Y+9L3DTeS/MferCEFfuGm8l+Y+9J3DTeS/MferKEFbuGm8l+Y+9L3DTeS/MferCEFfuGm8l+Y+9HcNN5L8x96sIQV+4abyX5j70ncNN5L8x96soQZOJimpO52iI56iURMIu6xsTrdw5Kk6siglfDV0rI3QytbK/aHIGuaS1w142tY8dFs19KyqEWanbM6J+0ZmlcwNcBodN+9VKHCpIqmorKmfPU1Dml2Rtmta0ENaAeADigqiqpxNKX03+Hjz3kzn6NuvrVimmw6pq200cT8zoWzA3Nsp3cdD1KWPB4GRTR53OE73ySZwHXc62tiN4sLKbDsOhw9hbE57rtaCXm570AD8AgzMXqKegmjZHEx/fsEgL/Ba42ue+uO0i3C91HLUQjEzSbNmwkhe6OUOOr272ixO7Q+latdhkNaRtTlBc0vytAL8puATa5F+CgrMJifUiseQBAyQxxMYGtDnDVx5koKu2l8q/8A3FCYhBsUB/ww85/6irF1WofFh5z/ANRVhELdKmpwVDZI2SxujlY17HCzmuFwR1hZAwHuFpOA1T8P5U5btKbdYDZkjKNNzC1bKFFYpxqooLjHKB8EY/1dLeaE6ka2Gdmlibtyi/hFa1LUwVdPHUUk0c8EgzMlieHNcOYI0KlWPU9HqY1D6vDpZcNrHuzPlpSA2U6eHGbtfuAuRfkQg2ELn34vieEj/wCcoHVFO0a12GxueO18Or2/25xzIWvQV9HiNOyooKqGphe0ObJE8OBB7Ow+pBPJGyWN8cjQ5j2lrmncQd4Wdgr3wtkw2oeXy0lgxzt74jfI48zYZSebSeK01mYy11OYsThBL6W+1aPpxHwh6PCHZ1qX5WfDRljZLG6ORoexwIc124g8FWw2VzqBhkcXSRXje48XMJaT6bX9Ksse2RjXscHMcAWkcQVSpCG4jiFPmuXbOcD6oc3L7YyfSqihVVbsP6ESVbLvfBhudtvpOEenrK08LpG0OGUlHGMrKeBkTQOAa0D9lyvSbFoKLoRhZqnPy1zqSDM1mbflcQdeIaRfmV2hT2voICEBEKhCEAhUsRxjDcMfGzEa+mpXSNc5gmlDLhu868Bca9atQyxTxtlgkZJG7UPY4OB9IQPQhCASpEIBCEIBCEIBCEIBCEIBR1Pi03mO9ikUdT4tL5jvYgwUIQg16HxYec/9RVhQUPiw85/6ip1UCUJEKByVNCVFKhCEAuB6U4DiOB46emHRd0kkmXLieHEktqYhrmaODhqdO0cQ7vkJVl1VDA8Xo8dwuDEcPkzwTNuObTxaeRB0V4671xWK0r+hmLTdIMOje7BqpwOK0kTb7J3l2N/UBw17Oyp54aqnjqKaVksMrQ+ORhu1zSLgg8lJVymvM4ZeDOFDVT4M42EI2tKOcJO7+06dllakLo8bpzcBktO9p5lzXNLfwL1yfyrTVWE0OF9IqKV0f8NrWd05d76d5Ae3rBIbp7gunxuRsBoKsusyKrYHWF7teDH6rvB9CcJfLjun8TD8mlJPI7MKOWlkzHhZ7W3/ABXoQNwCOK47pEBXfJfilnB/+BmcCP6bkeqy6fCphU4XRztN2ywRvB5gtBSF4W0BCFUKsLpT0jjwOKOGnhNXilV3tJRs8KQ8zyaOJUnSPHmYRHHBTxGqxOpOWlo2HvpDzPJo4lQ9G+jxw+aXFMUlFXjVUPn6j6MY8nGODR+Kzbu6jeMkndkzejnQzJirukfSZ7a7HZWhovrFStt4LBu4nX1byTsSdFsH2rpqSlNBO5+d0tBI6nLnc3ZCA7+4FbKFZNTTNu7tjMo8cog0UuKRV7Gg3ZiEQbI7l85GAB6WFP8A4zJTuy4phtVSjT59g20JPnM74Ac3NaNVrIVRDSVVPWQNqKSeKeF+rZInhzT6QplQqcIo55jO1joKk756dxjeeVyPC7DcKtIzHaJl6aSmxNgt3tR8xLbj3zQWk9WVvag2ELOgxUbJhxCmnoZCLubKMzW/3tu38VeimimYHwyMkaeLHAhA9CEIBCEqBEIQgFHU+LS+Y72KRR1Pi0vmO9iDBQhCDZoPFR5z/wBRU5UFB4q3zn/qKnRCIQUXQKEoTbhKCgchIlRQhCECOa17S14DmuFiCLghcZTF/QnF2UUgJ6N18tqaS+lBMf5bv/rcdx4HTrXaKtiFDTYlQzUVbE2WnnYWSMdxCljWN14vDL6d0BxPobjVG1uZ8lHIWDm4DM38QF45066XV82G0sz5HywyRRSMpBK6NrY3RjK9waQTd1zvFjYcF6v0eq58Oq3dF8alfLIyMmhq3/6qAaWJ8o0aHmNea8Elp4KnGjg1XVPfKKAUMUsYuyZzXgxZbkAWAZe5tcO9PPPV01Jca67oPiP8QlpcNjrpI6mop3uqqQyPdFJA+N1wMxOou0jiNQNCV6v0Cfn6E4Eb3tQQt9TQP2XhULJ8E6W4fDhMMoqZqRsE8UksbnsaxrXENy7n5W31Gt91ivXegHSPB/8Ah+iw9tS6GSnYY8s7cugJ47uSz07MbrfPlct5Tbtlk9IMbbhMUcUEJqsRqTlpaVh1kdzPJo4lOxvGYsMpozGw1NVUHLTU8Zu6V3uHEqLAcGfSSyYjicjajFqgfOyjwY28I2Dg0fiulytvbixjJJum9HsCdQSS4jiUoqsXqR89OdzBwjZyaPxW4hC1JJNRLbbuhCEKoEIQgEIQgFVlw+kkcX7EMkP8yPvHesK0hBT7nqof8iq2jfqTtv8AiNfalFXJHpU072f1M79v4a/graEDIpopheKRrx1FPUEtLDKczmAP+u3Q+sJgiqob7OYSt+rKNfWEFpCrCrDdJ43RHmdR61Ya5rhdpBHMIFUdT4tL5jvYpFHU+LS+Y72IMFCEINmg8Wb5z/1FWFXoPFR5z/1FWEQ1xUZupCmkIGC6e26AE5AoTk1KEUqEJHOaxpc8hrWi5JNgAgVQVdXBRxGWplbG3Xed6y6/HbExYdFt5AAcx3WO4gewmwPAncufj22K1LhO7a1AyjK4Zo4zoQ7cM+pGU6C5uGi1zzy6kniNTFD0jmrOlAa2hpH7CmJkjexvfl1iL3G4Hq39Y1HlOO4fG+hpqV73QVFA92WZ5+dY9xLsjmnwhcHW+mmnE/SFHSx0kDYYRoN5O9x5led/KLRYhPWUWPYVTtd3PM2Md/bbNNwXHq3geg6hc+phZ93t1wzn6bw89pahtbj1Rj9LI5szmhlRLFGXMibcC/fDQloAvqB1rtsGo6OLAhXYkHmqxCS9Lh8BDiHdhBGlxc8Dpcmy4+ho6z+I9IaVgoqenxMh0rJaoF8Y76/etvvLjvIXp/QXBZcPwikrHwxSVcUexs1tg5g0vGTuvrbgQbab1x6eNt1Px/j/AJ5jeeU54UmYRiODzMq5ZRDPkGWU9/GL72uNw5p13lxbqO07VD0hr3uIdBHOxt2ktJvmB3aAHnuYd3FaseI0OL4a+poZ46iOMnNl1ykaOa4cDa4sViuwltHJs4HFsLz8zZ1rX1LNdB1Dc7cbG5d37bjftrjuXltQY/SPe2OYSQyncxzSSexvhesBaMFTBUX7nmjky+EGOBI7eS5hs80Ub4q5okpxo5+TO1v/ADIzq3+05eKmdSUsrGShro22vHNTv2kYHUCCG9tvStzO+2dOmQufiZiMDQ6jrWzxHwRIS4es3J9DmhTNxqeAgV9E5jfrsNvXfvR/vJ6lZnE02kKpTYnR1Ra2Kdud3gseCxzuwGxI6wra2gQhCAQhCAQhCAQhCAIB0IuFA6lZe8RMbubfcp0IKsdVlqRSzEbUtu0j6QU1T4tL5jvYnbNhfnyjNztqm1Pi0vmO9iDBQhCDZoPFm+c/9RU6goPFW+c/9RVhENKQpSkQASpEqARdQVdXBRsDp35b6NaBdzuwcf2WS+prsT0hvS0x+lfvnDtB/Sbccx3KXKRZNtCtxaCmJjj+envlEbOBtexIB142AJtrayzJmVVa8Gukc0b208ZAsOZN7N7bk8iNykpaeKEFlGALDK+dwGg5Dh6BYA+pV3EVgtG1xoi7QX76rd1n6g58ezfyttak0httxlgDI6RuZxdazZPrO83m46u3bir+FUoh2T3B2eolzuz+FlDSW36+JHAkgaAI2OeTYEhw0fUOAsDbwWDq6uQ18JaNGwyyGod4IGWPr5n/AM/dXGeS3wz+lk2Kx01PHhFPtRLM1s5AJcI8wDgLbiQTru04LNxvpBFiVTP0bwGmNfUlpjqZWaQ0jdxzO3Zt9gOI6rKDF8Xruk+KT9HujFQ6CmgOXE8WZrsucUR4vPE/R7V02DYRQ4Hh0VBhlO2GnjGgG9x5k8T1rVx3tZrGbvL56fB3JjdRTVNTTU+IiFzMrmGRvekiwdmbrvtcbh6vYG9EsUpIGSdHuk9XSEkSbCeJk0LidSMtu9B6l5D0+pqGg6fVBqI5Zny1hkeQcoF3XaB2XC996MTio6OYZKHufmpY++cdTZoGvWvP0MJMv4/p26ud05Ho9jbeitQcL6WUAwuaoeclex+aknJu6wdYZDcu0d6TuXXT04ijMUjc9K8d67kOR/Yq3X0NLidHLR18DJ6eVuV8bxcEf+cVy+EYfU9BY3QPqaiv6POd3hkGaTDxyP1ousattexFyPT2zWnDe+GqGESNjmc4SAWhqBvI5Hr6tx39kHcz4J89K9tNO43LbfMznrH0T2a9q1ZKSOeAPpXtdFI0OaA67SN4LTw5hVhd0ezqWWfbv2kceaxZoQQSwzzOiex9FXWzOYCBn/qHB46+HGytbSeH/NZtG/XjGvpb7r9irTxRvYIqwGSIG8ct7OjPaNQev19bXVc+HNtXXmpx4NQ0ajqeP3G/kFN6XWz56Kir4XFjIyHG7i3QOI4Otv8ASuI6W9IsZ6JV9KMHNTUwOa41FPPaZjNRltYZgLX1Bt1Lt5y995qammZPbwu9s7zhfX2hUWwy1FZDiN3U0zocjowRrrexJFiQb6acdU97iz8l6LdNYsZwtlZiNG/Dr73vdmi3XBzaWaRxIA4XuuqBBAINwdxC59r3saXNAtfvnQtu2/HNHvB7CoI65+Fnbwxl9CT87FD3zWc3tG8Eby0aHt36mfylx+HUITWPbIxr2ODmuFw4G4ITl0YCEIQCEIQCEIRQo6nxaXzHexSKOp8Wl8x3sRGChCEGzQeKt85/6irCrUHiw85/6irKIaUiUpsj2RsdJI5rGNBLnONgAOJKBVh1XSBssstPhMfdDoiWzVNvmYjyv9J2o0Ht0WF02m6QYzh8VP0cOwhnflc4uySSt9Pgt487DhuOd0Awefo7LLhtZVtnB+fc5l9m2QWbkaTppb1rGWXw3Mfl1kFE1jTVYi/azFoc8yG4bbXXnb0AbwArQD6nVwcyHkdHP7eQ6t/PkohJHMW1M8jWU7TeIOdYO/qP7evlaKWo/iD+56OQiH+dOw7h9Vp5nnw7VhdGzPbW5o2nLh8RyyFv80jTIP6eB57uatAmNjp3t+cy2awfRHBoTImsdlEbQ2CIWjaN2nHs5f8ApWKeHurvnf5N/wDd2dSSB1HTGRoDjdl7vd5R3H0ftouZ6U45VYtjA6HdGZjHVvbfEK2P/RRcQD9cjQcRfhvHU4xiLMJw2SpERkeLMggZvlkcbMYO0kDq38FX6N4JFg9I4vbG/EKlxlrahrbGaUkknnYEkAcBYLrJOEl15WMCwehwHC4cOwyERU8IsAN7jxcTxJ5q+UqQqsvCflRpoY+llVPXZY4xLG6JziNbsbc25A7+xem/JtK6TobQZ3MdkzsDmG4IDzb8LLz/AOWSgbXdIo4Wm0rqaNzO3M4W/BdT8jlQ04BVUIOtLUaN5Nc0W/EFeXpWTqWfu9XU3elL+zvwnW0TQnL1PKwTh9Tgcz6jBmGWheS6bDgQMp4uhvoDzZuO8WN76FJU0WM0bKimeJYiSL2LXMcNC0g6tcDoQdRxV5ZOIYXMKh2IYPIyCuNto1/+VUgfRkA423OGo03jQxre+UstJLGDl+dZy4/91Tu2NronjNARZzHDVg5EHh7OzdfwzE4q7PEWOgq4bbamktnjvuPW02NnDQq4+NkgtIxrh/ULqdsqb0wKRzqSYUrnF8LgTA8m5Fvon9jyUoByTxNtna/Oy/G5zeq9wtCTDaZ+UsYYi03bsza3o3KGTD5g8Pjma6zctnC1/SPdxWeyxruig98dhUNBZG7Rxbo6M8z7D2dqgn8MhxbHUHwZAO9l6iP238lfFBViZzgyLI8d8C/eee7kozgs8sJhkljbHfS13Fo/Dcp2Wm4d0QlfJhGzkaW7CZ8bRybe4A6gDYdQW2oKGkioqZsEN8rbm7jcknUkqddJNTTNvkIQhVAhCEAhCEAo6nxaXzHexSKOp8Wl8x3sRWChCERsUHiw85/6irCr0HizfOf+oqwiArnsRrm1ddJTtAdT0hG0zGzXSb++PJoses8sq6E7rrh8GnEuHR1Ewu3wy0fzJXG5P+4+vsCxndeG8Y1XvcWOlkc8gg7hZ8g5D6rfx/cmiZ3PO0ssY4dbgAWsbADgNNyI8xlY19jJpJKRuA+i0en2Hmhz89NM9x0ndlBJ3NPeg+rX0rDR88cNHTMZTQRiZwEcYyjU9fUN/oQyNsEDaVju9aLyv4uJ/c+z0KZtNLV1EUre8YzN3zhz4jn/AN1oU9FDBqAXvvfM83N/29C1MbUuSCCldJYyjJHwZxPbyHUtAC2gQsrHKiZwiw2je5lVWXbtG74Yx4cnoBsOtwW/EjHNQUg/jGNGveL0VA50dICNJJdz5OwasH9/MLeuoKWnipKeKnp2BkUTAxjRuAAsFLdJC3ZxKaSkJTSVUeUfLZFO+eEUhLXvpu/t9NrXE5fbon/IZUTMZXUdQ9znGKOYB5u4auuLnXiFd+ViONtRQ1L2Pkc2J4EbXWBsQeHb+CzPkqq4JulVSWxGJ74pGN78kPAIdqN1+zkvHMrOtZ63/cezUvR/j/b18JUgSr2PIEIQgo4lhsdaY5mPdBWQ32NSzwmX3g82ni06emxUWH4lI6oNDiMYgrmi4t4E7R9Jh9o3jssTpqtX0MFfBsahpsDma9ps5juBaRuKi7WULIpq2ooZm0eLuDg52WCsAs2XkHj6L/wPDkNdVAhCEAhCEAhCEAhCEAhCEUKOp8Wl8x3sUijqfFpfMd7EGChCERsUHizfOf8AqKsKCg8Vb5z/ANRVhEIued0fkp6naUT2GEOLmwu0yk77H0n1rokKWSrLphxYZVlsokdHGZCbuBLiBuH4K7BQRxZS/wCcc3dcaDsCvpCEkkLajS3SkJqqEmnjghfNM8MjjaXPcdwA3qjhEMjzLiNUwtqKq2Vh3xRDwW9vE9ZPJR1Tv4hiAoWi9PTlslSfrO3sj/8A0eq3NagKnK8Q5CEhVQhTUpKag4D5VaaR7KCoDmiJudjr77mxHsK5f5PqmlqOmFHLSSMjAe5pYBobxkb+v911vyu7RuB0krLhjKn5x17AAtI1K8l6OY1QU3SCkNNUCNzKyNznPGVru+sbEXuLcSvB1ML9a2T3K9/Tyn0dW/L6bCVIEFe94SpLpjnckwuJQTZgkzhQ2JSiMogqI4amB8FRGyWKQZXseLhw6wsc1M+AWFQ6SpwvcJnd9JTD+vi5n9W8cb6kbWzQYgQQdQeBRZQydkjGvY4OY4XDgbghLtAuar6es6NZqzC6d9Xhdy6ooY9ZIhxfCOI5s9Wuh28MrKXFKGKtoZRLTytzMcBb/wBFCxa2gRtAl2YRkCA2iM4RkCMgQLnCMwSZEmzQPzBGYJhYUZSgkuo6nxaXzHexOATKnxaXzHexFYSEIRGxQeKjzn/qKsKCg8VHnP8A1FWEQIQhFCEIQIQqeJVJo6Z0jGbSZxyRR3tnedw9/UCrqy6M/wASrnVpv3PAXRU99zzuc/8AYdQPNBJh1J3FStjLs8riXyyfXedXH1+oWCs3UjmqNzUQocnE3CiSOfZA5xskzKrLNZR909aDnPleppaz5P8AFI4LXaGSPJ4Ma8OcfUF802p+5mWhcXB5zP2wBcLDTLbS2uvWvqnpExtd0exOlkLss1JKw5N+rSNOtfMQieYXPp6SJ7XMc8uLMxDToey3C1jx7JuTlrGWzw+qOhFe7EuiOEVj5ts+WlYXv4lwFjfruDdbLivPPkVrZ5ujtRSSwhsVPUEwyBtg5rwHW6yCSCvQlZdzZlNXREAXSgKQBGTWtT0JUUiEqECLMmw+SlndV4XlbI7/ADacmzJuvqd1+vhbTSoKtDWxVrHGPM2RhyyRPFnxnkR/4DwVlVK2h2zxPTv2NWwWZKBe45OHEdXqsko60yyGnqo9jVtFyy9w4fWaeI9nFBcQlSIBCVCBEJUiKFHU+LS+Y72KS+qjqfFpfMd7EGChCERs0HirfOf+oqwqUXdcDDHsYHAOdY7Yi4Lifqp+2q/s8H35+BBaQqu2q/s8H35+BG2q/s8H35+BBaQqu2q/s8H35+BG2q/s8H35+BBUxqeSV0OF0ri2ervne3fFEPCd2/RHWepaUEMdPDHDCwMijaGsaNwA0AWPhtFXUtZW1tSKeoqaqQd+JC0RxN8CMd6dBcm/EknTctHbVf2eD78/Ai1aTXNuq+2q/s8H35+BG2q/s0H35+BEPcFXmNgVI6SrP+ng+/PwKF7Kt/8AJgH/AFj8KIzqmTLdVBUd9vWhPh9XL9GAf9U/CqbsCrSbiSAf3n4VBLFK12hsQeBWFB8nvR8101TspBHMCO52lrWMuLEtIGYcxrody3I8Hr2Hw4D/AHu+FXYqWsjtdkBP/NPwpZLy1MrjwkwTCqPBqFtHh8ZjhBLrOeXEk7ySdVogKm01jf5MB/65+BSCWrH+ng+/PwKpd3lbASqptqv7NB9+fgRt6v7NB9+fgQW0qqbar+zQffn4Eber+zQffn4EFpCq7ar+zQffn4Eber+zQffn4EFpCq7er+zQffn4Eber+zQffn4EFtVq2kjrIw2TM1zTmZIw2cx3MFN29X9mg+/PwI29X9mg+/PwII6aqlhlbS4hlEp0jmAs2X3O6vUryoz7eoiMU1JTuYd4M5+BMpTiEMeSRsMoB71zpjmtyJy69qDSSKrt6v7NB9+fgRtqv7NB9+fgQWkKrt6v7NB9+fgRtqv7PB9+fgRVpR1Pi0vmO9ig29X9ng+/PwJsslY+J7BTwd80j/PPwIMpCvfwqb68frPuQi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6219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s://encrypted-tbn2.gstatic.com/images?q=tbn:ANd9GcT_Tkb2SRcYvD5C_nspDhO4x2WjIx4jS_VngVqG-bQ-Riv1_AD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3313" y="1124744"/>
            <a:ext cx="4143404" cy="5025796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SEhMUExQUFRUXGB0aGBUYGBkcGxsbGh0XIRocGhoZHSggHxolHR4bIjEiJSkrLjAuFx8zODMsNyotLisBCgoKDg0OGxAQGywlHyUsLCwsLSwsLCwsLywsLCwsLCwsLCwsLDQsLCwsLCwsLCwsLCwsLCwsLCwsLCwsLCwsLP/AABEIAL8BBwMBIgACEQEDEQH/xAAbAAEAAgMBAQAAAAAAAAAAAAAABQYDBAcCAf/EADcQAAIBAwMDAwIFAwQCAgMAAAECEQADIQQSMQUiQQYTUTJhI0JxgZEHFFIzYqGxcoIkQ6LR8f/EABkBAQEBAQEBAAAAAAAAAAAAAAABAwIEBf/EACgRAQADAAICAgAEBwAAAAAAAAABAhEDMRIhQVETIjJxBCNCYYGRof/aAAwDAQACEQMRAD8A7jSlKBSlKBSlKBSlKBSlKBSlKBSlKBSlKBSlKBSlQnqL1Db0yNu3kjBCRK4mZbGBnz+lFiJn1CbrU1HU7Nsw922h8hmAIHyQeB965/r/AFrcZ/ZSXuEwtqyDvIBMmNu5IIGS0QT8EVraToHUdRaFq5FkFiS11vceA0qXCQJGFBLbiR8CauNfws/VOOm29WrW/cBhYLAtgQPJ+BGf0qC6Jp9TdI1D3riKx7bJVdpt7VgshBKOWkwGkIVB7txrS6V6CtWz+O93UgmfxLr+3PkGwDsKznu3n/urjUZzkeoKUpRyUpSgUpSgUpSgUpSgUpSgUpSgUpSgVqdT1D27Za1b91/Cbts/+0GPjjkiYEkbdKCK6N1oXyyMhtXUAL2m+pQSwHPIlW7hKnBBIM1q9V9W6ey2zdvuT9C+eZh2hJwcFvBqQ6p0axqNvvWw+2YmQRMTkQYwKjR6I0HnS2WzMsgY/pLSYGP4FV3Hh8o0evkNx7YtntUEvJIBfdtAUqGYyp4xxnmJa16r0xEu/tiD3OIXtXcQWyobaCdszCmovW/040dxiVVrP0x7TssEbpMSRwYA4GfmoTU+h/YDi492+GEK0D5Payhh3RnfO2N308l6aZxS6Foeo2rwm1cS4sA7kIZczGRiccfpW1XJ/Sli5oNfbtCAt+3sgmFLyWV8fA3CPMgTma6uKS45KeM5D7SlKjMrHfvqgljAr7dfaCYJjwIn/k1QPVXqIW1ZhcNtd07MiVydxDiQSIIAjIk8wDulJtOQkeseqQhILMLYaC6ja+SRt2kzGANy9x3AACCaqNq3e6pcazYlbQJa5eLSLe7/AOsECGuEYIzEkmZgyfoX0al+2b+ssnvcvZtPwqtliyeSxk904Pgk10WxoraRsRUgQAoCiPiB4+1XptN68fqvaN6D6dsaUfhJBKqGLEu528S7En9hgQIipmlKjzzMz2UpSiFKUoFKUoFKUoFKUoFKUoFKUoFKUoFKVo6vqARgMHcu5QCJbaQGAzk9ywP1oN1mA5x4/nivtUT1T60t23Sz3KLhZHLLwCpKuoDAzII8HjHE+V9YkbR/cW2aYM2+0+ZlTIORzzniMXGkcVsX2lUDV+s7iJduhLbMqiEDAhlUjeYHcjAtwZBCjIJipj0h6zta4bY9q8BJsscn5ZD+ZOPv8gUxJ47RG4s9eWQGJHBkfYwRj9if5r1So4cu9baF01K3fbfsIa2yEdpG1llySEEq35MgbSeKuHovrTayx7jbQVJR1Uz3iCTJ4EEQPv8Ax79W6APaLbVJAIkjMHju8AGDwT8fesf0ngpqQ2yEvb+TjclsAkcSNhyZPI5Bq/D0TluPfp0WvNxoBME/Yc16rR6rrPbQwCSQdseT8D5byF8wYqPPCu+qPVFu2rILqjEsGXO2QCuSDklQZGA/zFVn0j0huo6n+7vbWsWz2Wifqf8AyIzKr8cE/ZcwvrW6165atqCzApbt4gsGwFcDySc+O0nEwOzdP0q20VV4AgAQFAHhVUBQB9hVeq38uuR3LZRQBA4r7SvF26FEsYExPj9/io8r3Saheo9cRCRuCjbIc8TOY/yjGODJyKq+u9Vhid90AjayFCu2QXBIEFsjtInhzBByDSvFa3ToDMByYzH7nivu7/jmuT6b1Pe1D6gWbN+9aAQbbT3CVYydwLOO4GDyDmeAIz3vUmoRi39jqQuFLNbmdu4OTG7PjGO2ftVx3+BLp4uiQvkiR9xiY/kfyKG4JAnJnH6RP/Y/muOj17b9we5Ksp4KhWBI4xBCweDnAM4g/emevSPduO5ZCyohYEqNpLv3nIUyqwTnz4pkk/w9nZKVT9H6w3q9xAlwbgFAYKsFbed3dwxafP8AGZT076htalG2XA7K5QwQdzYkpBMoC0TJiIOQajO1LR2nKUpRwUpSgUpSgUpSg19frrdi21y6620WJdjAEkAZ+SSAPkkVj0PVLV5N9pw6xPbMx4Mc58fNbbKDyJqI1Pp62f8ATe7Ybw1tuFMblCPuQKfgLjkQc0WMQ3qT1pbtSlu6ik4ViCx3SN0LgYBiScMD2ttIqt9G0PUNTFxAEChk/uLmDdB27nFuO4syhslR/iY5vfTPTFiw4uKC9wYNy4d7xGACfoA+Egc4zUppLWxFUmdoAn5irrTziv6YVDRf020oBN8G/cZgxdiyxH+CqRs3GScmZPPjfs+iNGAU9i3t3EqQDugwYLTOMqPhSKs1KmuZ5LT8ubdY9G/2zzp7bvadT7kOhcFduyBeZVjHG7LKpIaIqE1fRnTc49606opUsoturd0uoUENwuFky8GfprslavUtL7ltgIDR2sQe1vBEEHmOKutK89o7Vb0j6tFy3YW+0X7jm3LYDbB9S4A7iBj/ACZgJiriGHyP/wCc1yHrPSgXRm3MVDyoXaVPdcz3Flub588wV8TcPQfVA6ML5C31YIN5UM1uFKFVHzOY/Nu+1JOXjjPKEn6ssK1qChYudsgSwwWkD57ftgkyIrmnpBja6jZAYlLzMLs7e/YjlOxCwAV4juYksc+K6r6h0Qu2TKs0QdqswJggmAp5jjyORmucXWW31XSGz+driSo7gGRt2DHeORg+fiDYdcM/kmHWqrPrG+YVSu62JuNDlTKfSDiD3ZGR9GcTVkBxI+MTI/mc1yj+pXUzc+hRa27gWIYvjtJgDbg7xMkHw3Irlnw18rMX9P8ARHVaxtQxcLZwkKG/FYATlWAC28SfNzmQa69Vb9A6ZLOhsBQVVkFzvgOS43sXjEyT+0DEVl656ltWZQXFD5BMghSIkf7nEzsGYB4xNleSZvf02OteoLemViwZiATCgE4iYBImNwxMmcVRuu+r7t17SWAWZjDW0G8FGSUuYIlJZSxMDtIkgEnQ6x183rhs2Cty477w5YcQBjgFiNo2j/gZqV9PXn6fbe1at7pBdrl1ge4lc7UX6cloDnEnBmTSOOKxubLNoPQRvQ2p1fuicpY7FA8KHksQD8befEZnLX9P+nKoX+2QgGZclpP33EyTMSc/vms9zVakW2bfZc7ZCqjDP2beYHnhjg8yBWg/WLhH4txFZWlQgLboH+LKGwfAH5Zoz29vlZNHobOmSLaJbWeFAGWP2+Sf+a2XtgkEjKmR+sEf9E1Rel9TvahbhfUCJBUEWjBBLA9okoB7RBnMn7VKXOr6i2qG4LV0gyfbLWzGR9Lk7v5GSPAmo5mk6mG6LZbd7lq1clmPeik9xLRJ5yTWWx05FtLagbVIIAEfSwK8foJ+a09J6itM623JtXGGFeACZAhXBKMTPAJPyBUsGExIkcjznj/o/wAUczsdqp13+n+lv73QGxdIMPZhcnncsFWn5iaqGs6bq+n7vrvaS21sHYTvtlERpZBHbJnch8EkV1ysd+yHVlPDAg/uIq67ry2jv2o/pX1h7jTcPbdfbbzLjChA/iC05HBuIDkmL5VO9Q+grN5nvaeLGobuLCdjsON6cf8AssMDnOQZHpHqRGtlb+5L9oD3bW0s+eHRbYJa23gqOZHIIES8Vn3VYKVj099biq6EMrCQRwQayUZlKUoFKUoFKUoFKUoFK8m4JCzkgkD5Aif+x/NfGuAEAnLGB9zBP/QP8UHulKUEL17prXO62qFjG4sYED6TjllPcASByJEyOevr7mh1K3RauXVvHbdtqNtxxM2iqzkhcfBAYEjMdadQQQQCDgg8Efeqt6r0jEiASrCGYs2J3ygIOdxIIXI7SMStWG3Ff+mUh6W9QLrrTXFU29rG2ykgsrrzxiIKkHyDVG6xqzp+pWb5tsdPZDhrnkLsZSRubvaQAYE4IGajfQfqK3pr2otk3FDurW8sQxGGQr9O9kUAGJJFbvrS57wJ2AoxJVm2WmkATvJcTmSe0EGRzgXPbWvH43mPh0e71i0LC3jcRVddynnBEztBkwMkCuT+tdYz22t8MWLbjvRBvJZgBccoYLYKAnHGa0vTPX0V009xBcXaqreIAI2zAHbMr2gfPtgR5qXfS22V1ACsoWbhQlN5AEJc3bWWBIAA2gxgg0zHXHx+E+3zofWX1ilFJ+hoVOwrcCEW9qfn3bXMOSDLY+oVj9QaPtU23K28BCMAhQRtJIyAckPwZxVXdTpdSXUm2JC4EQdpAeGgkAM0rE5YCIq37N43W2LFu6SzGO6bigBowwMmci7I+SdxGSp/QWZdbb3sceYwO9QYAgeTx8fvXT3TdtUsA4MoADLDy20HcmJXdIEnM4Fcx6zdFu9aJUqEEHaCQqkFWKgNEkE8gZroPRepe4ivNtojCzJJWe1mZt0gqQTB7iDtMgWTkj6el0wDKjOjOwyoWxuDYmV27tuRmZGZmRGyNAihGj3ASCQWJWCCQyq0rIbaZAGJPxWLU9RQ7SbhQIe1Su3PcuAwniQIH3ziMNm24eBa2ptG0uSMy0gIRuj6eB4rlxkz2lveG/eDIggjMkzzIyR9iSIjFaya1Q7lJXwyghFn/IL/AJYIkAAwea116dFv6m2gSpiFE/SCXOVMxEAwcZisljTb1A2D3GOAHMEoQc5gLAAPwDGTgkyHjWalLtspeH/t3GTkBgPMg5X/AHEZrH0jr76ZW9thdtr9Vpu1gYH0sSSMRg+MQDW3YtIwkJtjkBExHMsQxb9Via+K4IB9loOQdw4+SvuSP0Kz9qHrMW7o3V7eotqyuGPBEbSG5grJI/k4Eyeakq5HrdRc0591CFuiZKgbWBP5hAYiY84CiOK6J6e9Q2tXaR0mThlgna3kEgQB8ExP80xjycU19x0mKw6nSW7gi4iOM4ZQwzzz81mpUYtTpnTrenQpaG1NzNtEAAsZaABAEkmPua26UoFKUoFKUoFKUoFa/ULxS1cccqjEfqAT5rYrU6jrlsruZbj/AGt23uH+EBosKbrOpat7aPvsAxvW73i2pgBsAyRtL8FjkCR9VaPROqXr3uE6lDbW/wDhtDAttH4oUSSU3EANJMhvmK3uu6Lp9/c5S5LSS1tjp8gSQwZkDPAJMgkQZjFQ1305o5O0vbt/ltnWR3KFEtAcCZkwcSD5ha9NZrnX/G/f9V3baki5ZKvJ3FirbRAMK4XawAjuee0kDMjZ6V/UjTlzbdgSTCqh3MPBG0SIAG6dxgEz9JNYtJ0Tp9siLKs4bcGe8lw9sCNtxgCJ7SI5I+0SvUGtXrLrbtyjq1trQKiAC210dH2f+u4EqRwV2l6S3h9N/U+qEC70XeikbzuiNwUgIADubaQ0SORmTFRfWvUNnUW7bae/Zu2mIUoHEs7RtUSBDgA9rMv1fMVrW9DbfT27dlStpQdob6iZMsx/MWOd3mZqEHRHtQLa2RAgOe1wPEOlxCP15pBXjr/lE+remIbbXLe5UBGx+1ZM52rie4GdwUgqx7pFSnSuoLrJbYnuMu0vcOEeQQrWwZgH4JYiW458roTcL2tSqXHhX9wq5Lo5dW/0iCzrsKhyOHAJbmtuz6d0y3HvW0uK5HaquxlYVTK3CJKnu7uNyxJxVazb7VP1Fo7e1bmnP+nDow+kDlGEYIOP184qx9K66t/SlvacgJDpIwwZ9pWXmA6uMx27CeGjH1L0+hk+86oSAUO240yAArDmP9wJGzzzUl0fph0qEWk9olid0XLrxkKQEwDBJzgF28UW1ozVF6wPddUUG5ebLhDvMEGBOVEttXcTHNTvp3oD+w1i9d9q6sEBe4qpAw2QCCFXAII2IT8VZLSvbCe2UCsSGYptYt2w2O04DCfJZc/OPXPbW6LUAsUd5JYYtld8lMyN4af1800m+qv1H08111tG4SnJ9tZOOAxZoUfcg8VPdH6F7a7LcqkQFSCQfJa83bMySF3HMTgRuojJbYke5DdtpXMHiZYoCPOIP3Ocb6WZKMD7RECFY7TP5Su0AmBA5jNTUteWLSaNbe8FApBVdy8XC8AfiPLxJyMFYPIgnesILROw48CJj7A8kfAJMTHEACfcDSJUYG7cJYTOOdoMCfPcRIgtrm8e9Fdi30l4MKT8ARGDiJCwJOKjHZln0unJQJcQMgAWIwVGIKnH0wP2J+1RJDW9rsYYW0DclmKBvceEEmNwkjxI8g1vXktOEZ0QheOyQDkEQZIIMyCORnINaKapP9SIUwDx4mJiR9uYz8mq6rDJqNTc3BAJMBlaASpEgi4o5HI3QoIJypg1r3heuhQV2iJOwsDiIAZUMj9DmI4wcfTUHtyQzsrbQSN7AggSDknwAPGYyRGXql5ra+4oMAgut1PbkEgE+4WERMx54o7zPTBqrDLbG4HaoAMliYwAxLW1BjzJ8k+Kh+ka99DqrbNvWxeYBzMCJwZGMEgmDMCOCast0Ki/htcUkbxyY35AMziZx+sVV/UOsm0QwBf80QsnzODn/wAhNWHdfzRkuz22kAxE+K9VF+n3umxZLlCDbUyAykdowQxM/rNSlcvBJSlKIUpSgUpSgUpSgVp9S6cl9Sr7ogjtdl5/8SK3K83ASCBExiRI/cSP+6ETim9SNiQLYu2mKmAjqJAH1e2CWP6oNx5PANR1i692z71m9KSQSfbP5lBKkXCMcg8Gfg1tdR9I3UXZp7di5bJkpcuXEAOYa2ArFLg43q64AxOaqdvoHUdu/T276rdUFlZ7DQXA7kKum5owWcEwFkEqKr11zPU/7WpDce4La6iySxlRsyoO0qHU5EgmMnBBBMrGTVdG1yB2V7dx1Unbs27wDwhn69ucjaCVGZJFfsdB6hLqLd4kwW3ajTtyWK82sbTkAMSMfapjR9K6izKGNkKRDb7rvuA3jaU9kKSCQ0YBg+Jok+urQ1dJ1qbCObm8sJkY/THyBH/6Faw9Ur53HxI8f8VE3fR/UBdtWPbAW6C7XVANqyzbiUMeEhQP8v5iY9QejDYW37Wpvbx9bPccAr/tVDAAMDvBncBJp6a7x7jQHWPc1TOvfbCIhYkYMu5gY7YYY+TUppyruVAO8M20kEx4gFpBMSPMdw8MKgd9uxbJto63XLLvYhmLlhhtrRubcYABiTW90e/ddH33g/YcFybY25VQMxJGDBLKlw9sZq2jEppRCSySTui2IYtht0kwrk5kAx4+9bdrV/hdou7WIE7mZ8ECAQTcLdoWWAOZMmZonqrqrwHDkMMgq8FWBxtC5EeM/pkirJoBde1Ze8wLKgNxdqg+4CwJBVRDnunkHY3EzTHNqvvUtVeubbSt7aA59zJUACYkifOIOTyBEaHWTvHuWSfcVLltAxWW9xCkkk4/+t5MTBETArH1T1JqLG8TuBk+3c7u3IENO6CBJkmJGCDNSKdXW+qFUtsGEgPY37iVJgNu2gTgkgxj5BDFzEX0LXXrKlL5Ud25XV90TEhl+JnI/wAjxANWbpmtDAP+ZgDli22QJCluFkcCAYmKw39fZUG2EFp9pKydiB+EDbSbcMZGZwDjistzpSsGZZRgCSghXP6lRsJMQJt/aiTMT227N3ucnt5Aj4OWMjMmFk/7BHyftu+2ZZRH5ieQC20zI/LB/c1DjT3bKqxBKFuWkQGB2gfUB3bR3FDJ4zXn+4YYg7STn8ijkhmB2kciJ8xK8gnjE9N7+4kNc3qUfMOdoUwAZkYGJjJ3MePGOxchXkonPEjAnJ3Z4j5rXvapmB8pgyApn5E5UDj5zPFe9Pp2vOMbbYDByOWynYpA87WBjj7GKLmPOm7LNraACVkq0gRcZioYiSrZIBPMcggVhc+5m6movKDITebtsnxhJUx+gqXOnSYulGRmEGT9cDEyJAgqJzhR5oLC973FCw2CCrDZ4MkAjGT9ycwAa5kiys67VXSbjhb0HuMo8CAByQABA+fBqt6rp9x3UsQrOwQAsC7S20AKvgMfPyfmrvq7ezfvdWEkqBiBLHPdM5A/atX0D0VtTrH1EkW7EbCRIN3MAfIUdxHPevFdx6hpN4iuuq6Kx7dtEmdoABiMDAxWelK4fNKUpQKUpQKUpQKUpQKUpQK+IoAAAAAwAOAK+0oPgFfaV8JjJoPtU/1UyX4tPbtEEMGudrFQQTCbl+rAJIOJxJgif6r1NLSie7eDAVgDtjLTIhRIzP5hEkgHm3qW4b1wjTo41At79gModojJ5liCoaeduMybDXirs7PSM6L6afWaqLMWrdo/jGSwFzY4T2wc7hhisgAMsAEkV71un1FlPZt2rZFpibjb0U3G3bPcCHu24ZFGTziILXj+mvSn0ukZ9QvtPddrrB2EqDAAfAAO1VP2mDxVN6zb1D3TasXLN5L7MqIn1BfcZgzsRGwFjKzOBGcVdb1vNrT9KzoW96+jOCpXagLGIcuoxP51QN3TjDSG2zdrjW7dlFR0azhhnuWO0S+7B4IBEgmOasWq9DaV9Natf28OpA9xTtcZHuPvXJJAJE8naIHio+oNNvF0i4ri2IO62yqxtwNzOCS1zcuRtgMpEArTdWvJF5Vjrmta9eNlSCB9V0iSVk7iAPEkKF8mB5xcOmWraaQhYaJQr2sR7azsEkAMSRkkTE+ao/Rvw7y3NQD3OCk/Syot383DBmKkETGzxuUG59S6mqwtvMn61bBZicSDHI3RwKstJjcxTPULXHcqWgEw5MzAEyFJBIgeQPHHAvHQrwtWbPuOFFpNhkgTO3aCfJAVc+Y8Zrn965/8gy29lDKvG3aUIwf3bH6VdejvwVKR5AEwTJ/kkg+Dz84SsxsLKbtx1hQQVbO8EqVDH8pJBlYM8ifBFbFy6HdJg43boB4wBuGR5JgjgDyRUFp9Wm4l3S3s7RbuMikEY3ATIH6gGI44rPa1RDXWElAfqI7ZMntOBEk55Px5PLHxblrQo6KWUKwESNlwHbiZdSYkeIrF/pK4W5buBclG3DaoAlQo3+BgYzwPFaJ6va9xl/8AsIlhmPjP3wB54GK1j1FETZaKgp+UnAkyQf1zx9v0q46iktrV3fqZlD22IG0XEyZgAneG2T/kIAkmFGPGp1YRZIZZiSHsAZI4COMZ++OTyagNf1sfQgFxzhUUbpI8bBJP7Cpzo3oO/qofVzYtmD7Ske6R8EjCD/8AL9KuOpysbLR6R0u5rWWzpnZbSR7jkCFXMDDtuPwBHGTFdX6N05NPZS0ihQqx9yRySfJJkz969dO6ZasKFtIEUKFCjiASf3JJMk81uVzMvJycs3/YpSoK96mQO6pav3QmGuW0LJvInZKyZjJMQJAmSBUZxEz0naVG9Au33sq2oUK5iF8gbVB3RiS25oxAYAgEEVJUQpSlApSlArR6h1exYKi9dS2W4DMBPj9hOJNfOs6F71vbbutZbw4k8gjIDCefJ+/MEavTfTyW1uC6Rea4ux9yKqbPKLbUQFOSZknySAACxnykrestsdquhb4DAn+JrPXKupWr/R1LAA6T3ZW4TuuWlPCtODEbVLEj6cFsGxdJ9XK1pYyQm47RugmABDEEmTuJk8HPxcaTxz3X3C50rQ6b1EXEV2KLuJAWTIZSQw7oJMjiBWf+7BUlIaOMwD+jHB/bFRk2K0ur9Q9i3v2lySFVQVEsxhRLEcmPn5qF13qjvZEXYyDcxuMAsYxKBgRkT3L+uCKrfqf1WGtiWUs8fgAym2WH1/mckgDgTGJAIuNK8dpaHU+vqLjEgr2FnA2qjMD2qQJg9xOJxliYq0f026bssC8ysLl78Rt1vbCsZRVngASdox3VXfSf9PS91b2pcm1PuLYmYYwWW6flWxtzIXJ5FdStoFAAmB8kn/k1Zact6541RvqC8q2m+k3IJtqTndwCo8kEjMYnxVD6NfU9YS2gIUW7iyACTATumDtECCcGSBPINs9dX9tgArcZS0P7YJIlXFs4yD7myCuZiqP6F6lv6u/uKbbewwAcMDtFxQBB2wTKnII7QORNSDjj8ky6y9sEFSJBEEHyPvXNPWtu+t17Nq0fZdTyAttVALNLciTvASDhJ4NdOqD9VaYvbWJAEhmk9quCu6AZkEgz4AJn5Qz47eNkB/TbSb+nqji0x70MkMRsdwBtK8BSGH/nxmTp+qfQClWayhuIgkWGuFAPJNt07iQPDyPvUb6Z6wNB1K7ZuEi1fO0kifxV+hhHlxIMSSdmBwOrjIyORwf+jTp3ebUtsOCt0fTOxtpbaxqljdZO/cDIOQ7MDOIKx8yRNS+h6DeG5NPqNPcH0du5WQnw4CthhIkSPvzV/wDVno+3rxDRbZVOy8g/EBbwf9nkr5+QJmm6uxq+mEpaRXtl0X+5G7dMCWvkdwOZkhkUSoEQBda15PKMjtL6PQdTtrbX2rPxC3mHjyAu0ceDHFaes0XUTu9zSJdMfXaKKykjO1muluPiD+tWPpnqpNiBijwhJdGkkLtBOwyZJOACxMHzipnSdVQpbLMAzASIOCROR4qazm9on3EOW2fS2rK9tsW4WW91goQS8QEUn6QsiACVYjmalenf0ye5tbVX4mC1u0u3xwWafMTA+c1fdJ1O3cY7fOFMNLBSQTxG0HzPmeCJkJp5Slue/XSH6L6Y0+kj+3TZAIJJLFgc5ZpPOcGpgCtU9StxunGc8/OceD4rTt+obTLdIMFAWghsgG4ARjOUbAyIqMp8p9pesGp1a243ECTH6YJz+wNQPWvUYQKVgLuMncASBgfUI+ojnyPM1UH6hqepqVsqzFWKXIZFVTyN9yJC7SP9MEncfjFx3Ximfc+ob3qT1VcvfgaMk33ZraMODO4ElDI7SDJI/LOFmrv0Ppw09hLQJO0ZYmSzHLMT8sSSfuTUN6S9KDS/iuxbUti44ELAwERfCCAQfqMCT4q0US9o6r0UpSozKUpQKUpQKUpQebiBgQQCCIIIkfuKp/V/Qltu/Ts1m7u3EptVSckTbAC/VBJEMQTJNXKlHVbTXpyXqvR+o6YkvbXUI52n2ZYhd5Yhg8EF2aIAYQCCciPD9R110AJ090MkIDKorHA/1YVCASYUAnjcJg9cIrx7K5wMncf1EZ/XA/irrT8b7hxV/TXVA4ItIxuF/wAP3gWUDaCXJiVkcgkGTjuq4ek/Qz2riXtYbdxwp2qhYC00iCD+ZtpPd27YxO6Re1tAEkAAtEmMmOJNe6alua0xgKUr4RUZKt62JRFPu3FljwzKICsQoCFZ79n1SYn71Bf0zUXLl+++5itxrVo7WIVSqswkqNsypgQO0DmZ0vX/AF5A1yxe3MqGFYgiZWSpbaF3zsjM7YMZkzX9HtMV0JfayrduNcTdH0wEB/cJPxBETV+Hozx4v3XqsOs06XFK3FDr5BE+D4+Yms1KjzuPeqOnvdbc6yIdZlRGzd5ydxBUyPK4kGavX9POp3NRobVy8e4ysnltpKhp4bcADIAmtL156bW+oKF96kP7Nsf6gtiCD8ErKz5hByBUB0P1Spa029babXG4qeAqxKicrgA+AxHmDe4emd5Kevh1OvjKD4rW0WvS6JTcREyVYD9iRB/aa2qjzKVrv6c6dyr2y9i5B3PaMKWxP4TArBPMRwKrTenOoWQz2gupt3MlkYq7DgN7d19vEQQxweOI6yyyCDkGgFXW1ee8f3cd6GOoIwuNpbqWraO+0Qo3Ygk2yGudpeAAclf23m9R313KNPq3cktJ07STwu7cCQIAWQPy/INdTtoFAAEACAPsK+7RM+fn9Yn/AKH8U1Z59nZhx22dWw/D0WpltqLculQB4UAXYQSQARAzs54qU9O+juoB7ru+n0wfbEKbrgqWyO4KuGJnc2YxAiumC0I2wI+K900nnmeoUbQ/0+RhbbVX9RfaBuUt7YnE/wCn3H9C0VbendLs2FVbNtbagQFQQM5yByZ8nOT8mtylRna9rdyUpSjgpSlApSlApSlApSlApSlApStbqGsWzba48woJ8+AT+1Bs0qr/AN7d1zzpb627KL3HYX3s0bcpcXbtUTtme8bgMVFdVHU9OxbaNVbMR7bm20+AyMSBnEhjMieMncU31q8f3CywkSoBP2BnP/B/iq31rriObVtG23NxJMtCja4w1s97TwgOdpmIqj29T1E3D/8ABvs/bCPJUYkt3/h7i5diQZ7okwI3dB6S12pZxqb4tzIBgu6GRuWQAu1liVZmGVK8VcaRx1j3aWrfvnW67SWD7jKLjPcF1rZB2bjDG0NsMVA+nzGfHW7KbVA4+w4H2H2qmejvRFvSvce4TeuwUO8ArtJDAop8NAmZypHiTdVECKS55bRM5HUPtKUqMiubetvRVz3G1WiA3lpbTji4SO9lnCtgYwDBzJrpNKOqXms7DiHpP1VqLd6xYQZZ9jhxtZQCNywxAGxNx24gk8Sa7DoepJcxMHcVg4llneBBIwQwOT9NQvqH0nbu3RqbSD+7H0XCxVBiDvC8giVmC3f8DFI1/V9VpnddQj2S4AMBGtlyTFxXI2lj43EHsGMGb23mI5Z9epdfpVG9G+rReb24IhCzyGLKylFIZhJMyI3ZIVu5oq3afqCOX2mVT6nkRI5H7QZPGI8GIwtWazktulKUclKUoFKUoFKUoFKUoFKUoFKUoFKUoFKUoFKUoPiiOK+0pQKUpQKUpQKUpQKUpQKw6vSJdUpcRXVhDKwBBHwQcEVmpQUO/wCglsG/c0d06csudx3W9ozBBG4RJg7jtAGDkVCXk6jZsbW00rtk3LZ9x0DCWAQgMCf8MjwYBkdWInmvtXWscs/PtQtJ67uO5QabVEkYiw2GlpHdtA8DJ/erJ03rQLLaupes3CJX3ggNyI3bWRiu7I7cHOBHEutsARGJJj7kyf8Amon1T0dtVYKIypcUhkZl3LOQQwnKspZftM8io5mazPWJilavTfd9tff9sXI7hbLFf2LAE/qRW1RwUpSgUpSgUpSgUpSg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5143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QSEhMUExQUFRUXGB0aGBUYGBkcGxsbGh0XIRocGhoZHSggHxolHR4bIjEiJSkrLjAuFx8zODMsNyotLisBCgoKDg0OGxAQGywlHyUsLCwsLSwsLCwsLywsLCwsLCwsLCwsLDQsLCwsLCwsLCwsLCwsLCwsLCwsLCwsLCwsLP/AABEIAL8BBwMBIgACEQEDEQH/xAAbAAEAAgMBAQAAAAAAAAAAAAAABQYDBAcCAf/EADcQAAIBAwMDAwIFAwQCAgMAAAECEQADIQQSMQUiQQYTUTJhI0JxgZEHFFIzYqGxcoIkQ6LR8f/EABkBAQEBAQEBAAAAAAAAAAAAAAABAwIEBf/EACgRAQADAAICAgAEBwAAAAAAAAABAhEDMRIhQVETIjJxBCNCYYGRof/aAAwDAQACEQMRAD8A7jSlKBSlKBSlKBSlKBSlKBSlKBSlKBSlKBSlKBSlQnqL1Db0yNu3kjBCRK4mZbGBnz+lFiJn1CbrU1HU7Nsw922h8hmAIHyQeB965/r/AFrcZ/ZSXuEwtqyDvIBMmNu5IIGS0QT8EVraToHUdRaFq5FkFiS11vceA0qXCQJGFBLbiR8CauNfws/VOOm29WrW/cBhYLAtgQPJ+BGf0qC6Jp9TdI1D3riKx7bJVdpt7VgshBKOWkwGkIVB7txrS6V6CtWz+O93UgmfxLr+3PkGwDsKznu3n/urjUZzkeoKUpRyUpSgUpSgUpSgUpSgUpSgUpSgUpSgVqdT1D27Za1b91/Cbts/+0GPjjkiYEkbdKCK6N1oXyyMhtXUAL2m+pQSwHPIlW7hKnBBIM1q9V9W6ey2zdvuT9C+eZh2hJwcFvBqQ6p0axqNvvWw+2YmQRMTkQYwKjR6I0HnS2WzMsgY/pLSYGP4FV3Hh8o0evkNx7YtntUEvJIBfdtAUqGYyp4xxnmJa16r0xEu/tiD3OIXtXcQWyobaCdszCmovW/040dxiVVrP0x7TssEbpMSRwYA4GfmoTU+h/YDi492+GEK0D5Payhh3RnfO2N308l6aZxS6Foeo2rwm1cS4sA7kIZczGRiccfpW1XJ/Sli5oNfbtCAt+3sgmFLyWV8fA3CPMgTma6uKS45KeM5D7SlKjMrHfvqgljAr7dfaCYJjwIn/k1QPVXqIW1ZhcNtd07MiVydxDiQSIIAjIk8wDulJtOQkeseqQhILMLYaC6ja+SRt2kzGANy9x3AACCaqNq3e6pcazYlbQJa5eLSLe7/AOsECGuEYIzEkmZgyfoX0al+2b+ssnvcvZtPwqtliyeSxk904Pgk10WxoraRsRUgQAoCiPiB4+1XptN68fqvaN6D6dsaUfhJBKqGLEu528S7En9hgQIipmlKjzzMz2UpSiFKUoFKUoFKUoFKUoFKUoFKUoFKUoFKVo6vqARgMHcu5QCJbaQGAzk9ywP1oN1mA5x4/nivtUT1T60t23Sz3KLhZHLLwCpKuoDAzII8HjHE+V9YkbR/cW2aYM2+0+ZlTIORzzniMXGkcVsX2lUDV+s7iJduhLbMqiEDAhlUjeYHcjAtwZBCjIJipj0h6zta4bY9q8BJsscn5ZD+ZOPv8gUxJ47RG4s9eWQGJHBkfYwRj9if5r1So4cu9baF01K3fbfsIa2yEdpG1llySEEq35MgbSeKuHovrTayx7jbQVJR1Uz3iCTJ4EEQPv8Ax79W6APaLbVJAIkjMHju8AGDwT8fesf0ngpqQ2yEvb+TjclsAkcSNhyZPI5Bq/D0TluPfp0WvNxoBME/Yc16rR6rrPbQwCSQdseT8D5byF8wYqPPCu+qPVFu2rILqjEsGXO2QCuSDklQZGA/zFVn0j0huo6n+7vbWsWz2Wifqf8AyIzKr8cE/ZcwvrW6165atqCzApbt4gsGwFcDySc+O0nEwOzdP0q20VV4AgAQFAHhVUBQB9hVeq38uuR3LZRQBA4r7SvF26FEsYExPj9/io8r3Saheo9cRCRuCjbIc8TOY/yjGODJyKq+u9Vhid90AjayFCu2QXBIEFsjtInhzBByDSvFa3ToDMByYzH7nivu7/jmuT6b1Pe1D6gWbN+9aAQbbT3CVYydwLOO4GDyDmeAIz3vUmoRi39jqQuFLNbmdu4OTG7PjGO2ftVx3+BLp4uiQvkiR9xiY/kfyKG4JAnJnH6RP/Y/muOj17b9we5Ksp4KhWBI4xBCweDnAM4g/emevSPduO5ZCyohYEqNpLv3nIUyqwTnz4pkk/w9nZKVT9H6w3q9xAlwbgFAYKsFbed3dwxafP8AGZT076htalG2XA7K5QwQdzYkpBMoC0TJiIOQajO1LR2nKUpRwUpSgUpSgUpSg19frrdi21y6620WJdjAEkAZ+SSAPkkVj0PVLV5N9pw6xPbMx4Mc58fNbbKDyJqI1Pp62f8ATe7Ybw1tuFMblCPuQKfgLjkQc0WMQ3qT1pbtSlu6ik4ViCx3SN0LgYBiScMD2ttIqt9G0PUNTFxAEChk/uLmDdB27nFuO4syhslR/iY5vfTPTFiw4uKC9wYNy4d7xGACfoA+Egc4zUppLWxFUmdoAn5irrTziv6YVDRf020oBN8G/cZgxdiyxH+CqRs3GScmZPPjfs+iNGAU9i3t3EqQDugwYLTOMqPhSKs1KmuZ5LT8ubdY9G/2zzp7bvadT7kOhcFduyBeZVjHG7LKpIaIqE1fRnTc49606opUsoturd0uoUENwuFky8GfprslavUtL7ltgIDR2sQe1vBEEHmOKutK89o7Vb0j6tFy3YW+0X7jm3LYDbB9S4A7iBj/ACZgJiriGHyP/wCc1yHrPSgXRm3MVDyoXaVPdcz3Flub588wV8TcPQfVA6ML5C31YIN5UM1uFKFVHzOY/Nu+1JOXjjPKEn6ssK1qChYudsgSwwWkD57ftgkyIrmnpBja6jZAYlLzMLs7e/YjlOxCwAV4juYksc+K6r6h0Qu2TKs0QdqswJggmAp5jjyORmucXWW31XSGz+driSo7gGRt2DHeORg+fiDYdcM/kmHWqrPrG+YVSu62JuNDlTKfSDiD3ZGR9GcTVkBxI+MTI/mc1yj+pXUzc+hRa27gWIYvjtJgDbg7xMkHw3Irlnw18rMX9P8ARHVaxtQxcLZwkKG/FYATlWAC28SfNzmQa69Vb9A6ZLOhsBQVVkFzvgOS43sXjEyT+0DEVl656ltWZQXFD5BMghSIkf7nEzsGYB4xNleSZvf02OteoLemViwZiATCgE4iYBImNwxMmcVRuu+r7t17SWAWZjDW0G8FGSUuYIlJZSxMDtIkgEnQ6x183rhs2Cty477w5YcQBjgFiNo2j/gZqV9PXn6fbe1at7pBdrl1ge4lc7UX6cloDnEnBmTSOOKxubLNoPQRvQ2p1fuicpY7FA8KHksQD8befEZnLX9P+nKoX+2QgGZclpP33EyTMSc/vms9zVakW2bfZc7ZCqjDP2beYHnhjg8yBWg/WLhH4txFZWlQgLboH+LKGwfAH5Zoz29vlZNHobOmSLaJbWeFAGWP2+Sf+a2XtgkEjKmR+sEf9E1Rel9TvahbhfUCJBUEWjBBLA9okoB7RBnMn7VKXOr6i2qG4LV0gyfbLWzGR9Lk7v5GSPAmo5mk6mG6LZbd7lq1clmPeik9xLRJ5yTWWx05FtLagbVIIAEfSwK8foJ+a09J6itM623JtXGGFeACZAhXBKMTPAJPyBUsGExIkcjznj/o/wAUczsdqp13+n+lv73QGxdIMPZhcnncsFWn5iaqGs6bq+n7vrvaS21sHYTvtlERpZBHbJnch8EkV1ysd+yHVlPDAg/uIq67ry2jv2o/pX1h7jTcPbdfbbzLjChA/iC05HBuIDkmL5VO9Q+grN5nvaeLGobuLCdjsON6cf8AssMDnOQZHpHqRGtlb+5L9oD3bW0s+eHRbYJa23gqOZHIIES8Vn3VYKVj099biq6EMrCQRwQayUZlKUoFKUoFKUoFKUoFK8m4JCzkgkD5Aif+x/NfGuAEAnLGB9zBP/QP8UHulKUEL17prXO62qFjG4sYED6TjllPcASByJEyOevr7mh1K3RauXVvHbdtqNtxxM2iqzkhcfBAYEjMdadQQQQCDgg8Efeqt6r0jEiASrCGYs2J3ygIOdxIIXI7SMStWG3Ff+mUh6W9QLrrTXFU29rG2ykgsrrzxiIKkHyDVG6xqzp+pWb5tsdPZDhrnkLsZSRubvaQAYE4IGajfQfqK3pr2otk3FDurW8sQxGGQr9O9kUAGJJFbvrS57wJ2AoxJVm2WmkATvJcTmSe0EGRzgXPbWvH43mPh0e71i0LC3jcRVddynnBEztBkwMkCuT+tdYz22t8MWLbjvRBvJZgBccoYLYKAnHGa0vTPX0V009xBcXaqreIAI2zAHbMr2gfPtgR5qXfS22V1ACsoWbhQlN5AEJc3bWWBIAA2gxgg0zHXHx+E+3zofWX1ilFJ+hoVOwrcCEW9qfn3bXMOSDLY+oVj9QaPtU23K28BCMAhQRtJIyAckPwZxVXdTpdSXUm2JC4EQdpAeGgkAM0rE5YCIq37N43W2LFu6SzGO6bigBowwMmci7I+SdxGSp/QWZdbb3sceYwO9QYAgeTx8fvXT3TdtUsA4MoADLDy20HcmJXdIEnM4Fcx6zdFu9aJUqEEHaCQqkFWKgNEkE8gZroPRepe4ivNtojCzJJWe1mZt0gqQTB7iDtMgWTkj6el0wDKjOjOwyoWxuDYmV27tuRmZGZmRGyNAihGj3ASCQWJWCCQyq0rIbaZAGJPxWLU9RQ7SbhQIe1Su3PcuAwniQIH3ziMNm24eBa2ptG0uSMy0gIRuj6eB4rlxkz2lveG/eDIggjMkzzIyR9iSIjFaya1Q7lJXwyghFn/IL/AJYIkAAwea116dFv6m2gSpiFE/SCXOVMxEAwcZisljTb1A2D3GOAHMEoQc5gLAAPwDGTgkyHjWalLtspeH/t3GTkBgPMg5X/AHEZrH0jr76ZW9thdtr9Vpu1gYH0sSSMRg+MQDW3YtIwkJtjkBExHMsQxb9Via+K4IB9loOQdw4+SvuSP0Kz9qHrMW7o3V7eotqyuGPBEbSG5grJI/k4Eyeakq5HrdRc0591CFuiZKgbWBP5hAYiY84CiOK6J6e9Q2tXaR0mThlgna3kEgQB8ExP80xjycU19x0mKw6nSW7gi4iOM4ZQwzzz81mpUYtTpnTrenQpaG1NzNtEAAsZaABAEkmPua26UoFKUoFKUoFKUoFa/ULxS1cccqjEfqAT5rYrU6jrlsruZbj/AGt23uH+EBosKbrOpat7aPvsAxvW73i2pgBsAyRtL8FjkCR9VaPROqXr3uE6lDbW/wDhtDAttH4oUSSU3EANJMhvmK3uu6Lp9/c5S5LSS1tjp8gSQwZkDPAJMgkQZjFQ1305o5O0vbt/ltnWR3KFEtAcCZkwcSD5ha9NZrnX/G/f9V3baki5ZKvJ3FirbRAMK4XawAjuee0kDMjZ6V/UjTlzbdgSTCqh3MPBG0SIAG6dxgEz9JNYtJ0Tp9siLKs4bcGe8lw9sCNtxgCJ7SI5I+0SvUGtXrLrbtyjq1trQKiAC210dH2f+u4EqRwV2l6S3h9N/U+qEC70XeikbzuiNwUgIADubaQ0SORmTFRfWvUNnUW7bae/Zu2mIUoHEs7RtUSBDgA9rMv1fMVrW9DbfT27dlStpQdob6iZMsx/MWOd3mZqEHRHtQLa2RAgOe1wPEOlxCP15pBXjr/lE+remIbbXLe5UBGx+1ZM52rie4GdwUgqx7pFSnSuoLrJbYnuMu0vcOEeQQrWwZgH4JYiW458roTcL2tSqXHhX9wq5Lo5dW/0iCzrsKhyOHAJbmtuz6d0y3HvW0uK5HaquxlYVTK3CJKnu7uNyxJxVazb7VP1Fo7e1bmnP+nDow+kDlGEYIOP184qx9K66t/SlvacgJDpIwwZ9pWXmA6uMx27CeGjH1L0+hk+86oSAUO240yAArDmP9wJGzzzUl0fph0qEWk9olid0XLrxkKQEwDBJzgF28UW1ozVF6wPddUUG5ebLhDvMEGBOVEttXcTHNTvp3oD+w1i9d9q6sEBe4qpAw2QCCFXAII2IT8VZLSvbCe2UCsSGYptYt2w2O04DCfJZc/OPXPbW6LUAsUd5JYYtld8lMyN4af1800m+qv1H08111tG4SnJ9tZOOAxZoUfcg8VPdH6F7a7LcqkQFSCQfJa83bMySF3HMTgRuojJbYke5DdtpXMHiZYoCPOIP3Ocb6WZKMD7RECFY7TP5Su0AmBA5jNTUteWLSaNbe8FApBVdy8XC8AfiPLxJyMFYPIgnesILROw48CJj7A8kfAJMTHEACfcDSJUYG7cJYTOOdoMCfPcRIgtrm8e9Fdi30l4MKT8ARGDiJCwJOKjHZln0unJQJcQMgAWIwVGIKnH0wP2J+1RJDW9rsYYW0DclmKBvceEEmNwkjxI8g1vXktOEZ0QheOyQDkEQZIIMyCORnINaKapP9SIUwDx4mJiR9uYz8mq6rDJqNTc3BAJMBlaASpEgi4o5HI3QoIJypg1r3heuhQV2iJOwsDiIAZUMj9DmI4wcfTUHtyQzsrbQSN7AggSDknwAPGYyRGXql5ra+4oMAgut1PbkEgE+4WERMx54o7zPTBqrDLbG4HaoAMliYwAxLW1BjzJ8k+Kh+ka99DqrbNvWxeYBzMCJwZGMEgmDMCOCast0Ki/htcUkbxyY35AMziZx+sVV/UOsm0QwBf80QsnzODn/wAhNWHdfzRkuz22kAxE+K9VF+n3umxZLlCDbUyAykdowQxM/rNSlcvBJSlKIUpSgUpSgUpSgVp9S6cl9Sr7ogjtdl5/8SK3K83ASCBExiRI/cSP+6ETim9SNiQLYu2mKmAjqJAH1e2CWP6oNx5PANR1i692z71m9KSQSfbP5lBKkXCMcg8Gfg1tdR9I3UXZp7di5bJkpcuXEAOYa2ArFLg43q64AxOaqdvoHUdu/T276rdUFlZ7DQXA7kKum5owWcEwFkEqKr11zPU/7WpDce4La6iySxlRsyoO0qHU5EgmMnBBBMrGTVdG1yB2V7dx1Unbs27wDwhn69ucjaCVGZJFfsdB6hLqLd4kwW3ajTtyWK82sbTkAMSMfapjR9K6izKGNkKRDb7rvuA3jaU9kKSCQ0YBg+Jok+urQ1dJ1qbCObm8sJkY/THyBH/6Faw9Ur53HxI8f8VE3fR/UBdtWPbAW6C7XVANqyzbiUMeEhQP8v5iY9QejDYW37Wpvbx9bPccAr/tVDAAMDvBncBJp6a7x7jQHWPc1TOvfbCIhYkYMu5gY7YYY+TUppyruVAO8M20kEx4gFpBMSPMdw8MKgd9uxbJto63XLLvYhmLlhhtrRubcYABiTW90e/ddH33g/YcFybY25VQMxJGDBLKlw9sZq2jEppRCSySTui2IYtht0kwrk5kAx4+9bdrV/hdou7WIE7mZ8ECAQTcLdoWWAOZMmZonqrqrwHDkMMgq8FWBxtC5EeM/pkirJoBde1Ze8wLKgNxdqg+4CwJBVRDnunkHY3EzTHNqvvUtVeubbSt7aA59zJUACYkifOIOTyBEaHWTvHuWSfcVLltAxWW9xCkkk4/+t5MTBETArH1T1JqLG8TuBk+3c7u3IENO6CBJkmJGCDNSKdXW+qFUtsGEgPY37iVJgNu2gTgkgxj5BDFzEX0LXXrKlL5Ud25XV90TEhl+JnI/wAjxANWbpmtDAP+ZgDli22QJCluFkcCAYmKw39fZUG2EFp9pKydiB+EDbSbcMZGZwDjistzpSsGZZRgCSghXP6lRsJMQJt/aiTMT227N3ucnt5Aj4OWMjMmFk/7BHyftu+2ZZRH5ieQC20zI/LB/c1DjT3bKqxBKFuWkQGB2gfUB3bR3FDJ4zXn+4YYg7STn8ijkhmB2kciJ8xK8gnjE9N7+4kNc3qUfMOdoUwAZkYGJjJ3MePGOxchXkonPEjAnJ3Z4j5rXvapmB8pgyApn5E5UDj5zPFe9Pp2vOMbbYDByOWynYpA87WBjj7GKLmPOm7LNraACVkq0gRcZioYiSrZIBPMcggVhc+5m6movKDITebtsnxhJUx+gqXOnSYulGRmEGT9cDEyJAgqJzhR5oLC973FCw2CCrDZ4MkAjGT9ycwAa5kiys67VXSbjhb0HuMo8CAByQABA+fBqt6rp9x3UsQrOwQAsC7S20AKvgMfPyfmrvq7ezfvdWEkqBiBLHPdM5A/atX0D0VtTrH1EkW7EbCRIN3MAfIUdxHPevFdx6hpN4iuuq6Kx7dtEmdoABiMDAxWelK4fNKUpQKUpQKUpQKUpQKUpQK+IoAAAAAwAOAK+0oPgFfaV8JjJoPtU/1UyX4tPbtEEMGudrFQQTCbl+rAJIOJxJgif6r1NLSie7eDAVgDtjLTIhRIzP5hEkgHm3qW4b1wjTo41At79gModojJ5liCoaeduMybDXirs7PSM6L6afWaqLMWrdo/jGSwFzY4T2wc7hhisgAMsAEkV71un1FlPZt2rZFpibjb0U3G3bPcCHu24ZFGTziILXj+mvSn0ukZ9QvtPddrrB2EqDAAfAAO1VP2mDxVN6zb1D3TasXLN5L7MqIn1BfcZgzsRGwFjKzOBGcVdb1vNrT9KzoW96+jOCpXagLGIcuoxP51QN3TjDSG2zdrjW7dlFR0azhhnuWO0S+7B4IBEgmOasWq9DaV9Natf28OpA9xTtcZHuPvXJJAJE8naIHio+oNNvF0i4ri2IO62yqxtwNzOCS1zcuRtgMpEArTdWvJF5Vjrmta9eNlSCB9V0iSVk7iAPEkKF8mB5xcOmWraaQhYaJQr2sR7azsEkAMSRkkTE+ao/Rvw7y3NQD3OCk/Syot383DBmKkETGzxuUG59S6mqwtvMn61bBZicSDHI3RwKstJjcxTPULXHcqWgEw5MzAEyFJBIgeQPHHAvHQrwtWbPuOFFpNhkgTO3aCfJAVc+Y8Zrn965/8gy29lDKvG3aUIwf3bH6VdejvwVKR5AEwTJ/kkg+Dz84SsxsLKbtx1hQQVbO8EqVDH8pJBlYM8ifBFbFy6HdJg43boB4wBuGR5JgjgDyRUFp9Wm4l3S3s7RbuMikEY3ATIH6gGI44rPa1RDXWElAfqI7ZMntOBEk55Px5PLHxblrQo6KWUKwESNlwHbiZdSYkeIrF/pK4W5buBclG3DaoAlQo3+BgYzwPFaJ6va9xl/8AsIlhmPjP3wB54GK1j1FETZaKgp+UnAkyQf1zx9v0q46iktrV3fqZlD22IG0XEyZgAneG2T/kIAkmFGPGp1YRZIZZiSHsAZI4COMZ++OTyagNf1sfQgFxzhUUbpI8bBJP7Cpzo3oO/qofVzYtmD7Ske6R8EjCD/8AL9KuOpysbLR6R0u5rWWzpnZbSR7jkCFXMDDtuPwBHGTFdX6N05NPZS0ihQqx9yRySfJJkz969dO6ZasKFtIEUKFCjiASf3JJMk81uVzMvJycs3/YpSoK96mQO6pav3QmGuW0LJvInZKyZjJMQJAmSBUZxEz0naVG9Au33sq2oUK5iF8gbVB3RiS25oxAYAgEEVJUQpSlApSlArR6h1exYKi9dS2W4DMBPj9hOJNfOs6F71vbbutZbw4k8gjIDCefJ+/MEavTfTyW1uC6Rea4ux9yKqbPKLbUQFOSZknySAACxnykrestsdquhb4DAn+JrPXKupWr/R1LAA6T3ZW4TuuWlPCtODEbVLEj6cFsGxdJ9XK1pYyQm47RugmABDEEmTuJk8HPxcaTxz3X3C50rQ6b1EXEV2KLuJAWTIZSQw7oJMjiBWf+7BUlIaOMwD+jHB/bFRk2K0ur9Q9i3v2lySFVQVEsxhRLEcmPn5qF13qjvZEXYyDcxuMAsYxKBgRkT3L+uCKrfqf1WGtiWUs8fgAym2WH1/mckgDgTGJAIuNK8dpaHU+vqLjEgr2FnA2qjMD2qQJg9xOJxliYq0f026bssC8ysLl78Rt1vbCsZRVngASdox3VXfSf9PS91b2pcm1PuLYmYYwWW6flWxtzIXJ5FdStoFAAmB8kn/k1Zact6541RvqC8q2m+k3IJtqTndwCo8kEjMYnxVD6NfU9YS2gIUW7iyACTATumDtECCcGSBPINs9dX9tgArcZS0P7YJIlXFs4yD7myCuZiqP6F6lv6u/uKbbewwAcMDtFxQBB2wTKnII7QORNSDjj8ky6y9sEFSJBEEHyPvXNPWtu+t17Nq0fZdTyAttVALNLciTvASDhJ4NdOqD9VaYvbWJAEhmk9quCu6AZkEgz4AJn5Qz47eNkB/TbSb+nqji0x70MkMRsdwBtK8BSGH/nxmTp+qfQClWayhuIgkWGuFAPJNt07iQPDyPvUb6Z6wNB1K7ZuEi1fO0kifxV+hhHlxIMSSdmBwOrjIyORwf+jTp3ebUtsOCt0fTOxtpbaxqljdZO/cDIOQ7MDOIKx8yRNS+h6DeG5NPqNPcH0du5WQnw4CthhIkSPvzV/wDVno+3rxDRbZVOy8g/EBbwf9nkr5+QJmm6uxq+mEpaRXtl0X+5G7dMCWvkdwOZkhkUSoEQBda15PKMjtL6PQdTtrbX2rPxC3mHjyAu0ceDHFaes0XUTu9zSJdMfXaKKykjO1muluPiD+tWPpnqpNiBijwhJdGkkLtBOwyZJOACxMHzipnSdVQpbLMAzASIOCROR4qazm9on3EOW2fS2rK9tsW4WW91goQS8QEUn6QsiACVYjmalenf0ye5tbVX4mC1u0u3xwWafMTA+c1fdJ1O3cY7fOFMNLBSQTxG0HzPmeCJkJp5Slue/XSH6L6Y0+kj+3TZAIJJLFgc5ZpPOcGpgCtU9StxunGc8/OceD4rTt+obTLdIMFAWghsgG4ARjOUbAyIqMp8p9pesGp1a243ECTH6YJz+wNQPWvUYQKVgLuMncASBgfUI+ojnyPM1UH6hqepqVsqzFWKXIZFVTyN9yJC7SP9MEncfjFx3Ximfc+ob3qT1VcvfgaMk33ZraMODO4ElDI7SDJI/LOFmrv0Ppw09hLQJO0ZYmSzHLMT8sSSfuTUN6S9KDS/iuxbUti44ELAwERfCCAQfqMCT4q0US9o6r0UpSozKUpQKUpQKUpQebiBgQQCCIIIkfuKp/V/Qltu/Ts1m7u3EptVSckTbAC/VBJEMQTJNXKlHVbTXpyXqvR+o6YkvbXUI52n2ZYhd5Yhg8EF2aIAYQCCciPD9R110AJ090MkIDKorHA/1YVCASYUAnjcJg9cIrx7K5wMncf1EZ/XA/irrT8b7hxV/TXVA4ItIxuF/wAP3gWUDaCXJiVkcgkGTjuq4ek/Qz2riXtYbdxwp2qhYC00iCD+ZtpPd27YxO6Re1tAEkAAtEmMmOJNe6alua0xgKUr4RUZKt62JRFPu3FljwzKICsQoCFZ79n1SYn71Bf0zUXLl+++5itxrVo7WIVSqswkqNsypgQO0DmZ0vX/AF5A1yxe3MqGFYgiZWSpbaF3zsjM7YMZkzX9HtMV0JfayrduNcTdH0wEB/cJPxBETV+Hozx4v3XqsOs06XFK3FDr5BE+D4+Yms1KjzuPeqOnvdbc6yIdZlRGzd5ydxBUyPK4kGavX9POp3NRobVy8e4ysnltpKhp4bcADIAmtL156bW+oKF96kP7Nsf6gtiCD8ErKz5hByBUB0P1Spa029babXG4qeAqxKicrgA+AxHmDe4emd5Kevh1OvjKD4rW0WvS6JTcREyVYD9iRB/aa2qjzKVrv6c6dyr2y9i5B3PaMKWxP4TArBPMRwKrTenOoWQz2gupt3MlkYq7DgN7d19vEQQxweOI6yyyCDkGgFXW1ee8f3cd6GOoIwuNpbqWraO+0Qo3Ygk2yGudpeAAclf23m9R313KNPq3cktJ07STwu7cCQIAWQPy/INdTtoFAAEACAPsK+7RM+fn9Yn/AKH8U1Z59nZhx22dWw/D0WpltqLculQB4UAXYQSQARAzs54qU9O+juoB7ru+n0wfbEKbrgqWyO4KuGJnc2YxAiumC0I2wI+K900nnmeoUbQ/0+RhbbVX9RfaBuUt7YnE/wCn3H9C0VbendLs2FVbNtbagQFQQM5yByZ8nOT8mtylRna9rdyUpSjgpSlApSlApSlApSlApSlApStbqGsWzba48woJ8+AT+1Bs0qr/AN7d1zzpb627KL3HYX3s0bcpcXbtUTtme8bgMVFdVHU9OxbaNVbMR7bm20+AyMSBnEhjMieMncU31q8f3CywkSoBP2BnP/B/iq31rriObVtG23NxJMtCja4w1s97TwgOdpmIqj29T1E3D/8ABvs/bCPJUYkt3/h7i5diQZ7okwI3dB6S12pZxqb4tzIBgu6GRuWQAu1liVZmGVK8VcaRx1j3aWrfvnW67SWD7jKLjPcF1rZB2bjDG0NsMVA+nzGfHW7KbVA4+w4H2H2qmejvRFvSvce4TeuwUO8ArtJDAop8NAmZypHiTdVECKS55bRM5HUPtKUqMiubetvRVz3G1WiA3lpbTji4SO9lnCtgYwDBzJrpNKOqXms7DiHpP1VqLd6xYQZZ9jhxtZQCNywxAGxNx24gk8Sa7DoepJcxMHcVg4llneBBIwQwOT9NQvqH0nbu3RqbSD+7H0XCxVBiDvC8giVmC3f8DFI1/V9VpnddQj2S4AMBGtlyTFxXI2lj43EHsGMGb23mI5Z9epdfpVG9G+rReb24IhCzyGLKylFIZhJMyI3ZIVu5oq3afqCOX2mVT6nkRI5H7QZPGI8GIwtWazktulKUclKUoFKUoFKUoFKUoFKUoFKUoFKUoFKUoFKUoPiiOK+0pQKUpQKUpQKUpQKUpQKw6vSJdUpcRXVhDKwBBHwQcEVmpQUO/wCglsG/c0d06csudx3W9ozBBG4RJg7jtAGDkVCXk6jZsbW00rtk3LZ9x0DCWAQgMCf8MjwYBkdWInmvtXWscs/PtQtJ67uO5QabVEkYiw2GlpHdtA8DJ/erJ03rQLLaupes3CJX3ggNyI3bWRiu7I7cHOBHEutsARGJJj7kyf8Amon1T0dtVYKIypcUhkZl3LOQQwnKspZftM8io5mazPWJilavTfd9tff9sXI7hbLFf2LAE/qRW1RwUpSgUpSgUpSgUpSg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5143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QSEhMUExQUFRUXGB0aGBUYGBkcGxsbGh0XIRocGhoZHSggHxolHR4bIjEiJSkrLjAuFx8zODMsNyotLisBCgoKDg0OGxAQGywlHyUsLCwsLSwsLCwsLywsLCwsLCwsLCwsLDQsLCwsLCwsLCwsLCwsLCwsLCwsLCwsLCwsLP/AABEIAL8BBwMBIgACEQEDEQH/xAAbAAEAAgMBAQAAAAAAAAAAAAAABQYDBAcCAf/EADcQAAIBAwMDAwIFAwQCAgMAAAECEQADIQQSMQUiQQYTUTJhI0JxgZEHFFIzYqGxcoIkQ6LR8f/EABkBAQEBAQEBAAAAAAAAAAAAAAABAwIEBf/EACgRAQADAAICAgAEBwAAAAAAAAABAhEDMRIhQVETIjJxBCNCYYGRof/aAAwDAQACEQMRAD8A7jSlKBSlKBSlKBSlKBSlKBSlKBSlKBSlKBSlKBSlQnqL1Db0yNu3kjBCRK4mZbGBnz+lFiJn1CbrU1HU7Nsw922h8hmAIHyQeB965/r/AFrcZ/ZSXuEwtqyDvIBMmNu5IIGS0QT8EVraToHUdRaFq5FkFiS11vceA0qXCQJGFBLbiR8CauNfws/VOOm29WrW/cBhYLAtgQPJ+BGf0qC6Jp9TdI1D3riKx7bJVdpt7VgshBKOWkwGkIVB7txrS6V6CtWz+O93UgmfxLr+3PkGwDsKznu3n/urjUZzkeoKUpRyUpSgUpSgUpSgUpSgUpSgUpSgUpSgVqdT1D27Za1b91/Cbts/+0GPjjkiYEkbdKCK6N1oXyyMhtXUAL2m+pQSwHPIlW7hKnBBIM1q9V9W6ey2zdvuT9C+eZh2hJwcFvBqQ6p0axqNvvWw+2YmQRMTkQYwKjR6I0HnS2WzMsgY/pLSYGP4FV3Hh8o0evkNx7YtntUEvJIBfdtAUqGYyp4xxnmJa16r0xEu/tiD3OIXtXcQWyobaCdszCmovW/040dxiVVrP0x7TssEbpMSRwYA4GfmoTU+h/YDi492+GEK0D5Payhh3RnfO2N308l6aZxS6Foeo2rwm1cS4sA7kIZczGRiccfpW1XJ/Sli5oNfbtCAt+3sgmFLyWV8fA3CPMgTma6uKS45KeM5D7SlKjMrHfvqgljAr7dfaCYJjwIn/k1QPVXqIW1ZhcNtd07MiVydxDiQSIIAjIk8wDulJtOQkeseqQhILMLYaC6ja+SRt2kzGANy9x3AACCaqNq3e6pcazYlbQJa5eLSLe7/AOsECGuEYIzEkmZgyfoX0al+2b+ssnvcvZtPwqtliyeSxk904Pgk10WxoraRsRUgQAoCiPiB4+1XptN68fqvaN6D6dsaUfhJBKqGLEu528S7En9hgQIipmlKjzzMz2UpSiFKUoFKUoFKUoFKUoFKUoFKUoFKUoFKVo6vqARgMHcu5QCJbaQGAzk9ywP1oN1mA5x4/nivtUT1T60t23Sz3KLhZHLLwCpKuoDAzII8HjHE+V9YkbR/cW2aYM2+0+ZlTIORzzniMXGkcVsX2lUDV+s7iJduhLbMqiEDAhlUjeYHcjAtwZBCjIJipj0h6zta4bY9q8BJsscn5ZD+ZOPv8gUxJ47RG4s9eWQGJHBkfYwRj9if5r1So4cu9baF01K3fbfsIa2yEdpG1llySEEq35MgbSeKuHovrTayx7jbQVJR1Uz3iCTJ4EEQPv8Ax79W6APaLbVJAIkjMHju8AGDwT8fesf0ngpqQ2yEvb+TjclsAkcSNhyZPI5Bq/D0TluPfp0WvNxoBME/Yc16rR6rrPbQwCSQdseT8D5byF8wYqPPCu+qPVFu2rILqjEsGXO2QCuSDklQZGA/zFVn0j0huo6n+7vbWsWz2Wifqf8AyIzKr8cE/ZcwvrW6165atqCzApbt4gsGwFcDySc+O0nEwOzdP0q20VV4AgAQFAHhVUBQB9hVeq38uuR3LZRQBA4r7SvF26FEsYExPj9/io8r3Saheo9cRCRuCjbIc8TOY/yjGODJyKq+u9Vhid90AjayFCu2QXBIEFsjtInhzBByDSvFa3ToDMByYzH7nivu7/jmuT6b1Pe1D6gWbN+9aAQbbT3CVYydwLOO4GDyDmeAIz3vUmoRi39jqQuFLNbmdu4OTG7PjGO2ftVx3+BLp4uiQvkiR9xiY/kfyKG4JAnJnH6RP/Y/muOj17b9we5Ksp4KhWBI4xBCweDnAM4g/emevSPduO5ZCyohYEqNpLv3nIUyqwTnz4pkk/w9nZKVT9H6w3q9xAlwbgFAYKsFbed3dwxafP8AGZT076htalG2XA7K5QwQdzYkpBMoC0TJiIOQajO1LR2nKUpRwUpSgUpSgUpSg19frrdi21y6620WJdjAEkAZ+SSAPkkVj0PVLV5N9pw6xPbMx4Mc58fNbbKDyJqI1Pp62f8ATe7Ybw1tuFMblCPuQKfgLjkQc0WMQ3qT1pbtSlu6ik4ViCx3SN0LgYBiScMD2ttIqt9G0PUNTFxAEChk/uLmDdB27nFuO4syhslR/iY5vfTPTFiw4uKC9wYNy4d7xGACfoA+Egc4zUppLWxFUmdoAn5irrTziv6YVDRf020oBN8G/cZgxdiyxH+CqRs3GScmZPPjfs+iNGAU9i3t3EqQDugwYLTOMqPhSKs1KmuZ5LT8ubdY9G/2zzp7bvadT7kOhcFduyBeZVjHG7LKpIaIqE1fRnTc49606opUsoturd0uoUENwuFky8GfprslavUtL7ltgIDR2sQe1vBEEHmOKutK89o7Vb0j6tFy3YW+0X7jm3LYDbB9S4A7iBj/ACZgJiriGHyP/wCc1yHrPSgXRm3MVDyoXaVPdcz3Flub588wV8TcPQfVA6ML5C31YIN5UM1uFKFVHzOY/Nu+1JOXjjPKEn6ssK1qChYudsgSwwWkD57ftgkyIrmnpBja6jZAYlLzMLs7e/YjlOxCwAV4juYksc+K6r6h0Qu2TKs0QdqswJggmAp5jjyORmucXWW31XSGz+driSo7gGRt2DHeORg+fiDYdcM/kmHWqrPrG+YVSu62JuNDlTKfSDiD3ZGR9GcTVkBxI+MTI/mc1yj+pXUzc+hRa27gWIYvjtJgDbg7xMkHw3Irlnw18rMX9P8ARHVaxtQxcLZwkKG/FYATlWAC28SfNzmQa69Vb9A6ZLOhsBQVVkFzvgOS43sXjEyT+0DEVl656ltWZQXFD5BMghSIkf7nEzsGYB4xNleSZvf02OteoLemViwZiATCgE4iYBImNwxMmcVRuu+r7t17SWAWZjDW0G8FGSUuYIlJZSxMDtIkgEnQ6x183rhs2Cty477w5YcQBjgFiNo2j/gZqV9PXn6fbe1at7pBdrl1ge4lc7UX6cloDnEnBmTSOOKxubLNoPQRvQ2p1fuicpY7FA8KHksQD8befEZnLX9P+nKoX+2QgGZclpP33EyTMSc/vms9zVakW2bfZc7ZCqjDP2beYHnhjg8yBWg/WLhH4txFZWlQgLboH+LKGwfAH5Zoz29vlZNHobOmSLaJbWeFAGWP2+Sf+a2XtgkEjKmR+sEf9E1Rel9TvahbhfUCJBUEWjBBLA9okoB7RBnMn7VKXOr6i2qG4LV0gyfbLWzGR9Lk7v5GSPAmo5mk6mG6LZbd7lq1clmPeik9xLRJ5yTWWx05FtLagbVIIAEfSwK8foJ+a09J6itM623JtXGGFeACZAhXBKMTPAJPyBUsGExIkcjznj/o/wAUczsdqp13+n+lv73QGxdIMPZhcnncsFWn5iaqGs6bq+n7vrvaS21sHYTvtlERpZBHbJnch8EkV1ysd+yHVlPDAg/uIq67ry2jv2o/pX1h7jTcPbdfbbzLjChA/iC05HBuIDkmL5VO9Q+grN5nvaeLGobuLCdjsON6cf8AssMDnOQZHpHqRGtlb+5L9oD3bW0s+eHRbYJa23gqOZHIIES8Vn3VYKVj099biq6EMrCQRwQayUZlKUoFKUoFKUoFKUoFK8m4JCzkgkD5Aif+x/NfGuAEAnLGB9zBP/QP8UHulKUEL17prXO62qFjG4sYED6TjllPcASByJEyOevr7mh1K3RauXVvHbdtqNtxxM2iqzkhcfBAYEjMdadQQQQCDgg8Efeqt6r0jEiASrCGYs2J3ygIOdxIIXI7SMStWG3Ff+mUh6W9QLrrTXFU29rG2ykgsrrzxiIKkHyDVG6xqzp+pWb5tsdPZDhrnkLsZSRubvaQAYE4IGajfQfqK3pr2otk3FDurW8sQxGGQr9O9kUAGJJFbvrS57wJ2AoxJVm2WmkATvJcTmSe0EGRzgXPbWvH43mPh0e71i0LC3jcRVddynnBEztBkwMkCuT+tdYz22t8MWLbjvRBvJZgBccoYLYKAnHGa0vTPX0V009xBcXaqreIAI2zAHbMr2gfPtgR5qXfS22V1ACsoWbhQlN5AEJc3bWWBIAA2gxgg0zHXHx+E+3zofWX1ilFJ+hoVOwrcCEW9qfn3bXMOSDLY+oVj9QaPtU23K28BCMAhQRtJIyAckPwZxVXdTpdSXUm2JC4EQdpAeGgkAM0rE5YCIq37N43W2LFu6SzGO6bigBowwMmci7I+SdxGSp/QWZdbb3sceYwO9QYAgeTx8fvXT3TdtUsA4MoADLDy20HcmJXdIEnM4Fcx6zdFu9aJUqEEHaCQqkFWKgNEkE8gZroPRepe4ivNtojCzJJWe1mZt0gqQTB7iDtMgWTkj6el0wDKjOjOwyoWxuDYmV27tuRmZGZmRGyNAihGj3ASCQWJWCCQyq0rIbaZAGJPxWLU9RQ7SbhQIe1Su3PcuAwniQIH3ziMNm24eBa2ptG0uSMy0gIRuj6eB4rlxkz2lveG/eDIggjMkzzIyR9iSIjFaya1Q7lJXwyghFn/IL/AJYIkAAwea116dFv6m2gSpiFE/SCXOVMxEAwcZisljTb1A2D3GOAHMEoQc5gLAAPwDGTgkyHjWalLtspeH/t3GTkBgPMg5X/AHEZrH0jr76ZW9thdtr9Vpu1gYH0sSSMRg+MQDW3YtIwkJtjkBExHMsQxb9Via+K4IB9loOQdw4+SvuSP0Kz9qHrMW7o3V7eotqyuGPBEbSG5grJI/k4Eyeakq5HrdRc0591CFuiZKgbWBP5hAYiY84CiOK6J6e9Q2tXaR0mThlgna3kEgQB8ExP80xjycU19x0mKw6nSW7gi4iOM4ZQwzzz81mpUYtTpnTrenQpaG1NzNtEAAsZaABAEkmPua26UoFKUoFKUoFKUoFa/ULxS1cccqjEfqAT5rYrU6jrlsruZbj/AGt23uH+EBosKbrOpat7aPvsAxvW73i2pgBsAyRtL8FjkCR9VaPROqXr3uE6lDbW/wDhtDAttH4oUSSU3EANJMhvmK3uu6Lp9/c5S5LSS1tjp8gSQwZkDPAJMgkQZjFQ1305o5O0vbt/ltnWR3KFEtAcCZkwcSD5ha9NZrnX/G/f9V3baki5ZKvJ3FirbRAMK4XawAjuee0kDMjZ6V/UjTlzbdgSTCqh3MPBG0SIAG6dxgEz9JNYtJ0Tp9siLKs4bcGe8lw9sCNtxgCJ7SI5I+0SvUGtXrLrbtyjq1trQKiAC210dH2f+u4EqRwV2l6S3h9N/U+qEC70XeikbzuiNwUgIADubaQ0SORmTFRfWvUNnUW7bae/Zu2mIUoHEs7RtUSBDgA9rMv1fMVrW9DbfT27dlStpQdob6iZMsx/MWOd3mZqEHRHtQLa2RAgOe1wPEOlxCP15pBXjr/lE+remIbbXLe5UBGx+1ZM52rie4GdwUgqx7pFSnSuoLrJbYnuMu0vcOEeQQrWwZgH4JYiW458roTcL2tSqXHhX9wq5Lo5dW/0iCzrsKhyOHAJbmtuz6d0y3HvW0uK5HaquxlYVTK3CJKnu7uNyxJxVazb7VP1Fo7e1bmnP+nDow+kDlGEYIOP184qx9K66t/SlvacgJDpIwwZ9pWXmA6uMx27CeGjH1L0+hk+86oSAUO240yAArDmP9wJGzzzUl0fph0qEWk9olid0XLrxkKQEwDBJzgF28UW1ozVF6wPddUUG5ebLhDvMEGBOVEttXcTHNTvp3oD+w1i9d9q6sEBe4qpAw2QCCFXAII2IT8VZLSvbCe2UCsSGYptYt2w2O04DCfJZc/OPXPbW6LUAsUd5JYYtld8lMyN4af1800m+qv1H08111tG4SnJ9tZOOAxZoUfcg8VPdH6F7a7LcqkQFSCQfJa83bMySF3HMTgRuojJbYke5DdtpXMHiZYoCPOIP3Ocb6WZKMD7RECFY7TP5Su0AmBA5jNTUteWLSaNbe8FApBVdy8XC8AfiPLxJyMFYPIgnesILROw48CJj7A8kfAJMTHEACfcDSJUYG7cJYTOOdoMCfPcRIgtrm8e9Fdi30l4MKT8ARGDiJCwJOKjHZln0unJQJcQMgAWIwVGIKnH0wP2J+1RJDW9rsYYW0DclmKBvceEEmNwkjxI8g1vXktOEZ0QheOyQDkEQZIIMyCORnINaKapP9SIUwDx4mJiR9uYz8mq6rDJqNTc3BAJMBlaASpEgi4o5HI3QoIJypg1r3heuhQV2iJOwsDiIAZUMj9DmI4wcfTUHtyQzsrbQSN7AggSDknwAPGYyRGXql5ra+4oMAgut1PbkEgE+4WERMx54o7zPTBqrDLbG4HaoAMliYwAxLW1BjzJ8k+Kh+ka99DqrbNvWxeYBzMCJwZGMEgmDMCOCast0Ki/htcUkbxyY35AMziZx+sVV/UOsm0QwBf80QsnzODn/wAhNWHdfzRkuz22kAxE+K9VF+n3umxZLlCDbUyAykdowQxM/rNSlcvBJSlKIUpSgUpSgUpSgVp9S6cl9Sr7ogjtdl5/8SK3K83ASCBExiRI/cSP+6ETim9SNiQLYu2mKmAjqJAH1e2CWP6oNx5PANR1i692z71m9KSQSfbP5lBKkXCMcg8Gfg1tdR9I3UXZp7di5bJkpcuXEAOYa2ArFLg43q64AxOaqdvoHUdu/T276rdUFlZ7DQXA7kKum5owWcEwFkEqKr11zPU/7WpDce4La6iySxlRsyoO0qHU5EgmMnBBBMrGTVdG1yB2V7dx1Unbs27wDwhn69ucjaCVGZJFfsdB6hLqLd4kwW3ajTtyWK82sbTkAMSMfapjR9K6izKGNkKRDb7rvuA3jaU9kKSCQ0YBg+Jok+urQ1dJ1qbCObm8sJkY/THyBH/6Faw9Ur53HxI8f8VE3fR/UBdtWPbAW6C7XVANqyzbiUMeEhQP8v5iY9QejDYW37Wpvbx9bPccAr/tVDAAMDvBncBJp6a7x7jQHWPc1TOvfbCIhYkYMu5gY7YYY+TUppyruVAO8M20kEx4gFpBMSPMdw8MKgd9uxbJto63XLLvYhmLlhhtrRubcYABiTW90e/ddH33g/YcFybY25VQMxJGDBLKlw9sZq2jEppRCSySTui2IYtht0kwrk5kAx4+9bdrV/hdou7WIE7mZ8ECAQTcLdoWWAOZMmZonqrqrwHDkMMgq8FWBxtC5EeM/pkirJoBde1Ze8wLKgNxdqg+4CwJBVRDnunkHY3EzTHNqvvUtVeubbSt7aA59zJUACYkifOIOTyBEaHWTvHuWSfcVLltAxWW9xCkkk4/+t5MTBETArH1T1JqLG8TuBk+3c7u3IENO6CBJkmJGCDNSKdXW+qFUtsGEgPY37iVJgNu2gTgkgxj5BDFzEX0LXXrKlL5Ud25XV90TEhl+JnI/wAjxANWbpmtDAP+ZgDli22QJCluFkcCAYmKw39fZUG2EFp9pKydiB+EDbSbcMZGZwDjistzpSsGZZRgCSghXP6lRsJMQJt/aiTMT227N3ucnt5Aj4OWMjMmFk/7BHyftu+2ZZRH5ieQC20zI/LB/c1DjT3bKqxBKFuWkQGB2gfUB3bR3FDJ4zXn+4YYg7STn8ijkhmB2kciJ8xK8gnjE9N7+4kNc3qUfMOdoUwAZkYGJjJ3MePGOxchXkonPEjAnJ3Z4j5rXvapmB8pgyApn5E5UDj5zPFe9Pp2vOMbbYDByOWynYpA87WBjj7GKLmPOm7LNraACVkq0gRcZioYiSrZIBPMcggVhc+5m6movKDITebtsnxhJUx+gqXOnSYulGRmEGT9cDEyJAgqJzhR5oLC973FCw2CCrDZ4MkAjGT9ycwAa5kiys67VXSbjhb0HuMo8CAByQABA+fBqt6rp9x3UsQrOwQAsC7S20AKvgMfPyfmrvq7ezfvdWEkqBiBLHPdM5A/atX0D0VtTrH1EkW7EbCRIN3MAfIUdxHPevFdx6hpN4iuuq6Kx7dtEmdoABiMDAxWelK4fNKUpQKUpQKUpQKUpQKUpQK+IoAAAAAwAOAK+0oPgFfaV8JjJoPtU/1UyX4tPbtEEMGudrFQQTCbl+rAJIOJxJgif6r1NLSie7eDAVgDtjLTIhRIzP5hEkgHm3qW4b1wjTo41At79gModojJ5liCoaeduMybDXirs7PSM6L6afWaqLMWrdo/jGSwFzY4T2wc7hhisgAMsAEkV71un1FlPZt2rZFpibjb0U3G3bPcCHu24ZFGTziILXj+mvSn0ukZ9QvtPddrrB2EqDAAfAAO1VP2mDxVN6zb1D3TasXLN5L7MqIn1BfcZgzsRGwFjKzOBGcVdb1vNrT9KzoW96+jOCpXagLGIcuoxP51QN3TjDSG2zdrjW7dlFR0azhhnuWO0S+7B4IBEgmOasWq9DaV9Natf28OpA9xTtcZHuPvXJJAJE8naIHio+oNNvF0i4ri2IO62yqxtwNzOCS1zcuRtgMpEArTdWvJF5Vjrmta9eNlSCB9V0iSVk7iAPEkKF8mB5xcOmWraaQhYaJQr2sR7azsEkAMSRkkTE+ao/Rvw7y3NQD3OCk/Syot383DBmKkETGzxuUG59S6mqwtvMn61bBZicSDHI3RwKstJjcxTPULXHcqWgEw5MzAEyFJBIgeQPHHAvHQrwtWbPuOFFpNhkgTO3aCfJAVc+Y8Zrn965/8gy29lDKvG3aUIwf3bH6VdejvwVKR5AEwTJ/kkg+Dz84SsxsLKbtx1hQQVbO8EqVDH8pJBlYM8ifBFbFy6HdJg43boB4wBuGR5JgjgDyRUFp9Wm4l3S3s7RbuMikEY3ATIH6gGI44rPa1RDXWElAfqI7ZMntOBEk55Px5PLHxblrQo6KWUKwESNlwHbiZdSYkeIrF/pK4W5buBclG3DaoAlQo3+BgYzwPFaJ6va9xl/8AsIlhmPjP3wB54GK1j1FETZaKgp+UnAkyQf1zx9v0q46iktrV3fqZlD22IG0XEyZgAneG2T/kIAkmFGPGp1YRZIZZiSHsAZI4COMZ++OTyagNf1sfQgFxzhUUbpI8bBJP7Cpzo3oO/qofVzYtmD7Ske6R8EjCD/8AL9KuOpysbLR6R0u5rWWzpnZbSR7jkCFXMDDtuPwBHGTFdX6N05NPZS0ihQqx9yRySfJJkz969dO6ZasKFtIEUKFCjiASf3JJMk81uVzMvJycs3/YpSoK96mQO6pav3QmGuW0LJvInZKyZjJMQJAmSBUZxEz0naVG9Au33sq2oUK5iF8gbVB3RiS25oxAYAgEEVJUQpSlApSlArR6h1exYKi9dS2W4DMBPj9hOJNfOs6F71vbbutZbw4k8gjIDCefJ+/MEavTfTyW1uC6Rea4ux9yKqbPKLbUQFOSZknySAACxnykrestsdquhb4DAn+JrPXKupWr/R1LAA6T3ZW4TuuWlPCtODEbVLEj6cFsGxdJ9XK1pYyQm47RugmABDEEmTuJk8HPxcaTxz3X3C50rQ6b1EXEV2KLuJAWTIZSQw7oJMjiBWf+7BUlIaOMwD+jHB/bFRk2K0ur9Q9i3v2lySFVQVEsxhRLEcmPn5qF13qjvZEXYyDcxuMAsYxKBgRkT3L+uCKrfqf1WGtiWUs8fgAym2WH1/mckgDgTGJAIuNK8dpaHU+vqLjEgr2FnA2qjMD2qQJg9xOJxliYq0f026bssC8ysLl78Rt1vbCsZRVngASdox3VXfSf9PS91b2pcm1PuLYmYYwWW6flWxtzIXJ5FdStoFAAmB8kn/k1Zact6541RvqC8q2m+k3IJtqTndwCo8kEjMYnxVD6NfU9YS2gIUW7iyACTATumDtECCcGSBPINs9dX9tgArcZS0P7YJIlXFs4yD7myCuZiqP6F6lv6u/uKbbewwAcMDtFxQBB2wTKnII7QORNSDjj8ky6y9sEFSJBEEHyPvXNPWtu+t17Nq0fZdTyAttVALNLciTvASDhJ4NdOqD9VaYvbWJAEhmk9quCu6AZkEgz4AJn5Qz47eNkB/TbSb+nqji0x70MkMRsdwBtK8BSGH/nxmTp+qfQClWayhuIgkWGuFAPJNt07iQPDyPvUb6Z6wNB1K7ZuEi1fO0kifxV+hhHlxIMSSdmBwOrjIyORwf+jTp3ebUtsOCt0fTOxtpbaxqljdZO/cDIOQ7MDOIKx8yRNS+h6DeG5NPqNPcH0du5WQnw4CthhIkSPvzV/wDVno+3rxDRbZVOy8g/EBbwf9nkr5+QJmm6uxq+mEpaRXtl0X+5G7dMCWvkdwOZkhkUSoEQBda15PKMjtL6PQdTtrbX2rPxC3mHjyAu0ceDHFaes0XUTu9zSJdMfXaKKykjO1muluPiD+tWPpnqpNiBijwhJdGkkLtBOwyZJOACxMHzipnSdVQpbLMAzASIOCROR4qazm9on3EOW2fS2rK9tsW4WW91goQS8QEUn6QsiACVYjmalenf0ye5tbVX4mC1u0u3xwWafMTA+c1fdJ1O3cY7fOFMNLBSQTxG0HzPmeCJkJp5Slue/XSH6L6Y0+kj+3TZAIJJLFgc5ZpPOcGpgCtU9StxunGc8/OceD4rTt+obTLdIMFAWghsgG4ARjOUbAyIqMp8p9pesGp1a243ECTH6YJz+wNQPWvUYQKVgLuMncASBgfUI+ojnyPM1UH6hqepqVsqzFWKXIZFVTyN9yJC7SP9MEncfjFx3Ximfc+ob3qT1VcvfgaMk33ZraMODO4ElDI7SDJI/LOFmrv0Ppw09hLQJO0ZYmSzHLMT8sSSfuTUN6S9KDS/iuxbUti44ELAwERfCCAQfqMCT4q0US9o6r0UpSozKUpQKUpQKUpQebiBgQQCCIIIkfuKp/V/Qltu/Ts1m7u3EptVSckTbAC/VBJEMQTJNXKlHVbTXpyXqvR+o6YkvbXUI52n2ZYhd5Yhg8EF2aIAYQCCciPD9R110AJ090MkIDKorHA/1YVCASYUAnjcJg9cIrx7K5wMncf1EZ/XA/irrT8b7hxV/TXVA4ItIxuF/wAP3gWUDaCXJiVkcgkGTjuq4ek/Qz2riXtYbdxwp2qhYC00iCD+ZtpPd27YxO6Re1tAEkAAtEmMmOJNe6alua0xgKUr4RUZKt62JRFPu3FljwzKICsQoCFZ79n1SYn71Bf0zUXLl+++5itxrVo7WIVSqswkqNsypgQO0DmZ0vX/AF5A1yxe3MqGFYgiZWSpbaF3zsjM7YMZkzX9HtMV0JfayrduNcTdH0wEB/cJPxBETV+Hozx4v3XqsOs06XFK3FDr5BE+D4+Yms1KjzuPeqOnvdbc6yIdZlRGzd5ydxBUyPK4kGavX9POp3NRobVy8e4ysnltpKhp4bcADIAmtL156bW+oKF96kP7Nsf6gtiCD8ErKz5hByBUB0P1Spa029babXG4qeAqxKicrgA+AxHmDe4emd5Kevh1OvjKD4rW0WvS6JTcREyVYD9iRB/aa2qjzKVrv6c6dyr2y9i5B3PaMKWxP4TArBPMRwKrTenOoWQz2gupt3MlkYq7DgN7d19vEQQxweOI6yyyCDkGgFXW1ee8f3cd6GOoIwuNpbqWraO+0Qo3Ygk2yGudpeAAclf23m9R313KNPq3cktJ07STwu7cCQIAWQPy/INdTtoFAAEACAPsK+7RM+fn9Yn/AKH8U1Z59nZhx22dWw/D0WpltqLculQB4UAXYQSQARAzs54qU9O+juoB7ru+n0wfbEKbrgqWyO4KuGJnc2YxAiumC0I2wI+K900nnmeoUbQ/0+RhbbVX9RfaBuUt7YnE/wCn3H9C0VbendLs2FVbNtbagQFQQM5yByZ8nOT8mtylRna9rdyUpSjgpSlApSlApSlApSlApSlApStbqGsWzba48woJ8+AT+1Bs0qr/AN7d1zzpb627KL3HYX3s0bcpcXbtUTtme8bgMVFdVHU9OxbaNVbMR7bm20+AyMSBnEhjMieMncU31q8f3CywkSoBP2BnP/B/iq31rriObVtG23NxJMtCja4w1s97TwgOdpmIqj29T1E3D/8ABvs/bCPJUYkt3/h7i5diQZ7okwI3dB6S12pZxqb4tzIBgu6GRuWQAu1liVZmGVK8VcaRx1j3aWrfvnW67SWD7jKLjPcF1rZB2bjDG0NsMVA+nzGfHW7KbVA4+w4H2H2qmejvRFvSvce4TeuwUO8ArtJDAop8NAmZypHiTdVECKS55bRM5HUPtKUqMiubetvRVz3G1WiA3lpbTji4SO9lnCtgYwDBzJrpNKOqXms7DiHpP1VqLd6xYQZZ9jhxtZQCNywxAGxNx24gk8Sa7DoepJcxMHcVg4llneBBIwQwOT9NQvqH0nbu3RqbSD+7H0XCxVBiDvC8giVmC3f8DFI1/V9VpnddQj2S4AMBGtlyTFxXI2lj43EHsGMGb23mI5Z9epdfpVG9G+rReb24IhCzyGLKylFIZhJMyI3ZIVu5oq3afqCOX2mVT6nkRI5H7QZPGI8GIwtWazktulKUclKUoFKUoFKUoFKUoFKUoFKUoFKUoFKUoFKUoPiiOK+0pQKUpQKUpQKUpQKUpQKw6vSJdUpcRXVhDKwBBHwQcEVmpQUO/wCglsG/c0d06csudx3W9ozBBG4RJg7jtAGDkVCXk6jZsbW00rtk3LZ9x0DCWAQgMCf8MjwYBkdWInmvtXWscs/PtQtJ67uO5QabVEkYiw2GlpHdtA8DJ/erJ03rQLLaupes3CJX3ggNyI3bWRiu7I7cHOBHEutsARGJJj7kyf8Amon1T0dtVYKIypcUhkZl3LOQQwnKspZftM8io5mazPWJilavTfd9tff9sXI7hbLFf2LAE/qRW1RwUpSgUpSgUpSgUpSg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5143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49870" y="6049175"/>
            <a:ext cx="129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Insecte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4500594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1600000">
            <a:off x="571472" y="207167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Formé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chitine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secretée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par un épiderme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sous-jacent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Constitué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de segments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différenciés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trois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parties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tête</a:t>
            </a:r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 thorax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L’abdomen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2400" dirty="0">
                <a:latin typeface="Arial" pitchFamily="34" charset="0"/>
                <a:cs typeface="Arial" pitchFamily="34" charset="0"/>
              </a:rPr>
              <a:t>Chaque segment est lui-même formé de plaques chitineuses 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épaisses </a:t>
            </a:r>
            <a:r>
              <a:rPr lang="fr-BE" sz="2400" dirty="0">
                <a:latin typeface="Arial" pitchFamily="34" charset="0"/>
                <a:cs typeface="Arial" pitchFamily="34" charset="0"/>
              </a:rPr>
              <a:t>appelées </a:t>
            </a:r>
            <a:r>
              <a:rPr lang="fr-BE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sclérites</a:t>
            </a:r>
            <a:r>
              <a:rPr lang="fr-BE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BE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BE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Tergites (partie dorsale)</a:t>
            </a:r>
          </a:p>
          <a:p>
            <a:pPr>
              <a:buFont typeface="Wingdings" pitchFamily="2" charset="2"/>
              <a:buChar char="§"/>
            </a:pPr>
            <a:r>
              <a:rPr lang="fr-BE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Pleurites (partie ventrale)</a:t>
            </a:r>
          </a:p>
          <a:p>
            <a:r>
              <a:rPr lang="fr-BE" sz="2400" dirty="0" smtClean="0">
                <a:latin typeface="Arial" pitchFamily="34" charset="0"/>
                <a:cs typeface="Arial" pitchFamily="34" charset="0"/>
              </a:rPr>
              <a:t>Le tout est relié par des articulations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1142984"/>
            <a:ext cx="2143140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Exosquelette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5206" y="0"/>
            <a:ext cx="1928794" cy="357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Entomologie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285860"/>
            <a:ext cx="2143140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Tète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85728"/>
            <a:ext cx="450059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1964353"/>
            <a:ext cx="8072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Six segments fusionnés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paire d’antennes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yeux.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BE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 pièces buccales</a:t>
            </a:r>
            <a:endParaRPr kumimoji="0" lang="fr-BE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BE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pièces buccales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très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variables,en</a:t>
            </a:r>
            <a:r>
              <a:rPr kumimoji="0" lang="fr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fonction de la 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nutrition de l’insecte :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broyeur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lécheur,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piqueur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suceur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,.etc.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285860"/>
            <a:ext cx="2143140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Tète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85728"/>
            <a:ext cx="450059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Morphologie externe des insectes</a:t>
            </a:r>
            <a:endParaRPr lang="fr-F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1964353"/>
            <a:ext cx="8072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Six segments fusionnés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paire d’antennes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BE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yeux.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BE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 pièces buccales</a:t>
            </a:r>
            <a:endParaRPr kumimoji="0" lang="fr-BE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BE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pièces buccales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très </a:t>
            </a:r>
            <a:r>
              <a:rPr kumimoji="0" lang="fr-B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variables,en</a:t>
            </a:r>
            <a:r>
              <a:rPr kumimoji="0" lang="fr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fonction de la 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nutrition de l’insecte :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broyeur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lécheur,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piqueur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suceur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,.etc.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70044" y="6539345"/>
            <a:ext cx="336194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Entomologie, Pr A TITI, A3 DV,2022-2023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5" y="1291590"/>
            <a:ext cx="8412427" cy="47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0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882</Words>
  <Application>Microsoft Office PowerPoint</Application>
  <PresentationFormat>Affichage à l'écran (4:3)</PresentationFormat>
  <Paragraphs>291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ms</cp:lastModifiedBy>
  <cp:revision>92</cp:revision>
  <dcterms:created xsi:type="dcterms:W3CDTF">2013-12-14T09:45:41Z</dcterms:created>
  <dcterms:modified xsi:type="dcterms:W3CDTF">2022-11-14T20:43:59Z</dcterms:modified>
</cp:coreProperties>
</file>