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58" r:id="rId2"/>
    <p:sldId id="259" r:id="rId3"/>
    <p:sldId id="260" r:id="rId4"/>
    <p:sldId id="261" r:id="rId5"/>
    <p:sldId id="268" r:id="rId6"/>
    <p:sldId id="263" r:id="rId7"/>
    <p:sldId id="280" r:id="rId8"/>
    <p:sldId id="266" r:id="rId9"/>
    <p:sldId id="281" r:id="rId10"/>
    <p:sldId id="262" r:id="rId11"/>
    <p:sldId id="286" r:id="rId12"/>
    <p:sldId id="296" r:id="rId13"/>
    <p:sldId id="291" r:id="rId14"/>
    <p:sldId id="282" r:id="rId15"/>
    <p:sldId id="269" r:id="rId16"/>
    <p:sldId id="297" r:id="rId17"/>
    <p:sldId id="276" r:id="rId18"/>
    <p:sldId id="295" r:id="rId19"/>
    <p:sldId id="294" r:id="rId20"/>
    <p:sldId id="293" r:id="rId21"/>
    <p:sldId id="299" r:id="rId22"/>
    <p:sldId id="308" r:id="rId23"/>
    <p:sldId id="300" r:id="rId24"/>
    <p:sldId id="273" r:id="rId25"/>
    <p:sldId id="271" r:id="rId26"/>
    <p:sldId id="274" r:id="rId27"/>
    <p:sldId id="275" r:id="rId28"/>
    <p:sldId id="272" r:id="rId29"/>
    <p:sldId id="277" r:id="rId30"/>
    <p:sldId id="305" r:id="rId31"/>
    <p:sldId id="279" r:id="rId32"/>
    <p:sldId id="285" r:id="rId33"/>
    <p:sldId id="287" r:id="rId34"/>
    <p:sldId id="288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>
        <p:scale>
          <a:sx n="50" d="100"/>
          <a:sy n="50" d="100"/>
        </p:scale>
        <p:origin x="-2082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789DE-7E05-45BD-9B9D-C7A61463454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FFA69-A064-46AC-8971-6CD2920D30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64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FA69-A064-46AC-8971-6CD2920D30DE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FA69-A064-46AC-8971-6CD2920D30DE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0B8EABB-29BA-41C8-AE82-F37C9A6763F3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E01EB72-33D3-4993-9AA9-9926FF4D8B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1.e-monsite.com/2009/05/15/01/34588741demodecie2-jpg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dz/imgres?imgurl=http://www.greyhoundsinnood.be/images/MedischZiektesDemodex01.jpg&amp;imgrefurl=http://knightwoodoak-staffies.over-blog.com/pages/Infos_sur_la_Demodecie_Canine-1378575.html&amp;docid=q00Q5lqY9j8WDM&amp;tbnid=k7ybwY-dFhmQ-M:&amp;w=478&amp;h=435&amp;ei=0PuiUoWsBsjb0QXW8YD4CA&amp;ved=0CAIQxiAwAA&amp;iact=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dz/imgres?imgurl=http://i77.servimg.com/u/f77/16/79/16/05/13011010.jpg&amp;imgrefurl=http://www.forum-chien.com/t40924p24-demodecie-canine&amp;docid=4Tv9PqqDNHCD9M&amp;tbnid=qNNOevokfd5gUM:&amp;w=800&amp;h=531&amp;ei=Ef6iUqqKK-jE0QXwwICwCQ&amp;ved=0CAIQxiAwAA&amp;iact=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43042" y="285728"/>
            <a:ext cx="58368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200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sz="3200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85720" y="1643050"/>
            <a:ext cx="8572561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Dermatose parasitaire   (</a:t>
            </a: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Demodex </a:t>
            </a:r>
            <a:r>
              <a:rPr kumimoji="0" lang="fr-FR" sz="2400" b="1" i="1" u="sng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canis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Vit dans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ollicules pilo-sébacés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Touche surtout les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jeunes chiens</a:t>
            </a: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b="1" dirty="0"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aractère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infectieux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fr-FR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Présente une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contagion</a:t>
            </a:r>
            <a:r>
              <a:rPr kumimoji="0" lang="fr-FR" sz="2400" b="1" i="0" u="sng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faible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Présente  des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dépilations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non prurigineuses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fr-FR" sz="24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Formes de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complications bactériennes,</a:t>
            </a:r>
            <a:r>
              <a:rPr kumimoji="0" lang="fr-FR" sz="2400" b="1" i="0" u="sng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possibles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282" y="928670"/>
            <a:ext cx="2571768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Définition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6" name="Picture 2" descr="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2130" y="2225232"/>
            <a:ext cx="2495534" cy="1871650"/>
          </a:xfrm>
          <a:prstGeom prst="rect">
            <a:avLst/>
          </a:prstGeom>
          <a:noFill/>
        </p:spPr>
      </p:pic>
      <p:sp>
        <p:nvSpPr>
          <p:cNvPr id="7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477203" y="2132856"/>
            <a:ext cx="778674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Localisations préférentielles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Tète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(Pourtour des yeux : lunettes démodéciques)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Dessous de l’encolure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i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ace antérieure des membres antérieurs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peut débuter en un point quelconque.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504" y="332656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34" y="1071546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158" y="357166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1214422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44034" name="Picture 2" descr="démodécie">
            <a:hlinkClick r:id="rId2" tooltip="démodéci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341" y="2461905"/>
            <a:ext cx="4286280" cy="34890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357158" y="2000240"/>
            <a:ext cx="4339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Localisations préférentielles</a:t>
            </a:r>
            <a:endParaRPr lang="fr-FR" sz="2400" dirty="0"/>
          </a:p>
        </p:txBody>
      </p:sp>
      <p:pic>
        <p:nvPicPr>
          <p:cNvPr id="9" name="Picture 6" descr="http://www.pharmapuce.com/Files/77728/Img/07/DEMODECIE-LESI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1340768"/>
            <a:ext cx="3000396" cy="418476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603348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200" dirty="0"/>
              <a:t>https://www.vetofficine.com/fiches/fiche-pharmacie-demodecie-canine-des-traitements-plus-simples-chien</a:t>
            </a:r>
          </a:p>
        </p:txBody>
      </p:sp>
      <p:sp>
        <p:nvSpPr>
          <p:cNvPr id="2" name="Rectangle 1"/>
          <p:cNvSpPr/>
          <p:nvPr/>
        </p:nvSpPr>
        <p:spPr>
          <a:xfrm>
            <a:off x="5076056" y="5833427"/>
            <a:ext cx="39840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/>
              <a:t>https://www.espritcanin.com/blog/sante/la-demodecie-maladie-parasitaire.html</a:t>
            </a:r>
          </a:p>
        </p:txBody>
      </p:sp>
      <p:sp>
        <p:nvSpPr>
          <p:cNvPr id="11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467544" y="1916832"/>
            <a:ext cx="778674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Localisations préférentielles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Tète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(Pourtour des yeux : lunettes démodéciques)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Dessous de l’encolure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i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ace antérieure des membres antérieurs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peut débuter en un point quelconque.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654" y="172770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4302" y="887819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158" y="214290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34" y="1071546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2050" name="Picture 2" descr="https://encrypted-tbn3.gstatic.com/images?q=tbn:ANd9GcQdmI53oEYsHV6lTKEaWNl4FvPDsxCgweud2NW7FTC_btWm7EDK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1" y="2319029"/>
            <a:ext cx="4357719" cy="396830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28596" y="1857364"/>
            <a:ext cx="4339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Localisations préférentielles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0" y="63963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C ' est l ' une des affections cutanées les plus graves .</a:t>
            </a:r>
            <a:endParaRPr lang="fr-FR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47344" y="4437112"/>
            <a:ext cx="45720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fr-FR" sz="1400" b="1" dirty="0"/>
              <a:t>https://www.espritcanin.com/blog/sante/la-demodecie-maladie-parasitaire.html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348" y="1357298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2143116"/>
            <a:ext cx="800105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Signes cliniques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Erythème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Dépilations 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b="1" i="1" dirty="0" err="1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quamosis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400" b="1" i="1" dirty="0" smtClean="0">
              <a:solidFill>
                <a:srgbClr val="FFFF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Absence de prurit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Progressivement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séborrhée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– odeur – hyperpigmentation 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</a:t>
            </a:r>
            <a:r>
              <a:rPr lang="fr-FR" sz="2400" dirty="0" smtClean="0"/>
              <a:t> </a:t>
            </a:r>
            <a:r>
              <a:rPr lang="fr-FR" sz="2400" b="1" dirty="0" err="1" smtClean="0">
                <a:solidFill>
                  <a:srgbClr val="FFFF00"/>
                </a:solidFill>
              </a:rPr>
              <a:t>l</a:t>
            </a:r>
            <a:r>
              <a:rPr lang="fr-FR" sz="2400" b="1" i="1" dirty="0" err="1" smtClean="0">
                <a:solidFill>
                  <a:srgbClr val="FFFF00"/>
                </a:solidFill>
              </a:rPr>
              <a:t>ichénification</a:t>
            </a:r>
            <a:r>
              <a:rPr lang="fr-FR" sz="2400" b="1" i="1" dirty="0" smtClean="0">
                <a:solidFill>
                  <a:srgbClr val="FFFF00"/>
                </a:solidFill>
              </a:rPr>
              <a:t> </a:t>
            </a:r>
            <a:r>
              <a:rPr lang="fr-FR" sz="2400" b="1" dirty="0" smtClean="0"/>
              <a:t>de la peau</a:t>
            </a:r>
            <a:endParaRPr kumimoji="0" lang="fr-FR" sz="2400" b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500042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1309" y="1119158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034" y="2060848"/>
            <a:ext cx="800105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Evolution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 :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Elle peut être</a:t>
            </a:r>
            <a:r>
              <a:rPr kumimoji="0" lang="fr-FR" sz="24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Sous forme nummulaire ou diffuse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affection peut rester localisée et régresser spontanément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peut aussi: </a:t>
            </a:r>
            <a:r>
              <a:rPr lang="fr-FR" sz="2400" b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 généraliser,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surtout se compliquer, d’infections bactériennes :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pyodémodécie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233282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720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Démodécie sèche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2992388"/>
            <a:ext cx="4000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C ' est l ' une des affections cutanées les plus graves .</a:t>
            </a:r>
            <a:endParaRPr lang="fr-FR" sz="20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8" name="Picture 4" descr="http://les.amis.de.lancelot.jed.st/maladies/demodex_chi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5388" y="1071546"/>
            <a:ext cx="4113259" cy="487773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86248" y="5933446"/>
            <a:ext cx="45720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fr-FR" sz="1400" b="1" dirty="0"/>
              <a:t>http://les.amis.de.lancelot.jed.st/maladies/demodecie.htm</a:t>
            </a:r>
          </a:p>
        </p:txBody>
      </p:sp>
      <p:sp>
        <p:nvSpPr>
          <p:cNvPr id="10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500034" y="2214554"/>
            <a:ext cx="82868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Aggravation et extension des symptômes précédents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sng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Prurit constant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Peau épaissie, plissée, congestionnée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(tête, encolure, partie inférieure des membres)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Folliculite suppurée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nombreuses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pustules blanchâtres et superficielles ou violacées et profondes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00039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Pyodémodécie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500034" y="2214554"/>
            <a:ext cx="82868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Aggravation et extension des symptômes précédents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sng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00039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Pyodémodécie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7" name="Picture 4" descr="Demodecie-Canine 00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898" y="3071810"/>
            <a:ext cx="3934454" cy="3038484"/>
          </a:xfrm>
          <a:prstGeom prst="rect">
            <a:avLst/>
          </a:prstGeom>
          <a:noFill/>
        </p:spPr>
      </p:pic>
      <p:pic>
        <p:nvPicPr>
          <p:cNvPr id="8" name="Picture 6" descr="Demodecie-Canine 00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9" y="3071810"/>
            <a:ext cx="4580627" cy="3038484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3143240" y="6286520"/>
            <a:ext cx="3058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Folliculite suppurée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1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14282" y="1928802"/>
            <a:ext cx="850109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Dégradation possible de l’état général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l’animal perd l’appétit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Maigrit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Devient triste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Récidives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après traitements uniquement antibactériens.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Possibilités de complications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tel que les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néphrites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avec albuminurie, l’animal a le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dos </a:t>
            </a:r>
            <a:r>
              <a:rPr kumimoji="0" lang="fr-FR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voussé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il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maigr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 et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meurt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dans un état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cachectique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00039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Pyodémodécie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611" y="38872"/>
            <a:ext cx="345598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2714620"/>
            <a:ext cx="4786346" cy="500066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Répartition géographique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3714752"/>
            <a:ext cx="95205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-Elle est </a:t>
            </a:r>
            <a:r>
              <a:rPr kumimoji="0" lang="fr-FR" sz="2400" b="1" i="1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cosmopolite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mais plus </a:t>
            </a:r>
            <a:r>
              <a:rPr kumimoji="0" lang="fr-FR" sz="2400" b="1" i="1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fréquente dans les pays chauds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.-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000108"/>
            <a:ext cx="2714644" cy="500066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Importance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785926"/>
            <a:ext cx="91440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-C’est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une maladie qui </a:t>
            </a:r>
            <a:r>
              <a:rPr lang="fr-FR" sz="2400" b="1" i="1" u="sng" dirty="0">
                <a:latin typeface="Arial" pitchFamily="34" charset="0"/>
                <a:cs typeface="Arial" pitchFamily="34" charset="0"/>
              </a:rPr>
              <a:t>peut être très grave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chez les jeunes chiens. </a:t>
            </a: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5429264"/>
            <a:ext cx="82197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-Demodex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canis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est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spécifique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Il n’affecte que les chiens.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4714884"/>
            <a:ext cx="3571900" cy="500066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Espèces affectées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14282" y="1928802"/>
            <a:ext cx="85010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Dégradation possible de l’état général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00039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Pyodémodécie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0178" name="Picture 2" descr="https://encrypted-tbn2.gstatic.com/images?q=tbn:ANd9GcSCIO9k15De5nzKGI2A08VjAhYf0kXYaNhmIx5QqGDtPwB2I0QBJ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428868"/>
            <a:ext cx="6000792" cy="397878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14282" y="1928802"/>
            <a:ext cx="85010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Dégradation possible de l’état général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00039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Pyodémodécie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0186" name="Picture 10" descr="http://theses.vet-alfort.fr/Th_multimedia/dermato/Images/001-014-c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506759"/>
            <a:ext cx="6500858" cy="435124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000108"/>
            <a:ext cx="8496944" cy="5262979"/>
          </a:xfrm>
          <a:prstGeom prst="rect">
            <a:avLst/>
          </a:prstGeom>
          <a:solidFill>
            <a:srgbClr val="FFCC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Existe aussi,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une autre forme de Démodécie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Pododermatite 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mod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cique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ou 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Podod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mod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cie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localisation exclusive aux extr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mit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 des pattes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).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Peut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affecter plusieurs pieds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Possibilité de complication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tr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è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 rapidement par des infections bact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riennes,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d’où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douleurs et </a:t>
            </a:r>
            <a:r>
              <a:rPr kumimoji="0" lang="fr-FR" sz="24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boiteries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Elle peut passer à la chronicité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et souvent tenace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Les pieds sont tum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fi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é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 , tr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è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 douloureux , avec des furoncles , des ulc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è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res et des fistules .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329323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8596" y="285728"/>
            <a:ext cx="535785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clinique et lésionnelle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142984"/>
            <a:ext cx="300039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Pyodémodécie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0184" name="Picture 8" descr="http://theses.vet-alfort.fr/Th_multimedia/dermato/Images/002-014-c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214686"/>
            <a:ext cx="3857652" cy="3313047"/>
          </a:xfrm>
          <a:prstGeom prst="rect">
            <a:avLst/>
          </a:prstGeom>
          <a:noFill/>
        </p:spPr>
      </p:pic>
      <p:pic>
        <p:nvPicPr>
          <p:cNvPr id="50188" name="Picture 12" descr="http://theses.vet-alfort.fr/Th_multimedia/dermato/Images/003-014-c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143248"/>
            <a:ext cx="3786182" cy="332639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500042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Pathogénie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500034" y="2143116"/>
            <a:ext cx="2643206" cy="150019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Action mécanique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214678" y="3214686"/>
            <a:ext cx="2643206" cy="150019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Action  favorisante des infections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6500794" y="4357694"/>
            <a:ext cx="2643206" cy="150019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Action antigénique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428596" y="1500174"/>
            <a:ext cx="2643206" cy="150019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Action mécanique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3143248"/>
            <a:ext cx="8429684" cy="32861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est 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due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</a:t>
            </a:r>
          </a:p>
          <a:p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fr-FR" sz="2800" b="1" dirty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présence des Demodex dans les follicules</a:t>
            </a:r>
          </a:p>
          <a:p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-L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eurs mouvements</a:t>
            </a:r>
          </a:p>
          <a:p>
            <a:r>
              <a:rPr lang="fr-FR" sz="2800" b="1" dirty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eur pullulation (200 Demodex par follicule).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500042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Pathogénie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642910" y="1428736"/>
            <a:ext cx="2643206" cy="150019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Action  favorisante des infections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3357562"/>
            <a:ext cx="8215370" cy="31432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Développement des bactéries lors de rupture des follicules, surtout les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staphylocoques</a:t>
            </a:r>
            <a:endParaRPr lang="fr-FR" sz="2800" b="1" u="sng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472" y="500042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Pathogénie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58" y="1428736"/>
            <a:ext cx="2643206" cy="150019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Action antigénique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3286124"/>
            <a:ext cx="8643998" cy="30718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Libération d’histamine, due à l’action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antigénique exercée par:</a:t>
            </a:r>
          </a:p>
          <a:p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les produits de métabolisme des Demodex</a:t>
            </a:r>
          </a:p>
          <a:p>
            <a:pPr>
              <a:buFont typeface="Wingdings" pitchFamily="2" charset="2"/>
              <a:buChar char="§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les produits de dégradation des cellules épithéliales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500042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Pathogénie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571480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Diagnostic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357158" y="2571744"/>
            <a:ext cx="792958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Basé sur 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 données épidémiologiques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(l’âge de l’animal, la race…)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i="1" dirty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signes cliniques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(dermatose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dépilante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,non contagieuse, non prurigineuse, avec érythème et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squamosis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à des endroits bien caractéristiques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034" y="1428736"/>
            <a:ext cx="335758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Examen clinique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928662" y="1559789"/>
          <a:ext cx="7572429" cy="5298211"/>
        </p:xfrm>
        <a:graphic>
          <a:graphicData uri="http://schemas.openxmlformats.org/drawingml/2006/table">
            <a:tbl>
              <a:tblPr/>
              <a:tblGrid>
                <a:gridCol w="2036012"/>
                <a:gridCol w="2325020"/>
                <a:gridCol w="1296492"/>
                <a:gridCol w="1914905"/>
              </a:tblGrid>
              <a:tr h="48393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Dermatoses non prurigineuses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Dermatoses prurigineuses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89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Teigne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-Dépilation bien circonscrites à bord élevé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-Contagieuse, entre chat et chien et entre chiens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-Passe à l’homme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Gale </a:t>
                      </a: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sarcoptique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Le prurit est constant dans ces dermatoses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42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Alopécie neuroendocrinienne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Lésions symétriques en régions postérieures du corps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Phtirioses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02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Leishmaniose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-Dépilation moins importante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-Squames amiantées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-Troubles généraux plus graves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-Chiens plus âgés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Pulicoses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8593"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Eczéma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85720" y="214290"/>
            <a:ext cx="3571900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Diagnostic Différentiel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4744" y="857232"/>
            <a:ext cx="2643206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Démodécie sèche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>
                <a:solidFill>
                  <a:schemeClr val="bg1"/>
                </a:solidFill>
              </a:rPr>
              <a:t>Pr   </a:t>
            </a:r>
            <a:r>
              <a:rPr lang="fr-FR" sz="1400" b="1" dirty="0" smtClean="0">
                <a:solidFill>
                  <a:schemeClr val="bg1"/>
                </a:solidFill>
              </a:rPr>
              <a:t>TITI A., </a:t>
            </a:r>
            <a:r>
              <a:rPr lang="fr-FR" sz="1400" b="1" dirty="0" smtClean="0">
                <a:solidFill>
                  <a:schemeClr val="bg1"/>
                </a:solidFill>
              </a:rPr>
              <a:t>la démodécie canine, </a:t>
            </a:r>
            <a:r>
              <a:rPr lang="fr-FR" sz="1400" b="1" dirty="0" smtClean="0">
                <a:solidFill>
                  <a:schemeClr val="bg1"/>
                </a:solidFill>
              </a:rPr>
              <a:t>3</a:t>
            </a:r>
            <a:r>
              <a:rPr lang="fr-FR" sz="1400" b="1" baseline="30000" dirty="0" smtClean="0">
                <a:solidFill>
                  <a:schemeClr val="bg1"/>
                </a:solidFill>
              </a:rPr>
              <a:t>ème</a:t>
            </a:r>
            <a:r>
              <a:rPr lang="fr-FR" sz="1400" b="1" dirty="0" smtClean="0">
                <a:solidFill>
                  <a:schemeClr val="bg1"/>
                </a:solidFill>
              </a:rPr>
              <a:t> D.V, </a:t>
            </a:r>
            <a:r>
              <a:rPr lang="fr-FR" sz="1400" b="1" dirty="0" smtClean="0">
                <a:solidFill>
                  <a:schemeClr val="bg1"/>
                </a:solidFill>
              </a:rPr>
              <a:t>2022/2023</a:t>
            </a:r>
            <a:endParaRPr lang="fr-FR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85728"/>
            <a:ext cx="4071966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du parasite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642910" y="1071546"/>
            <a:ext cx="3357586" cy="500066"/>
          </a:xfrm>
          <a:prstGeom prst="roundRect">
            <a:avLst/>
          </a:prstGeom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ial" pitchFamily="34" charset="0"/>
                <a:cs typeface="Arial" pitchFamily="34" charset="0"/>
              </a:rPr>
              <a:t>Systématique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1857364"/>
            <a:ext cx="1014419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Embranchement :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arthropodes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Sous embranchement :</a:t>
            </a:r>
            <a:r>
              <a:rPr lang="fr-FR" sz="2400" b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chélicérates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Classe :</a:t>
            </a:r>
            <a:r>
              <a:rPr lang="fr-FR" sz="2400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Arachnides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Ordre: </a:t>
            </a:r>
            <a:r>
              <a:rPr lang="fr-FR" sz="2400" b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Acariens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Sous-ordre :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trombidiformes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prostigmates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Famille :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démodécidés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ou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démodicidés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4282" y="214290"/>
            <a:ext cx="2857520" cy="500066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Diagnostic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7575" y="721825"/>
            <a:ext cx="3357586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Diagnostic. Différentiel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0375" y="2214564"/>
            <a:ext cx="6789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différencier de la </a:t>
            </a:r>
            <a:r>
              <a:rPr lang="fr-F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staphylococcie simple</a:t>
            </a:r>
            <a:endParaRPr lang="fr-F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30220" y="2924944"/>
            <a:ext cx="8032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(abcès avec pustules saillantes et pus blanc jaunâtre)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07975" y="3474315"/>
            <a:ext cx="74765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différencier de la </a:t>
            </a:r>
            <a:r>
              <a:rPr lang="fr-F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teigne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à caractère suppurée </a:t>
            </a:r>
          </a:p>
          <a:p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(présence de </a:t>
            </a:r>
            <a:r>
              <a:rPr lang="fr-F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kerions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39233" y="1357308"/>
            <a:ext cx="3357586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Démodécie suppurée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AutoShape 2" descr="Dermatophyties - Teigne - Mycoses des chiens, chats, cobayes - Mycos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AutoShape 4" descr="Dermatophyties - Teigne - Mycoses des chiens, chats, cobayes - Mycos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6" descr="Dermatophyties - Teigne - Mycoses des chiens, chats, cobayes - Mycos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8" descr="Dermatophyties - Teigne - Mycoses des chiens, chats, cobayes - Mycos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4" name="Picture 10" descr="La teigne du chien : diagnostic et traitement présentés par Okivé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005064"/>
            <a:ext cx="3005243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4597876" y="6329864"/>
            <a:ext cx="4572000" cy="27699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fr-FR" sz="1200" dirty="0"/>
              <a:t>https://www.okivet.com/conseils/teigne-mycose-chien/</a:t>
            </a:r>
          </a:p>
        </p:txBody>
      </p:sp>
      <p:sp>
        <p:nvSpPr>
          <p:cNvPr id="15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4290"/>
            <a:ext cx="3000396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Diagnostic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428596" y="2071678"/>
            <a:ext cx="807249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Mise en évidence des Demodex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par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raclage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lésions érythémateuses et squameuses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Observation microscopique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du produit de raclage dans 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goutte de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lactophenol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d’Amman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 : -</a:t>
            </a:r>
            <a:r>
              <a:rPr kumimoji="0" lang="fr-FR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On peut remplacer le </a:t>
            </a:r>
            <a:r>
              <a:rPr kumimoji="0" lang="fr-FR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lactophenol</a:t>
            </a:r>
            <a:r>
              <a:rPr kumimoji="0" lang="fr-FR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par huile de vaseline ; ce produit n’éclaircit pas la préparation mais garde les Demodex vivants pendant longtemps, et permet de mieux les détecter</a:t>
            </a:r>
            <a:endParaRPr kumimoji="0" lang="fr-FR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-Les Demodex peuvent êtres recherchés dans du pus et dans des biopsies cutanées </a:t>
            </a:r>
            <a:endParaRPr kumimoji="0" lang="fr-FR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034" y="1142984"/>
            <a:ext cx="3714776" cy="7143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D. De laboratoire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4290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Pronostic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85720" y="1428736"/>
            <a:ext cx="2643206" cy="1500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Forme sèche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rganigramme : Terminateur 6"/>
          <p:cNvSpPr/>
          <p:nvPr/>
        </p:nvSpPr>
        <p:spPr>
          <a:xfrm>
            <a:off x="2428860" y="1571612"/>
            <a:ext cx="1643074" cy="500066"/>
          </a:xfrm>
          <a:prstGeom prst="flowChartTermina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Favorable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785918" y="3571876"/>
            <a:ext cx="2643206" cy="1500198"/>
          </a:xfrm>
          <a:prstGeom prst="ellipse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Forme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alopécique diffuse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rganigramme : Terminateur 8"/>
          <p:cNvSpPr/>
          <p:nvPr/>
        </p:nvSpPr>
        <p:spPr>
          <a:xfrm>
            <a:off x="3929058" y="3429000"/>
            <a:ext cx="1714512" cy="571504"/>
          </a:xfrm>
          <a:prstGeom prst="flowChartTerminator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Réservé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500562" y="4857760"/>
            <a:ext cx="2643206" cy="1500198"/>
          </a:xfrm>
          <a:prstGeom prst="ellipse">
            <a:avLst/>
          </a:prstGeom>
          <a:solidFill>
            <a:schemeClr val="tx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Forme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suppurée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rganigramme : Terminateur 10"/>
          <p:cNvSpPr/>
          <p:nvPr/>
        </p:nvSpPr>
        <p:spPr>
          <a:xfrm>
            <a:off x="6500826" y="4714884"/>
            <a:ext cx="1714512" cy="571504"/>
          </a:xfrm>
          <a:prstGeom prst="flowChartTerminator">
            <a:avLst/>
          </a:prstGeom>
          <a:solidFill>
            <a:schemeClr val="tx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Grave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3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4290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Pronostic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85720" y="1428736"/>
            <a:ext cx="2643206" cy="1500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Forme sèche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rganigramme : Terminateur 6"/>
          <p:cNvSpPr/>
          <p:nvPr/>
        </p:nvSpPr>
        <p:spPr>
          <a:xfrm>
            <a:off x="2428860" y="1571612"/>
            <a:ext cx="1643074" cy="500066"/>
          </a:xfrm>
          <a:prstGeom prst="flowChartTermina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Favorable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71670" y="35004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Dans 90 % des cas , ces lésions régressent spontanément en quelques semaines , mais si elles sont très nombreuses , il peut y avoir évolution vers une démodécie généralise caractérisée par la présence de lésions sur tout le corps . C ' est l ' une des affections </a:t>
            </a:r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42910" y="3357562"/>
            <a:ext cx="7929618" cy="3214710"/>
          </a:xfrm>
          <a:prstGeom prst="round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928662" y="4214818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-Dans 90 % des cas , ces lésions régressent spontanément en quelques semaines , mais si elles sont très nombreuses , il peut y avoir évolution vers une démodécie généralise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4290"/>
            <a:ext cx="2857520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Pronostic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57158" y="1357298"/>
            <a:ext cx="2643206" cy="1500198"/>
          </a:xfrm>
          <a:prstGeom prst="ellipse">
            <a:avLst/>
          </a:prstGeom>
          <a:solidFill>
            <a:schemeClr val="tx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Forme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suppurée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rganigramme : Terminateur 10"/>
          <p:cNvSpPr/>
          <p:nvPr/>
        </p:nvSpPr>
        <p:spPr>
          <a:xfrm>
            <a:off x="2714612" y="1500174"/>
            <a:ext cx="1714512" cy="571504"/>
          </a:xfrm>
          <a:prstGeom prst="flowChartTerminator">
            <a:avLst/>
          </a:prstGeom>
          <a:solidFill>
            <a:schemeClr val="tx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Grave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71472" y="3214686"/>
            <a:ext cx="7715304" cy="3286148"/>
          </a:xfrm>
          <a:prstGeom prst="roundRect">
            <a:avLst/>
          </a:prstGeom>
          <a:solidFill>
            <a:schemeClr val="tx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-Si elle n ' est pas diagnostiquée et traitée à temps , elle entraine la mort par septicémie ou atteinte rénale</a:t>
            </a:r>
          </a:p>
          <a:p>
            <a:endParaRPr lang="fr-F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-Même diagnostiquée et traitée , elle peut laisser des séquelles invalidantes telles que cicatrices ou déformations , en particulier de l ' extrémité des membres .</a:t>
            </a:r>
          </a:p>
          <a:p>
            <a: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fr-F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www.icb.usp.br/~marcelcp/Imagens/carr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6979" y="1643050"/>
            <a:ext cx="6858048" cy="451708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57158" y="285728"/>
            <a:ext cx="3429024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du parasite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57224" y="6488668"/>
            <a:ext cx="7577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Demodex </a:t>
            </a:r>
            <a:r>
              <a:rPr lang="fr-FR" b="1" i="1" dirty="0" err="1" smtClean="0"/>
              <a:t>canis</a:t>
            </a:r>
            <a:r>
              <a:rPr lang="fr-FR" b="1" i="1" dirty="0" smtClean="0"/>
              <a:t> observé au microscope optique (t:</a:t>
            </a:r>
            <a:r>
              <a:rPr lang="fr-FR" b="1" dirty="0" smtClean="0"/>
              <a:t>250 x 40-45µm)</a:t>
            </a:r>
            <a:endParaRPr lang="fr-FR" b="1" i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142984"/>
            <a:ext cx="3357586" cy="500066"/>
          </a:xfrm>
          <a:prstGeom prst="roundRect">
            <a:avLst/>
          </a:prstGeom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ial" pitchFamily="34" charset="0"/>
                <a:cs typeface="Arial" pitchFamily="34" charset="0"/>
              </a:rPr>
              <a:t>Morphologie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https://www.blepharitis.eu/demodex-folliculorum/</a:t>
            </a:r>
          </a:p>
        </p:txBody>
      </p:sp>
      <p:sp>
        <p:nvSpPr>
          <p:cNvPr id="3" name="Rectangle 2"/>
          <p:cNvSpPr/>
          <p:nvPr/>
        </p:nvSpPr>
        <p:spPr>
          <a:xfrm>
            <a:off x="2555776" y="584526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https://www.blepharitis.eu/demodex-folliculorum</a:t>
            </a:r>
            <a:r>
              <a:rPr lang="fr-FR" b="1" dirty="0"/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428596" y="2428868"/>
            <a:ext cx="764386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-Vit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le tiers sup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 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follicule pileux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 dessus de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orifice de la glande 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bac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tat normal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i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-Se nourrit de et 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fr-FR" sz="2400" b="1" dirty="0" smtClean="0">
                <a:solidFill>
                  <a:srgbClr val="FFFF00"/>
                </a:solidFill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bum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protoplasme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cellules du follicule.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357166"/>
            <a:ext cx="3429024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du parasite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1643050"/>
            <a:ext cx="2928958" cy="500066"/>
          </a:xfrm>
          <a:prstGeom prst="roundRect">
            <a:avLst/>
          </a:prstGeom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ial" pitchFamily="34" charset="0"/>
                <a:cs typeface="Arial" pitchFamily="34" charset="0"/>
              </a:rPr>
              <a:t>Habitat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857628"/>
            <a:ext cx="3071834" cy="500066"/>
          </a:xfrm>
          <a:prstGeom prst="roundRect">
            <a:avLst/>
          </a:prstGeom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ial" pitchFamily="34" charset="0"/>
                <a:cs typeface="Arial" pitchFamily="34" charset="0"/>
              </a:rPr>
              <a:t>Nutrition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-1214478" y="1656576"/>
            <a:ext cx="1007275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l’accouplement se passe à la surface de la peau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Mort des mâles</a:t>
            </a: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femelles fécondées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pénètrent dans le follicule et pondent des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œufs en forme de citron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(taille = 80 x 30µ). Après la ponte, les femelles remontent à la surface et meurent après 4 à 5  jours</a:t>
            </a: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Eclosion des œufs après deux à trois jours(2 à 3 j)</a:t>
            </a: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Sortie d’une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larve hexapode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vermiforme de 95µ </a:t>
            </a: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Transformation de cette larve en 1 à 2 j en 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protonymphe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 120µ puis en 3 jours  en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deutonymphe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 150 µ puis en 2-3 j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 adulte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285728"/>
            <a:ext cx="3429024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du parasite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00034" y="1071546"/>
            <a:ext cx="3357586" cy="500066"/>
          </a:xfrm>
          <a:prstGeom prst="roundRect">
            <a:avLst/>
          </a:prstGeom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ial" pitchFamily="34" charset="0"/>
                <a:cs typeface="Arial" pitchFamily="34" charset="0"/>
              </a:rPr>
              <a:t>Cycle évolutif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785918" y="1643050"/>
            <a:ext cx="5643602" cy="492922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643174" y="1785926"/>
            <a:ext cx="1143008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Male</a:t>
            </a:r>
          </a:p>
          <a:p>
            <a:pPr algn="ctr"/>
            <a:r>
              <a:rPr lang="fr-FR" b="1" dirty="0" smtClean="0"/>
              <a:t>+</a:t>
            </a:r>
          </a:p>
          <a:p>
            <a:pPr algn="ctr"/>
            <a:r>
              <a:rPr lang="fr-FR" b="1" dirty="0" smtClean="0"/>
              <a:t>femelle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857752" y="1500174"/>
            <a:ext cx="1143008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Œufs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6858016" y="3500438"/>
            <a:ext cx="114300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Larve (95 µ)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214942" y="5786454"/>
            <a:ext cx="171451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/>
              <a:t>Protonymphe</a:t>
            </a:r>
            <a:endParaRPr lang="fr-FR" b="1" dirty="0" smtClean="0"/>
          </a:p>
          <a:p>
            <a:pPr algn="ctr"/>
            <a:r>
              <a:rPr lang="fr-FR" b="1" dirty="0" smtClean="0"/>
              <a:t>(120µ)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285852" y="4714884"/>
            <a:ext cx="185738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Deutonymphe</a:t>
            </a:r>
          </a:p>
          <a:p>
            <a:pPr algn="ctr"/>
            <a:r>
              <a:rPr lang="fr-FR" b="1" dirty="0" smtClean="0"/>
              <a:t>(150µ)</a:t>
            </a:r>
            <a:endParaRPr lang="fr-FR" b="1" dirty="0"/>
          </a:p>
        </p:txBody>
      </p:sp>
      <p:sp>
        <p:nvSpPr>
          <p:cNvPr id="14" name="Ruban vers le bas 13"/>
          <p:cNvSpPr/>
          <p:nvPr/>
        </p:nvSpPr>
        <p:spPr>
          <a:xfrm>
            <a:off x="6286512" y="2428868"/>
            <a:ext cx="1428760" cy="428628"/>
          </a:xfrm>
          <a:prstGeom prst="ribbon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2-3 j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5" name="Ruban vers le bas 14"/>
          <p:cNvSpPr/>
          <p:nvPr/>
        </p:nvSpPr>
        <p:spPr>
          <a:xfrm>
            <a:off x="6572264" y="4643446"/>
            <a:ext cx="1428760" cy="428628"/>
          </a:xfrm>
          <a:prstGeom prst="ribbon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1-2 j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uban vers le bas 15"/>
          <p:cNvSpPr/>
          <p:nvPr/>
        </p:nvSpPr>
        <p:spPr>
          <a:xfrm>
            <a:off x="2857488" y="6143644"/>
            <a:ext cx="1428760" cy="428628"/>
          </a:xfrm>
          <a:prstGeom prst="ribbon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j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8" name="Ruban vers le bas 17"/>
          <p:cNvSpPr/>
          <p:nvPr/>
        </p:nvSpPr>
        <p:spPr>
          <a:xfrm>
            <a:off x="1285852" y="3286124"/>
            <a:ext cx="1428760" cy="428628"/>
          </a:xfrm>
          <a:prstGeom prst="ribbon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2-3 j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57158" y="285728"/>
            <a:ext cx="3429024" cy="714380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Etude du parasite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428596" y="1071546"/>
            <a:ext cx="2857520" cy="500066"/>
          </a:xfrm>
          <a:prstGeom prst="roundRect">
            <a:avLst/>
          </a:prstGeom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atin typeface="Arial" pitchFamily="34" charset="0"/>
                <a:cs typeface="Arial" pitchFamily="34" charset="0"/>
              </a:rPr>
              <a:t>Cycle évolutif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428992" y="3500438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Durée du  cycle</a:t>
            </a:r>
          </a:p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</a:p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à 20 j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3500430" y="3143248"/>
            <a:ext cx="2286016" cy="17145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9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785786" y="1785926"/>
            <a:ext cx="657229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contagiosit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presque nulle sauf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naissance o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ù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chiots se contaminant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contacts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troits avec leur m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nombreux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chiens adultes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(plus de 50% semble t- il) restent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infect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latents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sans jamais devenir 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ciques.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Divers facteurs favorisent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apparition de la maladie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282" y="1285860"/>
            <a:ext cx="2571768" cy="500066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Epidémiologie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413845"/>
            <a:ext cx="2571768" cy="500066"/>
          </a:xfrm>
          <a:prstGeom prst="rect">
            <a:avLst/>
          </a:prstGeom>
          <a:solidFill>
            <a:schemeClr val="tx1"/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Arial Black" pitchFamily="34" charset="0"/>
              </a:rPr>
              <a:t>Epidémiologie</a:t>
            </a:r>
            <a:endParaRPr lang="fr-FR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593272" y="1124744"/>
            <a:ext cx="97155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L’âge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la maladie apparait généralement entre 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trois mois et un an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mais on peut observer de rares cas débutant à un âge quelconque.  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race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Surtout races à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poils ras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(boxers, teckels, braques, dalmatiens….) mais aussi le yorkshire et le berger allemand. </a:t>
            </a: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Mauvais état général et mauvais état de la peau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(peaux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séborrhéiques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peaux 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enflammées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peaux riches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 exsudat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peaux à pH très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alcalin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Etat d’immunodéficience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lymphocytes T)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le plus souvent héréditaire, éventuellement, acquis (corticothérapie, tumeur maligne…)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78976" y="16431"/>
            <a:ext cx="3365024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accent1"/>
                </a:solidFill>
                <a:latin typeface="Arial Black" pitchFamily="34" charset="0"/>
                <a:ea typeface="Calibri" pitchFamily="34" charset="0"/>
                <a:cs typeface="Aharoni" pitchFamily="2" charset="-79"/>
              </a:rPr>
              <a:t>LA  DEMODECIE  CANINE</a:t>
            </a:r>
            <a:endParaRPr lang="fr-FR" dirty="0">
              <a:solidFill>
                <a:schemeClr val="accent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-1" y="6550222"/>
            <a:ext cx="5004049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 smtClean="0"/>
              <a:t>Pr   </a:t>
            </a:r>
            <a:r>
              <a:rPr lang="fr-FR" sz="1400" b="1" dirty="0" smtClean="0"/>
              <a:t>TITI A., </a:t>
            </a:r>
            <a:r>
              <a:rPr lang="fr-FR" sz="1400" b="1" dirty="0" smtClean="0"/>
              <a:t>la démodécie canine, </a:t>
            </a:r>
            <a:r>
              <a:rPr lang="fr-FR" sz="1400" b="1" dirty="0" smtClean="0"/>
              <a:t>3</a:t>
            </a:r>
            <a:r>
              <a:rPr lang="fr-FR" sz="1400" b="1" baseline="30000" dirty="0" smtClean="0"/>
              <a:t>ème</a:t>
            </a:r>
            <a:r>
              <a:rPr lang="fr-FR" sz="1400" b="1" dirty="0" smtClean="0"/>
              <a:t> D.V, </a:t>
            </a:r>
            <a:r>
              <a:rPr lang="fr-FR" sz="1400" b="1" dirty="0" smtClean="0"/>
              <a:t>2022/2023</a:t>
            </a:r>
            <a:endParaRPr lang="fr-F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</TotalTime>
  <Words>1551</Words>
  <Application>Microsoft Office PowerPoint</Application>
  <PresentationFormat>Affichage à l'écran (4:3)</PresentationFormat>
  <Paragraphs>352</Paragraphs>
  <Slides>34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Verve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</cp:lastModifiedBy>
  <cp:revision>110</cp:revision>
  <dcterms:created xsi:type="dcterms:W3CDTF">2013-12-06T20:48:23Z</dcterms:created>
  <dcterms:modified xsi:type="dcterms:W3CDTF">2022-11-05T21:39:27Z</dcterms:modified>
</cp:coreProperties>
</file>