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3"/>
            <a:ext cx="9143999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1357" y="0"/>
            <a:ext cx="4742641" cy="599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088207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828" y="52323"/>
            <a:ext cx="9145590" cy="90182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5552" y="1562162"/>
            <a:ext cx="4777613" cy="529107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3840" y="2441486"/>
            <a:ext cx="592670" cy="72525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8620" y="2404922"/>
            <a:ext cx="1968754" cy="78468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3840" y="2868206"/>
            <a:ext cx="592670" cy="72525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8620" y="2831642"/>
            <a:ext cx="2285746" cy="78468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3840" y="3294926"/>
            <a:ext cx="592670" cy="72525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8620" y="3258362"/>
            <a:ext cx="2107565" cy="784682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7076" y="4538522"/>
            <a:ext cx="4404233" cy="78468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7076" y="4965179"/>
            <a:ext cx="2703322" cy="784682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63368" y="4965179"/>
            <a:ext cx="841070" cy="78468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54835" y="5818619"/>
            <a:ext cx="3645154" cy="78468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93519" y="6245348"/>
            <a:ext cx="1889633" cy="6126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5965" y="2071497"/>
            <a:ext cx="3863340" cy="4719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FF0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4250" y="1621281"/>
            <a:ext cx="3890009" cy="4719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FF0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3"/>
            <a:ext cx="9143999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1357" y="0"/>
            <a:ext cx="4742641" cy="599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088207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828" y="52323"/>
            <a:ext cx="9145590" cy="90182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44011" y="2269185"/>
            <a:ext cx="3617722" cy="100716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57243" y="2817825"/>
            <a:ext cx="1740153" cy="100716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95827" y="3366465"/>
            <a:ext cx="3189478" cy="10071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23"/>
            <a:ext cx="9143999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1357" y="0"/>
            <a:ext cx="4742641" cy="599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88207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28" y="52323"/>
            <a:ext cx="9145590" cy="9018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8319" y="735025"/>
            <a:ext cx="401891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014" y="1204366"/>
            <a:ext cx="5148580" cy="349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FF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739" y="6608202"/>
            <a:ext cx="3505835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26" Type="http://schemas.openxmlformats.org/officeDocument/2006/relationships/image" Target="../media/image156.png"/><Relationship Id="rId3" Type="http://schemas.openxmlformats.org/officeDocument/2006/relationships/image" Target="../media/image134.png"/><Relationship Id="rId21" Type="http://schemas.openxmlformats.org/officeDocument/2006/relationships/image" Target="../media/image127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5" Type="http://schemas.openxmlformats.org/officeDocument/2006/relationships/image" Target="../media/image155.png"/><Relationship Id="rId2" Type="http://schemas.openxmlformats.org/officeDocument/2006/relationships/image" Target="../media/image133.png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24" Type="http://schemas.openxmlformats.org/officeDocument/2006/relationships/image" Target="../media/image154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23" Type="http://schemas.openxmlformats.org/officeDocument/2006/relationships/image" Target="../media/image153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Relationship Id="rId22" Type="http://schemas.openxmlformats.org/officeDocument/2006/relationships/image" Target="../media/image152.png"/><Relationship Id="rId27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jp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image" Target="../media/image160.png"/><Relationship Id="rId21" Type="http://schemas.openxmlformats.org/officeDocument/2006/relationships/image" Target="../media/image178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5" Type="http://schemas.openxmlformats.org/officeDocument/2006/relationships/image" Target="../media/image31.png"/><Relationship Id="rId2" Type="http://schemas.openxmlformats.org/officeDocument/2006/relationships/image" Target="../media/image159.pn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24" Type="http://schemas.openxmlformats.org/officeDocument/2006/relationships/image" Target="../media/image181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23" Type="http://schemas.openxmlformats.org/officeDocument/2006/relationships/image" Target="../media/image180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1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g"/><Relationship Id="rId2" Type="http://schemas.openxmlformats.org/officeDocument/2006/relationships/image" Target="../media/image18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18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6.png"/><Relationship Id="rId7" Type="http://schemas.openxmlformats.org/officeDocument/2006/relationships/image" Target="../media/image189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jpg"/><Relationship Id="rId5" Type="http://schemas.openxmlformats.org/officeDocument/2006/relationships/image" Target="../media/image187.png"/><Relationship Id="rId4" Type="http://schemas.openxmlformats.org/officeDocument/2006/relationships/image" Target="../media/image1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5.png"/><Relationship Id="rId18" Type="http://schemas.openxmlformats.org/officeDocument/2006/relationships/image" Target="../media/image173.png"/><Relationship Id="rId26" Type="http://schemas.openxmlformats.org/officeDocument/2006/relationships/image" Target="../media/image180.png"/><Relationship Id="rId3" Type="http://schemas.openxmlformats.org/officeDocument/2006/relationships/image" Target="../media/image160.png"/><Relationship Id="rId21" Type="http://schemas.openxmlformats.org/officeDocument/2006/relationships/image" Target="../media/image176.png"/><Relationship Id="rId7" Type="http://schemas.openxmlformats.org/officeDocument/2006/relationships/image" Target="../media/image191.png"/><Relationship Id="rId12" Type="http://schemas.openxmlformats.org/officeDocument/2006/relationships/image" Target="../media/image194.png"/><Relationship Id="rId17" Type="http://schemas.openxmlformats.org/officeDocument/2006/relationships/image" Target="../media/image172.png"/><Relationship Id="rId25" Type="http://schemas.openxmlformats.org/officeDocument/2006/relationships/image" Target="../media/image179.png"/><Relationship Id="rId2" Type="http://schemas.openxmlformats.org/officeDocument/2006/relationships/image" Target="../media/image159.png"/><Relationship Id="rId16" Type="http://schemas.openxmlformats.org/officeDocument/2006/relationships/image" Target="../media/image163.png"/><Relationship Id="rId20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3.png"/><Relationship Id="rId24" Type="http://schemas.openxmlformats.org/officeDocument/2006/relationships/image" Target="../media/image178.png"/><Relationship Id="rId5" Type="http://schemas.openxmlformats.org/officeDocument/2006/relationships/image" Target="../media/image162.png"/><Relationship Id="rId15" Type="http://schemas.openxmlformats.org/officeDocument/2006/relationships/image" Target="../media/image197.png"/><Relationship Id="rId23" Type="http://schemas.openxmlformats.org/officeDocument/2006/relationships/image" Target="../media/image198.png"/><Relationship Id="rId28" Type="http://schemas.openxmlformats.org/officeDocument/2006/relationships/image" Target="../media/image31.png"/><Relationship Id="rId10" Type="http://schemas.openxmlformats.org/officeDocument/2006/relationships/image" Target="../media/image167.png"/><Relationship Id="rId19" Type="http://schemas.openxmlformats.org/officeDocument/2006/relationships/image" Target="../media/image174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96.png"/><Relationship Id="rId22" Type="http://schemas.openxmlformats.org/officeDocument/2006/relationships/image" Target="../media/image177.png"/><Relationship Id="rId27" Type="http://schemas.openxmlformats.org/officeDocument/2006/relationships/image" Target="../media/image1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jp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31.png"/><Relationship Id="rId5" Type="http://schemas.openxmlformats.org/officeDocument/2006/relationships/image" Target="../media/image162.png"/><Relationship Id="rId10" Type="http://schemas.openxmlformats.org/officeDocument/2006/relationships/image" Target="../media/image203.jpg"/><Relationship Id="rId4" Type="http://schemas.openxmlformats.org/officeDocument/2006/relationships/image" Target="../media/image161.png"/><Relationship Id="rId9" Type="http://schemas.openxmlformats.org/officeDocument/2006/relationships/image" Target="../media/image20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9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208.png"/><Relationship Id="rId2" Type="http://schemas.openxmlformats.org/officeDocument/2006/relationships/image" Target="../media/image159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7.png"/><Relationship Id="rId5" Type="http://schemas.openxmlformats.org/officeDocument/2006/relationships/image" Target="../media/image162.png"/><Relationship Id="rId15" Type="http://schemas.openxmlformats.org/officeDocument/2006/relationships/image" Target="../media/image211.png"/><Relationship Id="rId10" Type="http://schemas.openxmlformats.org/officeDocument/2006/relationships/image" Target="../media/image206.png"/><Relationship Id="rId4" Type="http://schemas.openxmlformats.org/officeDocument/2006/relationships/image" Target="../media/image161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jpg"/><Relationship Id="rId3" Type="http://schemas.openxmlformats.org/officeDocument/2006/relationships/image" Target="../media/image152.png"/><Relationship Id="rId7" Type="http://schemas.openxmlformats.org/officeDocument/2006/relationships/image" Target="../media/image21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31.png"/><Relationship Id="rId3" Type="http://schemas.openxmlformats.org/officeDocument/2006/relationships/image" Target="../media/image214.png"/><Relationship Id="rId7" Type="http://schemas.openxmlformats.org/officeDocument/2006/relationships/image" Target="../media/image217.png"/><Relationship Id="rId12" Type="http://schemas.openxmlformats.org/officeDocument/2006/relationships/image" Target="../media/image221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199.png"/><Relationship Id="rId5" Type="http://schemas.openxmlformats.org/officeDocument/2006/relationships/image" Target="../media/image216.png"/><Relationship Id="rId10" Type="http://schemas.openxmlformats.org/officeDocument/2006/relationships/image" Target="../media/image220.png"/><Relationship Id="rId4" Type="http://schemas.openxmlformats.org/officeDocument/2006/relationships/image" Target="../media/image215.png"/><Relationship Id="rId9" Type="http://schemas.openxmlformats.org/officeDocument/2006/relationships/image" Target="../media/image2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3" Type="http://schemas.openxmlformats.org/officeDocument/2006/relationships/image" Target="../media/image214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5" Type="http://schemas.openxmlformats.org/officeDocument/2006/relationships/image" Target="../media/image225.png"/><Relationship Id="rId15" Type="http://schemas.openxmlformats.org/officeDocument/2006/relationships/image" Target="../media/image31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214.png"/><Relationship Id="rId7" Type="http://schemas.openxmlformats.org/officeDocument/2006/relationships/image" Target="../media/image31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45.png"/><Relationship Id="rId18" Type="http://schemas.openxmlformats.org/officeDocument/2006/relationships/image" Target="../media/image250.png"/><Relationship Id="rId26" Type="http://schemas.openxmlformats.org/officeDocument/2006/relationships/image" Target="../media/image31.png"/><Relationship Id="rId3" Type="http://schemas.openxmlformats.org/officeDocument/2006/relationships/image" Target="../media/image160.png"/><Relationship Id="rId21" Type="http://schemas.openxmlformats.org/officeDocument/2006/relationships/image" Target="../media/image253.pn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17" Type="http://schemas.openxmlformats.org/officeDocument/2006/relationships/image" Target="../media/image249.png"/><Relationship Id="rId25" Type="http://schemas.openxmlformats.org/officeDocument/2006/relationships/image" Target="../media/image257.png"/><Relationship Id="rId2" Type="http://schemas.openxmlformats.org/officeDocument/2006/relationships/image" Target="../media/image159.png"/><Relationship Id="rId16" Type="http://schemas.openxmlformats.org/officeDocument/2006/relationships/image" Target="../media/image248.png"/><Relationship Id="rId20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1" Type="http://schemas.openxmlformats.org/officeDocument/2006/relationships/image" Target="../media/image243.png"/><Relationship Id="rId24" Type="http://schemas.openxmlformats.org/officeDocument/2006/relationships/image" Target="../media/image256.png"/><Relationship Id="rId5" Type="http://schemas.openxmlformats.org/officeDocument/2006/relationships/image" Target="../media/image162.png"/><Relationship Id="rId15" Type="http://schemas.openxmlformats.org/officeDocument/2006/relationships/image" Target="../media/image247.png"/><Relationship Id="rId23" Type="http://schemas.openxmlformats.org/officeDocument/2006/relationships/image" Target="../media/image255.png"/><Relationship Id="rId10" Type="http://schemas.openxmlformats.org/officeDocument/2006/relationships/image" Target="../media/image242.png"/><Relationship Id="rId19" Type="http://schemas.openxmlformats.org/officeDocument/2006/relationships/image" Target="../media/image251.png"/><Relationship Id="rId4" Type="http://schemas.openxmlformats.org/officeDocument/2006/relationships/image" Target="../media/image161.png"/><Relationship Id="rId9" Type="http://schemas.openxmlformats.org/officeDocument/2006/relationships/image" Target="../media/image241.png"/><Relationship Id="rId14" Type="http://schemas.openxmlformats.org/officeDocument/2006/relationships/image" Target="../media/image246.png"/><Relationship Id="rId22" Type="http://schemas.openxmlformats.org/officeDocument/2006/relationships/image" Target="../media/image2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31.png"/><Relationship Id="rId3" Type="http://schemas.openxmlformats.org/officeDocument/2006/relationships/image" Target="../media/image160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65.png"/><Relationship Id="rId5" Type="http://schemas.openxmlformats.org/officeDocument/2006/relationships/image" Target="../media/image162.png"/><Relationship Id="rId10" Type="http://schemas.openxmlformats.org/officeDocument/2006/relationships/image" Target="../media/image264.png"/><Relationship Id="rId4" Type="http://schemas.openxmlformats.org/officeDocument/2006/relationships/image" Target="../media/image161.png"/><Relationship Id="rId9" Type="http://schemas.openxmlformats.org/officeDocument/2006/relationships/image" Target="../media/image26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5.png"/><Relationship Id="rId18" Type="http://schemas.openxmlformats.org/officeDocument/2006/relationships/image" Target="../media/image280.png"/><Relationship Id="rId26" Type="http://schemas.openxmlformats.org/officeDocument/2006/relationships/image" Target="../media/image288.png"/><Relationship Id="rId3" Type="http://schemas.openxmlformats.org/officeDocument/2006/relationships/image" Target="../media/image214.png"/><Relationship Id="rId21" Type="http://schemas.openxmlformats.org/officeDocument/2006/relationships/image" Target="../media/image283.png"/><Relationship Id="rId34" Type="http://schemas.openxmlformats.org/officeDocument/2006/relationships/image" Target="../media/image296.png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17" Type="http://schemas.openxmlformats.org/officeDocument/2006/relationships/image" Target="../media/image279.png"/><Relationship Id="rId25" Type="http://schemas.openxmlformats.org/officeDocument/2006/relationships/image" Target="../media/image287.png"/><Relationship Id="rId33" Type="http://schemas.openxmlformats.org/officeDocument/2006/relationships/image" Target="../media/image295.png"/><Relationship Id="rId38" Type="http://schemas.openxmlformats.org/officeDocument/2006/relationships/image" Target="../media/image31.png"/><Relationship Id="rId2" Type="http://schemas.openxmlformats.org/officeDocument/2006/relationships/image" Target="../media/image159.png"/><Relationship Id="rId16" Type="http://schemas.openxmlformats.org/officeDocument/2006/relationships/image" Target="../media/image278.png"/><Relationship Id="rId20" Type="http://schemas.openxmlformats.org/officeDocument/2006/relationships/image" Target="../media/image282.png"/><Relationship Id="rId29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11" Type="http://schemas.openxmlformats.org/officeDocument/2006/relationships/image" Target="../media/image273.png"/><Relationship Id="rId24" Type="http://schemas.openxmlformats.org/officeDocument/2006/relationships/image" Target="../media/image286.png"/><Relationship Id="rId32" Type="http://schemas.openxmlformats.org/officeDocument/2006/relationships/image" Target="../media/image294.png"/><Relationship Id="rId37" Type="http://schemas.openxmlformats.org/officeDocument/2006/relationships/image" Target="../media/image299.png"/><Relationship Id="rId5" Type="http://schemas.openxmlformats.org/officeDocument/2006/relationships/image" Target="../media/image262.png"/><Relationship Id="rId15" Type="http://schemas.openxmlformats.org/officeDocument/2006/relationships/image" Target="../media/image277.png"/><Relationship Id="rId23" Type="http://schemas.openxmlformats.org/officeDocument/2006/relationships/image" Target="../media/image285.png"/><Relationship Id="rId28" Type="http://schemas.openxmlformats.org/officeDocument/2006/relationships/image" Target="../media/image290.png"/><Relationship Id="rId36" Type="http://schemas.openxmlformats.org/officeDocument/2006/relationships/image" Target="../media/image298.png"/><Relationship Id="rId10" Type="http://schemas.openxmlformats.org/officeDocument/2006/relationships/image" Target="../media/image272.png"/><Relationship Id="rId19" Type="http://schemas.openxmlformats.org/officeDocument/2006/relationships/image" Target="../media/image281.png"/><Relationship Id="rId31" Type="http://schemas.openxmlformats.org/officeDocument/2006/relationships/image" Target="../media/image293.png"/><Relationship Id="rId4" Type="http://schemas.openxmlformats.org/officeDocument/2006/relationships/image" Target="../media/image267.png"/><Relationship Id="rId9" Type="http://schemas.openxmlformats.org/officeDocument/2006/relationships/image" Target="../media/image271.png"/><Relationship Id="rId14" Type="http://schemas.openxmlformats.org/officeDocument/2006/relationships/image" Target="../media/image276.png"/><Relationship Id="rId22" Type="http://schemas.openxmlformats.org/officeDocument/2006/relationships/image" Target="../media/image284.png"/><Relationship Id="rId27" Type="http://schemas.openxmlformats.org/officeDocument/2006/relationships/image" Target="../media/image289.png"/><Relationship Id="rId30" Type="http://schemas.openxmlformats.org/officeDocument/2006/relationships/image" Target="../media/image292.png"/><Relationship Id="rId35" Type="http://schemas.openxmlformats.org/officeDocument/2006/relationships/image" Target="../media/image29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18" Type="http://schemas.openxmlformats.org/officeDocument/2006/relationships/image" Target="../media/image311.png"/><Relationship Id="rId3" Type="http://schemas.openxmlformats.org/officeDocument/2006/relationships/image" Target="../media/image160.png"/><Relationship Id="rId21" Type="http://schemas.openxmlformats.org/officeDocument/2006/relationships/image" Target="../media/image188.jpg"/><Relationship Id="rId7" Type="http://schemas.openxmlformats.org/officeDocument/2006/relationships/image" Target="../media/image279.png"/><Relationship Id="rId12" Type="http://schemas.openxmlformats.org/officeDocument/2006/relationships/image" Target="../media/image305.png"/><Relationship Id="rId17" Type="http://schemas.openxmlformats.org/officeDocument/2006/relationships/image" Target="../media/image310.png"/><Relationship Id="rId2" Type="http://schemas.openxmlformats.org/officeDocument/2006/relationships/image" Target="../media/image159.png"/><Relationship Id="rId16" Type="http://schemas.openxmlformats.org/officeDocument/2006/relationships/image" Target="../media/image30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04.png"/><Relationship Id="rId5" Type="http://schemas.openxmlformats.org/officeDocument/2006/relationships/image" Target="../media/image162.png"/><Relationship Id="rId15" Type="http://schemas.openxmlformats.org/officeDocument/2006/relationships/image" Target="../media/image308.png"/><Relationship Id="rId10" Type="http://schemas.openxmlformats.org/officeDocument/2006/relationships/image" Target="../media/image303.png"/><Relationship Id="rId19" Type="http://schemas.openxmlformats.org/officeDocument/2006/relationships/image" Target="../media/image312.png"/><Relationship Id="rId4" Type="http://schemas.openxmlformats.org/officeDocument/2006/relationships/image" Target="../media/image161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317.png"/><Relationship Id="rId18" Type="http://schemas.openxmlformats.org/officeDocument/2006/relationships/image" Target="../media/image322.png"/><Relationship Id="rId3" Type="http://schemas.openxmlformats.org/officeDocument/2006/relationships/image" Target="../media/image160.png"/><Relationship Id="rId7" Type="http://schemas.openxmlformats.org/officeDocument/2006/relationships/image" Target="../media/image262.png"/><Relationship Id="rId12" Type="http://schemas.openxmlformats.org/officeDocument/2006/relationships/image" Target="../media/image316.png"/><Relationship Id="rId17" Type="http://schemas.openxmlformats.org/officeDocument/2006/relationships/image" Target="../media/image321.png"/><Relationship Id="rId2" Type="http://schemas.openxmlformats.org/officeDocument/2006/relationships/image" Target="../media/image159.png"/><Relationship Id="rId16" Type="http://schemas.openxmlformats.org/officeDocument/2006/relationships/image" Target="../media/image320.png"/><Relationship Id="rId20" Type="http://schemas.openxmlformats.org/officeDocument/2006/relationships/image" Target="../media/image3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11" Type="http://schemas.openxmlformats.org/officeDocument/2006/relationships/image" Target="../media/image315.png"/><Relationship Id="rId5" Type="http://schemas.openxmlformats.org/officeDocument/2006/relationships/image" Target="../media/image162.png"/><Relationship Id="rId15" Type="http://schemas.openxmlformats.org/officeDocument/2006/relationships/image" Target="../media/image319.png"/><Relationship Id="rId10" Type="http://schemas.openxmlformats.org/officeDocument/2006/relationships/image" Target="../media/image314.png"/><Relationship Id="rId19" Type="http://schemas.openxmlformats.org/officeDocument/2006/relationships/image" Target="../media/image31.png"/><Relationship Id="rId4" Type="http://schemas.openxmlformats.org/officeDocument/2006/relationships/image" Target="../media/image161.png"/><Relationship Id="rId9" Type="http://schemas.openxmlformats.org/officeDocument/2006/relationships/image" Target="../media/image313.png"/><Relationship Id="rId14" Type="http://schemas.openxmlformats.org/officeDocument/2006/relationships/image" Target="../media/image3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nterest.com/pin/783485666425633203/" TargetMode="External"/><Relationship Id="rId3" Type="http://schemas.openxmlformats.org/officeDocument/2006/relationships/image" Target="../media/image160.png"/><Relationship Id="rId7" Type="http://schemas.openxmlformats.org/officeDocument/2006/relationships/image" Target="../media/image323.jp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13" Type="http://schemas.openxmlformats.org/officeDocument/2006/relationships/image" Target="../media/image332.png"/><Relationship Id="rId18" Type="http://schemas.openxmlformats.org/officeDocument/2006/relationships/image" Target="../media/image337.png"/><Relationship Id="rId26" Type="http://schemas.openxmlformats.org/officeDocument/2006/relationships/image" Target="../media/image345.png"/><Relationship Id="rId3" Type="http://schemas.openxmlformats.org/officeDocument/2006/relationships/image" Target="../media/image214.png"/><Relationship Id="rId21" Type="http://schemas.openxmlformats.org/officeDocument/2006/relationships/image" Target="../media/image340.png"/><Relationship Id="rId7" Type="http://schemas.openxmlformats.org/officeDocument/2006/relationships/image" Target="../media/image326.png"/><Relationship Id="rId12" Type="http://schemas.openxmlformats.org/officeDocument/2006/relationships/image" Target="../media/image331.png"/><Relationship Id="rId17" Type="http://schemas.openxmlformats.org/officeDocument/2006/relationships/image" Target="../media/image336.png"/><Relationship Id="rId25" Type="http://schemas.openxmlformats.org/officeDocument/2006/relationships/image" Target="../media/image344.png"/><Relationship Id="rId33" Type="http://schemas.openxmlformats.org/officeDocument/2006/relationships/image" Target="../media/image31.png"/><Relationship Id="rId2" Type="http://schemas.openxmlformats.org/officeDocument/2006/relationships/image" Target="../media/image159.png"/><Relationship Id="rId16" Type="http://schemas.openxmlformats.org/officeDocument/2006/relationships/image" Target="../media/image335.png"/><Relationship Id="rId20" Type="http://schemas.openxmlformats.org/officeDocument/2006/relationships/image" Target="../media/image339.png"/><Relationship Id="rId29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5.png"/><Relationship Id="rId11" Type="http://schemas.openxmlformats.org/officeDocument/2006/relationships/image" Target="../media/image330.png"/><Relationship Id="rId24" Type="http://schemas.openxmlformats.org/officeDocument/2006/relationships/image" Target="../media/image343.png"/><Relationship Id="rId32" Type="http://schemas.openxmlformats.org/officeDocument/2006/relationships/image" Target="../media/image351.png"/><Relationship Id="rId5" Type="http://schemas.openxmlformats.org/officeDocument/2006/relationships/image" Target="../media/image265.png"/><Relationship Id="rId15" Type="http://schemas.openxmlformats.org/officeDocument/2006/relationships/image" Target="../media/image334.png"/><Relationship Id="rId23" Type="http://schemas.openxmlformats.org/officeDocument/2006/relationships/image" Target="../media/image342.png"/><Relationship Id="rId28" Type="http://schemas.openxmlformats.org/officeDocument/2006/relationships/image" Target="../media/image347.png"/><Relationship Id="rId10" Type="http://schemas.openxmlformats.org/officeDocument/2006/relationships/image" Target="../media/image329.png"/><Relationship Id="rId19" Type="http://schemas.openxmlformats.org/officeDocument/2006/relationships/image" Target="../media/image338.png"/><Relationship Id="rId31" Type="http://schemas.openxmlformats.org/officeDocument/2006/relationships/image" Target="../media/image350.png"/><Relationship Id="rId4" Type="http://schemas.openxmlformats.org/officeDocument/2006/relationships/image" Target="../media/image324.png"/><Relationship Id="rId9" Type="http://schemas.openxmlformats.org/officeDocument/2006/relationships/image" Target="../media/image328.png"/><Relationship Id="rId14" Type="http://schemas.openxmlformats.org/officeDocument/2006/relationships/image" Target="../media/image333.png"/><Relationship Id="rId22" Type="http://schemas.openxmlformats.org/officeDocument/2006/relationships/image" Target="../media/image341.png"/><Relationship Id="rId27" Type="http://schemas.openxmlformats.org/officeDocument/2006/relationships/image" Target="../media/image346.png"/><Relationship Id="rId30" Type="http://schemas.openxmlformats.org/officeDocument/2006/relationships/image" Target="../media/image3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13" Type="http://schemas.openxmlformats.org/officeDocument/2006/relationships/image" Target="../media/image358.png"/><Relationship Id="rId18" Type="http://schemas.openxmlformats.org/officeDocument/2006/relationships/image" Target="../media/image363.png"/><Relationship Id="rId3" Type="http://schemas.openxmlformats.org/officeDocument/2006/relationships/image" Target="../media/image160.png"/><Relationship Id="rId7" Type="http://schemas.openxmlformats.org/officeDocument/2006/relationships/image" Target="../media/image265.png"/><Relationship Id="rId12" Type="http://schemas.openxmlformats.org/officeDocument/2006/relationships/image" Target="../media/image357.png"/><Relationship Id="rId17" Type="http://schemas.openxmlformats.org/officeDocument/2006/relationships/image" Target="../media/image362.png"/><Relationship Id="rId2" Type="http://schemas.openxmlformats.org/officeDocument/2006/relationships/image" Target="../media/image159.png"/><Relationship Id="rId16" Type="http://schemas.openxmlformats.org/officeDocument/2006/relationships/image" Target="../media/image361.png"/><Relationship Id="rId20" Type="http://schemas.openxmlformats.org/officeDocument/2006/relationships/image" Target="../media/image3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2.png"/><Relationship Id="rId11" Type="http://schemas.openxmlformats.org/officeDocument/2006/relationships/image" Target="../media/image356.png"/><Relationship Id="rId5" Type="http://schemas.openxmlformats.org/officeDocument/2006/relationships/image" Target="../media/image162.png"/><Relationship Id="rId15" Type="http://schemas.openxmlformats.org/officeDocument/2006/relationships/image" Target="../media/image360.png"/><Relationship Id="rId10" Type="http://schemas.openxmlformats.org/officeDocument/2006/relationships/image" Target="../media/image355.png"/><Relationship Id="rId19" Type="http://schemas.openxmlformats.org/officeDocument/2006/relationships/image" Target="../media/image31.png"/><Relationship Id="rId4" Type="http://schemas.openxmlformats.org/officeDocument/2006/relationships/image" Target="../media/image161.png"/><Relationship Id="rId9" Type="http://schemas.openxmlformats.org/officeDocument/2006/relationships/image" Target="../media/image354.png"/><Relationship Id="rId14" Type="http://schemas.openxmlformats.org/officeDocument/2006/relationships/image" Target="../media/image35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png"/><Relationship Id="rId13" Type="http://schemas.openxmlformats.org/officeDocument/2006/relationships/image" Target="../media/image370.png"/><Relationship Id="rId18" Type="http://schemas.openxmlformats.org/officeDocument/2006/relationships/image" Target="../media/image45.jpg"/><Relationship Id="rId3" Type="http://schemas.openxmlformats.org/officeDocument/2006/relationships/image" Target="../media/image160.png"/><Relationship Id="rId21" Type="http://schemas.openxmlformats.org/officeDocument/2006/relationships/image" Target="../media/image376.png"/><Relationship Id="rId7" Type="http://schemas.openxmlformats.org/officeDocument/2006/relationships/image" Target="../media/image265.png"/><Relationship Id="rId12" Type="http://schemas.openxmlformats.org/officeDocument/2006/relationships/image" Target="../media/image369.png"/><Relationship Id="rId17" Type="http://schemas.openxmlformats.org/officeDocument/2006/relationships/image" Target="../media/image31.png"/><Relationship Id="rId2" Type="http://schemas.openxmlformats.org/officeDocument/2006/relationships/image" Target="../media/image159.png"/><Relationship Id="rId16" Type="http://schemas.openxmlformats.org/officeDocument/2006/relationships/image" Target="../media/image373.png"/><Relationship Id="rId20" Type="http://schemas.openxmlformats.org/officeDocument/2006/relationships/image" Target="../media/image3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5.png"/><Relationship Id="rId11" Type="http://schemas.openxmlformats.org/officeDocument/2006/relationships/image" Target="../media/image368.png"/><Relationship Id="rId24" Type="http://schemas.openxmlformats.org/officeDocument/2006/relationships/image" Target="../media/image379.png"/><Relationship Id="rId5" Type="http://schemas.openxmlformats.org/officeDocument/2006/relationships/image" Target="../media/image162.png"/><Relationship Id="rId15" Type="http://schemas.openxmlformats.org/officeDocument/2006/relationships/image" Target="../media/image372.png"/><Relationship Id="rId23" Type="http://schemas.openxmlformats.org/officeDocument/2006/relationships/image" Target="../media/image378.png"/><Relationship Id="rId10" Type="http://schemas.openxmlformats.org/officeDocument/2006/relationships/image" Target="../media/image367.png"/><Relationship Id="rId19" Type="http://schemas.openxmlformats.org/officeDocument/2006/relationships/image" Target="../media/image374.png"/><Relationship Id="rId4" Type="http://schemas.openxmlformats.org/officeDocument/2006/relationships/image" Target="../media/image161.png"/><Relationship Id="rId9" Type="http://schemas.openxmlformats.org/officeDocument/2006/relationships/image" Target="../media/image290.png"/><Relationship Id="rId14" Type="http://schemas.openxmlformats.org/officeDocument/2006/relationships/image" Target="../media/image371.png"/><Relationship Id="rId22" Type="http://schemas.openxmlformats.org/officeDocument/2006/relationships/image" Target="../media/image3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3" Type="http://schemas.openxmlformats.org/officeDocument/2006/relationships/image" Target="../media/image160.png"/><Relationship Id="rId7" Type="http://schemas.openxmlformats.org/officeDocument/2006/relationships/image" Target="../media/image381.png"/><Relationship Id="rId12" Type="http://schemas.openxmlformats.org/officeDocument/2006/relationships/image" Target="../media/image31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385.png"/><Relationship Id="rId5" Type="http://schemas.openxmlformats.org/officeDocument/2006/relationships/image" Target="../media/image162.png"/><Relationship Id="rId10" Type="http://schemas.openxmlformats.org/officeDocument/2006/relationships/image" Target="../media/image384.png"/><Relationship Id="rId4" Type="http://schemas.openxmlformats.org/officeDocument/2006/relationships/image" Target="../media/image161.png"/><Relationship Id="rId9" Type="http://schemas.openxmlformats.org/officeDocument/2006/relationships/image" Target="../media/image3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png"/><Relationship Id="rId13" Type="http://schemas.openxmlformats.org/officeDocument/2006/relationships/image" Target="../media/image396.png"/><Relationship Id="rId18" Type="http://schemas.openxmlformats.org/officeDocument/2006/relationships/image" Target="../media/image401.png"/><Relationship Id="rId3" Type="http://schemas.openxmlformats.org/officeDocument/2006/relationships/image" Target="../media/image387.png"/><Relationship Id="rId21" Type="http://schemas.openxmlformats.org/officeDocument/2006/relationships/image" Target="../media/image31.png"/><Relationship Id="rId7" Type="http://schemas.openxmlformats.org/officeDocument/2006/relationships/image" Target="../media/image391.png"/><Relationship Id="rId12" Type="http://schemas.openxmlformats.org/officeDocument/2006/relationships/image" Target="../media/image395.png"/><Relationship Id="rId17" Type="http://schemas.openxmlformats.org/officeDocument/2006/relationships/image" Target="../media/image400.png"/><Relationship Id="rId2" Type="http://schemas.openxmlformats.org/officeDocument/2006/relationships/image" Target="../media/image386.png"/><Relationship Id="rId16" Type="http://schemas.openxmlformats.org/officeDocument/2006/relationships/image" Target="../media/image399.png"/><Relationship Id="rId20" Type="http://schemas.openxmlformats.org/officeDocument/2006/relationships/image" Target="../media/image4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206.png"/><Relationship Id="rId5" Type="http://schemas.openxmlformats.org/officeDocument/2006/relationships/image" Target="../media/image389.png"/><Relationship Id="rId15" Type="http://schemas.openxmlformats.org/officeDocument/2006/relationships/image" Target="../media/image398.png"/><Relationship Id="rId10" Type="http://schemas.openxmlformats.org/officeDocument/2006/relationships/image" Target="../media/image394.png"/><Relationship Id="rId19" Type="http://schemas.openxmlformats.org/officeDocument/2006/relationships/image" Target="../media/image402.png"/><Relationship Id="rId4" Type="http://schemas.openxmlformats.org/officeDocument/2006/relationships/image" Target="../media/image388.png"/><Relationship Id="rId9" Type="http://schemas.openxmlformats.org/officeDocument/2006/relationships/image" Target="../media/image393.png"/><Relationship Id="rId14" Type="http://schemas.openxmlformats.org/officeDocument/2006/relationships/image" Target="../media/image39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13.png"/><Relationship Id="rId18" Type="http://schemas.openxmlformats.org/officeDocument/2006/relationships/image" Target="../media/image418.png"/><Relationship Id="rId3" Type="http://schemas.openxmlformats.org/officeDocument/2006/relationships/image" Target="../media/image405.png"/><Relationship Id="rId7" Type="http://schemas.openxmlformats.org/officeDocument/2006/relationships/image" Target="../media/image409.png"/><Relationship Id="rId12" Type="http://schemas.openxmlformats.org/officeDocument/2006/relationships/image" Target="../media/image412.png"/><Relationship Id="rId17" Type="http://schemas.openxmlformats.org/officeDocument/2006/relationships/image" Target="../media/image417.png"/><Relationship Id="rId2" Type="http://schemas.openxmlformats.org/officeDocument/2006/relationships/image" Target="../media/image404.png"/><Relationship Id="rId16" Type="http://schemas.openxmlformats.org/officeDocument/2006/relationships/image" Target="../media/image416.png"/><Relationship Id="rId20" Type="http://schemas.openxmlformats.org/officeDocument/2006/relationships/image" Target="../media/image4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8.png"/><Relationship Id="rId11" Type="http://schemas.openxmlformats.org/officeDocument/2006/relationships/image" Target="../media/image52.png"/><Relationship Id="rId5" Type="http://schemas.openxmlformats.org/officeDocument/2006/relationships/image" Target="../media/image407.png"/><Relationship Id="rId15" Type="http://schemas.openxmlformats.org/officeDocument/2006/relationships/image" Target="../media/image415.png"/><Relationship Id="rId10" Type="http://schemas.openxmlformats.org/officeDocument/2006/relationships/image" Target="../media/image411.png"/><Relationship Id="rId19" Type="http://schemas.openxmlformats.org/officeDocument/2006/relationships/image" Target="../media/image31.png"/><Relationship Id="rId4" Type="http://schemas.openxmlformats.org/officeDocument/2006/relationships/image" Target="../media/image406.png"/><Relationship Id="rId9" Type="http://schemas.openxmlformats.org/officeDocument/2006/relationships/image" Target="../media/image393.png"/><Relationship Id="rId14" Type="http://schemas.openxmlformats.org/officeDocument/2006/relationships/image" Target="../media/image4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png"/><Relationship Id="rId13" Type="http://schemas.openxmlformats.org/officeDocument/2006/relationships/image" Target="../media/image431.png"/><Relationship Id="rId18" Type="http://schemas.openxmlformats.org/officeDocument/2006/relationships/image" Target="../media/image436.png"/><Relationship Id="rId26" Type="http://schemas.openxmlformats.org/officeDocument/2006/relationships/image" Target="../media/image443.png"/><Relationship Id="rId3" Type="http://schemas.openxmlformats.org/officeDocument/2006/relationships/image" Target="../media/image421.png"/><Relationship Id="rId21" Type="http://schemas.openxmlformats.org/officeDocument/2006/relationships/image" Target="../media/image438.png"/><Relationship Id="rId34" Type="http://schemas.openxmlformats.org/officeDocument/2006/relationships/image" Target="../media/image451.png"/><Relationship Id="rId7" Type="http://schemas.openxmlformats.org/officeDocument/2006/relationships/image" Target="../media/image425.png"/><Relationship Id="rId12" Type="http://schemas.openxmlformats.org/officeDocument/2006/relationships/image" Target="../media/image430.png"/><Relationship Id="rId17" Type="http://schemas.openxmlformats.org/officeDocument/2006/relationships/image" Target="../media/image435.png"/><Relationship Id="rId25" Type="http://schemas.openxmlformats.org/officeDocument/2006/relationships/image" Target="../media/image442.png"/><Relationship Id="rId33" Type="http://schemas.openxmlformats.org/officeDocument/2006/relationships/image" Target="../media/image450.png"/><Relationship Id="rId2" Type="http://schemas.openxmlformats.org/officeDocument/2006/relationships/image" Target="../media/image420.png"/><Relationship Id="rId16" Type="http://schemas.openxmlformats.org/officeDocument/2006/relationships/image" Target="../media/image434.png"/><Relationship Id="rId20" Type="http://schemas.openxmlformats.org/officeDocument/2006/relationships/image" Target="../media/image173.png"/><Relationship Id="rId29" Type="http://schemas.openxmlformats.org/officeDocument/2006/relationships/image" Target="../media/image4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4.png"/><Relationship Id="rId11" Type="http://schemas.openxmlformats.org/officeDocument/2006/relationships/image" Target="../media/image429.png"/><Relationship Id="rId24" Type="http://schemas.openxmlformats.org/officeDocument/2006/relationships/image" Target="../media/image441.png"/><Relationship Id="rId32" Type="http://schemas.openxmlformats.org/officeDocument/2006/relationships/image" Target="../media/image449.png"/><Relationship Id="rId37" Type="http://schemas.openxmlformats.org/officeDocument/2006/relationships/image" Target="../media/image31.png"/><Relationship Id="rId5" Type="http://schemas.openxmlformats.org/officeDocument/2006/relationships/image" Target="../media/image423.png"/><Relationship Id="rId15" Type="http://schemas.openxmlformats.org/officeDocument/2006/relationships/image" Target="../media/image433.png"/><Relationship Id="rId23" Type="http://schemas.openxmlformats.org/officeDocument/2006/relationships/image" Target="../media/image440.png"/><Relationship Id="rId28" Type="http://schemas.openxmlformats.org/officeDocument/2006/relationships/image" Target="../media/image445.png"/><Relationship Id="rId36" Type="http://schemas.openxmlformats.org/officeDocument/2006/relationships/image" Target="../media/image453.png"/><Relationship Id="rId10" Type="http://schemas.openxmlformats.org/officeDocument/2006/relationships/image" Target="../media/image428.png"/><Relationship Id="rId19" Type="http://schemas.openxmlformats.org/officeDocument/2006/relationships/image" Target="../media/image437.png"/><Relationship Id="rId31" Type="http://schemas.openxmlformats.org/officeDocument/2006/relationships/image" Target="../media/image448.png"/><Relationship Id="rId4" Type="http://schemas.openxmlformats.org/officeDocument/2006/relationships/image" Target="../media/image422.png"/><Relationship Id="rId9" Type="http://schemas.openxmlformats.org/officeDocument/2006/relationships/image" Target="../media/image427.png"/><Relationship Id="rId14" Type="http://schemas.openxmlformats.org/officeDocument/2006/relationships/image" Target="../media/image432.png"/><Relationship Id="rId22" Type="http://schemas.openxmlformats.org/officeDocument/2006/relationships/image" Target="../media/image439.png"/><Relationship Id="rId27" Type="http://schemas.openxmlformats.org/officeDocument/2006/relationships/image" Target="../media/image444.png"/><Relationship Id="rId30" Type="http://schemas.openxmlformats.org/officeDocument/2006/relationships/image" Target="../media/image447.png"/><Relationship Id="rId35" Type="http://schemas.openxmlformats.org/officeDocument/2006/relationships/image" Target="../media/image4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65.png"/><Relationship Id="rId21" Type="http://schemas.openxmlformats.org/officeDocument/2006/relationships/image" Target="../media/image83.png"/><Relationship Id="rId34" Type="http://schemas.openxmlformats.org/officeDocument/2006/relationships/image" Target="../media/image44.jp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36" Type="http://schemas.openxmlformats.org/officeDocument/2006/relationships/image" Target="../media/image96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21" Type="http://schemas.openxmlformats.org/officeDocument/2006/relationships/image" Target="../media/image45.jp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65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5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31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17.png"/><Relationship Id="rId16" Type="http://schemas.openxmlformats.org/officeDocument/2006/relationships/image" Target="../media/image1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8339" y="2136648"/>
            <a:ext cx="4904105" cy="2799715"/>
            <a:chOff x="1958339" y="2136648"/>
            <a:chExt cx="4904105" cy="2799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39" y="2136648"/>
              <a:ext cx="4064254" cy="13364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2027" y="2868168"/>
              <a:ext cx="2423032" cy="13364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8339" y="3599688"/>
              <a:ext cx="4903977" cy="133642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22957" y="2280030"/>
            <a:ext cx="41433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" marR="427990" algn="ctr">
              <a:lnSpc>
                <a:spcPct val="100000"/>
              </a:lnSpc>
              <a:spcBef>
                <a:spcPts val="100"/>
              </a:spcBef>
            </a:pPr>
            <a:r>
              <a:rPr sz="4800" b="0" i="1" u="none" spc="-5" dirty="0">
                <a:solidFill>
                  <a:srgbClr val="FFFF00"/>
                </a:solidFill>
                <a:latin typeface="Constantia"/>
                <a:cs typeface="Constantia"/>
              </a:rPr>
              <a:t>En</a:t>
            </a:r>
            <a:r>
              <a:rPr sz="4800" b="0" i="1" u="none" spc="-60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4800" b="0" i="1" u="none" spc="-5" dirty="0">
                <a:solidFill>
                  <a:srgbClr val="FFFF00"/>
                </a:solidFill>
                <a:latin typeface="Constantia"/>
                <a:cs typeface="Constantia"/>
              </a:rPr>
              <a:t>omologie  </a:t>
            </a:r>
            <a:r>
              <a:rPr sz="4800" b="0" i="1" u="none" spc="-10" dirty="0">
                <a:solidFill>
                  <a:srgbClr val="FFFF00"/>
                </a:solidFill>
                <a:latin typeface="Constantia"/>
                <a:cs typeface="Constantia"/>
              </a:rPr>
              <a:t>Etude</a:t>
            </a:r>
            <a:endParaRPr sz="4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4800" b="0" i="1" u="none" dirty="0">
                <a:solidFill>
                  <a:srgbClr val="FFFF00"/>
                </a:solidFill>
                <a:latin typeface="Constantia"/>
                <a:cs typeface="Constantia"/>
              </a:rPr>
              <a:t>des</a:t>
            </a:r>
            <a:r>
              <a:rPr sz="4800" b="0" i="1" u="none" spc="-7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4800" b="0" i="1" u="none" spc="-15" dirty="0">
                <a:solidFill>
                  <a:srgbClr val="FFFF00"/>
                </a:solidFill>
                <a:latin typeface="Constantia"/>
                <a:cs typeface="Constantia"/>
              </a:rPr>
              <a:t>arthropodes</a:t>
            </a:r>
            <a:endParaRPr sz="4800">
              <a:latin typeface="Constantia"/>
              <a:cs typeface="Constanti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86711" y="1886711"/>
            <a:ext cx="5079365" cy="315150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30011" y="0"/>
            <a:ext cx="3714115" cy="307975"/>
          </a:xfrm>
          <a:prstGeom prst="rect">
            <a:avLst/>
          </a:prstGeom>
          <a:ln w="9144">
            <a:solidFill>
              <a:srgbClr val="FFFF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Pr</a:t>
            </a:r>
            <a:r>
              <a:rPr sz="1400" spc="2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TITI</a:t>
            </a:r>
            <a:r>
              <a:rPr sz="14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A.,</a:t>
            </a:r>
            <a:r>
              <a:rPr sz="14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Entomologie,</a:t>
            </a:r>
            <a:r>
              <a:rPr sz="1400" spc="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1350" spc="15" baseline="24691" dirty="0">
                <a:solidFill>
                  <a:srgbClr val="FFFFFF"/>
                </a:solidFill>
                <a:latin typeface="Constantia"/>
                <a:cs typeface="Constantia"/>
              </a:rPr>
              <a:t>ème</a:t>
            </a:r>
            <a:r>
              <a:rPr sz="1350" spc="157" baseline="2469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Constantia"/>
                <a:cs typeface="Constantia"/>
              </a:rPr>
              <a:t>D.V,</a:t>
            </a:r>
            <a:r>
              <a:rPr sz="14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nstantia"/>
                <a:cs typeface="Constantia"/>
              </a:rPr>
              <a:t>2022/2023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42538"/>
            <a:ext cx="9144000" cy="3345179"/>
            <a:chOff x="0" y="3142538"/>
            <a:chExt cx="9144000" cy="33451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" y="3142538"/>
              <a:ext cx="1019390" cy="7846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647" y="3142538"/>
              <a:ext cx="2206498" cy="784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5579" y="3142538"/>
              <a:ext cx="2979166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0179" y="3142538"/>
              <a:ext cx="583514" cy="7846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8111" y="3142538"/>
              <a:ext cx="2604389" cy="7846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569258"/>
              <a:ext cx="749604" cy="7846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988" y="3569258"/>
              <a:ext cx="1692910" cy="7846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3332" y="3569258"/>
              <a:ext cx="7516241" cy="7846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3995978"/>
              <a:ext cx="2336165" cy="7846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71472" y="3995978"/>
              <a:ext cx="2941066" cy="7846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47971" y="3995978"/>
              <a:ext cx="3177285" cy="7846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60692" y="3995978"/>
              <a:ext cx="1237284" cy="7846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4422698"/>
              <a:ext cx="4715129" cy="7846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4884420"/>
              <a:ext cx="635292" cy="7267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40" y="4849355"/>
              <a:ext cx="583514" cy="78468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5508" y="4849355"/>
              <a:ext cx="3197098" cy="78468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68040" y="4849355"/>
              <a:ext cx="5396229" cy="7846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5311139"/>
              <a:ext cx="635292" cy="72677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40" y="5276075"/>
              <a:ext cx="583514" cy="7846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5508" y="5276075"/>
              <a:ext cx="4428490" cy="78468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99432" y="5276075"/>
              <a:ext cx="4544567" cy="7846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5702807"/>
              <a:ext cx="7403338" cy="78468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0" y="527316"/>
            <a:ext cx="4869180" cy="788035"/>
            <a:chOff x="0" y="527316"/>
            <a:chExt cx="4869180" cy="788035"/>
          </a:xfrm>
        </p:grpSpPr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527316"/>
              <a:ext cx="4869053" cy="7877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671" y="528878"/>
              <a:ext cx="1990089" cy="78468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68196" y="528878"/>
              <a:ext cx="516470" cy="78468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20011" y="528878"/>
              <a:ext cx="3216910" cy="78468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51561" y="608456"/>
            <a:ext cx="435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28319" y="1021207"/>
            <a:ext cx="401827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Morphologie</a:t>
            </a:r>
            <a:r>
              <a:rPr spc="-130" dirty="0"/>
              <a:t> </a:t>
            </a:r>
            <a:r>
              <a:rPr dirty="0"/>
              <a:t>externe</a:t>
            </a:r>
          </a:p>
        </p:txBody>
      </p:sp>
      <p:grpSp>
        <p:nvGrpSpPr>
          <p:cNvPr id="32" name="object 32"/>
          <p:cNvGrpSpPr/>
          <p:nvPr/>
        </p:nvGrpSpPr>
        <p:grpSpPr>
          <a:xfrm>
            <a:off x="396240" y="1539239"/>
            <a:ext cx="2060575" cy="812165"/>
            <a:chOff x="396240" y="1539239"/>
            <a:chExt cx="2060575" cy="812165"/>
          </a:xfrm>
        </p:grpSpPr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6240" y="1539239"/>
              <a:ext cx="2060320" cy="81216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9892" y="1565198"/>
              <a:ext cx="1558797" cy="784682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78739" y="1644523"/>
            <a:ext cx="9013825" cy="460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2005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FFFF00"/>
                </a:solidFill>
                <a:latin typeface="Constantia"/>
                <a:cs typeface="Constantia"/>
              </a:rPr>
              <a:t>Rostre</a:t>
            </a:r>
            <a:endParaRPr sz="2800">
              <a:latin typeface="Constantia"/>
              <a:cs typeface="Constantia"/>
            </a:endParaRPr>
          </a:p>
          <a:p>
            <a:pPr marL="462280">
              <a:lnSpc>
                <a:spcPct val="100000"/>
              </a:lnSpc>
              <a:spcBef>
                <a:spcPts val="2445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Partie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antérieure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du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corps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constituée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 MT"/>
              <a:cs typeface="Arial MT"/>
            </a:endParaRPr>
          </a:p>
          <a:p>
            <a:pPr marL="12700" marR="40386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62280" algn="l"/>
                <a:tab pos="539305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Un</a:t>
            </a:r>
            <a:r>
              <a:rPr sz="2800" spc="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hypostome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pièce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impaire	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Une</a:t>
            </a:r>
            <a:r>
              <a:rPr sz="28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paire</a:t>
            </a:r>
            <a:r>
              <a:rPr sz="28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de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ch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élicères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généralement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à 3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segments,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les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derniers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forment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une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pince,puissante,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mobile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dans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plan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vertical(appareil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préhensile)</a:t>
            </a:r>
            <a:endParaRPr sz="2800">
              <a:latin typeface="Arial MT"/>
              <a:cs typeface="Arial MT"/>
            </a:endParaRPr>
          </a:p>
          <a:p>
            <a:pPr marL="462280" indent="-449580">
              <a:lnSpc>
                <a:spcPct val="100000"/>
              </a:lnSpc>
              <a:buFont typeface="Wingdings"/>
              <a:buChar char=""/>
              <a:tabLst>
                <a:tab pos="462280" algn="l"/>
                <a:tab pos="77724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-	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Un</a:t>
            </a:r>
            <a:r>
              <a:rPr sz="2800" spc="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orifice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buccal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qui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s’ouvre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sous les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chélicères.</a:t>
            </a:r>
            <a:endParaRPr sz="2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buFont typeface="Wingdings"/>
              <a:buChar char=""/>
              <a:tabLst>
                <a:tab pos="462280" algn="l"/>
                <a:tab pos="77724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-	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Une</a:t>
            </a:r>
            <a:r>
              <a:rPr sz="2800" spc="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paire</a:t>
            </a:r>
            <a:r>
              <a:rPr sz="28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de</a:t>
            </a:r>
            <a:r>
              <a:rPr sz="28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pédipalpes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qui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peuvent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compter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jusqu’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6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segments,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(organes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sensoriels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et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tactiles).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261" y="709583"/>
            <a:ext cx="4330700" cy="139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10"/>
              </a:lnSpc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6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1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  <a:p>
            <a:pPr marL="276225">
              <a:lnSpc>
                <a:spcPts val="379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Morphologie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externe</a:t>
            </a:r>
            <a:endParaRPr sz="3200">
              <a:latin typeface="Arial"/>
              <a:cs typeface="Arial"/>
            </a:endParaRPr>
          </a:p>
          <a:p>
            <a:pPr marL="616585">
              <a:lnSpc>
                <a:spcPct val="100000"/>
              </a:lnSpc>
              <a:spcBef>
                <a:spcPts val="1060"/>
              </a:spcBef>
            </a:pPr>
            <a:r>
              <a:rPr sz="2800" b="1" spc="-25" dirty="0">
                <a:solidFill>
                  <a:srgbClr val="FFFF00"/>
                </a:solidFill>
                <a:latin typeface="Constantia"/>
                <a:cs typeface="Constantia"/>
              </a:rPr>
              <a:t>Rostre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27316"/>
            <a:ext cx="4869180" cy="788035"/>
            <a:chOff x="0" y="527316"/>
            <a:chExt cx="4869180" cy="788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7316"/>
              <a:ext cx="4869053" cy="7877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528878"/>
              <a:ext cx="1990089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528878"/>
              <a:ext cx="516470" cy="7846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528878"/>
              <a:ext cx="3216910" cy="78468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96240" y="1484757"/>
            <a:ext cx="4136390" cy="866775"/>
            <a:chOff x="396240" y="1484757"/>
            <a:chExt cx="4136390" cy="866775"/>
          </a:xfrm>
        </p:grpSpPr>
        <p:sp>
          <p:nvSpPr>
            <p:cNvPr id="9" name="object 9"/>
            <p:cNvSpPr/>
            <p:nvPr/>
          </p:nvSpPr>
          <p:spPr>
            <a:xfrm>
              <a:off x="541020" y="1484757"/>
              <a:ext cx="3991610" cy="38100"/>
            </a:xfrm>
            <a:custGeom>
              <a:avLst/>
              <a:gdLst/>
              <a:ahLst/>
              <a:cxnLst/>
              <a:rect l="l" t="t" r="r" b="b"/>
              <a:pathLst>
                <a:path w="3991610" h="38100">
                  <a:moveTo>
                    <a:pt x="399135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3991355" y="38100"/>
                  </a:lnTo>
                  <a:lnTo>
                    <a:pt x="3991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40" y="1539240"/>
              <a:ext cx="2060320" cy="8121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892" y="1565198"/>
              <a:ext cx="1558797" cy="78468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71116" y="2820428"/>
              <a:ext cx="5288280" cy="353060"/>
            </a:xfrm>
            <a:custGeom>
              <a:avLst/>
              <a:gdLst/>
              <a:ahLst/>
              <a:cxnLst/>
              <a:rect l="l" t="t" r="r" b="b"/>
              <a:pathLst>
                <a:path w="5288280" h="353060">
                  <a:moveTo>
                    <a:pt x="2572004" y="181851"/>
                  </a:moveTo>
                  <a:lnTo>
                    <a:pt x="2287016" y="15481"/>
                  </a:lnTo>
                  <a:lnTo>
                    <a:pt x="2272690" y="10579"/>
                  </a:lnTo>
                  <a:lnTo>
                    <a:pt x="2258123" y="11531"/>
                  </a:lnTo>
                  <a:lnTo>
                    <a:pt x="2244966" y="17894"/>
                  </a:lnTo>
                  <a:lnTo>
                    <a:pt x="2234946" y="29197"/>
                  </a:lnTo>
                  <a:lnTo>
                    <a:pt x="2230005" y="43497"/>
                  </a:lnTo>
                  <a:lnTo>
                    <a:pt x="2230920" y="58051"/>
                  </a:lnTo>
                  <a:lnTo>
                    <a:pt x="2237244" y="71196"/>
                  </a:lnTo>
                  <a:lnTo>
                    <a:pt x="2248535" y="81267"/>
                  </a:lnTo>
                  <a:lnTo>
                    <a:pt x="2355392" y="143675"/>
                  </a:lnTo>
                  <a:lnTo>
                    <a:pt x="0" y="142227"/>
                  </a:lnTo>
                  <a:lnTo>
                    <a:pt x="0" y="218427"/>
                  </a:lnTo>
                  <a:lnTo>
                    <a:pt x="2355392" y="219875"/>
                  </a:lnTo>
                  <a:lnTo>
                    <a:pt x="2248408" y="282181"/>
                  </a:lnTo>
                  <a:lnTo>
                    <a:pt x="2237117" y="292214"/>
                  </a:lnTo>
                  <a:lnTo>
                    <a:pt x="2230780" y="305358"/>
                  </a:lnTo>
                  <a:lnTo>
                    <a:pt x="2229828" y="319938"/>
                  </a:lnTo>
                  <a:lnTo>
                    <a:pt x="2234692" y="334251"/>
                  </a:lnTo>
                  <a:lnTo>
                    <a:pt x="2244763" y="345567"/>
                  </a:lnTo>
                  <a:lnTo>
                    <a:pt x="2257907" y="351929"/>
                  </a:lnTo>
                  <a:lnTo>
                    <a:pt x="2272461" y="352882"/>
                  </a:lnTo>
                  <a:lnTo>
                    <a:pt x="2286762" y="347967"/>
                  </a:lnTo>
                  <a:lnTo>
                    <a:pt x="2506573" y="219951"/>
                  </a:lnTo>
                  <a:lnTo>
                    <a:pt x="2572004" y="181851"/>
                  </a:lnTo>
                  <a:close/>
                </a:path>
                <a:path w="5288280" h="353060">
                  <a:moveTo>
                    <a:pt x="5287772" y="146799"/>
                  </a:moveTo>
                  <a:lnTo>
                    <a:pt x="5285486" y="70599"/>
                  </a:lnTo>
                  <a:lnTo>
                    <a:pt x="3144202" y="135547"/>
                  </a:lnTo>
                  <a:lnTo>
                    <a:pt x="3080118" y="175590"/>
                  </a:lnTo>
                  <a:lnTo>
                    <a:pt x="3130042" y="144386"/>
                  </a:lnTo>
                  <a:lnTo>
                    <a:pt x="3249168" y="69964"/>
                  </a:lnTo>
                  <a:lnTo>
                    <a:pt x="3266630" y="31648"/>
                  </a:lnTo>
                  <a:lnTo>
                    <a:pt x="3237585" y="520"/>
                  </a:lnTo>
                  <a:lnTo>
                    <a:pt x="3222968" y="0"/>
                  </a:lnTo>
                  <a:lnTo>
                    <a:pt x="3208782" y="5321"/>
                  </a:lnTo>
                  <a:lnTo>
                    <a:pt x="2929001" y="180200"/>
                  </a:lnTo>
                  <a:lnTo>
                    <a:pt x="3218815" y="337680"/>
                  </a:lnTo>
                  <a:lnTo>
                    <a:pt x="3233293" y="342125"/>
                  </a:lnTo>
                  <a:lnTo>
                    <a:pt x="3247847" y="340728"/>
                  </a:lnTo>
                  <a:lnTo>
                    <a:pt x="3260801" y="334010"/>
                  </a:lnTo>
                  <a:lnTo>
                    <a:pt x="3270504" y="322440"/>
                  </a:lnTo>
                  <a:lnTo>
                    <a:pt x="3274961" y="307962"/>
                  </a:lnTo>
                  <a:lnTo>
                    <a:pt x="3273590" y="293408"/>
                  </a:lnTo>
                  <a:lnTo>
                    <a:pt x="3266871" y="280454"/>
                  </a:lnTo>
                  <a:lnTo>
                    <a:pt x="3255264" y="270751"/>
                  </a:lnTo>
                  <a:lnTo>
                    <a:pt x="3154299" y="215887"/>
                  </a:lnTo>
                  <a:lnTo>
                    <a:pt x="3146450" y="211632"/>
                  </a:lnTo>
                  <a:lnTo>
                    <a:pt x="5287772" y="146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43890" y="2715005"/>
            <a:ext cx="1318260" cy="370840"/>
          </a:xfrm>
          <a:prstGeom prst="rect">
            <a:avLst/>
          </a:prstGeom>
          <a:ln w="28955">
            <a:solidFill>
              <a:srgbClr val="04607A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latin typeface="Constantia"/>
                <a:cs typeface="Constantia"/>
              </a:rPr>
              <a:t>Chélicères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072890" y="285750"/>
            <a:ext cx="1858010" cy="501650"/>
          </a:xfrm>
          <a:prstGeom prst="rect">
            <a:avLst/>
          </a:prstGeom>
          <a:solidFill>
            <a:srgbClr val="FFFFFF"/>
          </a:solidFill>
          <a:ln w="25907">
            <a:solidFill>
              <a:srgbClr val="085091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770"/>
              </a:spcBef>
            </a:pPr>
            <a:r>
              <a:rPr sz="1800" u="none" spc="-10" dirty="0">
                <a:solidFill>
                  <a:srgbClr val="000000"/>
                </a:solidFill>
                <a:latin typeface="Constantia"/>
                <a:cs typeface="Constantia"/>
              </a:rPr>
              <a:t>Hypostum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30261" y="2786633"/>
            <a:ext cx="1318260" cy="368935"/>
          </a:xfrm>
          <a:prstGeom prst="rect">
            <a:avLst/>
          </a:prstGeom>
          <a:ln w="28955">
            <a:solidFill>
              <a:srgbClr val="04607A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latin typeface="Constantia"/>
                <a:cs typeface="Constantia"/>
              </a:rPr>
              <a:t>Chélicères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917116" y="1130744"/>
            <a:ext cx="1240155" cy="526415"/>
            <a:chOff x="7917116" y="1130744"/>
            <a:chExt cx="1240155" cy="526415"/>
          </a:xfrm>
        </p:grpSpPr>
        <p:sp>
          <p:nvSpPr>
            <p:cNvPr id="19" name="object 19"/>
            <p:cNvSpPr/>
            <p:nvPr/>
          </p:nvSpPr>
          <p:spPr>
            <a:xfrm>
              <a:off x="7930134" y="1143762"/>
              <a:ext cx="1214120" cy="500380"/>
            </a:xfrm>
            <a:custGeom>
              <a:avLst/>
              <a:gdLst/>
              <a:ahLst/>
              <a:cxnLst/>
              <a:rect l="l" t="t" r="r" b="b"/>
              <a:pathLst>
                <a:path w="1214120" h="500380">
                  <a:moveTo>
                    <a:pt x="0" y="499872"/>
                  </a:moveTo>
                  <a:lnTo>
                    <a:pt x="1213866" y="499872"/>
                  </a:lnTo>
                  <a:lnTo>
                    <a:pt x="1213866" y="0"/>
                  </a:lnTo>
                  <a:lnTo>
                    <a:pt x="0" y="0"/>
                  </a:lnTo>
                  <a:lnTo>
                    <a:pt x="0" y="4998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30134" y="1630680"/>
              <a:ext cx="1214120" cy="26034"/>
            </a:xfrm>
            <a:custGeom>
              <a:avLst/>
              <a:gdLst/>
              <a:ahLst/>
              <a:cxnLst/>
              <a:rect l="l" t="t" r="r" b="b"/>
              <a:pathLst>
                <a:path w="1214120" h="26035">
                  <a:moveTo>
                    <a:pt x="0" y="25907"/>
                  </a:moveTo>
                  <a:lnTo>
                    <a:pt x="1213866" y="25907"/>
                  </a:lnTo>
                  <a:lnTo>
                    <a:pt x="1213866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085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30134" y="1143762"/>
              <a:ext cx="1214120" cy="500380"/>
            </a:xfrm>
            <a:custGeom>
              <a:avLst/>
              <a:gdLst/>
              <a:ahLst/>
              <a:cxnLst/>
              <a:rect l="l" t="t" r="r" b="b"/>
              <a:pathLst>
                <a:path w="1214120" h="500380">
                  <a:moveTo>
                    <a:pt x="1213866" y="0"/>
                  </a:moveTo>
                  <a:lnTo>
                    <a:pt x="0" y="0"/>
                  </a:lnTo>
                  <a:lnTo>
                    <a:pt x="0" y="499872"/>
                  </a:lnTo>
                </a:path>
              </a:pathLst>
            </a:custGeom>
            <a:ln w="25907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110855" y="1228090"/>
            <a:ext cx="1106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latin typeface="Constantia"/>
                <a:cs typeface="Constantia"/>
              </a:rPr>
              <a:t>P</a:t>
            </a:r>
            <a:r>
              <a:rPr sz="1800" b="1" dirty="0">
                <a:latin typeface="Constantia"/>
                <a:cs typeface="Constantia"/>
              </a:rPr>
              <a:t>édi</a:t>
            </a:r>
            <a:r>
              <a:rPr sz="1800" b="1" spc="-5" dirty="0">
                <a:latin typeface="Constantia"/>
                <a:cs typeface="Constantia"/>
              </a:rPr>
              <a:t>palpe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72732" y="1059116"/>
            <a:ext cx="1598930" cy="526415"/>
            <a:chOff x="272732" y="1059116"/>
            <a:chExt cx="1598930" cy="526415"/>
          </a:xfrm>
        </p:grpSpPr>
        <p:sp>
          <p:nvSpPr>
            <p:cNvPr id="24" name="object 24"/>
            <p:cNvSpPr/>
            <p:nvPr/>
          </p:nvSpPr>
          <p:spPr>
            <a:xfrm>
              <a:off x="285750" y="1072133"/>
              <a:ext cx="1572895" cy="500380"/>
            </a:xfrm>
            <a:custGeom>
              <a:avLst/>
              <a:gdLst/>
              <a:ahLst/>
              <a:cxnLst/>
              <a:rect l="l" t="t" r="r" b="b"/>
              <a:pathLst>
                <a:path w="1572895" h="500380">
                  <a:moveTo>
                    <a:pt x="1572768" y="0"/>
                  </a:moveTo>
                  <a:lnTo>
                    <a:pt x="0" y="0"/>
                  </a:lnTo>
                  <a:lnTo>
                    <a:pt x="0" y="499872"/>
                  </a:lnTo>
                  <a:lnTo>
                    <a:pt x="1572768" y="499872"/>
                  </a:lnTo>
                  <a:lnTo>
                    <a:pt x="1572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5750" y="1072133"/>
              <a:ext cx="1572895" cy="500380"/>
            </a:xfrm>
            <a:custGeom>
              <a:avLst/>
              <a:gdLst/>
              <a:ahLst/>
              <a:cxnLst/>
              <a:rect l="l" t="t" r="r" b="b"/>
              <a:pathLst>
                <a:path w="1572895" h="500380">
                  <a:moveTo>
                    <a:pt x="0" y="499872"/>
                  </a:moveTo>
                  <a:lnTo>
                    <a:pt x="1572768" y="499872"/>
                  </a:lnTo>
                  <a:lnTo>
                    <a:pt x="1572768" y="0"/>
                  </a:lnTo>
                  <a:lnTo>
                    <a:pt x="0" y="0"/>
                  </a:lnTo>
                  <a:lnTo>
                    <a:pt x="0" y="499872"/>
                  </a:lnTo>
                  <a:close/>
                </a:path>
              </a:pathLst>
            </a:custGeom>
            <a:ln w="25907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98704" y="1156842"/>
            <a:ext cx="1546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nstantia"/>
                <a:cs typeface="Constantia"/>
              </a:rPr>
              <a:t>Pédipalpes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72890" y="4357878"/>
            <a:ext cx="1571625" cy="501650"/>
          </a:xfrm>
          <a:prstGeom prst="rect">
            <a:avLst/>
          </a:prstGeom>
          <a:solidFill>
            <a:srgbClr val="FFFFFF"/>
          </a:solidFill>
          <a:ln w="25907">
            <a:solidFill>
              <a:srgbClr val="085091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775"/>
              </a:spcBef>
            </a:pPr>
            <a:r>
              <a:rPr sz="1800" b="1" spc="-5" dirty="0">
                <a:latin typeface="Constantia"/>
                <a:cs typeface="Constantia"/>
              </a:rPr>
              <a:t>Capitulum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45307" y="6202679"/>
            <a:ext cx="4170045" cy="669290"/>
            <a:chOff x="2845307" y="6202679"/>
            <a:chExt cx="4170045" cy="669290"/>
          </a:xfrm>
        </p:grpSpPr>
        <p:sp>
          <p:nvSpPr>
            <p:cNvPr id="29" name="object 29"/>
            <p:cNvSpPr/>
            <p:nvPr/>
          </p:nvSpPr>
          <p:spPr>
            <a:xfrm>
              <a:off x="2858261" y="6215633"/>
              <a:ext cx="4144010" cy="643255"/>
            </a:xfrm>
            <a:custGeom>
              <a:avLst/>
              <a:gdLst/>
              <a:ahLst/>
              <a:cxnLst/>
              <a:rect l="l" t="t" r="r" b="b"/>
              <a:pathLst>
                <a:path w="4144009" h="643254">
                  <a:moveTo>
                    <a:pt x="4143755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4143755" y="643127"/>
                  </a:lnTo>
                  <a:lnTo>
                    <a:pt x="414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58261" y="6215633"/>
              <a:ext cx="4144010" cy="643255"/>
            </a:xfrm>
            <a:custGeom>
              <a:avLst/>
              <a:gdLst/>
              <a:ahLst/>
              <a:cxnLst/>
              <a:rect l="l" t="t" r="r" b="b"/>
              <a:pathLst>
                <a:path w="4144009" h="643254">
                  <a:moveTo>
                    <a:pt x="0" y="643127"/>
                  </a:moveTo>
                  <a:lnTo>
                    <a:pt x="4143755" y="643127"/>
                  </a:lnTo>
                  <a:lnTo>
                    <a:pt x="4143755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187445" y="6356096"/>
            <a:ext cx="34848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nstantia"/>
                <a:cs typeface="Constantia"/>
              </a:rPr>
              <a:t>Schém</a:t>
            </a:r>
            <a:r>
              <a:rPr sz="2000" b="1" dirty="0">
                <a:latin typeface="Constantia"/>
                <a:cs typeface="Constantia"/>
              </a:rPr>
              <a:t>a</a:t>
            </a:r>
            <a:r>
              <a:rPr sz="2000" b="1" spc="-10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d</a:t>
            </a:r>
            <a:r>
              <a:rPr sz="2000" b="1" dirty="0">
                <a:latin typeface="Constantia"/>
                <a:cs typeface="Constantia"/>
              </a:rPr>
              <a:t>u</a:t>
            </a:r>
            <a:r>
              <a:rPr sz="2000" b="1" spc="-60" dirty="0">
                <a:latin typeface="Constantia"/>
                <a:cs typeface="Constantia"/>
              </a:rPr>
              <a:t> </a:t>
            </a:r>
            <a:r>
              <a:rPr sz="2000" b="1" spc="-45" dirty="0">
                <a:latin typeface="Constantia"/>
                <a:cs typeface="Constantia"/>
              </a:rPr>
              <a:t>r</a:t>
            </a:r>
            <a:r>
              <a:rPr sz="2000" b="1" dirty="0">
                <a:latin typeface="Constantia"/>
                <a:cs typeface="Constantia"/>
              </a:rPr>
              <a:t>ost</a:t>
            </a:r>
            <a:r>
              <a:rPr sz="2000" b="1" spc="-50" dirty="0">
                <a:latin typeface="Constantia"/>
                <a:cs typeface="Constantia"/>
              </a:rPr>
              <a:t>r</a:t>
            </a:r>
            <a:r>
              <a:rPr sz="2000" b="1" dirty="0">
                <a:latin typeface="Constantia"/>
                <a:cs typeface="Constantia"/>
              </a:rPr>
              <a:t>e</a:t>
            </a:r>
            <a:r>
              <a:rPr sz="2000" b="1" spc="-105" dirty="0">
                <a:latin typeface="Constantia"/>
                <a:cs typeface="Constantia"/>
              </a:rPr>
              <a:t> </a:t>
            </a:r>
            <a:r>
              <a:rPr sz="2000" b="1" spc="5" dirty="0">
                <a:latin typeface="Constantia"/>
                <a:cs typeface="Constantia"/>
              </a:rPr>
              <a:t>d</a:t>
            </a:r>
            <a:r>
              <a:rPr sz="2000" b="1" spc="-70" dirty="0">
                <a:latin typeface="Constantia"/>
                <a:cs typeface="Constantia"/>
              </a:rPr>
              <a:t>’</a:t>
            </a:r>
            <a:r>
              <a:rPr sz="2000" b="1" dirty="0">
                <a:latin typeface="Constantia"/>
                <a:cs typeface="Constantia"/>
              </a:rPr>
              <a:t>une</a:t>
            </a:r>
            <a:r>
              <a:rPr sz="2000" b="1" spc="-10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t</a:t>
            </a:r>
            <a:r>
              <a:rPr sz="2000" b="1" spc="-10" dirty="0">
                <a:latin typeface="Constantia"/>
                <a:cs typeface="Constantia"/>
              </a:rPr>
              <a:t>i</a:t>
            </a:r>
            <a:r>
              <a:rPr sz="2000" b="1" dirty="0">
                <a:latin typeface="Constantia"/>
                <a:cs typeface="Constantia"/>
              </a:rPr>
              <a:t>que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0" y="117347"/>
            <a:ext cx="3714115" cy="306705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1400" spc="-5" dirty="0">
                <a:latin typeface="Constantia"/>
                <a:cs typeface="Constantia"/>
              </a:rPr>
              <a:t>Pr</a:t>
            </a:r>
            <a:r>
              <a:rPr sz="1400" spc="27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TITI</a:t>
            </a:r>
            <a:r>
              <a:rPr sz="1400" spc="-4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A.,</a:t>
            </a:r>
            <a:r>
              <a:rPr sz="1400" spc="5" dirty="0">
                <a:latin typeface="Constantia"/>
                <a:cs typeface="Constantia"/>
              </a:rPr>
              <a:t> </a:t>
            </a:r>
            <a:r>
              <a:rPr sz="1400" spc="-5" dirty="0">
                <a:latin typeface="Constantia"/>
                <a:cs typeface="Constantia"/>
              </a:rPr>
              <a:t>Entomologie,</a:t>
            </a:r>
            <a:r>
              <a:rPr sz="1400" spc="30" dirty="0">
                <a:latin typeface="Constantia"/>
                <a:cs typeface="Constantia"/>
              </a:rPr>
              <a:t> </a:t>
            </a:r>
            <a:r>
              <a:rPr sz="1400" spc="15" dirty="0">
                <a:latin typeface="Constantia"/>
                <a:cs typeface="Constantia"/>
              </a:rPr>
              <a:t>3</a:t>
            </a:r>
            <a:r>
              <a:rPr sz="1350" spc="22" baseline="24691" dirty="0">
                <a:latin typeface="Constantia"/>
                <a:cs typeface="Constantia"/>
              </a:rPr>
              <a:t>ème</a:t>
            </a:r>
            <a:r>
              <a:rPr sz="1350" spc="157" baseline="24691" dirty="0">
                <a:latin typeface="Constantia"/>
                <a:cs typeface="Constantia"/>
              </a:rPr>
              <a:t> </a:t>
            </a:r>
            <a:r>
              <a:rPr sz="1400" spc="-60" dirty="0">
                <a:latin typeface="Constantia"/>
                <a:cs typeface="Constantia"/>
              </a:rPr>
              <a:t>D.V,</a:t>
            </a:r>
            <a:r>
              <a:rPr sz="1400" spc="-15" dirty="0">
                <a:latin typeface="Constantia"/>
                <a:cs typeface="Constantia"/>
              </a:rPr>
              <a:t> </a:t>
            </a:r>
            <a:r>
              <a:rPr sz="1400" spc="-10" dirty="0">
                <a:latin typeface="Constantia"/>
                <a:cs typeface="Constantia"/>
              </a:rPr>
              <a:t>2022/2023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27316"/>
            <a:ext cx="4869180" cy="788035"/>
            <a:chOff x="0" y="527316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7316"/>
              <a:ext cx="4869053" cy="7877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528878"/>
              <a:ext cx="1990089" cy="784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528878"/>
              <a:ext cx="516470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528878"/>
              <a:ext cx="3216910" cy="78468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96240" y="1539239"/>
            <a:ext cx="2060575" cy="812165"/>
            <a:chOff x="396240" y="1539239"/>
            <a:chExt cx="2060575" cy="81216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40" y="1539239"/>
              <a:ext cx="2060320" cy="8121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892" y="1565198"/>
              <a:ext cx="1558797" cy="78468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51561" y="608456"/>
            <a:ext cx="4356100" cy="1487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  <a:p>
            <a:pPr marL="288925">
              <a:lnSpc>
                <a:spcPts val="3790"/>
              </a:lnSpc>
            </a:pP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Morphologie</a:t>
            </a:r>
            <a:r>
              <a:rPr sz="3200"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externe</a:t>
            </a:r>
            <a:endParaRPr sz="3200">
              <a:latin typeface="Arial"/>
              <a:cs typeface="Arial"/>
            </a:endParaRPr>
          </a:p>
          <a:p>
            <a:pPr marL="629285">
              <a:lnSpc>
                <a:spcPct val="100000"/>
              </a:lnSpc>
              <a:spcBef>
                <a:spcPts val="1060"/>
              </a:spcBef>
            </a:pPr>
            <a:r>
              <a:rPr sz="2800" b="1" spc="-25" dirty="0">
                <a:solidFill>
                  <a:srgbClr val="FFFF00"/>
                </a:solidFill>
                <a:latin typeface="Constantia"/>
                <a:cs typeface="Constantia"/>
              </a:rPr>
              <a:t>Rostre</a:t>
            </a:r>
            <a:endParaRPr sz="2800">
              <a:latin typeface="Constantia"/>
              <a:cs typeface="Constant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7755" y="2241804"/>
            <a:ext cx="6548628" cy="398983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319" y="735025"/>
            <a:ext cx="4018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Morphologie</a:t>
            </a:r>
            <a:r>
              <a:rPr spc="-130" dirty="0"/>
              <a:t> </a:t>
            </a:r>
            <a:r>
              <a:rPr dirty="0"/>
              <a:t>externe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1990089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172262"/>
              <a:ext cx="516470" cy="7846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172262"/>
              <a:ext cx="3216910" cy="78468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1561" y="251205"/>
            <a:ext cx="435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242072"/>
            <a:ext cx="6269990" cy="1866900"/>
            <a:chOff x="0" y="1242072"/>
            <a:chExt cx="6269990" cy="18669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096985"/>
              <a:ext cx="559104" cy="6276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212" y="2068029"/>
              <a:ext cx="6097397" cy="6749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462745"/>
              <a:ext cx="559104" cy="6276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212" y="2433789"/>
              <a:ext cx="3567429" cy="6749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495" y="1242072"/>
              <a:ext cx="2060320" cy="7877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3627" y="1243634"/>
              <a:ext cx="1496441" cy="78468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0" y="3165309"/>
            <a:ext cx="9063355" cy="3357245"/>
            <a:chOff x="0" y="3165309"/>
            <a:chExt cx="9063355" cy="335724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194265"/>
              <a:ext cx="559104" cy="6276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2212" y="3165309"/>
              <a:ext cx="3110229" cy="6749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3560025"/>
              <a:ext cx="559104" cy="6276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6031" y="3531069"/>
              <a:ext cx="3875278" cy="6749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3925785"/>
              <a:ext cx="559104" cy="6276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212" y="3896829"/>
              <a:ext cx="3654298" cy="6749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413465"/>
              <a:ext cx="559104" cy="6276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2212" y="4384509"/>
              <a:ext cx="3024886" cy="6749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81883" y="4384509"/>
              <a:ext cx="486003" cy="6749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4779225"/>
              <a:ext cx="559104" cy="6276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2212" y="4750269"/>
              <a:ext cx="7738618" cy="6749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5116067"/>
              <a:ext cx="1758442" cy="6749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7883" y="5116067"/>
              <a:ext cx="1347089" cy="67491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5510783"/>
              <a:ext cx="559104" cy="6276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6031" y="5481827"/>
              <a:ext cx="7030084" cy="67491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85431" y="5481827"/>
              <a:ext cx="2177542" cy="67491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5847588"/>
              <a:ext cx="1485646" cy="67491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71955" y="5847588"/>
              <a:ext cx="1194625" cy="674916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78739" y="1322654"/>
            <a:ext cx="8790305" cy="4995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663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FFFF00"/>
                </a:solidFill>
                <a:latin typeface="Constantia"/>
                <a:cs typeface="Constantia"/>
              </a:rPr>
              <a:t>Pattes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Constantia"/>
              <a:cs typeface="Constantia"/>
            </a:endParaRPr>
          </a:p>
          <a:p>
            <a:pPr marL="284480" indent="-272415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Le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stade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adulte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et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nymphal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porte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paires</a:t>
            </a:r>
            <a:endParaRPr sz="2400">
              <a:latin typeface="Arial MT"/>
              <a:cs typeface="Arial MT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Le stade larve,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paires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"/>
            </a:pPr>
            <a:endParaRPr sz="2500">
              <a:latin typeface="Arial MT"/>
              <a:cs typeface="Arial MT"/>
            </a:endParaRPr>
          </a:p>
          <a:p>
            <a:pPr marL="284480" indent="-272415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Les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pattes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sont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soit:</a:t>
            </a:r>
            <a:endParaRPr sz="2400">
              <a:latin typeface="Arial MT"/>
              <a:cs typeface="Arial MT"/>
            </a:endParaRPr>
          </a:p>
          <a:p>
            <a:pPr marL="367665" indent="-355600">
              <a:lnSpc>
                <a:spcPct val="100000"/>
              </a:lnSpc>
              <a:buFont typeface="Wingdings"/>
              <a:buChar char=""/>
              <a:tabLst>
                <a:tab pos="3683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Groupées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vers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l’avant, ou</a:t>
            </a:r>
            <a:endParaRPr sz="2400">
              <a:latin typeface="Arial MT"/>
              <a:cs typeface="Arial MT"/>
            </a:endParaRPr>
          </a:p>
          <a:p>
            <a:pPr marL="284480" indent="-272415">
              <a:lnSpc>
                <a:spcPct val="100000"/>
              </a:lnSpc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Réparties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groupes.</a:t>
            </a:r>
            <a:endParaRPr sz="2400">
              <a:latin typeface="Arial MT"/>
              <a:cs typeface="Arial MT"/>
            </a:endParaRPr>
          </a:p>
          <a:p>
            <a:pPr marL="284480" indent="-272415">
              <a:lnSpc>
                <a:spcPct val="100000"/>
              </a:lnSpc>
              <a:spcBef>
                <a:spcPts val="960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Les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pattes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sont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soit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Directement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fixées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sur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le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tégument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par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hanche.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Ex.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Sarcoptes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scabiei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"/>
              <a:tabLst>
                <a:tab pos="3683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Insérées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par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deux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épaississements</a:t>
            </a:r>
            <a:r>
              <a:rPr sz="2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chitineux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les</a:t>
            </a:r>
            <a:r>
              <a:rPr sz="2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épimères.Ex.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Acarapis</a:t>
            </a:r>
            <a:r>
              <a:rPr sz="24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woodi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1256" y="2429255"/>
            <a:ext cx="1927859" cy="19613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90690" y="4876545"/>
            <a:ext cx="2105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72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tantia"/>
                <a:cs typeface="Constantia"/>
              </a:rPr>
              <a:t>Larve</a:t>
            </a:r>
            <a:r>
              <a:rPr sz="1800" b="1" spc="-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: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onstantia"/>
                <a:cs typeface="Constantia"/>
              </a:rPr>
              <a:t>0,5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-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1</a:t>
            </a:r>
            <a:r>
              <a:rPr sz="1800" spc="-1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mm,</a:t>
            </a:r>
            <a:r>
              <a:rPr sz="1800" spc="-1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hexapode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500" y="1929383"/>
            <a:ext cx="2776728" cy="29001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79114" y="5090921"/>
            <a:ext cx="2508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nstantia"/>
                <a:cs typeface="Constantia"/>
              </a:rPr>
              <a:t>Nymphe</a:t>
            </a:r>
            <a:r>
              <a:rPr sz="1800" b="1" spc="-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: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Constantia"/>
                <a:cs typeface="Constantia"/>
              </a:rPr>
              <a:t>3-5</a:t>
            </a:r>
            <a:r>
              <a:rPr sz="1800" spc="-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mm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à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jeun,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octopode.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0915" y="5090921"/>
            <a:ext cx="1299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432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nstantia"/>
                <a:cs typeface="Constantia"/>
              </a:rPr>
              <a:t>Tique </a:t>
            </a:r>
            <a:r>
              <a:rPr sz="1800" b="1" dirty="0">
                <a:latin typeface="Constantia"/>
                <a:cs typeface="Constantia"/>
              </a:rPr>
              <a:t> adul</a:t>
            </a:r>
            <a:r>
              <a:rPr sz="1800" b="1" spc="-30" dirty="0">
                <a:latin typeface="Constantia"/>
                <a:cs typeface="Constantia"/>
              </a:rPr>
              <a:t>t</a:t>
            </a:r>
            <a:r>
              <a:rPr sz="1800" b="1" dirty="0">
                <a:latin typeface="Constantia"/>
                <a:cs typeface="Constantia"/>
              </a:rPr>
              <a:t>e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mâ</a:t>
            </a:r>
            <a:r>
              <a:rPr sz="1800" b="1" spc="-10" dirty="0">
                <a:latin typeface="Constantia"/>
                <a:cs typeface="Constantia"/>
              </a:rPr>
              <a:t>l</a:t>
            </a:r>
            <a:r>
              <a:rPr sz="1800" b="1" dirty="0">
                <a:latin typeface="Constantia"/>
                <a:cs typeface="Constantia"/>
              </a:rPr>
              <a:t>e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255" y="1714500"/>
            <a:ext cx="3642360" cy="32064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393"/>
            <a:ext cx="4834255" cy="788035"/>
            <a:chOff x="0" y="27393"/>
            <a:chExt cx="4834255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7393"/>
              <a:ext cx="4833874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29019"/>
              <a:ext cx="4794377" cy="78466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900" y="66314"/>
            <a:ext cx="4355465" cy="10306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800" b="0" u="none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b="0" u="none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b="0" u="none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b="0" u="none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b="0" u="none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  <a:p>
            <a:pPr marL="229870">
              <a:lnSpc>
                <a:spcPct val="100000"/>
              </a:lnSpc>
              <a:spcBef>
                <a:spcPts val="385"/>
              </a:spcBef>
            </a:pPr>
            <a:r>
              <a:rPr dirty="0"/>
              <a:t>Morphologie</a:t>
            </a:r>
            <a:r>
              <a:rPr spc="-95" dirty="0"/>
              <a:t> </a:t>
            </a:r>
            <a:r>
              <a:rPr dirty="0"/>
              <a:t>externe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27075" y="1208532"/>
            <a:ext cx="2060575" cy="812165"/>
            <a:chOff x="227075" y="1208532"/>
            <a:chExt cx="2060575" cy="81216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075" y="1208532"/>
              <a:ext cx="2060320" cy="8121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731" y="1234490"/>
              <a:ext cx="1496441" cy="78468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31621" y="1313434"/>
            <a:ext cx="1058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FFFF00"/>
                </a:solidFill>
                <a:latin typeface="Constantia"/>
                <a:cs typeface="Constantia"/>
              </a:rPr>
              <a:t>P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2800" b="1" spc="-50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2800" b="1" spc="-55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es</a:t>
            </a:r>
            <a:endParaRPr sz="2800">
              <a:latin typeface="Constantia"/>
              <a:cs typeface="Constant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9872" y="1969007"/>
            <a:ext cx="4072128" cy="30723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98947" y="643127"/>
            <a:ext cx="3570732" cy="458724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9902" y="5059502"/>
            <a:ext cx="3954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carie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n</a:t>
            </a:r>
            <a:r>
              <a:rPr sz="1800" b="1" spc="-9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55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1800" b="1" spc="-50" dirty="0">
                <a:solidFill>
                  <a:srgbClr val="FFFF00"/>
                </a:solidFill>
                <a:latin typeface="Constantia"/>
                <a:cs typeface="Constantia"/>
              </a:rPr>
              <a:t>v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ec</a:t>
            </a:r>
            <a:r>
              <a:rPr sz="1800" b="1" spc="-6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pa</a:t>
            </a:r>
            <a:r>
              <a:rPr sz="1800" b="1" spc="-35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1800" b="1" spc="-30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es</a:t>
            </a:r>
            <a:r>
              <a:rPr sz="1800" b="1" spc="-9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onstantia"/>
                <a:cs typeface="Constantia"/>
              </a:rPr>
              <a:t>g</a:t>
            </a:r>
            <a:r>
              <a:rPr sz="1800" b="1" spc="-30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oupées </a:t>
            </a:r>
            <a:r>
              <a:rPr sz="1800" b="1" spc="-114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en</a:t>
            </a:r>
            <a:r>
              <a:rPr sz="1800" b="1" spc="-5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2</a:t>
            </a:r>
            <a:r>
              <a:rPr sz="1800" b="1" spc="-3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paires</a:t>
            </a:r>
            <a:r>
              <a:rPr sz="1800" b="1" spc="-8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antérieures</a:t>
            </a:r>
            <a:r>
              <a:rPr sz="1800" b="1" spc="-9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et</a:t>
            </a:r>
            <a:r>
              <a:rPr sz="1800" b="1" spc="-5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00"/>
                </a:solidFill>
                <a:latin typeface="Constantia"/>
                <a:cs typeface="Constantia"/>
              </a:rPr>
              <a:t>2</a:t>
            </a:r>
            <a:r>
              <a:rPr sz="1800" b="1" spc="-2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00"/>
                </a:solidFill>
                <a:latin typeface="Constantia"/>
                <a:cs typeface="Constantia"/>
              </a:rPr>
              <a:t>postérieures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7002" y="5282565"/>
            <a:ext cx="29343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9960" marR="5080" indent="-9372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00"/>
                </a:solidFill>
                <a:latin typeface="Constantia"/>
                <a:cs typeface="Constantia"/>
              </a:rPr>
              <a:t>Acariens</a:t>
            </a:r>
            <a:r>
              <a:rPr sz="1800" spc="-10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spc="-30" dirty="0">
                <a:solidFill>
                  <a:srgbClr val="FFFF00"/>
                </a:solidFill>
                <a:latin typeface="Constantia"/>
                <a:cs typeface="Constantia"/>
              </a:rPr>
              <a:t>avec</a:t>
            </a:r>
            <a:r>
              <a:rPr sz="1800" spc="-7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onstantia"/>
                <a:cs typeface="Constantia"/>
              </a:rPr>
              <a:t>pattes</a:t>
            </a:r>
            <a:r>
              <a:rPr sz="1800" spc="-9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onstantia"/>
                <a:cs typeface="Constantia"/>
              </a:rPr>
              <a:t>groupées </a:t>
            </a:r>
            <a:r>
              <a:rPr sz="1800" spc="-44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00"/>
                </a:solidFill>
                <a:latin typeface="Constantia"/>
                <a:cs typeface="Constantia"/>
              </a:rPr>
              <a:t>vers</a:t>
            </a:r>
            <a:r>
              <a:rPr sz="1800" spc="-4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1800" spc="-25" dirty="0">
                <a:solidFill>
                  <a:srgbClr val="FFFF00"/>
                </a:solidFill>
                <a:latin typeface="Constantia"/>
                <a:cs typeface="Constantia"/>
              </a:rPr>
              <a:t>l’avant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54200" y="5805322"/>
            <a:ext cx="43891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7675" marR="5080" indent="-170561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https://www.afblum.be/bioafb/acariens/aca </a:t>
            </a:r>
            <a:r>
              <a:rPr sz="1800" spc="-4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riens.htm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319" y="735025"/>
            <a:ext cx="4018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Morphologie</a:t>
            </a:r>
            <a:r>
              <a:rPr spc="-130" dirty="0"/>
              <a:t> </a:t>
            </a:r>
            <a:r>
              <a:rPr dirty="0"/>
              <a:t>externe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1990089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172262"/>
              <a:ext cx="516470" cy="7846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172262"/>
              <a:ext cx="3216910" cy="78468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1561" y="251205"/>
            <a:ext cx="435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242072"/>
            <a:ext cx="6269990" cy="1831975"/>
            <a:chOff x="0" y="1242072"/>
            <a:chExt cx="6269990" cy="183197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061933"/>
              <a:ext cx="559104" cy="6276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212" y="2032977"/>
              <a:ext cx="6097397" cy="6749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427693"/>
              <a:ext cx="559104" cy="6276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212" y="2398737"/>
              <a:ext cx="3567429" cy="6749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495" y="1242072"/>
              <a:ext cx="2060320" cy="7877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3627" y="1243634"/>
              <a:ext cx="1496441" cy="78468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0" y="3130257"/>
            <a:ext cx="9063355" cy="3392804"/>
            <a:chOff x="0" y="3130257"/>
            <a:chExt cx="9063355" cy="3392804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159213"/>
              <a:ext cx="559104" cy="6276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2212" y="3130257"/>
              <a:ext cx="3110229" cy="6749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3515829"/>
              <a:ext cx="559104" cy="6276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6031" y="3486873"/>
              <a:ext cx="3875278" cy="6749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3890733"/>
              <a:ext cx="559104" cy="6276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2212" y="3861777"/>
              <a:ext cx="3654298" cy="6749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4413465"/>
              <a:ext cx="559104" cy="6276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2212" y="4384509"/>
              <a:ext cx="3024886" cy="6749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81883" y="4384509"/>
              <a:ext cx="486003" cy="6749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4779225"/>
              <a:ext cx="559104" cy="6276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2212" y="4750269"/>
              <a:ext cx="7738618" cy="6749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5116068"/>
              <a:ext cx="1758442" cy="6749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57883" y="5116068"/>
              <a:ext cx="1347089" cy="67491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04288" y="5116068"/>
              <a:ext cx="738949" cy="6749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5510783"/>
              <a:ext cx="559104" cy="6276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6031" y="5481827"/>
              <a:ext cx="7030084" cy="67491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85431" y="5481827"/>
              <a:ext cx="2177542" cy="67491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0" y="5847588"/>
              <a:ext cx="1485646" cy="67491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71955" y="5847588"/>
              <a:ext cx="1194625" cy="674916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78739" y="1322654"/>
            <a:ext cx="8790305" cy="4995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663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FFFF00"/>
                </a:solidFill>
                <a:latin typeface="Constantia"/>
                <a:cs typeface="Constantia"/>
              </a:rPr>
              <a:t>Pattes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Constantia"/>
              <a:cs typeface="Constantia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Le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stade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adulte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et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nymphal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porte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paires</a:t>
            </a:r>
            <a:endParaRPr sz="2400">
              <a:latin typeface="Arial MT"/>
              <a:cs typeface="Arial MT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Le stade larve,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paires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"/>
            </a:pPr>
            <a:endParaRPr sz="2500">
              <a:latin typeface="Arial MT"/>
              <a:cs typeface="Arial MT"/>
            </a:endParaRPr>
          </a:p>
          <a:p>
            <a:pPr marL="285115" indent="-273050">
              <a:lnSpc>
                <a:spcPts val="2845"/>
              </a:lnSpc>
              <a:buSzPct val="95833"/>
              <a:buFont typeface="Wingdings"/>
              <a:buChar char=""/>
              <a:tabLst>
                <a:tab pos="28575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Les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pattes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sont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soit:</a:t>
            </a:r>
            <a:endParaRPr sz="2400">
              <a:latin typeface="Arial MT"/>
              <a:cs typeface="Arial MT"/>
            </a:endParaRPr>
          </a:p>
          <a:p>
            <a:pPr marL="367665" indent="-355600">
              <a:lnSpc>
                <a:spcPts val="2845"/>
              </a:lnSpc>
              <a:buFont typeface="Wingdings"/>
              <a:buChar char=""/>
              <a:tabLst>
                <a:tab pos="3683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Groupées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vers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l’avant, ou</a:t>
            </a:r>
            <a:endParaRPr sz="2400">
              <a:latin typeface="Arial MT"/>
              <a:cs typeface="Arial MT"/>
            </a:endParaRPr>
          </a:p>
          <a:p>
            <a:pPr marL="284480" indent="-272415">
              <a:lnSpc>
                <a:spcPct val="100000"/>
              </a:lnSpc>
              <a:spcBef>
                <a:spcPts val="70"/>
              </a:spcBef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Réparties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groupes.</a:t>
            </a:r>
            <a:endParaRPr sz="2400">
              <a:latin typeface="Arial MT"/>
              <a:cs typeface="Arial MT"/>
            </a:endParaRPr>
          </a:p>
          <a:p>
            <a:pPr marL="284480" indent="-272415">
              <a:lnSpc>
                <a:spcPct val="100000"/>
              </a:lnSpc>
              <a:spcBef>
                <a:spcPts val="1240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Les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pattes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sont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soit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Directement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fixées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sur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le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tégument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par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hanche.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Ex.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solidFill>
                  <a:srgbClr val="FFC000"/>
                </a:solidFill>
                <a:latin typeface="Arial"/>
                <a:cs typeface="Arial"/>
              </a:rPr>
              <a:t>Sarcoptes</a:t>
            </a:r>
            <a:r>
              <a:rPr sz="2400" i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C000"/>
                </a:solidFill>
                <a:latin typeface="Arial"/>
                <a:cs typeface="Arial"/>
              </a:rPr>
              <a:t>scabiei??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buSzPct val="95833"/>
              <a:buFont typeface="Wingdings"/>
              <a:buChar char=""/>
              <a:tabLst>
                <a:tab pos="3683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Insérées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par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deux</a:t>
            </a:r>
            <a:r>
              <a:rPr sz="24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épaississements</a:t>
            </a:r>
            <a:r>
              <a:rPr sz="2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chitineux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les</a:t>
            </a:r>
            <a:r>
              <a:rPr sz="24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épimères.Ex.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Acarapis</a:t>
            </a:r>
            <a:r>
              <a:rPr sz="24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woodi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1990089" cy="784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172262"/>
              <a:ext cx="516470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172262"/>
              <a:ext cx="3216910" cy="78468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561" y="200883"/>
            <a:ext cx="4356100" cy="104838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800" b="0" u="none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b="0" u="none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b="0" u="none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b="0" u="none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b="0" u="none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  <a:p>
            <a:pPr marL="288925">
              <a:lnSpc>
                <a:spcPct val="100000"/>
              </a:lnSpc>
              <a:spcBef>
                <a:spcPts val="459"/>
              </a:spcBef>
            </a:pPr>
            <a:r>
              <a:rPr dirty="0"/>
              <a:t>Morphologie</a:t>
            </a:r>
            <a:r>
              <a:rPr spc="-105" dirty="0"/>
              <a:t> </a:t>
            </a:r>
            <a:r>
              <a:rPr dirty="0"/>
              <a:t>externe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67868" y="1313649"/>
            <a:ext cx="2060575" cy="788035"/>
            <a:chOff x="467868" y="1313649"/>
            <a:chExt cx="2060575" cy="78803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868" y="1313649"/>
              <a:ext cx="2060320" cy="7878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524" y="1315262"/>
              <a:ext cx="1496440" cy="78468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71499" y="1394586"/>
            <a:ext cx="1058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FFFF00"/>
                </a:solidFill>
                <a:latin typeface="Constantia"/>
                <a:cs typeface="Constantia"/>
              </a:rPr>
              <a:t>P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2800" b="1" spc="-50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2800" b="1" spc="-55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es</a:t>
            </a:r>
            <a:endParaRPr sz="2800">
              <a:latin typeface="Constantia"/>
              <a:cs typeface="Constant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9872" y="4428744"/>
            <a:ext cx="2243328" cy="2031492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570988" y="1214627"/>
            <a:ext cx="5968365" cy="4598035"/>
            <a:chOff x="2570988" y="1214627"/>
            <a:chExt cx="5968365" cy="459803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70988" y="1214627"/>
              <a:ext cx="3787140" cy="29291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1784" y="4143755"/>
              <a:ext cx="2647188" cy="166878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437757" y="2517139"/>
            <a:ext cx="18402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latin typeface="Constantia"/>
                <a:cs typeface="Constantia"/>
              </a:rPr>
              <a:t>Acarapis</a:t>
            </a:r>
            <a:r>
              <a:rPr sz="2000" b="1" i="1" spc="-70" dirty="0">
                <a:latin typeface="Constantia"/>
                <a:cs typeface="Constantia"/>
              </a:rPr>
              <a:t> </a:t>
            </a:r>
            <a:r>
              <a:rPr sz="2000" b="1" i="1" spc="-10" dirty="0">
                <a:latin typeface="Constantia"/>
                <a:cs typeface="Constantia"/>
              </a:rPr>
              <a:t>woodi </a:t>
            </a:r>
            <a:r>
              <a:rPr sz="2000" b="1" i="1" spc="-440" dirty="0">
                <a:latin typeface="Constantia"/>
                <a:cs typeface="Constantia"/>
              </a:rPr>
              <a:t> </a:t>
            </a:r>
            <a:r>
              <a:rPr sz="2000" b="1" i="1" spc="-5" dirty="0">
                <a:latin typeface="Constantia"/>
                <a:cs typeface="Constantia"/>
              </a:rPr>
              <a:t>200µm</a:t>
            </a:r>
            <a:r>
              <a:rPr sz="2000" b="1" i="1" spc="-25" dirty="0">
                <a:latin typeface="Constantia"/>
                <a:cs typeface="Constantia"/>
              </a:rPr>
              <a:t> </a:t>
            </a:r>
            <a:r>
              <a:rPr sz="2000" b="1" i="1" spc="-5" dirty="0">
                <a:latin typeface="Constantia"/>
                <a:cs typeface="Constantia"/>
              </a:rPr>
              <a:t>de </a:t>
            </a:r>
            <a:r>
              <a:rPr sz="2000" b="1" i="1" dirty="0">
                <a:latin typeface="Constantia"/>
                <a:cs typeface="Constantia"/>
              </a:rPr>
              <a:t>Ø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08122" y="6089700"/>
            <a:ext cx="18402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10" dirty="0">
                <a:latin typeface="Constantia"/>
                <a:cs typeface="Constantia"/>
              </a:rPr>
              <a:t>Acarapis</a:t>
            </a:r>
            <a:r>
              <a:rPr sz="2000" b="1" i="1" spc="-60" dirty="0">
                <a:latin typeface="Constantia"/>
                <a:cs typeface="Constantia"/>
              </a:rPr>
              <a:t> </a:t>
            </a:r>
            <a:r>
              <a:rPr sz="2000" b="1" i="1" spc="-10" dirty="0">
                <a:latin typeface="Constantia"/>
                <a:cs typeface="Constantia"/>
              </a:rPr>
              <a:t>woodi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51753" y="5830315"/>
            <a:ext cx="30264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i="1" spc="-10" dirty="0">
                <a:latin typeface="Constantia"/>
                <a:cs typeface="Constantia"/>
              </a:rPr>
              <a:t>Acarapis woodi</a:t>
            </a:r>
            <a:r>
              <a:rPr sz="2000" b="1" i="1" spc="-5" dirty="0">
                <a:latin typeface="Constantia"/>
                <a:cs typeface="Constantia"/>
              </a:rPr>
              <a:t> dans</a:t>
            </a:r>
            <a:r>
              <a:rPr sz="2000" b="1" i="1" dirty="0">
                <a:latin typeface="Constantia"/>
                <a:cs typeface="Constantia"/>
              </a:rPr>
              <a:t> la </a:t>
            </a:r>
            <a:r>
              <a:rPr sz="2000" b="1" i="1" spc="5" dirty="0">
                <a:latin typeface="Constantia"/>
                <a:cs typeface="Constantia"/>
              </a:rPr>
              <a:t> </a:t>
            </a:r>
            <a:r>
              <a:rPr sz="2000" b="1" i="1" spc="-10" dirty="0">
                <a:latin typeface="Constantia"/>
                <a:cs typeface="Constantia"/>
              </a:rPr>
              <a:t>trachée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spc="-15" dirty="0">
                <a:latin typeface="Constantia"/>
                <a:cs typeface="Constantia"/>
              </a:rPr>
              <a:t>artère</a:t>
            </a:r>
            <a:r>
              <a:rPr sz="2000" b="1" i="1" spc="-20" dirty="0">
                <a:latin typeface="Constantia"/>
                <a:cs typeface="Constantia"/>
              </a:rPr>
              <a:t> </a:t>
            </a:r>
            <a:r>
              <a:rPr sz="2000" b="1" i="1" spc="-5" dirty="0">
                <a:latin typeface="Constantia"/>
                <a:cs typeface="Constantia"/>
              </a:rPr>
              <a:t>de</a:t>
            </a:r>
            <a:r>
              <a:rPr sz="2000" b="1" i="1" spc="-20" dirty="0">
                <a:latin typeface="Constantia"/>
                <a:cs typeface="Constantia"/>
              </a:rPr>
              <a:t> </a:t>
            </a:r>
            <a:r>
              <a:rPr sz="2000" b="1" i="1" spc="-15" dirty="0">
                <a:latin typeface="Constantia"/>
                <a:cs typeface="Constantia"/>
              </a:rPr>
              <a:t>l’abeille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30773" y="2571750"/>
            <a:ext cx="285115" cy="358140"/>
          </a:xfrm>
          <a:custGeom>
            <a:avLst/>
            <a:gdLst/>
            <a:ahLst/>
            <a:cxnLst/>
            <a:rect l="l" t="t" r="r" b="b"/>
            <a:pathLst>
              <a:path w="285114" h="358139">
                <a:moveTo>
                  <a:pt x="0" y="179070"/>
                </a:moveTo>
                <a:lnTo>
                  <a:pt x="5087" y="131453"/>
                </a:lnTo>
                <a:lnTo>
                  <a:pt x="19445" y="88674"/>
                </a:lnTo>
                <a:lnTo>
                  <a:pt x="41719" y="52435"/>
                </a:lnTo>
                <a:lnTo>
                  <a:pt x="70555" y="24440"/>
                </a:lnTo>
                <a:lnTo>
                  <a:pt x="104598" y="6394"/>
                </a:lnTo>
                <a:lnTo>
                  <a:pt x="142493" y="0"/>
                </a:lnTo>
                <a:lnTo>
                  <a:pt x="180389" y="6394"/>
                </a:lnTo>
                <a:lnTo>
                  <a:pt x="214432" y="24440"/>
                </a:lnTo>
                <a:lnTo>
                  <a:pt x="243268" y="52435"/>
                </a:lnTo>
                <a:lnTo>
                  <a:pt x="265542" y="88674"/>
                </a:lnTo>
                <a:lnTo>
                  <a:pt x="279900" y="131453"/>
                </a:lnTo>
                <a:lnTo>
                  <a:pt x="284988" y="179070"/>
                </a:lnTo>
                <a:lnTo>
                  <a:pt x="279900" y="226686"/>
                </a:lnTo>
                <a:lnTo>
                  <a:pt x="265542" y="269465"/>
                </a:lnTo>
                <a:lnTo>
                  <a:pt x="243268" y="305704"/>
                </a:lnTo>
                <a:lnTo>
                  <a:pt x="214432" y="333699"/>
                </a:lnTo>
                <a:lnTo>
                  <a:pt x="180389" y="351745"/>
                </a:lnTo>
                <a:lnTo>
                  <a:pt x="142493" y="358139"/>
                </a:lnTo>
                <a:lnTo>
                  <a:pt x="104598" y="351745"/>
                </a:lnTo>
                <a:lnTo>
                  <a:pt x="70555" y="333699"/>
                </a:lnTo>
                <a:lnTo>
                  <a:pt x="41719" y="305704"/>
                </a:lnTo>
                <a:lnTo>
                  <a:pt x="19445" y="269465"/>
                </a:lnTo>
                <a:lnTo>
                  <a:pt x="5087" y="226686"/>
                </a:lnTo>
                <a:lnTo>
                  <a:pt x="0" y="179070"/>
                </a:lnTo>
                <a:close/>
              </a:path>
            </a:pathLst>
          </a:custGeom>
          <a:ln w="2590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1990089" cy="784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172262"/>
              <a:ext cx="516470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172262"/>
              <a:ext cx="3216910" cy="78468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561" y="200883"/>
            <a:ext cx="4356100" cy="104838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800" b="0" u="none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b="0" u="none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b="0" u="none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b="0" u="none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b="0" u="none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  <a:p>
            <a:pPr marL="288925">
              <a:lnSpc>
                <a:spcPct val="100000"/>
              </a:lnSpc>
              <a:spcBef>
                <a:spcPts val="459"/>
              </a:spcBef>
            </a:pPr>
            <a:r>
              <a:rPr dirty="0"/>
              <a:t>Morphologie</a:t>
            </a:r>
            <a:r>
              <a:rPr spc="-105" dirty="0"/>
              <a:t> </a:t>
            </a:r>
            <a:r>
              <a:rPr dirty="0"/>
              <a:t>externe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67868" y="1313649"/>
            <a:ext cx="2060575" cy="788035"/>
            <a:chOff x="467868" y="1313649"/>
            <a:chExt cx="2060575" cy="78803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868" y="1313649"/>
              <a:ext cx="2060320" cy="7878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3524" y="1315262"/>
              <a:ext cx="1496440" cy="78468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343" y="2289098"/>
            <a:ext cx="3614674" cy="78468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5343" y="3142538"/>
            <a:ext cx="3138170" cy="2918460"/>
            <a:chOff x="85343" y="3142538"/>
            <a:chExt cx="3138170" cy="291846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343" y="3142538"/>
              <a:ext cx="3137789" cy="7846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107" y="3604310"/>
              <a:ext cx="592670" cy="7267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6888" y="3569258"/>
              <a:ext cx="2173097" cy="7846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107" y="4031030"/>
              <a:ext cx="592670" cy="7267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948" y="3995978"/>
              <a:ext cx="1491742" cy="78468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107" y="4457750"/>
              <a:ext cx="592670" cy="7267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6888" y="4422698"/>
              <a:ext cx="1532890" cy="7846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107" y="4884420"/>
              <a:ext cx="592670" cy="72677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8327" y="4849355"/>
              <a:ext cx="1324229" cy="7846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107" y="5311139"/>
              <a:ext cx="592670" cy="7267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6888" y="5276075"/>
              <a:ext cx="1433830" cy="78468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93014" y="1394586"/>
            <a:ext cx="3173095" cy="4426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088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FFFF00"/>
                </a:solidFill>
                <a:latin typeface="Constantia"/>
                <a:cs typeface="Constantia"/>
              </a:rPr>
              <a:t>Pattes</a:t>
            </a:r>
            <a:endParaRPr sz="2800">
              <a:latin typeface="Constantia"/>
              <a:cs typeface="Constantia"/>
            </a:endParaRPr>
          </a:p>
          <a:p>
            <a:pPr marL="12700" marR="5080">
              <a:lnSpc>
                <a:spcPct val="200100"/>
              </a:lnSpc>
              <a:spcBef>
                <a:spcPts val="1050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Chaque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patte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porte: </a:t>
            </a:r>
            <a:r>
              <a:rPr sz="2800" spc="-7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Hanche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ou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coxa</a:t>
            </a:r>
            <a:endParaRPr sz="2800">
              <a:latin typeface="Arial MT"/>
              <a:cs typeface="Arial MT"/>
            </a:endParaRPr>
          </a:p>
          <a:p>
            <a:pPr marL="175260" indent="-163195">
              <a:lnSpc>
                <a:spcPct val="100000"/>
              </a:lnSpc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Trochanter</a:t>
            </a:r>
            <a:endParaRPr sz="2800">
              <a:latin typeface="Arial MT"/>
              <a:cs typeface="Arial MT"/>
            </a:endParaRPr>
          </a:p>
          <a:p>
            <a:pPr marL="273050" indent="-260985">
              <a:lnSpc>
                <a:spcPct val="100000"/>
              </a:lnSpc>
              <a:buSzPct val="96428"/>
              <a:buFont typeface="Wingdings"/>
              <a:buChar char=""/>
              <a:tabLst>
                <a:tab pos="27368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Fémur</a:t>
            </a:r>
            <a:endParaRPr sz="2800">
              <a:latin typeface="Arial MT"/>
              <a:cs typeface="Arial MT"/>
            </a:endParaRPr>
          </a:p>
          <a:p>
            <a:pPr marL="175260" indent="-163195">
              <a:lnSpc>
                <a:spcPct val="100000"/>
              </a:lnSpc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Genou</a:t>
            </a:r>
            <a:endParaRPr sz="2800">
              <a:latin typeface="Arial MT"/>
              <a:cs typeface="Arial MT"/>
            </a:endParaRPr>
          </a:p>
          <a:p>
            <a:pPr marL="265430" indent="-253365">
              <a:lnSpc>
                <a:spcPct val="100000"/>
              </a:lnSpc>
              <a:buSzPct val="96428"/>
              <a:buFont typeface="Wingdings"/>
              <a:buChar char=""/>
              <a:tabLst>
                <a:tab pos="266065" algn="l"/>
              </a:tabLst>
            </a:pP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Tibia</a:t>
            </a:r>
            <a:endParaRPr sz="2800">
              <a:latin typeface="Arial MT"/>
              <a:cs typeface="Arial MT"/>
            </a:endParaRPr>
          </a:p>
          <a:p>
            <a:pPr marL="175260" indent="-163195">
              <a:lnSpc>
                <a:spcPct val="100000"/>
              </a:lnSpc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z="2800" spc="-55" dirty="0">
                <a:solidFill>
                  <a:srgbClr val="FFFFFF"/>
                </a:solidFill>
                <a:latin typeface="Arial MT"/>
                <a:cs typeface="Arial MT"/>
              </a:rPr>
              <a:t>Tarse.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27316"/>
            <a:ext cx="4869180" cy="788035"/>
            <a:chOff x="0" y="527316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7316"/>
              <a:ext cx="4869053" cy="7877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528878"/>
              <a:ext cx="1990089" cy="784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528878"/>
              <a:ext cx="516470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528878"/>
              <a:ext cx="3216910" cy="78468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96240" y="1539239"/>
            <a:ext cx="2060575" cy="812165"/>
            <a:chOff x="396240" y="1539239"/>
            <a:chExt cx="2060575" cy="81216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40" y="1539239"/>
              <a:ext cx="2060320" cy="8121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1896" y="1565198"/>
              <a:ext cx="1496441" cy="78468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51561" y="608456"/>
            <a:ext cx="4356100" cy="1487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  <a:p>
            <a:pPr marL="288925">
              <a:lnSpc>
                <a:spcPts val="3790"/>
              </a:lnSpc>
            </a:pP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Morphologie</a:t>
            </a:r>
            <a:r>
              <a:rPr sz="3200"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externe</a:t>
            </a:r>
            <a:endParaRPr sz="3200">
              <a:latin typeface="Arial"/>
              <a:cs typeface="Arial"/>
            </a:endParaRPr>
          </a:p>
          <a:p>
            <a:pPr marL="661035">
              <a:lnSpc>
                <a:spcPct val="100000"/>
              </a:lnSpc>
              <a:spcBef>
                <a:spcPts val="1060"/>
              </a:spcBef>
            </a:pPr>
            <a:r>
              <a:rPr sz="2800" b="1" spc="-25" dirty="0">
                <a:solidFill>
                  <a:srgbClr val="FFFF00"/>
                </a:solidFill>
                <a:latin typeface="Constantia"/>
                <a:cs typeface="Constantia"/>
              </a:rPr>
              <a:t>Pattes</a:t>
            </a:r>
            <a:endParaRPr sz="2800">
              <a:latin typeface="Constantia"/>
              <a:cs typeface="Constant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214372"/>
            <a:ext cx="9144000" cy="42595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9588" y="3651503"/>
            <a:ext cx="158267" cy="7429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046220" y="3092246"/>
            <a:ext cx="3918585" cy="897890"/>
            <a:chOff x="4046220" y="3092246"/>
            <a:chExt cx="3918585" cy="8978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6220" y="3092246"/>
              <a:ext cx="2425954" cy="8974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552" y="3092246"/>
              <a:ext cx="2023745" cy="89745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59880" y="4067606"/>
            <a:ext cx="1840864" cy="89745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3339" y="4546053"/>
            <a:ext cx="3684904" cy="894715"/>
            <a:chOff x="53339" y="4546053"/>
            <a:chExt cx="3684904" cy="89471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39" y="4546053"/>
              <a:ext cx="1407922" cy="8943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2687" y="4546053"/>
              <a:ext cx="2805430" cy="8943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93014" y="1735277"/>
            <a:ext cx="7828280" cy="343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Entomologie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Au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00"/>
                </a:solidFill>
                <a:latin typeface="Arial MT"/>
                <a:cs typeface="Arial MT"/>
              </a:rPr>
              <a:t>sens</a:t>
            </a:r>
            <a:r>
              <a:rPr sz="3200" spc="-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00"/>
                </a:solidFill>
                <a:latin typeface="Arial MT"/>
                <a:cs typeface="Arial MT"/>
              </a:rPr>
              <a:t>strict</a:t>
            </a:r>
            <a:r>
              <a:rPr sz="32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du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terme</a:t>
            </a:r>
            <a:endParaRPr sz="3200">
              <a:latin typeface="Arial MT"/>
              <a:cs typeface="Arial MT"/>
            </a:endParaRPr>
          </a:p>
          <a:p>
            <a:pPr marL="125095">
              <a:lnSpc>
                <a:spcPct val="100000"/>
              </a:lnSpc>
            </a:pPr>
            <a:r>
              <a:rPr sz="32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l’entomologie</a:t>
            </a:r>
            <a:r>
              <a:rPr sz="3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signifie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étude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des</a:t>
            </a:r>
            <a:r>
              <a:rPr sz="3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00"/>
                </a:solidFill>
                <a:latin typeface="Arial MT"/>
                <a:cs typeface="Arial MT"/>
              </a:rPr>
              <a:t>insectes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Arial MT"/>
              <a:cs typeface="Arial MT"/>
            </a:endParaRPr>
          </a:p>
          <a:p>
            <a:pPr marL="12700" marR="5080">
              <a:lnSpc>
                <a:spcPts val="3760"/>
              </a:lnSpc>
              <a:tabLst>
                <a:tab pos="892175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Au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00"/>
                </a:solidFill>
                <a:latin typeface="Arial MT"/>
                <a:cs typeface="Arial MT"/>
              </a:rPr>
              <a:t>sens</a:t>
            </a:r>
            <a:r>
              <a:rPr sz="32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 MT"/>
                <a:cs typeface="Arial MT"/>
              </a:rPr>
              <a:t>large</a:t>
            </a:r>
            <a:r>
              <a:rPr sz="32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du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terme</a:t>
            </a:r>
            <a:r>
              <a:rPr sz="3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elle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englobe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l’étude </a:t>
            </a:r>
            <a:r>
              <a:rPr sz="3200" spc="-86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des	</a:t>
            </a:r>
            <a:r>
              <a:rPr sz="3200" spc="-5" dirty="0">
                <a:solidFill>
                  <a:srgbClr val="FFFF00"/>
                </a:solidFill>
                <a:latin typeface="Arial MT"/>
                <a:cs typeface="Arial MT"/>
              </a:rPr>
              <a:t>arthropodes</a:t>
            </a:r>
            <a:r>
              <a:rPr sz="32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(insectes</a:t>
            </a:r>
            <a:r>
              <a:rPr sz="3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et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acariens</a:t>
            </a: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5965" y="721309"/>
            <a:ext cx="2236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dirty="0">
                <a:solidFill>
                  <a:srgbClr val="FFFF00"/>
                </a:solidFill>
                <a:latin typeface="Constantia"/>
                <a:cs typeface="Constantia"/>
              </a:rPr>
              <a:t>Dé</a:t>
            </a:r>
            <a:r>
              <a:rPr u="none" spc="75" dirty="0">
                <a:solidFill>
                  <a:srgbClr val="FFFF00"/>
                </a:solidFill>
                <a:latin typeface="Constantia"/>
                <a:cs typeface="Constantia"/>
              </a:rPr>
              <a:t>f</a:t>
            </a:r>
            <a:r>
              <a:rPr u="none" dirty="0">
                <a:solidFill>
                  <a:srgbClr val="FFFF00"/>
                </a:solidFill>
                <a:latin typeface="Constantia"/>
                <a:cs typeface="Constantia"/>
              </a:rPr>
              <a:t>initions</a:t>
            </a:r>
          </a:p>
        </p:txBody>
      </p:sp>
      <p:sp>
        <p:nvSpPr>
          <p:cNvPr id="12" name="object 12"/>
          <p:cNvSpPr/>
          <p:nvPr/>
        </p:nvSpPr>
        <p:spPr>
          <a:xfrm>
            <a:off x="285750" y="572262"/>
            <a:ext cx="2429510" cy="928369"/>
          </a:xfrm>
          <a:custGeom>
            <a:avLst/>
            <a:gdLst/>
            <a:ahLst/>
            <a:cxnLst/>
            <a:rect l="l" t="t" r="r" b="b"/>
            <a:pathLst>
              <a:path w="2429510" h="928369">
                <a:moveTo>
                  <a:pt x="0" y="464058"/>
                </a:moveTo>
                <a:lnTo>
                  <a:pt x="7127" y="413494"/>
                </a:lnTo>
                <a:lnTo>
                  <a:pt x="28014" y="364508"/>
                </a:lnTo>
                <a:lnTo>
                  <a:pt x="61921" y="317382"/>
                </a:lnTo>
                <a:lnTo>
                  <a:pt x="108107" y="272398"/>
                </a:lnTo>
                <a:lnTo>
                  <a:pt x="165830" y="229841"/>
                </a:lnTo>
                <a:lnTo>
                  <a:pt x="198787" y="209561"/>
                </a:lnTo>
                <a:lnTo>
                  <a:pt x="234350" y="189994"/>
                </a:lnTo>
                <a:lnTo>
                  <a:pt x="272428" y="171174"/>
                </a:lnTo>
                <a:lnTo>
                  <a:pt x="312926" y="153138"/>
                </a:lnTo>
                <a:lnTo>
                  <a:pt x="355753" y="135921"/>
                </a:lnTo>
                <a:lnTo>
                  <a:pt x="400817" y="119559"/>
                </a:lnTo>
                <a:lnTo>
                  <a:pt x="448024" y="104086"/>
                </a:lnTo>
                <a:lnTo>
                  <a:pt x="497281" y="89538"/>
                </a:lnTo>
                <a:lnTo>
                  <a:pt x="548497" y="75950"/>
                </a:lnTo>
                <a:lnTo>
                  <a:pt x="601579" y="63358"/>
                </a:lnTo>
                <a:lnTo>
                  <a:pt x="656433" y="51798"/>
                </a:lnTo>
                <a:lnTo>
                  <a:pt x="712968" y="41304"/>
                </a:lnTo>
                <a:lnTo>
                  <a:pt x="771091" y="31912"/>
                </a:lnTo>
                <a:lnTo>
                  <a:pt x="830709" y="23658"/>
                </a:lnTo>
                <a:lnTo>
                  <a:pt x="891729" y="16577"/>
                </a:lnTo>
                <a:lnTo>
                  <a:pt x="954059" y="10703"/>
                </a:lnTo>
                <a:lnTo>
                  <a:pt x="1017607" y="6073"/>
                </a:lnTo>
                <a:lnTo>
                  <a:pt x="1082279" y="2723"/>
                </a:lnTo>
                <a:lnTo>
                  <a:pt x="1147984" y="686"/>
                </a:lnTo>
                <a:lnTo>
                  <a:pt x="1214628" y="0"/>
                </a:lnTo>
                <a:lnTo>
                  <a:pt x="1281270" y="686"/>
                </a:lnTo>
                <a:lnTo>
                  <a:pt x="1346973" y="2723"/>
                </a:lnTo>
                <a:lnTo>
                  <a:pt x="1411645" y="6073"/>
                </a:lnTo>
                <a:lnTo>
                  <a:pt x="1475192" y="10703"/>
                </a:lnTo>
                <a:lnTo>
                  <a:pt x="1537521" y="16577"/>
                </a:lnTo>
                <a:lnTo>
                  <a:pt x="1598541" y="23658"/>
                </a:lnTo>
                <a:lnTo>
                  <a:pt x="1658159" y="31912"/>
                </a:lnTo>
                <a:lnTo>
                  <a:pt x="1716281" y="41304"/>
                </a:lnTo>
                <a:lnTo>
                  <a:pt x="1772816" y="51798"/>
                </a:lnTo>
                <a:lnTo>
                  <a:pt x="1827671" y="63358"/>
                </a:lnTo>
                <a:lnTo>
                  <a:pt x="1880752" y="75950"/>
                </a:lnTo>
                <a:lnTo>
                  <a:pt x="1931968" y="89538"/>
                </a:lnTo>
                <a:lnTo>
                  <a:pt x="1981226" y="104086"/>
                </a:lnTo>
                <a:lnTo>
                  <a:pt x="2028433" y="119559"/>
                </a:lnTo>
                <a:lnTo>
                  <a:pt x="2073497" y="135921"/>
                </a:lnTo>
                <a:lnTo>
                  <a:pt x="2116324" y="153138"/>
                </a:lnTo>
                <a:lnTo>
                  <a:pt x="2156823" y="171174"/>
                </a:lnTo>
                <a:lnTo>
                  <a:pt x="2194901" y="189994"/>
                </a:lnTo>
                <a:lnTo>
                  <a:pt x="2230465" y="209561"/>
                </a:lnTo>
                <a:lnTo>
                  <a:pt x="2263422" y="229841"/>
                </a:lnTo>
                <a:lnTo>
                  <a:pt x="2321146" y="272398"/>
                </a:lnTo>
                <a:lnTo>
                  <a:pt x="2367332" y="317382"/>
                </a:lnTo>
                <a:lnTo>
                  <a:pt x="2401240" y="364508"/>
                </a:lnTo>
                <a:lnTo>
                  <a:pt x="2422128" y="413494"/>
                </a:lnTo>
                <a:lnTo>
                  <a:pt x="2429256" y="464058"/>
                </a:lnTo>
                <a:lnTo>
                  <a:pt x="2427458" y="489518"/>
                </a:lnTo>
                <a:lnTo>
                  <a:pt x="2413358" y="539329"/>
                </a:lnTo>
                <a:lnTo>
                  <a:pt x="2385867" y="587420"/>
                </a:lnTo>
                <a:lnTo>
                  <a:pt x="2345728" y="633511"/>
                </a:lnTo>
                <a:lnTo>
                  <a:pt x="2293680" y="677316"/>
                </a:lnTo>
                <a:lnTo>
                  <a:pt x="2230465" y="718554"/>
                </a:lnTo>
                <a:lnTo>
                  <a:pt x="2194901" y="738121"/>
                </a:lnTo>
                <a:lnTo>
                  <a:pt x="2156823" y="756941"/>
                </a:lnTo>
                <a:lnTo>
                  <a:pt x="2116324" y="774977"/>
                </a:lnTo>
                <a:lnTo>
                  <a:pt x="2073497" y="792194"/>
                </a:lnTo>
                <a:lnTo>
                  <a:pt x="2028433" y="808556"/>
                </a:lnTo>
                <a:lnTo>
                  <a:pt x="1981226" y="824029"/>
                </a:lnTo>
                <a:lnTo>
                  <a:pt x="1931968" y="838577"/>
                </a:lnTo>
                <a:lnTo>
                  <a:pt x="1880752" y="852165"/>
                </a:lnTo>
                <a:lnTo>
                  <a:pt x="1827671" y="864757"/>
                </a:lnTo>
                <a:lnTo>
                  <a:pt x="1772816" y="876317"/>
                </a:lnTo>
                <a:lnTo>
                  <a:pt x="1716281" y="886811"/>
                </a:lnTo>
                <a:lnTo>
                  <a:pt x="1658159" y="896203"/>
                </a:lnTo>
                <a:lnTo>
                  <a:pt x="1598541" y="904457"/>
                </a:lnTo>
                <a:lnTo>
                  <a:pt x="1537521" y="911538"/>
                </a:lnTo>
                <a:lnTo>
                  <a:pt x="1475192" y="917412"/>
                </a:lnTo>
                <a:lnTo>
                  <a:pt x="1411645" y="922042"/>
                </a:lnTo>
                <a:lnTo>
                  <a:pt x="1346973" y="925392"/>
                </a:lnTo>
                <a:lnTo>
                  <a:pt x="1281270" y="927429"/>
                </a:lnTo>
                <a:lnTo>
                  <a:pt x="1214628" y="928115"/>
                </a:lnTo>
                <a:lnTo>
                  <a:pt x="1147984" y="927429"/>
                </a:lnTo>
                <a:lnTo>
                  <a:pt x="1082279" y="925392"/>
                </a:lnTo>
                <a:lnTo>
                  <a:pt x="1017607" y="922042"/>
                </a:lnTo>
                <a:lnTo>
                  <a:pt x="954059" y="917412"/>
                </a:lnTo>
                <a:lnTo>
                  <a:pt x="891729" y="911538"/>
                </a:lnTo>
                <a:lnTo>
                  <a:pt x="830709" y="904457"/>
                </a:lnTo>
                <a:lnTo>
                  <a:pt x="771091" y="896203"/>
                </a:lnTo>
                <a:lnTo>
                  <a:pt x="712968" y="886811"/>
                </a:lnTo>
                <a:lnTo>
                  <a:pt x="656433" y="876317"/>
                </a:lnTo>
                <a:lnTo>
                  <a:pt x="601579" y="864757"/>
                </a:lnTo>
                <a:lnTo>
                  <a:pt x="548497" y="852165"/>
                </a:lnTo>
                <a:lnTo>
                  <a:pt x="497281" y="838577"/>
                </a:lnTo>
                <a:lnTo>
                  <a:pt x="448024" y="824029"/>
                </a:lnTo>
                <a:lnTo>
                  <a:pt x="400817" y="808556"/>
                </a:lnTo>
                <a:lnTo>
                  <a:pt x="355753" y="792194"/>
                </a:lnTo>
                <a:lnTo>
                  <a:pt x="312926" y="774977"/>
                </a:lnTo>
                <a:lnTo>
                  <a:pt x="272428" y="756941"/>
                </a:lnTo>
                <a:lnTo>
                  <a:pt x="234350" y="738121"/>
                </a:lnTo>
                <a:lnTo>
                  <a:pt x="198787" y="718554"/>
                </a:lnTo>
                <a:lnTo>
                  <a:pt x="165830" y="698274"/>
                </a:lnTo>
                <a:lnTo>
                  <a:pt x="108107" y="655717"/>
                </a:lnTo>
                <a:lnTo>
                  <a:pt x="61921" y="610733"/>
                </a:lnTo>
                <a:lnTo>
                  <a:pt x="28014" y="563607"/>
                </a:lnTo>
                <a:lnTo>
                  <a:pt x="7127" y="514621"/>
                </a:lnTo>
                <a:lnTo>
                  <a:pt x="0" y="464058"/>
                </a:lnTo>
                <a:close/>
              </a:path>
            </a:pathLst>
          </a:custGeom>
          <a:ln w="2590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01127" y="5428486"/>
            <a:ext cx="1499616" cy="142951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86755" y="5430011"/>
            <a:ext cx="1857755" cy="142798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535036" y="13461"/>
            <a:ext cx="129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5" dirty="0">
                <a:latin typeface="Constantia"/>
                <a:cs typeface="Constantia"/>
              </a:rPr>
              <a:t>n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omol</a:t>
            </a:r>
            <a:r>
              <a:rPr sz="1800" spc="-5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g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4794377" cy="78468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51561" y="251205"/>
            <a:ext cx="4355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Morphologie</a:t>
            </a:r>
            <a:r>
              <a:rPr spc="-130" dirty="0"/>
              <a:t> </a:t>
            </a:r>
            <a:r>
              <a:rPr dirty="0"/>
              <a:t>externe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5343" y="2443022"/>
            <a:ext cx="5593080" cy="2491740"/>
            <a:chOff x="85343" y="2443022"/>
            <a:chExt cx="5593080" cy="24917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2443022"/>
              <a:ext cx="583514" cy="7846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215" y="2443022"/>
              <a:ext cx="4740910" cy="7846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107" y="2904794"/>
              <a:ext cx="592670" cy="7267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888" y="2869742"/>
              <a:ext cx="2224786" cy="7846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107" y="3331514"/>
              <a:ext cx="592670" cy="7267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6888" y="3296462"/>
              <a:ext cx="2166874" cy="7846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107" y="3758234"/>
              <a:ext cx="592670" cy="7267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6888" y="3723182"/>
              <a:ext cx="2325497" cy="7846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4149902"/>
              <a:ext cx="583514" cy="7846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3275" y="4149902"/>
              <a:ext cx="5375021" cy="78468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67868" y="1313649"/>
            <a:ext cx="2060575" cy="788035"/>
            <a:chOff x="467868" y="1313649"/>
            <a:chExt cx="2060575" cy="788035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7868" y="1313649"/>
              <a:ext cx="2060320" cy="7878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4295" y="1315262"/>
              <a:ext cx="1333246" cy="784682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771525">
              <a:lnSpc>
                <a:spcPct val="100000"/>
              </a:lnSpc>
              <a:spcBef>
                <a:spcPts val="1590"/>
              </a:spcBef>
            </a:pPr>
            <a:r>
              <a:rPr spc="-10" dirty="0"/>
              <a:t>Soies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b="0" spc="-5" dirty="0">
                <a:solidFill>
                  <a:srgbClr val="FFFFFF"/>
                </a:solidFill>
                <a:latin typeface="Constantia"/>
                <a:cs typeface="Constantia"/>
              </a:rPr>
              <a:t>Sur</a:t>
            </a:r>
            <a:r>
              <a:rPr b="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b="0" spc="-5" dirty="0">
                <a:solidFill>
                  <a:srgbClr val="FFFFFF"/>
                </a:solidFill>
                <a:latin typeface="Constantia"/>
                <a:cs typeface="Constantia"/>
              </a:rPr>
              <a:t>le</a:t>
            </a:r>
            <a:r>
              <a:rPr b="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onstantia"/>
                <a:cs typeface="Constantia"/>
              </a:rPr>
              <a:t>tégument,</a:t>
            </a:r>
            <a:r>
              <a:rPr b="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onstantia"/>
                <a:cs typeface="Constantia"/>
              </a:rPr>
              <a:t>existe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b="0" spc="-5" dirty="0">
                <a:solidFill>
                  <a:srgbClr val="FFFFFF"/>
                </a:solidFill>
                <a:latin typeface="Arial MT"/>
                <a:cs typeface="Arial MT"/>
              </a:rPr>
              <a:t>-Des</a:t>
            </a:r>
            <a:r>
              <a:rPr b="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spc="-5" dirty="0">
                <a:solidFill>
                  <a:srgbClr val="FFFFFF"/>
                </a:solidFill>
                <a:latin typeface="Arial MT"/>
                <a:cs typeface="Arial MT"/>
              </a:rPr>
              <a:t>soies</a:t>
            </a:r>
            <a:r>
              <a:rPr b="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FFFFFF"/>
                </a:solidFill>
                <a:latin typeface="Arial MT"/>
                <a:cs typeface="Arial MT"/>
              </a:rPr>
              <a:t>banales,</a:t>
            </a:r>
            <a:r>
              <a:rPr b="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FFFFFF"/>
                </a:solidFill>
                <a:latin typeface="Arial MT"/>
                <a:cs typeface="Arial MT"/>
              </a:rPr>
              <a:t>parfois</a:t>
            </a:r>
          </a:p>
          <a:p>
            <a:pPr marL="175260" indent="-163195">
              <a:lnSpc>
                <a:spcPct val="100000"/>
              </a:lnSpc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b="0" spc="-5" dirty="0">
                <a:solidFill>
                  <a:srgbClr val="FFFFFF"/>
                </a:solidFill>
                <a:latin typeface="Arial MT"/>
                <a:cs typeface="Arial MT"/>
              </a:rPr>
              <a:t>Plumeuses</a:t>
            </a:r>
          </a:p>
          <a:p>
            <a:pPr marL="175260" indent="-163195">
              <a:lnSpc>
                <a:spcPct val="100000"/>
              </a:lnSpc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b="0" spc="-5" dirty="0">
                <a:solidFill>
                  <a:srgbClr val="FFFFFF"/>
                </a:solidFill>
                <a:latin typeface="Arial MT"/>
                <a:cs typeface="Arial MT"/>
              </a:rPr>
              <a:t>Bifurquées</a:t>
            </a:r>
          </a:p>
          <a:p>
            <a:pPr marL="175895" indent="-163830">
              <a:lnSpc>
                <a:spcPct val="100000"/>
              </a:lnSpc>
              <a:buSzPct val="96428"/>
              <a:buFont typeface="Wingdings"/>
              <a:buChar char=""/>
              <a:tabLst>
                <a:tab pos="176530" algn="l"/>
              </a:tabLst>
            </a:pPr>
            <a:r>
              <a:rPr b="0" dirty="0">
                <a:solidFill>
                  <a:srgbClr val="FFFFFF"/>
                </a:solidFill>
                <a:latin typeface="Arial MT"/>
                <a:cs typeface="Arial MT"/>
              </a:rPr>
              <a:t>Denticulées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spc="-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b="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spc="-5" dirty="0">
                <a:solidFill>
                  <a:srgbClr val="FFFFFF"/>
                </a:solidFill>
                <a:latin typeface="Arial MT"/>
                <a:cs typeface="Arial MT"/>
              </a:rPr>
              <a:t>Ce</a:t>
            </a:r>
            <a:r>
              <a:rPr b="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FFFFFF"/>
                </a:solidFill>
                <a:latin typeface="Arial MT"/>
                <a:cs typeface="Arial MT"/>
              </a:rPr>
              <a:t>sont</a:t>
            </a:r>
            <a:r>
              <a:rPr b="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spc="-5" dirty="0">
                <a:solidFill>
                  <a:srgbClr val="FFFFFF"/>
                </a:solidFill>
                <a:latin typeface="Arial MT"/>
                <a:cs typeface="Arial MT"/>
              </a:rPr>
              <a:t>des soies </a:t>
            </a:r>
            <a:r>
              <a:rPr b="0" dirty="0">
                <a:solidFill>
                  <a:srgbClr val="FFFFFF"/>
                </a:solidFill>
                <a:latin typeface="Arial MT"/>
                <a:cs typeface="Arial MT"/>
              </a:rPr>
              <a:t>sensorielles.</a:t>
            </a:r>
          </a:p>
        </p:txBody>
      </p: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4794377" cy="78468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51561" y="251205"/>
            <a:ext cx="4355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8319" y="735025"/>
            <a:ext cx="33445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Anatomie</a:t>
            </a:r>
            <a:r>
              <a:rPr spc="-110" dirty="0"/>
              <a:t> </a:t>
            </a:r>
            <a:r>
              <a:rPr dirty="0"/>
              <a:t>interne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24611" y="1324381"/>
            <a:ext cx="3560445" cy="920750"/>
            <a:chOff x="324611" y="1324381"/>
            <a:chExt cx="3560445" cy="9207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11" y="1324381"/>
              <a:ext cx="3559937" cy="9203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663" y="1458518"/>
              <a:ext cx="2605786" cy="78468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93014" y="1537461"/>
            <a:ext cx="7708265" cy="4374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8020">
              <a:lnSpc>
                <a:spcPct val="100000"/>
              </a:lnSpc>
              <a:spcBef>
                <a:spcPts val="95"/>
              </a:spcBef>
            </a:pPr>
            <a:r>
              <a:rPr sz="2800" b="1" spc="-245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ube</a:t>
            </a:r>
            <a:r>
              <a:rPr sz="2800" b="1" spc="-14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onstantia"/>
                <a:cs typeface="Constantia"/>
              </a:rPr>
              <a:t>d</a:t>
            </a:r>
            <a:r>
              <a:rPr sz="2800" b="1" spc="-20" dirty="0">
                <a:solidFill>
                  <a:srgbClr val="FFFF00"/>
                </a:solidFill>
                <a:latin typeface="Constantia"/>
                <a:cs typeface="Constantia"/>
              </a:rPr>
              <a:t>i</a:t>
            </a:r>
            <a:r>
              <a:rPr sz="2800" b="1" spc="-80" dirty="0">
                <a:solidFill>
                  <a:srgbClr val="FFFF00"/>
                </a:solidFill>
                <a:latin typeface="Constantia"/>
                <a:cs typeface="Constantia"/>
              </a:rPr>
              <a:t>g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800" b="1" spc="-20" dirty="0">
                <a:solidFill>
                  <a:srgbClr val="FFFF00"/>
                </a:solidFill>
                <a:latin typeface="Constantia"/>
                <a:cs typeface="Constantia"/>
              </a:rPr>
              <a:t>s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tif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Constitué: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 MT"/>
              <a:cs typeface="Arial MT"/>
            </a:endParaRPr>
          </a:p>
          <a:p>
            <a:pPr marL="329565" indent="-31750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bouche</a:t>
            </a:r>
            <a:endParaRPr sz="2800">
              <a:latin typeface="Arial MT"/>
              <a:cs typeface="Arial MT"/>
            </a:endParaRPr>
          </a:p>
          <a:p>
            <a:pPr marL="329565" indent="-31750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  <a:tab pos="125793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D’un	pharynx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musculeux</a:t>
            </a:r>
            <a:endParaRPr sz="2800">
              <a:latin typeface="Arial MT"/>
              <a:cs typeface="Arial MT"/>
            </a:endParaRPr>
          </a:p>
          <a:p>
            <a:pPr marL="329565" indent="-31750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D’un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œsophage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court</a:t>
            </a:r>
            <a:endParaRPr sz="2800">
              <a:latin typeface="Arial MT"/>
              <a:cs typeface="Arial MT"/>
            </a:endParaRPr>
          </a:p>
          <a:p>
            <a:pPr marL="329565" indent="-31750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D’un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intestin moyen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ou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estomac</a:t>
            </a:r>
            <a:endParaRPr sz="2800">
              <a:latin typeface="Arial MT"/>
              <a:cs typeface="Arial MT"/>
            </a:endParaRPr>
          </a:p>
          <a:p>
            <a:pPr marL="329565" indent="-31750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Des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ceacums,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parfois</a:t>
            </a:r>
            <a:endParaRPr sz="2800">
              <a:latin typeface="Arial MT"/>
              <a:cs typeface="Arial MT"/>
            </a:endParaRPr>
          </a:p>
          <a:p>
            <a:pPr marL="329565" indent="-31750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Des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glandes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annexes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(ex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glandes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salivaires).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4794377" cy="78468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51561" y="251205"/>
            <a:ext cx="4355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8319" y="735025"/>
            <a:ext cx="33445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Anatomie</a:t>
            </a:r>
            <a:r>
              <a:rPr spc="-110" dirty="0"/>
              <a:t> </a:t>
            </a:r>
            <a:r>
              <a:rPr dirty="0"/>
              <a:t>interne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24611" y="1324381"/>
            <a:ext cx="5859780" cy="920750"/>
            <a:chOff x="324611" y="1324381"/>
            <a:chExt cx="5859780" cy="9207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11" y="1324381"/>
              <a:ext cx="5859653" cy="9203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943" y="1458518"/>
              <a:ext cx="3951478" cy="784682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6719" y="2621330"/>
            <a:ext cx="5598922" cy="78468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15468" y="3474770"/>
            <a:ext cx="3465829" cy="1638300"/>
            <a:chOff x="315468" y="3474770"/>
            <a:chExt cx="3465829" cy="16383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468" y="3497618"/>
              <a:ext cx="748093" cy="7252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695" y="3474770"/>
              <a:ext cx="2116709" cy="7846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468" y="3924338"/>
              <a:ext cx="748093" cy="7252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5695" y="3901490"/>
              <a:ext cx="3165221" cy="7846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468" y="4351058"/>
              <a:ext cx="748093" cy="7252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695" y="4328210"/>
              <a:ext cx="2694178" cy="78468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298704" y="5181587"/>
            <a:ext cx="8651875" cy="1211580"/>
            <a:chOff x="298704" y="5181587"/>
            <a:chExt cx="8651875" cy="1211580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8704" y="5181587"/>
              <a:ext cx="592670" cy="7846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6720" y="5181587"/>
              <a:ext cx="8523478" cy="7846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8704" y="5608307"/>
              <a:ext cx="2724785" cy="7846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58796" y="5608307"/>
              <a:ext cx="2118233" cy="78468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07288" y="1537461"/>
            <a:ext cx="8128000" cy="4603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0575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00"/>
                </a:solidFill>
                <a:latin typeface="Constantia"/>
                <a:cs typeface="Constantia"/>
              </a:rPr>
              <a:t>Appareil</a:t>
            </a:r>
            <a:r>
              <a:rPr sz="2800" b="1" spc="-4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800" b="1" spc="-25" dirty="0">
                <a:solidFill>
                  <a:srgbClr val="FFFF00"/>
                </a:solidFill>
                <a:latin typeface="Constantia"/>
                <a:cs typeface="Constantia"/>
              </a:rPr>
              <a:t>respiratoire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2800" spc="15" dirty="0">
                <a:solidFill>
                  <a:srgbClr val="FFFFFF"/>
                </a:solidFill>
                <a:latin typeface="Constantia"/>
                <a:cs typeface="Constantia"/>
              </a:rPr>
              <a:t>-La</a:t>
            </a:r>
            <a:r>
              <a:rPr sz="28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respiration</a:t>
            </a:r>
            <a:r>
              <a:rPr sz="28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est</a:t>
            </a:r>
            <a:r>
              <a:rPr sz="28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assurée</a:t>
            </a:r>
            <a:r>
              <a:rPr sz="28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soit</a:t>
            </a:r>
            <a:r>
              <a:rPr sz="2800" spc="-1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par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onstantia"/>
              <a:cs typeface="Constantia"/>
            </a:endParaRPr>
          </a:p>
          <a:p>
            <a:pPr marL="329565" indent="-31750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la</a:t>
            </a:r>
            <a:r>
              <a:rPr sz="2800" spc="-1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cuticule</a:t>
            </a:r>
            <a:endParaRPr sz="2800">
              <a:latin typeface="Constantia"/>
              <a:cs typeface="Constantia"/>
            </a:endParaRPr>
          </a:p>
          <a:p>
            <a:pPr marL="329565" indent="-31750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20" dirty="0">
                <a:solidFill>
                  <a:srgbClr val="FFFFFF"/>
                </a:solidFill>
                <a:latin typeface="Constantia"/>
                <a:cs typeface="Constantia"/>
              </a:rPr>
              <a:t>l’appareil</a:t>
            </a:r>
            <a:r>
              <a:rPr sz="2800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digestif</a:t>
            </a:r>
            <a:endParaRPr sz="2800">
              <a:latin typeface="Constantia"/>
              <a:cs typeface="Constantia"/>
            </a:endParaRPr>
          </a:p>
          <a:p>
            <a:pPr marL="329565" indent="-31750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5" dirty="0">
                <a:solidFill>
                  <a:srgbClr val="FFFFFF"/>
                </a:solidFill>
                <a:latin typeface="Constantia"/>
                <a:cs typeface="Constantia"/>
              </a:rPr>
              <a:t>Les</a:t>
            </a:r>
            <a:r>
              <a:rPr sz="2800" spc="-1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stigmates.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</a:pPr>
            <a:r>
              <a:rPr sz="2800" spc="5" dirty="0">
                <a:solidFill>
                  <a:srgbClr val="FFFFFF"/>
                </a:solidFill>
                <a:latin typeface="Constantia"/>
                <a:cs typeface="Constantia"/>
              </a:rPr>
              <a:t>-Les</a:t>
            </a:r>
            <a:r>
              <a:rPr sz="28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stigmates</a:t>
            </a:r>
            <a:r>
              <a:rPr sz="28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peuvent</a:t>
            </a:r>
            <a:r>
              <a:rPr sz="2800" spc="-1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être</a:t>
            </a:r>
            <a:r>
              <a:rPr sz="2800" spc="-1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entourés</a:t>
            </a:r>
            <a:r>
              <a:rPr sz="2800" spc="-1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nstantia"/>
                <a:cs typeface="Constantia"/>
              </a:rPr>
              <a:t>d’une</a:t>
            </a:r>
            <a:r>
              <a:rPr sz="28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formation </a:t>
            </a:r>
            <a:r>
              <a:rPr sz="2800" spc="-6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chitineuse,</a:t>
            </a:r>
            <a:r>
              <a:rPr sz="28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les</a:t>
            </a:r>
            <a:r>
              <a:rPr sz="2800" spc="-1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péritrèmes</a:t>
            </a:r>
            <a:endParaRPr sz="2800">
              <a:latin typeface="Constantia"/>
              <a:cs typeface="Constanti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4794377" cy="78468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51561" y="251205"/>
            <a:ext cx="4355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8319" y="735025"/>
            <a:ext cx="33445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Anatomie</a:t>
            </a:r>
            <a:r>
              <a:rPr spc="-110" dirty="0"/>
              <a:t> </a:t>
            </a:r>
            <a:r>
              <a:rPr dirty="0"/>
              <a:t>interne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24611" y="1243609"/>
            <a:ext cx="3275329" cy="1214755"/>
            <a:chOff x="324611" y="1243609"/>
            <a:chExt cx="3275329" cy="12147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11" y="1243609"/>
              <a:ext cx="3274949" cy="12144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991" y="1245158"/>
              <a:ext cx="1984120" cy="7846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7991" y="1671878"/>
              <a:ext cx="2436622" cy="78468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06881" y="1323543"/>
            <a:ext cx="19977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00"/>
                </a:solidFill>
                <a:latin typeface="Constantia"/>
                <a:cs typeface="Constantia"/>
              </a:rPr>
              <a:t>Appareil </a:t>
            </a:r>
            <a:r>
              <a:rPr sz="2800" b="1" spc="-1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800" b="1" spc="-60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800" b="1" spc="-20" dirty="0">
                <a:solidFill>
                  <a:srgbClr val="FFFF00"/>
                </a:solidFill>
                <a:latin typeface="Constantia"/>
                <a:cs typeface="Constantia"/>
              </a:rPr>
              <a:t>s</a:t>
            </a:r>
            <a:r>
              <a:rPr sz="2800" b="1" spc="-10" dirty="0">
                <a:solidFill>
                  <a:srgbClr val="FFFF00"/>
                </a:solidFill>
                <a:latin typeface="Constantia"/>
                <a:cs typeface="Constantia"/>
              </a:rPr>
              <a:t>p</a:t>
            </a:r>
            <a:r>
              <a:rPr sz="2800" b="1" spc="-15" dirty="0">
                <a:solidFill>
                  <a:srgbClr val="FFFF00"/>
                </a:solidFill>
                <a:latin typeface="Constantia"/>
                <a:cs typeface="Constantia"/>
              </a:rPr>
              <a:t>i</a:t>
            </a:r>
            <a:r>
              <a:rPr sz="2800" b="1" spc="-60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2800" b="1" spc="-50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o</a:t>
            </a:r>
            <a:r>
              <a:rPr sz="2800" b="1" spc="-20" dirty="0">
                <a:solidFill>
                  <a:srgbClr val="FFFF00"/>
                </a:solidFill>
                <a:latin typeface="Constantia"/>
                <a:cs typeface="Constantia"/>
              </a:rPr>
              <a:t>i</a:t>
            </a:r>
            <a:r>
              <a:rPr sz="2800" b="1" spc="-60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36847" y="786383"/>
            <a:ext cx="5407660" cy="6071870"/>
            <a:chOff x="3736847" y="786383"/>
            <a:chExt cx="5407660" cy="607187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57243" y="786383"/>
              <a:ext cx="5286755" cy="607161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36847" y="4734941"/>
              <a:ext cx="1692275" cy="103505"/>
            </a:xfrm>
            <a:custGeom>
              <a:avLst/>
              <a:gdLst/>
              <a:ahLst/>
              <a:cxnLst/>
              <a:rect l="l" t="t" r="r" b="b"/>
              <a:pathLst>
                <a:path w="1692275" h="103504">
                  <a:moveTo>
                    <a:pt x="1655632" y="58580"/>
                  </a:moveTo>
                  <a:lnTo>
                    <a:pt x="1599438" y="90677"/>
                  </a:lnTo>
                  <a:lnTo>
                    <a:pt x="1596389" y="92328"/>
                  </a:lnTo>
                  <a:lnTo>
                    <a:pt x="1595374" y="96265"/>
                  </a:lnTo>
                  <a:lnTo>
                    <a:pt x="1597152" y="99313"/>
                  </a:lnTo>
                  <a:lnTo>
                    <a:pt x="1598802" y="102361"/>
                  </a:lnTo>
                  <a:lnTo>
                    <a:pt x="1602739" y="103377"/>
                  </a:lnTo>
                  <a:lnTo>
                    <a:pt x="1605788" y="101726"/>
                  </a:lnTo>
                  <a:lnTo>
                    <a:pt x="1680991" y="58800"/>
                  </a:lnTo>
                  <a:lnTo>
                    <a:pt x="1679193" y="58800"/>
                  </a:lnTo>
                  <a:lnTo>
                    <a:pt x="1655632" y="58580"/>
                  </a:lnTo>
                  <a:close/>
                </a:path>
                <a:path w="1692275" h="103504">
                  <a:moveTo>
                    <a:pt x="1666617" y="52305"/>
                  </a:moveTo>
                  <a:lnTo>
                    <a:pt x="1655632" y="58580"/>
                  </a:lnTo>
                  <a:lnTo>
                    <a:pt x="1679193" y="58800"/>
                  </a:lnTo>
                  <a:lnTo>
                    <a:pt x="1679202" y="57911"/>
                  </a:lnTo>
                  <a:lnTo>
                    <a:pt x="1676018" y="57911"/>
                  </a:lnTo>
                  <a:lnTo>
                    <a:pt x="1666617" y="52305"/>
                  </a:lnTo>
                  <a:close/>
                </a:path>
                <a:path w="1692275" h="103504">
                  <a:moveTo>
                    <a:pt x="1603755" y="0"/>
                  </a:moveTo>
                  <a:lnTo>
                    <a:pt x="1599818" y="1015"/>
                  </a:lnTo>
                  <a:lnTo>
                    <a:pt x="1598040" y="4063"/>
                  </a:lnTo>
                  <a:lnTo>
                    <a:pt x="1596263" y="6984"/>
                  </a:lnTo>
                  <a:lnTo>
                    <a:pt x="1597152" y="10921"/>
                  </a:lnTo>
                  <a:lnTo>
                    <a:pt x="1600200" y="12699"/>
                  </a:lnTo>
                  <a:lnTo>
                    <a:pt x="1655843" y="45880"/>
                  </a:lnTo>
                  <a:lnTo>
                    <a:pt x="1679321" y="46100"/>
                  </a:lnTo>
                  <a:lnTo>
                    <a:pt x="1679193" y="58800"/>
                  </a:lnTo>
                  <a:lnTo>
                    <a:pt x="1680991" y="58800"/>
                  </a:lnTo>
                  <a:lnTo>
                    <a:pt x="1691893" y="52577"/>
                  </a:lnTo>
                  <a:lnTo>
                    <a:pt x="1606677" y="1777"/>
                  </a:lnTo>
                  <a:lnTo>
                    <a:pt x="1603755" y="0"/>
                  </a:lnTo>
                  <a:close/>
                </a:path>
                <a:path w="1692275" h="103504">
                  <a:moveTo>
                    <a:pt x="0" y="30352"/>
                  </a:moveTo>
                  <a:lnTo>
                    <a:pt x="0" y="43052"/>
                  </a:lnTo>
                  <a:lnTo>
                    <a:pt x="1655632" y="58580"/>
                  </a:lnTo>
                  <a:lnTo>
                    <a:pt x="1666617" y="52305"/>
                  </a:lnTo>
                  <a:lnTo>
                    <a:pt x="1655843" y="45880"/>
                  </a:lnTo>
                  <a:lnTo>
                    <a:pt x="0" y="30352"/>
                  </a:lnTo>
                  <a:close/>
                </a:path>
                <a:path w="1692275" h="103504">
                  <a:moveTo>
                    <a:pt x="1676146" y="46862"/>
                  </a:moveTo>
                  <a:lnTo>
                    <a:pt x="1666617" y="52305"/>
                  </a:lnTo>
                  <a:lnTo>
                    <a:pt x="1676018" y="57911"/>
                  </a:lnTo>
                  <a:lnTo>
                    <a:pt x="1676146" y="46862"/>
                  </a:lnTo>
                  <a:close/>
                </a:path>
                <a:path w="1692275" h="103504">
                  <a:moveTo>
                    <a:pt x="1679313" y="46862"/>
                  </a:moveTo>
                  <a:lnTo>
                    <a:pt x="1676146" y="46862"/>
                  </a:lnTo>
                  <a:lnTo>
                    <a:pt x="1676018" y="57911"/>
                  </a:lnTo>
                  <a:lnTo>
                    <a:pt x="1679202" y="57911"/>
                  </a:lnTo>
                  <a:lnTo>
                    <a:pt x="1679313" y="46862"/>
                  </a:lnTo>
                  <a:close/>
                </a:path>
                <a:path w="1692275" h="103504">
                  <a:moveTo>
                    <a:pt x="1655843" y="45880"/>
                  </a:moveTo>
                  <a:lnTo>
                    <a:pt x="1666617" y="52305"/>
                  </a:lnTo>
                  <a:lnTo>
                    <a:pt x="1676146" y="46862"/>
                  </a:lnTo>
                  <a:lnTo>
                    <a:pt x="1679313" y="46862"/>
                  </a:lnTo>
                  <a:lnTo>
                    <a:pt x="1679321" y="46100"/>
                  </a:lnTo>
                  <a:lnTo>
                    <a:pt x="1655843" y="45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579370" y="4589145"/>
            <a:ext cx="10674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onstantia"/>
                <a:cs typeface="Constantia"/>
              </a:rPr>
              <a:t>stigmate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22750" y="6377127"/>
            <a:ext cx="647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nstantia"/>
                <a:cs typeface="Constantia"/>
              </a:rPr>
              <a:t>Tique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1990089" cy="784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172262"/>
              <a:ext cx="516470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172262"/>
              <a:ext cx="3216910" cy="78468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1561" y="251205"/>
            <a:ext cx="435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8319" y="735025"/>
            <a:ext cx="33445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Anatomie</a:t>
            </a:r>
            <a:r>
              <a:rPr spc="-110" dirty="0"/>
              <a:t> </a:t>
            </a:r>
            <a:r>
              <a:rPr dirty="0"/>
              <a:t>interne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27075" y="1243609"/>
            <a:ext cx="3801110" cy="1901825"/>
            <a:chOff x="227075" y="1243609"/>
            <a:chExt cx="3801110" cy="190182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611" y="1243609"/>
              <a:ext cx="2703449" cy="12144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171" y="1245158"/>
              <a:ext cx="1984120" cy="7846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4171" y="1671878"/>
              <a:ext cx="2044953" cy="7846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075" y="2360726"/>
              <a:ext cx="720648" cy="7846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3879" y="2360726"/>
              <a:ext cx="3463798" cy="78468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224027" y="3204921"/>
            <a:ext cx="8637905" cy="798830"/>
            <a:chOff x="224027" y="3204921"/>
            <a:chExt cx="8637905" cy="798830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4027" y="3204921"/>
              <a:ext cx="600303" cy="7983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091" y="3214166"/>
              <a:ext cx="8506841" cy="78468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224027" y="4058361"/>
            <a:ext cx="6231890" cy="798830"/>
            <a:chOff x="224027" y="4058361"/>
            <a:chExt cx="6231890" cy="798830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4027" y="4058361"/>
              <a:ext cx="600303" cy="7983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5091" y="4067606"/>
              <a:ext cx="3547617" cy="7846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29583" y="4067606"/>
              <a:ext cx="556082" cy="7846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21024" y="4067606"/>
              <a:ext cx="1263205" cy="78468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01895" y="4067606"/>
              <a:ext cx="1822577" cy="7846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59780" y="4067606"/>
              <a:ext cx="595693" cy="78468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224027" y="4911852"/>
            <a:ext cx="8920480" cy="1647825"/>
            <a:chOff x="224027" y="4911852"/>
            <a:chExt cx="8920480" cy="164782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4027" y="4911852"/>
              <a:ext cx="600303" cy="7983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5091" y="4920983"/>
              <a:ext cx="8514334" cy="78468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7075" y="5347716"/>
              <a:ext cx="2435098" cy="78468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97607" y="5347716"/>
              <a:ext cx="2214245" cy="7846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47160" y="5347716"/>
              <a:ext cx="1142784" cy="7846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18304" y="5347716"/>
              <a:ext cx="556082" cy="78468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887468" y="5347716"/>
              <a:ext cx="1784476" cy="78468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94119" y="5347716"/>
              <a:ext cx="1357629" cy="78468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87184" y="5347716"/>
              <a:ext cx="1956816" cy="78468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7075" y="5774436"/>
              <a:ext cx="3876929" cy="78466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35965" y="1323543"/>
            <a:ext cx="8448040" cy="498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9415" marR="6458585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00"/>
                </a:solidFill>
                <a:latin typeface="Constantia"/>
                <a:cs typeface="Constantia"/>
              </a:rPr>
              <a:t>Appareil </a:t>
            </a:r>
            <a:r>
              <a:rPr sz="2800" b="1" spc="-1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e</a:t>
            </a:r>
            <a:r>
              <a:rPr sz="2800" b="1" spc="-85" dirty="0">
                <a:solidFill>
                  <a:srgbClr val="FFFF00"/>
                </a:solidFill>
                <a:latin typeface="Constantia"/>
                <a:cs typeface="Constantia"/>
              </a:rPr>
              <a:t>x</a:t>
            </a:r>
            <a:r>
              <a:rPr sz="2800" b="1" spc="-10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2800" b="1" spc="-55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é</a:t>
            </a:r>
            <a:r>
              <a:rPr sz="2800" b="1" spc="-55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eur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2800" b="1" spc="-5" dirty="0">
                <a:solidFill>
                  <a:srgbClr val="FFFFFF"/>
                </a:solidFill>
                <a:latin typeface="Constantia"/>
                <a:cs typeface="Constantia"/>
              </a:rPr>
              <a:t>Il</a:t>
            </a:r>
            <a:r>
              <a:rPr sz="2800" b="1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existe</a:t>
            </a:r>
            <a:r>
              <a:rPr sz="2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2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possibilités.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75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spc="-45" dirty="0">
                <a:solidFill>
                  <a:srgbClr val="FFFFFF"/>
                </a:solidFill>
                <a:latin typeface="Constantia"/>
                <a:cs typeface="Constantia"/>
              </a:rPr>
              <a:t>-Tubes</a:t>
            </a:r>
            <a:r>
              <a:rPr sz="28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nstantia"/>
                <a:cs typeface="Constantia"/>
              </a:rPr>
              <a:t>excréteurs,</a:t>
            </a:r>
            <a:r>
              <a:rPr sz="2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tantia"/>
                <a:cs typeface="Constantia"/>
              </a:rPr>
              <a:t>s’ouvrant</a:t>
            </a:r>
            <a:r>
              <a:rPr sz="28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dans</a:t>
            </a:r>
            <a:r>
              <a:rPr sz="2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l’intestin</a:t>
            </a:r>
            <a:r>
              <a:rPr sz="2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tantia"/>
                <a:cs typeface="Constantia"/>
              </a:rPr>
              <a:t>postérieur.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-Glandes</a:t>
            </a:r>
            <a:r>
              <a:rPr sz="28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onstantia"/>
                <a:cs typeface="Constantia"/>
              </a:rPr>
              <a:t>coxales.</a:t>
            </a:r>
            <a:r>
              <a:rPr sz="28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(Ex</a:t>
            </a:r>
            <a:r>
              <a:rPr sz="28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2800" b="1" i="1" spc="-10" dirty="0">
                <a:solidFill>
                  <a:srgbClr val="FFFFFF"/>
                </a:solidFill>
                <a:latin typeface="Constantia"/>
                <a:cs typeface="Constantia"/>
              </a:rPr>
              <a:t>Arga</a:t>
            </a:r>
            <a:r>
              <a:rPr sz="2800" b="1" i="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b="1" i="1" spc="15" dirty="0">
                <a:solidFill>
                  <a:srgbClr val="FFFFFF"/>
                </a:solidFill>
                <a:latin typeface="Constantia"/>
                <a:cs typeface="Constantia"/>
              </a:rPr>
              <a:t>reflexus</a:t>
            </a:r>
            <a:r>
              <a:rPr sz="2800" spc="15" dirty="0">
                <a:solidFill>
                  <a:srgbClr val="FFFFFF"/>
                </a:solidFill>
                <a:latin typeface="Constantia"/>
                <a:cs typeface="Constantia"/>
              </a:rPr>
              <a:t>)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</a:pPr>
            <a:r>
              <a:rPr sz="2800" spc="-20" dirty="0">
                <a:solidFill>
                  <a:srgbClr val="FFFFFF"/>
                </a:solidFill>
                <a:latin typeface="Constantia"/>
                <a:cs typeface="Constantia"/>
              </a:rPr>
              <a:t>-Transformation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de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l’intestin postérieur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en un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organe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nstantia"/>
                <a:cs typeface="Constantia"/>
              </a:rPr>
              <a:t>excréteur</a:t>
            </a:r>
            <a:r>
              <a:rPr sz="2800" spc="-1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ou</a:t>
            </a:r>
            <a:r>
              <a:rPr sz="2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poctodéum.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(Ex</a:t>
            </a:r>
            <a:r>
              <a:rPr sz="28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r>
              <a:rPr sz="2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Constantia"/>
                <a:cs typeface="Constantia"/>
              </a:rPr>
              <a:t>Acarapis</a:t>
            </a:r>
            <a:r>
              <a:rPr sz="2800" i="1" spc="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i="1" spc="-15" dirty="0">
                <a:solidFill>
                  <a:srgbClr val="FFFFFF"/>
                </a:solidFill>
                <a:latin typeface="Constantia"/>
                <a:cs typeface="Constantia"/>
              </a:rPr>
              <a:t>woodi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,</a:t>
            </a:r>
            <a:r>
              <a:rPr sz="2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onstantia"/>
                <a:cs typeface="Constantia"/>
              </a:rPr>
              <a:t>agent</a:t>
            </a:r>
            <a:r>
              <a:rPr sz="28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de </a:t>
            </a:r>
            <a:r>
              <a:rPr sz="2800" spc="-6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l’acariose</a:t>
            </a:r>
            <a:r>
              <a:rPr sz="28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onstantia"/>
                <a:cs typeface="Constantia"/>
              </a:rPr>
              <a:t>l’abeille).</a:t>
            </a:r>
            <a:endParaRPr sz="2800">
              <a:latin typeface="Constantia"/>
              <a:cs typeface="Constanti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4794377" cy="78468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51561" y="251205"/>
            <a:ext cx="4355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8319" y="735025"/>
            <a:ext cx="33445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Anatomie</a:t>
            </a:r>
            <a:r>
              <a:rPr spc="-110" dirty="0"/>
              <a:t> </a:t>
            </a:r>
            <a:r>
              <a:rPr dirty="0"/>
              <a:t>interne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24611" y="1467662"/>
            <a:ext cx="5204460" cy="812165"/>
            <a:chOff x="324611" y="1467662"/>
            <a:chExt cx="5204460" cy="8121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611" y="1467662"/>
              <a:ext cx="5204333" cy="8121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9931" y="1493570"/>
              <a:ext cx="3328289" cy="78468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93014" y="1573148"/>
            <a:ext cx="7294245" cy="2480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685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00"/>
                </a:solidFill>
                <a:latin typeface="Constantia"/>
                <a:cs typeface="Constantia"/>
              </a:rPr>
              <a:t>Organes</a:t>
            </a:r>
            <a:r>
              <a:rPr sz="2800" b="1" spc="-13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onstantia"/>
                <a:cs typeface="Constantia"/>
              </a:rPr>
              <a:t>des</a:t>
            </a:r>
            <a:r>
              <a:rPr sz="2800" b="1" spc="-12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sens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475"/>
              </a:spcBef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Constitués</a:t>
            </a:r>
            <a:r>
              <a:rPr sz="2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soit</a:t>
            </a:r>
            <a:endParaRPr sz="2800">
              <a:latin typeface="Arial MT"/>
              <a:cs typeface="Arial MT"/>
            </a:endParaRPr>
          </a:p>
          <a:p>
            <a:pPr marL="175260" indent="-163195">
              <a:lnSpc>
                <a:spcPct val="100000"/>
              </a:lnSpc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soies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sensorielles</a:t>
            </a:r>
            <a:endParaRPr sz="2800">
              <a:latin typeface="Arial MT"/>
              <a:cs typeface="Arial MT"/>
            </a:endParaRPr>
          </a:p>
          <a:p>
            <a:pPr marL="175260" indent="-163195">
              <a:lnSpc>
                <a:spcPct val="100000"/>
              </a:lnSpc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D’une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paire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d’yeux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simples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(parfois absents).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1990089" cy="784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172262"/>
              <a:ext cx="516470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172262"/>
              <a:ext cx="3216910" cy="78468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1561" y="251205"/>
            <a:ext cx="435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8319" y="735025"/>
            <a:ext cx="52374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Systématique</a:t>
            </a:r>
            <a:r>
              <a:rPr spc="-5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spc="-5" dirty="0"/>
              <a:t>acariens</a:t>
            </a: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444802"/>
            <a:ext cx="1488821" cy="78468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2724962"/>
            <a:ext cx="4527550" cy="784860"/>
            <a:chOff x="0" y="2724962"/>
            <a:chExt cx="4527550" cy="78486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724962"/>
              <a:ext cx="2509774" cy="7846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2879" y="3215576"/>
              <a:ext cx="4131310" cy="7143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45207" y="2724962"/>
              <a:ext cx="2482342" cy="784682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0" y="3578402"/>
            <a:ext cx="4864735" cy="784860"/>
            <a:chOff x="0" y="3578402"/>
            <a:chExt cx="4864735" cy="78486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3578402"/>
              <a:ext cx="2412365" cy="7846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819" y="4069016"/>
              <a:ext cx="4567174" cy="7143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47672" y="3578402"/>
              <a:ext cx="2916808" cy="78468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8739" y="1537461"/>
            <a:ext cx="786765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: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l’Ordre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des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acariens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renferme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5 sous</a:t>
            </a:r>
            <a:r>
              <a:rPr sz="2800" b="1" spc="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ordres.</a:t>
            </a:r>
            <a:endParaRPr sz="2800">
              <a:latin typeface="Arial"/>
              <a:cs typeface="Arial"/>
            </a:endParaRPr>
          </a:p>
          <a:p>
            <a:pPr marL="11176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Parmi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ces derniers,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existe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deux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grands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groupes</a:t>
            </a:r>
            <a:r>
              <a:rPr sz="280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 marL="12700" marR="3318510" indent="99060">
              <a:lnSpc>
                <a:spcPts val="6720"/>
              </a:lnSpc>
              <a:spcBef>
                <a:spcPts val="585"/>
              </a:spcBef>
            </a:pP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Groupe des</a:t>
            </a:r>
            <a:r>
              <a:rPr sz="2800" b="1" i="1" u="heavy" spc="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acariformes </a:t>
            </a:r>
            <a:r>
              <a:rPr sz="2800" b="1" i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Groupe</a:t>
            </a:r>
            <a:r>
              <a:rPr sz="2800" b="1" i="1" u="heavy" spc="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des</a:t>
            </a:r>
            <a:r>
              <a:rPr sz="2800" b="1" i="1" u="heavy" spc="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parasitiformes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4794377" cy="78468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561" y="200883"/>
            <a:ext cx="5514340" cy="104838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800" b="0" u="none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b="0" u="none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b="0" u="none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b="0" u="none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b="0" u="none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  <a:p>
            <a:pPr marL="288925">
              <a:lnSpc>
                <a:spcPct val="100000"/>
              </a:lnSpc>
              <a:spcBef>
                <a:spcPts val="459"/>
              </a:spcBef>
            </a:pPr>
            <a:r>
              <a:rPr spc="-5" dirty="0"/>
              <a:t>Systématique</a:t>
            </a:r>
            <a:r>
              <a:rPr spc="-5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spc="-5" dirty="0"/>
              <a:t>acariens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1435658"/>
            <a:ext cx="9144000" cy="3303904"/>
            <a:chOff x="0" y="1435658"/>
            <a:chExt cx="9144000" cy="330390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435658"/>
              <a:ext cx="2412365" cy="7846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19" y="1926272"/>
              <a:ext cx="4132834" cy="714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47672" y="1435658"/>
              <a:ext cx="2482342" cy="7846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933905"/>
              <a:ext cx="559104" cy="626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212" y="1903437"/>
              <a:ext cx="7462774" cy="6749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4428" y="1903437"/>
              <a:ext cx="569760" cy="6749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03592" y="1903437"/>
              <a:ext cx="1740407" cy="6749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69197"/>
              <a:ext cx="1657858" cy="6749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665425"/>
              <a:ext cx="559104" cy="626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2212" y="2634957"/>
              <a:ext cx="3892041" cy="6749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63696" y="2634957"/>
              <a:ext cx="1738629" cy="6749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01767" y="2634957"/>
              <a:ext cx="486003" cy="6749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8723" y="3351326"/>
              <a:ext cx="583514" cy="7846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2000" y="3351326"/>
              <a:ext cx="2066289" cy="7846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5360" y="3841940"/>
              <a:ext cx="1740153" cy="7143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61844" y="3351326"/>
              <a:ext cx="3727577" cy="78468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9204" y="3793197"/>
              <a:ext cx="874572" cy="6749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48511" y="3793197"/>
              <a:ext cx="2262886" cy="6749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10839" y="3793197"/>
              <a:ext cx="2043430" cy="6749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53711" y="3793197"/>
              <a:ext cx="2008378" cy="6749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61532" y="3793197"/>
              <a:ext cx="569760" cy="6749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30696" y="3793197"/>
              <a:ext cx="1889632" cy="6749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19643" y="3793197"/>
              <a:ext cx="588060" cy="67491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0163" y="4174286"/>
              <a:ext cx="2246122" cy="56522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25267" y="4174286"/>
              <a:ext cx="1127569" cy="565226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489204" y="5119115"/>
            <a:ext cx="7018020" cy="1388745"/>
            <a:chOff x="489204" y="5119115"/>
            <a:chExt cx="7018020" cy="1388745"/>
          </a:xfrm>
        </p:grpSpPr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9204" y="5183123"/>
              <a:ext cx="505815" cy="6780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4652" y="5119115"/>
              <a:ext cx="3148330" cy="78468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58012" y="5609843"/>
              <a:ext cx="2721610" cy="7143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328415" y="5119115"/>
              <a:ext cx="1493265" cy="78468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57115" y="5119115"/>
              <a:ext cx="3031109" cy="7846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23532" y="5119115"/>
              <a:ext cx="583514" cy="78468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9204" y="5561075"/>
              <a:ext cx="2314829" cy="67491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03348" y="5561075"/>
              <a:ext cx="1958086" cy="67491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0728" y="5942075"/>
              <a:ext cx="2365121" cy="56522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519171" y="5942075"/>
              <a:ext cx="1694433" cy="565226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78739" y="1496580"/>
            <a:ext cx="8952865" cy="484124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Groupe</a:t>
            </a:r>
            <a:r>
              <a:rPr sz="2800" b="1" i="1" u="heavy" spc="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des</a:t>
            </a:r>
            <a:r>
              <a:rPr sz="2800" b="1" i="1" u="heavy" spc="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acariformes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15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Absence</a:t>
            </a:r>
            <a:r>
              <a:rPr sz="2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stigmates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arrière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hanche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(2ème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paire </a:t>
            </a:r>
            <a:r>
              <a:rPr sz="2400" b="1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patte).</a:t>
            </a:r>
            <a:endParaRPr sz="24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buSzPct val="95833"/>
              <a:buFont typeface="Wingdings"/>
              <a:buChar char=""/>
              <a:tabLst>
                <a:tab pos="28575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Pattes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insérées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épimères.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Wingdings"/>
              <a:buChar char=""/>
            </a:pPr>
            <a:endParaRPr sz="2450">
              <a:latin typeface="Arial"/>
              <a:cs typeface="Arial"/>
            </a:endParaRPr>
          </a:p>
          <a:p>
            <a:pPr marL="904240" lvl="1" indent="-304165">
              <a:lnSpc>
                <a:spcPct val="100000"/>
              </a:lnSpc>
              <a:buChar char="-"/>
              <a:tabLst>
                <a:tab pos="904240" algn="l"/>
                <a:tab pos="904875" algn="l"/>
              </a:tabLst>
            </a:pP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Acaridiés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(type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astigmatique)</a:t>
            </a:r>
            <a:endParaRPr sz="2800">
              <a:latin typeface="Arial"/>
              <a:cs typeface="Arial"/>
            </a:endParaRPr>
          </a:p>
          <a:p>
            <a:pPr marL="600710">
              <a:lnSpc>
                <a:spcPct val="100000"/>
              </a:lnSpc>
              <a:spcBef>
                <a:spcPts val="1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(Ex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genres,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Sarcoptes,</a:t>
            </a:r>
            <a:r>
              <a:rPr sz="2400" b="1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Chorioptes,</a:t>
            </a:r>
            <a:r>
              <a:rPr sz="2400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Psoroptes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631190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Aucun</a:t>
            </a:r>
            <a:r>
              <a:rPr sz="2000" b="1" i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stigmate</a:t>
            </a:r>
            <a:r>
              <a:rPr sz="2000" b="1" i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FF00"/>
                </a:solidFill>
                <a:latin typeface="Arial"/>
                <a:cs typeface="Arial"/>
              </a:rPr>
              <a:t>visible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Arial"/>
              <a:cs typeface="Arial"/>
            </a:endParaRPr>
          </a:p>
          <a:p>
            <a:pPr marL="786765" lvl="1" indent="-186690">
              <a:lnSpc>
                <a:spcPct val="100000"/>
              </a:lnSpc>
              <a:buSzPct val="85714"/>
              <a:buChar char="-"/>
              <a:tabLst>
                <a:tab pos="787400" algn="l"/>
              </a:tabLst>
            </a:pPr>
            <a:r>
              <a:rPr sz="28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Trombidiformes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(Type</a:t>
            </a: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prostigmatique)</a:t>
            </a:r>
            <a:endParaRPr sz="2800">
              <a:latin typeface="Arial"/>
              <a:cs typeface="Arial"/>
            </a:endParaRPr>
          </a:p>
          <a:p>
            <a:pPr marL="600710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(Ex: le genre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Démodex).</a:t>
            </a:r>
            <a:endParaRPr sz="2400">
              <a:latin typeface="Arial"/>
              <a:cs typeface="Arial"/>
            </a:endParaRPr>
          </a:p>
          <a:p>
            <a:pPr marL="571500">
              <a:lnSpc>
                <a:spcPct val="100000"/>
              </a:lnSpc>
            </a:pP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Stigmates</a:t>
            </a:r>
            <a:r>
              <a:rPr sz="2000" b="1" i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sur</a:t>
            </a:r>
            <a:r>
              <a:rPr sz="2000" b="1" i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le</a:t>
            </a:r>
            <a:r>
              <a:rPr sz="2000" b="1" i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gnatosoma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4" name="object 4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1990089" cy="784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172262"/>
              <a:ext cx="516470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172262"/>
              <a:ext cx="3216910" cy="78468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1561" y="251205"/>
            <a:ext cx="435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8319" y="735025"/>
            <a:ext cx="52374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Systématique</a:t>
            </a:r>
            <a:r>
              <a:rPr spc="-5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spc="-5" dirty="0"/>
              <a:t>acariens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0" y="1365554"/>
            <a:ext cx="9081770" cy="1577340"/>
            <a:chOff x="0" y="1365554"/>
            <a:chExt cx="9081770" cy="157734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365554"/>
              <a:ext cx="1915540" cy="7846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84" y="1856168"/>
              <a:ext cx="1740154" cy="714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8967" y="1365554"/>
              <a:ext cx="3727577" cy="7846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868" y="1807425"/>
              <a:ext cx="874572" cy="6749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7175" y="1807425"/>
              <a:ext cx="2262886" cy="6749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89504" y="1807425"/>
              <a:ext cx="2043430" cy="6749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32376" y="1807425"/>
              <a:ext cx="2008377" cy="6749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0196" y="1807425"/>
              <a:ext cx="569760" cy="6749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09359" y="1807425"/>
              <a:ext cx="1889633" cy="6749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98307" y="1807425"/>
              <a:ext cx="1095578" cy="6749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93252" y="1807425"/>
              <a:ext cx="588060" cy="6749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07819" y="2158034"/>
              <a:ext cx="3134741" cy="7846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78452" y="2158034"/>
              <a:ext cx="1572640" cy="784682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67868" y="3270465"/>
            <a:ext cx="502704" cy="67491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7099" y="1457960"/>
            <a:ext cx="8827770" cy="2282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Acaridiés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(type</a:t>
            </a:r>
            <a:r>
              <a:rPr sz="2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astigmatique)</a:t>
            </a:r>
            <a:endParaRPr sz="2800">
              <a:latin typeface="Arial"/>
              <a:cs typeface="Arial"/>
            </a:endParaRPr>
          </a:p>
          <a:p>
            <a:pPr marL="600710">
              <a:lnSpc>
                <a:spcPts val="2870"/>
              </a:lnSpc>
              <a:spcBef>
                <a:spcPts val="1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(Ex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genres,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Sarcoptes,</a:t>
            </a:r>
            <a:r>
              <a:rPr sz="2400" b="1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Chorioptes,</a:t>
            </a:r>
            <a:r>
              <a:rPr sz="2400" b="1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Psoroptes,</a:t>
            </a:r>
            <a:r>
              <a:rPr sz="2400" b="1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1771650">
              <a:lnSpc>
                <a:spcPts val="3350"/>
              </a:lnSpc>
            </a:pPr>
            <a:r>
              <a:rPr sz="2800" b="1" i="1" spc="-5" dirty="0">
                <a:solidFill>
                  <a:srgbClr val="FFFF00"/>
                </a:solidFill>
                <a:latin typeface="Arial"/>
                <a:cs typeface="Arial"/>
              </a:rPr>
              <a:t>Aucun</a:t>
            </a:r>
            <a:r>
              <a:rPr sz="2800" b="1" i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00"/>
                </a:solidFill>
                <a:latin typeface="Arial"/>
                <a:cs typeface="Arial"/>
              </a:rPr>
              <a:t>stigmate</a:t>
            </a:r>
            <a:r>
              <a:rPr sz="2800" b="1" i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FFFF00"/>
                </a:solidFill>
                <a:latin typeface="Arial"/>
                <a:cs typeface="Arial"/>
              </a:rPr>
              <a:t>visible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00">
              <a:latin typeface="Arial"/>
              <a:cs typeface="Arial"/>
            </a:endParaRPr>
          </a:p>
          <a:p>
            <a:pPr marL="60071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79676" y="2852927"/>
            <a:ext cx="4299204" cy="3243072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1990089" cy="784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172262"/>
              <a:ext cx="516470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172262"/>
              <a:ext cx="3216910" cy="78468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1561" y="251205"/>
            <a:ext cx="435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8319" y="735025"/>
            <a:ext cx="52374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Systématique</a:t>
            </a:r>
            <a:r>
              <a:rPr spc="-5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spc="-5" dirty="0"/>
              <a:t>acariens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0" y="1435658"/>
            <a:ext cx="7005955" cy="2194560"/>
            <a:chOff x="0" y="1435658"/>
            <a:chExt cx="7005955" cy="219456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435658"/>
              <a:ext cx="2412365" cy="7846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19" y="1926272"/>
              <a:ext cx="4132834" cy="714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7672" y="1435658"/>
              <a:ext cx="2482342" cy="7846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7452" y="2305850"/>
              <a:ext cx="589572" cy="6780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900" y="2241854"/>
              <a:ext cx="2951733" cy="7846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6259" y="2732468"/>
              <a:ext cx="2525141" cy="7143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30067" y="2241854"/>
              <a:ext cx="1490345" cy="7846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55720" y="2241854"/>
              <a:ext cx="3031108" cy="78468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22135" y="2241854"/>
              <a:ext cx="583514" cy="78468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5716" y="2683725"/>
              <a:ext cx="2314829" cy="6749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89860" y="2683725"/>
              <a:ext cx="1958086" cy="6749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7240" y="3064814"/>
              <a:ext cx="2365121" cy="56522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05683" y="3064814"/>
              <a:ext cx="1694433" cy="56522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8739" y="1528953"/>
            <a:ext cx="6696075" cy="1931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Groupe</a:t>
            </a:r>
            <a:r>
              <a:rPr sz="2800" b="1" i="1" u="heavy" spc="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des</a:t>
            </a:r>
            <a:r>
              <a:rPr sz="2800" b="1" i="1" u="heavy" spc="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acariformes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</a:pP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rombidiformes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(Type</a:t>
            </a:r>
            <a:r>
              <a:rPr sz="2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prostigmatique)</a:t>
            </a:r>
            <a:endParaRPr sz="2800">
              <a:latin typeface="Arial"/>
              <a:cs typeface="Arial"/>
            </a:endParaRPr>
          </a:p>
          <a:p>
            <a:pPr marL="886460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(Ex: le genre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Démodex).</a:t>
            </a:r>
            <a:endParaRPr sz="2400">
              <a:latin typeface="Arial"/>
              <a:cs typeface="Arial"/>
            </a:endParaRPr>
          </a:p>
          <a:p>
            <a:pPr marL="857885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Stigmates</a:t>
            </a:r>
            <a:r>
              <a:rPr sz="2000" b="1" i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sur</a:t>
            </a:r>
            <a:r>
              <a:rPr sz="2000" b="1" i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FF00"/>
                </a:solidFill>
                <a:latin typeface="Arial"/>
                <a:cs typeface="Arial"/>
              </a:rPr>
              <a:t>le</a:t>
            </a:r>
            <a:r>
              <a:rPr sz="2000" b="1" i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gnatosoma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0020" y="3526535"/>
            <a:ext cx="8989060" cy="3336290"/>
            <a:chOff x="160020" y="3526535"/>
            <a:chExt cx="8989060" cy="3336290"/>
          </a:xfrm>
        </p:grpSpPr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0020" y="3526535"/>
              <a:ext cx="3331464" cy="333146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465064" y="6550151"/>
              <a:ext cx="3679190" cy="307975"/>
            </a:xfrm>
            <a:custGeom>
              <a:avLst/>
              <a:gdLst/>
              <a:ahLst/>
              <a:cxnLst/>
              <a:rect l="l" t="t" r="r" b="b"/>
              <a:pathLst>
                <a:path w="3679190" h="307975">
                  <a:moveTo>
                    <a:pt x="3678936" y="0"/>
                  </a:moveTo>
                  <a:lnTo>
                    <a:pt x="0" y="0"/>
                  </a:lnTo>
                  <a:lnTo>
                    <a:pt x="0" y="307847"/>
                  </a:lnTo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545328" y="6608202"/>
            <a:ext cx="3505200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Pr</a:t>
            </a:r>
            <a:r>
              <a:rPr sz="1400" spc="6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TITI</a:t>
            </a:r>
            <a:r>
              <a:rPr sz="14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A.,</a:t>
            </a:r>
            <a:r>
              <a:rPr sz="14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Entomologie,</a:t>
            </a:r>
            <a:r>
              <a:rPr sz="1400" spc="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1350" spc="22" baseline="24691" dirty="0">
                <a:solidFill>
                  <a:srgbClr val="FFFFFF"/>
                </a:solidFill>
                <a:latin typeface="Constantia"/>
                <a:cs typeface="Constantia"/>
              </a:rPr>
              <a:t>ème</a:t>
            </a:r>
            <a:r>
              <a:rPr sz="1350" spc="157" baseline="2469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Constantia"/>
                <a:cs typeface="Constantia"/>
              </a:rPr>
              <a:t>D.V,</a:t>
            </a:r>
            <a:r>
              <a:rPr sz="14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nstantia"/>
                <a:cs typeface="Constantia"/>
              </a:rPr>
              <a:t>2022/2023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05734"/>
            <a:ext cx="8362315" cy="2950845"/>
            <a:chOff x="0" y="2805734"/>
            <a:chExt cx="8362315" cy="2950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7655" y="2805734"/>
              <a:ext cx="2179066" cy="8974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5100" y="2805734"/>
              <a:ext cx="2177542" cy="8974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319" y="3293414"/>
              <a:ext cx="2718688" cy="8974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3260" y="3293414"/>
              <a:ext cx="2270633" cy="8974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819080"/>
              <a:ext cx="713054" cy="8334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943" y="3781094"/>
              <a:ext cx="825804" cy="8974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0767" y="3781094"/>
              <a:ext cx="1705229" cy="8974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4247" y="3781094"/>
              <a:ext cx="644448" cy="8974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54267" y="4259541"/>
              <a:ext cx="1522221" cy="8943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05400" y="4971275"/>
              <a:ext cx="3256534" cy="78468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-12191" y="487680"/>
            <a:ext cx="2597150" cy="954405"/>
            <a:chOff x="-12191" y="487680"/>
            <a:chExt cx="2597150" cy="954405"/>
          </a:xfrm>
        </p:grpSpPr>
        <p:sp>
          <p:nvSpPr>
            <p:cNvPr id="14" name="object 14"/>
            <p:cNvSpPr/>
            <p:nvPr/>
          </p:nvSpPr>
          <p:spPr>
            <a:xfrm>
              <a:off x="762" y="500634"/>
              <a:ext cx="2571115" cy="928369"/>
            </a:xfrm>
            <a:custGeom>
              <a:avLst/>
              <a:gdLst/>
              <a:ahLst/>
              <a:cxnLst/>
              <a:rect l="l" t="t" r="r" b="b"/>
              <a:pathLst>
                <a:path w="2571115" h="928369">
                  <a:moveTo>
                    <a:pt x="0" y="464057"/>
                  </a:moveTo>
                  <a:lnTo>
                    <a:pt x="7068" y="415102"/>
                  </a:lnTo>
                  <a:lnTo>
                    <a:pt x="27799" y="367615"/>
                  </a:lnTo>
                  <a:lnTo>
                    <a:pt x="61482" y="321853"/>
                  </a:lnTo>
                  <a:lnTo>
                    <a:pt x="107406" y="278072"/>
                  </a:lnTo>
                  <a:lnTo>
                    <a:pt x="164861" y="236529"/>
                  </a:lnTo>
                  <a:lnTo>
                    <a:pt x="197690" y="216678"/>
                  </a:lnTo>
                  <a:lnTo>
                    <a:pt x="233135" y="197481"/>
                  </a:lnTo>
                  <a:lnTo>
                    <a:pt x="271108" y="178973"/>
                  </a:lnTo>
                  <a:lnTo>
                    <a:pt x="311519" y="161184"/>
                  </a:lnTo>
                  <a:lnTo>
                    <a:pt x="354280" y="144148"/>
                  </a:lnTo>
                  <a:lnTo>
                    <a:pt x="399301" y="127895"/>
                  </a:lnTo>
                  <a:lnTo>
                    <a:pt x="446494" y="112458"/>
                  </a:lnTo>
                  <a:lnTo>
                    <a:pt x="495770" y="97870"/>
                  </a:lnTo>
                  <a:lnTo>
                    <a:pt x="547041" y="84162"/>
                  </a:lnTo>
                  <a:lnTo>
                    <a:pt x="600216" y="71366"/>
                  </a:lnTo>
                  <a:lnTo>
                    <a:pt x="655209" y="59515"/>
                  </a:lnTo>
                  <a:lnTo>
                    <a:pt x="711929" y="48640"/>
                  </a:lnTo>
                  <a:lnTo>
                    <a:pt x="770287" y="38774"/>
                  </a:lnTo>
                  <a:lnTo>
                    <a:pt x="830196" y="29948"/>
                  </a:lnTo>
                  <a:lnTo>
                    <a:pt x="891566" y="22195"/>
                  </a:lnTo>
                  <a:lnTo>
                    <a:pt x="954308" y="15547"/>
                  </a:lnTo>
                  <a:lnTo>
                    <a:pt x="1018334" y="10035"/>
                  </a:lnTo>
                  <a:lnTo>
                    <a:pt x="1083554" y="5693"/>
                  </a:lnTo>
                  <a:lnTo>
                    <a:pt x="1149880" y="2551"/>
                  </a:lnTo>
                  <a:lnTo>
                    <a:pt x="1217223" y="643"/>
                  </a:lnTo>
                  <a:lnTo>
                    <a:pt x="1285494" y="0"/>
                  </a:lnTo>
                  <a:lnTo>
                    <a:pt x="1353762" y="643"/>
                  </a:lnTo>
                  <a:lnTo>
                    <a:pt x="1421103" y="2551"/>
                  </a:lnTo>
                  <a:lnTo>
                    <a:pt x="1487427" y="5693"/>
                  </a:lnTo>
                  <a:lnTo>
                    <a:pt x="1552646" y="10035"/>
                  </a:lnTo>
                  <a:lnTo>
                    <a:pt x="1616670" y="15547"/>
                  </a:lnTo>
                  <a:lnTo>
                    <a:pt x="1679412" y="22195"/>
                  </a:lnTo>
                  <a:lnTo>
                    <a:pt x="1740781" y="29948"/>
                  </a:lnTo>
                  <a:lnTo>
                    <a:pt x="1800689" y="38774"/>
                  </a:lnTo>
                  <a:lnTo>
                    <a:pt x="1859047" y="48640"/>
                  </a:lnTo>
                  <a:lnTo>
                    <a:pt x="1915767" y="59515"/>
                  </a:lnTo>
                  <a:lnTo>
                    <a:pt x="1970759" y="71366"/>
                  </a:lnTo>
                  <a:lnTo>
                    <a:pt x="2023935" y="84162"/>
                  </a:lnTo>
                  <a:lnTo>
                    <a:pt x="2075206" y="97870"/>
                  </a:lnTo>
                  <a:lnTo>
                    <a:pt x="2124483" y="112458"/>
                  </a:lnTo>
                  <a:lnTo>
                    <a:pt x="2171676" y="127895"/>
                  </a:lnTo>
                  <a:lnTo>
                    <a:pt x="2216698" y="144148"/>
                  </a:lnTo>
                  <a:lnTo>
                    <a:pt x="2259459" y="161184"/>
                  </a:lnTo>
                  <a:lnTo>
                    <a:pt x="2299871" y="178973"/>
                  </a:lnTo>
                  <a:lnTo>
                    <a:pt x="2337845" y="197481"/>
                  </a:lnTo>
                  <a:lnTo>
                    <a:pt x="2373291" y="216678"/>
                  </a:lnTo>
                  <a:lnTo>
                    <a:pt x="2406121" y="236529"/>
                  </a:lnTo>
                  <a:lnTo>
                    <a:pt x="2463577" y="278072"/>
                  </a:lnTo>
                  <a:lnTo>
                    <a:pt x="2509503" y="321853"/>
                  </a:lnTo>
                  <a:lnTo>
                    <a:pt x="2543187" y="367615"/>
                  </a:lnTo>
                  <a:lnTo>
                    <a:pt x="2563919" y="415102"/>
                  </a:lnTo>
                  <a:lnTo>
                    <a:pt x="2570988" y="464057"/>
                  </a:lnTo>
                  <a:lnTo>
                    <a:pt x="2569206" y="488703"/>
                  </a:lnTo>
                  <a:lnTo>
                    <a:pt x="2555216" y="536956"/>
                  </a:lnTo>
                  <a:lnTo>
                    <a:pt x="2527920" y="583612"/>
                  </a:lnTo>
                  <a:lnTo>
                    <a:pt x="2488026" y="628416"/>
                  </a:lnTo>
                  <a:lnTo>
                    <a:pt x="2436246" y="671110"/>
                  </a:lnTo>
                  <a:lnTo>
                    <a:pt x="2373291" y="711437"/>
                  </a:lnTo>
                  <a:lnTo>
                    <a:pt x="2337845" y="730634"/>
                  </a:lnTo>
                  <a:lnTo>
                    <a:pt x="2299871" y="749142"/>
                  </a:lnTo>
                  <a:lnTo>
                    <a:pt x="2259459" y="766931"/>
                  </a:lnTo>
                  <a:lnTo>
                    <a:pt x="2216698" y="783967"/>
                  </a:lnTo>
                  <a:lnTo>
                    <a:pt x="2171676" y="800220"/>
                  </a:lnTo>
                  <a:lnTo>
                    <a:pt x="2124483" y="815657"/>
                  </a:lnTo>
                  <a:lnTo>
                    <a:pt x="2075206" y="830245"/>
                  </a:lnTo>
                  <a:lnTo>
                    <a:pt x="2023935" y="843953"/>
                  </a:lnTo>
                  <a:lnTo>
                    <a:pt x="1970759" y="856749"/>
                  </a:lnTo>
                  <a:lnTo>
                    <a:pt x="1915767" y="868600"/>
                  </a:lnTo>
                  <a:lnTo>
                    <a:pt x="1859047" y="879475"/>
                  </a:lnTo>
                  <a:lnTo>
                    <a:pt x="1800689" y="889341"/>
                  </a:lnTo>
                  <a:lnTo>
                    <a:pt x="1740781" y="898167"/>
                  </a:lnTo>
                  <a:lnTo>
                    <a:pt x="1679412" y="905920"/>
                  </a:lnTo>
                  <a:lnTo>
                    <a:pt x="1616670" y="912568"/>
                  </a:lnTo>
                  <a:lnTo>
                    <a:pt x="1552646" y="918080"/>
                  </a:lnTo>
                  <a:lnTo>
                    <a:pt x="1487427" y="922422"/>
                  </a:lnTo>
                  <a:lnTo>
                    <a:pt x="1421103" y="925564"/>
                  </a:lnTo>
                  <a:lnTo>
                    <a:pt x="1353762" y="927472"/>
                  </a:lnTo>
                  <a:lnTo>
                    <a:pt x="1285494" y="928115"/>
                  </a:lnTo>
                  <a:lnTo>
                    <a:pt x="1217223" y="927472"/>
                  </a:lnTo>
                  <a:lnTo>
                    <a:pt x="1149880" y="925564"/>
                  </a:lnTo>
                  <a:lnTo>
                    <a:pt x="1083554" y="922422"/>
                  </a:lnTo>
                  <a:lnTo>
                    <a:pt x="1018334" y="918080"/>
                  </a:lnTo>
                  <a:lnTo>
                    <a:pt x="954308" y="912568"/>
                  </a:lnTo>
                  <a:lnTo>
                    <a:pt x="891566" y="905920"/>
                  </a:lnTo>
                  <a:lnTo>
                    <a:pt x="830196" y="898167"/>
                  </a:lnTo>
                  <a:lnTo>
                    <a:pt x="770287" y="889341"/>
                  </a:lnTo>
                  <a:lnTo>
                    <a:pt x="711929" y="879475"/>
                  </a:lnTo>
                  <a:lnTo>
                    <a:pt x="655209" y="868600"/>
                  </a:lnTo>
                  <a:lnTo>
                    <a:pt x="600216" y="856749"/>
                  </a:lnTo>
                  <a:lnTo>
                    <a:pt x="547041" y="843953"/>
                  </a:lnTo>
                  <a:lnTo>
                    <a:pt x="495770" y="830245"/>
                  </a:lnTo>
                  <a:lnTo>
                    <a:pt x="446494" y="815657"/>
                  </a:lnTo>
                  <a:lnTo>
                    <a:pt x="399301" y="800220"/>
                  </a:lnTo>
                  <a:lnTo>
                    <a:pt x="354280" y="783967"/>
                  </a:lnTo>
                  <a:lnTo>
                    <a:pt x="311519" y="766931"/>
                  </a:lnTo>
                  <a:lnTo>
                    <a:pt x="271108" y="749142"/>
                  </a:lnTo>
                  <a:lnTo>
                    <a:pt x="233135" y="730634"/>
                  </a:lnTo>
                  <a:lnTo>
                    <a:pt x="197690" y="711437"/>
                  </a:lnTo>
                  <a:lnTo>
                    <a:pt x="164861" y="691586"/>
                  </a:lnTo>
                  <a:lnTo>
                    <a:pt x="107406" y="650043"/>
                  </a:lnTo>
                  <a:lnTo>
                    <a:pt x="61482" y="606262"/>
                  </a:lnTo>
                  <a:lnTo>
                    <a:pt x="27799" y="560500"/>
                  </a:lnTo>
                  <a:lnTo>
                    <a:pt x="7068" y="513013"/>
                  </a:lnTo>
                  <a:lnTo>
                    <a:pt x="0" y="464057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9748" y="637082"/>
              <a:ext cx="2054098" cy="784682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06340" y="5824728"/>
            <a:ext cx="3139186" cy="78466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78739" y="715772"/>
            <a:ext cx="8783955" cy="565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11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00"/>
                </a:solidFill>
                <a:latin typeface="Constantia"/>
                <a:cs typeface="Constantia"/>
              </a:rPr>
              <a:t>Définition</a:t>
            </a:r>
            <a:endParaRPr sz="28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2430"/>
              </a:spcBef>
            </a:pP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Arthropodes:</a:t>
            </a:r>
            <a:r>
              <a:rPr sz="3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Embranchement</a:t>
            </a:r>
            <a:r>
              <a:rPr sz="3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des</a:t>
            </a:r>
            <a:r>
              <a:rPr sz="3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Métazoaires </a:t>
            </a:r>
            <a:r>
              <a:rPr sz="3200" spc="-86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possédant: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 MT"/>
              <a:cs typeface="Arial MT"/>
            </a:endParaRPr>
          </a:p>
          <a:p>
            <a:pPr marL="375920" indent="-363855">
              <a:lnSpc>
                <a:spcPct val="100000"/>
              </a:lnSpc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Une</a:t>
            </a:r>
            <a:r>
              <a:rPr sz="3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symétrie</a:t>
            </a:r>
            <a:r>
              <a:rPr sz="3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00"/>
                </a:solidFill>
                <a:latin typeface="Arial MT"/>
                <a:cs typeface="Arial MT"/>
              </a:rPr>
              <a:t>bilatérale</a:t>
            </a:r>
            <a:endParaRPr sz="3200">
              <a:latin typeface="Arial MT"/>
              <a:cs typeface="Arial MT"/>
            </a:endParaRPr>
          </a:p>
          <a:p>
            <a:pPr marL="375920" indent="-363855">
              <a:lnSpc>
                <a:spcPct val="100000"/>
              </a:lnSpc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Des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appendices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 MT"/>
                <a:cs typeface="Arial MT"/>
              </a:rPr>
              <a:t>articulées</a:t>
            </a:r>
            <a:endParaRPr sz="3200">
              <a:latin typeface="Arial MT"/>
              <a:cs typeface="Arial MT"/>
            </a:endParaRPr>
          </a:p>
          <a:p>
            <a:pPr marL="487680" indent="-475615">
              <a:lnSpc>
                <a:spcPts val="3800"/>
              </a:lnSpc>
              <a:buSzPct val="96875"/>
              <a:buFont typeface="Wingdings"/>
              <a:buChar char=""/>
              <a:tabLst>
                <a:tab pos="488315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exosquelette</a:t>
            </a:r>
            <a:r>
              <a:rPr sz="3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dur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2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 MT"/>
                <a:cs typeface="Arial MT"/>
              </a:rPr>
              <a:t>chitine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d’où</a:t>
            </a:r>
            <a:endParaRPr sz="3200">
              <a:latin typeface="Arial MT"/>
              <a:cs typeface="Arial MT"/>
            </a:endParaRPr>
          </a:p>
          <a:p>
            <a:pPr marL="375920" indent="-363855">
              <a:lnSpc>
                <a:spcPts val="3800"/>
              </a:lnSpc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Une</a:t>
            </a:r>
            <a:r>
              <a:rPr sz="3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croissance</a:t>
            </a:r>
            <a:r>
              <a:rPr sz="3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discontinue,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 MT"/>
                <a:cs typeface="Arial MT"/>
              </a:rPr>
              <a:t>mues</a:t>
            </a:r>
            <a:endParaRPr sz="3200">
              <a:latin typeface="Arial MT"/>
              <a:cs typeface="Arial MT"/>
            </a:endParaRPr>
          </a:p>
          <a:p>
            <a:pPr marL="1706245" lvl="1" indent="-125095">
              <a:lnSpc>
                <a:spcPct val="100000"/>
              </a:lnSpc>
              <a:spcBef>
                <a:spcPts val="1660"/>
              </a:spcBef>
              <a:buSzPct val="96428"/>
              <a:buChar char="•"/>
              <a:tabLst>
                <a:tab pos="1706880" algn="l"/>
                <a:tab pos="524891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S/Embranchement	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des</a:t>
            </a:r>
            <a:r>
              <a:rPr sz="28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Mandibulates</a:t>
            </a:r>
            <a:endParaRPr sz="2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 MT"/>
              <a:buChar char="•"/>
            </a:pPr>
            <a:endParaRPr sz="2900">
              <a:latin typeface="Arial MT"/>
              <a:cs typeface="Arial MT"/>
            </a:endParaRPr>
          </a:p>
          <a:p>
            <a:pPr marL="1706245" lvl="1" indent="-125095">
              <a:lnSpc>
                <a:spcPct val="100000"/>
              </a:lnSpc>
              <a:buSzPct val="96428"/>
              <a:buChar char="•"/>
              <a:tabLst>
                <a:tab pos="1706880" algn="l"/>
                <a:tab pos="5149215" algn="l"/>
                <a:tab pos="592264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S/Embranchement	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des	chélicérates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48834" y="5045202"/>
            <a:ext cx="3500754" cy="571500"/>
          </a:xfrm>
          <a:custGeom>
            <a:avLst/>
            <a:gdLst/>
            <a:ahLst/>
            <a:cxnLst/>
            <a:rect l="l" t="t" r="r" b="b"/>
            <a:pathLst>
              <a:path w="3500754" h="571500">
                <a:moveTo>
                  <a:pt x="0" y="95250"/>
                </a:moveTo>
                <a:lnTo>
                  <a:pt x="7489" y="58185"/>
                </a:lnTo>
                <a:lnTo>
                  <a:pt x="27908" y="27908"/>
                </a:lnTo>
                <a:lnTo>
                  <a:pt x="58185" y="7489"/>
                </a:lnTo>
                <a:lnTo>
                  <a:pt x="95250" y="0"/>
                </a:lnTo>
                <a:lnTo>
                  <a:pt x="3405377" y="0"/>
                </a:lnTo>
                <a:lnTo>
                  <a:pt x="3442442" y="7489"/>
                </a:lnTo>
                <a:lnTo>
                  <a:pt x="3472719" y="27908"/>
                </a:lnTo>
                <a:lnTo>
                  <a:pt x="3493138" y="58185"/>
                </a:lnTo>
                <a:lnTo>
                  <a:pt x="3500627" y="95250"/>
                </a:lnTo>
                <a:lnTo>
                  <a:pt x="3500627" y="476250"/>
                </a:lnTo>
                <a:lnTo>
                  <a:pt x="3493138" y="513314"/>
                </a:lnTo>
                <a:lnTo>
                  <a:pt x="3472719" y="543591"/>
                </a:lnTo>
                <a:lnTo>
                  <a:pt x="3442442" y="564010"/>
                </a:lnTo>
                <a:lnTo>
                  <a:pt x="3405377" y="571500"/>
                </a:lnTo>
                <a:lnTo>
                  <a:pt x="95250" y="571500"/>
                </a:lnTo>
                <a:lnTo>
                  <a:pt x="58185" y="564010"/>
                </a:lnTo>
                <a:lnTo>
                  <a:pt x="27908" y="543591"/>
                </a:lnTo>
                <a:lnTo>
                  <a:pt x="7489" y="51331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90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83885" y="5848350"/>
            <a:ext cx="3429000" cy="571500"/>
          </a:xfrm>
          <a:custGeom>
            <a:avLst/>
            <a:gdLst/>
            <a:ahLst/>
            <a:cxnLst/>
            <a:rect l="l" t="t" r="r" b="b"/>
            <a:pathLst>
              <a:path w="3429000" h="571500">
                <a:moveTo>
                  <a:pt x="0" y="95250"/>
                </a:moveTo>
                <a:lnTo>
                  <a:pt x="7489" y="58175"/>
                </a:lnTo>
                <a:lnTo>
                  <a:pt x="27908" y="27898"/>
                </a:lnTo>
                <a:lnTo>
                  <a:pt x="58185" y="7485"/>
                </a:lnTo>
                <a:lnTo>
                  <a:pt x="95250" y="0"/>
                </a:lnTo>
                <a:lnTo>
                  <a:pt x="3333749" y="0"/>
                </a:lnTo>
                <a:lnTo>
                  <a:pt x="3370814" y="7485"/>
                </a:lnTo>
                <a:lnTo>
                  <a:pt x="3401091" y="27898"/>
                </a:lnTo>
                <a:lnTo>
                  <a:pt x="3421510" y="58175"/>
                </a:lnTo>
                <a:lnTo>
                  <a:pt x="3428999" y="95250"/>
                </a:lnTo>
                <a:lnTo>
                  <a:pt x="3428999" y="476250"/>
                </a:lnTo>
                <a:lnTo>
                  <a:pt x="3421510" y="513324"/>
                </a:lnTo>
                <a:lnTo>
                  <a:pt x="3401091" y="543601"/>
                </a:lnTo>
                <a:lnTo>
                  <a:pt x="3370814" y="564014"/>
                </a:lnTo>
                <a:lnTo>
                  <a:pt x="3333749" y="571500"/>
                </a:lnTo>
                <a:lnTo>
                  <a:pt x="95250" y="571500"/>
                </a:lnTo>
                <a:lnTo>
                  <a:pt x="58185" y="564014"/>
                </a:lnTo>
                <a:lnTo>
                  <a:pt x="27908" y="543601"/>
                </a:lnTo>
                <a:lnTo>
                  <a:pt x="7489" y="513324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2590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535036" y="13461"/>
            <a:ext cx="129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5" dirty="0">
                <a:latin typeface="Constantia"/>
                <a:cs typeface="Constantia"/>
              </a:rPr>
              <a:t>n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omol</a:t>
            </a:r>
            <a:r>
              <a:rPr sz="1800" spc="-5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g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1990089" cy="784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172262"/>
              <a:ext cx="516470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172262"/>
              <a:ext cx="3216910" cy="78468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1561" y="251205"/>
            <a:ext cx="435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u="none" spc="-10" dirty="0">
                <a:solidFill>
                  <a:srgbClr val="000000"/>
                </a:solidFill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91639" y="981455"/>
            <a:ext cx="5522975" cy="495147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616963" y="5910071"/>
            <a:ext cx="5598160" cy="370840"/>
          </a:xfrm>
          <a:prstGeom prst="rect">
            <a:avLst/>
          </a:prstGeom>
          <a:ln w="9144">
            <a:solidFill>
              <a:srgbClr val="FFFF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solidFill>
                  <a:srgbClr val="FFFF00"/>
                </a:solidFill>
                <a:latin typeface="Constantia"/>
                <a:cs typeface="Constantia"/>
              </a:rPr>
              <a:t>ttps://</a:t>
            </a:r>
            <a:r>
              <a:rPr sz="1800" spc="-10" dirty="0">
                <a:solidFill>
                  <a:srgbClr val="FFFF00"/>
                </a:solidFill>
                <a:latin typeface="Constantia"/>
                <a:cs typeface="Constantia"/>
                <a:hlinkClick r:id="rId8"/>
              </a:rPr>
              <a:t>www.pinterest.com/pin/783485666425633203/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39" y="6608202"/>
            <a:ext cx="3505200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Pr</a:t>
            </a:r>
            <a:r>
              <a:rPr sz="1400" spc="6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TITI</a:t>
            </a:r>
            <a:r>
              <a:rPr sz="14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A.,</a:t>
            </a:r>
            <a:r>
              <a:rPr sz="14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Entomologie,</a:t>
            </a:r>
            <a:r>
              <a:rPr sz="1400" spc="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1350" spc="22" baseline="24691" dirty="0">
                <a:solidFill>
                  <a:srgbClr val="FFFFFF"/>
                </a:solidFill>
                <a:latin typeface="Constantia"/>
                <a:cs typeface="Constantia"/>
              </a:rPr>
              <a:t>ème</a:t>
            </a:r>
            <a:r>
              <a:rPr sz="1350" spc="157" baseline="2469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Constantia"/>
                <a:cs typeface="Constantia"/>
              </a:rPr>
              <a:t>D.V,</a:t>
            </a:r>
            <a:r>
              <a:rPr sz="14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nstantia"/>
                <a:cs typeface="Constantia"/>
              </a:rPr>
              <a:t>2022/2023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4794377" cy="78468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51561" y="251205"/>
            <a:ext cx="4355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8319" y="735025"/>
            <a:ext cx="52374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Systématique</a:t>
            </a:r>
            <a:r>
              <a:rPr spc="-5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spc="-5" dirty="0"/>
              <a:t>acariens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1505762"/>
            <a:ext cx="4864735" cy="784860"/>
            <a:chOff x="0" y="1505762"/>
            <a:chExt cx="4864735" cy="7848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05762"/>
              <a:ext cx="2412365" cy="7846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19" y="1996376"/>
              <a:ext cx="4567174" cy="714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47672" y="1505762"/>
              <a:ext cx="2916808" cy="78468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29539" y="2621241"/>
            <a:ext cx="7886700" cy="2470785"/>
            <a:chOff x="129539" y="2621241"/>
            <a:chExt cx="7886700" cy="247078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539" y="2650197"/>
              <a:ext cx="644448" cy="6276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403" y="2621241"/>
              <a:ext cx="7450708" cy="6749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539" y="3015957"/>
              <a:ext cx="644448" cy="6276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8556" y="2987001"/>
              <a:ext cx="2026666" cy="6749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4663" y="2987001"/>
              <a:ext cx="1738630" cy="6749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02736" y="2987001"/>
              <a:ext cx="486003" cy="6749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923" y="3701846"/>
              <a:ext cx="583514" cy="78468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3795" y="3701846"/>
              <a:ext cx="3034030" cy="7846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26891" y="3701846"/>
              <a:ext cx="1415541" cy="7846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77868" y="3701846"/>
              <a:ext cx="3387597" cy="7846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31380" y="3765842"/>
              <a:ext cx="591159" cy="67801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5403" y="4145241"/>
              <a:ext cx="874572" cy="6749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24712" y="4145241"/>
              <a:ext cx="1837689" cy="6749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61844" y="4145241"/>
              <a:ext cx="2395474" cy="6749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56760" y="4145241"/>
              <a:ext cx="502704" cy="6749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5884" y="4526330"/>
              <a:ext cx="4803521" cy="56522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565404" y="5164823"/>
            <a:ext cx="6958965" cy="1390015"/>
            <a:chOff x="565404" y="5164823"/>
            <a:chExt cx="6958965" cy="1390015"/>
          </a:xfrm>
        </p:grpSpPr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5404" y="5228843"/>
              <a:ext cx="505815" cy="67801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7032" y="5164823"/>
              <a:ext cx="2936621" cy="7846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1068" y="5164823"/>
              <a:ext cx="1415542" cy="78468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62044" y="5164823"/>
              <a:ext cx="1493265" cy="78468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90744" y="5164823"/>
              <a:ext cx="2261488" cy="78468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18019" y="5228843"/>
              <a:ext cx="505815" cy="6780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5404" y="5608319"/>
              <a:ext cx="874572" cy="67491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24712" y="5608319"/>
              <a:ext cx="586549" cy="67491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0640" y="5608319"/>
              <a:ext cx="1636522" cy="67491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28899" y="5608319"/>
              <a:ext cx="757237" cy="67491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85515" y="5608319"/>
              <a:ext cx="1822577" cy="67491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07407" y="5608319"/>
              <a:ext cx="588060" cy="67491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5884" y="5989319"/>
              <a:ext cx="4693666" cy="565226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78739" y="1598803"/>
            <a:ext cx="7737475" cy="4785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Groupe</a:t>
            </a:r>
            <a:r>
              <a:rPr sz="2800" b="1" i="1" u="heavy" spc="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des</a:t>
            </a:r>
            <a:r>
              <a:rPr sz="2800" b="1" i="1" u="heavy" spc="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parasitiformes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600">
              <a:latin typeface="Arial"/>
              <a:cs typeface="Arial"/>
            </a:endParaRPr>
          </a:p>
          <a:p>
            <a:pPr marL="676275" indent="-450215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676275" algn="l"/>
                <a:tab pos="67691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Présence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stigmates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arrière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hanches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II.</a:t>
            </a:r>
            <a:endParaRPr sz="2400">
              <a:latin typeface="Arial"/>
              <a:cs typeface="Arial"/>
            </a:endParaRPr>
          </a:p>
          <a:p>
            <a:pPr marL="749300" indent="-523240">
              <a:lnSpc>
                <a:spcPct val="100000"/>
              </a:lnSpc>
              <a:buFont typeface="Wingdings"/>
              <a:buChar char=""/>
              <a:tabLst>
                <a:tab pos="749300" algn="l"/>
                <a:tab pos="7499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Absence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d’épimères.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Arial"/>
              <a:cs typeface="Arial"/>
            </a:endParaRPr>
          </a:p>
          <a:p>
            <a:pPr marL="676275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-Mésostigmates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(type</a:t>
            </a:r>
            <a:r>
              <a:rPr sz="2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mésostigmatique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676275">
              <a:lnSpc>
                <a:spcPct val="100000"/>
              </a:lnSpc>
              <a:spcBef>
                <a:spcPts val="20"/>
              </a:spcBef>
              <a:tabLst>
                <a:tab pos="267271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(Ex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:le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genre	Dermanyssus)</a:t>
            </a:r>
            <a:endParaRPr sz="2400">
              <a:latin typeface="Arial"/>
              <a:cs typeface="Arial"/>
            </a:endParaRPr>
          </a:p>
          <a:p>
            <a:pPr marL="676275">
              <a:lnSpc>
                <a:spcPct val="100000"/>
              </a:lnSpc>
            </a:pP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Stigmates</a:t>
            </a:r>
            <a:r>
              <a:rPr sz="2000" b="1" i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000" b="1" i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arrière</a:t>
            </a:r>
            <a:r>
              <a:rPr sz="2000" b="1" i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des</a:t>
            </a:r>
            <a:r>
              <a:rPr sz="2000" b="1" i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hanches</a:t>
            </a:r>
            <a:r>
              <a:rPr sz="2000" b="1" i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FF00"/>
                </a:solidFill>
                <a:latin typeface="Arial"/>
                <a:cs typeface="Arial"/>
              </a:rPr>
              <a:t>III.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Arial"/>
              <a:cs typeface="Arial"/>
            </a:endParaRPr>
          </a:p>
          <a:p>
            <a:pPr marL="676275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Métastigmates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(type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métastigmatique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676275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(Ex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Ixodidae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argasidae).</a:t>
            </a:r>
            <a:endParaRPr sz="2400">
              <a:latin typeface="Arial"/>
              <a:cs typeface="Arial"/>
            </a:endParaRPr>
          </a:p>
          <a:p>
            <a:pPr marL="676275">
              <a:lnSpc>
                <a:spcPct val="100000"/>
              </a:lnSpc>
            </a:pP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Stigmates</a:t>
            </a:r>
            <a:r>
              <a:rPr sz="2000" b="1" i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000" b="1" i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arrière</a:t>
            </a:r>
            <a:r>
              <a:rPr sz="2000" b="1" i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des</a:t>
            </a:r>
            <a:r>
              <a:rPr sz="2000" b="1" i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hanches</a:t>
            </a:r>
            <a:r>
              <a:rPr sz="2000" b="1" i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00"/>
                </a:solidFill>
                <a:latin typeface="Arial"/>
                <a:cs typeface="Arial"/>
              </a:rPr>
              <a:t>IV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8739" y="6608202"/>
            <a:ext cx="3505200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Pr</a:t>
            </a:r>
            <a:r>
              <a:rPr sz="1400" spc="6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TITI</a:t>
            </a:r>
            <a:r>
              <a:rPr sz="14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A.,</a:t>
            </a:r>
            <a:r>
              <a:rPr sz="14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Entomologie,</a:t>
            </a:r>
            <a:r>
              <a:rPr sz="1400" spc="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1350" spc="22" baseline="24691" dirty="0">
                <a:solidFill>
                  <a:srgbClr val="FFFFFF"/>
                </a:solidFill>
                <a:latin typeface="Constantia"/>
                <a:cs typeface="Constantia"/>
              </a:rPr>
              <a:t>ème</a:t>
            </a:r>
            <a:r>
              <a:rPr sz="1350" spc="157" baseline="2469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Constantia"/>
                <a:cs typeface="Constantia"/>
              </a:rPr>
              <a:t>D.V,</a:t>
            </a:r>
            <a:r>
              <a:rPr sz="14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nstantia"/>
                <a:cs typeface="Constantia"/>
              </a:rPr>
              <a:t>2022/2023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1990089" cy="784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172262"/>
              <a:ext cx="516470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172262"/>
              <a:ext cx="3216910" cy="78468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561" y="200883"/>
            <a:ext cx="5514340" cy="104838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800" b="0" u="none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b="0" u="none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b="0" u="none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b="0" u="none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b="0" u="none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  <a:p>
            <a:pPr marL="288925">
              <a:lnSpc>
                <a:spcPct val="100000"/>
              </a:lnSpc>
              <a:spcBef>
                <a:spcPts val="459"/>
              </a:spcBef>
            </a:pPr>
            <a:r>
              <a:rPr spc="-5" dirty="0"/>
              <a:t>Systématique</a:t>
            </a:r>
            <a:r>
              <a:rPr spc="-50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spc="-5" dirty="0"/>
              <a:t>acariens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0" y="1292402"/>
            <a:ext cx="6932930" cy="1987550"/>
            <a:chOff x="0" y="1292402"/>
            <a:chExt cx="6932930" cy="198755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292402"/>
              <a:ext cx="2412365" cy="7846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19" y="1783016"/>
              <a:ext cx="4567174" cy="714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7672" y="1292402"/>
              <a:ext cx="2916808" cy="7846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231" y="1796846"/>
              <a:ext cx="3034030" cy="7846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22092" y="1860842"/>
              <a:ext cx="1215961" cy="6780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34384" y="1860842"/>
              <a:ext cx="2910586" cy="6780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41364" y="1860842"/>
              <a:ext cx="591159" cy="6780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2711" y="2238717"/>
              <a:ext cx="874572" cy="6749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2019" y="2238717"/>
              <a:ext cx="1837689" cy="6749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59151" y="2238717"/>
              <a:ext cx="2395474" cy="6749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54067" y="2238717"/>
              <a:ext cx="502704" cy="6749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2711" y="2604477"/>
              <a:ext cx="5768086" cy="67491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8739" y="1305077"/>
            <a:ext cx="6654165" cy="17703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74345" marR="5080" indent="-462280">
              <a:lnSpc>
                <a:spcPct val="109500"/>
              </a:lnSpc>
              <a:spcBef>
                <a:spcPts val="400"/>
              </a:spcBef>
              <a:tabLst>
                <a:tab pos="2470785" algn="l"/>
              </a:tabLst>
            </a:pP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Groupe</a:t>
            </a:r>
            <a:r>
              <a:rPr sz="2800" b="1" i="1" u="heavy" spc="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des</a:t>
            </a:r>
            <a:r>
              <a:rPr sz="2800" b="1" i="1" u="heavy" spc="2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parasitiformes </a:t>
            </a:r>
            <a:r>
              <a:rPr sz="2800" b="1" i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Mésostigmates</a:t>
            </a:r>
            <a:r>
              <a:rPr sz="28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(type</a:t>
            </a:r>
            <a:r>
              <a:rPr sz="2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mésostigmatique). </a:t>
            </a:r>
            <a:r>
              <a:rPr sz="2400" b="1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(Ex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:le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genre	Dermanyssus)</a:t>
            </a:r>
            <a:endParaRPr sz="2400">
              <a:latin typeface="Arial"/>
              <a:cs typeface="Arial"/>
            </a:endParaRPr>
          </a:p>
          <a:p>
            <a:pPr marL="474345">
              <a:lnSpc>
                <a:spcPct val="100000"/>
              </a:lnSpc>
            </a:pP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Stigmates</a:t>
            </a:r>
            <a:r>
              <a:rPr sz="2400" b="1" i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400" b="1" i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arrière</a:t>
            </a:r>
            <a:r>
              <a:rPr sz="2400" b="1" i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des</a:t>
            </a:r>
            <a:r>
              <a:rPr sz="2400" b="1" i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hanches</a:t>
            </a:r>
            <a:r>
              <a:rPr sz="2400" b="1" i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00"/>
                </a:solidFill>
                <a:latin typeface="Arial"/>
                <a:cs typeface="Arial"/>
              </a:rPr>
              <a:t>III.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62711" y="3701757"/>
            <a:ext cx="502704" cy="67491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53212" y="3823378"/>
            <a:ext cx="10160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15468" y="3084575"/>
            <a:ext cx="8833485" cy="3778250"/>
            <a:chOff x="315468" y="3084575"/>
            <a:chExt cx="8833485" cy="3778250"/>
          </a:xfrm>
        </p:grpSpPr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5468" y="3084575"/>
              <a:ext cx="2968751" cy="377342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57350" y="5266182"/>
              <a:ext cx="504825" cy="396240"/>
            </a:xfrm>
            <a:custGeom>
              <a:avLst/>
              <a:gdLst/>
              <a:ahLst/>
              <a:cxnLst/>
              <a:rect l="l" t="t" r="r" b="b"/>
              <a:pathLst>
                <a:path w="504825" h="396239">
                  <a:moveTo>
                    <a:pt x="0" y="198120"/>
                  </a:moveTo>
                  <a:lnTo>
                    <a:pt x="5123" y="158176"/>
                  </a:lnTo>
                  <a:lnTo>
                    <a:pt x="19817" y="120979"/>
                  </a:lnTo>
                  <a:lnTo>
                    <a:pt x="43070" y="87324"/>
                  </a:lnTo>
                  <a:lnTo>
                    <a:pt x="73866" y="58007"/>
                  </a:lnTo>
                  <a:lnTo>
                    <a:pt x="111193" y="33821"/>
                  </a:lnTo>
                  <a:lnTo>
                    <a:pt x="154037" y="15561"/>
                  </a:lnTo>
                  <a:lnTo>
                    <a:pt x="201384" y="4022"/>
                  </a:lnTo>
                  <a:lnTo>
                    <a:pt x="252222" y="0"/>
                  </a:lnTo>
                  <a:lnTo>
                    <a:pt x="303059" y="4022"/>
                  </a:lnTo>
                  <a:lnTo>
                    <a:pt x="350406" y="15561"/>
                  </a:lnTo>
                  <a:lnTo>
                    <a:pt x="393250" y="33821"/>
                  </a:lnTo>
                  <a:lnTo>
                    <a:pt x="430577" y="58007"/>
                  </a:lnTo>
                  <a:lnTo>
                    <a:pt x="461373" y="87324"/>
                  </a:lnTo>
                  <a:lnTo>
                    <a:pt x="484626" y="120979"/>
                  </a:lnTo>
                  <a:lnTo>
                    <a:pt x="499320" y="158176"/>
                  </a:lnTo>
                  <a:lnTo>
                    <a:pt x="504444" y="198120"/>
                  </a:lnTo>
                  <a:lnTo>
                    <a:pt x="499320" y="238063"/>
                  </a:lnTo>
                  <a:lnTo>
                    <a:pt x="484626" y="275260"/>
                  </a:lnTo>
                  <a:lnTo>
                    <a:pt x="461373" y="308915"/>
                  </a:lnTo>
                  <a:lnTo>
                    <a:pt x="430577" y="338232"/>
                  </a:lnTo>
                  <a:lnTo>
                    <a:pt x="393250" y="362418"/>
                  </a:lnTo>
                  <a:lnTo>
                    <a:pt x="350406" y="380678"/>
                  </a:lnTo>
                  <a:lnTo>
                    <a:pt x="303059" y="392217"/>
                  </a:lnTo>
                  <a:lnTo>
                    <a:pt x="252222" y="396240"/>
                  </a:lnTo>
                  <a:lnTo>
                    <a:pt x="201384" y="392217"/>
                  </a:lnTo>
                  <a:lnTo>
                    <a:pt x="154037" y="380678"/>
                  </a:lnTo>
                  <a:lnTo>
                    <a:pt x="111193" y="362418"/>
                  </a:lnTo>
                  <a:lnTo>
                    <a:pt x="73866" y="338232"/>
                  </a:lnTo>
                  <a:lnTo>
                    <a:pt x="43070" y="308915"/>
                  </a:lnTo>
                  <a:lnTo>
                    <a:pt x="19817" y="275260"/>
                  </a:lnTo>
                  <a:lnTo>
                    <a:pt x="5123" y="238063"/>
                  </a:lnTo>
                  <a:lnTo>
                    <a:pt x="0" y="198120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65064" y="6550151"/>
              <a:ext cx="3679190" cy="307975"/>
            </a:xfrm>
            <a:custGeom>
              <a:avLst/>
              <a:gdLst/>
              <a:ahLst/>
              <a:cxnLst/>
              <a:rect l="l" t="t" r="r" b="b"/>
              <a:pathLst>
                <a:path w="3679190" h="307975">
                  <a:moveTo>
                    <a:pt x="3678936" y="0"/>
                  </a:moveTo>
                  <a:lnTo>
                    <a:pt x="0" y="0"/>
                  </a:lnTo>
                  <a:lnTo>
                    <a:pt x="0" y="307847"/>
                  </a:lnTo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519928" y="6572504"/>
            <a:ext cx="3556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Pr</a:t>
            </a:r>
            <a:r>
              <a:rPr sz="1400" spc="6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TITI</a:t>
            </a:r>
            <a:r>
              <a:rPr sz="14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A.,</a:t>
            </a:r>
            <a:r>
              <a:rPr sz="14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Entomologie,</a:t>
            </a:r>
            <a:r>
              <a:rPr sz="1400" spc="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1350" spc="22" baseline="24691" dirty="0">
                <a:solidFill>
                  <a:srgbClr val="FFFFFF"/>
                </a:solidFill>
                <a:latin typeface="Constantia"/>
                <a:cs typeface="Constantia"/>
              </a:rPr>
              <a:t>ème</a:t>
            </a:r>
            <a:r>
              <a:rPr sz="1350" spc="157" baseline="2469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Constantia"/>
                <a:cs typeface="Constantia"/>
              </a:rPr>
              <a:t>D.V,</a:t>
            </a:r>
            <a:r>
              <a:rPr sz="14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nstantia"/>
                <a:cs typeface="Constantia"/>
              </a:rPr>
              <a:t>2022/2023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6754495" cy="2426335"/>
            <a:chOff x="0" y="170649"/>
            <a:chExt cx="6754495" cy="2426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1990089" cy="784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172262"/>
              <a:ext cx="516470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172262"/>
              <a:ext cx="3216910" cy="7846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652" y="801674"/>
              <a:ext cx="2541778" cy="7846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012" y="1292288"/>
              <a:ext cx="4567174" cy="714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0864" y="801674"/>
              <a:ext cx="2916809" cy="7846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520" y="1543850"/>
              <a:ext cx="505815" cy="6780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2148" y="1479854"/>
              <a:ext cx="2936620" cy="7846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12948" y="1543850"/>
              <a:ext cx="1215961" cy="6780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25240" y="1543850"/>
              <a:ext cx="1284477" cy="6780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06111" y="1543850"/>
              <a:ext cx="1946020" cy="6780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48400" y="1543850"/>
              <a:ext cx="505815" cy="6780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0520" y="1921725"/>
              <a:ext cx="502704" cy="6749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2627" y="1921725"/>
              <a:ext cx="5635498" cy="67491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51561" y="35077"/>
            <a:ext cx="6303010" cy="2357120"/>
          </a:xfrm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  <a:p>
            <a:pPr marL="233045">
              <a:lnSpc>
                <a:spcPct val="100000"/>
              </a:lnSpc>
              <a:spcBef>
                <a:spcPts val="1700"/>
              </a:spcBef>
            </a:pP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Groupe</a:t>
            </a:r>
            <a:r>
              <a:rPr sz="2800" b="1" i="1" u="heavy" spc="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des</a:t>
            </a:r>
            <a:r>
              <a:rPr sz="2800" b="1" i="1" u="heavy" spc="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parasitiformes</a:t>
            </a:r>
            <a:endParaRPr sz="2800">
              <a:latin typeface="Arial"/>
              <a:cs typeface="Arial"/>
            </a:endParaRPr>
          </a:p>
          <a:p>
            <a:pPr marL="288925" marR="5080">
              <a:lnSpc>
                <a:spcPct val="100499"/>
              </a:lnSpc>
              <a:spcBef>
                <a:spcPts val="197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Métastigmates</a:t>
            </a:r>
            <a:r>
              <a:rPr sz="28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(type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métastigmatique)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Stigmates</a:t>
            </a:r>
            <a:r>
              <a:rPr sz="2400" b="1" i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400" b="1" i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arrière</a:t>
            </a:r>
            <a:r>
              <a:rPr sz="2400" b="1" i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des</a:t>
            </a:r>
            <a:r>
              <a:rPr sz="2400" b="1" i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hanches</a:t>
            </a:r>
            <a:r>
              <a:rPr sz="2400" b="1" i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00"/>
                </a:solidFill>
                <a:latin typeface="Arial"/>
                <a:cs typeface="Arial"/>
              </a:rPr>
              <a:t>IV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u="none" spc="-10" dirty="0">
                <a:solidFill>
                  <a:srgbClr val="000000"/>
                </a:solidFill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28600" y="2441448"/>
            <a:ext cx="3840479" cy="4417060"/>
            <a:chOff x="228600" y="2441448"/>
            <a:chExt cx="3840479" cy="4417060"/>
          </a:xfrm>
        </p:grpSpPr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8600" y="2441448"/>
              <a:ext cx="3840479" cy="441045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8387" y="6458712"/>
              <a:ext cx="582002" cy="39928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61288" y="6458712"/>
              <a:ext cx="443293" cy="3992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01496" y="6458712"/>
              <a:ext cx="1231214" cy="39928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92095" y="6458712"/>
              <a:ext cx="569760" cy="3992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8795" y="6458712"/>
              <a:ext cx="1368297" cy="39928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24071" y="6458712"/>
              <a:ext cx="443293" cy="399285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49858" y="6517030"/>
            <a:ext cx="2971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Ex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Ixodidae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argasidae).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410967" y="4850891"/>
            <a:ext cx="6737984" cy="2011680"/>
            <a:chOff x="2410967" y="4850891"/>
            <a:chExt cx="6737984" cy="2011680"/>
          </a:xfrm>
        </p:grpSpPr>
        <p:sp>
          <p:nvSpPr>
            <p:cNvPr id="31" name="object 31"/>
            <p:cNvSpPr/>
            <p:nvPr/>
          </p:nvSpPr>
          <p:spPr>
            <a:xfrm>
              <a:off x="2430017" y="4869941"/>
              <a:ext cx="631190" cy="719455"/>
            </a:xfrm>
            <a:custGeom>
              <a:avLst/>
              <a:gdLst/>
              <a:ahLst/>
              <a:cxnLst/>
              <a:rect l="l" t="t" r="r" b="b"/>
              <a:pathLst>
                <a:path w="631189" h="719454">
                  <a:moveTo>
                    <a:pt x="0" y="359663"/>
                  </a:moveTo>
                  <a:lnTo>
                    <a:pt x="2879" y="310861"/>
                  </a:lnTo>
                  <a:lnTo>
                    <a:pt x="11267" y="264054"/>
                  </a:lnTo>
                  <a:lnTo>
                    <a:pt x="24788" y="219670"/>
                  </a:lnTo>
                  <a:lnTo>
                    <a:pt x="43067" y="178138"/>
                  </a:lnTo>
                  <a:lnTo>
                    <a:pt x="65726" y="139887"/>
                  </a:lnTo>
                  <a:lnTo>
                    <a:pt x="92392" y="105346"/>
                  </a:lnTo>
                  <a:lnTo>
                    <a:pt x="122688" y="74943"/>
                  </a:lnTo>
                  <a:lnTo>
                    <a:pt x="156238" y="49106"/>
                  </a:lnTo>
                  <a:lnTo>
                    <a:pt x="192666" y="28265"/>
                  </a:lnTo>
                  <a:lnTo>
                    <a:pt x="231598" y="12848"/>
                  </a:lnTo>
                  <a:lnTo>
                    <a:pt x="272657" y="3283"/>
                  </a:lnTo>
                  <a:lnTo>
                    <a:pt x="315468" y="0"/>
                  </a:lnTo>
                  <a:lnTo>
                    <a:pt x="358278" y="3283"/>
                  </a:lnTo>
                  <a:lnTo>
                    <a:pt x="399337" y="12848"/>
                  </a:lnTo>
                  <a:lnTo>
                    <a:pt x="438269" y="28265"/>
                  </a:lnTo>
                  <a:lnTo>
                    <a:pt x="474697" y="49106"/>
                  </a:lnTo>
                  <a:lnTo>
                    <a:pt x="508247" y="74943"/>
                  </a:lnTo>
                  <a:lnTo>
                    <a:pt x="538543" y="105346"/>
                  </a:lnTo>
                  <a:lnTo>
                    <a:pt x="565209" y="139887"/>
                  </a:lnTo>
                  <a:lnTo>
                    <a:pt x="587868" y="178138"/>
                  </a:lnTo>
                  <a:lnTo>
                    <a:pt x="606147" y="219670"/>
                  </a:lnTo>
                  <a:lnTo>
                    <a:pt x="619668" y="264054"/>
                  </a:lnTo>
                  <a:lnTo>
                    <a:pt x="628056" y="310861"/>
                  </a:lnTo>
                  <a:lnTo>
                    <a:pt x="630936" y="359663"/>
                  </a:lnTo>
                  <a:lnTo>
                    <a:pt x="628056" y="408466"/>
                  </a:lnTo>
                  <a:lnTo>
                    <a:pt x="619668" y="455273"/>
                  </a:lnTo>
                  <a:lnTo>
                    <a:pt x="606147" y="499657"/>
                  </a:lnTo>
                  <a:lnTo>
                    <a:pt x="587868" y="541189"/>
                  </a:lnTo>
                  <a:lnTo>
                    <a:pt x="565209" y="579440"/>
                  </a:lnTo>
                  <a:lnTo>
                    <a:pt x="538543" y="613981"/>
                  </a:lnTo>
                  <a:lnTo>
                    <a:pt x="508247" y="644384"/>
                  </a:lnTo>
                  <a:lnTo>
                    <a:pt x="474697" y="670221"/>
                  </a:lnTo>
                  <a:lnTo>
                    <a:pt x="438269" y="691062"/>
                  </a:lnTo>
                  <a:lnTo>
                    <a:pt x="399337" y="706479"/>
                  </a:lnTo>
                  <a:lnTo>
                    <a:pt x="358278" y="716044"/>
                  </a:lnTo>
                  <a:lnTo>
                    <a:pt x="315468" y="719327"/>
                  </a:lnTo>
                  <a:lnTo>
                    <a:pt x="272657" y="716044"/>
                  </a:lnTo>
                  <a:lnTo>
                    <a:pt x="231598" y="706479"/>
                  </a:lnTo>
                  <a:lnTo>
                    <a:pt x="192666" y="691062"/>
                  </a:lnTo>
                  <a:lnTo>
                    <a:pt x="156238" y="670221"/>
                  </a:lnTo>
                  <a:lnTo>
                    <a:pt x="122688" y="644384"/>
                  </a:lnTo>
                  <a:lnTo>
                    <a:pt x="92392" y="613981"/>
                  </a:lnTo>
                  <a:lnTo>
                    <a:pt x="65726" y="579440"/>
                  </a:lnTo>
                  <a:lnTo>
                    <a:pt x="43067" y="541189"/>
                  </a:lnTo>
                  <a:lnTo>
                    <a:pt x="24788" y="499657"/>
                  </a:lnTo>
                  <a:lnTo>
                    <a:pt x="11267" y="455273"/>
                  </a:lnTo>
                  <a:lnTo>
                    <a:pt x="2879" y="408466"/>
                  </a:lnTo>
                  <a:lnTo>
                    <a:pt x="0" y="35966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36107" y="6550151"/>
              <a:ext cx="3708400" cy="307975"/>
            </a:xfrm>
            <a:custGeom>
              <a:avLst/>
              <a:gdLst/>
              <a:ahLst/>
              <a:cxnLst/>
              <a:rect l="l" t="t" r="r" b="b"/>
              <a:pathLst>
                <a:path w="3708400" h="307975">
                  <a:moveTo>
                    <a:pt x="3707891" y="0"/>
                  </a:moveTo>
                  <a:lnTo>
                    <a:pt x="0" y="0"/>
                  </a:lnTo>
                  <a:lnTo>
                    <a:pt x="0" y="307847"/>
                  </a:lnTo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490336" y="6572504"/>
            <a:ext cx="3556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Pr</a:t>
            </a:r>
            <a:r>
              <a:rPr sz="1400" spc="6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TITI</a:t>
            </a:r>
            <a:r>
              <a:rPr sz="14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A.,</a:t>
            </a:r>
            <a:r>
              <a:rPr sz="14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Entomologie,</a:t>
            </a:r>
            <a:r>
              <a:rPr sz="1400" spc="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1350" spc="15" baseline="24691" dirty="0">
                <a:solidFill>
                  <a:srgbClr val="FFFFFF"/>
                </a:solidFill>
                <a:latin typeface="Constantia"/>
                <a:cs typeface="Constantia"/>
              </a:rPr>
              <a:t>ème</a:t>
            </a:r>
            <a:r>
              <a:rPr sz="1350" spc="157" baseline="2469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Constantia"/>
                <a:cs typeface="Constantia"/>
              </a:rPr>
              <a:t>D.V,</a:t>
            </a:r>
            <a:r>
              <a:rPr sz="14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nstantia"/>
                <a:cs typeface="Constantia"/>
              </a:rPr>
              <a:t>2022/2023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1990089" cy="784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172262"/>
              <a:ext cx="516470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172262"/>
              <a:ext cx="3216910" cy="78468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1561" y="251205"/>
            <a:ext cx="435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8319" y="735025"/>
            <a:ext cx="59791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Biologie</a:t>
            </a:r>
            <a:r>
              <a:rPr spc="-60" dirty="0"/>
              <a:t> </a:t>
            </a:r>
            <a:r>
              <a:rPr dirty="0"/>
              <a:t>générale</a:t>
            </a:r>
            <a:r>
              <a:rPr spc="-50" dirty="0"/>
              <a:t> </a:t>
            </a:r>
            <a:r>
              <a:rPr dirty="0"/>
              <a:t>des</a:t>
            </a:r>
            <a:r>
              <a:rPr spc="-45" dirty="0"/>
              <a:t> </a:t>
            </a:r>
            <a:r>
              <a:rPr spc="-5" dirty="0"/>
              <a:t>acariens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0" y="4949939"/>
            <a:ext cx="3046730" cy="1211580"/>
            <a:chOff x="0" y="4949939"/>
            <a:chExt cx="3046730" cy="12115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949939"/>
              <a:ext cx="2630297" cy="7846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376672"/>
              <a:ext cx="3046222" cy="78468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8739" y="4617211"/>
            <a:ext cx="89515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72351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La</a:t>
            </a:r>
            <a:r>
              <a:rPr sz="2800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plupart</a:t>
            </a:r>
            <a:r>
              <a:rPr sz="2800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acariens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parasites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des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animaux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sont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des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ectoparasites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mais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il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existe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des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espèces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qui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sont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des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endoparasites	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(ex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i="1" spc="-5" dirty="0">
                <a:solidFill>
                  <a:srgbClr val="FFFFFF"/>
                </a:solidFill>
                <a:latin typeface="Arial"/>
                <a:cs typeface="Arial"/>
              </a:rPr>
              <a:t>Cystodides</a:t>
            </a:r>
            <a:r>
              <a:rPr sz="280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FFFF"/>
                </a:solidFill>
                <a:latin typeface="Arial"/>
                <a:cs typeface="Arial"/>
              </a:rPr>
              <a:t>nudus</a:t>
            </a:r>
            <a:r>
              <a:rPr sz="28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: agent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d’une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acariose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respiratoire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du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poulet).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3108" y="1626095"/>
            <a:ext cx="1671701" cy="88532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43483" y="1737741"/>
            <a:ext cx="96011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onstantia"/>
                <a:cs typeface="Constantia"/>
              </a:rPr>
              <a:t>Espèces</a:t>
            </a:r>
            <a:endParaRPr sz="2000">
              <a:latin typeface="Constantia"/>
              <a:cs typeface="Constantia"/>
            </a:endParaRPr>
          </a:p>
          <a:p>
            <a:pPr marL="137160">
              <a:lnSpc>
                <a:spcPct val="100000"/>
              </a:lnSpc>
            </a:pPr>
            <a:r>
              <a:rPr sz="2000" b="1" spc="-10" dirty="0">
                <a:latin typeface="Constantia"/>
                <a:cs typeface="Constantia"/>
              </a:rPr>
              <a:t>libres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27120" y="1554518"/>
            <a:ext cx="1600073" cy="88680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877436" y="1666494"/>
            <a:ext cx="11049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onstantia"/>
                <a:cs typeface="Constantia"/>
              </a:rPr>
              <a:t>Espèces </a:t>
            </a:r>
            <a:r>
              <a:rPr sz="2000" b="1" spc="-5" dirty="0">
                <a:latin typeface="Constantia"/>
                <a:cs typeface="Constantia"/>
              </a:rPr>
              <a:t> p</a:t>
            </a:r>
            <a:r>
              <a:rPr sz="2000" b="1" spc="-10" dirty="0">
                <a:latin typeface="Constantia"/>
                <a:cs typeface="Constantia"/>
              </a:rPr>
              <a:t>a</a:t>
            </a:r>
            <a:r>
              <a:rPr sz="2000" b="1" spc="-45" dirty="0">
                <a:latin typeface="Constantia"/>
                <a:cs typeface="Constantia"/>
              </a:rPr>
              <a:t>r</a:t>
            </a:r>
            <a:r>
              <a:rPr sz="2000" b="1" spc="-10" dirty="0">
                <a:latin typeface="Constantia"/>
                <a:cs typeface="Constantia"/>
              </a:rPr>
              <a:t>a</a:t>
            </a:r>
            <a:r>
              <a:rPr sz="2000" b="1" dirty="0">
                <a:latin typeface="Constantia"/>
                <a:cs typeface="Constantia"/>
              </a:rPr>
              <a:t>s</a:t>
            </a:r>
            <a:r>
              <a:rPr sz="2000" b="1" spc="-10" dirty="0">
                <a:latin typeface="Constantia"/>
                <a:cs typeface="Constantia"/>
              </a:rPr>
              <a:t>i</a:t>
            </a:r>
            <a:r>
              <a:rPr sz="2000" b="1" spc="-40" dirty="0">
                <a:latin typeface="Constantia"/>
                <a:cs typeface="Constantia"/>
              </a:rPr>
              <a:t>t</a:t>
            </a:r>
            <a:r>
              <a:rPr sz="2000" b="1" dirty="0">
                <a:latin typeface="Constantia"/>
                <a:cs typeface="Constantia"/>
              </a:rPr>
              <a:t>es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69235" y="3127260"/>
            <a:ext cx="1671701" cy="95693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488819" y="3273932"/>
            <a:ext cx="12420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onstantia"/>
                <a:cs typeface="Constantia"/>
              </a:rPr>
              <a:t>Parasites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onstantia"/>
                <a:cs typeface="Constantia"/>
              </a:rPr>
              <a:t>facultatifs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98364" y="3127260"/>
            <a:ext cx="1743329" cy="95693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340477" y="3273932"/>
            <a:ext cx="14649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onstantia"/>
                <a:cs typeface="Constantia"/>
              </a:rPr>
              <a:t>Parasites</a:t>
            </a:r>
            <a:endParaRPr sz="2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latin typeface="Constantia"/>
                <a:cs typeface="Constantia"/>
              </a:rPr>
              <a:t>obligatoires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57372" y="2424175"/>
            <a:ext cx="2143760" cy="648335"/>
          </a:xfrm>
          <a:custGeom>
            <a:avLst/>
            <a:gdLst/>
            <a:ahLst/>
            <a:cxnLst/>
            <a:rect l="l" t="t" r="r" b="b"/>
            <a:pathLst>
              <a:path w="2143760" h="648335">
                <a:moveTo>
                  <a:pt x="789813" y="10033"/>
                </a:moveTo>
                <a:lnTo>
                  <a:pt x="781812" y="127"/>
                </a:lnTo>
                <a:lnTo>
                  <a:pt x="23787" y="620331"/>
                </a:lnTo>
                <a:lnTo>
                  <a:pt x="46482" y="559562"/>
                </a:lnTo>
                <a:lnTo>
                  <a:pt x="47752" y="556387"/>
                </a:lnTo>
                <a:lnTo>
                  <a:pt x="46101" y="552704"/>
                </a:lnTo>
                <a:lnTo>
                  <a:pt x="42799" y="551434"/>
                </a:lnTo>
                <a:lnTo>
                  <a:pt x="39497" y="550291"/>
                </a:lnTo>
                <a:lnTo>
                  <a:pt x="35814" y="551942"/>
                </a:lnTo>
                <a:lnTo>
                  <a:pt x="34671" y="555244"/>
                </a:lnTo>
                <a:lnTo>
                  <a:pt x="0" y="648081"/>
                </a:lnTo>
                <a:lnTo>
                  <a:pt x="19075" y="645033"/>
                </a:lnTo>
                <a:lnTo>
                  <a:pt x="97790" y="632460"/>
                </a:lnTo>
                <a:lnTo>
                  <a:pt x="101346" y="631952"/>
                </a:lnTo>
                <a:lnTo>
                  <a:pt x="103632" y="628650"/>
                </a:lnTo>
                <a:lnTo>
                  <a:pt x="102616" y="621792"/>
                </a:lnTo>
                <a:lnTo>
                  <a:pt x="99314" y="619379"/>
                </a:lnTo>
                <a:lnTo>
                  <a:pt x="95885" y="619887"/>
                </a:lnTo>
                <a:lnTo>
                  <a:pt x="32042" y="630034"/>
                </a:lnTo>
                <a:lnTo>
                  <a:pt x="789813" y="10033"/>
                </a:lnTo>
                <a:close/>
              </a:path>
              <a:path w="2143760" h="648335">
                <a:moveTo>
                  <a:pt x="2143506" y="648081"/>
                </a:moveTo>
                <a:lnTo>
                  <a:pt x="2142426" y="645541"/>
                </a:lnTo>
                <a:lnTo>
                  <a:pt x="2103628" y="553466"/>
                </a:lnTo>
                <a:lnTo>
                  <a:pt x="2099945" y="551942"/>
                </a:lnTo>
                <a:lnTo>
                  <a:pt x="2096643" y="553339"/>
                </a:lnTo>
                <a:lnTo>
                  <a:pt x="2093468" y="554736"/>
                </a:lnTo>
                <a:lnTo>
                  <a:pt x="2091944" y="558419"/>
                </a:lnTo>
                <a:lnTo>
                  <a:pt x="2118449" y="621271"/>
                </a:lnTo>
                <a:lnTo>
                  <a:pt x="1290066" y="0"/>
                </a:lnTo>
                <a:lnTo>
                  <a:pt x="1282446" y="10160"/>
                </a:lnTo>
                <a:lnTo>
                  <a:pt x="2110790" y="631405"/>
                </a:lnTo>
                <a:lnTo>
                  <a:pt x="2043049" y="623570"/>
                </a:lnTo>
                <a:lnTo>
                  <a:pt x="2039874" y="626110"/>
                </a:lnTo>
                <a:lnTo>
                  <a:pt x="2039112" y="633095"/>
                </a:lnTo>
                <a:lnTo>
                  <a:pt x="2041652" y="636270"/>
                </a:lnTo>
                <a:lnTo>
                  <a:pt x="2143506" y="648081"/>
                </a:lnTo>
                <a:close/>
              </a:path>
            </a:pathLst>
          </a:custGeom>
          <a:solidFill>
            <a:srgbClr val="5FF3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37126" y="3445586"/>
            <a:ext cx="3378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00"/>
                </a:solidFill>
                <a:latin typeface="Constantia"/>
                <a:cs typeface="Constantia"/>
              </a:rPr>
              <a:t>ou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79370" y="1874012"/>
            <a:ext cx="337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00"/>
                </a:solidFill>
                <a:latin typeface="Constantia"/>
                <a:cs typeface="Constantia"/>
              </a:rPr>
              <a:t>ou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0649"/>
            <a:ext cx="4869180" cy="788035"/>
            <a:chOff x="0" y="170649"/>
            <a:chExt cx="4869180" cy="788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0649"/>
              <a:ext cx="4869053" cy="787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172262"/>
              <a:ext cx="4794377" cy="78468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561" y="251205"/>
            <a:ext cx="4355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none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b="0" u="none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b="0" u="none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b="0" u="none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b="0" u="none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319" y="949832"/>
            <a:ext cx="59785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Biologie</a:t>
            </a:r>
            <a:r>
              <a:rPr sz="3200" b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générale</a:t>
            </a:r>
            <a:r>
              <a:rPr sz="32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des</a:t>
            </a:r>
            <a:r>
              <a:rPr sz="3200" b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acariens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8876" y="5812637"/>
            <a:ext cx="52355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général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acariens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642" y="3032201"/>
            <a:ext cx="97218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Male</a:t>
            </a:r>
            <a:endParaRPr sz="200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feme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5757" y="3642486"/>
            <a:ext cx="5060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œuf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05505" y="3642486"/>
            <a:ext cx="702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Lar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1261" y="3642486"/>
            <a:ext cx="1647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protonymphe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5200" y="3642486"/>
            <a:ext cx="1477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ritonymphe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33620" y="4671441"/>
            <a:ext cx="1548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mphe  (hypope)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58519" y="3773370"/>
            <a:ext cx="357505" cy="171450"/>
          </a:xfrm>
          <a:custGeom>
            <a:avLst/>
            <a:gdLst/>
            <a:ahLst/>
            <a:cxnLst/>
            <a:rect l="l" t="t" r="r" b="b"/>
            <a:pathLst>
              <a:path w="357505" h="171450">
                <a:moveTo>
                  <a:pt x="249035" y="104774"/>
                </a:moveTo>
                <a:lnTo>
                  <a:pt x="195453" y="135689"/>
                </a:lnTo>
                <a:lnTo>
                  <a:pt x="189771" y="140721"/>
                </a:lnTo>
                <a:lnTo>
                  <a:pt x="186578" y="147278"/>
                </a:lnTo>
                <a:lnTo>
                  <a:pt x="186076" y="154549"/>
                </a:lnTo>
                <a:lnTo>
                  <a:pt x="188468" y="161724"/>
                </a:lnTo>
                <a:lnTo>
                  <a:pt x="193500" y="167405"/>
                </a:lnTo>
                <a:lnTo>
                  <a:pt x="200056" y="170598"/>
                </a:lnTo>
                <a:lnTo>
                  <a:pt x="207327" y="171100"/>
                </a:lnTo>
                <a:lnTo>
                  <a:pt x="214503" y="168709"/>
                </a:lnTo>
                <a:lnTo>
                  <a:pt x="324626" y="105082"/>
                </a:lnTo>
                <a:lnTo>
                  <a:pt x="319531" y="105082"/>
                </a:lnTo>
                <a:lnTo>
                  <a:pt x="249035" y="104774"/>
                </a:lnTo>
                <a:close/>
              </a:path>
              <a:path w="357505" h="171450">
                <a:moveTo>
                  <a:pt x="281812" y="85863"/>
                </a:moveTo>
                <a:lnTo>
                  <a:pt x="249035" y="104774"/>
                </a:lnTo>
                <a:lnTo>
                  <a:pt x="319531" y="105082"/>
                </a:lnTo>
                <a:lnTo>
                  <a:pt x="319540" y="102415"/>
                </a:lnTo>
                <a:lnTo>
                  <a:pt x="309880" y="102415"/>
                </a:lnTo>
                <a:lnTo>
                  <a:pt x="281812" y="85863"/>
                </a:lnTo>
                <a:close/>
              </a:path>
              <a:path w="357505" h="171450">
                <a:moveTo>
                  <a:pt x="208143" y="0"/>
                </a:moveTo>
                <a:lnTo>
                  <a:pt x="200866" y="450"/>
                </a:lnTo>
                <a:lnTo>
                  <a:pt x="194280" y="3591"/>
                </a:lnTo>
                <a:lnTo>
                  <a:pt x="189230" y="9197"/>
                </a:lnTo>
                <a:lnTo>
                  <a:pt x="186745" y="16319"/>
                </a:lnTo>
                <a:lnTo>
                  <a:pt x="187166" y="23596"/>
                </a:lnTo>
                <a:lnTo>
                  <a:pt x="190301" y="30182"/>
                </a:lnTo>
                <a:lnTo>
                  <a:pt x="195961" y="35232"/>
                </a:lnTo>
                <a:lnTo>
                  <a:pt x="249275" y="66674"/>
                </a:lnTo>
                <a:lnTo>
                  <a:pt x="319658" y="66982"/>
                </a:lnTo>
                <a:lnTo>
                  <a:pt x="319531" y="105082"/>
                </a:lnTo>
                <a:lnTo>
                  <a:pt x="324626" y="105082"/>
                </a:lnTo>
                <a:lnTo>
                  <a:pt x="357378" y="86159"/>
                </a:lnTo>
                <a:lnTo>
                  <a:pt x="215265" y="2466"/>
                </a:lnTo>
                <a:lnTo>
                  <a:pt x="208143" y="0"/>
                </a:lnTo>
                <a:close/>
              </a:path>
              <a:path w="357505" h="171450">
                <a:moveTo>
                  <a:pt x="253" y="65585"/>
                </a:moveTo>
                <a:lnTo>
                  <a:pt x="0" y="103685"/>
                </a:lnTo>
                <a:lnTo>
                  <a:pt x="249035" y="104774"/>
                </a:lnTo>
                <a:lnTo>
                  <a:pt x="281812" y="85863"/>
                </a:lnTo>
                <a:lnTo>
                  <a:pt x="249275" y="66674"/>
                </a:lnTo>
                <a:lnTo>
                  <a:pt x="253" y="65585"/>
                </a:lnTo>
                <a:close/>
              </a:path>
              <a:path w="357505" h="171450">
                <a:moveTo>
                  <a:pt x="310133" y="69522"/>
                </a:moveTo>
                <a:lnTo>
                  <a:pt x="281812" y="85863"/>
                </a:lnTo>
                <a:lnTo>
                  <a:pt x="309880" y="102415"/>
                </a:lnTo>
                <a:lnTo>
                  <a:pt x="310133" y="69522"/>
                </a:lnTo>
                <a:close/>
              </a:path>
              <a:path w="357505" h="171450">
                <a:moveTo>
                  <a:pt x="319650" y="69522"/>
                </a:moveTo>
                <a:lnTo>
                  <a:pt x="310133" y="69522"/>
                </a:lnTo>
                <a:lnTo>
                  <a:pt x="309880" y="102415"/>
                </a:lnTo>
                <a:lnTo>
                  <a:pt x="319540" y="102415"/>
                </a:lnTo>
                <a:lnTo>
                  <a:pt x="319650" y="69522"/>
                </a:lnTo>
                <a:close/>
              </a:path>
              <a:path w="357505" h="171450">
                <a:moveTo>
                  <a:pt x="249275" y="66674"/>
                </a:moveTo>
                <a:lnTo>
                  <a:pt x="281812" y="85863"/>
                </a:lnTo>
                <a:lnTo>
                  <a:pt x="310133" y="69522"/>
                </a:lnTo>
                <a:lnTo>
                  <a:pt x="319650" y="69522"/>
                </a:lnTo>
                <a:lnTo>
                  <a:pt x="319658" y="66982"/>
                </a:lnTo>
                <a:lnTo>
                  <a:pt x="249275" y="6667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29891" y="3773370"/>
            <a:ext cx="357505" cy="171450"/>
          </a:xfrm>
          <a:custGeom>
            <a:avLst/>
            <a:gdLst/>
            <a:ahLst/>
            <a:cxnLst/>
            <a:rect l="l" t="t" r="r" b="b"/>
            <a:pathLst>
              <a:path w="357505" h="171450">
                <a:moveTo>
                  <a:pt x="249035" y="104774"/>
                </a:moveTo>
                <a:lnTo>
                  <a:pt x="195452" y="135689"/>
                </a:lnTo>
                <a:lnTo>
                  <a:pt x="189771" y="140721"/>
                </a:lnTo>
                <a:lnTo>
                  <a:pt x="186578" y="147278"/>
                </a:lnTo>
                <a:lnTo>
                  <a:pt x="186076" y="154549"/>
                </a:lnTo>
                <a:lnTo>
                  <a:pt x="188467" y="161724"/>
                </a:lnTo>
                <a:lnTo>
                  <a:pt x="193500" y="167405"/>
                </a:lnTo>
                <a:lnTo>
                  <a:pt x="200056" y="170598"/>
                </a:lnTo>
                <a:lnTo>
                  <a:pt x="207327" y="171100"/>
                </a:lnTo>
                <a:lnTo>
                  <a:pt x="214502" y="168709"/>
                </a:lnTo>
                <a:lnTo>
                  <a:pt x="324626" y="105082"/>
                </a:lnTo>
                <a:lnTo>
                  <a:pt x="319531" y="105082"/>
                </a:lnTo>
                <a:lnTo>
                  <a:pt x="249035" y="104774"/>
                </a:lnTo>
                <a:close/>
              </a:path>
              <a:path w="357505" h="171450">
                <a:moveTo>
                  <a:pt x="281812" y="85863"/>
                </a:moveTo>
                <a:lnTo>
                  <a:pt x="249035" y="104774"/>
                </a:lnTo>
                <a:lnTo>
                  <a:pt x="319531" y="105082"/>
                </a:lnTo>
                <a:lnTo>
                  <a:pt x="319540" y="102415"/>
                </a:lnTo>
                <a:lnTo>
                  <a:pt x="309879" y="102415"/>
                </a:lnTo>
                <a:lnTo>
                  <a:pt x="281812" y="85863"/>
                </a:lnTo>
                <a:close/>
              </a:path>
              <a:path w="357505" h="171450">
                <a:moveTo>
                  <a:pt x="208143" y="0"/>
                </a:moveTo>
                <a:lnTo>
                  <a:pt x="200866" y="450"/>
                </a:lnTo>
                <a:lnTo>
                  <a:pt x="194280" y="3591"/>
                </a:lnTo>
                <a:lnTo>
                  <a:pt x="189229" y="9197"/>
                </a:lnTo>
                <a:lnTo>
                  <a:pt x="186745" y="16319"/>
                </a:lnTo>
                <a:lnTo>
                  <a:pt x="187166" y="23596"/>
                </a:lnTo>
                <a:lnTo>
                  <a:pt x="190301" y="30182"/>
                </a:lnTo>
                <a:lnTo>
                  <a:pt x="195960" y="35232"/>
                </a:lnTo>
                <a:lnTo>
                  <a:pt x="249275" y="66674"/>
                </a:lnTo>
                <a:lnTo>
                  <a:pt x="319658" y="66982"/>
                </a:lnTo>
                <a:lnTo>
                  <a:pt x="319531" y="105082"/>
                </a:lnTo>
                <a:lnTo>
                  <a:pt x="324626" y="105082"/>
                </a:lnTo>
                <a:lnTo>
                  <a:pt x="357377" y="86159"/>
                </a:lnTo>
                <a:lnTo>
                  <a:pt x="215264" y="2466"/>
                </a:lnTo>
                <a:lnTo>
                  <a:pt x="208143" y="0"/>
                </a:lnTo>
                <a:close/>
              </a:path>
              <a:path w="357505" h="171450">
                <a:moveTo>
                  <a:pt x="253" y="65585"/>
                </a:moveTo>
                <a:lnTo>
                  <a:pt x="0" y="103685"/>
                </a:lnTo>
                <a:lnTo>
                  <a:pt x="249035" y="104774"/>
                </a:lnTo>
                <a:lnTo>
                  <a:pt x="281812" y="85863"/>
                </a:lnTo>
                <a:lnTo>
                  <a:pt x="249275" y="66674"/>
                </a:lnTo>
                <a:lnTo>
                  <a:pt x="253" y="65585"/>
                </a:lnTo>
                <a:close/>
              </a:path>
              <a:path w="357505" h="171450">
                <a:moveTo>
                  <a:pt x="310133" y="69522"/>
                </a:moveTo>
                <a:lnTo>
                  <a:pt x="281812" y="85863"/>
                </a:lnTo>
                <a:lnTo>
                  <a:pt x="309879" y="102415"/>
                </a:lnTo>
                <a:lnTo>
                  <a:pt x="310133" y="69522"/>
                </a:lnTo>
                <a:close/>
              </a:path>
              <a:path w="357505" h="171450">
                <a:moveTo>
                  <a:pt x="319650" y="69522"/>
                </a:moveTo>
                <a:lnTo>
                  <a:pt x="310133" y="69522"/>
                </a:lnTo>
                <a:lnTo>
                  <a:pt x="309879" y="102415"/>
                </a:lnTo>
                <a:lnTo>
                  <a:pt x="319540" y="102415"/>
                </a:lnTo>
                <a:lnTo>
                  <a:pt x="319650" y="69522"/>
                </a:lnTo>
                <a:close/>
              </a:path>
              <a:path w="357505" h="171450">
                <a:moveTo>
                  <a:pt x="249275" y="66674"/>
                </a:moveTo>
                <a:lnTo>
                  <a:pt x="281812" y="85863"/>
                </a:lnTo>
                <a:lnTo>
                  <a:pt x="310133" y="69522"/>
                </a:lnTo>
                <a:lnTo>
                  <a:pt x="319650" y="69522"/>
                </a:lnTo>
                <a:lnTo>
                  <a:pt x="319658" y="66982"/>
                </a:lnTo>
                <a:lnTo>
                  <a:pt x="249275" y="6667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1263" y="3773370"/>
            <a:ext cx="357505" cy="171450"/>
          </a:xfrm>
          <a:custGeom>
            <a:avLst/>
            <a:gdLst/>
            <a:ahLst/>
            <a:cxnLst/>
            <a:rect l="l" t="t" r="r" b="b"/>
            <a:pathLst>
              <a:path w="357504" h="171450">
                <a:moveTo>
                  <a:pt x="249035" y="104774"/>
                </a:moveTo>
                <a:lnTo>
                  <a:pt x="195452" y="135689"/>
                </a:lnTo>
                <a:lnTo>
                  <a:pt x="189771" y="140721"/>
                </a:lnTo>
                <a:lnTo>
                  <a:pt x="186578" y="147278"/>
                </a:lnTo>
                <a:lnTo>
                  <a:pt x="186076" y="154549"/>
                </a:lnTo>
                <a:lnTo>
                  <a:pt x="188467" y="161724"/>
                </a:lnTo>
                <a:lnTo>
                  <a:pt x="193500" y="167405"/>
                </a:lnTo>
                <a:lnTo>
                  <a:pt x="200056" y="170598"/>
                </a:lnTo>
                <a:lnTo>
                  <a:pt x="207327" y="171100"/>
                </a:lnTo>
                <a:lnTo>
                  <a:pt x="214502" y="168709"/>
                </a:lnTo>
                <a:lnTo>
                  <a:pt x="324626" y="105082"/>
                </a:lnTo>
                <a:lnTo>
                  <a:pt x="319532" y="105082"/>
                </a:lnTo>
                <a:lnTo>
                  <a:pt x="249035" y="104774"/>
                </a:lnTo>
                <a:close/>
              </a:path>
              <a:path w="357504" h="171450">
                <a:moveTo>
                  <a:pt x="281812" y="85863"/>
                </a:moveTo>
                <a:lnTo>
                  <a:pt x="249035" y="104774"/>
                </a:lnTo>
                <a:lnTo>
                  <a:pt x="319532" y="105082"/>
                </a:lnTo>
                <a:lnTo>
                  <a:pt x="319540" y="102415"/>
                </a:lnTo>
                <a:lnTo>
                  <a:pt x="309879" y="102415"/>
                </a:lnTo>
                <a:lnTo>
                  <a:pt x="281812" y="85863"/>
                </a:lnTo>
                <a:close/>
              </a:path>
              <a:path w="357504" h="171450">
                <a:moveTo>
                  <a:pt x="208143" y="0"/>
                </a:moveTo>
                <a:lnTo>
                  <a:pt x="200866" y="450"/>
                </a:lnTo>
                <a:lnTo>
                  <a:pt x="194280" y="3591"/>
                </a:lnTo>
                <a:lnTo>
                  <a:pt x="189229" y="9197"/>
                </a:lnTo>
                <a:lnTo>
                  <a:pt x="186745" y="16319"/>
                </a:lnTo>
                <a:lnTo>
                  <a:pt x="187166" y="23596"/>
                </a:lnTo>
                <a:lnTo>
                  <a:pt x="190301" y="30182"/>
                </a:lnTo>
                <a:lnTo>
                  <a:pt x="195961" y="35232"/>
                </a:lnTo>
                <a:lnTo>
                  <a:pt x="249275" y="66674"/>
                </a:lnTo>
                <a:lnTo>
                  <a:pt x="319659" y="66982"/>
                </a:lnTo>
                <a:lnTo>
                  <a:pt x="319532" y="105082"/>
                </a:lnTo>
                <a:lnTo>
                  <a:pt x="324626" y="105082"/>
                </a:lnTo>
                <a:lnTo>
                  <a:pt x="357377" y="86159"/>
                </a:lnTo>
                <a:lnTo>
                  <a:pt x="215264" y="2466"/>
                </a:lnTo>
                <a:lnTo>
                  <a:pt x="208143" y="0"/>
                </a:lnTo>
                <a:close/>
              </a:path>
              <a:path w="357504" h="171450">
                <a:moveTo>
                  <a:pt x="253" y="65585"/>
                </a:moveTo>
                <a:lnTo>
                  <a:pt x="0" y="103685"/>
                </a:lnTo>
                <a:lnTo>
                  <a:pt x="249035" y="104774"/>
                </a:lnTo>
                <a:lnTo>
                  <a:pt x="281812" y="85863"/>
                </a:lnTo>
                <a:lnTo>
                  <a:pt x="249275" y="66674"/>
                </a:lnTo>
                <a:lnTo>
                  <a:pt x="253" y="65585"/>
                </a:lnTo>
                <a:close/>
              </a:path>
              <a:path w="357504" h="171450">
                <a:moveTo>
                  <a:pt x="310134" y="69522"/>
                </a:moveTo>
                <a:lnTo>
                  <a:pt x="281812" y="85863"/>
                </a:lnTo>
                <a:lnTo>
                  <a:pt x="309879" y="102415"/>
                </a:lnTo>
                <a:lnTo>
                  <a:pt x="310134" y="69522"/>
                </a:lnTo>
                <a:close/>
              </a:path>
              <a:path w="357504" h="171450">
                <a:moveTo>
                  <a:pt x="319650" y="69522"/>
                </a:moveTo>
                <a:lnTo>
                  <a:pt x="310134" y="69522"/>
                </a:lnTo>
                <a:lnTo>
                  <a:pt x="309879" y="102415"/>
                </a:lnTo>
                <a:lnTo>
                  <a:pt x="319540" y="102415"/>
                </a:lnTo>
                <a:lnTo>
                  <a:pt x="319650" y="69522"/>
                </a:lnTo>
                <a:close/>
              </a:path>
              <a:path w="357504" h="171450">
                <a:moveTo>
                  <a:pt x="249275" y="66674"/>
                </a:moveTo>
                <a:lnTo>
                  <a:pt x="281812" y="85863"/>
                </a:lnTo>
                <a:lnTo>
                  <a:pt x="310134" y="69522"/>
                </a:lnTo>
                <a:lnTo>
                  <a:pt x="319650" y="69522"/>
                </a:lnTo>
                <a:lnTo>
                  <a:pt x="319659" y="66982"/>
                </a:lnTo>
                <a:lnTo>
                  <a:pt x="249275" y="6667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44007" y="3773370"/>
            <a:ext cx="357505" cy="171450"/>
          </a:xfrm>
          <a:custGeom>
            <a:avLst/>
            <a:gdLst/>
            <a:ahLst/>
            <a:cxnLst/>
            <a:rect l="l" t="t" r="r" b="b"/>
            <a:pathLst>
              <a:path w="357504" h="171450">
                <a:moveTo>
                  <a:pt x="249035" y="104774"/>
                </a:moveTo>
                <a:lnTo>
                  <a:pt x="195452" y="135689"/>
                </a:lnTo>
                <a:lnTo>
                  <a:pt x="189771" y="140721"/>
                </a:lnTo>
                <a:lnTo>
                  <a:pt x="186578" y="147278"/>
                </a:lnTo>
                <a:lnTo>
                  <a:pt x="186076" y="154549"/>
                </a:lnTo>
                <a:lnTo>
                  <a:pt x="188467" y="161724"/>
                </a:lnTo>
                <a:lnTo>
                  <a:pt x="193500" y="167405"/>
                </a:lnTo>
                <a:lnTo>
                  <a:pt x="200056" y="170598"/>
                </a:lnTo>
                <a:lnTo>
                  <a:pt x="207327" y="171100"/>
                </a:lnTo>
                <a:lnTo>
                  <a:pt x="214502" y="168709"/>
                </a:lnTo>
                <a:lnTo>
                  <a:pt x="324626" y="105082"/>
                </a:lnTo>
                <a:lnTo>
                  <a:pt x="319531" y="105082"/>
                </a:lnTo>
                <a:lnTo>
                  <a:pt x="249035" y="104774"/>
                </a:lnTo>
                <a:close/>
              </a:path>
              <a:path w="357504" h="171450">
                <a:moveTo>
                  <a:pt x="281812" y="85863"/>
                </a:moveTo>
                <a:lnTo>
                  <a:pt x="249035" y="104774"/>
                </a:lnTo>
                <a:lnTo>
                  <a:pt x="319531" y="105082"/>
                </a:lnTo>
                <a:lnTo>
                  <a:pt x="319540" y="102415"/>
                </a:lnTo>
                <a:lnTo>
                  <a:pt x="309879" y="102415"/>
                </a:lnTo>
                <a:lnTo>
                  <a:pt x="281812" y="85863"/>
                </a:lnTo>
                <a:close/>
              </a:path>
              <a:path w="357504" h="171450">
                <a:moveTo>
                  <a:pt x="208143" y="0"/>
                </a:moveTo>
                <a:lnTo>
                  <a:pt x="200866" y="450"/>
                </a:lnTo>
                <a:lnTo>
                  <a:pt x="194280" y="3591"/>
                </a:lnTo>
                <a:lnTo>
                  <a:pt x="189229" y="9197"/>
                </a:lnTo>
                <a:lnTo>
                  <a:pt x="186745" y="16319"/>
                </a:lnTo>
                <a:lnTo>
                  <a:pt x="187166" y="23596"/>
                </a:lnTo>
                <a:lnTo>
                  <a:pt x="190301" y="30182"/>
                </a:lnTo>
                <a:lnTo>
                  <a:pt x="195960" y="35232"/>
                </a:lnTo>
                <a:lnTo>
                  <a:pt x="249275" y="66674"/>
                </a:lnTo>
                <a:lnTo>
                  <a:pt x="319658" y="66982"/>
                </a:lnTo>
                <a:lnTo>
                  <a:pt x="319531" y="105082"/>
                </a:lnTo>
                <a:lnTo>
                  <a:pt x="324626" y="105082"/>
                </a:lnTo>
                <a:lnTo>
                  <a:pt x="357377" y="86159"/>
                </a:lnTo>
                <a:lnTo>
                  <a:pt x="215264" y="2466"/>
                </a:lnTo>
                <a:lnTo>
                  <a:pt x="208143" y="0"/>
                </a:lnTo>
                <a:close/>
              </a:path>
              <a:path w="357504" h="171450">
                <a:moveTo>
                  <a:pt x="253" y="65585"/>
                </a:moveTo>
                <a:lnTo>
                  <a:pt x="0" y="103685"/>
                </a:lnTo>
                <a:lnTo>
                  <a:pt x="249035" y="104774"/>
                </a:lnTo>
                <a:lnTo>
                  <a:pt x="281812" y="85863"/>
                </a:lnTo>
                <a:lnTo>
                  <a:pt x="249275" y="66674"/>
                </a:lnTo>
                <a:lnTo>
                  <a:pt x="253" y="65585"/>
                </a:lnTo>
                <a:close/>
              </a:path>
              <a:path w="357504" h="171450">
                <a:moveTo>
                  <a:pt x="310133" y="69522"/>
                </a:moveTo>
                <a:lnTo>
                  <a:pt x="281812" y="85863"/>
                </a:lnTo>
                <a:lnTo>
                  <a:pt x="309879" y="102415"/>
                </a:lnTo>
                <a:lnTo>
                  <a:pt x="310133" y="69522"/>
                </a:lnTo>
                <a:close/>
              </a:path>
              <a:path w="357504" h="171450">
                <a:moveTo>
                  <a:pt x="319650" y="69522"/>
                </a:moveTo>
                <a:lnTo>
                  <a:pt x="310133" y="69522"/>
                </a:lnTo>
                <a:lnTo>
                  <a:pt x="309879" y="102415"/>
                </a:lnTo>
                <a:lnTo>
                  <a:pt x="319540" y="102415"/>
                </a:lnTo>
                <a:lnTo>
                  <a:pt x="319650" y="69522"/>
                </a:lnTo>
                <a:close/>
              </a:path>
              <a:path w="357504" h="171450">
                <a:moveTo>
                  <a:pt x="249275" y="66674"/>
                </a:moveTo>
                <a:lnTo>
                  <a:pt x="281812" y="85863"/>
                </a:lnTo>
                <a:lnTo>
                  <a:pt x="310133" y="69522"/>
                </a:lnTo>
                <a:lnTo>
                  <a:pt x="319650" y="69522"/>
                </a:lnTo>
                <a:lnTo>
                  <a:pt x="319658" y="66982"/>
                </a:lnTo>
                <a:lnTo>
                  <a:pt x="249275" y="6667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5018" y="3773497"/>
            <a:ext cx="429259" cy="171450"/>
          </a:xfrm>
          <a:custGeom>
            <a:avLst/>
            <a:gdLst/>
            <a:ahLst/>
            <a:cxnLst/>
            <a:rect l="l" t="t" r="r" b="b"/>
            <a:pathLst>
              <a:path w="429259" h="171450">
                <a:moveTo>
                  <a:pt x="320598" y="104704"/>
                </a:moveTo>
                <a:lnTo>
                  <a:pt x="266953" y="135689"/>
                </a:lnTo>
                <a:lnTo>
                  <a:pt x="261272" y="140721"/>
                </a:lnTo>
                <a:lnTo>
                  <a:pt x="258079" y="147278"/>
                </a:lnTo>
                <a:lnTo>
                  <a:pt x="257577" y="154549"/>
                </a:lnTo>
                <a:lnTo>
                  <a:pt x="259969" y="161724"/>
                </a:lnTo>
                <a:lnTo>
                  <a:pt x="265001" y="167405"/>
                </a:lnTo>
                <a:lnTo>
                  <a:pt x="271557" y="170598"/>
                </a:lnTo>
                <a:lnTo>
                  <a:pt x="278828" y="171100"/>
                </a:lnTo>
                <a:lnTo>
                  <a:pt x="286003" y="168709"/>
                </a:lnTo>
                <a:lnTo>
                  <a:pt x="396177" y="104955"/>
                </a:lnTo>
                <a:lnTo>
                  <a:pt x="390905" y="104955"/>
                </a:lnTo>
                <a:lnTo>
                  <a:pt x="320598" y="104704"/>
                </a:lnTo>
                <a:close/>
              </a:path>
              <a:path w="429259" h="171450">
                <a:moveTo>
                  <a:pt x="353250" y="85844"/>
                </a:moveTo>
                <a:lnTo>
                  <a:pt x="320598" y="104704"/>
                </a:lnTo>
                <a:lnTo>
                  <a:pt x="390905" y="104955"/>
                </a:lnTo>
                <a:lnTo>
                  <a:pt x="390922" y="102415"/>
                </a:lnTo>
                <a:lnTo>
                  <a:pt x="381380" y="102415"/>
                </a:lnTo>
                <a:lnTo>
                  <a:pt x="353250" y="85844"/>
                </a:lnTo>
                <a:close/>
              </a:path>
              <a:path w="429259" h="171450">
                <a:moveTo>
                  <a:pt x="279517" y="0"/>
                </a:moveTo>
                <a:lnTo>
                  <a:pt x="272240" y="450"/>
                </a:lnTo>
                <a:lnTo>
                  <a:pt x="265654" y="3591"/>
                </a:lnTo>
                <a:lnTo>
                  <a:pt x="260603" y="9197"/>
                </a:lnTo>
                <a:lnTo>
                  <a:pt x="258119" y="16319"/>
                </a:lnTo>
                <a:lnTo>
                  <a:pt x="258540" y="23596"/>
                </a:lnTo>
                <a:lnTo>
                  <a:pt x="261675" y="30182"/>
                </a:lnTo>
                <a:lnTo>
                  <a:pt x="267334" y="35232"/>
                </a:lnTo>
                <a:lnTo>
                  <a:pt x="320588" y="66603"/>
                </a:lnTo>
                <a:lnTo>
                  <a:pt x="391159" y="66855"/>
                </a:lnTo>
                <a:lnTo>
                  <a:pt x="390905" y="104955"/>
                </a:lnTo>
                <a:lnTo>
                  <a:pt x="396177" y="104955"/>
                </a:lnTo>
                <a:lnTo>
                  <a:pt x="428878" y="86032"/>
                </a:lnTo>
                <a:lnTo>
                  <a:pt x="286638" y="2466"/>
                </a:lnTo>
                <a:lnTo>
                  <a:pt x="279517" y="0"/>
                </a:lnTo>
                <a:close/>
              </a:path>
              <a:path w="429259" h="171450">
                <a:moveTo>
                  <a:pt x="253" y="65458"/>
                </a:moveTo>
                <a:lnTo>
                  <a:pt x="0" y="103558"/>
                </a:lnTo>
                <a:lnTo>
                  <a:pt x="320598" y="104704"/>
                </a:lnTo>
                <a:lnTo>
                  <a:pt x="353250" y="85844"/>
                </a:lnTo>
                <a:lnTo>
                  <a:pt x="320588" y="66603"/>
                </a:lnTo>
                <a:lnTo>
                  <a:pt x="253" y="65458"/>
                </a:lnTo>
                <a:close/>
              </a:path>
              <a:path w="429259" h="171450">
                <a:moveTo>
                  <a:pt x="381507" y="69522"/>
                </a:moveTo>
                <a:lnTo>
                  <a:pt x="353250" y="85844"/>
                </a:lnTo>
                <a:lnTo>
                  <a:pt x="381380" y="102415"/>
                </a:lnTo>
                <a:lnTo>
                  <a:pt x="381507" y="69522"/>
                </a:lnTo>
                <a:close/>
              </a:path>
              <a:path w="429259" h="171450">
                <a:moveTo>
                  <a:pt x="391142" y="69522"/>
                </a:moveTo>
                <a:lnTo>
                  <a:pt x="381507" y="69522"/>
                </a:lnTo>
                <a:lnTo>
                  <a:pt x="381380" y="102415"/>
                </a:lnTo>
                <a:lnTo>
                  <a:pt x="390922" y="102415"/>
                </a:lnTo>
                <a:lnTo>
                  <a:pt x="391142" y="69522"/>
                </a:lnTo>
                <a:close/>
              </a:path>
              <a:path w="429259" h="171450">
                <a:moveTo>
                  <a:pt x="320588" y="66603"/>
                </a:moveTo>
                <a:lnTo>
                  <a:pt x="353250" y="85844"/>
                </a:lnTo>
                <a:lnTo>
                  <a:pt x="381507" y="69522"/>
                </a:lnTo>
                <a:lnTo>
                  <a:pt x="391142" y="69522"/>
                </a:lnTo>
                <a:lnTo>
                  <a:pt x="391159" y="66855"/>
                </a:lnTo>
                <a:lnTo>
                  <a:pt x="320588" y="6660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02273" y="4059428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70" h="585470">
                <a:moveTo>
                  <a:pt x="57608" y="411430"/>
                </a:moveTo>
                <a:lnTo>
                  <a:pt x="50720" y="413845"/>
                </a:lnTo>
                <a:lnTo>
                  <a:pt x="45237" y="418665"/>
                </a:lnTo>
                <a:lnTo>
                  <a:pt x="41910" y="425450"/>
                </a:lnTo>
                <a:lnTo>
                  <a:pt x="0" y="585089"/>
                </a:lnTo>
                <a:lnTo>
                  <a:pt x="50600" y="571754"/>
                </a:lnTo>
                <a:lnTo>
                  <a:pt x="40131" y="571754"/>
                </a:lnTo>
                <a:lnTo>
                  <a:pt x="13208" y="544830"/>
                </a:lnTo>
                <a:lnTo>
                  <a:pt x="63001" y="495036"/>
                </a:lnTo>
                <a:lnTo>
                  <a:pt x="78739" y="435229"/>
                </a:lnTo>
                <a:lnTo>
                  <a:pt x="79170" y="427612"/>
                </a:lnTo>
                <a:lnTo>
                  <a:pt x="76755" y="420687"/>
                </a:lnTo>
                <a:lnTo>
                  <a:pt x="71935" y="415190"/>
                </a:lnTo>
                <a:lnTo>
                  <a:pt x="65150" y="411861"/>
                </a:lnTo>
                <a:lnTo>
                  <a:pt x="57608" y="411430"/>
                </a:lnTo>
                <a:close/>
              </a:path>
              <a:path w="585470" h="585470">
                <a:moveTo>
                  <a:pt x="63001" y="495036"/>
                </a:moveTo>
                <a:lnTo>
                  <a:pt x="13208" y="544830"/>
                </a:lnTo>
                <a:lnTo>
                  <a:pt x="40131" y="571754"/>
                </a:lnTo>
                <a:lnTo>
                  <a:pt x="48767" y="563118"/>
                </a:lnTo>
                <a:lnTo>
                  <a:pt x="45085" y="563118"/>
                </a:lnTo>
                <a:lnTo>
                  <a:pt x="21843" y="539877"/>
                </a:lnTo>
                <a:lnTo>
                  <a:pt x="53385" y="531576"/>
                </a:lnTo>
                <a:lnTo>
                  <a:pt x="63001" y="495036"/>
                </a:lnTo>
                <a:close/>
              </a:path>
              <a:path w="585470" h="585470">
                <a:moveTo>
                  <a:pt x="157349" y="505791"/>
                </a:moveTo>
                <a:lnTo>
                  <a:pt x="149733" y="506222"/>
                </a:lnTo>
                <a:lnTo>
                  <a:pt x="89925" y="521960"/>
                </a:lnTo>
                <a:lnTo>
                  <a:pt x="40131" y="571754"/>
                </a:lnTo>
                <a:lnTo>
                  <a:pt x="50600" y="571754"/>
                </a:lnTo>
                <a:lnTo>
                  <a:pt x="159512" y="543052"/>
                </a:lnTo>
                <a:lnTo>
                  <a:pt x="166296" y="539724"/>
                </a:lnTo>
                <a:lnTo>
                  <a:pt x="171116" y="534241"/>
                </a:lnTo>
                <a:lnTo>
                  <a:pt x="173531" y="527353"/>
                </a:lnTo>
                <a:lnTo>
                  <a:pt x="173100" y="519811"/>
                </a:lnTo>
                <a:lnTo>
                  <a:pt x="169771" y="513026"/>
                </a:lnTo>
                <a:lnTo>
                  <a:pt x="164274" y="508206"/>
                </a:lnTo>
                <a:lnTo>
                  <a:pt x="157349" y="505791"/>
                </a:lnTo>
                <a:close/>
              </a:path>
              <a:path w="585470" h="585470">
                <a:moveTo>
                  <a:pt x="53385" y="531576"/>
                </a:moveTo>
                <a:lnTo>
                  <a:pt x="21843" y="539877"/>
                </a:lnTo>
                <a:lnTo>
                  <a:pt x="45085" y="563118"/>
                </a:lnTo>
                <a:lnTo>
                  <a:pt x="53385" y="531576"/>
                </a:lnTo>
                <a:close/>
              </a:path>
              <a:path w="585470" h="585470">
                <a:moveTo>
                  <a:pt x="89925" y="521960"/>
                </a:moveTo>
                <a:lnTo>
                  <a:pt x="53385" y="531576"/>
                </a:lnTo>
                <a:lnTo>
                  <a:pt x="45085" y="563118"/>
                </a:lnTo>
                <a:lnTo>
                  <a:pt x="48767" y="563118"/>
                </a:lnTo>
                <a:lnTo>
                  <a:pt x="89925" y="521960"/>
                </a:lnTo>
                <a:close/>
              </a:path>
              <a:path w="585470" h="585470">
                <a:moveTo>
                  <a:pt x="558037" y="0"/>
                </a:moveTo>
                <a:lnTo>
                  <a:pt x="63001" y="495036"/>
                </a:lnTo>
                <a:lnTo>
                  <a:pt x="53385" y="531576"/>
                </a:lnTo>
                <a:lnTo>
                  <a:pt x="89925" y="521960"/>
                </a:lnTo>
                <a:lnTo>
                  <a:pt x="584961" y="26924"/>
                </a:lnTo>
                <a:lnTo>
                  <a:pt x="5580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58410" y="4060316"/>
            <a:ext cx="514984" cy="584200"/>
          </a:xfrm>
          <a:custGeom>
            <a:avLst/>
            <a:gdLst/>
            <a:ahLst/>
            <a:cxnLst/>
            <a:rect l="l" t="t" r="r" b="b"/>
            <a:pathLst>
              <a:path w="514985" h="584200">
                <a:moveTo>
                  <a:pt x="362666" y="494579"/>
                </a:moveTo>
                <a:lnTo>
                  <a:pt x="355615" y="496522"/>
                </a:lnTo>
                <a:lnTo>
                  <a:pt x="349827" y="500965"/>
                </a:lnTo>
                <a:lnTo>
                  <a:pt x="346075" y="507491"/>
                </a:lnTo>
                <a:lnTo>
                  <a:pt x="345154" y="515030"/>
                </a:lnTo>
                <a:lnTo>
                  <a:pt x="347090" y="522081"/>
                </a:lnTo>
                <a:lnTo>
                  <a:pt x="351504" y="527869"/>
                </a:lnTo>
                <a:lnTo>
                  <a:pt x="358013" y="531621"/>
                </a:lnTo>
                <a:lnTo>
                  <a:pt x="514476" y="584199"/>
                </a:lnTo>
                <a:lnTo>
                  <a:pt x="511391" y="568197"/>
                </a:lnTo>
                <a:lnTo>
                  <a:pt x="475234" y="568197"/>
                </a:lnTo>
                <a:lnTo>
                  <a:pt x="428858" y="515203"/>
                </a:lnTo>
                <a:lnTo>
                  <a:pt x="370204" y="495553"/>
                </a:lnTo>
                <a:lnTo>
                  <a:pt x="362666" y="494579"/>
                </a:lnTo>
                <a:close/>
              </a:path>
              <a:path w="514985" h="584200">
                <a:moveTo>
                  <a:pt x="428858" y="515203"/>
                </a:moveTo>
                <a:lnTo>
                  <a:pt x="475234" y="568197"/>
                </a:lnTo>
                <a:lnTo>
                  <a:pt x="485432" y="559307"/>
                </a:lnTo>
                <a:lnTo>
                  <a:pt x="470915" y="559307"/>
                </a:lnTo>
                <a:lnTo>
                  <a:pt x="464704" y="527213"/>
                </a:lnTo>
                <a:lnTo>
                  <a:pt x="428858" y="515203"/>
                </a:lnTo>
                <a:close/>
              </a:path>
              <a:path w="514985" h="584200">
                <a:moveTo>
                  <a:pt x="460883" y="407034"/>
                </a:moveTo>
                <a:lnTo>
                  <a:pt x="453896" y="409938"/>
                </a:lnTo>
                <a:lnTo>
                  <a:pt x="448706" y="415115"/>
                </a:lnTo>
                <a:lnTo>
                  <a:pt x="445827" y="421840"/>
                </a:lnTo>
                <a:lnTo>
                  <a:pt x="445769" y="429386"/>
                </a:lnTo>
                <a:lnTo>
                  <a:pt x="457527" y="490135"/>
                </a:lnTo>
                <a:lnTo>
                  <a:pt x="503936" y="543178"/>
                </a:lnTo>
                <a:lnTo>
                  <a:pt x="475234" y="568197"/>
                </a:lnTo>
                <a:lnTo>
                  <a:pt x="511391" y="568197"/>
                </a:lnTo>
                <a:lnTo>
                  <a:pt x="483235" y="422147"/>
                </a:lnTo>
                <a:lnTo>
                  <a:pt x="480331" y="415161"/>
                </a:lnTo>
                <a:lnTo>
                  <a:pt x="475154" y="409971"/>
                </a:lnTo>
                <a:lnTo>
                  <a:pt x="468429" y="407092"/>
                </a:lnTo>
                <a:lnTo>
                  <a:pt x="460883" y="407034"/>
                </a:lnTo>
                <a:close/>
              </a:path>
              <a:path w="514985" h="584200">
                <a:moveTo>
                  <a:pt x="464704" y="527213"/>
                </a:moveTo>
                <a:lnTo>
                  <a:pt x="470915" y="559307"/>
                </a:lnTo>
                <a:lnTo>
                  <a:pt x="495680" y="537590"/>
                </a:lnTo>
                <a:lnTo>
                  <a:pt x="464704" y="527213"/>
                </a:lnTo>
                <a:close/>
              </a:path>
              <a:path w="514985" h="584200">
                <a:moveTo>
                  <a:pt x="457527" y="490135"/>
                </a:moveTo>
                <a:lnTo>
                  <a:pt x="464704" y="527213"/>
                </a:lnTo>
                <a:lnTo>
                  <a:pt x="495680" y="537590"/>
                </a:lnTo>
                <a:lnTo>
                  <a:pt x="470915" y="559307"/>
                </a:lnTo>
                <a:lnTo>
                  <a:pt x="485432" y="559307"/>
                </a:lnTo>
                <a:lnTo>
                  <a:pt x="503936" y="543178"/>
                </a:lnTo>
                <a:lnTo>
                  <a:pt x="457527" y="490135"/>
                </a:lnTo>
                <a:close/>
              </a:path>
              <a:path w="514985" h="584200">
                <a:moveTo>
                  <a:pt x="28701" y="0"/>
                </a:moveTo>
                <a:lnTo>
                  <a:pt x="0" y="25145"/>
                </a:lnTo>
                <a:lnTo>
                  <a:pt x="428858" y="515203"/>
                </a:lnTo>
                <a:lnTo>
                  <a:pt x="464704" y="527213"/>
                </a:lnTo>
                <a:lnTo>
                  <a:pt x="457527" y="490135"/>
                </a:lnTo>
                <a:lnTo>
                  <a:pt x="2870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32140" y="3660394"/>
            <a:ext cx="8280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  <a:r>
              <a:rPr sz="2000" b="1" spc="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000" b="1" spc="-4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869180" cy="692150"/>
            <a:chOff x="0" y="0"/>
            <a:chExt cx="4869180" cy="692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4869053" cy="6917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" y="0"/>
              <a:ext cx="1990089" cy="6901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8196" y="0"/>
              <a:ext cx="516470" cy="6901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0"/>
              <a:ext cx="3216910" cy="6901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561" y="0"/>
            <a:ext cx="435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none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b="0" u="none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b="0" u="none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b="0" u="none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b="0" u="none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5947" y="600494"/>
            <a:ext cx="5894705" cy="867410"/>
            <a:chOff x="345947" y="600494"/>
            <a:chExt cx="5894705" cy="86741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947" y="600494"/>
              <a:ext cx="5894705" cy="8669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347" y="681278"/>
              <a:ext cx="4256278" cy="7846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0059" y="681278"/>
              <a:ext cx="1822577" cy="78468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324611" y="1574342"/>
            <a:ext cx="3275329" cy="812165"/>
            <a:chOff x="324611" y="1574342"/>
            <a:chExt cx="3275329" cy="81216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4611" y="1574342"/>
              <a:ext cx="3274949" cy="8121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7991" y="1600250"/>
              <a:ext cx="2451989" cy="78468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07542" y="760856"/>
            <a:ext cx="5175885" cy="137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18385" algn="l"/>
              </a:tabLst>
            </a:pPr>
            <a:r>
              <a:rPr sz="2800" spc="-35" dirty="0">
                <a:solidFill>
                  <a:srgbClr val="0A5294"/>
                </a:solidFill>
                <a:latin typeface="Constantia"/>
                <a:cs typeface="Constantia"/>
              </a:rPr>
              <a:t>E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tud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e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u</a:t>
            </a:r>
            <a:r>
              <a:rPr sz="2800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sous</a:t>
            </a:r>
            <a:r>
              <a:rPr sz="2800" dirty="0">
                <a:solidFill>
                  <a:srgbClr val="0A5294"/>
                </a:solidFill>
                <a:latin typeface="Constantia"/>
                <a:cs typeface="Constantia"/>
              </a:rPr>
              <a:t>	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o</a:t>
            </a:r>
            <a:r>
              <a:rPr sz="2800" spc="-45" dirty="0">
                <a:solidFill>
                  <a:srgbClr val="0A5294"/>
                </a:solidFill>
                <a:latin typeface="Constantia"/>
                <a:cs typeface="Constantia"/>
              </a:rPr>
              <a:t>r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</a:t>
            </a:r>
            <a:r>
              <a:rPr sz="2800" spc="-50" dirty="0">
                <a:solidFill>
                  <a:srgbClr val="0A5294"/>
                </a:solidFill>
                <a:latin typeface="Constantia"/>
                <a:cs typeface="Constantia"/>
              </a:rPr>
              <a:t>r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e</a:t>
            </a:r>
            <a:r>
              <a:rPr sz="2800" spc="-14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s</a:t>
            </a:r>
            <a:r>
              <a:rPr sz="2800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</a:t>
            </a:r>
            <a:r>
              <a:rPr sz="2800" dirty="0">
                <a:solidFill>
                  <a:srgbClr val="0A5294"/>
                </a:solidFill>
                <a:latin typeface="Constantia"/>
                <a:cs typeface="Constantia"/>
              </a:rPr>
              <a:t>c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aridiés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onstantia"/>
              <a:cs typeface="Constantia"/>
            </a:endParaRPr>
          </a:p>
          <a:p>
            <a:pPr marL="211454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FFFF00"/>
                </a:solidFill>
                <a:latin typeface="Constantia"/>
                <a:cs typeface="Constantia"/>
              </a:rPr>
              <a:t>Description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0207" y="2712770"/>
            <a:ext cx="4352925" cy="784860"/>
            <a:chOff x="140207" y="2712770"/>
            <a:chExt cx="4352925" cy="784860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207" y="2747822"/>
              <a:ext cx="592670" cy="7267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4987" y="2712770"/>
              <a:ext cx="1868297" cy="78468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7652" y="2712770"/>
              <a:ext cx="985837" cy="7846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8859" y="2712770"/>
              <a:ext cx="2183765" cy="784682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140207" y="3566210"/>
            <a:ext cx="8576945" cy="784860"/>
            <a:chOff x="140207" y="3566210"/>
            <a:chExt cx="8576945" cy="78486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207" y="3601262"/>
              <a:ext cx="592670" cy="7267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4987" y="3566210"/>
              <a:ext cx="6022721" cy="7846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43016" y="3566210"/>
              <a:ext cx="563714" cy="7846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42075" y="3566210"/>
              <a:ext cx="662749" cy="78468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40196" y="3566210"/>
              <a:ext cx="2576829" cy="784682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40207" y="4419650"/>
            <a:ext cx="5772785" cy="784860"/>
            <a:chOff x="140207" y="4419650"/>
            <a:chExt cx="5772785" cy="784860"/>
          </a:xfrm>
        </p:grpSpPr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207" y="4454702"/>
              <a:ext cx="592670" cy="7267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4987" y="4419650"/>
              <a:ext cx="5627878" cy="784682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140207" y="5699759"/>
            <a:ext cx="6666230" cy="784860"/>
            <a:chOff x="140207" y="5699759"/>
            <a:chExt cx="6666230" cy="78486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207" y="5734811"/>
              <a:ext cx="592670" cy="7267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4987" y="5699759"/>
              <a:ext cx="6520942" cy="78468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31114" y="2805429"/>
            <a:ext cx="815530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indent="-163195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Acaridia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Astigmata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175895" indent="-163830">
              <a:lnSpc>
                <a:spcPct val="100000"/>
              </a:lnSpc>
              <a:buSzPct val="96428"/>
              <a:buFont typeface="Wingdings"/>
              <a:buChar char=""/>
              <a:tabLst>
                <a:tab pos="17653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Acariens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petite taille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(moins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d’1mm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 long)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Possèdent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tégument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mince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"/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Wingdings"/>
              <a:buChar char=""/>
            </a:pPr>
            <a:endParaRPr sz="270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Absence</a:t>
            </a:r>
            <a:r>
              <a:rPr sz="2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 trachée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 stigmates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689475" cy="671830"/>
            <a:chOff x="0" y="0"/>
            <a:chExt cx="4689475" cy="671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89221" cy="6718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52930" cy="6704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8363" y="0"/>
              <a:ext cx="516470" cy="6704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0180" y="0"/>
              <a:ext cx="3216910" cy="67043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119" y="0"/>
            <a:ext cx="4356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none" spc="-35" dirty="0">
                <a:solidFill>
                  <a:srgbClr val="0A5294"/>
                </a:solidFill>
                <a:latin typeface="Constantia"/>
                <a:cs typeface="Constantia"/>
              </a:rPr>
              <a:t>E</a:t>
            </a:r>
            <a:r>
              <a:rPr sz="2800" b="0" u="none" spc="-10" dirty="0">
                <a:solidFill>
                  <a:srgbClr val="0A5294"/>
                </a:solidFill>
                <a:latin typeface="Constantia"/>
                <a:cs typeface="Constantia"/>
              </a:rPr>
              <a:t>tud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e</a:t>
            </a:r>
            <a:r>
              <a:rPr sz="2800" b="0" u="none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10" dirty="0">
                <a:solidFill>
                  <a:srgbClr val="0A5294"/>
                </a:solidFill>
                <a:latin typeface="Constantia"/>
                <a:cs typeface="Constantia"/>
              </a:rPr>
              <a:t>d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e</a:t>
            </a:r>
            <a:r>
              <a:rPr sz="2800" b="0" u="none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20" dirty="0">
                <a:solidFill>
                  <a:srgbClr val="0A5294"/>
                </a:solidFill>
                <a:latin typeface="Constantia"/>
                <a:cs typeface="Constantia"/>
              </a:rPr>
              <a:t>l</a:t>
            </a:r>
            <a:r>
              <a:rPr sz="2800" b="0" u="none" spc="-180" dirty="0">
                <a:solidFill>
                  <a:srgbClr val="0A5294"/>
                </a:solidFill>
                <a:latin typeface="Constantia"/>
                <a:cs typeface="Constantia"/>
              </a:rPr>
              <a:t>’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o</a:t>
            </a:r>
            <a:r>
              <a:rPr sz="2800" b="0" u="none" spc="-50" dirty="0">
                <a:solidFill>
                  <a:srgbClr val="0A5294"/>
                </a:solidFill>
                <a:latin typeface="Constantia"/>
                <a:cs typeface="Constantia"/>
              </a:rPr>
              <a:t>r</a:t>
            </a:r>
            <a:r>
              <a:rPr sz="2800" b="0" u="none" spc="-10" dirty="0">
                <a:solidFill>
                  <a:srgbClr val="0A5294"/>
                </a:solidFill>
                <a:latin typeface="Constantia"/>
                <a:cs typeface="Constantia"/>
              </a:rPr>
              <a:t>d</a:t>
            </a:r>
            <a:r>
              <a:rPr sz="2800" b="0" u="none" spc="-50" dirty="0">
                <a:solidFill>
                  <a:srgbClr val="0A5294"/>
                </a:solidFill>
                <a:latin typeface="Constantia"/>
                <a:cs typeface="Constantia"/>
              </a:rPr>
              <a:t>r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e</a:t>
            </a:r>
            <a:r>
              <a:rPr sz="2800" b="0" u="none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10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s</a:t>
            </a:r>
            <a:r>
              <a:rPr sz="2800" b="0" u="none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acarie</a:t>
            </a:r>
            <a:r>
              <a:rPr sz="2800" b="0" u="none" dirty="0">
                <a:solidFill>
                  <a:srgbClr val="0A5294"/>
                </a:solidFill>
                <a:latin typeface="Constantia"/>
                <a:cs typeface="Constantia"/>
              </a:rPr>
              <a:t>n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s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244" y="411530"/>
            <a:ext cx="8694420" cy="3218815"/>
            <a:chOff x="47244" y="411530"/>
            <a:chExt cx="8694420" cy="321881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75" y="411530"/>
              <a:ext cx="5682869" cy="8685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619" y="493826"/>
              <a:ext cx="4256278" cy="7846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80332" y="493826"/>
              <a:ext cx="1822577" cy="7846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4612" y="1219250"/>
              <a:ext cx="3274949" cy="8121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7992" y="1245158"/>
              <a:ext cx="2451989" cy="7846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008" y="2028482"/>
              <a:ext cx="592670" cy="7252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8788" y="1991918"/>
              <a:ext cx="8305546" cy="7846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244" y="2418638"/>
              <a:ext cx="8694166" cy="7846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244" y="2845358"/>
              <a:ext cx="7503922" cy="78468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7244" y="3698798"/>
            <a:ext cx="8444230" cy="1211580"/>
            <a:chOff x="47244" y="3698798"/>
            <a:chExt cx="8444230" cy="1211580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008" y="3735361"/>
              <a:ext cx="592670" cy="7252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8788" y="3698798"/>
              <a:ext cx="8282685" cy="7846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244" y="4125518"/>
              <a:ext cx="2223389" cy="78468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7244" y="4978895"/>
            <a:ext cx="7628890" cy="1211580"/>
            <a:chOff x="47244" y="4978895"/>
            <a:chExt cx="7628890" cy="1211580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008" y="5015484"/>
              <a:ext cx="592670" cy="72525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8788" y="4978895"/>
              <a:ext cx="7467346" cy="7846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44" y="5405628"/>
              <a:ext cx="7414006" cy="78468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54914" y="572769"/>
            <a:ext cx="8152130" cy="5378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95"/>
              </a:spcBef>
              <a:tabLst>
                <a:tab pos="2660650" algn="l"/>
              </a:tabLst>
            </a:pPr>
            <a:r>
              <a:rPr sz="2800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du</a:t>
            </a:r>
            <a:r>
              <a:rPr sz="2800" spc="-6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sous	</a:t>
            </a:r>
            <a:r>
              <a:rPr sz="2800" spc="-20" dirty="0">
                <a:solidFill>
                  <a:srgbClr val="0A5294"/>
                </a:solidFill>
                <a:latin typeface="Constantia"/>
                <a:cs typeface="Constantia"/>
              </a:rPr>
              <a:t>ordre</a:t>
            </a:r>
            <a:r>
              <a:rPr sz="2800" spc="-15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4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acaridiés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onstantia"/>
              <a:cs typeface="Constantia"/>
            </a:endParaRPr>
          </a:p>
          <a:p>
            <a:pPr marL="66421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FFFF00"/>
                </a:solidFill>
                <a:latin typeface="Constantia"/>
                <a:cs typeface="Constantia"/>
              </a:rPr>
              <a:t>Description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Pattes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constituées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six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segments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différents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(sont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groupées</a:t>
            </a:r>
            <a:r>
              <a:rPr sz="2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chez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l’adulte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nymphe</a:t>
            </a:r>
            <a:r>
              <a:rPr sz="28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en un </a:t>
            </a:r>
            <a:r>
              <a:rPr sz="2800" b="1" spc="-7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groupe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antérieur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groupe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postérieur)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12700" marR="256540">
              <a:lnSpc>
                <a:spcPct val="100000"/>
              </a:lnSpc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L’extrémité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pattes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peut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parfois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porter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des </a:t>
            </a:r>
            <a:r>
              <a:rPr sz="2800" b="1" spc="-7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ventouses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12700" marR="1073150">
              <a:lnSpc>
                <a:spcPct val="100000"/>
              </a:lnSpc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Dimorphisme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sexuel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parfois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très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marqué </a:t>
            </a:r>
            <a:r>
              <a:rPr sz="2800" b="1" spc="-7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(présence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ventouses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d’appendices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-4572" y="5832347"/>
            <a:ext cx="3723640" cy="1030605"/>
            <a:chOff x="-4572" y="5832347"/>
            <a:chExt cx="3723640" cy="1030605"/>
          </a:xfrm>
        </p:grpSpPr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243" y="5832347"/>
              <a:ext cx="2777998" cy="78466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0" y="6550151"/>
              <a:ext cx="3714115" cy="307975"/>
            </a:xfrm>
            <a:custGeom>
              <a:avLst/>
              <a:gdLst/>
              <a:ahLst/>
              <a:cxnLst/>
              <a:rect l="l" t="t" r="r" b="b"/>
              <a:pathLst>
                <a:path w="3714115" h="307975">
                  <a:moveTo>
                    <a:pt x="0" y="307848"/>
                  </a:moveTo>
                  <a:lnTo>
                    <a:pt x="3713988" y="307848"/>
                  </a:lnTo>
                  <a:lnTo>
                    <a:pt x="3713988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1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739" y="5959688"/>
            <a:ext cx="3505835" cy="86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595">
              <a:lnSpc>
                <a:spcPts val="3195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copulatrices).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Pr</a:t>
            </a:r>
            <a:r>
              <a:rPr sz="1400" spc="6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TITI</a:t>
            </a:r>
            <a:r>
              <a:rPr sz="14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A.,</a:t>
            </a:r>
            <a:r>
              <a:rPr sz="14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Entomologie,</a:t>
            </a:r>
            <a:r>
              <a:rPr sz="1400" spc="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1350" spc="15" baseline="24691" dirty="0">
                <a:solidFill>
                  <a:srgbClr val="FFFFFF"/>
                </a:solidFill>
                <a:latin typeface="Constantia"/>
                <a:cs typeface="Constantia"/>
              </a:rPr>
              <a:t>ème</a:t>
            </a:r>
            <a:r>
              <a:rPr sz="1350" spc="157" baseline="2469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Constantia"/>
                <a:cs typeface="Constantia"/>
              </a:rPr>
              <a:t>D.V,</a:t>
            </a:r>
            <a:r>
              <a:rPr sz="14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nstantia"/>
                <a:cs typeface="Constantia"/>
              </a:rPr>
              <a:t>2022/2023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834255" cy="687705"/>
            <a:chOff x="0" y="0"/>
            <a:chExt cx="4834255" cy="6877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"/>
              <a:ext cx="4833874" cy="6871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0"/>
              <a:ext cx="1990089" cy="6856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3144" y="0"/>
              <a:ext cx="516470" cy="6856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4960" y="0"/>
              <a:ext cx="3216910" cy="68567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5900" y="0"/>
            <a:ext cx="435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none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b="0" u="none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b="0" u="none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b="0" u="none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b="0" u="none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8307" y="451116"/>
            <a:ext cx="5641975" cy="1490345"/>
            <a:chOff x="178307" y="451116"/>
            <a:chExt cx="5641975" cy="149034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19" y="451116"/>
              <a:ext cx="5621909" cy="7877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215" y="452678"/>
              <a:ext cx="4256278" cy="7846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5928" y="452678"/>
              <a:ext cx="1822577" cy="7846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8307" y="1034795"/>
              <a:ext cx="4702937" cy="9066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5275" y="1072921"/>
              <a:ext cx="3009646" cy="5622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5732" y="1377721"/>
              <a:ext cx="1746376" cy="56220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0" y="2345397"/>
            <a:ext cx="5045710" cy="1092835"/>
            <a:chOff x="0" y="2345397"/>
            <a:chExt cx="5045710" cy="1092835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6031" y="2345397"/>
              <a:ext cx="4789678" cy="6749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8912" y="2767584"/>
              <a:ext cx="4423918" cy="5029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46531" y="2774823"/>
              <a:ext cx="4389120" cy="15240"/>
            </a:xfrm>
            <a:custGeom>
              <a:avLst/>
              <a:gdLst/>
              <a:ahLst/>
              <a:cxnLst/>
              <a:rect l="l" t="t" r="r" b="b"/>
              <a:pathLst>
                <a:path w="4389120" h="15239">
                  <a:moveTo>
                    <a:pt x="438912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4389120" y="15239"/>
                  </a:lnTo>
                  <a:lnTo>
                    <a:pt x="4389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819" y="3182112"/>
              <a:ext cx="4239641" cy="5308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2760002"/>
              <a:ext cx="4506214" cy="67801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94047" y="2760002"/>
              <a:ext cx="740460" cy="678014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0" y="3564597"/>
            <a:ext cx="8926195" cy="675005"/>
            <a:chOff x="0" y="3564597"/>
            <a:chExt cx="8926195" cy="675005"/>
          </a:xfrm>
        </p:grpSpPr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3564597"/>
              <a:ext cx="656628" cy="6749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8912" y="3986784"/>
              <a:ext cx="4833874" cy="5029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6031" y="3564597"/>
              <a:ext cx="5025898" cy="6749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69764" y="3564597"/>
              <a:ext cx="486003" cy="6749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74208" y="3564597"/>
              <a:ext cx="1772285" cy="6749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32676" y="3564597"/>
              <a:ext cx="1993264" cy="674916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0" y="4296118"/>
            <a:ext cx="5032375" cy="675005"/>
            <a:chOff x="0" y="4296118"/>
            <a:chExt cx="5032375" cy="675005"/>
          </a:xfrm>
        </p:grpSpPr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0" y="4296118"/>
              <a:ext cx="639914" cy="6749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2148" y="4718304"/>
              <a:ext cx="4426966" cy="502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9268" y="4296118"/>
              <a:ext cx="4618990" cy="67491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46091" y="4296118"/>
              <a:ext cx="486003" cy="674916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5305044" y="4296118"/>
            <a:ext cx="3077210" cy="675005"/>
            <a:chOff x="5305044" y="4296118"/>
            <a:chExt cx="3077210" cy="675005"/>
          </a:xfrm>
        </p:grpSpPr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05044" y="4296118"/>
              <a:ext cx="1772284" cy="67491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60463" y="4296118"/>
              <a:ext cx="1621408" cy="674916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0" y="5027676"/>
            <a:ext cx="9144000" cy="675005"/>
            <a:chOff x="0" y="5027676"/>
            <a:chExt cx="9144000" cy="675005"/>
          </a:xfrm>
        </p:grpSpPr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0" y="5027676"/>
              <a:ext cx="656628" cy="67491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8912" y="5449824"/>
              <a:ext cx="6005830" cy="5029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6031" y="5027676"/>
              <a:ext cx="6196330" cy="67491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41720" y="5027676"/>
              <a:ext cx="486003" cy="67491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09359" y="5027676"/>
              <a:ext cx="603326" cy="67491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12052" y="5027676"/>
              <a:ext cx="1552828" cy="67491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749540" y="5027676"/>
              <a:ext cx="1394459" cy="674916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78739" y="298753"/>
            <a:ext cx="9062085" cy="5200015"/>
          </a:xfrm>
          <a:prstGeom prst="rect">
            <a:avLst/>
          </a:prstGeom>
        </p:spPr>
        <p:txBody>
          <a:bodyPr vert="horz" wrap="square" lIns="0" tIns="245745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1935"/>
              </a:spcBef>
              <a:tabLst>
                <a:tab pos="2653665" algn="l"/>
              </a:tabLst>
            </a:pP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du</a:t>
            </a:r>
            <a:r>
              <a:rPr sz="2800" spc="-7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sous	</a:t>
            </a:r>
            <a:r>
              <a:rPr sz="2800" spc="-20" dirty="0">
                <a:solidFill>
                  <a:srgbClr val="0A5294"/>
                </a:solidFill>
                <a:latin typeface="Constantia"/>
                <a:cs typeface="Constantia"/>
              </a:rPr>
              <a:t>ordre</a:t>
            </a:r>
            <a:r>
              <a:rPr sz="2800" spc="-15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spc="-15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spc="-5" dirty="0">
                <a:solidFill>
                  <a:srgbClr val="0A5294"/>
                </a:solidFill>
                <a:latin typeface="Constantia"/>
                <a:cs typeface="Constantia"/>
              </a:rPr>
              <a:t>acaridiés</a:t>
            </a:r>
            <a:endParaRPr sz="2800">
              <a:latin typeface="Constantia"/>
              <a:cs typeface="Constantia"/>
            </a:endParaRPr>
          </a:p>
          <a:p>
            <a:pPr marL="1745614" marR="5285740" indent="-601345">
              <a:lnSpc>
                <a:spcPct val="100000"/>
              </a:lnSpc>
              <a:spcBef>
                <a:spcPts val="1320"/>
              </a:spcBef>
            </a:pPr>
            <a:r>
              <a:rPr sz="2000" b="1" dirty="0">
                <a:solidFill>
                  <a:srgbClr val="FFFF00"/>
                </a:solidFill>
                <a:latin typeface="Constantia"/>
                <a:cs typeface="Constantia"/>
              </a:rPr>
              <a:t>Classification</a:t>
            </a:r>
            <a:r>
              <a:rPr sz="2000" b="1" spc="-7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FF00"/>
                </a:solidFill>
                <a:latin typeface="Constantia"/>
                <a:cs typeface="Constantia"/>
              </a:rPr>
              <a:t>selon</a:t>
            </a:r>
            <a:r>
              <a:rPr sz="2000" b="1" spc="-7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onstantia"/>
                <a:cs typeface="Constantia"/>
              </a:rPr>
              <a:t>la </a:t>
            </a:r>
            <a:r>
              <a:rPr sz="2000" b="1" spc="-46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Constantia"/>
                <a:cs typeface="Constantia"/>
              </a:rPr>
              <a:t>localisation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Constantia"/>
              <a:cs typeface="Constantia"/>
            </a:endParaRPr>
          </a:p>
          <a:p>
            <a:pPr marL="367665" indent="-355600">
              <a:lnSpc>
                <a:spcPts val="2870"/>
              </a:lnSpc>
              <a:buAutoNum type="alphaLcParenR"/>
              <a:tabLst>
                <a:tab pos="368300" algn="l"/>
              </a:tabLst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Parasites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vivants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à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surface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ou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ts val="3350"/>
              </a:lnSpc>
              <a:tabLst>
                <a:tab pos="4643120" algn="l"/>
              </a:tabLst>
            </a:pPr>
            <a:r>
              <a:rPr sz="2400" u="heavy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dans</a:t>
            </a:r>
            <a:r>
              <a:rPr sz="2400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l’épaisseur</a:t>
            </a:r>
            <a:r>
              <a:rPr sz="2400" u="heavy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de</a:t>
            </a:r>
            <a:r>
              <a:rPr sz="2400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l’épiderme</a:t>
            </a:r>
            <a:r>
              <a:rPr sz="240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:	</a:t>
            </a:r>
            <a:r>
              <a:rPr sz="2800" b="1" i="1" spc="-5" dirty="0">
                <a:solidFill>
                  <a:srgbClr val="FFFF00"/>
                </a:solidFill>
                <a:latin typeface="Arial"/>
                <a:cs typeface="Arial"/>
              </a:rPr>
              <a:t>Acaridiés psoriques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buAutoNum type="alphaLcParenR" startAt="2"/>
              <a:tabLst>
                <a:tab pos="368300" algn="l"/>
                <a:tab pos="5586730" algn="l"/>
              </a:tabLst>
            </a:pP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Parasites</a:t>
            </a:r>
            <a:r>
              <a:rPr sz="2400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vivants</a:t>
            </a:r>
            <a:r>
              <a:rPr sz="2400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dans</a:t>
            </a:r>
            <a:r>
              <a:rPr sz="2400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le</a:t>
            </a:r>
            <a:r>
              <a:rPr sz="24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plumage</a:t>
            </a:r>
            <a:r>
              <a:rPr sz="2400" u="heavy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: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Acaridiés</a:t>
            </a: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plumicoles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 MT"/>
              <a:buAutoNum type="alphaLcParenR" startAt="2"/>
            </a:pPr>
            <a:endParaRPr sz="2500">
              <a:latin typeface="Arial"/>
              <a:cs typeface="Arial"/>
            </a:endParaRPr>
          </a:p>
          <a:p>
            <a:pPr marL="350520" indent="-338455">
              <a:lnSpc>
                <a:spcPct val="100000"/>
              </a:lnSpc>
              <a:buAutoNum type="alphaLcParenR" startAt="2"/>
              <a:tabLst>
                <a:tab pos="351155" algn="l"/>
                <a:tab pos="5417185" algn="l"/>
              </a:tabLst>
            </a:pP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Parasites</a:t>
            </a:r>
            <a:r>
              <a:rPr sz="2400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vivant</a:t>
            </a:r>
            <a:r>
              <a:rPr sz="2400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dans</a:t>
            </a:r>
            <a:r>
              <a:rPr sz="2400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le</a:t>
            </a:r>
            <a:r>
              <a:rPr sz="2400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pelage</a:t>
            </a:r>
            <a:r>
              <a:rPr sz="2400" u="heavy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: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Acaridiés</a:t>
            </a:r>
            <a:r>
              <a:rPr sz="24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pilicoles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MT"/>
              <a:buAutoNum type="alphaLcParenR" startAt="2"/>
            </a:pPr>
            <a:endParaRPr sz="25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buAutoNum type="alphaLcParenR" startAt="2"/>
              <a:tabLst>
                <a:tab pos="368300" algn="l"/>
              </a:tabLst>
            </a:pP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Parasites</a:t>
            </a:r>
            <a:r>
              <a:rPr sz="2400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vivant</a:t>
            </a:r>
            <a:r>
              <a:rPr sz="24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à</a:t>
            </a:r>
            <a:r>
              <a:rPr sz="2400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l’intérieur</a:t>
            </a:r>
            <a:r>
              <a:rPr sz="2400" u="heavy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de</a:t>
            </a:r>
            <a:r>
              <a:rPr sz="24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l’organisme</a:t>
            </a:r>
            <a:r>
              <a:rPr sz="2400" u="heavy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: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caridiés</a:t>
            </a:r>
            <a:r>
              <a:rPr sz="2400" b="1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internes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0" y="5759196"/>
            <a:ext cx="9144000" cy="675005"/>
            <a:chOff x="0" y="5759196"/>
            <a:chExt cx="9144000" cy="675005"/>
          </a:xfrm>
        </p:grpSpPr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0" y="5759196"/>
              <a:ext cx="656628" cy="67491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8912" y="6181344"/>
              <a:ext cx="5224018" cy="5029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56031" y="5759196"/>
              <a:ext cx="5499989" cy="67491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45252" y="5759196"/>
              <a:ext cx="653592" cy="67491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98235" y="5759196"/>
              <a:ext cx="603326" cy="67491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00928" y="5759196"/>
              <a:ext cx="1552828" cy="67491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136892" y="5759196"/>
              <a:ext cx="2007107" cy="674916"/>
            </a:xfrm>
            <a:prstGeom prst="rect">
              <a:avLst/>
            </a:prstGeom>
          </p:spPr>
        </p:pic>
      </p:grpSp>
      <p:sp>
        <p:nvSpPr>
          <p:cNvPr id="54" name="object 54"/>
          <p:cNvSpPr/>
          <p:nvPr/>
        </p:nvSpPr>
        <p:spPr>
          <a:xfrm>
            <a:off x="4501134" y="2571750"/>
            <a:ext cx="3929379" cy="929640"/>
          </a:xfrm>
          <a:custGeom>
            <a:avLst/>
            <a:gdLst/>
            <a:ahLst/>
            <a:cxnLst/>
            <a:rect l="l" t="t" r="r" b="b"/>
            <a:pathLst>
              <a:path w="3929379" h="929639">
                <a:moveTo>
                  <a:pt x="0" y="464820"/>
                </a:moveTo>
                <a:lnTo>
                  <a:pt x="12051" y="413047"/>
                </a:lnTo>
                <a:lnTo>
                  <a:pt x="33081" y="379433"/>
                </a:lnTo>
                <a:lnTo>
                  <a:pt x="64064" y="346646"/>
                </a:lnTo>
                <a:lnTo>
                  <a:pt x="104620" y="314775"/>
                </a:lnTo>
                <a:lnTo>
                  <a:pt x="154370" y="283910"/>
                </a:lnTo>
                <a:lnTo>
                  <a:pt x="212934" y="254141"/>
                </a:lnTo>
                <a:lnTo>
                  <a:pt x="279931" y="225559"/>
                </a:lnTo>
                <a:lnTo>
                  <a:pt x="316474" y="211740"/>
                </a:lnTo>
                <a:lnTo>
                  <a:pt x="354983" y="198252"/>
                </a:lnTo>
                <a:lnTo>
                  <a:pt x="395410" y="185106"/>
                </a:lnTo>
                <a:lnTo>
                  <a:pt x="437709" y="172312"/>
                </a:lnTo>
                <a:lnTo>
                  <a:pt x="481831" y="159882"/>
                </a:lnTo>
                <a:lnTo>
                  <a:pt x="527730" y="147827"/>
                </a:lnTo>
                <a:lnTo>
                  <a:pt x="575357" y="136159"/>
                </a:lnTo>
                <a:lnTo>
                  <a:pt x="624666" y="124889"/>
                </a:lnTo>
                <a:lnTo>
                  <a:pt x="675608" y="114028"/>
                </a:lnTo>
                <a:lnTo>
                  <a:pt x="728136" y="103586"/>
                </a:lnTo>
                <a:lnTo>
                  <a:pt x="782204" y="93577"/>
                </a:lnTo>
                <a:lnTo>
                  <a:pt x="837762" y="84010"/>
                </a:lnTo>
                <a:lnTo>
                  <a:pt x="894765" y="74896"/>
                </a:lnTo>
                <a:lnTo>
                  <a:pt x="953164" y="66249"/>
                </a:lnTo>
                <a:lnTo>
                  <a:pt x="1012912" y="58077"/>
                </a:lnTo>
                <a:lnTo>
                  <a:pt x="1073961" y="50393"/>
                </a:lnTo>
                <a:lnTo>
                  <a:pt x="1136265" y="43209"/>
                </a:lnTo>
                <a:lnTo>
                  <a:pt x="1199774" y="36534"/>
                </a:lnTo>
                <a:lnTo>
                  <a:pt x="1264443" y="30381"/>
                </a:lnTo>
                <a:lnTo>
                  <a:pt x="1330224" y="24760"/>
                </a:lnTo>
                <a:lnTo>
                  <a:pt x="1397068" y="19683"/>
                </a:lnTo>
                <a:lnTo>
                  <a:pt x="1464930" y="15162"/>
                </a:lnTo>
                <a:lnTo>
                  <a:pt x="1533760" y="11207"/>
                </a:lnTo>
                <a:lnTo>
                  <a:pt x="1603512" y="7829"/>
                </a:lnTo>
                <a:lnTo>
                  <a:pt x="1674138" y="5040"/>
                </a:lnTo>
                <a:lnTo>
                  <a:pt x="1745591" y="2852"/>
                </a:lnTo>
                <a:lnTo>
                  <a:pt x="1817823" y="1275"/>
                </a:lnTo>
                <a:lnTo>
                  <a:pt x="1890787" y="320"/>
                </a:lnTo>
                <a:lnTo>
                  <a:pt x="1964436" y="0"/>
                </a:lnTo>
                <a:lnTo>
                  <a:pt x="2038084" y="320"/>
                </a:lnTo>
                <a:lnTo>
                  <a:pt x="2111048" y="1275"/>
                </a:lnTo>
                <a:lnTo>
                  <a:pt x="2183280" y="2852"/>
                </a:lnTo>
                <a:lnTo>
                  <a:pt x="2254733" y="5040"/>
                </a:lnTo>
                <a:lnTo>
                  <a:pt x="2325359" y="7829"/>
                </a:lnTo>
                <a:lnTo>
                  <a:pt x="2395111" y="11207"/>
                </a:lnTo>
                <a:lnTo>
                  <a:pt x="2463941" y="15162"/>
                </a:lnTo>
                <a:lnTo>
                  <a:pt x="2531803" y="19683"/>
                </a:lnTo>
                <a:lnTo>
                  <a:pt x="2598647" y="24760"/>
                </a:lnTo>
                <a:lnTo>
                  <a:pt x="2664428" y="30381"/>
                </a:lnTo>
                <a:lnTo>
                  <a:pt x="2729097" y="36534"/>
                </a:lnTo>
                <a:lnTo>
                  <a:pt x="2792606" y="43209"/>
                </a:lnTo>
                <a:lnTo>
                  <a:pt x="2854910" y="50393"/>
                </a:lnTo>
                <a:lnTo>
                  <a:pt x="2915959" y="58077"/>
                </a:lnTo>
                <a:lnTo>
                  <a:pt x="2975707" y="66249"/>
                </a:lnTo>
                <a:lnTo>
                  <a:pt x="3034106" y="74896"/>
                </a:lnTo>
                <a:lnTo>
                  <a:pt x="3091109" y="84010"/>
                </a:lnTo>
                <a:lnTo>
                  <a:pt x="3146667" y="93577"/>
                </a:lnTo>
                <a:lnTo>
                  <a:pt x="3200735" y="103586"/>
                </a:lnTo>
                <a:lnTo>
                  <a:pt x="3253263" y="114028"/>
                </a:lnTo>
                <a:lnTo>
                  <a:pt x="3304205" y="124889"/>
                </a:lnTo>
                <a:lnTo>
                  <a:pt x="3353514" y="136159"/>
                </a:lnTo>
                <a:lnTo>
                  <a:pt x="3401141" y="147827"/>
                </a:lnTo>
                <a:lnTo>
                  <a:pt x="3447040" y="159882"/>
                </a:lnTo>
                <a:lnTo>
                  <a:pt x="3491162" y="172312"/>
                </a:lnTo>
                <a:lnTo>
                  <a:pt x="3533461" y="185106"/>
                </a:lnTo>
                <a:lnTo>
                  <a:pt x="3573888" y="198252"/>
                </a:lnTo>
                <a:lnTo>
                  <a:pt x="3612397" y="211740"/>
                </a:lnTo>
                <a:lnTo>
                  <a:pt x="3648940" y="225559"/>
                </a:lnTo>
                <a:lnTo>
                  <a:pt x="3715937" y="254141"/>
                </a:lnTo>
                <a:lnTo>
                  <a:pt x="3774501" y="283910"/>
                </a:lnTo>
                <a:lnTo>
                  <a:pt x="3824251" y="314775"/>
                </a:lnTo>
                <a:lnTo>
                  <a:pt x="3864807" y="346646"/>
                </a:lnTo>
                <a:lnTo>
                  <a:pt x="3895790" y="379433"/>
                </a:lnTo>
                <a:lnTo>
                  <a:pt x="3916820" y="413047"/>
                </a:lnTo>
                <a:lnTo>
                  <a:pt x="3928871" y="464820"/>
                </a:lnTo>
                <a:lnTo>
                  <a:pt x="3927517" y="482242"/>
                </a:lnTo>
                <a:lnTo>
                  <a:pt x="3907573" y="533497"/>
                </a:lnTo>
                <a:lnTo>
                  <a:pt x="3881519" y="566708"/>
                </a:lnTo>
                <a:lnTo>
                  <a:pt x="3845702" y="599049"/>
                </a:lnTo>
                <a:lnTo>
                  <a:pt x="3800501" y="630428"/>
                </a:lnTo>
                <a:lnTo>
                  <a:pt x="3746297" y="660756"/>
                </a:lnTo>
                <a:lnTo>
                  <a:pt x="3683469" y="689943"/>
                </a:lnTo>
                <a:lnTo>
                  <a:pt x="3612397" y="717899"/>
                </a:lnTo>
                <a:lnTo>
                  <a:pt x="3573888" y="731387"/>
                </a:lnTo>
                <a:lnTo>
                  <a:pt x="3533461" y="744533"/>
                </a:lnTo>
                <a:lnTo>
                  <a:pt x="3491162" y="757327"/>
                </a:lnTo>
                <a:lnTo>
                  <a:pt x="3447040" y="769757"/>
                </a:lnTo>
                <a:lnTo>
                  <a:pt x="3401141" y="781812"/>
                </a:lnTo>
                <a:lnTo>
                  <a:pt x="3353514" y="793480"/>
                </a:lnTo>
                <a:lnTo>
                  <a:pt x="3304205" y="804750"/>
                </a:lnTo>
                <a:lnTo>
                  <a:pt x="3253263" y="815611"/>
                </a:lnTo>
                <a:lnTo>
                  <a:pt x="3200735" y="826053"/>
                </a:lnTo>
                <a:lnTo>
                  <a:pt x="3146667" y="836062"/>
                </a:lnTo>
                <a:lnTo>
                  <a:pt x="3091109" y="845629"/>
                </a:lnTo>
                <a:lnTo>
                  <a:pt x="3034106" y="854743"/>
                </a:lnTo>
                <a:lnTo>
                  <a:pt x="2975707" y="863390"/>
                </a:lnTo>
                <a:lnTo>
                  <a:pt x="2915959" y="871562"/>
                </a:lnTo>
                <a:lnTo>
                  <a:pt x="2854910" y="879246"/>
                </a:lnTo>
                <a:lnTo>
                  <a:pt x="2792606" y="886430"/>
                </a:lnTo>
                <a:lnTo>
                  <a:pt x="2729097" y="893105"/>
                </a:lnTo>
                <a:lnTo>
                  <a:pt x="2664428" y="899258"/>
                </a:lnTo>
                <a:lnTo>
                  <a:pt x="2598647" y="904879"/>
                </a:lnTo>
                <a:lnTo>
                  <a:pt x="2531803" y="909956"/>
                </a:lnTo>
                <a:lnTo>
                  <a:pt x="2463941" y="914477"/>
                </a:lnTo>
                <a:lnTo>
                  <a:pt x="2395111" y="918432"/>
                </a:lnTo>
                <a:lnTo>
                  <a:pt x="2325359" y="921810"/>
                </a:lnTo>
                <a:lnTo>
                  <a:pt x="2254733" y="924599"/>
                </a:lnTo>
                <a:lnTo>
                  <a:pt x="2183280" y="926787"/>
                </a:lnTo>
                <a:lnTo>
                  <a:pt x="2111048" y="928364"/>
                </a:lnTo>
                <a:lnTo>
                  <a:pt x="2038084" y="929319"/>
                </a:lnTo>
                <a:lnTo>
                  <a:pt x="1964436" y="929639"/>
                </a:lnTo>
                <a:lnTo>
                  <a:pt x="1890787" y="929319"/>
                </a:lnTo>
                <a:lnTo>
                  <a:pt x="1817823" y="928364"/>
                </a:lnTo>
                <a:lnTo>
                  <a:pt x="1745591" y="926787"/>
                </a:lnTo>
                <a:lnTo>
                  <a:pt x="1674138" y="924599"/>
                </a:lnTo>
                <a:lnTo>
                  <a:pt x="1603512" y="921810"/>
                </a:lnTo>
                <a:lnTo>
                  <a:pt x="1533760" y="918432"/>
                </a:lnTo>
                <a:lnTo>
                  <a:pt x="1464930" y="914477"/>
                </a:lnTo>
                <a:lnTo>
                  <a:pt x="1397068" y="909956"/>
                </a:lnTo>
                <a:lnTo>
                  <a:pt x="1330224" y="904879"/>
                </a:lnTo>
                <a:lnTo>
                  <a:pt x="1264443" y="899258"/>
                </a:lnTo>
                <a:lnTo>
                  <a:pt x="1199774" y="893105"/>
                </a:lnTo>
                <a:lnTo>
                  <a:pt x="1136265" y="886430"/>
                </a:lnTo>
                <a:lnTo>
                  <a:pt x="1073961" y="879246"/>
                </a:lnTo>
                <a:lnTo>
                  <a:pt x="1012912" y="871562"/>
                </a:lnTo>
                <a:lnTo>
                  <a:pt x="953164" y="863390"/>
                </a:lnTo>
                <a:lnTo>
                  <a:pt x="894765" y="854743"/>
                </a:lnTo>
                <a:lnTo>
                  <a:pt x="837762" y="845629"/>
                </a:lnTo>
                <a:lnTo>
                  <a:pt x="782204" y="836062"/>
                </a:lnTo>
                <a:lnTo>
                  <a:pt x="728136" y="826053"/>
                </a:lnTo>
                <a:lnTo>
                  <a:pt x="675608" y="815611"/>
                </a:lnTo>
                <a:lnTo>
                  <a:pt x="624666" y="804750"/>
                </a:lnTo>
                <a:lnTo>
                  <a:pt x="575357" y="793480"/>
                </a:lnTo>
                <a:lnTo>
                  <a:pt x="527730" y="781812"/>
                </a:lnTo>
                <a:lnTo>
                  <a:pt x="481831" y="769757"/>
                </a:lnTo>
                <a:lnTo>
                  <a:pt x="437709" y="757327"/>
                </a:lnTo>
                <a:lnTo>
                  <a:pt x="395410" y="744533"/>
                </a:lnTo>
                <a:lnTo>
                  <a:pt x="354983" y="731387"/>
                </a:lnTo>
                <a:lnTo>
                  <a:pt x="316474" y="717899"/>
                </a:lnTo>
                <a:lnTo>
                  <a:pt x="279931" y="704080"/>
                </a:lnTo>
                <a:lnTo>
                  <a:pt x="212934" y="675498"/>
                </a:lnTo>
                <a:lnTo>
                  <a:pt x="154370" y="645729"/>
                </a:lnTo>
                <a:lnTo>
                  <a:pt x="104620" y="614864"/>
                </a:lnTo>
                <a:lnTo>
                  <a:pt x="64064" y="582993"/>
                </a:lnTo>
                <a:lnTo>
                  <a:pt x="33081" y="550206"/>
                </a:lnTo>
                <a:lnTo>
                  <a:pt x="12051" y="516592"/>
                </a:lnTo>
                <a:lnTo>
                  <a:pt x="0" y="464820"/>
                </a:lnTo>
                <a:close/>
              </a:path>
            </a:pathLst>
          </a:custGeom>
          <a:ln w="2590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object 5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8739" y="5867723"/>
            <a:ext cx="565594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e)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Parasites</a:t>
            </a:r>
            <a:r>
              <a:rPr sz="2400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libres</a:t>
            </a:r>
            <a:r>
              <a:rPr sz="2400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,parasites</a:t>
            </a:r>
            <a:r>
              <a:rPr sz="24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accidentels</a:t>
            </a:r>
            <a:r>
              <a:rPr sz="2400" u="heavy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76925" y="5867723"/>
            <a:ext cx="3092450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caridiés</a:t>
            </a:r>
            <a:r>
              <a:rPr sz="2400"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détriticoles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8739" y="6608202"/>
            <a:ext cx="3505200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Pr</a:t>
            </a:r>
            <a:r>
              <a:rPr sz="1400" spc="6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TITI</a:t>
            </a:r>
            <a:r>
              <a:rPr sz="14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A.,</a:t>
            </a:r>
            <a:r>
              <a:rPr sz="14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Entomologie,</a:t>
            </a:r>
            <a:r>
              <a:rPr sz="1400" spc="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1350" spc="22" baseline="24691" dirty="0">
                <a:solidFill>
                  <a:srgbClr val="FFFFFF"/>
                </a:solidFill>
                <a:latin typeface="Constantia"/>
                <a:cs typeface="Constantia"/>
              </a:rPr>
              <a:t>ème</a:t>
            </a:r>
            <a:r>
              <a:rPr sz="1350" spc="157" baseline="2469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Constantia"/>
                <a:cs typeface="Constantia"/>
              </a:rPr>
              <a:t>D.V,</a:t>
            </a:r>
            <a:r>
              <a:rPr sz="14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nstantia"/>
                <a:cs typeface="Constantia"/>
              </a:rPr>
              <a:t>2022/2023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988" y="1143000"/>
            <a:ext cx="4143755" cy="50261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8511" y="1143000"/>
            <a:ext cx="3928871" cy="50093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79117" y="6104331"/>
            <a:ext cx="1124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Inse</a:t>
            </a:r>
            <a:r>
              <a:rPr sz="2800" spc="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2800" spc="-4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4882" y="6107683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Acarien</a:t>
            </a:r>
            <a:endParaRPr sz="2400">
              <a:latin typeface="Constantia"/>
              <a:cs typeface="Constanti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535036" y="13461"/>
            <a:ext cx="129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5" dirty="0">
                <a:latin typeface="Constantia"/>
                <a:cs typeface="Constantia"/>
              </a:rPr>
              <a:t>n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omol</a:t>
            </a:r>
            <a:r>
              <a:rPr sz="1800" spc="-5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g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Présence</a:t>
            </a:r>
          </a:p>
          <a:p>
            <a:pPr marL="175895" indent="-163830">
              <a:lnSpc>
                <a:spcPct val="100000"/>
              </a:lnSpc>
              <a:buSzPct val="96428"/>
              <a:buFont typeface="Wingdings"/>
              <a:buChar char=""/>
              <a:tabLst>
                <a:tab pos="176530" algn="l"/>
              </a:tabLst>
            </a:pPr>
            <a:r>
              <a:rPr spc="-5" dirty="0">
                <a:solidFill>
                  <a:srgbClr val="FFFFFF"/>
                </a:solidFill>
              </a:rPr>
              <a:t>Antennes</a:t>
            </a:r>
          </a:p>
          <a:p>
            <a:pPr marL="175260" indent="-163195">
              <a:lnSpc>
                <a:spcPct val="100000"/>
              </a:lnSpc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pc="-5" dirty="0">
                <a:solidFill>
                  <a:srgbClr val="FFFFFF"/>
                </a:solidFill>
              </a:rPr>
              <a:t>Mandibules</a:t>
            </a:r>
          </a:p>
          <a:p>
            <a:pPr marL="175260" indent="-163195">
              <a:lnSpc>
                <a:spcPct val="100000"/>
              </a:lnSpc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dirty="0">
                <a:solidFill>
                  <a:srgbClr val="FFFFFF"/>
                </a:solidFill>
              </a:rPr>
              <a:t>Mâchoires</a:t>
            </a:r>
          </a:p>
          <a:p>
            <a:pPr>
              <a:lnSpc>
                <a:spcPct val="100000"/>
              </a:lnSpc>
            </a:pPr>
            <a:endParaRPr sz="3100"/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/>
          </a:p>
          <a:p>
            <a:pPr marL="12700" marR="5080">
              <a:lnSpc>
                <a:spcPct val="100000"/>
              </a:lnSpc>
            </a:pP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seule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classe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à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intérêt </a:t>
            </a:r>
            <a:r>
              <a:rPr spc="-7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vétérinaire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est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la: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/>
          </a:p>
          <a:p>
            <a:pPr marL="1278890" marR="915035" indent="-139065">
              <a:lnSpc>
                <a:spcPct val="100000"/>
              </a:lnSpc>
              <a:spcBef>
                <a:spcPts val="5"/>
              </a:spcBef>
            </a:pPr>
            <a:r>
              <a:rPr b="1" i="1" dirty="0">
                <a:latin typeface="Arial"/>
                <a:cs typeface="Arial"/>
              </a:rPr>
              <a:t>classe</a:t>
            </a:r>
            <a:r>
              <a:rPr b="1" i="1" spc="-90" dirty="0">
                <a:latin typeface="Arial"/>
                <a:cs typeface="Arial"/>
              </a:rPr>
              <a:t> </a:t>
            </a:r>
            <a:r>
              <a:rPr b="1" i="1" spc="-5" dirty="0">
                <a:latin typeface="Arial"/>
                <a:cs typeface="Arial"/>
              </a:rPr>
              <a:t>des </a:t>
            </a:r>
            <a:r>
              <a:rPr b="1" i="1" spc="-765" dirty="0">
                <a:latin typeface="Arial"/>
                <a:cs typeface="Arial"/>
              </a:rPr>
              <a:t> </a:t>
            </a:r>
            <a:r>
              <a:rPr b="1" i="1" spc="-5" dirty="0">
                <a:latin typeface="Arial"/>
                <a:cs typeface="Arial"/>
              </a:rPr>
              <a:t>insectes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97051" y="697991"/>
            <a:ext cx="2785745" cy="832485"/>
            <a:chOff x="797051" y="697991"/>
            <a:chExt cx="2785745" cy="8324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051" y="697991"/>
              <a:ext cx="2785745" cy="831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575" y="743762"/>
              <a:ext cx="2782697" cy="78468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6855" y="822401"/>
            <a:ext cx="2345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none" spc="-10" dirty="0">
                <a:solidFill>
                  <a:srgbClr val="FFFF00"/>
                </a:solidFill>
                <a:latin typeface="Constantia"/>
                <a:cs typeface="Constantia"/>
              </a:rPr>
              <a:t>mandibulates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84876" y="697991"/>
            <a:ext cx="2813685" cy="832485"/>
            <a:chOff x="5484876" y="697991"/>
            <a:chExt cx="2813685" cy="83248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4876" y="697991"/>
              <a:ext cx="2813177" cy="831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0324" y="743762"/>
              <a:ext cx="2528189" cy="78468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848858" y="822401"/>
            <a:ext cx="20948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Chéli</a:t>
            </a:r>
            <a:r>
              <a:rPr sz="2800" b="1" spc="-60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é</a:t>
            </a:r>
            <a:r>
              <a:rPr sz="2800" b="1" spc="-55" dirty="0">
                <a:solidFill>
                  <a:srgbClr val="FFFF00"/>
                </a:solidFill>
                <a:latin typeface="Constantia"/>
                <a:cs typeface="Constantia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a</a:t>
            </a:r>
            <a:r>
              <a:rPr sz="2800" b="1" spc="-50" dirty="0">
                <a:solidFill>
                  <a:srgbClr val="FFFF00"/>
                </a:solidFill>
                <a:latin typeface="Constantia"/>
                <a:cs typeface="Constantia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Constantia"/>
                <a:cs typeface="Constantia"/>
              </a:rPr>
              <a:t>es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82667" y="1526986"/>
            <a:ext cx="4408805" cy="5326380"/>
            <a:chOff x="4582667" y="1526986"/>
            <a:chExt cx="4408805" cy="532638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2667" y="1526986"/>
              <a:ext cx="4408805" cy="53262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85715" y="1528622"/>
              <a:ext cx="1850009" cy="7846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02479" y="1991906"/>
              <a:ext cx="592670" cy="7252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7259" y="1955342"/>
              <a:ext cx="2067940" cy="7846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02479" y="2418626"/>
              <a:ext cx="592670" cy="7252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47259" y="2382062"/>
              <a:ext cx="2384933" cy="78468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85715" y="2808782"/>
              <a:ext cx="2067940" cy="78468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02479" y="3272066"/>
              <a:ext cx="592670" cy="7252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47259" y="3235502"/>
              <a:ext cx="3594989" cy="7846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85715" y="3662222"/>
              <a:ext cx="4328033" cy="7846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85715" y="4515662"/>
              <a:ext cx="4404233" cy="78468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85715" y="4942319"/>
              <a:ext cx="3177286" cy="7846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50051" y="5369051"/>
              <a:ext cx="662749" cy="7846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48171" y="5369051"/>
              <a:ext cx="2067941" cy="78468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61659" y="5795772"/>
              <a:ext cx="662749" cy="7846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59779" y="5795772"/>
              <a:ext cx="2144141" cy="784682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Absence</a:t>
            </a:r>
          </a:p>
          <a:p>
            <a:pPr marL="175895" indent="-163830">
              <a:lnSpc>
                <a:spcPct val="100000"/>
              </a:lnSpc>
              <a:buSzPct val="96428"/>
              <a:buFont typeface="Wingdings"/>
              <a:buChar char=""/>
              <a:tabLst>
                <a:tab pos="176530" algn="l"/>
              </a:tabLst>
            </a:pPr>
            <a:r>
              <a:rPr spc="-5" dirty="0">
                <a:solidFill>
                  <a:srgbClr val="FFFFFF"/>
                </a:solidFill>
              </a:rPr>
              <a:t>Antennes</a:t>
            </a:r>
          </a:p>
          <a:p>
            <a:pPr marL="12700" marR="1790064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pc="-5" dirty="0">
                <a:solidFill>
                  <a:srgbClr val="FFFFFF"/>
                </a:solidFill>
              </a:rPr>
              <a:t>ma</a:t>
            </a:r>
            <a:r>
              <a:rPr dirty="0">
                <a:solidFill>
                  <a:srgbClr val="FFFFFF"/>
                </a:solidFill>
              </a:rPr>
              <a:t>n</a:t>
            </a:r>
            <a:r>
              <a:rPr spc="-5" dirty="0">
                <a:solidFill>
                  <a:srgbClr val="FFFFFF"/>
                </a:solidFill>
              </a:rPr>
              <a:t>d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-5" dirty="0">
                <a:solidFill>
                  <a:srgbClr val="FFFFFF"/>
                </a:solidFill>
              </a:rPr>
              <a:t>b</a:t>
            </a:r>
            <a:r>
              <a:rPr dirty="0">
                <a:solidFill>
                  <a:srgbClr val="FFFFFF"/>
                </a:solidFill>
              </a:rPr>
              <a:t>u</a:t>
            </a:r>
            <a:r>
              <a:rPr spc="-5" dirty="0">
                <a:solidFill>
                  <a:srgbClr val="FFFFFF"/>
                </a:solidFill>
              </a:rPr>
              <a:t>l</a:t>
            </a:r>
            <a:r>
              <a:rPr dirty="0">
                <a:solidFill>
                  <a:srgbClr val="FFFFFF"/>
                </a:solidFill>
              </a:rPr>
              <a:t>e</a:t>
            </a:r>
            <a:r>
              <a:rPr spc="-5" dirty="0">
                <a:solidFill>
                  <a:srgbClr val="FFFFFF"/>
                </a:solidFill>
              </a:rPr>
              <a:t>s.  </a:t>
            </a:r>
            <a:r>
              <a:rPr spc="-5" dirty="0"/>
              <a:t>Présence</a:t>
            </a:r>
          </a:p>
          <a:p>
            <a:pPr marL="12700" marR="5080">
              <a:lnSpc>
                <a:spcPct val="100000"/>
              </a:lnSpc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pc="-5" dirty="0">
                <a:solidFill>
                  <a:srgbClr val="FFFFFF"/>
                </a:solidFill>
              </a:rPr>
              <a:t>Paire d’appendices 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préhensiles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(chélicères).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/>
          </a:p>
          <a:p>
            <a:pPr marL="12700" marR="31115">
              <a:lnSpc>
                <a:spcPct val="100000"/>
              </a:lnSpc>
            </a:pP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seule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classe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à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intérêt </a:t>
            </a:r>
            <a:r>
              <a:rPr spc="-7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vétérinaire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est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la:</a:t>
            </a:r>
          </a:p>
          <a:p>
            <a:pPr marL="1089025" marR="903605" indent="88265">
              <a:lnSpc>
                <a:spcPct val="100000"/>
              </a:lnSpc>
            </a:pPr>
            <a:r>
              <a:rPr b="1" i="1" spc="-5" dirty="0">
                <a:latin typeface="Arial"/>
                <a:cs typeface="Arial"/>
              </a:rPr>
              <a:t>classe</a:t>
            </a:r>
            <a:r>
              <a:rPr b="1" i="1" spc="-55" dirty="0">
                <a:latin typeface="Arial"/>
                <a:cs typeface="Arial"/>
              </a:rPr>
              <a:t> </a:t>
            </a:r>
            <a:r>
              <a:rPr b="1" i="1" spc="-5" dirty="0">
                <a:latin typeface="Arial"/>
                <a:cs typeface="Arial"/>
              </a:rPr>
              <a:t>des </a:t>
            </a:r>
            <a:r>
              <a:rPr b="1" i="1" spc="-765" dirty="0">
                <a:latin typeface="Arial"/>
                <a:cs typeface="Arial"/>
              </a:rPr>
              <a:t> </a:t>
            </a:r>
            <a:r>
              <a:rPr b="1" i="1" spc="-5" dirty="0">
                <a:latin typeface="Arial"/>
                <a:cs typeface="Arial"/>
              </a:rPr>
              <a:t>arachnides</a:t>
            </a:r>
          </a:p>
        </p:txBody>
      </p:sp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535036" y="13461"/>
            <a:ext cx="129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5" dirty="0">
                <a:latin typeface="Constantia"/>
                <a:cs typeface="Constantia"/>
              </a:rPr>
              <a:t>n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omol</a:t>
            </a:r>
            <a:r>
              <a:rPr sz="1800" spc="-5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g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0" y="188976"/>
            <a:ext cx="3714115" cy="307975"/>
          </a:xfrm>
          <a:prstGeom prst="rect">
            <a:avLst/>
          </a:prstGeom>
          <a:ln w="9144">
            <a:solidFill>
              <a:srgbClr val="FFFF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Pr</a:t>
            </a:r>
            <a:r>
              <a:rPr sz="1400" spc="2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TITI</a:t>
            </a:r>
            <a:r>
              <a:rPr sz="14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A.,</a:t>
            </a:r>
            <a:r>
              <a:rPr sz="1400" spc="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nstantia"/>
                <a:cs typeface="Constantia"/>
              </a:rPr>
              <a:t>Entomologie,</a:t>
            </a:r>
            <a:r>
              <a:rPr sz="1400" spc="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r>
              <a:rPr sz="1350" spc="15" baseline="24691" dirty="0">
                <a:solidFill>
                  <a:srgbClr val="FFFFFF"/>
                </a:solidFill>
                <a:latin typeface="Constantia"/>
                <a:cs typeface="Constantia"/>
              </a:rPr>
              <a:t>ème</a:t>
            </a:r>
            <a:r>
              <a:rPr sz="1350" spc="165" baseline="24691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Constantia"/>
                <a:cs typeface="Constantia"/>
              </a:rPr>
              <a:t>D.V,</a:t>
            </a:r>
            <a:r>
              <a:rPr sz="1400" spc="-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nstantia"/>
                <a:cs typeface="Constantia"/>
              </a:rPr>
              <a:t>2022/2023</a:t>
            </a:r>
            <a:endParaRPr sz="1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39" y="1700834"/>
            <a:ext cx="6597142" cy="8974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1807210"/>
            <a:ext cx="60928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Etude</a:t>
            </a:r>
            <a:r>
              <a:rPr u="heavy" spc="-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 </a:t>
            </a:r>
            <a:r>
              <a:rPr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de</a:t>
            </a:r>
            <a:r>
              <a:rPr u="heavy" spc="-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 </a:t>
            </a:r>
            <a:r>
              <a:rPr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la</a:t>
            </a:r>
            <a:r>
              <a:rPr u="heavy" spc="-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 </a:t>
            </a:r>
            <a:r>
              <a:rPr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classe</a:t>
            </a:r>
            <a:r>
              <a:rPr u="heavy" spc="-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 </a:t>
            </a:r>
            <a:r>
              <a:rPr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des</a:t>
            </a:r>
            <a:r>
              <a:rPr u="heavy" spc="-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 </a:t>
            </a:r>
            <a:r>
              <a:rPr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insectes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191" y="344424"/>
            <a:ext cx="2597150" cy="955675"/>
            <a:chOff x="-12191" y="344424"/>
            <a:chExt cx="2597150" cy="955675"/>
          </a:xfrm>
        </p:grpSpPr>
        <p:sp>
          <p:nvSpPr>
            <p:cNvPr id="5" name="object 5"/>
            <p:cNvSpPr/>
            <p:nvPr/>
          </p:nvSpPr>
          <p:spPr>
            <a:xfrm>
              <a:off x="762" y="357378"/>
              <a:ext cx="2571115" cy="929640"/>
            </a:xfrm>
            <a:custGeom>
              <a:avLst/>
              <a:gdLst/>
              <a:ahLst/>
              <a:cxnLst/>
              <a:rect l="l" t="t" r="r" b="b"/>
              <a:pathLst>
                <a:path w="2571115" h="929640">
                  <a:moveTo>
                    <a:pt x="0" y="464820"/>
                  </a:moveTo>
                  <a:lnTo>
                    <a:pt x="7068" y="415791"/>
                  </a:lnTo>
                  <a:lnTo>
                    <a:pt x="27799" y="368231"/>
                  </a:lnTo>
                  <a:lnTo>
                    <a:pt x="61482" y="322397"/>
                  </a:lnTo>
                  <a:lnTo>
                    <a:pt x="107406" y="278546"/>
                  </a:lnTo>
                  <a:lnTo>
                    <a:pt x="164861" y="236936"/>
                  </a:lnTo>
                  <a:lnTo>
                    <a:pt x="197690" y="217051"/>
                  </a:lnTo>
                  <a:lnTo>
                    <a:pt x="233135" y="197823"/>
                  </a:lnTo>
                  <a:lnTo>
                    <a:pt x="271108" y="179284"/>
                  </a:lnTo>
                  <a:lnTo>
                    <a:pt x="311519" y="161465"/>
                  </a:lnTo>
                  <a:lnTo>
                    <a:pt x="354280" y="144400"/>
                  </a:lnTo>
                  <a:lnTo>
                    <a:pt x="399301" y="128119"/>
                  </a:lnTo>
                  <a:lnTo>
                    <a:pt x="446494" y="112656"/>
                  </a:lnTo>
                  <a:lnTo>
                    <a:pt x="495770" y="98043"/>
                  </a:lnTo>
                  <a:lnTo>
                    <a:pt x="547041" y="84311"/>
                  </a:lnTo>
                  <a:lnTo>
                    <a:pt x="600216" y="71493"/>
                  </a:lnTo>
                  <a:lnTo>
                    <a:pt x="655209" y="59621"/>
                  </a:lnTo>
                  <a:lnTo>
                    <a:pt x="711929" y="48727"/>
                  </a:lnTo>
                  <a:lnTo>
                    <a:pt x="770287" y="38843"/>
                  </a:lnTo>
                  <a:lnTo>
                    <a:pt x="830196" y="30002"/>
                  </a:lnTo>
                  <a:lnTo>
                    <a:pt x="891566" y="22235"/>
                  </a:lnTo>
                  <a:lnTo>
                    <a:pt x="954308" y="15575"/>
                  </a:lnTo>
                  <a:lnTo>
                    <a:pt x="1018334" y="10053"/>
                  </a:lnTo>
                  <a:lnTo>
                    <a:pt x="1083554" y="5703"/>
                  </a:lnTo>
                  <a:lnTo>
                    <a:pt x="1149880" y="2556"/>
                  </a:lnTo>
                  <a:lnTo>
                    <a:pt x="1217223" y="644"/>
                  </a:lnTo>
                  <a:lnTo>
                    <a:pt x="1285494" y="0"/>
                  </a:lnTo>
                  <a:lnTo>
                    <a:pt x="1353762" y="644"/>
                  </a:lnTo>
                  <a:lnTo>
                    <a:pt x="1421103" y="2556"/>
                  </a:lnTo>
                  <a:lnTo>
                    <a:pt x="1487427" y="5703"/>
                  </a:lnTo>
                  <a:lnTo>
                    <a:pt x="1552646" y="10053"/>
                  </a:lnTo>
                  <a:lnTo>
                    <a:pt x="1616670" y="15575"/>
                  </a:lnTo>
                  <a:lnTo>
                    <a:pt x="1679412" y="22235"/>
                  </a:lnTo>
                  <a:lnTo>
                    <a:pt x="1740781" y="30002"/>
                  </a:lnTo>
                  <a:lnTo>
                    <a:pt x="1800689" y="38843"/>
                  </a:lnTo>
                  <a:lnTo>
                    <a:pt x="1859047" y="48727"/>
                  </a:lnTo>
                  <a:lnTo>
                    <a:pt x="1915767" y="59621"/>
                  </a:lnTo>
                  <a:lnTo>
                    <a:pt x="1970759" y="71493"/>
                  </a:lnTo>
                  <a:lnTo>
                    <a:pt x="2023935" y="84311"/>
                  </a:lnTo>
                  <a:lnTo>
                    <a:pt x="2075206" y="98043"/>
                  </a:lnTo>
                  <a:lnTo>
                    <a:pt x="2124483" y="112656"/>
                  </a:lnTo>
                  <a:lnTo>
                    <a:pt x="2171676" y="128119"/>
                  </a:lnTo>
                  <a:lnTo>
                    <a:pt x="2216698" y="144400"/>
                  </a:lnTo>
                  <a:lnTo>
                    <a:pt x="2259459" y="161465"/>
                  </a:lnTo>
                  <a:lnTo>
                    <a:pt x="2299871" y="179284"/>
                  </a:lnTo>
                  <a:lnTo>
                    <a:pt x="2337845" y="197823"/>
                  </a:lnTo>
                  <a:lnTo>
                    <a:pt x="2373291" y="217051"/>
                  </a:lnTo>
                  <a:lnTo>
                    <a:pt x="2406121" y="236936"/>
                  </a:lnTo>
                  <a:lnTo>
                    <a:pt x="2463577" y="278546"/>
                  </a:lnTo>
                  <a:lnTo>
                    <a:pt x="2509503" y="322397"/>
                  </a:lnTo>
                  <a:lnTo>
                    <a:pt x="2543187" y="368231"/>
                  </a:lnTo>
                  <a:lnTo>
                    <a:pt x="2563919" y="415791"/>
                  </a:lnTo>
                  <a:lnTo>
                    <a:pt x="2570988" y="464820"/>
                  </a:lnTo>
                  <a:lnTo>
                    <a:pt x="2569206" y="489501"/>
                  </a:lnTo>
                  <a:lnTo>
                    <a:pt x="2555216" y="537828"/>
                  </a:lnTo>
                  <a:lnTo>
                    <a:pt x="2527920" y="584557"/>
                  </a:lnTo>
                  <a:lnTo>
                    <a:pt x="2488026" y="629432"/>
                  </a:lnTo>
                  <a:lnTo>
                    <a:pt x="2436246" y="672194"/>
                  </a:lnTo>
                  <a:lnTo>
                    <a:pt x="2373291" y="712588"/>
                  </a:lnTo>
                  <a:lnTo>
                    <a:pt x="2337845" y="731816"/>
                  </a:lnTo>
                  <a:lnTo>
                    <a:pt x="2299871" y="750355"/>
                  </a:lnTo>
                  <a:lnTo>
                    <a:pt x="2259459" y="768174"/>
                  </a:lnTo>
                  <a:lnTo>
                    <a:pt x="2216698" y="785239"/>
                  </a:lnTo>
                  <a:lnTo>
                    <a:pt x="2171676" y="801520"/>
                  </a:lnTo>
                  <a:lnTo>
                    <a:pt x="2124483" y="816983"/>
                  </a:lnTo>
                  <a:lnTo>
                    <a:pt x="2075206" y="831596"/>
                  </a:lnTo>
                  <a:lnTo>
                    <a:pt x="2023935" y="845328"/>
                  </a:lnTo>
                  <a:lnTo>
                    <a:pt x="1970759" y="858146"/>
                  </a:lnTo>
                  <a:lnTo>
                    <a:pt x="1915767" y="870018"/>
                  </a:lnTo>
                  <a:lnTo>
                    <a:pt x="1859047" y="880912"/>
                  </a:lnTo>
                  <a:lnTo>
                    <a:pt x="1800689" y="890796"/>
                  </a:lnTo>
                  <a:lnTo>
                    <a:pt x="1740781" y="899637"/>
                  </a:lnTo>
                  <a:lnTo>
                    <a:pt x="1679412" y="907404"/>
                  </a:lnTo>
                  <a:lnTo>
                    <a:pt x="1616670" y="914064"/>
                  </a:lnTo>
                  <a:lnTo>
                    <a:pt x="1552646" y="919586"/>
                  </a:lnTo>
                  <a:lnTo>
                    <a:pt x="1487427" y="923936"/>
                  </a:lnTo>
                  <a:lnTo>
                    <a:pt x="1421103" y="927083"/>
                  </a:lnTo>
                  <a:lnTo>
                    <a:pt x="1353762" y="928995"/>
                  </a:lnTo>
                  <a:lnTo>
                    <a:pt x="1285494" y="929639"/>
                  </a:lnTo>
                  <a:lnTo>
                    <a:pt x="1217223" y="928995"/>
                  </a:lnTo>
                  <a:lnTo>
                    <a:pt x="1149880" y="927083"/>
                  </a:lnTo>
                  <a:lnTo>
                    <a:pt x="1083554" y="923936"/>
                  </a:lnTo>
                  <a:lnTo>
                    <a:pt x="1018334" y="919586"/>
                  </a:lnTo>
                  <a:lnTo>
                    <a:pt x="954308" y="914064"/>
                  </a:lnTo>
                  <a:lnTo>
                    <a:pt x="891566" y="907404"/>
                  </a:lnTo>
                  <a:lnTo>
                    <a:pt x="830196" y="899637"/>
                  </a:lnTo>
                  <a:lnTo>
                    <a:pt x="770287" y="890796"/>
                  </a:lnTo>
                  <a:lnTo>
                    <a:pt x="711929" y="880912"/>
                  </a:lnTo>
                  <a:lnTo>
                    <a:pt x="655209" y="870018"/>
                  </a:lnTo>
                  <a:lnTo>
                    <a:pt x="600216" y="858146"/>
                  </a:lnTo>
                  <a:lnTo>
                    <a:pt x="547041" y="845328"/>
                  </a:lnTo>
                  <a:lnTo>
                    <a:pt x="495770" y="831596"/>
                  </a:lnTo>
                  <a:lnTo>
                    <a:pt x="446494" y="816983"/>
                  </a:lnTo>
                  <a:lnTo>
                    <a:pt x="399301" y="801520"/>
                  </a:lnTo>
                  <a:lnTo>
                    <a:pt x="354280" y="785239"/>
                  </a:lnTo>
                  <a:lnTo>
                    <a:pt x="311519" y="768174"/>
                  </a:lnTo>
                  <a:lnTo>
                    <a:pt x="271108" y="750355"/>
                  </a:lnTo>
                  <a:lnTo>
                    <a:pt x="233135" y="731816"/>
                  </a:lnTo>
                  <a:lnTo>
                    <a:pt x="197690" y="712588"/>
                  </a:lnTo>
                  <a:lnTo>
                    <a:pt x="164861" y="692703"/>
                  </a:lnTo>
                  <a:lnTo>
                    <a:pt x="107406" y="651093"/>
                  </a:lnTo>
                  <a:lnTo>
                    <a:pt x="61482" y="607242"/>
                  </a:lnTo>
                  <a:lnTo>
                    <a:pt x="27799" y="561408"/>
                  </a:lnTo>
                  <a:lnTo>
                    <a:pt x="7068" y="513848"/>
                  </a:lnTo>
                  <a:lnTo>
                    <a:pt x="0" y="46482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48" y="493826"/>
              <a:ext cx="2054098" cy="78468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2261616"/>
            <a:ext cx="8863330" cy="3470275"/>
            <a:chOff x="0" y="2261616"/>
            <a:chExt cx="8863330" cy="34702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179" y="2261616"/>
              <a:ext cx="6109589" cy="820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07" y="2667050"/>
              <a:ext cx="748093" cy="7267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336" y="2631998"/>
              <a:ext cx="2366645" cy="7846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4288" y="2631998"/>
              <a:ext cx="2346833" cy="7846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07" y="3093770"/>
              <a:ext cx="748093" cy="7267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336" y="3058718"/>
              <a:ext cx="3018790" cy="7846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56560" y="3058718"/>
              <a:ext cx="761784" cy="7846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3740" y="3058718"/>
              <a:ext cx="3334385" cy="7846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23432" y="3058718"/>
              <a:ext cx="2739898" cy="7846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343" y="3485438"/>
              <a:ext cx="2166874" cy="78468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07" y="3947210"/>
              <a:ext cx="748093" cy="7267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2336" y="3912158"/>
              <a:ext cx="2563241" cy="7846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00883" y="3912158"/>
              <a:ext cx="761784" cy="7846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98064" y="3912158"/>
              <a:ext cx="1534540" cy="7846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67911" y="3912158"/>
              <a:ext cx="662749" cy="78468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66032" y="3912158"/>
              <a:ext cx="543915" cy="7846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45279" y="3912158"/>
              <a:ext cx="2387854" cy="7846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68567" y="3912158"/>
              <a:ext cx="2404744" cy="78468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343" y="4338878"/>
              <a:ext cx="2067941" cy="7846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88592" y="4338878"/>
              <a:ext cx="662749" cy="78468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6711" y="4338878"/>
              <a:ext cx="543915" cy="78468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65960" y="4338878"/>
              <a:ext cx="2249297" cy="7846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50564" y="4338878"/>
              <a:ext cx="543915" cy="7846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29811" y="4338878"/>
              <a:ext cx="2029840" cy="78468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4946904"/>
              <a:ext cx="632269" cy="78468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639" y="4946904"/>
              <a:ext cx="7912354" cy="78468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78637" y="572769"/>
            <a:ext cx="1613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00"/>
                </a:solidFill>
                <a:latin typeface="Constantia"/>
                <a:cs typeface="Constantia"/>
              </a:rPr>
              <a:t>Définition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0" y="5800331"/>
            <a:ext cx="9144000" cy="784860"/>
            <a:chOff x="0" y="5800331"/>
            <a:chExt cx="9144000" cy="784860"/>
          </a:xfrm>
        </p:grpSpPr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5800331"/>
              <a:ext cx="1758442" cy="78468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19" y="6291071"/>
              <a:ext cx="1461389" cy="7143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93875" y="5800331"/>
              <a:ext cx="664260" cy="78468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93519" y="5800331"/>
              <a:ext cx="2931922" cy="78468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06879" y="6291071"/>
              <a:ext cx="2505329" cy="7143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960876" y="5800331"/>
              <a:ext cx="667346" cy="78468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63567" y="5800331"/>
              <a:ext cx="2540254" cy="78468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76928" y="6291071"/>
              <a:ext cx="2113533" cy="7143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39840" y="5800331"/>
              <a:ext cx="880681" cy="78468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55892" y="5800331"/>
              <a:ext cx="2388107" cy="784682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78739" y="2724353"/>
            <a:ext cx="8848725" cy="3621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4195" indent="-318135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"/>
              <a:tabLst>
                <a:tab pos="544830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Respiration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trachéenne.</a:t>
            </a:r>
            <a:endParaRPr sz="2800">
              <a:latin typeface="Arial MT"/>
              <a:cs typeface="Arial MT"/>
            </a:endParaRPr>
          </a:p>
          <a:p>
            <a:pPr marL="226695" marR="399415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54419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Corps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formé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parties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distinctes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tête,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thorax</a:t>
            </a:r>
            <a:r>
              <a:rPr sz="28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et </a:t>
            </a:r>
            <a:r>
              <a:rPr sz="2800" spc="-76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abdomen).</a:t>
            </a:r>
            <a:endParaRPr sz="2800">
              <a:latin typeface="Arial MT"/>
              <a:cs typeface="Arial MT"/>
            </a:endParaRPr>
          </a:p>
          <a:p>
            <a:pPr marL="226695" marR="692150">
              <a:lnSpc>
                <a:spcPct val="100000"/>
              </a:lnSpc>
              <a:buSzPct val="96428"/>
              <a:buFont typeface="Wingdings"/>
              <a:buChar char=""/>
              <a:tabLst>
                <a:tab pos="544195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Présence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3</a:t>
            </a:r>
            <a:r>
              <a:rPr sz="2800" spc="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paires</a:t>
            </a:r>
            <a:r>
              <a:rPr sz="2800" spc="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d’appendices</a:t>
            </a:r>
            <a:r>
              <a:rPr sz="28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locomoteurs </a:t>
            </a:r>
            <a:r>
              <a:rPr sz="2800" spc="-76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Présence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d’une</a:t>
            </a:r>
            <a:r>
              <a:rPr sz="2800" spc="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paire</a:t>
            </a:r>
            <a:r>
              <a:rPr sz="28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d’antennes.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ordres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sont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importants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médecine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vétérinaire,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sont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i="1" u="heavy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Diptères</a:t>
            </a:r>
            <a:r>
              <a:rPr sz="2800" b="1" dirty="0">
                <a:solidFill>
                  <a:srgbClr val="FFC000"/>
                </a:solidFill>
                <a:latin typeface="Arial"/>
                <a:cs typeface="Arial"/>
              </a:rPr>
              <a:t>,</a:t>
            </a:r>
            <a:r>
              <a:rPr sz="2800" b="1" spc="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Siphonaptères</a:t>
            </a:r>
            <a:r>
              <a:rPr sz="2800" b="1" spc="-5" dirty="0">
                <a:solidFill>
                  <a:srgbClr val="FFC000"/>
                </a:solidFill>
                <a:latin typeface="Arial"/>
                <a:cs typeface="Arial"/>
              </a:rPr>
              <a:t>,</a:t>
            </a:r>
            <a:r>
              <a:rPr sz="2800" b="1" spc="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Phtiraptères</a:t>
            </a:r>
            <a:r>
              <a:rPr sz="2800" b="1" i="1" spc="3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C000"/>
                </a:solidFill>
                <a:latin typeface="Arial"/>
                <a:cs typeface="Arial"/>
              </a:rPr>
              <a:t>et</a:t>
            </a:r>
            <a:r>
              <a:rPr sz="2800" b="1" spc="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i="1" u="heavy" spc="-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Hémiptères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929628" y="786383"/>
            <a:ext cx="2029968" cy="2462784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-4572" y="6291071"/>
            <a:ext cx="8949055" cy="571500"/>
            <a:chOff x="-4572" y="6291071"/>
            <a:chExt cx="8949055" cy="571500"/>
          </a:xfrm>
        </p:grpSpPr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69251" y="6291071"/>
              <a:ext cx="1974977" cy="7143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0" y="6550151"/>
              <a:ext cx="3714115" cy="307975"/>
            </a:xfrm>
            <a:custGeom>
              <a:avLst/>
              <a:gdLst/>
              <a:ahLst/>
              <a:cxnLst/>
              <a:rect l="l" t="t" r="r" b="b"/>
              <a:pathLst>
                <a:path w="3714115" h="307975">
                  <a:moveTo>
                    <a:pt x="0" y="307848"/>
                  </a:moveTo>
                  <a:lnTo>
                    <a:pt x="3713988" y="307848"/>
                  </a:lnTo>
                  <a:lnTo>
                    <a:pt x="3713988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1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535036" y="13461"/>
            <a:ext cx="129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5" dirty="0">
                <a:latin typeface="Constantia"/>
                <a:cs typeface="Constantia"/>
              </a:rPr>
              <a:t>n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omol</a:t>
            </a:r>
            <a:r>
              <a:rPr sz="1800" spc="-5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g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344424"/>
            <a:ext cx="2597150" cy="955675"/>
            <a:chOff x="-12191" y="344424"/>
            <a:chExt cx="2597150" cy="955675"/>
          </a:xfrm>
        </p:grpSpPr>
        <p:sp>
          <p:nvSpPr>
            <p:cNvPr id="3" name="object 3"/>
            <p:cNvSpPr/>
            <p:nvPr/>
          </p:nvSpPr>
          <p:spPr>
            <a:xfrm>
              <a:off x="762" y="357378"/>
              <a:ext cx="2571115" cy="929640"/>
            </a:xfrm>
            <a:custGeom>
              <a:avLst/>
              <a:gdLst/>
              <a:ahLst/>
              <a:cxnLst/>
              <a:rect l="l" t="t" r="r" b="b"/>
              <a:pathLst>
                <a:path w="2571115" h="929640">
                  <a:moveTo>
                    <a:pt x="0" y="464820"/>
                  </a:moveTo>
                  <a:lnTo>
                    <a:pt x="7068" y="415791"/>
                  </a:lnTo>
                  <a:lnTo>
                    <a:pt x="27799" y="368231"/>
                  </a:lnTo>
                  <a:lnTo>
                    <a:pt x="61482" y="322397"/>
                  </a:lnTo>
                  <a:lnTo>
                    <a:pt x="107406" y="278546"/>
                  </a:lnTo>
                  <a:lnTo>
                    <a:pt x="164861" y="236936"/>
                  </a:lnTo>
                  <a:lnTo>
                    <a:pt x="197690" y="217051"/>
                  </a:lnTo>
                  <a:lnTo>
                    <a:pt x="233135" y="197823"/>
                  </a:lnTo>
                  <a:lnTo>
                    <a:pt x="271108" y="179284"/>
                  </a:lnTo>
                  <a:lnTo>
                    <a:pt x="311519" y="161465"/>
                  </a:lnTo>
                  <a:lnTo>
                    <a:pt x="354280" y="144400"/>
                  </a:lnTo>
                  <a:lnTo>
                    <a:pt x="399301" y="128119"/>
                  </a:lnTo>
                  <a:lnTo>
                    <a:pt x="446494" y="112656"/>
                  </a:lnTo>
                  <a:lnTo>
                    <a:pt x="495770" y="98043"/>
                  </a:lnTo>
                  <a:lnTo>
                    <a:pt x="547041" y="84311"/>
                  </a:lnTo>
                  <a:lnTo>
                    <a:pt x="600216" y="71493"/>
                  </a:lnTo>
                  <a:lnTo>
                    <a:pt x="655209" y="59621"/>
                  </a:lnTo>
                  <a:lnTo>
                    <a:pt x="711929" y="48727"/>
                  </a:lnTo>
                  <a:lnTo>
                    <a:pt x="770287" y="38843"/>
                  </a:lnTo>
                  <a:lnTo>
                    <a:pt x="830196" y="30002"/>
                  </a:lnTo>
                  <a:lnTo>
                    <a:pt x="891566" y="22235"/>
                  </a:lnTo>
                  <a:lnTo>
                    <a:pt x="954308" y="15575"/>
                  </a:lnTo>
                  <a:lnTo>
                    <a:pt x="1018334" y="10053"/>
                  </a:lnTo>
                  <a:lnTo>
                    <a:pt x="1083554" y="5703"/>
                  </a:lnTo>
                  <a:lnTo>
                    <a:pt x="1149880" y="2556"/>
                  </a:lnTo>
                  <a:lnTo>
                    <a:pt x="1217223" y="644"/>
                  </a:lnTo>
                  <a:lnTo>
                    <a:pt x="1285494" y="0"/>
                  </a:lnTo>
                  <a:lnTo>
                    <a:pt x="1353762" y="644"/>
                  </a:lnTo>
                  <a:lnTo>
                    <a:pt x="1421103" y="2556"/>
                  </a:lnTo>
                  <a:lnTo>
                    <a:pt x="1487427" y="5703"/>
                  </a:lnTo>
                  <a:lnTo>
                    <a:pt x="1552646" y="10053"/>
                  </a:lnTo>
                  <a:lnTo>
                    <a:pt x="1616670" y="15575"/>
                  </a:lnTo>
                  <a:lnTo>
                    <a:pt x="1679412" y="22235"/>
                  </a:lnTo>
                  <a:lnTo>
                    <a:pt x="1740781" y="30002"/>
                  </a:lnTo>
                  <a:lnTo>
                    <a:pt x="1800689" y="38843"/>
                  </a:lnTo>
                  <a:lnTo>
                    <a:pt x="1859047" y="48727"/>
                  </a:lnTo>
                  <a:lnTo>
                    <a:pt x="1915767" y="59621"/>
                  </a:lnTo>
                  <a:lnTo>
                    <a:pt x="1970759" y="71493"/>
                  </a:lnTo>
                  <a:lnTo>
                    <a:pt x="2023935" y="84311"/>
                  </a:lnTo>
                  <a:lnTo>
                    <a:pt x="2075206" y="98043"/>
                  </a:lnTo>
                  <a:lnTo>
                    <a:pt x="2124483" y="112656"/>
                  </a:lnTo>
                  <a:lnTo>
                    <a:pt x="2171676" y="128119"/>
                  </a:lnTo>
                  <a:lnTo>
                    <a:pt x="2216698" y="144400"/>
                  </a:lnTo>
                  <a:lnTo>
                    <a:pt x="2259459" y="161465"/>
                  </a:lnTo>
                  <a:lnTo>
                    <a:pt x="2299871" y="179284"/>
                  </a:lnTo>
                  <a:lnTo>
                    <a:pt x="2337845" y="197823"/>
                  </a:lnTo>
                  <a:lnTo>
                    <a:pt x="2373291" y="217051"/>
                  </a:lnTo>
                  <a:lnTo>
                    <a:pt x="2406121" y="236936"/>
                  </a:lnTo>
                  <a:lnTo>
                    <a:pt x="2463577" y="278546"/>
                  </a:lnTo>
                  <a:lnTo>
                    <a:pt x="2509503" y="322397"/>
                  </a:lnTo>
                  <a:lnTo>
                    <a:pt x="2543187" y="368231"/>
                  </a:lnTo>
                  <a:lnTo>
                    <a:pt x="2563919" y="415791"/>
                  </a:lnTo>
                  <a:lnTo>
                    <a:pt x="2570988" y="464820"/>
                  </a:lnTo>
                  <a:lnTo>
                    <a:pt x="2569206" y="489501"/>
                  </a:lnTo>
                  <a:lnTo>
                    <a:pt x="2555216" y="537828"/>
                  </a:lnTo>
                  <a:lnTo>
                    <a:pt x="2527920" y="584557"/>
                  </a:lnTo>
                  <a:lnTo>
                    <a:pt x="2488026" y="629432"/>
                  </a:lnTo>
                  <a:lnTo>
                    <a:pt x="2436246" y="672194"/>
                  </a:lnTo>
                  <a:lnTo>
                    <a:pt x="2373291" y="712588"/>
                  </a:lnTo>
                  <a:lnTo>
                    <a:pt x="2337845" y="731816"/>
                  </a:lnTo>
                  <a:lnTo>
                    <a:pt x="2299871" y="750355"/>
                  </a:lnTo>
                  <a:lnTo>
                    <a:pt x="2259459" y="768174"/>
                  </a:lnTo>
                  <a:lnTo>
                    <a:pt x="2216698" y="785239"/>
                  </a:lnTo>
                  <a:lnTo>
                    <a:pt x="2171676" y="801520"/>
                  </a:lnTo>
                  <a:lnTo>
                    <a:pt x="2124483" y="816983"/>
                  </a:lnTo>
                  <a:lnTo>
                    <a:pt x="2075206" y="831596"/>
                  </a:lnTo>
                  <a:lnTo>
                    <a:pt x="2023935" y="845328"/>
                  </a:lnTo>
                  <a:lnTo>
                    <a:pt x="1970759" y="858146"/>
                  </a:lnTo>
                  <a:lnTo>
                    <a:pt x="1915767" y="870018"/>
                  </a:lnTo>
                  <a:lnTo>
                    <a:pt x="1859047" y="880912"/>
                  </a:lnTo>
                  <a:lnTo>
                    <a:pt x="1800689" y="890796"/>
                  </a:lnTo>
                  <a:lnTo>
                    <a:pt x="1740781" y="899637"/>
                  </a:lnTo>
                  <a:lnTo>
                    <a:pt x="1679412" y="907404"/>
                  </a:lnTo>
                  <a:lnTo>
                    <a:pt x="1616670" y="914064"/>
                  </a:lnTo>
                  <a:lnTo>
                    <a:pt x="1552646" y="919586"/>
                  </a:lnTo>
                  <a:lnTo>
                    <a:pt x="1487427" y="923936"/>
                  </a:lnTo>
                  <a:lnTo>
                    <a:pt x="1421103" y="927083"/>
                  </a:lnTo>
                  <a:lnTo>
                    <a:pt x="1353762" y="928995"/>
                  </a:lnTo>
                  <a:lnTo>
                    <a:pt x="1285494" y="929639"/>
                  </a:lnTo>
                  <a:lnTo>
                    <a:pt x="1217223" y="928995"/>
                  </a:lnTo>
                  <a:lnTo>
                    <a:pt x="1149880" y="927083"/>
                  </a:lnTo>
                  <a:lnTo>
                    <a:pt x="1083554" y="923936"/>
                  </a:lnTo>
                  <a:lnTo>
                    <a:pt x="1018334" y="919586"/>
                  </a:lnTo>
                  <a:lnTo>
                    <a:pt x="954308" y="914064"/>
                  </a:lnTo>
                  <a:lnTo>
                    <a:pt x="891566" y="907404"/>
                  </a:lnTo>
                  <a:lnTo>
                    <a:pt x="830196" y="899637"/>
                  </a:lnTo>
                  <a:lnTo>
                    <a:pt x="770287" y="890796"/>
                  </a:lnTo>
                  <a:lnTo>
                    <a:pt x="711929" y="880912"/>
                  </a:lnTo>
                  <a:lnTo>
                    <a:pt x="655209" y="870018"/>
                  </a:lnTo>
                  <a:lnTo>
                    <a:pt x="600216" y="858146"/>
                  </a:lnTo>
                  <a:lnTo>
                    <a:pt x="547041" y="845328"/>
                  </a:lnTo>
                  <a:lnTo>
                    <a:pt x="495770" y="831596"/>
                  </a:lnTo>
                  <a:lnTo>
                    <a:pt x="446494" y="816983"/>
                  </a:lnTo>
                  <a:lnTo>
                    <a:pt x="399301" y="801520"/>
                  </a:lnTo>
                  <a:lnTo>
                    <a:pt x="354280" y="785239"/>
                  </a:lnTo>
                  <a:lnTo>
                    <a:pt x="311519" y="768174"/>
                  </a:lnTo>
                  <a:lnTo>
                    <a:pt x="271108" y="750355"/>
                  </a:lnTo>
                  <a:lnTo>
                    <a:pt x="233135" y="731816"/>
                  </a:lnTo>
                  <a:lnTo>
                    <a:pt x="197690" y="712588"/>
                  </a:lnTo>
                  <a:lnTo>
                    <a:pt x="164861" y="692703"/>
                  </a:lnTo>
                  <a:lnTo>
                    <a:pt x="107406" y="651093"/>
                  </a:lnTo>
                  <a:lnTo>
                    <a:pt x="61482" y="607242"/>
                  </a:lnTo>
                  <a:lnTo>
                    <a:pt x="27799" y="561408"/>
                  </a:lnTo>
                  <a:lnTo>
                    <a:pt x="7068" y="513848"/>
                  </a:lnTo>
                  <a:lnTo>
                    <a:pt x="0" y="46482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748" y="493826"/>
              <a:ext cx="2054098" cy="78468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78637" y="572769"/>
            <a:ext cx="1613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00"/>
                </a:solidFill>
                <a:latin typeface="Constantia"/>
                <a:cs typeface="Constantia"/>
              </a:rPr>
              <a:t>Définition</a:t>
            </a:r>
            <a:endParaRPr sz="2800">
              <a:latin typeface="Constantia"/>
              <a:cs typeface="Constanti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95094"/>
            <a:ext cx="7019290" cy="89745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3052" y="1601851"/>
            <a:ext cx="66122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Etude</a:t>
            </a:r>
            <a:r>
              <a:rPr u="heavy" spc="-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 </a:t>
            </a:r>
            <a:r>
              <a:rPr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de</a:t>
            </a:r>
            <a:r>
              <a:rPr u="heavy" spc="-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 </a:t>
            </a:r>
            <a:r>
              <a:rPr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la</a:t>
            </a:r>
            <a:r>
              <a:rPr u="heavy" spc="-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 </a:t>
            </a:r>
            <a:r>
              <a:rPr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classe</a:t>
            </a:r>
            <a:r>
              <a:rPr u="heavy" spc="-2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 </a:t>
            </a:r>
            <a:r>
              <a:rPr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des</a:t>
            </a:r>
            <a:r>
              <a:rPr u="heavy" spc="-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 </a:t>
            </a:r>
            <a:r>
              <a:rPr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arachnides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0" y="2055876"/>
            <a:ext cx="9144000" cy="2008505"/>
            <a:chOff x="0" y="2055876"/>
            <a:chExt cx="9144000" cy="200850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4" y="2055876"/>
              <a:ext cx="6629146" cy="820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462822"/>
              <a:ext cx="670369" cy="7252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504" y="2426258"/>
              <a:ext cx="2366645" cy="7846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4455" y="2426258"/>
              <a:ext cx="1950466" cy="7846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889542"/>
              <a:ext cx="670369" cy="72525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2504" y="2852978"/>
              <a:ext cx="5157089" cy="7846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14900" y="2852978"/>
              <a:ext cx="1888108" cy="7846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8900" y="2852978"/>
              <a:ext cx="860869" cy="7846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35140" y="2852978"/>
              <a:ext cx="2308858" cy="78468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3279698"/>
              <a:ext cx="8927338" cy="784682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0" y="4133138"/>
            <a:ext cx="9144000" cy="1211580"/>
            <a:chOff x="0" y="4133138"/>
            <a:chExt cx="9144000" cy="121158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169702"/>
              <a:ext cx="670369" cy="72525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2504" y="4133138"/>
              <a:ext cx="2563241" cy="7846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21051" y="4133138"/>
              <a:ext cx="3395217" cy="78468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51703" y="4133138"/>
              <a:ext cx="2742946" cy="7846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30083" y="4133138"/>
              <a:ext cx="1613916" cy="7846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4559858"/>
              <a:ext cx="1677796" cy="78468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0" y="5413247"/>
            <a:ext cx="8698865" cy="1169035"/>
            <a:chOff x="0" y="5413247"/>
            <a:chExt cx="8698865" cy="1169035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5413247"/>
              <a:ext cx="853236" cy="78468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9204" y="5413247"/>
              <a:ext cx="8209533" cy="78468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28088" y="5903975"/>
              <a:ext cx="3282441" cy="67801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14096" y="2519298"/>
            <a:ext cx="9054465" cy="38563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Respiration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aérienne.</a:t>
            </a:r>
            <a:endParaRPr sz="2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Corps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formé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deux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parties: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Prosoma</a:t>
            </a:r>
            <a:r>
              <a:rPr sz="2800" spc="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et</a:t>
            </a:r>
            <a:r>
              <a:rPr sz="28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Opisthosoma </a:t>
            </a:r>
            <a:r>
              <a:rPr sz="2800" spc="-76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(incorrectement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appelées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céphalothorax</a:t>
            </a:r>
            <a:r>
              <a:rPr sz="2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et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abdomen).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Wingdings"/>
              <a:buChar char=""/>
            </a:pPr>
            <a:endParaRPr sz="2900">
              <a:latin typeface="Arial MT"/>
              <a:cs typeface="Arial MT"/>
            </a:endParaRPr>
          </a:p>
          <a:p>
            <a:pPr marL="12700" marR="2413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Présence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4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paires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de</a:t>
            </a:r>
            <a:r>
              <a:rPr sz="28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pattes</a:t>
            </a:r>
            <a:r>
              <a:rPr sz="2800" spc="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portées par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le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prosoma </a:t>
            </a:r>
            <a:r>
              <a:rPr sz="2800" spc="-7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(adulte).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 MT"/>
              <a:cs typeface="Arial MT"/>
            </a:endParaRPr>
          </a:p>
          <a:p>
            <a:pPr marL="41275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r>
              <a:rPr sz="2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seul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ordre</a:t>
            </a:r>
            <a:r>
              <a:rPr sz="28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est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important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médecine</a:t>
            </a:r>
            <a:r>
              <a:rPr sz="28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vétérinaire</a:t>
            </a:r>
            <a:endParaRPr sz="2800">
              <a:latin typeface="Arial MT"/>
              <a:cs typeface="Arial MT"/>
            </a:endParaRPr>
          </a:p>
          <a:p>
            <a:pPr marL="2305050">
              <a:lnSpc>
                <a:spcPct val="100000"/>
              </a:lnSpc>
              <a:spcBef>
                <a:spcPts val="400"/>
              </a:spcBef>
            </a:pPr>
            <a:r>
              <a:rPr sz="2400" b="1" i="1" u="heavy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l’ordre</a:t>
            </a:r>
            <a:r>
              <a:rPr sz="2400" b="1" i="1" u="heavy" spc="-4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des</a:t>
            </a:r>
            <a:r>
              <a:rPr sz="2400" b="1" i="1" u="heavy" spc="-4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rial"/>
                <a:cs typeface="Arial"/>
              </a:rPr>
              <a:t>acariens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929628" y="477012"/>
            <a:ext cx="1967483" cy="250850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-4572" y="6326117"/>
            <a:ext cx="5332730" cy="536575"/>
            <a:chOff x="-4572" y="6326117"/>
            <a:chExt cx="5332730" cy="536575"/>
          </a:xfrm>
        </p:grpSpPr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10967" y="6326117"/>
              <a:ext cx="2916809" cy="6715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0" y="6550151"/>
              <a:ext cx="3714115" cy="307975"/>
            </a:xfrm>
            <a:custGeom>
              <a:avLst/>
              <a:gdLst/>
              <a:ahLst/>
              <a:cxnLst/>
              <a:rect l="l" t="t" r="r" b="b"/>
              <a:pathLst>
                <a:path w="3714115" h="307975">
                  <a:moveTo>
                    <a:pt x="0" y="307848"/>
                  </a:moveTo>
                  <a:lnTo>
                    <a:pt x="3713988" y="307848"/>
                  </a:lnTo>
                  <a:lnTo>
                    <a:pt x="3713988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14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535036" y="13461"/>
            <a:ext cx="129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-5" dirty="0">
                <a:latin typeface="Constantia"/>
                <a:cs typeface="Constantia"/>
              </a:rPr>
              <a:t>n</a:t>
            </a:r>
            <a:r>
              <a:rPr sz="1800" spc="-25" dirty="0">
                <a:latin typeface="Constantia"/>
                <a:cs typeface="Constantia"/>
              </a:rPr>
              <a:t>t</a:t>
            </a:r>
            <a:r>
              <a:rPr sz="1800" dirty="0">
                <a:latin typeface="Constantia"/>
                <a:cs typeface="Constantia"/>
              </a:rPr>
              <a:t>omol</a:t>
            </a:r>
            <a:r>
              <a:rPr sz="1800" spc="-5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g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dirty="0">
                <a:latin typeface="Constantia"/>
                <a:cs typeface="Constantia"/>
              </a:rPr>
              <a:t>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5410" y="2390013"/>
            <a:ext cx="30486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i="1" u="none" spc="-5" dirty="0">
                <a:solidFill>
                  <a:srgbClr val="FFFF00"/>
                </a:solidFill>
                <a:latin typeface="Arial"/>
                <a:cs typeface="Arial"/>
              </a:rPr>
              <a:t>ACAROLOGIE</a:t>
            </a:r>
            <a:endParaRPr sz="3600">
              <a:latin typeface="Arial"/>
              <a:cs typeface="Arial"/>
            </a:endParaRPr>
          </a:p>
          <a:p>
            <a:pPr marL="64135" marR="382905" indent="661670">
              <a:lnSpc>
                <a:spcPct val="100000"/>
              </a:lnSpc>
            </a:pPr>
            <a:r>
              <a:rPr sz="3600" b="0" i="1" u="none" dirty="0">
                <a:solidFill>
                  <a:srgbClr val="FFFF00"/>
                </a:solidFill>
                <a:latin typeface="Arial"/>
                <a:cs typeface="Arial"/>
              </a:rPr>
              <a:t>étude </a:t>
            </a:r>
            <a:r>
              <a:rPr sz="3600" b="0" i="1" u="none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0" i="1" u="none" spc="-5" dirty="0">
                <a:solidFill>
                  <a:srgbClr val="FFFF00"/>
                </a:solidFill>
                <a:latin typeface="Arial"/>
                <a:cs typeface="Arial"/>
              </a:rPr>
              <a:t>des</a:t>
            </a:r>
            <a:r>
              <a:rPr sz="3600" b="0" i="1" u="none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0" i="1" u="none" dirty="0">
                <a:solidFill>
                  <a:srgbClr val="FFFF00"/>
                </a:solidFill>
                <a:latin typeface="Arial"/>
                <a:cs typeface="Arial"/>
              </a:rPr>
              <a:t>acariens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8983" y="1967483"/>
            <a:ext cx="4346321" cy="248856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30958"/>
            <a:ext cx="9063355" cy="1970405"/>
            <a:chOff x="0" y="1930958"/>
            <a:chExt cx="9063355" cy="1970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66010"/>
              <a:ext cx="635292" cy="7267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" y="1930958"/>
              <a:ext cx="2840609" cy="7846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5955" y="1930958"/>
              <a:ext cx="2267585" cy="7846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8847" y="1930958"/>
              <a:ext cx="4564253" cy="7846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92730"/>
              <a:ext cx="635292" cy="7267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040" y="2357678"/>
              <a:ext cx="700849" cy="7846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6259" y="2357678"/>
              <a:ext cx="3712210" cy="7846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03903" y="2357678"/>
              <a:ext cx="3834129" cy="7846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784398"/>
              <a:ext cx="453936" cy="7846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811" y="2848394"/>
              <a:ext cx="8339074" cy="6780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3226269"/>
              <a:ext cx="1657858" cy="67491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8739" y="1105662"/>
            <a:ext cx="8750300" cy="2590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5"/>
              </a:spcBef>
            </a:pP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Morphologie</a:t>
            </a:r>
            <a:r>
              <a:rPr sz="3200" b="1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externe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Arial"/>
              <a:cs typeface="Arial"/>
            </a:endParaRPr>
          </a:p>
          <a:p>
            <a:pPr marL="462280" indent="-449580">
              <a:lnSpc>
                <a:spcPct val="100000"/>
              </a:lnSpc>
              <a:buFont typeface="Wingdings"/>
              <a:buChar char=""/>
              <a:tabLst>
                <a:tab pos="462280" algn="l"/>
              </a:tabLst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Arachnides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8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petite</a:t>
            </a:r>
            <a:r>
              <a:rPr sz="2800" spc="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taille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(0,1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à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10mm)</a:t>
            </a:r>
            <a:r>
              <a:rPr sz="28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longueur</a:t>
            </a:r>
            <a:endParaRPr sz="2800">
              <a:latin typeface="Arial MT"/>
              <a:cs typeface="Arial MT"/>
            </a:endParaRPr>
          </a:p>
          <a:p>
            <a:pPr marL="462280" indent="-449580">
              <a:lnSpc>
                <a:spcPct val="100000"/>
              </a:lnSpc>
              <a:buFont typeface="Wingdings"/>
              <a:buChar char=""/>
              <a:tabLst>
                <a:tab pos="462280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Possèdent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une</a:t>
            </a:r>
            <a:r>
              <a:rPr sz="2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forme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ovalaire</a:t>
            </a:r>
            <a:r>
              <a:rPr sz="2800" spc="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ou</a:t>
            </a:r>
            <a:r>
              <a:rPr sz="28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circulaire</a:t>
            </a:r>
            <a:endParaRPr sz="2800">
              <a:latin typeface="Arial MT"/>
              <a:cs typeface="Arial MT"/>
            </a:endParaRPr>
          </a:p>
          <a:p>
            <a:pPr marL="12700" marR="760730">
              <a:lnSpc>
                <a:spcPts val="2980"/>
              </a:lnSpc>
              <a:spcBef>
                <a:spcPts val="395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généralement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bombée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à la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face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dorsale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aplatie</a:t>
            </a:r>
            <a:r>
              <a:rPr sz="24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sur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face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ventrale).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313956"/>
            <a:ext cx="4869180" cy="788035"/>
            <a:chOff x="0" y="313956"/>
            <a:chExt cx="4869180" cy="788035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313956"/>
              <a:ext cx="4869053" cy="7877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671" y="315531"/>
              <a:ext cx="1990089" cy="7846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68196" y="315531"/>
              <a:ext cx="516470" cy="7846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0011" y="315531"/>
              <a:ext cx="3216910" cy="784669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51561" y="394208"/>
            <a:ext cx="4356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none" spc="-15" dirty="0">
                <a:solidFill>
                  <a:srgbClr val="0A5294"/>
                </a:solidFill>
                <a:latin typeface="Constantia"/>
                <a:cs typeface="Constantia"/>
              </a:rPr>
              <a:t>Etude</a:t>
            </a:r>
            <a:r>
              <a:rPr sz="2800" b="0" u="none" spc="-13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de</a:t>
            </a:r>
            <a:r>
              <a:rPr sz="2800" b="0" u="none" spc="-7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45" dirty="0">
                <a:solidFill>
                  <a:srgbClr val="0A5294"/>
                </a:solidFill>
                <a:latin typeface="Constantia"/>
                <a:cs typeface="Constantia"/>
              </a:rPr>
              <a:t>l’ordre</a:t>
            </a:r>
            <a:r>
              <a:rPr sz="2800" b="0" u="none" spc="-125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10" dirty="0">
                <a:solidFill>
                  <a:srgbClr val="0A5294"/>
                </a:solidFill>
                <a:latin typeface="Constantia"/>
                <a:cs typeface="Constantia"/>
              </a:rPr>
              <a:t>des</a:t>
            </a:r>
            <a:r>
              <a:rPr sz="2800" b="0" u="none" spc="-120" dirty="0">
                <a:solidFill>
                  <a:srgbClr val="0A5294"/>
                </a:solidFill>
                <a:latin typeface="Constantia"/>
                <a:cs typeface="Constantia"/>
              </a:rPr>
              <a:t> </a:t>
            </a:r>
            <a:r>
              <a:rPr sz="2800" b="0" u="none" spc="-5" dirty="0">
                <a:solidFill>
                  <a:srgbClr val="0A5294"/>
                </a:solidFill>
                <a:latin typeface="Constantia"/>
                <a:cs typeface="Constantia"/>
              </a:rPr>
              <a:t>acariens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57527" y="3384803"/>
            <a:ext cx="7248525" cy="2413000"/>
            <a:chOff x="1557527" y="3384803"/>
            <a:chExt cx="7248525" cy="2413000"/>
          </a:xfrm>
        </p:grpSpPr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60492" y="3428999"/>
              <a:ext cx="3345179" cy="23682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7527" y="3384803"/>
              <a:ext cx="3014472" cy="241249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875782" y="5899200"/>
            <a:ext cx="28473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onstantia"/>
                <a:cs typeface="Constantia"/>
              </a:rPr>
              <a:t>T</a:t>
            </a:r>
            <a:r>
              <a:rPr sz="1400" b="1" dirty="0">
                <a:latin typeface="Constantia"/>
                <a:cs typeface="Constantia"/>
              </a:rPr>
              <a:t>ique</a:t>
            </a:r>
            <a:r>
              <a:rPr sz="1400" b="1" spc="-60" dirty="0">
                <a:latin typeface="Constantia"/>
                <a:cs typeface="Constantia"/>
              </a:rPr>
              <a:t> </a:t>
            </a:r>
            <a:r>
              <a:rPr sz="1400" b="1" spc="-20" dirty="0">
                <a:latin typeface="Constantia"/>
                <a:cs typeface="Constantia"/>
              </a:rPr>
              <a:t>f</a:t>
            </a:r>
            <a:r>
              <a:rPr sz="1400" b="1" dirty="0">
                <a:latin typeface="Constantia"/>
                <a:cs typeface="Constantia"/>
              </a:rPr>
              <a:t>e</a:t>
            </a:r>
            <a:r>
              <a:rPr sz="1400" b="1" spc="5" dirty="0">
                <a:latin typeface="Constantia"/>
                <a:cs typeface="Constantia"/>
              </a:rPr>
              <a:t>m</a:t>
            </a:r>
            <a:r>
              <a:rPr sz="1400" b="1" dirty="0">
                <a:latin typeface="Constantia"/>
                <a:cs typeface="Constantia"/>
              </a:rPr>
              <a:t>e</a:t>
            </a:r>
            <a:r>
              <a:rPr sz="1400" b="1" spc="5" dirty="0">
                <a:latin typeface="Constantia"/>
                <a:cs typeface="Constantia"/>
              </a:rPr>
              <a:t>l</a:t>
            </a:r>
            <a:r>
              <a:rPr sz="1400" b="1" dirty="0">
                <a:latin typeface="Constantia"/>
                <a:cs typeface="Constantia"/>
              </a:rPr>
              <a:t>le.</a:t>
            </a:r>
            <a:r>
              <a:rPr sz="1400" b="1" spc="-5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a</a:t>
            </a:r>
            <a:r>
              <a:rPr sz="1400" b="1" spc="5" dirty="0">
                <a:latin typeface="Constantia"/>
                <a:cs typeface="Constantia"/>
              </a:rPr>
              <a:t>d</a:t>
            </a:r>
            <a:r>
              <a:rPr sz="1400" b="1" spc="-5" dirty="0">
                <a:latin typeface="Constantia"/>
                <a:cs typeface="Constantia"/>
              </a:rPr>
              <a:t>u</a:t>
            </a:r>
            <a:r>
              <a:rPr sz="1400" b="1" dirty="0">
                <a:latin typeface="Constantia"/>
                <a:cs typeface="Constantia"/>
              </a:rPr>
              <a:t>l</a:t>
            </a:r>
            <a:r>
              <a:rPr sz="1400" b="1" spc="-20" dirty="0">
                <a:latin typeface="Constantia"/>
                <a:cs typeface="Constantia"/>
              </a:rPr>
              <a:t>t</a:t>
            </a:r>
            <a:r>
              <a:rPr sz="1400" b="1" dirty="0">
                <a:latin typeface="Constantia"/>
                <a:cs typeface="Constantia"/>
              </a:rPr>
              <a:t>e</a:t>
            </a:r>
            <a:r>
              <a:rPr sz="1400" b="1" spc="-95" dirty="0">
                <a:latin typeface="Constantia"/>
                <a:cs typeface="Constantia"/>
              </a:rPr>
              <a:t> T</a:t>
            </a:r>
            <a:r>
              <a:rPr sz="1400" b="1" dirty="0">
                <a:latin typeface="Constantia"/>
                <a:cs typeface="Constantia"/>
              </a:rPr>
              <a:t>aille</a:t>
            </a:r>
            <a:r>
              <a:rPr sz="1400" b="1" spc="-60" dirty="0">
                <a:latin typeface="Constantia"/>
                <a:cs typeface="Constantia"/>
              </a:rPr>
              <a:t> </a:t>
            </a:r>
            <a:r>
              <a:rPr sz="1400" b="1" spc="-5" dirty="0">
                <a:latin typeface="Constantia"/>
                <a:cs typeface="Constantia"/>
              </a:rPr>
              <a:t>1</a:t>
            </a:r>
            <a:r>
              <a:rPr sz="1400" b="1" spc="5" dirty="0">
                <a:latin typeface="Constantia"/>
                <a:cs typeface="Constantia"/>
              </a:rPr>
              <a:t>0</a:t>
            </a:r>
            <a:r>
              <a:rPr sz="1400" b="1" dirty="0">
                <a:latin typeface="Constantia"/>
                <a:cs typeface="Constantia"/>
              </a:rPr>
              <a:t>mm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6633" y="5899200"/>
            <a:ext cx="497395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onstantia"/>
                <a:cs typeface="Constantia"/>
              </a:rPr>
              <a:t>Acarien</a:t>
            </a:r>
            <a:r>
              <a:rPr sz="1400" b="1" spc="-80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des</a:t>
            </a:r>
            <a:r>
              <a:rPr sz="1400" b="1" spc="-3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lits</a:t>
            </a:r>
            <a:r>
              <a:rPr sz="1400" b="1" spc="-35" dirty="0">
                <a:latin typeface="Constantia"/>
                <a:cs typeface="Constantia"/>
              </a:rPr>
              <a:t> </a:t>
            </a:r>
            <a:r>
              <a:rPr sz="1400" b="1" i="1" spc="-5" dirty="0">
                <a:latin typeface="Constantia"/>
                <a:cs typeface="Constantia"/>
              </a:rPr>
              <a:t>Dermatophagoides</a:t>
            </a:r>
            <a:r>
              <a:rPr sz="1400" b="1" i="1" spc="-15" dirty="0">
                <a:latin typeface="Constantia"/>
                <a:cs typeface="Constantia"/>
              </a:rPr>
              <a:t> </a:t>
            </a:r>
            <a:r>
              <a:rPr sz="1400" b="1" i="1" spc="-10" dirty="0">
                <a:latin typeface="Constantia"/>
                <a:cs typeface="Constantia"/>
              </a:rPr>
              <a:t>pteronyssimus</a:t>
            </a:r>
            <a:endParaRPr sz="14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onstantia"/>
                <a:cs typeface="Constantia"/>
              </a:rPr>
              <a:t>femelle</a:t>
            </a:r>
            <a:r>
              <a:rPr sz="1400" b="1" spc="-9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adulte,</a:t>
            </a:r>
            <a:r>
              <a:rPr sz="1400" b="1" spc="-6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vu</a:t>
            </a:r>
            <a:r>
              <a:rPr sz="1400" b="1" spc="-6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au</a:t>
            </a:r>
            <a:r>
              <a:rPr sz="1400" b="1" spc="-15" dirty="0">
                <a:latin typeface="Constantia"/>
                <a:cs typeface="Constantia"/>
              </a:rPr>
              <a:t> </a:t>
            </a:r>
            <a:r>
              <a:rPr sz="1400" b="1" spc="-5" dirty="0">
                <a:latin typeface="Constantia"/>
                <a:cs typeface="Constantia"/>
              </a:rPr>
              <a:t>microscope</a:t>
            </a:r>
            <a:r>
              <a:rPr sz="1400" b="1" spc="-45" dirty="0">
                <a:latin typeface="Constantia"/>
                <a:cs typeface="Constantia"/>
              </a:rPr>
              <a:t> </a:t>
            </a:r>
            <a:r>
              <a:rPr sz="1400" b="1" spc="-5" dirty="0">
                <a:latin typeface="Constantia"/>
                <a:cs typeface="Constantia"/>
              </a:rPr>
              <a:t>(corps</a:t>
            </a:r>
            <a:r>
              <a:rPr sz="1400" b="1" spc="-95" dirty="0">
                <a:latin typeface="Constantia"/>
                <a:cs typeface="Constantia"/>
              </a:rPr>
              <a:t> </a:t>
            </a:r>
            <a:r>
              <a:rPr sz="1400" b="1" spc="5" dirty="0">
                <a:latin typeface="Constantia"/>
                <a:cs typeface="Constantia"/>
              </a:rPr>
              <a:t>de</a:t>
            </a:r>
            <a:r>
              <a:rPr sz="1400" b="1" spc="-45" dirty="0">
                <a:latin typeface="Constantia"/>
                <a:cs typeface="Constantia"/>
              </a:rPr>
              <a:t> </a:t>
            </a:r>
            <a:r>
              <a:rPr sz="1400" b="1" dirty="0">
                <a:latin typeface="Constantia"/>
                <a:cs typeface="Constantia"/>
              </a:rPr>
              <a:t>0,4</a:t>
            </a:r>
            <a:r>
              <a:rPr sz="1400" b="1" spc="-5" dirty="0">
                <a:latin typeface="Constantia"/>
                <a:cs typeface="Constantia"/>
              </a:rPr>
              <a:t> </a:t>
            </a:r>
            <a:r>
              <a:rPr sz="1400" b="1" spc="5" dirty="0">
                <a:latin typeface="Constantia"/>
                <a:cs typeface="Constantia"/>
              </a:rPr>
              <a:t>mm</a:t>
            </a:r>
            <a:r>
              <a:rPr sz="1400" b="1" spc="-55" dirty="0">
                <a:latin typeface="Constantia"/>
                <a:cs typeface="Constantia"/>
              </a:rPr>
              <a:t> </a:t>
            </a:r>
            <a:r>
              <a:rPr sz="1400" b="1" spc="5" dirty="0">
                <a:latin typeface="Constantia"/>
                <a:cs typeface="Constantia"/>
              </a:rPr>
              <a:t>de</a:t>
            </a:r>
            <a:r>
              <a:rPr sz="1400" b="1" spc="-60" dirty="0">
                <a:latin typeface="Constantia"/>
                <a:cs typeface="Constantia"/>
              </a:rPr>
              <a:t> </a:t>
            </a:r>
            <a:r>
              <a:rPr sz="1400" b="1" spc="5" dirty="0">
                <a:latin typeface="Constantia"/>
                <a:cs typeface="Constantia"/>
              </a:rPr>
              <a:t>long)</a:t>
            </a:r>
            <a:endParaRPr sz="1400">
              <a:latin typeface="Constantia"/>
              <a:cs typeface="Constanti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199376" y="0"/>
            <a:ext cx="1943862" cy="37261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641717" y="13461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Acarologie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6550151"/>
            <a:ext cx="3714115" cy="307975"/>
          </a:xfrm>
          <a:custGeom>
            <a:avLst/>
            <a:gdLst/>
            <a:ahLst/>
            <a:cxnLst/>
            <a:rect l="l" t="t" r="r" b="b"/>
            <a:pathLst>
              <a:path w="3714115" h="307975">
                <a:moveTo>
                  <a:pt x="0" y="307848"/>
                </a:moveTo>
                <a:lnTo>
                  <a:pt x="3713988" y="307848"/>
                </a:lnTo>
                <a:lnTo>
                  <a:pt x="37139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pc="-5" dirty="0"/>
              <a:t>Pr</a:t>
            </a:r>
            <a:r>
              <a:rPr spc="620" dirty="0"/>
              <a:t> </a:t>
            </a:r>
            <a:r>
              <a:rPr spc="-5" dirty="0"/>
              <a:t>TITI</a:t>
            </a:r>
            <a:r>
              <a:rPr spc="-40" dirty="0"/>
              <a:t> </a:t>
            </a:r>
            <a:r>
              <a:rPr spc="-5" dirty="0"/>
              <a:t>A.,</a:t>
            </a:r>
            <a:r>
              <a:rPr spc="5" dirty="0"/>
              <a:t> </a:t>
            </a:r>
            <a:r>
              <a:rPr spc="-5" dirty="0"/>
              <a:t>Entomologie,</a:t>
            </a:r>
            <a:r>
              <a:rPr spc="45" dirty="0"/>
              <a:t> </a:t>
            </a:r>
            <a:r>
              <a:rPr spc="10" dirty="0"/>
              <a:t>3</a:t>
            </a:r>
            <a:r>
              <a:rPr sz="1350" spc="15" baseline="24691" dirty="0"/>
              <a:t>ème</a:t>
            </a:r>
            <a:r>
              <a:rPr sz="1350" spc="157" baseline="24691" dirty="0"/>
              <a:t> </a:t>
            </a:r>
            <a:r>
              <a:rPr sz="1400" spc="-60" dirty="0"/>
              <a:t>D.V,</a:t>
            </a:r>
            <a:r>
              <a:rPr sz="1400" spc="-15" dirty="0"/>
              <a:t> </a:t>
            </a:r>
            <a:r>
              <a:rPr sz="1400" spc="-10" dirty="0"/>
              <a:t>2022/2023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1499</Words>
  <Application>Microsoft Office PowerPoint</Application>
  <PresentationFormat>Affichage à l'écran (4:3)</PresentationFormat>
  <Paragraphs>395</Paragraphs>
  <Slides>38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Office Theme</vt:lpstr>
      <vt:lpstr>Entomologie  Etude des arthropodes</vt:lpstr>
      <vt:lpstr>Définitions</vt:lpstr>
      <vt:lpstr>Présentation PowerPoint</vt:lpstr>
      <vt:lpstr>Présentation PowerPoint</vt:lpstr>
      <vt:lpstr>mandibulates</vt:lpstr>
      <vt:lpstr>Etude de la classe des insectes</vt:lpstr>
      <vt:lpstr>Etude de la classe des arachnides</vt:lpstr>
      <vt:lpstr>ACAROLOGIE étude  des acariens</vt:lpstr>
      <vt:lpstr>Etude de l’ordre des acariens</vt:lpstr>
      <vt:lpstr>Morphologie externe</vt:lpstr>
      <vt:lpstr>Hypostum</vt:lpstr>
      <vt:lpstr>Présentation PowerPoint</vt:lpstr>
      <vt:lpstr>Morphologie externe</vt:lpstr>
      <vt:lpstr>Présentation PowerPoint</vt:lpstr>
      <vt:lpstr>Etude de l’ordre des acariens Morphologie externe</vt:lpstr>
      <vt:lpstr>Morphologie externe</vt:lpstr>
      <vt:lpstr>Etude de l’ordre des acariens Morphologie externe</vt:lpstr>
      <vt:lpstr>Etude de l’ordre des acariens Morphologie externe</vt:lpstr>
      <vt:lpstr>Présentation PowerPoint</vt:lpstr>
      <vt:lpstr>Morphologie externe</vt:lpstr>
      <vt:lpstr>Anatomie interne</vt:lpstr>
      <vt:lpstr>Anatomie interne</vt:lpstr>
      <vt:lpstr>Anatomie interne</vt:lpstr>
      <vt:lpstr>Anatomie interne</vt:lpstr>
      <vt:lpstr>Anatomie interne</vt:lpstr>
      <vt:lpstr>Systématique des acariens</vt:lpstr>
      <vt:lpstr>Etude de l’ordre des acariens Systématique des acariens</vt:lpstr>
      <vt:lpstr>Systématique des acariens</vt:lpstr>
      <vt:lpstr>Systématique des acariens</vt:lpstr>
      <vt:lpstr>Acarologie</vt:lpstr>
      <vt:lpstr>Systématique des acariens</vt:lpstr>
      <vt:lpstr>Etude de l’ordre des acariens Systématique des acariens</vt:lpstr>
      <vt:lpstr>Acarologie</vt:lpstr>
      <vt:lpstr>Biologie générale des acariens</vt:lpstr>
      <vt:lpstr>Etude de l’ordre des acariens</vt:lpstr>
      <vt:lpstr>Etude de l’ordre des acariens</vt:lpstr>
      <vt:lpstr>Etude de l’ordre des acariens</vt:lpstr>
      <vt:lpstr>Etude de l’ordre des acariens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Entomologie  Etude des arthropodes</dc:title>
  <dc:creator>ms</dc:creator>
  <cp:lastModifiedBy>ms</cp:lastModifiedBy>
  <cp:revision>2</cp:revision>
  <dcterms:created xsi:type="dcterms:W3CDTF">2022-11-24T10:05:13Z</dcterms:created>
  <dcterms:modified xsi:type="dcterms:W3CDTF">2022-11-24T10:06:40Z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2022-11-24T00:00:00Z</vt:filetime>
  </property>
</Properties>
</file>