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49"/>
  </p:notesMasterIdLst>
  <p:sldIdLst>
    <p:sldId id="257" r:id="rId2"/>
    <p:sldId id="256" r:id="rId3"/>
    <p:sldId id="293" r:id="rId4"/>
    <p:sldId id="258" r:id="rId5"/>
    <p:sldId id="271" r:id="rId6"/>
    <p:sldId id="294" r:id="rId7"/>
    <p:sldId id="295" r:id="rId8"/>
    <p:sldId id="272" r:id="rId9"/>
    <p:sldId id="296" r:id="rId10"/>
    <p:sldId id="273" r:id="rId11"/>
    <p:sldId id="297" r:id="rId12"/>
    <p:sldId id="274" r:id="rId13"/>
    <p:sldId id="298" r:id="rId14"/>
    <p:sldId id="311" r:id="rId15"/>
    <p:sldId id="275" r:id="rId16"/>
    <p:sldId id="299" r:id="rId17"/>
    <p:sldId id="301" r:id="rId18"/>
    <p:sldId id="276" r:id="rId19"/>
    <p:sldId id="300" r:id="rId20"/>
    <p:sldId id="277" r:id="rId21"/>
    <p:sldId id="312" r:id="rId22"/>
    <p:sldId id="279" r:id="rId23"/>
    <p:sldId id="302" r:id="rId24"/>
    <p:sldId id="278" r:id="rId25"/>
    <p:sldId id="303" r:id="rId26"/>
    <p:sldId id="280" r:id="rId27"/>
    <p:sldId id="281" r:id="rId28"/>
    <p:sldId id="304" r:id="rId29"/>
    <p:sldId id="282" r:id="rId30"/>
    <p:sldId id="285" r:id="rId31"/>
    <p:sldId id="286" r:id="rId32"/>
    <p:sldId id="284" r:id="rId33"/>
    <p:sldId id="283" r:id="rId34"/>
    <p:sldId id="305" r:id="rId35"/>
    <p:sldId id="287" r:id="rId36"/>
    <p:sldId id="310" r:id="rId37"/>
    <p:sldId id="288" r:id="rId38"/>
    <p:sldId id="292" r:id="rId39"/>
    <p:sldId id="291" r:id="rId40"/>
    <p:sldId id="290" r:id="rId41"/>
    <p:sldId id="289" r:id="rId42"/>
    <p:sldId id="317" r:id="rId43"/>
    <p:sldId id="315" r:id="rId44"/>
    <p:sldId id="313" r:id="rId45"/>
    <p:sldId id="314" r:id="rId46"/>
    <p:sldId id="316" r:id="rId47"/>
    <p:sldId id="318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" clrIdx="0">
    <p:extLst>
      <p:ext uri="{19B8F6BF-5375-455C-9EA6-DF929625EA0E}">
        <p15:presenceInfo xmlns:p15="http://schemas.microsoft.com/office/powerpoint/2012/main" xmlns="" userId="bd202d2b9fe2d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>
        <p:scale>
          <a:sx n="81" d="100"/>
          <a:sy n="81" d="100"/>
        </p:scale>
        <p:origin x="-36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23T03:02:49.224" idx="1">
    <p:pos x="10" y="10"/>
    <p:text>lyssa cellules adipeuses, de tissu musculaire strié squelettique, de vaisseaux sanguins et de nerfs entourés d'une enveloppe conjonctive.</p:text>
    <p:extLst>
      <p:ext uri="{C676402C-5697-4E1C-873F-D02D1690AC5C}">
        <p15:threadingInfo xmlns:p15="http://schemas.microsoft.com/office/powerpoint/2012/main" xmlns="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4DE49-E665-444A-9204-ABED7808EBE7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02230-7F1E-4932-90E8-8EEBE53EC9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97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2230-7F1E-4932-90E8-8EEBE53EC9D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82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34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207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640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87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4628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073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35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7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25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76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1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650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6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12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63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7120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46703-BD26-456E-8CE5-1E7BD758BD14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02D43E-BB7A-4EAF-8C18-A26DD89735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1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1085850"/>
            <a:ext cx="8096250" cy="5772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7974" y="312739"/>
            <a:ext cx="7689805" cy="773112"/>
          </a:xfrm>
        </p:spPr>
        <p:txBody>
          <a:bodyPr/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TP D‘HISTOLOGIE SPECIALE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0375" y="1289538"/>
            <a:ext cx="4716932" cy="1418493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ET ŒSOPHAGE </a:t>
            </a:r>
            <a:endParaRPr lang="fr-F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istological (left) and schematic (right) image of the buccal oral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Histological (left) and schematic (right) image of the buccal oral... |  Download Scientific Diagr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3282463"/>
            <a:ext cx="3103440" cy="357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7"/>
            <a:ext cx="9955369" cy="462468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3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Joues :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 sous- muqueux  riche en fibres élastiques + Glandes muqueuses entre la peau et la musculaire.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:Mastication .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817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4704" y="1725769"/>
            <a:ext cx="8179298" cy="43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437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4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Palais :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cloison qui sépare les cavités nasales de la cavité buccale 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Palais dur : muqueuse buccale + support osseux (antérieur ) ;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Voûte palatine recouverte d'une muqueuse (Ep. fortement kératinisé)+ Glandes + veines dirigées transversalement 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 : Ruminants possèdent une Muqueuse+ papilles coniques visibles </a:t>
            </a:r>
            <a:r>
              <a:rPr lang="fr-F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l'œil nu .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74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797" y="1596980"/>
            <a:ext cx="7984902" cy="4649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2421228"/>
            <a:ext cx="1030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Palais dur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12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65" y="1700011"/>
            <a:ext cx="7057622" cy="3825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7746" y="5872766"/>
            <a:ext cx="4610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Palais mou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192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5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Langue :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Organe musculo-conjonctif (muscles striées)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buccale (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Ep.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pavimenteux pluristratifié kératinisé );</a:t>
            </a:r>
            <a:endParaRPr lang="fr-F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des différenciations sur la face dorsale nommées 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Papilles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il y a 4 types :  filiformes, fongiformes, caliciformes et foliées 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36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52" y="1893194"/>
            <a:ext cx="8409904" cy="415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38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60" y="1299559"/>
            <a:ext cx="67437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834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Papilles filiformes 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496785"/>
              </p:ext>
            </p:extLst>
          </p:nvPr>
        </p:nvGraphicFramePr>
        <p:xfrm>
          <a:off x="309090" y="2421228"/>
          <a:ext cx="9401580" cy="3824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24"/>
                <a:gridCol w="7349456"/>
              </a:tblGrid>
              <a:tr h="89849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Toute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face dorsale de la langue (2 tiers antérieurs ).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231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-Ep.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pavimenteux pluristratifié desquamant , peu kératinisé .</a:t>
                      </a:r>
                    </a:p>
                    <a:p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-Axe conjonctif unique ou dédoublé .</a:t>
                      </a:r>
                    </a:p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0769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Spécificités d'espèce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Cheval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petites.</a:t>
                      </a:r>
                    </a:p>
                    <a:p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Ruminants assez grandes et fortement kératinisées + bourgeons gustatifs.</a:t>
                      </a:r>
                    </a:p>
                    <a:p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Carnivores les plus grandes .</a:t>
                      </a:r>
                    </a:p>
                    <a:p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Chèvre les plus nombreuses .</a:t>
                      </a:r>
                    </a:p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6722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4" y="1670898"/>
            <a:ext cx="8822029" cy="43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406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et œsophage </a:t>
            </a:r>
            <a:endParaRPr lang="fr-FR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Lèvres 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Gencives 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Joues 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Palais 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Langue 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Dents;</a:t>
            </a:r>
          </a:p>
          <a:p>
            <a:pPr algn="ctr">
              <a:buFont typeface="+mj-lt"/>
              <a:buAutoNum type="arabicPeriod"/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2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Papilles fungiformes 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467709"/>
              </p:ext>
            </p:extLst>
          </p:nvPr>
        </p:nvGraphicFramePr>
        <p:xfrm>
          <a:off x="309090" y="2421228"/>
          <a:ext cx="9401580" cy="334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24"/>
                <a:gridCol w="7349456"/>
              </a:tblGrid>
              <a:tr h="89849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Disposées entre les papilles filiformes (bords + extrémités de la langue )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2311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-Moins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nombreuses .</a:t>
                      </a:r>
                    </a:p>
                    <a:p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-Arrondies .</a:t>
                      </a:r>
                    </a:p>
                  </a:txBody>
                  <a:tcPr/>
                </a:tc>
              </a:tr>
              <a:tr h="150769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Spécificités d'espèce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Carnivores les plus grandes .</a:t>
                      </a:r>
                    </a:p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Chèvre les plus nombreuses .</a:t>
                      </a:r>
                    </a:p>
                    <a:p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1774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825" y="1416676"/>
            <a:ext cx="8409905" cy="499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074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3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Papilles caliciformes 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823433"/>
              </p:ext>
            </p:extLst>
          </p:nvPr>
        </p:nvGraphicFramePr>
        <p:xfrm>
          <a:off x="309090" y="2421228"/>
          <a:ext cx="9401580" cy="33485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24"/>
                <a:gridCol w="7349456"/>
              </a:tblGrid>
              <a:tr h="898499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Localisation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Forment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 V lingual (en arrière de la langue).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50008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Les</a:t>
                      </a:r>
                      <a:r>
                        <a:rPr lang="fr-FR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plus volumineuses .</a:t>
                      </a:r>
                    </a:p>
                    <a:p>
                      <a:r>
                        <a:rPr lang="fr-FR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Moins nombreuses .</a:t>
                      </a:r>
                    </a:p>
                    <a:p>
                      <a:r>
                        <a:rPr lang="fr-FR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De forme cylindriques aplaties enchâssées dans la Muqueuse et délimitant le Vallum , à leur face interne on trouve les bourgeons gustatifs .</a:t>
                      </a:r>
                    </a:p>
                    <a:p>
                      <a:r>
                        <a:rPr lang="fr-FR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Au fond il y a les Canaux excréteurs des glandes de Von ebner (séreuses). </a:t>
                      </a:r>
                      <a:endParaRPr lang="fr-FR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746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70" y="1416676"/>
            <a:ext cx="7792932" cy="498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851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4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Papilles foliées 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821097"/>
              </p:ext>
            </p:extLst>
          </p:nvPr>
        </p:nvGraphicFramePr>
        <p:xfrm>
          <a:off x="309090" y="2524259"/>
          <a:ext cx="9401580" cy="2524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24"/>
                <a:gridCol w="7349456"/>
              </a:tblGrid>
              <a:tr h="2524260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Caractéristiques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Spécificités d'espèce 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Inexistantes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chez les ruminants 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Retrouvées seulement chez les carnivores et le lapin (très développées ).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Cheval  masse papillaire qui débouche à la même localisation que les papilles caliciformes (</a:t>
                      </a:r>
                      <a:r>
                        <a:rPr lang="fr-FR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</a:t>
                      </a:r>
                      <a:r>
                        <a:rPr lang="fr-FR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séreuses pelotonnées ).</a:t>
                      </a:r>
                      <a:endParaRPr lang="fr-FR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071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682" y="2108660"/>
            <a:ext cx="145071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fr-FR" altLang="fr-FR" sz="2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istology.siu.edu/erg/images/GI0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703" y="1669774"/>
            <a:ext cx="7673009" cy="40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45702" y="6053069"/>
            <a:ext cx="6957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Tongue, 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taste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buds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foliate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papillae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rabbit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6421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dehors des glandes de Von </a:t>
            </a:r>
            <a:r>
              <a:rPr lang="fr-F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Ebner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il y a des glandes </a:t>
            </a:r>
            <a:r>
              <a:rPr lang="fr-F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séro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-muqueuses sur toute la langue + des glandes muqueuses à sa base , dont le corps glandulaire se situe dans le T.C ou adipeux intramusculaire .</a:t>
            </a:r>
          </a:p>
          <a:p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Rôles :Mécanique             mastication.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Neurosensorielle           bourgeons gustatifs 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Défense              amygdales linguales.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Phonation .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5019" y="3992451"/>
            <a:ext cx="6825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41" y="4403584"/>
            <a:ext cx="768163" cy="158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905" y="4973226"/>
            <a:ext cx="768163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30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6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Dents :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organe très dur implanté sur le bord alvéolaire du maxillaire et de la mandibule .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 de 3 parties : racine , collet et couronne .</a:t>
            </a:r>
          </a:p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15226"/>
              </p:ext>
            </p:extLst>
          </p:nvPr>
        </p:nvGraphicFramePr>
        <p:xfrm>
          <a:off x="412124" y="4005328"/>
          <a:ext cx="9131122" cy="169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5561"/>
                <a:gridCol w="4565561"/>
              </a:tblGrid>
              <a:tr h="60530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dure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Substance molle 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8265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Dentine –ivoire .</a:t>
                      </a:r>
                    </a:p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Email .</a:t>
                      </a:r>
                    </a:p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Cément .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Pulpe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dentaire .</a:t>
                      </a:r>
                    </a:p>
                    <a:p>
                      <a:r>
                        <a:rPr lang="fr-FR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Périodonte</a:t>
                      </a:r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r>
                        <a:rPr lang="fr-FR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Ligament alvéolo-dentaire .</a:t>
                      </a:r>
                      <a:endParaRPr lang="fr-F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150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8615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28" y="1681094"/>
            <a:ext cx="6079150" cy="4371975"/>
          </a:xfrm>
          <a:prstGeom prst="rect">
            <a:avLst/>
          </a:prstGeom>
        </p:spPr>
      </p:pic>
      <p:pic>
        <p:nvPicPr>
          <p:cNvPr id="2054" name="Picture 6" descr="Définition | Collet | Futura Sant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79" y="1266092"/>
            <a:ext cx="5340449" cy="529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186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44699"/>
            <a:ext cx="8596668" cy="811369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056068"/>
            <a:ext cx="10071279" cy="4997001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Pulpe dentaire: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 + VS+ NERFS.</a:t>
            </a: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centrale (F. collagènes fines+ fibroblastes + macrophages ).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périphérique (odontoblastes élaboratrices de la dentine )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Vascularisation (artère dentaire      réseau capillaire très riche à la périphérie ).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Innervation sensitive ( Fibres myélinisées et non myélinisées qui forment à la périphérie le plexus marginal </a:t>
            </a: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périodontoblastique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91696" y="4159876"/>
            <a:ext cx="3734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78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068" y="1437447"/>
            <a:ext cx="8397025" cy="50921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7330" y="1416676"/>
            <a:ext cx="1030309" cy="180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212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2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Dentine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Squelette de la dent ≈ os mais acellulaire 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odontoblastes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émettent des prolongements cytoplasmiques qui parcourent sa surface  (canalicules dentaires ou fibres de Tomes)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6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3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 :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 translucide extrêmement dur (96% de sel de ca</a:t>
            </a:r>
            <a:r>
              <a:rPr lang="fr-FR" sz="2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Milliers de prismes hexagonaux + des contours sinueux = aspect lamellaire .</a:t>
            </a: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5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4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Cément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Recouvre la dentine au niveau de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racine  ≈ os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lamellaire .</a:t>
            </a:r>
          </a:p>
          <a:p>
            <a:pPr marL="0" indent="0">
              <a:buNone/>
            </a:pPr>
            <a:endParaRPr lang="fr-F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Couches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endParaRPr lang="fr-FR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21607" y="4112485"/>
            <a:ext cx="573107" cy="318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607" y="4430506"/>
            <a:ext cx="573107" cy="573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94714" y="3734872"/>
            <a:ext cx="5872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 : cément acellulaire de quelques microns  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2717442" y="4757883"/>
            <a:ext cx="6284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 : 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ostéocement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épaisse (</a:t>
            </a:r>
            <a:r>
              <a:rPr lang="fr-F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cémentocytes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endParaRPr lang="fr-F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951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5"/>
            </a:pP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alvéolo-dentaire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 entre le cément et l'os alvéolaire 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Fibres de collagène .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482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28" y="1635618"/>
            <a:ext cx="7767174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6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7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Pharynx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Carrefour entre les voies aéro-digestives 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Constitué de 3 parties 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-Nasopharynx  (muqueuse respiratoire+ cellules caliciformes +cellules ciliées )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Oropharynx et laryngopharynx (muqueuse de type buccal).</a:t>
            </a:r>
            <a:endParaRPr lang="fr-F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4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343576"/>
            <a:ext cx="8596668" cy="759854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6"/>
            <a:ext cx="9955369" cy="463639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fr-FR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fr-F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152HE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918" y="1249251"/>
            <a:ext cx="7883084" cy="52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1270855"/>
            <a:ext cx="82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epp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5775" y="1854558"/>
            <a:ext cx="251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Lamina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506" y="3825025"/>
            <a:ext cx="191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Elastic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8506" y="5061397"/>
            <a:ext cx="213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Muscularis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7165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Partie initiale du TD ,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segments :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Cervical , thoracique , diaphragmatique et abdominal 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Rôle : progression du bol alimentaire .</a:t>
            </a:r>
          </a:p>
          <a:p>
            <a:pPr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Constituer de 4 couches :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7413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Muqueuse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Ep.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pavimenteux pluristratifié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kératinisé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 T.C lâche + lymphocytes + Glandes </a:t>
            </a: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tubulo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-alvéolaires composées purement muqueuses (Glandes cardiales ) 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Musculaire Muqueuse cellules musculaires lisses 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absentes dans le ¼ supérieur de l'</a:t>
            </a:r>
            <a:r>
              <a:rPr lang="fr-FR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oesophage</a:t>
            </a:r>
            <a:r>
              <a:rPr lang="fr-F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40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2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Sous Muqueuse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 lâche (F. élastiques + Glandes acineuses composées  </a:t>
            </a: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-muqueuses ce  sont les glandes œsophagiennes )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fr-F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943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6062" y="1416676"/>
            <a:ext cx="9865217" cy="480381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Généralités 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Muqueuse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buccale (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Ep. </a:t>
            </a:r>
            <a:r>
              <a:rPr lang="fr-F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pavimenteux pluristratifié kératinisé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ou non 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Muqueuse fortement pigmentée et kératinisée (face dorsale de la langue et le palais);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 ( papilles richement vascularisées + glandes salivaires accessoires disséminées muqueuses ou </a:t>
            </a:r>
            <a:r>
              <a:rPr lang="fr-FR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sero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-muqueuses ).</a:t>
            </a:r>
          </a:p>
        </p:txBody>
      </p:sp>
    </p:spTree>
    <p:extLst>
      <p:ext uri="{BB962C8B-B14F-4D97-AF65-F5344CB8AC3E}">
        <p14:creationId xmlns:p14="http://schemas.microsoft.com/office/powerpoint/2010/main" val="374591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3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Musculeuse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Avec  couches (longitudinale externe et circulaire interne )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CN+R</a:t>
            </a:r>
            <a:r>
              <a:rPr lang="fr-F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UMINANT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Fibres striées transversalement.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CV+CT</a:t>
            </a:r>
            <a:r>
              <a:rPr lang="fr-FR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Fibres </a:t>
            </a:r>
            <a:r>
              <a:rPr lang="fr-F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musculaires lisses 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1/3 distal de l'</a:t>
            </a:r>
            <a:r>
              <a:rPr lang="fr-FR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oesophage</a:t>
            </a:r>
            <a:r>
              <a:rPr lang="fr-FR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80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262130"/>
            <a:ext cx="9955369" cy="479093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lphaLcParenR" startAt="4"/>
            </a:pP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Adventice ou séreuse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T.C lâche dans le cou et le thorax  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séreuse infiltrée de graisse et parcourue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 vaisseaux et des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nerfs et traversée par des muscles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accessoires  (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crico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œsophagiens, 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pleuro et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broncho-</a:t>
            </a:r>
            <a:r>
              <a:rPr lang="fr-FR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oesophagiens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286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248" y="1416676"/>
            <a:ext cx="9182637" cy="506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8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istology - Esophagus | Human anatomy and physiology, Medical school  studying, Biomedical scien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558276"/>
            <a:ext cx="7778839" cy="482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9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GI Sequence - Histology Pharynx, Esophagus and Stomach January 6, ppt 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57" y="1584101"/>
            <a:ext cx="7418230" cy="47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122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istology - Esophagus - Layers | Histology slides, Medical school studying,  Microscopic photograp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949" y="1416676"/>
            <a:ext cx="7495505" cy="4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5576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Œsophage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155CardSt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5" y="2122866"/>
            <a:ext cx="7328079" cy="37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Brace 3"/>
          <p:cNvSpPr/>
          <p:nvPr/>
        </p:nvSpPr>
        <p:spPr>
          <a:xfrm rot="6804883">
            <a:off x="4985201" y="5288687"/>
            <a:ext cx="334291" cy="98509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1082" y="5872765"/>
            <a:ext cx="181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Cardiac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glands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587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4636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12123" y="1416677"/>
            <a:ext cx="9388699" cy="462468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Lèvres :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couches 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Peau ( Ep. pavimenteux pluristratifié kératinisé );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orbiculaire stratifié transversalement ;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Mince couche glandulaire (Glandes. labiales séreuses );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Mq labiale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Ep. </a:t>
            </a:r>
            <a:r>
              <a:rPr lang="fr-FR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pavimenteux pluristratifié kératinisé </a:t>
            </a:r>
            <a:r>
              <a:rPr lang="fr-FR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fr-F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Ruminants possèdent des papilles coniques aux commissures des lèvres pour le transport des aliments  .</a:t>
            </a:r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580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42" y="1596980"/>
            <a:ext cx="8165206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70456"/>
            <a:ext cx="8596668" cy="64394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6220" y="1030310"/>
            <a:ext cx="7959143" cy="564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6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910" y="1416677"/>
            <a:ext cx="9955369" cy="462468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2"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Gencives :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Muqueuse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buccale directement liée au périoste des maxillaires </a:t>
            </a:r>
            <a:r>
              <a:rPr lang="fr-F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sans tissu sous-muqueux .</a:t>
            </a:r>
          </a:p>
          <a:p>
            <a:pPr>
              <a:lnSpc>
                <a:spcPct val="200000"/>
              </a:lnSpc>
            </a:pPr>
            <a:r>
              <a:rPr lang="fr-F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Chorion avec des papilles qui s'enfoncent profondément dans l‘Ep. donc les vaisseaux se trouvent dans l'axe de ces papilles . </a:t>
            </a:r>
            <a:endParaRPr lang="fr-FR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68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7076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Cavite buccale </a:t>
            </a:r>
            <a:endParaRPr lang="fr-FR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0" y="1571222"/>
            <a:ext cx="6001555" cy="40053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57622" y="2136339"/>
            <a:ext cx="33613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/>
              <a:t>Legend</a:t>
            </a:r>
            <a:endParaRPr lang="fr-FR" dirty="0"/>
          </a:p>
          <a:p>
            <a:r>
              <a:rPr lang="fr-FR" dirty="0"/>
              <a:t>* - connective tissue </a:t>
            </a:r>
            <a:r>
              <a:rPr lang="fr-FR" dirty="0" err="1"/>
              <a:t>papillae</a:t>
            </a:r>
            <a:endParaRPr lang="fr-FR" dirty="0"/>
          </a:p>
          <a:p>
            <a:r>
              <a:rPr lang="fr-FR" dirty="0"/>
              <a:t>A - </a:t>
            </a:r>
            <a:r>
              <a:rPr lang="fr-FR" dirty="0" err="1"/>
              <a:t>dentin</a:t>
            </a:r>
            <a:endParaRPr lang="fr-FR" dirty="0"/>
          </a:p>
          <a:p>
            <a:r>
              <a:rPr lang="fr-FR" dirty="0"/>
              <a:t>B - </a:t>
            </a:r>
            <a:r>
              <a:rPr lang="fr-FR" dirty="0" err="1"/>
              <a:t>gingiva</a:t>
            </a:r>
            <a:endParaRPr lang="fr-FR" dirty="0"/>
          </a:p>
          <a:p>
            <a:r>
              <a:rPr lang="fr-FR" dirty="0"/>
              <a:t>C - </a:t>
            </a:r>
            <a:r>
              <a:rPr lang="fr-FR" dirty="0" err="1"/>
              <a:t>enamel</a:t>
            </a:r>
            <a:r>
              <a:rPr lang="fr-FR" dirty="0"/>
              <a:t> </a:t>
            </a:r>
            <a:r>
              <a:rPr lang="fr-FR" dirty="0" err="1"/>
              <a:t>space</a:t>
            </a:r>
            <a:endParaRPr lang="fr-FR" dirty="0"/>
          </a:p>
          <a:p>
            <a:endParaRPr lang="fr-FR" dirty="0"/>
          </a:p>
          <a:p>
            <a:r>
              <a:rPr lang="fr-FR" dirty="0"/>
              <a:t>D - </a:t>
            </a:r>
            <a:r>
              <a:rPr lang="fr-FR" dirty="0" err="1"/>
              <a:t>keratinized</a:t>
            </a:r>
            <a:r>
              <a:rPr lang="fr-FR" dirty="0"/>
              <a:t> </a:t>
            </a:r>
            <a:r>
              <a:rPr lang="fr-FR" dirty="0" err="1"/>
              <a:t>stratified</a:t>
            </a:r>
            <a:r>
              <a:rPr lang="fr-FR" dirty="0"/>
              <a:t> </a:t>
            </a:r>
            <a:r>
              <a:rPr lang="fr-FR" dirty="0" err="1"/>
              <a:t>squamous</a:t>
            </a:r>
            <a:r>
              <a:rPr lang="fr-FR" dirty="0"/>
              <a:t> </a:t>
            </a:r>
            <a:r>
              <a:rPr lang="fr-FR" dirty="0" err="1"/>
              <a:t>epithelium</a:t>
            </a:r>
            <a:endParaRPr lang="fr-FR" dirty="0"/>
          </a:p>
          <a:p>
            <a:r>
              <a:rPr lang="fr-FR" dirty="0"/>
              <a:t>E - </a:t>
            </a:r>
            <a:r>
              <a:rPr lang="fr-FR" dirty="0" err="1"/>
              <a:t>sulcular</a:t>
            </a:r>
            <a:r>
              <a:rPr lang="fr-FR" dirty="0"/>
              <a:t> </a:t>
            </a:r>
            <a:r>
              <a:rPr lang="fr-FR" dirty="0" err="1"/>
              <a:t>epithelium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7830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2274</TotalTime>
  <Words>1056</Words>
  <Application>Microsoft Office PowerPoint</Application>
  <PresentationFormat>Personnalisé</PresentationFormat>
  <Paragraphs>193</Paragraphs>
  <Slides>47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Facet</vt:lpstr>
      <vt:lpstr>TP D‘HISTOLOGIE SPECIALE </vt:lpstr>
      <vt:lpstr>Cavite buccale et œsophage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Cavite buccale </vt:lpstr>
      <vt:lpstr>Œsophage </vt:lpstr>
      <vt:lpstr>Œsophage </vt:lpstr>
      <vt:lpstr>Œsophage </vt:lpstr>
      <vt:lpstr>Œsophage </vt:lpstr>
      <vt:lpstr>Œsophage </vt:lpstr>
      <vt:lpstr>Œsophage </vt:lpstr>
      <vt:lpstr>Œsophage </vt:lpstr>
      <vt:lpstr>Œsophage </vt:lpstr>
      <vt:lpstr>Œsophage </vt:lpstr>
      <vt:lpstr>Œsophage 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Admin</cp:lastModifiedBy>
  <cp:revision>68</cp:revision>
  <dcterms:created xsi:type="dcterms:W3CDTF">2022-10-22T18:32:40Z</dcterms:created>
  <dcterms:modified xsi:type="dcterms:W3CDTF">2022-11-28T22:00:37Z</dcterms:modified>
</cp:coreProperties>
</file>