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51" r:id="rId2"/>
    <p:sldId id="344" r:id="rId3"/>
    <p:sldId id="294" r:id="rId4"/>
    <p:sldId id="347" r:id="rId5"/>
    <p:sldId id="360" r:id="rId6"/>
    <p:sldId id="295" r:id="rId7"/>
    <p:sldId id="296" r:id="rId8"/>
    <p:sldId id="343" r:id="rId9"/>
    <p:sldId id="348" r:id="rId10"/>
    <p:sldId id="297" r:id="rId11"/>
    <p:sldId id="345" r:id="rId12"/>
    <p:sldId id="326" r:id="rId13"/>
    <p:sldId id="298" r:id="rId14"/>
    <p:sldId id="299" r:id="rId15"/>
    <p:sldId id="361" r:id="rId16"/>
    <p:sldId id="327" r:id="rId17"/>
    <p:sldId id="300" r:id="rId18"/>
    <p:sldId id="363" r:id="rId19"/>
    <p:sldId id="301" r:id="rId20"/>
    <p:sldId id="346" r:id="rId21"/>
    <p:sldId id="302" r:id="rId22"/>
    <p:sldId id="303" r:id="rId23"/>
    <p:sldId id="304" r:id="rId24"/>
    <p:sldId id="305" r:id="rId25"/>
    <p:sldId id="306" r:id="rId26"/>
    <p:sldId id="350" r:id="rId27"/>
    <p:sldId id="307" r:id="rId28"/>
    <p:sldId id="355" r:id="rId29"/>
    <p:sldId id="308" r:id="rId30"/>
    <p:sldId id="341" r:id="rId31"/>
    <p:sldId id="357" r:id="rId32"/>
    <p:sldId id="358" r:id="rId33"/>
    <p:sldId id="309" r:id="rId34"/>
    <p:sldId id="310" r:id="rId35"/>
    <p:sldId id="311" r:id="rId36"/>
    <p:sldId id="312" r:id="rId37"/>
    <p:sldId id="359" r:id="rId38"/>
    <p:sldId id="336" r:id="rId39"/>
    <p:sldId id="337" r:id="rId40"/>
    <p:sldId id="338" r:id="rId41"/>
    <p:sldId id="339" r:id="rId42"/>
    <p:sldId id="340" r:id="rId43"/>
    <p:sldId id="354" r:id="rId44"/>
    <p:sldId id="313" r:id="rId45"/>
    <p:sldId id="349" r:id="rId46"/>
    <p:sldId id="328" r:id="rId47"/>
    <p:sldId id="353" r:id="rId48"/>
    <p:sldId id="314" r:id="rId49"/>
    <p:sldId id="329" r:id="rId50"/>
    <p:sldId id="330" r:id="rId51"/>
    <p:sldId id="342" r:id="rId52"/>
    <p:sldId id="315" r:id="rId53"/>
    <p:sldId id="316" r:id="rId54"/>
    <p:sldId id="331" r:id="rId55"/>
    <p:sldId id="332" r:id="rId56"/>
    <p:sldId id="317" r:id="rId57"/>
    <p:sldId id="333" r:id="rId58"/>
    <p:sldId id="325" r:id="rId59"/>
    <p:sldId id="335" r:id="rId6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7DDD04EE-0E99-4BAB-AC39-91579B8ABC7D}" type="datetimeFigureOut">
              <a:rPr lang="fr-FR" smtClean="0"/>
              <a:pPr/>
              <a:t>28/11/2022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4C49F2D-A145-4A6A-B43C-E7638B516E67}"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DDD04EE-0E99-4BAB-AC39-91579B8ABC7D}" type="datetimeFigureOut">
              <a:rPr lang="fr-FR" smtClean="0"/>
              <a:pPr/>
              <a:t>28/11/2022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4C49F2D-A145-4A6A-B43C-E7638B516E67}"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DDD04EE-0E99-4BAB-AC39-91579B8ABC7D}" type="datetimeFigureOut">
              <a:rPr lang="fr-FR" smtClean="0"/>
              <a:pPr/>
              <a:t>28/11/2022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4C49F2D-A145-4A6A-B43C-E7638B516E67}"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DDD04EE-0E99-4BAB-AC39-91579B8ABC7D}" type="datetimeFigureOut">
              <a:rPr lang="fr-FR" smtClean="0"/>
              <a:pPr/>
              <a:t>28/11/2022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4C49F2D-A145-4A6A-B43C-E7638B516E67}"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7DDD04EE-0E99-4BAB-AC39-91579B8ABC7D}" type="datetimeFigureOut">
              <a:rPr lang="fr-FR" smtClean="0"/>
              <a:pPr/>
              <a:t>28/11/2022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4C49F2D-A145-4A6A-B43C-E7638B516E67}"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7DDD04EE-0E99-4BAB-AC39-91579B8ABC7D}" type="datetimeFigureOut">
              <a:rPr lang="fr-FR" smtClean="0"/>
              <a:pPr/>
              <a:t>28/11/2022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4C49F2D-A145-4A6A-B43C-E7638B516E67}"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7DDD04EE-0E99-4BAB-AC39-91579B8ABC7D}" type="datetimeFigureOut">
              <a:rPr lang="fr-FR" smtClean="0"/>
              <a:pPr/>
              <a:t>28/11/2022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4C49F2D-A145-4A6A-B43C-E7638B516E67}"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7DDD04EE-0E99-4BAB-AC39-91579B8ABC7D}" type="datetimeFigureOut">
              <a:rPr lang="fr-FR" smtClean="0"/>
              <a:pPr/>
              <a:t>28/11/2022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4C49F2D-A145-4A6A-B43C-E7638B516E67}"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DDD04EE-0E99-4BAB-AC39-91579B8ABC7D}" type="datetimeFigureOut">
              <a:rPr lang="fr-FR" smtClean="0"/>
              <a:pPr/>
              <a:t>28/11/2022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4C49F2D-A145-4A6A-B43C-E7638B516E67}"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7DDD04EE-0E99-4BAB-AC39-91579B8ABC7D}" type="datetimeFigureOut">
              <a:rPr lang="fr-FR" smtClean="0"/>
              <a:pPr/>
              <a:t>28/11/2022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4C49F2D-A145-4A6A-B43C-E7638B516E67}"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7DDD04EE-0E99-4BAB-AC39-91579B8ABC7D}" type="datetimeFigureOut">
              <a:rPr lang="fr-FR" smtClean="0"/>
              <a:pPr/>
              <a:t>28/11/2022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4C49F2D-A145-4A6A-B43C-E7638B516E67}"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DD04EE-0E99-4BAB-AC39-91579B8ABC7D}" type="datetimeFigureOut">
              <a:rPr lang="fr-FR" smtClean="0"/>
              <a:pPr/>
              <a:t>28/11/2022</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C49F2D-A145-4A6A-B43C-E7638B516E67}"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histoblog.viabloga.com/images/g_lIEBER_t.800.jpg"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hyperlink" Target="http://histoblog.viabloga.com/images/colon.gif"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21495"/>
            <a:ext cx="8229600" cy="3744416"/>
          </a:xfrm>
        </p:spPr>
        <p:txBody>
          <a:bodyPr>
            <a:normAutofit/>
          </a:bodyPr>
          <a:lstStyle/>
          <a:p>
            <a:r>
              <a:rPr lang="fr-FR" dirty="0" smtClean="0">
                <a:solidFill>
                  <a:schemeClr val="accent4"/>
                </a:solidFill>
                <a:latin typeface="Comic Sans MS" pitchFamily="66" charset="0"/>
              </a:rPr>
              <a:t>Histologie des intestins</a:t>
            </a:r>
            <a:br>
              <a:rPr lang="fr-FR" dirty="0" smtClean="0">
                <a:solidFill>
                  <a:schemeClr val="accent4"/>
                </a:solidFill>
                <a:latin typeface="Comic Sans MS" pitchFamily="66" charset="0"/>
              </a:rPr>
            </a:br>
            <a:r>
              <a:rPr lang="fr-FR" dirty="0" smtClean="0">
                <a:solidFill>
                  <a:schemeClr val="accent4"/>
                </a:solidFill>
                <a:latin typeface="Comic Sans MS" pitchFamily="66" charset="0"/>
              </a:rPr>
              <a:t>Intestin </a:t>
            </a:r>
            <a:r>
              <a:rPr lang="fr-FR" dirty="0" smtClean="0">
                <a:solidFill>
                  <a:schemeClr val="accent4"/>
                </a:solidFill>
                <a:latin typeface="Comic Sans MS" pitchFamily="66" charset="0"/>
              </a:rPr>
              <a:t>grêle et gros intestin   </a:t>
            </a:r>
            <a:endParaRPr lang="fr-FR" dirty="0">
              <a:solidFill>
                <a:schemeClr val="accent4"/>
              </a:solidFill>
              <a:latin typeface="Comic Sans MS" pitchFamily="66" charset="0"/>
            </a:endParaRPr>
          </a:p>
        </p:txBody>
      </p:sp>
      <p:sp>
        <p:nvSpPr>
          <p:cNvPr id="4" name="ZoneTexte 3"/>
          <p:cNvSpPr txBox="1"/>
          <p:nvPr/>
        </p:nvSpPr>
        <p:spPr>
          <a:xfrm>
            <a:off x="5508104" y="5661248"/>
            <a:ext cx="3240360" cy="646331"/>
          </a:xfrm>
          <a:prstGeom prst="rect">
            <a:avLst/>
          </a:prstGeom>
          <a:noFill/>
        </p:spPr>
        <p:txBody>
          <a:bodyPr wrap="square" rtlCol="0">
            <a:spAutoFit/>
          </a:bodyPr>
          <a:lstStyle/>
          <a:p>
            <a:r>
              <a:rPr lang="fr-FR" dirty="0" smtClean="0"/>
              <a:t>DR  </a:t>
            </a:r>
            <a:r>
              <a:rPr lang="fr-FR" dirty="0" err="1" smtClean="0"/>
              <a:t>Djaalab</a:t>
            </a:r>
            <a:r>
              <a:rPr lang="fr-FR" dirty="0" smtClean="0"/>
              <a:t>  Mansour H           Histologie  spéciale   </a:t>
            </a:r>
            <a:endParaRPr lang="fr-F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latin typeface="Comic Sans MS" pitchFamily="66" charset="0"/>
              </a:rPr>
              <a:t>Les valvules conniventes</a:t>
            </a:r>
            <a:endParaRPr lang="fr-FR" b="1" dirty="0">
              <a:latin typeface="Comic Sans MS" pitchFamily="66" charset="0"/>
            </a:endParaRPr>
          </a:p>
        </p:txBody>
      </p:sp>
      <p:sp>
        <p:nvSpPr>
          <p:cNvPr id="3" name="Espace réservé du contenu 2"/>
          <p:cNvSpPr>
            <a:spLocks noGrp="1"/>
          </p:cNvSpPr>
          <p:nvPr>
            <p:ph idx="1"/>
          </p:nvPr>
        </p:nvSpPr>
        <p:spPr/>
        <p:txBody>
          <a:bodyPr>
            <a:normAutofit/>
          </a:bodyPr>
          <a:lstStyle/>
          <a:p>
            <a:r>
              <a:rPr lang="fr-FR" dirty="0" smtClean="0">
                <a:latin typeface="Comic Sans MS" pitchFamily="66" charset="0"/>
              </a:rPr>
              <a:t>Les valvules conniventes forment  des  plis  faisant  saillie  dans  la  lumière  intestinale.  Elles  sont  recouvertes  de  la muqueuse. Plus </a:t>
            </a:r>
            <a:r>
              <a:rPr lang="fr-FR" b="1" dirty="0" smtClean="0">
                <a:solidFill>
                  <a:srgbClr val="0070C0"/>
                </a:solidFill>
                <a:latin typeface="Comic Sans MS" pitchFamily="66" charset="0"/>
              </a:rPr>
              <a:t>nombreuses</a:t>
            </a:r>
            <a:r>
              <a:rPr lang="fr-FR" dirty="0" smtClean="0">
                <a:latin typeface="Comic Sans MS" pitchFamily="66" charset="0"/>
              </a:rPr>
              <a:t> dans le </a:t>
            </a:r>
            <a:r>
              <a:rPr lang="fr-FR" b="1" dirty="0" smtClean="0">
                <a:solidFill>
                  <a:srgbClr val="C00000"/>
                </a:solidFill>
                <a:latin typeface="Comic Sans MS" pitchFamily="66" charset="0"/>
              </a:rPr>
              <a:t>duodénum</a:t>
            </a:r>
            <a:r>
              <a:rPr lang="fr-FR" dirty="0" smtClean="0">
                <a:latin typeface="Comic Sans MS" pitchFamily="66" charset="0"/>
              </a:rPr>
              <a:t> et le </a:t>
            </a:r>
            <a:r>
              <a:rPr lang="fr-FR" b="1" dirty="0" smtClean="0">
                <a:solidFill>
                  <a:srgbClr val="C00000"/>
                </a:solidFill>
                <a:latin typeface="Comic Sans MS" pitchFamily="66" charset="0"/>
              </a:rPr>
              <a:t>jéjunum</a:t>
            </a:r>
            <a:r>
              <a:rPr lang="fr-FR" dirty="0" smtClean="0">
                <a:latin typeface="Comic Sans MS" pitchFamily="66" charset="0"/>
              </a:rPr>
              <a:t> ces valvules se </a:t>
            </a:r>
            <a:r>
              <a:rPr lang="fr-FR" b="1" dirty="0" smtClean="0">
                <a:solidFill>
                  <a:srgbClr val="00B050"/>
                </a:solidFill>
                <a:latin typeface="Comic Sans MS" pitchFamily="66" charset="0"/>
              </a:rPr>
              <a:t>raréfient</a:t>
            </a:r>
            <a:r>
              <a:rPr lang="fr-FR" dirty="0" smtClean="0">
                <a:latin typeface="Comic Sans MS" pitchFamily="66" charset="0"/>
              </a:rPr>
              <a:t> puis disparaissent  au  fur  et  à  mesure  que  l'on  progresse  dans  </a:t>
            </a:r>
            <a:r>
              <a:rPr lang="fr-FR" b="1" dirty="0" smtClean="0">
                <a:solidFill>
                  <a:schemeClr val="accent6">
                    <a:lumMod val="75000"/>
                  </a:schemeClr>
                </a:solidFill>
                <a:latin typeface="Comic Sans MS" pitchFamily="66" charset="0"/>
              </a:rPr>
              <a:t>l'iléon</a:t>
            </a:r>
            <a:r>
              <a:rPr lang="fr-FR" dirty="0" smtClean="0">
                <a:latin typeface="Comic Sans MS" pitchFamily="66" charset="0"/>
              </a:rPr>
              <a:t>.  </a:t>
            </a:r>
          </a:p>
          <a:p>
            <a:endParaRPr lang="fr-F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latin typeface="Comic Sans MS" pitchFamily="66" charset="0"/>
              </a:rPr>
              <a:t>Les  villosités</a:t>
            </a:r>
            <a:endParaRPr lang="fr-FR" dirty="0">
              <a:latin typeface="Comic Sans MS" pitchFamily="66" charset="0"/>
            </a:endParaRPr>
          </a:p>
        </p:txBody>
      </p:sp>
      <p:sp>
        <p:nvSpPr>
          <p:cNvPr id="3" name="Espace réservé du contenu 2"/>
          <p:cNvSpPr>
            <a:spLocks noGrp="1"/>
          </p:cNvSpPr>
          <p:nvPr>
            <p:ph idx="1"/>
          </p:nvPr>
        </p:nvSpPr>
        <p:spPr/>
        <p:txBody>
          <a:bodyPr/>
          <a:lstStyle/>
          <a:p>
            <a:endParaRPr lang="fr-FR"/>
          </a:p>
        </p:txBody>
      </p:sp>
      <p:pic>
        <p:nvPicPr>
          <p:cNvPr id="3074" name="Picture 2" descr="dig13rd"/>
          <p:cNvPicPr>
            <a:picLocks noChangeAspect="1" noChangeArrowheads="1"/>
          </p:cNvPicPr>
          <p:nvPr/>
        </p:nvPicPr>
        <p:blipFill>
          <a:blip r:embed="rId2"/>
          <a:srcRect/>
          <a:stretch>
            <a:fillRect/>
          </a:stretch>
        </p:blipFill>
        <p:spPr bwMode="auto">
          <a:xfrm>
            <a:off x="428596" y="1500174"/>
            <a:ext cx="8358246" cy="51006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latin typeface="Comic Sans MS" pitchFamily="66" charset="0"/>
              </a:rPr>
              <a:t>Les  villosités</a:t>
            </a:r>
            <a:endParaRPr lang="fr-FR" dirty="0">
              <a:latin typeface="Comic Sans MS" pitchFamily="66" charset="0"/>
            </a:endParaRPr>
          </a:p>
        </p:txBody>
      </p:sp>
      <p:sp>
        <p:nvSpPr>
          <p:cNvPr id="3" name="Espace réservé du contenu 2"/>
          <p:cNvSpPr>
            <a:spLocks noGrp="1"/>
          </p:cNvSpPr>
          <p:nvPr>
            <p:ph idx="1"/>
          </p:nvPr>
        </p:nvSpPr>
        <p:spPr/>
        <p:txBody>
          <a:bodyPr/>
          <a:lstStyle/>
          <a:p>
            <a:r>
              <a:rPr lang="fr-FR" dirty="0" smtClean="0">
                <a:latin typeface="Comic Sans MS" pitchFamily="66" charset="0"/>
              </a:rPr>
              <a:t>Les  villosités  sont  uniquement  formées  de  l'</a:t>
            </a:r>
            <a:r>
              <a:rPr lang="fr-FR" b="1" dirty="0" smtClean="0">
                <a:solidFill>
                  <a:srgbClr val="FF0000"/>
                </a:solidFill>
                <a:latin typeface="Comic Sans MS" pitchFamily="66" charset="0"/>
              </a:rPr>
              <a:t>épithélium</a:t>
            </a:r>
            <a:r>
              <a:rPr lang="fr-FR" dirty="0" smtClean="0">
                <a:latin typeface="Comic Sans MS" pitchFamily="66" charset="0"/>
              </a:rPr>
              <a:t>  de  recouvrement  reposant  sur  le </a:t>
            </a:r>
            <a:r>
              <a:rPr lang="fr-FR" b="1" dirty="0" smtClean="0">
                <a:solidFill>
                  <a:srgbClr val="FF0000"/>
                </a:solidFill>
                <a:latin typeface="Comic Sans MS" pitchFamily="66" charset="0"/>
              </a:rPr>
              <a:t>chorion</a:t>
            </a:r>
            <a:r>
              <a:rPr lang="fr-FR" dirty="0" smtClean="0">
                <a:latin typeface="Comic Sans MS" pitchFamily="66" charset="0"/>
              </a:rPr>
              <a:t>. A la base de chaque villosité viennent s'aboucher plusieurs glandes ou cryptes de </a:t>
            </a:r>
            <a:r>
              <a:rPr lang="fr-FR" b="1" dirty="0" err="1" smtClean="0">
                <a:solidFill>
                  <a:srgbClr val="00B050"/>
                </a:solidFill>
                <a:latin typeface="Comic Sans MS" pitchFamily="66" charset="0"/>
              </a:rPr>
              <a:t>Lieberkühn</a:t>
            </a:r>
            <a:r>
              <a:rPr lang="fr-FR" dirty="0" smtClean="0">
                <a:latin typeface="Comic Sans MS" pitchFamily="66" charset="0"/>
              </a:rPr>
              <a:t> situées dans le chorion.</a:t>
            </a:r>
          </a:p>
          <a:p>
            <a:pPr>
              <a:buNone/>
            </a:pPr>
            <a:endParaRPr lang="fr-F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latin typeface="Comic Sans MS" pitchFamily="66" charset="0"/>
              </a:rPr>
              <a:t>Les  villosités</a:t>
            </a:r>
            <a:endParaRPr lang="fr-FR" dirty="0">
              <a:latin typeface="Comic Sans MS" pitchFamily="66" charset="0"/>
            </a:endParaRPr>
          </a:p>
        </p:txBody>
      </p:sp>
      <p:sp>
        <p:nvSpPr>
          <p:cNvPr id="3" name="Espace réservé du contenu 2"/>
          <p:cNvSpPr>
            <a:spLocks noGrp="1"/>
          </p:cNvSpPr>
          <p:nvPr>
            <p:ph idx="1"/>
          </p:nvPr>
        </p:nvSpPr>
        <p:spPr/>
        <p:txBody>
          <a:bodyPr/>
          <a:lstStyle/>
          <a:p>
            <a:r>
              <a:rPr lang="fr-FR" dirty="0" smtClean="0">
                <a:latin typeface="Comic Sans MS" pitchFamily="66" charset="0"/>
              </a:rPr>
              <a:t>Ces villosités peuvent être considérées comme </a:t>
            </a:r>
            <a:r>
              <a:rPr lang="fr-FR" b="1" dirty="0" smtClean="0">
                <a:solidFill>
                  <a:srgbClr val="00B050"/>
                </a:solidFill>
                <a:latin typeface="Comic Sans MS" pitchFamily="66" charset="0"/>
              </a:rPr>
              <a:t>les unités fonctionnelles </a:t>
            </a:r>
            <a:r>
              <a:rPr lang="fr-FR" dirty="0" smtClean="0">
                <a:latin typeface="Comic Sans MS" pitchFamily="66" charset="0"/>
              </a:rPr>
              <a:t>de l'intestin grêle. Leur  forme  varie  d'un  tronçon  à  l'autre  de  l'intestin,  mais  aussi  d'un  individu  à  l'autre. Globalement,  elles  sont  cylindriques,  en  forme  de  doigt  de  gant  et  sont  d'autant  moins hautes que l'on se rapproche du gros intestin.</a:t>
            </a:r>
          </a:p>
          <a:p>
            <a:endParaRPr lang="fr-F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latin typeface="Comic Sans MS" pitchFamily="66" charset="0"/>
              </a:rPr>
              <a:t>Les  villosités</a:t>
            </a:r>
            <a:endParaRPr lang="fr-FR" dirty="0">
              <a:latin typeface="Comic Sans MS" pitchFamily="66" charset="0"/>
            </a:endParaRPr>
          </a:p>
        </p:txBody>
      </p:sp>
      <p:sp>
        <p:nvSpPr>
          <p:cNvPr id="3" name="Espace réservé du contenu 2"/>
          <p:cNvSpPr>
            <a:spLocks noGrp="1"/>
          </p:cNvSpPr>
          <p:nvPr>
            <p:ph idx="1"/>
          </p:nvPr>
        </p:nvSpPr>
        <p:spPr/>
        <p:txBody>
          <a:bodyPr>
            <a:normAutofit/>
          </a:bodyPr>
          <a:lstStyle/>
          <a:p>
            <a:r>
              <a:rPr lang="fr-FR" dirty="0" smtClean="0">
                <a:latin typeface="Comic Sans MS" pitchFamily="66" charset="0"/>
              </a:rPr>
              <a:t>L'apparition des villosités à la jonction entre le pylore et le duodénum est </a:t>
            </a:r>
            <a:r>
              <a:rPr lang="fr-FR" b="1" dirty="0" smtClean="0">
                <a:solidFill>
                  <a:srgbClr val="FF0000"/>
                </a:solidFill>
                <a:latin typeface="Comic Sans MS" pitchFamily="66" charset="0"/>
              </a:rPr>
              <a:t>brutale </a:t>
            </a:r>
            <a:r>
              <a:rPr lang="fr-FR" dirty="0" smtClean="0">
                <a:latin typeface="Comic Sans MS" pitchFamily="66" charset="0"/>
              </a:rPr>
              <a:t>et signe le passage  de  la  muqueuse  gastrique  à  la  muqueuse  intestinale. Chacune  d'entre  elle  est formée  d'un  axe conjonctif  ou  chorion  dans lequel s'avance  une artériole issue du réseau vasculaire sous muqueux. </a:t>
            </a:r>
          </a:p>
          <a:p>
            <a:endParaRPr lang="fr-F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latin typeface="Comic Sans MS" pitchFamily="66" charset="0"/>
              </a:rPr>
              <a:t>Les  villosités</a:t>
            </a:r>
            <a:r>
              <a:rPr lang="fr-FR" b="1" dirty="0" smtClean="0"/>
              <a:t> </a:t>
            </a:r>
            <a:endParaRPr lang="fr-FR" dirty="0"/>
          </a:p>
        </p:txBody>
      </p:sp>
      <p:sp>
        <p:nvSpPr>
          <p:cNvPr id="3" name="Espace réservé du contenu 2"/>
          <p:cNvSpPr>
            <a:spLocks noGrp="1"/>
          </p:cNvSpPr>
          <p:nvPr>
            <p:ph idx="1"/>
          </p:nvPr>
        </p:nvSpPr>
        <p:spPr/>
        <p:txBody>
          <a:bodyPr/>
          <a:lstStyle/>
          <a:p>
            <a:endParaRPr lang="fr-FR"/>
          </a:p>
        </p:txBody>
      </p:sp>
      <p:pic>
        <p:nvPicPr>
          <p:cNvPr id="2050" name="Picture 2" descr="dig15rd"/>
          <p:cNvPicPr>
            <a:picLocks noChangeAspect="1" noChangeArrowheads="1"/>
          </p:cNvPicPr>
          <p:nvPr/>
        </p:nvPicPr>
        <p:blipFill>
          <a:blip r:embed="rId2"/>
          <a:srcRect/>
          <a:stretch>
            <a:fillRect/>
          </a:stretch>
        </p:blipFill>
        <p:spPr bwMode="auto">
          <a:xfrm>
            <a:off x="357158" y="1500174"/>
            <a:ext cx="8358246" cy="50006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latin typeface="Comic Sans MS" pitchFamily="66" charset="0"/>
              </a:rPr>
              <a:t>Les  villosités</a:t>
            </a:r>
            <a:endParaRPr lang="fr-FR" dirty="0">
              <a:latin typeface="Comic Sans MS" pitchFamily="66" charset="0"/>
            </a:endParaRPr>
          </a:p>
        </p:txBody>
      </p:sp>
      <p:sp>
        <p:nvSpPr>
          <p:cNvPr id="3" name="Espace réservé du contenu 2"/>
          <p:cNvSpPr>
            <a:spLocks noGrp="1"/>
          </p:cNvSpPr>
          <p:nvPr>
            <p:ph idx="1"/>
          </p:nvPr>
        </p:nvSpPr>
        <p:spPr/>
        <p:txBody>
          <a:bodyPr>
            <a:normAutofit fontScale="92500" lnSpcReduction="10000"/>
          </a:bodyPr>
          <a:lstStyle/>
          <a:p>
            <a:r>
              <a:rPr lang="fr-FR" dirty="0" smtClean="0">
                <a:latin typeface="Comic Sans MS" pitchFamily="66" charset="0"/>
              </a:rPr>
              <a:t>A son extrémité, elle donne naissance à un très riche réseau de capillaires  operculés  qui  viennent  au  contact  de  la  lame  basale  sur  laquelle  repose l'épithélium.</a:t>
            </a:r>
          </a:p>
          <a:p>
            <a:r>
              <a:rPr lang="fr-FR" dirty="0" smtClean="0">
                <a:latin typeface="Comic Sans MS" pitchFamily="66" charset="0"/>
              </a:rPr>
              <a:t>Une veinule à trajet parallèle à celui de l'artériole récupère le sang pour l'acheminer vers la sous muqueuse. Enfin, au centre de l'axe de la villosité, se trouve un capillaire lymphatique, appelé </a:t>
            </a:r>
            <a:r>
              <a:rPr lang="fr-FR" b="1" dirty="0" smtClean="0">
                <a:solidFill>
                  <a:srgbClr val="FF0000"/>
                </a:solidFill>
                <a:latin typeface="Comic Sans MS" pitchFamily="66" charset="0"/>
              </a:rPr>
              <a:t>chylifère central</a:t>
            </a:r>
            <a:r>
              <a:rPr lang="fr-FR" dirty="0" smtClean="0">
                <a:latin typeface="Comic Sans MS" pitchFamily="66" charset="0"/>
              </a:rPr>
              <a:t>.</a:t>
            </a:r>
          </a:p>
          <a:p>
            <a:pPr>
              <a:buNone/>
            </a:pPr>
            <a:endParaRPr lang="fr-F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latin typeface="Comic Sans MS" pitchFamily="66" charset="0"/>
              </a:rPr>
              <a:t>Les  villosités</a:t>
            </a:r>
            <a:endParaRPr lang="fr-FR" dirty="0">
              <a:latin typeface="Comic Sans MS" pitchFamily="66" charset="0"/>
            </a:endParaRPr>
          </a:p>
        </p:txBody>
      </p:sp>
      <p:sp>
        <p:nvSpPr>
          <p:cNvPr id="3" name="Espace réservé du contenu 2"/>
          <p:cNvSpPr>
            <a:spLocks noGrp="1"/>
          </p:cNvSpPr>
          <p:nvPr>
            <p:ph idx="1"/>
          </p:nvPr>
        </p:nvSpPr>
        <p:spPr/>
        <p:txBody>
          <a:bodyPr>
            <a:normAutofit/>
          </a:bodyPr>
          <a:lstStyle/>
          <a:p>
            <a:r>
              <a:rPr lang="fr-FR" dirty="0" smtClean="0">
                <a:latin typeface="Comic Sans MS" pitchFamily="66" charset="0"/>
              </a:rPr>
              <a:t>Le chorion de chaque villosité contient également des </a:t>
            </a:r>
            <a:r>
              <a:rPr lang="fr-FR" b="1" dirty="0" smtClean="0">
                <a:solidFill>
                  <a:srgbClr val="FF0000"/>
                </a:solidFill>
                <a:latin typeface="Comic Sans MS" pitchFamily="66" charset="0"/>
              </a:rPr>
              <a:t>cellules musculaires lisses </a:t>
            </a:r>
            <a:r>
              <a:rPr lang="fr-FR" dirty="0" smtClean="0">
                <a:latin typeface="Comic Sans MS" pitchFamily="66" charset="0"/>
              </a:rPr>
              <a:t>provenant de  la  musculaires  </a:t>
            </a:r>
            <a:r>
              <a:rPr lang="fr-FR" dirty="0" err="1" smtClean="0">
                <a:latin typeface="Comic Sans MS" pitchFamily="66" charset="0"/>
              </a:rPr>
              <a:t>mucosae</a:t>
            </a:r>
            <a:r>
              <a:rPr lang="fr-FR" dirty="0" smtClean="0">
                <a:latin typeface="Comic Sans MS" pitchFamily="66" charset="0"/>
              </a:rPr>
              <a:t>.  En  se  contractant  elles  diminuent  de  moitié  la  hauteur  des villosités et ainsi provoquent l'évacuation de la lymphe.</a:t>
            </a:r>
          </a:p>
          <a:p>
            <a:pPr>
              <a:buNone/>
            </a:pPr>
            <a:endParaRPr lang="fr-F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smtClean="0">
                <a:latin typeface="Comic Sans MS" pitchFamily="66" charset="0"/>
              </a:rPr>
              <a:t>La   muqueuse   intestinale</a:t>
            </a:r>
            <a:endParaRPr lang="fr-FR" dirty="0">
              <a:latin typeface="Comic Sans MS" pitchFamily="66" charset="0"/>
            </a:endParaRPr>
          </a:p>
        </p:txBody>
      </p:sp>
      <p:sp>
        <p:nvSpPr>
          <p:cNvPr id="3" name="Espace réservé du contenu 2"/>
          <p:cNvSpPr>
            <a:spLocks noGrp="1"/>
          </p:cNvSpPr>
          <p:nvPr>
            <p:ph idx="1"/>
          </p:nvPr>
        </p:nvSpPr>
        <p:spPr/>
        <p:txBody>
          <a:bodyPr/>
          <a:lstStyle/>
          <a:p>
            <a:endParaRPr lang="fr-FR"/>
          </a:p>
        </p:txBody>
      </p:sp>
      <p:pic>
        <p:nvPicPr>
          <p:cNvPr id="4" name="il_fi" descr="http://homepage.mac.com/danielbalas/HISTOLOGIE/EPITHDIG/intestin/intes11.jpg"/>
          <p:cNvPicPr/>
          <p:nvPr/>
        </p:nvPicPr>
        <p:blipFill>
          <a:blip r:embed="rId2"/>
          <a:srcRect/>
          <a:stretch>
            <a:fillRect/>
          </a:stretch>
        </p:blipFill>
        <p:spPr bwMode="auto">
          <a:xfrm>
            <a:off x="428596" y="1428736"/>
            <a:ext cx="8501122" cy="50006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latin typeface="Comic Sans MS" pitchFamily="66" charset="0"/>
              </a:rPr>
              <a:t>L’épithélium intestinal : </a:t>
            </a:r>
            <a:endParaRPr lang="fr-FR" dirty="0">
              <a:latin typeface="Comic Sans MS" pitchFamily="66" charset="0"/>
            </a:endParaRPr>
          </a:p>
        </p:txBody>
      </p:sp>
      <p:sp>
        <p:nvSpPr>
          <p:cNvPr id="3" name="Espace réservé du contenu 2"/>
          <p:cNvSpPr>
            <a:spLocks noGrp="1"/>
          </p:cNvSpPr>
          <p:nvPr>
            <p:ph idx="1"/>
          </p:nvPr>
        </p:nvSpPr>
        <p:spPr/>
        <p:txBody>
          <a:bodyPr/>
          <a:lstStyle/>
          <a:p>
            <a:pPr>
              <a:buNone/>
            </a:pPr>
            <a:endParaRPr lang="fr-FR" dirty="0" smtClean="0"/>
          </a:p>
          <a:p>
            <a:r>
              <a:rPr lang="fr-FR" sz="4400" dirty="0" smtClean="0">
                <a:latin typeface="Comic Sans MS" pitchFamily="66" charset="0"/>
              </a:rPr>
              <a:t>Il s'agit d'un épithélium </a:t>
            </a:r>
            <a:r>
              <a:rPr lang="fr-FR" sz="4400" b="1" dirty="0" smtClean="0">
                <a:solidFill>
                  <a:srgbClr val="FF0000"/>
                </a:solidFill>
                <a:latin typeface="Comic Sans MS" pitchFamily="66" charset="0"/>
              </a:rPr>
              <a:t>prismatique simple </a:t>
            </a:r>
            <a:r>
              <a:rPr lang="fr-FR" sz="4400" dirty="0" smtClean="0">
                <a:latin typeface="Comic Sans MS" pitchFamily="66" charset="0"/>
              </a:rPr>
              <a:t>constitué de cellules absorbantes ou </a:t>
            </a:r>
            <a:r>
              <a:rPr lang="fr-FR" sz="4400" dirty="0" err="1" smtClean="0">
                <a:latin typeface="Comic Sans MS" pitchFamily="66" charset="0"/>
              </a:rPr>
              <a:t>entérocytes</a:t>
            </a:r>
            <a:r>
              <a:rPr lang="fr-FR" sz="4400" dirty="0" smtClean="0">
                <a:latin typeface="Comic Sans MS" pitchFamily="66" charset="0"/>
              </a:rPr>
              <a:t> et de cellules caliciformes.</a:t>
            </a:r>
          </a:p>
          <a:p>
            <a:endParaRPr lang="fr-F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latin typeface="Comic Sans MS" pitchFamily="66" charset="0"/>
              </a:rPr>
              <a:t>L’intestin grêle </a:t>
            </a:r>
            <a:endParaRPr lang="fr-FR" dirty="0">
              <a:latin typeface="Comic Sans MS" pitchFamily="66" charset="0"/>
            </a:endParaRPr>
          </a:p>
        </p:txBody>
      </p:sp>
      <p:sp>
        <p:nvSpPr>
          <p:cNvPr id="3" name="Espace réservé du contenu 2"/>
          <p:cNvSpPr>
            <a:spLocks noGrp="1"/>
          </p:cNvSpPr>
          <p:nvPr>
            <p:ph idx="1"/>
          </p:nvPr>
        </p:nvSpPr>
        <p:spPr/>
        <p:txBody>
          <a:bodyPr/>
          <a:lstStyle/>
          <a:p>
            <a:endParaRPr lang="fr-FR"/>
          </a:p>
        </p:txBody>
      </p:sp>
      <p:pic>
        <p:nvPicPr>
          <p:cNvPr id="2050" name="Picture 2" descr="dig15rd"/>
          <p:cNvPicPr>
            <a:picLocks noChangeAspect="1" noChangeArrowheads="1"/>
          </p:cNvPicPr>
          <p:nvPr/>
        </p:nvPicPr>
        <p:blipFill>
          <a:blip r:embed="rId2"/>
          <a:srcRect/>
          <a:stretch>
            <a:fillRect/>
          </a:stretch>
        </p:blipFill>
        <p:spPr bwMode="auto">
          <a:xfrm>
            <a:off x="357158" y="1500174"/>
            <a:ext cx="8358246" cy="50006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latin typeface="Comic Sans MS" pitchFamily="66" charset="0"/>
              </a:rPr>
              <a:t>L’épithélium intestinal : </a:t>
            </a:r>
            <a:r>
              <a:rPr lang="fr-FR" b="1" dirty="0" smtClean="0"/>
              <a:t> </a:t>
            </a:r>
            <a:endParaRPr lang="fr-FR" dirty="0"/>
          </a:p>
        </p:txBody>
      </p:sp>
      <p:sp>
        <p:nvSpPr>
          <p:cNvPr id="3" name="Espace réservé du contenu 2"/>
          <p:cNvSpPr>
            <a:spLocks noGrp="1"/>
          </p:cNvSpPr>
          <p:nvPr>
            <p:ph idx="1"/>
          </p:nvPr>
        </p:nvSpPr>
        <p:spPr/>
        <p:txBody>
          <a:bodyPr/>
          <a:lstStyle/>
          <a:p>
            <a:endParaRPr lang="fr-FR"/>
          </a:p>
        </p:txBody>
      </p:sp>
      <p:pic>
        <p:nvPicPr>
          <p:cNvPr id="4098" name="Picture 2" descr="dig16rd"/>
          <p:cNvPicPr>
            <a:picLocks noChangeAspect="1" noChangeArrowheads="1"/>
          </p:cNvPicPr>
          <p:nvPr/>
        </p:nvPicPr>
        <p:blipFill>
          <a:blip r:embed="rId2"/>
          <a:srcRect/>
          <a:stretch>
            <a:fillRect/>
          </a:stretch>
        </p:blipFill>
        <p:spPr bwMode="auto">
          <a:xfrm>
            <a:off x="357158" y="1500174"/>
            <a:ext cx="8429684" cy="47149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latin typeface="Comic Sans MS" pitchFamily="66" charset="0"/>
              </a:rPr>
              <a:t>Histologie de l'</a:t>
            </a:r>
            <a:r>
              <a:rPr lang="fr-FR" b="1" dirty="0" err="1" smtClean="0">
                <a:latin typeface="Comic Sans MS" pitchFamily="66" charset="0"/>
              </a:rPr>
              <a:t>entérocyte</a:t>
            </a:r>
            <a:r>
              <a:rPr lang="fr-FR" dirty="0" smtClean="0"/>
              <a:t> </a:t>
            </a:r>
            <a:endParaRPr lang="fr-FR" dirty="0"/>
          </a:p>
        </p:txBody>
      </p:sp>
      <p:sp>
        <p:nvSpPr>
          <p:cNvPr id="3" name="Espace réservé du contenu 2"/>
          <p:cNvSpPr>
            <a:spLocks noGrp="1"/>
          </p:cNvSpPr>
          <p:nvPr>
            <p:ph idx="1"/>
          </p:nvPr>
        </p:nvSpPr>
        <p:spPr/>
        <p:txBody>
          <a:bodyPr>
            <a:normAutofit lnSpcReduction="10000"/>
          </a:bodyPr>
          <a:lstStyle/>
          <a:p>
            <a:pPr>
              <a:buNone/>
            </a:pPr>
            <a:endParaRPr lang="fr-FR" dirty="0" smtClean="0"/>
          </a:p>
          <a:p>
            <a:r>
              <a:rPr lang="fr-FR" sz="4000" dirty="0" smtClean="0">
                <a:latin typeface="Comic Sans MS" pitchFamily="66" charset="0"/>
              </a:rPr>
              <a:t>De forme </a:t>
            </a:r>
            <a:r>
              <a:rPr lang="fr-FR" sz="4000" dirty="0" smtClean="0">
                <a:solidFill>
                  <a:srgbClr val="00B050"/>
                </a:solidFill>
                <a:latin typeface="Comic Sans MS" pitchFamily="66" charset="0"/>
              </a:rPr>
              <a:t>prismatique,</a:t>
            </a:r>
            <a:r>
              <a:rPr lang="fr-FR" sz="4000" dirty="0" smtClean="0">
                <a:latin typeface="Comic Sans MS" pitchFamily="66" charset="0"/>
              </a:rPr>
              <a:t> l'</a:t>
            </a:r>
            <a:r>
              <a:rPr lang="fr-FR" sz="4000" dirty="0" err="1" smtClean="0">
                <a:latin typeface="Comic Sans MS" pitchFamily="66" charset="0"/>
              </a:rPr>
              <a:t>entérocyte</a:t>
            </a:r>
            <a:r>
              <a:rPr lang="fr-FR" sz="4000" dirty="0" smtClean="0">
                <a:latin typeface="Comic Sans MS" pitchFamily="66" charset="0"/>
              </a:rPr>
              <a:t> repose sur une </a:t>
            </a:r>
            <a:r>
              <a:rPr lang="fr-FR" sz="4000" dirty="0" smtClean="0">
                <a:solidFill>
                  <a:srgbClr val="00B050"/>
                </a:solidFill>
                <a:latin typeface="Comic Sans MS" pitchFamily="66" charset="0"/>
              </a:rPr>
              <a:t>lame basale </a:t>
            </a:r>
            <a:r>
              <a:rPr lang="fr-FR" sz="4000" dirty="0" smtClean="0">
                <a:latin typeface="Comic Sans MS" pitchFamily="66" charset="0"/>
              </a:rPr>
              <a:t>et est fortement uni à ses voisins par des </a:t>
            </a:r>
            <a:r>
              <a:rPr lang="fr-FR" sz="4000" dirty="0" smtClean="0">
                <a:solidFill>
                  <a:srgbClr val="00B050"/>
                </a:solidFill>
                <a:latin typeface="Comic Sans MS" pitchFamily="66" charset="0"/>
              </a:rPr>
              <a:t>complexes </a:t>
            </a:r>
            <a:r>
              <a:rPr lang="fr-FR" sz="4000" dirty="0" err="1" smtClean="0">
                <a:solidFill>
                  <a:srgbClr val="00B050"/>
                </a:solidFill>
                <a:latin typeface="Comic Sans MS" pitchFamily="66" charset="0"/>
              </a:rPr>
              <a:t>jonctio</a:t>
            </a:r>
            <a:r>
              <a:rPr lang="fr-FR" sz="4000" dirty="0" err="1" smtClean="0">
                <a:latin typeface="Comic Sans MS" pitchFamily="66" charset="0"/>
              </a:rPr>
              <a:t>nnels</a:t>
            </a:r>
            <a:r>
              <a:rPr lang="fr-FR" sz="4000" dirty="0" smtClean="0">
                <a:latin typeface="Comic Sans MS" pitchFamily="66" charset="0"/>
              </a:rPr>
              <a:t>, situés à peu de distance de la lumière du tube digestif. </a:t>
            </a:r>
          </a:p>
          <a:p>
            <a:endParaRPr lang="fr-F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latin typeface="Comic Sans MS" pitchFamily="66" charset="0"/>
              </a:rPr>
              <a:t>Histologie de l'</a:t>
            </a:r>
            <a:r>
              <a:rPr lang="fr-FR" b="1" dirty="0" err="1" smtClean="0">
                <a:latin typeface="Comic Sans MS" pitchFamily="66" charset="0"/>
              </a:rPr>
              <a:t>entérocyte</a:t>
            </a:r>
            <a:endParaRPr lang="fr-FR" dirty="0">
              <a:latin typeface="Comic Sans MS" pitchFamily="66" charset="0"/>
            </a:endParaRPr>
          </a:p>
        </p:txBody>
      </p:sp>
      <p:sp>
        <p:nvSpPr>
          <p:cNvPr id="3" name="Espace réservé du contenu 2"/>
          <p:cNvSpPr>
            <a:spLocks noGrp="1"/>
          </p:cNvSpPr>
          <p:nvPr>
            <p:ph idx="1"/>
          </p:nvPr>
        </p:nvSpPr>
        <p:spPr/>
        <p:txBody>
          <a:bodyPr/>
          <a:lstStyle/>
          <a:p>
            <a:r>
              <a:rPr lang="fr-FR" dirty="0" smtClean="0">
                <a:latin typeface="Comic Sans MS" pitchFamily="66" charset="0"/>
              </a:rPr>
              <a:t>A leur base les </a:t>
            </a:r>
            <a:r>
              <a:rPr lang="fr-FR" dirty="0" err="1" smtClean="0">
                <a:latin typeface="Comic Sans MS" pitchFamily="66" charset="0"/>
              </a:rPr>
              <a:t>entérocytes</a:t>
            </a:r>
            <a:r>
              <a:rPr lang="fr-FR" dirty="0" smtClean="0">
                <a:latin typeface="Comic Sans MS" pitchFamily="66" charset="0"/>
              </a:rPr>
              <a:t> s'écartent les uns des autres pour former des espaces </a:t>
            </a:r>
            <a:r>
              <a:rPr lang="fr-FR" dirty="0" err="1" smtClean="0">
                <a:latin typeface="Comic Sans MS" pitchFamily="66" charset="0"/>
              </a:rPr>
              <a:t>basolatéraux</a:t>
            </a:r>
            <a:r>
              <a:rPr lang="fr-FR" dirty="0" smtClean="0">
                <a:latin typeface="Comic Sans MS" pitchFamily="66" charset="0"/>
              </a:rPr>
              <a:t> dont un des côtés est constitué de la lame basale. C'est par cet espace notamment que transitent les lipides quittant l'</a:t>
            </a:r>
            <a:r>
              <a:rPr lang="fr-FR" dirty="0" err="1" smtClean="0">
                <a:latin typeface="Comic Sans MS" pitchFamily="66" charset="0"/>
              </a:rPr>
              <a:t>entérocyte</a:t>
            </a:r>
            <a:r>
              <a:rPr lang="fr-FR" dirty="0" smtClean="0">
                <a:latin typeface="Comic Sans MS" pitchFamily="66" charset="0"/>
              </a:rPr>
              <a:t> pour gagner </a:t>
            </a:r>
            <a:r>
              <a:rPr lang="fr-FR" dirty="0" smtClean="0">
                <a:solidFill>
                  <a:srgbClr val="FF0000"/>
                </a:solidFill>
                <a:latin typeface="Comic Sans MS" pitchFamily="66" charset="0"/>
              </a:rPr>
              <a:t>le chylifère central</a:t>
            </a:r>
            <a:r>
              <a:rPr lang="fr-FR" dirty="0" smtClean="0">
                <a:latin typeface="Comic Sans MS" pitchFamily="66" charset="0"/>
              </a:rPr>
              <a:t> de la villosité.</a:t>
            </a:r>
          </a:p>
          <a:p>
            <a:endParaRPr lang="fr-F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latin typeface="Comic Sans MS" pitchFamily="66" charset="0"/>
              </a:rPr>
              <a:t>Histologie de l'</a:t>
            </a:r>
            <a:r>
              <a:rPr lang="fr-FR" b="1" dirty="0" err="1" smtClean="0">
                <a:latin typeface="Comic Sans MS" pitchFamily="66" charset="0"/>
              </a:rPr>
              <a:t>entérocyte</a:t>
            </a:r>
            <a:endParaRPr lang="fr-FR" dirty="0">
              <a:latin typeface="Comic Sans MS" pitchFamily="66" charset="0"/>
            </a:endParaRPr>
          </a:p>
        </p:txBody>
      </p:sp>
      <p:sp>
        <p:nvSpPr>
          <p:cNvPr id="3" name="Espace réservé du contenu 2"/>
          <p:cNvSpPr>
            <a:spLocks noGrp="1"/>
          </p:cNvSpPr>
          <p:nvPr>
            <p:ph idx="1"/>
          </p:nvPr>
        </p:nvSpPr>
        <p:spPr/>
        <p:txBody>
          <a:bodyPr>
            <a:normAutofit lnSpcReduction="10000"/>
          </a:bodyPr>
          <a:lstStyle/>
          <a:p>
            <a:r>
              <a:rPr lang="fr-FR" sz="3600" dirty="0" smtClean="0">
                <a:latin typeface="Comic Sans MS" pitchFamily="66" charset="0"/>
              </a:rPr>
              <a:t>A leur pôle apical les </a:t>
            </a:r>
            <a:r>
              <a:rPr lang="fr-FR" sz="3600" dirty="0" err="1" smtClean="0">
                <a:latin typeface="Comic Sans MS" pitchFamily="66" charset="0"/>
              </a:rPr>
              <a:t>entérocytes</a:t>
            </a:r>
            <a:r>
              <a:rPr lang="fr-FR" sz="3600" dirty="0" smtClean="0">
                <a:latin typeface="Comic Sans MS" pitchFamily="66" charset="0"/>
              </a:rPr>
              <a:t> possèdent un plateau strié ou absorbant constitué de </a:t>
            </a:r>
            <a:r>
              <a:rPr lang="fr-FR" sz="3600" b="1" dirty="0" smtClean="0">
                <a:solidFill>
                  <a:srgbClr val="FF0000"/>
                </a:solidFill>
                <a:latin typeface="Comic Sans MS" pitchFamily="66" charset="0"/>
              </a:rPr>
              <a:t>microvillosités</a:t>
            </a:r>
            <a:r>
              <a:rPr lang="fr-FR" sz="3600" dirty="0" smtClean="0">
                <a:latin typeface="Comic Sans MS" pitchFamily="66" charset="0"/>
              </a:rPr>
              <a:t>. </a:t>
            </a:r>
          </a:p>
          <a:p>
            <a:r>
              <a:rPr lang="fr-FR" sz="3600" dirty="0" smtClean="0">
                <a:latin typeface="Comic Sans MS" pitchFamily="66" charset="0"/>
              </a:rPr>
              <a:t>Ces  microvillosités  augmentent   de  manière   considérable   la  surface   d'absorption   des </a:t>
            </a:r>
            <a:r>
              <a:rPr lang="fr-FR" sz="3600" dirty="0" err="1" smtClean="0">
                <a:latin typeface="Comic Sans MS" pitchFamily="66" charset="0"/>
              </a:rPr>
              <a:t>entérocytes</a:t>
            </a:r>
            <a:r>
              <a:rPr lang="fr-FR" sz="3600" dirty="0" smtClean="0">
                <a:latin typeface="Comic Sans MS" pitchFamily="66" charset="0"/>
              </a:rPr>
              <a:t>.</a:t>
            </a:r>
          </a:p>
          <a:p>
            <a:pPr>
              <a:buNone/>
            </a:pPr>
            <a:endParaRPr lang="fr-F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latin typeface="Comic Sans MS" pitchFamily="66" charset="0"/>
              </a:rPr>
              <a:t>Les cellules caliciformes</a:t>
            </a:r>
            <a:r>
              <a:rPr lang="fr-FR" dirty="0" smtClean="0">
                <a:latin typeface="Comic Sans MS" pitchFamily="66" charset="0"/>
              </a:rPr>
              <a:t> </a:t>
            </a:r>
            <a:r>
              <a:rPr lang="fr-FR" dirty="0" smtClean="0"/>
              <a:t/>
            </a:r>
            <a:br>
              <a:rPr lang="fr-FR" dirty="0" smtClean="0"/>
            </a:br>
            <a:endParaRPr lang="fr-FR" dirty="0"/>
          </a:p>
        </p:txBody>
      </p:sp>
      <p:sp>
        <p:nvSpPr>
          <p:cNvPr id="3" name="Espace réservé du contenu 2"/>
          <p:cNvSpPr>
            <a:spLocks noGrp="1"/>
          </p:cNvSpPr>
          <p:nvPr>
            <p:ph idx="1"/>
          </p:nvPr>
        </p:nvSpPr>
        <p:spPr/>
        <p:txBody>
          <a:bodyPr>
            <a:normAutofit fontScale="92500"/>
          </a:bodyPr>
          <a:lstStyle/>
          <a:p>
            <a:r>
              <a:rPr lang="fr-FR" dirty="0" smtClean="0">
                <a:latin typeface="Comic Sans MS" pitchFamily="66" charset="0"/>
              </a:rPr>
              <a:t>Elles sont dispersées </a:t>
            </a:r>
            <a:r>
              <a:rPr lang="fr-FR" dirty="0" smtClean="0">
                <a:solidFill>
                  <a:srgbClr val="00B050"/>
                </a:solidFill>
                <a:latin typeface="Comic Sans MS" pitchFamily="66" charset="0"/>
              </a:rPr>
              <a:t>entre les </a:t>
            </a:r>
            <a:r>
              <a:rPr lang="fr-FR" dirty="0" err="1" smtClean="0">
                <a:solidFill>
                  <a:srgbClr val="00B050"/>
                </a:solidFill>
                <a:latin typeface="Comic Sans MS" pitchFamily="66" charset="0"/>
              </a:rPr>
              <a:t>entérocytes</a:t>
            </a:r>
            <a:r>
              <a:rPr lang="fr-FR" dirty="0" smtClean="0">
                <a:solidFill>
                  <a:srgbClr val="00B050"/>
                </a:solidFill>
                <a:latin typeface="Comic Sans MS" pitchFamily="66" charset="0"/>
              </a:rPr>
              <a:t> </a:t>
            </a:r>
            <a:r>
              <a:rPr lang="fr-FR" dirty="0" smtClean="0">
                <a:latin typeface="Comic Sans MS" pitchFamily="66" charset="0"/>
              </a:rPr>
              <a:t>mais sont </a:t>
            </a:r>
            <a:r>
              <a:rPr lang="fr-FR" dirty="0" smtClean="0">
                <a:solidFill>
                  <a:srgbClr val="00B050"/>
                </a:solidFill>
                <a:latin typeface="Comic Sans MS" pitchFamily="66" charset="0"/>
              </a:rPr>
              <a:t>moins nombreuses </a:t>
            </a:r>
            <a:r>
              <a:rPr lang="fr-FR" dirty="0" smtClean="0">
                <a:latin typeface="Comic Sans MS" pitchFamily="66" charset="0"/>
              </a:rPr>
              <a:t>que ces derniers. Leur nom est dû à leur </a:t>
            </a:r>
            <a:r>
              <a:rPr lang="fr-FR" dirty="0" smtClean="0">
                <a:solidFill>
                  <a:srgbClr val="00B050"/>
                </a:solidFill>
                <a:latin typeface="Comic Sans MS" pitchFamily="66" charset="0"/>
              </a:rPr>
              <a:t>forme</a:t>
            </a:r>
            <a:r>
              <a:rPr lang="fr-FR" dirty="0" smtClean="0">
                <a:latin typeface="Comic Sans MS" pitchFamily="66" charset="0"/>
              </a:rPr>
              <a:t>. En effet elles synthétisent en permanence du </a:t>
            </a:r>
            <a:r>
              <a:rPr lang="fr-FR" dirty="0" smtClean="0">
                <a:solidFill>
                  <a:srgbClr val="FF0000"/>
                </a:solidFill>
                <a:latin typeface="Comic Sans MS" pitchFamily="66" charset="0"/>
              </a:rPr>
              <a:t>mucus</a:t>
            </a:r>
            <a:r>
              <a:rPr lang="fr-FR" dirty="0" smtClean="0">
                <a:latin typeface="Comic Sans MS" pitchFamily="66" charset="0"/>
              </a:rPr>
              <a:t> qui s'accumule dans leur cytoplasme sous forme de granules qui ensuite s'hydratent et gonflent. </a:t>
            </a:r>
          </a:p>
          <a:p>
            <a:r>
              <a:rPr lang="fr-FR" dirty="0" smtClean="0">
                <a:latin typeface="Comic Sans MS" pitchFamily="66" charset="0"/>
              </a:rPr>
              <a:t>Le rôle de ce mucus après son excrétion est de lubrifier la paroi.</a:t>
            </a:r>
          </a:p>
          <a:p>
            <a:endParaRPr lang="fr-F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latin typeface="Comic Sans MS" pitchFamily="66" charset="0"/>
              </a:rPr>
              <a:t>Les cryptes de LIEBERKUHN : </a:t>
            </a:r>
            <a:r>
              <a:rPr lang="fr-FR" dirty="0" smtClean="0">
                <a:latin typeface="Comic Sans MS" pitchFamily="66" charset="0"/>
              </a:rPr>
              <a:t/>
            </a:r>
            <a:br>
              <a:rPr lang="fr-FR" dirty="0" smtClean="0">
                <a:latin typeface="Comic Sans MS" pitchFamily="66" charset="0"/>
              </a:rPr>
            </a:br>
            <a:endParaRPr lang="fr-FR" dirty="0">
              <a:latin typeface="Comic Sans MS" pitchFamily="66" charset="0"/>
            </a:endParaRPr>
          </a:p>
        </p:txBody>
      </p:sp>
      <p:sp>
        <p:nvSpPr>
          <p:cNvPr id="3" name="Espace réservé du contenu 2"/>
          <p:cNvSpPr>
            <a:spLocks noGrp="1"/>
          </p:cNvSpPr>
          <p:nvPr>
            <p:ph idx="1"/>
          </p:nvPr>
        </p:nvSpPr>
        <p:spPr/>
        <p:txBody>
          <a:bodyPr>
            <a:normAutofit/>
          </a:bodyPr>
          <a:lstStyle/>
          <a:p>
            <a:r>
              <a:rPr lang="fr-FR" dirty="0" smtClean="0">
                <a:latin typeface="Comic Sans MS" pitchFamily="66" charset="0"/>
              </a:rPr>
              <a:t>Ce  sont  des  formations  tubuleuses  simples  situées  dans  le  chorion  de  la muqueuse  et  qui confluent  vers  la base des  villosités. L'épithélium  de  ces cryptes est donc  en continuité  avec l'épithélium superficiel.</a:t>
            </a:r>
          </a:p>
          <a:p>
            <a:pPr>
              <a:buNone/>
            </a:pPr>
            <a:endParaRPr lang="fr-FR" dirty="0">
              <a:latin typeface="Comic Sans MS" pitchFamily="66"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latin typeface="Comic Sans MS" pitchFamily="66" charset="0"/>
              </a:rPr>
              <a:t>Les cryptes de LIEBERKUHN :</a:t>
            </a:r>
            <a:endParaRPr lang="fr-FR" dirty="0">
              <a:latin typeface="Comic Sans MS" pitchFamily="66" charset="0"/>
            </a:endParaRPr>
          </a:p>
        </p:txBody>
      </p:sp>
      <p:sp>
        <p:nvSpPr>
          <p:cNvPr id="3" name="Espace réservé du contenu 2"/>
          <p:cNvSpPr>
            <a:spLocks noGrp="1"/>
          </p:cNvSpPr>
          <p:nvPr>
            <p:ph idx="1"/>
          </p:nvPr>
        </p:nvSpPr>
        <p:spPr/>
        <p:txBody>
          <a:bodyPr/>
          <a:lstStyle/>
          <a:p>
            <a:endParaRPr lang="fr-FR"/>
          </a:p>
        </p:txBody>
      </p:sp>
      <p:pic>
        <p:nvPicPr>
          <p:cNvPr id="4" name="Picture 2" descr="H:\1_10.jpg"/>
          <p:cNvPicPr>
            <a:picLocks noChangeAspect="1" noChangeArrowheads="1"/>
          </p:cNvPicPr>
          <p:nvPr/>
        </p:nvPicPr>
        <p:blipFill>
          <a:blip r:embed="rId2"/>
          <a:srcRect/>
          <a:stretch>
            <a:fillRect/>
          </a:stretch>
        </p:blipFill>
        <p:spPr bwMode="auto">
          <a:xfrm rot="5400000">
            <a:off x="2152649" y="-152439"/>
            <a:ext cx="4838705" cy="828681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latin typeface="Comic Sans MS" pitchFamily="66" charset="0"/>
              </a:rPr>
              <a:t>Les cryptes de LIEBERKUHN :</a:t>
            </a:r>
            <a:endParaRPr lang="fr-FR" dirty="0">
              <a:latin typeface="Comic Sans MS" pitchFamily="66" charset="0"/>
            </a:endParaRPr>
          </a:p>
        </p:txBody>
      </p:sp>
      <p:sp>
        <p:nvSpPr>
          <p:cNvPr id="3" name="Espace réservé du contenu 2"/>
          <p:cNvSpPr>
            <a:spLocks noGrp="1"/>
          </p:cNvSpPr>
          <p:nvPr>
            <p:ph idx="1"/>
          </p:nvPr>
        </p:nvSpPr>
        <p:spPr/>
        <p:txBody>
          <a:bodyPr>
            <a:normAutofit/>
          </a:bodyPr>
          <a:lstStyle/>
          <a:p>
            <a:r>
              <a:rPr lang="fr-FR" dirty="0" smtClean="0">
                <a:latin typeface="Comic Sans MS" pitchFamily="66" charset="0"/>
              </a:rPr>
              <a:t>Dans le fond des cryptes sont concentrées quelques cellules séreuses particulières dites de </a:t>
            </a:r>
            <a:r>
              <a:rPr lang="fr-FR" b="1" dirty="0" err="1" smtClean="0">
                <a:solidFill>
                  <a:srgbClr val="00B0F0"/>
                </a:solidFill>
                <a:latin typeface="Comic Sans MS" pitchFamily="66" charset="0"/>
              </a:rPr>
              <a:t>Paneth</a:t>
            </a:r>
            <a:r>
              <a:rPr lang="fr-FR" dirty="0" smtClean="0">
                <a:latin typeface="Comic Sans MS" pitchFamily="66" charset="0"/>
              </a:rPr>
              <a:t>. Ces cellules sont douées de </a:t>
            </a:r>
            <a:r>
              <a:rPr lang="fr-FR" dirty="0" smtClean="0">
                <a:solidFill>
                  <a:srgbClr val="00B0F0"/>
                </a:solidFill>
                <a:latin typeface="Comic Sans MS" pitchFamily="66" charset="0"/>
              </a:rPr>
              <a:t>phagocytose </a:t>
            </a:r>
            <a:r>
              <a:rPr lang="fr-FR" dirty="0" smtClean="0">
                <a:latin typeface="Comic Sans MS" pitchFamily="66" charset="0"/>
              </a:rPr>
              <a:t>et présentent une durée de vie plus longue de celles des autres cellules épithéliales.</a:t>
            </a:r>
          </a:p>
          <a:p>
            <a:r>
              <a:rPr lang="fr-FR" dirty="0" smtClean="0">
                <a:latin typeface="Comic Sans MS" pitchFamily="66" charset="0"/>
              </a:rPr>
              <a:t>Enfin les cryptes contiennent des cellules endocrines.</a:t>
            </a:r>
          </a:p>
          <a:p>
            <a:endParaRPr lang="fr-F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latin typeface="Comic Sans MS" pitchFamily="66" charset="0"/>
              </a:rPr>
              <a:t>Les cryptes de LIEBERKUHN : </a:t>
            </a:r>
            <a:r>
              <a:rPr lang="fr-FR" b="1" dirty="0" smtClean="0"/>
              <a:t> </a:t>
            </a:r>
            <a:endParaRPr lang="fr-FR" dirty="0"/>
          </a:p>
        </p:txBody>
      </p:sp>
      <p:sp>
        <p:nvSpPr>
          <p:cNvPr id="3" name="Espace réservé du contenu 2"/>
          <p:cNvSpPr>
            <a:spLocks noGrp="1"/>
          </p:cNvSpPr>
          <p:nvPr>
            <p:ph idx="1"/>
          </p:nvPr>
        </p:nvSpPr>
        <p:spPr/>
        <p:txBody>
          <a:bodyPr/>
          <a:lstStyle/>
          <a:p>
            <a:endParaRPr lang="fr-FR"/>
          </a:p>
        </p:txBody>
      </p:sp>
      <p:pic>
        <p:nvPicPr>
          <p:cNvPr id="4" name="Image 3" descr="http://histoblog.viabloga.com/images/g_lIEBER_t.jpg">
            <a:hlinkClick r:id="rId2" tooltip="&quot;Zoom&quot;"/>
          </p:cNvPr>
          <p:cNvPicPr/>
          <p:nvPr/>
        </p:nvPicPr>
        <p:blipFill>
          <a:blip r:embed="rId3" cstate="print"/>
          <a:srcRect/>
          <a:stretch>
            <a:fillRect/>
          </a:stretch>
        </p:blipFill>
        <p:spPr bwMode="auto">
          <a:xfrm>
            <a:off x="428596" y="1571612"/>
            <a:ext cx="8215370" cy="4929222"/>
          </a:xfrm>
          <a:prstGeom prst="rect">
            <a:avLst/>
          </a:prstGeom>
          <a:noFill/>
          <a:ln w="9525">
            <a:noFill/>
            <a:miter lim="800000"/>
            <a:headEnd/>
            <a:tailEnd/>
          </a:ln>
        </p:spPr>
      </p:pic>
      <p:sp>
        <p:nvSpPr>
          <p:cNvPr id="5" name="Rectangle 4"/>
          <p:cNvSpPr/>
          <p:nvPr/>
        </p:nvSpPr>
        <p:spPr>
          <a:xfrm>
            <a:off x="3369299" y="3244334"/>
            <a:ext cx="2405402" cy="369332"/>
          </a:xfrm>
          <a:prstGeom prst="rect">
            <a:avLst/>
          </a:prstGeom>
        </p:spPr>
        <p:txBody>
          <a:bodyPr wrap="none">
            <a:spAutoFit/>
          </a:bodyPr>
          <a:lstStyle/>
          <a:p>
            <a:r>
              <a:rPr lang="fr-FR" b="1" dirty="0" smtClean="0"/>
              <a:t>L’épithélium intestinal :</a:t>
            </a:r>
            <a:endParaRPr lang="fr-F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571480"/>
            <a:ext cx="8229600" cy="1154098"/>
          </a:xfrm>
        </p:spPr>
        <p:txBody>
          <a:bodyPr>
            <a:normAutofit fontScale="90000"/>
          </a:bodyPr>
          <a:lstStyle/>
          <a:p>
            <a:r>
              <a:rPr lang="fr-FR" b="1" dirty="0" smtClean="0"/>
              <a:t>Les autres structures de l’intestin grêle :</a:t>
            </a:r>
            <a:r>
              <a:rPr lang="fr-FR" dirty="0" smtClean="0"/>
              <a:t> </a:t>
            </a:r>
            <a:br>
              <a:rPr lang="fr-FR" dirty="0" smtClean="0"/>
            </a:br>
            <a:endParaRPr lang="fr-FR" dirty="0"/>
          </a:p>
        </p:txBody>
      </p:sp>
      <p:sp>
        <p:nvSpPr>
          <p:cNvPr id="3" name="Espace réservé du contenu 2"/>
          <p:cNvSpPr>
            <a:spLocks noGrp="1"/>
          </p:cNvSpPr>
          <p:nvPr>
            <p:ph idx="1"/>
          </p:nvPr>
        </p:nvSpPr>
        <p:spPr/>
        <p:txBody>
          <a:bodyPr>
            <a:normAutofit/>
          </a:bodyPr>
          <a:lstStyle/>
          <a:p>
            <a:r>
              <a:rPr lang="fr-FR" dirty="0" smtClean="0">
                <a:latin typeface="Comic Sans MS" pitchFamily="66" charset="0"/>
              </a:rPr>
              <a:t>De nombreux germes dits saprophytes vivent en permanence dans la lumière intestinale. D'autres, pathogènes, peuvent s'y installer. Afin de limiter le risque de prolifération excessive des premiers et plus encore  des seconds la paroi intestinale est riche en cellules du système immunitaire (lymphocytes, plasmocytes, macrophages).</a:t>
            </a:r>
          </a:p>
          <a:p>
            <a:pPr>
              <a:buNone/>
            </a:pPr>
            <a:endParaRPr lang="fr-FR" dirty="0">
              <a:latin typeface="Comic Sans MS" pitchFamily="66"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latin typeface="Comic Sans MS" pitchFamily="66" charset="0"/>
              </a:rPr>
              <a:t>L’intestin grêle </a:t>
            </a:r>
            <a:endParaRPr lang="fr-FR" dirty="0">
              <a:latin typeface="Comic Sans MS" pitchFamily="66" charset="0"/>
            </a:endParaRPr>
          </a:p>
        </p:txBody>
      </p:sp>
      <p:sp>
        <p:nvSpPr>
          <p:cNvPr id="3" name="Espace réservé du contenu 2"/>
          <p:cNvSpPr>
            <a:spLocks noGrp="1"/>
          </p:cNvSpPr>
          <p:nvPr>
            <p:ph idx="1"/>
          </p:nvPr>
        </p:nvSpPr>
        <p:spPr/>
        <p:txBody>
          <a:bodyPr/>
          <a:lstStyle/>
          <a:p>
            <a:r>
              <a:rPr lang="fr-FR" dirty="0" smtClean="0">
                <a:latin typeface="Comic Sans MS" pitchFamily="66" charset="0"/>
              </a:rPr>
              <a:t>Anatomiquement l'intestin grêle forme un tube long subdivisé en trois parties: le </a:t>
            </a:r>
            <a:r>
              <a:rPr lang="fr-FR" b="1" dirty="0" smtClean="0">
                <a:solidFill>
                  <a:srgbClr val="FF0000"/>
                </a:solidFill>
                <a:latin typeface="Comic Sans MS" pitchFamily="66" charset="0"/>
              </a:rPr>
              <a:t>duodénum</a:t>
            </a:r>
            <a:r>
              <a:rPr lang="fr-FR" dirty="0" smtClean="0">
                <a:latin typeface="Comic Sans MS" pitchFamily="66" charset="0"/>
              </a:rPr>
              <a:t>, </a:t>
            </a:r>
            <a:r>
              <a:rPr lang="fr-FR" b="1" dirty="0" smtClean="0">
                <a:solidFill>
                  <a:srgbClr val="FF0000"/>
                </a:solidFill>
                <a:latin typeface="Comic Sans MS" pitchFamily="66" charset="0"/>
              </a:rPr>
              <a:t>le jéjunum </a:t>
            </a:r>
            <a:r>
              <a:rPr lang="fr-FR" dirty="0" smtClean="0">
                <a:latin typeface="Comic Sans MS" pitchFamily="66" charset="0"/>
              </a:rPr>
              <a:t>et </a:t>
            </a:r>
            <a:r>
              <a:rPr lang="fr-FR" b="1" dirty="0" smtClean="0">
                <a:solidFill>
                  <a:srgbClr val="FF0000"/>
                </a:solidFill>
                <a:latin typeface="Comic Sans MS" pitchFamily="66" charset="0"/>
              </a:rPr>
              <a:t>l'iléon</a:t>
            </a:r>
            <a:r>
              <a:rPr lang="fr-FR" dirty="0" smtClean="0">
                <a:latin typeface="Comic Sans MS" pitchFamily="66" charset="0"/>
              </a:rPr>
              <a:t>. Sur le plan histologique cependant,  ces  trois  régions  présentent  </a:t>
            </a:r>
            <a:r>
              <a:rPr lang="fr-FR" b="1" dirty="0" smtClean="0">
                <a:solidFill>
                  <a:srgbClr val="00B0F0"/>
                </a:solidFill>
                <a:latin typeface="Comic Sans MS" pitchFamily="66" charset="0"/>
              </a:rPr>
              <a:t>une  grande  unité  de  structure</a:t>
            </a:r>
            <a:r>
              <a:rPr lang="fr-FR" dirty="0" smtClean="0">
                <a:latin typeface="Comic Sans MS" pitchFamily="66" charset="0"/>
              </a:rPr>
              <a:t>,  même  si  certaines particularités  permettent  de  les  distinguer  les  unes  des  autres.  </a:t>
            </a:r>
          </a:p>
          <a:p>
            <a:endParaRPr lang="fr-F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Les autres structures de l’intestin grêle :</a:t>
            </a:r>
            <a:r>
              <a:rPr lang="fr-FR" dirty="0" smtClean="0"/>
              <a:t> </a:t>
            </a:r>
            <a:endParaRPr lang="fr-FR" dirty="0"/>
          </a:p>
        </p:txBody>
      </p:sp>
      <p:sp>
        <p:nvSpPr>
          <p:cNvPr id="3" name="Espace réservé du contenu 2"/>
          <p:cNvSpPr>
            <a:spLocks noGrp="1"/>
          </p:cNvSpPr>
          <p:nvPr>
            <p:ph idx="1"/>
          </p:nvPr>
        </p:nvSpPr>
        <p:spPr/>
        <p:txBody>
          <a:bodyPr>
            <a:normAutofit fontScale="92500" lnSpcReduction="20000"/>
          </a:bodyPr>
          <a:lstStyle/>
          <a:p>
            <a:r>
              <a:rPr lang="fr-FR" dirty="0" smtClean="0">
                <a:latin typeface="Comic Sans MS" pitchFamily="66" charset="0"/>
              </a:rPr>
              <a:t>Celles-ci  sont  soit  dispersées  dans  le  chorion  de  la  muqueuse,  soit  groupées  en follicules lymphoïdes d'autant plus nombreux  et volumineux  que l'on  se rapproche  de la valvule  iléo- caecale.  Ces  follicules  peuvent  même  déborder  dans  la  sous muqueuse  au  travers  de  la </a:t>
            </a:r>
            <a:r>
              <a:rPr lang="fr-FR" dirty="0" err="1" smtClean="0">
                <a:latin typeface="Comic Sans MS" pitchFamily="66" charset="0"/>
              </a:rPr>
              <a:t>muscularis</a:t>
            </a:r>
            <a:r>
              <a:rPr lang="fr-FR" dirty="0" smtClean="0">
                <a:latin typeface="Comic Sans MS" pitchFamily="66" charset="0"/>
              </a:rPr>
              <a:t> </a:t>
            </a:r>
            <a:r>
              <a:rPr lang="fr-FR" dirty="0" err="1" smtClean="0">
                <a:latin typeface="Comic Sans MS" pitchFamily="66" charset="0"/>
              </a:rPr>
              <a:t>mucosae</a:t>
            </a:r>
            <a:r>
              <a:rPr lang="fr-FR" dirty="0" smtClean="0">
                <a:latin typeface="Comic Sans MS" pitchFamily="66" charset="0"/>
              </a:rPr>
              <a:t>. Dans la portion terminale de l'iléon ils sont nombreux et volumineux et forment  de  véritables  plaques </a:t>
            </a:r>
            <a:r>
              <a:rPr lang="fr-FR" b="1" dirty="0" smtClean="0">
                <a:solidFill>
                  <a:srgbClr val="FF0000"/>
                </a:solidFill>
                <a:latin typeface="Comic Sans MS" pitchFamily="66" charset="0"/>
              </a:rPr>
              <a:t>: les  plaques  de  Peyer.</a:t>
            </a:r>
            <a:r>
              <a:rPr lang="fr-FR" b="1" dirty="0" smtClean="0">
                <a:latin typeface="Comic Sans MS" pitchFamily="66" charset="0"/>
              </a:rPr>
              <a:t>	</a:t>
            </a:r>
            <a:endParaRPr lang="fr-FR" dirty="0" smtClean="0">
              <a:latin typeface="Comic Sans MS" pitchFamily="66" charset="0"/>
            </a:endParaRPr>
          </a:p>
          <a:p>
            <a:pPr>
              <a:buNone/>
            </a:pPr>
            <a:endParaRPr lang="fr-F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les  plaques  de  Peyer</a:t>
            </a:r>
            <a:endParaRPr lang="fr-FR" b="1" dirty="0"/>
          </a:p>
        </p:txBody>
      </p:sp>
      <p:sp>
        <p:nvSpPr>
          <p:cNvPr id="3" name="Espace réservé du contenu 2"/>
          <p:cNvSpPr>
            <a:spLocks noGrp="1"/>
          </p:cNvSpPr>
          <p:nvPr>
            <p:ph idx="1"/>
          </p:nvPr>
        </p:nvSpPr>
        <p:spPr/>
        <p:txBody>
          <a:bodyPr/>
          <a:lstStyle/>
          <a:p>
            <a:endParaRPr lang="fr-FR"/>
          </a:p>
        </p:txBody>
      </p:sp>
      <p:pic>
        <p:nvPicPr>
          <p:cNvPr id="1026" name="Picture 2" descr="dig14rd"/>
          <p:cNvPicPr>
            <a:picLocks noChangeAspect="1" noChangeArrowheads="1"/>
          </p:cNvPicPr>
          <p:nvPr/>
        </p:nvPicPr>
        <p:blipFill>
          <a:blip r:embed="rId2"/>
          <a:srcRect/>
          <a:stretch>
            <a:fillRect/>
          </a:stretch>
        </p:blipFill>
        <p:spPr bwMode="auto">
          <a:xfrm>
            <a:off x="428596" y="1571612"/>
            <a:ext cx="8358246" cy="47148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les  plaques  de  Peyer</a:t>
            </a:r>
            <a:endParaRPr lang="fr-FR" dirty="0"/>
          </a:p>
        </p:txBody>
      </p:sp>
      <p:sp>
        <p:nvSpPr>
          <p:cNvPr id="3" name="Espace réservé du contenu 2"/>
          <p:cNvSpPr>
            <a:spLocks noGrp="1"/>
          </p:cNvSpPr>
          <p:nvPr>
            <p:ph idx="1"/>
          </p:nvPr>
        </p:nvSpPr>
        <p:spPr/>
        <p:txBody>
          <a:bodyPr/>
          <a:lstStyle/>
          <a:p>
            <a:endParaRPr lang="fr-FR"/>
          </a:p>
        </p:txBody>
      </p:sp>
      <p:pic>
        <p:nvPicPr>
          <p:cNvPr id="6146" name="Picture 2"/>
          <p:cNvPicPr>
            <a:picLocks noChangeAspect="1" noChangeArrowheads="1"/>
          </p:cNvPicPr>
          <p:nvPr/>
        </p:nvPicPr>
        <p:blipFill>
          <a:blip r:embed="rId2"/>
          <a:srcRect/>
          <a:stretch>
            <a:fillRect/>
          </a:stretch>
        </p:blipFill>
        <p:spPr bwMode="auto">
          <a:xfrm>
            <a:off x="357158" y="1500174"/>
            <a:ext cx="8429684" cy="463392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La musculaire muqueuse</a:t>
            </a:r>
            <a:endParaRPr lang="fr-FR" dirty="0"/>
          </a:p>
        </p:txBody>
      </p:sp>
      <p:sp>
        <p:nvSpPr>
          <p:cNvPr id="3" name="Espace réservé du contenu 2"/>
          <p:cNvSpPr>
            <a:spLocks noGrp="1"/>
          </p:cNvSpPr>
          <p:nvPr>
            <p:ph idx="1"/>
          </p:nvPr>
        </p:nvSpPr>
        <p:spPr/>
        <p:txBody>
          <a:bodyPr/>
          <a:lstStyle/>
          <a:p>
            <a:pPr>
              <a:buNone/>
            </a:pPr>
            <a:endParaRPr lang="fr-FR" dirty="0" smtClean="0"/>
          </a:p>
          <a:p>
            <a:r>
              <a:rPr lang="fr-FR" dirty="0" smtClean="0"/>
              <a:t> </a:t>
            </a:r>
            <a:r>
              <a:rPr lang="fr-FR" dirty="0" smtClean="0">
                <a:latin typeface="Comic Sans MS" pitchFamily="66" charset="0"/>
              </a:rPr>
              <a:t>De la </a:t>
            </a:r>
            <a:r>
              <a:rPr lang="fr-FR" dirty="0" err="1" smtClean="0">
                <a:latin typeface="Comic Sans MS" pitchFamily="66" charset="0"/>
              </a:rPr>
              <a:t>muscularis</a:t>
            </a:r>
            <a:r>
              <a:rPr lang="fr-FR" dirty="0" smtClean="0">
                <a:latin typeface="Comic Sans MS" pitchFamily="66" charset="0"/>
              </a:rPr>
              <a:t> </a:t>
            </a:r>
            <a:r>
              <a:rPr lang="fr-FR" dirty="0" err="1" smtClean="0">
                <a:latin typeface="Comic Sans MS" pitchFamily="66" charset="0"/>
              </a:rPr>
              <a:t>mucosae</a:t>
            </a:r>
            <a:r>
              <a:rPr lang="fr-FR" dirty="0" smtClean="0">
                <a:latin typeface="Comic Sans MS" pitchFamily="66" charset="0"/>
              </a:rPr>
              <a:t> se détachent des fibres musculaires qui s'enfoncent dans les villosités.  En  se  contractant  rythmiquement  (6  fois  par  minute),  particulièrement  durant  la digestion, elles compriment les chylifères et facilitent la vidange de ceux-ci.</a:t>
            </a:r>
          </a:p>
          <a:p>
            <a:endParaRPr lang="fr-F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La sous muqueuse </a:t>
            </a:r>
            <a:r>
              <a:rPr lang="fr-FR" dirty="0" smtClean="0"/>
              <a:t/>
            </a:r>
            <a:br>
              <a:rPr lang="fr-FR" dirty="0" smtClean="0"/>
            </a:br>
            <a:endParaRPr lang="fr-FR" dirty="0"/>
          </a:p>
        </p:txBody>
      </p:sp>
      <p:sp>
        <p:nvSpPr>
          <p:cNvPr id="3" name="Espace réservé du contenu 2"/>
          <p:cNvSpPr>
            <a:spLocks noGrp="1"/>
          </p:cNvSpPr>
          <p:nvPr>
            <p:ph idx="1"/>
          </p:nvPr>
        </p:nvSpPr>
        <p:spPr/>
        <p:txBody>
          <a:bodyPr/>
          <a:lstStyle/>
          <a:p>
            <a:r>
              <a:rPr lang="fr-FR" dirty="0" smtClean="0">
                <a:latin typeface="Comic Sans MS" pitchFamily="66" charset="0"/>
              </a:rPr>
              <a:t>Dans  la  sous muqueuse  de la  région  du  duodénum  surtout  à proximité  du  pylore,  on trouve des glandes muqueuses tubuleuses composées dites de </a:t>
            </a:r>
            <a:r>
              <a:rPr lang="fr-FR" b="1" dirty="0" smtClean="0">
                <a:solidFill>
                  <a:srgbClr val="FF0000"/>
                </a:solidFill>
                <a:latin typeface="Comic Sans MS" pitchFamily="66" charset="0"/>
              </a:rPr>
              <a:t>Brunner</a:t>
            </a:r>
            <a:r>
              <a:rPr lang="fr-FR" dirty="0" smtClean="0">
                <a:latin typeface="Comic Sans MS" pitchFamily="66" charset="0"/>
              </a:rPr>
              <a:t>. Elles fabriquent un mucus à pH alcalin qui participe, avec les sécrétions pancréatiques, à la neutralisation du chyme gastrique.</a:t>
            </a:r>
          </a:p>
          <a:p>
            <a:endParaRPr lang="fr-FR"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La musculaire </a:t>
            </a:r>
            <a:r>
              <a:rPr lang="fr-FR" dirty="0" smtClean="0"/>
              <a:t/>
            </a:r>
            <a:br>
              <a:rPr lang="fr-FR" dirty="0" smtClean="0"/>
            </a:br>
            <a:endParaRPr lang="fr-FR" dirty="0"/>
          </a:p>
        </p:txBody>
      </p:sp>
      <p:sp>
        <p:nvSpPr>
          <p:cNvPr id="3" name="Espace réservé du contenu 2"/>
          <p:cNvSpPr>
            <a:spLocks noGrp="1"/>
          </p:cNvSpPr>
          <p:nvPr>
            <p:ph idx="1"/>
          </p:nvPr>
        </p:nvSpPr>
        <p:spPr/>
        <p:txBody>
          <a:bodyPr>
            <a:normAutofit/>
          </a:bodyPr>
          <a:lstStyle/>
          <a:p>
            <a:r>
              <a:rPr lang="fr-FR" dirty="0" smtClean="0">
                <a:latin typeface="Comic Sans MS" pitchFamily="66" charset="0"/>
              </a:rPr>
              <a:t>La musculaire  présente  une  couche  circulaire  interne  et  une couche longitudinale externe de muscles lisses entre ces couches se trouve le plexus nerveux d’</a:t>
            </a:r>
            <a:r>
              <a:rPr lang="fr-FR" b="1" dirty="0" err="1" smtClean="0">
                <a:solidFill>
                  <a:srgbClr val="7030A0"/>
                </a:solidFill>
                <a:latin typeface="Comic Sans MS" pitchFamily="66" charset="0"/>
              </a:rPr>
              <a:t>Auerbach</a:t>
            </a:r>
            <a:r>
              <a:rPr lang="fr-FR" b="1" dirty="0" smtClean="0">
                <a:solidFill>
                  <a:srgbClr val="7030A0"/>
                </a:solidFill>
                <a:latin typeface="Comic Sans MS" pitchFamily="66" charset="0"/>
              </a:rPr>
              <a:t> </a:t>
            </a:r>
            <a:r>
              <a:rPr lang="fr-FR" dirty="0" smtClean="0">
                <a:latin typeface="Comic Sans MS" pitchFamily="66" charset="0"/>
              </a:rPr>
              <a:t>comme dans les autres parties du tube digestif. En fait, deux couches musculaires présentent un enroulement hélicoïdal à grand pas pour l'externe et à petit pas pour l'interne.</a:t>
            </a:r>
          </a:p>
          <a:p>
            <a:endParaRPr lang="fr-FR"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La séreuse </a:t>
            </a:r>
            <a:r>
              <a:rPr lang="fr-FR" dirty="0" smtClean="0"/>
              <a:t/>
            </a:r>
            <a:br>
              <a:rPr lang="fr-FR" dirty="0" smtClean="0"/>
            </a:br>
            <a:endParaRPr lang="fr-FR" dirty="0"/>
          </a:p>
        </p:txBody>
      </p:sp>
      <p:sp>
        <p:nvSpPr>
          <p:cNvPr id="3" name="Espace réservé du contenu 2"/>
          <p:cNvSpPr>
            <a:spLocks noGrp="1"/>
          </p:cNvSpPr>
          <p:nvPr>
            <p:ph idx="1"/>
          </p:nvPr>
        </p:nvSpPr>
        <p:spPr/>
        <p:txBody>
          <a:bodyPr>
            <a:normAutofit/>
          </a:bodyPr>
          <a:lstStyle/>
          <a:p>
            <a:r>
              <a:rPr lang="fr-FR" sz="5400" dirty="0" smtClean="0">
                <a:latin typeface="Comic Sans MS" pitchFamily="66" charset="0"/>
              </a:rPr>
              <a:t>Comme dans l’estomac, elle est formée par une couche de tissu conjonctif recouvert d’un </a:t>
            </a:r>
            <a:r>
              <a:rPr lang="fr-FR" sz="5400" dirty="0" err="1" smtClean="0">
                <a:latin typeface="Comic Sans MS" pitchFamily="66" charset="0"/>
              </a:rPr>
              <a:t>mésothélium</a:t>
            </a:r>
            <a:r>
              <a:rPr lang="fr-FR" sz="5400" dirty="0" smtClean="0">
                <a:latin typeface="Comic Sans MS" pitchFamily="66" charset="0"/>
              </a:rPr>
              <a:t>.</a:t>
            </a:r>
          </a:p>
          <a:p>
            <a:endParaRPr lang="fr-FR"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Histophysiologie de l’intestin grêle: </a:t>
            </a:r>
            <a:r>
              <a:rPr lang="fr-FR" dirty="0" smtClean="0"/>
              <a:t/>
            </a:r>
            <a:br>
              <a:rPr lang="fr-FR" dirty="0" smtClean="0"/>
            </a:br>
            <a:endParaRPr lang="fr-FR" dirty="0"/>
          </a:p>
        </p:txBody>
      </p:sp>
      <p:sp>
        <p:nvSpPr>
          <p:cNvPr id="3" name="Espace réservé du contenu 2"/>
          <p:cNvSpPr>
            <a:spLocks noGrp="1"/>
          </p:cNvSpPr>
          <p:nvPr>
            <p:ph idx="1"/>
          </p:nvPr>
        </p:nvSpPr>
        <p:spPr/>
        <p:txBody>
          <a:bodyPr>
            <a:normAutofit/>
          </a:bodyPr>
          <a:lstStyle/>
          <a:p>
            <a:r>
              <a:rPr lang="fr-FR" dirty="0" smtClean="0">
                <a:latin typeface="Comic Sans MS" pitchFamily="66" charset="0"/>
              </a:rPr>
              <a:t>L’intestin grêle intervient dans la propulsion du bol alimentaire. Il est le siège des fonctions d’absorption et possède un rôle de sécrétion exocrine et endocrine. En, outre, il participe à la défense immunitaire de l’organisme et les cellules épithéliales qui le constituent, sont soumises à un renouvellement important.</a:t>
            </a:r>
          </a:p>
          <a:p>
            <a:endParaRPr lang="fr-FR"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Histophysiologie de l’intestin grêle: </a:t>
            </a:r>
            <a:endParaRPr lang="fr-FR" dirty="0"/>
          </a:p>
        </p:txBody>
      </p:sp>
      <p:sp>
        <p:nvSpPr>
          <p:cNvPr id="3" name="Espace réservé du contenu 2"/>
          <p:cNvSpPr>
            <a:spLocks noGrp="1"/>
          </p:cNvSpPr>
          <p:nvPr>
            <p:ph idx="1"/>
          </p:nvPr>
        </p:nvSpPr>
        <p:spPr/>
        <p:txBody>
          <a:bodyPr>
            <a:normAutofit/>
          </a:bodyPr>
          <a:lstStyle/>
          <a:p>
            <a:r>
              <a:rPr lang="fr-FR" b="1" dirty="0" smtClean="0">
                <a:solidFill>
                  <a:srgbClr val="7030A0"/>
                </a:solidFill>
                <a:latin typeface="Comic Sans MS" pitchFamily="66" charset="0"/>
              </a:rPr>
              <a:t>Propulsion du bol alimentaire</a:t>
            </a:r>
            <a:r>
              <a:rPr lang="fr-FR" dirty="0" smtClean="0">
                <a:solidFill>
                  <a:srgbClr val="7030A0"/>
                </a:solidFill>
                <a:latin typeface="Comic Sans MS" pitchFamily="66" charset="0"/>
              </a:rPr>
              <a:t> </a:t>
            </a:r>
          </a:p>
          <a:p>
            <a:pPr>
              <a:buNone/>
            </a:pPr>
            <a:r>
              <a:rPr lang="fr-FR" dirty="0" smtClean="0">
                <a:latin typeface="Comic Sans MS" pitchFamily="66" charset="0"/>
              </a:rPr>
              <a:t>    La progression du bol alimentaire se fait de façon unidirectionnelle depuis le duodénum jusqu’à la jonction </a:t>
            </a:r>
            <a:r>
              <a:rPr lang="fr-FR" dirty="0" err="1" smtClean="0">
                <a:latin typeface="Comic Sans MS" pitchFamily="66" charset="0"/>
              </a:rPr>
              <a:t>iléo-coecale</a:t>
            </a:r>
            <a:r>
              <a:rPr lang="fr-FR" dirty="0" smtClean="0">
                <a:latin typeface="Comic Sans MS" pitchFamily="66" charset="0"/>
              </a:rPr>
              <a:t>. L’intestin est le </a:t>
            </a:r>
            <a:r>
              <a:rPr lang="fr-FR" dirty="0" err="1" smtClean="0">
                <a:latin typeface="Comic Sans MS" pitchFamily="66" charset="0"/>
              </a:rPr>
              <a:t>siége</a:t>
            </a:r>
            <a:r>
              <a:rPr lang="fr-FR" dirty="0" smtClean="0">
                <a:latin typeface="Comic Sans MS" pitchFamily="66" charset="0"/>
              </a:rPr>
              <a:t> d’ondes de contractions, définissant le péristaltisme. </a:t>
            </a:r>
            <a:endParaRPr lang="fr-FR" dirty="0">
              <a:latin typeface="Comic Sans MS" pitchFamily="66"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Fonction d’absorption </a:t>
            </a:r>
            <a:r>
              <a:rPr lang="fr-FR" dirty="0" smtClean="0"/>
              <a:t/>
            </a:r>
            <a:br>
              <a:rPr lang="fr-FR" dirty="0" smtClean="0"/>
            </a:br>
            <a:endParaRPr lang="fr-FR" dirty="0"/>
          </a:p>
        </p:txBody>
      </p:sp>
      <p:sp>
        <p:nvSpPr>
          <p:cNvPr id="3" name="Espace réservé du contenu 2"/>
          <p:cNvSpPr>
            <a:spLocks noGrp="1"/>
          </p:cNvSpPr>
          <p:nvPr>
            <p:ph idx="1"/>
          </p:nvPr>
        </p:nvSpPr>
        <p:spPr/>
        <p:txBody>
          <a:bodyPr>
            <a:normAutofit/>
          </a:bodyPr>
          <a:lstStyle/>
          <a:p>
            <a:r>
              <a:rPr lang="fr-FR" dirty="0" smtClean="0">
                <a:latin typeface="Comic Sans MS" pitchFamily="66" charset="0"/>
              </a:rPr>
              <a:t>L’absorption  intestinale dépend de l’augmentation considérable de la surface utile (anse intestinale, valvules conniventes, villosités, plateau strié). Cette fonction est dévolue aux </a:t>
            </a:r>
            <a:r>
              <a:rPr lang="fr-FR" dirty="0" err="1" smtClean="0">
                <a:latin typeface="Comic Sans MS" pitchFamily="66" charset="0"/>
              </a:rPr>
              <a:t>entérocytes</a:t>
            </a:r>
            <a:r>
              <a:rPr lang="fr-FR" dirty="0" smtClean="0">
                <a:latin typeface="Comic Sans MS" pitchFamily="66" charset="0"/>
              </a:rPr>
              <a:t> et plus particulièrement aux propriétés du revêtement membranaire des microvillosités.</a:t>
            </a:r>
          </a:p>
          <a:p>
            <a:pPr>
              <a:buNone/>
            </a:pPr>
            <a:endParaRPr lang="fr-F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latin typeface="Comic Sans MS" pitchFamily="66" charset="0"/>
              </a:rPr>
              <a:t>L’intestin grêle</a:t>
            </a:r>
            <a:r>
              <a:rPr lang="fr-FR" b="1" dirty="0" smtClean="0"/>
              <a:t> </a:t>
            </a:r>
            <a:endParaRPr lang="fr-FR" dirty="0"/>
          </a:p>
        </p:txBody>
      </p:sp>
      <p:sp>
        <p:nvSpPr>
          <p:cNvPr id="3" name="Espace réservé du contenu 2"/>
          <p:cNvSpPr>
            <a:spLocks noGrp="1"/>
          </p:cNvSpPr>
          <p:nvPr>
            <p:ph idx="1"/>
          </p:nvPr>
        </p:nvSpPr>
        <p:spPr/>
        <p:txBody>
          <a:bodyPr/>
          <a:lstStyle/>
          <a:p>
            <a:endParaRPr lang="fr-FR"/>
          </a:p>
        </p:txBody>
      </p:sp>
      <p:pic>
        <p:nvPicPr>
          <p:cNvPr id="5122" name="Picture 2"/>
          <p:cNvPicPr>
            <a:picLocks noChangeAspect="1" noChangeArrowheads="1"/>
          </p:cNvPicPr>
          <p:nvPr/>
        </p:nvPicPr>
        <p:blipFill>
          <a:blip r:embed="rId2"/>
          <a:srcRect/>
          <a:stretch>
            <a:fillRect/>
          </a:stretch>
        </p:blipFill>
        <p:spPr bwMode="auto">
          <a:xfrm>
            <a:off x="428596" y="1500174"/>
            <a:ext cx="8286808" cy="492922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Fonctions de sécrétion</a:t>
            </a:r>
            <a:endParaRPr lang="fr-FR" dirty="0"/>
          </a:p>
        </p:txBody>
      </p:sp>
      <p:sp>
        <p:nvSpPr>
          <p:cNvPr id="3" name="Espace réservé du contenu 2"/>
          <p:cNvSpPr>
            <a:spLocks noGrp="1"/>
          </p:cNvSpPr>
          <p:nvPr>
            <p:ph idx="1"/>
          </p:nvPr>
        </p:nvSpPr>
        <p:spPr/>
        <p:txBody>
          <a:bodyPr>
            <a:normAutofit fontScale="92500" lnSpcReduction="20000"/>
          </a:bodyPr>
          <a:lstStyle/>
          <a:p>
            <a:pPr>
              <a:buNone/>
            </a:pPr>
            <a:endParaRPr lang="fr-FR" dirty="0" smtClean="0"/>
          </a:p>
          <a:p>
            <a:r>
              <a:rPr lang="fr-FR" dirty="0" smtClean="0">
                <a:latin typeface="Comic Sans MS" pitchFamily="66" charset="0"/>
              </a:rPr>
              <a:t>L’intestin possède une double fonction de sécrétion : </a:t>
            </a:r>
            <a:r>
              <a:rPr lang="fr-FR" b="1" dirty="0" smtClean="0">
                <a:solidFill>
                  <a:srgbClr val="7030A0"/>
                </a:solidFill>
                <a:latin typeface="Comic Sans MS" pitchFamily="66" charset="0"/>
              </a:rPr>
              <a:t>exocrine et endocrine</a:t>
            </a:r>
            <a:r>
              <a:rPr lang="fr-FR" dirty="0" smtClean="0">
                <a:latin typeface="Comic Sans MS" pitchFamily="66" charset="0"/>
              </a:rPr>
              <a:t>.</a:t>
            </a:r>
          </a:p>
          <a:p>
            <a:r>
              <a:rPr lang="fr-FR" dirty="0" smtClean="0">
                <a:latin typeface="Comic Sans MS" pitchFamily="66" charset="0"/>
              </a:rPr>
              <a:t>La sécrétion exocrine consiste en l’élaboration du suc intestinal qui renferme de l’eau, des électrolytes du mucus produit par les cellules caliciformes, des enzymes protéiques élaborés par des cellules de </a:t>
            </a:r>
            <a:r>
              <a:rPr lang="fr-FR" dirty="0" err="1" smtClean="0">
                <a:latin typeface="Comic Sans MS" pitchFamily="66" charset="0"/>
              </a:rPr>
              <a:t>paneth</a:t>
            </a:r>
            <a:r>
              <a:rPr lang="fr-FR" dirty="0" smtClean="0">
                <a:latin typeface="Comic Sans MS" pitchFamily="66" charset="0"/>
              </a:rPr>
              <a:t>, des protéines d’origine plasmatique (immunoglobulines) et des éléments figurés (leucocytes).	</a:t>
            </a:r>
          </a:p>
          <a:p>
            <a:pPr>
              <a:buNone/>
            </a:pPr>
            <a:endParaRPr lang="fr-FR"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Fonctions de sécrétion</a:t>
            </a:r>
            <a:endParaRPr lang="fr-FR" dirty="0"/>
          </a:p>
        </p:txBody>
      </p:sp>
      <p:sp>
        <p:nvSpPr>
          <p:cNvPr id="3" name="Espace réservé du contenu 2"/>
          <p:cNvSpPr>
            <a:spLocks noGrp="1"/>
          </p:cNvSpPr>
          <p:nvPr>
            <p:ph idx="1"/>
          </p:nvPr>
        </p:nvSpPr>
        <p:spPr/>
        <p:txBody>
          <a:bodyPr/>
          <a:lstStyle/>
          <a:p>
            <a:r>
              <a:rPr lang="fr-FR" dirty="0" smtClean="0">
                <a:latin typeface="Comic Sans MS" pitchFamily="66" charset="0"/>
              </a:rPr>
              <a:t>Les cellules appartenant au système endocrine diffus du tube digestif et situé dans l’intestin élaborent un nombre important d’hormones peptidiques ou de neurotransmetteurs impliqués plus au moins directement dans la physiologie du tube digestif.</a:t>
            </a:r>
          </a:p>
          <a:p>
            <a:pPr>
              <a:buNone/>
            </a:pPr>
            <a:endParaRPr lang="fr-FR"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Fonctions de défense immunitaire </a:t>
            </a:r>
            <a:r>
              <a:rPr lang="fr-FR" dirty="0" smtClean="0"/>
              <a:t/>
            </a:r>
            <a:br>
              <a:rPr lang="fr-FR" dirty="0" smtClean="0"/>
            </a:br>
            <a:endParaRPr lang="fr-FR" dirty="0"/>
          </a:p>
        </p:txBody>
      </p:sp>
      <p:sp>
        <p:nvSpPr>
          <p:cNvPr id="3" name="Espace réservé du contenu 2"/>
          <p:cNvSpPr>
            <a:spLocks noGrp="1"/>
          </p:cNvSpPr>
          <p:nvPr>
            <p:ph idx="1"/>
          </p:nvPr>
        </p:nvSpPr>
        <p:spPr/>
        <p:txBody>
          <a:bodyPr/>
          <a:lstStyle/>
          <a:p>
            <a:r>
              <a:rPr lang="fr-FR" dirty="0" smtClean="0">
                <a:latin typeface="Comic Sans MS" pitchFamily="66" charset="0"/>
              </a:rPr>
              <a:t>Le tube digestif est en contact permanent avec des antigènes apportés par l’alimentation, ces derniers entrent en contact avec les cellules immunitaires des follicules lymphoïdes du chorion grâce à l’intervention de cellules épithéliales particulières ou cellule M (membrane-</a:t>
            </a:r>
            <a:r>
              <a:rPr lang="fr-FR" dirty="0" err="1" smtClean="0">
                <a:latin typeface="Comic Sans MS" pitchFamily="66" charset="0"/>
              </a:rPr>
              <a:t>like</a:t>
            </a:r>
            <a:r>
              <a:rPr lang="fr-FR" dirty="0" smtClean="0">
                <a:latin typeface="Comic Sans MS" pitchFamily="66" charset="0"/>
              </a:rPr>
              <a:t> </a:t>
            </a:r>
            <a:r>
              <a:rPr lang="fr-FR" dirty="0" err="1" smtClean="0">
                <a:latin typeface="Comic Sans MS" pitchFamily="66" charset="0"/>
              </a:rPr>
              <a:t>epithelial</a:t>
            </a:r>
            <a:r>
              <a:rPr lang="fr-FR" dirty="0" smtClean="0">
                <a:latin typeface="Comic Sans MS" pitchFamily="66" charset="0"/>
              </a:rPr>
              <a:t> </a:t>
            </a:r>
            <a:r>
              <a:rPr lang="fr-FR" dirty="0" err="1" smtClean="0">
                <a:latin typeface="Comic Sans MS" pitchFamily="66" charset="0"/>
              </a:rPr>
              <a:t>cell</a:t>
            </a:r>
            <a:r>
              <a:rPr lang="fr-FR" dirty="0" smtClean="0">
                <a:latin typeface="Comic Sans MS" pitchFamily="66" charset="0"/>
              </a:rPr>
              <a:t>)</a:t>
            </a:r>
          </a:p>
          <a:p>
            <a:endParaRPr lang="fr-FR"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Le gros intestin : </a:t>
            </a:r>
            <a:endParaRPr lang="fr-FR" dirty="0"/>
          </a:p>
        </p:txBody>
      </p:sp>
      <p:sp>
        <p:nvSpPr>
          <p:cNvPr id="3" name="Espace réservé du contenu 2"/>
          <p:cNvSpPr>
            <a:spLocks noGrp="1"/>
          </p:cNvSpPr>
          <p:nvPr>
            <p:ph idx="1"/>
          </p:nvPr>
        </p:nvSpPr>
        <p:spPr/>
        <p:txBody>
          <a:bodyPr/>
          <a:lstStyle/>
          <a:p>
            <a:endParaRPr lang="fr-FR"/>
          </a:p>
        </p:txBody>
      </p:sp>
      <p:pic>
        <p:nvPicPr>
          <p:cNvPr id="4" name="Image 3" descr="http://histoblog.viabloga.com/images/colon_t.gif">
            <a:hlinkClick r:id="rId2" tooltip="&quot;Zoom&quot;"/>
          </p:cNvPr>
          <p:cNvPicPr/>
          <p:nvPr/>
        </p:nvPicPr>
        <p:blipFill>
          <a:blip r:embed="rId3" cstate="print"/>
          <a:srcRect/>
          <a:stretch>
            <a:fillRect/>
          </a:stretch>
        </p:blipFill>
        <p:spPr bwMode="auto">
          <a:xfrm>
            <a:off x="285720" y="1538287"/>
            <a:ext cx="8429684" cy="460535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Le gros intestin : </a:t>
            </a:r>
            <a:r>
              <a:rPr lang="fr-FR" dirty="0" smtClean="0"/>
              <a:t/>
            </a:r>
            <a:br>
              <a:rPr lang="fr-FR" dirty="0" smtClean="0"/>
            </a:br>
            <a:endParaRPr lang="fr-FR" dirty="0"/>
          </a:p>
        </p:txBody>
      </p:sp>
      <p:sp>
        <p:nvSpPr>
          <p:cNvPr id="3" name="Espace réservé du contenu 2"/>
          <p:cNvSpPr>
            <a:spLocks noGrp="1"/>
          </p:cNvSpPr>
          <p:nvPr>
            <p:ph idx="1"/>
          </p:nvPr>
        </p:nvSpPr>
        <p:spPr/>
        <p:txBody>
          <a:bodyPr>
            <a:normAutofit/>
          </a:bodyPr>
          <a:lstStyle/>
          <a:p>
            <a:r>
              <a:rPr lang="fr-FR" dirty="0" smtClean="0">
                <a:latin typeface="Comic Sans MS" pitchFamily="66" charset="0"/>
              </a:rPr>
              <a:t>Le gros intestin a pour principale fonction </a:t>
            </a:r>
            <a:r>
              <a:rPr lang="fr-FR" b="1" dirty="0" smtClean="0">
                <a:solidFill>
                  <a:schemeClr val="accent6">
                    <a:lumMod val="75000"/>
                  </a:schemeClr>
                </a:solidFill>
                <a:latin typeface="Comic Sans MS" pitchFamily="66" charset="0"/>
              </a:rPr>
              <a:t>d'absorber l'eau </a:t>
            </a:r>
            <a:r>
              <a:rPr lang="fr-FR" dirty="0" smtClean="0">
                <a:latin typeface="Comic Sans MS" pitchFamily="66" charset="0"/>
              </a:rPr>
              <a:t>du bol alimentaire. Il ne possède </a:t>
            </a:r>
            <a:r>
              <a:rPr lang="fr-FR" b="1" dirty="0" smtClean="0">
                <a:solidFill>
                  <a:schemeClr val="accent5">
                    <a:lumMod val="75000"/>
                  </a:schemeClr>
                </a:solidFill>
                <a:latin typeface="Comic Sans MS" pitchFamily="66" charset="0"/>
              </a:rPr>
              <a:t>ni valvules  conniventes</a:t>
            </a:r>
            <a:r>
              <a:rPr lang="fr-FR" dirty="0" smtClean="0">
                <a:latin typeface="Comic Sans MS" pitchFamily="66" charset="0"/>
              </a:rPr>
              <a:t>,  </a:t>
            </a:r>
            <a:r>
              <a:rPr lang="fr-FR" b="1" dirty="0" smtClean="0">
                <a:solidFill>
                  <a:srgbClr val="7030A0"/>
                </a:solidFill>
                <a:latin typeface="Comic Sans MS" pitchFamily="66" charset="0"/>
              </a:rPr>
              <a:t>ni  villosités</a:t>
            </a:r>
            <a:r>
              <a:rPr lang="fr-FR" dirty="0" smtClean="0">
                <a:latin typeface="Comic Sans MS" pitchFamily="66" charset="0"/>
              </a:rPr>
              <a:t>.  L'épithélium  de  recouvrement  s'invagine  et  forme  des cryptes de </a:t>
            </a:r>
            <a:r>
              <a:rPr lang="fr-FR" b="1" dirty="0" err="1" smtClean="0">
                <a:solidFill>
                  <a:srgbClr val="FF0000"/>
                </a:solidFill>
                <a:latin typeface="Comic Sans MS" pitchFamily="66" charset="0"/>
              </a:rPr>
              <a:t>Lieberkühn</a:t>
            </a:r>
            <a:r>
              <a:rPr lang="fr-FR" dirty="0" smtClean="0">
                <a:latin typeface="Comic Sans MS" pitchFamily="66" charset="0"/>
              </a:rPr>
              <a:t> plus profondes que celles du grêle.</a:t>
            </a:r>
          </a:p>
          <a:p>
            <a:pPr>
              <a:buNone/>
            </a:pPr>
            <a:endParaRPr lang="fr-FR"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Le gros intestin : </a:t>
            </a:r>
            <a:endParaRPr lang="fr-FR" dirty="0"/>
          </a:p>
        </p:txBody>
      </p:sp>
      <p:sp>
        <p:nvSpPr>
          <p:cNvPr id="3" name="Espace réservé du contenu 2"/>
          <p:cNvSpPr>
            <a:spLocks noGrp="1"/>
          </p:cNvSpPr>
          <p:nvPr>
            <p:ph idx="1"/>
          </p:nvPr>
        </p:nvSpPr>
        <p:spPr/>
        <p:txBody>
          <a:bodyPr/>
          <a:lstStyle/>
          <a:p>
            <a:endParaRPr lang="fr-FR"/>
          </a:p>
        </p:txBody>
      </p:sp>
      <p:pic>
        <p:nvPicPr>
          <p:cNvPr id="4" name="Picture 2" descr="F:\Digestive System 2\large intest diag.JPG"/>
          <p:cNvPicPr>
            <a:picLocks noChangeAspect="1" noChangeArrowheads="1"/>
          </p:cNvPicPr>
          <p:nvPr/>
        </p:nvPicPr>
        <p:blipFill>
          <a:blip r:embed="rId2"/>
          <a:srcRect/>
          <a:stretch>
            <a:fillRect/>
          </a:stretch>
        </p:blipFill>
        <p:spPr bwMode="auto">
          <a:xfrm>
            <a:off x="357158" y="1571612"/>
            <a:ext cx="8358246" cy="45720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Le gros intestin :</a:t>
            </a:r>
            <a:endParaRPr lang="fr-FR" dirty="0"/>
          </a:p>
        </p:txBody>
      </p:sp>
      <p:sp>
        <p:nvSpPr>
          <p:cNvPr id="3" name="Espace réservé du contenu 2"/>
          <p:cNvSpPr>
            <a:spLocks noGrp="1"/>
          </p:cNvSpPr>
          <p:nvPr>
            <p:ph idx="1"/>
          </p:nvPr>
        </p:nvSpPr>
        <p:spPr/>
        <p:txBody>
          <a:bodyPr/>
          <a:lstStyle/>
          <a:p>
            <a:r>
              <a:rPr lang="fr-FR" dirty="0" smtClean="0">
                <a:latin typeface="Comic Sans MS" pitchFamily="66" charset="0"/>
              </a:rPr>
              <a:t>D'autre  part  le  gros  intestin  contient  </a:t>
            </a:r>
            <a:r>
              <a:rPr lang="fr-FR" dirty="0" smtClean="0">
                <a:solidFill>
                  <a:srgbClr val="00B050"/>
                </a:solidFill>
                <a:latin typeface="Comic Sans MS" pitchFamily="66" charset="0"/>
              </a:rPr>
              <a:t>des  bactéries  </a:t>
            </a:r>
            <a:r>
              <a:rPr lang="fr-FR" dirty="0" smtClean="0">
                <a:latin typeface="Comic Sans MS" pitchFamily="66" charset="0"/>
              </a:rPr>
              <a:t>de  la  </a:t>
            </a:r>
            <a:r>
              <a:rPr lang="fr-FR" dirty="0" smtClean="0">
                <a:solidFill>
                  <a:srgbClr val="7030A0"/>
                </a:solidFill>
                <a:latin typeface="Comic Sans MS" pitchFamily="66" charset="0"/>
              </a:rPr>
              <a:t>fermentation</a:t>
            </a:r>
            <a:r>
              <a:rPr lang="fr-FR" dirty="0" smtClean="0">
                <a:latin typeface="Comic Sans MS" pitchFamily="66" charset="0"/>
              </a:rPr>
              <a:t>  et  </a:t>
            </a:r>
            <a:r>
              <a:rPr lang="fr-FR" dirty="0" smtClean="0">
                <a:solidFill>
                  <a:srgbClr val="00B050"/>
                </a:solidFill>
                <a:latin typeface="Comic Sans MS" pitchFamily="66" charset="0"/>
              </a:rPr>
              <a:t>des  bactéries  </a:t>
            </a:r>
            <a:r>
              <a:rPr lang="fr-FR" dirty="0" smtClean="0">
                <a:latin typeface="Comic Sans MS" pitchFamily="66" charset="0"/>
              </a:rPr>
              <a:t>de  la </a:t>
            </a:r>
            <a:r>
              <a:rPr lang="fr-FR" dirty="0" smtClean="0">
                <a:solidFill>
                  <a:srgbClr val="7030A0"/>
                </a:solidFill>
                <a:latin typeface="Comic Sans MS" pitchFamily="66" charset="0"/>
              </a:rPr>
              <a:t>putréfaction</a:t>
            </a:r>
            <a:r>
              <a:rPr lang="fr-FR" dirty="0" smtClean="0">
                <a:latin typeface="Comic Sans MS" pitchFamily="66" charset="0"/>
              </a:rPr>
              <a:t>  produisant notamment les vitamines </a:t>
            </a:r>
            <a:r>
              <a:rPr lang="fr-FR" dirty="0" smtClean="0">
                <a:solidFill>
                  <a:srgbClr val="FF0000"/>
                </a:solidFill>
                <a:latin typeface="Comic Sans MS" pitchFamily="66" charset="0"/>
              </a:rPr>
              <a:t>B12 et K</a:t>
            </a:r>
            <a:r>
              <a:rPr lang="fr-FR" dirty="0" smtClean="0">
                <a:latin typeface="Comic Sans MS" pitchFamily="66" charset="0"/>
              </a:rPr>
              <a:t>. Leurs activités ne se manifestent par aucun aspect morphologique particulier.</a:t>
            </a:r>
          </a:p>
          <a:p>
            <a:pPr>
              <a:buNone/>
            </a:pPr>
            <a:endParaRPr lang="fr-FR"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Le gros intestin : </a:t>
            </a:r>
            <a:endParaRPr lang="fr-FR" dirty="0"/>
          </a:p>
        </p:txBody>
      </p:sp>
      <p:sp>
        <p:nvSpPr>
          <p:cNvPr id="3" name="Espace réservé du contenu 2"/>
          <p:cNvSpPr>
            <a:spLocks noGrp="1"/>
          </p:cNvSpPr>
          <p:nvPr>
            <p:ph idx="1"/>
          </p:nvPr>
        </p:nvSpPr>
        <p:spPr/>
        <p:txBody>
          <a:bodyPr/>
          <a:lstStyle/>
          <a:p>
            <a:endParaRPr lang="fr-FR"/>
          </a:p>
        </p:txBody>
      </p:sp>
      <p:pic>
        <p:nvPicPr>
          <p:cNvPr id="4" name="Picture 2" descr="H:\1_09.jpg"/>
          <p:cNvPicPr>
            <a:picLocks noChangeAspect="1" noChangeArrowheads="1"/>
          </p:cNvPicPr>
          <p:nvPr/>
        </p:nvPicPr>
        <p:blipFill>
          <a:blip r:embed="rId2"/>
          <a:srcRect/>
          <a:stretch>
            <a:fillRect/>
          </a:stretch>
        </p:blipFill>
        <p:spPr bwMode="auto">
          <a:xfrm rot="5400000">
            <a:off x="2205036" y="-204828"/>
            <a:ext cx="4733928" cy="8286808"/>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Le gros intestin :</a:t>
            </a:r>
            <a:endParaRPr lang="fr-FR" dirty="0"/>
          </a:p>
        </p:txBody>
      </p:sp>
      <p:sp>
        <p:nvSpPr>
          <p:cNvPr id="3" name="Espace réservé du contenu 2"/>
          <p:cNvSpPr>
            <a:spLocks noGrp="1"/>
          </p:cNvSpPr>
          <p:nvPr>
            <p:ph idx="1"/>
          </p:nvPr>
        </p:nvSpPr>
        <p:spPr/>
        <p:txBody>
          <a:bodyPr>
            <a:normAutofit lnSpcReduction="10000"/>
          </a:bodyPr>
          <a:lstStyle/>
          <a:p>
            <a:r>
              <a:rPr lang="fr-FR" b="1" dirty="0" smtClean="0">
                <a:latin typeface="Comic Sans MS" pitchFamily="66" charset="0"/>
              </a:rPr>
              <a:t>L’épithélium : </a:t>
            </a:r>
            <a:endParaRPr lang="fr-FR" dirty="0" smtClean="0">
              <a:latin typeface="Comic Sans MS" pitchFamily="66" charset="0"/>
            </a:endParaRPr>
          </a:p>
          <a:p>
            <a:pPr>
              <a:buNone/>
            </a:pPr>
            <a:r>
              <a:rPr lang="fr-FR" dirty="0" smtClean="0">
                <a:latin typeface="Comic Sans MS" pitchFamily="66" charset="0"/>
              </a:rPr>
              <a:t>    Il est constitué d'</a:t>
            </a:r>
            <a:r>
              <a:rPr lang="fr-FR" b="1" dirty="0" err="1" smtClean="0">
                <a:solidFill>
                  <a:srgbClr val="FF0000"/>
                </a:solidFill>
                <a:latin typeface="Comic Sans MS" pitchFamily="66" charset="0"/>
              </a:rPr>
              <a:t>entérocytes</a:t>
            </a:r>
            <a:r>
              <a:rPr lang="fr-FR" dirty="0" smtClean="0">
                <a:latin typeface="Comic Sans MS" pitchFamily="66" charset="0"/>
              </a:rPr>
              <a:t>  et de cellules </a:t>
            </a:r>
            <a:r>
              <a:rPr lang="fr-FR" b="1" dirty="0" smtClean="0">
                <a:solidFill>
                  <a:srgbClr val="FF0000"/>
                </a:solidFill>
                <a:latin typeface="Comic Sans MS" pitchFamily="66" charset="0"/>
              </a:rPr>
              <a:t>caliciformes</a:t>
            </a:r>
            <a:r>
              <a:rPr lang="fr-FR" dirty="0" smtClean="0">
                <a:latin typeface="Comic Sans MS" pitchFamily="66" charset="0"/>
              </a:rPr>
              <a:t>. Ces dernières se trouvent en grand nombre  dans  les  cryptes.  Elles  fabriquent  un  abondant  mucus  indispensable  pour  faciliter  la progression de fèces, de plus en plus consistantes au fur et à mesure que l'on se rapproche de l'anus.</a:t>
            </a:r>
          </a:p>
          <a:p>
            <a:endParaRPr lang="fr-FR"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Le gros intestin :</a:t>
            </a:r>
            <a:endParaRPr lang="fr-FR" dirty="0"/>
          </a:p>
        </p:txBody>
      </p:sp>
      <p:sp>
        <p:nvSpPr>
          <p:cNvPr id="3" name="Espace réservé du contenu 2"/>
          <p:cNvSpPr>
            <a:spLocks noGrp="1"/>
          </p:cNvSpPr>
          <p:nvPr>
            <p:ph idx="1"/>
          </p:nvPr>
        </p:nvSpPr>
        <p:spPr/>
        <p:txBody>
          <a:bodyPr>
            <a:normAutofit fontScale="92500" lnSpcReduction="10000"/>
          </a:bodyPr>
          <a:lstStyle/>
          <a:p>
            <a:r>
              <a:rPr lang="fr-FR" dirty="0" smtClean="0">
                <a:latin typeface="Comic Sans MS" pitchFamily="66" charset="0"/>
              </a:rPr>
              <a:t>Les  </a:t>
            </a:r>
            <a:r>
              <a:rPr lang="fr-FR" dirty="0" err="1" smtClean="0">
                <a:latin typeface="Comic Sans MS" pitchFamily="66" charset="0"/>
              </a:rPr>
              <a:t>entérocytes</a:t>
            </a:r>
            <a:r>
              <a:rPr lang="fr-FR" dirty="0" smtClean="0">
                <a:latin typeface="Comic Sans MS" pitchFamily="66" charset="0"/>
              </a:rPr>
              <a:t>  présentent  un  pôle  apical  couvert  de  </a:t>
            </a:r>
            <a:r>
              <a:rPr lang="fr-FR" dirty="0" smtClean="0">
                <a:solidFill>
                  <a:srgbClr val="FF0000"/>
                </a:solidFill>
                <a:latin typeface="Comic Sans MS" pitchFamily="66" charset="0"/>
              </a:rPr>
              <a:t>microvillosités</a:t>
            </a:r>
            <a:r>
              <a:rPr lang="fr-FR" dirty="0" smtClean="0">
                <a:latin typeface="Comic Sans MS" pitchFamily="66" charset="0"/>
              </a:rPr>
              <a:t>  mais  ne  possèdent  pas l'équipement enzymatique de l'intestin grêle.</a:t>
            </a:r>
          </a:p>
          <a:p>
            <a:r>
              <a:rPr lang="fr-FR" dirty="0" smtClean="0">
                <a:latin typeface="Comic Sans MS" pitchFamily="66" charset="0"/>
              </a:rPr>
              <a:t>Le  plateau  absorbant  des  </a:t>
            </a:r>
            <a:r>
              <a:rPr lang="fr-FR" dirty="0" err="1" smtClean="0">
                <a:latin typeface="Comic Sans MS" pitchFamily="66" charset="0"/>
              </a:rPr>
              <a:t>entérocytes</a:t>
            </a:r>
            <a:r>
              <a:rPr lang="fr-FR" dirty="0" smtClean="0">
                <a:latin typeface="Comic Sans MS" pitchFamily="66" charset="0"/>
              </a:rPr>
              <a:t>  permet  la  </a:t>
            </a:r>
            <a:r>
              <a:rPr lang="fr-FR" dirty="0" smtClean="0">
                <a:solidFill>
                  <a:srgbClr val="FF0000"/>
                </a:solidFill>
                <a:latin typeface="Comic Sans MS" pitchFamily="66" charset="0"/>
              </a:rPr>
              <a:t>récupération</a:t>
            </a:r>
            <a:r>
              <a:rPr lang="fr-FR" dirty="0" smtClean="0">
                <a:latin typeface="Comic Sans MS" pitchFamily="66" charset="0"/>
              </a:rPr>
              <a:t>  d'une  grande  partie  de  l'eau contenue  dans  les  matières  quittant  l'intestin  grêle.  Cette  absorption  de  l'eau  dépend  d'une réabsorption  active  de  Cl-.</a:t>
            </a:r>
          </a:p>
          <a:p>
            <a:endParaRPr lang="fr-F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latin typeface="Comic Sans MS" pitchFamily="66" charset="0"/>
              </a:rPr>
              <a:t>L’intestin grêle </a:t>
            </a:r>
            <a:endParaRPr lang="fr-FR" dirty="0">
              <a:latin typeface="Comic Sans MS" pitchFamily="66" charset="0"/>
            </a:endParaRPr>
          </a:p>
        </p:txBody>
      </p:sp>
      <p:sp>
        <p:nvSpPr>
          <p:cNvPr id="3" name="Espace réservé du contenu 2"/>
          <p:cNvSpPr>
            <a:spLocks noGrp="1"/>
          </p:cNvSpPr>
          <p:nvPr>
            <p:ph idx="1"/>
          </p:nvPr>
        </p:nvSpPr>
        <p:spPr/>
        <p:txBody>
          <a:bodyPr/>
          <a:lstStyle/>
          <a:p>
            <a:endParaRPr lang="fr-FR"/>
          </a:p>
        </p:txBody>
      </p:sp>
      <p:pic>
        <p:nvPicPr>
          <p:cNvPr id="4" name="Image 3" descr="img018.jpg"/>
          <p:cNvPicPr/>
          <p:nvPr/>
        </p:nvPicPr>
        <p:blipFill>
          <a:blip r:embed="rId2" cstate="print"/>
          <a:stretch>
            <a:fillRect/>
          </a:stretch>
        </p:blipFill>
        <p:spPr>
          <a:xfrm>
            <a:off x="357158" y="1428736"/>
            <a:ext cx="8572560" cy="4786346"/>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Le gros intestin :</a:t>
            </a:r>
            <a:endParaRPr lang="fr-FR" dirty="0"/>
          </a:p>
        </p:txBody>
      </p:sp>
      <p:sp>
        <p:nvSpPr>
          <p:cNvPr id="3" name="Espace réservé du contenu 2"/>
          <p:cNvSpPr>
            <a:spLocks noGrp="1"/>
          </p:cNvSpPr>
          <p:nvPr>
            <p:ph idx="1"/>
          </p:nvPr>
        </p:nvSpPr>
        <p:spPr/>
        <p:txBody>
          <a:bodyPr/>
          <a:lstStyle/>
          <a:p>
            <a:r>
              <a:rPr lang="fr-FR" dirty="0" smtClean="0">
                <a:latin typeface="Comic Sans MS" pitchFamily="66" charset="0"/>
              </a:rPr>
              <a:t>Au  fur  et  à  mesure  que  l'on  s'éloigne  du  colon les  fèces deviennent  de  plus  en  plus  consistantes  mais  la  lubrification  de  plus  en  plus  grande  due  à </a:t>
            </a:r>
            <a:r>
              <a:rPr lang="fr-FR" dirty="0" smtClean="0">
                <a:solidFill>
                  <a:srgbClr val="FF0000"/>
                </a:solidFill>
                <a:latin typeface="Comic Sans MS" pitchFamily="66" charset="0"/>
              </a:rPr>
              <a:t>l'augmentation  progressive  du  nombre  de  cellules  caliciformes  </a:t>
            </a:r>
            <a:r>
              <a:rPr lang="fr-FR" dirty="0" smtClean="0">
                <a:latin typeface="Comic Sans MS" pitchFamily="66" charset="0"/>
              </a:rPr>
              <a:t>permet  leur  glissement  sans lésion de la paroi.</a:t>
            </a:r>
            <a:endParaRPr lang="fr-FR" dirty="0">
              <a:latin typeface="Comic Sans MS" pitchFamily="66"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Les cellules caliciformes</a:t>
            </a:r>
            <a:endParaRPr lang="fr-FR" dirty="0"/>
          </a:p>
        </p:txBody>
      </p:sp>
      <p:sp>
        <p:nvSpPr>
          <p:cNvPr id="3" name="Espace réservé du contenu 2"/>
          <p:cNvSpPr>
            <a:spLocks noGrp="1"/>
          </p:cNvSpPr>
          <p:nvPr>
            <p:ph idx="1"/>
          </p:nvPr>
        </p:nvSpPr>
        <p:spPr/>
        <p:txBody>
          <a:bodyPr/>
          <a:lstStyle/>
          <a:p>
            <a:endParaRPr lang="fr-FR"/>
          </a:p>
        </p:txBody>
      </p:sp>
      <p:pic>
        <p:nvPicPr>
          <p:cNvPr id="13314" name="Picture 2" descr="C:\Documents and Settings\PC\Local Settings\Temp\Rar$EX18.156\Histologie animale et humaine\webapps.fundp.ac.be\umdb\histohuma\histohuma\img\tmp\3_10.jpg"/>
          <p:cNvPicPr>
            <a:picLocks noChangeAspect="1" noChangeArrowheads="1"/>
          </p:cNvPicPr>
          <p:nvPr/>
        </p:nvPicPr>
        <p:blipFill>
          <a:blip r:embed="rId2"/>
          <a:srcRect/>
          <a:stretch>
            <a:fillRect/>
          </a:stretch>
        </p:blipFill>
        <p:spPr bwMode="auto">
          <a:xfrm rot="5400000">
            <a:off x="2143110" y="-357215"/>
            <a:ext cx="4786344" cy="8501125"/>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Le gros intestin :</a:t>
            </a:r>
            <a:endParaRPr lang="fr-FR" dirty="0"/>
          </a:p>
        </p:txBody>
      </p:sp>
      <p:sp>
        <p:nvSpPr>
          <p:cNvPr id="3" name="Espace réservé du contenu 2"/>
          <p:cNvSpPr>
            <a:spLocks noGrp="1"/>
          </p:cNvSpPr>
          <p:nvPr>
            <p:ph idx="1"/>
          </p:nvPr>
        </p:nvSpPr>
        <p:spPr/>
        <p:txBody>
          <a:bodyPr/>
          <a:lstStyle/>
          <a:p>
            <a:r>
              <a:rPr lang="fr-FR" b="1" dirty="0" smtClean="0">
                <a:solidFill>
                  <a:srgbClr val="FF0000"/>
                </a:solidFill>
                <a:latin typeface="Comic Sans MS" pitchFamily="66" charset="0"/>
              </a:rPr>
              <a:t>Le chorion</a:t>
            </a:r>
            <a:r>
              <a:rPr lang="fr-FR" b="1" dirty="0" smtClean="0">
                <a:latin typeface="Comic Sans MS" pitchFamily="66" charset="0"/>
              </a:rPr>
              <a:t> : </a:t>
            </a:r>
            <a:endParaRPr lang="fr-FR" dirty="0" smtClean="0">
              <a:latin typeface="Comic Sans MS" pitchFamily="66" charset="0"/>
            </a:endParaRPr>
          </a:p>
          <a:p>
            <a:pPr>
              <a:buNone/>
            </a:pPr>
            <a:r>
              <a:rPr lang="fr-FR" dirty="0" smtClean="0">
                <a:latin typeface="Comic Sans MS" pitchFamily="66" charset="0"/>
              </a:rPr>
              <a:t>    Il  est  semblable  à  celui  de  l'intestin  grêle.  Il  contient  des  </a:t>
            </a:r>
            <a:r>
              <a:rPr lang="fr-FR" dirty="0" smtClean="0">
                <a:solidFill>
                  <a:srgbClr val="00B050"/>
                </a:solidFill>
                <a:latin typeface="Comic Sans MS" pitchFamily="66" charset="0"/>
              </a:rPr>
              <a:t>follicules  lymphoïdes</a:t>
            </a:r>
            <a:r>
              <a:rPr lang="fr-FR" dirty="0" smtClean="0">
                <a:latin typeface="Comic Sans MS" pitchFamily="66" charset="0"/>
              </a:rPr>
              <a:t>  dispersés, souvent volumineux au point d'empiéter sur la sous muqueuse. </a:t>
            </a:r>
          </a:p>
          <a:p>
            <a:r>
              <a:rPr lang="fr-FR" b="1" dirty="0" smtClean="0">
                <a:solidFill>
                  <a:srgbClr val="FF0000"/>
                </a:solidFill>
                <a:latin typeface="Comic Sans MS" pitchFamily="66" charset="0"/>
              </a:rPr>
              <a:t>La </a:t>
            </a:r>
            <a:r>
              <a:rPr lang="fr-FR" b="1" dirty="0" err="1" smtClean="0">
                <a:solidFill>
                  <a:srgbClr val="FF0000"/>
                </a:solidFill>
                <a:latin typeface="Comic Sans MS" pitchFamily="66" charset="0"/>
              </a:rPr>
              <a:t>muscularis</a:t>
            </a:r>
            <a:r>
              <a:rPr lang="fr-FR" b="1" dirty="0" smtClean="0">
                <a:solidFill>
                  <a:srgbClr val="FF0000"/>
                </a:solidFill>
                <a:latin typeface="Comic Sans MS" pitchFamily="66" charset="0"/>
              </a:rPr>
              <a:t> </a:t>
            </a:r>
            <a:r>
              <a:rPr lang="fr-FR" b="1" dirty="0" err="1" smtClean="0">
                <a:solidFill>
                  <a:srgbClr val="FF0000"/>
                </a:solidFill>
                <a:latin typeface="Comic Sans MS" pitchFamily="66" charset="0"/>
              </a:rPr>
              <a:t>mucosae</a:t>
            </a:r>
            <a:r>
              <a:rPr lang="fr-FR" dirty="0" smtClean="0">
                <a:solidFill>
                  <a:srgbClr val="FF0000"/>
                </a:solidFill>
                <a:latin typeface="Comic Sans MS" pitchFamily="66" charset="0"/>
              </a:rPr>
              <a:t> </a:t>
            </a:r>
            <a:r>
              <a:rPr lang="fr-FR" dirty="0" smtClean="0">
                <a:latin typeface="Comic Sans MS" pitchFamily="66" charset="0"/>
              </a:rPr>
              <a:t>est sans particularité.</a:t>
            </a:r>
          </a:p>
          <a:p>
            <a:endParaRPr lang="fr-FR" dirty="0">
              <a:latin typeface="Comic Sans MS" pitchFamily="66"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Le gros intestin :</a:t>
            </a:r>
            <a:endParaRPr lang="fr-FR" dirty="0"/>
          </a:p>
        </p:txBody>
      </p:sp>
      <p:sp>
        <p:nvSpPr>
          <p:cNvPr id="3" name="Espace réservé du contenu 2"/>
          <p:cNvSpPr>
            <a:spLocks noGrp="1"/>
          </p:cNvSpPr>
          <p:nvPr>
            <p:ph idx="1"/>
          </p:nvPr>
        </p:nvSpPr>
        <p:spPr/>
        <p:txBody>
          <a:bodyPr>
            <a:normAutofit/>
          </a:bodyPr>
          <a:lstStyle/>
          <a:p>
            <a:r>
              <a:rPr lang="fr-FR" b="1" dirty="0" smtClean="0">
                <a:latin typeface="Comic Sans MS" pitchFamily="66" charset="0"/>
              </a:rPr>
              <a:t>La musculeuse </a:t>
            </a:r>
            <a:endParaRPr lang="fr-FR" dirty="0" smtClean="0">
              <a:latin typeface="Comic Sans MS" pitchFamily="66" charset="0"/>
            </a:endParaRPr>
          </a:p>
          <a:p>
            <a:pPr>
              <a:buNone/>
            </a:pPr>
            <a:r>
              <a:rPr lang="fr-FR" dirty="0" smtClean="0">
                <a:latin typeface="Comic Sans MS" pitchFamily="66" charset="0"/>
              </a:rPr>
              <a:t>    Cette tunique est formée </a:t>
            </a:r>
            <a:r>
              <a:rPr lang="fr-FR" dirty="0" smtClean="0">
                <a:solidFill>
                  <a:srgbClr val="00B050"/>
                </a:solidFill>
                <a:latin typeface="Comic Sans MS" pitchFamily="66" charset="0"/>
              </a:rPr>
              <a:t>par deux couches de cellules musculaires lisses </a:t>
            </a:r>
            <a:r>
              <a:rPr lang="fr-FR" dirty="0" smtClean="0">
                <a:latin typeface="Comic Sans MS" pitchFamily="66" charset="0"/>
              </a:rPr>
              <a:t>l’une à disposition circulaire, l’autre à disposition longitudinale, la couche circulaire interne peut se renforcer localement et former de véritables </a:t>
            </a:r>
            <a:r>
              <a:rPr lang="fr-FR" b="1" dirty="0" smtClean="0">
                <a:solidFill>
                  <a:srgbClr val="FF0000"/>
                </a:solidFill>
                <a:latin typeface="Comic Sans MS" pitchFamily="66" charset="0"/>
              </a:rPr>
              <a:t>sphincters</a:t>
            </a:r>
            <a:r>
              <a:rPr lang="fr-FR" dirty="0" smtClean="0">
                <a:latin typeface="Comic Sans MS" pitchFamily="66" charset="0"/>
              </a:rPr>
              <a:t> anatomiques.</a:t>
            </a:r>
          </a:p>
          <a:p>
            <a:endParaRPr lang="fr-FR"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Le gros intestin :</a:t>
            </a:r>
            <a:endParaRPr lang="fr-FR" dirty="0"/>
          </a:p>
        </p:txBody>
      </p:sp>
      <p:sp>
        <p:nvSpPr>
          <p:cNvPr id="3" name="Espace réservé du contenu 2"/>
          <p:cNvSpPr>
            <a:spLocks noGrp="1"/>
          </p:cNvSpPr>
          <p:nvPr>
            <p:ph idx="1"/>
          </p:nvPr>
        </p:nvSpPr>
        <p:spPr/>
        <p:txBody>
          <a:bodyPr>
            <a:normAutofit/>
          </a:bodyPr>
          <a:lstStyle/>
          <a:p>
            <a:pPr lvl="0"/>
            <a:r>
              <a:rPr lang="fr-FR" dirty="0" smtClean="0">
                <a:latin typeface="Comic Sans MS" pitchFamily="66" charset="0"/>
              </a:rPr>
              <a:t>La musculeuse possède une particularité : si la </a:t>
            </a:r>
            <a:r>
              <a:rPr lang="fr-FR" dirty="0" smtClean="0">
                <a:solidFill>
                  <a:srgbClr val="C00000"/>
                </a:solidFill>
                <a:latin typeface="Comic Sans MS" pitchFamily="66" charset="0"/>
              </a:rPr>
              <a:t>couche circulaire interne est typique</a:t>
            </a:r>
            <a:r>
              <a:rPr lang="fr-FR" dirty="0" smtClean="0">
                <a:latin typeface="Comic Sans MS" pitchFamily="66" charset="0"/>
              </a:rPr>
              <a:t>, sa </a:t>
            </a:r>
            <a:r>
              <a:rPr lang="fr-FR" dirty="0" smtClean="0">
                <a:solidFill>
                  <a:srgbClr val="C00000"/>
                </a:solidFill>
                <a:latin typeface="Comic Sans MS" pitchFamily="66" charset="0"/>
              </a:rPr>
              <a:t>couche longitudinale externe est très mince </a:t>
            </a:r>
            <a:r>
              <a:rPr lang="fr-FR" dirty="0" smtClean="0">
                <a:latin typeface="Comic Sans MS" pitchFamily="66" charset="0"/>
              </a:rPr>
              <a:t>et présente des renforcements longitudinaux (</a:t>
            </a:r>
            <a:r>
              <a:rPr lang="fr-FR" dirty="0" smtClean="0">
                <a:solidFill>
                  <a:srgbClr val="00B050"/>
                </a:solidFill>
                <a:latin typeface="Comic Sans MS" pitchFamily="66" charset="0"/>
              </a:rPr>
              <a:t>bandelettes musculaires</a:t>
            </a:r>
            <a:r>
              <a:rPr lang="fr-FR" dirty="0" smtClean="0">
                <a:latin typeface="Comic Sans MS" pitchFamily="66" charset="0"/>
              </a:rPr>
              <a:t>)  lui donnant un aspect discontinu. </a:t>
            </a:r>
          </a:p>
          <a:p>
            <a:endParaRPr lang="fr-FR"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Le gros intestin :</a:t>
            </a:r>
            <a:endParaRPr lang="fr-FR" dirty="0"/>
          </a:p>
        </p:txBody>
      </p:sp>
      <p:sp>
        <p:nvSpPr>
          <p:cNvPr id="3" name="Espace réservé du contenu 2"/>
          <p:cNvSpPr>
            <a:spLocks noGrp="1"/>
          </p:cNvSpPr>
          <p:nvPr>
            <p:ph idx="1"/>
          </p:nvPr>
        </p:nvSpPr>
        <p:spPr/>
        <p:txBody>
          <a:bodyPr/>
          <a:lstStyle/>
          <a:p>
            <a:pPr lvl="0"/>
            <a:r>
              <a:rPr lang="fr-FR" dirty="0" smtClean="0">
                <a:latin typeface="Comic Sans MS" pitchFamily="66" charset="0"/>
              </a:rPr>
              <a:t>Ces bandelettes sont reconnaissables à </a:t>
            </a:r>
            <a:r>
              <a:rPr lang="fr-FR" dirty="0" smtClean="0">
                <a:solidFill>
                  <a:srgbClr val="00B050"/>
                </a:solidFill>
                <a:latin typeface="Comic Sans MS" pitchFamily="66" charset="0"/>
              </a:rPr>
              <a:t>l’œil nu. </a:t>
            </a:r>
          </a:p>
          <a:p>
            <a:pPr lvl="0"/>
            <a:r>
              <a:rPr lang="fr-FR" dirty="0" smtClean="0">
                <a:latin typeface="Comic Sans MS" pitchFamily="66" charset="0"/>
              </a:rPr>
              <a:t>Entre les deux couches se trouve un réseau élastique puissant et bien entendu les plexus d’</a:t>
            </a:r>
            <a:r>
              <a:rPr lang="fr-FR" dirty="0" err="1" smtClean="0">
                <a:solidFill>
                  <a:srgbClr val="C00000"/>
                </a:solidFill>
                <a:latin typeface="Comic Sans MS" pitchFamily="66" charset="0"/>
              </a:rPr>
              <a:t>Auerbach</a:t>
            </a:r>
            <a:r>
              <a:rPr lang="fr-FR" dirty="0" smtClean="0">
                <a:latin typeface="Comic Sans MS" pitchFamily="66" charset="0"/>
              </a:rPr>
              <a:t>.</a:t>
            </a:r>
          </a:p>
          <a:p>
            <a:pPr>
              <a:buNone/>
            </a:pPr>
            <a:endParaRPr lang="fr-FR" dirty="0">
              <a:latin typeface="Comic Sans MS" pitchFamily="66"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Le gros intestin :</a:t>
            </a:r>
            <a:endParaRPr lang="fr-FR" dirty="0"/>
          </a:p>
        </p:txBody>
      </p:sp>
      <p:sp>
        <p:nvSpPr>
          <p:cNvPr id="3" name="Espace réservé du contenu 2"/>
          <p:cNvSpPr>
            <a:spLocks noGrp="1"/>
          </p:cNvSpPr>
          <p:nvPr>
            <p:ph idx="1"/>
          </p:nvPr>
        </p:nvSpPr>
        <p:spPr/>
        <p:txBody>
          <a:bodyPr/>
          <a:lstStyle/>
          <a:p>
            <a:r>
              <a:rPr lang="fr-FR" dirty="0" smtClean="0">
                <a:latin typeface="Comic Sans MS" pitchFamily="66" charset="0"/>
              </a:rPr>
              <a:t>La tunique </a:t>
            </a:r>
            <a:r>
              <a:rPr lang="fr-FR" dirty="0" smtClean="0">
                <a:solidFill>
                  <a:srgbClr val="C00000"/>
                </a:solidFill>
                <a:latin typeface="Comic Sans MS" pitchFamily="66" charset="0"/>
              </a:rPr>
              <a:t>musculaire</a:t>
            </a:r>
            <a:r>
              <a:rPr lang="fr-FR" dirty="0" smtClean="0">
                <a:latin typeface="Comic Sans MS" pitchFamily="66" charset="0"/>
              </a:rPr>
              <a:t> présente, par ailleurs, un renforcement </a:t>
            </a:r>
            <a:r>
              <a:rPr lang="fr-FR" dirty="0" smtClean="0">
                <a:solidFill>
                  <a:srgbClr val="00B050"/>
                </a:solidFill>
                <a:latin typeface="Comic Sans MS" pitchFamily="66" charset="0"/>
              </a:rPr>
              <a:t>sphinctérien</a:t>
            </a:r>
            <a:r>
              <a:rPr lang="fr-FR" dirty="0" smtClean="0">
                <a:latin typeface="Comic Sans MS" pitchFamily="66" charset="0"/>
              </a:rPr>
              <a:t>, la valvule iléo-caecale à l’origine du gros intestin, empêchant le reflux des matières dans le grêle et qui est le lieu de départ des contractions péristaltiques</a:t>
            </a:r>
            <a:r>
              <a:rPr lang="fr-FR" dirty="0" smtClean="0"/>
              <a:t>.</a:t>
            </a:r>
            <a:endParaRPr lang="fr-FR"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FF0000"/>
                </a:solidFill>
              </a:rPr>
              <a:t>Le gros intestin :</a:t>
            </a:r>
            <a:endParaRPr lang="fr-FR" dirty="0">
              <a:solidFill>
                <a:srgbClr val="FF0000"/>
              </a:solidFill>
            </a:endParaRPr>
          </a:p>
        </p:txBody>
      </p:sp>
      <p:sp>
        <p:nvSpPr>
          <p:cNvPr id="3" name="Espace réservé du contenu 2"/>
          <p:cNvSpPr>
            <a:spLocks noGrp="1"/>
          </p:cNvSpPr>
          <p:nvPr>
            <p:ph idx="1"/>
          </p:nvPr>
        </p:nvSpPr>
        <p:spPr/>
        <p:txBody>
          <a:bodyPr/>
          <a:lstStyle/>
          <a:p>
            <a:r>
              <a:rPr lang="fr-FR" dirty="0" smtClean="0">
                <a:latin typeface="Comic Sans MS" pitchFamily="66" charset="0"/>
              </a:rPr>
              <a:t>Un autre </a:t>
            </a:r>
            <a:r>
              <a:rPr lang="fr-FR" dirty="0" smtClean="0">
                <a:solidFill>
                  <a:srgbClr val="00B050"/>
                </a:solidFill>
                <a:latin typeface="Comic Sans MS" pitchFamily="66" charset="0"/>
              </a:rPr>
              <a:t>sphincter</a:t>
            </a:r>
            <a:r>
              <a:rPr lang="fr-FR" dirty="0" smtClean="0">
                <a:latin typeface="Comic Sans MS" pitchFamily="66" charset="0"/>
              </a:rPr>
              <a:t> lisse se trouve à l’extrémité inférieure du rectum, il est doublé d’un sphincter strié.</a:t>
            </a:r>
          </a:p>
          <a:p>
            <a:r>
              <a:rPr lang="fr-FR" b="1" dirty="0" smtClean="0">
                <a:latin typeface="Comic Sans MS" pitchFamily="66" charset="0"/>
              </a:rPr>
              <a:t>La séreuse  </a:t>
            </a:r>
            <a:endParaRPr lang="fr-FR" dirty="0" smtClean="0">
              <a:latin typeface="Comic Sans MS" pitchFamily="66" charset="0"/>
            </a:endParaRPr>
          </a:p>
          <a:p>
            <a:pPr>
              <a:buNone/>
            </a:pPr>
            <a:r>
              <a:rPr lang="fr-FR" dirty="0" smtClean="0">
                <a:latin typeface="Comic Sans MS" pitchFamily="66" charset="0"/>
              </a:rPr>
              <a:t>    L’adventice </a:t>
            </a:r>
            <a:r>
              <a:rPr lang="fr-FR" dirty="0" smtClean="0">
                <a:solidFill>
                  <a:srgbClr val="00B0F0"/>
                </a:solidFill>
                <a:latin typeface="Comic Sans MS" pitchFamily="66" charset="0"/>
              </a:rPr>
              <a:t>n’a pas de caractère spécial </a:t>
            </a:r>
            <a:r>
              <a:rPr lang="fr-FR" dirty="0" smtClean="0">
                <a:latin typeface="Comic Sans MS" pitchFamily="66" charset="0"/>
              </a:rPr>
              <a:t>sinon qu’au niveau du  libre de l’intestin existent des lobules adipeux importants.</a:t>
            </a:r>
          </a:p>
          <a:p>
            <a:pPr>
              <a:buNone/>
            </a:pPr>
            <a:endParaRPr lang="fr-FR" dirty="0" smtClean="0">
              <a:latin typeface="Comic Sans MS" pitchFamily="66" charset="0"/>
            </a:endParaRPr>
          </a:p>
          <a:p>
            <a:pPr>
              <a:buNone/>
            </a:pPr>
            <a:endParaRPr lang="fr-FR"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642918"/>
            <a:ext cx="8229600" cy="939784"/>
          </a:xfrm>
        </p:spPr>
        <p:txBody>
          <a:bodyPr>
            <a:normAutofit fontScale="90000"/>
          </a:bodyPr>
          <a:lstStyle/>
          <a:p>
            <a:r>
              <a:rPr lang="fr-FR" b="1" dirty="0" smtClean="0">
                <a:solidFill>
                  <a:srgbClr val="00B0F0"/>
                </a:solidFill>
                <a:latin typeface="Comic Sans MS" pitchFamily="66" charset="0"/>
              </a:rPr>
              <a:t>Histophysiologie du gros intestin</a:t>
            </a:r>
            <a:r>
              <a:rPr lang="fr-FR" b="1" dirty="0" smtClean="0"/>
              <a:t> </a:t>
            </a:r>
            <a:r>
              <a:rPr lang="fr-FR" dirty="0" smtClean="0"/>
              <a:t/>
            </a:r>
            <a:br>
              <a:rPr lang="fr-FR" dirty="0" smtClean="0"/>
            </a:br>
            <a:endParaRPr lang="fr-FR" dirty="0"/>
          </a:p>
        </p:txBody>
      </p:sp>
      <p:sp>
        <p:nvSpPr>
          <p:cNvPr id="3" name="Espace réservé du contenu 2"/>
          <p:cNvSpPr>
            <a:spLocks noGrp="1"/>
          </p:cNvSpPr>
          <p:nvPr>
            <p:ph idx="1"/>
          </p:nvPr>
        </p:nvSpPr>
        <p:spPr/>
        <p:txBody>
          <a:bodyPr>
            <a:normAutofit fontScale="92500" lnSpcReduction="10000"/>
          </a:bodyPr>
          <a:lstStyle/>
          <a:p>
            <a:r>
              <a:rPr lang="fr-FR" dirty="0" smtClean="0">
                <a:latin typeface="Comic Sans MS" pitchFamily="66" charset="0"/>
              </a:rPr>
              <a:t>Le colon n’est pas seulement un réservoir, mais aussi un organe d’</a:t>
            </a:r>
            <a:r>
              <a:rPr lang="fr-FR" dirty="0" smtClean="0">
                <a:solidFill>
                  <a:srgbClr val="C00000"/>
                </a:solidFill>
                <a:latin typeface="Comic Sans MS" pitchFamily="66" charset="0"/>
              </a:rPr>
              <a:t>absorption</a:t>
            </a:r>
            <a:r>
              <a:rPr lang="fr-FR" dirty="0" smtClean="0">
                <a:latin typeface="Comic Sans MS" pitchFamily="66" charset="0"/>
              </a:rPr>
              <a:t> et de </a:t>
            </a:r>
            <a:r>
              <a:rPr lang="fr-FR" dirty="0" smtClean="0">
                <a:solidFill>
                  <a:schemeClr val="accent6">
                    <a:lumMod val="75000"/>
                  </a:schemeClr>
                </a:solidFill>
                <a:latin typeface="Comic Sans MS" pitchFamily="66" charset="0"/>
              </a:rPr>
              <a:t>sécrétion</a:t>
            </a:r>
            <a:r>
              <a:rPr lang="fr-FR" dirty="0" smtClean="0">
                <a:latin typeface="Comic Sans MS" pitchFamily="66" charset="0"/>
              </a:rPr>
              <a:t>.</a:t>
            </a:r>
          </a:p>
          <a:p>
            <a:r>
              <a:rPr lang="fr-FR" dirty="0" smtClean="0">
                <a:latin typeface="Comic Sans MS" pitchFamily="66" charset="0"/>
              </a:rPr>
              <a:t>La muqueuse sécrète une quantité considérable de </a:t>
            </a:r>
            <a:r>
              <a:rPr lang="fr-FR" dirty="0" smtClean="0">
                <a:solidFill>
                  <a:srgbClr val="00B050"/>
                </a:solidFill>
                <a:latin typeface="Comic Sans MS" pitchFamily="66" charset="0"/>
              </a:rPr>
              <a:t>mucus</a:t>
            </a:r>
            <a:r>
              <a:rPr lang="fr-FR" dirty="0" smtClean="0">
                <a:latin typeface="Comic Sans MS" pitchFamily="66" charset="0"/>
              </a:rPr>
              <a:t> beaucoup plus visqueux que celui du grêle jouant un rôle dans l’</a:t>
            </a:r>
            <a:r>
              <a:rPr lang="fr-FR" dirty="0" smtClean="0">
                <a:solidFill>
                  <a:schemeClr val="accent5">
                    <a:lumMod val="75000"/>
                  </a:schemeClr>
                </a:solidFill>
                <a:latin typeface="Comic Sans MS" pitchFamily="66" charset="0"/>
              </a:rPr>
              <a:t>agglutination</a:t>
            </a:r>
            <a:r>
              <a:rPr lang="fr-FR" dirty="0" smtClean="0">
                <a:latin typeface="Comic Sans MS" pitchFamily="66" charset="0"/>
              </a:rPr>
              <a:t> des matières fécales dans leurs mobilisations et dans la </a:t>
            </a:r>
            <a:r>
              <a:rPr lang="fr-FR" dirty="0" smtClean="0">
                <a:solidFill>
                  <a:schemeClr val="accent5">
                    <a:lumMod val="75000"/>
                  </a:schemeClr>
                </a:solidFill>
                <a:latin typeface="Comic Sans MS" pitchFamily="66" charset="0"/>
              </a:rPr>
              <a:t>résistance</a:t>
            </a:r>
            <a:r>
              <a:rPr lang="fr-FR" dirty="0" smtClean="0">
                <a:latin typeface="Comic Sans MS" pitchFamily="66" charset="0"/>
              </a:rPr>
              <a:t> vis à vis des germes si </a:t>
            </a:r>
            <a:r>
              <a:rPr lang="fr-FR" dirty="0" err="1" smtClean="0">
                <a:latin typeface="Comic Sans MS" pitchFamily="66" charset="0"/>
              </a:rPr>
              <a:t>abondabondant</a:t>
            </a:r>
            <a:r>
              <a:rPr lang="fr-FR" dirty="0" smtClean="0"/>
              <a:t>.</a:t>
            </a:r>
          </a:p>
          <a:p>
            <a:endParaRPr lang="fr-FR"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7158" y="571480"/>
            <a:ext cx="8229600" cy="1071546"/>
          </a:xfrm>
        </p:spPr>
        <p:txBody>
          <a:bodyPr>
            <a:normAutofit fontScale="90000"/>
          </a:bodyPr>
          <a:lstStyle/>
          <a:p>
            <a:r>
              <a:rPr lang="fr-FR" b="1" dirty="0" smtClean="0">
                <a:solidFill>
                  <a:srgbClr val="00B050"/>
                </a:solidFill>
              </a:rPr>
              <a:t>Renouvellement de l’épithélium intestinal </a:t>
            </a:r>
            <a:r>
              <a:rPr lang="fr-FR" dirty="0" smtClean="0"/>
              <a:t/>
            </a:r>
            <a:br>
              <a:rPr lang="fr-FR" dirty="0" smtClean="0"/>
            </a:br>
            <a:endParaRPr lang="fr-FR" dirty="0"/>
          </a:p>
        </p:txBody>
      </p:sp>
      <p:sp>
        <p:nvSpPr>
          <p:cNvPr id="3" name="Espace réservé du contenu 2"/>
          <p:cNvSpPr>
            <a:spLocks noGrp="1"/>
          </p:cNvSpPr>
          <p:nvPr>
            <p:ph idx="1"/>
          </p:nvPr>
        </p:nvSpPr>
        <p:spPr/>
        <p:txBody>
          <a:bodyPr>
            <a:normAutofit fontScale="92500" lnSpcReduction="10000"/>
          </a:bodyPr>
          <a:lstStyle/>
          <a:p>
            <a:r>
              <a:rPr lang="fr-FR" dirty="0" smtClean="0">
                <a:latin typeface="Comic Sans MS" pitchFamily="66" charset="0"/>
              </a:rPr>
              <a:t>L’épithélium intestinal subit une importante </a:t>
            </a:r>
            <a:r>
              <a:rPr lang="fr-FR" b="1" dirty="0" smtClean="0">
                <a:solidFill>
                  <a:srgbClr val="FF0000"/>
                </a:solidFill>
                <a:latin typeface="Comic Sans MS" pitchFamily="66" charset="0"/>
              </a:rPr>
              <a:t>desquamation</a:t>
            </a:r>
            <a:r>
              <a:rPr lang="fr-FR" dirty="0" smtClean="0">
                <a:latin typeface="Comic Sans MS" pitchFamily="66" charset="0"/>
              </a:rPr>
              <a:t> qui se déroule à l’apex des villosités.</a:t>
            </a:r>
          </a:p>
          <a:p>
            <a:r>
              <a:rPr lang="fr-FR" dirty="0" smtClean="0">
                <a:latin typeface="Comic Sans MS" pitchFamily="66" charset="0"/>
              </a:rPr>
              <a:t>Le renouvellement des cellules est assuré par une intense activité mitotique au niveau dune zone germinative située dans la profondeur des glandes, à partir  de cette zone les cellules migrent vers le sommet des villosités ou vers le fond des glandes de </a:t>
            </a:r>
            <a:r>
              <a:rPr lang="fr-FR" dirty="0" err="1" smtClean="0">
                <a:latin typeface="Comic Sans MS" pitchFamily="66" charset="0"/>
              </a:rPr>
              <a:t>Liberkuhn</a:t>
            </a:r>
            <a:r>
              <a:rPr lang="fr-FR" dirty="0" smtClean="0">
                <a:latin typeface="Comic Sans MS" pitchFamily="66" charset="0"/>
              </a:rPr>
              <a:t>.</a:t>
            </a:r>
          </a:p>
          <a:p>
            <a:endParaRPr lang="fr-F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latin typeface="Comic Sans MS" pitchFamily="66" charset="0"/>
              </a:rPr>
              <a:t>L’intestin grêle </a:t>
            </a:r>
            <a:endParaRPr lang="fr-FR" dirty="0">
              <a:latin typeface="Comic Sans MS" pitchFamily="66" charset="0"/>
            </a:endParaRPr>
          </a:p>
        </p:txBody>
      </p:sp>
      <p:sp>
        <p:nvSpPr>
          <p:cNvPr id="3" name="Espace réservé du contenu 2"/>
          <p:cNvSpPr>
            <a:spLocks noGrp="1"/>
          </p:cNvSpPr>
          <p:nvPr>
            <p:ph idx="1"/>
          </p:nvPr>
        </p:nvSpPr>
        <p:spPr/>
        <p:txBody>
          <a:bodyPr/>
          <a:lstStyle/>
          <a:p>
            <a:r>
              <a:rPr lang="fr-FR" dirty="0" smtClean="0">
                <a:latin typeface="Comic Sans MS" pitchFamily="66" charset="0"/>
              </a:rPr>
              <a:t>Ce  tube  a  pour  fonction  principale  </a:t>
            </a:r>
            <a:r>
              <a:rPr lang="fr-FR" b="1" dirty="0" smtClean="0">
                <a:solidFill>
                  <a:srgbClr val="92D050"/>
                </a:solidFill>
                <a:latin typeface="Comic Sans MS" pitchFamily="66" charset="0"/>
              </a:rPr>
              <a:t>d'absorber</a:t>
            </a:r>
            <a:r>
              <a:rPr lang="fr-FR" dirty="0" smtClean="0">
                <a:latin typeface="Comic Sans MS" pitchFamily="66" charset="0"/>
              </a:rPr>
              <a:t>. </a:t>
            </a:r>
          </a:p>
          <a:p>
            <a:r>
              <a:rPr lang="fr-FR" dirty="0" smtClean="0">
                <a:latin typeface="Comic Sans MS" pitchFamily="66" charset="0"/>
              </a:rPr>
              <a:t> Ce  rôle  d'absorption  de  l'intestin  implique  que  la  muqueuse  de  ce  dernier  présente  une importante surface, ce qui est obtenu grâce à quatre caractéristiques :</a:t>
            </a:r>
          </a:p>
          <a:p>
            <a:endParaRPr lang="fr-F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latin typeface="Comic Sans MS" pitchFamily="66" charset="0"/>
              </a:rPr>
              <a:t>L’intestin grêle</a:t>
            </a:r>
            <a:r>
              <a:rPr lang="fr-FR" b="1" dirty="0" smtClean="0"/>
              <a:t> </a:t>
            </a:r>
            <a:endParaRPr lang="fr-FR" dirty="0"/>
          </a:p>
        </p:txBody>
      </p:sp>
      <p:sp>
        <p:nvSpPr>
          <p:cNvPr id="3" name="Espace réservé du contenu 2"/>
          <p:cNvSpPr>
            <a:spLocks noGrp="1"/>
          </p:cNvSpPr>
          <p:nvPr>
            <p:ph idx="1"/>
          </p:nvPr>
        </p:nvSpPr>
        <p:spPr/>
        <p:txBody>
          <a:bodyPr>
            <a:normAutofit fontScale="92500" lnSpcReduction="10000"/>
          </a:bodyPr>
          <a:lstStyle/>
          <a:p>
            <a:pPr marL="514350" indent="-514350">
              <a:buAutoNum type="arabicPeriod"/>
            </a:pPr>
            <a:r>
              <a:rPr lang="fr-FR" dirty="0" smtClean="0">
                <a:latin typeface="Comic Sans MS" pitchFamily="66" charset="0"/>
              </a:rPr>
              <a:t>la grande </a:t>
            </a:r>
            <a:r>
              <a:rPr lang="fr-FR" b="1" dirty="0" smtClean="0">
                <a:solidFill>
                  <a:srgbClr val="92D050"/>
                </a:solidFill>
                <a:latin typeface="Comic Sans MS" pitchFamily="66" charset="0"/>
              </a:rPr>
              <a:t>longueur</a:t>
            </a:r>
            <a:r>
              <a:rPr lang="fr-FR" dirty="0" smtClean="0">
                <a:latin typeface="Comic Sans MS" pitchFamily="66" charset="0"/>
              </a:rPr>
              <a:t> du  tube, </a:t>
            </a:r>
          </a:p>
          <a:p>
            <a:pPr marL="514350" indent="-514350">
              <a:buAutoNum type="arabicPeriod"/>
            </a:pPr>
            <a:r>
              <a:rPr lang="fr-FR" dirty="0" smtClean="0">
                <a:latin typeface="Comic Sans MS" pitchFamily="66" charset="0"/>
              </a:rPr>
              <a:t>la  présence  de  replis  circulaires  macroscopiques  de  la  muqueuse  (</a:t>
            </a:r>
            <a:r>
              <a:rPr lang="fr-FR" b="1" dirty="0" smtClean="0">
                <a:solidFill>
                  <a:srgbClr val="7030A0"/>
                </a:solidFill>
                <a:latin typeface="Comic Sans MS" pitchFamily="66" charset="0"/>
              </a:rPr>
              <a:t>valvules conniventes</a:t>
            </a:r>
            <a:r>
              <a:rPr lang="fr-FR" dirty="0" smtClean="0">
                <a:latin typeface="Comic Sans MS" pitchFamily="66" charset="0"/>
              </a:rPr>
              <a:t> ), </a:t>
            </a:r>
          </a:p>
          <a:p>
            <a:pPr marL="514350" indent="-514350">
              <a:buAutoNum type="arabicPeriod"/>
            </a:pPr>
            <a:r>
              <a:rPr lang="fr-FR" dirty="0" smtClean="0">
                <a:latin typeface="Comic Sans MS" pitchFamily="66" charset="0"/>
              </a:rPr>
              <a:t>le développement de multiples évaginations de la muqueuse visibles à la loupe (</a:t>
            </a:r>
            <a:r>
              <a:rPr lang="fr-FR" b="1" dirty="0" smtClean="0">
                <a:solidFill>
                  <a:srgbClr val="FF0000"/>
                </a:solidFill>
                <a:latin typeface="Comic Sans MS" pitchFamily="66" charset="0"/>
              </a:rPr>
              <a:t>villosités intestinales</a:t>
            </a:r>
            <a:r>
              <a:rPr lang="fr-FR" dirty="0" smtClean="0">
                <a:latin typeface="Comic Sans MS" pitchFamily="66" charset="0"/>
              </a:rPr>
              <a:t>),</a:t>
            </a:r>
          </a:p>
          <a:p>
            <a:pPr marL="514350" indent="-514350">
              <a:buAutoNum type="arabicPeriod"/>
            </a:pPr>
            <a:r>
              <a:rPr lang="fr-FR" dirty="0" smtClean="0">
                <a:latin typeface="Comic Sans MS" pitchFamily="66" charset="0"/>
              </a:rPr>
              <a:t>la modification du pôle apical des cellules absorbantes qui présentent de nombreuses </a:t>
            </a:r>
            <a:r>
              <a:rPr lang="fr-FR" b="1" dirty="0" smtClean="0">
                <a:solidFill>
                  <a:srgbClr val="0070C0"/>
                </a:solidFill>
                <a:latin typeface="Comic Sans MS" pitchFamily="66" charset="0"/>
              </a:rPr>
              <a:t>microvillosités</a:t>
            </a:r>
            <a:r>
              <a:rPr lang="fr-FR" dirty="0" smtClean="0">
                <a:latin typeface="Comic Sans MS" pitchFamily="66" charset="0"/>
              </a:rPr>
              <a:t>.</a:t>
            </a:r>
          </a:p>
          <a:p>
            <a:endParaRPr lang="fr-F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latin typeface="Comic Sans MS" pitchFamily="66" charset="0"/>
              </a:rPr>
              <a:t>Les valvules conniventes</a:t>
            </a:r>
            <a:r>
              <a:rPr lang="fr-FR" b="1" dirty="0" smtClean="0"/>
              <a:t> </a:t>
            </a:r>
            <a:endParaRPr lang="fr-FR" dirty="0"/>
          </a:p>
        </p:txBody>
      </p:sp>
      <p:sp>
        <p:nvSpPr>
          <p:cNvPr id="3" name="Espace réservé du contenu 2"/>
          <p:cNvSpPr>
            <a:spLocks noGrp="1"/>
          </p:cNvSpPr>
          <p:nvPr>
            <p:ph idx="1"/>
          </p:nvPr>
        </p:nvSpPr>
        <p:spPr/>
        <p:txBody>
          <a:bodyPr/>
          <a:lstStyle/>
          <a:p>
            <a:endParaRPr lang="fr-FR"/>
          </a:p>
        </p:txBody>
      </p:sp>
      <p:pic>
        <p:nvPicPr>
          <p:cNvPr id="1026" name="Picture 2" descr="dig14rd"/>
          <p:cNvPicPr>
            <a:picLocks noChangeAspect="1" noChangeArrowheads="1"/>
          </p:cNvPicPr>
          <p:nvPr/>
        </p:nvPicPr>
        <p:blipFill>
          <a:blip r:embed="rId2"/>
          <a:srcRect/>
          <a:stretch>
            <a:fillRect/>
          </a:stretch>
        </p:blipFill>
        <p:spPr bwMode="auto">
          <a:xfrm>
            <a:off x="428596" y="1571612"/>
            <a:ext cx="8358246" cy="47148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latin typeface="Comic Sans MS" pitchFamily="66" charset="0"/>
              </a:rPr>
              <a:t>Les valvules conniventes</a:t>
            </a:r>
            <a:endParaRPr lang="fr-FR" dirty="0">
              <a:latin typeface="Comic Sans MS" pitchFamily="66" charset="0"/>
            </a:endParaRPr>
          </a:p>
        </p:txBody>
      </p:sp>
      <p:sp>
        <p:nvSpPr>
          <p:cNvPr id="3" name="Espace réservé du contenu 2"/>
          <p:cNvSpPr>
            <a:spLocks noGrp="1"/>
          </p:cNvSpPr>
          <p:nvPr>
            <p:ph idx="1"/>
          </p:nvPr>
        </p:nvSpPr>
        <p:spPr/>
        <p:txBody>
          <a:bodyPr/>
          <a:lstStyle/>
          <a:p>
            <a:endParaRPr lang="fr-FR"/>
          </a:p>
        </p:txBody>
      </p:sp>
      <p:pic>
        <p:nvPicPr>
          <p:cNvPr id="6146" name="Picture 2"/>
          <p:cNvPicPr>
            <a:picLocks noChangeAspect="1" noChangeArrowheads="1"/>
          </p:cNvPicPr>
          <p:nvPr/>
        </p:nvPicPr>
        <p:blipFill>
          <a:blip r:embed="rId2"/>
          <a:srcRect/>
          <a:stretch>
            <a:fillRect/>
          </a:stretch>
        </p:blipFill>
        <p:spPr bwMode="auto">
          <a:xfrm>
            <a:off x="357158" y="1500174"/>
            <a:ext cx="8429684" cy="463392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6647</TotalTime>
  <Words>1750</Words>
  <Application>Microsoft Office PowerPoint</Application>
  <PresentationFormat>Affichage à l'écran (4:3)</PresentationFormat>
  <Paragraphs>126</Paragraphs>
  <Slides>59</Slides>
  <Notes>0</Notes>
  <HiddenSlides>0</HiddenSlides>
  <MMClips>0</MMClips>
  <ScaleCrop>false</ScaleCrop>
  <HeadingPairs>
    <vt:vector size="4" baseType="variant">
      <vt:variant>
        <vt:lpstr>Thème</vt:lpstr>
      </vt:variant>
      <vt:variant>
        <vt:i4>1</vt:i4>
      </vt:variant>
      <vt:variant>
        <vt:lpstr>Titres des diapositives</vt:lpstr>
      </vt:variant>
      <vt:variant>
        <vt:i4>59</vt:i4>
      </vt:variant>
    </vt:vector>
  </HeadingPairs>
  <TitlesOfParts>
    <vt:vector size="60" baseType="lpstr">
      <vt:lpstr>Thème Office</vt:lpstr>
      <vt:lpstr>Histologie des intestins Intestin grêle et gros intestin   </vt:lpstr>
      <vt:lpstr>L’intestin grêle </vt:lpstr>
      <vt:lpstr>L’intestin grêle </vt:lpstr>
      <vt:lpstr>L’intestin grêle </vt:lpstr>
      <vt:lpstr>L’intestin grêle </vt:lpstr>
      <vt:lpstr>L’intestin grêle </vt:lpstr>
      <vt:lpstr>L’intestin grêle </vt:lpstr>
      <vt:lpstr>Les valvules conniventes </vt:lpstr>
      <vt:lpstr>Les valvules conniventes</vt:lpstr>
      <vt:lpstr>Les valvules conniventes</vt:lpstr>
      <vt:lpstr>Les  villosités</vt:lpstr>
      <vt:lpstr>Les  villosités</vt:lpstr>
      <vt:lpstr>Les  villosités</vt:lpstr>
      <vt:lpstr>Les  villosités</vt:lpstr>
      <vt:lpstr>Les  villosités </vt:lpstr>
      <vt:lpstr>Les  villosités</vt:lpstr>
      <vt:lpstr>Les  villosités</vt:lpstr>
      <vt:lpstr>La   muqueuse   intestinale</vt:lpstr>
      <vt:lpstr>L’épithélium intestinal : </vt:lpstr>
      <vt:lpstr>L’épithélium intestinal :  </vt:lpstr>
      <vt:lpstr>Histologie de l'entérocyte </vt:lpstr>
      <vt:lpstr>Histologie de l'entérocyte</vt:lpstr>
      <vt:lpstr>Histologie de l'entérocyte</vt:lpstr>
      <vt:lpstr>Les cellules caliciformes  </vt:lpstr>
      <vt:lpstr>Les cryptes de LIEBERKUHN :  </vt:lpstr>
      <vt:lpstr>Les cryptes de LIEBERKUHN :</vt:lpstr>
      <vt:lpstr>Les cryptes de LIEBERKUHN :</vt:lpstr>
      <vt:lpstr>Les cryptes de LIEBERKUHN :  </vt:lpstr>
      <vt:lpstr>Les autres structures de l’intestin grêle :  </vt:lpstr>
      <vt:lpstr>Les autres structures de l’intestin grêle : </vt:lpstr>
      <vt:lpstr>les  plaques  de  Peyer</vt:lpstr>
      <vt:lpstr>les  plaques  de  Peyer</vt:lpstr>
      <vt:lpstr>La musculaire muqueuse</vt:lpstr>
      <vt:lpstr>La sous muqueuse  </vt:lpstr>
      <vt:lpstr>La musculaire  </vt:lpstr>
      <vt:lpstr>La séreuse  </vt:lpstr>
      <vt:lpstr>Histophysiologie de l’intestin grêle:  </vt:lpstr>
      <vt:lpstr>Histophysiologie de l’intestin grêle: </vt:lpstr>
      <vt:lpstr>Fonction d’absorption  </vt:lpstr>
      <vt:lpstr>Fonctions de sécrétion</vt:lpstr>
      <vt:lpstr>Fonctions de sécrétion</vt:lpstr>
      <vt:lpstr>Fonctions de défense immunitaire  </vt:lpstr>
      <vt:lpstr>Le gros intestin : </vt:lpstr>
      <vt:lpstr>Le gros intestin :  </vt:lpstr>
      <vt:lpstr>Le gros intestin : </vt:lpstr>
      <vt:lpstr>Le gros intestin :</vt:lpstr>
      <vt:lpstr>Le gros intestin : </vt:lpstr>
      <vt:lpstr>Le gros intestin :</vt:lpstr>
      <vt:lpstr>Le gros intestin :</vt:lpstr>
      <vt:lpstr>Le gros intestin :</vt:lpstr>
      <vt:lpstr>Les cellules caliciformes</vt:lpstr>
      <vt:lpstr>Le gros intestin :</vt:lpstr>
      <vt:lpstr>Le gros intestin :</vt:lpstr>
      <vt:lpstr>Le gros intestin :</vt:lpstr>
      <vt:lpstr>Le gros intestin :</vt:lpstr>
      <vt:lpstr>Le gros intestin :</vt:lpstr>
      <vt:lpstr>Le gros intestin :</vt:lpstr>
      <vt:lpstr>Histophysiologie du gros intestin  </vt:lpstr>
      <vt:lpstr>Renouvellement de l’épithélium intestinal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PC</dc:creator>
  <cp:lastModifiedBy>Admin</cp:lastModifiedBy>
  <cp:revision>59</cp:revision>
  <dcterms:created xsi:type="dcterms:W3CDTF">2006-10-06T02:39:42Z</dcterms:created>
  <dcterms:modified xsi:type="dcterms:W3CDTF">2022-11-28T22:03:13Z</dcterms:modified>
</cp:coreProperties>
</file>