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0" r:id="rId8"/>
    <p:sldId id="286"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22/01/2022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amelides.cirad.fr/fr/curieux/repartition_grands_camel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Zootechnie générale</a:t>
            </a:r>
            <a:br>
              <a:rPr lang="fr-FR" dirty="0" smtClean="0"/>
            </a:br>
            <a:r>
              <a:rPr lang="fr-FR" dirty="0" smtClean="0"/>
              <a:t>Espèce cameline</a:t>
            </a:r>
            <a:endParaRPr lang="fr-FR" dirty="0"/>
          </a:p>
        </p:txBody>
      </p:sp>
      <p:sp>
        <p:nvSpPr>
          <p:cNvPr id="3" name="Sous-titre 2"/>
          <p:cNvSpPr>
            <a:spLocks noGrp="1"/>
          </p:cNvSpPr>
          <p:nvPr>
            <p:ph type="subTitle" idx="1"/>
          </p:nvPr>
        </p:nvSpPr>
        <p:spPr>
          <a:xfrm>
            <a:off x="899592" y="5085184"/>
            <a:ext cx="7128792" cy="1152128"/>
          </a:xfrm>
        </p:spPr>
        <p:txBody>
          <a:bodyPr>
            <a:normAutofit fontScale="70000" lnSpcReduction="20000"/>
          </a:bodyPr>
          <a:lstStyle/>
          <a:p>
            <a:r>
              <a:rPr lang="fr-FR" dirty="0" smtClean="0"/>
              <a:t>Cours zootechnie générale 2</a:t>
            </a:r>
            <a:r>
              <a:rPr lang="fr-FR" baseline="30000" dirty="0" smtClean="0"/>
              <a:t>e</a:t>
            </a:r>
            <a:r>
              <a:rPr lang="fr-FR" dirty="0" smtClean="0"/>
              <a:t> année DV</a:t>
            </a:r>
          </a:p>
          <a:p>
            <a:r>
              <a:rPr lang="fr-FR" dirty="0" smtClean="0"/>
              <a:t>Dr. AFOUTNI Larbi</a:t>
            </a:r>
          </a:p>
          <a:p>
            <a:r>
              <a:rPr lang="fr-FR" dirty="0" smtClean="0"/>
              <a:t>2022</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Origine et domestication du dromadaire</a:t>
            </a:r>
            <a:endParaRPr lang="fr-FR" b="1" dirty="0"/>
          </a:p>
        </p:txBody>
      </p:sp>
      <p:sp>
        <p:nvSpPr>
          <p:cNvPr id="3" name="Espace réservé du contenu 2"/>
          <p:cNvSpPr>
            <a:spLocks noGrp="1"/>
          </p:cNvSpPr>
          <p:nvPr>
            <p:ph idx="1"/>
          </p:nvPr>
        </p:nvSpPr>
        <p:spPr/>
        <p:txBody>
          <a:bodyPr/>
          <a:lstStyle/>
          <a:p>
            <a:r>
              <a:rPr lang="fr-FR" dirty="0" smtClean="0"/>
              <a:t>L'un des ancêtres commun à ces deux genres, apparu à l'</a:t>
            </a:r>
            <a:r>
              <a:rPr lang="fr-FR" dirty="0" err="1" smtClean="0"/>
              <a:t>Eocène</a:t>
            </a:r>
            <a:r>
              <a:rPr lang="fr-FR" dirty="0" smtClean="0"/>
              <a:t> moyen il y a environ 35 millions d'années, nommé </a:t>
            </a:r>
            <a:r>
              <a:rPr lang="fr-FR" i="1" dirty="0" err="1" smtClean="0"/>
              <a:t>Protylopus</a:t>
            </a:r>
            <a:r>
              <a:rPr lang="fr-FR" dirty="0" smtClean="0"/>
              <a:t> par les paléontologues, avait la taille d'un gros lapin. Cependant, le premier genre considéré comme l'ancêtre en ligne directe des camélidés actuels est le </a:t>
            </a:r>
            <a:r>
              <a:rPr lang="fr-FR" i="1" dirty="0" err="1" smtClean="0"/>
              <a:t>Protomeryx</a:t>
            </a:r>
            <a:r>
              <a:rPr lang="fr-FR" dirty="0" smtClean="0"/>
              <a:t> apparu à l'Oligocène supérieur dans ce qui est aujourd'hui l'Amérique du Nord.</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6048672"/>
          </a:xfrm>
        </p:spPr>
        <p:txBody>
          <a:bodyPr>
            <a:normAutofit fontScale="92500" lnSpcReduction="10000"/>
          </a:bodyPr>
          <a:lstStyle/>
          <a:p>
            <a:r>
              <a:rPr lang="fr-FR" dirty="0" smtClean="0"/>
              <a:t>au début donc de la période glaciaire. Les camélidés occupèrent rapidement les zones arides de l'hémisphère nord et plusieurs représentants du genre </a:t>
            </a:r>
            <a:r>
              <a:rPr lang="fr-FR" i="1" dirty="0" smtClean="0"/>
              <a:t>Camelus</a:t>
            </a:r>
            <a:r>
              <a:rPr lang="fr-FR" dirty="0" smtClean="0"/>
              <a:t> sont répertoriés en divers point de l'Ancien Monde.</a:t>
            </a:r>
          </a:p>
          <a:p>
            <a:r>
              <a:rPr lang="fr-FR" dirty="0" smtClean="0"/>
              <a:t> Ainsi, dans le sud de la Russie, on a pu identifier un </a:t>
            </a:r>
            <a:r>
              <a:rPr lang="fr-FR" i="1" dirty="0" smtClean="0"/>
              <a:t>C. </a:t>
            </a:r>
            <a:r>
              <a:rPr lang="fr-FR" i="1" dirty="0" err="1" smtClean="0"/>
              <a:t>knoblochi</a:t>
            </a:r>
            <a:r>
              <a:rPr lang="fr-FR" dirty="0" smtClean="0"/>
              <a:t> et en Roumanie, un </a:t>
            </a:r>
            <a:r>
              <a:rPr lang="fr-FR" i="1" dirty="0" smtClean="0"/>
              <a:t>C. </a:t>
            </a:r>
            <a:r>
              <a:rPr lang="fr-FR" i="1" dirty="0" err="1" smtClean="0"/>
              <a:t>alutensis</a:t>
            </a:r>
            <a:r>
              <a:rPr lang="fr-FR" dirty="0" smtClean="0"/>
              <a:t>. L'espèce apparemment la plus répandue à l'époque en Europe et en Asie semble être cependant </a:t>
            </a:r>
            <a:r>
              <a:rPr lang="fr-FR" i="1" dirty="0" smtClean="0"/>
              <a:t>C. </a:t>
            </a:r>
            <a:r>
              <a:rPr lang="fr-FR" i="1" dirty="0" err="1" smtClean="0"/>
              <a:t>thomasi</a:t>
            </a:r>
            <a:r>
              <a:rPr lang="fr-FR" i="1" dirty="0" smtClean="0"/>
              <a:t>. </a:t>
            </a:r>
            <a:r>
              <a:rPr lang="fr-FR" dirty="0" smtClean="0"/>
              <a:t>Dans le nord de l'Inde, dès le Pliocène, on trouve un </a:t>
            </a:r>
            <a:r>
              <a:rPr lang="fr-FR" i="1" dirty="0" smtClean="0"/>
              <a:t>C. </a:t>
            </a:r>
            <a:r>
              <a:rPr lang="fr-FR" i="1" dirty="0" err="1" smtClean="0"/>
              <a:t>siwalensis</a:t>
            </a:r>
            <a:r>
              <a:rPr lang="fr-FR" i="1" dirty="0" smtClean="0"/>
              <a:t> </a:t>
            </a:r>
            <a:r>
              <a:rPr lang="fr-FR" dirty="0" smtClean="0"/>
              <a:t>et un </a:t>
            </a:r>
            <a:r>
              <a:rPr lang="fr-FR" i="1" dirty="0" smtClean="0"/>
              <a:t>C. </a:t>
            </a:r>
            <a:r>
              <a:rPr lang="fr-FR" i="1" dirty="0" err="1" smtClean="0"/>
              <a:t>antiquus</a:t>
            </a:r>
            <a:r>
              <a:rPr lang="fr-FR" dirty="0" smtClean="0"/>
              <a:t>. Ce sont ces deux dernières espèces qui sont considérées comme étant les plus proches des espèces actuelles.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fontScale="92500" lnSpcReduction="20000"/>
          </a:bodyPr>
          <a:lstStyle/>
          <a:p>
            <a:r>
              <a:rPr lang="fr-FR" dirty="0" smtClean="0"/>
              <a:t>La domestication du dromadaire apparaît fort récente au regard de l'apparition plus ancienne des autres espèces actuellement domestiques. En effet, il est probable que le dromadaire fut domestiqué par l'homme dans le sud de la péninsule arabique environ 2000 ans avant J.-C. (3000 ans selon d’autres sources) à partir d'une population sauvage occupant les vallées arides de l'actuel Hadramaout. A titre de comparaison, la domestication des petits ruminants (chèvres et moutons) date de 9000 à 10000 ans B.P. (</a:t>
            </a:r>
            <a:r>
              <a:rPr lang="fr-FR" i="1" dirty="0" err="1" smtClean="0"/>
              <a:t>Before</a:t>
            </a:r>
            <a:r>
              <a:rPr lang="fr-FR" i="1" dirty="0" smtClean="0"/>
              <a:t> </a:t>
            </a:r>
            <a:r>
              <a:rPr lang="fr-FR" i="1" dirty="0" err="1" smtClean="0"/>
              <a:t>Present</a:t>
            </a:r>
            <a:r>
              <a:rPr lang="fr-FR" dirty="0" smtClean="0"/>
              <a:t>), celle des bovins à environ 8000 ans et celle du cheval à 6000 ans. </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Dès 3500 ans B.P., on le retrouve sur l'île de Socotra d'où il occupe la Corne de l'Afrique. Vers 3000 B.P., il est utilisé dans tout le Proche et Moyen-Orient d'où il diffuse jusqu'en Inde au cours des invasions d'Alexandre le Grand</a:t>
            </a:r>
          </a:p>
          <a:p>
            <a:r>
              <a:rPr lang="fr-FR" smtClean="0"/>
              <a:t>Le dromadaire pénètre en Afrique du Nord par le Sinaï au début de l'ère chrétienne. </a:t>
            </a: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rmAutofit fontScale="90000"/>
          </a:bodyPr>
          <a:lstStyle/>
          <a:p>
            <a:r>
              <a:rPr lang="fr-FR" b="1" dirty="0" smtClean="0"/>
              <a:t>LA PLACE DU DROMADAIRE ET DU CHAMEAU DANS LE MONDE</a:t>
            </a:r>
            <a:r>
              <a:rPr lang="fr-FR" dirty="0" smtClean="0"/>
              <a:t/>
            </a:r>
            <a:br>
              <a:rPr lang="fr-FR" dirty="0" smtClean="0"/>
            </a:br>
            <a:endParaRPr lang="fr-FR" dirty="0"/>
          </a:p>
        </p:txBody>
      </p:sp>
      <p:pic>
        <p:nvPicPr>
          <p:cNvPr id="4" name="Espace réservé du contenu 3" descr="R.jpg"/>
          <p:cNvPicPr>
            <a:picLocks noGrp="1" noChangeAspect="1"/>
          </p:cNvPicPr>
          <p:nvPr>
            <p:ph idx="1"/>
          </p:nvPr>
        </p:nvPicPr>
        <p:blipFill>
          <a:blip r:embed="rId2" cstate="print"/>
          <a:stretch>
            <a:fillRect/>
          </a:stretch>
        </p:blipFill>
        <p:spPr>
          <a:xfrm>
            <a:off x="1102066" y="1268760"/>
            <a:ext cx="6710293" cy="558924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r>
              <a:rPr lang="fr-FR" dirty="0" smtClean="0"/>
              <a:t>Le dromadaire a été répertorié dans 35 pays, tel que l'Inde, la Turquie, le Kenya, le Pakistan, la corne de l'Afrique et bien d'autres encore. Domestiqué au Moyen-Orient et plus précisément dans le sud de la péninsule arabique, le dromadaire a été réintroduit en Afrique du Nord à l'état domestique au début de l'ère chrétienne au moment de l'assèchement du Sahara. La forme sauvage, qui devait exister au début des temps historiques, a disparu sans laisser de trace.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19256" cy="5577483"/>
          </a:xfrm>
        </p:spPr>
        <p:txBody>
          <a:bodyPr>
            <a:normAutofit fontScale="77500" lnSpcReduction="20000"/>
          </a:bodyPr>
          <a:lstStyle/>
          <a:p>
            <a:pPr>
              <a:lnSpc>
                <a:spcPct val="120000"/>
              </a:lnSpc>
            </a:pPr>
            <a:r>
              <a:rPr lang="fr-FR" dirty="0" smtClean="0"/>
              <a:t>Il occupe actuellement toute l'Afrique sahélienne, du Nord de la Mauritanie (et même les îles Canaries) à Djibouti. En 1999, une étude a démontré que 80 % de la population des dromadaires se trouvait en Afrique avec près de 10 millions de têtes dans la corne d'Afrique. L'essentiel des effectifs est concentré dans trois pays : la Somalie, le Soudan et l'Éthiopie par ordre d'importance. C'est la Somalie qui abrite le plus important cheptel : 6 millions de têtes (ce qui fait 2 bêtes par habitant) sur environ une population mondiale estimée à près de 20 millions de têtes. On compte en moyenne 1 dromadaire pour 20 personnes dans 18 pays d'Afrique. Il a été répertorié environ 51 races de dromadaires. </a:t>
            </a:r>
          </a:p>
          <a:p>
            <a:endParaRPr lang="fr-FR"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1143000"/>
          </a:xfrm>
        </p:spPr>
        <p:txBody>
          <a:bodyPr>
            <a:normAutofit fontScale="90000"/>
          </a:bodyPr>
          <a:lstStyle/>
          <a:p>
            <a:r>
              <a:rPr lang="fr-FR" b="1" dirty="0" smtClean="0"/>
              <a:t>RACES ET TYPES DE DROMADAIRES DANS LE MONDE</a:t>
            </a:r>
            <a:r>
              <a:rPr lang="fr-FR" dirty="0" smtClean="0"/>
              <a:t/>
            </a:r>
            <a:br>
              <a:rPr lang="fr-FR" dirty="0" smtClean="0"/>
            </a:br>
            <a:endParaRPr lang="fr-FR" dirty="0"/>
          </a:p>
        </p:txBody>
      </p:sp>
      <p:sp>
        <p:nvSpPr>
          <p:cNvPr id="3" name="Espace réservé du contenu 2"/>
          <p:cNvSpPr>
            <a:spLocks noGrp="1"/>
          </p:cNvSpPr>
          <p:nvPr>
            <p:ph idx="1"/>
          </p:nvPr>
        </p:nvSpPr>
        <p:spPr>
          <a:xfrm>
            <a:off x="467544" y="2708920"/>
            <a:ext cx="8229600" cy="4525963"/>
          </a:xfrm>
        </p:spPr>
        <p:txBody>
          <a:bodyPr/>
          <a:lstStyle/>
          <a:p>
            <a:r>
              <a:rPr lang="fr-FR" dirty="0" smtClean="0">
                <a:hlinkClick r:id="rId2"/>
              </a:rPr>
              <a:t>Les camélidés : La répartition géographique des races des grands camélidés dans le monde (cirad.fr)</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S7D_0102.JPG"/>
          <p:cNvPicPr>
            <a:picLocks noGrp="1" noChangeAspect="1"/>
          </p:cNvPicPr>
          <p:nvPr>
            <p:ph idx="1"/>
          </p:nvPr>
        </p:nvPicPr>
        <p:blipFill>
          <a:blip r:embed="rId2" cstate="print"/>
          <a:stretch>
            <a:fillRect/>
          </a:stretch>
        </p:blipFill>
        <p:spPr>
          <a:xfrm>
            <a:off x="32295" y="411396"/>
            <a:ext cx="9170923" cy="61139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85000" lnSpcReduction="10000"/>
          </a:bodyPr>
          <a:lstStyle/>
          <a:p>
            <a:r>
              <a:rPr lang="fr-FR" dirty="0" smtClean="0"/>
              <a:t>La notion de race animale n'est pas qu'un fait biologique. C'est aussi le produit d'une activité humaine pilotée en fonction d'objectifs de production affichés. De ce point de vue, la pression des éleveurs sur une espèce à vocation extensive est demeurée faible. Par ailleurs, les noms de races attribués à des groupes d'animaux dans telle ou telle région est susceptible de varier selon les pays et les ethnies qui se partagent la zone. C'est dire qu'une grande confusion règne dans la nomenclature et la claire définition des races de dromadaire. En dépit des progrès que pourraient permettre les outils de la biologie moléculaire pour spécifier les filiations entre les races et les indicateurs génétiques pertinents, il faut bien admettre que la génétique caméline reste à faire.</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normAutofit fontScale="77500" lnSpcReduction="20000"/>
          </a:bodyPr>
          <a:lstStyle/>
          <a:p>
            <a:r>
              <a:rPr lang="fr-FR" dirty="0" smtClean="0"/>
              <a:t>Dans les environnements extrêmes du monde (manque de pluie température extrêmes) </a:t>
            </a:r>
          </a:p>
          <a:p>
            <a:r>
              <a:rPr lang="fr-FR" dirty="0" smtClean="0"/>
              <a:t>Ex: Régions polaires, Toundra, déserts froids, déserts côtiers et chauds </a:t>
            </a:r>
          </a:p>
          <a:p>
            <a:r>
              <a:rPr lang="fr-FR" dirty="0" smtClean="0"/>
              <a:t>Plusieurs espèces animales s’adaptent à ces conditions difficiles </a:t>
            </a:r>
          </a:p>
          <a:p>
            <a:r>
              <a:rPr lang="fr-FR" dirty="0" smtClean="0"/>
              <a:t>Les </a:t>
            </a:r>
            <a:r>
              <a:rPr lang="fr-FR" dirty="0" err="1" smtClean="0"/>
              <a:t>camilidés</a:t>
            </a:r>
            <a:r>
              <a:rPr lang="fr-FR" dirty="0" smtClean="0"/>
              <a:t> sont les seuls parmi les 16 ongulés domestiques qui sont adaptés à vivre dans les conditions extrêmes.</a:t>
            </a:r>
          </a:p>
          <a:p>
            <a:r>
              <a:rPr lang="fr-FR" dirty="0" smtClean="0"/>
              <a:t>Offrant aux populations du désert un moyen de transport incontournable avant l’arrivé de la mécanisation, de la viande, du lait, la peau, la laine et le travail en agriculture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20680"/>
          </a:xfrm>
        </p:spPr>
        <p:txBody>
          <a:bodyPr>
            <a:normAutofit fontScale="77500" lnSpcReduction="20000"/>
          </a:bodyPr>
          <a:lstStyle/>
          <a:p>
            <a:r>
              <a:rPr lang="fr-FR" dirty="0" smtClean="0"/>
              <a:t>Globalement, on distingue deux grands types de dromadaires selon leur habitat: </a:t>
            </a:r>
            <a:r>
              <a:rPr lang="fr-FR" b="1" dirty="0" smtClean="0"/>
              <a:t>le dromadaire des montagnes</a:t>
            </a:r>
            <a:r>
              <a:rPr lang="fr-FR" dirty="0" smtClean="0"/>
              <a:t> et celui des plaines. Le premier, bien adapté pour le bât et le travail, est généralement plus court sur patte, lui conférant une taille modeste (1,8 à 2 m au garrot), avec une musculature compacte, une ossature forte, des pieds ronds dotés d'une sole dure, un pelage long en hiver. Le </a:t>
            </a:r>
            <a:r>
              <a:rPr lang="fr-FR" b="1" dirty="0" smtClean="0"/>
              <a:t>dromadaire des plaines</a:t>
            </a:r>
            <a:r>
              <a:rPr lang="fr-FR" dirty="0" smtClean="0"/>
              <a:t>, à l'inverse est de grande taille (de 1,9 à 2,2 m au garrot), de corpulence élancée, doté d'un cou et de jambes longues, de pieds ovales à sole souvent molle et d'une robe à poils courts. Ces caractéristiques de finesse sont accentués chez les dromadaires des plaines désertiques, et leur vivacité naturelle en font des spécimens bien adaptés à la course. En revanche, le tempérament plus flegmatique des dromadaires des plaines fluviales ou côtières, leurs caractéristiques morphologiques plus massives, les rendent mieux adaptés à l'activité de transport caravanier.</a:t>
            </a:r>
          </a:p>
          <a:p>
            <a:r>
              <a:rPr lang="fr-FR" dirty="0" smtClean="0"/>
              <a:t>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10000"/>
          </a:bodyPr>
          <a:lstStyle/>
          <a:p>
            <a:r>
              <a:rPr lang="fr-FR" dirty="0" smtClean="0"/>
              <a:t>Cette distinction très générale se retrouve aussi bien en Afrique qu'en Asie. Par exemple, en Afrique du Nord, on distingue nettement le </a:t>
            </a:r>
            <a:r>
              <a:rPr lang="fr-FR" i="1" dirty="0" err="1" smtClean="0"/>
              <a:t>chambi</a:t>
            </a:r>
            <a:r>
              <a:rPr lang="fr-FR" dirty="0" smtClean="0"/>
              <a:t>, animal trapus utilisé dans les travaux agricoles dans les piémonts de l'Atlas, du </a:t>
            </a:r>
            <a:r>
              <a:rPr lang="fr-FR" i="1" dirty="0" smtClean="0"/>
              <a:t>targui</a:t>
            </a:r>
            <a:r>
              <a:rPr lang="fr-FR" dirty="0" smtClean="0"/>
              <a:t>, coursier renommé du Sahara qui a fait la fortune des compagnies méharistes et des razzieurs. En Asie, les agriculteurs de la plaine fluviale du Tigre font de l'</a:t>
            </a:r>
            <a:r>
              <a:rPr lang="fr-FR" i="1" dirty="0" err="1" smtClean="0"/>
              <a:t>Indi</a:t>
            </a:r>
            <a:r>
              <a:rPr lang="fr-FR" dirty="0" smtClean="0"/>
              <a:t> un auxiliaire efficace de l'activité agricole avec son corps lourd et massif, alors que les nomades du désert du Thar montent avec élégance le </a:t>
            </a:r>
            <a:r>
              <a:rPr lang="fr-FR" i="1" dirty="0" err="1" smtClean="0"/>
              <a:t>Bikaneri</a:t>
            </a:r>
            <a:r>
              <a:rPr lang="fr-FR" dirty="0" smtClean="0"/>
              <a:t> de conformation longiligne.</a:t>
            </a:r>
          </a:p>
          <a:p>
            <a:endParaRPr lang="fr-FR" dirty="0" smtClean="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70000" lnSpcReduction="20000"/>
          </a:bodyPr>
          <a:lstStyle/>
          <a:p>
            <a:r>
              <a:rPr lang="fr-FR" dirty="0" smtClean="0"/>
              <a:t>on peut globalement identifier 8 groupes de dromadaires dans le monde d'où il apparaît que la taille représente l'un des facteurs les plus discriminants:</a:t>
            </a:r>
          </a:p>
          <a:p>
            <a:endParaRPr lang="fr-FR" dirty="0" smtClean="0"/>
          </a:p>
          <a:p>
            <a:r>
              <a:rPr lang="fr-FR" dirty="0" smtClean="0"/>
              <a:t>- </a:t>
            </a:r>
            <a:r>
              <a:rPr lang="fr-FR" b="1" dirty="0" smtClean="0"/>
              <a:t>les types de dromadaires de grande taille</a:t>
            </a:r>
            <a:r>
              <a:rPr lang="fr-FR" dirty="0" smtClean="0"/>
              <a:t> qui comprend 3 catégories,</a:t>
            </a:r>
          </a:p>
          <a:p>
            <a:r>
              <a:rPr lang="fr-FR" dirty="0" smtClean="0"/>
              <a:t> (G1) les individus caractéristiques des races de plaines fluviales ou côtières, peu rustiques, lourdes et </a:t>
            </a:r>
            <a:r>
              <a:rPr lang="fr-FR" dirty="0" err="1" smtClean="0"/>
              <a:t>médiolignes</a:t>
            </a:r>
            <a:r>
              <a:rPr lang="fr-FR" dirty="0" smtClean="0"/>
              <a:t>, utilisées pour le bât (la race </a:t>
            </a:r>
            <a:r>
              <a:rPr lang="fr-FR" i="1" dirty="0" smtClean="0"/>
              <a:t>Fleuve</a:t>
            </a:r>
            <a:r>
              <a:rPr lang="fr-FR" dirty="0" smtClean="0"/>
              <a:t> au Mali en est l'archétype);</a:t>
            </a:r>
          </a:p>
          <a:p>
            <a:r>
              <a:rPr lang="fr-FR" dirty="0" smtClean="0"/>
              <a:t> (G2) des individus assez hétérogènes regroupant des races de conformation, de pelage, mais surtout d'habitat et de mode d'utilisation très variés (</a:t>
            </a:r>
            <a:r>
              <a:rPr lang="fr-FR" dirty="0" err="1" smtClean="0"/>
              <a:t>Arab</a:t>
            </a:r>
            <a:r>
              <a:rPr lang="fr-FR" dirty="0" smtClean="0"/>
              <a:t>, </a:t>
            </a:r>
            <a:r>
              <a:rPr lang="fr-FR" dirty="0" err="1" smtClean="0"/>
              <a:t>Soudani</a:t>
            </a:r>
            <a:r>
              <a:rPr lang="fr-FR" dirty="0" smtClean="0"/>
              <a:t>, </a:t>
            </a:r>
            <a:r>
              <a:rPr lang="fr-FR" dirty="0" err="1" smtClean="0"/>
              <a:t>Targi</a:t>
            </a:r>
            <a:r>
              <a:rPr lang="fr-FR" dirty="0" smtClean="0"/>
              <a:t>, Adrar); </a:t>
            </a:r>
          </a:p>
          <a:p>
            <a:r>
              <a:rPr lang="fr-FR" dirty="0" smtClean="0"/>
              <a:t>(G3) les animaux des plaines désertiques, rustiques, longilignes, à pelage ras et de coloration variable, utilisés pour la selle et souvent appelés </a:t>
            </a:r>
            <a:r>
              <a:rPr lang="fr-FR" i="1" dirty="0" smtClean="0"/>
              <a:t>Méhara</a:t>
            </a:r>
            <a:r>
              <a:rPr lang="fr-FR" dirty="0" smtClean="0"/>
              <a:t> (par exemple le </a:t>
            </a:r>
            <a:r>
              <a:rPr lang="fr-FR" dirty="0" err="1" smtClean="0"/>
              <a:t>Reguibi</a:t>
            </a:r>
            <a:r>
              <a:rPr lang="fr-FR" dirty="0" smtClean="0"/>
              <a:t>).</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lstStyle/>
          <a:p>
            <a:r>
              <a:rPr lang="fr-FR" dirty="0" smtClean="0"/>
              <a:t>- </a:t>
            </a:r>
            <a:r>
              <a:rPr lang="fr-FR" b="1" dirty="0" smtClean="0"/>
              <a:t>les types de dromadaires de taille moyenne</a:t>
            </a:r>
            <a:r>
              <a:rPr lang="fr-FR" dirty="0" smtClean="0"/>
              <a:t> regroupés en 2 catégories,</a:t>
            </a:r>
          </a:p>
          <a:p>
            <a:r>
              <a:rPr lang="fr-FR" dirty="0" smtClean="0"/>
              <a:t> (M4) des animaux soudanais, longilignes, à la robe claire, servant de monture, </a:t>
            </a:r>
          </a:p>
          <a:p>
            <a:r>
              <a:rPr lang="fr-FR" dirty="0" smtClean="0"/>
              <a:t> (M5) des bêtes de somme </a:t>
            </a:r>
            <a:r>
              <a:rPr lang="fr-FR" dirty="0" err="1" smtClean="0"/>
              <a:t>médiolignes</a:t>
            </a:r>
            <a:r>
              <a:rPr lang="fr-FR" dirty="0" smtClean="0"/>
              <a:t>, à robe très variée, assez lourdes, vivant en plaine (par exemple Manga, </a:t>
            </a:r>
            <a:r>
              <a:rPr lang="fr-FR" dirty="0" err="1" smtClean="0"/>
              <a:t>Azmiyah</a:t>
            </a:r>
            <a:r>
              <a:rPr lang="fr-FR" dirty="0" smtClean="0"/>
              <a:t>).</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20680"/>
          </a:xfrm>
        </p:spPr>
        <p:txBody>
          <a:bodyPr>
            <a:normAutofit fontScale="92500" lnSpcReduction="20000"/>
          </a:bodyPr>
          <a:lstStyle/>
          <a:p>
            <a:r>
              <a:rPr lang="fr-FR" dirty="0" smtClean="0"/>
              <a:t>-</a:t>
            </a:r>
            <a:r>
              <a:rPr lang="fr-FR" b="1" dirty="0" smtClean="0"/>
              <a:t> les types de dromadaires de petite taille </a:t>
            </a:r>
            <a:r>
              <a:rPr lang="fr-FR" dirty="0" smtClean="0"/>
              <a:t>comprenant également 3 catégories d'animaux, (P6) les races de plaines fluviales ou côtières élevées essentiellement en Afrique de l'Est, légères, utilisées pour le bât, plutôt rustiques, </a:t>
            </a:r>
            <a:r>
              <a:rPr lang="fr-FR" dirty="0" err="1" smtClean="0"/>
              <a:t>médiolignes</a:t>
            </a:r>
            <a:r>
              <a:rPr lang="fr-FR" dirty="0" smtClean="0"/>
              <a:t> et de couleur fauve (par exemple le </a:t>
            </a:r>
            <a:r>
              <a:rPr lang="fr-FR" dirty="0" err="1" smtClean="0"/>
              <a:t>Guban</a:t>
            </a:r>
            <a:r>
              <a:rPr lang="fr-FR" dirty="0" smtClean="0"/>
              <a:t> en Somalie),</a:t>
            </a:r>
          </a:p>
          <a:p>
            <a:r>
              <a:rPr lang="fr-FR" dirty="0" smtClean="0"/>
              <a:t> (P7) les races du Maghreb, rustiques, </a:t>
            </a:r>
            <a:r>
              <a:rPr lang="fr-FR" dirty="0" err="1" smtClean="0"/>
              <a:t>médiolignes</a:t>
            </a:r>
            <a:r>
              <a:rPr lang="fr-FR" dirty="0" smtClean="0"/>
              <a:t> et de robe foncée, d'utilisation mixte et préférentiellement vivant dans les plaines désertiques (par exemple la race Ouled Sidi Cheikh en Algérie), </a:t>
            </a:r>
          </a:p>
          <a:p>
            <a:r>
              <a:rPr lang="fr-FR" dirty="0" smtClean="0"/>
              <a:t>enfin (P8) les races brévilignes de montagne, à pelage long et foncé, très rustiques, rarement montées, tel que le Bari au Pakistan.</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r>
              <a:rPr lang="fr-FR" b="1" dirty="0" smtClean="0"/>
              <a:t>PARTICULARITÉS ANATOMIQUES ET PHYSIOLOGIQUES</a:t>
            </a:r>
            <a:endParaRPr lang="fr-FR" dirty="0" smtClean="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Anatomie générale</a:t>
            </a:r>
            <a:endParaRPr lang="fr-FR" dirty="0"/>
          </a:p>
        </p:txBody>
      </p:sp>
      <p:sp>
        <p:nvSpPr>
          <p:cNvPr id="3" name="Espace réservé du contenu 2"/>
          <p:cNvSpPr>
            <a:spLocks noGrp="1"/>
          </p:cNvSpPr>
          <p:nvPr>
            <p:ph idx="1"/>
          </p:nvPr>
        </p:nvSpPr>
        <p:spPr>
          <a:xfrm>
            <a:off x="457200" y="1600200"/>
            <a:ext cx="8229600" cy="5257800"/>
          </a:xfrm>
        </p:spPr>
        <p:txBody>
          <a:bodyPr>
            <a:normAutofit fontScale="77500" lnSpcReduction="20000"/>
          </a:bodyPr>
          <a:lstStyle/>
          <a:p>
            <a:r>
              <a:rPr lang="fr-FR" dirty="0" smtClean="0"/>
              <a:t>Le </a:t>
            </a:r>
            <a:r>
              <a:rPr lang="fr-FR" i="1" dirty="0" smtClean="0"/>
              <a:t>squelette</a:t>
            </a:r>
            <a:r>
              <a:rPr lang="fr-FR" dirty="0" smtClean="0"/>
              <a:t> du dromadaire est composé d'os épais dont la morphologie générale ne se distingue en rien de celle des autres mammifères. Le crâne, comparable à celui du cheval de par sa taille, présente une crête occipitale fort proéminente, à laquelle se rattache un puissant ligament  cervical de nature à soutenir une tête aussi lourde sur un cou aussi long. Les sinus sont amples et profonds et procèdent, de ce fait, de l'adaptabilité du dromadaire à la vie désertique comme nous le verrons plus loin. La partie osseuse du voile du palais est étroite, ce qui facilite l'extériorisation de sa partie molle chez le mâle en période de rut. Le maxillaire inférieur, long, présente une constriction centrale marquée, ce qui le fragilise et conduit à des fractures fréquentes lors des combats occasionnels entre mâles.</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 (1).jpg"/>
          <p:cNvPicPr>
            <a:picLocks noGrp="1" noChangeAspect="1"/>
          </p:cNvPicPr>
          <p:nvPr>
            <p:ph idx="1"/>
          </p:nvPr>
        </p:nvPicPr>
        <p:blipFill>
          <a:blip r:embed="rId2" cstate="print"/>
          <a:stretch>
            <a:fillRect/>
          </a:stretch>
        </p:blipFill>
        <p:spPr>
          <a:xfrm>
            <a:off x="1619672" y="188640"/>
            <a:ext cx="5544616" cy="642364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85000" lnSpcReduction="20000"/>
          </a:bodyPr>
          <a:lstStyle/>
          <a:p>
            <a:r>
              <a:rPr lang="fr-FR" dirty="0" smtClean="0"/>
              <a:t> Comme la quasi-totalité des mammifères et en dépit de la longueur de son cou, le dromadaire possède 7 vertèbres cervicales. Pour le reste, il ne se distingue que peu des autres herbivores domestiques: 12 vertèbres thoraciques (13 pour les bovins et les ovins), 7 vertèbres lombaires (6 pour les bovins et les ovins) et 4 vertèbres sacrales (5 chez les bovins et 4 chez les ovins).</a:t>
            </a:r>
          </a:p>
          <a:p>
            <a:r>
              <a:rPr lang="fr-FR" dirty="0" smtClean="0"/>
              <a:t> Les apophyses épineuses des vertèbres thoraciques et lombaires, bien que supportant la bosse, n'en sont pas plus longues pour autant. Les os des membres sont longs, traduisant l'éloignement du corps (thorax et abdomen) du sol lorsque l'animal se tient debout.</a:t>
            </a:r>
          </a:p>
          <a:p>
            <a:r>
              <a:rPr lang="fr-FR" dirty="0" smtClean="0"/>
              <a:t> </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fontScale="92500" lnSpcReduction="20000"/>
          </a:bodyPr>
          <a:lstStyle/>
          <a:p>
            <a:r>
              <a:rPr lang="fr-FR" dirty="0" smtClean="0"/>
              <a:t>Comme la plupart des mammifères, le dromadaire a une</a:t>
            </a:r>
            <a:r>
              <a:rPr lang="fr-FR" i="1" dirty="0" smtClean="0"/>
              <a:t> dentition temporaire</a:t>
            </a:r>
            <a:r>
              <a:rPr lang="fr-FR" dirty="0" smtClean="0"/>
              <a:t> (dents de lait) et une </a:t>
            </a:r>
            <a:r>
              <a:rPr lang="fr-FR" i="1" dirty="0" smtClean="0"/>
              <a:t>dentition permanente.</a:t>
            </a:r>
            <a:r>
              <a:rPr lang="fr-FR" dirty="0" smtClean="0"/>
              <a:t> La formule dentaire de la première comprend</a:t>
            </a:r>
            <a:r>
              <a:rPr lang="fr-FR" i="1" dirty="0" smtClean="0"/>
              <a:t> </a:t>
            </a:r>
            <a:r>
              <a:rPr lang="fr-FR" dirty="0" smtClean="0"/>
              <a:t>22 dents. Chez l'animal adulte, la formule dentaire permanente comprend 34 dents au total et s'enrichit de la présence de molaires. </a:t>
            </a:r>
          </a:p>
          <a:p>
            <a:r>
              <a:rPr lang="fr-FR" dirty="0" smtClean="0"/>
              <a:t>	L'évolution de la formule dentaire permet, comme chez tous les herbivores, d'apprécier l'âge de l'animal. Toutefois, il subsiste de fortes variabilités </a:t>
            </a:r>
            <a:r>
              <a:rPr lang="fr-FR" dirty="0" err="1" smtClean="0"/>
              <a:t>inter-individuelles</a:t>
            </a:r>
            <a:r>
              <a:rPr lang="fr-FR" dirty="0" smtClean="0"/>
              <a:t> qui incitent à une certaine prudence dans l'interprétation des résultats.</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Classification des camélidés</a:t>
            </a:r>
            <a:endParaRPr lang="fr-FR" b="1" dirty="0"/>
          </a:p>
        </p:txBody>
      </p:sp>
      <p:sp>
        <p:nvSpPr>
          <p:cNvPr id="5" name="Espace réservé du contenu 4"/>
          <p:cNvSpPr>
            <a:spLocks noGrp="1"/>
          </p:cNvSpPr>
          <p:nvPr>
            <p:ph idx="1"/>
          </p:nvPr>
        </p:nvSpPr>
        <p:spPr/>
        <p:txBody>
          <a:bodyPr>
            <a:normAutofit fontScale="85000" lnSpcReduction="10000"/>
          </a:bodyPr>
          <a:lstStyle/>
          <a:p>
            <a:r>
              <a:rPr lang="fr-FR" dirty="0" smtClean="0"/>
              <a:t>Artiodactyles à 74 chromosomes</a:t>
            </a:r>
          </a:p>
          <a:p>
            <a:endParaRPr lang="fr-FR" dirty="0" smtClean="0"/>
          </a:p>
          <a:p>
            <a:r>
              <a:rPr lang="fr-FR" dirty="0" smtClean="0"/>
              <a:t>3 genres et 4 espèces vivantes</a:t>
            </a:r>
          </a:p>
          <a:p>
            <a:endParaRPr lang="fr-FR" dirty="0" smtClean="0"/>
          </a:p>
          <a:p>
            <a:r>
              <a:rPr lang="fr-FR" dirty="0" smtClean="0"/>
              <a:t>Genre </a:t>
            </a:r>
            <a:r>
              <a:rPr lang="fr-FR" i="1" dirty="0" smtClean="0"/>
              <a:t>Camelus </a:t>
            </a:r>
            <a:r>
              <a:rPr lang="fr-FR" dirty="0" smtClean="0"/>
              <a:t>(occupe les régions désertiques de l’ancien monde)</a:t>
            </a:r>
          </a:p>
          <a:p>
            <a:pPr>
              <a:buNone/>
            </a:pPr>
            <a:r>
              <a:rPr lang="fr-FR" i="1" dirty="0" smtClean="0"/>
              <a:t>         - Camelus dromedarius </a:t>
            </a:r>
            <a:r>
              <a:rPr lang="fr-FR" dirty="0" smtClean="0"/>
              <a:t>(dromadaire)</a:t>
            </a:r>
            <a:endParaRPr lang="fr-FR" i="1" dirty="0" smtClean="0"/>
          </a:p>
          <a:p>
            <a:pPr>
              <a:buNone/>
            </a:pPr>
            <a:r>
              <a:rPr lang="fr-FR" i="1" dirty="0" smtClean="0"/>
              <a:t>         - Camelus </a:t>
            </a:r>
            <a:r>
              <a:rPr lang="fr-FR" i="1" dirty="0" err="1" smtClean="0"/>
              <a:t>bactrianus</a:t>
            </a:r>
            <a:r>
              <a:rPr lang="fr-FR" i="1" dirty="0" smtClean="0"/>
              <a:t> </a:t>
            </a:r>
            <a:r>
              <a:rPr lang="fr-FR" dirty="0" smtClean="0"/>
              <a:t>(chameau de Bactriane)</a:t>
            </a:r>
          </a:p>
          <a:p>
            <a:pPr>
              <a:buNone/>
            </a:pPr>
            <a:r>
              <a:rPr lang="fr-FR" i="1" dirty="0" smtClean="0"/>
              <a:t>chameau sauvage de Tartarie (Camelus </a:t>
            </a:r>
            <a:r>
              <a:rPr lang="fr-FR" i="1" dirty="0" err="1" smtClean="0"/>
              <a:t>bactrianus</a:t>
            </a:r>
            <a:r>
              <a:rPr lang="fr-FR" i="1" dirty="0" smtClean="0"/>
              <a:t> </a:t>
            </a:r>
            <a:r>
              <a:rPr lang="fr-FR" i="1" dirty="0" err="1" smtClean="0"/>
              <a:t>ferus</a:t>
            </a:r>
            <a:r>
              <a:rPr lang="fr-FR" i="1" dirty="0" smtClean="0"/>
              <a:t>)</a:t>
            </a:r>
          </a:p>
          <a:p>
            <a:pPr>
              <a:buNone/>
            </a:pPr>
            <a:r>
              <a:rPr lang="fr-FR" i="1" dirty="0" smtClean="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dirty="0" smtClean="0">
                <a:latin typeface="Times New Roman"/>
                <a:ea typeface="Times New Roman"/>
              </a:rPr>
              <a:t>La formule dentaire de la première dentition s’écrit donc:</a:t>
            </a:r>
            <a:endParaRPr lang="fr-FR" sz="2000" dirty="0" smtClean="0">
              <a:latin typeface="Times New Roman"/>
              <a:ea typeface="Times New Roman"/>
            </a:endParaRPr>
          </a:p>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dirty="0" smtClean="0">
                <a:latin typeface="Times New Roman"/>
                <a:ea typeface="Times New Roman"/>
              </a:rPr>
              <a:t> </a:t>
            </a:r>
            <a:endParaRPr lang="fr-FR" sz="2000" dirty="0" smtClean="0">
              <a:latin typeface="Times New Roman"/>
              <a:ea typeface="Times New Roman"/>
            </a:endParaRPr>
          </a:p>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sz="2800" dirty="0" smtClean="0">
                <a:latin typeface="Times New Roman"/>
                <a:ea typeface="Times New Roman"/>
              </a:rPr>
              <a:t>			</a:t>
            </a:r>
            <a:r>
              <a:rPr lang="en-GB" sz="2800" dirty="0" err="1" smtClean="0">
                <a:latin typeface="Times New Roman"/>
                <a:ea typeface="Times New Roman"/>
              </a:rPr>
              <a:t>i</a:t>
            </a:r>
            <a:r>
              <a:rPr lang="en-GB" sz="2800" dirty="0" smtClean="0">
                <a:latin typeface="Times New Roman"/>
                <a:ea typeface="Times New Roman"/>
              </a:rPr>
              <a:t> = </a:t>
            </a:r>
            <a:r>
              <a:rPr lang="en-GB" sz="2800" u="sng" dirty="0" smtClean="0">
                <a:latin typeface="Times New Roman"/>
                <a:ea typeface="Times New Roman"/>
              </a:rPr>
              <a:t>i1 i2 i3</a:t>
            </a:r>
            <a:r>
              <a:rPr lang="en-GB" sz="2800" dirty="0" smtClean="0">
                <a:latin typeface="Times New Roman"/>
                <a:ea typeface="Times New Roman"/>
              </a:rPr>
              <a:t>	c = </a:t>
            </a:r>
            <a:r>
              <a:rPr lang="en-GB" sz="2800" u="sng" dirty="0" smtClean="0">
                <a:latin typeface="Times New Roman"/>
                <a:ea typeface="Times New Roman"/>
              </a:rPr>
              <a:t>c</a:t>
            </a:r>
            <a:r>
              <a:rPr lang="en-GB" sz="2800" dirty="0" smtClean="0">
                <a:latin typeface="Times New Roman"/>
                <a:ea typeface="Times New Roman"/>
              </a:rPr>
              <a:t>		pm = </a:t>
            </a:r>
            <a:r>
              <a:rPr lang="en-GB" sz="2800" u="sng" dirty="0" smtClean="0">
                <a:latin typeface="Times New Roman"/>
                <a:ea typeface="Times New Roman"/>
              </a:rPr>
              <a:t>0 pm2 pm3 pm4</a:t>
            </a:r>
            <a:endParaRPr lang="fr-FR" sz="1800" dirty="0" smtClean="0">
              <a:latin typeface="Times New Roman"/>
              <a:ea typeface="Times New Roman"/>
            </a:endParaRPr>
          </a:p>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2800" dirty="0" smtClean="0">
                <a:latin typeface="Times New Roman"/>
                <a:ea typeface="Times New Roman"/>
              </a:rPr>
              <a:t>			     </a:t>
            </a:r>
            <a:r>
              <a:rPr lang="fr-FR" sz="2800" dirty="0" smtClean="0">
                <a:latin typeface="Times New Roman"/>
                <a:ea typeface="Times New Roman"/>
              </a:rPr>
              <a:t>i1 i2 i3	      c		         0   0   pm3 pm4</a:t>
            </a:r>
            <a:endParaRPr lang="fr-FR" sz="1800" dirty="0" smtClean="0">
              <a:latin typeface="Times New Roman"/>
              <a:ea typeface="Times New Roman"/>
            </a:endParaRPr>
          </a:p>
          <a:p>
            <a:pPr algn="just">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dirty="0" smtClean="0">
                <a:latin typeface="Times New Roman"/>
                <a:ea typeface="Times New Roman"/>
              </a:rPr>
              <a:t> </a:t>
            </a:r>
            <a:endParaRPr lang="fr-FR" sz="2000" dirty="0" smtClean="0">
              <a:latin typeface="Times New Roman"/>
              <a:ea typeface="Times New Roman"/>
            </a:endParaRP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formule dentaire de la seconde dentition est donc la suivante:</a:t>
            </a:r>
          </a:p>
          <a:p>
            <a:r>
              <a:rPr lang="fr-FR" dirty="0" smtClean="0"/>
              <a:t> </a:t>
            </a:r>
          </a:p>
          <a:p>
            <a:r>
              <a:rPr lang="fr-FR" dirty="0" smtClean="0"/>
              <a:t>	</a:t>
            </a:r>
            <a:r>
              <a:rPr lang="en-GB" sz="1800" dirty="0" smtClean="0"/>
              <a:t>I =  </a:t>
            </a:r>
            <a:r>
              <a:rPr lang="en-GB" sz="1800" u="sng" dirty="0" smtClean="0"/>
              <a:t>0  0  I3</a:t>
            </a:r>
            <a:r>
              <a:rPr lang="en-GB" sz="1800" dirty="0" smtClean="0"/>
              <a:t>	C = </a:t>
            </a:r>
            <a:r>
              <a:rPr lang="en-GB" sz="1800" u="sng" dirty="0" smtClean="0"/>
              <a:t>C</a:t>
            </a:r>
            <a:r>
              <a:rPr lang="en-GB" sz="1800" dirty="0" smtClean="0"/>
              <a:t>	PM = </a:t>
            </a:r>
            <a:r>
              <a:rPr lang="en-GB" sz="1800" u="sng" dirty="0" smtClean="0"/>
              <a:t>PM1 0 PM3 PM4</a:t>
            </a:r>
            <a:r>
              <a:rPr lang="en-GB" sz="1800" dirty="0" smtClean="0"/>
              <a:t>	M = </a:t>
            </a:r>
            <a:r>
              <a:rPr lang="en-GB" sz="1800" u="sng" dirty="0" smtClean="0"/>
              <a:t>M1 M2 M3</a:t>
            </a:r>
            <a:endParaRPr lang="fr-FR" sz="1800" dirty="0" smtClean="0"/>
          </a:p>
          <a:p>
            <a:r>
              <a:rPr lang="en-GB" sz="1800" dirty="0" smtClean="0"/>
              <a:t>                I1 I2 I3	                        C	          PM1 0   0     PM4                     M1 M2 M3</a:t>
            </a:r>
            <a:endParaRPr lang="fr-FR" sz="1800"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lstStyle/>
          <a:p>
            <a:r>
              <a:rPr lang="fr-FR" dirty="0" smtClean="0"/>
              <a:t>Genre </a:t>
            </a:r>
            <a:r>
              <a:rPr lang="fr-FR" i="1" dirty="0" smtClean="0"/>
              <a:t>Lama</a:t>
            </a:r>
            <a:r>
              <a:rPr lang="fr-FR" dirty="0" smtClean="0"/>
              <a:t> (désert d’altitude du nouveau monde)  </a:t>
            </a:r>
          </a:p>
          <a:p>
            <a:pPr>
              <a:buNone/>
            </a:pPr>
            <a:r>
              <a:rPr lang="fr-FR" dirty="0" smtClean="0"/>
              <a:t>    - </a:t>
            </a:r>
            <a:r>
              <a:rPr lang="fr-FR" i="1" dirty="0" smtClean="0"/>
              <a:t>Lama </a:t>
            </a:r>
            <a:r>
              <a:rPr lang="fr-FR" i="1" dirty="0" err="1" smtClean="0"/>
              <a:t>glama</a:t>
            </a:r>
            <a:r>
              <a:rPr lang="fr-FR" dirty="0" smtClean="0"/>
              <a:t>  le lama    </a:t>
            </a:r>
          </a:p>
          <a:p>
            <a:pPr>
              <a:buNone/>
            </a:pPr>
            <a:r>
              <a:rPr lang="fr-FR" dirty="0" smtClean="0"/>
              <a:t>    - </a:t>
            </a:r>
            <a:r>
              <a:rPr lang="fr-FR" i="1" dirty="0" smtClean="0"/>
              <a:t>Lama </a:t>
            </a:r>
            <a:r>
              <a:rPr lang="fr-FR" i="1" dirty="0" err="1" smtClean="0"/>
              <a:t>glama</a:t>
            </a:r>
            <a:r>
              <a:rPr lang="fr-FR" i="1" dirty="0" smtClean="0"/>
              <a:t> </a:t>
            </a:r>
            <a:r>
              <a:rPr lang="fr-FR" i="1" dirty="0" err="1" smtClean="0"/>
              <a:t>guanicoe</a:t>
            </a:r>
            <a:r>
              <a:rPr lang="fr-FR" dirty="0" smtClean="0"/>
              <a:t>   le guanaco</a:t>
            </a:r>
          </a:p>
          <a:p>
            <a:pPr>
              <a:buNone/>
            </a:pPr>
            <a:endParaRPr lang="fr-FR" dirty="0" smtClean="0"/>
          </a:p>
          <a:p>
            <a:r>
              <a:rPr lang="fr-FR" dirty="0" smtClean="0"/>
              <a:t>Genre </a:t>
            </a:r>
            <a:r>
              <a:rPr lang="fr-FR" i="1" dirty="0" err="1" smtClean="0"/>
              <a:t>Vicugna</a:t>
            </a:r>
            <a:r>
              <a:rPr lang="fr-FR" dirty="0" smtClean="0"/>
              <a:t>  : </a:t>
            </a:r>
          </a:p>
          <a:p>
            <a:pPr>
              <a:buNone/>
            </a:pPr>
            <a:r>
              <a:rPr lang="fr-FR" i="1" dirty="0" smtClean="0"/>
              <a:t>     -</a:t>
            </a:r>
            <a:r>
              <a:rPr lang="fr-FR" i="1" dirty="0" err="1" smtClean="0"/>
              <a:t>Vicugna</a:t>
            </a:r>
            <a:r>
              <a:rPr lang="fr-FR" i="1" dirty="0" smtClean="0"/>
              <a:t> </a:t>
            </a:r>
            <a:r>
              <a:rPr lang="fr-FR" i="1" dirty="0" err="1" smtClean="0"/>
              <a:t>vicugna</a:t>
            </a:r>
            <a:r>
              <a:rPr lang="fr-FR" dirty="0" smtClean="0"/>
              <a:t> la Vigogne (espèce sauvage)</a:t>
            </a:r>
          </a:p>
          <a:p>
            <a:pPr>
              <a:buNone/>
            </a:pPr>
            <a:r>
              <a:rPr lang="fr-FR" i="1" dirty="0" smtClean="0"/>
              <a:t>     -</a:t>
            </a:r>
            <a:r>
              <a:rPr lang="fr-FR" i="1" dirty="0" err="1" smtClean="0"/>
              <a:t>Vicugna</a:t>
            </a:r>
            <a:r>
              <a:rPr lang="fr-FR" i="1" dirty="0" smtClean="0"/>
              <a:t> </a:t>
            </a:r>
            <a:r>
              <a:rPr lang="fr-FR" i="1" dirty="0" err="1" smtClean="0"/>
              <a:t>pacos</a:t>
            </a:r>
            <a:r>
              <a:rPr lang="fr-FR" i="1" dirty="0" smtClean="0"/>
              <a:t>  </a:t>
            </a:r>
            <a:r>
              <a:rPr lang="fr-FR" dirty="0" smtClean="0"/>
              <a:t>l’alpaga</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hybrides</a:t>
            </a:r>
            <a:endParaRPr lang="fr-FR" b="1" dirty="0"/>
          </a:p>
        </p:txBody>
      </p:sp>
      <p:sp>
        <p:nvSpPr>
          <p:cNvPr id="3" name="Espace réservé du contenu 2"/>
          <p:cNvSpPr>
            <a:spLocks noGrp="1"/>
          </p:cNvSpPr>
          <p:nvPr>
            <p:ph idx="1"/>
          </p:nvPr>
        </p:nvSpPr>
        <p:spPr/>
        <p:txBody>
          <a:bodyPr>
            <a:normAutofit fontScale="85000" lnSpcReduction="20000"/>
          </a:bodyPr>
          <a:lstStyle/>
          <a:p>
            <a:r>
              <a:rPr lang="fr-FR" dirty="0" smtClean="0"/>
              <a:t>Le</a:t>
            </a:r>
            <a:r>
              <a:rPr lang="fr-FR" dirty="0" smtClean="0">
                <a:solidFill>
                  <a:srgbClr val="FF0000"/>
                </a:solidFill>
              </a:rPr>
              <a:t> </a:t>
            </a:r>
            <a:r>
              <a:rPr lang="fr-FR" dirty="0" err="1" smtClean="0">
                <a:solidFill>
                  <a:srgbClr val="FF0000"/>
                </a:solidFill>
              </a:rPr>
              <a:t>turkoman</a:t>
            </a:r>
            <a:r>
              <a:rPr lang="fr-FR" dirty="0" smtClean="0"/>
              <a:t> est le nom utilisé en Asie centrale pour désigner un hybride entre le </a:t>
            </a:r>
            <a:r>
              <a:rPr lang="fr-FR" i="1" dirty="0" smtClean="0"/>
              <a:t>Camelus </a:t>
            </a:r>
            <a:r>
              <a:rPr lang="fr-FR" i="1" dirty="0" err="1" smtClean="0"/>
              <a:t>bactrianus</a:t>
            </a:r>
            <a:r>
              <a:rPr lang="fr-FR" dirty="0" smtClean="0"/>
              <a:t> et le </a:t>
            </a:r>
            <a:r>
              <a:rPr lang="fr-FR" i="1" dirty="0" smtClean="0"/>
              <a:t>Camelus dromaderius</a:t>
            </a:r>
            <a:r>
              <a:rPr lang="fr-FR" dirty="0" smtClean="0"/>
              <a:t>. Plus corpulent que ses deux parents, le </a:t>
            </a:r>
            <a:r>
              <a:rPr lang="fr-FR" dirty="0" err="1" smtClean="0"/>
              <a:t>turkoman</a:t>
            </a:r>
            <a:r>
              <a:rPr lang="fr-FR" dirty="0" smtClean="0"/>
              <a:t> de première génération est le plus grand camélidé</a:t>
            </a:r>
          </a:p>
          <a:p>
            <a:r>
              <a:rPr lang="fr-FR" dirty="0" smtClean="0"/>
              <a:t>Le </a:t>
            </a:r>
            <a:r>
              <a:rPr lang="fr-FR" dirty="0" err="1" smtClean="0"/>
              <a:t>turkoman</a:t>
            </a:r>
            <a:r>
              <a:rPr lang="fr-FR" dirty="0" smtClean="0"/>
              <a:t> se retrouve plus particulièrement dans les régions où sont élevés à la fois le dromadaire et le chameau de Bactriane. Il est présent en Afghanistan, en Iran, en Russie, en Turquie, mais aussi en Arabie saoudite, au Turkménistan et au Kazakhstan. Au Kazakhstan, en 2007, près de 23 % du cheptel camelin était des </a:t>
            </a:r>
            <a:r>
              <a:rPr lang="fr-FR" dirty="0" err="1" smtClean="0"/>
              <a:t>turkomans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19256" cy="5865515"/>
          </a:xfrm>
        </p:spPr>
        <p:txBody>
          <a:bodyPr>
            <a:normAutofit lnSpcReduction="10000"/>
          </a:bodyPr>
          <a:lstStyle/>
          <a:p>
            <a:r>
              <a:rPr lang="fr-FR" dirty="0" smtClean="0">
                <a:solidFill>
                  <a:srgbClr val="FF0000"/>
                </a:solidFill>
              </a:rPr>
              <a:t>Un cama</a:t>
            </a:r>
            <a:r>
              <a:rPr lang="fr-FR" dirty="0" smtClean="0"/>
              <a:t> est un camélidé, résultat de l'hybridation entre un dromadaire (Camelus dromedarius) mâle et un lama (Lama </a:t>
            </a:r>
            <a:r>
              <a:rPr lang="fr-FR" dirty="0" err="1" smtClean="0"/>
              <a:t>glama</a:t>
            </a:r>
            <a:r>
              <a:rPr lang="fr-FR" dirty="0" smtClean="0"/>
              <a:t>) ou un guanaco (Lama </a:t>
            </a:r>
            <a:r>
              <a:rPr lang="fr-FR" dirty="0" err="1" smtClean="0"/>
              <a:t>guanicoe</a:t>
            </a:r>
            <a:r>
              <a:rPr lang="fr-FR" dirty="0" smtClean="0"/>
              <a:t>) femelle.</a:t>
            </a:r>
          </a:p>
          <a:p>
            <a:pPr>
              <a:buNone/>
            </a:pPr>
            <a:endParaRPr lang="fr-FR" dirty="0" smtClean="0"/>
          </a:p>
          <a:p>
            <a:r>
              <a:rPr lang="fr-FR" dirty="0" smtClean="0">
                <a:solidFill>
                  <a:srgbClr val="FF0000"/>
                </a:solidFill>
              </a:rPr>
              <a:t>Un </a:t>
            </a:r>
            <a:r>
              <a:rPr lang="fr-FR" dirty="0" err="1" smtClean="0">
                <a:solidFill>
                  <a:srgbClr val="FF0000"/>
                </a:solidFill>
              </a:rPr>
              <a:t>huarizo</a:t>
            </a:r>
            <a:r>
              <a:rPr lang="fr-FR" dirty="0" smtClean="0"/>
              <a:t> est un croisement entre un lama mâle et d'un alpaga femelle. C'est le plus commun des hybrides entre les camélidés d'Amérique du Sud.</a:t>
            </a:r>
          </a:p>
          <a:p>
            <a:pPr>
              <a:buNone/>
            </a:pPr>
            <a:r>
              <a:rPr lang="fr-FR" dirty="0" smtClean="0"/>
              <a:t>     Le </a:t>
            </a:r>
            <a:r>
              <a:rPr lang="fr-FR" dirty="0" err="1" smtClean="0"/>
              <a:t>huarizo</a:t>
            </a:r>
            <a:r>
              <a:rPr lang="fr-FR" dirty="0" smtClean="0"/>
              <a:t> a tendance à être beaucoup plus petit que le lama, et leurs poils plus longs. Les </a:t>
            </a:r>
            <a:r>
              <a:rPr lang="fr-FR" dirty="0" err="1" smtClean="0"/>
              <a:t>huarizos</a:t>
            </a:r>
            <a:r>
              <a:rPr lang="fr-FR" dirty="0" smtClean="0"/>
              <a:t> sont stériles dans la nature.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Classification phylogénique</a:t>
            </a:r>
            <a:endParaRPr lang="fr-FR" b="1" dirty="0"/>
          </a:p>
        </p:txBody>
      </p:sp>
      <p:sp>
        <p:nvSpPr>
          <p:cNvPr id="3" name="Espace réservé du contenu 2"/>
          <p:cNvSpPr>
            <a:spLocks noGrp="1"/>
          </p:cNvSpPr>
          <p:nvPr>
            <p:ph idx="1"/>
          </p:nvPr>
        </p:nvSpPr>
        <p:spPr/>
        <p:txBody>
          <a:bodyPr>
            <a:normAutofit fontScale="85000" lnSpcReduction="10000"/>
          </a:bodyPr>
          <a:lstStyle/>
          <a:p>
            <a:r>
              <a:rPr lang="fr-FR" dirty="0" smtClean="0">
                <a:solidFill>
                  <a:srgbClr val="FF0000"/>
                </a:solidFill>
              </a:rPr>
              <a:t>Les </a:t>
            </a:r>
            <a:r>
              <a:rPr lang="fr-FR" dirty="0" err="1" smtClean="0">
                <a:solidFill>
                  <a:srgbClr val="FF0000"/>
                </a:solidFill>
              </a:rPr>
              <a:t>Tylopodes</a:t>
            </a:r>
            <a:r>
              <a:rPr lang="fr-FR" dirty="0" smtClean="0"/>
              <a:t> (</a:t>
            </a:r>
            <a:r>
              <a:rPr lang="fr-FR" dirty="0" err="1" smtClean="0"/>
              <a:t>Tylopoda</a:t>
            </a:r>
            <a:r>
              <a:rPr lang="fr-FR" dirty="0" smtClean="0"/>
              <a:t>, qui signifie « pieds à coussinets » en grec) forment un sous-ordre regroupant les mammifères </a:t>
            </a:r>
            <a:r>
              <a:rPr lang="fr-FR" dirty="0" err="1" smtClean="0"/>
              <a:t>cétartiodactyles</a:t>
            </a:r>
            <a:r>
              <a:rPr lang="fr-FR" dirty="0" smtClean="0"/>
              <a:t> qui présentent la particularité de marcher sur les surfaces plantaires des deux dernières phalanges, le sabot ne recouvrant que l'avant de la dernière phalange.</a:t>
            </a:r>
          </a:p>
          <a:p>
            <a:r>
              <a:rPr lang="fr-FR" dirty="0" smtClean="0"/>
              <a:t>Il est aujourd'hui représenté par la famille des Camélidés.</a:t>
            </a:r>
          </a:p>
          <a:p>
            <a:r>
              <a:rPr lang="fr-FR" i="1" dirty="0" smtClean="0">
                <a:effectLst>
                  <a:outerShdw blurRad="38100" dist="38100" dir="2700000" algn="tl">
                    <a:srgbClr val="000000">
                      <a:alpha val="43137"/>
                    </a:srgbClr>
                  </a:outerShdw>
                </a:effectLst>
              </a:rPr>
              <a:t>Attention : ces mammifères sont ruminants mais ont acquis cette caractéristique alors qu'ils n'appartiennent pas au clade des </a:t>
            </a:r>
            <a:r>
              <a:rPr lang="fr-FR" i="1" dirty="0" err="1" smtClean="0">
                <a:effectLst>
                  <a:outerShdw blurRad="38100" dist="38100" dir="2700000" algn="tl">
                    <a:srgbClr val="000000">
                      <a:alpha val="43137"/>
                    </a:srgbClr>
                  </a:outerShdw>
                </a:effectLst>
              </a:rPr>
              <a:t>Ruminantia</a:t>
            </a:r>
            <a:r>
              <a:rPr lang="fr-FR" i="1" dirty="0" smtClean="0">
                <a:effectLst>
                  <a:outerShdw blurRad="38100" dist="38100" dir="2700000" algn="tl">
                    <a:srgbClr val="000000">
                      <a:alpha val="43137"/>
                    </a:srgbClr>
                  </a:outerShdw>
                </a:effectLst>
              </a:rPr>
              <a:t>.</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316117-pied_de_dromadaire.jpg"/>
          <p:cNvPicPr>
            <a:picLocks noGrp="1" noChangeAspect="1"/>
          </p:cNvPicPr>
          <p:nvPr>
            <p:ph idx="1"/>
          </p:nvPr>
        </p:nvPicPr>
        <p:blipFill>
          <a:blip r:embed="rId2" cstate="print"/>
          <a:stretch>
            <a:fillRect/>
          </a:stretch>
        </p:blipFill>
        <p:spPr>
          <a:xfrm>
            <a:off x="1979712" y="1124744"/>
            <a:ext cx="5238750" cy="3505200"/>
          </a:xfrm>
        </p:spPr>
      </p:pic>
      <p:sp>
        <p:nvSpPr>
          <p:cNvPr id="5" name="ZoneTexte 4"/>
          <p:cNvSpPr txBox="1"/>
          <p:nvPr/>
        </p:nvSpPr>
        <p:spPr>
          <a:xfrm>
            <a:off x="3059832" y="4725144"/>
            <a:ext cx="3456384" cy="538609"/>
          </a:xfrm>
          <a:prstGeom prst="rect">
            <a:avLst/>
          </a:prstGeom>
          <a:noFill/>
        </p:spPr>
        <p:txBody>
          <a:bodyPr wrap="square" rtlCol="0">
            <a:spAutoFit/>
          </a:bodyPr>
          <a:lstStyle/>
          <a:p>
            <a:r>
              <a:rPr lang="fr-FR" sz="2000" b="1" dirty="0" smtClean="0"/>
              <a:t>Pied du dromadaire</a:t>
            </a:r>
          </a:p>
          <a:p>
            <a:r>
              <a:rPr lang="fr-FR" sz="900" dirty="0" smtClean="0"/>
              <a:t>Copyright Encyclopédie LAROUSSE en ligne</a:t>
            </a:r>
            <a:endParaRPr lang="fr-FR"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pture d’écran 2022-01-11 021711.png"/>
          <p:cNvPicPr>
            <a:picLocks noGrp="1" noChangeAspect="1"/>
          </p:cNvPicPr>
          <p:nvPr>
            <p:ph idx="1"/>
          </p:nvPr>
        </p:nvPicPr>
        <p:blipFill>
          <a:blip r:embed="rId2" cstate="print"/>
          <a:stretch>
            <a:fillRect/>
          </a:stretch>
        </p:blipFill>
        <p:spPr>
          <a:xfrm>
            <a:off x="37989" y="980728"/>
            <a:ext cx="9106011" cy="4320480"/>
          </a:xfr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1709</Words>
  <Application>Microsoft Office PowerPoint</Application>
  <PresentationFormat>Affichage à l'écran (4:3)</PresentationFormat>
  <Paragraphs>85</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Zootechnie générale Espèce cameline</vt:lpstr>
      <vt:lpstr>Introduction</vt:lpstr>
      <vt:lpstr>Classification des camélidés</vt:lpstr>
      <vt:lpstr>Diapositive 4</vt:lpstr>
      <vt:lpstr>Les hybrides</vt:lpstr>
      <vt:lpstr>Diapositive 6</vt:lpstr>
      <vt:lpstr>Classification phylogénique</vt:lpstr>
      <vt:lpstr>Diapositive 8</vt:lpstr>
      <vt:lpstr>Diapositive 9</vt:lpstr>
      <vt:lpstr>Origine et domestication du dromadaire</vt:lpstr>
      <vt:lpstr>Diapositive 11</vt:lpstr>
      <vt:lpstr>Diapositive 12</vt:lpstr>
      <vt:lpstr>Diapositive 13</vt:lpstr>
      <vt:lpstr>LA PLACE DU DROMADAIRE ET DU CHAMEAU DANS LE MONDE </vt:lpstr>
      <vt:lpstr>Diapositive 15</vt:lpstr>
      <vt:lpstr>Diapositive 16</vt:lpstr>
      <vt:lpstr>RACES ET TYPES DE DROMADAIRES DANS LE MONDE </vt:lpstr>
      <vt:lpstr>Diapositive 18</vt:lpstr>
      <vt:lpstr>Diapositive 19</vt:lpstr>
      <vt:lpstr>Diapositive 20</vt:lpstr>
      <vt:lpstr>Diapositive 21</vt:lpstr>
      <vt:lpstr>Diapositive 22</vt:lpstr>
      <vt:lpstr>Diapositive 23</vt:lpstr>
      <vt:lpstr>Diapositive 24</vt:lpstr>
      <vt:lpstr>Diapositive 25</vt:lpstr>
      <vt:lpstr>Anatomie générale</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Zootechnie générale Espèce cameline</dc:title>
  <dc:creator>larbi Afoutni</dc:creator>
  <cp:lastModifiedBy>AKOW</cp:lastModifiedBy>
  <cp:revision>3</cp:revision>
  <dcterms:created xsi:type="dcterms:W3CDTF">2022-01-10T21:59:35Z</dcterms:created>
  <dcterms:modified xsi:type="dcterms:W3CDTF">2022-01-22T21:58:19Z</dcterms:modified>
</cp:coreProperties>
</file>