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350" r:id="rId31"/>
    <p:sldId id="349" r:id="rId32"/>
    <p:sldId id="286" r:id="rId33"/>
    <p:sldId id="287" r:id="rId34"/>
    <p:sldId id="288" r:id="rId35"/>
    <p:sldId id="289" r:id="rId36"/>
    <p:sldId id="290" r:id="rId37"/>
    <p:sldId id="291" r:id="rId38"/>
    <p:sldId id="292" r:id="rId39"/>
    <p:sldId id="351" r:id="rId40"/>
    <p:sldId id="293" r:id="rId41"/>
    <p:sldId id="296" r:id="rId42"/>
    <p:sldId id="346" r:id="rId43"/>
    <p:sldId id="297" r:id="rId44"/>
    <p:sldId id="298" r:id="rId45"/>
    <p:sldId id="299" r:id="rId46"/>
    <p:sldId id="300" r:id="rId47"/>
    <p:sldId id="301" r:id="rId48"/>
    <p:sldId id="347" r:id="rId49"/>
    <p:sldId id="302" r:id="rId50"/>
    <p:sldId id="303"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52" r:id="rId72"/>
    <p:sldId id="353" r:id="rId73"/>
    <p:sldId id="354" r:id="rId74"/>
    <p:sldId id="375" r:id="rId75"/>
    <p:sldId id="355" r:id="rId76"/>
    <p:sldId id="376" r:id="rId77"/>
    <p:sldId id="348" r:id="rId78"/>
    <p:sldId id="357" r:id="rId79"/>
    <p:sldId id="356" r:id="rId80"/>
    <p:sldId id="364" r:id="rId81"/>
    <p:sldId id="365" r:id="rId82"/>
    <p:sldId id="366" r:id="rId83"/>
    <p:sldId id="358" r:id="rId84"/>
    <p:sldId id="359" r:id="rId85"/>
    <p:sldId id="360" r:id="rId86"/>
    <p:sldId id="362" r:id="rId87"/>
    <p:sldId id="361" r:id="rId88"/>
    <p:sldId id="377" r:id="rId89"/>
    <p:sldId id="363" r:id="rId90"/>
    <p:sldId id="378" r:id="rId91"/>
    <p:sldId id="367" r:id="rId92"/>
    <p:sldId id="368" r:id="rId93"/>
    <p:sldId id="369" r:id="rId94"/>
    <p:sldId id="370" r:id="rId95"/>
    <p:sldId id="371" r:id="rId96"/>
    <p:sldId id="372" r:id="rId97"/>
    <p:sldId id="373" r:id="rId98"/>
    <p:sldId id="374" r:id="rId99"/>
    <p:sldId id="336" r:id="rId100"/>
    <p:sldId id="337" r:id="rId101"/>
    <p:sldId id="338" r:id="rId102"/>
    <p:sldId id="339" r:id="rId103"/>
    <p:sldId id="340" r:id="rId104"/>
    <p:sldId id="341" r:id="rId105"/>
    <p:sldId id="342" r:id="rId106"/>
    <p:sldId id="343" r:id="rId107"/>
    <p:sldId id="344" r:id="rId108"/>
    <p:sldId id="345" r:id="rId10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3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0FA7FC-AD61-4ED1-A21A-25E3BA1D6006}" type="datetimeFigureOut">
              <a:rPr lang="fr-FR" smtClean="0"/>
              <a:t>11/12/2021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FC33AE-6999-41EB-A588-81D6103148FD}" type="slidenum">
              <a:rPr lang="fr-FR" smtClean="0"/>
              <a:t>‹N°›</a:t>
            </a:fld>
            <a:endParaRPr lang="fr-FR"/>
          </a:p>
        </p:txBody>
      </p:sp>
    </p:spTree>
    <p:extLst>
      <p:ext uri="{BB962C8B-B14F-4D97-AF65-F5344CB8AC3E}">
        <p14:creationId xmlns:p14="http://schemas.microsoft.com/office/powerpoint/2010/main" val="1607860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 ce sont de plus petits vaisseaux transportant le sang vers les capillaires.</a:t>
            </a:r>
          </a:p>
          <a:p>
            <a:r>
              <a:rPr lang="fr-FR" sz="1200" dirty="0" smtClean="0"/>
              <a:t>(quelque 70 % du volume totale) </a:t>
            </a:r>
            <a:endParaRPr lang="fr-FR" dirty="0"/>
          </a:p>
        </p:txBody>
      </p:sp>
      <p:sp>
        <p:nvSpPr>
          <p:cNvPr id="4" name="Espace réservé du numéro de diapositive 3"/>
          <p:cNvSpPr>
            <a:spLocks noGrp="1"/>
          </p:cNvSpPr>
          <p:nvPr>
            <p:ph type="sldNum" sz="quarter" idx="10"/>
          </p:nvPr>
        </p:nvSpPr>
        <p:spPr/>
        <p:txBody>
          <a:bodyPr/>
          <a:lstStyle/>
          <a:p>
            <a:fld id="{298B1669-CC22-43A0-A4BD-FFEF562CEB4E}" type="slidenum">
              <a:rPr lang="fr-FR" smtClean="0"/>
              <a:pPr/>
              <a:t>25</a:t>
            </a:fld>
            <a:endParaRPr lang="fr-FR"/>
          </a:p>
        </p:txBody>
      </p:sp>
    </p:spTree>
    <p:extLst>
      <p:ext uri="{BB962C8B-B14F-4D97-AF65-F5344CB8AC3E}">
        <p14:creationId xmlns:p14="http://schemas.microsoft.com/office/powerpoint/2010/main" val="1852555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fr-FR" smtClean="0"/>
              <a:t>Modifiez le style du titre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A9874081-0CE8-43A8-A69D-D75B69EE5366}" type="datetimeFigureOut">
              <a:rPr lang="fr-FR" smtClean="0"/>
              <a:t>11/12/2021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4025388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9874081-0CE8-43A8-A69D-D75B69EE5366}" type="datetimeFigureOut">
              <a:rPr lang="fr-FR" smtClean="0"/>
              <a:t>11/12/2021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557623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9874081-0CE8-43A8-A69D-D75B69EE5366}" type="datetimeFigureOut">
              <a:rPr lang="fr-FR" smtClean="0"/>
              <a:t>11/12/2021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2973821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fr-FR" smtClean="0"/>
              <a:t>Modifiez le style du titre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9874081-0CE8-43A8-A69D-D75B69EE5366}" type="datetimeFigureOut">
              <a:rPr lang="fr-FR" smtClean="0"/>
              <a:t>11/12/2021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E538EC2-DF74-4E5B-97F0-B8929A5BBD12}" type="slidenum">
              <a:rPr lang="fr-FR" smtClean="0"/>
              <a:t>‹N°›</a:t>
            </a:fld>
            <a:endParaRPr lang="fr-FR"/>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69099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9874081-0CE8-43A8-A69D-D75B69EE5366}" type="datetimeFigureOut">
              <a:rPr lang="fr-FR" smtClean="0"/>
              <a:t>11/12/2021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106330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A9874081-0CE8-43A8-A69D-D75B69EE5366}" type="datetimeFigureOut">
              <a:rPr lang="fr-FR" smtClean="0"/>
              <a:t>11/12/2021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3812864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A9874081-0CE8-43A8-A69D-D75B69EE5366}" type="datetimeFigureOut">
              <a:rPr lang="fr-FR" smtClean="0"/>
              <a:t>11/12/2021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1193760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9874081-0CE8-43A8-A69D-D75B69EE5366}" type="datetimeFigureOut">
              <a:rPr lang="fr-FR" smtClean="0"/>
              <a:t>11/12/2021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479738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9874081-0CE8-43A8-A69D-D75B69EE5366}" type="datetimeFigureOut">
              <a:rPr lang="fr-FR" smtClean="0"/>
              <a:t>11/12/2021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1624851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9874081-0CE8-43A8-A69D-D75B69EE5366}" type="datetimeFigureOut">
              <a:rPr lang="fr-FR" smtClean="0"/>
              <a:t>11/12/2021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2588335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fr-FR" smtClean="0"/>
              <a:t>Modifiez le style du titre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9874081-0CE8-43A8-A69D-D75B69EE5366}" type="datetimeFigureOut">
              <a:rPr lang="fr-FR" smtClean="0"/>
              <a:t>11/12/2021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3892807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A9874081-0CE8-43A8-A69D-D75B69EE5366}" type="datetimeFigureOut">
              <a:rPr lang="fr-FR" smtClean="0"/>
              <a:t>11/12/2021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957932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913795" y="2912232"/>
            <a:ext cx="5107208" cy="287896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72200" y="2912232"/>
            <a:ext cx="5095357" cy="287896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A9874081-0CE8-43A8-A69D-D75B69EE5366}" type="datetimeFigureOut">
              <a:rPr lang="fr-FR" smtClean="0"/>
              <a:t>11/12/2021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1114770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A9874081-0CE8-43A8-A69D-D75B69EE5366}" type="datetimeFigureOut">
              <a:rPr lang="fr-FR" smtClean="0"/>
              <a:t>11/12/2021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3886996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874081-0CE8-43A8-A69D-D75B69EE5366}" type="datetimeFigureOut">
              <a:rPr lang="fr-FR" smtClean="0"/>
              <a:t>11/12/2021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3334372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fr-FR" smtClean="0"/>
              <a:t>Modifiez le style du titre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9874081-0CE8-43A8-A69D-D75B69EE5366}" type="datetimeFigureOut">
              <a:rPr lang="fr-FR" smtClean="0"/>
              <a:t>11/12/2021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2978404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9874081-0CE8-43A8-A69D-D75B69EE5366}" type="datetimeFigureOut">
              <a:rPr lang="fr-FR" smtClean="0"/>
              <a:t>11/12/2021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56149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9874081-0CE8-43A8-A69D-D75B69EE5366}" type="datetimeFigureOut">
              <a:rPr lang="fr-FR" smtClean="0"/>
              <a:t>11/12/2021</a:t>
            </a:fld>
            <a:endParaRPr lang="fr-FR"/>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E538EC2-DF74-4E5B-97F0-B8929A5BBD12}" type="slidenum">
              <a:rPr lang="fr-FR" smtClean="0"/>
              <a:t>‹N°›</a:t>
            </a:fld>
            <a:endParaRPr lang="fr-FR"/>
          </a:p>
        </p:txBody>
      </p:sp>
    </p:spTree>
    <p:extLst>
      <p:ext uri="{BB962C8B-B14F-4D97-AF65-F5344CB8AC3E}">
        <p14:creationId xmlns:p14="http://schemas.microsoft.com/office/powerpoint/2010/main" val="267580535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973796" y="1271444"/>
            <a:ext cx="8244408" cy="1938992"/>
          </a:xfrm>
          <a:prstGeom prst="rect">
            <a:avLst/>
          </a:prstGeom>
          <a:solidFill>
            <a:schemeClr val="accent5">
              <a:lumMod val="20000"/>
              <a:lumOff val="80000"/>
            </a:schemeClr>
          </a:solidFill>
          <a:ln w="38100">
            <a:solidFill>
              <a:schemeClr val="accent5"/>
            </a:solidFill>
          </a:ln>
        </p:spPr>
        <p:txBody>
          <a:bodyPr wrap="square" rtlCol="0">
            <a:spAutoFit/>
          </a:bodyPr>
          <a:lstStyle/>
          <a:p>
            <a:pPr algn="ctr"/>
            <a:r>
              <a:rPr lang="fr-FR" sz="6000" b="1" i="1" dirty="0">
                <a:solidFill>
                  <a:schemeClr val="bg2">
                    <a:lumMod val="75000"/>
                  </a:schemeClr>
                </a:solidFill>
                <a:latin typeface="Cambria" pitchFamily="18" charset="0"/>
              </a:rPr>
              <a:t>PHYSIOLOGIE </a:t>
            </a:r>
          </a:p>
          <a:p>
            <a:pPr algn="ctr"/>
            <a:r>
              <a:rPr lang="fr-FR" sz="6000" b="1" i="1" dirty="0">
                <a:solidFill>
                  <a:schemeClr val="bg2">
                    <a:lumMod val="75000"/>
                  </a:schemeClr>
                </a:solidFill>
                <a:latin typeface="Cambria" pitchFamily="18" charset="0"/>
              </a:rPr>
              <a:t>CARDIO-VASCULAIRE </a:t>
            </a:r>
          </a:p>
        </p:txBody>
      </p:sp>
      <p:sp>
        <p:nvSpPr>
          <p:cNvPr id="12" name="ZoneTexte 11"/>
          <p:cNvSpPr txBox="1"/>
          <p:nvPr/>
        </p:nvSpPr>
        <p:spPr>
          <a:xfrm>
            <a:off x="8503692" y="5683016"/>
            <a:ext cx="3429024" cy="830997"/>
          </a:xfrm>
          <a:prstGeom prst="rect">
            <a:avLst/>
          </a:prstGeom>
          <a:noFill/>
        </p:spPr>
        <p:txBody>
          <a:bodyPr wrap="square" rtlCol="0">
            <a:spAutoFit/>
          </a:bodyPr>
          <a:lstStyle/>
          <a:p>
            <a:pPr algn="ctr"/>
            <a:r>
              <a:rPr lang="fr-FR" sz="2400" b="1" i="1" dirty="0">
                <a:latin typeface="Cambria" pitchFamily="18" charset="0"/>
              </a:rPr>
              <a:t>Dr KELLALI </a:t>
            </a:r>
            <a:r>
              <a:rPr lang="fr-FR" sz="2400" b="1" i="1" dirty="0" err="1">
                <a:latin typeface="Cambria" pitchFamily="18" charset="0"/>
              </a:rPr>
              <a:t>Narimane</a:t>
            </a:r>
            <a:endParaRPr lang="fr-FR" sz="2400" b="1" i="1" dirty="0">
              <a:latin typeface="Cambria" pitchFamily="18" charset="0"/>
            </a:endParaRPr>
          </a:p>
          <a:p>
            <a:pPr algn="ctr"/>
            <a:r>
              <a:rPr lang="fr-FR" sz="2400" b="1" i="1" dirty="0">
                <a:latin typeface="Cambria" pitchFamily="18" charset="0"/>
              </a:rPr>
              <a:t>Maitre assistante  « A » </a:t>
            </a:r>
          </a:p>
        </p:txBody>
      </p:sp>
      <p:sp>
        <p:nvSpPr>
          <p:cNvPr id="5" name="ZoneTexte 4"/>
          <p:cNvSpPr txBox="1"/>
          <p:nvPr/>
        </p:nvSpPr>
        <p:spPr>
          <a:xfrm>
            <a:off x="2238348" y="163448"/>
            <a:ext cx="7715304" cy="1107996"/>
          </a:xfrm>
          <a:prstGeom prst="rect">
            <a:avLst/>
          </a:prstGeom>
          <a:noFill/>
        </p:spPr>
        <p:txBody>
          <a:bodyPr wrap="square" rtlCol="0">
            <a:spAutoFit/>
          </a:bodyPr>
          <a:lstStyle/>
          <a:p>
            <a:pPr algn="ctr"/>
            <a:r>
              <a:rPr lang="fr-FR" sz="2400" b="1" i="1" dirty="0">
                <a:latin typeface="Cambria" pitchFamily="18" charset="0"/>
              </a:rPr>
              <a:t>Université Frères </a:t>
            </a:r>
            <a:r>
              <a:rPr lang="fr-FR" sz="2400" b="1" i="1" dirty="0" err="1" smtClean="0">
                <a:latin typeface="Cambria" pitchFamily="18" charset="0"/>
              </a:rPr>
              <a:t>Mentouri</a:t>
            </a:r>
            <a:r>
              <a:rPr lang="fr-FR" sz="2400" b="1" i="1" dirty="0" smtClean="0">
                <a:latin typeface="Cambria" pitchFamily="18" charset="0"/>
              </a:rPr>
              <a:t> </a:t>
            </a:r>
            <a:r>
              <a:rPr lang="fr-FR" sz="2400" b="1" i="1" dirty="0">
                <a:latin typeface="Cambria" pitchFamily="18" charset="0"/>
              </a:rPr>
              <a:t>Constantine I</a:t>
            </a:r>
          </a:p>
          <a:p>
            <a:pPr algn="ctr"/>
            <a:r>
              <a:rPr lang="fr-FR" sz="2400" b="1" i="1" dirty="0">
                <a:latin typeface="Cambria" pitchFamily="18" charset="0"/>
              </a:rPr>
              <a:t>Institut des sciences vétérinaires</a:t>
            </a:r>
          </a:p>
          <a:p>
            <a:pPr algn="ctr"/>
            <a:r>
              <a:rPr lang="fr-FR" b="1" i="1" dirty="0">
                <a:latin typeface="Cambria" pitchFamily="18" charset="0"/>
              </a:rPr>
              <a:t>Année universitaire 2021- 2022</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4055" y="3412522"/>
            <a:ext cx="3619589" cy="3101491"/>
          </a:xfrm>
          <a:prstGeom prst="rect">
            <a:avLst/>
          </a:prstGeom>
        </p:spPr>
      </p:pic>
    </p:spTree>
    <p:extLst>
      <p:ext uri="{BB962C8B-B14F-4D97-AF65-F5344CB8AC3E}">
        <p14:creationId xmlns:p14="http://schemas.microsoft.com/office/powerpoint/2010/main" val="3943965973"/>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88307"/>
            <a:ext cx="10353761" cy="1326321"/>
          </a:xfrm>
        </p:spPr>
        <p:txBody>
          <a:bodyPr/>
          <a:lstStyle/>
          <a:p>
            <a:pPr algn="ctr"/>
            <a:r>
              <a:rPr lang="fr-FR" b="1" dirty="0" smtClean="0">
                <a:solidFill>
                  <a:schemeClr val="accent5">
                    <a:lumMod val="60000"/>
                    <a:lumOff val="40000"/>
                  </a:schemeClr>
                </a:solidFill>
                <a:latin typeface="Cambria" pitchFamily="18" charset="0"/>
              </a:rPr>
              <a:t>Système valvulaire</a:t>
            </a:r>
            <a:endParaRPr lang="fr-FR" dirty="0">
              <a:solidFill>
                <a:schemeClr val="accent5">
                  <a:lumMod val="60000"/>
                  <a:lumOff val="40000"/>
                </a:schemeClr>
              </a:solidFill>
            </a:endParaRPr>
          </a:p>
        </p:txBody>
      </p:sp>
      <p:sp>
        <p:nvSpPr>
          <p:cNvPr id="3" name="Espace réservé du contenu 2"/>
          <p:cNvSpPr>
            <a:spLocks noGrp="1"/>
          </p:cNvSpPr>
          <p:nvPr>
            <p:ph sz="half" idx="1"/>
          </p:nvPr>
        </p:nvSpPr>
        <p:spPr>
          <a:xfrm>
            <a:off x="794154" y="1225194"/>
            <a:ext cx="5106004" cy="5320885"/>
          </a:xfrm>
        </p:spPr>
        <p:txBody>
          <a:bodyPr>
            <a:noAutofit/>
          </a:bodyPr>
          <a:lstStyle/>
          <a:p>
            <a:r>
              <a:rPr lang="fr-FR" sz="2400" i="1" dirty="0" smtClean="0">
                <a:solidFill>
                  <a:schemeClr val="tx1"/>
                </a:solidFill>
                <a:latin typeface="Cambria" pitchFamily="18" charset="0"/>
              </a:rPr>
              <a:t>Les ventricules sont séparés des grosses artères par les </a:t>
            </a:r>
            <a:r>
              <a:rPr lang="fr-FR" sz="2400" b="1" i="1" dirty="0" smtClean="0">
                <a:solidFill>
                  <a:schemeClr val="tx1"/>
                </a:solidFill>
                <a:latin typeface="Cambria" pitchFamily="18" charset="0"/>
              </a:rPr>
              <a:t>Valves sigmoïdes </a:t>
            </a:r>
            <a:r>
              <a:rPr lang="fr-FR" sz="2400" i="1" dirty="0" smtClean="0">
                <a:solidFill>
                  <a:schemeClr val="tx1"/>
                </a:solidFill>
                <a:latin typeface="Cambria" pitchFamily="18" charset="0"/>
              </a:rPr>
              <a:t>ou</a:t>
            </a:r>
            <a:r>
              <a:rPr lang="fr-FR" sz="2400" b="1" i="1" dirty="0" smtClean="0">
                <a:solidFill>
                  <a:schemeClr val="tx1"/>
                </a:solidFill>
                <a:latin typeface="Cambria" pitchFamily="18" charset="0"/>
              </a:rPr>
              <a:t> semi-lunaires </a:t>
            </a:r>
            <a:endParaRPr lang="fr-FR" sz="2400" i="1" dirty="0" smtClean="0">
              <a:solidFill>
                <a:schemeClr val="tx1"/>
              </a:solidFill>
              <a:latin typeface="Cambria" pitchFamily="18" charset="0"/>
            </a:endParaRPr>
          </a:p>
          <a:p>
            <a:r>
              <a:rPr lang="fr-FR" sz="2400" i="1" dirty="0" smtClean="0">
                <a:solidFill>
                  <a:schemeClr val="tx1"/>
                </a:solidFill>
                <a:latin typeface="Cambria" pitchFamily="18" charset="0"/>
              </a:rPr>
              <a:t>La </a:t>
            </a:r>
            <a:r>
              <a:rPr lang="fr-FR" sz="2400" b="1" i="1" dirty="0" smtClean="0">
                <a:solidFill>
                  <a:schemeClr val="tx1"/>
                </a:solidFill>
                <a:latin typeface="Cambria" pitchFamily="18" charset="0"/>
              </a:rPr>
              <a:t>valve aortique </a:t>
            </a:r>
            <a:r>
              <a:rPr lang="fr-FR" sz="2400" i="1" dirty="0" smtClean="0">
                <a:solidFill>
                  <a:schemeClr val="tx1"/>
                </a:solidFill>
                <a:latin typeface="Cambria" pitchFamily="18" charset="0"/>
              </a:rPr>
              <a:t>qui sépare le ventricule gauche de l’aorte et </a:t>
            </a:r>
            <a:r>
              <a:rPr lang="fr-FR" sz="2400" b="1" i="1" dirty="0" smtClean="0">
                <a:solidFill>
                  <a:schemeClr val="tx1"/>
                </a:solidFill>
                <a:latin typeface="Cambria" pitchFamily="18" charset="0"/>
              </a:rPr>
              <a:t>la valve pulmonaire</a:t>
            </a:r>
            <a:r>
              <a:rPr lang="fr-FR" sz="2400" i="1" dirty="0" smtClean="0">
                <a:solidFill>
                  <a:schemeClr val="tx1"/>
                </a:solidFill>
                <a:latin typeface="Cambria" pitchFamily="18" charset="0"/>
              </a:rPr>
              <a:t> qui sépare le ventricule droit de l’artère pulmonaire.</a:t>
            </a:r>
          </a:p>
          <a:p>
            <a:r>
              <a:rPr lang="fr-FR" sz="2400" i="1" dirty="0" smtClean="0">
                <a:solidFill>
                  <a:schemeClr val="tx1"/>
                </a:solidFill>
                <a:latin typeface="Cambria" pitchFamily="18" charset="0"/>
              </a:rPr>
              <a:t>Ces valves empêchent le reflux de sang des artères vers les ventricules.</a:t>
            </a:r>
          </a:p>
        </p:txBody>
      </p:sp>
      <p:pic>
        <p:nvPicPr>
          <p:cNvPr id="6" name="Espace réservé du contenu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038908" y="1337717"/>
            <a:ext cx="5228648" cy="4376572"/>
          </a:xfrm>
        </p:spPr>
      </p:pic>
    </p:spTree>
    <p:extLst>
      <p:ext uri="{BB962C8B-B14F-4D97-AF65-F5344CB8AC3E}">
        <p14:creationId xmlns:p14="http://schemas.microsoft.com/office/powerpoint/2010/main" val="177794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995319" y="250676"/>
            <a:ext cx="10353761" cy="1326321"/>
          </a:xfrm>
        </p:spPr>
        <p:txBody>
          <a:bodyPr>
            <a:normAutofit fontScale="90000"/>
          </a:bodyPr>
          <a:lstStyle/>
          <a:p>
            <a:pPr algn="ctr"/>
            <a:r>
              <a:rPr lang="fr-FR" b="1" dirty="0" smtClean="0"/>
              <a:t/>
            </a:r>
            <a:br>
              <a:rPr lang="fr-FR" b="1" dirty="0" smtClean="0"/>
            </a:br>
            <a:r>
              <a:rPr lang="fr-FR" b="1" i="1" dirty="0" smtClean="0">
                <a:solidFill>
                  <a:schemeClr val="accent5">
                    <a:lumMod val="60000"/>
                    <a:lumOff val="40000"/>
                  </a:schemeClr>
                </a:solidFill>
                <a:latin typeface="Cambria" pitchFamily="18" charset="0"/>
              </a:rPr>
              <a:t>Régulation de la pression artérielle </a:t>
            </a:r>
            <a:r>
              <a:rPr lang="fr-FR" i="1" dirty="0" smtClean="0">
                <a:solidFill>
                  <a:schemeClr val="tx1"/>
                </a:solidFill>
                <a:latin typeface="Cambria" pitchFamily="18" charset="0"/>
              </a:rPr>
              <a:t/>
            </a:r>
            <a:br>
              <a:rPr lang="fr-FR" i="1" dirty="0" smtClean="0">
                <a:solidFill>
                  <a:schemeClr val="tx1"/>
                </a:solidFill>
                <a:latin typeface="Cambria" pitchFamily="18" charset="0"/>
              </a:rPr>
            </a:br>
            <a:endParaRPr lang="fr-FR" i="1" dirty="0">
              <a:solidFill>
                <a:schemeClr val="tx1"/>
              </a:solidFill>
              <a:latin typeface="Cambria" pitchFamily="18" charset="0"/>
            </a:endParaRPr>
          </a:p>
        </p:txBody>
      </p:sp>
      <p:sp>
        <p:nvSpPr>
          <p:cNvPr id="6" name="Espace réservé du contenu 5"/>
          <p:cNvSpPr>
            <a:spLocks noGrp="1"/>
          </p:cNvSpPr>
          <p:nvPr>
            <p:ph idx="1"/>
          </p:nvPr>
        </p:nvSpPr>
        <p:spPr>
          <a:xfrm>
            <a:off x="995319" y="1692067"/>
            <a:ext cx="10139585" cy="4922378"/>
          </a:xfrm>
        </p:spPr>
        <p:txBody>
          <a:bodyPr>
            <a:normAutofit/>
          </a:bodyPr>
          <a:lstStyle/>
          <a:p>
            <a:pPr>
              <a:buNone/>
            </a:pPr>
            <a:r>
              <a:rPr lang="fr-FR" sz="2800" b="1" i="1" dirty="0" smtClean="0">
                <a:solidFill>
                  <a:schemeClr val="tx2"/>
                </a:solidFill>
                <a:latin typeface="Cambria" pitchFamily="18" charset="0"/>
              </a:rPr>
              <a:t>Le </a:t>
            </a:r>
            <a:r>
              <a:rPr lang="fr-FR" sz="2800" b="1" i="1" dirty="0" err="1" smtClean="0">
                <a:solidFill>
                  <a:schemeClr val="tx2"/>
                </a:solidFill>
                <a:latin typeface="Cambria" pitchFamily="18" charset="0"/>
              </a:rPr>
              <a:t>baro-reflexe</a:t>
            </a:r>
            <a:r>
              <a:rPr lang="fr-FR" sz="2800" b="1" i="1" dirty="0" smtClean="0">
                <a:solidFill>
                  <a:schemeClr val="tx2"/>
                </a:solidFill>
                <a:latin typeface="Cambria" pitchFamily="18" charset="0"/>
              </a:rPr>
              <a:t> </a:t>
            </a:r>
            <a:endParaRPr lang="fr-FR" b="1" i="1" dirty="0" smtClean="0">
              <a:solidFill>
                <a:schemeClr val="tx1"/>
              </a:solidFill>
              <a:latin typeface="Cambria" pitchFamily="18" charset="0"/>
            </a:endParaRPr>
          </a:p>
          <a:p>
            <a:r>
              <a:rPr lang="fr-FR" sz="2400" i="1" dirty="0" smtClean="0">
                <a:solidFill>
                  <a:schemeClr val="tx1"/>
                </a:solidFill>
                <a:latin typeface="Cambria" pitchFamily="18" charset="0"/>
              </a:rPr>
              <a:t>Le </a:t>
            </a:r>
            <a:r>
              <a:rPr lang="fr-FR" sz="2400" i="1" dirty="0" err="1" smtClean="0">
                <a:solidFill>
                  <a:schemeClr val="tx1"/>
                </a:solidFill>
                <a:latin typeface="Cambria" pitchFamily="18" charset="0"/>
              </a:rPr>
              <a:t>baro</a:t>
            </a:r>
            <a:r>
              <a:rPr lang="fr-FR" sz="2400" i="1" dirty="0" smtClean="0">
                <a:solidFill>
                  <a:schemeClr val="tx1"/>
                </a:solidFill>
                <a:latin typeface="Cambria" pitchFamily="18" charset="0"/>
              </a:rPr>
              <a:t>-reflexe comprend les mécanismes nerveux rapides. </a:t>
            </a:r>
          </a:p>
          <a:p>
            <a:r>
              <a:rPr lang="fr-FR" sz="2400" i="1" dirty="0" smtClean="0">
                <a:solidFill>
                  <a:schemeClr val="tx1"/>
                </a:solidFill>
                <a:latin typeface="Cambria" pitchFamily="18" charset="0"/>
              </a:rPr>
              <a:t>Il est responsable de la régulation minute par minute de la pression artérielle. </a:t>
            </a:r>
          </a:p>
          <a:p>
            <a:r>
              <a:rPr lang="fr-FR" sz="2400" i="1" dirty="0" smtClean="0">
                <a:solidFill>
                  <a:schemeClr val="tx1"/>
                </a:solidFill>
                <a:latin typeface="Cambria" pitchFamily="18" charset="0"/>
              </a:rPr>
              <a:t>Les barorécepteurs sont des récepteurs d’étirement  localisés dans les parois du sinus carotidiens près de la bifurcation des artères carotides communes. </a:t>
            </a:r>
          </a:p>
          <a:p>
            <a:r>
              <a:rPr lang="fr-FR" sz="2400" i="1" dirty="0" smtClean="0">
                <a:solidFill>
                  <a:schemeClr val="tx1"/>
                </a:solidFill>
                <a:latin typeface="Cambria" pitchFamily="18" charset="0"/>
              </a:rPr>
              <a:t>Les barorécepteurs sont surtout </a:t>
            </a:r>
            <a:r>
              <a:rPr lang="fr-FR" sz="2400" i="1" u="sng" dirty="0" smtClean="0">
                <a:solidFill>
                  <a:schemeClr val="tx1"/>
                </a:solidFill>
                <a:latin typeface="Cambria" pitchFamily="18" charset="0"/>
              </a:rPr>
              <a:t>sensibles aux variations </a:t>
            </a:r>
            <a:r>
              <a:rPr lang="fr-FR" sz="2400" i="1" dirty="0" smtClean="0">
                <a:solidFill>
                  <a:schemeClr val="tx1"/>
                </a:solidFill>
                <a:latin typeface="Cambria" pitchFamily="18" charset="0"/>
              </a:rPr>
              <a:t>de la pression artérielle et par conséquent une PA rapidement croissante déclenche une réponse plus importante qu’une pression élevée mais constante.</a:t>
            </a:r>
          </a:p>
          <a:p>
            <a:endParaRPr lang="fr-FR" i="1" dirty="0" smtClean="0">
              <a:solidFill>
                <a:schemeClr val="tx1"/>
              </a:solidFill>
              <a:latin typeface="Cambria" pitchFamily="18" charset="0"/>
            </a:endParaRPr>
          </a:p>
          <a:p>
            <a:endParaRPr lang="fr-FR" i="1" dirty="0" smtClean="0">
              <a:solidFill>
                <a:schemeClr val="tx1"/>
              </a:solidFill>
              <a:latin typeface="Cambria" pitchFamily="18" charset="0"/>
            </a:endParaRPr>
          </a:p>
          <a:p>
            <a:endParaRPr lang="fr-FR" b="1" dirty="0"/>
          </a:p>
        </p:txBody>
      </p:sp>
    </p:spTree>
    <p:extLst>
      <p:ext uri="{BB962C8B-B14F-4D97-AF65-F5344CB8AC3E}">
        <p14:creationId xmlns:p14="http://schemas.microsoft.com/office/powerpoint/2010/main" val="278528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linds(horizont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linds(horizontal)">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blinds(horizontal)">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930886" y="148128"/>
            <a:ext cx="10353761" cy="1326321"/>
          </a:xfrm>
        </p:spPr>
        <p:txBody>
          <a:bodyPr>
            <a:normAutofit fontScale="90000"/>
          </a:bodyPr>
          <a:lstStyle/>
          <a:p>
            <a:pPr algn="ctr"/>
            <a:r>
              <a:rPr lang="fr-FR" b="1" dirty="0" smtClean="0">
                <a:solidFill>
                  <a:schemeClr val="accent5">
                    <a:lumMod val="60000"/>
                    <a:lumOff val="40000"/>
                  </a:schemeClr>
                </a:solidFill>
              </a:rPr>
              <a:t/>
            </a:r>
            <a:br>
              <a:rPr lang="fr-FR" b="1" dirty="0" smtClean="0">
                <a:solidFill>
                  <a:schemeClr val="accent5">
                    <a:lumMod val="60000"/>
                    <a:lumOff val="40000"/>
                  </a:schemeClr>
                </a:solidFill>
              </a:rPr>
            </a:br>
            <a:r>
              <a:rPr lang="fr-FR" b="1" i="1" dirty="0" smtClean="0">
                <a:solidFill>
                  <a:schemeClr val="accent5">
                    <a:lumMod val="60000"/>
                    <a:lumOff val="40000"/>
                  </a:schemeClr>
                </a:solidFill>
                <a:latin typeface="Cambria" pitchFamily="18" charset="0"/>
              </a:rPr>
              <a:t>Régulation de la pression artérielle </a:t>
            </a:r>
            <a:r>
              <a:rPr lang="fr-FR" i="1" dirty="0" smtClean="0">
                <a:solidFill>
                  <a:schemeClr val="accent5">
                    <a:lumMod val="60000"/>
                    <a:lumOff val="40000"/>
                  </a:schemeClr>
                </a:solidFill>
                <a:latin typeface="Cambria" pitchFamily="18" charset="0"/>
              </a:rPr>
              <a:t/>
            </a:r>
            <a:br>
              <a:rPr lang="fr-FR" i="1" dirty="0" smtClean="0">
                <a:solidFill>
                  <a:schemeClr val="accent5">
                    <a:lumMod val="60000"/>
                    <a:lumOff val="40000"/>
                  </a:schemeClr>
                </a:solidFill>
                <a:latin typeface="Cambria" pitchFamily="18" charset="0"/>
              </a:rPr>
            </a:br>
            <a:endParaRPr lang="fr-FR" i="1" dirty="0">
              <a:solidFill>
                <a:schemeClr val="accent5">
                  <a:lumMod val="60000"/>
                  <a:lumOff val="40000"/>
                </a:schemeClr>
              </a:solidFill>
              <a:latin typeface="Cambria" pitchFamily="18" charset="0"/>
            </a:endParaRPr>
          </a:p>
        </p:txBody>
      </p:sp>
      <p:sp>
        <p:nvSpPr>
          <p:cNvPr id="6" name="Espace réservé du contenu 5"/>
          <p:cNvSpPr>
            <a:spLocks noGrp="1"/>
          </p:cNvSpPr>
          <p:nvPr>
            <p:ph idx="1"/>
          </p:nvPr>
        </p:nvSpPr>
        <p:spPr>
          <a:xfrm>
            <a:off x="1102407" y="1589517"/>
            <a:ext cx="9866120" cy="4589648"/>
          </a:xfrm>
        </p:spPr>
        <p:txBody>
          <a:bodyPr>
            <a:normAutofit lnSpcReduction="10000"/>
          </a:bodyPr>
          <a:lstStyle/>
          <a:p>
            <a:pPr>
              <a:buNone/>
            </a:pPr>
            <a:r>
              <a:rPr lang="fr-FR" sz="2800" b="1" i="1" dirty="0" smtClean="0">
                <a:solidFill>
                  <a:schemeClr val="tx2"/>
                </a:solidFill>
                <a:latin typeface="Cambria" pitchFamily="18" charset="0"/>
              </a:rPr>
              <a:t>Mécanisme du </a:t>
            </a:r>
            <a:r>
              <a:rPr lang="fr-FR" sz="2800" b="1" i="1" dirty="0" err="1" smtClean="0">
                <a:solidFill>
                  <a:schemeClr val="tx2"/>
                </a:solidFill>
                <a:latin typeface="Cambria" pitchFamily="18" charset="0"/>
              </a:rPr>
              <a:t>baro</a:t>
            </a:r>
            <a:r>
              <a:rPr lang="fr-FR" sz="2800" b="1" i="1" dirty="0" smtClean="0">
                <a:solidFill>
                  <a:schemeClr val="tx2"/>
                </a:solidFill>
                <a:latin typeface="Cambria" pitchFamily="18" charset="0"/>
              </a:rPr>
              <a:t>-reflexe</a:t>
            </a:r>
          </a:p>
          <a:p>
            <a:pPr>
              <a:buNone/>
            </a:pPr>
            <a:endParaRPr lang="fr-FR" i="1" dirty="0" smtClean="0">
              <a:solidFill>
                <a:schemeClr val="tx1"/>
              </a:solidFill>
              <a:latin typeface="Cambria" pitchFamily="18" charset="0"/>
            </a:endParaRPr>
          </a:p>
          <a:p>
            <a:r>
              <a:rPr lang="fr-FR" i="1" dirty="0" smtClean="0">
                <a:solidFill>
                  <a:schemeClr val="tx1"/>
                </a:solidFill>
                <a:latin typeface="Cambria" pitchFamily="18" charset="0"/>
              </a:rPr>
              <a:t>D’autres barorécepteurs situés dans l’arc aortique répondent aux augmentations mais non aux baisses de la PA.</a:t>
            </a:r>
          </a:p>
          <a:p>
            <a:r>
              <a:rPr lang="fr-FR" i="1" dirty="0" smtClean="0">
                <a:solidFill>
                  <a:schemeClr val="tx1"/>
                </a:solidFill>
                <a:latin typeface="Cambria" pitchFamily="18" charset="0"/>
              </a:rPr>
              <a:t>L’étirement des barorécepteurs stimule le nerf hypoglosse qui conduit l’information au centre vasomoteur du tronc cérébral.</a:t>
            </a:r>
          </a:p>
          <a:p>
            <a:r>
              <a:rPr lang="fr-FR" i="1" dirty="0" smtClean="0">
                <a:solidFill>
                  <a:schemeClr val="tx1"/>
                </a:solidFill>
                <a:latin typeface="Cambria" pitchFamily="18" charset="0"/>
              </a:rPr>
              <a:t>Le point de référence pour la PA moyenne dans le centre vasomoteur est 100mmHg. Par conséquent quand la PA dépasse cette valeur le centre vasomoteur coordonne pour la réduire  par une série de réponses du système nerveux autonome. </a:t>
            </a:r>
          </a:p>
          <a:p>
            <a:r>
              <a:rPr lang="fr-FR" i="1" dirty="0" smtClean="0">
                <a:solidFill>
                  <a:schemeClr val="tx1"/>
                </a:solidFill>
                <a:latin typeface="Cambria" pitchFamily="18" charset="0"/>
              </a:rPr>
              <a:t>Les réponses sont constituées par une augmentation de l’action parasympathique sur le cœur et une diminution de l’action sympathique sur le cœur et les vaisseaux sanguins.</a:t>
            </a:r>
            <a:endParaRPr lang="fr-FR" b="1" i="1" dirty="0">
              <a:solidFill>
                <a:schemeClr val="tx1"/>
              </a:solidFill>
              <a:latin typeface="Cambria" pitchFamily="18" charset="0"/>
            </a:endParaRPr>
          </a:p>
        </p:txBody>
      </p:sp>
    </p:spTree>
    <p:extLst>
      <p:ext uri="{BB962C8B-B14F-4D97-AF65-F5344CB8AC3E}">
        <p14:creationId xmlns:p14="http://schemas.microsoft.com/office/powerpoint/2010/main" val="44905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linds(horizontal)">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blinds(horizontal)">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linds(horizontal)">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blinds(horizontal)">
                                      <p:cBhvr>
                                        <p:cTn id="2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922340" y="259222"/>
            <a:ext cx="10353761" cy="1326321"/>
          </a:xfrm>
        </p:spPr>
        <p:txBody>
          <a:bodyPr>
            <a:normAutofit fontScale="90000"/>
          </a:bodyPr>
          <a:lstStyle/>
          <a:p>
            <a:pPr algn="ctr"/>
            <a:r>
              <a:rPr lang="fr-FR" b="1" dirty="0" smtClean="0">
                <a:solidFill>
                  <a:schemeClr val="accent5">
                    <a:lumMod val="60000"/>
                    <a:lumOff val="40000"/>
                  </a:schemeClr>
                </a:solidFill>
              </a:rPr>
              <a:t/>
            </a:r>
            <a:br>
              <a:rPr lang="fr-FR" b="1" dirty="0" smtClean="0">
                <a:solidFill>
                  <a:schemeClr val="accent5">
                    <a:lumMod val="60000"/>
                    <a:lumOff val="40000"/>
                  </a:schemeClr>
                </a:solidFill>
              </a:rPr>
            </a:br>
            <a:r>
              <a:rPr lang="fr-FR" b="1" i="1" dirty="0" smtClean="0">
                <a:solidFill>
                  <a:schemeClr val="accent5">
                    <a:lumMod val="60000"/>
                    <a:lumOff val="40000"/>
                  </a:schemeClr>
                </a:solidFill>
                <a:latin typeface="Cambria" pitchFamily="18" charset="0"/>
              </a:rPr>
              <a:t>Régulation de la pression artérielle </a:t>
            </a:r>
            <a:r>
              <a:rPr lang="fr-FR" i="1" dirty="0" smtClean="0">
                <a:solidFill>
                  <a:schemeClr val="accent5">
                    <a:lumMod val="60000"/>
                    <a:lumOff val="40000"/>
                  </a:schemeClr>
                </a:solidFill>
                <a:latin typeface="Cambria" pitchFamily="18" charset="0"/>
              </a:rPr>
              <a:t/>
            </a:r>
            <a:br>
              <a:rPr lang="fr-FR" i="1" dirty="0" smtClean="0">
                <a:solidFill>
                  <a:schemeClr val="accent5">
                    <a:lumMod val="60000"/>
                    <a:lumOff val="40000"/>
                  </a:schemeClr>
                </a:solidFill>
                <a:latin typeface="Cambria" pitchFamily="18" charset="0"/>
              </a:rPr>
            </a:br>
            <a:endParaRPr lang="fr-FR" i="1" dirty="0">
              <a:solidFill>
                <a:schemeClr val="accent5">
                  <a:lumMod val="60000"/>
                  <a:lumOff val="40000"/>
                </a:schemeClr>
              </a:solidFill>
              <a:latin typeface="Cambria" pitchFamily="18" charset="0"/>
            </a:endParaRPr>
          </a:p>
        </p:txBody>
      </p:sp>
      <p:sp>
        <p:nvSpPr>
          <p:cNvPr id="6" name="Espace réservé du contenu 5"/>
          <p:cNvSpPr>
            <a:spLocks noGrp="1"/>
          </p:cNvSpPr>
          <p:nvPr>
            <p:ph idx="1"/>
          </p:nvPr>
        </p:nvSpPr>
        <p:spPr>
          <a:xfrm>
            <a:off x="1341615" y="1311498"/>
            <a:ext cx="9934486" cy="5357850"/>
          </a:xfrm>
        </p:spPr>
        <p:txBody>
          <a:bodyPr>
            <a:normAutofit fontScale="92500" lnSpcReduction="10000"/>
          </a:bodyPr>
          <a:lstStyle/>
          <a:p>
            <a:pPr>
              <a:buNone/>
            </a:pPr>
            <a:r>
              <a:rPr lang="fr-FR" sz="3000" b="1" i="1" dirty="0" smtClean="0">
                <a:solidFill>
                  <a:schemeClr val="tx2"/>
                </a:solidFill>
                <a:latin typeface="Cambria" pitchFamily="18" charset="0"/>
              </a:rPr>
              <a:t>Mécanisme du </a:t>
            </a:r>
            <a:r>
              <a:rPr lang="fr-FR" sz="3000" b="1" i="1" dirty="0" err="1">
                <a:solidFill>
                  <a:schemeClr val="tx2"/>
                </a:solidFill>
                <a:latin typeface="Cambria" pitchFamily="18" charset="0"/>
              </a:rPr>
              <a:t>baro-reflexe</a:t>
            </a:r>
            <a:r>
              <a:rPr lang="fr-FR" sz="3000" b="1" i="1" dirty="0">
                <a:solidFill>
                  <a:schemeClr val="tx2"/>
                </a:solidFill>
                <a:latin typeface="Cambria" pitchFamily="18" charset="0"/>
              </a:rPr>
              <a:t> </a:t>
            </a:r>
          </a:p>
          <a:p>
            <a:r>
              <a:rPr lang="fr-FR" i="1" dirty="0" smtClean="0">
                <a:solidFill>
                  <a:schemeClr val="tx1"/>
                </a:solidFill>
                <a:latin typeface="Cambria" pitchFamily="18" charset="0"/>
              </a:rPr>
              <a:t>Les quatre actions suivantes  associées rabaissent la pression artérielle à sa valeur normale.</a:t>
            </a:r>
          </a:p>
          <a:p>
            <a:pPr lvl="0"/>
            <a:r>
              <a:rPr lang="fr-FR" b="1" i="1" dirty="0" smtClean="0">
                <a:solidFill>
                  <a:schemeClr val="tx1"/>
                </a:solidFill>
                <a:latin typeface="Cambria" pitchFamily="18" charset="0"/>
              </a:rPr>
              <a:t>Diminution de la fréquence cardiaque</a:t>
            </a:r>
            <a:r>
              <a:rPr lang="fr-FR" i="1" dirty="0" smtClean="0">
                <a:solidFill>
                  <a:schemeClr val="tx1"/>
                </a:solidFill>
                <a:latin typeface="Cambria" pitchFamily="18" charset="0"/>
              </a:rPr>
              <a:t> : résultat de l’accroissement du tonus parasympathique cardiaque  et d’une baisse du tonus sympathique cardiaque.</a:t>
            </a:r>
          </a:p>
          <a:p>
            <a:pPr lvl="0"/>
            <a:r>
              <a:rPr lang="fr-FR" b="1" i="1" dirty="0" smtClean="0">
                <a:solidFill>
                  <a:schemeClr val="tx1"/>
                </a:solidFill>
                <a:latin typeface="Cambria" pitchFamily="18" charset="0"/>
              </a:rPr>
              <a:t>Diminution de la contractilité </a:t>
            </a:r>
            <a:r>
              <a:rPr lang="fr-FR" i="1" dirty="0" smtClean="0">
                <a:solidFill>
                  <a:schemeClr val="tx1"/>
                </a:solidFill>
                <a:latin typeface="Cambria" pitchFamily="18" charset="0"/>
              </a:rPr>
              <a:t>: résultat d’une baisse du tonus sympathique cardiaque, associé à la baisse de la fréquence cardiaque elle aboutie à une baisse du débit cardiaque et entraine également une chute de la PA.</a:t>
            </a:r>
          </a:p>
          <a:p>
            <a:pPr lvl="0"/>
            <a:r>
              <a:rPr lang="fr-FR" b="1" i="1" dirty="0" smtClean="0">
                <a:solidFill>
                  <a:schemeClr val="tx1"/>
                </a:solidFill>
                <a:latin typeface="Cambria" pitchFamily="18" charset="0"/>
              </a:rPr>
              <a:t>Diminution de la vasoconstriction des artérioles </a:t>
            </a:r>
            <a:r>
              <a:rPr lang="fr-FR" i="1" dirty="0" smtClean="0">
                <a:solidFill>
                  <a:schemeClr val="tx1"/>
                </a:solidFill>
                <a:latin typeface="Cambria" pitchFamily="18" charset="0"/>
              </a:rPr>
              <a:t>: résultant d’une baisse de l’activité sympathique. La RPT diminue donc abaissant ainsi la PA.</a:t>
            </a:r>
          </a:p>
          <a:p>
            <a:pPr lvl="0"/>
            <a:r>
              <a:rPr lang="fr-FR" b="1" i="1" dirty="0" smtClean="0">
                <a:solidFill>
                  <a:schemeClr val="tx1"/>
                </a:solidFill>
                <a:latin typeface="Cambria" pitchFamily="18" charset="0"/>
              </a:rPr>
              <a:t>Diminution de la vasoconstriction des veines</a:t>
            </a:r>
            <a:r>
              <a:rPr lang="fr-FR" i="1" dirty="0" smtClean="0">
                <a:solidFill>
                  <a:schemeClr val="tx1"/>
                </a:solidFill>
                <a:latin typeface="Cambria" pitchFamily="18" charset="0"/>
              </a:rPr>
              <a:t> : résultant d’une baisse de l’action  sympathique du relâchement veineux. Il a augmentation du volume sanguin à basse pression (non contraint) et la pression systémique moyenne diminue par conséquent.</a:t>
            </a:r>
          </a:p>
          <a:p>
            <a:r>
              <a:rPr lang="fr-FR" b="1" i="1" dirty="0" smtClean="0">
                <a:solidFill>
                  <a:schemeClr val="tx1"/>
                </a:solidFill>
                <a:latin typeface="Cambria" pitchFamily="18" charset="0"/>
              </a:rPr>
              <a:t>Le </a:t>
            </a:r>
            <a:r>
              <a:rPr lang="fr-FR" b="1" i="1" dirty="0" err="1" smtClean="0">
                <a:solidFill>
                  <a:schemeClr val="tx1"/>
                </a:solidFill>
                <a:latin typeface="Cambria" pitchFamily="18" charset="0"/>
              </a:rPr>
              <a:t>baro</a:t>
            </a:r>
            <a:r>
              <a:rPr lang="fr-FR" b="1" i="1" dirty="0" smtClean="0">
                <a:solidFill>
                  <a:schemeClr val="tx1"/>
                </a:solidFill>
                <a:latin typeface="Cambria" pitchFamily="18" charset="0"/>
              </a:rPr>
              <a:t>-reflexe est un système à </a:t>
            </a:r>
            <a:r>
              <a:rPr lang="fr-FR" b="1" i="1" dirty="0" err="1" smtClean="0">
                <a:solidFill>
                  <a:schemeClr val="tx1"/>
                </a:solidFill>
                <a:latin typeface="Cambria" pitchFamily="18" charset="0"/>
              </a:rPr>
              <a:t>rétro-action</a:t>
            </a:r>
            <a:r>
              <a:rPr lang="fr-FR" b="1" i="1" dirty="0" smtClean="0">
                <a:solidFill>
                  <a:schemeClr val="tx1"/>
                </a:solidFill>
                <a:latin typeface="Cambria" pitchFamily="18" charset="0"/>
              </a:rPr>
              <a:t> à effet négatif :</a:t>
            </a:r>
          </a:p>
        </p:txBody>
      </p:sp>
    </p:spTree>
    <p:extLst>
      <p:ext uri="{BB962C8B-B14F-4D97-AF65-F5344CB8AC3E}">
        <p14:creationId xmlns:p14="http://schemas.microsoft.com/office/powerpoint/2010/main" val="32907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linds(horizont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linds(horizontal)">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blinds(horizontal)">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blinds(horizontal)">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blinds(horizontal)">
                                      <p:cBhvr>
                                        <p:cTn id="3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88157" y="227841"/>
            <a:ext cx="10353761" cy="1326321"/>
          </a:xfrm>
        </p:spPr>
        <p:txBody>
          <a:bodyPr>
            <a:normAutofit fontScale="90000"/>
          </a:bodyPr>
          <a:lstStyle/>
          <a:p>
            <a:pPr algn="ctr"/>
            <a:r>
              <a:rPr lang="fr-FR" b="1" dirty="0" smtClean="0">
                <a:solidFill>
                  <a:schemeClr val="accent5">
                    <a:lumMod val="60000"/>
                    <a:lumOff val="40000"/>
                  </a:schemeClr>
                </a:solidFill>
              </a:rPr>
              <a:t/>
            </a:r>
            <a:br>
              <a:rPr lang="fr-FR" b="1" dirty="0" smtClean="0">
                <a:solidFill>
                  <a:schemeClr val="accent5">
                    <a:lumMod val="60000"/>
                    <a:lumOff val="40000"/>
                  </a:schemeClr>
                </a:solidFill>
              </a:rPr>
            </a:br>
            <a:r>
              <a:rPr lang="fr-FR" b="1" i="1" dirty="0" smtClean="0">
                <a:solidFill>
                  <a:schemeClr val="accent5">
                    <a:lumMod val="60000"/>
                    <a:lumOff val="40000"/>
                  </a:schemeClr>
                </a:solidFill>
                <a:latin typeface="Cambria" pitchFamily="18" charset="0"/>
              </a:rPr>
              <a:t>Régulation de la pression artérielle </a:t>
            </a:r>
            <a:r>
              <a:rPr lang="fr-FR" i="1" dirty="0" smtClean="0">
                <a:solidFill>
                  <a:schemeClr val="accent5">
                    <a:lumMod val="60000"/>
                    <a:lumOff val="40000"/>
                  </a:schemeClr>
                </a:solidFill>
                <a:latin typeface="Cambria" pitchFamily="18" charset="0"/>
              </a:rPr>
              <a:t/>
            </a:r>
            <a:br>
              <a:rPr lang="fr-FR" i="1" dirty="0" smtClean="0">
                <a:solidFill>
                  <a:schemeClr val="accent5">
                    <a:lumMod val="60000"/>
                    <a:lumOff val="40000"/>
                  </a:schemeClr>
                </a:solidFill>
                <a:latin typeface="Cambria" pitchFamily="18" charset="0"/>
              </a:rPr>
            </a:br>
            <a:endParaRPr lang="fr-FR" i="1" dirty="0">
              <a:solidFill>
                <a:schemeClr val="accent5">
                  <a:lumMod val="60000"/>
                  <a:lumOff val="40000"/>
                </a:schemeClr>
              </a:solidFill>
              <a:latin typeface="Cambria" pitchFamily="18" charset="0"/>
            </a:endParaRPr>
          </a:p>
        </p:txBody>
      </p:sp>
      <p:sp>
        <p:nvSpPr>
          <p:cNvPr id="6" name="Espace réservé du contenu 5"/>
          <p:cNvSpPr>
            <a:spLocks noGrp="1"/>
          </p:cNvSpPr>
          <p:nvPr>
            <p:ph idx="1"/>
          </p:nvPr>
        </p:nvSpPr>
        <p:spPr>
          <a:xfrm>
            <a:off x="1230595" y="1366154"/>
            <a:ext cx="9789207" cy="5089548"/>
          </a:xfrm>
        </p:spPr>
        <p:txBody>
          <a:bodyPr>
            <a:normAutofit/>
          </a:bodyPr>
          <a:lstStyle/>
          <a:p>
            <a:pPr>
              <a:buNone/>
            </a:pPr>
            <a:r>
              <a:rPr lang="fr-FR" sz="2800" b="1" i="1" dirty="0" smtClean="0">
                <a:solidFill>
                  <a:schemeClr val="tx2"/>
                </a:solidFill>
                <a:latin typeface="Cambria" pitchFamily="18" charset="0"/>
              </a:rPr>
              <a:t>Le système Rénine-Angiotensine-Aldostérone</a:t>
            </a:r>
          </a:p>
          <a:p>
            <a:pPr>
              <a:buNone/>
            </a:pPr>
            <a:endParaRPr lang="fr-FR" b="1" i="1" dirty="0" smtClean="0">
              <a:solidFill>
                <a:schemeClr val="tx1"/>
              </a:solidFill>
              <a:latin typeface="Cambria" pitchFamily="18" charset="0"/>
            </a:endParaRPr>
          </a:p>
          <a:p>
            <a:r>
              <a:rPr lang="fr-FR" i="1" dirty="0" smtClean="0">
                <a:solidFill>
                  <a:schemeClr val="tx1"/>
                </a:solidFill>
                <a:latin typeface="Cambria" pitchFamily="18" charset="0"/>
              </a:rPr>
              <a:t>Est un système hormonal lent intervenant dans la régulation à long terme de la pression sanguine par ajustement du volume sanguin.</a:t>
            </a:r>
          </a:p>
          <a:p>
            <a:r>
              <a:rPr lang="fr-FR" i="1" dirty="0" smtClean="0">
                <a:solidFill>
                  <a:schemeClr val="tx1"/>
                </a:solidFill>
                <a:latin typeface="Cambria" pitchFamily="18" charset="0"/>
              </a:rPr>
              <a:t>Une baisse de pression de perfusion rénale provoque une libération de la rénine enclenchant ainsi le système Rénine-Angiotensine-Aldostérone. </a:t>
            </a:r>
          </a:p>
          <a:p>
            <a:r>
              <a:rPr lang="fr-FR" i="1" dirty="0" smtClean="0">
                <a:solidFill>
                  <a:schemeClr val="tx1"/>
                </a:solidFill>
                <a:latin typeface="Cambria" pitchFamily="18" charset="0"/>
              </a:rPr>
              <a:t>L’angiotensine II a deux actions : elle stimule la libération de l’</a:t>
            </a:r>
            <a:r>
              <a:rPr lang="fr-FR" b="1" i="1" dirty="0" smtClean="0">
                <a:solidFill>
                  <a:schemeClr val="tx1"/>
                </a:solidFill>
                <a:latin typeface="Cambria" pitchFamily="18" charset="0"/>
              </a:rPr>
              <a:t>aldostérone</a:t>
            </a:r>
            <a:r>
              <a:rPr lang="fr-FR" i="1" dirty="0" smtClean="0">
                <a:solidFill>
                  <a:schemeClr val="tx1"/>
                </a:solidFill>
                <a:latin typeface="Cambria" pitchFamily="18" charset="0"/>
              </a:rPr>
              <a:t> par la corticosurrénale et provoque la vasoconstriction des artérioles augmentant ainsi la RPT.</a:t>
            </a:r>
          </a:p>
          <a:p>
            <a:r>
              <a:rPr lang="fr-FR" i="1" dirty="0" smtClean="0">
                <a:solidFill>
                  <a:schemeClr val="tx1"/>
                </a:solidFill>
                <a:latin typeface="Cambria" pitchFamily="18" charset="0"/>
              </a:rPr>
              <a:t>L’aldostérone  augmente la réabsorption de Na et d’eau par le tube distal augmentant ainsi le volume sanguin et par conséquent la PA.</a:t>
            </a:r>
          </a:p>
          <a:p>
            <a:endParaRPr lang="fr-FR" dirty="0"/>
          </a:p>
        </p:txBody>
      </p:sp>
    </p:spTree>
    <p:extLst>
      <p:ext uri="{BB962C8B-B14F-4D97-AF65-F5344CB8AC3E}">
        <p14:creationId xmlns:p14="http://schemas.microsoft.com/office/powerpoint/2010/main" val="362704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linds(horizontal)">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blinds(horizontal)">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linds(horizontal)">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blinds(horizontal)">
                                      <p:cBhvr>
                                        <p:cTn id="2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905249" y="227841"/>
            <a:ext cx="10353761" cy="1326321"/>
          </a:xfrm>
        </p:spPr>
        <p:txBody>
          <a:bodyPr>
            <a:normAutofit fontScale="90000"/>
          </a:bodyPr>
          <a:lstStyle/>
          <a:p>
            <a:pPr algn="ctr"/>
            <a:r>
              <a:rPr lang="fr-FR" b="1" dirty="0" smtClean="0">
                <a:solidFill>
                  <a:schemeClr val="accent5">
                    <a:lumMod val="60000"/>
                    <a:lumOff val="40000"/>
                  </a:schemeClr>
                </a:solidFill>
              </a:rPr>
              <a:t/>
            </a:r>
            <a:br>
              <a:rPr lang="fr-FR" b="1" dirty="0" smtClean="0">
                <a:solidFill>
                  <a:schemeClr val="accent5">
                    <a:lumMod val="60000"/>
                    <a:lumOff val="40000"/>
                  </a:schemeClr>
                </a:solidFill>
              </a:rPr>
            </a:br>
            <a:r>
              <a:rPr lang="fr-FR" b="1" i="1" dirty="0" smtClean="0">
                <a:solidFill>
                  <a:schemeClr val="accent5">
                    <a:lumMod val="60000"/>
                    <a:lumOff val="40000"/>
                  </a:schemeClr>
                </a:solidFill>
                <a:latin typeface="Cambria" pitchFamily="18" charset="0"/>
              </a:rPr>
              <a:t>Régulation de la pression artérielle </a:t>
            </a:r>
            <a:r>
              <a:rPr lang="fr-FR" i="1" dirty="0" smtClean="0">
                <a:solidFill>
                  <a:schemeClr val="accent5">
                    <a:lumMod val="60000"/>
                    <a:lumOff val="40000"/>
                  </a:schemeClr>
                </a:solidFill>
                <a:latin typeface="Cambria" pitchFamily="18" charset="0"/>
              </a:rPr>
              <a:t/>
            </a:r>
            <a:br>
              <a:rPr lang="fr-FR" i="1" dirty="0" smtClean="0">
                <a:solidFill>
                  <a:schemeClr val="accent5">
                    <a:lumMod val="60000"/>
                    <a:lumOff val="40000"/>
                  </a:schemeClr>
                </a:solidFill>
                <a:latin typeface="Cambria" pitchFamily="18" charset="0"/>
              </a:rPr>
            </a:br>
            <a:endParaRPr lang="fr-FR" i="1" dirty="0">
              <a:solidFill>
                <a:schemeClr val="accent5">
                  <a:lumMod val="60000"/>
                  <a:lumOff val="40000"/>
                </a:schemeClr>
              </a:solidFill>
              <a:latin typeface="Cambria" pitchFamily="18" charset="0"/>
            </a:endParaRPr>
          </a:p>
        </p:txBody>
      </p:sp>
      <p:sp>
        <p:nvSpPr>
          <p:cNvPr id="6" name="Espace réservé du contenu 5"/>
          <p:cNvSpPr>
            <a:spLocks noGrp="1"/>
          </p:cNvSpPr>
          <p:nvPr>
            <p:ph idx="1"/>
          </p:nvPr>
        </p:nvSpPr>
        <p:spPr>
          <a:xfrm>
            <a:off x="1191798" y="1349063"/>
            <a:ext cx="9780662" cy="5089548"/>
          </a:xfrm>
        </p:spPr>
        <p:txBody>
          <a:bodyPr>
            <a:normAutofit/>
          </a:bodyPr>
          <a:lstStyle/>
          <a:p>
            <a:pPr>
              <a:buNone/>
            </a:pPr>
            <a:r>
              <a:rPr lang="fr-FR" sz="2800" b="1" i="1" dirty="0" smtClean="0">
                <a:solidFill>
                  <a:schemeClr val="tx2"/>
                </a:solidFill>
                <a:latin typeface="Cambria" pitchFamily="18" charset="0"/>
              </a:rPr>
              <a:t>L’ischémie cérébrale</a:t>
            </a:r>
          </a:p>
          <a:p>
            <a:r>
              <a:rPr lang="fr-FR" i="1" dirty="0" smtClean="0">
                <a:solidFill>
                  <a:schemeClr val="tx1"/>
                </a:solidFill>
                <a:latin typeface="Cambria" pitchFamily="18" charset="0"/>
              </a:rPr>
              <a:t>Dans le cas d’une ischémie cérébrale les concentrations du CO</a:t>
            </a:r>
            <a:r>
              <a:rPr lang="fr-FR" b="1" i="1" baseline="-25000" dirty="0" smtClean="0">
                <a:solidFill>
                  <a:schemeClr val="tx1"/>
                </a:solidFill>
                <a:latin typeface="Cambria" pitchFamily="18" charset="0"/>
              </a:rPr>
              <a:t>2</a:t>
            </a:r>
            <a:r>
              <a:rPr lang="fr-FR" i="1" dirty="0" smtClean="0">
                <a:solidFill>
                  <a:schemeClr val="tx1"/>
                </a:solidFill>
                <a:latin typeface="Cambria" pitchFamily="18" charset="0"/>
              </a:rPr>
              <a:t> et du H</a:t>
            </a:r>
            <a:r>
              <a:rPr lang="fr-FR" b="1" i="1" baseline="30000" dirty="0" smtClean="0">
                <a:solidFill>
                  <a:schemeClr val="tx1"/>
                </a:solidFill>
                <a:latin typeface="Cambria" pitchFamily="18" charset="0"/>
              </a:rPr>
              <a:t>+</a:t>
            </a:r>
            <a:r>
              <a:rPr lang="fr-FR" i="1" dirty="0" smtClean="0">
                <a:solidFill>
                  <a:schemeClr val="tx1"/>
                </a:solidFill>
                <a:latin typeface="Cambria" pitchFamily="18" charset="0"/>
              </a:rPr>
              <a:t> dans le tissu cérébral augmentent. </a:t>
            </a:r>
          </a:p>
          <a:p>
            <a:r>
              <a:rPr lang="fr-FR" i="1" dirty="0" smtClean="0">
                <a:solidFill>
                  <a:schemeClr val="tx1"/>
                </a:solidFill>
                <a:latin typeface="Cambria" pitchFamily="18" charset="0"/>
              </a:rPr>
              <a:t>Les chémorécepteurs du centre vasomoteur répondent en augmentant à la fois l’activité sympathique et parasympathique. </a:t>
            </a:r>
          </a:p>
          <a:p>
            <a:r>
              <a:rPr lang="fr-FR" i="1" dirty="0" smtClean="0">
                <a:solidFill>
                  <a:schemeClr val="tx1"/>
                </a:solidFill>
                <a:latin typeface="Cambria" pitchFamily="18" charset="0"/>
              </a:rPr>
              <a:t>La contractilité et la RPT augmentent mais la fréquence cardiaque diminue du fait de la domination du l’action parasympathique. </a:t>
            </a:r>
          </a:p>
          <a:p>
            <a:r>
              <a:rPr lang="fr-FR" i="1" dirty="0" smtClean="0">
                <a:solidFill>
                  <a:schemeClr val="tx1"/>
                </a:solidFill>
                <a:latin typeface="Cambria" pitchFamily="18" charset="0"/>
              </a:rPr>
              <a:t>Dans ce cas la pression artérielle peut augmenter jusqu’à mettre la vie du sujet en danger.</a:t>
            </a:r>
          </a:p>
          <a:p>
            <a:r>
              <a:rPr lang="fr-FR" i="1" dirty="0" smtClean="0">
                <a:solidFill>
                  <a:schemeClr val="tx1"/>
                </a:solidFill>
                <a:latin typeface="Cambria" pitchFamily="18" charset="0"/>
              </a:rPr>
              <a:t>Du fait de la vasoconstriction périphérique le débit des autres organes est significativement diminué pour tenter de préserver l’apport sanguin au cerveau.</a:t>
            </a:r>
          </a:p>
          <a:p>
            <a:pPr>
              <a:buNone/>
            </a:pPr>
            <a:endParaRPr lang="fr-FR" b="1" dirty="0"/>
          </a:p>
        </p:txBody>
      </p:sp>
    </p:spTree>
    <p:extLst>
      <p:ext uri="{BB962C8B-B14F-4D97-AF65-F5344CB8AC3E}">
        <p14:creationId xmlns:p14="http://schemas.microsoft.com/office/powerpoint/2010/main" val="107284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linds(horizont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linds(horizontal)">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blinds(horizontal)">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blinds(horizontal)">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913795" y="227841"/>
            <a:ext cx="10353761" cy="1326321"/>
          </a:xfrm>
        </p:spPr>
        <p:txBody>
          <a:bodyPr>
            <a:normAutofit fontScale="90000"/>
          </a:bodyPr>
          <a:lstStyle/>
          <a:p>
            <a:pPr algn="ctr"/>
            <a:r>
              <a:rPr lang="fr-FR" b="1" dirty="0" smtClean="0"/>
              <a:t/>
            </a:r>
            <a:br>
              <a:rPr lang="fr-FR" b="1" dirty="0" smtClean="0"/>
            </a:br>
            <a:r>
              <a:rPr lang="fr-FR" b="1" i="1" dirty="0" smtClean="0">
                <a:solidFill>
                  <a:schemeClr val="accent5">
                    <a:lumMod val="60000"/>
                    <a:lumOff val="40000"/>
                  </a:schemeClr>
                </a:solidFill>
                <a:latin typeface="Cambria" pitchFamily="18" charset="0"/>
              </a:rPr>
              <a:t>Régulation de la pression artérielle </a:t>
            </a:r>
            <a:r>
              <a:rPr lang="fr-FR" i="1" dirty="0" smtClean="0">
                <a:solidFill>
                  <a:schemeClr val="accent5">
                    <a:lumMod val="60000"/>
                    <a:lumOff val="40000"/>
                  </a:schemeClr>
                </a:solidFill>
                <a:latin typeface="Cambria" pitchFamily="18" charset="0"/>
              </a:rPr>
              <a:t/>
            </a:r>
            <a:br>
              <a:rPr lang="fr-FR" i="1" dirty="0" smtClean="0">
                <a:solidFill>
                  <a:schemeClr val="accent5">
                    <a:lumMod val="60000"/>
                    <a:lumOff val="40000"/>
                  </a:schemeClr>
                </a:solidFill>
                <a:latin typeface="Cambria" pitchFamily="18" charset="0"/>
              </a:rPr>
            </a:br>
            <a:endParaRPr lang="fr-FR" i="1" dirty="0">
              <a:solidFill>
                <a:schemeClr val="accent5">
                  <a:lumMod val="60000"/>
                  <a:lumOff val="40000"/>
                </a:schemeClr>
              </a:solidFill>
              <a:latin typeface="Cambria" pitchFamily="18" charset="0"/>
            </a:endParaRPr>
          </a:p>
        </p:txBody>
      </p:sp>
      <p:sp>
        <p:nvSpPr>
          <p:cNvPr id="6" name="Espace réservé du contenu 5"/>
          <p:cNvSpPr>
            <a:spLocks noGrp="1"/>
          </p:cNvSpPr>
          <p:nvPr>
            <p:ph idx="1"/>
          </p:nvPr>
        </p:nvSpPr>
        <p:spPr>
          <a:xfrm>
            <a:off x="1251619" y="1417429"/>
            <a:ext cx="9678112" cy="4946672"/>
          </a:xfrm>
        </p:spPr>
        <p:txBody>
          <a:bodyPr>
            <a:normAutofit/>
          </a:bodyPr>
          <a:lstStyle/>
          <a:p>
            <a:pPr>
              <a:buNone/>
            </a:pPr>
            <a:r>
              <a:rPr lang="fr-FR" sz="2800" b="1" i="1" dirty="0" smtClean="0">
                <a:solidFill>
                  <a:schemeClr val="tx2"/>
                </a:solidFill>
                <a:latin typeface="Cambria" pitchFamily="18" charset="0"/>
              </a:rPr>
              <a:t>Les chémorécepteurs carotidiens et aortiques</a:t>
            </a:r>
          </a:p>
          <a:p>
            <a:pPr>
              <a:buNone/>
            </a:pPr>
            <a:r>
              <a:rPr lang="fr-FR" b="1" i="1" dirty="0" smtClean="0">
                <a:solidFill>
                  <a:schemeClr val="tx1"/>
                </a:solidFill>
                <a:latin typeface="Cambria" pitchFamily="18" charset="0"/>
              </a:rPr>
              <a:t> </a:t>
            </a:r>
          </a:p>
          <a:p>
            <a:r>
              <a:rPr lang="fr-FR" i="1" dirty="0" smtClean="0">
                <a:solidFill>
                  <a:schemeClr val="tx1"/>
                </a:solidFill>
                <a:latin typeface="Cambria" pitchFamily="18" charset="0"/>
              </a:rPr>
              <a:t>Ils sont situés près de la bifurcation des artères carotides communes</a:t>
            </a:r>
            <a:r>
              <a:rPr lang="fr-FR" b="1" i="1" dirty="0" smtClean="0">
                <a:solidFill>
                  <a:schemeClr val="tx1"/>
                </a:solidFill>
                <a:latin typeface="Cambria" pitchFamily="18" charset="0"/>
              </a:rPr>
              <a:t> </a:t>
            </a:r>
            <a:r>
              <a:rPr lang="fr-FR" i="1" dirty="0" smtClean="0">
                <a:solidFill>
                  <a:schemeClr val="tx1"/>
                </a:solidFill>
                <a:latin typeface="Cambria" pitchFamily="18" charset="0"/>
              </a:rPr>
              <a:t>et le long de l’arc aortique. </a:t>
            </a:r>
          </a:p>
          <a:p>
            <a:r>
              <a:rPr lang="fr-FR" i="1" dirty="0" smtClean="0">
                <a:solidFill>
                  <a:schemeClr val="tx1"/>
                </a:solidFill>
                <a:latin typeface="Cambria" pitchFamily="18" charset="0"/>
              </a:rPr>
              <a:t>Ces chémorécepteurs ont des consommations très élevées en O</a:t>
            </a:r>
            <a:r>
              <a:rPr lang="fr-FR" b="1" i="1" baseline="-25000" dirty="0" smtClean="0">
                <a:solidFill>
                  <a:schemeClr val="tx1"/>
                </a:solidFill>
                <a:latin typeface="Cambria" pitchFamily="18" charset="0"/>
              </a:rPr>
              <a:t>2</a:t>
            </a:r>
            <a:r>
              <a:rPr lang="fr-FR" i="1" dirty="0" smtClean="0">
                <a:solidFill>
                  <a:schemeClr val="tx1"/>
                </a:solidFill>
                <a:latin typeface="Cambria" pitchFamily="18" charset="0"/>
              </a:rPr>
              <a:t> et sont donc très sensibles à l’hypoxie. </a:t>
            </a:r>
          </a:p>
          <a:p>
            <a:r>
              <a:rPr lang="fr-FR" i="1" dirty="0" smtClean="0">
                <a:solidFill>
                  <a:schemeClr val="tx1"/>
                </a:solidFill>
                <a:latin typeface="Cambria" pitchFamily="18" charset="0"/>
              </a:rPr>
              <a:t>La baisse de la PA entraine la réduction de l’apport en O2 aux chémorécepteurs qui envoient alors une information au centre vasomoteur pour stimuler les mécanismes régulateurs de la PA.</a:t>
            </a:r>
          </a:p>
          <a:p>
            <a:endParaRPr lang="fr-FR" dirty="0"/>
          </a:p>
        </p:txBody>
      </p:sp>
    </p:spTree>
    <p:extLst>
      <p:ext uri="{BB962C8B-B14F-4D97-AF65-F5344CB8AC3E}">
        <p14:creationId xmlns:p14="http://schemas.microsoft.com/office/powerpoint/2010/main" val="331028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linds(horizontal)">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blinds(horizontal)">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linds(horizontal)">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913795" y="227841"/>
            <a:ext cx="10353761" cy="1326321"/>
          </a:xfrm>
        </p:spPr>
        <p:txBody>
          <a:bodyPr>
            <a:normAutofit fontScale="90000"/>
          </a:bodyPr>
          <a:lstStyle/>
          <a:p>
            <a:pPr algn="ctr"/>
            <a:r>
              <a:rPr lang="fr-FR" b="1" dirty="0" smtClean="0"/>
              <a:t/>
            </a:r>
            <a:br>
              <a:rPr lang="fr-FR" b="1" dirty="0" smtClean="0"/>
            </a:br>
            <a:r>
              <a:rPr lang="fr-FR" b="1" i="1" dirty="0" smtClean="0">
                <a:solidFill>
                  <a:schemeClr val="accent5">
                    <a:lumMod val="60000"/>
                    <a:lumOff val="40000"/>
                  </a:schemeClr>
                </a:solidFill>
                <a:latin typeface="Cambria" pitchFamily="18" charset="0"/>
              </a:rPr>
              <a:t>Régulation de la pression artérielle </a:t>
            </a:r>
            <a:r>
              <a:rPr lang="fr-FR" i="1" dirty="0" smtClean="0">
                <a:solidFill>
                  <a:schemeClr val="accent5">
                    <a:lumMod val="60000"/>
                    <a:lumOff val="40000"/>
                  </a:schemeClr>
                </a:solidFill>
                <a:latin typeface="Cambria" pitchFamily="18" charset="0"/>
              </a:rPr>
              <a:t/>
            </a:r>
            <a:br>
              <a:rPr lang="fr-FR" i="1" dirty="0" smtClean="0">
                <a:solidFill>
                  <a:schemeClr val="accent5">
                    <a:lumMod val="60000"/>
                    <a:lumOff val="40000"/>
                  </a:schemeClr>
                </a:solidFill>
                <a:latin typeface="Cambria" pitchFamily="18" charset="0"/>
              </a:rPr>
            </a:br>
            <a:endParaRPr lang="fr-FR" i="1" dirty="0">
              <a:solidFill>
                <a:schemeClr val="accent5">
                  <a:lumMod val="60000"/>
                  <a:lumOff val="40000"/>
                </a:schemeClr>
              </a:solidFill>
              <a:latin typeface="Cambria" pitchFamily="18" charset="0"/>
            </a:endParaRPr>
          </a:p>
        </p:txBody>
      </p:sp>
      <p:sp>
        <p:nvSpPr>
          <p:cNvPr id="6" name="Espace réservé du contenu 5"/>
          <p:cNvSpPr>
            <a:spLocks noGrp="1"/>
          </p:cNvSpPr>
          <p:nvPr>
            <p:ph idx="1"/>
          </p:nvPr>
        </p:nvSpPr>
        <p:spPr>
          <a:xfrm>
            <a:off x="1234527" y="1552989"/>
            <a:ext cx="9712295" cy="4946672"/>
          </a:xfrm>
        </p:spPr>
        <p:txBody>
          <a:bodyPr>
            <a:normAutofit/>
          </a:bodyPr>
          <a:lstStyle/>
          <a:p>
            <a:pPr>
              <a:buNone/>
            </a:pPr>
            <a:r>
              <a:rPr lang="fr-FR" sz="2800" b="1" i="1" dirty="0" smtClean="0">
                <a:solidFill>
                  <a:schemeClr val="tx2"/>
                </a:solidFill>
                <a:latin typeface="Cambria" pitchFamily="18" charset="0"/>
              </a:rPr>
              <a:t>La vasopressine (ADH)</a:t>
            </a:r>
          </a:p>
          <a:p>
            <a:pPr>
              <a:buNone/>
            </a:pPr>
            <a:endParaRPr lang="fr-FR" b="1" i="1" dirty="0" smtClean="0">
              <a:solidFill>
                <a:schemeClr val="tx1"/>
              </a:solidFill>
              <a:latin typeface="Cambria" pitchFamily="18" charset="0"/>
            </a:endParaRPr>
          </a:p>
          <a:p>
            <a:r>
              <a:rPr lang="fr-FR" i="1" dirty="0" smtClean="0">
                <a:solidFill>
                  <a:schemeClr val="tx1"/>
                </a:solidFill>
                <a:latin typeface="Cambria" pitchFamily="18" charset="0"/>
              </a:rPr>
              <a:t>Est impliquée dans la régulation de la PA en réponse à une hémorragie mais pas dans la régulation minute par minute de la pression sanguine normale.</a:t>
            </a:r>
            <a:r>
              <a:rPr lang="fr-FR" b="1" i="1" dirty="0" smtClean="0">
                <a:solidFill>
                  <a:schemeClr val="tx1"/>
                </a:solidFill>
                <a:latin typeface="Cambria" pitchFamily="18" charset="0"/>
              </a:rPr>
              <a:t> </a:t>
            </a:r>
          </a:p>
          <a:p>
            <a:r>
              <a:rPr lang="fr-FR" i="1" dirty="0" smtClean="0">
                <a:solidFill>
                  <a:schemeClr val="tx1"/>
                </a:solidFill>
                <a:latin typeface="Cambria" pitchFamily="18" charset="0"/>
              </a:rPr>
              <a:t>La baisse du volume sanguin (</a:t>
            </a:r>
            <a:r>
              <a:rPr lang="fr-FR" i="1" dirty="0" err="1" smtClean="0">
                <a:solidFill>
                  <a:schemeClr val="tx1"/>
                </a:solidFill>
                <a:latin typeface="Cambria" pitchFamily="18" charset="0"/>
              </a:rPr>
              <a:t>hypovolémie</a:t>
            </a:r>
            <a:r>
              <a:rPr lang="fr-FR" i="1" dirty="0" smtClean="0">
                <a:solidFill>
                  <a:schemeClr val="tx1"/>
                </a:solidFill>
                <a:latin typeface="Cambria" pitchFamily="18" charset="0"/>
              </a:rPr>
              <a:t>) détectée par des récepteurs situés au niveau des oreillettes provoque la libération de l’ADH.</a:t>
            </a:r>
          </a:p>
          <a:p>
            <a:r>
              <a:rPr lang="fr-FR" i="1" dirty="0" smtClean="0">
                <a:solidFill>
                  <a:schemeClr val="tx1"/>
                </a:solidFill>
                <a:latin typeface="Cambria" pitchFamily="18" charset="0"/>
              </a:rPr>
              <a:t> l’ADH est un puissant vasoconstricteur qui augmente la RPT ainsi que la réabsorption d’eau au niveau du TCD et les canaux collecteurs du rein. </a:t>
            </a:r>
          </a:p>
          <a:p>
            <a:endParaRPr lang="fr-FR" dirty="0" smtClean="0"/>
          </a:p>
          <a:p>
            <a:pPr>
              <a:buNone/>
            </a:pPr>
            <a:endParaRPr lang="fr-FR" b="1" i="1" dirty="0" smtClean="0">
              <a:solidFill>
                <a:schemeClr val="tx1"/>
              </a:solidFill>
              <a:latin typeface="Cambria" pitchFamily="18" charset="0"/>
            </a:endParaRPr>
          </a:p>
          <a:p>
            <a:endParaRPr lang="fr-FR" dirty="0"/>
          </a:p>
        </p:txBody>
      </p:sp>
    </p:spTree>
    <p:extLst>
      <p:ext uri="{BB962C8B-B14F-4D97-AF65-F5344CB8AC3E}">
        <p14:creationId xmlns:p14="http://schemas.microsoft.com/office/powerpoint/2010/main" val="394800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linds(horizontal)">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blinds(horizontal)">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linds(horizontal)">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913795" y="227841"/>
            <a:ext cx="10353761" cy="1326321"/>
          </a:xfrm>
        </p:spPr>
        <p:txBody>
          <a:bodyPr>
            <a:normAutofit fontScale="90000"/>
          </a:bodyPr>
          <a:lstStyle/>
          <a:p>
            <a:pPr algn="ctr"/>
            <a:r>
              <a:rPr lang="fr-FR" b="1" dirty="0" smtClean="0">
                <a:solidFill>
                  <a:schemeClr val="accent5">
                    <a:lumMod val="60000"/>
                    <a:lumOff val="40000"/>
                  </a:schemeClr>
                </a:solidFill>
              </a:rPr>
              <a:t/>
            </a:r>
            <a:br>
              <a:rPr lang="fr-FR" b="1" dirty="0" smtClean="0">
                <a:solidFill>
                  <a:schemeClr val="accent5">
                    <a:lumMod val="60000"/>
                    <a:lumOff val="40000"/>
                  </a:schemeClr>
                </a:solidFill>
              </a:rPr>
            </a:br>
            <a:r>
              <a:rPr lang="fr-FR" b="1" i="1" dirty="0" smtClean="0">
                <a:solidFill>
                  <a:schemeClr val="accent5">
                    <a:lumMod val="60000"/>
                    <a:lumOff val="40000"/>
                  </a:schemeClr>
                </a:solidFill>
                <a:latin typeface="Cambria" pitchFamily="18" charset="0"/>
              </a:rPr>
              <a:t>Régulation de la pression artérielle </a:t>
            </a:r>
            <a:r>
              <a:rPr lang="fr-FR" i="1" dirty="0" smtClean="0">
                <a:solidFill>
                  <a:schemeClr val="accent5">
                    <a:lumMod val="60000"/>
                    <a:lumOff val="40000"/>
                  </a:schemeClr>
                </a:solidFill>
                <a:latin typeface="Cambria" pitchFamily="18" charset="0"/>
              </a:rPr>
              <a:t/>
            </a:r>
            <a:br>
              <a:rPr lang="fr-FR" i="1" dirty="0" smtClean="0">
                <a:solidFill>
                  <a:schemeClr val="accent5">
                    <a:lumMod val="60000"/>
                    <a:lumOff val="40000"/>
                  </a:schemeClr>
                </a:solidFill>
                <a:latin typeface="Cambria" pitchFamily="18" charset="0"/>
              </a:rPr>
            </a:br>
            <a:endParaRPr lang="fr-FR" i="1" dirty="0">
              <a:solidFill>
                <a:schemeClr val="accent5">
                  <a:lumMod val="60000"/>
                  <a:lumOff val="40000"/>
                </a:schemeClr>
              </a:solidFill>
              <a:latin typeface="Cambria" pitchFamily="18" charset="0"/>
            </a:endParaRPr>
          </a:p>
        </p:txBody>
      </p:sp>
      <p:sp>
        <p:nvSpPr>
          <p:cNvPr id="6" name="Espace réservé du contenu 5"/>
          <p:cNvSpPr>
            <a:spLocks noGrp="1"/>
          </p:cNvSpPr>
          <p:nvPr>
            <p:ph idx="1"/>
          </p:nvPr>
        </p:nvSpPr>
        <p:spPr>
          <a:xfrm>
            <a:off x="1298960" y="1408883"/>
            <a:ext cx="9866120" cy="5018110"/>
          </a:xfrm>
        </p:spPr>
        <p:txBody>
          <a:bodyPr>
            <a:normAutofit/>
          </a:bodyPr>
          <a:lstStyle/>
          <a:p>
            <a:pPr>
              <a:buNone/>
            </a:pPr>
            <a:r>
              <a:rPr lang="fr-FR" sz="2800" b="1" i="1" dirty="0" smtClean="0">
                <a:solidFill>
                  <a:schemeClr val="tx2"/>
                </a:solidFill>
                <a:latin typeface="Cambria" pitchFamily="18" charset="0"/>
              </a:rPr>
              <a:t>Le peptide </a:t>
            </a:r>
            <a:r>
              <a:rPr lang="fr-FR" sz="2800" b="1" i="1" dirty="0" err="1" smtClean="0">
                <a:solidFill>
                  <a:schemeClr val="tx2"/>
                </a:solidFill>
                <a:latin typeface="Cambria" pitchFamily="18" charset="0"/>
              </a:rPr>
              <a:t>natriurétique</a:t>
            </a:r>
            <a:r>
              <a:rPr lang="fr-FR" sz="2800" b="1" i="1" dirty="0" smtClean="0">
                <a:solidFill>
                  <a:schemeClr val="tx2"/>
                </a:solidFill>
                <a:latin typeface="Cambria" pitchFamily="18" charset="0"/>
              </a:rPr>
              <a:t> auriculaire (PNA)</a:t>
            </a:r>
          </a:p>
          <a:p>
            <a:pPr>
              <a:buNone/>
            </a:pPr>
            <a:endParaRPr lang="fr-FR" b="1" i="1" dirty="0" smtClean="0">
              <a:solidFill>
                <a:schemeClr val="tx1"/>
              </a:solidFill>
              <a:latin typeface="Cambria" pitchFamily="18" charset="0"/>
            </a:endParaRPr>
          </a:p>
          <a:p>
            <a:r>
              <a:rPr lang="fr-FR" i="1" dirty="0" smtClean="0">
                <a:solidFill>
                  <a:schemeClr val="tx1"/>
                </a:solidFill>
                <a:latin typeface="Cambria" pitchFamily="18" charset="0"/>
              </a:rPr>
              <a:t>Libéré par les oreillettes en réponse à une augmentation de la pression auriculaire. </a:t>
            </a:r>
          </a:p>
          <a:p>
            <a:r>
              <a:rPr lang="fr-FR" i="1" dirty="0" smtClean="0">
                <a:solidFill>
                  <a:schemeClr val="tx1"/>
                </a:solidFill>
                <a:latin typeface="Cambria" pitchFamily="18" charset="0"/>
              </a:rPr>
              <a:t>Le PNA est un puissant inhibiteur de la contraction du muscle lisse vasculaire provoquant une dilatation des artérioles et une baisse de la RPT.</a:t>
            </a:r>
          </a:p>
          <a:p>
            <a:r>
              <a:rPr lang="fr-FR" i="1" dirty="0" smtClean="0">
                <a:solidFill>
                  <a:schemeClr val="tx1"/>
                </a:solidFill>
                <a:latin typeface="Cambria" pitchFamily="18" charset="0"/>
              </a:rPr>
              <a:t> Le PNA inhibe la sécrétion de la rénine et provoque l’excrétion d’une quantité accrue de sel et d’eau par les reins ce qui réduit le volume sanguin et tend à rabaisser la pression artérielle vers sa valeur normale.</a:t>
            </a:r>
          </a:p>
          <a:p>
            <a:endParaRPr lang="fr-FR" dirty="0"/>
          </a:p>
        </p:txBody>
      </p:sp>
    </p:spTree>
    <p:extLst>
      <p:ext uri="{BB962C8B-B14F-4D97-AF65-F5344CB8AC3E}">
        <p14:creationId xmlns:p14="http://schemas.microsoft.com/office/powerpoint/2010/main" val="3681759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linds(horizontal)">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blinds(horizontal)">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linds(horizontal)">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Toshiba\Downloads\m7lq456ryVAA==.jpg"/>
          <p:cNvPicPr>
            <a:picLocks noChangeAspect="1" noChangeArrowheads="1"/>
          </p:cNvPicPr>
          <p:nvPr/>
        </p:nvPicPr>
        <p:blipFill>
          <a:blip r:embed="rId2"/>
          <a:srcRect/>
          <a:stretch>
            <a:fillRect/>
          </a:stretch>
        </p:blipFill>
        <p:spPr bwMode="auto">
          <a:xfrm>
            <a:off x="2595538" y="1214422"/>
            <a:ext cx="6898074" cy="4405312"/>
          </a:xfrm>
          <a:prstGeom prst="rect">
            <a:avLst/>
          </a:prstGeom>
          <a:noFill/>
        </p:spPr>
      </p:pic>
    </p:spTree>
    <p:extLst>
      <p:ext uri="{BB962C8B-B14F-4D97-AF65-F5344CB8AC3E}">
        <p14:creationId xmlns:p14="http://schemas.microsoft.com/office/powerpoint/2010/main" val="3332835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45428" y="139581"/>
            <a:ext cx="10353761" cy="1326321"/>
          </a:xfrm>
        </p:spPr>
        <p:txBody>
          <a:bodyPr/>
          <a:lstStyle/>
          <a:p>
            <a:pPr algn="ctr"/>
            <a:r>
              <a:rPr lang="fr-FR" b="1" dirty="0" smtClean="0">
                <a:solidFill>
                  <a:schemeClr val="accent5">
                    <a:lumMod val="60000"/>
                    <a:lumOff val="40000"/>
                  </a:schemeClr>
                </a:solidFill>
                <a:latin typeface="Cambria" pitchFamily="18" charset="0"/>
              </a:rPr>
              <a:t>Système valvulaire</a:t>
            </a:r>
            <a:endParaRPr lang="fr-FR" dirty="0">
              <a:solidFill>
                <a:schemeClr val="accent5">
                  <a:lumMod val="60000"/>
                  <a:lumOff val="40000"/>
                </a:schemeClr>
              </a:solidFill>
            </a:endParaRPr>
          </a:p>
        </p:txBody>
      </p:sp>
      <p:pic>
        <p:nvPicPr>
          <p:cNvPr id="7" name="il_fi" descr="http://www.caseeworld.com/-le-monde-des-jeunes-/images/stories/Avril12/0000000aheartt.jpg"/>
          <p:cNvPicPr>
            <a:picLocks noGrp="1"/>
          </p:cNvPicPr>
          <p:nvPr>
            <p:ph idx="1"/>
          </p:nvPr>
        </p:nvPicPr>
        <p:blipFill>
          <a:blip r:embed="rId2" cstate="print"/>
          <a:srcRect/>
          <a:stretch>
            <a:fillRect/>
          </a:stretch>
        </p:blipFill>
        <p:spPr bwMode="auto">
          <a:xfrm>
            <a:off x="2222594" y="1391792"/>
            <a:ext cx="7072362" cy="4946672"/>
          </a:xfrm>
          <a:prstGeom prst="rect">
            <a:avLst/>
          </a:prstGeom>
          <a:noFill/>
          <a:ln w="9525">
            <a:noFill/>
            <a:miter lim="800000"/>
            <a:headEnd/>
            <a:tailEnd/>
          </a:ln>
        </p:spPr>
      </p:pic>
    </p:spTree>
    <p:extLst>
      <p:ext uri="{BB962C8B-B14F-4D97-AF65-F5344CB8AC3E}">
        <p14:creationId xmlns:p14="http://schemas.microsoft.com/office/powerpoint/2010/main" val="35301929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905249" y="173853"/>
            <a:ext cx="10353761" cy="1326321"/>
          </a:xfrm>
        </p:spPr>
        <p:txBody>
          <a:bodyPr/>
          <a:lstStyle/>
          <a:p>
            <a:pPr algn="ctr"/>
            <a:r>
              <a:rPr lang="fr-FR" b="1" i="1" dirty="0" smtClean="0">
                <a:solidFill>
                  <a:schemeClr val="accent5">
                    <a:lumMod val="60000"/>
                    <a:lumOff val="40000"/>
                  </a:schemeClr>
                </a:solidFill>
                <a:latin typeface="Cambria" pitchFamily="18" charset="0"/>
                <a:cs typeface="Arial" pitchFamily="34" charset="0"/>
              </a:rPr>
              <a:t>Physiologie des valvules</a:t>
            </a:r>
            <a:endParaRPr lang="fr-FR" i="1" dirty="0">
              <a:solidFill>
                <a:schemeClr val="accent5">
                  <a:lumMod val="60000"/>
                  <a:lumOff val="40000"/>
                </a:schemeClr>
              </a:solidFill>
              <a:latin typeface="Cambria" pitchFamily="18" charset="0"/>
            </a:endParaRPr>
          </a:p>
        </p:txBody>
      </p:sp>
      <p:sp>
        <p:nvSpPr>
          <p:cNvPr id="7" name="Espace réservé du texte 6"/>
          <p:cNvSpPr>
            <a:spLocks noGrp="1"/>
          </p:cNvSpPr>
          <p:nvPr>
            <p:ph sz="half" idx="2"/>
          </p:nvPr>
        </p:nvSpPr>
        <p:spPr>
          <a:xfrm>
            <a:off x="715858" y="1436080"/>
            <a:ext cx="5249106" cy="5421920"/>
          </a:xfrm>
        </p:spPr>
        <p:txBody>
          <a:bodyPr>
            <a:normAutofit fontScale="92500"/>
          </a:bodyPr>
          <a:lstStyle/>
          <a:p>
            <a:r>
              <a:rPr lang="fr-FR" sz="2600" i="1" dirty="0">
                <a:latin typeface="Cambria" pitchFamily="18" charset="0"/>
              </a:rPr>
              <a:t>Le cœur comporte 4 valves qui évitent toute régurgitation entre les 4 cavités. </a:t>
            </a:r>
          </a:p>
          <a:p>
            <a:r>
              <a:rPr lang="fr-FR" sz="2600" i="1" dirty="0">
                <a:latin typeface="Cambria" pitchFamily="18" charset="0"/>
              </a:rPr>
              <a:t>Le sang y circule donc dans un seul sens</a:t>
            </a:r>
            <a:r>
              <a:rPr lang="fr-CA" sz="2600" i="1" dirty="0">
                <a:latin typeface="Cambria" pitchFamily="18" charset="0"/>
              </a:rPr>
              <a:t> il </a:t>
            </a:r>
            <a:r>
              <a:rPr lang="fr-CA" sz="2600" i="1" dirty="0" smtClean="0">
                <a:latin typeface="Cambria" pitchFamily="18" charset="0"/>
              </a:rPr>
              <a:t>passe:</a:t>
            </a:r>
            <a:endParaRPr lang="fr-CA" sz="2600" i="1" dirty="0">
              <a:latin typeface="Cambria" pitchFamily="18" charset="0"/>
            </a:endParaRPr>
          </a:p>
          <a:p>
            <a:pPr>
              <a:buFont typeface="Wingdings" pitchFamily="2" charset="2"/>
              <a:buChar char="v"/>
            </a:pPr>
            <a:r>
              <a:rPr lang="fr-CA" sz="2600" i="1" dirty="0">
                <a:latin typeface="Cambria" pitchFamily="18" charset="0"/>
              </a:rPr>
              <a:t>Des oreillettes aux ventricules, mais pas l’inverse</a:t>
            </a:r>
          </a:p>
          <a:p>
            <a:pPr>
              <a:buFont typeface="Wingdings" pitchFamily="2" charset="2"/>
              <a:buChar char="v"/>
            </a:pPr>
            <a:r>
              <a:rPr lang="fr-CA" sz="2600" i="1" dirty="0">
                <a:latin typeface="Cambria" pitchFamily="18" charset="0"/>
              </a:rPr>
              <a:t>Des ventricules aux artères, mais pas l’inverse</a:t>
            </a:r>
          </a:p>
          <a:p>
            <a:pPr>
              <a:buFont typeface="Wingdings" pitchFamily="2" charset="2"/>
              <a:buChar char="v"/>
            </a:pPr>
            <a:r>
              <a:rPr lang="fr-CA" sz="2600" i="1" dirty="0">
                <a:latin typeface="Cambria" pitchFamily="18" charset="0"/>
              </a:rPr>
              <a:t> </a:t>
            </a:r>
            <a:r>
              <a:rPr lang="fr-CA" sz="2600" i="1" dirty="0">
                <a:solidFill>
                  <a:schemeClr val="accent5">
                    <a:lumMod val="60000"/>
                    <a:lumOff val="40000"/>
                  </a:schemeClr>
                </a:solidFill>
                <a:latin typeface="Cambria" pitchFamily="18" charset="0"/>
              </a:rPr>
              <a:t>La circulation du sang dans le cœur  est une circulation à sens unique </a:t>
            </a:r>
          </a:p>
          <a:p>
            <a:endParaRPr lang="fr-FR" sz="2400" i="1" dirty="0">
              <a:latin typeface="Cambria" pitchFamily="18" charset="0"/>
            </a:endParaRPr>
          </a:p>
        </p:txBody>
      </p:sp>
      <p:pic>
        <p:nvPicPr>
          <p:cNvPr id="11" name="Espace réservé du contenu 5" descr="30481.gif"/>
          <p:cNvPicPr>
            <a:picLocks noGrp="1" noChangeAspect="1"/>
          </p:cNvPicPr>
          <p:nvPr>
            <p:ph sz="half" idx="1"/>
          </p:nvPr>
        </p:nvPicPr>
        <p:blipFill>
          <a:blip r:embed="rId2"/>
          <a:stretch>
            <a:fillRect/>
          </a:stretch>
        </p:blipFill>
        <p:spPr>
          <a:xfrm>
            <a:off x="6238876" y="1643050"/>
            <a:ext cx="4248166" cy="4248166"/>
          </a:xfrm>
        </p:spPr>
      </p:pic>
    </p:spTree>
    <p:extLst>
      <p:ext uri="{BB962C8B-B14F-4D97-AF65-F5344CB8AC3E}">
        <p14:creationId xmlns:p14="http://schemas.microsoft.com/office/powerpoint/2010/main" val="286947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linds(horizontal)">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cstate="print"/>
          <a:srcRect/>
          <a:stretch>
            <a:fillRect/>
          </a:stretch>
        </p:blipFill>
        <p:spPr bwMode="auto">
          <a:xfrm>
            <a:off x="2931206" y="2438158"/>
            <a:ext cx="6071201" cy="4149926"/>
          </a:xfrm>
          <a:prstGeom prst="rect">
            <a:avLst/>
          </a:prstGeom>
          <a:noFill/>
          <a:ln w="9525">
            <a:noFill/>
            <a:miter lim="800000"/>
            <a:headEnd/>
            <a:tailEnd/>
          </a:ln>
        </p:spPr>
      </p:pic>
      <p:sp>
        <p:nvSpPr>
          <p:cNvPr id="22" name="Titre 21"/>
          <p:cNvSpPr>
            <a:spLocks noGrp="1"/>
          </p:cNvSpPr>
          <p:nvPr>
            <p:ph type="title"/>
          </p:nvPr>
        </p:nvSpPr>
        <p:spPr>
          <a:xfrm>
            <a:off x="905250" y="0"/>
            <a:ext cx="10353761" cy="1326321"/>
          </a:xfrm>
        </p:spPr>
        <p:txBody>
          <a:bodyPr/>
          <a:lstStyle/>
          <a:p>
            <a:pPr algn="ctr"/>
            <a:r>
              <a:rPr lang="fr-FR" b="1" i="1" dirty="0" smtClean="0">
                <a:solidFill>
                  <a:schemeClr val="accent5">
                    <a:lumMod val="60000"/>
                    <a:lumOff val="40000"/>
                  </a:schemeClr>
                </a:solidFill>
                <a:latin typeface="Cambria" pitchFamily="18" charset="0"/>
                <a:cs typeface="Arial" pitchFamily="34" charset="0"/>
              </a:rPr>
              <a:t>Physiologie des valvules</a:t>
            </a:r>
            <a:endParaRPr lang="fr-FR" dirty="0">
              <a:solidFill>
                <a:schemeClr val="accent5">
                  <a:lumMod val="60000"/>
                  <a:lumOff val="40000"/>
                </a:schemeClr>
              </a:solidFill>
            </a:endParaRPr>
          </a:p>
        </p:txBody>
      </p:sp>
      <p:sp>
        <p:nvSpPr>
          <p:cNvPr id="23" name="ZoneTexte 22"/>
          <p:cNvSpPr txBox="1"/>
          <p:nvPr/>
        </p:nvSpPr>
        <p:spPr>
          <a:xfrm>
            <a:off x="561243" y="1207052"/>
            <a:ext cx="11041773" cy="1231106"/>
          </a:xfrm>
          <a:prstGeom prst="rect">
            <a:avLst/>
          </a:prstGeom>
          <a:noFill/>
        </p:spPr>
        <p:txBody>
          <a:bodyPr wrap="square" rtlCol="0">
            <a:spAutoFit/>
          </a:bodyPr>
          <a:lstStyle/>
          <a:p>
            <a:pPr>
              <a:buFont typeface="Wingdings" pitchFamily="2" charset="2"/>
              <a:buChar char="§"/>
            </a:pPr>
            <a:r>
              <a:rPr lang="fr-FR" sz="2800" i="1" dirty="0">
                <a:latin typeface="Cambria" pitchFamily="18" charset="0"/>
                <a:cs typeface="Arial" pitchFamily="34" charset="0"/>
              </a:rPr>
              <a:t>L'ouverture et la fermeture sont complètement </a:t>
            </a:r>
            <a:r>
              <a:rPr lang="fr-FR" sz="2800" i="1" u="sng" dirty="0">
                <a:effectLst>
                  <a:outerShdw blurRad="38100" dist="38100" dir="2700000" algn="tl">
                    <a:srgbClr val="000000">
                      <a:alpha val="43137"/>
                    </a:srgbClr>
                  </a:outerShdw>
                </a:effectLst>
                <a:latin typeface="Cambria" pitchFamily="18" charset="0"/>
                <a:cs typeface="Arial" pitchFamily="34" charset="0"/>
              </a:rPr>
              <a:t>passives</a:t>
            </a:r>
            <a:r>
              <a:rPr lang="fr-FR" sz="2800" i="1" dirty="0">
                <a:latin typeface="Cambria" pitchFamily="18" charset="0"/>
                <a:cs typeface="Arial" pitchFamily="34" charset="0"/>
              </a:rPr>
              <a:t>.</a:t>
            </a:r>
          </a:p>
          <a:p>
            <a:pPr>
              <a:buFont typeface="Wingdings" pitchFamily="2" charset="2"/>
              <a:buChar char="§"/>
            </a:pPr>
            <a:r>
              <a:rPr lang="fr-FR" sz="2800" i="1" dirty="0">
                <a:latin typeface="Cambria" pitchFamily="18" charset="0"/>
                <a:cs typeface="Arial" pitchFamily="34" charset="0"/>
              </a:rPr>
              <a:t>Elles dépendent de la différence de pression de chaque côte de la valve. </a:t>
            </a:r>
          </a:p>
          <a:p>
            <a:endParaRPr lang="fr-FR" dirty="0"/>
          </a:p>
        </p:txBody>
      </p:sp>
    </p:spTree>
    <p:extLst>
      <p:ext uri="{BB962C8B-B14F-4D97-AF65-F5344CB8AC3E}">
        <p14:creationId xmlns:p14="http://schemas.microsoft.com/office/powerpoint/2010/main" val="293722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2918" y="242131"/>
            <a:ext cx="10353761" cy="1326321"/>
          </a:xfrm>
        </p:spPr>
        <p:txBody>
          <a:bodyPr>
            <a:normAutofit/>
          </a:bodyPr>
          <a:lstStyle/>
          <a:p>
            <a:pPr algn="ctr"/>
            <a:r>
              <a:rPr lang="fr-FR" b="1" i="1" dirty="0" smtClean="0">
                <a:solidFill>
                  <a:schemeClr val="accent5">
                    <a:lumMod val="60000"/>
                    <a:lumOff val="40000"/>
                  </a:schemeClr>
                </a:solidFill>
                <a:latin typeface="Cambria" pitchFamily="18" charset="0"/>
              </a:rPr>
              <a:t>Tissu nodal et automatisme cardiaque</a:t>
            </a:r>
            <a:endParaRPr lang="fr-FR" b="1" dirty="0">
              <a:solidFill>
                <a:schemeClr val="accent5">
                  <a:lumMod val="60000"/>
                  <a:lumOff val="40000"/>
                </a:schemeClr>
              </a:solidFill>
            </a:endParaRPr>
          </a:p>
        </p:txBody>
      </p:sp>
      <p:sp>
        <p:nvSpPr>
          <p:cNvPr id="3" name="Espace réservé du contenu 2"/>
          <p:cNvSpPr>
            <a:spLocks noGrp="1"/>
          </p:cNvSpPr>
          <p:nvPr>
            <p:ph sz="half" idx="1"/>
          </p:nvPr>
        </p:nvSpPr>
        <p:spPr>
          <a:xfrm>
            <a:off x="640329" y="1934495"/>
            <a:ext cx="5106004" cy="3702881"/>
          </a:xfrm>
        </p:spPr>
        <p:txBody>
          <a:bodyPr>
            <a:normAutofit fontScale="85000" lnSpcReduction="20000"/>
          </a:bodyPr>
          <a:lstStyle/>
          <a:p>
            <a:r>
              <a:rPr lang="fr-FR" sz="2800" i="1" dirty="0">
                <a:latin typeface="Cambria" pitchFamily="18" charset="0"/>
              </a:rPr>
              <a:t>Le myocarde est un muscle strié à contraction  </a:t>
            </a:r>
            <a:r>
              <a:rPr lang="fr-FR" sz="2800" b="1" i="1" dirty="0">
                <a:latin typeface="Cambria" pitchFamily="18" charset="0"/>
              </a:rPr>
              <a:t>rythmique</a:t>
            </a:r>
            <a:r>
              <a:rPr lang="fr-FR" sz="2800" i="1" dirty="0">
                <a:latin typeface="Cambria" pitchFamily="18" charset="0"/>
              </a:rPr>
              <a:t> et </a:t>
            </a:r>
            <a:r>
              <a:rPr lang="fr-FR" sz="2800" b="1" i="1" dirty="0">
                <a:latin typeface="Cambria" pitchFamily="18" charset="0"/>
              </a:rPr>
              <a:t>automatique</a:t>
            </a:r>
            <a:r>
              <a:rPr lang="fr-FR" sz="2800" i="1" dirty="0">
                <a:latin typeface="Cambria" pitchFamily="18" charset="0"/>
              </a:rPr>
              <a:t>. </a:t>
            </a:r>
          </a:p>
          <a:p>
            <a:r>
              <a:rPr lang="fr-FR" sz="2800" i="1" dirty="0">
                <a:latin typeface="Cambria" pitchFamily="18" charset="0"/>
              </a:rPr>
              <a:t>Cet automatisme propre au muscle cardiaque est assuré par le </a:t>
            </a:r>
            <a:r>
              <a:rPr lang="fr-FR" sz="2800" b="1" i="1" dirty="0">
                <a:latin typeface="Cambria" pitchFamily="18" charset="0"/>
              </a:rPr>
              <a:t>tissu nodal, </a:t>
            </a:r>
          </a:p>
          <a:p>
            <a:r>
              <a:rPr lang="fr-FR" sz="2800" i="1" dirty="0">
                <a:latin typeface="Cambria" pitchFamily="18" charset="0"/>
              </a:rPr>
              <a:t>Tissu spécialisé qui produisant spontanément un signal électrique pouvant stimuler les cellules voisines.</a:t>
            </a:r>
          </a:p>
          <a:p>
            <a:endParaRPr lang="fr-FR" dirty="0"/>
          </a:p>
        </p:txBody>
      </p:sp>
      <p:pic>
        <p:nvPicPr>
          <p:cNvPr id="6" name="Espace réservé du contenu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64067" y="1727538"/>
            <a:ext cx="4591619" cy="4610594"/>
          </a:xfrm>
        </p:spPr>
      </p:pic>
    </p:spTree>
    <p:extLst>
      <p:ext uri="{BB962C8B-B14F-4D97-AF65-F5344CB8AC3E}">
        <p14:creationId xmlns:p14="http://schemas.microsoft.com/office/powerpoint/2010/main" val="253019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976239" y="233585"/>
            <a:ext cx="10353761" cy="1326321"/>
          </a:xfrm>
        </p:spPr>
        <p:txBody>
          <a:bodyPr>
            <a:normAutofit/>
          </a:bodyPr>
          <a:lstStyle/>
          <a:p>
            <a:pPr algn="ctr"/>
            <a:r>
              <a:rPr lang="fr-FR" b="1" i="1" dirty="0" smtClean="0">
                <a:solidFill>
                  <a:schemeClr val="accent5">
                    <a:lumMod val="60000"/>
                    <a:lumOff val="40000"/>
                  </a:schemeClr>
                </a:solidFill>
                <a:latin typeface="Cambria" pitchFamily="18" charset="0"/>
              </a:rPr>
              <a:t>Tissu nodal et automatisme cardiaque</a:t>
            </a:r>
            <a:endParaRPr lang="fr-FR" dirty="0">
              <a:solidFill>
                <a:schemeClr val="accent5">
                  <a:lumMod val="60000"/>
                  <a:lumOff val="40000"/>
                </a:schemeClr>
              </a:solidFill>
            </a:endParaRPr>
          </a:p>
        </p:txBody>
      </p:sp>
      <p:sp>
        <p:nvSpPr>
          <p:cNvPr id="5" name="Espace réservé du contenu 4"/>
          <p:cNvSpPr>
            <a:spLocks noGrp="1"/>
          </p:cNvSpPr>
          <p:nvPr>
            <p:ph sz="half" idx="2"/>
          </p:nvPr>
        </p:nvSpPr>
        <p:spPr>
          <a:xfrm>
            <a:off x="564022" y="1290415"/>
            <a:ext cx="5589098" cy="5077035"/>
          </a:xfrm>
        </p:spPr>
        <p:txBody>
          <a:bodyPr>
            <a:noAutofit/>
          </a:bodyPr>
          <a:lstStyle/>
          <a:p>
            <a:r>
              <a:rPr lang="fr-FR" sz="2400" i="1" dirty="0">
                <a:latin typeface="Cambria" pitchFamily="18" charset="0"/>
              </a:rPr>
              <a:t>Le tissu nodal est constitué de deux amas cellulaires : </a:t>
            </a:r>
          </a:p>
          <a:p>
            <a:pPr lvl="1"/>
            <a:r>
              <a:rPr lang="fr-FR" sz="2400" b="1" i="1" dirty="0">
                <a:latin typeface="Cambria" pitchFamily="18" charset="0"/>
              </a:rPr>
              <a:t>Nœud sinusal </a:t>
            </a:r>
            <a:r>
              <a:rPr lang="fr-FR" sz="2400" i="1" dirty="0">
                <a:latin typeface="Cambria" pitchFamily="18" charset="0"/>
              </a:rPr>
              <a:t>ou</a:t>
            </a:r>
            <a:r>
              <a:rPr lang="fr-FR" sz="2400" b="1" i="1" dirty="0">
                <a:latin typeface="Cambria" pitchFamily="18" charset="0"/>
              </a:rPr>
              <a:t> Keith et Flack </a:t>
            </a:r>
            <a:r>
              <a:rPr lang="fr-FR" sz="2400" i="1" dirty="0">
                <a:latin typeface="Cambria" pitchFamily="18" charset="0"/>
              </a:rPr>
              <a:t>« pacemaker </a:t>
            </a:r>
            <a:r>
              <a:rPr lang="fr-FR" sz="2400" i="1" dirty="0" smtClean="0">
                <a:latin typeface="Cambria" pitchFamily="18" charset="0"/>
              </a:rPr>
              <a:t>» au niveau de l’oreillette droite</a:t>
            </a:r>
            <a:endParaRPr lang="fr-FR" sz="2400" i="1" dirty="0">
              <a:latin typeface="Cambria" pitchFamily="18" charset="0"/>
            </a:endParaRPr>
          </a:p>
          <a:p>
            <a:pPr lvl="1"/>
            <a:r>
              <a:rPr lang="fr-FR" sz="2400" b="1" i="1" dirty="0">
                <a:latin typeface="Cambria" pitchFamily="18" charset="0"/>
              </a:rPr>
              <a:t>Nœud </a:t>
            </a:r>
            <a:r>
              <a:rPr lang="fr-FR" sz="2400" b="1" i="1" dirty="0" err="1" smtClean="0">
                <a:latin typeface="Cambria" pitchFamily="18" charset="0"/>
              </a:rPr>
              <a:t>atrio</a:t>
            </a:r>
            <a:r>
              <a:rPr lang="fr-FR" sz="2400" b="1" i="1" dirty="0" smtClean="0">
                <a:latin typeface="Cambria" pitchFamily="18" charset="0"/>
              </a:rPr>
              <a:t>-ventriculaire </a:t>
            </a:r>
            <a:r>
              <a:rPr lang="fr-FR" sz="2400" i="1" dirty="0">
                <a:latin typeface="Cambria" pitchFamily="18" charset="0"/>
              </a:rPr>
              <a:t>ou nœud de </a:t>
            </a:r>
            <a:r>
              <a:rPr lang="fr-FR" sz="2400" b="1" i="1" dirty="0" err="1">
                <a:latin typeface="Cambria" pitchFamily="18" charset="0"/>
              </a:rPr>
              <a:t>Aschoff-Tawara</a:t>
            </a:r>
            <a:endParaRPr lang="fr-FR" sz="2400" b="1" i="1" dirty="0">
              <a:latin typeface="Cambria" pitchFamily="18" charset="0"/>
            </a:endParaRPr>
          </a:p>
          <a:p>
            <a:r>
              <a:rPr lang="fr-FR" sz="2400" i="1" dirty="0">
                <a:latin typeface="Cambria" pitchFamily="18" charset="0"/>
              </a:rPr>
              <a:t>C</a:t>
            </a:r>
            <a:r>
              <a:rPr lang="fr-FR" sz="2400" i="1" dirty="0" smtClean="0">
                <a:latin typeface="Cambria" pitchFamily="18" charset="0"/>
              </a:rPr>
              <a:t>es </a:t>
            </a:r>
            <a:r>
              <a:rPr lang="fr-FR" sz="2400" i="1" dirty="0">
                <a:latin typeface="Cambria" pitchFamily="18" charset="0"/>
              </a:rPr>
              <a:t>deux amas sont prolongés par le </a:t>
            </a:r>
            <a:r>
              <a:rPr lang="fr-FR" sz="2400" b="1" i="1" dirty="0">
                <a:latin typeface="Cambria" pitchFamily="18" charset="0"/>
              </a:rPr>
              <a:t>faisceau de </a:t>
            </a:r>
            <a:r>
              <a:rPr lang="fr-FR" sz="2400" b="1" i="1" dirty="0" err="1">
                <a:latin typeface="Cambria" pitchFamily="18" charset="0"/>
              </a:rPr>
              <a:t>His</a:t>
            </a:r>
            <a:r>
              <a:rPr lang="fr-FR" sz="2400" b="1" i="1" dirty="0">
                <a:latin typeface="Cambria" pitchFamily="18" charset="0"/>
              </a:rPr>
              <a:t> </a:t>
            </a:r>
            <a:r>
              <a:rPr lang="fr-FR" sz="2400" i="1" dirty="0">
                <a:latin typeface="Cambria" pitchFamily="18" charset="0"/>
              </a:rPr>
              <a:t>qui se divise en 2 branches constituant </a:t>
            </a:r>
            <a:r>
              <a:rPr lang="fr-FR" sz="2400" b="1" i="1" dirty="0">
                <a:latin typeface="Cambria" pitchFamily="18" charset="0"/>
              </a:rPr>
              <a:t>le réseau de Purkinje</a:t>
            </a:r>
          </a:p>
          <a:p>
            <a:endParaRPr lang="fr-FR" sz="2400" dirty="0"/>
          </a:p>
        </p:txBody>
      </p:sp>
      <p:pic>
        <p:nvPicPr>
          <p:cNvPr id="6" name="Espace réservé du contenu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153119" y="1644578"/>
            <a:ext cx="5794465" cy="4368708"/>
          </a:xfrm>
        </p:spPr>
      </p:pic>
    </p:spTree>
    <p:extLst>
      <p:ext uri="{BB962C8B-B14F-4D97-AF65-F5344CB8AC3E}">
        <p14:creationId xmlns:p14="http://schemas.microsoft.com/office/powerpoint/2010/main" val="356146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blinds(horizontal)">
                                      <p:cBhvr>
                                        <p:cTn id="2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42918" y="71215"/>
            <a:ext cx="10353761" cy="1326321"/>
          </a:xfrm>
        </p:spPr>
        <p:txBody>
          <a:bodyPr>
            <a:normAutofit/>
          </a:bodyPr>
          <a:lstStyle/>
          <a:p>
            <a:pPr algn="ctr"/>
            <a:r>
              <a:rPr lang="fr-FR" sz="4000" b="1" i="1" dirty="0" smtClean="0">
                <a:solidFill>
                  <a:schemeClr val="accent5">
                    <a:lumMod val="60000"/>
                    <a:lumOff val="40000"/>
                  </a:schemeClr>
                </a:solidFill>
                <a:latin typeface="Cambria" pitchFamily="18" charset="0"/>
              </a:rPr>
              <a:t>Circulation coronaire</a:t>
            </a:r>
            <a:endParaRPr lang="fr-FR" sz="4000" b="1" i="1" dirty="0">
              <a:solidFill>
                <a:schemeClr val="accent5">
                  <a:lumMod val="60000"/>
                  <a:lumOff val="40000"/>
                </a:schemeClr>
              </a:solidFill>
              <a:latin typeface="Cambria" pitchFamily="18" charset="0"/>
            </a:endParaRPr>
          </a:p>
        </p:txBody>
      </p:sp>
      <p:pic>
        <p:nvPicPr>
          <p:cNvPr id="9" name="Picture 2" descr="http://www.medecine-et-sante.com/gimages/coeur2.jpg"/>
          <p:cNvPicPr>
            <a:picLocks noGrp="1" noChangeAspect="1" noChangeArrowheads="1"/>
          </p:cNvPicPr>
          <p:nvPr>
            <p:ph sz="half" idx="2"/>
          </p:nvPr>
        </p:nvPicPr>
        <p:blipFill>
          <a:blip r:embed="rId2" cstate="print"/>
          <a:srcRect/>
          <a:stretch>
            <a:fillRect/>
          </a:stretch>
        </p:blipFill>
        <p:spPr bwMode="auto">
          <a:xfrm>
            <a:off x="6281159" y="1490807"/>
            <a:ext cx="5024438" cy="4789834"/>
          </a:xfrm>
          <a:prstGeom prst="rect">
            <a:avLst/>
          </a:prstGeom>
          <a:noFill/>
        </p:spPr>
      </p:pic>
      <p:sp>
        <p:nvSpPr>
          <p:cNvPr id="10" name="Espace réservé du contenu 9"/>
          <p:cNvSpPr>
            <a:spLocks noGrp="1"/>
          </p:cNvSpPr>
          <p:nvPr>
            <p:ph sz="half" idx="1"/>
          </p:nvPr>
        </p:nvSpPr>
        <p:spPr>
          <a:xfrm>
            <a:off x="435230" y="1401133"/>
            <a:ext cx="5632284" cy="5221858"/>
          </a:xfrm>
        </p:spPr>
        <p:txBody>
          <a:bodyPr>
            <a:normAutofit/>
          </a:bodyPr>
          <a:lstStyle/>
          <a:p>
            <a:pPr marL="342900" lvl="1" indent="-342900">
              <a:buFont typeface="Wingdings 2"/>
              <a:buChar char=""/>
            </a:pPr>
            <a:endParaRPr lang="fr-FR" i="1" dirty="0" smtClean="0">
              <a:solidFill>
                <a:schemeClr val="tx1"/>
              </a:solidFill>
              <a:latin typeface="Cambria" pitchFamily="18" charset="0"/>
            </a:endParaRPr>
          </a:p>
          <a:p>
            <a:pPr marL="342900" lvl="1" indent="-342900">
              <a:buFont typeface="Wingdings 2"/>
              <a:buChar char=""/>
            </a:pPr>
            <a:r>
              <a:rPr lang="fr-FR" sz="2400" i="1" dirty="0" smtClean="0">
                <a:solidFill>
                  <a:schemeClr val="tx1"/>
                </a:solidFill>
                <a:latin typeface="Cambria" pitchFamily="18" charset="0"/>
              </a:rPr>
              <a:t>La vascularisation du cœur est assurée par les artères et veines coronaires. </a:t>
            </a:r>
          </a:p>
          <a:p>
            <a:pPr marL="342900" lvl="1" indent="-342900">
              <a:buFont typeface="Wingdings 2"/>
              <a:buChar char=""/>
            </a:pPr>
            <a:endParaRPr lang="fr-FR" sz="2400" i="1" dirty="0" smtClean="0">
              <a:solidFill>
                <a:schemeClr val="tx1"/>
              </a:solidFill>
              <a:latin typeface="Cambria" pitchFamily="18" charset="0"/>
            </a:endParaRPr>
          </a:p>
          <a:p>
            <a:pPr marL="342900" lvl="1" indent="-342900">
              <a:buFont typeface="Wingdings 2"/>
              <a:buChar char=""/>
            </a:pPr>
            <a:r>
              <a:rPr lang="fr-FR" sz="2400" i="1" dirty="0" smtClean="0">
                <a:solidFill>
                  <a:schemeClr val="tx1"/>
                </a:solidFill>
                <a:latin typeface="Cambria" pitchFamily="18" charset="0"/>
              </a:rPr>
              <a:t>Ces vaisseaux sont peu profonds à la surface des ventricules</a:t>
            </a:r>
          </a:p>
          <a:p>
            <a:pPr marL="342900" lvl="1" indent="-342900">
              <a:buFont typeface="Wingdings 2"/>
              <a:buChar char=""/>
            </a:pPr>
            <a:r>
              <a:rPr lang="fr-FR" sz="2400" i="1" dirty="0" smtClean="0">
                <a:solidFill>
                  <a:schemeClr val="tx1"/>
                </a:solidFill>
                <a:latin typeface="Cambria" pitchFamily="18" charset="0"/>
              </a:rPr>
              <a:t>Ils fournissent l’oxygène et les nutriments et débarrassent le myocarde des déchets métaboliques.</a:t>
            </a:r>
          </a:p>
          <a:p>
            <a:pPr marL="342900" lvl="1" indent="-342900">
              <a:buFont typeface="Wingdings 2"/>
              <a:buChar char=""/>
            </a:pPr>
            <a:endParaRPr lang="fr-FR" i="1" dirty="0" smtClean="0">
              <a:solidFill>
                <a:schemeClr val="tx1"/>
              </a:solidFill>
              <a:latin typeface="Cambria" pitchFamily="18" charset="0"/>
            </a:endParaRPr>
          </a:p>
          <a:p>
            <a:endParaRPr lang="fr-FR" dirty="0"/>
          </a:p>
        </p:txBody>
      </p:sp>
    </p:spTree>
    <p:extLst>
      <p:ext uri="{BB962C8B-B14F-4D97-AF65-F5344CB8AC3E}">
        <p14:creationId xmlns:p14="http://schemas.microsoft.com/office/powerpoint/2010/main" val="68460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blinds(horizontal)">
                                      <p:cBhvr>
                                        <p:cTn id="7" dur="500"/>
                                        <p:tgtEl>
                                          <p:spTgt spid="10">
                                            <p:txEl>
                                              <p:pRg st="1" end="1"/>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xEl>
                                              <p:pRg st="3" end="3"/>
                                            </p:txEl>
                                          </p:spTgt>
                                        </p:tgtEl>
                                        <p:attrNameLst>
                                          <p:attrName>style.visibility</p:attrName>
                                        </p:attrNameLst>
                                      </p:cBhvr>
                                      <p:to>
                                        <p:strVal val="visible"/>
                                      </p:to>
                                    </p:set>
                                    <p:animEffect transition="in" filter="blinds(horizontal)">
                                      <p:cBhvr>
                                        <p:cTn id="10" dur="500"/>
                                        <p:tgtEl>
                                          <p:spTgt spid="10">
                                            <p:txEl>
                                              <p:pRg st="3" end="3"/>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animEffect transition="in" filter="blinds(horizontal)">
                                      <p:cBhvr>
                                        <p:cTn id="1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1784" y="131036"/>
            <a:ext cx="10353761" cy="1326321"/>
          </a:xfrm>
        </p:spPr>
        <p:txBody>
          <a:bodyPr/>
          <a:lstStyle/>
          <a:p>
            <a:pPr algn="ctr"/>
            <a:r>
              <a:rPr lang="fr-FR" b="1" i="1" dirty="0" smtClean="0">
                <a:solidFill>
                  <a:schemeClr val="accent5">
                    <a:lumMod val="60000"/>
                    <a:lumOff val="40000"/>
                  </a:schemeClr>
                </a:solidFill>
                <a:latin typeface="Cambria" pitchFamily="18" charset="0"/>
              </a:rPr>
              <a:t>Circulation coronaire</a:t>
            </a:r>
            <a:endParaRPr lang="fr-FR" dirty="0">
              <a:solidFill>
                <a:schemeClr val="accent5">
                  <a:lumMod val="60000"/>
                  <a:lumOff val="40000"/>
                </a:schemeClr>
              </a:solidFill>
            </a:endParaRPr>
          </a:p>
        </p:txBody>
      </p:sp>
      <p:sp>
        <p:nvSpPr>
          <p:cNvPr id="3" name="Espace réservé du contenu 2"/>
          <p:cNvSpPr>
            <a:spLocks noGrp="1"/>
          </p:cNvSpPr>
          <p:nvPr>
            <p:ph sz="half" idx="1"/>
          </p:nvPr>
        </p:nvSpPr>
        <p:spPr>
          <a:xfrm>
            <a:off x="393107" y="1600200"/>
            <a:ext cx="5789062" cy="5931909"/>
          </a:xfrm>
        </p:spPr>
        <p:txBody>
          <a:bodyPr>
            <a:noAutofit/>
          </a:bodyPr>
          <a:lstStyle/>
          <a:p>
            <a:pPr marL="342900" lvl="1" indent="-342900">
              <a:buFont typeface="Wingdings 2"/>
              <a:buChar char=""/>
            </a:pPr>
            <a:r>
              <a:rPr lang="fr-FR" sz="2400" i="1" dirty="0" smtClean="0">
                <a:latin typeface="Cambria" pitchFamily="18" charset="0"/>
              </a:rPr>
              <a:t>Les </a:t>
            </a:r>
            <a:r>
              <a:rPr lang="fr-FR" sz="2400" b="1" i="1" dirty="0">
                <a:latin typeface="Cambria" pitchFamily="18" charset="0"/>
              </a:rPr>
              <a:t>artères  </a:t>
            </a:r>
            <a:r>
              <a:rPr lang="fr-FR" sz="2400" i="1" dirty="0">
                <a:latin typeface="Cambria" pitchFamily="18" charset="0"/>
              </a:rPr>
              <a:t>coronaires droite et gauche naissent de l’aorte au-dessus de la valve aortique et irriguent le </a:t>
            </a:r>
            <a:r>
              <a:rPr lang="fr-FR" sz="2400" i="1" dirty="0" smtClean="0">
                <a:latin typeface="Cambria" pitchFamily="18" charset="0"/>
              </a:rPr>
              <a:t>cœur</a:t>
            </a:r>
          </a:p>
          <a:p>
            <a:pPr marL="342900" lvl="1" indent="-342900">
              <a:buFont typeface="Wingdings 2"/>
              <a:buChar char=""/>
            </a:pPr>
            <a:endParaRPr lang="fr-FR" sz="2400" i="1" dirty="0">
              <a:latin typeface="Cambria" pitchFamily="18" charset="0"/>
            </a:endParaRPr>
          </a:p>
          <a:p>
            <a:pPr marL="342900" lvl="1" indent="-342900">
              <a:buFont typeface="Wingdings 2"/>
              <a:buChar char=""/>
            </a:pPr>
            <a:r>
              <a:rPr lang="fr-FR" sz="2400" i="1" dirty="0">
                <a:latin typeface="Cambria" pitchFamily="18" charset="0"/>
              </a:rPr>
              <a:t>Les veines coronaires drainent le sang veineux vers la veine cave </a:t>
            </a:r>
            <a:r>
              <a:rPr lang="fr-FR" sz="2400" i="1" dirty="0" smtClean="0">
                <a:latin typeface="Cambria" pitchFamily="18" charset="0"/>
              </a:rPr>
              <a:t>supérieure.</a:t>
            </a:r>
          </a:p>
          <a:p>
            <a:pPr marL="342900" lvl="1" indent="-342900">
              <a:buFont typeface="Wingdings 2"/>
              <a:buChar char=""/>
            </a:pPr>
            <a:endParaRPr lang="fr-FR" sz="2400" i="1" dirty="0" smtClean="0">
              <a:latin typeface="Cambria" pitchFamily="18" charset="0"/>
            </a:endParaRPr>
          </a:p>
          <a:p>
            <a:pPr marL="342900" lvl="1" indent="-342900">
              <a:buFont typeface="Wingdings 2"/>
              <a:buChar char=""/>
            </a:pPr>
            <a:r>
              <a:rPr lang="fr-FR" sz="2400" i="1" dirty="0" smtClean="0">
                <a:latin typeface="Cambria" pitchFamily="18" charset="0"/>
              </a:rPr>
              <a:t>L’irrigation </a:t>
            </a:r>
            <a:r>
              <a:rPr lang="fr-FR" sz="2400" i="1" dirty="0">
                <a:latin typeface="Cambria" pitchFamily="18" charset="0"/>
              </a:rPr>
              <a:t>sanguine s’effectue pendant </a:t>
            </a:r>
            <a:r>
              <a:rPr lang="fr-FR" sz="2400" b="1" i="1" dirty="0">
                <a:latin typeface="Cambria" pitchFamily="18" charset="0"/>
              </a:rPr>
              <a:t>la diastole</a:t>
            </a:r>
            <a:r>
              <a:rPr lang="fr-FR" sz="2400" i="1" dirty="0">
                <a:latin typeface="Cambria" pitchFamily="18" charset="0"/>
              </a:rPr>
              <a:t>  (relâchement cardiaque).</a:t>
            </a:r>
          </a:p>
          <a:p>
            <a:pPr marL="342900" lvl="1" indent="-342900">
              <a:buFont typeface="Wingdings 2"/>
              <a:buChar char=""/>
            </a:pPr>
            <a:endParaRPr lang="fr-FR" sz="2800" i="1" dirty="0" smtClean="0">
              <a:solidFill>
                <a:schemeClr val="tx1"/>
              </a:solidFill>
              <a:latin typeface="Cambria" pitchFamily="18" charset="0"/>
            </a:endParaRPr>
          </a:p>
          <a:p>
            <a:endParaRPr lang="fr-FR" sz="2800" dirty="0"/>
          </a:p>
        </p:txBody>
      </p:sp>
      <p:pic>
        <p:nvPicPr>
          <p:cNvPr id="5" name="Picture 4" descr="http://www.medecine-et-sante.com/gimages/coeur3.jpg"/>
          <p:cNvPicPr>
            <a:picLocks noGrp="1" noChangeAspect="1" noChangeArrowheads="1"/>
          </p:cNvPicPr>
          <p:nvPr>
            <p:ph sz="half" idx="2"/>
          </p:nvPr>
        </p:nvPicPr>
        <p:blipFill>
          <a:blip r:embed="rId2" cstate="print"/>
          <a:srcRect/>
          <a:stretch>
            <a:fillRect/>
          </a:stretch>
        </p:blipFill>
        <p:spPr bwMode="auto">
          <a:xfrm>
            <a:off x="6544606" y="1600200"/>
            <a:ext cx="4359827" cy="4724400"/>
          </a:xfrm>
          <a:prstGeom prst="rect">
            <a:avLst/>
          </a:prstGeom>
          <a:noFill/>
        </p:spPr>
      </p:pic>
    </p:spTree>
    <p:extLst>
      <p:ext uri="{BB962C8B-B14F-4D97-AF65-F5344CB8AC3E}">
        <p14:creationId xmlns:p14="http://schemas.microsoft.com/office/powerpoint/2010/main" val="23231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2918" y="0"/>
            <a:ext cx="10353761" cy="1326321"/>
          </a:xfrm>
        </p:spPr>
        <p:txBody>
          <a:bodyPr>
            <a:normAutofit/>
          </a:bodyPr>
          <a:lstStyle/>
          <a:p>
            <a:pPr algn="ctr"/>
            <a:r>
              <a:rPr lang="fr-FR" sz="4000" b="1" i="1" dirty="0" smtClean="0">
                <a:solidFill>
                  <a:schemeClr val="accent5">
                    <a:lumMod val="60000"/>
                    <a:lumOff val="40000"/>
                  </a:schemeClr>
                </a:solidFill>
                <a:latin typeface="Cambria" pitchFamily="18" charset="0"/>
              </a:rPr>
              <a:t>Innervation du cœur</a:t>
            </a:r>
            <a:r>
              <a:rPr lang="fr-FR" sz="4000" i="1" dirty="0" smtClean="0">
                <a:solidFill>
                  <a:schemeClr val="accent5">
                    <a:lumMod val="60000"/>
                    <a:lumOff val="40000"/>
                  </a:schemeClr>
                </a:solidFill>
                <a:latin typeface="Cambria" pitchFamily="18" charset="0"/>
              </a:rPr>
              <a:t> </a:t>
            </a:r>
            <a:endParaRPr lang="fr-FR" sz="4000" i="1" dirty="0">
              <a:solidFill>
                <a:schemeClr val="accent5">
                  <a:lumMod val="60000"/>
                  <a:lumOff val="40000"/>
                </a:schemeClr>
              </a:solidFill>
              <a:latin typeface="Cambria" pitchFamily="18" charset="0"/>
            </a:endParaRPr>
          </a:p>
        </p:txBody>
      </p:sp>
      <p:sp>
        <p:nvSpPr>
          <p:cNvPr id="5" name="Espace réservé du contenu 4"/>
          <p:cNvSpPr>
            <a:spLocks noGrp="1"/>
          </p:cNvSpPr>
          <p:nvPr>
            <p:ph sz="half" idx="1"/>
          </p:nvPr>
        </p:nvSpPr>
        <p:spPr>
          <a:xfrm>
            <a:off x="504201" y="1171101"/>
            <a:ext cx="5515597" cy="5443673"/>
          </a:xfrm>
        </p:spPr>
        <p:txBody>
          <a:bodyPr>
            <a:normAutofit fontScale="92500" lnSpcReduction="20000"/>
          </a:bodyPr>
          <a:lstStyle/>
          <a:p>
            <a:pPr>
              <a:buNone/>
            </a:pPr>
            <a:r>
              <a:rPr lang="fr-FR" sz="2800" i="1" dirty="0" smtClean="0">
                <a:solidFill>
                  <a:schemeClr val="tx1"/>
                </a:solidFill>
                <a:latin typeface="Cambria" pitchFamily="18" charset="0"/>
              </a:rPr>
              <a:t>Elle est assurée par :</a:t>
            </a:r>
          </a:p>
          <a:p>
            <a:pPr>
              <a:buNone/>
            </a:pPr>
            <a:endParaRPr lang="fr-FR" sz="2800" i="1" dirty="0" smtClean="0">
              <a:solidFill>
                <a:schemeClr val="tx1"/>
              </a:solidFill>
              <a:latin typeface="Cambria" pitchFamily="18" charset="0"/>
            </a:endParaRPr>
          </a:p>
          <a:p>
            <a:r>
              <a:rPr lang="fr-FR" sz="2800" b="1" i="1" dirty="0">
                <a:latin typeface="Cambria" pitchFamily="18" charset="0"/>
              </a:rPr>
              <a:t>Nerf vague</a:t>
            </a:r>
            <a:r>
              <a:rPr lang="fr-FR" sz="2800" i="1" dirty="0">
                <a:latin typeface="Cambria" pitchFamily="18" charset="0"/>
              </a:rPr>
              <a:t> </a:t>
            </a:r>
            <a:r>
              <a:rPr lang="fr-FR" sz="2800" b="1" i="1" dirty="0" smtClean="0">
                <a:latin typeface="Cambria" pitchFamily="18" charset="0"/>
              </a:rPr>
              <a:t>parasympathique</a:t>
            </a:r>
            <a:r>
              <a:rPr lang="fr-FR" sz="2800" i="1" dirty="0" smtClean="0">
                <a:latin typeface="Cambria" pitchFamily="18" charset="0"/>
              </a:rPr>
              <a:t> (frein </a:t>
            </a:r>
            <a:r>
              <a:rPr lang="fr-FR" sz="2800" i="1" dirty="0">
                <a:latin typeface="Cambria" pitchFamily="18" charset="0"/>
              </a:rPr>
              <a:t>vagal permanent</a:t>
            </a:r>
            <a:r>
              <a:rPr lang="fr-FR" sz="2800" i="1" dirty="0" smtClean="0">
                <a:latin typeface="Cambria" pitchFamily="18" charset="0"/>
              </a:rPr>
              <a:t>): ralentit </a:t>
            </a:r>
            <a:r>
              <a:rPr lang="fr-FR" sz="2800" i="1" dirty="0">
                <a:latin typeface="Cambria" pitchFamily="18" charset="0"/>
              </a:rPr>
              <a:t>l’excitabilité du tissu </a:t>
            </a:r>
            <a:r>
              <a:rPr lang="fr-FR" sz="2800" i="1" dirty="0" smtClean="0">
                <a:latin typeface="Cambria" pitchFamily="18" charset="0"/>
              </a:rPr>
              <a:t>nodal, le rythme et la </a:t>
            </a:r>
            <a:r>
              <a:rPr lang="fr-FR" sz="2800" i="1" dirty="0">
                <a:latin typeface="Cambria" pitchFamily="18" charset="0"/>
              </a:rPr>
              <a:t>force de </a:t>
            </a:r>
            <a:r>
              <a:rPr lang="fr-FR" sz="2800" i="1" dirty="0" smtClean="0">
                <a:latin typeface="Cambria" pitchFamily="18" charset="0"/>
              </a:rPr>
              <a:t>contraction </a:t>
            </a:r>
            <a:r>
              <a:rPr lang="fr-FR" sz="2800" i="1" dirty="0" smtClean="0">
                <a:latin typeface="Cambria" pitchFamily="18" charset="0"/>
                <a:sym typeface="Wingdings"/>
              </a:rPr>
              <a:t></a:t>
            </a:r>
            <a:r>
              <a:rPr lang="fr-FR" sz="2800" i="1" dirty="0" smtClean="0">
                <a:latin typeface="Cambria" pitchFamily="18" charset="0"/>
              </a:rPr>
              <a:t> </a:t>
            </a:r>
            <a:r>
              <a:rPr lang="fr-FR" sz="2800" b="1" i="1" dirty="0">
                <a:latin typeface="Cambria" pitchFamily="18" charset="0"/>
              </a:rPr>
              <a:t>Bradycardie.</a:t>
            </a:r>
          </a:p>
          <a:p>
            <a:endParaRPr lang="fr-FR" sz="2800" i="1" dirty="0">
              <a:latin typeface="Cambria" pitchFamily="18" charset="0"/>
            </a:endParaRPr>
          </a:p>
          <a:p>
            <a:r>
              <a:rPr lang="fr-FR" sz="2800" b="1" i="1" dirty="0" smtClean="0">
                <a:latin typeface="Cambria" pitchFamily="18" charset="0"/>
              </a:rPr>
              <a:t>Nerf sympathique</a:t>
            </a:r>
            <a:r>
              <a:rPr lang="fr-FR" sz="2800" i="1" dirty="0" smtClean="0">
                <a:latin typeface="Cambria" pitchFamily="18" charset="0"/>
              </a:rPr>
              <a:t> </a:t>
            </a:r>
            <a:r>
              <a:rPr lang="fr-FR" sz="2800" i="1" dirty="0">
                <a:latin typeface="Cambria" pitchFamily="18" charset="0"/>
              </a:rPr>
              <a:t>(excitateur) : augmente l’excitabilité du tissu nodal, le rythme et la force de contraction </a:t>
            </a:r>
            <a:r>
              <a:rPr lang="fr-FR" sz="2800" i="1" dirty="0" smtClean="0">
                <a:latin typeface="Cambria" pitchFamily="18" charset="0"/>
                <a:sym typeface="Wingdings"/>
              </a:rPr>
              <a:t></a:t>
            </a:r>
            <a:r>
              <a:rPr lang="fr-FR" sz="2800" i="1" dirty="0" smtClean="0">
                <a:latin typeface="Cambria" pitchFamily="18" charset="0"/>
              </a:rPr>
              <a:t> </a:t>
            </a:r>
            <a:r>
              <a:rPr lang="fr-FR" sz="2800" b="1" i="1" dirty="0">
                <a:latin typeface="Cambria" pitchFamily="18" charset="0"/>
              </a:rPr>
              <a:t>Tachycardie. </a:t>
            </a:r>
          </a:p>
          <a:p>
            <a:endParaRPr lang="fr-FR" dirty="0"/>
          </a:p>
        </p:txBody>
      </p:sp>
      <p:pic>
        <p:nvPicPr>
          <p:cNvPr id="4" name="Espace réservé du contenu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11144" y="1265435"/>
            <a:ext cx="4879648" cy="5255006"/>
          </a:xfrm>
        </p:spPr>
      </p:pic>
    </p:spTree>
    <p:extLst>
      <p:ext uri="{BB962C8B-B14F-4D97-AF65-F5344CB8AC3E}">
        <p14:creationId xmlns:p14="http://schemas.microsoft.com/office/powerpoint/2010/main" val="394403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linds(horizontal)">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blinds(horizontal)">
                                      <p:cBhvr>
                                        <p:cTn id="1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4333" y="173765"/>
            <a:ext cx="10353761" cy="1326321"/>
          </a:xfrm>
        </p:spPr>
        <p:txBody>
          <a:bodyPr>
            <a:normAutofit fontScale="90000"/>
          </a:bodyPr>
          <a:lstStyle/>
          <a:p>
            <a:pPr algn="ctr"/>
            <a:r>
              <a:rPr lang="fr-FR" b="1" i="1" dirty="0" smtClean="0">
                <a:latin typeface="Cambria" pitchFamily="18" charset="0"/>
              </a:rPr>
              <a:t/>
            </a:r>
            <a:br>
              <a:rPr lang="fr-FR" b="1" i="1" dirty="0" smtClean="0">
                <a:latin typeface="Cambria" pitchFamily="18" charset="0"/>
              </a:rPr>
            </a:br>
            <a:r>
              <a:rPr lang="fr-FR" sz="4400" b="1" i="1" dirty="0" smtClean="0">
                <a:solidFill>
                  <a:schemeClr val="accent5">
                    <a:lumMod val="60000"/>
                    <a:lumOff val="40000"/>
                  </a:schemeClr>
                </a:solidFill>
                <a:latin typeface="Cambria" pitchFamily="18" charset="0"/>
              </a:rPr>
              <a:t>Structure de la paroi du cœur </a:t>
            </a:r>
            <a:r>
              <a:rPr lang="fr-FR" sz="4400" i="1" dirty="0" smtClean="0">
                <a:solidFill>
                  <a:schemeClr val="accent5">
                    <a:lumMod val="60000"/>
                    <a:lumOff val="40000"/>
                  </a:schemeClr>
                </a:solidFill>
                <a:latin typeface="Cambria" pitchFamily="18" charset="0"/>
              </a:rPr>
              <a:t/>
            </a:r>
            <a:br>
              <a:rPr lang="fr-FR" sz="4400" i="1" dirty="0" smtClean="0">
                <a:solidFill>
                  <a:schemeClr val="accent5">
                    <a:lumMod val="60000"/>
                    <a:lumOff val="40000"/>
                  </a:schemeClr>
                </a:solidFill>
                <a:latin typeface="Cambria" pitchFamily="18" charset="0"/>
              </a:rPr>
            </a:br>
            <a:endParaRPr lang="fr-FR" sz="4400" i="1" dirty="0">
              <a:solidFill>
                <a:schemeClr val="accent5">
                  <a:lumMod val="60000"/>
                  <a:lumOff val="40000"/>
                </a:schemeClr>
              </a:solidFill>
              <a:latin typeface="Cambria" pitchFamily="18" charset="0"/>
            </a:endParaRPr>
          </a:p>
        </p:txBody>
      </p:sp>
      <p:sp>
        <p:nvSpPr>
          <p:cNvPr id="4" name="Espace réservé du contenu 3"/>
          <p:cNvSpPr>
            <a:spLocks noGrp="1"/>
          </p:cNvSpPr>
          <p:nvPr>
            <p:ph sz="half" idx="1"/>
          </p:nvPr>
        </p:nvSpPr>
        <p:spPr>
          <a:xfrm>
            <a:off x="734333" y="1806325"/>
            <a:ext cx="5285466" cy="3984876"/>
          </a:xfrm>
        </p:spPr>
        <p:txBody>
          <a:bodyPr>
            <a:normAutofit fontScale="62500" lnSpcReduction="20000"/>
          </a:bodyPr>
          <a:lstStyle/>
          <a:p>
            <a:r>
              <a:rPr lang="fr-FR" sz="4000" i="1" dirty="0" smtClean="0">
                <a:latin typeface="Cambria" pitchFamily="18" charset="0"/>
              </a:rPr>
              <a:t>La paroi du cœur comprend de l’extérieur vers l’intérieur:</a:t>
            </a:r>
          </a:p>
          <a:p>
            <a:endParaRPr lang="fr-FR" sz="4000" i="1" dirty="0" smtClean="0">
              <a:latin typeface="Cambria" pitchFamily="18" charset="0"/>
            </a:endParaRPr>
          </a:p>
          <a:p>
            <a:pPr lvl="1"/>
            <a:r>
              <a:rPr lang="fr-FR" sz="4000" b="1" i="1" dirty="0" smtClean="0">
                <a:latin typeface="Cambria" pitchFamily="18" charset="0"/>
              </a:rPr>
              <a:t>Le péricarde</a:t>
            </a:r>
            <a:endParaRPr lang="fr-FR" sz="4000" i="1" dirty="0" smtClean="0">
              <a:latin typeface="Cambria" pitchFamily="18" charset="0"/>
            </a:endParaRPr>
          </a:p>
          <a:p>
            <a:endParaRPr lang="fr-FR" sz="4000" i="1" dirty="0" smtClean="0">
              <a:solidFill>
                <a:schemeClr val="tx1"/>
              </a:solidFill>
              <a:latin typeface="Cambria" pitchFamily="18" charset="0"/>
            </a:endParaRPr>
          </a:p>
          <a:p>
            <a:pPr lvl="1"/>
            <a:r>
              <a:rPr lang="fr-FR" sz="4000" b="1" i="1" dirty="0" smtClean="0">
                <a:solidFill>
                  <a:schemeClr val="tx1"/>
                </a:solidFill>
                <a:latin typeface="Cambria" pitchFamily="18" charset="0"/>
              </a:rPr>
              <a:t>Le myocarde</a:t>
            </a:r>
          </a:p>
          <a:p>
            <a:endParaRPr lang="fr-FR" sz="4000" b="1" dirty="0" smtClean="0"/>
          </a:p>
          <a:p>
            <a:pPr lvl="1"/>
            <a:r>
              <a:rPr lang="fr-FR" sz="4000" b="1" i="1" dirty="0" smtClean="0">
                <a:solidFill>
                  <a:schemeClr val="tx1"/>
                </a:solidFill>
                <a:latin typeface="Cambria" pitchFamily="18" charset="0"/>
              </a:rPr>
              <a:t>L’endocarde</a:t>
            </a:r>
          </a:p>
          <a:p>
            <a:endParaRPr lang="fr-FR" dirty="0"/>
          </a:p>
        </p:txBody>
      </p:sp>
      <p:pic>
        <p:nvPicPr>
          <p:cNvPr id="2050" name="Picture 2" descr="C:\Users\Toshiba\Desktop\images (1).jpg"/>
          <p:cNvPicPr>
            <a:picLocks noGrp="1" noChangeAspect="1" noChangeArrowheads="1"/>
          </p:cNvPicPr>
          <p:nvPr>
            <p:ph sz="half" idx="2"/>
          </p:nvPr>
        </p:nvPicPr>
        <p:blipFill>
          <a:blip r:embed="rId2"/>
          <a:srcRect/>
          <a:stretch>
            <a:fillRect/>
          </a:stretch>
        </p:blipFill>
        <p:spPr bwMode="auto">
          <a:xfrm>
            <a:off x="6172200" y="1806324"/>
            <a:ext cx="4343400" cy="4312153"/>
          </a:xfrm>
          <a:prstGeom prst="rect">
            <a:avLst/>
          </a:prstGeom>
          <a:noFill/>
        </p:spPr>
      </p:pic>
    </p:spTree>
    <p:extLst>
      <p:ext uri="{BB962C8B-B14F-4D97-AF65-F5344CB8AC3E}">
        <p14:creationId xmlns:p14="http://schemas.microsoft.com/office/powerpoint/2010/main" val="260388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703512" y="188640"/>
            <a:ext cx="8686800" cy="838200"/>
          </a:xfrm>
        </p:spPr>
        <p:txBody>
          <a:bodyPr>
            <a:normAutofit/>
          </a:bodyPr>
          <a:lstStyle/>
          <a:p>
            <a:pPr algn="ctr"/>
            <a:r>
              <a:rPr lang="fr-FR" sz="4400" b="1" dirty="0" smtClean="0">
                <a:solidFill>
                  <a:schemeClr val="accent5">
                    <a:lumMod val="60000"/>
                    <a:lumOff val="40000"/>
                  </a:schemeClr>
                </a:solidFill>
                <a:latin typeface="Cambria" pitchFamily="18" charset="0"/>
                <a:cs typeface="Times New Roman" pitchFamily="18" charset="0"/>
              </a:rPr>
              <a:t>plan</a:t>
            </a:r>
            <a:endParaRPr lang="fr-FR" sz="4400" b="1" dirty="0">
              <a:solidFill>
                <a:schemeClr val="accent5">
                  <a:lumMod val="60000"/>
                  <a:lumOff val="40000"/>
                </a:schemeClr>
              </a:solidFill>
              <a:latin typeface="Cambria" pitchFamily="18" charset="0"/>
              <a:cs typeface="Times New Roman" pitchFamily="18" charset="0"/>
            </a:endParaRPr>
          </a:p>
        </p:txBody>
      </p:sp>
      <p:sp>
        <p:nvSpPr>
          <p:cNvPr id="6" name="Espace réservé du contenu 5"/>
          <p:cNvSpPr>
            <a:spLocks noGrp="1"/>
          </p:cNvSpPr>
          <p:nvPr>
            <p:ph idx="1"/>
          </p:nvPr>
        </p:nvSpPr>
        <p:spPr>
          <a:xfrm>
            <a:off x="999253" y="1284214"/>
            <a:ext cx="10353762" cy="5099494"/>
          </a:xfrm>
        </p:spPr>
        <p:txBody>
          <a:bodyPr>
            <a:noAutofit/>
          </a:bodyPr>
          <a:lstStyle/>
          <a:p>
            <a:pPr lvl="0"/>
            <a:r>
              <a:rPr lang="fr-FR" sz="2800" i="1" dirty="0" smtClean="0">
                <a:solidFill>
                  <a:schemeClr val="tx1"/>
                </a:solidFill>
                <a:latin typeface="Cambria" pitchFamily="18" charset="0"/>
              </a:rPr>
              <a:t>Présentation de l’appareil cardiovasculaire</a:t>
            </a:r>
          </a:p>
          <a:p>
            <a:pPr lvl="0"/>
            <a:r>
              <a:rPr lang="fr-FR" sz="2800" i="1" dirty="0" smtClean="0">
                <a:solidFill>
                  <a:schemeClr val="tx1"/>
                </a:solidFill>
                <a:latin typeface="Cambria" pitchFamily="18" charset="0"/>
              </a:rPr>
              <a:t>Anatomie fonctionnelle</a:t>
            </a:r>
          </a:p>
          <a:p>
            <a:pPr lvl="0"/>
            <a:r>
              <a:rPr lang="fr-FR" sz="2800" i="1" dirty="0" smtClean="0">
                <a:solidFill>
                  <a:schemeClr val="tx1"/>
                </a:solidFill>
                <a:latin typeface="Cambria" pitchFamily="18" charset="0"/>
              </a:rPr>
              <a:t>Paramètres de base</a:t>
            </a:r>
          </a:p>
          <a:p>
            <a:r>
              <a:rPr lang="fr-FR" sz="2800" i="1" dirty="0" smtClean="0">
                <a:solidFill>
                  <a:schemeClr val="tx1"/>
                </a:solidFill>
                <a:latin typeface="Cambria" pitchFamily="18" charset="0"/>
              </a:rPr>
              <a:t>Electrophysiologie cardiaque</a:t>
            </a:r>
          </a:p>
          <a:p>
            <a:r>
              <a:rPr lang="fr-FR" sz="2800" i="1" dirty="0" smtClean="0">
                <a:solidFill>
                  <a:schemeClr val="tx1"/>
                </a:solidFill>
                <a:latin typeface="Cambria" pitchFamily="18" charset="0"/>
              </a:rPr>
              <a:t>Courbe pression-volume ventriculaire</a:t>
            </a:r>
          </a:p>
          <a:p>
            <a:r>
              <a:rPr lang="fr-FR" sz="2800" i="1" dirty="0" smtClean="0">
                <a:solidFill>
                  <a:schemeClr val="tx1"/>
                </a:solidFill>
                <a:latin typeface="Cambria" pitchFamily="18" charset="0"/>
              </a:rPr>
              <a:t>Courbes fonctionnelles cardiaques</a:t>
            </a:r>
          </a:p>
          <a:p>
            <a:r>
              <a:rPr lang="fr-FR" sz="2800" i="1" dirty="0" smtClean="0">
                <a:solidFill>
                  <a:schemeClr val="tx1"/>
                </a:solidFill>
                <a:latin typeface="Cambria" pitchFamily="18" charset="0"/>
              </a:rPr>
              <a:t>Cycle cardiaque</a:t>
            </a:r>
          </a:p>
          <a:p>
            <a:r>
              <a:rPr lang="fr-FR" sz="2800" i="1" dirty="0" smtClean="0">
                <a:solidFill>
                  <a:schemeClr val="tx1"/>
                </a:solidFill>
                <a:latin typeface="Cambria" pitchFamily="18" charset="0"/>
              </a:rPr>
              <a:t>Régulation de la pression artérielle</a:t>
            </a:r>
            <a:endParaRPr lang="fr-FR" sz="2800" i="1" dirty="0">
              <a:solidFill>
                <a:schemeClr val="tx1"/>
              </a:solidFill>
              <a:latin typeface="Cambria" pitchFamily="18" charset="0"/>
            </a:endParaRP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3434" y="4702024"/>
            <a:ext cx="1611288" cy="1380652"/>
          </a:xfrm>
          <a:prstGeom prst="rect">
            <a:avLst/>
          </a:prstGeom>
        </p:spPr>
      </p:pic>
    </p:spTree>
    <p:extLst>
      <p:ext uri="{BB962C8B-B14F-4D97-AF65-F5344CB8AC3E}">
        <p14:creationId xmlns:p14="http://schemas.microsoft.com/office/powerpoint/2010/main" val="275337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linds(horizontal)">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linds(horizontal)">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blinds(horizontal)">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2919" y="96853"/>
            <a:ext cx="10353761" cy="1326321"/>
          </a:xfrm>
        </p:spPr>
        <p:txBody>
          <a:bodyPr/>
          <a:lstStyle/>
          <a:p>
            <a:pPr algn="ctr"/>
            <a:r>
              <a:rPr lang="fr-FR" b="1" i="1" dirty="0" smtClean="0">
                <a:solidFill>
                  <a:schemeClr val="accent5">
                    <a:lumMod val="60000"/>
                    <a:lumOff val="40000"/>
                  </a:schemeClr>
                </a:solidFill>
                <a:latin typeface="Cambria" pitchFamily="18" charset="0"/>
              </a:rPr>
              <a:t>Structure de la paroi du cœur</a:t>
            </a:r>
            <a:endParaRPr lang="fr-FR" dirty="0">
              <a:solidFill>
                <a:schemeClr val="accent5">
                  <a:lumMod val="60000"/>
                  <a:lumOff val="40000"/>
                </a:schemeClr>
              </a:solidFill>
            </a:endParaRPr>
          </a:p>
        </p:txBody>
      </p:sp>
      <p:sp>
        <p:nvSpPr>
          <p:cNvPr id="3" name="Espace réservé du contenu 2"/>
          <p:cNvSpPr>
            <a:spLocks noGrp="1"/>
          </p:cNvSpPr>
          <p:nvPr>
            <p:ph sz="half" idx="1"/>
          </p:nvPr>
        </p:nvSpPr>
        <p:spPr>
          <a:xfrm>
            <a:off x="581114" y="1166219"/>
            <a:ext cx="4874664" cy="5357850"/>
          </a:xfrm>
        </p:spPr>
        <p:txBody>
          <a:bodyPr>
            <a:normAutofit fontScale="85000" lnSpcReduction="10000"/>
          </a:bodyPr>
          <a:lstStyle/>
          <a:p>
            <a:pPr>
              <a:buNone/>
            </a:pPr>
            <a:r>
              <a:rPr lang="fr-FR" sz="2600" b="1" i="1" dirty="0" smtClean="0">
                <a:solidFill>
                  <a:schemeClr val="accent6">
                    <a:lumMod val="40000"/>
                    <a:lumOff val="60000"/>
                  </a:schemeClr>
                </a:solidFill>
                <a:latin typeface="Cambria" pitchFamily="18" charset="0"/>
              </a:rPr>
              <a:t>Le péricarde </a:t>
            </a:r>
          </a:p>
          <a:p>
            <a:r>
              <a:rPr lang="fr-FR" sz="2600" i="1" dirty="0" smtClean="0">
                <a:solidFill>
                  <a:schemeClr val="tx1"/>
                </a:solidFill>
                <a:latin typeface="Cambria" pitchFamily="18" charset="0"/>
              </a:rPr>
              <a:t>Tunique séreuse composé de deux feuillets de tissu fibreux:</a:t>
            </a:r>
          </a:p>
          <a:p>
            <a:pPr lvl="1"/>
            <a:r>
              <a:rPr lang="fr-FR" sz="2600" i="1" dirty="0">
                <a:latin typeface="Cambria" pitchFamily="18" charset="0"/>
              </a:rPr>
              <a:t> feuillet externe, beaucoup plus lâche, laissant de l'espace pour les mouvements du cœur</a:t>
            </a:r>
          </a:p>
          <a:p>
            <a:pPr lvl="1"/>
            <a:r>
              <a:rPr lang="fr-FR" sz="2600" i="1" dirty="0">
                <a:latin typeface="Cambria" pitchFamily="18" charset="0"/>
              </a:rPr>
              <a:t>feuillet interne ou feuillet viscéral ou </a:t>
            </a:r>
            <a:r>
              <a:rPr lang="fr-FR" sz="2600" b="1" i="1" dirty="0" err="1">
                <a:latin typeface="Cambria" pitchFamily="18" charset="0"/>
              </a:rPr>
              <a:t>épicarde</a:t>
            </a:r>
            <a:r>
              <a:rPr lang="fr-FR" sz="2600" i="1" dirty="0">
                <a:latin typeface="Cambria" pitchFamily="18" charset="0"/>
              </a:rPr>
              <a:t> </a:t>
            </a:r>
          </a:p>
          <a:p>
            <a:r>
              <a:rPr lang="fr-FR" sz="2600" i="1" dirty="0" smtClean="0">
                <a:solidFill>
                  <a:schemeClr val="tx1"/>
                </a:solidFill>
                <a:latin typeface="Cambria" pitchFamily="18" charset="0"/>
              </a:rPr>
              <a:t>Une mince pellicule péricardique remplit l'espace entre les deux feuillets et sert de lubrifiant entre le cœur et le sac qui l'enveloppe et soutient le cœur en amortissant les battements</a:t>
            </a:r>
          </a:p>
          <a:p>
            <a:endParaRPr lang="fr-FR" dirty="0"/>
          </a:p>
        </p:txBody>
      </p:sp>
      <p:pic>
        <p:nvPicPr>
          <p:cNvPr id="1026" name="Picture 2" descr="C:\Users\Toshiba\Desktop\images.jpg"/>
          <p:cNvPicPr>
            <a:picLocks noGrp="1" noChangeAspect="1" noChangeArrowheads="1"/>
          </p:cNvPicPr>
          <p:nvPr>
            <p:ph sz="half" idx="2"/>
          </p:nvPr>
        </p:nvPicPr>
        <p:blipFill>
          <a:blip r:embed="rId2"/>
          <a:srcRect/>
          <a:stretch>
            <a:fillRect/>
          </a:stretch>
        </p:blipFill>
        <p:spPr bwMode="auto">
          <a:xfrm>
            <a:off x="5926389" y="2066796"/>
            <a:ext cx="5084867" cy="3813650"/>
          </a:xfrm>
          <a:prstGeom prst="rect">
            <a:avLst/>
          </a:prstGeom>
          <a:noFill/>
        </p:spPr>
      </p:pic>
    </p:spTree>
    <p:extLst>
      <p:ext uri="{BB962C8B-B14F-4D97-AF65-F5344CB8AC3E}">
        <p14:creationId xmlns:p14="http://schemas.microsoft.com/office/powerpoint/2010/main" val="257101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horizontal)">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9103" y="173764"/>
            <a:ext cx="10353761" cy="1326321"/>
          </a:xfrm>
        </p:spPr>
        <p:txBody>
          <a:bodyPr/>
          <a:lstStyle/>
          <a:p>
            <a:pPr algn="ctr"/>
            <a:r>
              <a:rPr lang="fr-FR" b="1" i="1" dirty="0" smtClean="0">
                <a:solidFill>
                  <a:schemeClr val="accent5">
                    <a:lumMod val="60000"/>
                    <a:lumOff val="40000"/>
                  </a:schemeClr>
                </a:solidFill>
                <a:latin typeface="Cambria" pitchFamily="18" charset="0"/>
              </a:rPr>
              <a:t>Structure de la paroi du cœur</a:t>
            </a:r>
            <a:endParaRPr lang="fr-FR" dirty="0">
              <a:solidFill>
                <a:schemeClr val="accent5">
                  <a:lumMod val="60000"/>
                  <a:lumOff val="40000"/>
                </a:schemeClr>
              </a:solidFill>
            </a:endParaRPr>
          </a:p>
        </p:txBody>
      </p:sp>
      <p:sp>
        <p:nvSpPr>
          <p:cNvPr id="3" name="Espace réservé du contenu 2"/>
          <p:cNvSpPr>
            <a:spLocks noGrp="1"/>
          </p:cNvSpPr>
          <p:nvPr>
            <p:ph sz="half" idx="1"/>
          </p:nvPr>
        </p:nvSpPr>
        <p:spPr>
          <a:xfrm>
            <a:off x="1162230" y="1236410"/>
            <a:ext cx="5161658" cy="5453701"/>
          </a:xfrm>
        </p:spPr>
        <p:txBody>
          <a:bodyPr>
            <a:normAutofit fontScale="85000" lnSpcReduction="10000"/>
          </a:bodyPr>
          <a:lstStyle/>
          <a:p>
            <a:pPr>
              <a:buNone/>
            </a:pPr>
            <a:r>
              <a:rPr lang="fr-FR" sz="2600" b="1" i="1" dirty="0" smtClean="0">
                <a:solidFill>
                  <a:schemeClr val="accent6">
                    <a:lumMod val="40000"/>
                    <a:lumOff val="60000"/>
                  </a:schemeClr>
                </a:solidFill>
                <a:latin typeface="Cambria" pitchFamily="18" charset="0"/>
              </a:rPr>
              <a:t>Le myocarde </a:t>
            </a:r>
          </a:p>
          <a:p>
            <a:r>
              <a:rPr lang="fr-FR" sz="2600" i="1" dirty="0">
                <a:latin typeface="Cambria" pitchFamily="18" charset="0"/>
              </a:rPr>
              <a:t>Tunique musculaire épaisse constituée de </a:t>
            </a:r>
            <a:r>
              <a:rPr lang="fr-FR" sz="2600" b="1" i="1" dirty="0" err="1">
                <a:latin typeface="Cambria" pitchFamily="18" charset="0"/>
              </a:rPr>
              <a:t>cardiomyocytes</a:t>
            </a:r>
            <a:r>
              <a:rPr lang="fr-FR" sz="2600" i="1" dirty="0">
                <a:latin typeface="Cambria" pitchFamily="18" charset="0"/>
              </a:rPr>
              <a:t> </a:t>
            </a:r>
            <a:r>
              <a:rPr lang="fr-FR" sz="2600" i="1" dirty="0">
                <a:latin typeface="Cambria" pitchFamily="18" charset="0"/>
                <a:cs typeface="Arial" pitchFamily="34" charset="0"/>
              </a:rPr>
              <a:t>: </a:t>
            </a:r>
            <a:r>
              <a:rPr lang="fr-FR" sz="2600" i="1" dirty="0">
                <a:latin typeface="Cambria" pitchFamily="18" charset="0"/>
              </a:rPr>
              <a:t>fibres musculaires striées et ramifiées reliées par des disques intercalaires (stries scalariformes) dotées de cinq propriétés fondamentales</a:t>
            </a:r>
            <a:r>
              <a:rPr lang="fr-FR" sz="2600" i="1" dirty="0" smtClean="0">
                <a:latin typeface="Cambria" pitchFamily="18" charset="0"/>
              </a:rPr>
              <a:t>:</a:t>
            </a:r>
            <a:endParaRPr lang="fr-FR" sz="2600" i="1" dirty="0">
              <a:latin typeface="Cambria" pitchFamily="18" charset="0"/>
            </a:endParaRPr>
          </a:p>
          <a:p>
            <a:r>
              <a:rPr lang="fr-FR" sz="2600" i="1" dirty="0" smtClean="0">
                <a:solidFill>
                  <a:schemeClr val="tx1"/>
                </a:solidFill>
                <a:latin typeface="Cambria" pitchFamily="18" charset="0"/>
              </a:rPr>
              <a:t> Automaticité</a:t>
            </a:r>
          </a:p>
          <a:p>
            <a:r>
              <a:rPr lang="fr-FR" sz="2600" i="1" dirty="0" smtClean="0">
                <a:solidFill>
                  <a:schemeClr val="tx1"/>
                </a:solidFill>
                <a:latin typeface="Cambria" pitchFamily="18" charset="0"/>
              </a:rPr>
              <a:t>Excitabilité </a:t>
            </a:r>
          </a:p>
          <a:p>
            <a:r>
              <a:rPr lang="fr-FR" sz="2600" i="1" dirty="0" err="1" smtClean="0">
                <a:solidFill>
                  <a:schemeClr val="tx1"/>
                </a:solidFill>
                <a:latin typeface="Cambria" pitchFamily="18" charset="0"/>
              </a:rPr>
              <a:t>Contractililté</a:t>
            </a:r>
            <a:r>
              <a:rPr lang="fr-FR" sz="2600" i="1" dirty="0" smtClean="0">
                <a:solidFill>
                  <a:schemeClr val="tx1"/>
                </a:solidFill>
                <a:latin typeface="Cambria" pitchFamily="18" charset="0"/>
              </a:rPr>
              <a:t> </a:t>
            </a:r>
          </a:p>
          <a:p>
            <a:r>
              <a:rPr lang="fr-FR" sz="2600" i="1" dirty="0" smtClean="0">
                <a:solidFill>
                  <a:schemeClr val="tx1"/>
                </a:solidFill>
                <a:latin typeface="Cambria" pitchFamily="18" charset="0"/>
              </a:rPr>
              <a:t>Conductibilité</a:t>
            </a:r>
          </a:p>
          <a:p>
            <a:r>
              <a:rPr lang="fr-FR" sz="2600" i="1" dirty="0" err="1" smtClean="0">
                <a:solidFill>
                  <a:schemeClr val="tx1"/>
                </a:solidFill>
                <a:latin typeface="Cambria" pitchFamily="18" charset="0"/>
              </a:rPr>
              <a:t>Intétanisables</a:t>
            </a:r>
            <a:endParaRPr lang="fr-FR" sz="2600" i="1" dirty="0" smtClean="0">
              <a:solidFill>
                <a:schemeClr val="tx1"/>
              </a:solidFill>
              <a:latin typeface="Cambria" pitchFamily="18" charset="0"/>
            </a:endParaRPr>
          </a:p>
          <a:p>
            <a:endParaRPr lang="fr-FR" dirty="0"/>
          </a:p>
        </p:txBody>
      </p:sp>
      <p:pic>
        <p:nvPicPr>
          <p:cNvPr id="6" name="Picture 7" descr="musclcard"/>
          <p:cNvPicPr>
            <a:picLocks noGrp="1" noChangeAspect="1" noChangeArrowheads="1"/>
          </p:cNvPicPr>
          <p:nvPr>
            <p:ph sz="half" idx="2"/>
          </p:nvPr>
        </p:nvPicPr>
        <p:blipFill>
          <a:blip r:embed="rId2"/>
          <a:srcRect/>
          <a:stretch>
            <a:fillRect/>
          </a:stretch>
        </p:blipFill>
        <p:spPr bwMode="auto">
          <a:xfrm>
            <a:off x="6408782" y="1346260"/>
            <a:ext cx="4525974" cy="5080176"/>
          </a:xfrm>
          <a:prstGeom prst="rect">
            <a:avLst/>
          </a:prstGeom>
          <a:noFill/>
        </p:spPr>
      </p:pic>
    </p:spTree>
    <p:extLst>
      <p:ext uri="{BB962C8B-B14F-4D97-AF65-F5344CB8AC3E}">
        <p14:creationId xmlns:p14="http://schemas.microsoft.com/office/powerpoint/2010/main" val="111376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linds(horizontal)">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913795" y="88307"/>
            <a:ext cx="10353761" cy="1326321"/>
          </a:xfrm>
        </p:spPr>
        <p:txBody>
          <a:bodyPr/>
          <a:lstStyle/>
          <a:p>
            <a:pPr algn="ctr"/>
            <a:r>
              <a:rPr lang="fr-FR" b="1" i="1" dirty="0" smtClean="0">
                <a:solidFill>
                  <a:schemeClr val="accent5">
                    <a:lumMod val="60000"/>
                    <a:lumOff val="40000"/>
                  </a:schemeClr>
                </a:solidFill>
                <a:latin typeface="Cambria" pitchFamily="18" charset="0"/>
              </a:rPr>
              <a:t>Structure de la paroi du cœur</a:t>
            </a:r>
            <a:endParaRPr lang="fr-FR" dirty="0">
              <a:solidFill>
                <a:schemeClr val="accent5">
                  <a:lumMod val="60000"/>
                  <a:lumOff val="40000"/>
                </a:schemeClr>
              </a:solidFill>
            </a:endParaRPr>
          </a:p>
        </p:txBody>
      </p:sp>
      <p:sp>
        <p:nvSpPr>
          <p:cNvPr id="3" name="Espace réservé du contenu 2"/>
          <p:cNvSpPr>
            <a:spLocks noGrp="1"/>
          </p:cNvSpPr>
          <p:nvPr>
            <p:ph sz="half" idx="1"/>
          </p:nvPr>
        </p:nvSpPr>
        <p:spPr>
          <a:xfrm>
            <a:off x="435836" y="1222049"/>
            <a:ext cx="5583963" cy="5187297"/>
          </a:xfrm>
        </p:spPr>
        <p:txBody>
          <a:bodyPr>
            <a:normAutofit fontScale="85000" lnSpcReduction="20000"/>
          </a:bodyPr>
          <a:lstStyle/>
          <a:p>
            <a:pPr>
              <a:buNone/>
            </a:pPr>
            <a:r>
              <a:rPr lang="fr-FR" sz="3600" b="1" i="1" dirty="0" smtClean="0">
                <a:solidFill>
                  <a:schemeClr val="accent6">
                    <a:lumMod val="40000"/>
                    <a:lumOff val="60000"/>
                  </a:schemeClr>
                </a:solidFill>
                <a:latin typeface="Cambria" pitchFamily="18" charset="0"/>
              </a:rPr>
              <a:t>Le myocarde</a:t>
            </a:r>
            <a:endParaRPr lang="fr-FR" sz="2800" b="1" i="1" dirty="0" smtClean="0">
              <a:solidFill>
                <a:schemeClr val="tx1"/>
              </a:solidFill>
              <a:latin typeface="Cambria" pitchFamily="18" charset="0"/>
            </a:endParaRPr>
          </a:p>
          <a:p>
            <a:r>
              <a:rPr lang="fr-FR" sz="2800" b="1" i="1" dirty="0" smtClean="0">
                <a:solidFill>
                  <a:schemeClr val="tx1"/>
                </a:solidFill>
                <a:latin typeface="Cambria" pitchFamily="18" charset="0"/>
              </a:rPr>
              <a:t>Le sarcomère </a:t>
            </a:r>
            <a:r>
              <a:rPr lang="fr-FR" sz="2800" i="1" dirty="0" smtClean="0">
                <a:solidFill>
                  <a:schemeClr val="tx1"/>
                </a:solidFill>
                <a:latin typeface="Cambria" pitchFamily="18" charset="0"/>
              </a:rPr>
              <a:t>est l’unité fonctionnelle de la cellule myocardique </a:t>
            </a:r>
          </a:p>
          <a:p>
            <a:r>
              <a:rPr lang="fr-FR" sz="2800" i="1" dirty="0" smtClean="0">
                <a:solidFill>
                  <a:schemeClr val="tx1"/>
                </a:solidFill>
                <a:latin typeface="Cambria" pitchFamily="18" charset="0"/>
              </a:rPr>
              <a:t>Il a une structure similaire à celle du muscle squelettique.</a:t>
            </a:r>
          </a:p>
          <a:p>
            <a:r>
              <a:rPr lang="fr-FR" sz="2800" i="1" dirty="0" smtClean="0">
                <a:solidFill>
                  <a:schemeClr val="tx1"/>
                </a:solidFill>
                <a:latin typeface="Cambria" pitchFamily="18" charset="0"/>
              </a:rPr>
              <a:t>le myocarde se comporte comme un </a:t>
            </a:r>
            <a:r>
              <a:rPr lang="fr-FR" sz="2800" b="1" i="1" dirty="0" smtClean="0">
                <a:solidFill>
                  <a:schemeClr val="tx1"/>
                </a:solidFill>
                <a:latin typeface="Cambria" pitchFamily="18" charset="0"/>
              </a:rPr>
              <a:t>syncytium électrique</a:t>
            </a:r>
            <a:r>
              <a:rPr lang="fr-FR" sz="2800" i="1" dirty="0" smtClean="0">
                <a:solidFill>
                  <a:schemeClr val="tx1"/>
                </a:solidFill>
                <a:latin typeface="Cambria" pitchFamily="18" charset="0"/>
              </a:rPr>
              <a:t> grâce aux des jonctions Gap présentes au niveau des disques intercalés </a:t>
            </a:r>
          </a:p>
          <a:p>
            <a:r>
              <a:rPr lang="fr-FR" sz="2800" i="1" dirty="0" smtClean="0">
                <a:solidFill>
                  <a:schemeClr val="tx1"/>
                </a:solidFill>
                <a:latin typeface="Cambria" pitchFamily="18" charset="0"/>
              </a:rPr>
              <a:t>ces jonctions Gap permettant la propagation électrique rapide des potentiels d’actions.</a:t>
            </a:r>
          </a:p>
          <a:p>
            <a:endParaRPr lang="fr-FR" dirty="0"/>
          </a:p>
        </p:txBody>
      </p:sp>
      <p:pic>
        <p:nvPicPr>
          <p:cNvPr id="6" name="Picture 7" descr="musclcard"/>
          <p:cNvPicPr>
            <a:picLocks noGrp="1" noChangeAspect="1" noChangeArrowheads="1"/>
          </p:cNvPicPr>
          <p:nvPr>
            <p:ph sz="half" idx="2"/>
          </p:nvPr>
        </p:nvPicPr>
        <p:blipFill>
          <a:blip r:embed="rId2"/>
          <a:srcRect/>
          <a:stretch>
            <a:fillRect/>
          </a:stretch>
        </p:blipFill>
        <p:spPr bwMode="auto">
          <a:xfrm>
            <a:off x="6230849" y="1600200"/>
            <a:ext cx="4209011" cy="4724400"/>
          </a:xfrm>
          <a:prstGeom prst="rect">
            <a:avLst/>
          </a:prstGeom>
          <a:noFill/>
        </p:spPr>
      </p:pic>
    </p:spTree>
    <p:extLst>
      <p:ext uri="{BB962C8B-B14F-4D97-AF65-F5344CB8AC3E}">
        <p14:creationId xmlns:p14="http://schemas.microsoft.com/office/powerpoint/2010/main" val="312486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2341" y="79761"/>
            <a:ext cx="10353761" cy="1326321"/>
          </a:xfrm>
        </p:spPr>
        <p:txBody>
          <a:bodyPr/>
          <a:lstStyle/>
          <a:p>
            <a:pPr algn="ctr"/>
            <a:r>
              <a:rPr lang="fr-FR" b="1" i="1" dirty="0" smtClean="0">
                <a:solidFill>
                  <a:schemeClr val="accent5">
                    <a:lumMod val="60000"/>
                    <a:lumOff val="40000"/>
                  </a:schemeClr>
                </a:solidFill>
                <a:latin typeface="Cambria" pitchFamily="18" charset="0"/>
              </a:rPr>
              <a:t>Structure de la paroi du cœur</a:t>
            </a:r>
            <a:endParaRPr lang="fr-FR" dirty="0">
              <a:solidFill>
                <a:schemeClr val="accent5">
                  <a:lumMod val="60000"/>
                  <a:lumOff val="40000"/>
                </a:schemeClr>
              </a:solidFill>
            </a:endParaRPr>
          </a:p>
        </p:txBody>
      </p:sp>
      <p:sp>
        <p:nvSpPr>
          <p:cNvPr id="3" name="Espace réservé du contenu 2"/>
          <p:cNvSpPr>
            <a:spLocks noGrp="1"/>
          </p:cNvSpPr>
          <p:nvPr>
            <p:ph sz="half" idx="1"/>
          </p:nvPr>
        </p:nvSpPr>
        <p:spPr>
          <a:xfrm>
            <a:off x="658025" y="1139439"/>
            <a:ext cx="5452218" cy="6637233"/>
          </a:xfrm>
        </p:spPr>
        <p:txBody>
          <a:bodyPr>
            <a:noAutofit/>
          </a:bodyPr>
          <a:lstStyle/>
          <a:p>
            <a:pPr>
              <a:buNone/>
            </a:pPr>
            <a:r>
              <a:rPr lang="fr-FR" sz="2800" b="1" i="1" dirty="0" smtClean="0">
                <a:solidFill>
                  <a:schemeClr val="accent6">
                    <a:lumMod val="40000"/>
                    <a:lumOff val="60000"/>
                  </a:schemeClr>
                </a:solidFill>
                <a:latin typeface="Cambria" pitchFamily="18" charset="0"/>
              </a:rPr>
              <a:t>L’endocarde</a:t>
            </a:r>
            <a:r>
              <a:rPr lang="fr-FR" sz="2800" i="1" dirty="0" smtClean="0">
                <a:solidFill>
                  <a:schemeClr val="accent6">
                    <a:lumMod val="40000"/>
                    <a:lumOff val="60000"/>
                  </a:schemeClr>
                </a:solidFill>
                <a:latin typeface="Cambria" pitchFamily="18" charset="0"/>
              </a:rPr>
              <a:t> </a:t>
            </a:r>
          </a:p>
          <a:p>
            <a:r>
              <a:rPr lang="fr-FR" i="1" dirty="0">
                <a:latin typeface="Cambria" pitchFamily="18" charset="0"/>
              </a:rPr>
              <a:t>Muqueuse</a:t>
            </a:r>
            <a:r>
              <a:rPr lang="fr-FR" i="1" dirty="0">
                <a:solidFill>
                  <a:schemeClr val="accent6">
                    <a:lumMod val="40000"/>
                    <a:lumOff val="60000"/>
                  </a:schemeClr>
                </a:solidFill>
                <a:latin typeface="Cambria" pitchFamily="18" charset="0"/>
              </a:rPr>
              <a:t> </a:t>
            </a:r>
            <a:r>
              <a:rPr lang="fr-FR" i="1" dirty="0">
                <a:latin typeface="Cambria" pitchFamily="18" charset="0"/>
              </a:rPr>
              <a:t>qui</a:t>
            </a:r>
            <a:r>
              <a:rPr lang="fr-FR" b="1" i="1" dirty="0">
                <a:latin typeface="Cambria" pitchFamily="18" charset="0"/>
              </a:rPr>
              <a:t> </a:t>
            </a:r>
            <a:r>
              <a:rPr lang="fr-FR" i="1" dirty="0">
                <a:latin typeface="Cambria" pitchFamily="18" charset="0"/>
              </a:rPr>
              <a:t>tapisse les cavités internes du cœur et se continue par la tunique interne des artères et des veines.</a:t>
            </a:r>
          </a:p>
          <a:p>
            <a:r>
              <a:rPr lang="fr-FR" i="1" dirty="0">
                <a:latin typeface="Cambria" pitchFamily="18" charset="0"/>
              </a:rPr>
              <a:t>Revêt les différentes faces ainsi que les cordages des valvules cardiaques .</a:t>
            </a:r>
          </a:p>
          <a:p>
            <a:r>
              <a:rPr lang="fr-FR" i="1" dirty="0">
                <a:latin typeface="Cambria" pitchFamily="18" charset="0"/>
              </a:rPr>
              <a:t>Séparé du myocarde sous-jacent par une couche sous-</a:t>
            </a:r>
            <a:r>
              <a:rPr lang="fr-FR" i="1" dirty="0" err="1">
                <a:latin typeface="Cambria" pitchFamily="18" charset="0"/>
              </a:rPr>
              <a:t>endocardique</a:t>
            </a:r>
            <a:r>
              <a:rPr lang="fr-FR" i="1" dirty="0">
                <a:latin typeface="Cambria" pitchFamily="18" charset="0"/>
              </a:rPr>
              <a:t> conjonctive contenant :</a:t>
            </a:r>
          </a:p>
          <a:p>
            <a:pPr lvl="1"/>
            <a:r>
              <a:rPr lang="fr-FR" sz="2000" i="1" dirty="0">
                <a:latin typeface="Cambria" pitchFamily="18" charset="0"/>
              </a:rPr>
              <a:t>Nerfs </a:t>
            </a:r>
          </a:p>
          <a:p>
            <a:pPr lvl="1"/>
            <a:r>
              <a:rPr lang="fr-FR" sz="2000" i="1" dirty="0">
                <a:latin typeface="Cambria" pitchFamily="18" charset="0"/>
              </a:rPr>
              <a:t>petits vaisseaux sanguins </a:t>
            </a:r>
          </a:p>
          <a:p>
            <a:pPr lvl="1"/>
            <a:r>
              <a:rPr lang="fr-FR" sz="2000" i="1" dirty="0">
                <a:latin typeface="Cambria" pitchFamily="18" charset="0"/>
              </a:rPr>
              <a:t>Cellules  du tissu nodal (réseau sous-</a:t>
            </a:r>
            <a:r>
              <a:rPr lang="fr-FR" sz="2000" i="1" dirty="0" err="1">
                <a:latin typeface="Cambria" pitchFamily="18" charset="0"/>
              </a:rPr>
              <a:t>endocardique</a:t>
            </a:r>
            <a:r>
              <a:rPr lang="fr-FR" sz="2000" i="1" dirty="0">
                <a:latin typeface="Cambria" pitchFamily="18" charset="0"/>
              </a:rPr>
              <a:t> de Purkinje)</a:t>
            </a:r>
          </a:p>
          <a:p>
            <a:endParaRPr lang="fr-FR" dirty="0"/>
          </a:p>
        </p:txBody>
      </p:sp>
      <p:pic>
        <p:nvPicPr>
          <p:cNvPr id="3074" name="Picture 2" descr="C:\Users\Toshiba\Desktop\téléchargement.jpg"/>
          <p:cNvPicPr>
            <a:picLocks noGrp="1" noChangeAspect="1" noChangeArrowheads="1"/>
          </p:cNvPicPr>
          <p:nvPr>
            <p:ph sz="half" idx="2"/>
          </p:nvPr>
        </p:nvPicPr>
        <p:blipFill>
          <a:blip r:embed="rId2"/>
          <a:srcRect/>
          <a:stretch>
            <a:fillRect/>
          </a:stretch>
        </p:blipFill>
        <p:spPr bwMode="auto">
          <a:xfrm>
            <a:off x="6227703" y="1692067"/>
            <a:ext cx="5155636" cy="3933431"/>
          </a:xfrm>
          <a:prstGeom prst="rect">
            <a:avLst/>
          </a:prstGeom>
          <a:noFill/>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4788" y="1139439"/>
            <a:ext cx="3821465" cy="4779190"/>
          </a:xfrm>
          <a:prstGeom prst="rect">
            <a:avLst/>
          </a:prstGeom>
        </p:spPr>
      </p:pic>
    </p:spTree>
    <p:extLst>
      <p:ext uri="{BB962C8B-B14F-4D97-AF65-F5344CB8AC3E}">
        <p14:creationId xmlns:p14="http://schemas.microsoft.com/office/powerpoint/2010/main" val="427730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horizontal)">
                                      <p:cBhvr>
                                        <p:cTn id="20" dur="500"/>
                                        <p:tgtEl>
                                          <p:spTgt spid="3">
                                            <p:txEl>
                                              <p:pRg st="4" end="4"/>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linds(horizontal)">
                                      <p:cBhvr>
                                        <p:cTn id="23" dur="500"/>
                                        <p:tgtEl>
                                          <p:spTgt spid="3">
                                            <p:txEl>
                                              <p:pRg st="5" end="5"/>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linds(horizontal)">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307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95319" y="227841"/>
            <a:ext cx="10353761" cy="1326321"/>
          </a:xfrm>
        </p:spPr>
        <p:txBody>
          <a:bodyPr/>
          <a:lstStyle/>
          <a:p>
            <a:pPr algn="ctr"/>
            <a:r>
              <a:rPr lang="fr-FR" b="1" i="1" dirty="0" smtClean="0">
                <a:solidFill>
                  <a:schemeClr val="accent5">
                    <a:lumMod val="60000"/>
                    <a:lumOff val="40000"/>
                  </a:schemeClr>
                </a:solidFill>
                <a:latin typeface="Cambria" pitchFamily="18" charset="0"/>
              </a:rPr>
              <a:t>les vaisseaux sanguins</a:t>
            </a:r>
            <a:endParaRPr lang="fr-FR" b="1" i="1" dirty="0">
              <a:solidFill>
                <a:schemeClr val="accent5">
                  <a:lumMod val="60000"/>
                  <a:lumOff val="40000"/>
                </a:schemeClr>
              </a:solidFill>
              <a:latin typeface="Cambria" pitchFamily="18" charset="0"/>
            </a:endParaRPr>
          </a:p>
        </p:txBody>
      </p:sp>
      <p:sp>
        <p:nvSpPr>
          <p:cNvPr id="3" name="Espace réservé du contenu 2"/>
          <p:cNvSpPr>
            <a:spLocks noGrp="1"/>
          </p:cNvSpPr>
          <p:nvPr>
            <p:ph idx="1"/>
          </p:nvPr>
        </p:nvSpPr>
        <p:spPr>
          <a:xfrm>
            <a:off x="1828800" y="1554162"/>
            <a:ext cx="8686800" cy="5018110"/>
          </a:xfrm>
        </p:spPr>
        <p:txBody>
          <a:bodyPr>
            <a:normAutofit fontScale="70000" lnSpcReduction="20000"/>
          </a:bodyPr>
          <a:lstStyle/>
          <a:p>
            <a:r>
              <a:rPr lang="fr-FR" sz="3300" i="1" dirty="0">
                <a:latin typeface="Cambria" pitchFamily="18" charset="0"/>
              </a:rPr>
              <a:t>Le système vasculaire joue un rôle actif dans la régulation de la pression artérielle et dans la distribution du débit sanguin aux différents tissus. </a:t>
            </a:r>
          </a:p>
          <a:p>
            <a:r>
              <a:rPr lang="fr-FR" sz="3300" i="1" dirty="0">
                <a:latin typeface="Cambria" pitchFamily="18" charset="0"/>
              </a:rPr>
              <a:t>Les artères et les veines sont constituées de trois tuniques de l’intérieur à l’extérieur:</a:t>
            </a:r>
          </a:p>
          <a:p>
            <a:pPr lvl="1"/>
            <a:r>
              <a:rPr lang="fr-FR" sz="3300" i="1" dirty="0">
                <a:latin typeface="Cambria" pitchFamily="18" charset="0"/>
              </a:rPr>
              <a:t> </a:t>
            </a:r>
            <a:r>
              <a:rPr lang="fr-FR" sz="3300" b="1" i="1" dirty="0">
                <a:latin typeface="Cambria" pitchFamily="18" charset="0"/>
              </a:rPr>
              <a:t>Intima</a:t>
            </a:r>
            <a:r>
              <a:rPr lang="fr-FR" sz="3300" i="1" dirty="0">
                <a:latin typeface="Cambria" pitchFamily="18" charset="0"/>
              </a:rPr>
              <a:t> (endothélium + membrane basale) </a:t>
            </a:r>
          </a:p>
          <a:p>
            <a:pPr lvl="1"/>
            <a:r>
              <a:rPr lang="fr-FR" sz="3300" b="1" i="1" dirty="0">
                <a:latin typeface="Cambria" pitchFamily="18" charset="0"/>
              </a:rPr>
              <a:t>Media</a:t>
            </a:r>
            <a:r>
              <a:rPr lang="fr-FR" sz="3300" i="1" dirty="0">
                <a:latin typeface="Cambria" pitchFamily="18" charset="0"/>
              </a:rPr>
              <a:t> (fibres musculaires lisses)</a:t>
            </a:r>
          </a:p>
          <a:p>
            <a:pPr lvl="1"/>
            <a:r>
              <a:rPr lang="fr-FR" sz="3300" b="1" i="1" dirty="0">
                <a:latin typeface="Cambria" pitchFamily="18" charset="0"/>
              </a:rPr>
              <a:t>Adventice</a:t>
            </a:r>
            <a:r>
              <a:rPr lang="fr-FR" sz="3300" i="1" dirty="0">
                <a:latin typeface="Cambria" pitchFamily="18" charset="0"/>
              </a:rPr>
              <a:t> (tissu conjonctif, terminaisons nerveuses du système nerveux autonome) </a:t>
            </a:r>
          </a:p>
          <a:p>
            <a:pPr marL="342900" lvl="1" indent="-342900">
              <a:buFont typeface="Wingdings 2"/>
              <a:buChar char=""/>
            </a:pPr>
            <a:r>
              <a:rPr lang="fr-FR" sz="3300" i="1" dirty="0">
                <a:latin typeface="Cambria" pitchFamily="18" charset="0"/>
              </a:rPr>
              <a:t>L’épaisseur de ces couches varie selon le type du vaisseau.</a:t>
            </a:r>
          </a:p>
          <a:p>
            <a:r>
              <a:rPr lang="fr-FR" sz="3300" i="1" dirty="0">
                <a:latin typeface="Cambria" pitchFamily="18" charset="0"/>
              </a:rPr>
              <a:t>Les parois des capillaires ne sont composées que d’une simple couche endothéliale.</a:t>
            </a:r>
          </a:p>
          <a:p>
            <a:endParaRPr lang="fr-FR" dirty="0"/>
          </a:p>
        </p:txBody>
      </p:sp>
    </p:spTree>
    <p:extLst>
      <p:ext uri="{BB962C8B-B14F-4D97-AF65-F5344CB8AC3E}">
        <p14:creationId xmlns:p14="http://schemas.microsoft.com/office/powerpoint/2010/main" val="399458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blinds(horizontal)">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blinds(horizontal)">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sz="quarter" idx="1"/>
          </p:nvPr>
        </p:nvPicPr>
        <p:blipFill>
          <a:blip r:embed="rId3"/>
          <a:stretch>
            <a:fillRect/>
          </a:stretch>
        </p:blipFill>
        <p:spPr>
          <a:xfrm>
            <a:off x="2279577" y="103749"/>
            <a:ext cx="7226191" cy="6750000"/>
          </a:xfrm>
          <a:prstGeom prst="rect">
            <a:avLst/>
          </a:prstGeom>
        </p:spPr>
      </p:pic>
      <p:sp>
        <p:nvSpPr>
          <p:cNvPr id="5" name="Cadre 4"/>
          <p:cNvSpPr/>
          <p:nvPr/>
        </p:nvSpPr>
        <p:spPr>
          <a:xfrm>
            <a:off x="4943872" y="591823"/>
            <a:ext cx="1440160" cy="288032"/>
          </a:xfrm>
          <a:prstGeom prst="frame">
            <a:avLst>
              <a:gd name="adj1"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0000"/>
              </a:solidFill>
            </a:endParaRPr>
          </a:p>
        </p:txBody>
      </p:sp>
      <p:sp>
        <p:nvSpPr>
          <p:cNvPr id="6" name="Cadre 5"/>
          <p:cNvSpPr/>
          <p:nvPr/>
        </p:nvSpPr>
        <p:spPr>
          <a:xfrm>
            <a:off x="4871865" y="2243112"/>
            <a:ext cx="1440160" cy="288032"/>
          </a:xfrm>
          <a:prstGeom prst="frame">
            <a:avLst>
              <a:gd name="adj1"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0000"/>
              </a:solidFill>
            </a:endParaRPr>
          </a:p>
        </p:txBody>
      </p:sp>
      <p:sp>
        <p:nvSpPr>
          <p:cNvPr id="7" name="Cadre 6"/>
          <p:cNvSpPr/>
          <p:nvPr/>
        </p:nvSpPr>
        <p:spPr>
          <a:xfrm>
            <a:off x="4727848" y="3597614"/>
            <a:ext cx="1584177" cy="288032"/>
          </a:xfrm>
          <a:prstGeom prst="frame">
            <a:avLst>
              <a:gd name="adj1"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0000"/>
              </a:solidFill>
            </a:endParaRPr>
          </a:p>
        </p:txBody>
      </p:sp>
      <p:sp>
        <p:nvSpPr>
          <p:cNvPr id="8" name="Cadre 7"/>
          <p:cNvSpPr/>
          <p:nvPr/>
        </p:nvSpPr>
        <p:spPr>
          <a:xfrm>
            <a:off x="2495600" y="5877273"/>
            <a:ext cx="1080120" cy="403661"/>
          </a:xfrm>
          <a:prstGeom prst="frame">
            <a:avLst>
              <a:gd name="adj1"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0000"/>
              </a:solidFill>
            </a:endParaRPr>
          </a:p>
        </p:txBody>
      </p:sp>
    </p:spTree>
    <p:extLst>
      <p:ext uri="{BB962C8B-B14F-4D97-AF65-F5344CB8AC3E}">
        <p14:creationId xmlns:p14="http://schemas.microsoft.com/office/powerpoint/2010/main" val="131603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2700" y="113944"/>
            <a:ext cx="10353761" cy="1326321"/>
          </a:xfrm>
        </p:spPr>
        <p:txBody>
          <a:bodyPr/>
          <a:lstStyle/>
          <a:p>
            <a:pPr algn="ctr"/>
            <a:r>
              <a:rPr lang="fr-FR" b="1" i="1" dirty="0" smtClean="0">
                <a:solidFill>
                  <a:schemeClr val="accent5">
                    <a:lumMod val="60000"/>
                    <a:lumOff val="40000"/>
                  </a:schemeClr>
                </a:solidFill>
                <a:latin typeface="Cambria" pitchFamily="18" charset="0"/>
              </a:rPr>
              <a:t>Les vaisseaux sanguins</a:t>
            </a:r>
            <a:endParaRPr lang="fr-FR" i="1" dirty="0">
              <a:solidFill>
                <a:schemeClr val="accent5">
                  <a:lumMod val="60000"/>
                  <a:lumOff val="40000"/>
                </a:schemeClr>
              </a:solidFill>
            </a:endParaRPr>
          </a:p>
        </p:txBody>
      </p:sp>
      <p:sp>
        <p:nvSpPr>
          <p:cNvPr id="3" name="Espace réservé du contenu 2"/>
          <p:cNvSpPr>
            <a:spLocks noGrp="1"/>
          </p:cNvSpPr>
          <p:nvPr>
            <p:ph idx="1"/>
          </p:nvPr>
        </p:nvSpPr>
        <p:spPr>
          <a:xfrm>
            <a:off x="1612498" y="1194952"/>
            <a:ext cx="8929718" cy="5429264"/>
          </a:xfrm>
        </p:spPr>
        <p:txBody>
          <a:bodyPr>
            <a:normAutofit fontScale="77500" lnSpcReduction="20000"/>
          </a:bodyPr>
          <a:lstStyle/>
          <a:p>
            <a:r>
              <a:rPr lang="fr-FR" sz="3100" i="1" dirty="0">
                <a:latin typeface="Cambria" pitchFamily="18" charset="0"/>
              </a:rPr>
              <a:t>Les caractéristiques structurelles et fonctionnelles des vaisseaux changent selon les régions, nous distinguons ainsi cinq</a:t>
            </a:r>
            <a:r>
              <a:rPr lang="fr-FR" sz="3100" b="1" i="1" dirty="0">
                <a:latin typeface="Cambria" pitchFamily="18" charset="0"/>
              </a:rPr>
              <a:t> </a:t>
            </a:r>
            <a:r>
              <a:rPr lang="fr-FR" sz="3100" i="1" dirty="0">
                <a:latin typeface="Cambria" pitchFamily="18" charset="0"/>
              </a:rPr>
              <a:t>catégories: </a:t>
            </a:r>
          </a:p>
          <a:p>
            <a:pPr lvl="1">
              <a:spcBef>
                <a:spcPct val="50000"/>
              </a:spcBef>
            </a:pPr>
            <a:r>
              <a:rPr lang="fr-FR" sz="2900" b="1" i="1" dirty="0">
                <a:latin typeface="Cambria" pitchFamily="18" charset="0"/>
              </a:rPr>
              <a:t>Artères</a:t>
            </a:r>
            <a:r>
              <a:rPr lang="fr-FR" sz="2900" i="1" dirty="0">
                <a:latin typeface="Cambria" pitchFamily="18" charset="0"/>
              </a:rPr>
              <a:t>: fournissent le sang oxygéné; parois épaisses; volume contraint et reçoivent 15% de volume sanguin</a:t>
            </a:r>
          </a:p>
          <a:p>
            <a:pPr lvl="1">
              <a:spcBef>
                <a:spcPct val="50000"/>
              </a:spcBef>
            </a:pPr>
            <a:r>
              <a:rPr lang="fr-FR" sz="2900" b="1" i="1" dirty="0">
                <a:latin typeface="Cambria" pitchFamily="18" charset="0"/>
              </a:rPr>
              <a:t>artérioles: </a:t>
            </a:r>
            <a:r>
              <a:rPr lang="fr-FR" sz="2900" i="1" dirty="0">
                <a:latin typeface="Cambria" pitchFamily="18" charset="0"/>
              </a:rPr>
              <a:t>siège de la plus forte résistance; innervation autonome purement sympathique</a:t>
            </a:r>
          </a:p>
          <a:p>
            <a:pPr lvl="1">
              <a:spcBef>
                <a:spcPct val="50000"/>
              </a:spcBef>
            </a:pPr>
            <a:r>
              <a:rPr lang="fr-FR" sz="2900" i="1" dirty="0">
                <a:latin typeface="Cambria" pitchFamily="18" charset="0"/>
              </a:rPr>
              <a:t> </a:t>
            </a:r>
            <a:r>
              <a:rPr lang="fr-FR" sz="2900" b="1" i="1" dirty="0">
                <a:latin typeface="Cambria" pitchFamily="18" charset="0"/>
              </a:rPr>
              <a:t>Capillaires:</a:t>
            </a:r>
            <a:r>
              <a:rPr lang="fr-FR" sz="2900" i="1" dirty="0">
                <a:latin typeface="Cambria" pitchFamily="18" charset="0"/>
              </a:rPr>
              <a:t> siège d’échange de nutriments et d’eau et gaz se regroupent en réseaux appelés </a:t>
            </a:r>
            <a:r>
              <a:rPr lang="fr-FR" sz="2900" b="1" i="1" dirty="0">
                <a:latin typeface="Cambria" pitchFamily="18" charset="0"/>
              </a:rPr>
              <a:t>lits capillaires</a:t>
            </a:r>
            <a:r>
              <a:rPr lang="fr-FR" sz="2900" i="1" dirty="0">
                <a:latin typeface="Cambria" pitchFamily="18" charset="0"/>
              </a:rPr>
              <a:t>. </a:t>
            </a:r>
          </a:p>
          <a:p>
            <a:pPr lvl="1">
              <a:spcBef>
                <a:spcPct val="50000"/>
              </a:spcBef>
            </a:pPr>
            <a:r>
              <a:rPr lang="fr-FR" sz="2900" b="1" i="1" dirty="0">
                <a:latin typeface="Cambria" pitchFamily="18" charset="0"/>
              </a:rPr>
              <a:t>veinules:</a:t>
            </a:r>
            <a:r>
              <a:rPr lang="fr-FR" sz="2900" i="1" dirty="0">
                <a:latin typeface="Cambria" pitchFamily="18" charset="0"/>
              </a:rPr>
              <a:t> régulation du débit sanguin. La circulation du sang d’une artériole à une veinule est appelée microcirculation</a:t>
            </a:r>
          </a:p>
          <a:p>
            <a:pPr lvl="1">
              <a:spcBef>
                <a:spcPct val="50000"/>
              </a:spcBef>
            </a:pPr>
            <a:r>
              <a:rPr lang="fr-FR" sz="2900" b="1" i="1" dirty="0">
                <a:latin typeface="Cambria" pitchFamily="18" charset="0"/>
              </a:rPr>
              <a:t>veines :</a:t>
            </a:r>
            <a:r>
              <a:rPr lang="fr-FR" sz="2900" i="1" dirty="0">
                <a:latin typeface="Cambria" pitchFamily="18" charset="0"/>
              </a:rPr>
              <a:t> transport du sang des organes  vers le cœur; siège de la plus faible pression; volume non contraint ; reçoivent 80% de volume sanguin possèdent des valvules empêchent le reflux du sang.</a:t>
            </a:r>
          </a:p>
          <a:p>
            <a:pPr lvl="1">
              <a:spcBef>
                <a:spcPct val="50000"/>
              </a:spcBef>
            </a:pPr>
            <a:endParaRPr lang="fr-FR" sz="3100" i="1" dirty="0">
              <a:latin typeface="Cambria" pitchFamily="18" charset="0"/>
            </a:endParaRPr>
          </a:p>
          <a:p>
            <a:pPr lvl="1">
              <a:spcBef>
                <a:spcPct val="50000"/>
              </a:spcBef>
            </a:pPr>
            <a:endParaRPr lang="fr-FR" sz="3100" i="1" dirty="0">
              <a:latin typeface="Cambria" pitchFamily="18" charset="0"/>
            </a:endParaRPr>
          </a:p>
          <a:p>
            <a:endParaRPr lang="fr-FR" dirty="0"/>
          </a:p>
        </p:txBody>
      </p:sp>
    </p:spTree>
    <p:extLst>
      <p:ext uri="{BB962C8B-B14F-4D97-AF65-F5344CB8AC3E}">
        <p14:creationId xmlns:p14="http://schemas.microsoft.com/office/powerpoint/2010/main" val="370372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631784" y="30977"/>
            <a:ext cx="10353761" cy="1326321"/>
          </a:xfrm>
        </p:spPr>
        <p:txBody>
          <a:bodyPr/>
          <a:lstStyle/>
          <a:p>
            <a:pPr algn="ctr"/>
            <a:r>
              <a:rPr lang="fr-FR" b="1" i="1" dirty="0" smtClean="0">
                <a:solidFill>
                  <a:schemeClr val="accent5">
                    <a:lumMod val="60000"/>
                    <a:lumOff val="40000"/>
                  </a:schemeClr>
                </a:solidFill>
                <a:latin typeface="Cambria" pitchFamily="18" charset="0"/>
              </a:rPr>
              <a:t>Les vaisseaux sanguins</a:t>
            </a:r>
            <a:endParaRPr lang="fr-FR" i="1" dirty="0">
              <a:solidFill>
                <a:schemeClr val="accent5">
                  <a:lumMod val="60000"/>
                  <a:lumOff val="40000"/>
                </a:schemeClr>
              </a:solidFill>
            </a:endParaRPr>
          </a:p>
        </p:txBody>
      </p:sp>
      <p:pic>
        <p:nvPicPr>
          <p:cNvPr id="18" name="Picture 44" descr="Litcap2petita"/>
          <p:cNvPicPr>
            <a:picLocks noGrp="1" noChangeAspect="1" noChangeArrowheads="1"/>
          </p:cNvPicPr>
          <p:nvPr>
            <p:ph sz="half" idx="1"/>
          </p:nvPr>
        </p:nvPicPr>
        <p:blipFill>
          <a:blip r:embed="rId2"/>
          <a:stretch>
            <a:fillRect/>
          </a:stretch>
        </p:blipFill>
        <p:spPr bwMode="auto">
          <a:xfrm>
            <a:off x="1809720" y="2071679"/>
            <a:ext cx="4815294" cy="3041887"/>
          </a:xfrm>
          <a:prstGeom prst="rect">
            <a:avLst/>
          </a:prstGeom>
          <a:noFill/>
        </p:spPr>
      </p:pic>
      <p:pic>
        <p:nvPicPr>
          <p:cNvPr id="1026" name="Picture 2" descr="C:\Users\Toshiba\Desktop\IMG_20200107_204919.jpg"/>
          <p:cNvPicPr>
            <a:picLocks noGrp="1" noChangeAspect="1" noChangeArrowheads="1"/>
          </p:cNvPicPr>
          <p:nvPr>
            <p:ph sz="half" idx="2"/>
          </p:nvPr>
        </p:nvPicPr>
        <p:blipFill>
          <a:blip r:embed="rId3" cstate="print"/>
          <a:srcRect/>
          <a:stretch>
            <a:fillRect/>
          </a:stretch>
        </p:blipFill>
        <p:spPr bwMode="auto">
          <a:xfrm>
            <a:off x="6810380" y="1357298"/>
            <a:ext cx="3500462" cy="5152064"/>
          </a:xfrm>
          <a:prstGeom prst="rect">
            <a:avLst/>
          </a:prstGeom>
          <a:noFill/>
        </p:spPr>
      </p:pic>
    </p:spTree>
    <p:extLst>
      <p:ext uri="{BB962C8B-B14F-4D97-AF65-F5344CB8AC3E}">
        <p14:creationId xmlns:p14="http://schemas.microsoft.com/office/powerpoint/2010/main" val="35881842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811246" y="0"/>
            <a:ext cx="10353761" cy="1326321"/>
          </a:xfrm>
        </p:spPr>
        <p:txBody>
          <a:bodyPr>
            <a:normAutofit fontScale="90000"/>
          </a:bodyPr>
          <a:lstStyle/>
          <a:p>
            <a:pPr lvl="0" algn="ctr"/>
            <a:r>
              <a:rPr lang="fr-FR" b="1" dirty="0" smtClean="0">
                <a:solidFill>
                  <a:schemeClr val="accent5">
                    <a:lumMod val="60000"/>
                    <a:lumOff val="40000"/>
                  </a:schemeClr>
                </a:solidFill>
              </a:rPr>
              <a:t/>
            </a:r>
            <a:br>
              <a:rPr lang="fr-FR" b="1" dirty="0" smtClean="0">
                <a:solidFill>
                  <a:schemeClr val="accent5">
                    <a:lumMod val="60000"/>
                    <a:lumOff val="40000"/>
                  </a:schemeClr>
                </a:solidFill>
              </a:rPr>
            </a:br>
            <a:r>
              <a:rPr lang="fr-FR" sz="4000" i="1" dirty="0">
                <a:solidFill>
                  <a:schemeClr val="accent5">
                    <a:lumMod val="60000"/>
                    <a:lumOff val="40000"/>
                  </a:schemeClr>
                </a:solidFill>
                <a:latin typeface="Cambria" pitchFamily="18" charset="0"/>
              </a:rPr>
              <a:t>Paramètres de base</a:t>
            </a:r>
            <a:br>
              <a:rPr lang="fr-FR" sz="4000" i="1" dirty="0">
                <a:solidFill>
                  <a:schemeClr val="accent5">
                    <a:lumMod val="60000"/>
                    <a:lumOff val="40000"/>
                  </a:schemeClr>
                </a:solidFill>
                <a:latin typeface="Cambria" pitchFamily="18" charset="0"/>
              </a:rPr>
            </a:br>
            <a:endParaRPr lang="fr-FR" sz="4000" i="1" dirty="0">
              <a:solidFill>
                <a:schemeClr val="accent5">
                  <a:lumMod val="60000"/>
                  <a:lumOff val="40000"/>
                </a:schemeClr>
              </a:solidFill>
              <a:latin typeface="Cambria" pitchFamily="18" charset="0"/>
            </a:endParaRPr>
          </a:p>
        </p:txBody>
      </p:sp>
      <p:sp>
        <p:nvSpPr>
          <p:cNvPr id="8" name="Espace réservé du contenu 7"/>
          <p:cNvSpPr>
            <a:spLocks noGrp="1"/>
          </p:cNvSpPr>
          <p:nvPr>
            <p:ph idx="1"/>
          </p:nvPr>
        </p:nvSpPr>
        <p:spPr>
          <a:xfrm>
            <a:off x="913795" y="991312"/>
            <a:ext cx="10353762" cy="5503492"/>
          </a:xfrm>
        </p:spPr>
        <p:txBody>
          <a:bodyPr>
            <a:normAutofit fontScale="92500" lnSpcReduction="20000"/>
          </a:bodyPr>
          <a:lstStyle/>
          <a:p>
            <a:endParaRPr lang="fr-FR" i="1" dirty="0" smtClean="0">
              <a:solidFill>
                <a:schemeClr val="tx1"/>
              </a:solidFill>
              <a:latin typeface="Cambria" pitchFamily="18" charset="0"/>
            </a:endParaRPr>
          </a:p>
          <a:p>
            <a:r>
              <a:rPr lang="fr-FR" sz="3100" i="1" dirty="0" smtClean="0">
                <a:solidFill>
                  <a:schemeClr val="tx1"/>
                </a:solidFill>
                <a:latin typeface="Cambria" pitchFamily="18" charset="0"/>
              </a:rPr>
              <a:t>Vitesse du courant sanguin </a:t>
            </a:r>
          </a:p>
          <a:p>
            <a:r>
              <a:rPr lang="fr-FR" sz="3100" i="1" dirty="0" smtClean="0">
                <a:solidFill>
                  <a:schemeClr val="tx1"/>
                </a:solidFill>
                <a:latin typeface="Cambria" pitchFamily="18" charset="0"/>
              </a:rPr>
              <a:t>Débit sanguin</a:t>
            </a:r>
          </a:p>
          <a:p>
            <a:r>
              <a:rPr lang="fr-FR" sz="3100" i="1" dirty="0" smtClean="0">
                <a:solidFill>
                  <a:schemeClr val="tx1"/>
                </a:solidFill>
                <a:latin typeface="Cambria" pitchFamily="18" charset="0"/>
              </a:rPr>
              <a:t>Résistance vasculaire</a:t>
            </a:r>
          </a:p>
          <a:p>
            <a:r>
              <a:rPr lang="fr-FR" sz="3100" i="1" dirty="0" smtClean="0">
                <a:solidFill>
                  <a:schemeClr val="tx1"/>
                </a:solidFill>
                <a:latin typeface="Cambria" pitchFamily="18" charset="0"/>
              </a:rPr>
              <a:t>Modalités d’écoulement</a:t>
            </a:r>
          </a:p>
          <a:p>
            <a:r>
              <a:rPr lang="fr-FR" sz="3100" i="1" dirty="0" err="1" smtClean="0">
                <a:solidFill>
                  <a:schemeClr val="tx1"/>
                </a:solidFill>
                <a:latin typeface="Cambria" pitchFamily="18" charset="0"/>
              </a:rPr>
              <a:t>Compliance</a:t>
            </a:r>
            <a:r>
              <a:rPr lang="fr-FR" sz="3100" i="1" dirty="0" smtClean="0">
                <a:solidFill>
                  <a:schemeClr val="tx1"/>
                </a:solidFill>
                <a:latin typeface="Cambria" pitchFamily="18" charset="0"/>
              </a:rPr>
              <a:t> ou capacitance</a:t>
            </a:r>
          </a:p>
          <a:p>
            <a:r>
              <a:rPr lang="fr-FR" sz="3100" i="1" dirty="0" smtClean="0">
                <a:solidFill>
                  <a:schemeClr val="tx1"/>
                </a:solidFill>
                <a:latin typeface="Cambria" pitchFamily="18" charset="0"/>
              </a:rPr>
              <a:t>La pression artérielle </a:t>
            </a:r>
          </a:p>
          <a:p>
            <a:r>
              <a:rPr lang="fr-FR" sz="3100" i="1" dirty="0" smtClean="0">
                <a:solidFill>
                  <a:schemeClr val="tx1"/>
                </a:solidFill>
                <a:latin typeface="Cambria" pitchFamily="18" charset="0"/>
              </a:rPr>
              <a:t>Fréquence cardiaque </a:t>
            </a:r>
          </a:p>
          <a:p>
            <a:r>
              <a:rPr lang="fr-FR" sz="3100" i="1" dirty="0" smtClean="0">
                <a:solidFill>
                  <a:schemeClr val="tx1"/>
                </a:solidFill>
                <a:latin typeface="Cambria" pitchFamily="18" charset="0"/>
              </a:rPr>
              <a:t>Rythme cardiaque</a:t>
            </a:r>
          </a:p>
          <a:p>
            <a:r>
              <a:rPr lang="fr-FR" sz="3100" i="1" dirty="0" smtClean="0">
                <a:solidFill>
                  <a:schemeClr val="tx1"/>
                </a:solidFill>
                <a:latin typeface="Cambria" pitchFamily="18" charset="0"/>
              </a:rPr>
              <a:t>Systole et diastole  </a:t>
            </a:r>
          </a:p>
        </p:txBody>
      </p:sp>
    </p:spTree>
    <p:extLst>
      <p:ext uri="{BB962C8B-B14F-4D97-AF65-F5344CB8AC3E}">
        <p14:creationId xmlns:p14="http://schemas.microsoft.com/office/powerpoint/2010/main" val="204434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9612" y="139581"/>
            <a:ext cx="10353761" cy="1326321"/>
          </a:xfrm>
        </p:spPr>
        <p:txBody>
          <a:bodyPr/>
          <a:lstStyle/>
          <a:p>
            <a:pPr algn="ctr"/>
            <a:r>
              <a:rPr lang="fr-FR" b="1" i="1" dirty="0" smtClean="0">
                <a:solidFill>
                  <a:schemeClr val="accent5">
                    <a:lumMod val="60000"/>
                    <a:lumOff val="40000"/>
                  </a:schemeClr>
                </a:solidFill>
                <a:latin typeface="Cambria" pitchFamily="18" charset="0"/>
              </a:rPr>
              <a:t>Vitesse du </a:t>
            </a:r>
            <a:r>
              <a:rPr lang="fr-FR" sz="3600" b="1" i="1" dirty="0" smtClean="0">
                <a:solidFill>
                  <a:schemeClr val="accent5">
                    <a:lumMod val="60000"/>
                    <a:lumOff val="40000"/>
                  </a:schemeClr>
                </a:solidFill>
                <a:latin typeface="Cambria" pitchFamily="18" charset="0"/>
              </a:rPr>
              <a:t>courant</a:t>
            </a:r>
            <a:r>
              <a:rPr lang="fr-FR" b="1" i="1" dirty="0" smtClean="0">
                <a:solidFill>
                  <a:schemeClr val="accent5">
                    <a:lumMod val="60000"/>
                    <a:lumOff val="40000"/>
                  </a:schemeClr>
                </a:solidFill>
                <a:latin typeface="Cambria" pitchFamily="18" charset="0"/>
              </a:rPr>
              <a:t> sanguin</a:t>
            </a:r>
            <a:r>
              <a:rPr lang="fr-FR" i="1" dirty="0" smtClean="0">
                <a:solidFill>
                  <a:schemeClr val="tx1"/>
                </a:solidFill>
                <a:latin typeface="Cambria" pitchFamily="18" charset="0"/>
              </a:rPr>
              <a:t> </a:t>
            </a:r>
            <a:endParaRPr lang="fr-FR" dirty="0"/>
          </a:p>
        </p:txBody>
      </p:sp>
      <p:sp>
        <p:nvSpPr>
          <p:cNvPr id="3" name="Espace réservé du contenu 2"/>
          <p:cNvSpPr>
            <a:spLocks noGrp="1"/>
          </p:cNvSpPr>
          <p:nvPr>
            <p:ph idx="1"/>
          </p:nvPr>
        </p:nvSpPr>
        <p:spPr>
          <a:xfrm>
            <a:off x="1247686" y="1093862"/>
            <a:ext cx="9755024" cy="5495502"/>
          </a:xfrm>
        </p:spPr>
        <p:txBody>
          <a:bodyPr>
            <a:normAutofit fontScale="70000" lnSpcReduction="20000"/>
          </a:bodyPr>
          <a:lstStyle/>
          <a:p>
            <a:endParaRPr lang="fr-FR" i="1" dirty="0" smtClean="0">
              <a:solidFill>
                <a:schemeClr val="tx1"/>
              </a:solidFill>
              <a:latin typeface="Cambria" pitchFamily="18" charset="0"/>
            </a:endParaRPr>
          </a:p>
          <a:p>
            <a:r>
              <a:rPr lang="fr-FR" sz="3100" i="1" dirty="0" smtClean="0">
                <a:solidFill>
                  <a:schemeClr val="tx1"/>
                </a:solidFill>
                <a:latin typeface="Cambria" pitchFamily="18" charset="0"/>
              </a:rPr>
              <a:t>Elle est exprimée par l’équation suivant :</a:t>
            </a:r>
          </a:p>
          <a:p>
            <a:endParaRPr lang="fr-FR" sz="3100" i="1" dirty="0" smtClean="0">
              <a:solidFill>
                <a:schemeClr val="tx1"/>
              </a:solidFill>
              <a:latin typeface="Cambria" pitchFamily="18" charset="0"/>
            </a:endParaRPr>
          </a:p>
          <a:p>
            <a:endParaRPr lang="fr-FR" sz="3100" i="1" dirty="0" smtClean="0">
              <a:solidFill>
                <a:schemeClr val="tx1"/>
              </a:solidFill>
              <a:latin typeface="Cambria" pitchFamily="18" charset="0"/>
            </a:endParaRPr>
          </a:p>
          <a:p>
            <a:endParaRPr lang="fr-FR" sz="3100" i="1" dirty="0" smtClean="0">
              <a:solidFill>
                <a:schemeClr val="tx1"/>
              </a:solidFill>
              <a:latin typeface="Cambria" pitchFamily="18" charset="0"/>
            </a:endParaRPr>
          </a:p>
          <a:p>
            <a:pPr lvl="1"/>
            <a:r>
              <a:rPr lang="fr-FR" sz="3100" b="1" i="1" dirty="0" smtClean="0">
                <a:solidFill>
                  <a:schemeClr val="tx1"/>
                </a:solidFill>
                <a:latin typeface="Cambria" pitchFamily="18" charset="0"/>
              </a:rPr>
              <a:t>V : </a:t>
            </a:r>
            <a:r>
              <a:rPr lang="fr-FR" sz="3100" i="1" dirty="0" smtClean="0">
                <a:solidFill>
                  <a:schemeClr val="tx1"/>
                </a:solidFill>
                <a:latin typeface="Cambria" pitchFamily="18" charset="0"/>
              </a:rPr>
              <a:t>vitesse				cm/s</a:t>
            </a:r>
          </a:p>
          <a:p>
            <a:pPr lvl="1"/>
            <a:r>
              <a:rPr lang="fr-FR" sz="3100" b="1" i="1" dirty="0" smtClean="0">
                <a:solidFill>
                  <a:schemeClr val="tx1"/>
                </a:solidFill>
                <a:latin typeface="Cambria" pitchFamily="18" charset="0"/>
              </a:rPr>
              <a:t>Q : </a:t>
            </a:r>
            <a:r>
              <a:rPr lang="fr-FR" sz="3100" i="1" dirty="0" smtClean="0">
                <a:solidFill>
                  <a:schemeClr val="tx1"/>
                </a:solidFill>
                <a:latin typeface="Cambria" pitchFamily="18" charset="0"/>
              </a:rPr>
              <a:t>débit sanguin			ml/min</a:t>
            </a:r>
          </a:p>
          <a:p>
            <a:pPr lvl="1"/>
            <a:r>
              <a:rPr lang="fr-FR" sz="3100" b="1" i="1" dirty="0" smtClean="0">
                <a:solidFill>
                  <a:schemeClr val="tx1"/>
                </a:solidFill>
                <a:latin typeface="Cambria" pitchFamily="18" charset="0"/>
              </a:rPr>
              <a:t>A : </a:t>
            </a:r>
            <a:r>
              <a:rPr lang="fr-FR" sz="3100" i="1" dirty="0" smtClean="0">
                <a:solidFill>
                  <a:schemeClr val="tx1"/>
                </a:solidFill>
                <a:latin typeface="Cambria" pitchFamily="18" charset="0"/>
              </a:rPr>
              <a:t>surface de la section de coupe	cm</a:t>
            </a:r>
            <a:r>
              <a:rPr lang="fr-FR" sz="3100" i="1" baseline="30000" dirty="0" smtClean="0">
                <a:solidFill>
                  <a:schemeClr val="tx1"/>
                </a:solidFill>
                <a:latin typeface="Cambria" pitchFamily="18" charset="0"/>
              </a:rPr>
              <a:t>2</a:t>
            </a:r>
          </a:p>
          <a:p>
            <a:pPr lvl="1"/>
            <a:endParaRPr lang="fr-FR" sz="3100" i="1" dirty="0" smtClean="0">
              <a:solidFill>
                <a:schemeClr val="tx1"/>
              </a:solidFill>
              <a:latin typeface="Cambria" pitchFamily="18" charset="0"/>
            </a:endParaRPr>
          </a:p>
          <a:p>
            <a:r>
              <a:rPr lang="fr-FR" sz="3100" i="1" dirty="0" smtClean="0">
                <a:solidFill>
                  <a:schemeClr val="tx1"/>
                </a:solidFill>
                <a:latin typeface="Cambria" pitchFamily="18" charset="0"/>
              </a:rPr>
              <a:t>La vitesse est directement proportionnelle au débit sanguin.</a:t>
            </a:r>
          </a:p>
          <a:p>
            <a:r>
              <a:rPr lang="fr-FR" sz="3100" i="1" dirty="0" smtClean="0">
                <a:solidFill>
                  <a:schemeClr val="tx1"/>
                </a:solidFill>
                <a:latin typeface="Cambria" pitchFamily="18" charset="0"/>
              </a:rPr>
              <a:t>La vitesse est inversement proportionnelle à la surface de section de coupe. </a:t>
            </a:r>
          </a:p>
          <a:p>
            <a:r>
              <a:rPr lang="fr-FR" sz="3100" i="1" dirty="0" smtClean="0">
                <a:solidFill>
                  <a:schemeClr val="tx1"/>
                </a:solidFill>
                <a:latin typeface="Cambria" pitchFamily="18" charset="0"/>
              </a:rPr>
              <a:t>La faible vitesse d’écoulement dans les capillaires favorise les échanges de substances à travers la paroi capillaire.</a:t>
            </a:r>
          </a:p>
          <a:p>
            <a:endParaRPr lang="fr-FR" i="1" dirty="0">
              <a:solidFill>
                <a:schemeClr val="tx1"/>
              </a:solidFill>
              <a:latin typeface="Cambria" pitchFamily="18" charset="0"/>
            </a:endParaRPr>
          </a:p>
        </p:txBody>
      </p:sp>
      <p:sp>
        <p:nvSpPr>
          <p:cNvPr id="6" name="Rectangle 5"/>
          <p:cNvSpPr/>
          <p:nvPr/>
        </p:nvSpPr>
        <p:spPr>
          <a:xfrm>
            <a:off x="4136064" y="2216957"/>
            <a:ext cx="3357586" cy="785818"/>
          </a:xfrm>
          <a:prstGeom prst="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solidFill>
                  <a:schemeClr val="bg1"/>
                </a:solidFill>
                <a:latin typeface="Cambria" pitchFamily="18" charset="0"/>
              </a:rPr>
              <a:t>V = Q / A</a:t>
            </a:r>
          </a:p>
        </p:txBody>
      </p:sp>
    </p:spTree>
    <p:extLst>
      <p:ext uri="{BB962C8B-B14F-4D97-AF65-F5344CB8AC3E}">
        <p14:creationId xmlns:p14="http://schemas.microsoft.com/office/powerpoint/2010/main" val="160532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blinds(horizontal)">
                                      <p:cBhvr>
                                        <p:cTn id="22" dur="500"/>
                                        <p:tgtEl>
                                          <p:spTgt spid="3">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blinds(horizontal)">
                                      <p:cBhvr>
                                        <p:cTn id="27" dur="500"/>
                                        <p:tgtEl>
                                          <p:spTgt spid="3">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blinds(horizontal)">
                                      <p:cBhvr>
                                        <p:cTn id="3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38282" y="214290"/>
            <a:ext cx="8686800" cy="1071570"/>
          </a:xfrm>
        </p:spPr>
        <p:txBody>
          <a:bodyPr>
            <a:normAutofit/>
          </a:bodyPr>
          <a:lstStyle/>
          <a:p>
            <a:pPr algn="ctr"/>
            <a:r>
              <a:rPr lang="fr-FR" b="1" i="1" dirty="0" smtClean="0">
                <a:solidFill>
                  <a:schemeClr val="accent5">
                    <a:lumMod val="60000"/>
                    <a:lumOff val="40000"/>
                  </a:schemeClr>
                </a:solidFill>
                <a:latin typeface="Cambria" pitchFamily="18" charset="0"/>
              </a:rPr>
              <a:t>Présentation de l’appareil cardiovasculaire  </a:t>
            </a:r>
            <a:endParaRPr lang="fr-FR" b="1" i="1" dirty="0">
              <a:solidFill>
                <a:schemeClr val="accent5">
                  <a:lumMod val="60000"/>
                  <a:lumOff val="40000"/>
                </a:schemeClr>
              </a:solidFill>
              <a:latin typeface="Cambria" pitchFamily="18" charset="0"/>
            </a:endParaRPr>
          </a:p>
        </p:txBody>
      </p:sp>
      <p:sp>
        <p:nvSpPr>
          <p:cNvPr id="3" name="Espace réservé du contenu 2"/>
          <p:cNvSpPr>
            <a:spLocks noGrp="1"/>
          </p:cNvSpPr>
          <p:nvPr>
            <p:ph idx="1"/>
          </p:nvPr>
        </p:nvSpPr>
        <p:spPr>
          <a:xfrm>
            <a:off x="1738282" y="1500175"/>
            <a:ext cx="8686800" cy="5168905"/>
          </a:xfrm>
        </p:spPr>
        <p:txBody>
          <a:bodyPr>
            <a:normAutofit/>
          </a:bodyPr>
          <a:lstStyle/>
          <a:p>
            <a:r>
              <a:rPr lang="fr-FR" sz="2800" i="1" dirty="0" smtClean="0">
                <a:solidFill>
                  <a:schemeClr val="tx1"/>
                </a:solidFill>
                <a:latin typeface="Cambria" pitchFamily="18" charset="0"/>
              </a:rPr>
              <a:t>Boucle fermée .</a:t>
            </a:r>
          </a:p>
          <a:p>
            <a:r>
              <a:rPr lang="fr-FR" sz="2800" i="1" dirty="0" smtClean="0">
                <a:solidFill>
                  <a:schemeClr val="tx1"/>
                </a:solidFill>
                <a:latin typeface="Cambria" pitchFamily="18" charset="0"/>
              </a:rPr>
              <a:t>Le sang est expulsé par le cœur dans une série de vaisseaux appelée artères et y retourne par une autre série appelée veines. </a:t>
            </a:r>
          </a:p>
          <a:p>
            <a:r>
              <a:rPr lang="fr-FR" sz="2800" i="1" dirty="0" smtClean="0">
                <a:solidFill>
                  <a:schemeClr val="tx1"/>
                </a:solidFill>
                <a:latin typeface="Cambria" pitchFamily="18" charset="0"/>
              </a:rPr>
              <a:t>Constituant ainsi deux circuits qui tout deux naissent et se terminent dans le cœur.</a:t>
            </a:r>
          </a:p>
          <a:p>
            <a:pPr lvl="1"/>
            <a:r>
              <a:rPr lang="fr-FR" sz="2800" i="1" dirty="0" smtClean="0">
                <a:solidFill>
                  <a:schemeClr val="tx1"/>
                </a:solidFill>
                <a:latin typeface="Cambria" pitchFamily="18" charset="0"/>
              </a:rPr>
              <a:t>Petite circulation ou </a:t>
            </a:r>
            <a:r>
              <a:rPr lang="fr-FR" sz="2800" b="1" i="1" dirty="0" smtClean="0">
                <a:solidFill>
                  <a:schemeClr val="tx1"/>
                </a:solidFill>
                <a:latin typeface="Cambria" pitchFamily="18" charset="0"/>
              </a:rPr>
              <a:t>circulation pulmonaire.</a:t>
            </a:r>
          </a:p>
          <a:p>
            <a:pPr lvl="1"/>
            <a:r>
              <a:rPr lang="fr-FR" sz="2800" i="1" dirty="0" smtClean="0">
                <a:solidFill>
                  <a:schemeClr val="tx1"/>
                </a:solidFill>
                <a:latin typeface="Cambria" pitchFamily="18" charset="0"/>
              </a:rPr>
              <a:t>Grande circulation ou</a:t>
            </a:r>
            <a:r>
              <a:rPr lang="fr-FR" sz="2800" b="1" i="1" dirty="0" smtClean="0">
                <a:solidFill>
                  <a:schemeClr val="tx1"/>
                </a:solidFill>
                <a:latin typeface="Cambria" pitchFamily="18" charset="0"/>
              </a:rPr>
              <a:t> circulation systémique.</a:t>
            </a:r>
            <a:endParaRPr lang="fr-FR" sz="2800" i="1" dirty="0" smtClean="0">
              <a:solidFill>
                <a:schemeClr val="tx1"/>
              </a:solidFill>
              <a:latin typeface="Cambria" pitchFamily="18" charset="0"/>
            </a:endParaRPr>
          </a:p>
          <a:p>
            <a:pPr>
              <a:lnSpc>
                <a:spcPct val="150000"/>
              </a:lnSpc>
              <a:buNone/>
            </a:pPr>
            <a:endParaRPr lang="fr-FR" i="1" dirty="0" smtClean="0">
              <a:solidFill>
                <a:schemeClr val="tx1"/>
              </a:solidFill>
              <a:latin typeface="Cambria" pitchFamily="18" charset="0"/>
            </a:endParaRPr>
          </a:p>
          <a:p>
            <a:endParaRPr lang="fr-FR" dirty="0"/>
          </a:p>
        </p:txBody>
      </p:sp>
    </p:spTree>
    <p:extLst>
      <p:ext uri="{BB962C8B-B14F-4D97-AF65-F5344CB8AC3E}">
        <p14:creationId xmlns:p14="http://schemas.microsoft.com/office/powerpoint/2010/main" val="249205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5249" y="207947"/>
            <a:ext cx="10353761" cy="1326321"/>
          </a:xfrm>
        </p:spPr>
        <p:txBody>
          <a:bodyPr/>
          <a:lstStyle/>
          <a:p>
            <a:pPr algn="ctr"/>
            <a:r>
              <a:rPr lang="fr-FR" b="1" i="1" dirty="0" smtClean="0">
                <a:solidFill>
                  <a:schemeClr val="accent5">
                    <a:lumMod val="60000"/>
                    <a:lumOff val="40000"/>
                  </a:schemeClr>
                </a:solidFill>
                <a:latin typeface="Cambria" pitchFamily="18" charset="0"/>
              </a:rPr>
              <a:t>Rythme cardiaque </a:t>
            </a:r>
            <a:endParaRPr lang="fr-FR" b="1" i="1" dirty="0">
              <a:solidFill>
                <a:schemeClr val="accent5">
                  <a:lumMod val="60000"/>
                  <a:lumOff val="40000"/>
                </a:schemeClr>
              </a:solidFill>
              <a:latin typeface="Cambria" pitchFamily="18" charset="0"/>
            </a:endParaRPr>
          </a:p>
        </p:txBody>
      </p:sp>
      <p:sp>
        <p:nvSpPr>
          <p:cNvPr id="3" name="Espace réservé du contenu 2"/>
          <p:cNvSpPr>
            <a:spLocks noGrp="1"/>
          </p:cNvSpPr>
          <p:nvPr>
            <p:ph idx="1"/>
          </p:nvPr>
        </p:nvSpPr>
        <p:spPr>
          <a:xfrm>
            <a:off x="1145062" y="1306023"/>
            <a:ext cx="10113948" cy="5143536"/>
          </a:xfrm>
        </p:spPr>
        <p:txBody>
          <a:bodyPr>
            <a:normAutofit fontScale="92500" lnSpcReduction="10000"/>
          </a:bodyPr>
          <a:lstStyle/>
          <a:p>
            <a:r>
              <a:rPr lang="fr-FR" sz="3000" i="1" dirty="0">
                <a:latin typeface="Cambria" pitchFamily="18" charset="0"/>
              </a:rPr>
              <a:t>Genèse de l'activité électrique du cœur et de la régularité de sa propagation. </a:t>
            </a:r>
          </a:p>
          <a:p>
            <a:pPr>
              <a:lnSpc>
                <a:spcPct val="120000"/>
              </a:lnSpc>
            </a:pPr>
            <a:r>
              <a:rPr lang="fr-FR" sz="3000" i="1" dirty="0">
                <a:latin typeface="Cambria" pitchFamily="18" charset="0"/>
                <a:cs typeface="Times New Roman" pitchFamily="18" charset="0"/>
              </a:rPr>
              <a:t>L'origine du rythme cardiaque peut être: </a:t>
            </a:r>
          </a:p>
          <a:p>
            <a:pPr lvl="1">
              <a:lnSpc>
                <a:spcPct val="120000"/>
              </a:lnSpc>
            </a:pPr>
            <a:r>
              <a:rPr lang="fr-FR" sz="3000" i="1" dirty="0">
                <a:latin typeface="Cambria" pitchFamily="18" charset="0"/>
                <a:cs typeface="Times New Roman" pitchFamily="18" charset="0"/>
              </a:rPr>
              <a:t>Sinusale : nœud sinusal </a:t>
            </a:r>
          </a:p>
          <a:p>
            <a:pPr lvl="1">
              <a:lnSpc>
                <a:spcPct val="120000"/>
              </a:lnSpc>
            </a:pPr>
            <a:r>
              <a:rPr lang="fr-FR" sz="3000" i="1" dirty="0">
                <a:latin typeface="Cambria" pitchFamily="18" charset="0"/>
                <a:cs typeface="Times New Roman" pitchFamily="18" charset="0"/>
              </a:rPr>
              <a:t> </a:t>
            </a:r>
            <a:r>
              <a:rPr lang="fr-FR" sz="3000" i="1" dirty="0" err="1">
                <a:latin typeface="Cambria" pitchFamily="18" charset="0"/>
                <a:cs typeface="Times New Roman" pitchFamily="18" charset="0"/>
              </a:rPr>
              <a:t>Jonctionnelle</a:t>
            </a:r>
            <a:r>
              <a:rPr lang="fr-FR" sz="3000" i="1" dirty="0">
                <a:latin typeface="Cambria" pitchFamily="18" charset="0"/>
                <a:cs typeface="Times New Roman" pitchFamily="18" charset="0"/>
              </a:rPr>
              <a:t> : nœud </a:t>
            </a:r>
            <a:r>
              <a:rPr lang="fr-FR" sz="3000" i="1" dirty="0" err="1">
                <a:latin typeface="Cambria" pitchFamily="18" charset="0"/>
                <a:cs typeface="Times New Roman" pitchFamily="18" charset="0"/>
              </a:rPr>
              <a:t>atrio</a:t>
            </a:r>
            <a:r>
              <a:rPr lang="fr-FR" sz="3000" i="1" dirty="0">
                <a:latin typeface="Cambria" pitchFamily="18" charset="0"/>
                <a:cs typeface="Times New Roman" pitchFamily="18" charset="0"/>
              </a:rPr>
              <a:t>-ventriculaire</a:t>
            </a:r>
          </a:p>
          <a:p>
            <a:pPr lvl="1">
              <a:lnSpc>
                <a:spcPct val="120000"/>
              </a:lnSpc>
            </a:pPr>
            <a:r>
              <a:rPr lang="fr-FR" sz="3000" i="1" dirty="0">
                <a:latin typeface="Cambria" pitchFamily="18" charset="0"/>
                <a:cs typeface="Times New Roman" pitchFamily="18" charset="0"/>
              </a:rPr>
              <a:t>Ventriculaire : </a:t>
            </a:r>
            <a:r>
              <a:rPr lang="fr-FR" sz="3000" i="1" dirty="0" err="1">
                <a:latin typeface="Cambria" pitchFamily="18" charset="0"/>
                <a:cs typeface="Times New Roman" pitchFamily="18" charset="0"/>
              </a:rPr>
              <a:t>cardiomyocytes</a:t>
            </a:r>
            <a:r>
              <a:rPr lang="fr-FR" sz="3000" i="1" dirty="0">
                <a:latin typeface="Cambria" pitchFamily="18" charset="0"/>
                <a:cs typeface="Times New Roman" pitchFamily="18" charset="0"/>
              </a:rPr>
              <a:t> ventriculaires</a:t>
            </a:r>
          </a:p>
          <a:p>
            <a:pPr lvl="1">
              <a:lnSpc>
                <a:spcPct val="120000"/>
              </a:lnSpc>
            </a:pPr>
            <a:r>
              <a:rPr lang="fr-FR" sz="3000" i="1" dirty="0">
                <a:latin typeface="Cambria" pitchFamily="18" charset="0"/>
                <a:cs typeface="Times New Roman" pitchFamily="18" charset="0"/>
              </a:rPr>
              <a:t>Ectopique: des cellules musculaires de l’oreillette</a:t>
            </a:r>
          </a:p>
          <a:p>
            <a:pPr lvl="1">
              <a:lnSpc>
                <a:spcPct val="120000"/>
              </a:lnSpc>
            </a:pPr>
            <a:r>
              <a:rPr lang="fr-FR" sz="3000" i="1" dirty="0">
                <a:latin typeface="Cambria" pitchFamily="18" charset="0"/>
                <a:cs typeface="Times New Roman" pitchFamily="18" charset="0"/>
              </a:rPr>
              <a:t>Artificielle : pace maker artificiel, stimulateur implanté à proximité du cœur, relié à celui-ci avec des électrodes</a:t>
            </a:r>
          </a:p>
          <a:p>
            <a:pPr>
              <a:buNone/>
            </a:pPr>
            <a:endParaRPr lang="fr-FR" sz="3400" i="1" dirty="0">
              <a:latin typeface="Cambria" pitchFamily="18" charset="0"/>
              <a:cs typeface="Times New Roman" pitchFamily="18" charset="0"/>
            </a:endParaRPr>
          </a:p>
          <a:p>
            <a:pPr>
              <a:buNone/>
            </a:pPr>
            <a:endParaRPr lang="fr-FR" i="1" dirty="0" smtClean="0">
              <a:solidFill>
                <a:schemeClr val="tx1"/>
              </a:solidFill>
              <a:latin typeface="Cambria" pitchFamily="18" charset="0"/>
              <a:cs typeface="Times New Roman" pitchFamily="18" charset="0"/>
            </a:endParaRPr>
          </a:p>
          <a:p>
            <a:pPr lvl="0"/>
            <a:endParaRPr lang="fr-FR" i="1" dirty="0" smtClean="0">
              <a:solidFill>
                <a:schemeClr val="tx1"/>
              </a:solidFill>
              <a:latin typeface="Cambria" pitchFamily="18" charset="0"/>
              <a:cs typeface="Times New Roman" pitchFamily="18" charset="0"/>
            </a:endParaRPr>
          </a:p>
          <a:p>
            <a:endParaRPr lang="fr-FR" dirty="0"/>
          </a:p>
        </p:txBody>
      </p:sp>
    </p:spTree>
    <p:extLst>
      <p:ext uri="{BB962C8B-B14F-4D97-AF65-F5344CB8AC3E}">
        <p14:creationId xmlns:p14="http://schemas.microsoft.com/office/powerpoint/2010/main" val="269957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1066" y="227841"/>
            <a:ext cx="10353761" cy="1326321"/>
          </a:xfrm>
        </p:spPr>
        <p:txBody>
          <a:bodyPr/>
          <a:lstStyle/>
          <a:p>
            <a:pPr algn="ctr"/>
            <a:r>
              <a:rPr lang="fr-FR" b="1" i="1" dirty="0" smtClean="0">
                <a:solidFill>
                  <a:schemeClr val="accent5">
                    <a:lumMod val="60000"/>
                    <a:lumOff val="40000"/>
                  </a:schemeClr>
                </a:solidFill>
                <a:latin typeface="Cambria" pitchFamily="18" charset="0"/>
              </a:rPr>
              <a:t>fréquence cardiaque</a:t>
            </a:r>
            <a:endParaRPr lang="fr-FR" b="1" i="1" dirty="0">
              <a:solidFill>
                <a:schemeClr val="accent5">
                  <a:lumMod val="60000"/>
                  <a:lumOff val="40000"/>
                </a:schemeClr>
              </a:solidFill>
              <a:latin typeface="Cambria" pitchFamily="18" charset="0"/>
            </a:endParaRPr>
          </a:p>
        </p:txBody>
      </p:sp>
      <p:sp>
        <p:nvSpPr>
          <p:cNvPr id="3" name="Espace réservé du contenu 2"/>
          <p:cNvSpPr>
            <a:spLocks noGrp="1"/>
          </p:cNvSpPr>
          <p:nvPr>
            <p:ph idx="1"/>
          </p:nvPr>
        </p:nvSpPr>
        <p:spPr>
          <a:xfrm>
            <a:off x="794759" y="1247686"/>
            <a:ext cx="10254953" cy="5181710"/>
          </a:xfrm>
        </p:spPr>
        <p:txBody>
          <a:bodyPr>
            <a:normAutofit fontScale="92500" lnSpcReduction="20000"/>
          </a:bodyPr>
          <a:lstStyle/>
          <a:p>
            <a:pPr marL="514350" indent="-514350">
              <a:buNone/>
            </a:pPr>
            <a:endParaRPr lang="fr-FR" i="1" dirty="0" smtClean="0">
              <a:solidFill>
                <a:schemeClr val="tx1"/>
              </a:solidFill>
              <a:latin typeface="Cambria" pitchFamily="18" charset="0"/>
            </a:endParaRPr>
          </a:p>
          <a:p>
            <a:r>
              <a:rPr lang="fr-FR" sz="2600" i="1" dirty="0">
                <a:latin typeface="Cambria" pitchFamily="18" charset="0"/>
              </a:rPr>
              <a:t>C</a:t>
            </a:r>
            <a:r>
              <a:rPr lang="fr-FR" sz="2600" i="1" dirty="0" smtClean="0">
                <a:solidFill>
                  <a:schemeClr val="tx1"/>
                </a:solidFill>
                <a:latin typeface="Cambria" pitchFamily="18" charset="0"/>
              </a:rPr>
              <a:t>’est le nombre de battements cardiaques par minutes </a:t>
            </a:r>
            <a:endParaRPr lang="fr-FR" sz="2600" i="1" dirty="0" smtClean="0">
              <a:solidFill>
                <a:schemeClr val="tx1"/>
              </a:solidFill>
              <a:latin typeface="Cambria" pitchFamily="18" charset="0"/>
              <a:cs typeface="Times New Roman" pitchFamily="18" charset="0"/>
            </a:endParaRPr>
          </a:p>
          <a:p>
            <a:r>
              <a:rPr lang="fr-FR" sz="2600" i="1" dirty="0" smtClean="0">
                <a:solidFill>
                  <a:schemeClr val="tx1"/>
                </a:solidFill>
                <a:latin typeface="Cambria" pitchFamily="18" charset="0"/>
                <a:cs typeface="Times New Roman" pitchFamily="18" charset="0"/>
              </a:rPr>
              <a:t>La fréquence cardiaque normale varie en fonction de l’espèce animale, la taille, l’âge, et l’activité physique </a:t>
            </a:r>
          </a:p>
          <a:p>
            <a:r>
              <a:rPr lang="fr-FR" sz="2600" i="1" dirty="0" smtClean="0">
                <a:solidFill>
                  <a:schemeClr val="tx2"/>
                </a:solidFill>
                <a:latin typeface="Cambria" pitchFamily="18" charset="0"/>
                <a:cs typeface="Times New Roman" pitchFamily="18" charset="0"/>
              </a:rPr>
              <a:t>La </a:t>
            </a:r>
            <a:r>
              <a:rPr lang="fr-FR" sz="2600" b="1" i="1" dirty="0" smtClean="0">
                <a:solidFill>
                  <a:schemeClr val="tx2"/>
                </a:solidFill>
                <a:latin typeface="Cambria" pitchFamily="18" charset="0"/>
                <a:cs typeface="Times New Roman" pitchFamily="18" charset="0"/>
              </a:rPr>
              <a:t>bradycardie:</a:t>
            </a:r>
            <a:r>
              <a:rPr lang="fr-FR" sz="2600" i="1" dirty="0" smtClean="0">
                <a:solidFill>
                  <a:schemeClr val="tx2"/>
                </a:solidFill>
                <a:latin typeface="Cambria" pitchFamily="18" charset="0"/>
                <a:cs typeface="Times New Roman" pitchFamily="18" charset="0"/>
              </a:rPr>
              <a:t> </a:t>
            </a:r>
            <a:r>
              <a:rPr lang="fr-FR" sz="2600" i="1" dirty="0" smtClean="0">
                <a:solidFill>
                  <a:schemeClr val="tx1"/>
                </a:solidFill>
                <a:latin typeface="Cambria" pitchFamily="18" charset="0"/>
                <a:cs typeface="Times New Roman" pitchFamily="18" charset="0"/>
              </a:rPr>
              <a:t>baisse de la fréquence cardiaque  </a:t>
            </a:r>
          </a:p>
          <a:p>
            <a:r>
              <a:rPr lang="fr-FR" sz="2600" i="1" dirty="0" smtClean="0">
                <a:solidFill>
                  <a:schemeClr val="tx2"/>
                </a:solidFill>
                <a:latin typeface="Cambria" pitchFamily="18" charset="0"/>
                <a:cs typeface="Times New Roman" pitchFamily="18" charset="0"/>
              </a:rPr>
              <a:t>La </a:t>
            </a:r>
            <a:r>
              <a:rPr lang="fr-FR" sz="2600" b="1" i="1" dirty="0" smtClean="0">
                <a:solidFill>
                  <a:schemeClr val="tx2"/>
                </a:solidFill>
                <a:latin typeface="Cambria" pitchFamily="18" charset="0"/>
                <a:cs typeface="Times New Roman" pitchFamily="18" charset="0"/>
              </a:rPr>
              <a:t>tachycardie: </a:t>
            </a:r>
            <a:r>
              <a:rPr lang="fr-FR" sz="2600" i="1" dirty="0" smtClean="0">
                <a:solidFill>
                  <a:schemeClr val="tx1"/>
                </a:solidFill>
                <a:latin typeface="Cambria" pitchFamily="18" charset="0"/>
                <a:cs typeface="Times New Roman" pitchFamily="18" charset="0"/>
              </a:rPr>
              <a:t>hausse de la fréquence cardiaque </a:t>
            </a:r>
          </a:p>
          <a:p>
            <a:r>
              <a:rPr lang="fr-FR" sz="2600" i="1" dirty="0">
                <a:latin typeface="Cambria" pitchFamily="18" charset="0"/>
              </a:rPr>
              <a:t>Les agents qui augmentent la </a:t>
            </a:r>
            <a:r>
              <a:rPr lang="fr-FR" sz="2600" i="1" dirty="0" smtClean="0">
                <a:latin typeface="Cambria" pitchFamily="18" charset="0"/>
              </a:rPr>
              <a:t>fréquence cardiaque ont </a:t>
            </a:r>
            <a:r>
              <a:rPr lang="fr-FR" sz="2600" i="1" dirty="0">
                <a:latin typeface="Cambria" pitchFamily="18" charset="0"/>
              </a:rPr>
              <a:t>une </a:t>
            </a:r>
            <a:r>
              <a:rPr lang="fr-FR" sz="2600" b="1" i="1" dirty="0">
                <a:solidFill>
                  <a:schemeClr val="accent6">
                    <a:lumMod val="40000"/>
                    <a:lumOff val="60000"/>
                  </a:schemeClr>
                </a:solidFill>
                <a:latin typeface="Cambria" pitchFamily="18" charset="0"/>
              </a:rPr>
              <a:t>action</a:t>
            </a:r>
            <a:r>
              <a:rPr lang="fr-FR" sz="2600" b="1" i="1" dirty="0">
                <a:latin typeface="Cambria" pitchFamily="18" charset="0"/>
              </a:rPr>
              <a:t> </a:t>
            </a:r>
            <a:r>
              <a:rPr lang="fr-FR" sz="2600" b="1" i="1" dirty="0" err="1" smtClean="0">
                <a:solidFill>
                  <a:schemeClr val="accent6">
                    <a:lumMod val="40000"/>
                    <a:lumOff val="60000"/>
                  </a:schemeClr>
                </a:solidFill>
                <a:latin typeface="Cambria" pitchFamily="18" charset="0"/>
              </a:rPr>
              <a:t>chronotrope</a:t>
            </a:r>
            <a:r>
              <a:rPr lang="fr-FR" sz="2600" b="1" i="1" dirty="0" smtClean="0">
                <a:solidFill>
                  <a:schemeClr val="accent6">
                    <a:lumMod val="40000"/>
                    <a:lumOff val="60000"/>
                  </a:schemeClr>
                </a:solidFill>
                <a:latin typeface="Cambria" pitchFamily="18" charset="0"/>
              </a:rPr>
              <a:t> </a:t>
            </a:r>
            <a:r>
              <a:rPr lang="fr-FR" sz="2600" b="1" i="1" dirty="0">
                <a:solidFill>
                  <a:schemeClr val="accent6">
                    <a:lumMod val="40000"/>
                    <a:lumOff val="60000"/>
                  </a:schemeClr>
                </a:solidFill>
                <a:latin typeface="Cambria" pitchFamily="18" charset="0"/>
              </a:rPr>
              <a:t>positive</a:t>
            </a:r>
            <a:r>
              <a:rPr lang="fr-FR" sz="2600" i="1" dirty="0">
                <a:solidFill>
                  <a:schemeClr val="accent6">
                    <a:lumMod val="40000"/>
                    <a:lumOff val="60000"/>
                  </a:schemeClr>
                </a:solidFill>
                <a:latin typeface="Cambria" pitchFamily="18" charset="0"/>
              </a:rPr>
              <a:t>. </a:t>
            </a:r>
          </a:p>
          <a:p>
            <a:r>
              <a:rPr lang="fr-FR" sz="2600" i="1" dirty="0">
                <a:latin typeface="Cambria" pitchFamily="18" charset="0"/>
              </a:rPr>
              <a:t>Les agents qui produisent une diminution de la </a:t>
            </a:r>
            <a:r>
              <a:rPr lang="fr-FR" sz="2600" i="1" dirty="0" smtClean="0">
                <a:latin typeface="Cambria" pitchFamily="18" charset="0"/>
              </a:rPr>
              <a:t>fréquence cardiaque </a:t>
            </a:r>
            <a:r>
              <a:rPr lang="fr-FR" sz="2600" i="1" dirty="0">
                <a:latin typeface="Cambria" pitchFamily="18" charset="0"/>
              </a:rPr>
              <a:t>sont dits agents à </a:t>
            </a:r>
            <a:r>
              <a:rPr lang="fr-FR" sz="2600" b="1" i="1" dirty="0">
                <a:solidFill>
                  <a:schemeClr val="accent6">
                    <a:lumMod val="40000"/>
                    <a:lumOff val="60000"/>
                  </a:schemeClr>
                </a:solidFill>
                <a:latin typeface="Cambria" pitchFamily="18" charset="0"/>
              </a:rPr>
              <a:t>action </a:t>
            </a:r>
            <a:r>
              <a:rPr lang="fr-FR" sz="2600" b="1" i="1" dirty="0" err="1" smtClean="0">
                <a:solidFill>
                  <a:schemeClr val="accent6">
                    <a:lumMod val="40000"/>
                    <a:lumOff val="60000"/>
                  </a:schemeClr>
                </a:solidFill>
                <a:latin typeface="Cambria" pitchFamily="18" charset="0"/>
              </a:rPr>
              <a:t>chronotrope</a:t>
            </a:r>
            <a:r>
              <a:rPr lang="fr-FR" sz="2600" b="1" i="1" dirty="0" smtClean="0">
                <a:solidFill>
                  <a:schemeClr val="accent6">
                    <a:lumMod val="40000"/>
                    <a:lumOff val="60000"/>
                  </a:schemeClr>
                </a:solidFill>
                <a:latin typeface="Cambria" pitchFamily="18" charset="0"/>
              </a:rPr>
              <a:t> </a:t>
            </a:r>
            <a:r>
              <a:rPr lang="fr-FR" sz="2600" b="1" i="1" dirty="0">
                <a:solidFill>
                  <a:schemeClr val="accent6">
                    <a:lumMod val="40000"/>
                    <a:lumOff val="60000"/>
                  </a:schemeClr>
                </a:solidFill>
                <a:latin typeface="Cambria" pitchFamily="18" charset="0"/>
              </a:rPr>
              <a:t>négative</a:t>
            </a:r>
          </a:p>
          <a:p>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endParaRPr lang="fr-FR" i="1" dirty="0" smtClean="0">
              <a:solidFill>
                <a:schemeClr val="tx1"/>
              </a:solidFill>
              <a:latin typeface="Cambria" pitchFamily="18" charset="0"/>
            </a:endParaRPr>
          </a:p>
        </p:txBody>
      </p:sp>
    </p:spTree>
    <p:extLst>
      <p:ext uri="{BB962C8B-B14F-4D97-AF65-F5344CB8AC3E}">
        <p14:creationId xmlns:p14="http://schemas.microsoft.com/office/powerpoint/2010/main" val="151965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5608" y="105398"/>
            <a:ext cx="10353761" cy="1326321"/>
          </a:xfrm>
        </p:spPr>
        <p:txBody>
          <a:bodyPr>
            <a:normAutofit fontScale="90000"/>
          </a:bodyPr>
          <a:lstStyle/>
          <a:p>
            <a:pPr algn="ctr"/>
            <a:r>
              <a:rPr lang="fr-FR" b="1" dirty="0" smtClean="0"/>
              <a:t/>
            </a:r>
            <a:br>
              <a:rPr lang="fr-FR" b="1" dirty="0" smtClean="0"/>
            </a:br>
            <a:r>
              <a:rPr lang="fr-FR" sz="4000" i="1" dirty="0">
                <a:solidFill>
                  <a:schemeClr val="accent5">
                    <a:lumMod val="60000"/>
                    <a:lumOff val="40000"/>
                  </a:schemeClr>
                </a:solidFill>
                <a:latin typeface="Cambria" pitchFamily="18" charset="0"/>
              </a:rPr>
              <a:t>Débit sanguin</a:t>
            </a:r>
            <a:r>
              <a:rPr lang="fr-FR" dirty="0" smtClean="0"/>
              <a:t/>
            </a:r>
            <a:br>
              <a:rPr lang="fr-FR" dirty="0" smtClean="0"/>
            </a:br>
            <a:endParaRPr lang="fr-FR" dirty="0"/>
          </a:p>
        </p:txBody>
      </p:sp>
      <p:sp>
        <p:nvSpPr>
          <p:cNvPr id="3" name="Espace réservé du contenu 2"/>
          <p:cNvSpPr>
            <a:spLocks noGrp="1"/>
          </p:cNvSpPr>
          <p:nvPr>
            <p:ph idx="1"/>
          </p:nvPr>
        </p:nvSpPr>
        <p:spPr>
          <a:xfrm>
            <a:off x="1102407" y="1031292"/>
            <a:ext cx="10036962" cy="5592577"/>
          </a:xfrm>
        </p:spPr>
        <p:txBody>
          <a:bodyPr>
            <a:normAutofit fontScale="70000" lnSpcReduction="20000"/>
          </a:bodyPr>
          <a:lstStyle/>
          <a:p>
            <a:r>
              <a:rPr lang="fr-FR" sz="3100" i="1" dirty="0">
                <a:latin typeface="Cambria" pitchFamily="18" charset="0"/>
              </a:rPr>
              <a:t>Est le volume </a:t>
            </a:r>
            <a:r>
              <a:rPr lang="fr-FR" sz="3100" i="1" dirty="0" smtClean="0">
                <a:latin typeface="Cambria" pitchFamily="18" charset="0"/>
              </a:rPr>
              <a:t>du sang </a:t>
            </a:r>
            <a:r>
              <a:rPr lang="fr-FR" sz="3100" i="1" dirty="0">
                <a:latin typeface="Cambria" pitchFamily="18" charset="0"/>
              </a:rPr>
              <a:t>qui </a:t>
            </a:r>
            <a:r>
              <a:rPr lang="fr-FR" sz="3100" i="1" dirty="0" smtClean="0">
                <a:latin typeface="Cambria" pitchFamily="18" charset="0"/>
              </a:rPr>
              <a:t>s’écoule à travers </a:t>
            </a:r>
            <a:r>
              <a:rPr lang="fr-FR" sz="3100" i="1" dirty="0">
                <a:latin typeface="Cambria" pitchFamily="18" charset="0"/>
              </a:rPr>
              <a:t>un vaisseau</a:t>
            </a:r>
            <a:r>
              <a:rPr lang="fr-FR" sz="3100" i="1" dirty="0" smtClean="0">
                <a:latin typeface="Cambria" pitchFamily="18" charset="0"/>
              </a:rPr>
              <a:t>, </a:t>
            </a:r>
            <a:r>
              <a:rPr lang="fr-FR" sz="3100" i="1" dirty="0">
                <a:latin typeface="Cambria" pitchFamily="18" charset="0"/>
              </a:rPr>
              <a:t>un organe ou dans le système cardiovasculaire entier par unité de temps (L/min). </a:t>
            </a:r>
          </a:p>
          <a:p>
            <a:r>
              <a:rPr lang="fr-CA" sz="3100" i="1" dirty="0">
                <a:latin typeface="Cambria" pitchFamily="18" charset="0"/>
              </a:rPr>
              <a:t>C’est la quantité du sang éjectée en dehors du cœur par unité de temps  (1min)</a:t>
            </a:r>
            <a:endParaRPr lang="fr-FR" sz="3100" i="1" dirty="0">
              <a:latin typeface="Cambria" pitchFamily="18" charset="0"/>
            </a:endParaRPr>
          </a:p>
          <a:p>
            <a:r>
              <a:rPr lang="fr-FR" sz="3100" i="1" dirty="0">
                <a:latin typeface="Cambria" pitchFamily="18" charset="0"/>
              </a:rPr>
              <a:t> Il est exprimé par l’équation suivante :</a:t>
            </a:r>
          </a:p>
          <a:p>
            <a:endParaRPr lang="fr-FR" i="1" dirty="0" smtClean="0">
              <a:solidFill>
                <a:schemeClr val="tx1"/>
              </a:solidFill>
              <a:latin typeface="Cambria" pitchFamily="18" charset="0"/>
            </a:endParaRPr>
          </a:p>
          <a:p>
            <a:endParaRPr lang="fr-FR" i="1" dirty="0" smtClean="0">
              <a:solidFill>
                <a:schemeClr val="tx1"/>
              </a:solidFill>
              <a:latin typeface="Cambria" pitchFamily="18" charset="0"/>
            </a:endParaRPr>
          </a:p>
          <a:p>
            <a:endParaRPr lang="fr-FR" i="1" dirty="0" smtClean="0">
              <a:solidFill>
                <a:schemeClr val="tx1"/>
              </a:solidFill>
              <a:latin typeface="Cambria" pitchFamily="18" charset="0"/>
            </a:endParaRPr>
          </a:p>
          <a:p>
            <a:endParaRPr lang="fr-FR" i="1" dirty="0" smtClean="0">
              <a:solidFill>
                <a:schemeClr val="tx1"/>
              </a:solidFill>
              <a:latin typeface="Cambria" pitchFamily="18" charset="0"/>
            </a:endParaRPr>
          </a:p>
          <a:p>
            <a:endParaRPr lang="fr-FR" i="1" dirty="0" smtClean="0">
              <a:solidFill>
                <a:schemeClr val="tx1"/>
              </a:solidFill>
              <a:latin typeface="Cambria" pitchFamily="18" charset="0"/>
            </a:endParaRPr>
          </a:p>
          <a:p>
            <a:r>
              <a:rPr lang="fr-FR" sz="3100" i="1" dirty="0" smtClean="0">
                <a:solidFill>
                  <a:schemeClr val="tx1"/>
                </a:solidFill>
                <a:latin typeface="Cambria" pitchFamily="18" charset="0"/>
              </a:rPr>
              <a:t>C’est la différence de pression qui provoque l’écoulement sanguin. </a:t>
            </a:r>
          </a:p>
          <a:p>
            <a:r>
              <a:rPr lang="fr-FR" sz="3100" i="1" dirty="0" smtClean="0">
                <a:solidFill>
                  <a:schemeClr val="tx1"/>
                </a:solidFill>
                <a:latin typeface="Cambria" pitchFamily="18" charset="0"/>
              </a:rPr>
              <a:t>Le sang s’écoule ainsi des zones de haute pression vers les zones de basse pression.</a:t>
            </a:r>
          </a:p>
          <a:p>
            <a:r>
              <a:rPr lang="fr-FR" sz="3100" i="1" dirty="0" smtClean="0">
                <a:solidFill>
                  <a:schemeClr val="tx1"/>
                </a:solidFill>
                <a:latin typeface="Cambria" pitchFamily="18" charset="0"/>
              </a:rPr>
              <a:t>Le débit est inversement proportionnel  la résistance dans les vaisseaux sanguins.</a:t>
            </a:r>
          </a:p>
          <a:p>
            <a:endParaRPr lang="fr-FR" sz="3100" dirty="0"/>
          </a:p>
        </p:txBody>
      </p:sp>
      <p:sp>
        <p:nvSpPr>
          <p:cNvPr id="4" name="Rectangle 3"/>
          <p:cNvSpPr/>
          <p:nvPr/>
        </p:nvSpPr>
        <p:spPr>
          <a:xfrm>
            <a:off x="2405480" y="2956224"/>
            <a:ext cx="7858180" cy="1071570"/>
          </a:xfrm>
          <a:prstGeom prst="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dirty="0">
              <a:solidFill>
                <a:schemeClr val="tx1"/>
              </a:solidFill>
              <a:latin typeface="Cambria" pitchFamily="18" charset="0"/>
            </a:endParaRPr>
          </a:p>
          <a:p>
            <a:pPr algn="ctr"/>
            <a:r>
              <a:rPr lang="fr-FR" sz="2000" b="1" dirty="0">
                <a:solidFill>
                  <a:schemeClr val="bg1"/>
                </a:solidFill>
                <a:latin typeface="Cambria" pitchFamily="18" charset="0"/>
              </a:rPr>
              <a:t>Q = ⧍P/ R</a:t>
            </a:r>
          </a:p>
          <a:p>
            <a:pPr algn="ctr"/>
            <a:r>
              <a:rPr lang="fr-FR" sz="2000" b="1" dirty="0">
                <a:solidFill>
                  <a:schemeClr val="bg1"/>
                </a:solidFill>
                <a:latin typeface="Cambria" pitchFamily="18" charset="0"/>
              </a:rPr>
              <a:t>Q= pression artérielle moyenne </a:t>
            </a:r>
            <a:r>
              <a:rPr lang="fr-FR" sz="2800" b="1" dirty="0">
                <a:solidFill>
                  <a:schemeClr val="bg1"/>
                </a:solidFill>
                <a:latin typeface="Cambria" pitchFamily="18" charset="0"/>
              </a:rPr>
              <a:t>– </a:t>
            </a:r>
            <a:r>
              <a:rPr lang="fr-FR" sz="2000" b="1" dirty="0">
                <a:solidFill>
                  <a:schemeClr val="bg1"/>
                </a:solidFill>
                <a:latin typeface="Cambria" pitchFamily="18" charset="0"/>
              </a:rPr>
              <a:t>pression auriculaire droite</a:t>
            </a:r>
          </a:p>
          <a:p>
            <a:pPr algn="ctr"/>
            <a:r>
              <a:rPr lang="fr-FR" sz="2000" b="1" dirty="0">
                <a:solidFill>
                  <a:schemeClr val="bg1"/>
                </a:solidFill>
                <a:latin typeface="Cambria" pitchFamily="18" charset="0"/>
              </a:rPr>
              <a:t>Résistance périphérique totale</a:t>
            </a:r>
          </a:p>
          <a:p>
            <a:pPr algn="ctr"/>
            <a:endParaRPr lang="fr-FR" sz="2000" b="1" dirty="0">
              <a:solidFill>
                <a:schemeClr val="tx1"/>
              </a:solidFill>
              <a:latin typeface="Cambria" pitchFamily="18" charset="0"/>
            </a:endParaRPr>
          </a:p>
        </p:txBody>
      </p:sp>
      <p:sp>
        <p:nvSpPr>
          <p:cNvPr id="8194"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8196"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cxnSp>
        <p:nvCxnSpPr>
          <p:cNvPr id="10" name="Connecteur droit 9"/>
          <p:cNvCxnSpPr/>
          <p:nvPr/>
        </p:nvCxnSpPr>
        <p:spPr>
          <a:xfrm>
            <a:off x="3156446" y="3733181"/>
            <a:ext cx="6715172"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890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blinds(horizontal)">
                                      <p:cBhvr>
                                        <p:cTn id="34" dur="500"/>
                                        <p:tgtEl>
                                          <p:spTgt spid="3">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blinds(horizontal)">
                                      <p:cBhvr>
                                        <p:cTn id="39" dur="500"/>
                                        <p:tgtEl>
                                          <p:spTgt spid="3">
                                            <p:txEl>
                                              <p:pRg st="9" end="9"/>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blinds(horizontal)">
                                      <p:cBhvr>
                                        <p:cTn id="4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3400" y="23915"/>
            <a:ext cx="10353761" cy="1326321"/>
          </a:xfrm>
        </p:spPr>
        <p:txBody>
          <a:bodyPr>
            <a:normAutofit fontScale="90000"/>
          </a:bodyPr>
          <a:lstStyle/>
          <a:p>
            <a:pPr algn="ctr"/>
            <a:r>
              <a:rPr lang="fr-FR" b="1" dirty="0" smtClean="0"/>
              <a:t/>
            </a:r>
            <a:br>
              <a:rPr lang="fr-FR" b="1" dirty="0" smtClean="0"/>
            </a:br>
            <a:r>
              <a:rPr lang="fr-FR" b="1" i="1" dirty="0" smtClean="0">
                <a:solidFill>
                  <a:schemeClr val="accent5">
                    <a:lumMod val="60000"/>
                    <a:lumOff val="40000"/>
                  </a:schemeClr>
                </a:solidFill>
                <a:latin typeface="Cambria" pitchFamily="18" charset="0"/>
              </a:rPr>
              <a:t>Résistance vasculaire</a:t>
            </a:r>
            <a:r>
              <a:rPr lang="fr-FR" dirty="0" smtClean="0"/>
              <a:t/>
            </a:r>
            <a:br>
              <a:rPr lang="fr-FR" dirty="0" smtClean="0"/>
            </a:br>
            <a:endParaRPr lang="fr-FR" dirty="0"/>
          </a:p>
        </p:txBody>
      </p:sp>
      <p:sp>
        <p:nvSpPr>
          <p:cNvPr id="3" name="Espace réservé du contenu 2"/>
          <p:cNvSpPr>
            <a:spLocks noGrp="1"/>
          </p:cNvSpPr>
          <p:nvPr>
            <p:ph idx="1"/>
          </p:nvPr>
        </p:nvSpPr>
        <p:spPr>
          <a:xfrm>
            <a:off x="1182503" y="1256232"/>
            <a:ext cx="9632200" cy="5364912"/>
          </a:xfrm>
        </p:spPr>
        <p:txBody>
          <a:bodyPr>
            <a:normAutofit fontScale="92500" lnSpcReduction="20000"/>
          </a:bodyPr>
          <a:lstStyle/>
          <a:p>
            <a:r>
              <a:rPr lang="fr-FR" sz="2600" i="1" dirty="0" smtClean="0">
                <a:solidFill>
                  <a:schemeClr val="tx1"/>
                </a:solidFill>
                <a:latin typeface="Cambria" pitchFamily="18" charset="0"/>
              </a:rPr>
              <a:t>Est la force qui s’oppose à l’écoulement du sang, </a:t>
            </a:r>
          </a:p>
          <a:p>
            <a:r>
              <a:rPr lang="fr-FR" sz="2600" i="1" dirty="0" smtClean="0">
                <a:solidFill>
                  <a:schemeClr val="tx1"/>
                </a:solidFill>
                <a:latin typeface="Cambria" pitchFamily="18" charset="0"/>
              </a:rPr>
              <a:t>Elle résulte de la friction du sang sur la paroi des vaisseaux. </a:t>
            </a:r>
          </a:p>
          <a:p>
            <a:r>
              <a:rPr lang="fr-FR" sz="2600" i="1" dirty="0" smtClean="0">
                <a:solidFill>
                  <a:schemeClr val="tx1"/>
                </a:solidFill>
                <a:latin typeface="Cambria" pitchFamily="18" charset="0"/>
              </a:rPr>
              <a:t> D'après la loi de Hagen-Poiseuille : </a:t>
            </a:r>
          </a:p>
          <a:p>
            <a:endParaRPr lang="fr-FR" sz="2600" i="1" dirty="0" smtClean="0">
              <a:solidFill>
                <a:schemeClr val="tx1"/>
              </a:solidFill>
              <a:latin typeface="Cambria" pitchFamily="18" charset="0"/>
            </a:endParaRPr>
          </a:p>
          <a:p>
            <a:endParaRPr lang="fr-FR" i="1" dirty="0" smtClean="0">
              <a:solidFill>
                <a:schemeClr val="tx1"/>
              </a:solidFill>
              <a:latin typeface="Cambria" pitchFamily="18" charset="0"/>
            </a:endParaRPr>
          </a:p>
          <a:p>
            <a:pPr lvl="1"/>
            <a:r>
              <a:rPr lang="fr-FR" b="1" i="1" dirty="0" smtClean="0">
                <a:solidFill>
                  <a:schemeClr val="tx1"/>
                </a:solidFill>
                <a:latin typeface="Cambria" pitchFamily="18" charset="0"/>
              </a:rPr>
              <a:t>R : </a:t>
            </a:r>
            <a:r>
              <a:rPr lang="fr-FR" i="1" dirty="0" smtClean="0">
                <a:solidFill>
                  <a:schemeClr val="tx1"/>
                </a:solidFill>
                <a:latin typeface="Cambria" pitchFamily="18" charset="0"/>
              </a:rPr>
              <a:t>résistance</a:t>
            </a:r>
          </a:p>
          <a:p>
            <a:pPr lvl="1"/>
            <a:r>
              <a:rPr lang="fr-FR" b="1" i="1" dirty="0" smtClean="0">
                <a:solidFill>
                  <a:schemeClr val="tx1"/>
                </a:solidFill>
                <a:latin typeface="Cambria" pitchFamily="18" charset="0"/>
              </a:rPr>
              <a:t>η :</a:t>
            </a:r>
            <a:r>
              <a:rPr lang="fr-FR" i="1" dirty="0" smtClean="0">
                <a:solidFill>
                  <a:schemeClr val="tx1"/>
                </a:solidFill>
                <a:latin typeface="Cambria" pitchFamily="18" charset="0"/>
              </a:rPr>
              <a:t> viscosité du sang </a:t>
            </a:r>
          </a:p>
          <a:p>
            <a:pPr lvl="1"/>
            <a:r>
              <a:rPr lang="fr-FR" b="1" i="1" dirty="0" smtClean="0">
                <a:solidFill>
                  <a:schemeClr val="tx1"/>
                </a:solidFill>
                <a:latin typeface="Cambria" pitchFamily="18" charset="0"/>
              </a:rPr>
              <a:t>l :</a:t>
            </a:r>
            <a:r>
              <a:rPr lang="fr-FR" i="1" dirty="0" smtClean="0">
                <a:solidFill>
                  <a:schemeClr val="tx1"/>
                </a:solidFill>
                <a:latin typeface="Cambria" pitchFamily="18" charset="0"/>
              </a:rPr>
              <a:t> longueur totale des vaisseaux sanguins</a:t>
            </a:r>
          </a:p>
          <a:p>
            <a:pPr lvl="1"/>
            <a:r>
              <a:rPr lang="fr-FR" b="1" i="1" dirty="0" smtClean="0">
                <a:solidFill>
                  <a:schemeClr val="tx1"/>
                </a:solidFill>
                <a:latin typeface="Cambria" pitchFamily="18" charset="0"/>
              </a:rPr>
              <a:t>r :</a:t>
            </a:r>
            <a:r>
              <a:rPr lang="fr-FR" i="1" dirty="0" smtClean="0">
                <a:solidFill>
                  <a:schemeClr val="tx1"/>
                </a:solidFill>
                <a:latin typeface="Cambria" pitchFamily="18" charset="0"/>
              </a:rPr>
              <a:t> rayon du vaisseau, </a:t>
            </a:r>
          </a:p>
          <a:p>
            <a:r>
              <a:rPr lang="fr-FR" i="1" dirty="0" smtClean="0">
                <a:solidFill>
                  <a:schemeClr val="tx1"/>
                </a:solidFill>
                <a:latin typeface="Cambria" pitchFamily="18" charset="0"/>
              </a:rPr>
              <a:t>La résistance est directement proportionnelle à la viscosité du sang et la longueur du vaisseau et elle est inversement proportionnelle à la puissance quatrième du rayon du vaisseau.</a:t>
            </a:r>
          </a:p>
          <a:p>
            <a:r>
              <a:rPr lang="fr-FR" i="1" dirty="0" smtClean="0">
                <a:solidFill>
                  <a:schemeClr val="tx1"/>
                </a:solidFill>
                <a:latin typeface="Cambria" pitchFamily="18" charset="0"/>
              </a:rPr>
              <a:t>Les artérioles sont les principaux déterminants de la résistance périphérique parce que leur diamètre peut varier.</a:t>
            </a:r>
          </a:p>
          <a:p>
            <a:endParaRPr lang="fr-FR" dirty="0"/>
          </a:p>
        </p:txBody>
      </p:sp>
      <p:sp>
        <p:nvSpPr>
          <p:cNvPr id="4" name="Rectangle 3"/>
          <p:cNvSpPr/>
          <p:nvPr/>
        </p:nvSpPr>
        <p:spPr>
          <a:xfrm>
            <a:off x="4381487" y="2836664"/>
            <a:ext cx="3357586" cy="785818"/>
          </a:xfrm>
          <a:prstGeom prst="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bg1"/>
                </a:solidFill>
                <a:latin typeface="Cambria" pitchFamily="18" charset="0"/>
              </a:rPr>
              <a:t>R = 8 </a:t>
            </a:r>
            <a:r>
              <a:rPr lang="el-GR" sz="2800" b="1" dirty="0">
                <a:solidFill>
                  <a:schemeClr val="bg1"/>
                </a:solidFill>
                <a:latin typeface="Cambria" pitchFamily="18" charset="0"/>
              </a:rPr>
              <a:t>η</a:t>
            </a:r>
            <a:r>
              <a:rPr lang="fr-FR" sz="2800" b="1" dirty="0">
                <a:solidFill>
                  <a:schemeClr val="bg1"/>
                </a:solidFill>
                <a:latin typeface="Cambria" pitchFamily="18" charset="0"/>
              </a:rPr>
              <a:t> l/</a:t>
            </a:r>
            <a:r>
              <a:rPr lang="el-GR" sz="2800" b="1" dirty="0">
                <a:solidFill>
                  <a:schemeClr val="bg1"/>
                </a:solidFill>
                <a:latin typeface="Cambria" pitchFamily="18" charset="0"/>
              </a:rPr>
              <a:t>π</a:t>
            </a:r>
            <a:r>
              <a:rPr lang="fr-FR" sz="2800" b="1" dirty="0">
                <a:solidFill>
                  <a:schemeClr val="bg1"/>
                </a:solidFill>
                <a:latin typeface="Cambria" pitchFamily="18" charset="0"/>
              </a:rPr>
              <a:t>r</a:t>
            </a:r>
            <a:r>
              <a:rPr lang="fr-FR" sz="2800" b="1" baseline="30000" dirty="0">
                <a:solidFill>
                  <a:schemeClr val="bg1"/>
                </a:solidFill>
                <a:latin typeface="Cambria" pitchFamily="18" charset="0"/>
              </a:rPr>
              <a:t>4</a:t>
            </a:r>
            <a:endParaRPr lang="el-GR" sz="2800" b="1" baseline="30000" dirty="0">
              <a:solidFill>
                <a:schemeClr val="bg1"/>
              </a:solidFill>
              <a:latin typeface="Cambria" pitchFamily="18" charset="0"/>
            </a:endParaRPr>
          </a:p>
        </p:txBody>
      </p:sp>
      <p:sp>
        <p:nvSpPr>
          <p:cNvPr id="717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65642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blinds(horizontal)">
                                      <p:cBhvr>
                                        <p:cTn id="39" dur="500"/>
                                        <p:tgtEl>
                                          <p:spTgt spid="3">
                                            <p:txEl>
                                              <p:pRg st="9" end="9"/>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blinds(horizontal)">
                                      <p:cBhvr>
                                        <p:cTn id="4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3" y="105398"/>
            <a:ext cx="10353761" cy="1326321"/>
          </a:xfrm>
        </p:spPr>
        <p:txBody>
          <a:bodyPr/>
          <a:lstStyle/>
          <a:p>
            <a:pPr algn="ctr"/>
            <a:r>
              <a:rPr lang="fr-FR" b="1" i="1" dirty="0" smtClean="0">
                <a:solidFill>
                  <a:schemeClr val="accent5">
                    <a:lumMod val="60000"/>
                    <a:lumOff val="40000"/>
                  </a:schemeClr>
                </a:solidFill>
                <a:latin typeface="Cambria" pitchFamily="18" charset="0"/>
              </a:rPr>
              <a:t>Résistance vasculaire</a:t>
            </a:r>
            <a:endParaRPr lang="fr-FR" dirty="0">
              <a:solidFill>
                <a:schemeClr val="accent5">
                  <a:lumMod val="60000"/>
                  <a:lumOff val="40000"/>
                </a:schemeClr>
              </a:solidFill>
            </a:endParaRPr>
          </a:p>
        </p:txBody>
      </p:sp>
      <p:sp>
        <p:nvSpPr>
          <p:cNvPr id="3" name="Espace réservé du contenu 2"/>
          <p:cNvSpPr>
            <a:spLocks noGrp="1"/>
          </p:cNvSpPr>
          <p:nvPr>
            <p:ph idx="1"/>
          </p:nvPr>
        </p:nvSpPr>
        <p:spPr>
          <a:xfrm>
            <a:off x="991312" y="1222049"/>
            <a:ext cx="9524288" cy="5278785"/>
          </a:xfrm>
        </p:spPr>
        <p:txBody>
          <a:bodyPr>
            <a:normAutofit/>
          </a:bodyPr>
          <a:lstStyle/>
          <a:p>
            <a:endParaRPr lang="fr-FR" b="1" i="1" dirty="0" smtClean="0">
              <a:solidFill>
                <a:schemeClr val="tx1"/>
              </a:solidFill>
              <a:latin typeface="Cambria" pitchFamily="18" charset="0"/>
            </a:endParaRPr>
          </a:p>
          <a:p>
            <a:r>
              <a:rPr lang="fr-FR" b="1" i="1" dirty="0" smtClean="0">
                <a:solidFill>
                  <a:schemeClr val="tx2"/>
                </a:solidFill>
                <a:latin typeface="Cambria" pitchFamily="18" charset="0"/>
              </a:rPr>
              <a:t>Résistance en parallèle</a:t>
            </a:r>
            <a:r>
              <a:rPr lang="fr-FR" b="1" i="1" dirty="0" smtClean="0">
                <a:solidFill>
                  <a:schemeClr val="tx1"/>
                </a:solidFill>
                <a:latin typeface="Cambria" pitchFamily="18" charset="0"/>
              </a:rPr>
              <a:t> : </a:t>
            </a:r>
            <a:r>
              <a:rPr lang="fr-FR" i="1" dirty="0" smtClean="0">
                <a:solidFill>
                  <a:schemeClr val="tx1"/>
                </a:solidFill>
                <a:latin typeface="Cambria" pitchFamily="18" charset="0"/>
              </a:rPr>
              <a:t>est illustrée par la circulation systémique. Où chaque organe est alimenté par une artère qui part de l’aorte. </a:t>
            </a:r>
          </a:p>
          <a:p>
            <a:r>
              <a:rPr lang="fr-FR" i="1" dirty="0" smtClean="0">
                <a:solidFill>
                  <a:schemeClr val="tx1"/>
                </a:solidFill>
                <a:latin typeface="Cambria" pitchFamily="18" charset="0"/>
              </a:rPr>
              <a:t>La résistance totale de cette disposition en parallèle est exprimée par l’équation suivante :</a:t>
            </a:r>
          </a:p>
          <a:p>
            <a:endParaRPr lang="fr-FR" i="1" dirty="0" smtClean="0">
              <a:solidFill>
                <a:schemeClr val="tx1"/>
              </a:solidFill>
              <a:latin typeface="Cambria" pitchFamily="18" charset="0"/>
            </a:endParaRPr>
          </a:p>
          <a:p>
            <a:endParaRPr lang="fr-FR" i="1" dirty="0" smtClean="0">
              <a:solidFill>
                <a:schemeClr val="tx1"/>
              </a:solidFill>
              <a:latin typeface="Cambria" pitchFamily="18" charset="0"/>
            </a:endParaRPr>
          </a:p>
          <a:p>
            <a:r>
              <a:rPr lang="fr-FR" i="1" dirty="0" smtClean="0">
                <a:solidFill>
                  <a:schemeClr val="tx1"/>
                </a:solidFill>
                <a:latin typeface="Cambria" pitchFamily="18" charset="0"/>
              </a:rPr>
              <a:t>La résistance totale est inferieure de l’une ou de l’autre des artères prises individuellement.</a:t>
            </a:r>
          </a:p>
          <a:p>
            <a:endParaRPr lang="fr-FR" i="1" dirty="0">
              <a:solidFill>
                <a:schemeClr val="tx1"/>
              </a:solidFill>
              <a:latin typeface="Cambria" pitchFamily="18" charset="0"/>
            </a:endParaRPr>
          </a:p>
        </p:txBody>
      </p:sp>
      <p:sp>
        <p:nvSpPr>
          <p:cNvPr id="4" name="Rectangle 5"/>
          <p:cNvSpPr>
            <a:spLocks noChangeArrowheads="1"/>
          </p:cNvSpPr>
          <p:nvPr/>
        </p:nvSpPr>
        <p:spPr bwMode="auto">
          <a:xfrm>
            <a:off x="2883899" y="3428043"/>
            <a:ext cx="6413551" cy="584775"/>
          </a:xfrm>
          <a:prstGeom prst="rect">
            <a:avLst/>
          </a:prstGeom>
          <a:solidFill>
            <a:schemeClr val="accent5">
              <a:lumMod val="20000"/>
              <a:lumOff val="80000"/>
            </a:schemeClr>
          </a:solidFill>
          <a:ln w="28575">
            <a:solidFill>
              <a:schemeClr val="accent5">
                <a:lumMod val="75000"/>
              </a:schemeClr>
            </a:solidFill>
            <a:miter lim="800000"/>
            <a:headEnd/>
            <a:tailEnd/>
          </a:ln>
          <a:effectLst/>
        </p:spPr>
        <p:txBody>
          <a:bodyPr wrap="none">
            <a:spAutoFit/>
          </a:bodyPr>
          <a:lstStyle/>
          <a:p>
            <a:pPr algn="ctr">
              <a:defRPr/>
            </a:pPr>
            <a:r>
              <a:rPr lang="fr-FR" sz="3200" i="1" dirty="0">
                <a:solidFill>
                  <a:schemeClr val="bg1"/>
                </a:solidFill>
                <a:latin typeface="Cambria" pitchFamily="18" charset="0"/>
              </a:rPr>
              <a:t>1/R totale = 1/ R1 + 1/ R2 +…1/ Rn</a:t>
            </a:r>
          </a:p>
        </p:txBody>
      </p:sp>
    </p:spTree>
    <p:extLst>
      <p:ext uri="{BB962C8B-B14F-4D97-AF65-F5344CB8AC3E}">
        <p14:creationId xmlns:p14="http://schemas.microsoft.com/office/powerpoint/2010/main" val="316257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5249" y="105183"/>
            <a:ext cx="10353761" cy="1326321"/>
          </a:xfrm>
        </p:spPr>
        <p:txBody>
          <a:bodyPr/>
          <a:lstStyle/>
          <a:p>
            <a:pPr algn="ctr"/>
            <a:r>
              <a:rPr lang="fr-FR" b="1" i="1" dirty="0" smtClean="0">
                <a:solidFill>
                  <a:schemeClr val="accent5">
                    <a:lumMod val="60000"/>
                    <a:lumOff val="40000"/>
                  </a:schemeClr>
                </a:solidFill>
                <a:latin typeface="Cambria" pitchFamily="18" charset="0"/>
              </a:rPr>
              <a:t>Résistance vasculaire</a:t>
            </a:r>
            <a:endParaRPr lang="fr-FR" dirty="0">
              <a:solidFill>
                <a:schemeClr val="accent5">
                  <a:lumMod val="60000"/>
                  <a:lumOff val="40000"/>
                </a:schemeClr>
              </a:solidFill>
            </a:endParaRPr>
          </a:p>
        </p:txBody>
      </p:sp>
      <p:sp>
        <p:nvSpPr>
          <p:cNvPr id="3" name="Espace réservé du contenu 2"/>
          <p:cNvSpPr>
            <a:spLocks noGrp="1"/>
          </p:cNvSpPr>
          <p:nvPr>
            <p:ph idx="1"/>
          </p:nvPr>
        </p:nvSpPr>
        <p:spPr>
          <a:xfrm>
            <a:off x="1131977" y="1184298"/>
            <a:ext cx="9900303" cy="5018110"/>
          </a:xfrm>
        </p:spPr>
        <p:txBody>
          <a:bodyPr>
            <a:normAutofit/>
          </a:bodyPr>
          <a:lstStyle/>
          <a:p>
            <a:r>
              <a:rPr lang="fr-FR" sz="2800" b="1" i="1" dirty="0">
                <a:solidFill>
                  <a:schemeClr val="tx2"/>
                </a:solidFill>
                <a:latin typeface="Cambria" pitchFamily="18" charset="0"/>
              </a:rPr>
              <a:t>Résistance en série</a:t>
            </a:r>
            <a:r>
              <a:rPr lang="fr-FR" sz="2800" b="1" i="1" dirty="0">
                <a:latin typeface="Cambria" pitchFamily="18" charset="0"/>
              </a:rPr>
              <a:t> : </a:t>
            </a:r>
            <a:r>
              <a:rPr lang="fr-FR" sz="2800" i="1" dirty="0">
                <a:latin typeface="Cambria" pitchFamily="18" charset="0"/>
              </a:rPr>
              <a:t>est illustrée par la disposition des vaisseaux sanguins à l’intérieur d’un organe donné. </a:t>
            </a:r>
          </a:p>
          <a:p>
            <a:r>
              <a:rPr lang="fr-FR" sz="2800" i="1" dirty="0">
                <a:latin typeface="Cambria" pitchFamily="18" charset="0"/>
              </a:rPr>
              <a:t>Chaque organe est alimenté par une grosse artère qui se ramifie en petites artères, puis artérioles, capillaire, veinules et veines disposés en série. </a:t>
            </a:r>
          </a:p>
          <a:p>
            <a:r>
              <a:rPr lang="fr-FR" sz="2800" i="1" dirty="0">
                <a:latin typeface="Cambria" pitchFamily="18" charset="0"/>
              </a:rPr>
              <a:t>La résistance totale est la somme des résistances individuelles comme l’indique l’équation suivante :</a:t>
            </a:r>
          </a:p>
          <a:p>
            <a:endParaRPr lang="fr-FR" dirty="0"/>
          </a:p>
        </p:txBody>
      </p:sp>
      <p:sp>
        <p:nvSpPr>
          <p:cNvPr id="4" name="Rectangle 3"/>
          <p:cNvSpPr/>
          <p:nvPr/>
        </p:nvSpPr>
        <p:spPr>
          <a:xfrm>
            <a:off x="3331765" y="5349562"/>
            <a:ext cx="5500726" cy="714380"/>
          </a:xfrm>
          <a:prstGeom prst="rect">
            <a:avLst/>
          </a:prstGeom>
          <a:solidFill>
            <a:schemeClr val="accent5">
              <a:lumMod val="20000"/>
              <a:lumOff val="8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dirty="0">
                <a:solidFill>
                  <a:schemeClr val="bg1"/>
                </a:solidFill>
                <a:latin typeface="Cambria" pitchFamily="18" charset="0"/>
              </a:rPr>
              <a:t>R </a:t>
            </a:r>
            <a:r>
              <a:rPr lang="fr-FR" sz="2000" b="1" i="1" baseline="-25000" dirty="0">
                <a:solidFill>
                  <a:schemeClr val="bg1"/>
                </a:solidFill>
                <a:latin typeface="Cambria" pitchFamily="18" charset="0"/>
              </a:rPr>
              <a:t>totale</a:t>
            </a:r>
            <a:r>
              <a:rPr lang="fr-FR" sz="2000" b="1" i="1" dirty="0">
                <a:solidFill>
                  <a:schemeClr val="bg1"/>
                </a:solidFill>
                <a:latin typeface="Cambria" pitchFamily="18" charset="0"/>
              </a:rPr>
              <a:t> = R </a:t>
            </a:r>
            <a:r>
              <a:rPr lang="fr-FR" sz="2000" b="1" i="1" baseline="-25000" dirty="0">
                <a:solidFill>
                  <a:schemeClr val="bg1"/>
                </a:solidFill>
                <a:latin typeface="Cambria" pitchFamily="18" charset="0"/>
              </a:rPr>
              <a:t>artères</a:t>
            </a:r>
            <a:r>
              <a:rPr lang="fr-FR" sz="2000" b="1" i="1" dirty="0">
                <a:solidFill>
                  <a:schemeClr val="bg1"/>
                </a:solidFill>
                <a:latin typeface="Cambria" pitchFamily="18" charset="0"/>
              </a:rPr>
              <a:t> + R </a:t>
            </a:r>
            <a:r>
              <a:rPr lang="fr-FR" sz="2000" b="1" i="1" baseline="-25000" dirty="0">
                <a:solidFill>
                  <a:schemeClr val="bg1"/>
                </a:solidFill>
                <a:latin typeface="Cambria" pitchFamily="18" charset="0"/>
              </a:rPr>
              <a:t>artérioles</a:t>
            </a:r>
            <a:r>
              <a:rPr lang="fr-FR" sz="2000" b="1" i="1" dirty="0">
                <a:solidFill>
                  <a:schemeClr val="bg1"/>
                </a:solidFill>
                <a:latin typeface="Cambria" pitchFamily="18" charset="0"/>
              </a:rPr>
              <a:t> + R </a:t>
            </a:r>
            <a:r>
              <a:rPr lang="fr-FR" sz="2000" b="1" i="1" baseline="-25000" dirty="0">
                <a:solidFill>
                  <a:schemeClr val="bg1"/>
                </a:solidFill>
                <a:latin typeface="Cambria" pitchFamily="18" charset="0"/>
              </a:rPr>
              <a:t>capillaires</a:t>
            </a:r>
            <a:r>
              <a:rPr lang="fr-FR" sz="2000" b="1" i="1" dirty="0">
                <a:solidFill>
                  <a:schemeClr val="bg1"/>
                </a:solidFill>
                <a:latin typeface="Cambria" pitchFamily="18" charset="0"/>
              </a:rPr>
              <a:t> + R </a:t>
            </a:r>
            <a:r>
              <a:rPr lang="fr-FR" sz="2000" b="1" i="1" baseline="-25000" dirty="0">
                <a:solidFill>
                  <a:schemeClr val="bg1"/>
                </a:solidFill>
                <a:latin typeface="Cambria" pitchFamily="18" charset="0"/>
              </a:rPr>
              <a:t>veines</a:t>
            </a:r>
            <a:endParaRPr lang="fr-FR" sz="2000" b="1" i="1" dirty="0">
              <a:solidFill>
                <a:schemeClr val="bg1"/>
              </a:solidFill>
              <a:latin typeface="Cambria" pitchFamily="18" charset="0"/>
            </a:endParaRPr>
          </a:p>
        </p:txBody>
      </p:sp>
    </p:spTree>
    <p:extLst>
      <p:ext uri="{BB962C8B-B14F-4D97-AF65-F5344CB8AC3E}">
        <p14:creationId xmlns:p14="http://schemas.microsoft.com/office/powerpoint/2010/main" val="428756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2341" y="165219"/>
            <a:ext cx="10353761" cy="1326321"/>
          </a:xfrm>
        </p:spPr>
        <p:txBody>
          <a:bodyPr>
            <a:normAutofit fontScale="90000"/>
          </a:bodyPr>
          <a:lstStyle/>
          <a:p>
            <a:pPr algn="ctr"/>
            <a:r>
              <a:rPr lang="fr-FR" b="1" dirty="0" smtClean="0"/>
              <a:t/>
            </a:r>
            <a:br>
              <a:rPr lang="fr-FR" b="1" dirty="0" smtClean="0"/>
            </a:br>
            <a:r>
              <a:rPr lang="fr-FR" b="1" i="1" dirty="0" smtClean="0">
                <a:solidFill>
                  <a:schemeClr val="accent5">
                    <a:lumMod val="60000"/>
                    <a:lumOff val="40000"/>
                  </a:schemeClr>
                </a:solidFill>
                <a:latin typeface="Cambria" pitchFamily="18" charset="0"/>
              </a:rPr>
              <a:t>Modalités d’écoulement</a:t>
            </a:r>
            <a:r>
              <a:rPr lang="fr-FR" i="1" dirty="0" smtClean="0">
                <a:latin typeface="Cambria" pitchFamily="18" charset="0"/>
              </a:rPr>
              <a:t/>
            </a:r>
            <a:br>
              <a:rPr lang="fr-FR" i="1" dirty="0" smtClean="0">
                <a:latin typeface="Cambria" pitchFamily="18" charset="0"/>
              </a:rPr>
            </a:br>
            <a:endParaRPr lang="fr-FR" i="1" dirty="0">
              <a:latin typeface="Cambria" pitchFamily="18" charset="0"/>
            </a:endParaRPr>
          </a:p>
        </p:txBody>
      </p:sp>
      <p:sp>
        <p:nvSpPr>
          <p:cNvPr id="3" name="Espace réservé du contenu 2"/>
          <p:cNvSpPr>
            <a:spLocks noGrp="1"/>
          </p:cNvSpPr>
          <p:nvPr>
            <p:ph sz="half" idx="1"/>
          </p:nvPr>
        </p:nvSpPr>
        <p:spPr>
          <a:xfrm>
            <a:off x="461473" y="1243131"/>
            <a:ext cx="5853869" cy="5429288"/>
          </a:xfrm>
        </p:spPr>
        <p:txBody>
          <a:bodyPr>
            <a:normAutofit/>
          </a:bodyPr>
          <a:lstStyle/>
          <a:p>
            <a:endParaRPr lang="fr-FR" i="1" dirty="0" smtClean="0">
              <a:solidFill>
                <a:schemeClr val="tx1"/>
              </a:solidFill>
              <a:latin typeface="Cambria" pitchFamily="18" charset="0"/>
            </a:endParaRPr>
          </a:p>
          <a:p>
            <a:r>
              <a:rPr lang="fr-FR" i="1" dirty="0" smtClean="0">
                <a:solidFill>
                  <a:schemeClr val="tx1"/>
                </a:solidFill>
                <a:latin typeface="Cambria" pitchFamily="18" charset="0"/>
              </a:rPr>
              <a:t>Près des parois vasculaires, l’écoulement sanguin est ralenti par la friction, </a:t>
            </a:r>
            <a:r>
              <a:rPr lang="fr-FR" i="1" dirty="0" smtClean="0">
                <a:latin typeface="Cambria" pitchFamily="18" charset="0"/>
              </a:rPr>
              <a:t>cependant </a:t>
            </a:r>
            <a:r>
              <a:rPr lang="fr-FR" i="1" dirty="0" smtClean="0">
                <a:solidFill>
                  <a:schemeClr val="tx1"/>
                </a:solidFill>
                <a:latin typeface="Cambria" pitchFamily="18" charset="0"/>
              </a:rPr>
              <a:t>il est plus libre et plus rapide au milieu; ce phénomène est appelé </a:t>
            </a:r>
            <a:r>
              <a:rPr lang="fr-FR" b="1" i="1" dirty="0" smtClean="0">
                <a:solidFill>
                  <a:schemeClr val="tx2"/>
                </a:solidFill>
                <a:latin typeface="Cambria" pitchFamily="18" charset="0"/>
              </a:rPr>
              <a:t>écoulement laminaire</a:t>
            </a:r>
          </a:p>
          <a:p>
            <a:endParaRPr lang="fr-FR" i="1" dirty="0" smtClean="0">
              <a:solidFill>
                <a:schemeClr val="tx2"/>
              </a:solidFill>
              <a:latin typeface="Cambria" pitchFamily="18" charset="0"/>
            </a:endParaRPr>
          </a:p>
          <a:p>
            <a:r>
              <a:rPr lang="fr-FR" i="1" dirty="0" smtClean="0">
                <a:solidFill>
                  <a:schemeClr val="tx1"/>
                </a:solidFill>
                <a:latin typeface="Cambria" pitchFamily="18" charset="0"/>
              </a:rPr>
              <a:t>Lorsque le sang circule dans un vaisseau qui change brusquement de diamètre ou dont les parois sont couvertes de rugosités (l'athérosclérose), l’écoulement laminaire devient </a:t>
            </a:r>
            <a:r>
              <a:rPr lang="fr-FR" b="1" i="1" dirty="0" smtClean="0">
                <a:solidFill>
                  <a:schemeClr val="tx2"/>
                </a:solidFill>
                <a:latin typeface="Cambria" pitchFamily="18" charset="0"/>
              </a:rPr>
              <a:t>turbulent</a:t>
            </a:r>
            <a:endParaRPr lang="fr-FR" i="1" dirty="0" smtClean="0">
              <a:solidFill>
                <a:schemeClr val="tx2"/>
              </a:solidFill>
              <a:latin typeface="Cambria" pitchFamily="18" charset="0"/>
            </a:endParaRPr>
          </a:p>
        </p:txBody>
      </p:sp>
      <p:pic>
        <p:nvPicPr>
          <p:cNvPr id="5" name="Picture 2" descr="flux lamin et turbul"/>
          <p:cNvPicPr>
            <a:picLocks noGrp="1" noChangeAspect="1" noChangeArrowheads="1"/>
          </p:cNvPicPr>
          <p:nvPr>
            <p:ph sz="half" idx="2"/>
          </p:nvPr>
        </p:nvPicPr>
        <p:blipFill>
          <a:blip r:embed="rId2" cstate="print"/>
          <a:srcRect/>
          <a:stretch>
            <a:fillRect/>
          </a:stretch>
        </p:blipFill>
        <p:spPr bwMode="auto">
          <a:xfrm>
            <a:off x="6577900" y="2102789"/>
            <a:ext cx="4444189" cy="3335094"/>
          </a:xfrm>
          <a:prstGeom prst="rect">
            <a:avLst/>
          </a:prstGeom>
          <a:noFill/>
          <a:ln w="9525">
            <a:noFill/>
            <a:miter lim="800000"/>
            <a:headEnd/>
            <a:tailEnd/>
          </a:ln>
        </p:spPr>
      </p:pic>
    </p:spTree>
    <p:extLst>
      <p:ext uri="{BB962C8B-B14F-4D97-AF65-F5344CB8AC3E}">
        <p14:creationId xmlns:p14="http://schemas.microsoft.com/office/powerpoint/2010/main" val="343629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227841"/>
            <a:ext cx="10353761" cy="1326321"/>
          </a:xfrm>
        </p:spPr>
        <p:txBody>
          <a:bodyPr>
            <a:normAutofit fontScale="90000"/>
          </a:bodyPr>
          <a:lstStyle/>
          <a:p>
            <a:pPr algn="ctr"/>
            <a:r>
              <a:rPr lang="fr-FR" b="1" dirty="0" smtClean="0"/>
              <a:t/>
            </a:r>
            <a:br>
              <a:rPr lang="fr-FR" b="1" dirty="0" smtClean="0"/>
            </a:br>
            <a:r>
              <a:rPr lang="fr-FR" b="1" i="1" dirty="0" err="1" smtClean="0">
                <a:solidFill>
                  <a:schemeClr val="accent5">
                    <a:lumMod val="60000"/>
                    <a:lumOff val="40000"/>
                  </a:schemeClr>
                </a:solidFill>
                <a:latin typeface="Cambria" pitchFamily="18" charset="0"/>
              </a:rPr>
              <a:t>Compliance</a:t>
            </a:r>
            <a:r>
              <a:rPr lang="fr-FR" b="1" i="1" dirty="0" smtClean="0">
                <a:solidFill>
                  <a:schemeClr val="accent5">
                    <a:lumMod val="60000"/>
                    <a:lumOff val="40000"/>
                  </a:schemeClr>
                </a:solidFill>
                <a:latin typeface="Cambria" pitchFamily="18" charset="0"/>
              </a:rPr>
              <a:t> ou capacitance</a:t>
            </a:r>
            <a:r>
              <a:rPr lang="fr-FR" dirty="0" smtClean="0"/>
              <a:t/>
            </a:r>
            <a:br>
              <a:rPr lang="fr-FR" dirty="0" smtClean="0"/>
            </a:br>
            <a:endParaRPr lang="fr-FR" dirty="0"/>
          </a:p>
        </p:txBody>
      </p:sp>
      <p:sp>
        <p:nvSpPr>
          <p:cNvPr id="3" name="Espace réservé du contenu 2"/>
          <p:cNvSpPr>
            <a:spLocks noGrp="1"/>
          </p:cNvSpPr>
          <p:nvPr>
            <p:ph idx="1"/>
          </p:nvPr>
        </p:nvSpPr>
        <p:spPr>
          <a:xfrm>
            <a:off x="1084711" y="1425975"/>
            <a:ext cx="9879543" cy="5018110"/>
          </a:xfrm>
        </p:spPr>
        <p:txBody>
          <a:bodyPr>
            <a:noAutofit/>
          </a:bodyPr>
          <a:lstStyle/>
          <a:p>
            <a:r>
              <a:rPr lang="fr-FR" i="1" dirty="0" smtClean="0">
                <a:solidFill>
                  <a:schemeClr val="tx1"/>
                </a:solidFill>
                <a:latin typeface="Cambria" pitchFamily="18" charset="0"/>
              </a:rPr>
              <a:t>Est la </a:t>
            </a:r>
            <a:r>
              <a:rPr lang="fr-FR" i="1" dirty="0" err="1" smtClean="0">
                <a:solidFill>
                  <a:schemeClr val="tx1"/>
                </a:solidFill>
                <a:latin typeface="Cambria" pitchFamily="18" charset="0"/>
              </a:rPr>
              <a:t>distensibilté</a:t>
            </a:r>
            <a:r>
              <a:rPr lang="fr-FR" i="1" dirty="0" smtClean="0">
                <a:solidFill>
                  <a:schemeClr val="tx1"/>
                </a:solidFill>
                <a:latin typeface="Cambria" pitchFamily="18" charset="0"/>
              </a:rPr>
              <a:t> de la paroi vasculaire en réponse à une augmentation du volume ou de la pression. </a:t>
            </a:r>
          </a:p>
          <a:p>
            <a:r>
              <a:rPr lang="fr-FR" i="1" dirty="0" smtClean="0">
                <a:solidFill>
                  <a:schemeClr val="tx1"/>
                </a:solidFill>
                <a:latin typeface="Cambria" pitchFamily="18" charset="0"/>
              </a:rPr>
              <a:t>Décrite par l’équation suivante :</a:t>
            </a:r>
          </a:p>
          <a:p>
            <a:pPr marL="0" indent="0">
              <a:buNone/>
            </a:pPr>
            <a:endParaRPr lang="fr-FR" i="1" dirty="0" smtClean="0">
              <a:solidFill>
                <a:schemeClr val="tx1"/>
              </a:solidFill>
              <a:latin typeface="Cambria" pitchFamily="18" charset="0"/>
            </a:endParaRPr>
          </a:p>
          <a:p>
            <a:pPr marL="0" indent="0">
              <a:buNone/>
            </a:pPr>
            <a:endParaRPr lang="fr-FR" i="1" dirty="0" smtClean="0">
              <a:solidFill>
                <a:schemeClr val="tx1"/>
              </a:solidFill>
              <a:latin typeface="Cambria" pitchFamily="18" charset="0"/>
            </a:endParaRPr>
          </a:p>
          <a:p>
            <a:pPr lvl="1"/>
            <a:r>
              <a:rPr lang="fr-FR" sz="2000" i="1" dirty="0" smtClean="0">
                <a:solidFill>
                  <a:schemeClr val="tx1"/>
                </a:solidFill>
                <a:latin typeface="Cambria" pitchFamily="18" charset="0"/>
              </a:rPr>
              <a:t>C : capacitance	ml/</a:t>
            </a:r>
            <a:r>
              <a:rPr lang="fr-FR" sz="2000" i="1" dirty="0" err="1" smtClean="0">
                <a:solidFill>
                  <a:schemeClr val="tx1"/>
                </a:solidFill>
                <a:latin typeface="Cambria" pitchFamily="18" charset="0"/>
              </a:rPr>
              <a:t>mmHg</a:t>
            </a:r>
            <a:endParaRPr lang="fr-FR" sz="2000" i="1" dirty="0" smtClean="0">
              <a:solidFill>
                <a:schemeClr val="tx1"/>
              </a:solidFill>
              <a:latin typeface="Cambria" pitchFamily="18" charset="0"/>
            </a:endParaRPr>
          </a:p>
          <a:p>
            <a:pPr lvl="1"/>
            <a:r>
              <a:rPr lang="fr-FR" sz="2000" i="1" dirty="0" smtClean="0">
                <a:solidFill>
                  <a:schemeClr val="tx1"/>
                </a:solidFill>
                <a:latin typeface="Cambria" pitchFamily="18" charset="0"/>
              </a:rPr>
              <a:t>V : volume		ml</a:t>
            </a:r>
          </a:p>
          <a:p>
            <a:pPr lvl="1"/>
            <a:r>
              <a:rPr lang="fr-FR" sz="2000" i="1" dirty="0" smtClean="0">
                <a:solidFill>
                  <a:schemeClr val="tx1"/>
                </a:solidFill>
                <a:latin typeface="Cambria" pitchFamily="18" charset="0"/>
              </a:rPr>
              <a:t>P : pression	</a:t>
            </a:r>
            <a:r>
              <a:rPr lang="fr-FR" sz="2000" i="1" dirty="0" err="1" smtClean="0">
                <a:solidFill>
                  <a:schemeClr val="tx1"/>
                </a:solidFill>
                <a:latin typeface="Cambria" pitchFamily="18" charset="0"/>
              </a:rPr>
              <a:t>mmHg</a:t>
            </a:r>
            <a:endParaRPr lang="fr-FR" i="1" dirty="0" smtClean="0">
              <a:solidFill>
                <a:schemeClr val="tx1"/>
              </a:solidFill>
              <a:latin typeface="Cambria" pitchFamily="18" charset="0"/>
            </a:endParaRPr>
          </a:p>
          <a:p>
            <a:r>
              <a:rPr lang="fr-FR" i="1" dirty="0" smtClean="0">
                <a:solidFill>
                  <a:schemeClr val="tx1"/>
                </a:solidFill>
                <a:latin typeface="Cambria" pitchFamily="18" charset="0"/>
              </a:rPr>
              <a:t>Décrit la façon dont le volume se modifie en réponse à un changement de pression. </a:t>
            </a:r>
          </a:p>
          <a:p>
            <a:r>
              <a:rPr lang="fr-FR" i="1" dirty="0" smtClean="0">
                <a:solidFill>
                  <a:schemeClr val="tx1"/>
                </a:solidFill>
                <a:latin typeface="Cambria" pitchFamily="18" charset="0"/>
              </a:rPr>
              <a:t>Directement proportionnelle au volume et inversement proportionnelle à la pression. </a:t>
            </a:r>
          </a:p>
          <a:p>
            <a:r>
              <a:rPr lang="fr-FR" i="1" dirty="0" smtClean="0">
                <a:solidFill>
                  <a:schemeClr val="tx1"/>
                </a:solidFill>
                <a:latin typeface="Cambria" pitchFamily="18" charset="0"/>
              </a:rPr>
              <a:t>Plus grande dans les veines que dans les artères. </a:t>
            </a:r>
            <a:endParaRPr lang="fr-FR" dirty="0"/>
          </a:p>
        </p:txBody>
      </p:sp>
      <p:sp>
        <p:nvSpPr>
          <p:cNvPr id="4" name="Rectangle 3"/>
          <p:cNvSpPr/>
          <p:nvPr/>
        </p:nvSpPr>
        <p:spPr>
          <a:xfrm>
            <a:off x="4697634" y="2752296"/>
            <a:ext cx="2786082" cy="785818"/>
          </a:xfrm>
          <a:prstGeom prst="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b="1" dirty="0">
              <a:solidFill>
                <a:schemeClr val="tx1"/>
              </a:solidFill>
              <a:latin typeface="Cambria" pitchFamily="18" charset="0"/>
            </a:endParaRPr>
          </a:p>
          <a:p>
            <a:pPr algn="ctr"/>
            <a:r>
              <a:rPr lang="fr-FR" sz="2800" b="1" dirty="0">
                <a:solidFill>
                  <a:schemeClr val="bg1"/>
                </a:solidFill>
                <a:latin typeface="Cambria" pitchFamily="18" charset="0"/>
              </a:rPr>
              <a:t>C = ⧍ V / P</a:t>
            </a:r>
          </a:p>
          <a:p>
            <a:pPr algn="ctr"/>
            <a:endParaRPr lang="fr-FR" dirty="0"/>
          </a:p>
        </p:txBody>
      </p:sp>
    </p:spTree>
    <p:extLst>
      <p:ext uri="{BB962C8B-B14F-4D97-AF65-F5344CB8AC3E}">
        <p14:creationId xmlns:p14="http://schemas.microsoft.com/office/powerpoint/2010/main" val="196452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linds(horizontal)">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blinds(horizontal)">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05399"/>
            <a:ext cx="10353761" cy="1326321"/>
          </a:xfrm>
        </p:spPr>
        <p:txBody>
          <a:bodyPr>
            <a:normAutofit fontScale="90000"/>
          </a:bodyPr>
          <a:lstStyle/>
          <a:p>
            <a:pPr algn="ctr"/>
            <a:r>
              <a:rPr lang="fr-FR" b="1" dirty="0" smtClean="0"/>
              <a:t/>
            </a:r>
            <a:br>
              <a:rPr lang="fr-FR" b="1" dirty="0" smtClean="0"/>
            </a:br>
            <a:r>
              <a:rPr lang="fr-FR" b="1" i="1" dirty="0" smtClean="0">
                <a:solidFill>
                  <a:schemeClr val="accent5">
                    <a:lumMod val="60000"/>
                    <a:lumOff val="40000"/>
                  </a:schemeClr>
                </a:solidFill>
                <a:latin typeface="Cambria" pitchFamily="18" charset="0"/>
              </a:rPr>
              <a:t>pression artérielle </a:t>
            </a:r>
            <a:r>
              <a:rPr lang="fr-FR" i="1" dirty="0" smtClean="0">
                <a:solidFill>
                  <a:schemeClr val="tx1"/>
                </a:solidFill>
                <a:latin typeface="Cambria" pitchFamily="18" charset="0"/>
              </a:rPr>
              <a:t/>
            </a:r>
            <a:br>
              <a:rPr lang="fr-FR" i="1" dirty="0" smtClean="0">
                <a:solidFill>
                  <a:schemeClr val="tx1"/>
                </a:solidFill>
                <a:latin typeface="Cambria" pitchFamily="18" charset="0"/>
              </a:rPr>
            </a:br>
            <a:endParaRPr lang="fr-FR" i="1" dirty="0">
              <a:solidFill>
                <a:schemeClr val="tx1"/>
              </a:solidFill>
              <a:latin typeface="Cambria" pitchFamily="18" charset="0"/>
            </a:endParaRPr>
          </a:p>
        </p:txBody>
      </p:sp>
      <p:sp>
        <p:nvSpPr>
          <p:cNvPr id="3" name="Espace réservé du contenu 2"/>
          <p:cNvSpPr>
            <a:spLocks noGrp="1"/>
          </p:cNvSpPr>
          <p:nvPr>
            <p:ph idx="1"/>
          </p:nvPr>
        </p:nvSpPr>
        <p:spPr>
          <a:xfrm>
            <a:off x="913795" y="1191857"/>
            <a:ext cx="10319047" cy="5286412"/>
          </a:xfrm>
        </p:spPr>
        <p:txBody>
          <a:bodyPr>
            <a:noAutofit/>
          </a:bodyPr>
          <a:lstStyle/>
          <a:p>
            <a:r>
              <a:rPr lang="fr-FR" sz="2400" i="1" dirty="0">
                <a:latin typeface="Cambria" pitchFamily="18" charset="0"/>
              </a:rPr>
              <a:t>L</a:t>
            </a:r>
            <a:r>
              <a:rPr lang="fr-FR" sz="2400" i="1" dirty="0" smtClean="0">
                <a:latin typeface="Cambria" pitchFamily="18" charset="0"/>
              </a:rPr>
              <a:t>a </a:t>
            </a:r>
            <a:r>
              <a:rPr lang="fr-FR" sz="2400" i="1" dirty="0">
                <a:latin typeface="Cambria" pitchFamily="18" charset="0"/>
              </a:rPr>
              <a:t>pression chute progressivement a fur et à mesure que le sang s’écoule à travers la circulation systémique, à cause de la résistance qui s’oppose à l’écoulement. </a:t>
            </a:r>
            <a:endParaRPr lang="fr-FR" sz="2400" i="1" dirty="0" smtClean="0">
              <a:latin typeface="Cambria" pitchFamily="18" charset="0"/>
            </a:endParaRPr>
          </a:p>
          <a:p>
            <a:endParaRPr lang="fr-FR" sz="2400" i="1" dirty="0">
              <a:latin typeface="Cambria" pitchFamily="18" charset="0"/>
            </a:endParaRPr>
          </a:p>
          <a:p>
            <a:r>
              <a:rPr lang="fr-FR" sz="2400" i="1" dirty="0">
                <a:latin typeface="Cambria" pitchFamily="18" charset="0"/>
              </a:rPr>
              <a:t>Ainsi la pression est plus forte dans l’aorte et plus faible dans les veines caves</a:t>
            </a:r>
            <a:r>
              <a:rPr lang="fr-FR" sz="2400" i="1" dirty="0" smtClean="0">
                <a:latin typeface="Cambria" pitchFamily="18" charset="0"/>
              </a:rPr>
              <a:t>.</a:t>
            </a:r>
          </a:p>
          <a:p>
            <a:endParaRPr lang="fr-FR" sz="2400" i="1" dirty="0">
              <a:latin typeface="Cambria" pitchFamily="18" charset="0"/>
            </a:endParaRPr>
          </a:p>
          <a:p>
            <a:r>
              <a:rPr lang="fr-FR" sz="2400" i="1" dirty="0">
                <a:latin typeface="Cambria" pitchFamily="18" charset="0"/>
              </a:rPr>
              <a:t>La chute de pression la plus importante se produit au niveau des artérioles puisque elles sont le siège de la plus forte résistance</a:t>
            </a:r>
            <a:r>
              <a:rPr lang="fr-FR" sz="2400" i="1" dirty="0" smtClean="0">
                <a:latin typeface="Cambria" pitchFamily="18" charset="0"/>
              </a:rPr>
              <a:t>.</a:t>
            </a:r>
          </a:p>
          <a:p>
            <a:endParaRPr lang="fr-FR" sz="2400" i="1" dirty="0">
              <a:latin typeface="Cambria" pitchFamily="18" charset="0"/>
            </a:endParaRPr>
          </a:p>
          <a:p>
            <a:r>
              <a:rPr lang="fr-FR" sz="2400" i="1" dirty="0">
                <a:latin typeface="Cambria" pitchFamily="18" charset="0"/>
              </a:rPr>
              <a:t>La pression artérielle est pulsatile</a:t>
            </a:r>
            <a:r>
              <a:rPr lang="fr-FR" i="1" dirty="0" smtClean="0">
                <a:latin typeface="Cambria" pitchFamily="18" charset="0"/>
              </a:rPr>
              <a:t>.</a:t>
            </a:r>
            <a:endParaRPr lang="fr-FR" i="1" dirty="0">
              <a:latin typeface="Cambria" pitchFamily="18" charset="0"/>
            </a:endParaRPr>
          </a:p>
        </p:txBody>
      </p:sp>
    </p:spTree>
    <p:extLst>
      <p:ext uri="{BB962C8B-B14F-4D97-AF65-F5344CB8AC3E}">
        <p14:creationId xmlns:p14="http://schemas.microsoft.com/office/powerpoint/2010/main" val="272118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05399"/>
            <a:ext cx="10353761" cy="1326321"/>
          </a:xfrm>
        </p:spPr>
        <p:txBody>
          <a:bodyPr>
            <a:normAutofit fontScale="90000"/>
          </a:bodyPr>
          <a:lstStyle/>
          <a:p>
            <a:pPr algn="ctr"/>
            <a:r>
              <a:rPr lang="fr-FR" b="1" dirty="0" smtClean="0"/>
              <a:t/>
            </a:r>
            <a:br>
              <a:rPr lang="fr-FR" b="1" dirty="0" smtClean="0"/>
            </a:br>
            <a:r>
              <a:rPr lang="fr-FR" b="1" i="1" dirty="0" smtClean="0">
                <a:solidFill>
                  <a:schemeClr val="accent5">
                    <a:lumMod val="60000"/>
                    <a:lumOff val="40000"/>
                  </a:schemeClr>
                </a:solidFill>
                <a:latin typeface="Cambria" pitchFamily="18" charset="0"/>
              </a:rPr>
              <a:t>pression artérielle </a:t>
            </a:r>
            <a:r>
              <a:rPr lang="fr-FR" i="1" dirty="0" smtClean="0">
                <a:solidFill>
                  <a:schemeClr val="tx1"/>
                </a:solidFill>
                <a:latin typeface="Cambria" pitchFamily="18" charset="0"/>
              </a:rPr>
              <a:t/>
            </a:r>
            <a:br>
              <a:rPr lang="fr-FR" i="1" dirty="0" smtClean="0">
                <a:solidFill>
                  <a:schemeClr val="tx1"/>
                </a:solidFill>
                <a:latin typeface="Cambria" pitchFamily="18" charset="0"/>
              </a:rPr>
            </a:br>
            <a:endParaRPr lang="fr-FR" i="1" dirty="0">
              <a:solidFill>
                <a:schemeClr val="tx1"/>
              </a:solidFill>
              <a:latin typeface="Cambria" pitchFamily="18" charset="0"/>
            </a:endParaRPr>
          </a:p>
        </p:txBody>
      </p:sp>
      <p:sp>
        <p:nvSpPr>
          <p:cNvPr id="3" name="Espace réservé du contenu 2"/>
          <p:cNvSpPr>
            <a:spLocks noGrp="1"/>
          </p:cNvSpPr>
          <p:nvPr>
            <p:ph idx="1"/>
          </p:nvPr>
        </p:nvSpPr>
        <p:spPr>
          <a:xfrm>
            <a:off x="913795" y="1191857"/>
            <a:ext cx="10319047" cy="5286412"/>
          </a:xfrm>
        </p:spPr>
        <p:txBody>
          <a:bodyPr>
            <a:noAutofit/>
          </a:bodyPr>
          <a:lstStyle/>
          <a:p>
            <a:r>
              <a:rPr lang="fr-FR" sz="2400" b="1" i="1" dirty="0" smtClean="0">
                <a:solidFill>
                  <a:schemeClr val="tx2"/>
                </a:solidFill>
                <a:latin typeface="Cambria" pitchFamily="18" charset="0"/>
              </a:rPr>
              <a:t>pression </a:t>
            </a:r>
            <a:r>
              <a:rPr lang="fr-FR" sz="2400" b="1" i="1" dirty="0">
                <a:solidFill>
                  <a:schemeClr val="tx2"/>
                </a:solidFill>
                <a:latin typeface="Cambria" pitchFamily="18" charset="0"/>
              </a:rPr>
              <a:t>artérielle systolique: </a:t>
            </a:r>
            <a:r>
              <a:rPr lang="fr-FR" sz="2400" i="1" dirty="0">
                <a:latin typeface="Cambria" pitchFamily="18" charset="0"/>
              </a:rPr>
              <a:t>(la plus forte) se produit quand le cœur se contracte et que le sang est éjecté dans le système artériel</a:t>
            </a:r>
            <a:r>
              <a:rPr lang="fr-FR" sz="2400" i="1" dirty="0" smtClean="0">
                <a:latin typeface="Cambria" pitchFamily="18" charset="0"/>
              </a:rPr>
              <a:t>.</a:t>
            </a:r>
          </a:p>
          <a:p>
            <a:endParaRPr lang="fr-FR" sz="2400" i="1" dirty="0">
              <a:latin typeface="Cambria" pitchFamily="18" charset="0"/>
            </a:endParaRPr>
          </a:p>
          <a:p>
            <a:r>
              <a:rPr lang="fr-FR" sz="2400" b="1" i="1" dirty="0">
                <a:solidFill>
                  <a:schemeClr val="tx2"/>
                </a:solidFill>
                <a:latin typeface="Cambria" pitchFamily="18" charset="0"/>
              </a:rPr>
              <a:t>pression artérielle diastolique</a:t>
            </a:r>
            <a:r>
              <a:rPr lang="fr-FR" sz="2400" b="1" i="1" dirty="0">
                <a:latin typeface="Cambria" pitchFamily="18" charset="0"/>
              </a:rPr>
              <a:t>: </a:t>
            </a:r>
            <a:r>
              <a:rPr lang="fr-FR" sz="2400" i="1" dirty="0">
                <a:latin typeface="Cambria" pitchFamily="18" charset="0"/>
              </a:rPr>
              <a:t>(la plus faible) se produit quand le cœur se relâche et que le sang est forcé dans la circulation par les artères élastiques qui se rétractent</a:t>
            </a:r>
            <a:r>
              <a:rPr lang="fr-FR" sz="2400" i="1" dirty="0" smtClean="0">
                <a:latin typeface="Cambria" pitchFamily="18" charset="0"/>
              </a:rPr>
              <a:t>.</a:t>
            </a:r>
          </a:p>
          <a:p>
            <a:endParaRPr lang="fr-FR" sz="2400" i="1" dirty="0">
              <a:latin typeface="Cambria" pitchFamily="18" charset="0"/>
            </a:endParaRPr>
          </a:p>
          <a:p>
            <a:r>
              <a:rPr lang="fr-FR" sz="2400" i="1" dirty="0">
                <a:latin typeface="Cambria" pitchFamily="18" charset="0"/>
              </a:rPr>
              <a:t>L’expansion et la rétraction successives des artères élastiques lors de chaque révolution cardiaque créent </a:t>
            </a:r>
            <a:r>
              <a:rPr lang="fr-FR" sz="2400" i="1" u="sng" dirty="0">
                <a:effectLst/>
                <a:latin typeface="Cambria" pitchFamily="18" charset="0"/>
              </a:rPr>
              <a:t>le pouls</a:t>
            </a:r>
            <a:r>
              <a:rPr lang="fr-FR" sz="2400" i="1" dirty="0">
                <a:latin typeface="Cambria" pitchFamily="18" charset="0"/>
              </a:rPr>
              <a:t>. </a:t>
            </a:r>
          </a:p>
        </p:txBody>
      </p:sp>
    </p:spTree>
    <p:extLst>
      <p:ext uri="{BB962C8B-B14F-4D97-AF65-F5344CB8AC3E}">
        <p14:creationId xmlns:p14="http://schemas.microsoft.com/office/powerpoint/2010/main" val="185122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095472" y="2071678"/>
            <a:ext cx="3714776" cy="3785652"/>
          </a:xfrm>
          <a:prstGeom prst="rect">
            <a:avLst/>
          </a:prstGeom>
          <a:noFill/>
        </p:spPr>
        <p:txBody>
          <a:bodyPr wrap="square" rtlCol="0">
            <a:spAutoFit/>
          </a:bodyPr>
          <a:lstStyle/>
          <a:p>
            <a:r>
              <a:rPr lang="fr-FR" sz="2400" b="1" i="1" dirty="0">
                <a:latin typeface="Cambria" pitchFamily="18" charset="0"/>
              </a:rPr>
              <a:t>Circulation pulmonaire (petite circulation): </a:t>
            </a:r>
          </a:p>
          <a:p>
            <a:endParaRPr lang="fr-FR" sz="2400" b="1" i="1" dirty="0">
              <a:latin typeface="Cambria" pitchFamily="18" charset="0"/>
            </a:endParaRPr>
          </a:p>
          <a:p>
            <a:pPr>
              <a:buFont typeface="Wingdings" pitchFamily="2" charset="2"/>
              <a:buChar char="§"/>
            </a:pPr>
            <a:r>
              <a:rPr lang="fr-FR" sz="2400" i="1" dirty="0">
                <a:latin typeface="Cambria" pitchFamily="18" charset="0"/>
              </a:rPr>
              <a:t>Le</a:t>
            </a:r>
            <a:r>
              <a:rPr lang="fr-FR" sz="2400" b="1" i="1" dirty="0">
                <a:latin typeface="Cambria" pitchFamily="18" charset="0"/>
              </a:rPr>
              <a:t> </a:t>
            </a:r>
            <a:r>
              <a:rPr lang="fr-FR" sz="2400" i="1" dirty="0">
                <a:latin typeface="Cambria" pitchFamily="18" charset="0"/>
              </a:rPr>
              <a:t>sang pompé par le cœur droit à travers les poumons puis vers le cœur gauche.</a:t>
            </a:r>
          </a:p>
          <a:p>
            <a:pPr>
              <a:buFont typeface="Wingdings" pitchFamily="2" charset="2"/>
              <a:buChar char="§"/>
            </a:pPr>
            <a:endParaRPr lang="fr-FR" sz="2400" i="1" dirty="0">
              <a:latin typeface="Cambria" pitchFamily="18" charset="0"/>
            </a:endParaRPr>
          </a:p>
          <a:p>
            <a:pPr>
              <a:buFont typeface="Wingdings" pitchFamily="2" charset="2"/>
              <a:buChar char="§"/>
            </a:pPr>
            <a:r>
              <a:rPr lang="fr-FR" sz="2400" i="1" dirty="0">
                <a:latin typeface="Cambria" pitchFamily="18" charset="0"/>
              </a:rPr>
              <a:t>Il est ensuite envoyé vers la grande circulation  </a:t>
            </a:r>
          </a:p>
        </p:txBody>
      </p:sp>
      <p:sp>
        <p:nvSpPr>
          <p:cNvPr id="8" name="ZoneTexte 7"/>
          <p:cNvSpPr txBox="1"/>
          <p:nvPr/>
        </p:nvSpPr>
        <p:spPr>
          <a:xfrm>
            <a:off x="2367353" y="2242594"/>
            <a:ext cx="3714776" cy="2677656"/>
          </a:xfrm>
          <a:prstGeom prst="rect">
            <a:avLst/>
          </a:prstGeom>
          <a:noFill/>
        </p:spPr>
        <p:txBody>
          <a:bodyPr wrap="square" rtlCol="0">
            <a:spAutoFit/>
          </a:bodyPr>
          <a:lstStyle/>
          <a:p>
            <a:r>
              <a:rPr lang="fr-FR" sz="2400" b="1" i="1" dirty="0">
                <a:latin typeface="Cambria" pitchFamily="18" charset="0"/>
              </a:rPr>
              <a:t>Circulation systémique  (grande circulation)</a:t>
            </a:r>
            <a:r>
              <a:rPr lang="fr-FR" sz="2400" i="1" dirty="0">
                <a:latin typeface="Cambria" pitchFamily="18" charset="0"/>
              </a:rPr>
              <a:t>sang pompé par le cœur gauche à travers tout les organes de l’organisme (excepté l</a:t>
            </a:r>
            <a:r>
              <a:rPr lang="fr-FR" sz="2400" dirty="0">
                <a:latin typeface="Cambria" pitchFamily="18" charset="0"/>
              </a:rPr>
              <a:t>es </a:t>
            </a:r>
            <a:r>
              <a:rPr lang="fr-FR" sz="2400" i="1" dirty="0">
                <a:latin typeface="Cambria" pitchFamily="18" charset="0"/>
              </a:rPr>
              <a:t>poumons)</a:t>
            </a:r>
            <a:r>
              <a:rPr lang="fr-FR" sz="2400" dirty="0">
                <a:latin typeface="Cambria" pitchFamily="18" charset="0"/>
              </a:rPr>
              <a:t> </a:t>
            </a:r>
            <a:r>
              <a:rPr lang="fr-FR" sz="2400" i="1" dirty="0">
                <a:latin typeface="Cambria" pitchFamily="18" charset="0"/>
              </a:rPr>
              <a:t>puis  vers l’oreillette droite. </a:t>
            </a:r>
          </a:p>
        </p:txBody>
      </p:sp>
      <p:sp>
        <p:nvSpPr>
          <p:cNvPr id="9" name="Titre 8"/>
          <p:cNvSpPr>
            <a:spLocks noGrp="1"/>
          </p:cNvSpPr>
          <p:nvPr>
            <p:ph type="title"/>
          </p:nvPr>
        </p:nvSpPr>
        <p:spPr>
          <a:xfrm>
            <a:off x="905249" y="95284"/>
            <a:ext cx="10353761" cy="1326321"/>
          </a:xfrm>
        </p:spPr>
        <p:txBody>
          <a:bodyPr>
            <a:normAutofit/>
          </a:bodyPr>
          <a:lstStyle/>
          <a:p>
            <a:pPr algn="ctr"/>
            <a:r>
              <a:rPr lang="fr-FR" b="1" i="1" dirty="0" smtClean="0">
                <a:solidFill>
                  <a:schemeClr val="accent5">
                    <a:lumMod val="60000"/>
                    <a:lumOff val="40000"/>
                  </a:schemeClr>
                </a:solidFill>
                <a:latin typeface="Cambria" pitchFamily="18" charset="0"/>
              </a:rPr>
              <a:t>Présentation de l’appareil </a:t>
            </a:r>
            <a:br>
              <a:rPr lang="fr-FR" b="1" i="1" dirty="0" smtClean="0">
                <a:solidFill>
                  <a:schemeClr val="accent5">
                    <a:lumMod val="60000"/>
                    <a:lumOff val="40000"/>
                  </a:schemeClr>
                </a:solidFill>
                <a:latin typeface="Cambria" pitchFamily="18" charset="0"/>
              </a:rPr>
            </a:br>
            <a:r>
              <a:rPr lang="fr-FR" b="1" i="1" dirty="0" smtClean="0">
                <a:solidFill>
                  <a:schemeClr val="accent5">
                    <a:lumMod val="60000"/>
                    <a:lumOff val="40000"/>
                  </a:schemeClr>
                </a:solidFill>
                <a:latin typeface="Cambria" pitchFamily="18" charset="0"/>
              </a:rPr>
              <a:t>cardiovasculaire </a:t>
            </a:r>
            <a:endParaRPr lang="fr-FR" dirty="0">
              <a:solidFill>
                <a:schemeClr val="accent5">
                  <a:lumMod val="60000"/>
                  <a:lumOff val="40000"/>
                </a:schemeClr>
              </a:solidFill>
            </a:endParaRPr>
          </a:p>
        </p:txBody>
      </p:sp>
      <p:pic>
        <p:nvPicPr>
          <p:cNvPr id="13" name="Picture 1"/>
          <p:cNvPicPr>
            <a:picLocks noGrp="1" noChangeAspect="1" noChangeArrowheads="1"/>
          </p:cNvPicPr>
          <p:nvPr>
            <p:ph sz="half" idx="2"/>
          </p:nvPr>
        </p:nvPicPr>
        <p:blipFill>
          <a:blip r:embed="rId2" cstate="print">
            <a:lum contrast="30000"/>
          </a:blip>
          <a:srcRect l="24835" t="34496" r="45529" b="25961"/>
          <a:stretch>
            <a:fillRect/>
          </a:stretch>
        </p:blipFill>
        <p:spPr bwMode="auto">
          <a:xfrm>
            <a:off x="6486259" y="1602304"/>
            <a:ext cx="3511285" cy="4724400"/>
          </a:xfrm>
          <a:prstGeom prst="rect">
            <a:avLst/>
          </a:prstGeom>
          <a:noFill/>
          <a:ln w="9525">
            <a:noFill/>
            <a:round/>
            <a:headEnd/>
            <a:tailEnd/>
          </a:ln>
          <a:effectLst/>
        </p:spPr>
      </p:pic>
    </p:spTree>
    <p:extLst>
      <p:ext uri="{BB962C8B-B14F-4D97-AF65-F5344CB8AC3E}">
        <p14:creationId xmlns:p14="http://schemas.microsoft.com/office/powerpoint/2010/main" val="310635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19791" y="88307"/>
            <a:ext cx="10353761" cy="1326321"/>
          </a:xfrm>
        </p:spPr>
        <p:txBody>
          <a:bodyPr/>
          <a:lstStyle/>
          <a:p>
            <a:pPr algn="ctr"/>
            <a:r>
              <a:rPr lang="fr-FR" b="1" i="1" dirty="0" smtClean="0">
                <a:solidFill>
                  <a:schemeClr val="accent5">
                    <a:lumMod val="60000"/>
                    <a:lumOff val="40000"/>
                  </a:schemeClr>
                </a:solidFill>
                <a:latin typeface="Cambria" pitchFamily="18" charset="0"/>
              </a:rPr>
              <a:t>pression artérielle</a:t>
            </a:r>
            <a:endParaRPr lang="fr-FR" dirty="0">
              <a:solidFill>
                <a:schemeClr val="accent5">
                  <a:lumMod val="60000"/>
                  <a:lumOff val="40000"/>
                </a:schemeClr>
              </a:solidFill>
            </a:endParaRPr>
          </a:p>
        </p:txBody>
      </p:sp>
      <p:sp>
        <p:nvSpPr>
          <p:cNvPr id="3" name="Espace réservé du contenu 2"/>
          <p:cNvSpPr>
            <a:spLocks noGrp="1"/>
          </p:cNvSpPr>
          <p:nvPr>
            <p:ph idx="1"/>
          </p:nvPr>
        </p:nvSpPr>
        <p:spPr>
          <a:xfrm>
            <a:off x="1136516" y="1414628"/>
            <a:ext cx="10037036" cy="5089548"/>
          </a:xfrm>
        </p:spPr>
        <p:txBody>
          <a:bodyPr>
            <a:normAutofit/>
          </a:bodyPr>
          <a:lstStyle/>
          <a:p>
            <a:r>
              <a:rPr lang="fr-FR" sz="2400" b="1" i="1" dirty="0" smtClean="0">
                <a:solidFill>
                  <a:schemeClr val="tx2"/>
                </a:solidFill>
                <a:latin typeface="Cambria" pitchFamily="18" charset="0"/>
              </a:rPr>
              <a:t>pression différentielle </a:t>
            </a:r>
            <a:r>
              <a:rPr lang="fr-FR" sz="2400" i="1" dirty="0" smtClean="0">
                <a:solidFill>
                  <a:schemeClr val="tx1"/>
                </a:solidFill>
                <a:latin typeface="Cambria" pitchFamily="18" charset="0"/>
              </a:rPr>
              <a:t>est la différence entre la pression systolique et la pression diastolique.</a:t>
            </a:r>
          </a:p>
          <a:p>
            <a:r>
              <a:rPr lang="fr-FR" sz="2400" b="1" i="1" dirty="0" smtClean="0">
                <a:solidFill>
                  <a:schemeClr val="tx2"/>
                </a:solidFill>
                <a:latin typeface="Cambria" pitchFamily="18" charset="0"/>
              </a:rPr>
              <a:t>La pression artérielle moyenne (PAM)</a:t>
            </a:r>
            <a:r>
              <a:rPr lang="fr-FR" sz="2400" i="1" dirty="0" smtClean="0">
                <a:solidFill>
                  <a:schemeClr val="tx2"/>
                </a:solidFill>
                <a:latin typeface="Cambria" pitchFamily="18" charset="0"/>
              </a:rPr>
              <a:t> </a:t>
            </a:r>
            <a:r>
              <a:rPr lang="fr-FR" sz="2400" i="1" dirty="0" smtClean="0">
                <a:solidFill>
                  <a:schemeClr val="tx1"/>
                </a:solidFill>
                <a:latin typeface="Cambria" pitchFamily="18" charset="0"/>
              </a:rPr>
              <a:t>est approximativement égale à la pression diastolique additionnée au tiers de la pression différentielle.</a:t>
            </a:r>
          </a:p>
          <a:p>
            <a:r>
              <a:rPr lang="fr-FR" sz="2400" b="1" i="1" dirty="0" smtClean="0">
                <a:solidFill>
                  <a:schemeClr val="tx2"/>
                </a:solidFill>
                <a:latin typeface="Cambria" pitchFamily="18" charset="0"/>
              </a:rPr>
              <a:t>La pression veineuse</a:t>
            </a:r>
            <a:r>
              <a:rPr lang="fr-FR" sz="2400" i="1" dirty="0" smtClean="0">
                <a:solidFill>
                  <a:schemeClr val="tx2"/>
                </a:solidFill>
                <a:latin typeface="Cambria" pitchFamily="18" charset="0"/>
              </a:rPr>
              <a:t> </a:t>
            </a:r>
            <a:r>
              <a:rPr lang="fr-FR" sz="2400" i="1" dirty="0" smtClean="0">
                <a:solidFill>
                  <a:schemeClr val="tx1"/>
                </a:solidFill>
                <a:latin typeface="Cambria" pitchFamily="18" charset="0"/>
              </a:rPr>
              <a:t>est non pulsatile. Elle est faible, environ 10% de la pression artérielle en raison des effets cumulatifs de la résistance,</a:t>
            </a:r>
          </a:p>
          <a:p>
            <a:endParaRPr lang="fr-FR" sz="2400" i="1" dirty="0" smtClean="0">
              <a:solidFill>
                <a:schemeClr val="tx1"/>
              </a:solidFill>
              <a:latin typeface="Cambria" pitchFamily="18" charset="0"/>
            </a:endParaRPr>
          </a:p>
          <a:p>
            <a:pPr>
              <a:buNone/>
            </a:pPr>
            <a:r>
              <a:rPr lang="fr-FR" sz="2400" b="1" i="1" dirty="0" smtClean="0">
                <a:solidFill>
                  <a:schemeClr val="tx1"/>
                </a:solidFill>
                <a:latin typeface="Cambria" pitchFamily="18" charset="0"/>
              </a:rPr>
              <a:t>	</a:t>
            </a:r>
            <a:r>
              <a:rPr lang="fr-FR" sz="2400" b="1" i="1" dirty="0" smtClean="0">
                <a:solidFill>
                  <a:schemeClr val="accent5">
                    <a:lumMod val="60000"/>
                    <a:lumOff val="40000"/>
                  </a:schemeClr>
                </a:solidFill>
                <a:latin typeface="Cambria" pitchFamily="18" charset="0"/>
              </a:rPr>
              <a:t>Remarque: </a:t>
            </a:r>
            <a:r>
              <a:rPr lang="fr-FR" sz="2400" i="1" dirty="0" smtClean="0">
                <a:solidFill>
                  <a:schemeClr val="tx1"/>
                </a:solidFill>
                <a:latin typeface="Cambria" pitchFamily="18" charset="0"/>
              </a:rPr>
              <a:t>la faible pression capillaire protège leurs parois fragiles contre la rupture tout en permettant des échanges adéquats.</a:t>
            </a:r>
          </a:p>
          <a:p>
            <a:endParaRPr lang="fr-FR" dirty="0"/>
          </a:p>
        </p:txBody>
      </p:sp>
    </p:spTree>
    <p:extLst>
      <p:ext uri="{BB962C8B-B14F-4D97-AF65-F5344CB8AC3E}">
        <p14:creationId xmlns:p14="http://schemas.microsoft.com/office/powerpoint/2010/main" val="313536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904801" y="102415"/>
            <a:ext cx="10353761" cy="1326321"/>
          </a:xfrm>
        </p:spPr>
        <p:txBody>
          <a:bodyPr/>
          <a:lstStyle/>
          <a:p>
            <a:pPr algn="ctr"/>
            <a:r>
              <a:rPr lang="fr-FR" b="1" i="1" dirty="0" smtClean="0">
                <a:solidFill>
                  <a:schemeClr val="accent5">
                    <a:lumMod val="60000"/>
                    <a:lumOff val="40000"/>
                  </a:schemeClr>
                </a:solidFill>
                <a:latin typeface="Cambria" pitchFamily="18" charset="0"/>
              </a:rPr>
              <a:t>Systole et diastole </a:t>
            </a:r>
            <a:endParaRPr lang="fr-FR" b="1" i="1" dirty="0">
              <a:solidFill>
                <a:schemeClr val="accent5">
                  <a:lumMod val="60000"/>
                  <a:lumOff val="40000"/>
                </a:schemeClr>
              </a:solidFill>
              <a:latin typeface="Cambria" pitchFamily="18" charset="0"/>
            </a:endParaRPr>
          </a:p>
        </p:txBody>
      </p:sp>
      <p:sp>
        <p:nvSpPr>
          <p:cNvPr id="6" name="Espace réservé du contenu 5"/>
          <p:cNvSpPr>
            <a:spLocks noGrp="1"/>
          </p:cNvSpPr>
          <p:nvPr>
            <p:ph idx="1"/>
          </p:nvPr>
        </p:nvSpPr>
        <p:spPr>
          <a:xfrm>
            <a:off x="675118" y="1069812"/>
            <a:ext cx="10972800" cy="5429264"/>
          </a:xfrm>
        </p:spPr>
        <p:txBody>
          <a:bodyPr>
            <a:noAutofit/>
          </a:bodyPr>
          <a:lstStyle/>
          <a:p>
            <a:r>
              <a:rPr lang="fr-FR" sz="2800" i="1" dirty="0">
                <a:latin typeface="Cambria" pitchFamily="18" charset="0"/>
              </a:rPr>
              <a:t>La contraction du myocarde est appelée </a:t>
            </a:r>
            <a:r>
              <a:rPr lang="fr-FR" sz="2800" b="1" i="1" dirty="0">
                <a:solidFill>
                  <a:schemeClr val="tx2"/>
                </a:solidFill>
                <a:latin typeface="Cambria" pitchFamily="18" charset="0"/>
              </a:rPr>
              <a:t>systole</a:t>
            </a:r>
          </a:p>
          <a:p>
            <a:r>
              <a:rPr lang="fr-FR" sz="2800" i="1" dirty="0">
                <a:latin typeface="Cambria" pitchFamily="18" charset="0"/>
              </a:rPr>
              <a:t>Le relâchement du myocarde est appelé  </a:t>
            </a:r>
            <a:r>
              <a:rPr lang="fr-FR" sz="2800" b="1" i="1" dirty="0">
                <a:solidFill>
                  <a:schemeClr val="tx2"/>
                </a:solidFill>
                <a:latin typeface="Cambria" pitchFamily="18" charset="0"/>
              </a:rPr>
              <a:t>diastole.</a:t>
            </a:r>
          </a:p>
          <a:p>
            <a:r>
              <a:rPr lang="fr-FR" sz="2800" i="1" dirty="0">
                <a:latin typeface="Cambria" pitchFamily="18" charset="0"/>
              </a:rPr>
              <a:t> Il existe ainsi </a:t>
            </a:r>
            <a:r>
              <a:rPr lang="fr-FR" sz="2800" i="1" dirty="0" smtClean="0">
                <a:latin typeface="Cambria" pitchFamily="18" charset="0"/>
              </a:rPr>
              <a:t>des:</a:t>
            </a:r>
          </a:p>
          <a:p>
            <a:endParaRPr lang="fr-FR" sz="2800" i="1" dirty="0">
              <a:latin typeface="Cambria" pitchFamily="18" charset="0"/>
            </a:endParaRPr>
          </a:p>
          <a:p>
            <a:pPr lvl="1"/>
            <a:r>
              <a:rPr lang="fr-FR" sz="2800" i="1" dirty="0">
                <a:latin typeface="Cambria" pitchFamily="18" charset="0"/>
              </a:rPr>
              <a:t>S</a:t>
            </a:r>
            <a:r>
              <a:rPr lang="fr-FR" sz="2800" i="1" dirty="0" smtClean="0">
                <a:latin typeface="Cambria" pitchFamily="18" charset="0"/>
              </a:rPr>
              <a:t>ystoles </a:t>
            </a:r>
            <a:r>
              <a:rPr lang="fr-FR" sz="2800" i="1" dirty="0">
                <a:latin typeface="Cambria" pitchFamily="18" charset="0"/>
              </a:rPr>
              <a:t>(suivies de diastoles) auriculaires droite et gauche, pratiquement simultanées,</a:t>
            </a:r>
          </a:p>
          <a:p>
            <a:pPr lvl="1"/>
            <a:r>
              <a:rPr lang="fr-FR" sz="2800" i="1" dirty="0">
                <a:latin typeface="Cambria" pitchFamily="18" charset="0"/>
              </a:rPr>
              <a:t> S</a:t>
            </a:r>
            <a:r>
              <a:rPr lang="fr-FR" sz="2800" i="1" dirty="0" smtClean="0">
                <a:latin typeface="Cambria" pitchFamily="18" charset="0"/>
              </a:rPr>
              <a:t>ystoles </a:t>
            </a:r>
            <a:r>
              <a:rPr lang="fr-FR" sz="2800" i="1" dirty="0">
                <a:latin typeface="Cambria" pitchFamily="18" charset="0"/>
              </a:rPr>
              <a:t>(suivies de diastoles) ventriculaires droite et gauche, également quasi simultanées</a:t>
            </a:r>
            <a:r>
              <a:rPr lang="fr-FR" sz="2800" i="1" dirty="0" smtClean="0">
                <a:latin typeface="Cambria" pitchFamily="18" charset="0"/>
              </a:rPr>
              <a:t>.</a:t>
            </a:r>
            <a:endParaRPr lang="fr-FR" sz="2800" i="1" dirty="0">
              <a:latin typeface="Cambria" pitchFamily="18" charset="0"/>
            </a:endParaRPr>
          </a:p>
        </p:txBody>
      </p:sp>
    </p:spTree>
    <p:extLst>
      <p:ext uri="{BB962C8B-B14F-4D97-AF65-F5344CB8AC3E}">
        <p14:creationId xmlns:p14="http://schemas.microsoft.com/office/powerpoint/2010/main" val="77761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blinds(horizontal)">
                                      <p:cBhvr>
                                        <p:cTn id="20" dur="500"/>
                                        <p:tgtEl>
                                          <p:spTgt spid="6">
                                            <p:txEl>
                                              <p:pRg st="4" end="4"/>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Effect transition="in" filter="blinds(horizontal)">
                                      <p:cBhvr>
                                        <p:cTn id="23"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904801" y="102415"/>
            <a:ext cx="10353761" cy="1326321"/>
          </a:xfrm>
        </p:spPr>
        <p:txBody>
          <a:bodyPr/>
          <a:lstStyle/>
          <a:p>
            <a:pPr algn="ctr"/>
            <a:r>
              <a:rPr lang="fr-FR" b="1" i="1" dirty="0" smtClean="0">
                <a:solidFill>
                  <a:schemeClr val="accent5">
                    <a:lumMod val="60000"/>
                    <a:lumOff val="40000"/>
                  </a:schemeClr>
                </a:solidFill>
                <a:latin typeface="Cambria" pitchFamily="18" charset="0"/>
              </a:rPr>
              <a:t>Systole et diastole </a:t>
            </a:r>
            <a:endParaRPr lang="fr-FR" b="1" i="1" dirty="0">
              <a:solidFill>
                <a:schemeClr val="accent5">
                  <a:lumMod val="60000"/>
                  <a:lumOff val="40000"/>
                </a:schemeClr>
              </a:solidFill>
              <a:latin typeface="Cambria" pitchFamily="18" charset="0"/>
            </a:endParaRPr>
          </a:p>
        </p:txBody>
      </p:sp>
      <p:sp>
        <p:nvSpPr>
          <p:cNvPr id="6" name="Espace réservé du contenu 5"/>
          <p:cNvSpPr>
            <a:spLocks noGrp="1"/>
          </p:cNvSpPr>
          <p:nvPr>
            <p:ph idx="1"/>
          </p:nvPr>
        </p:nvSpPr>
        <p:spPr>
          <a:xfrm>
            <a:off x="675118" y="1069812"/>
            <a:ext cx="10972800" cy="5429264"/>
          </a:xfrm>
        </p:spPr>
        <p:txBody>
          <a:bodyPr>
            <a:noAutofit/>
          </a:bodyPr>
          <a:lstStyle/>
          <a:p>
            <a:endParaRPr lang="fr-FR" sz="2400" i="1" dirty="0" smtClean="0">
              <a:latin typeface="Cambria" pitchFamily="18" charset="0"/>
            </a:endParaRPr>
          </a:p>
          <a:p>
            <a:r>
              <a:rPr lang="fr-FR" sz="2800" i="1" dirty="0" smtClean="0">
                <a:latin typeface="Cambria" pitchFamily="18" charset="0"/>
              </a:rPr>
              <a:t>Les </a:t>
            </a:r>
            <a:r>
              <a:rPr lang="fr-FR" sz="2800" i="1" dirty="0">
                <a:latin typeface="Cambria" pitchFamily="18" charset="0"/>
              </a:rPr>
              <a:t>activités auriculaires précèdent de quelques fractions de seconde les activités électriques ventriculaires. </a:t>
            </a:r>
            <a:endParaRPr lang="fr-FR" sz="2800" i="1" dirty="0" smtClean="0">
              <a:latin typeface="Cambria" pitchFamily="18" charset="0"/>
            </a:endParaRPr>
          </a:p>
          <a:p>
            <a:endParaRPr lang="fr-FR" sz="2800" i="1" dirty="0">
              <a:latin typeface="Cambria" pitchFamily="18" charset="0"/>
            </a:endParaRPr>
          </a:p>
          <a:p>
            <a:r>
              <a:rPr lang="fr-FR" sz="2800" i="1" dirty="0">
                <a:latin typeface="Cambria" pitchFamily="18" charset="0"/>
              </a:rPr>
              <a:t>En pratique courante, on parle de « systole » ou de «diastole cardiaques » pour désigner la systole ou la diastole ventriculaire, en englobant la contraction ou le relâchement des deux ventricules.</a:t>
            </a:r>
          </a:p>
        </p:txBody>
      </p:sp>
    </p:spTree>
    <p:extLst>
      <p:ext uri="{BB962C8B-B14F-4D97-AF65-F5344CB8AC3E}">
        <p14:creationId xmlns:p14="http://schemas.microsoft.com/office/powerpoint/2010/main" val="60461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blinds(horizontal)">
                                      <p:cBhvr>
                                        <p:cTn id="1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6" y="225040"/>
            <a:ext cx="10353761" cy="1326321"/>
          </a:xfrm>
        </p:spPr>
        <p:txBody>
          <a:bodyPr>
            <a:normAutofit/>
          </a:bodyPr>
          <a:lstStyle/>
          <a:p>
            <a:pPr algn="ctr"/>
            <a:r>
              <a:rPr lang="fr-FR" b="1" i="1" dirty="0" smtClean="0">
                <a:solidFill>
                  <a:schemeClr val="accent5">
                    <a:lumMod val="60000"/>
                    <a:lumOff val="40000"/>
                  </a:schemeClr>
                </a:solidFill>
                <a:latin typeface="Cambria" pitchFamily="18" charset="0"/>
              </a:rPr>
              <a:t>Electrophysiologie cardiaque</a:t>
            </a:r>
            <a:endParaRPr lang="fr-FR" b="1" i="1" dirty="0">
              <a:solidFill>
                <a:schemeClr val="accent5">
                  <a:lumMod val="60000"/>
                  <a:lumOff val="40000"/>
                </a:schemeClr>
              </a:solidFill>
              <a:latin typeface="Cambria" pitchFamily="18" charset="0"/>
            </a:endParaRPr>
          </a:p>
        </p:txBody>
      </p:sp>
      <p:sp>
        <p:nvSpPr>
          <p:cNvPr id="5" name="Espace réservé du contenu 4"/>
          <p:cNvSpPr>
            <a:spLocks noGrp="1"/>
          </p:cNvSpPr>
          <p:nvPr>
            <p:ph idx="1"/>
          </p:nvPr>
        </p:nvSpPr>
        <p:spPr/>
        <p:txBody>
          <a:bodyPr/>
          <a:lstStyle/>
          <a:p>
            <a:pPr>
              <a:lnSpc>
                <a:spcPct val="150000"/>
              </a:lnSpc>
            </a:pPr>
            <a:r>
              <a:rPr lang="fr-FR" sz="2800" i="1" dirty="0" smtClean="0">
                <a:solidFill>
                  <a:schemeClr val="tx1"/>
                </a:solidFill>
                <a:latin typeface="Cambria" pitchFamily="18" charset="0"/>
              </a:rPr>
              <a:t>Propriétés électriques du myocarde</a:t>
            </a:r>
          </a:p>
          <a:p>
            <a:pPr>
              <a:lnSpc>
                <a:spcPct val="150000"/>
              </a:lnSpc>
            </a:pPr>
            <a:r>
              <a:rPr lang="fr-FR" sz="2800" i="1" dirty="0" smtClean="0">
                <a:solidFill>
                  <a:schemeClr val="tx1"/>
                </a:solidFill>
                <a:latin typeface="Cambria" pitchFamily="18" charset="0"/>
              </a:rPr>
              <a:t>Electrocardiogramme: ECG</a:t>
            </a:r>
          </a:p>
          <a:p>
            <a:pPr>
              <a:lnSpc>
                <a:spcPct val="150000"/>
              </a:lnSpc>
            </a:pPr>
            <a:r>
              <a:rPr lang="fr-FR" sz="2800" i="1" dirty="0" smtClean="0">
                <a:solidFill>
                  <a:schemeClr val="tx1"/>
                </a:solidFill>
                <a:latin typeface="Cambria" pitchFamily="18" charset="0"/>
              </a:rPr>
              <a:t>Potentiels d’action cardiaques</a:t>
            </a:r>
          </a:p>
          <a:p>
            <a:pPr>
              <a:lnSpc>
                <a:spcPct val="150000"/>
              </a:lnSpc>
            </a:pPr>
            <a:r>
              <a:rPr lang="fr-FR" sz="2800" i="1" dirty="0" smtClean="0">
                <a:solidFill>
                  <a:schemeClr val="tx1"/>
                </a:solidFill>
                <a:latin typeface="Cambria" pitchFamily="18" charset="0"/>
              </a:rPr>
              <a:t>Couplage excitation-contraction</a:t>
            </a:r>
          </a:p>
          <a:p>
            <a:endParaRPr lang="fr-FR" i="1" dirty="0" smtClean="0">
              <a:solidFill>
                <a:schemeClr val="tx1"/>
              </a:solidFill>
              <a:latin typeface="Cambria" pitchFamily="18" charset="0"/>
            </a:endParaRPr>
          </a:p>
        </p:txBody>
      </p:sp>
    </p:spTree>
    <p:extLst>
      <p:ext uri="{BB962C8B-B14F-4D97-AF65-F5344CB8AC3E}">
        <p14:creationId xmlns:p14="http://schemas.microsoft.com/office/powerpoint/2010/main" val="98506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1"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blinds(horizontal)">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1"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blinds(horizontal)">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1"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blinds(horizontal)">
                                      <p:cBhvr>
                                        <p:cTn id="37" dur="500"/>
                                        <p:tgtEl>
                                          <p:spTgt spid="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1"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blinds(horizontal)">
                                      <p:cBhvr>
                                        <p:cTn id="4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913795" y="395955"/>
            <a:ext cx="10353761" cy="1326321"/>
          </a:xfrm>
        </p:spPr>
        <p:txBody>
          <a:bodyPr>
            <a:normAutofit/>
          </a:bodyPr>
          <a:lstStyle/>
          <a:p>
            <a:pPr algn="ctr"/>
            <a:r>
              <a:rPr lang="fr-FR" b="1" i="1" dirty="0" smtClean="0">
                <a:solidFill>
                  <a:schemeClr val="accent5">
                    <a:lumMod val="60000"/>
                    <a:lumOff val="40000"/>
                  </a:schemeClr>
                </a:solidFill>
                <a:latin typeface="Cambria" pitchFamily="18" charset="0"/>
              </a:rPr>
              <a:t>Propriétés électriques du myocarde </a:t>
            </a:r>
            <a:endParaRPr lang="fr-FR" b="1" i="1" dirty="0">
              <a:solidFill>
                <a:schemeClr val="accent5">
                  <a:lumMod val="60000"/>
                  <a:lumOff val="40000"/>
                </a:schemeClr>
              </a:solidFill>
              <a:latin typeface="Cambria" pitchFamily="18" charset="0"/>
            </a:endParaRPr>
          </a:p>
        </p:txBody>
      </p:sp>
      <p:sp>
        <p:nvSpPr>
          <p:cNvPr id="7" name="Espace réservé du contenu 6"/>
          <p:cNvSpPr>
            <a:spLocks noGrp="1"/>
          </p:cNvSpPr>
          <p:nvPr>
            <p:ph idx="1"/>
          </p:nvPr>
        </p:nvSpPr>
        <p:spPr/>
        <p:txBody>
          <a:bodyPr/>
          <a:lstStyle/>
          <a:p>
            <a:pPr>
              <a:buNone/>
            </a:pPr>
            <a:endParaRPr lang="fr-FR" b="1" dirty="0" smtClean="0"/>
          </a:p>
          <a:p>
            <a:r>
              <a:rPr lang="fr-FR" sz="2800" i="1" dirty="0" smtClean="0">
                <a:solidFill>
                  <a:schemeClr val="tx1"/>
                </a:solidFill>
                <a:latin typeface="Cambria" pitchFamily="18" charset="0"/>
              </a:rPr>
              <a:t>Automaticité	</a:t>
            </a:r>
          </a:p>
          <a:p>
            <a:r>
              <a:rPr lang="fr-FR" sz="2800" i="1" dirty="0" smtClean="0">
                <a:solidFill>
                  <a:schemeClr val="tx1"/>
                </a:solidFill>
                <a:latin typeface="Cambria" pitchFamily="18" charset="0"/>
              </a:rPr>
              <a:t>Excitabilité</a:t>
            </a:r>
          </a:p>
          <a:p>
            <a:r>
              <a:rPr lang="fr-FR" sz="2800" i="1" dirty="0" err="1" smtClean="0">
                <a:latin typeface="Cambria" pitchFamily="18" charset="0"/>
              </a:rPr>
              <a:t>Intétanisable</a:t>
            </a:r>
            <a:endParaRPr lang="fr-FR" sz="2800" i="1" dirty="0" smtClean="0">
              <a:solidFill>
                <a:schemeClr val="tx1"/>
              </a:solidFill>
              <a:latin typeface="Cambria" pitchFamily="18" charset="0"/>
            </a:endParaRPr>
          </a:p>
          <a:p>
            <a:r>
              <a:rPr lang="fr-FR" sz="2800" i="1" dirty="0" smtClean="0">
                <a:solidFill>
                  <a:schemeClr val="tx1"/>
                </a:solidFill>
                <a:latin typeface="Cambria" pitchFamily="18" charset="0"/>
              </a:rPr>
              <a:t>Contractilité</a:t>
            </a:r>
          </a:p>
          <a:p>
            <a:r>
              <a:rPr lang="fr-FR" sz="2800" i="1" dirty="0" smtClean="0">
                <a:solidFill>
                  <a:schemeClr val="tx1"/>
                </a:solidFill>
                <a:latin typeface="Cambria" pitchFamily="18" charset="0"/>
              </a:rPr>
              <a:t>Conductibilité </a:t>
            </a:r>
          </a:p>
          <a:p>
            <a:endParaRPr lang="fr-FR" dirty="0" smtClean="0"/>
          </a:p>
          <a:p>
            <a:endParaRPr lang="fr-FR" dirty="0"/>
          </a:p>
        </p:txBody>
      </p:sp>
    </p:spTree>
    <p:extLst>
      <p:ext uri="{BB962C8B-B14F-4D97-AF65-F5344CB8AC3E}">
        <p14:creationId xmlns:p14="http://schemas.microsoft.com/office/powerpoint/2010/main" val="267854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5788" y="165219"/>
            <a:ext cx="10353761" cy="1326321"/>
          </a:xfrm>
        </p:spPr>
        <p:txBody>
          <a:bodyPr>
            <a:normAutofit/>
          </a:bodyPr>
          <a:lstStyle/>
          <a:p>
            <a:pPr algn="ctr"/>
            <a:r>
              <a:rPr lang="fr-FR" sz="3600" b="1" i="1" dirty="0" smtClean="0">
                <a:solidFill>
                  <a:schemeClr val="accent5">
                    <a:lumMod val="60000"/>
                    <a:lumOff val="40000"/>
                  </a:schemeClr>
                </a:solidFill>
                <a:latin typeface="Cambria" pitchFamily="18" charset="0"/>
              </a:rPr>
              <a:t>Automaticité</a:t>
            </a:r>
            <a:endParaRPr lang="fr-FR" sz="3600" b="1" dirty="0">
              <a:solidFill>
                <a:schemeClr val="accent5">
                  <a:lumMod val="60000"/>
                  <a:lumOff val="40000"/>
                </a:schemeClr>
              </a:solidFill>
            </a:endParaRPr>
          </a:p>
        </p:txBody>
      </p:sp>
      <p:sp>
        <p:nvSpPr>
          <p:cNvPr id="3" name="Espace réservé du contenu 2"/>
          <p:cNvSpPr>
            <a:spLocks noGrp="1"/>
          </p:cNvSpPr>
          <p:nvPr>
            <p:ph idx="1"/>
          </p:nvPr>
        </p:nvSpPr>
        <p:spPr/>
        <p:txBody>
          <a:bodyPr>
            <a:normAutofit/>
          </a:bodyPr>
          <a:lstStyle/>
          <a:p>
            <a:r>
              <a:rPr lang="fr-FR" sz="2800" i="1" dirty="0" smtClean="0">
                <a:latin typeface="Cambria" panose="02040503050406030204" pitchFamily="18" charset="0"/>
                <a:ea typeface="Cambria" panose="02040503050406030204" pitchFamily="18" charset="0"/>
              </a:rPr>
              <a:t>Due au </a:t>
            </a:r>
            <a:r>
              <a:rPr lang="fr-FR" sz="2800" i="1" dirty="0">
                <a:latin typeface="Cambria" panose="02040503050406030204" pitchFamily="18" charset="0"/>
                <a:ea typeface="Cambria" panose="02040503050406030204" pitchFamily="18" charset="0"/>
              </a:rPr>
              <a:t>tissu </a:t>
            </a:r>
            <a:r>
              <a:rPr lang="fr-FR" sz="2800" i="1" dirty="0" err="1">
                <a:latin typeface="Cambria" panose="02040503050406030204" pitchFamily="18" charset="0"/>
                <a:ea typeface="Cambria" panose="02040503050406030204" pitchFamily="18" charset="0"/>
              </a:rPr>
              <a:t>électrogénique</a:t>
            </a:r>
            <a:r>
              <a:rPr lang="fr-FR" sz="2800" i="1" dirty="0">
                <a:latin typeface="Cambria" panose="02040503050406030204" pitchFamily="18" charset="0"/>
                <a:ea typeface="Cambria" panose="02040503050406030204" pitchFamily="18" charset="0"/>
              </a:rPr>
              <a:t> </a:t>
            </a:r>
            <a:r>
              <a:rPr lang="fr-FR" sz="2800" i="1" dirty="0" smtClean="0">
                <a:latin typeface="Cambria" panose="02040503050406030204" pitchFamily="18" charset="0"/>
                <a:ea typeface="Cambria" panose="02040503050406030204" pitchFamily="18" charset="0"/>
              </a:rPr>
              <a:t>: tissu nodal </a:t>
            </a:r>
          </a:p>
          <a:p>
            <a:endParaRPr lang="fr-FR" sz="2800" i="1" dirty="0">
              <a:latin typeface="Cambria" panose="02040503050406030204" pitchFamily="18" charset="0"/>
              <a:ea typeface="Cambria" panose="02040503050406030204" pitchFamily="18" charset="0"/>
            </a:endParaRPr>
          </a:p>
          <a:p>
            <a:r>
              <a:rPr lang="fr-FR" sz="2800" i="1" dirty="0" smtClean="0">
                <a:latin typeface="Cambria" panose="02040503050406030204" pitchFamily="18" charset="0"/>
                <a:ea typeface="Cambria" panose="02040503050406030204" pitchFamily="18" charset="0"/>
              </a:rPr>
              <a:t>Genèse automatique </a:t>
            </a:r>
            <a:r>
              <a:rPr lang="fr-FR" sz="2800" i="1" dirty="0">
                <a:latin typeface="Cambria" panose="02040503050406030204" pitchFamily="18" charset="0"/>
                <a:ea typeface="Cambria" panose="02040503050406030204" pitchFamily="18" charset="0"/>
              </a:rPr>
              <a:t>des </a:t>
            </a:r>
            <a:r>
              <a:rPr lang="fr-FR" sz="2800" i="1" dirty="0" smtClean="0">
                <a:latin typeface="Cambria" panose="02040503050406030204" pitchFamily="18" charset="0"/>
                <a:ea typeface="Cambria" panose="02040503050406030204" pitchFamily="18" charset="0"/>
              </a:rPr>
              <a:t>impulsions électriques,</a:t>
            </a:r>
          </a:p>
          <a:p>
            <a:endParaRPr lang="fr-FR" sz="2800" i="1" dirty="0">
              <a:latin typeface="Cambria" panose="02040503050406030204" pitchFamily="18" charset="0"/>
              <a:ea typeface="Cambria" panose="02040503050406030204" pitchFamily="18" charset="0"/>
            </a:endParaRPr>
          </a:p>
          <a:p>
            <a:r>
              <a:rPr lang="fr-FR" sz="2800" i="1" dirty="0" smtClean="0">
                <a:latin typeface="Cambria" panose="02040503050406030204" pitchFamily="18" charset="0"/>
                <a:ea typeface="Cambria" panose="02040503050406030204" pitchFamily="18" charset="0"/>
              </a:rPr>
              <a:t>Régularité de la transmission de ces </a:t>
            </a:r>
            <a:r>
              <a:rPr lang="fr-FR" sz="2800" i="1" dirty="0">
                <a:latin typeface="Cambria" panose="02040503050406030204" pitchFamily="18" charset="0"/>
                <a:ea typeface="Cambria" panose="02040503050406030204" pitchFamily="18" charset="0"/>
              </a:rPr>
              <a:t>impulsions à </a:t>
            </a:r>
            <a:r>
              <a:rPr lang="fr-FR" sz="2800" i="1" dirty="0" smtClean="0">
                <a:latin typeface="Cambria" panose="02040503050406030204" pitchFamily="18" charset="0"/>
                <a:ea typeface="Cambria" panose="02040503050406030204" pitchFamily="18" charset="0"/>
              </a:rPr>
              <a:t>l’ensemble des </a:t>
            </a:r>
            <a:r>
              <a:rPr lang="fr-FR" sz="2800" i="1" dirty="0">
                <a:latin typeface="Cambria" panose="02040503050406030204" pitchFamily="18" charset="0"/>
                <a:ea typeface="Cambria" panose="02040503050406030204" pitchFamily="18" charset="0"/>
              </a:rPr>
              <a:t>structures cardiaques</a:t>
            </a:r>
          </a:p>
        </p:txBody>
      </p:sp>
    </p:spTree>
    <p:extLst>
      <p:ext uri="{BB962C8B-B14F-4D97-AF65-F5344CB8AC3E}">
        <p14:creationId xmlns:p14="http://schemas.microsoft.com/office/powerpoint/2010/main" val="1793737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42880" y="201251"/>
            <a:ext cx="10353761" cy="1326321"/>
          </a:xfrm>
        </p:spPr>
        <p:txBody>
          <a:bodyPr>
            <a:normAutofit fontScale="90000"/>
          </a:bodyPr>
          <a:lstStyle/>
          <a:p>
            <a:pPr algn="ctr"/>
            <a:r>
              <a:rPr lang="fr-FR" b="1" i="1" dirty="0" smtClean="0">
                <a:solidFill>
                  <a:schemeClr val="tx1"/>
                </a:solidFill>
                <a:latin typeface="Cambria" pitchFamily="18" charset="0"/>
              </a:rPr>
              <a:t/>
            </a:r>
            <a:br>
              <a:rPr lang="fr-FR" b="1" i="1" dirty="0" smtClean="0">
                <a:solidFill>
                  <a:schemeClr val="tx1"/>
                </a:solidFill>
                <a:latin typeface="Cambria" pitchFamily="18" charset="0"/>
              </a:rPr>
            </a:br>
            <a:r>
              <a:rPr lang="fr-FR" sz="4000" b="1" i="1" dirty="0" smtClean="0">
                <a:solidFill>
                  <a:schemeClr val="accent5">
                    <a:lumMod val="60000"/>
                    <a:lumOff val="40000"/>
                  </a:schemeClr>
                </a:solidFill>
                <a:latin typeface="Cambria" pitchFamily="18" charset="0"/>
              </a:rPr>
              <a:t>Excitabilité</a:t>
            </a:r>
            <a:br>
              <a:rPr lang="fr-FR" sz="4000" b="1" i="1" dirty="0" smtClean="0">
                <a:solidFill>
                  <a:schemeClr val="accent5">
                    <a:lumMod val="60000"/>
                    <a:lumOff val="40000"/>
                  </a:schemeClr>
                </a:solidFill>
                <a:latin typeface="Cambria" pitchFamily="18" charset="0"/>
              </a:rPr>
            </a:br>
            <a:endParaRPr lang="fr-FR" sz="4000" b="1" dirty="0">
              <a:solidFill>
                <a:schemeClr val="accent5">
                  <a:lumMod val="60000"/>
                  <a:lumOff val="40000"/>
                </a:schemeClr>
              </a:solidFill>
            </a:endParaRPr>
          </a:p>
        </p:txBody>
      </p:sp>
      <p:sp>
        <p:nvSpPr>
          <p:cNvPr id="4" name="Espace réservé du contenu 3"/>
          <p:cNvSpPr>
            <a:spLocks noGrp="1"/>
          </p:cNvSpPr>
          <p:nvPr>
            <p:ph sz="half" idx="1"/>
          </p:nvPr>
        </p:nvSpPr>
        <p:spPr>
          <a:xfrm>
            <a:off x="418744" y="1375872"/>
            <a:ext cx="5734228" cy="5281302"/>
          </a:xfrm>
        </p:spPr>
        <p:txBody>
          <a:bodyPr>
            <a:noAutofit/>
          </a:bodyPr>
          <a:lstStyle/>
          <a:p>
            <a:r>
              <a:rPr lang="fr-FR" sz="2400" i="1" dirty="0" smtClean="0">
                <a:solidFill>
                  <a:schemeClr val="tx1"/>
                </a:solidFill>
                <a:latin typeface="Cambria" pitchFamily="18" charset="0"/>
              </a:rPr>
              <a:t>C’est la capacité du myocarde à déclencher un potentiel d’action en réponse à un courant dépolarisant qui lui arrive. </a:t>
            </a:r>
          </a:p>
          <a:p>
            <a:r>
              <a:rPr lang="fr-FR" sz="2400" i="1" dirty="0" smtClean="0">
                <a:solidFill>
                  <a:schemeClr val="tx1"/>
                </a:solidFill>
                <a:latin typeface="Cambria" pitchFamily="18" charset="0"/>
              </a:rPr>
              <a:t>Elle change au cours d’un potentiel d’action.</a:t>
            </a:r>
          </a:p>
          <a:p>
            <a:r>
              <a:rPr lang="fr-FR" sz="2400" i="1" dirty="0">
                <a:latin typeface="Cambria" pitchFamily="18" charset="0"/>
              </a:rPr>
              <a:t>C</a:t>
            </a:r>
            <a:r>
              <a:rPr lang="fr-FR" sz="2400" i="1" dirty="0" smtClean="0">
                <a:solidFill>
                  <a:schemeClr val="tx1"/>
                </a:solidFill>
                <a:latin typeface="Cambria" pitchFamily="18" charset="0"/>
              </a:rPr>
              <a:t>es changements sont décrits comme des périodes réfractaires</a:t>
            </a:r>
          </a:p>
          <a:p>
            <a:r>
              <a:rPr lang="fr-FR" sz="2400" i="1" dirty="0" smtClean="0">
                <a:solidFill>
                  <a:schemeClr val="tx1"/>
                </a:solidFill>
                <a:latin typeface="Cambria" pitchFamily="18" charset="0"/>
              </a:rPr>
              <a:t>Ce sont ces périodes réfractaires qui rendent le muscle cardiaque </a:t>
            </a:r>
            <a:r>
              <a:rPr lang="fr-FR" sz="2400" b="1" i="1" dirty="0" err="1" smtClean="0">
                <a:solidFill>
                  <a:schemeClr val="tx1"/>
                </a:solidFill>
                <a:latin typeface="Cambria" pitchFamily="18" charset="0"/>
              </a:rPr>
              <a:t>intétanisable</a:t>
            </a:r>
            <a:r>
              <a:rPr lang="fr-FR" sz="2400" b="1" i="1" dirty="0" smtClean="0">
                <a:solidFill>
                  <a:schemeClr val="tx1"/>
                </a:solidFill>
                <a:latin typeface="Cambria" pitchFamily="18" charset="0"/>
              </a:rPr>
              <a:t>.</a:t>
            </a:r>
          </a:p>
          <a:p>
            <a:endParaRPr lang="fr-FR" sz="2400" i="1" dirty="0">
              <a:solidFill>
                <a:schemeClr val="tx1"/>
              </a:solidFill>
              <a:latin typeface="Cambria" pitchFamily="18" charset="0"/>
            </a:endParaRPr>
          </a:p>
        </p:txBody>
      </p:sp>
      <p:pic>
        <p:nvPicPr>
          <p:cNvPr id="6" name="Espace réservé du contenu 5" descr="C:\Users\Toshiba\Desktop\le-potentiel-daction-cardiaque-a-reponse-rapide-PRE-periode-refractaire-effective_Q320.jpg"/>
          <p:cNvPicPr>
            <a:picLocks noGrp="1"/>
          </p:cNvPicPr>
          <p:nvPr>
            <p:ph sz="half" idx="2"/>
          </p:nvPr>
        </p:nvPicPr>
        <p:blipFill>
          <a:blip r:embed="rId2"/>
          <a:srcRect/>
          <a:stretch>
            <a:fillRect/>
          </a:stretch>
        </p:blipFill>
        <p:spPr bwMode="auto">
          <a:xfrm>
            <a:off x="6315342" y="1774578"/>
            <a:ext cx="4989852" cy="4483889"/>
          </a:xfrm>
          <a:prstGeom prst="rect">
            <a:avLst/>
          </a:prstGeom>
          <a:noFill/>
          <a:ln w="9525">
            <a:noFill/>
            <a:miter lim="800000"/>
            <a:headEnd/>
            <a:tailEnd/>
          </a:ln>
        </p:spPr>
      </p:pic>
    </p:spTree>
    <p:extLst>
      <p:ext uri="{BB962C8B-B14F-4D97-AF65-F5344CB8AC3E}">
        <p14:creationId xmlns:p14="http://schemas.microsoft.com/office/powerpoint/2010/main" val="56818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913795" y="165218"/>
            <a:ext cx="10353761" cy="1326321"/>
          </a:xfrm>
        </p:spPr>
        <p:txBody>
          <a:bodyPr>
            <a:normAutofit fontScale="90000"/>
          </a:bodyPr>
          <a:lstStyle/>
          <a:p>
            <a:pPr algn="ctr"/>
            <a:r>
              <a:rPr lang="fr-FR" b="1" i="1" dirty="0" smtClean="0">
                <a:solidFill>
                  <a:schemeClr val="tx1"/>
                </a:solidFill>
                <a:latin typeface="Cambria" pitchFamily="18" charset="0"/>
              </a:rPr>
              <a:t/>
            </a:r>
            <a:br>
              <a:rPr lang="fr-FR" b="1" i="1" dirty="0" smtClean="0">
                <a:solidFill>
                  <a:schemeClr val="tx1"/>
                </a:solidFill>
                <a:latin typeface="Cambria" pitchFamily="18" charset="0"/>
              </a:rPr>
            </a:br>
            <a:r>
              <a:rPr lang="fr-FR" sz="4000" b="1" i="1" dirty="0" smtClean="0">
                <a:solidFill>
                  <a:schemeClr val="accent5">
                    <a:lumMod val="60000"/>
                    <a:lumOff val="40000"/>
                  </a:schemeClr>
                </a:solidFill>
                <a:latin typeface="Cambria" pitchFamily="18" charset="0"/>
              </a:rPr>
              <a:t>Excitabilité</a:t>
            </a:r>
            <a:br>
              <a:rPr lang="fr-FR" sz="4000" b="1" i="1" dirty="0" smtClean="0">
                <a:solidFill>
                  <a:schemeClr val="accent5">
                    <a:lumMod val="60000"/>
                    <a:lumOff val="40000"/>
                  </a:schemeClr>
                </a:solidFill>
                <a:latin typeface="Cambria" pitchFamily="18" charset="0"/>
              </a:rPr>
            </a:br>
            <a:endParaRPr lang="fr-FR" sz="4000" dirty="0">
              <a:solidFill>
                <a:schemeClr val="accent5">
                  <a:lumMod val="60000"/>
                  <a:lumOff val="40000"/>
                </a:schemeClr>
              </a:solidFill>
            </a:endParaRPr>
          </a:p>
        </p:txBody>
      </p:sp>
      <p:sp>
        <p:nvSpPr>
          <p:cNvPr id="6" name="Espace réservé du contenu 5"/>
          <p:cNvSpPr>
            <a:spLocks noGrp="1"/>
          </p:cNvSpPr>
          <p:nvPr>
            <p:ph sz="half" idx="1"/>
          </p:nvPr>
        </p:nvSpPr>
        <p:spPr>
          <a:xfrm>
            <a:off x="332681" y="1660756"/>
            <a:ext cx="6760328" cy="4740067"/>
          </a:xfrm>
        </p:spPr>
        <p:txBody>
          <a:bodyPr>
            <a:normAutofit fontScale="92500" lnSpcReduction="20000"/>
          </a:bodyPr>
          <a:lstStyle/>
          <a:p>
            <a:pPr>
              <a:buNone/>
            </a:pPr>
            <a:r>
              <a:rPr lang="fr-FR" sz="2600" b="1" i="1" dirty="0" smtClean="0">
                <a:solidFill>
                  <a:schemeClr val="tx2"/>
                </a:solidFill>
                <a:latin typeface="Cambria" pitchFamily="18" charset="0"/>
              </a:rPr>
              <a:t>Période réfractaire absolue </a:t>
            </a:r>
            <a:endParaRPr lang="fr-FR" sz="2600" i="1" dirty="0" smtClean="0">
              <a:solidFill>
                <a:schemeClr val="tx2"/>
              </a:solidFill>
              <a:latin typeface="Cambria" pitchFamily="18" charset="0"/>
            </a:endParaRPr>
          </a:p>
          <a:p>
            <a:r>
              <a:rPr lang="fr-FR" sz="2400" i="1" dirty="0" smtClean="0">
                <a:solidFill>
                  <a:schemeClr val="tx1"/>
                </a:solidFill>
                <a:latin typeface="Cambria" pitchFamily="18" charset="0"/>
              </a:rPr>
              <a:t>Commence avec la monté du potentiel d’action et se termine après le plateau. </a:t>
            </a:r>
          </a:p>
          <a:p>
            <a:r>
              <a:rPr lang="fr-FR" sz="2400" i="1" dirty="0" smtClean="0">
                <a:solidFill>
                  <a:schemeClr val="tx1"/>
                </a:solidFill>
                <a:latin typeface="Cambria" pitchFamily="18" charset="0"/>
              </a:rPr>
              <a:t>Elle reflète le temps pendant le quel aucun potentiel d’action ne peut être démarré quelque soit l’importance de la stimulation. </a:t>
            </a:r>
          </a:p>
          <a:p>
            <a:endParaRPr lang="fr-FR" sz="2400" i="1" dirty="0" smtClean="0">
              <a:solidFill>
                <a:schemeClr val="tx1"/>
              </a:solidFill>
              <a:latin typeface="Cambria" pitchFamily="18" charset="0"/>
            </a:endParaRPr>
          </a:p>
          <a:p>
            <a:pPr>
              <a:buNone/>
            </a:pPr>
            <a:r>
              <a:rPr lang="fr-FR" sz="2600" b="1" i="1" dirty="0" smtClean="0">
                <a:solidFill>
                  <a:schemeClr val="tx2"/>
                </a:solidFill>
                <a:latin typeface="Cambria" pitchFamily="18" charset="0"/>
              </a:rPr>
              <a:t>Période</a:t>
            </a:r>
            <a:r>
              <a:rPr lang="fr-FR" sz="2600" i="1" dirty="0" smtClean="0">
                <a:solidFill>
                  <a:schemeClr val="tx2"/>
                </a:solidFill>
                <a:latin typeface="Cambria" pitchFamily="18" charset="0"/>
              </a:rPr>
              <a:t> </a:t>
            </a:r>
            <a:r>
              <a:rPr lang="fr-FR" sz="2600" b="1" i="1" dirty="0" smtClean="0">
                <a:solidFill>
                  <a:schemeClr val="tx2"/>
                </a:solidFill>
                <a:latin typeface="Cambria" pitchFamily="18" charset="0"/>
              </a:rPr>
              <a:t>réfractaire effective </a:t>
            </a:r>
            <a:endParaRPr lang="fr-FR" sz="2600" i="1" dirty="0" smtClean="0">
              <a:solidFill>
                <a:schemeClr val="tx2"/>
              </a:solidFill>
              <a:latin typeface="Cambria" pitchFamily="18" charset="0"/>
            </a:endParaRPr>
          </a:p>
          <a:p>
            <a:r>
              <a:rPr lang="fr-FR" sz="2400" i="1" dirty="0" smtClean="0">
                <a:solidFill>
                  <a:schemeClr val="tx1"/>
                </a:solidFill>
                <a:latin typeface="Cambria" pitchFamily="18" charset="0"/>
              </a:rPr>
              <a:t>Légèrement plus longue que la PRA </a:t>
            </a:r>
          </a:p>
          <a:p>
            <a:r>
              <a:rPr lang="fr-FR" sz="2400" i="1" dirty="0" smtClean="0">
                <a:solidFill>
                  <a:schemeClr val="tx1"/>
                </a:solidFill>
                <a:latin typeface="Cambria" pitchFamily="18" charset="0"/>
              </a:rPr>
              <a:t>Représente la période durant laquelle il ne peut y avoir de  potentiel d’action conduit.</a:t>
            </a:r>
          </a:p>
          <a:p>
            <a:endParaRPr lang="fr-FR" i="1" dirty="0" smtClean="0">
              <a:solidFill>
                <a:schemeClr val="tx1"/>
              </a:solidFill>
              <a:latin typeface="Cambria" pitchFamily="18" charset="0"/>
            </a:endParaRPr>
          </a:p>
          <a:p>
            <a:pPr>
              <a:buNone/>
            </a:pPr>
            <a:endParaRPr lang="fr-FR" b="1" i="1" dirty="0" smtClean="0">
              <a:solidFill>
                <a:schemeClr val="tx2"/>
              </a:solidFill>
              <a:latin typeface="Cambria" pitchFamily="18" charset="0"/>
            </a:endParaRPr>
          </a:p>
          <a:p>
            <a:endParaRPr lang="fr-FR" dirty="0"/>
          </a:p>
        </p:txBody>
      </p:sp>
      <p:pic>
        <p:nvPicPr>
          <p:cNvPr id="7" name="Espace réservé du contenu 5" descr="C:\Users\Toshiba\Desktop\le-potentiel-daction-cardiaque-a-reponse-rapide-PRE-periode-refractaire-effective_Q320.jpg"/>
          <p:cNvPicPr>
            <a:picLocks noGrp="1"/>
          </p:cNvPicPr>
          <p:nvPr>
            <p:ph sz="half" idx="2"/>
          </p:nvPr>
        </p:nvPicPr>
        <p:blipFill>
          <a:blip r:embed="rId2"/>
          <a:srcRect/>
          <a:stretch>
            <a:fillRect/>
          </a:stretch>
        </p:blipFill>
        <p:spPr bwMode="auto">
          <a:xfrm>
            <a:off x="7116096" y="1935921"/>
            <a:ext cx="4732574" cy="4189738"/>
          </a:xfrm>
          <a:prstGeom prst="rect">
            <a:avLst/>
          </a:prstGeom>
          <a:noFill/>
          <a:ln w="9525">
            <a:noFill/>
            <a:miter lim="800000"/>
            <a:headEnd/>
            <a:tailEnd/>
          </a:ln>
        </p:spPr>
      </p:pic>
    </p:spTree>
    <p:extLst>
      <p:ext uri="{BB962C8B-B14F-4D97-AF65-F5344CB8AC3E}">
        <p14:creationId xmlns:p14="http://schemas.microsoft.com/office/powerpoint/2010/main" val="261410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linds(horizont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blinds(horizontal)">
                                      <p:cBhvr>
                                        <p:cTn id="17" dur="500"/>
                                        <p:tgtEl>
                                          <p:spTgt spid="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blinds(horizontal)">
                                      <p:cBhvr>
                                        <p:cTn id="2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42918" y="182311"/>
            <a:ext cx="10353761" cy="1326321"/>
          </a:xfrm>
        </p:spPr>
        <p:txBody>
          <a:bodyPr>
            <a:normAutofit fontScale="90000"/>
          </a:bodyPr>
          <a:lstStyle/>
          <a:p>
            <a:pPr algn="ctr"/>
            <a:r>
              <a:rPr lang="fr-FR" b="1" i="1" dirty="0" smtClean="0">
                <a:solidFill>
                  <a:schemeClr val="tx1"/>
                </a:solidFill>
                <a:latin typeface="Cambria" pitchFamily="18" charset="0"/>
              </a:rPr>
              <a:t/>
            </a:r>
            <a:br>
              <a:rPr lang="fr-FR" b="1" i="1" dirty="0" smtClean="0">
                <a:solidFill>
                  <a:schemeClr val="tx1"/>
                </a:solidFill>
                <a:latin typeface="Cambria" pitchFamily="18" charset="0"/>
              </a:rPr>
            </a:br>
            <a:r>
              <a:rPr lang="fr-FR" sz="4000" b="1" i="1" dirty="0" smtClean="0">
                <a:solidFill>
                  <a:schemeClr val="accent5">
                    <a:lumMod val="60000"/>
                    <a:lumOff val="40000"/>
                  </a:schemeClr>
                </a:solidFill>
                <a:latin typeface="Cambria" pitchFamily="18" charset="0"/>
              </a:rPr>
              <a:t>Excitabilité</a:t>
            </a:r>
            <a:br>
              <a:rPr lang="fr-FR" sz="4000" b="1" i="1" dirty="0" smtClean="0">
                <a:solidFill>
                  <a:schemeClr val="accent5">
                    <a:lumMod val="60000"/>
                    <a:lumOff val="40000"/>
                  </a:schemeClr>
                </a:solidFill>
                <a:latin typeface="Cambria" pitchFamily="18" charset="0"/>
              </a:rPr>
            </a:br>
            <a:endParaRPr lang="fr-FR" sz="4000" dirty="0">
              <a:solidFill>
                <a:schemeClr val="accent5">
                  <a:lumMod val="60000"/>
                  <a:lumOff val="40000"/>
                </a:schemeClr>
              </a:solidFill>
            </a:endParaRPr>
          </a:p>
        </p:txBody>
      </p:sp>
      <p:sp>
        <p:nvSpPr>
          <p:cNvPr id="6" name="Espace réservé du contenu 5"/>
          <p:cNvSpPr>
            <a:spLocks noGrp="1"/>
          </p:cNvSpPr>
          <p:nvPr>
            <p:ph sz="half" idx="1"/>
          </p:nvPr>
        </p:nvSpPr>
        <p:spPr>
          <a:xfrm>
            <a:off x="350378" y="1640793"/>
            <a:ext cx="6216352" cy="4740067"/>
          </a:xfrm>
        </p:spPr>
        <p:txBody>
          <a:bodyPr>
            <a:normAutofit/>
          </a:bodyPr>
          <a:lstStyle/>
          <a:p>
            <a:endParaRPr lang="fr-FR" i="1" dirty="0" smtClean="0">
              <a:solidFill>
                <a:schemeClr val="tx1"/>
              </a:solidFill>
              <a:latin typeface="Cambria" pitchFamily="18" charset="0"/>
            </a:endParaRPr>
          </a:p>
          <a:p>
            <a:pPr>
              <a:buNone/>
            </a:pPr>
            <a:r>
              <a:rPr lang="fr-FR" sz="2400" b="1" i="1" dirty="0" smtClean="0">
                <a:solidFill>
                  <a:schemeClr val="tx2"/>
                </a:solidFill>
                <a:latin typeface="Cambria" pitchFamily="18" charset="0"/>
              </a:rPr>
              <a:t>La période réfractaire relative</a:t>
            </a:r>
            <a:endParaRPr lang="fr-FR" sz="2400" i="1" dirty="0" smtClean="0">
              <a:solidFill>
                <a:schemeClr val="tx2"/>
              </a:solidFill>
              <a:latin typeface="Cambria" pitchFamily="18" charset="0"/>
            </a:endParaRPr>
          </a:p>
          <a:p>
            <a:r>
              <a:rPr lang="fr-FR" sz="2400" i="1" dirty="0" smtClean="0">
                <a:solidFill>
                  <a:schemeClr val="tx1"/>
                </a:solidFill>
                <a:latin typeface="Cambria" pitchFamily="18" charset="0"/>
              </a:rPr>
              <a:t>Période qui suit immédiatement la période réfractaire absolue</a:t>
            </a:r>
          </a:p>
          <a:p>
            <a:r>
              <a:rPr lang="fr-FR" sz="2400" i="1" dirty="0">
                <a:latin typeface="Cambria" pitchFamily="18" charset="0"/>
              </a:rPr>
              <a:t>P</a:t>
            </a:r>
            <a:r>
              <a:rPr lang="fr-FR" sz="2400" i="1" dirty="0" smtClean="0">
                <a:solidFill>
                  <a:schemeClr val="tx1"/>
                </a:solidFill>
                <a:latin typeface="Cambria" pitchFamily="18" charset="0"/>
              </a:rPr>
              <a:t>endant la quelle la repolarisation n’est pas tout à fait complète.</a:t>
            </a:r>
          </a:p>
          <a:p>
            <a:r>
              <a:rPr lang="fr-FR" sz="2400" i="1" dirty="0" smtClean="0">
                <a:solidFill>
                  <a:schemeClr val="tx1"/>
                </a:solidFill>
                <a:latin typeface="Cambria" pitchFamily="18" charset="0"/>
              </a:rPr>
              <a:t>Les potentiels d’action peuvent être démarré mais nécessitent un courant </a:t>
            </a:r>
            <a:r>
              <a:rPr lang="fr-FR" sz="2400" i="1" dirty="0" smtClean="0">
                <a:latin typeface="Cambria" pitchFamily="18" charset="0"/>
              </a:rPr>
              <a:t>dépolarisant </a:t>
            </a:r>
            <a:r>
              <a:rPr lang="fr-FR" sz="2400" i="1" dirty="0" smtClean="0">
                <a:solidFill>
                  <a:schemeClr val="tx1"/>
                </a:solidFill>
                <a:latin typeface="Cambria" pitchFamily="18" charset="0"/>
              </a:rPr>
              <a:t>plus grand qu’habituellement.</a:t>
            </a:r>
          </a:p>
          <a:p>
            <a:endParaRPr lang="fr-FR" dirty="0"/>
          </a:p>
        </p:txBody>
      </p:sp>
      <p:pic>
        <p:nvPicPr>
          <p:cNvPr id="7" name="Espace réservé du contenu 5" descr="C:\Users\Toshiba\Desktop\le-potentiel-daction-cardiaque-a-reponse-rapide-PRE-periode-refractaire-effective_Q320.jpg"/>
          <p:cNvPicPr>
            <a:picLocks noGrp="1"/>
          </p:cNvPicPr>
          <p:nvPr>
            <p:ph sz="half" idx="2"/>
          </p:nvPr>
        </p:nvPicPr>
        <p:blipFill>
          <a:blip r:embed="rId2"/>
          <a:srcRect/>
          <a:stretch>
            <a:fillRect/>
          </a:stretch>
        </p:blipFill>
        <p:spPr bwMode="auto">
          <a:xfrm>
            <a:off x="6705898" y="2088319"/>
            <a:ext cx="4561658" cy="4147009"/>
          </a:xfrm>
          <a:prstGeom prst="rect">
            <a:avLst/>
          </a:prstGeom>
          <a:noFill/>
          <a:ln w="9525">
            <a:noFill/>
            <a:miter lim="800000"/>
            <a:headEnd/>
            <a:tailEnd/>
          </a:ln>
        </p:spPr>
      </p:pic>
    </p:spTree>
    <p:extLst>
      <p:ext uri="{BB962C8B-B14F-4D97-AF65-F5344CB8AC3E}">
        <p14:creationId xmlns:p14="http://schemas.microsoft.com/office/powerpoint/2010/main" val="317216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linds(horizontal)">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blinds(horizontal)">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linds(horizontal)">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99402"/>
            <a:ext cx="10353761" cy="1326321"/>
          </a:xfrm>
        </p:spPr>
        <p:txBody>
          <a:bodyPr>
            <a:normAutofit fontScale="90000"/>
          </a:bodyPr>
          <a:lstStyle/>
          <a:p>
            <a:pPr algn="ctr"/>
            <a:r>
              <a:rPr lang="fr-FR" i="1" dirty="0" smtClean="0">
                <a:solidFill>
                  <a:schemeClr val="tx1"/>
                </a:solidFill>
                <a:latin typeface="Cambria" pitchFamily="18" charset="0"/>
              </a:rPr>
              <a:t/>
            </a:r>
            <a:br>
              <a:rPr lang="fr-FR" i="1" dirty="0" smtClean="0">
                <a:solidFill>
                  <a:schemeClr val="tx1"/>
                </a:solidFill>
                <a:latin typeface="Cambria" pitchFamily="18" charset="0"/>
              </a:rPr>
            </a:br>
            <a:r>
              <a:rPr lang="fr-FR" sz="4000" b="1" i="1" dirty="0" smtClean="0">
                <a:solidFill>
                  <a:schemeClr val="accent5">
                    <a:lumMod val="60000"/>
                    <a:lumOff val="40000"/>
                  </a:schemeClr>
                </a:solidFill>
                <a:latin typeface="Cambria" pitchFamily="18" charset="0"/>
              </a:rPr>
              <a:t>Conductibilité </a:t>
            </a:r>
            <a:br>
              <a:rPr lang="fr-FR" sz="4000" b="1" i="1" dirty="0" smtClean="0">
                <a:solidFill>
                  <a:schemeClr val="accent5">
                    <a:lumMod val="60000"/>
                    <a:lumOff val="40000"/>
                  </a:schemeClr>
                </a:solidFill>
                <a:latin typeface="Cambria" pitchFamily="18" charset="0"/>
              </a:rPr>
            </a:br>
            <a:endParaRPr lang="fr-FR" sz="4000" b="1" dirty="0">
              <a:solidFill>
                <a:schemeClr val="accent5">
                  <a:lumMod val="60000"/>
                  <a:lumOff val="40000"/>
                </a:schemeClr>
              </a:solidFill>
            </a:endParaRPr>
          </a:p>
        </p:txBody>
      </p:sp>
      <p:sp>
        <p:nvSpPr>
          <p:cNvPr id="3" name="Espace réservé du contenu 2"/>
          <p:cNvSpPr>
            <a:spLocks noGrp="1"/>
          </p:cNvSpPr>
          <p:nvPr>
            <p:ph idx="1"/>
          </p:nvPr>
        </p:nvSpPr>
        <p:spPr>
          <a:xfrm>
            <a:off x="913795" y="1384419"/>
            <a:ext cx="10353762" cy="5110385"/>
          </a:xfrm>
        </p:spPr>
        <p:txBody>
          <a:bodyPr>
            <a:normAutofit lnSpcReduction="10000"/>
          </a:bodyPr>
          <a:lstStyle/>
          <a:p>
            <a:r>
              <a:rPr lang="fr-FR" sz="2400" i="1" dirty="0" smtClean="0">
                <a:solidFill>
                  <a:schemeClr val="tx1"/>
                </a:solidFill>
                <a:latin typeface="Cambria" pitchFamily="18" charset="0"/>
              </a:rPr>
              <a:t>Est la capacité des </a:t>
            </a:r>
            <a:r>
              <a:rPr lang="fr-FR" sz="2400" i="1" dirty="0" err="1" smtClean="0">
                <a:solidFill>
                  <a:schemeClr val="tx1"/>
                </a:solidFill>
                <a:latin typeface="Cambria" pitchFamily="18" charset="0"/>
              </a:rPr>
              <a:t>cardiomyocytes</a:t>
            </a:r>
            <a:r>
              <a:rPr lang="fr-FR" sz="2400" i="1" dirty="0" smtClean="0">
                <a:solidFill>
                  <a:schemeClr val="tx1"/>
                </a:solidFill>
                <a:latin typeface="Cambria" pitchFamily="18" charset="0"/>
              </a:rPr>
              <a:t> à conduire et à transmettre un courant électrique d’une cellule à une autre grâce aux jonctions GAP. </a:t>
            </a:r>
          </a:p>
          <a:p>
            <a:r>
              <a:rPr lang="fr-FR" sz="2400" i="1" dirty="0" smtClean="0">
                <a:solidFill>
                  <a:schemeClr val="tx1"/>
                </a:solidFill>
                <a:latin typeface="Cambria" pitchFamily="18" charset="0"/>
              </a:rPr>
              <a:t>On parle ainsi </a:t>
            </a:r>
            <a:r>
              <a:rPr lang="fr-FR" sz="2400" i="1" dirty="0" smtClean="0">
                <a:solidFill>
                  <a:schemeClr val="tx2"/>
                </a:solidFill>
                <a:latin typeface="Cambria" pitchFamily="18" charset="0"/>
              </a:rPr>
              <a:t>d’</a:t>
            </a:r>
            <a:r>
              <a:rPr lang="fr-FR" sz="2400" b="1" i="1" dirty="0" smtClean="0">
                <a:solidFill>
                  <a:schemeClr val="tx2"/>
                </a:solidFill>
                <a:latin typeface="Cambria" pitchFamily="18" charset="0"/>
              </a:rPr>
              <a:t>Effet </a:t>
            </a:r>
            <a:r>
              <a:rPr lang="fr-FR" sz="2400" b="1" i="1" dirty="0" err="1" smtClean="0">
                <a:solidFill>
                  <a:schemeClr val="tx2"/>
                </a:solidFill>
                <a:latin typeface="Cambria" pitchFamily="18" charset="0"/>
              </a:rPr>
              <a:t>dromotrope</a:t>
            </a:r>
            <a:r>
              <a:rPr lang="fr-FR" sz="2400" i="1" dirty="0" smtClean="0">
                <a:solidFill>
                  <a:schemeClr val="tx2"/>
                </a:solidFill>
                <a:latin typeface="Cambria" pitchFamily="18" charset="0"/>
              </a:rPr>
              <a:t>. </a:t>
            </a:r>
          </a:p>
          <a:p>
            <a:endParaRPr lang="fr-FR" sz="2400" i="1" dirty="0" smtClean="0">
              <a:solidFill>
                <a:schemeClr val="tx2"/>
              </a:solidFill>
              <a:latin typeface="Cambria" pitchFamily="18" charset="0"/>
            </a:endParaRPr>
          </a:p>
          <a:p>
            <a:r>
              <a:rPr lang="fr-FR" sz="2400" i="1" dirty="0" smtClean="0">
                <a:solidFill>
                  <a:schemeClr val="tx1"/>
                </a:solidFill>
                <a:latin typeface="Cambria" pitchFamily="18" charset="0"/>
              </a:rPr>
              <a:t>Les agents qui augmentent la vitesse de conduction à travers le nœud AV accélérant le passage des potentiels d’action des oreillettes aux ventricules ont une </a:t>
            </a:r>
            <a:r>
              <a:rPr lang="fr-FR" sz="2400" b="1" i="1" dirty="0" smtClean="0">
                <a:solidFill>
                  <a:schemeClr val="accent6">
                    <a:lumMod val="40000"/>
                    <a:lumOff val="60000"/>
                  </a:schemeClr>
                </a:solidFill>
                <a:latin typeface="Cambria" pitchFamily="18" charset="0"/>
              </a:rPr>
              <a:t>action</a:t>
            </a:r>
            <a:r>
              <a:rPr lang="fr-FR" sz="2400" b="1" i="1" dirty="0" smtClean="0">
                <a:solidFill>
                  <a:schemeClr val="tx1"/>
                </a:solidFill>
                <a:latin typeface="Cambria" pitchFamily="18" charset="0"/>
              </a:rPr>
              <a:t> </a:t>
            </a:r>
            <a:r>
              <a:rPr lang="fr-FR" sz="2400" b="1" i="1" dirty="0" err="1" smtClean="0">
                <a:solidFill>
                  <a:schemeClr val="accent6">
                    <a:lumMod val="40000"/>
                    <a:lumOff val="60000"/>
                  </a:schemeClr>
                </a:solidFill>
                <a:latin typeface="Cambria" pitchFamily="18" charset="0"/>
              </a:rPr>
              <a:t>dromotrope</a:t>
            </a:r>
            <a:r>
              <a:rPr lang="fr-FR" sz="2400" b="1" i="1" dirty="0" smtClean="0">
                <a:solidFill>
                  <a:schemeClr val="accent6">
                    <a:lumMod val="40000"/>
                    <a:lumOff val="60000"/>
                  </a:schemeClr>
                </a:solidFill>
                <a:latin typeface="Cambria" pitchFamily="18" charset="0"/>
              </a:rPr>
              <a:t> positive</a:t>
            </a:r>
            <a:r>
              <a:rPr lang="fr-FR" sz="2400" i="1" dirty="0" smtClean="0">
                <a:solidFill>
                  <a:schemeClr val="accent6">
                    <a:lumMod val="40000"/>
                    <a:lumOff val="60000"/>
                  </a:schemeClr>
                </a:solidFill>
                <a:latin typeface="Cambria" pitchFamily="18" charset="0"/>
              </a:rPr>
              <a:t>. </a:t>
            </a:r>
          </a:p>
          <a:p>
            <a:endParaRPr lang="fr-FR" sz="2400" i="1" dirty="0" smtClean="0">
              <a:solidFill>
                <a:schemeClr val="accent6">
                  <a:lumMod val="40000"/>
                  <a:lumOff val="60000"/>
                </a:schemeClr>
              </a:solidFill>
              <a:latin typeface="Cambria" pitchFamily="18" charset="0"/>
            </a:endParaRPr>
          </a:p>
          <a:p>
            <a:r>
              <a:rPr lang="fr-FR" sz="2400" i="1" dirty="0" smtClean="0">
                <a:solidFill>
                  <a:schemeClr val="tx1"/>
                </a:solidFill>
                <a:latin typeface="Cambria" pitchFamily="18" charset="0"/>
              </a:rPr>
              <a:t>Les agents qui produisent une diminution de la vitesse de conduction sont dits agents à </a:t>
            </a:r>
            <a:r>
              <a:rPr lang="fr-FR" sz="2400" b="1" i="1" dirty="0" smtClean="0">
                <a:solidFill>
                  <a:schemeClr val="accent6">
                    <a:lumMod val="40000"/>
                    <a:lumOff val="60000"/>
                  </a:schemeClr>
                </a:solidFill>
                <a:latin typeface="Cambria" pitchFamily="18" charset="0"/>
              </a:rPr>
              <a:t>action </a:t>
            </a:r>
            <a:r>
              <a:rPr lang="fr-FR" sz="2400" b="1" i="1" dirty="0" err="1" smtClean="0">
                <a:solidFill>
                  <a:schemeClr val="accent6">
                    <a:lumMod val="40000"/>
                    <a:lumOff val="60000"/>
                  </a:schemeClr>
                </a:solidFill>
                <a:latin typeface="Cambria" pitchFamily="18" charset="0"/>
              </a:rPr>
              <a:t>dromotrope</a:t>
            </a:r>
            <a:r>
              <a:rPr lang="fr-FR" sz="2400" b="1" i="1" dirty="0" smtClean="0">
                <a:solidFill>
                  <a:schemeClr val="accent6">
                    <a:lumMod val="40000"/>
                    <a:lumOff val="60000"/>
                  </a:schemeClr>
                </a:solidFill>
                <a:latin typeface="Cambria" pitchFamily="18" charset="0"/>
              </a:rPr>
              <a:t> négative</a:t>
            </a:r>
            <a:endParaRPr lang="fr-FR" sz="2400" b="1" i="1" dirty="0">
              <a:solidFill>
                <a:schemeClr val="accent6">
                  <a:lumMod val="40000"/>
                  <a:lumOff val="60000"/>
                </a:schemeClr>
              </a:solidFill>
              <a:latin typeface="Cambria" pitchFamily="18" charset="0"/>
            </a:endParaRPr>
          </a:p>
        </p:txBody>
      </p:sp>
    </p:spTree>
    <p:extLst>
      <p:ext uri="{BB962C8B-B14F-4D97-AF65-F5344CB8AC3E}">
        <p14:creationId xmlns:p14="http://schemas.microsoft.com/office/powerpoint/2010/main" val="402636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666843" y="562137"/>
            <a:ext cx="8786842" cy="838200"/>
          </a:xfrm>
        </p:spPr>
        <p:txBody>
          <a:bodyPr>
            <a:noAutofit/>
          </a:bodyPr>
          <a:lstStyle/>
          <a:p>
            <a:pPr algn="ctr"/>
            <a:r>
              <a:rPr lang="fr-FR" sz="4000" b="1" i="1" dirty="0" smtClean="0">
                <a:solidFill>
                  <a:schemeClr val="accent5">
                    <a:lumMod val="60000"/>
                    <a:lumOff val="40000"/>
                  </a:schemeClr>
                </a:solidFill>
                <a:latin typeface="Cambria" pitchFamily="18" charset="0"/>
              </a:rPr>
              <a:t>Présentation de l’appareil </a:t>
            </a:r>
            <a:br>
              <a:rPr lang="fr-FR" sz="4000" b="1" i="1" dirty="0" smtClean="0">
                <a:solidFill>
                  <a:schemeClr val="accent5">
                    <a:lumMod val="60000"/>
                    <a:lumOff val="40000"/>
                  </a:schemeClr>
                </a:solidFill>
                <a:latin typeface="Cambria" pitchFamily="18" charset="0"/>
              </a:rPr>
            </a:br>
            <a:r>
              <a:rPr lang="fr-FR" sz="4000" b="1" i="1" dirty="0" smtClean="0">
                <a:solidFill>
                  <a:schemeClr val="accent5">
                    <a:lumMod val="60000"/>
                    <a:lumOff val="40000"/>
                  </a:schemeClr>
                </a:solidFill>
                <a:latin typeface="Cambria" pitchFamily="18" charset="0"/>
              </a:rPr>
              <a:t>cardiovasculaire </a:t>
            </a:r>
            <a:endParaRPr lang="fr-FR" sz="4000" b="1" i="1" dirty="0">
              <a:solidFill>
                <a:schemeClr val="accent5">
                  <a:lumMod val="60000"/>
                  <a:lumOff val="40000"/>
                </a:schemeClr>
              </a:solidFill>
              <a:latin typeface="Cambria" pitchFamily="18" charset="0"/>
            </a:endParaRPr>
          </a:p>
        </p:txBody>
      </p:sp>
      <p:sp>
        <p:nvSpPr>
          <p:cNvPr id="5" name="Espace réservé du contenu 4"/>
          <p:cNvSpPr>
            <a:spLocks noGrp="1"/>
          </p:cNvSpPr>
          <p:nvPr>
            <p:ph idx="1"/>
          </p:nvPr>
        </p:nvSpPr>
        <p:spPr>
          <a:xfrm>
            <a:off x="804601" y="1869644"/>
            <a:ext cx="10511327" cy="5607213"/>
          </a:xfrm>
        </p:spPr>
        <p:txBody>
          <a:bodyPr>
            <a:noAutofit/>
          </a:bodyPr>
          <a:lstStyle/>
          <a:p>
            <a:pPr>
              <a:lnSpc>
                <a:spcPct val="150000"/>
              </a:lnSpc>
              <a:buNone/>
            </a:pPr>
            <a:r>
              <a:rPr lang="fr-FR" sz="2400" i="1" dirty="0">
                <a:latin typeface="Cambria" pitchFamily="18" charset="0"/>
              </a:rPr>
              <a:t>Le système cardiovasculaire a pour rôle de : </a:t>
            </a:r>
          </a:p>
          <a:p>
            <a:pPr>
              <a:lnSpc>
                <a:spcPct val="150000"/>
              </a:lnSpc>
            </a:pPr>
            <a:r>
              <a:rPr lang="fr-FR" sz="2400" i="1" dirty="0">
                <a:latin typeface="Cambria" pitchFamily="18" charset="0"/>
              </a:rPr>
              <a:t>Assurer un débit adéquat aux différents organes et tissus de l’organisme.</a:t>
            </a:r>
          </a:p>
          <a:p>
            <a:pPr>
              <a:lnSpc>
                <a:spcPct val="150000"/>
              </a:lnSpc>
            </a:pPr>
            <a:r>
              <a:rPr lang="fr-FR" sz="2400" i="1" dirty="0">
                <a:latin typeface="Cambria" pitchFamily="18" charset="0"/>
              </a:rPr>
              <a:t>Distribution de nutriments (AA, AG, vitamines) et d’oxygène aux cellules </a:t>
            </a:r>
          </a:p>
          <a:p>
            <a:pPr>
              <a:lnSpc>
                <a:spcPct val="150000"/>
              </a:lnSpc>
            </a:pPr>
            <a:r>
              <a:rPr lang="fr-FR" sz="2400" i="1" dirty="0">
                <a:latin typeface="Cambria" pitchFamily="18" charset="0"/>
              </a:rPr>
              <a:t>Elimination de déchets produits par les cellules (CO</a:t>
            </a:r>
            <a:r>
              <a:rPr lang="fr-FR" sz="2400" i="1" baseline="-25000" dirty="0">
                <a:latin typeface="Cambria" pitchFamily="18" charset="0"/>
              </a:rPr>
              <a:t>2</a:t>
            </a:r>
            <a:r>
              <a:rPr lang="fr-FR" sz="2400" i="1" dirty="0">
                <a:latin typeface="Cambria" pitchFamily="18" charset="0"/>
              </a:rPr>
              <a:t>, lactate)</a:t>
            </a:r>
          </a:p>
          <a:p>
            <a:pPr>
              <a:lnSpc>
                <a:spcPct val="150000"/>
              </a:lnSpc>
            </a:pPr>
            <a:r>
              <a:rPr lang="fr-FR" sz="2400" i="1" dirty="0">
                <a:latin typeface="Cambria" pitchFamily="18" charset="0"/>
              </a:rPr>
              <a:t>Transport des hormones assurant la régulation des activités cellulaires.</a:t>
            </a:r>
          </a:p>
          <a:p>
            <a:pPr>
              <a:lnSpc>
                <a:spcPct val="150000"/>
              </a:lnSpc>
            </a:pPr>
            <a:r>
              <a:rPr lang="fr-FR" sz="2400" i="1" dirty="0">
                <a:latin typeface="Cambria" pitchFamily="18" charset="0"/>
              </a:rPr>
              <a:t>Régulation de la température </a:t>
            </a:r>
            <a:r>
              <a:rPr lang="fr-FR" sz="2400" i="1" dirty="0" smtClean="0">
                <a:latin typeface="Cambria" pitchFamily="18" charset="0"/>
              </a:rPr>
              <a:t>corporelle: </a:t>
            </a:r>
            <a:r>
              <a:rPr lang="fr-FR" sz="2400" b="1" i="1" dirty="0" smtClean="0">
                <a:latin typeface="Cambria" pitchFamily="18" charset="0"/>
              </a:rPr>
              <a:t>thermorégulation</a:t>
            </a:r>
            <a:endParaRPr lang="fr-FR" sz="2400" b="1" i="1" dirty="0">
              <a:latin typeface="Cambria" pitchFamily="18" charset="0"/>
            </a:endParaRPr>
          </a:p>
        </p:txBody>
      </p:sp>
    </p:spTree>
    <p:extLst>
      <p:ext uri="{BB962C8B-B14F-4D97-AF65-F5344CB8AC3E}">
        <p14:creationId xmlns:p14="http://schemas.microsoft.com/office/powerpoint/2010/main" val="40409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linds(horizontal)">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6883" y="173764"/>
            <a:ext cx="10353761" cy="1326321"/>
          </a:xfrm>
        </p:spPr>
        <p:txBody>
          <a:bodyPr>
            <a:normAutofit fontScale="90000"/>
          </a:bodyPr>
          <a:lstStyle/>
          <a:p>
            <a:pPr algn="ctr"/>
            <a:r>
              <a:rPr lang="fr-FR" i="1" dirty="0" smtClean="0">
                <a:solidFill>
                  <a:schemeClr val="tx1"/>
                </a:solidFill>
                <a:latin typeface="Cambria" pitchFamily="18" charset="0"/>
              </a:rPr>
              <a:t/>
            </a:r>
            <a:br>
              <a:rPr lang="fr-FR" i="1" dirty="0" smtClean="0">
                <a:solidFill>
                  <a:schemeClr val="tx1"/>
                </a:solidFill>
                <a:latin typeface="Cambria" pitchFamily="18" charset="0"/>
              </a:rPr>
            </a:br>
            <a:r>
              <a:rPr lang="fr-FR" sz="4000" b="1" i="1" dirty="0" smtClean="0">
                <a:solidFill>
                  <a:schemeClr val="accent5">
                    <a:lumMod val="60000"/>
                    <a:lumOff val="40000"/>
                  </a:schemeClr>
                </a:solidFill>
                <a:latin typeface="Cambria" pitchFamily="18" charset="0"/>
              </a:rPr>
              <a:t>Contractilité</a:t>
            </a:r>
            <a:br>
              <a:rPr lang="fr-FR" sz="4000" b="1" i="1" dirty="0" smtClean="0">
                <a:solidFill>
                  <a:schemeClr val="accent5">
                    <a:lumMod val="60000"/>
                    <a:lumOff val="40000"/>
                  </a:schemeClr>
                </a:solidFill>
                <a:latin typeface="Cambria" pitchFamily="18" charset="0"/>
              </a:rPr>
            </a:br>
            <a:endParaRPr lang="fr-FR" sz="4000" b="1" dirty="0">
              <a:solidFill>
                <a:schemeClr val="accent5">
                  <a:lumMod val="60000"/>
                  <a:lumOff val="40000"/>
                </a:schemeClr>
              </a:solidFill>
            </a:endParaRPr>
          </a:p>
        </p:txBody>
      </p:sp>
      <p:sp>
        <p:nvSpPr>
          <p:cNvPr id="3" name="Espace réservé du contenu 2"/>
          <p:cNvSpPr>
            <a:spLocks noGrp="1"/>
          </p:cNvSpPr>
          <p:nvPr>
            <p:ph idx="1"/>
          </p:nvPr>
        </p:nvSpPr>
        <p:spPr>
          <a:xfrm>
            <a:off x="913795" y="1298961"/>
            <a:ext cx="10353762" cy="5076202"/>
          </a:xfrm>
        </p:spPr>
        <p:txBody>
          <a:bodyPr>
            <a:normAutofit/>
          </a:bodyPr>
          <a:lstStyle/>
          <a:p>
            <a:r>
              <a:rPr lang="fr-FR" sz="2400" i="1" dirty="0" smtClean="0">
                <a:solidFill>
                  <a:schemeClr val="tx1"/>
                </a:solidFill>
                <a:latin typeface="Cambria" pitchFamily="18" charset="0"/>
              </a:rPr>
              <a:t>Est la capacité intrinsèque du muscle cardiaque à engendrer une force à une longueur donnée du muscle. </a:t>
            </a:r>
          </a:p>
          <a:p>
            <a:r>
              <a:rPr lang="fr-FR" sz="2400" i="1" dirty="0" smtClean="0">
                <a:solidFill>
                  <a:schemeClr val="tx1"/>
                </a:solidFill>
                <a:latin typeface="Cambria" pitchFamily="18" charset="0"/>
              </a:rPr>
              <a:t>Egalement appelée </a:t>
            </a:r>
            <a:r>
              <a:rPr lang="fr-FR" sz="2400" b="1" i="1" dirty="0" err="1" smtClean="0">
                <a:solidFill>
                  <a:schemeClr val="tx2"/>
                </a:solidFill>
                <a:latin typeface="Cambria" pitchFamily="18" charset="0"/>
              </a:rPr>
              <a:t>inotropisme</a:t>
            </a:r>
            <a:r>
              <a:rPr lang="fr-FR" sz="2400" i="1" dirty="0" smtClean="0">
                <a:solidFill>
                  <a:schemeClr val="tx2"/>
                </a:solidFill>
                <a:latin typeface="Cambria" pitchFamily="18" charset="0"/>
              </a:rPr>
              <a:t>. </a:t>
            </a:r>
          </a:p>
          <a:p>
            <a:endParaRPr lang="fr-FR" sz="2400" i="1" dirty="0" smtClean="0">
              <a:solidFill>
                <a:schemeClr val="tx2"/>
              </a:solidFill>
              <a:latin typeface="Cambria" pitchFamily="18" charset="0"/>
            </a:endParaRPr>
          </a:p>
          <a:p>
            <a:r>
              <a:rPr lang="fr-FR" sz="2400" i="1" dirty="0" smtClean="0">
                <a:solidFill>
                  <a:schemeClr val="tx1"/>
                </a:solidFill>
                <a:latin typeface="Cambria" pitchFamily="18" charset="0"/>
              </a:rPr>
              <a:t>Les agents qui peuvent augmenter la contractilité ont une action </a:t>
            </a:r>
            <a:r>
              <a:rPr lang="fr-FR" sz="2400" b="1" i="1" dirty="0" smtClean="0">
                <a:solidFill>
                  <a:schemeClr val="accent6">
                    <a:lumMod val="40000"/>
                    <a:lumOff val="60000"/>
                  </a:schemeClr>
                </a:solidFill>
                <a:latin typeface="Cambria" pitchFamily="18" charset="0"/>
              </a:rPr>
              <a:t>inotrope positive</a:t>
            </a:r>
            <a:r>
              <a:rPr lang="fr-FR" sz="2400" i="1" dirty="0" smtClean="0">
                <a:solidFill>
                  <a:schemeClr val="accent6">
                    <a:lumMod val="40000"/>
                    <a:lumOff val="60000"/>
                  </a:schemeClr>
                </a:solidFill>
                <a:latin typeface="Cambria" pitchFamily="18" charset="0"/>
              </a:rPr>
              <a:t>.</a:t>
            </a:r>
          </a:p>
          <a:p>
            <a:endParaRPr lang="fr-FR" sz="2400" i="1" dirty="0" smtClean="0">
              <a:solidFill>
                <a:schemeClr val="accent6">
                  <a:lumMod val="40000"/>
                  <a:lumOff val="60000"/>
                </a:schemeClr>
              </a:solidFill>
              <a:latin typeface="Cambria" pitchFamily="18" charset="0"/>
            </a:endParaRPr>
          </a:p>
          <a:p>
            <a:r>
              <a:rPr lang="fr-FR" sz="2400" i="1" dirty="0" smtClean="0">
                <a:solidFill>
                  <a:schemeClr val="tx1"/>
                </a:solidFill>
                <a:latin typeface="Cambria" pitchFamily="18" charset="0"/>
              </a:rPr>
              <a:t>Les agents qui produisent une diminution de la contractilité sont ont une action </a:t>
            </a:r>
            <a:r>
              <a:rPr lang="fr-FR" sz="2400" b="1" i="1" dirty="0" err="1" smtClean="0">
                <a:solidFill>
                  <a:schemeClr val="accent6">
                    <a:lumMod val="40000"/>
                    <a:lumOff val="60000"/>
                  </a:schemeClr>
                </a:solidFill>
                <a:latin typeface="Cambria" pitchFamily="18" charset="0"/>
              </a:rPr>
              <a:t>inotrope</a:t>
            </a:r>
            <a:r>
              <a:rPr lang="fr-FR" sz="2400" b="1" i="1" dirty="0" smtClean="0">
                <a:solidFill>
                  <a:schemeClr val="accent6">
                    <a:lumMod val="40000"/>
                    <a:lumOff val="60000"/>
                  </a:schemeClr>
                </a:solidFill>
                <a:latin typeface="Cambria" pitchFamily="18" charset="0"/>
              </a:rPr>
              <a:t> négative.</a:t>
            </a:r>
          </a:p>
          <a:p>
            <a:endParaRPr lang="fr-FR" dirty="0"/>
          </a:p>
        </p:txBody>
      </p:sp>
    </p:spTree>
    <p:extLst>
      <p:ext uri="{BB962C8B-B14F-4D97-AF65-F5344CB8AC3E}">
        <p14:creationId xmlns:p14="http://schemas.microsoft.com/office/powerpoint/2010/main" val="255390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913795" y="173853"/>
            <a:ext cx="10353761" cy="1326321"/>
          </a:xfrm>
        </p:spPr>
        <p:txBody>
          <a:bodyPr/>
          <a:lstStyle/>
          <a:p>
            <a:pPr algn="ctr"/>
            <a:r>
              <a:rPr lang="fr-FR" b="1" i="1" dirty="0" smtClean="0">
                <a:solidFill>
                  <a:schemeClr val="accent5">
                    <a:lumMod val="60000"/>
                    <a:lumOff val="40000"/>
                  </a:schemeClr>
                </a:solidFill>
                <a:latin typeface="Cambria" pitchFamily="18" charset="0"/>
              </a:rPr>
              <a:t>Electrocardiogramme</a:t>
            </a:r>
            <a:endParaRPr lang="fr-FR" b="1" dirty="0">
              <a:solidFill>
                <a:schemeClr val="accent5">
                  <a:lumMod val="60000"/>
                  <a:lumOff val="40000"/>
                </a:schemeClr>
              </a:solidFill>
            </a:endParaRPr>
          </a:p>
        </p:txBody>
      </p:sp>
      <p:pic>
        <p:nvPicPr>
          <p:cNvPr id="4" name="Picture 2" descr="C:\Users\pc\Downloads\RTEmagicC_image013_txdam28587_c7e960.jpg"/>
          <p:cNvPicPr>
            <a:picLocks noGrp="1" noChangeAspect="1" noChangeArrowheads="1"/>
          </p:cNvPicPr>
          <p:nvPr>
            <p:ph sz="half" idx="1"/>
          </p:nvPr>
        </p:nvPicPr>
        <p:blipFill>
          <a:blip r:embed="rId2"/>
          <a:stretch>
            <a:fillRect/>
          </a:stretch>
        </p:blipFill>
        <p:spPr bwMode="auto">
          <a:xfrm>
            <a:off x="6395771" y="1823421"/>
            <a:ext cx="5183779" cy="4077906"/>
          </a:xfrm>
          <a:prstGeom prst="rect">
            <a:avLst/>
          </a:prstGeom>
          <a:noFill/>
        </p:spPr>
      </p:pic>
      <p:sp>
        <p:nvSpPr>
          <p:cNvPr id="5" name="Espace réservé du contenu 4"/>
          <p:cNvSpPr>
            <a:spLocks noGrp="1"/>
          </p:cNvSpPr>
          <p:nvPr>
            <p:ph sz="half" idx="2"/>
          </p:nvPr>
        </p:nvSpPr>
        <p:spPr>
          <a:xfrm>
            <a:off x="487110" y="1500174"/>
            <a:ext cx="5808886" cy="4724400"/>
          </a:xfrm>
        </p:spPr>
        <p:txBody>
          <a:bodyPr>
            <a:normAutofit fontScale="92500" lnSpcReduction="10000"/>
          </a:bodyPr>
          <a:lstStyle/>
          <a:p>
            <a:r>
              <a:rPr lang="fr-FR" i="1" dirty="0" smtClean="0">
                <a:solidFill>
                  <a:schemeClr val="tx1"/>
                </a:solidFill>
                <a:latin typeface="Cambria" pitchFamily="18" charset="0"/>
              </a:rPr>
              <a:t>Le cœur est périodiquement le siège d’une activité électrique.</a:t>
            </a:r>
          </a:p>
          <a:p>
            <a:r>
              <a:rPr lang="fr-FR" i="1" dirty="0" smtClean="0">
                <a:solidFill>
                  <a:schemeClr val="tx1"/>
                </a:solidFill>
                <a:latin typeface="Cambria" pitchFamily="18" charset="0"/>
              </a:rPr>
              <a:t>Cette activité électrique est représentée par une onde de dépolarisation qui se propage.</a:t>
            </a:r>
          </a:p>
          <a:p>
            <a:r>
              <a:rPr lang="fr-FR" i="1" dirty="0" smtClean="0">
                <a:solidFill>
                  <a:schemeClr val="tx1"/>
                </a:solidFill>
                <a:latin typeface="Cambria" pitchFamily="18" charset="0"/>
              </a:rPr>
              <a:t>L'ECG est l'enregistrement de cette activité  électrique. </a:t>
            </a:r>
          </a:p>
          <a:p>
            <a:r>
              <a:rPr lang="fr-FR" i="1" dirty="0" smtClean="0">
                <a:solidFill>
                  <a:schemeClr val="tx1"/>
                </a:solidFill>
                <a:latin typeface="Cambria" pitchFamily="18" charset="0"/>
              </a:rPr>
              <a:t>Le potentiel d’action est la sommation des potentiels de membrane de chaque cellule myocardique. </a:t>
            </a:r>
          </a:p>
          <a:p>
            <a:r>
              <a:rPr lang="fr-FR" i="1" dirty="0" smtClean="0">
                <a:solidFill>
                  <a:schemeClr val="tx1"/>
                </a:solidFill>
                <a:latin typeface="Cambria" pitchFamily="18" charset="0"/>
              </a:rPr>
              <a:t>Le tracé électrique enregistre les variations de cette sommation.</a:t>
            </a:r>
          </a:p>
          <a:p>
            <a:r>
              <a:rPr lang="fr-FR" i="1" dirty="0">
                <a:latin typeface="Cambria" pitchFamily="18" charset="0"/>
              </a:rPr>
              <a:t>Le tracé E.C.G résulte de l’activité électrique dans le myocarde et non dans le tissu de conduction cardiaque. </a:t>
            </a:r>
          </a:p>
          <a:p>
            <a:endParaRPr lang="fr-FR" i="1" dirty="0" smtClean="0">
              <a:solidFill>
                <a:schemeClr val="tx1"/>
              </a:solidFill>
              <a:latin typeface="Cambria" pitchFamily="18" charset="0"/>
            </a:endParaRPr>
          </a:p>
          <a:p>
            <a:endParaRPr lang="fr-FR" dirty="0"/>
          </a:p>
        </p:txBody>
      </p:sp>
    </p:spTree>
    <p:extLst>
      <p:ext uri="{BB962C8B-B14F-4D97-AF65-F5344CB8AC3E}">
        <p14:creationId xmlns:p14="http://schemas.microsoft.com/office/powerpoint/2010/main" val="155611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linds(horizontal)">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9000" y="124981"/>
            <a:ext cx="10353761" cy="1326321"/>
          </a:xfrm>
        </p:spPr>
        <p:txBody>
          <a:bodyPr/>
          <a:lstStyle/>
          <a:p>
            <a:pPr algn="ctr"/>
            <a:r>
              <a:rPr lang="fr-FR" b="1" i="1" dirty="0" smtClean="0">
                <a:solidFill>
                  <a:schemeClr val="accent5">
                    <a:lumMod val="60000"/>
                    <a:lumOff val="40000"/>
                  </a:schemeClr>
                </a:solidFill>
                <a:latin typeface="Cambria" pitchFamily="18" charset="0"/>
              </a:rPr>
              <a:t>Electrocardiogramme</a:t>
            </a:r>
            <a:endParaRPr lang="fr-FR" dirty="0">
              <a:solidFill>
                <a:schemeClr val="accent5">
                  <a:lumMod val="60000"/>
                  <a:lumOff val="40000"/>
                </a:schemeClr>
              </a:solidFill>
            </a:endParaRPr>
          </a:p>
        </p:txBody>
      </p:sp>
      <p:sp>
        <p:nvSpPr>
          <p:cNvPr id="3" name="Espace réservé du contenu 2"/>
          <p:cNvSpPr>
            <a:spLocks noGrp="1"/>
          </p:cNvSpPr>
          <p:nvPr>
            <p:ph sz="half" idx="1"/>
          </p:nvPr>
        </p:nvSpPr>
        <p:spPr>
          <a:xfrm>
            <a:off x="512748" y="1451302"/>
            <a:ext cx="5486400" cy="5286412"/>
          </a:xfrm>
        </p:spPr>
        <p:txBody>
          <a:bodyPr>
            <a:noAutofit/>
          </a:bodyPr>
          <a:lstStyle/>
          <a:p>
            <a:pPr>
              <a:buNone/>
            </a:pPr>
            <a:endParaRPr lang="fr-FR" b="1" i="1" dirty="0" smtClean="0">
              <a:solidFill>
                <a:schemeClr val="tx1"/>
              </a:solidFill>
              <a:latin typeface="Cambria" pitchFamily="18" charset="0"/>
            </a:endParaRPr>
          </a:p>
          <a:p>
            <a:pPr>
              <a:buNone/>
            </a:pPr>
            <a:r>
              <a:rPr lang="fr-FR" sz="2400" b="1" i="1" dirty="0" smtClean="0">
                <a:solidFill>
                  <a:schemeClr val="tx2"/>
                </a:solidFill>
                <a:latin typeface="Cambria" pitchFamily="18" charset="0"/>
              </a:rPr>
              <a:t>L’onde P : </a:t>
            </a:r>
            <a:endParaRPr lang="fr-FR" sz="2400" i="1" dirty="0" smtClean="0">
              <a:solidFill>
                <a:schemeClr val="tx2"/>
              </a:solidFill>
              <a:latin typeface="Cambria" pitchFamily="18" charset="0"/>
            </a:endParaRPr>
          </a:p>
          <a:p>
            <a:r>
              <a:rPr lang="fr-FR" sz="2400" i="1" dirty="0" smtClean="0">
                <a:solidFill>
                  <a:schemeClr val="tx1"/>
                </a:solidFill>
                <a:latin typeface="Cambria" pitchFamily="18" charset="0"/>
              </a:rPr>
              <a:t>Représente la dépolarisation du muscle auriculaire</a:t>
            </a:r>
          </a:p>
          <a:p>
            <a:r>
              <a:rPr lang="fr-FR" sz="2400" i="1" dirty="0" smtClean="0">
                <a:solidFill>
                  <a:schemeClr val="tx1"/>
                </a:solidFill>
                <a:latin typeface="Cambria" pitchFamily="18" charset="0"/>
              </a:rPr>
              <a:t>N’inclut pas la </a:t>
            </a:r>
            <a:r>
              <a:rPr lang="fr-FR" sz="2400" i="1" dirty="0" err="1" smtClean="0">
                <a:solidFill>
                  <a:schemeClr val="tx1"/>
                </a:solidFill>
                <a:latin typeface="Cambria" pitchFamily="18" charset="0"/>
              </a:rPr>
              <a:t>repolarisation</a:t>
            </a:r>
            <a:r>
              <a:rPr lang="fr-FR" sz="2400" i="1" dirty="0" smtClean="0">
                <a:solidFill>
                  <a:schemeClr val="tx1"/>
                </a:solidFill>
                <a:latin typeface="Cambria" pitchFamily="18" charset="0"/>
              </a:rPr>
              <a:t> auriculaire qui est noyée dans le complexe QRS</a:t>
            </a:r>
          </a:p>
        </p:txBody>
      </p:sp>
      <p:pic>
        <p:nvPicPr>
          <p:cNvPr id="5" name="Picture 2" descr="C:\Users\pc\Downloads\RTEmagicC_image013_txdam28587_c7e960.jpg"/>
          <p:cNvPicPr>
            <a:picLocks noGrp="1" noChangeAspect="1" noChangeArrowheads="1"/>
          </p:cNvPicPr>
          <p:nvPr>
            <p:ph sz="half" idx="2"/>
          </p:nvPr>
        </p:nvPicPr>
        <p:blipFill>
          <a:blip r:embed="rId2"/>
          <a:stretch>
            <a:fillRect/>
          </a:stretch>
        </p:blipFill>
        <p:spPr bwMode="auto">
          <a:xfrm>
            <a:off x="6272613" y="1636818"/>
            <a:ext cx="5183024" cy="4077312"/>
          </a:xfrm>
          <a:prstGeom prst="rect">
            <a:avLst/>
          </a:prstGeom>
          <a:noFill/>
        </p:spPr>
      </p:pic>
    </p:spTree>
    <p:extLst>
      <p:ext uri="{BB962C8B-B14F-4D97-AF65-F5344CB8AC3E}">
        <p14:creationId xmlns:p14="http://schemas.microsoft.com/office/powerpoint/2010/main" val="273281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73764"/>
            <a:ext cx="10353761" cy="1326321"/>
          </a:xfrm>
        </p:spPr>
        <p:txBody>
          <a:bodyPr/>
          <a:lstStyle/>
          <a:p>
            <a:pPr algn="ctr"/>
            <a:r>
              <a:rPr lang="fr-FR" b="1" i="1" dirty="0" smtClean="0">
                <a:solidFill>
                  <a:schemeClr val="accent5">
                    <a:lumMod val="60000"/>
                    <a:lumOff val="40000"/>
                  </a:schemeClr>
                </a:solidFill>
                <a:latin typeface="Cambria" pitchFamily="18" charset="0"/>
              </a:rPr>
              <a:t>Electrocardiogramme</a:t>
            </a:r>
            <a:endParaRPr lang="fr-FR" dirty="0">
              <a:solidFill>
                <a:schemeClr val="accent5">
                  <a:lumMod val="60000"/>
                  <a:lumOff val="40000"/>
                </a:schemeClr>
              </a:solidFill>
            </a:endParaRPr>
          </a:p>
        </p:txBody>
      </p:sp>
      <p:sp>
        <p:nvSpPr>
          <p:cNvPr id="3" name="Espace réservé du contenu 2"/>
          <p:cNvSpPr>
            <a:spLocks noGrp="1"/>
          </p:cNvSpPr>
          <p:nvPr>
            <p:ph sz="half" idx="1"/>
          </p:nvPr>
        </p:nvSpPr>
        <p:spPr>
          <a:xfrm>
            <a:off x="769121" y="1357298"/>
            <a:ext cx="5250679" cy="5286412"/>
          </a:xfrm>
        </p:spPr>
        <p:txBody>
          <a:bodyPr>
            <a:noAutofit/>
          </a:bodyPr>
          <a:lstStyle/>
          <a:p>
            <a:pPr>
              <a:buNone/>
            </a:pPr>
            <a:r>
              <a:rPr lang="fr-FR" b="1" i="1" dirty="0">
                <a:solidFill>
                  <a:schemeClr val="tx2"/>
                </a:solidFill>
                <a:latin typeface="Cambria" pitchFamily="18" charset="0"/>
              </a:rPr>
              <a:t>L’intervalle PR </a:t>
            </a:r>
            <a:endParaRPr lang="fr-FR" i="1" dirty="0">
              <a:solidFill>
                <a:schemeClr val="tx2"/>
              </a:solidFill>
              <a:latin typeface="Cambria" pitchFamily="18" charset="0"/>
            </a:endParaRPr>
          </a:p>
          <a:p>
            <a:r>
              <a:rPr lang="fr-FR" i="1" dirty="0">
                <a:latin typeface="Cambria" pitchFamily="18" charset="0"/>
              </a:rPr>
              <a:t>Correspond au temps qui s’écoule entre la dépolarisation des oreillettes et la dépolarisation des ventricules.</a:t>
            </a:r>
          </a:p>
          <a:p>
            <a:r>
              <a:rPr lang="fr-FR" i="1" dirty="0">
                <a:latin typeface="Cambria" pitchFamily="18" charset="0"/>
              </a:rPr>
              <a:t>Augmente quand la vitesse de conduction à travers le nœud </a:t>
            </a:r>
            <a:r>
              <a:rPr lang="fr-FR" i="1" dirty="0" err="1">
                <a:latin typeface="Cambria" pitchFamily="18" charset="0"/>
              </a:rPr>
              <a:t>atrio</a:t>
            </a:r>
            <a:r>
              <a:rPr lang="fr-FR" i="1" dirty="0">
                <a:latin typeface="Cambria" pitchFamily="18" charset="0"/>
              </a:rPr>
              <a:t>-ventriculaire est diminuée.</a:t>
            </a:r>
          </a:p>
          <a:p>
            <a:r>
              <a:rPr lang="fr-FR" i="1" dirty="0">
                <a:latin typeface="Cambria" pitchFamily="18" charset="0"/>
              </a:rPr>
              <a:t>Varie avec la fréquence cardiaque : l’augmentation de la fréquence cardiaque raccourcie l’intervalle PR.</a:t>
            </a:r>
          </a:p>
        </p:txBody>
      </p:sp>
      <p:pic>
        <p:nvPicPr>
          <p:cNvPr id="5" name="Picture 2" descr="C:\Users\pc\Downloads\RTEmagicC_image013_txdam28587_c7e960.jpg"/>
          <p:cNvPicPr>
            <a:picLocks noGrp="1" noChangeAspect="1" noChangeArrowheads="1"/>
          </p:cNvPicPr>
          <p:nvPr>
            <p:ph sz="half" idx="2"/>
          </p:nvPr>
        </p:nvPicPr>
        <p:blipFill>
          <a:blip r:embed="rId2"/>
          <a:stretch>
            <a:fillRect/>
          </a:stretch>
        </p:blipFill>
        <p:spPr bwMode="auto">
          <a:xfrm>
            <a:off x="6172200" y="1357298"/>
            <a:ext cx="5483270" cy="4313506"/>
          </a:xfrm>
          <a:prstGeom prst="rect">
            <a:avLst/>
          </a:prstGeom>
          <a:noFill/>
        </p:spPr>
      </p:pic>
    </p:spTree>
    <p:extLst>
      <p:ext uri="{BB962C8B-B14F-4D97-AF65-F5344CB8AC3E}">
        <p14:creationId xmlns:p14="http://schemas.microsoft.com/office/powerpoint/2010/main" val="347722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913795" y="225039"/>
            <a:ext cx="10353761" cy="1326321"/>
          </a:xfrm>
        </p:spPr>
        <p:txBody>
          <a:bodyPr/>
          <a:lstStyle/>
          <a:p>
            <a:pPr algn="ctr"/>
            <a:r>
              <a:rPr lang="fr-FR" b="1" i="1" dirty="0" smtClean="0">
                <a:solidFill>
                  <a:schemeClr val="accent5">
                    <a:lumMod val="60000"/>
                    <a:lumOff val="40000"/>
                  </a:schemeClr>
                </a:solidFill>
                <a:latin typeface="Cambria" pitchFamily="18" charset="0"/>
              </a:rPr>
              <a:t>Electrocardiogramme</a:t>
            </a:r>
            <a:endParaRPr lang="fr-FR" dirty="0">
              <a:solidFill>
                <a:schemeClr val="accent5">
                  <a:lumMod val="60000"/>
                  <a:lumOff val="40000"/>
                </a:schemeClr>
              </a:solidFill>
            </a:endParaRPr>
          </a:p>
        </p:txBody>
      </p:sp>
      <p:sp>
        <p:nvSpPr>
          <p:cNvPr id="8" name="Espace réservé du contenu 7"/>
          <p:cNvSpPr>
            <a:spLocks noGrp="1"/>
          </p:cNvSpPr>
          <p:nvPr>
            <p:ph sz="half" idx="1"/>
          </p:nvPr>
        </p:nvSpPr>
        <p:spPr>
          <a:xfrm>
            <a:off x="264920" y="1551361"/>
            <a:ext cx="5754879" cy="5122904"/>
          </a:xfrm>
        </p:spPr>
        <p:txBody>
          <a:bodyPr>
            <a:normAutofit/>
          </a:bodyPr>
          <a:lstStyle/>
          <a:p>
            <a:r>
              <a:rPr lang="fr-FR" b="1" i="1" dirty="0" smtClean="0">
                <a:solidFill>
                  <a:schemeClr val="tx2"/>
                </a:solidFill>
                <a:latin typeface="Cambria" pitchFamily="18" charset="0"/>
              </a:rPr>
              <a:t>Le complexe QRS</a:t>
            </a:r>
            <a:r>
              <a:rPr lang="fr-FR" b="1" i="1" dirty="0" smtClean="0">
                <a:solidFill>
                  <a:schemeClr val="tx1"/>
                </a:solidFill>
                <a:latin typeface="Cambria" pitchFamily="18" charset="0"/>
              </a:rPr>
              <a:t> : </a:t>
            </a:r>
            <a:r>
              <a:rPr lang="fr-FR" i="1" dirty="0" smtClean="0">
                <a:solidFill>
                  <a:schemeClr val="tx1"/>
                </a:solidFill>
                <a:latin typeface="Cambria" pitchFamily="18" charset="0"/>
              </a:rPr>
              <a:t>Représente la dépolarisation des ventricules.</a:t>
            </a:r>
          </a:p>
          <a:p>
            <a:endParaRPr lang="fr-FR" i="1" dirty="0" smtClean="0">
              <a:solidFill>
                <a:schemeClr val="tx1"/>
              </a:solidFill>
              <a:latin typeface="Cambria" pitchFamily="18" charset="0"/>
            </a:endParaRPr>
          </a:p>
          <a:p>
            <a:r>
              <a:rPr lang="fr-FR" b="1" i="1" dirty="0" smtClean="0">
                <a:solidFill>
                  <a:schemeClr val="tx2"/>
                </a:solidFill>
                <a:latin typeface="Cambria" pitchFamily="18" charset="0"/>
              </a:rPr>
              <a:t>Segment ST : </a:t>
            </a:r>
            <a:r>
              <a:rPr lang="fr-FR" i="1" dirty="0" smtClean="0">
                <a:solidFill>
                  <a:schemeClr val="tx1"/>
                </a:solidFill>
                <a:latin typeface="Cambria" pitchFamily="18" charset="0"/>
              </a:rPr>
              <a:t>isoélectrique, représente la période pendant la quelle tout le muscle ventriculaire est dépolarisé.</a:t>
            </a:r>
          </a:p>
          <a:p>
            <a:endParaRPr lang="fr-FR" i="1" dirty="0" smtClean="0">
              <a:solidFill>
                <a:schemeClr val="tx1"/>
              </a:solidFill>
              <a:latin typeface="Cambria" pitchFamily="18" charset="0"/>
            </a:endParaRPr>
          </a:p>
          <a:p>
            <a:r>
              <a:rPr lang="fr-FR" b="1" i="1" dirty="0" smtClean="0">
                <a:solidFill>
                  <a:schemeClr val="tx2"/>
                </a:solidFill>
                <a:latin typeface="Cambria" pitchFamily="18" charset="0"/>
              </a:rPr>
              <a:t>L’onde T : </a:t>
            </a:r>
            <a:r>
              <a:rPr lang="fr-FR" i="1" dirty="0" smtClean="0">
                <a:solidFill>
                  <a:schemeClr val="tx1"/>
                </a:solidFill>
                <a:latin typeface="Cambria" pitchFamily="18" charset="0"/>
              </a:rPr>
              <a:t>c’est la</a:t>
            </a:r>
            <a:r>
              <a:rPr lang="fr-FR" b="1" i="1" dirty="0" smtClean="0">
                <a:solidFill>
                  <a:schemeClr val="tx1"/>
                </a:solidFill>
                <a:latin typeface="Cambria" pitchFamily="18" charset="0"/>
              </a:rPr>
              <a:t> </a:t>
            </a:r>
            <a:r>
              <a:rPr lang="fr-FR" i="1" dirty="0" err="1" smtClean="0">
                <a:solidFill>
                  <a:schemeClr val="tx1"/>
                </a:solidFill>
                <a:latin typeface="Cambria" pitchFamily="18" charset="0"/>
              </a:rPr>
              <a:t>repolarisation</a:t>
            </a:r>
            <a:r>
              <a:rPr lang="fr-FR" i="1" dirty="0" smtClean="0">
                <a:solidFill>
                  <a:schemeClr val="tx1"/>
                </a:solidFill>
                <a:latin typeface="Cambria" pitchFamily="18" charset="0"/>
              </a:rPr>
              <a:t> des ventricules.</a:t>
            </a:r>
          </a:p>
          <a:p>
            <a:endParaRPr lang="fr-FR" i="1" dirty="0" smtClean="0">
              <a:solidFill>
                <a:schemeClr val="tx1"/>
              </a:solidFill>
              <a:latin typeface="Cambria" pitchFamily="18" charset="0"/>
            </a:endParaRPr>
          </a:p>
          <a:p>
            <a:r>
              <a:rPr lang="fr-FR" b="1" i="1" dirty="0" smtClean="0">
                <a:solidFill>
                  <a:schemeClr val="tx2"/>
                </a:solidFill>
                <a:latin typeface="Cambria" pitchFamily="18" charset="0"/>
              </a:rPr>
              <a:t>L’intervalle QT </a:t>
            </a:r>
            <a:r>
              <a:rPr lang="fr-FR" b="1" i="1" dirty="0" smtClean="0">
                <a:solidFill>
                  <a:schemeClr val="tx1"/>
                </a:solidFill>
                <a:latin typeface="Cambria" pitchFamily="18" charset="0"/>
              </a:rPr>
              <a:t>: </a:t>
            </a:r>
            <a:r>
              <a:rPr lang="fr-FR" i="1" dirty="0" smtClean="0">
                <a:solidFill>
                  <a:schemeClr val="tx1"/>
                </a:solidFill>
                <a:latin typeface="Cambria" pitchFamily="18" charset="0"/>
              </a:rPr>
              <a:t>représente toute la période de dépolarisation et de </a:t>
            </a:r>
            <a:r>
              <a:rPr lang="fr-FR" i="1" dirty="0" err="1" smtClean="0">
                <a:solidFill>
                  <a:schemeClr val="tx1"/>
                </a:solidFill>
                <a:latin typeface="Cambria" pitchFamily="18" charset="0"/>
              </a:rPr>
              <a:t>repolarisation</a:t>
            </a:r>
            <a:r>
              <a:rPr lang="fr-FR" i="1" dirty="0" smtClean="0">
                <a:solidFill>
                  <a:schemeClr val="tx1"/>
                </a:solidFill>
                <a:latin typeface="Cambria" pitchFamily="18" charset="0"/>
              </a:rPr>
              <a:t> des ventricules.</a:t>
            </a:r>
          </a:p>
        </p:txBody>
      </p:sp>
      <p:pic>
        <p:nvPicPr>
          <p:cNvPr id="10" name="Picture 2" descr="C:\Users\pc\Downloads\RTEmagicC_image013_txdam28587_c7e960.jpg"/>
          <p:cNvPicPr>
            <a:picLocks noGrp="1" noChangeAspect="1" noChangeArrowheads="1"/>
          </p:cNvPicPr>
          <p:nvPr>
            <p:ph sz="half" idx="2"/>
          </p:nvPr>
        </p:nvPicPr>
        <p:blipFill>
          <a:blip r:embed="rId2"/>
          <a:stretch>
            <a:fillRect/>
          </a:stretch>
        </p:blipFill>
        <p:spPr bwMode="auto">
          <a:xfrm>
            <a:off x="6806380" y="2042445"/>
            <a:ext cx="4905631" cy="3859096"/>
          </a:xfrm>
          <a:prstGeom prst="rect">
            <a:avLst/>
          </a:prstGeom>
          <a:noFill/>
        </p:spPr>
      </p:pic>
    </p:spTree>
    <p:extLst>
      <p:ext uri="{BB962C8B-B14F-4D97-AF65-F5344CB8AC3E}">
        <p14:creationId xmlns:p14="http://schemas.microsoft.com/office/powerpoint/2010/main" val="339962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linds(horizont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blinds(horizontal)">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blinds(horizontal)">
                                      <p:cBhvr>
                                        <p:cTn id="2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71066" y="216493"/>
            <a:ext cx="10353761" cy="1326321"/>
          </a:xfrm>
        </p:spPr>
        <p:txBody>
          <a:bodyPr/>
          <a:lstStyle/>
          <a:p>
            <a:pPr algn="ctr"/>
            <a:r>
              <a:rPr lang="fr-FR" b="1" i="1" dirty="0" smtClean="0">
                <a:solidFill>
                  <a:schemeClr val="accent5">
                    <a:lumMod val="60000"/>
                    <a:lumOff val="40000"/>
                  </a:schemeClr>
                </a:solidFill>
                <a:latin typeface="Cambria" pitchFamily="18" charset="0"/>
              </a:rPr>
              <a:t>Electrocardiogramme</a:t>
            </a:r>
            <a:endParaRPr lang="fr-FR" dirty="0">
              <a:solidFill>
                <a:schemeClr val="accent5">
                  <a:lumMod val="60000"/>
                  <a:lumOff val="40000"/>
                </a:schemeClr>
              </a:solidFill>
            </a:endParaRPr>
          </a:p>
        </p:txBody>
      </p:sp>
      <p:pic>
        <p:nvPicPr>
          <p:cNvPr id="7" name="Picture 4" descr="ECG typique"/>
          <p:cNvPicPr>
            <a:picLocks noGrp="1" noChangeAspect="1" noChangeArrowheads="1"/>
          </p:cNvPicPr>
          <p:nvPr>
            <p:ph idx="1"/>
          </p:nvPr>
        </p:nvPicPr>
        <p:blipFill>
          <a:blip r:embed="rId2"/>
          <a:stretch>
            <a:fillRect/>
          </a:stretch>
        </p:blipFill>
        <p:spPr bwMode="auto">
          <a:xfrm>
            <a:off x="3524232" y="1714488"/>
            <a:ext cx="5394316" cy="4525962"/>
          </a:xfrm>
          <a:prstGeom prst="rect">
            <a:avLst/>
          </a:prstGeom>
          <a:noFill/>
        </p:spPr>
      </p:pic>
    </p:spTree>
    <p:extLst>
      <p:ext uri="{BB962C8B-B14F-4D97-AF65-F5344CB8AC3E}">
        <p14:creationId xmlns:p14="http://schemas.microsoft.com/office/powerpoint/2010/main" val="22514377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8696" y="319043"/>
            <a:ext cx="10353761" cy="1326321"/>
          </a:xfrm>
        </p:spPr>
        <p:txBody>
          <a:bodyPr>
            <a:normAutofit fontScale="90000"/>
          </a:bodyPr>
          <a:lstStyle/>
          <a:p>
            <a:pPr algn="ctr"/>
            <a:r>
              <a:rPr lang="fr-FR" b="1" dirty="0" smtClean="0"/>
              <a:t/>
            </a:r>
            <a:br>
              <a:rPr lang="fr-FR" b="1" dirty="0" smtClean="0"/>
            </a:br>
            <a:r>
              <a:rPr lang="fr-FR" sz="4000" b="1" i="1" dirty="0" smtClean="0">
                <a:solidFill>
                  <a:schemeClr val="accent5">
                    <a:lumMod val="60000"/>
                    <a:lumOff val="40000"/>
                  </a:schemeClr>
                </a:solidFill>
                <a:latin typeface="Cambria" pitchFamily="18" charset="0"/>
              </a:rPr>
              <a:t>Potentiels </a:t>
            </a:r>
            <a:r>
              <a:rPr lang="fr-FR" sz="4000" b="1" i="1" smtClean="0">
                <a:solidFill>
                  <a:schemeClr val="accent5">
                    <a:lumMod val="60000"/>
                    <a:lumOff val="40000"/>
                  </a:schemeClr>
                </a:solidFill>
                <a:latin typeface="Cambria" pitchFamily="18" charset="0"/>
              </a:rPr>
              <a:t>d’action cardiaques</a:t>
            </a:r>
            <a:r>
              <a:rPr lang="fr-FR" i="1" dirty="0" smtClean="0">
                <a:solidFill>
                  <a:schemeClr val="tx1"/>
                </a:solidFill>
                <a:latin typeface="Cambria" pitchFamily="18" charset="0"/>
              </a:rPr>
              <a:t/>
            </a:r>
            <a:br>
              <a:rPr lang="fr-FR" i="1" dirty="0" smtClean="0">
                <a:solidFill>
                  <a:schemeClr val="tx1"/>
                </a:solidFill>
                <a:latin typeface="Cambria" pitchFamily="18" charset="0"/>
              </a:rPr>
            </a:br>
            <a:endParaRPr lang="fr-FR" i="1" dirty="0">
              <a:solidFill>
                <a:schemeClr val="tx1"/>
              </a:solidFill>
              <a:latin typeface="Cambria" pitchFamily="18" charset="0"/>
            </a:endParaRPr>
          </a:p>
        </p:txBody>
      </p:sp>
      <p:sp>
        <p:nvSpPr>
          <p:cNvPr id="5" name="Espace réservé du contenu 4"/>
          <p:cNvSpPr>
            <a:spLocks noGrp="1"/>
          </p:cNvSpPr>
          <p:nvPr>
            <p:ph idx="1"/>
          </p:nvPr>
        </p:nvSpPr>
        <p:spPr/>
        <p:txBody>
          <a:bodyPr/>
          <a:lstStyle/>
          <a:p>
            <a:endParaRPr lang="fr-FR" b="1" dirty="0" smtClean="0"/>
          </a:p>
          <a:p>
            <a:r>
              <a:rPr lang="fr-FR" sz="2800" i="1" dirty="0" smtClean="0">
                <a:solidFill>
                  <a:schemeClr val="tx1"/>
                </a:solidFill>
                <a:latin typeface="Cambria" pitchFamily="18" charset="0"/>
              </a:rPr>
              <a:t>Potentiels d’action dans le myocarde et le système de Purkinje.</a:t>
            </a:r>
          </a:p>
          <a:p>
            <a:endParaRPr lang="fr-FR" sz="2800" i="1" dirty="0" smtClean="0">
              <a:solidFill>
                <a:schemeClr val="tx1"/>
              </a:solidFill>
              <a:latin typeface="Cambria" pitchFamily="18" charset="0"/>
            </a:endParaRPr>
          </a:p>
          <a:p>
            <a:r>
              <a:rPr lang="fr-FR" sz="2800" i="1" dirty="0" smtClean="0">
                <a:solidFill>
                  <a:schemeClr val="tx1"/>
                </a:solidFill>
                <a:latin typeface="Cambria" pitchFamily="18" charset="0"/>
              </a:rPr>
              <a:t>Potentiels d’action dans Le nœud sino-</a:t>
            </a:r>
            <a:r>
              <a:rPr lang="fr-FR" sz="2800" i="1" dirty="0" err="1" smtClean="0">
                <a:solidFill>
                  <a:schemeClr val="tx1"/>
                </a:solidFill>
                <a:latin typeface="Cambria" pitchFamily="18" charset="0"/>
              </a:rPr>
              <a:t>oriculaire</a:t>
            </a:r>
            <a:r>
              <a:rPr lang="fr-FR" sz="2800" i="1" dirty="0" smtClean="0">
                <a:solidFill>
                  <a:schemeClr val="tx1"/>
                </a:solidFill>
                <a:latin typeface="Cambria" pitchFamily="18" charset="0"/>
              </a:rPr>
              <a:t> (pacemaker)</a:t>
            </a:r>
          </a:p>
          <a:p>
            <a:endParaRPr lang="fr-FR" sz="2800" dirty="0"/>
          </a:p>
        </p:txBody>
      </p:sp>
    </p:spTree>
    <p:extLst>
      <p:ext uri="{BB962C8B-B14F-4D97-AF65-F5344CB8AC3E}">
        <p14:creationId xmlns:p14="http://schemas.microsoft.com/office/powerpoint/2010/main" val="135355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922340" y="225040"/>
            <a:ext cx="10353761" cy="1326321"/>
          </a:xfrm>
        </p:spPr>
        <p:txBody>
          <a:bodyPr>
            <a:normAutofit fontScale="90000"/>
          </a:bodyPr>
          <a:lstStyle/>
          <a:p>
            <a:pPr algn="ctr"/>
            <a:r>
              <a:rPr lang="fr-FR" b="1" i="1" dirty="0" smtClean="0">
                <a:solidFill>
                  <a:schemeClr val="tx1"/>
                </a:solidFill>
                <a:latin typeface="Cambria" pitchFamily="18" charset="0"/>
              </a:rPr>
              <a:t/>
            </a:r>
            <a:br>
              <a:rPr lang="fr-FR" b="1" i="1" dirty="0" smtClean="0">
                <a:solidFill>
                  <a:schemeClr val="tx1"/>
                </a:solidFill>
                <a:latin typeface="Cambria" pitchFamily="18" charset="0"/>
              </a:rPr>
            </a:br>
            <a:r>
              <a:rPr lang="fr-FR" b="1" i="1" dirty="0" smtClean="0">
                <a:solidFill>
                  <a:schemeClr val="accent5">
                    <a:lumMod val="60000"/>
                    <a:lumOff val="40000"/>
                  </a:schemeClr>
                </a:solidFill>
                <a:latin typeface="Cambria" pitchFamily="18" charset="0"/>
              </a:rPr>
              <a:t>Myocarde et le système de Purkinje</a:t>
            </a:r>
            <a:r>
              <a:rPr lang="fr-FR" i="1" dirty="0" smtClean="0">
                <a:solidFill>
                  <a:schemeClr val="accent5">
                    <a:lumMod val="60000"/>
                    <a:lumOff val="40000"/>
                  </a:schemeClr>
                </a:solidFill>
                <a:latin typeface="Cambria" pitchFamily="18" charset="0"/>
              </a:rPr>
              <a:t>.</a:t>
            </a:r>
            <a:br>
              <a:rPr lang="fr-FR" i="1" dirty="0" smtClean="0">
                <a:solidFill>
                  <a:schemeClr val="accent5">
                    <a:lumMod val="60000"/>
                    <a:lumOff val="40000"/>
                  </a:schemeClr>
                </a:solidFill>
                <a:latin typeface="Cambria" pitchFamily="18" charset="0"/>
              </a:rPr>
            </a:br>
            <a:r>
              <a:rPr lang="fr-FR" b="1" i="1" dirty="0" smtClean="0">
                <a:solidFill>
                  <a:schemeClr val="accent5">
                    <a:lumMod val="60000"/>
                    <a:lumOff val="40000"/>
                  </a:schemeClr>
                </a:solidFill>
                <a:latin typeface="Cambria" pitchFamily="18" charset="0"/>
              </a:rPr>
              <a:t> </a:t>
            </a:r>
            <a:endParaRPr lang="fr-FR" b="1" i="1" dirty="0">
              <a:solidFill>
                <a:schemeClr val="accent5">
                  <a:lumMod val="60000"/>
                  <a:lumOff val="40000"/>
                </a:schemeClr>
              </a:solidFill>
              <a:latin typeface="Cambria" pitchFamily="18" charset="0"/>
            </a:endParaRPr>
          </a:p>
        </p:txBody>
      </p:sp>
      <p:pic>
        <p:nvPicPr>
          <p:cNvPr id="6" name="Espace réservé du contenu 3" descr="figure6.jpg"/>
          <p:cNvPicPr>
            <a:picLocks noGrp="1" noChangeAspect="1"/>
          </p:cNvPicPr>
          <p:nvPr>
            <p:ph sz="half" idx="1"/>
          </p:nvPr>
        </p:nvPicPr>
        <p:blipFill>
          <a:blip r:embed="rId2"/>
          <a:stretch>
            <a:fillRect/>
          </a:stretch>
        </p:blipFill>
        <p:spPr>
          <a:xfrm>
            <a:off x="6367434" y="1880075"/>
            <a:ext cx="5446991" cy="4155465"/>
          </a:xfrm>
        </p:spPr>
      </p:pic>
      <p:sp>
        <p:nvSpPr>
          <p:cNvPr id="5" name="Espace réservé du contenu 4"/>
          <p:cNvSpPr>
            <a:spLocks noGrp="1"/>
          </p:cNvSpPr>
          <p:nvPr>
            <p:ph sz="half" idx="2"/>
          </p:nvPr>
        </p:nvSpPr>
        <p:spPr>
          <a:xfrm>
            <a:off x="401652" y="1551361"/>
            <a:ext cx="5965782" cy="4913996"/>
          </a:xfrm>
        </p:spPr>
        <p:txBody>
          <a:bodyPr>
            <a:normAutofit/>
          </a:bodyPr>
          <a:lstStyle/>
          <a:p>
            <a:pPr>
              <a:buNone/>
            </a:pPr>
            <a:r>
              <a:rPr lang="fr-FR" sz="2400" b="1" i="1" dirty="0" smtClean="0">
                <a:solidFill>
                  <a:schemeClr val="tx2"/>
                </a:solidFill>
                <a:effectLst/>
                <a:latin typeface="Cambria" pitchFamily="18" charset="0"/>
              </a:rPr>
              <a:t>La phase 0 : </a:t>
            </a:r>
          </a:p>
          <a:p>
            <a:pPr>
              <a:buNone/>
            </a:pPr>
            <a:r>
              <a:rPr lang="fr-FR" sz="2400" b="1" i="1" dirty="0" smtClean="0">
                <a:solidFill>
                  <a:schemeClr val="tx2"/>
                </a:solidFill>
                <a:latin typeface="Cambria" pitchFamily="18" charset="0"/>
              </a:rPr>
              <a:t>montée du potentiel d’action</a:t>
            </a:r>
            <a:endParaRPr lang="fr-FR" sz="2400" i="1" dirty="0" smtClean="0">
              <a:solidFill>
                <a:schemeClr val="tx2"/>
              </a:solidFill>
              <a:latin typeface="Cambria" pitchFamily="18" charset="0"/>
            </a:endParaRPr>
          </a:p>
          <a:p>
            <a:r>
              <a:rPr lang="fr-FR" sz="2400" i="1" dirty="0" smtClean="0">
                <a:solidFill>
                  <a:schemeClr val="tx1"/>
                </a:solidFill>
                <a:latin typeface="Cambria" pitchFamily="18" charset="0"/>
              </a:rPr>
              <a:t>Due à l’augmentation transitoire de la conductance du sodium aboutissant à un courant entrant de sodium qui dépolarise la membrane.</a:t>
            </a:r>
          </a:p>
          <a:p>
            <a:r>
              <a:rPr lang="fr-FR" sz="2400" i="1" dirty="0" smtClean="0">
                <a:solidFill>
                  <a:schemeClr val="tx1"/>
                </a:solidFill>
                <a:latin typeface="Cambria" pitchFamily="18" charset="0"/>
              </a:rPr>
              <a:t>Au pic du potentiel d’action le potentiel de membrane approche le potentiel d’équilibre du sodium.</a:t>
            </a:r>
          </a:p>
          <a:p>
            <a:endParaRPr lang="fr-FR" i="1" dirty="0" smtClean="0">
              <a:solidFill>
                <a:schemeClr val="tx1"/>
              </a:solidFill>
              <a:latin typeface="Cambria" pitchFamily="18" charset="0"/>
            </a:endParaRPr>
          </a:p>
          <a:p>
            <a:pPr>
              <a:buNone/>
            </a:pPr>
            <a:endParaRPr lang="fr-FR" b="1" i="1" dirty="0" smtClean="0">
              <a:solidFill>
                <a:schemeClr val="tx1"/>
              </a:solidFill>
              <a:latin typeface="Cambria" pitchFamily="18" charset="0"/>
            </a:endParaRPr>
          </a:p>
          <a:p>
            <a:pPr>
              <a:buNone/>
            </a:pPr>
            <a:endParaRPr lang="fr-FR" i="1" dirty="0" smtClean="0">
              <a:solidFill>
                <a:schemeClr val="tx1"/>
              </a:solidFill>
              <a:latin typeface="Cambria" pitchFamily="18" charset="0"/>
            </a:endParaRPr>
          </a:p>
          <a:p>
            <a:endParaRPr lang="fr-FR" dirty="0"/>
          </a:p>
        </p:txBody>
      </p:sp>
    </p:spTree>
    <p:extLst>
      <p:ext uri="{BB962C8B-B14F-4D97-AF65-F5344CB8AC3E}">
        <p14:creationId xmlns:p14="http://schemas.microsoft.com/office/powerpoint/2010/main" val="140647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linds(horizontal)">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blinds(horizontal)">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896704" y="301952"/>
            <a:ext cx="10353761" cy="1326321"/>
          </a:xfrm>
        </p:spPr>
        <p:txBody>
          <a:bodyPr>
            <a:normAutofit fontScale="90000"/>
          </a:bodyPr>
          <a:lstStyle/>
          <a:p>
            <a:pPr algn="ctr"/>
            <a:r>
              <a:rPr lang="fr-FR" b="1" i="1" dirty="0" smtClean="0">
                <a:solidFill>
                  <a:schemeClr val="tx1"/>
                </a:solidFill>
                <a:latin typeface="Cambria" pitchFamily="18" charset="0"/>
              </a:rPr>
              <a:t/>
            </a:r>
            <a:br>
              <a:rPr lang="fr-FR" b="1" i="1" dirty="0" smtClean="0">
                <a:solidFill>
                  <a:schemeClr val="tx1"/>
                </a:solidFill>
                <a:latin typeface="Cambria" pitchFamily="18" charset="0"/>
              </a:rPr>
            </a:br>
            <a:r>
              <a:rPr lang="fr-FR" b="1" i="1" dirty="0" smtClean="0">
                <a:solidFill>
                  <a:schemeClr val="accent5">
                    <a:lumMod val="60000"/>
                    <a:lumOff val="40000"/>
                  </a:schemeClr>
                </a:solidFill>
                <a:latin typeface="Cambria" pitchFamily="18" charset="0"/>
              </a:rPr>
              <a:t>Myocarde et le système de Purkinje</a:t>
            </a:r>
            <a:r>
              <a:rPr lang="fr-FR" i="1" dirty="0" smtClean="0">
                <a:solidFill>
                  <a:schemeClr val="accent5">
                    <a:lumMod val="60000"/>
                    <a:lumOff val="40000"/>
                  </a:schemeClr>
                </a:solidFill>
                <a:latin typeface="Cambria" pitchFamily="18" charset="0"/>
              </a:rPr>
              <a:t>.</a:t>
            </a:r>
            <a:br>
              <a:rPr lang="fr-FR" i="1" dirty="0" smtClean="0">
                <a:solidFill>
                  <a:schemeClr val="accent5">
                    <a:lumMod val="60000"/>
                    <a:lumOff val="40000"/>
                  </a:schemeClr>
                </a:solidFill>
                <a:latin typeface="Cambria" pitchFamily="18" charset="0"/>
              </a:rPr>
            </a:br>
            <a:r>
              <a:rPr lang="fr-FR" b="1" i="1" dirty="0" smtClean="0">
                <a:solidFill>
                  <a:schemeClr val="tx1"/>
                </a:solidFill>
                <a:latin typeface="Cambria" pitchFamily="18" charset="0"/>
              </a:rPr>
              <a:t> </a:t>
            </a:r>
            <a:endParaRPr lang="fr-FR" b="1" i="1" dirty="0">
              <a:solidFill>
                <a:schemeClr val="tx1"/>
              </a:solidFill>
              <a:latin typeface="Cambria" pitchFamily="18" charset="0"/>
            </a:endParaRPr>
          </a:p>
        </p:txBody>
      </p:sp>
      <p:pic>
        <p:nvPicPr>
          <p:cNvPr id="6" name="Espace réservé du contenu 3" descr="figure6.jpg"/>
          <p:cNvPicPr>
            <a:picLocks noGrp="1" noChangeAspect="1"/>
          </p:cNvPicPr>
          <p:nvPr>
            <p:ph sz="half" idx="1"/>
          </p:nvPr>
        </p:nvPicPr>
        <p:blipFill>
          <a:blip r:embed="rId2"/>
          <a:stretch>
            <a:fillRect/>
          </a:stretch>
        </p:blipFill>
        <p:spPr>
          <a:xfrm>
            <a:off x="6073584" y="1692067"/>
            <a:ext cx="5626923" cy="4206739"/>
          </a:xfrm>
        </p:spPr>
      </p:pic>
      <p:sp>
        <p:nvSpPr>
          <p:cNvPr id="5" name="Espace réservé du contenu 4"/>
          <p:cNvSpPr>
            <a:spLocks noGrp="1"/>
          </p:cNvSpPr>
          <p:nvPr>
            <p:ph sz="half" idx="2"/>
          </p:nvPr>
        </p:nvSpPr>
        <p:spPr>
          <a:xfrm>
            <a:off x="605432" y="1628273"/>
            <a:ext cx="5214254" cy="4724400"/>
          </a:xfrm>
        </p:spPr>
        <p:txBody>
          <a:bodyPr>
            <a:normAutofit/>
          </a:bodyPr>
          <a:lstStyle/>
          <a:p>
            <a:pPr>
              <a:buNone/>
            </a:pPr>
            <a:endParaRPr lang="fr-FR" i="1" dirty="0" smtClean="0">
              <a:solidFill>
                <a:schemeClr val="tx1"/>
              </a:solidFill>
              <a:latin typeface="Cambria" pitchFamily="18" charset="0"/>
            </a:endParaRPr>
          </a:p>
          <a:p>
            <a:pPr>
              <a:buNone/>
            </a:pPr>
            <a:r>
              <a:rPr lang="fr-FR" b="1" i="1" dirty="0" smtClean="0">
                <a:solidFill>
                  <a:schemeClr val="tx1"/>
                </a:solidFill>
                <a:latin typeface="Cambria" pitchFamily="18" charset="0"/>
              </a:rPr>
              <a:t>	</a:t>
            </a:r>
            <a:r>
              <a:rPr lang="fr-FR" sz="2400" b="1" i="1" dirty="0" smtClean="0">
                <a:solidFill>
                  <a:schemeClr val="tx2"/>
                </a:solidFill>
                <a:latin typeface="Cambria" pitchFamily="18" charset="0"/>
              </a:rPr>
              <a:t>La phase 1 : </a:t>
            </a:r>
          </a:p>
          <a:p>
            <a:pPr>
              <a:buNone/>
            </a:pPr>
            <a:r>
              <a:rPr lang="fr-FR" sz="2400" b="1" i="1" dirty="0">
                <a:solidFill>
                  <a:schemeClr val="tx2"/>
                </a:solidFill>
                <a:latin typeface="Cambria" pitchFamily="18" charset="0"/>
              </a:rPr>
              <a:t>	</a:t>
            </a:r>
            <a:r>
              <a:rPr lang="fr-FR" sz="2400" b="1" i="1" dirty="0" smtClean="0">
                <a:solidFill>
                  <a:schemeClr val="tx2"/>
                </a:solidFill>
                <a:latin typeface="Cambria" pitchFamily="18" charset="0"/>
              </a:rPr>
              <a:t>repolarisation initiale</a:t>
            </a:r>
          </a:p>
          <a:p>
            <a:r>
              <a:rPr lang="fr-FR" sz="2400" i="1" dirty="0" smtClean="0">
                <a:solidFill>
                  <a:schemeClr val="tx1"/>
                </a:solidFill>
                <a:latin typeface="Cambria" pitchFamily="18" charset="0"/>
              </a:rPr>
              <a:t>Provoquée par un courant sortant</a:t>
            </a:r>
            <a:r>
              <a:rPr lang="fr-FR" sz="2400" b="1" i="1" dirty="0" smtClean="0">
                <a:solidFill>
                  <a:schemeClr val="tx1"/>
                </a:solidFill>
                <a:latin typeface="Cambria" pitchFamily="18" charset="0"/>
              </a:rPr>
              <a:t>  </a:t>
            </a:r>
            <a:r>
              <a:rPr lang="fr-FR" sz="2400" i="1" dirty="0" smtClean="0">
                <a:solidFill>
                  <a:schemeClr val="tx1"/>
                </a:solidFill>
                <a:latin typeface="Cambria" pitchFamily="18" charset="0"/>
              </a:rPr>
              <a:t>dû d’une part aux mouvements des ions K qui sortent de la cellule et d’autre part à la baisse de la conductance de Na.</a:t>
            </a:r>
          </a:p>
          <a:p>
            <a:pPr>
              <a:buNone/>
            </a:pPr>
            <a:endParaRPr lang="fr-FR" b="1" i="1" dirty="0" smtClean="0">
              <a:solidFill>
                <a:schemeClr val="tx1"/>
              </a:solidFill>
              <a:latin typeface="Cambria" pitchFamily="18" charset="0"/>
            </a:endParaRPr>
          </a:p>
          <a:p>
            <a:pPr>
              <a:buNone/>
            </a:pPr>
            <a:endParaRPr lang="fr-FR" i="1" dirty="0" smtClean="0">
              <a:solidFill>
                <a:schemeClr val="tx1"/>
              </a:solidFill>
              <a:latin typeface="Cambria" pitchFamily="18" charset="0"/>
            </a:endParaRPr>
          </a:p>
          <a:p>
            <a:endParaRPr lang="fr-FR" dirty="0"/>
          </a:p>
        </p:txBody>
      </p:sp>
    </p:spTree>
    <p:extLst>
      <p:ext uri="{BB962C8B-B14F-4D97-AF65-F5344CB8AC3E}">
        <p14:creationId xmlns:p14="http://schemas.microsoft.com/office/powerpoint/2010/main" val="353089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blinds(horizontal)">
                                      <p:cBhvr>
                                        <p:cTn id="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259222"/>
            <a:ext cx="10353761" cy="1326321"/>
          </a:xfrm>
        </p:spPr>
        <p:txBody>
          <a:bodyPr>
            <a:normAutofit fontScale="90000"/>
          </a:bodyPr>
          <a:lstStyle/>
          <a:p>
            <a:pPr algn="ctr"/>
            <a:r>
              <a:rPr lang="fr-FR" b="1" i="1" dirty="0" smtClean="0">
                <a:solidFill>
                  <a:schemeClr val="tx1"/>
                </a:solidFill>
                <a:latin typeface="Cambria" pitchFamily="18" charset="0"/>
              </a:rPr>
              <a:t/>
            </a:r>
            <a:br>
              <a:rPr lang="fr-FR" b="1" i="1" dirty="0" smtClean="0">
                <a:solidFill>
                  <a:schemeClr val="tx1"/>
                </a:solidFill>
                <a:latin typeface="Cambria" pitchFamily="18" charset="0"/>
              </a:rPr>
            </a:br>
            <a:r>
              <a:rPr lang="fr-FR" b="1" i="1" dirty="0" smtClean="0">
                <a:solidFill>
                  <a:schemeClr val="accent5">
                    <a:lumMod val="60000"/>
                    <a:lumOff val="40000"/>
                  </a:schemeClr>
                </a:solidFill>
                <a:latin typeface="Cambria" pitchFamily="18" charset="0"/>
              </a:rPr>
              <a:t>Myocarde et le système de Purkinje</a:t>
            </a:r>
            <a:r>
              <a:rPr lang="fr-FR" i="1" dirty="0" smtClean="0">
                <a:solidFill>
                  <a:schemeClr val="accent5">
                    <a:lumMod val="60000"/>
                    <a:lumOff val="40000"/>
                  </a:schemeClr>
                </a:solidFill>
                <a:latin typeface="Cambria" pitchFamily="18" charset="0"/>
              </a:rPr>
              <a:t>.</a:t>
            </a:r>
            <a:br>
              <a:rPr lang="fr-FR" i="1" dirty="0" smtClean="0">
                <a:solidFill>
                  <a:schemeClr val="accent5">
                    <a:lumMod val="60000"/>
                    <a:lumOff val="40000"/>
                  </a:schemeClr>
                </a:solidFill>
                <a:latin typeface="Cambria" pitchFamily="18" charset="0"/>
              </a:rPr>
            </a:br>
            <a:endParaRPr lang="fr-FR" dirty="0">
              <a:solidFill>
                <a:schemeClr val="accent5">
                  <a:lumMod val="60000"/>
                  <a:lumOff val="40000"/>
                </a:schemeClr>
              </a:solidFill>
            </a:endParaRPr>
          </a:p>
        </p:txBody>
      </p:sp>
      <p:sp>
        <p:nvSpPr>
          <p:cNvPr id="3" name="Espace réservé du contenu 2"/>
          <p:cNvSpPr>
            <a:spLocks noGrp="1"/>
          </p:cNvSpPr>
          <p:nvPr>
            <p:ph sz="half" idx="1"/>
          </p:nvPr>
        </p:nvSpPr>
        <p:spPr>
          <a:xfrm>
            <a:off x="700755" y="1264778"/>
            <a:ext cx="5677967" cy="5187297"/>
          </a:xfrm>
        </p:spPr>
        <p:txBody>
          <a:bodyPr>
            <a:normAutofit/>
          </a:bodyPr>
          <a:lstStyle/>
          <a:p>
            <a:pPr>
              <a:buNone/>
            </a:pPr>
            <a:r>
              <a:rPr lang="fr-FR" b="1" i="1" dirty="0" smtClean="0">
                <a:solidFill>
                  <a:schemeClr val="tx1"/>
                </a:solidFill>
                <a:latin typeface="Cambria" pitchFamily="18" charset="0"/>
              </a:rPr>
              <a:t>	</a:t>
            </a:r>
          </a:p>
          <a:p>
            <a:pPr>
              <a:buNone/>
            </a:pPr>
            <a:r>
              <a:rPr lang="fr-FR" b="1" i="1" dirty="0" smtClean="0">
                <a:solidFill>
                  <a:schemeClr val="tx2"/>
                </a:solidFill>
                <a:latin typeface="Cambria" pitchFamily="18" charset="0"/>
              </a:rPr>
              <a:t>La phase 2 : </a:t>
            </a:r>
          </a:p>
          <a:p>
            <a:pPr>
              <a:buNone/>
            </a:pPr>
            <a:r>
              <a:rPr lang="fr-FR" b="1" i="1" dirty="0" smtClean="0">
                <a:solidFill>
                  <a:schemeClr val="tx2"/>
                </a:solidFill>
                <a:latin typeface="Cambria" pitchFamily="18" charset="0"/>
              </a:rPr>
              <a:t>	plateau du potentiel d’action</a:t>
            </a:r>
            <a:endParaRPr lang="fr-FR" i="1" dirty="0" smtClean="0">
              <a:solidFill>
                <a:schemeClr val="tx1"/>
              </a:solidFill>
              <a:latin typeface="Cambria" pitchFamily="18" charset="0"/>
            </a:endParaRPr>
          </a:p>
          <a:p>
            <a:r>
              <a:rPr lang="fr-FR" i="1" dirty="0" smtClean="0">
                <a:solidFill>
                  <a:schemeClr val="tx1"/>
                </a:solidFill>
                <a:latin typeface="Cambria" pitchFamily="18" charset="0"/>
              </a:rPr>
              <a:t>Provoquée  par l’augmentation transitoire de la conductance du Ca</a:t>
            </a:r>
            <a:r>
              <a:rPr lang="fr-FR" b="1" i="1" baseline="30000" dirty="0" smtClean="0">
                <a:solidFill>
                  <a:schemeClr val="tx1"/>
                </a:solidFill>
                <a:latin typeface="Cambria" pitchFamily="18" charset="0"/>
              </a:rPr>
              <a:t>+2</a:t>
            </a:r>
            <a:r>
              <a:rPr lang="fr-FR" i="1" dirty="0" smtClean="0">
                <a:solidFill>
                  <a:schemeClr val="tx1"/>
                </a:solidFill>
                <a:latin typeface="Cambria" pitchFamily="18" charset="0"/>
              </a:rPr>
              <a:t>  aboutissant  un courant entrant de Ca</a:t>
            </a:r>
            <a:r>
              <a:rPr lang="fr-FR" b="1" i="1" baseline="30000" dirty="0" smtClean="0">
                <a:solidFill>
                  <a:schemeClr val="tx1"/>
                </a:solidFill>
                <a:latin typeface="Cambria" pitchFamily="18" charset="0"/>
              </a:rPr>
              <a:t>+2</a:t>
            </a:r>
            <a:r>
              <a:rPr lang="fr-FR" i="1" dirty="0" smtClean="0">
                <a:solidFill>
                  <a:schemeClr val="tx1"/>
                </a:solidFill>
                <a:latin typeface="Cambria" pitchFamily="18" charset="0"/>
              </a:rPr>
              <a:t>  (nécessaire à la contraction) et une baisse de la conductance du potassium.</a:t>
            </a:r>
          </a:p>
          <a:p>
            <a:r>
              <a:rPr lang="fr-FR" i="1" dirty="0" smtClean="0">
                <a:solidFill>
                  <a:schemeClr val="tx1"/>
                </a:solidFill>
                <a:latin typeface="Cambria" pitchFamily="18" charset="0"/>
              </a:rPr>
              <a:t>Pendant le plateau les courants entrants et sortants sont approximativement égaux si bien que le potentiel d’action reste stable à hauteur du plateau.</a:t>
            </a:r>
          </a:p>
          <a:p>
            <a:endParaRPr lang="fr-FR" dirty="0"/>
          </a:p>
        </p:txBody>
      </p:sp>
      <p:pic>
        <p:nvPicPr>
          <p:cNvPr id="5" name="Espace réservé du contenu 3" descr="figure6.jpg"/>
          <p:cNvPicPr>
            <a:picLocks noGrp="1" noChangeAspect="1"/>
          </p:cNvPicPr>
          <p:nvPr>
            <p:ph sz="half" idx="2"/>
          </p:nvPr>
        </p:nvPicPr>
        <p:blipFill>
          <a:blip r:embed="rId2"/>
          <a:stretch>
            <a:fillRect/>
          </a:stretch>
        </p:blipFill>
        <p:spPr>
          <a:xfrm>
            <a:off x="6524767" y="1585543"/>
            <a:ext cx="5033420" cy="4205658"/>
          </a:xfrm>
        </p:spPr>
      </p:pic>
    </p:spTree>
    <p:extLst>
      <p:ext uri="{BB962C8B-B14F-4D97-AF65-F5344CB8AC3E}">
        <p14:creationId xmlns:p14="http://schemas.microsoft.com/office/powerpoint/2010/main" val="168500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666976" y="2143116"/>
            <a:ext cx="6929486" cy="1938992"/>
          </a:xfrm>
          <a:prstGeom prst="rect">
            <a:avLst/>
          </a:prstGeom>
          <a:solidFill>
            <a:schemeClr val="accent5">
              <a:lumMod val="20000"/>
              <a:lumOff val="80000"/>
            </a:schemeClr>
          </a:solidFill>
          <a:ln w="28575">
            <a:solidFill>
              <a:schemeClr val="accent5"/>
            </a:solidFill>
          </a:ln>
        </p:spPr>
        <p:txBody>
          <a:bodyPr wrap="square" rtlCol="0">
            <a:spAutoFit/>
          </a:bodyPr>
          <a:lstStyle/>
          <a:p>
            <a:pPr algn="ctr"/>
            <a:r>
              <a:rPr lang="fr-FR" sz="6000" b="1" i="1" dirty="0">
                <a:solidFill>
                  <a:schemeClr val="tx2">
                    <a:lumMod val="25000"/>
                  </a:schemeClr>
                </a:solidFill>
                <a:latin typeface="Cambria" pitchFamily="18" charset="0"/>
                <a:cs typeface="Times New Roman" pitchFamily="18" charset="0"/>
              </a:rPr>
              <a:t>ANATOMIE FONCTIONNELLE </a:t>
            </a:r>
          </a:p>
        </p:txBody>
      </p:sp>
    </p:spTree>
    <p:extLst>
      <p:ext uri="{BB962C8B-B14F-4D97-AF65-F5344CB8AC3E}">
        <p14:creationId xmlns:p14="http://schemas.microsoft.com/office/powerpoint/2010/main" val="209053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344680"/>
            <a:ext cx="10353761" cy="1326321"/>
          </a:xfrm>
        </p:spPr>
        <p:txBody>
          <a:bodyPr>
            <a:normAutofit fontScale="90000"/>
          </a:bodyPr>
          <a:lstStyle/>
          <a:p>
            <a:pPr algn="ctr"/>
            <a:r>
              <a:rPr lang="fr-FR" b="1" i="1" dirty="0" smtClean="0">
                <a:solidFill>
                  <a:schemeClr val="tx1"/>
                </a:solidFill>
                <a:latin typeface="Cambria" pitchFamily="18" charset="0"/>
              </a:rPr>
              <a:t/>
            </a:r>
            <a:br>
              <a:rPr lang="fr-FR" b="1" i="1" dirty="0" smtClean="0">
                <a:solidFill>
                  <a:schemeClr val="tx1"/>
                </a:solidFill>
                <a:latin typeface="Cambria" pitchFamily="18" charset="0"/>
              </a:rPr>
            </a:br>
            <a:r>
              <a:rPr lang="fr-FR" b="1" i="1" dirty="0" smtClean="0">
                <a:solidFill>
                  <a:schemeClr val="accent5">
                    <a:lumMod val="60000"/>
                    <a:lumOff val="40000"/>
                  </a:schemeClr>
                </a:solidFill>
                <a:latin typeface="Cambria" pitchFamily="18" charset="0"/>
              </a:rPr>
              <a:t>Myocarde et le système de Purkinje</a:t>
            </a:r>
            <a:r>
              <a:rPr lang="fr-FR" i="1" dirty="0" smtClean="0">
                <a:solidFill>
                  <a:schemeClr val="accent5">
                    <a:lumMod val="60000"/>
                    <a:lumOff val="40000"/>
                  </a:schemeClr>
                </a:solidFill>
                <a:latin typeface="Cambria" pitchFamily="18" charset="0"/>
              </a:rPr>
              <a:t>.</a:t>
            </a:r>
            <a:br>
              <a:rPr lang="fr-FR" i="1" dirty="0" smtClean="0">
                <a:solidFill>
                  <a:schemeClr val="accent5">
                    <a:lumMod val="60000"/>
                    <a:lumOff val="40000"/>
                  </a:schemeClr>
                </a:solidFill>
                <a:latin typeface="Cambria" pitchFamily="18" charset="0"/>
              </a:rPr>
            </a:br>
            <a:endParaRPr lang="fr-FR" dirty="0">
              <a:solidFill>
                <a:schemeClr val="accent5">
                  <a:lumMod val="60000"/>
                  <a:lumOff val="40000"/>
                </a:schemeClr>
              </a:solidFill>
            </a:endParaRPr>
          </a:p>
        </p:txBody>
      </p:sp>
      <p:sp>
        <p:nvSpPr>
          <p:cNvPr id="3" name="Espace réservé du contenu 2"/>
          <p:cNvSpPr>
            <a:spLocks noGrp="1"/>
          </p:cNvSpPr>
          <p:nvPr>
            <p:ph sz="half" idx="1"/>
          </p:nvPr>
        </p:nvSpPr>
        <p:spPr>
          <a:xfrm>
            <a:off x="786213" y="1855862"/>
            <a:ext cx="5626692" cy="4432419"/>
          </a:xfrm>
        </p:spPr>
        <p:txBody>
          <a:bodyPr>
            <a:normAutofit/>
          </a:bodyPr>
          <a:lstStyle/>
          <a:p>
            <a:pPr>
              <a:buNone/>
            </a:pPr>
            <a:r>
              <a:rPr lang="fr-FR" b="1" i="1" dirty="0" smtClean="0">
                <a:solidFill>
                  <a:schemeClr val="tx1"/>
                </a:solidFill>
                <a:latin typeface="Cambria" pitchFamily="18" charset="0"/>
              </a:rPr>
              <a:t>	</a:t>
            </a:r>
            <a:r>
              <a:rPr lang="fr-FR" sz="2400" b="1" i="1" dirty="0" smtClean="0">
                <a:solidFill>
                  <a:schemeClr val="tx2"/>
                </a:solidFill>
                <a:latin typeface="Cambria" pitchFamily="18" charset="0"/>
              </a:rPr>
              <a:t>La phase 3 : </a:t>
            </a:r>
            <a:r>
              <a:rPr lang="fr-FR" sz="2400" b="1" i="1" dirty="0" err="1" smtClean="0">
                <a:solidFill>
                  <a:schemeClr val="tx2"/>
                </a:solidFill>
                <a:latin typeface="Cambria" pitchFamily="18" charset="0"/>
              </a:rPr>
              <a:t>repolarisation</a:t>
            </a:r>
            <a:endParaRPr lang="fr-FR" sz="2400" i="1" dirty="0" smtClean="0">
              <a:solidFill>
                <a:schemeClr val="tx2"/>
              </a:solidFill>
              <a:latin typeface="Cambria" pitchFamily="18" charset="0"/>
            </a:endParaRPr>
          </a:p>
          <a:p>
            <a:r>
              <a:rPr lang="fr-FR" sz="2400" i="1" dirty="0" smtClean="0">
                <a:solidFill>
                  <a:schemeClr val="tx1"/>
                </a:solidFill>
                <a:latin typeface="Cambria" pitchFamily="18" charset="0"/>
              </a:rPr>
              <a:t>Pendant cette phase la conductance du Ca</a:t>
            </a:r>
            <a:r>
              <a:rPr lang="fr-FR" sz="2400" b="1" i="1" baseline="30000" dirty="0" smtClean="0">
                <a:solidFill>
                  <a:schemeClr val="tx1"/>
                </a:solidFill>
                <a:latin typeface="Cambria" pitchFamily="18" charset="0"/>
              </a:rPr>
              <a:t>+2</a:t>
            </a:r>
            <a:r>
              <a:rPr lang="fr-FR" sz="2400" dirty="0" smtClean="0"/>
              <a:t> </a:t>
            </a:r>
            <a:r>
              <a:rPr lang="fr-FR" sz="2400" i="1" dirty="0" smtClean="0">
                <a:solidFill>
                  <a:schemeClr val="tx1"/>
                </a:solidFill>
                <a:latin typeface="Cambria" pitchFamily="18" charset="0"/>
              </a:rPr>
              <a:t> diminue mais celle du K augmente et par conséquent prédomine.</a:t>
            </a:r>
          </a:p>
          <a:p>
            <a:r>
              <a:rPr lang="fr-FR" sz="2400" i="1" dirty="0" smtClean="0">
                <a:solidFill>
                  <a:schemeClr val="tx1"/>
                </a:solidFill>
                <a:latin typeface="Cambria" pitchFamily="18" charset="0"/>
              </a:rPr>
              <a:t>La forte conductance du K aboutit à un large courant sortant du K qui </a:t>
            </a:r>
            <a:r>
              <a:rPr lang="fr-FR" sz="2400" i="1" dirty="0" err="1" smtClean="0">
                <a:solidFill>
                  <a:schemeClr val="tx1"/>
                </a:solidFill>
                <a:latin typeface="Cambria" pitchFamily="18" charset="0"/>
              </a:rPr>
              <a:t>hyperpolarise</a:t>
            </a:r>
            <a:r>
              <a:rPr lang="fr-FR" sz="2400" i="1" dirty="0" smtClean="0">
                <a:solidFill>
                  <a:schemeClr val="tx1"/>
                </a:solidFill>
                <a:latin typeface="Cambria" pitchFamily="18" charset="0"/>
              </a:rPr>
              <a:t> la membrane la ramenant vers le potentiel d’équilibre du K.</a:t>
            </a:r>
          </a:p>
        </p:txBody>
      </p:sp>
      <p:pic>
        <p:nvPicPr>
          <p:cNvPr id="5" name="Espace réservé du contenu 3" descr="figure6.jpg"/>
          <p:cNvPicPr>
            <a:picLocks noGrp="1" noChangeAspect="1"/>
          </p:cNvPicPr>
          <p:nvPr>
            <p:ph sz="half" idx="2"/>
          </p:nvPr>
        </p:nvPicPr>
        <p:blipFill>
          <a:blip r:embed="rId2"/>
          <a:stretch>
            <a:fillRect/>
          </a:stretch>
        </p:blipFill>
        <p:spPr>
          <a:xfrm>
            <a:off x="6710585" y="1914259"/>
            <a:ext cx="4996394" cy="4315626"/>
          </a:xfrm>
        </p:spPr>
      </p:pic>
    </p:spTree>
    <p:extLst>
      <p:ext uri="{BB962C8B-B14F-4D97-AF65-F5344CB8AC3E}">
        <p14:creationId xmlns:p14="http://schemas.microsoft.com/office/powerpoint/2010/main" val="138576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344681"/>
            <a:ext cx="10353761" cy="1326321"/>
          </a:xfrm>
        </p:spPr>
        <p:txBody>
          <a:bodyPr>
            <a:normAutofit fontScale="90000"/>
          </a:bodyPr>
          <a:lstStyle/>
          <a:p>
            <a:pPr algn="ctr"/>
            <a:r>
              <a:rPr lang="fr-FR" b="1" i="1" dirty="0" smtClean="0">
                <a:solidFill>
                  <a:schemeClr val="tx1"/>
                </a:solidFill>
                <a:latin typeface="Cambria" pitchFamily="18" charset="0"/>
              </a:rPr>
              <a:t/>
            </a:r>
            <a:br>
              <a:rPr lang="fr-FR" b="1" i="1" dirty="0" smtClean="0">
                <a:solidFill>
                  <a:schemeClr val="tx1"/>
                </a:solidFill>
                <a:latin typeface="Cambria" pitchFamily="18" charset="0"/>
              </a:rPr>
            </a:br>
            <a:r>
              <a:rPr lang="fr-FR" b="1" i="1" dirty="0" smtClean="0">
                <a:solidFill>
                  <a:schemeClr val="accent5">
                    <a:lumMod val="60000"/>
                    <a:lumOff val="40000"/>
                  </a:schemeClr>
                </a:solidFill>
                <a:latin typeface="Cambria" pitchFamily="18" charset="0"/>
              </a:rPr>
              <a:t>Myocarde et le système de Purkinje</a:t>
            </a:r>
            <a:r>
              <a:rPr lang="fr-FR" i="1" dirty="0" smtClean="0">
                <a:solidFill>
                  <a:schemeClr val="accent5">
                    <a:lumMod val="60000"/>
                    <a:lumOff val="40000"/>
                  </a:schemeClr>
                </a:solidFill>
                <a:latin typeface="Cambria" pitchFamily="18" charset="0"/>
              </a:rPr>
              <a:t>.</a:t>
            </a:r>
            <a:br>
              <a:rPr lang="fr-FR" i="1" dirty="0" smtClean="0">
                <a:solidFill>
                  <a:schemeClr val="accent5">
                    <a:lumMod val="60000"/>
                    <a:lumOff val="40000"/>
                  </a:schemeClr>
                </a:solidFill>
                <a:latin typeface="Cambria" pitchFamily="18" charset="0"/>
              </a:rPr>
            </a:br>
            <a:endParaRPr lang="fr-FR" dirty="0">
              <a:solidFill>
                <a:schemeClr val="accent5">
                  <a:lumMod val="60000"/>
                  <a:lumOff val="40000"/>
                </a:schemeClr>
              </a:solidFill>
            </a:endParaRPr>
          </a:p>
        </p:txBody>
      </p:sp>
      <p:sp>
        <p:nvSpPr>
          <p:cNvPr id="3" name="Espace réservé du contenu 2"/>
          <p:cNvSpPr>
            <a:spLocks noGrp="1"/>
          </p:cNvSpPr>
          <p:nvPr>
            <p:ph sz="half" idx="1"/>
          </p:nvPr>
        </p:nvSpPr>
        <p:spPr>
          <a:xfrm>
            <a:off x="913795" y="2088319"/>
            <a:ext cx="5606646" cy="4423576"/>
          </a:xfrm>
        </p:spPr>
        <p:txBody>
          <a:bodyPr>
            <a:normAutofit/>
          </a:bodyPr>
          <a:lstStyle/>
          <a:p>
            <a:pPr>
              <a:buNone/>
            </a:pPr>
            <a:r>
              <a:rPr lang="fr-FR" b="1" i="1" dirty="0" smtClean="0">
                <a:solidFill>
                  <a:schemeClr val="tx1"/>
                </a:solidFill>
                <a:latin typeface="Cambria" pitchFamily="18" charset="0"/>
              </a:rPr>
              <a:t>	</a:t>
            </a:r>
            <a:r>
              <a:rPr lang="fr-FR" sz="2800" b="1" i="1" dirty="0" smtClean="0">
                <a:solidFill>
                  <a:schemeClr val="tx2"/>
                </a:solidFill>
                <a:latin typeface="Cambria" pitchFamily="18" charset="0"/>
              </a:rPr>
              <a:t>La phase 4 : </a:t>
            </a:r>
          </a:p>
          <a:p>
            <a:pPr>
              <a:buNone/>
            </a:pPr>
            <a:r>
              <a:rPr lang="fr-FR" sz="2800" b="1" i="1" dirty="0" smtClean="0">
                <a:solidFill>
                  <a:schemeClr val="tx2"/>
                </a:solidFill>
                <a:latin typeface="Cambria" pitchFamily="18" charset="0"/>
              </a:rPr>
              <a:t>	potentiel de repos</a:t>
            </a:r>
            <a:endParaRPr lang="fr-FR" sz="2800" i="1" dirty="0" smtClean="0">
              <a:solidFill>
                <a:schemeClr val="tx2"/>
              </a:solidFill>
              <a:latin typeface="Cambria" pitchFamily="18" charset="0"/>
            </a:endParaRPr>
          </a:p>
          <a:p>
            <a:r>
              <a:rPr lang="fr-FR" sz="2800" i="1" dirty="0" smtClean="0">
                <a:solidFill>
                  <a:schemeClr val="tx1"/>
                </a:solidFill>
                <a:latin typeface="Cambria" pitchFamily="18" charset="0"/>
              </a:rPr>
              <a:t>Pendant cette phase les courants entrant et sortant sont égaux et le potentiel de membrane approche le potentiel d’équilibre du K.</a:t>
            </a:r>
          </a:p>
          <a:p>
            <a:endParaRPr lang="fr-FR" sz="2800" dirty="0"/>
          </a:p>
        </p:txBody>
      </p:sp>
      <p:pic>
        <p:nvPicPr>
          <p:cNvPr id="5" name="Espace réservé du contenu 3" descr="figure6.jpg"/>
          <p:cNvPicPr>
            <a:picLocks noGrp="1" noChangeAspect="1"/>
          </p:cNvPicPr>
          <p:nvPr>
            <p:ph sz="half" idx="2"/>
          </p:nvPr>
        </p:nvPicPr>
        <p:blipFill>
          <a:blip r:embed="rId2"/>
          <a:stretch>
            <a:fillRect/>
          </a:stretch>
        </p:blipFill>
        <p:spPr>
          <a:xfrm>
            <a:off x="6684947" y="2088319"/>
            <a:ext cx="4932608" cy="4116171"/>
          </a:xfrm>
        </p:spPr>
      </p:pic>
    </p:spTree>
    <p:extLst>
      <p:ext uri="{BB962C8B-B14F-4D97-AF65-F5344CB8AC3E}">
        <p14:creationId xmlns:p14="http://schemas.microsoft.com/office/powerpoint/2010/main" val="225511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5257" y="278855"/>
            <a:ext cx="10353761" cy="1326321"/>
          </a:xfrm>
        </p:spPr>
        <p:txBody>
          <a:bodyPr/>
          <a:lstStyle/>
          <a:p>
            <a:pPr algn="ctr"/>
            <a:r>
              <a:rPr lang="fr-FR" b="1" i="1" dirty="0" smtClean="0">
                <a:solidFill>
                  <a:schemeClr val="accent5">
                    <a:lumMod val="60000"/>
                    <a:lumOff val="40000"/>
                  </a:schemeClr>
                </a:solidFill>
                <a:latin typeface="Cambria" pitchFamily="18" charset="0"/>
              </a:rPr>
              <a:t>Le nœud sino-</a:t>
            </a:r>
            <a:r>
              <a:rPr lang="fr-FR" b="1" i="1" dirty="0" err="1" smtClean="0">
                <a:solidFill>
                  <a:schemeClr val="accent5">
                    <a:lumMod val="60000"/>
                    <a:lumOff val="40000"/>
                  </a:schemeClr>
                </a:solidFill>
                <a:latin typeface="Cambria" pitchFamily="18" charset="0"/>
              </a:rPr>
              <a:t>oriculaire</a:t>
            </a:r>
            <a:r>
              <a:rPr lang="fr-FR" b="1" i="1" dirty="0" smtClean="0">
                <a:solidFill>
                  <a:schemeClr val="accent5">
                    <a:lumMod val="60000"/>
                    <a:lumOff val="40000"/>
                  </a:schemeClr>
                </a:solidFill>
                <a:latin typeface="Cambria" pitchFamily="18" charset="0"/>
              </a:rPr>
              <a:t> </a:t>
            </a:r>
            <a:endParaRPr lang="fr-FR" b="1" i="1" dirty="0">
              <a:solidFill>
                <a:schemeClr val="accent5">
                  <a:lumMod val="60000"/>
                  <a:lumOff val="40000"/>
                </a:schemeClr>
              </a:solidFill>
              <a:latin typeface="Cambria" pitchFamily="18" charset="0"/>
            </a:endParaRPr>
          </a:p>
        </p:txBody>
      </p:sp>
      <p:pic>
        <p:nvPicPr>
          <p:cNvPr id="12" name="Espace réservé du contenu 11" descr="POTENTIEL+D’ACTION+D’UNE+CELLULE+CARDIONECTRICE.jpg"/>
          <p:cNvPicPr>
            <a:picLocks noGrp="1" noChangeAspect="1"/>
          </p:cNvPicPr>
          <p:nvPr>
            <p:ph sz="half" idx="2"/>
          </p:nvPr>
        </p:nvPicPr>
        <p:blipFill>
          <a:blip r:embed="rId2"/>
          <a:stretch>
            <a:fillRect/>
          </a:stretch>
        </p:blipFill>
        <p:spPr>
          <a:xfrm>
            <a:off x="6062138" y="2117867"/>
            <a:ext cx="5205418" cy="3904064"/>
          </a:xfrm>
        </p:spPr>
      </p:pic>
      <p:sp>
        <p:nvSpPr>
          <p:cNvPr id="7" name="Ellipse 6"/>
          <p:cNvSpPr/>
          <p:nvPr/>
        </p:nvSpPr>
        <p:spPr>
          <a:xfrm>
            <a:off x="7713832" y="4493292"/>
            <a:ext cx="357190" cy="357190"/>
          </a:xfrm>
          <a:prstGeom prst="ellipse">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C00000"/>
                </a:solidFill>
              </a:rPr>
              <a:t>4</a:t>
            </a:r>
          </a:p>
        </p:txBody>
      </p:sp>
      <p:sp>
        <p:nvSpPr>
          <p:cNvPr id="9" name="Ellipse 8"/>
          <p:cNvSpPr/>
          <p:nvPr/>
        </p:nvSpPr>
        <p:spPr>
          <a:xfrm>
            <a:off x="7535237" y="3321843"/>
            <a:ext cx="357190" cy="357190"/>
          </a:xfrm>
          <a:prstGeom prst="ellipse">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accent5">
                    <a:lumMod val="75000"/>
                  </a:schemeClr>
                </a:solidFill>
              </a:rPr>
              <a:t>0</a:t>
            </a:r>
          </a:p>
        </p:txBody>
      </p:sp>
      <p:sp>
        <p:nvSpPr>
          <p:cNvPr id="10" name="Ellipse 9"/>
          <p:cNvSpPr/>
          <p:nvPr/>
        </p:nvSpPr>
        <p:spPr>
          <a:xfrm>
            <a:off x="8842513" y="3321843"/>
            <a:ext cx="357190" cy="357190"/>
          </a:xfrm>
          <a:prstGeom prst="ellipse">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C00000"/>
                </a:solidFill>
              </a:rPr>
              <a:t>3</a:t>
            </a:r>
          </a:p>
        </p:txBody>
      </p:sp>
      <p:sp>
        <p:nvSpPr>
          <p:cNvPr id="11" name="Espace réservé du contenu 10"/>
          <p:cNvSpPr>
            <a:spLocks noGrp="1"/>
          </p:cNvSpPr>
          <p:nvPr>
            <p:ph sz="half" idx="1"/>
          </p:nvPr>
        </p:nvSpPr>
        <p:spPr>
          <a:xfrm>
            <a:off x="444381" y="1571611"/>
            <a:ext cx="5365867" cy="4795005"/>
          </a:xfrm>
        </p:spPr>
        <p:txBody>
          <a:bodyPr/>
          <a:lstStyle/>
          <a:p>
            <a:endParaRPr lang="fr-FR" i="1" dirty="0" smtClean="0">
              <a:solidFill>
                <a:schemeClr val="tx1"/>
              </a:solidFill>
              <a:latin typeface="Cambria" pitchFamily="18" charset="0"/>
            </a:endParaRPr>
          </a:p>
          <a:p>
            <a:r>
              <a:rPr lang="fr-FR" sz="2800" i="1" dirty="0" smtClean="0">
                <a:solidFill>
                  <a:schemeClr val="tx1"/>
                </a:solidFill>
                <a:latin typeface="Cambria" pitchFamily="18" charset="0"/>
              </a:rPr>
              <a:t>A l’origine de l’automaticité cardiaque. </a:t>
            </a:r>
          </a:p>
          <a:p>
            <a:r>
              <a:rPr lang="fr-FR" sz="2800" i="1" dirty="0" smtClean="0">
                <a:solidFill>
                  <a:schemeClr val="tx1"/>
                </a:solidFill>
                <a:latin typeface="Cambria" pitchFamily="18" charset="0"/>
              </a:rPr>
              <a:t>Il n’a pas un potentiel de repos constant et présente une phase 4 qui se dépolarise.</a:t>
            </a:r>
          </a:p>
          <a:p>
            <a:endParaRPr lang="fr-FR" sz="2800" dirty="0"/>
          </a:p>
        </p:txBody>
      </p:sp>
    </p:spTree>
    <p:extLst>
      <p:ext uri="{BB962C8B-B14F-4D97-AF65-F5344CB8AC3E}">
        <p14:creationId xmlns:p14="http://schemas.microsoft.com/office/powerpoint/2010/main" val="235398318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2341" y="147659"/>
            <a:ext cx="10353761" cy="1326321"/>
          </a:xfrm>
        </p:spPr>
        <p:txBody>
          <a:bodyPr/>
          <a:lstStyle/>
          <a:p>
            <a:pPr algn="ctr"/>
            <a:r>
              <a:rPr lang="fr-FR" b="1" i="1" dirty="0" smtClean="0">
                <a:solidFill>
                  <a:schemeClr val="accent5">
                    <a:lumMod val="60000"/>
                    <a:lumOff val="40000"/>
                  </a:schemeClr>
                </a:solidFill>
                <a:latin typeface="Cambria" pitchFamily="18" charset="0"/>
              </a:rPr>
              <a:t>Le nœud sino-</a:t>
            </a:r>
            <a:r>
              <a:rPr lang="fr-FR" b="1" i="1" dirty="0" err="1" smtClean="0">
                <a:solidFill>
                  <a:schemeClr val="accent5">
                    <a:lumMod val="60000"/>
                    <a:lumOff val="40000"/>
                  </a:schemeClr>
                </a:solidFill>
                <a:latin typeface="Cambria" pitchFamily="18" charset="0"/>
              </a:rPr>
              <a:t>oriculaire</a:t>
            </a:r>
            <a:r>
              <a:rPr lang="fr-FR" b="1" i="1" dirty="0" smtClean="0">
                <a:solidFill>
                  <a:schemeClr val="accent5">
                    <a:lumMod val="60000"/>
                    <a:lumOff val="40000"/>
                  </a:schemeClr>
                </a:solidFill>
                <a:latin typeface="Cambria" pitchFamily="18" charset="0"/>
              </a:rPr>
              <a:t> </a:t>
            </a:r>
            <a:endParaRPr lang="fr-FR" b="1" i="1" dirty="0">
              <a:solidFill>
                <a:schemeClr val="accent5">
                  <a:lumMod val="60000"/>
                  <a:lumOff val="40000"/>
                </a:schemeClr>
              </a:solidFill>
              <a:latin typeface="Cambria" pitchFamily="18" charset="0"/>
            </a:endParaRPr>
          </a:p>
        </p:txBody>
      </p:sp>
      <p:sp>
        <p:nvSpPr>
          <p:cNvPr id="11" name="Espace réservé du contenu 10"/>
          <p:cNvSpPr>
            <a:spLocks noGrp="1"/>
          </p:cNvSpPr>
          <p:nvPr>
            <p:ph sz="half" idx="1"/>
          </p:nvPr>
        </p:nvSpPr>
        <p:spPr>
          <a:xfrm>
            <a:off x="581113" y="1571612"/>
            <a:ext cx="5366759" cy="4724400"/>
          </a:xfrm>
        </p:spPr>
        <p:txBody>
          <a:bodyPr>
            <a:normAutofit/>
          </a:bodyPr>
          <a:lstStyle/>
          <a:p>
            <a:endParaRPr lang="fr-FR" i="1" dirty="0" smtClean="0">
              <a:solidFill>
                <a:schemeClr val="tx1"/>
              </a:solidFill>
              <a:latin typeface="Cambria" pitchFamily="18" charset="0"/>
            </a:endParaRPr>
          </a:p>
          <a:p>
            <a:pPr>
              <a:buNone/>
            </a:pPr>
            <a:r>
              <a:rPr lang="fr-FR" b="1" i="1" u="sng" dirty="0" smtClean="0">
                <a:solidFill>
                  <a:schemeClr val="tx2"/>
                </a:solidFill>
                <a:latin typeface="Cambria" pitchFamily="18" charset="0"/>
              </a:rPr>
              <a:t>La phase 0 :</a:t>
            </a:r>
          </a:p>
          <a:p>
            <a:pPr>
              <a:buNone/>
            </a:pPr>
            <a:r>
              <a:rPr lang="fr-FR" b="1" i="1" dirty="0" smtClean="0">
                <a:solidFill>
                  <a:schemeClr val="tx2"/>
                </a:solidFill>
                <a:latin typeface="Cambria" pitchFamily="18" charset="0"/>
              </a:rPr>
              <a:t> montée du potentiel d’action</a:t>
            </a:r>
            <a:endParaRPr lang="fr-FR" i="1" dirty="0" smtClean="0">
              <a:solidFill>
                <a:schemeClr val="tx1"/>
              </a:solidFill>
              <a:latin typeface="Cambria" pitchFamily="18" charset="0"/>
            </a:endParaRPr>
          </a:p>
          <a:p>
            <a:r>
              <a:rPr lang="fr-FR" i="1" dirty="0" smtClean="0">
                <a:solidFill>
                  <a:schemeClr val="tx1"/>
                </a:solidFill>
                <a:latin typeface="Cambria" pitchFamily="18" charset="0"/>
              </a:rPr>
              <a:t>La base ionique de la phase 0 dans le nœud SA est différente de celle du ventricule. </a:t>
            </a:r>
          </a:p>
          <a:p>
            <a:pPr marL="0" indent="0">
              <a:buNone/>
            </a:pPr>
            <a:endParaRPr lang="fr-FR" i="1" dirty="0" smtClean="0">
              <a:solidFill>
                <a:schemeClr val="tx1"/>
              </a:solidFill>
              <a:latin typeface="Cambria" pitchFamily="18" charset="0"/>
            </a:endParaRPr>
          </a:p>
          <a:p>
            <a:r>
              <a:rPr lang="fr-FR" i="1" dirty="0" smtClean="0">
                <a:solidFill>
                  <a:schemeClr val="tx1"/>
                </a:solidFill>
                <a:latin typeface="Cambria" pitchFamily="18" charset="0"/>
              </a:rPr>
              <a:t>Elle est  provoquée par une augmentation de la conductance du Ca aboutissant à un courant entrant de Ca qui entraine le potentiel de la membrane vers le potentiel d’équilibre du Ca.</a:t>
            </a:r>
          </a:p>
          <a:p>
            <a:endParaRPr lang="fr-FR" dirty="0"/>
          </a:p>
        </p:txBody>
      </p:sp>
      <p:sp>
        <p:nvSpPr>
          <p:cNvPr id="4" name="Espace réservé du contenu 3"/>
          <p:cNvSpPr>
            <a:spLocks noGrp="1"/>
          </p:cNvSpPr>
          <p:nvPr>
            <p:ph sz="half" idx="2"/>
          </p:nvPr>
        </p:nvSpPr>
        <p:spPr/>
        <p:txBody>
          <a:bodyPr>
            <a:normAutofit/>
          </a:bodyPr>
          <a:lstStyle/>
          <a:p>
            <a:endParaRPr lang="fr-FR" dirty="0"/>
          </a:p>
        </p:txBody>
      </p:sp>
      <p:pic>
        <p:nvPicPr>
          <p:cNvPr id="13" name="Espace réservé du contenu 11" descr="POTENTIEL+D’ACTION+D’UNE+CELLULE+CARDIONECTRICE.jpg"/>
          <p:cNvPicPr>
            <a:picLocks noChangeAspect="1"/>
          </p:cNvPicPr>
          <p:nvPr/>
        </p:nvPicPr>
        <p:blipFill>
          <a:blip r:embed="rId2"/>
          <a:stretch>
            <a:fillRect/>
          </a:stretch>
        </p:blipFill>
        <p:spPr>
          <a:xfrm>
            <a:off x="6062138" y="2117867"/>
            <a:ext cx="5205418" cy="3904064"/>
          </a:xfrm>
          <a:prstGeom prst="rect">
            <a:avLst/>
          </a:prstGeom>
        </p:spPr>
      </p:pic>
      <p:sp>
        <p:nvSpPr>
          <p:cNvPr id="14" name="Ellipse 13"/>
          <p:cNvSpPr/>
          <p:nvPr/>
        </p:nvSpPr>
        <p:spPr>
          <a:xfrm>
            <a:off x="7713832" y="4493292"/>
            <a:ext cx="357190" cy="357190"/>
          </a:xfrm>
          <a:prstGeom prst="ellipse">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C00000"/>
                </a:solidFill>
              </a:rPr>
              <a:t>4</a:t>
            </a:r>
          </a:p>
        </p:txBody>
      </p:sp>
      <p:sp>
        <p:nvSpPr>
          <p:cNvPr id="15" name="Ellipse 14"/>
          <p:cNvSpPr/>
          <p:nvPr/>
        </p:nvSpPr>
        <p:spPr>
          <a:xfrm>
            <a:off x="7535237" y="3321843"/>
            <a:ext cx="357190" cy="357190"/>
          </a:xfrm>
          <a:prstGeom prst="ellipse">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accent5">
                    <a:lumMod val="75000"/>
                  </a:schemeClr>
                </a:solidFill>
              </a:rPr>
              <a:t>0</a:t>
            </a:r>
          </a:p>
        </p:txBody>
      </p:sp>
      <p:sp>
        <p:nvSpPr>
          <p:cNvPr id="16" name="Ellipse 15"/>
          <p:cNvSpPr/>
          <p:nvPr/>
        </p:nvSpPr>
        <p:spPr>
          <a:xfrm>
            <a:off x="8842513" y="3321843"/>
            <a:ext cx="357190" cy="357190"/>
          </a:xfrm>
          <a:prstGeom prst="ellipse">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C00000"/>
                </a:solidFill>
              </a:rPr>
              <a:t>3</a:t>
            </a:r>
          </a:p>
        </p:txBody>
      </p:sp>
    </p:spTree>
    <p:extLst>
      <p:ext uri="{BB962C8B-B14F-4D97-AF65-F5344CB8AC3E}">
        <p14:creationId xmlns:p14="http://schemas.microsoft.com/office/powerpoint/2010/main" val="20047006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1066" y="147659"/>
            <a:ext cx="10353761" cy="1326321"/>
          </a:xfrm>
        </p:spPr>
        <p:txBody>
          <a:bodyPr/>
          <a:lstStyle/>
          <a:p>
            <a:pPr algn="ctr"/>
            <a:r>
              <a:rPr lang="fr-FR" b="1" i="1" dirty="0" smtClean="0">
                <a:solidFill>
                  <a:schemeClr val="accent5">
                    <a:lumMod val="60000"/>
                    <a:lumOff val="40000"/>
                  </a:schemeClr>
                </a:solidFill>
                <a:latin typeface="Cambria" pitchFamily="18" charset="0"/>
              </a:rPr>
              <a:t>Le nœud sino-</a:t>
            </a:r>
            <a:r>
              <a:rPr lang="fr-FR" b="1" i="1" dirty="0" err="1" smtClean="0">
                <a:solidFill>
                  <a:schemeClr val="accent5">
                    <a:lumMod val="60000"/>
                    <a:lumOff val="40000"/>
                  </a:schemeClr>
                </a:solidFill>
                <a:latin typeface="Cambria" pitchFamily="18" charset="0"/>
              </a:rPr>
              <a:t>oriculaire</a:t>
            </a:r>
            <a:r>
              <a:rPr lang="fr-FR" b="1" i="1" dirty="0" smtClean="0">
                <a:solidFill>
                  <a:schemeClr val="accent5">
                    <a:lumMod val="60000"/>
                    <a:lumOff val="40000"/>
                  </a:schemeClr>
                </a:solidFill>
                <a:latin typeface="Cambria" pitchFamily="18" charset="0"/>
              </a:rPr>
              <a:t> </a:t>
            </a:r>
            <a:endParaRPr lang="fr-FR" b="1" i="1" dirty="0">
              <a:solidFill>
                <a:schemeClr val="accent5">
                  <a:lumMod val="60000"/>
                  <a:lumOff val="40000"/>
                </a:schemeClr>
              </a:solidFill>
              <a:latin typeface="Cambria" pitchFamily="18" charset="0"/>
            </a:endParaRPr>
          </a:p>
        </p:txBody>
      </p:sp>
      <p:pic>
        <p:nvPicPr>
          <p:cNvPr id="12" name="Espace réservé du contenu 11" descr="POTENTIEL+D’ACTION+D’UNE+CELLULE+CARDIONECTRICE.jpg"/>
          <p:cNvPicPr>
            <a:picLocks noGrp="1" noChangeAspect="1"/>
          </p:cNvPicPr>
          <p:nvPr>
            <p:ph sz="half" idx="2"/>
          </p:nvPr>
        </p:nvPicPr>
        <p:blipFill>
          <a:blip r:embed="rId2"/>
          <a:stretch>
            <a:fillRect/>
          </a:stretch>
        </p:blipFill>
        <p:spPr>
          <a:xfrm>
            <a:off x="5844700" y="1828800"/>
            <a:ext cx="5525479" cy="4144110"/>
          </a:xfrm>
        </p:spPr>
      </p:pic>
      <p:sp>
        <p:nvSpPr>
          <p:cNvPr id="11" name="Espace réservé du contenu 10"/>
          <p:cNvSpPr>
            <a:spLocks noGrp="1"/>
          </p:cNvSpPr>
          <p:nvPr>
            <p:ph sz="half" idx="1"/>
          </p:nvPr>
        </p:nvSpPr>
        <p:spPr>
          <a:xfrm>
            <a:off x="324739" y="1571612"/>
            <a:ext cx="5366759" cy="4735184"/>
          </a:xfrm>
        </p:spPr>
        <p:txBody>
          <a:bodyPr>
            <a:normAutofit/>
          </a:bodyPr>
          <a:lstStyle/>
          <a:p>
            <a:endParaRPr lang="fr-FR" i="1" dirty="0" smtClean="0">
              <a:solidFill>
                <a:schemeClr val="tx1"/>
              </a:solidFill>
              <a:latin typeface="Cambria" pitchFamily="18" charset="0"/>
            </a:endParaRPr>
          </a:p>
          <a:p>
            <a:pPr>
              <a:buNone/>
            </a:pPr>
            <a:r>
              <a:rPr lang="fr-FR" b="1" i="1" dirty="0" smtClean="0">
                <a:solidFill>
                  <a:schemeClr val="tx2"/>
                </a:solidFill>
                <a:latin typeface="Cambria" pitchFamily="18" charset="0"/>
              </a:rPr>
              <a:t>	</a:t>
            </a:r>
            <a:r>
              <a:rPr lang="fr-FR" sz="2400" b="1" i="1" dirty="0" smtClean="0">
                <a:solidFill>
                  <a:schemeClr val="tx2"/>
                </a:solidFill>
                <a:latin typeface="Cambria" pitchFamily="18" charset="0"/>
              </a:rPr>
              <a:t>La phase 3 : </a:t>
            </a:r>
            <a:r>
              <a:rPr lang="fr-FR" sz="2400" b="1" i="1" dirty="0" err="1" smtClean="0">
                <a:solidFill>
                  <a:schemeClr val="tx2"/>
                </a:solidFill>
                <a:latin typeface="Cambria" pitchFamily="18" charset="0"/>
              </a:rPr>
              <a:t>repolarisation</a:t>
            </a:r>
            <a:endParaRPr lang="fr-FR" sz="2400" i="1" dirty="0" smtClean="0">
              <a:solidFill>
                <a:schemeClr val="tx2"/>
              </a:solidFill>
              <a:latin typeface="Cambria" pitchFamily="18" charset="0"/>
            </a:endParaRPr>
          </a:p>
          <a:p>
            <a:r>
              <a:rPr lang="fr-FR" sz="2400" i="1" dirty="0" smtClean="0">
                <a:solidFill>
                  <a:schemeClr val="tx1"/>
                </a:solidFill>
                <a:latin typeface="Cambria" pitchFamily="18" charset="0"/>
              </a:rPr>
              <a:t>Provoquée par une augmentation de la conductance du K aboutissant à un courant sortant de K qui entraine la </a:t>
            </a:r>
            <a:r>
              <a:rPr lang="fr-FR" sz="2400" i="1" dirty="0" err="1" smtClean="0">
                <a:solidFill>
                  <a:schemeClr val="tx1"/>
                </a:solidFill>
                <a:latin typeface="Cambria" pitchFamily="18" charset="0"/>
              </a:rPr>
              <a:t>repolarisation</a:t>
            </a:r>
            <a:r>
              <a:rPr lang="fr-FR" sz="2400" i="1" dirty="0" smtClean="0">
                <a:solidFill>
                  <a:schemeClr val="tx1"/>
                </a:solidFill>
                <a:latin typeface="Cambria" pitchFamily="18" charset="0"/>
              </a:rPr>
              <a:t> de la membrane.</a:t>
            </a:r>
          </a:p>
          <a:p>
            <a:endParaRPr lang="fr-FR" dirty="0"/>
          </a:p>
        </p:txBody>
      </p:sp>
      <p:sp>
        <p:nvSpPr>
          <p:cNvPr id="8" name="Ellipse 7"/>
          <p:cNvSpPr/>
          <p:nvPr/>
        </p:nvSpPr>
        <p:spPr>
          <a:xfrm>
            <a:off x="7713832" y="4493292"/>
            <a:ext cx="357190" cy="357190"/>
          </a:xfrm>
          <a:prstGeom prst="ellipse">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C00000"/>
                </a:solidFill>
              </a:rPr>
              <a:t>4</a:t>
            </a:r>
          </a:p>
        </p:txBody>
      </p:sp>
      <p:sp>
        <p:nvSpPr>
          <p:cNvPr id="13" name="Ellipse 12"/>
          <p:cNvSpPr/>
          <p:nvPr/>
        </p:nvSpPr>
        <p:spPr>
          <a:xfrm>
            <a:off x="7535237" y="3321843"/>
            <a:ext cx="357190" cy="357190"/>
          </a:xfrm>
          <a:prstGeom prst="ellipse">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accent5">
                    <a:lumMod val="75000"/>
                  </a:schemeClr>
                </a:solidFill>
              </a:rPr>
              <a:t>0</a:t>
            </a:r>
          </a:p>
        </p:txBody>
      </p:sp>
      <p:sp>
        <p:nvSpPr>
          <p:cNvPr id="14" name="Ellipse 13"/>
          <p:cNvSpPr/>
          <p:nvPr/>
        </p:nvSpPr>
        <p:spPr>
          <a:xfrm>
            <a:off x="8842513" y="3321843"/>
            <a:ext cx="357190" cy="357190"/>
          </a:xfrm>
          <a:prstGeom prst="ellipse">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C00000"/>
                </a:solidFill>
              </a:rPr>
              <a:t>3</a:t>
            </a:r>
          </a:p>
        </p:txBody>
      </p:sp>
    </p:spTree>
    <p:extLst>
      <p:ext uri="{BB962C8B-B14F-4D97-AF65-F5344CB8AC3E}">
        <p14:creationId xmlns:p14="http://schemas.microsoft.com/office/powerpoint/2010/main" val="302456761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9612" y="229806"/>
            <a:ext cx="10353761" cy="1326321"/>
          </a:xfrm>
        </p:spPr>
        <p:txBody>
          <a:bodyPr/>
          <a:lstStyle/>
          <a:p>
            <a:pPr algn="ctr"/>
            <a:r>
              <a:rPr lang="fr-FR" b="1" i="1" dirty="0" smtClean="0">
                <a:solidFill>
                  <a:schemeClr val="accent5">
                    <a:lumMod val="60000"/>
                    <a:lumOff val="40000"/>
                  </a:schemeClr>
                </a:solidFill>
                <a:latin typeface="Cambria" pitchFamily="18" charset="0"/>
              </a:rPr>
              <a:t>Le nœud sino-</a:t>
            </a:r>
            <a:r>
              <a:rPr lang="fr-FR" b="1" i="1" dirty="0" err="1" smtClean="0">
                <a:solidFill>
                  <a:schemeClr val="accent5">
                    <a:lumMod val="60000"/>
                    <a:lumOff val="40000"/>
                  </a:schemeClr>
                </a:solidFill>
                <a:latin typeface="Cambria" pitchFamily="18" charset="0"/>
              </a:rPr>
              <a:t>oriculaire</a:t>
            </a:r>
            <a:r>
              <a:rPr lang="fr-FR" b="1" i="1" dirty="0" smtClean="0">
                <a:solidFill>
                  <a:schemeClr val="accent5">
                    <a:lumMod val="60000"/>
                    <a:lumOff val="40000"/>
                  </a:schemeClr>
                </a:solidFill>
                <a:latin typeface="Cambria" pitchFamily="18" charset="0"/>
              </a:rPr>
              <a:t> </a:t>
            </a:r>
            <a:endParaRPr lang="fr-FR" b="1" i="1" dirty="0">
              <a:solidFill>
                <a:schemeClr val="accent5">
                  <a:lumMod val="60000"/>
                  <a:lumOff val="40000"/>
                </a:schemeClr>
              </a:solidFill>
              <a:latin typeface="Cambria" pitchFamily="18" charset="0"/>
            </a:endParaRPr>
          </a:p>
        </p:txBody>
      </p:sp>
      <p:pic>
        <p:nvPicPr>
          <p:cNvPr id="12" name="Espace réservé du contenu 11" descr="POTENTIEL+D’ACTION+D’UNE+CELLULE+CARDIONECTRICE.jpg"/>
          <p:cNvPicPr>
            <a:picLocks noGrp="1" noChangeAspect="1"/>
          </p:cNvPicPr>
          <p:nvPr>
            <p:ph sz="half" idx="2"/>
          </p:nvPr>
        </p:nvPicPr>
        <p:blipFill>
          <a:blip r:embed="rId2"/>
          <a:stretch>
            <a:fillRect/>
          </a:stretch>
        </p:blipFill>
        <p:spPr>
          <a:xfrm>
            <a:off x="6198945" y="2012753"/>
            <a:ext cx="5205418" cy="3904064"/>
          </a:xfrm>
        </p:spPr>
      </p:pic>
      <p:sp>
        <p:nvSpPr>
          <p:cNvPr id="11" name="Espace réservé du contenu 10"/>
          <p:cNvSpPr>
            <a:spLocks noGrp="1"/>
          </p:cNvSpPr>
          <p:nvPr>
            <p:ph sz="half" idx="1"/>
          </p:nvPr>
        </p:nvSpPr>
        <p:spPr>
          <a:xfrm>
            <a:off x="367469" y="1285860"/>
            <a:ext cx="5085589" cy="5357850"/>
          </a:xfrm>
        </p:spPr>
        <p:txBody>
          <a:bodyPr>
            <a:normAutofit fontScale="92500" lnSpcReduction="20000"/>
          </a:bodyPr>
          <a:lstStyle/>
          <a:p>
            <a:pPr>
              <a:buNone/>
            </a:pPr>
            <a:r>
              <a:rPr lang="fr-FR" sz="2600" b="1" i="1" dirty="0" smtClean="0">
                <a:solidFill>
                  <a:schemeClr val="tx2"/>
                </a:solidFill>
                <a:latin typeface="Cambria" pitchFamily="18" charset="0"/>
              </a:rPr>
              <a:t>La phase 4</a:t>
            </a:r>
          </a:p>
          <a:p>
            <a:r>
              <a:rPr lang="fr-FR" sz="2200" i="1" dirty="0" smtClean="0">
                <a:solidFill>
                  <a:schemeClr val="tx1"/>
                </a:solidFill>
                <a:latin typeface="Cambria" pitchFamily="18" charset="0"/>
              </a:rPr>
              <a:t>Le potentiel d’action du nœud sino-auriculaire présente  une phase 4 qui au lieu de présenter un potentiel de repos constant elle subit une dépolarisation spontanée jusqu’à  -40mV </a:t>
            </a:r>
          </a:p>
          <a:p>
            <a:r>
              <a:rPr lang="fr-FR" sz="2200" i="1" dirty="0" smtClean="0">
                <a:solidFill>
                  <a:schemeClr val="tx1"/>
                </a:solidFill>
                <a:latin typeface="Cambria" pitchFamily="18" charset="0"/>
              </a:rPr>
              <a:t>Cette dépolarisation est due à l’augmentation de la conductance au Na aboutissant à un courant entrant de Na appelé  If (f= </a:t>
            </a:r>
            <a:r>
              <a:rPr lang="fr-FR" sz="2200" i="1" dirty="0" err="1" smtClean="0">
                <a:solidFill>
                  <a:schemeClr val="tx1"/>
                </a:solidFill>
                <a:latin typeface="Cambria" pitchFamily="18" charset="0"/>
              </a:rPr>
              <a:t>funny</a:t>
            </a:r>
            <a:r>
              <a:rPr lang="fr-FR" sz="2200" i="1" dirty="0" smtClean="0">
                <a:solidFill>
                  <a:schemeClr val="tx1"/>
                </a:solidFill>
                <a:latin typeface="Cambria" pitchFamily="18" charset="0"/>
              </a:rPr>
              <a:t>) amenant progressivement le potentiel de membrane jusqu’au seuil d’ouverture des canaux  calcium voltage</a:t>
            </a:r>
            <a:r>
              <a:rPr lang="fr-FR" sz="2200" b="1" i="1" dirty="0" smtClean="0">
                <a:solidFill>
                  <a:schemeClr val="tx1"/>
                </a:solidFill>
                <a:latin typeface="Cambria" pitchFamily="18" charset="0"/>
              </a:rPr>
              <a:t>–</a:t>
            </a:r>
            <a:r>
              <a:rPr lang="fr-FR" sz="2200" i="1" dirty="0" smtClean="0">
                <a:solidFill>
                  <a:schemeClr val="tx1"/>
                </a:solidFill>
                <a:latin typeface="Cambria" pitchFamily="18" charset="0"/>
              </a:rPr>
              <a:t>dépendants. </a:t>
            </a:r>
          </a:p>
          <a:p>
            <a:r>
              <a:rPr lang="fr-FR" sz="2200" i="1" dirty="0" smtClean="0">
                <a:solidFill>
                  <a:schemeClr val="tx1"/>
                </a:solidFill>
                <a:latin typeface="Cambria" pitchFamily="18" charset="0"/>
              </a:rPr>
              <a:t>Les ions Ca</a:t>
            </a:r>
            <a:r>
              <a:rPr lang="fr-FR" sz="2200" i="1" baseline="30000" dirty="0" smtClean="0">
                <a:solidFill>
                  <a:schemeClr val="tx1"/>
                </a:solidFill>
                <a:latin typeface="Cambria" pitchFamily="18" charset="0"/>
              </a:rPr>
              <a:t>++</a:t>
            </a:r>
            <a:r>
              <a:rPr lang="fr-FR" sz="2200" i="1" dirty="0" smtClean="0">
                <a:solidFill>
                  <a:schemeClr val="tx1"/>
                </a:solidFill>
                <a:latin typeface="Cambria" pitchFamily="18" charset="0"/>
              </a:rPr>
              <a:t> entrent alors dans la cellule, provoquant le potentiel d’action.</a:t>
            </a:r>
          </a:p>
          <a:p>
            <a:endParaRPr lang="fr-FR" sz="2200" dirty="0"/>
          </a:p>
        </p:txBody>
      </p:sp>
      <p:sp>
        <p:nvSpPr>
          <p:cNvPr id="8" name="Ellipse 7"/>
          <p:cNvSpPr/>
          <p:nvPr/>
        </p:nvSpPr>
        <p:spPr>
          <a:xfrm>
            <a:off x="7713832" y="4493292"/>
            <a:ext cx="357190" cy="357190"/>
          </a:xfrm>
          <a:prstGeom prst="ellipse">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C00000"/>
                </a:solidFill>
              </a:rPr>
              <a:t>4</a:t>
            </a:r>
          </a:p>
        </p:txBody>
      </p:sp>
      <p:sp>
        <p:nvSpPr>
          <p:cNvPr id="13" name="Ellipse 12"/>
          <p:cNvSpPr/>
          <p:nvPr/>
        </p:nvSpPr>
        <p:spPr>
          <a:xfrm>
            <a:off x="7535237" y="3321843"/>
            <a:ext cx="357190" cy="357190"/>
          </a:xfrm>
          <a:prstGeom prst="ellipse">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accent5">
                    <a:lumMod val="75000"/>
                  </a:schemeClr>
                </a:solidFill>
              </a:rPr>
              <a:t>0</a:t>
            </a:r>
          </a:p>
        </p:txBody>
      </p:sp>
      <p:sp>
        <p:nvSpPr>
          <p:cNvPr id="14" name="Ellipse 13"/>
          <p:cNvSpPr/>
          <p:nvPr/>
        </p:nvSpPr>
        <p:spPr>
          <a:xfrm>
            <a:off x="8842513" y="3321843"/>
            <a:ext cx="357190" cy="357190"/>
          </a:xfrm>
          <a:prstGeom prst="ellipse">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C00000"/>
                </a:solidFill>
              </a:rPr>
              <a:t>3</a:t>
            </a:r>
          </a:p>
        </p:txBody>
      </p:sp>
    </p:spTree>
    <p:extLst>
      <p:ext uri="{BB962C8B-B14F-4D97-AF65-F5344CB8AC3E}">
        <p14:creationId xmlns:p14="http://schemas.microsoft.com/office/powerpoint/2010/main" val="91735021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pPr algn="ctr"/>
            <a:r>
              <a:rPr lang="fr-FR" b="1" i="1" dirty="0" smtClean="0">
                <a:solidFill>
                  <a:schemeClr val="accent5">
                    <a:lumMod val="60000"/>
                    <a:lumOff val="40000"/>
                  </a:schemeClr>
                </a:solidFill>
                <a:latin typeface="Cambria" pitchFamily="18" charset="0"/>
              </a:rPr>
              <a:t>Le nœud sino-</a:t>
            </a:r>
            <a:r>
              <a:rPr lang="fr-FR" i="1" dirty="0" smtClean="0">
                <a:solidFill>
                  <a:schemeClr val="accent5">
                    <a:lumMod val="60000"/>
                    <a:lumOff val="40000"/>
                  </a:schemeClr>
                </a:solidFill>
                <a:latin typeface="Cambria" pitchFamily="18" charset="0"/>
              </a:rPr>
              <a:t>au</a:t>
            </a:r>
            <a:r>
              <a:rPr lang="fr-FR" b="1" i="1" dirty="0" smtClean="0">
                <a:solidFill>
                  <a:schemeClr val="accent5">
                    <a:lumMod val="60000"/>
                    <a:lumOff val="40000"/>
                  </a:schemeClr>
                </a:solidFill>
                <a:latin typeface="Cambria" pitchFamily="18" charset="0"/>
              </a:rPr>
              <a:t>riculaire </a:t>
            </a:r>
            <a:endParaRPr lang="fr-FR" dirty="0">
              <a:solidFill>
                <a:schemeClr val="accent5">
                  <a:lumMod val="60000"/>
                  <a:lumOff val="40000"/>
                </a:schemeClr>
              </a:solidFill>
            </a:endParaRPr>
          </a:p>
        </p:txBody>
      </p:sp>
      <p:sp>
        <p:nvSpPr>
          <p:cNvPr id="3" name="Espace réservé du contenu 2"/>
          <p:cNvSpPr>
            <a:spLocks noGrp="1"/>
          </p:cNvSpPr>
          <p:nvPr>
            <p:ph idx="1"/>
          </p:nvPr>
        </p:nvSpPr>
        <p:spPr/>
        <p:txBody>
          <a:bodyPr>
            <a:normAutofit/>
          </a:bodyPr>
          <a:lstStyle/>
          <a:p>
            <a:r>
              <a:rPr lang="fr-FR" sz="2400" i="1" dirty="0" smtClean="0">
                <a:solidFill>
                  <a:schemeClr val="tx1"/>
                </a:solidFill>
                <a:latin typeface="Cambria" pitchFamily="18" charset="0"/>
              </a:rPr>
              <a:t>Le nœud </a:t>
            </a:r>
            <a:r>
              <a:rPr lang="fr-FR" sz="2400" i="1" dirty="0" err="1" smtClean="0">
                <a:solidFill>
                  <a:schemeClr val="tx1"/>
                </a:solidFill>
                <a:latin typeface="Cambria" pitchFamily="18" charset="0"/>
              </a:rPr>
              <a:t>atrio</a:t>
            </a:r>
            <a:r>
              <a:rPr lang="fr-FR" sz="2400" i="1" dirty="0" smtClean="0">
                <a:solidFill>
                  <a:schemeClr val="tx1"/>
                </a:solidFill>
                <a:latin typeface="Cambria" pitchFamily="18" charset="0"/>
              </a:rPr>
              <a:t>-ventriculaire, le faisceau de </a:t>
            </a:r>
            <a:r>
              <a:rPr lang="fr-FR" sz="2400" i="1" dirty="0" err="1" smtClean="0">
                <a:solidFill>
                  <a:schemeClr val="tx1"/>
                </a:solidFill>
                <a:latin typeface="Cambria" pitchFamily="18" charset="0"/>
              </a:rPr>
              <a:t>His</a:t>
            </a:r>
            <a:r>
              <a:rPr lang="fr-FR" sz="2400" i="1" dirty="0" smtClean="0">
                <a:solidFill>
                  <a:schemeClr val="tx1"/>
                </a:solidFill>
                <a:latin typeface="Cambria" pitchFamily="18" charset="0"/>
              </a:rPr>
              <a:t> et le réseau de Purkinje sont des pacemaker latents qui peuvent manifester de l’automaticité et suppléer le nœud sino-</a:t>
            </a:r>
            <a:r>
              <a:rPr lang="fr-FR" sz="2400" i="1" dirty="0" smtClean="0">
                <a:latin typeface="Cambria" pitchFamily="18" charset="0"/>
              </a:rPr>
              <a:t>au</a:t>
            </a:r>
            <a:r>
              <a:rPr lang="fr-FR" sz="2400" i="1" dirty="0" smtClean="0">
                <a:solidFill>
                  <a:schemeClr val="tx1"/>
                </a:solidFill>
                <a:latin typeface="Cambria" pitchFamily="18" charset="0"/>
              </a:rPr>
              <a:t>riculaire quand celui-ci est défaillant. </a:t>
            </a:r>
          </a:p>
          <a:p>
            <a:endParaRPr lang="fr-FR" sz="2400" i="1" dirty="0" smtClean="0">
              <a:solidFill>
                <a:schemeClr val="tx1"/>
              </a:solidFill>
              <a:latin typeface="Cambria" pitchFamily="18" charset="0"/>
            </a:endParaRPr>
          </a:p>
          <a:p>
            <a:r>
              <a:rPr lang="fr-FR" sz="2400" i="1" dirty="0" smtClean="0">
                <a:solidFill>
                  <a:schemeClr val="tx1"/>
                </a:solidFill>
                <a:latin typeface="Cambria" pitchFamily="18" charset="0"/>
              </a:rPr>
              <a:t>La vitesse  intrinsèque  de dépolarisation de la phase 4 et par conséquent la fréquence cardiaque est plus lente dans le nœud AV et le réseau de Purkinje que dans le nœud SA.</a:t>
            </a:r>
          </a:p>
          <a:p>
            <a:endParaRPr lang="fr-FR" sz="2400" dirty="0"/>
          </a:p>
        </p:txBody>
      </p:sp>
    </p:spTree>
    <p:extLst>
      <p:ext uri="{BB962C8B-B14F-4D97-AF65-F5344CB8AC3E}">
        <p14:creationId xmlns:p14="http://schemas.microsoft.com/office/powerpoint/2010/main" val="24593742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8158" y="245291"/>
            <a:ext cx="10353761" cy="1326321"/>
          </a:xfrm>
        </p:spPr>
        <p:txBody>
          <a:bodyPr/>
          <a:lstStyle/>
          <a:p>
            <a:pPr algn="ctr"/>
            <a:r>
              <a:rPr lang="fr-FR" b="1" i="1" dirty="0" smtClean="0">
                <a:solidFill>
                  <a:schemeClr val="accent5">
                    <a:lumMod val="60000"/>
                    <a:lumOff val="40000"/>
                  </a:schemeClr>
                </a:solidFill>
                <a:latin typeface="Cambria" pitchFamily="18" charset="0"/>
              </a:rPr>
              <a:t>Couplage excitation contraction</a:t>
            </a:r>
            <a:r>
              <a:rPr lang="fr-FR" b="1" i="1" dirty="0" smtClean="0">
                <a:solidFill>
                  <a:schemeClr val="tx1"/>
                </a:solidFill>
                <a:latin typeface="Cambria" pitchFamily="18" charset="0"/>
              </a:rPr>
              <a:t> </a:t>
            </a:r>
            <a:endParaRPr lang="fr-FR" dirty="0"/>
          </a:p>
        </p:txBody>
      </p:sp>
      <p:sp>
        <p:nvSpPr>
          <p:cNvPr id="7" name="Espace réservé du contenu 6"/>
          <p:cNvSpPr>
            <a:spLocks noGrp="1"/>
          </p:cNvSpPr>
          <p:nvPr>
            <p:ph sz="half" idx="2"/>
          </p:nvPr>
        </p:nvSpPr>
        <p:spPr>
          <a:xfrm>
            <a:off x="527850" y="1386749"/>
            <a:ext cx="5283289" cy="5087321"/>
          </a:xfrm>
        </p:spPr>
        <p:txBody>
          <a:bodyPr>
            <a:normAutofit/>
          </a:bodyPr>
          <a:lstStyle/>
          <a:p>
            <a:r>
              <a:rPr lang="fr-FR" i="1" dirty="0" smtClean="0">
                <a:solidFill>
                  <a:schemeClr val="tx1"/>
                </a:solidFill>
                <a:latin typeface="Cambria" pitchFamily="18" charset="0"/>
              </a:rPr>
              <a:t>Le potentiel d’action se propage par la membrane de la cellule dans les tubules T.</a:t>
            </a:r>
          </a:p>
          <a:p>
            <a:r>
              <a:rPr lang="fr-FR" i="1" dirty="0" smtClean="0">
                <a:solidFill>
                  <a:schemeClr val="tx1"/>
                </a:solidFill>
                <a:latin typeface="Cambria" pitchFamily="18" charset="0"/>
              </a:rPr>
              <a:t>Pendant le plateau du potentiel d’action la conductance pour Ca</a:t>
            </a:r>
            <a:r>
              <a:rPr lang="fr-FR" b="1" i="1" baseline="30000" dirty="0" smtClean="0">
                <a:solidFill>
                  <a:schemeClr val="tx1"/>
                </a:solidFill>
                <a:latin typeface="Cambria" pitchFamily="18" charset="0"/>
              </a:rPr>
              <a:t>+2</a:t>
            </a:r>
            <a:r>
              <a:rPr lang="fr-FR" i="1" dirty="0" smtClean="0">
                <a:solidFill>
                  <a:schemeClr val="tx1"/>
                </a:solidFill>
                <a:latin typeface="Cambria" pitchFamily="18" charset="0"/>
              </a:rPr>
              <a:t> est augmentée et ce dernier pénètre dans la cellule à partir du liquide extracellulaire.</a:t>
            </a:r>
          </a:p>
          <a:p>
            <a:r>
              <a:rPr lang="fr-FR" i="1" dirty="0" smtClean="0">
                <a:solidFill>
                  <a:schemeClr val="tx1"/>
                </a:solidFill>
                <a:latin typeface="Cambria" pitchFamily="18" charset="0"/>
              </a:rPr>
              <a:t>Cette entrée du calcium provoque la libération d’une quantité supplémentaire de Ca</a:t>
            </a:r>
            <a:r>
              <a:rPr lang="fr-FR" b="1" i="1" baseline="30000" dirty="0" smtClean="0">
                <a:solidFill>
                  <a:schemeClr val="tx1"/>
                </a:solidFill>
                <a:latin typeface="Cambria" pitchFamily="18" charset="0"/>
              </a:rPr>
              <a:t>+2 </a:t>
            </a:r>
            <a:r>
              <a:rPr lang="fr-FR" i="1" dirty="0" smtClean="0">
                <a:solidFill>
                  <a:schemeClr val="tx1"/>
                </a:solidFill>
                <a:latin typeface="Cambria" pitchFamily="18" charset="0"/>
              </a:rPr>
              <a:t>par le réticulum </a:t>
            </a:r>
            <a:r>
              <a:rPr lang="fr-FR" i="1" dirty="0" err="1" smtClean="0">
                <a:solidFill>
                  <a:schemeClr val="tx1"/>
                </a:solidFill>
                <a:latin typeface="Cambria" pitchFamily="18" charset="0"/>
              </a:rPr>
              <a:t>sarcoplasmique</a:t>
            </a:r>
            <a:r>
              <a:rPr lang="fr-FR" i="1" dirty="0" smtClean="0">
                <a:solidFill>
                  <a:schemeClr val="tx1"/>
                </a:solidFill>
                <a:latin typeface="Cambria" pitchFamily="18" charset="0"/>
              </a:rPr>
              <a:t>.</a:t>
            </a:r>
          </a:p>
          <a:p>
            <a:r>
              <a:rPr lang="fr-FR" i="1" dirty="0" smtClean="0">
                <a:solidFill>
                  <a:schemeClr val="tx1"/>
                </a:solidFill>
                <a:latin typeface="Cambria" pitchFamily="18" charset="0"/>
              </a:rPr>
              <a:t>La quantité de calcium libérée par RS dépend de l’importance du courant entrant. </a:t>
            </a:r>
          </a:p>
          <a:p>
            <a:endParaRPr lang="fr-FR" dirty="0"/>
          </a:p>
        </p:txBody>
      </p:sp>
      <p:pic>
        <p:nvPicPr>
          <p:cNvPr id="6" name="Picture 2" descr="C:\Users\Toshiba\Desktop\D-+Le+couplage+excitation-contraction.jpg"/>
          <p:cNvPicPr>
            <a:picLocks noGrp="1" noChangeAspect="1" noChangeArrowheads="1"/>
          </p:cNvPicPr>
          <p:nvPr>
            <p:ph sz="half" idx="1"/>
          </p:nvPr>
        </p:nvPicPr>
        <p:blipFill>
          <a:blip r:embed="rId2"/>
          <a:srcRect/>
          <a:stretch>
            <a:fillRect/>
          </a:stretch>
        </p:blipFill>
        <p:spPr bwMode="auto">
          <a:xfrm>
            <a:off x="5819685" y="1571612"/>
            <a:ext cx="5765741" cy="4568484"/>
          </a:xfrm>
          <a:prstGeom prst="rect">
            <a:avLst/>
          </a:prstGeom>
          <a:noFill/>
        </p:spPr>
      </p:pic>
    </p:spTree>
    <p:extLst>
      <p:ext uri="{BB962C8B-B14F-4D97-AF65-F5344CB8AC3E}">
        <p14:creationId xmlns:p14="http://schemas.microsoft.com/office/powerpoint/2010/main" val="419348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90856"/>
            <a:ext cx="10353761" cy="1326321"/>
          </a:xfrm>
        </p:spPr>
        <p:txBody>
          <a:bodyPr/>
          <a:lstStyle/>
          <a:p>
            <a:pPr algn="ctr"/>
            <a:r>
              <a:rPr lang="fr-FR" b="1" i="1" dirty="0" smtClean="0">
                <a:solidFill>
                  <a:schemeClr val="accent5">
                    <a:lumMod val="60000"/>
                    <a:lumOff val="40000"/>
                  </a:schemeClr>
                </a:solidFill>
                <a:latin typeface="Cambria" pitchFamily="18" charset="0"/>
              </a:rPr>
              <a:t>Couplage excitation contraction </a:t>
            </a:r>
            <a:endParaRPr lang="fr-FR" dirty="0">
              <a:solidFill>
                <a:schemeClr val="accent5">
                  <a:lumMod val="60000"/>
                  <a:lumOff val="40000"/>
                </a:schemeClr>
              </a:solidFill>
            </a:endParaRPr>
          </a:p>
        </p:txBody>
      </p:sp>
      <p:sp>
        <p:nvSpPr>
          <p:cNvPr id="5" name="Espace réservé du contenu 4"/>
          <p:cNvSpPr>
            <a:spLocks noGrp="1"/>
          </p:cNvSpPr>
          <p:nvPr>
            <p:ph sz="half" idx="1"/>
          </p:nvPr>
        </p:nvSpPr>
        <p:spPr>
          <a:xfrm>
            <a:off x="393106" y="1771302"/>
            <a:ext cx="5618147" cy="4355507"/>
          </a:xfrm>
        </p:spPr>
        <p:txBody>
          <a:bodyPr>
            <a:normAutofit/>
          </a:bodyPr>
          <a:lstStyle/>
          <a:p>
            <a:r>
              <a:rPr lang="fr-FR" sz="2400" i="1" dirty="0" smtClean="0">
                <a:solidFill>
                  <a:schemeClr val="tx1"/>
                </a:solidFill>
                <a:latin typeface="Cambria" pitchFamily="18" charset="0"/>
              </a:rPr>
              <a:t>Le Ca</a:t>
            </a:r>
            <a:r>
              <a:rPr lang="fr-FR" sz="2400" b="1" i="1" baseline="30000" dirty="0" smtClean="0">
                <a:solidFill>
                  <a:schemeClr val="tx1"/>
                </a:solidFill>
                <a:latin typeface="Cambria" pitchFamily="18" charset="0"/>
              </a:rPr>
              <a:t>+2 </a:t>
            </a:r>
            <a:r>
              <a:rPr lang="fr-FR" sz="2400" i="1" dirty="0" smtClean="0">
                <a:solidFill>
                  <a:schemeClr val="tx1"/>
                </a:solidFill>
                <a:latin typeface="Cambria" pitchFamily="18" charset="0"/>
              </a:rPr>
              <a:t>se lie à la </a:t>
            </a:r>
            <a:r>
              <a:rPr lang="fr-FR" sz="2400" i="1" dirty="0" err="1" smtClean="0">
                <a:solidFill>
                  <a:schemeClr val="tx1"/>
                </a:solidFill>
                <a:latin typeface="Cambria" pitchFamily="18" charset="0"/>
              </a:rPr>
              <a:t>troponine</a:t>
            </a:r>
            <a:r>
              <a:rPr lang="fr-FR" sz="2400" i="1" dirty="0" smtClean="0">
                <a:solidFill>
                  <a:schemeClr val="tx1"/>
                </a:solidFill>
                <a:latin typeface="Cambria" pitchFamily="18" charset="0"/>
              </a:rPr>
              <a:t> C déclenchant ainsi la contraction.</a:t>
            </a:r>
          </a:p>
          <a:p>
            <a:r>
              <a:rPr lang="fr-FR" sz="2400" i="1" dirty="0" smtClean="0">
                <a:solidFill>
                  <a:schemeClr val="tx1"/>
                </a:solidFill>
                <a:latin typeface="Cambria" pitchFamily="18" charset="0"/>
              </a:rPr>
              <a:t>L’importance de cette dernière est proportionnelle à la quantité de Ca</a:t>
            </a:r>
            <a:r>
              <a:rPr lang="fr-FR" sz="2400" b="1" i="1" baseline="30000" dirty="0" smtClean="0">
                <a:solidFill>
                  <a:schemeClr val="tx1"/>
                </a:solidFill>
                <a:latin typeface="Cambria" pitchFamily="18" charset="0"/>
              </a:rPr>
              <a:t>+2 </a:t>
            </a:r>
            <a:r>
              <a:rPr lang="fr-FR" sz="2400" i="1" dirty="0" smtClean="0">
                <a:solidFill>
                  <a:schemeClr val="tx1"/>
                </a:solidFill>
                <a:latin typeface="Cambria" pitchFamily="18" charset="0"/>
              </a:rPr>
              <a:t>en</a:t>
            </a:r>
            <a:r>
              <a:rPr lang="fr-FR" sz="2400" b="1" i="1" baseline="30000" dirty="0" smtClean="0">
                <a:solidFill>
                  <a:schemeClr val="tx1"/>
                </a:solidFill>
                <a:latin typeface="Cambria" pitchFamily="18" charset="0"/>
              </a:rPr>
              <a:t>  </a:t>
            </a:r>
            <a:r>
              <a:rPr lang="fr-FR" sz="2400" i="1" dirty="0" smtClean="0">
                <a:solidFill>
                  <a:schemeClr val="tx1"/>
                </a:solidFill>
                <a:latin typeface="Cambria" pitchFamily="18" charset="0"/>
              </a:rPr>
              <a:t>intracellulaire.</a:t>
            </a:r>
          </a:p>
          <a:p>
            <a:r>
              <a:rPr lang="fr-FR" sz="2400" i="1" dirty="0" smtClean="0">
                <a:solidFill>
                  <a:schemeClr val="tx1"/>
                </a:solidFill>
                <a:latin typeface="Cambria" pitchFamily="18" charset="0"/>
              </a:rPr>
              <a:t>La relaxation se produit quand le Ca</a:t>
            </a:r>
            <a:r>
              <a:rPr lang="fr-FR" sz="2400" b="1" i="1" baseline="30000" dirty="0" smtClean="0">
                <a:solidFill>
                  <a:schemeClr val="tx1"/>
                </a:solidFill>
                <a:latin typeface="Cambria" pitchFamily="18" charset="0"/>
              </a:rPr>
              <a:t>+2 </a:t>
            </a:r>
            <a:r>
              <a:rPr lang="fr-FR" sz="2400" i="1" dirty="0" smtClean="0">
                <a:solidFill>
                  <a:schemeClr val="tx1"/>
                </a:solidFill>
                <a:latin typeface="Cambria" pitchFamily="18" charset="0"/>
              </a:rPr>
              <a:t>retourne dans le RS par une pompe Ca</a:t>
            </a:r>
            <a:r>
              <a:rPr lang="fr-FR" sz="2400" b="1" i="1" baseline="30000" dirty="0" smtClean="0">
                <a:solidFill>
                  <a:schemeClr val="tx1"/>
                </a:solidFill>
                <a:latin typeface="Cambria" pitchFamily="18" charset="0"/>
              </a:rPr>
              <a:t>+2 </a:t>
            </a:r>
            <a:r>
              <a:rPr lang="fr-FR" sz="2400" i="1" dirty="0" smtClean="0">
                <a:solidFill>
                  <a:schemeClr val="tx1"/>
                </a:solidFill>
                <a:latin typeface="Cambria" pitchFamily="18" charset="0"/>
              </a:rPr>
              <a:t>ATPase.</a:t>
            </a:r>
          </a:p>
          <a:p>
            <a:endParaRPr lang="fr-FR" dirty="0"/>
          </a:p>
        </p:txBody>
      </p:sp>
      <p:pic>
        <p:nvPicPr>
          <p:cNvPr id="6" name="Espace réservé du contenu 3" descr="3-0.jpg"/>
          <p:cNvPicPr>
            <a:picLocks noChangeAspect="1"/>
          </p:cNvPicPr>
          <p:nvPr/>
        </p:nvPicPr>
        <p:blipFill>
          <a:blip r:embed="rId2"/>
          <a:stretch>
            <a:fillRect/>
          </a:stretch>
        </p:blipFill>
        <p:spPr>
          <a:xfrm>
            <a:off x="6238876" y="1895111"/>
            <a:ext cx="5003043" cy="4107890"/>
          </a:xfrm>
          <a:prstGeom prst="rect">
            <a:avLst/>
          </a:prstGeom>
        </p:spPr>
      </p:pic>
    </p:spTree>
    <p:extLst>
      <p:ext uri="{BB962C8B-B14F-4D97-AF65-F5344CB8AC3E}">
        <p14:creationId xmlns:p14="http://schemas.microsoft.com/office/powerpoint/2010/main" val="80585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370318"/>
            <a:ext cx="10353761" cy="1326321"/>
          </a:xfrm>
        </p:spPr>
        <p:txBody>
          <a:bodyPr>
            <a:normAutofit fontScale="90000"/>
          </a:bodyPr>
          <a:lstStyle/>
          <a:p>
            <a:pPr algn="ctr"/>
            <a:r>
              <a:rPr lang="fr-FR" b="1" i="1" dirty="0" smtClean="0">
                <a:solidFill>
                  <a:schemeClr val="tx1"/>
                </a:solidFill>
                <a:latin typeface="Cambria" pitchFamily="18" charset="0"/>
              </a:rPr>
              <a:t/>
            </a:r>
            <a:br>
              <a:rPr lang="fr-FR" b="1" i="1" dirty="0" smtClean="0">
                <a:solidFill>
                  <a:schemeClr val="tx1"/>
                </a:solidFill>
                <a:latin typeface="Cambria" pitchFamily="18" charset="0"/>
              </a:rPr>
            </a:br>
            <a:r>
              <a:rPr lang="fr-FR" b="1" i="1" dirty="0" smtClean="0">
                <a:solidFill>
                  <a:schemeClr val="tx1"/>
                </a:solidFill>
                <a:latin typeface="Cambria" pitchFamily="18" charset="0"/>
              </a:rPr>
              <a:t/>
            </a:r>
            <a:br>
              <a:rPr lang="fr-FR" b="1" i="1" dirty="0" smtClean="0">
                <a:solidFill>
                  <a:schemeClr val="tx1"/>
                </a:solidFill>
                <a:latin typeface="Cambria" pitchFamily="18" charset="0"/>
              </a:rPr>
            </a:br>
            <a:r>
              <a:rPr lang="fr-FR" sz="4000" b="1" i="1" dirty="0" smtClean="0">
                <a:solidFill>
                  <a:schemeClr val="accent5">
                    <a:lumMod val="60000"/>
                    <a:lumOff val="40000"/>
                  </a:schemeClr>
                </a:solidFill>
                <a:latin typeface="Cambria" pitchFamily="18" charset="0"/>
              </a:rPr>
              <a:t>Révolution cardiaque </a:t>
            </a:r>
            <a:r>
              <a:rPr lang="fr-FR" b="1" i="1" dirty="0" smtClean="0">
                <a:solidFill>
                  <a:schemeClr val="accent5">
                    <a:lumMod val="60000"/>
                    <a:lumOff val="40000"/>
                  </a:schemeClr>
                </a:solidFill>
                <a:latin typeface="Cambria" pitchFamily="18" charset="0"/>
              </a:rPr>
              <a:t/>
            </a:r>
            <a:br>
              <a:rPr lang="fr-FR" b="1" i="1" dirty="0" smtClean="0">
                <a:solidFill>
                  <a:schemeClr val="accent5">
                    <a:lumMod val="60000"/>
                    <a:lumOff val="40000"/>
                  </a:schemeClr>
                </a:solidFill>
                <a:latin typeface="Cambria" pitchFamily="18" charset="0"/>
              </a:rPr>
            </a:br>
            <a:r>
              <a:rPr lang="fr-FR" b="1" i="1" dirty="0" smtClean="0">
                <a:solidFill>
                  <a:schemeClr val="accent5">
                    <a:lumMod val="60000"/>
                    <a:lumOff val="40000"/>
                  </a:schemeClr>
                </a:solidFill>
                <a:latin typeface="Cambria" pitchFamily="18" charset="0"/>
                <a:cs typeface="Arial" pitchFamily="34" charset="0"/>
              </a:rPr>
              <a:t> </a:t>
            </a:r>
            <a:r>
              <a:rPr lang="fr-FR" b="1" dirty="0" smtClean="0">
                <a:latin typeface="Arial" pitchFamily="34" charset="0"/>
                <a:cs typeface="Arial" pitchFamily="34" charset="0"/>
              </a:rPr>
              <a:t/>
            </a:r>
            <a:br>
              <a:rPr lang="fr-FR" b="1" dirty="0" smtClean="0">
                <a:latin typeface="Arial" pitchFamily="34" charset="0"/>
                <a:cs typeface="Arial" pitchFamily="34" charset="0"/>
              </a:rPr>
            </a:br>
            <a:endParaRPr lang="fr-FR" b="1" i="1" dirty="0">
              <a:solidFill>
                <a:schemeClr val="tx1"/>
              </a:solidFill>
              <a:latin typeface="Cambria" pitchFamily="18" charset="0"/>
            </a:endParaRPr>
          </a:p>
        </p:txBody>
      </p:sp>
      <p:sp>
        <p:nvSpPr>
          <p:cNvPr id="9" name="Espace réservé du contenu 8"/>
          <p:cNvSpPr>
            <a:spLocks noGrp="1"/>
          </p:cNvSpPr>
          <p:nvPr>
            <p:ph idx="1"/>
          </p:nvPr>
        </p:nvSpPr>
        <p:spPr>
          <a:xfrm>
            <a:off x="913795" y="1696639"/>
            <a:ext cx="10353762" cy="4422150"/>
          </a:xfrm>
        </p:spPr>
        <p:txBody>
          <a:bodyPr>
            <a:normAutofit/>
          </a:bodyPr>
          <a:lstStyle/>
          <a:p>
            <a:r>
              <a:rPr lang="fr-FR" sz="2400" i="1" dirty="0" smtClean="0">
                <a:solidFill>
                  <a:schemeClr val="tx1"/>
                </a:solidFill>
                <a:latin typeface="Cambria" pitchFamily="18" charset="0"/>
              </a:rPr>
              <a:t>Est construite en combinant les courbes de pression systolique et diastolique. </a:t>
            </a:r>
          </a:p>
          <a:p>
            <a:r>
              <a:rPr lang="fr-FR" sz="2400" i="1" dirty="0" smtClean="0">
                <a:solidFill>
                  <a:schemeClr val="tx1"/>
                </a:solidFill>
                <a:latin typeface="Cambria" pitchFamily="18" charset="0"/>
              </a:rPr>
              <a:t>Le tracé de la pression diastolique décrit la relation qui existe entre la pression diastolique et le volume diastolique du ventricule.</a:t>
            </a:r>
          </a:p>
          <a:p>
            <a:r>
              <a:rPr lang="fr-FR" sz="2400" i="1" dirty="0" smtClean="0">
                <a:solidFill>
                  <a:schemeClr val="tx1"/>
                </a:solidFill>
                <a:latin typeface="Cambria" pitchFamily="18" charset="0"/>
              </a:rPr>
              <a:t>Le tracé de la pression systolique est la  relation correspondante entre la pression systolique et le volume systolique du ventricule.</a:t>
            </a:r>
          </a:p>
          <a:p>
            <a:r>
              <a:rPr lang="fr-FR" sz="2400" i="1" dirty="0" smtClean="0">
                <a:solidFill>
                  <a:schemeClr val="tx1"/>
                </a:solidFill>
                <a:latin typeface="Cambria" pitchFamily="18" charset="0"/>
              </a:rPr>
              <a:t>En combinant ces deux tracés on obtient la boucle pression-volume qui décrit le cycle contraction, éjection, relaxation et remplissage ventriculaire.</a:t>
            </a:r>
            <a:endParaRPr lang="fr-FR" sz="2400" i="1" dirty="0">
              <a:solidFill>
                <a:schemeClr val="tx1"/>
              </a:solidFill>
              <a:latin typeface="Cambria" pitchFamily="18" charset="0"/>
            </a:endParaRPr>
          </a:p>
        </p:txBody>
      </p:sp>
    </p:spTree>
    <p:extLst>
      <p:ext uri="{BB962C8B-B14F-4D97-AF65-F5344CB8AC3E}">
        <p14:creationId xmlns:p14="http://schemas.microsoft.com/office/powerpoint/2010/main" val="126217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linds(horizont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linds(horizontal)">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847681" y="96853"/>
            <a:ext cx="10353761" cy="1326321"/>
          </a:xfrm>
        </p:spPr>
        <p:txBody>
          <a:bodyPr>
            <a:normAutofit/>
          </a:bodyPr>
          <a:lstStyle/>
          <a:p>
            <a:pPr algn="ctr"/>
            <a:r>
              <a:rPr lang="fr-FR" sz="4400" b="1" i="1" dirty="0" smtClean="0">
                <a:solidFill>
                  <a:schemeClr val="accent5">
                    <a:lumMod val="60000"/>
                    <a:lumOff val="40000"/>
                  </a:schemeClr>
                </a:solidFill>
                <a:latin typeface="Cambria" pitchFamily="18" charset="0"/>
              </a:rPr>
              <a:t>Le cœur </a:t>
            </a:r>
            <a:endParaRPr lang="fr-FR" sz="4400" b="1" i="1" dirty="0">
              <a:solidFill>
                <a:schemeClr val="accent5">
                  <a:lumMod val="60000"/>
                  <a:lumOff val="40000"/>
                </a:schemeClr>
              </a:solidFill>
              <a:latin typeface="Cambria" pitchFamily="18" charset="0"/>
            </a:endParaRPr>
          </a:p>
        </p:txBody>
      </p:sp>
      <p:sp>
        <p:nvSpPr>
          <p:cNvPr id="9" name="Espace réservé du contenu 8"/>
          <p:cNvSpPr>
            <a:spLocks noGrp="1"/>
          </p:cNvSpPr>
          <p:nvPr>
            <p:ph sz="half" idx="2"/>
          </p:nvPr>
        </p:nvSpPr>
        <p:spPr>
          <a:xfrm>
            <a:off x="925795" y="1226039"/>
            <a:ext cx="5000628" cy="5367342"/>
          </a:xfrm>
        </p:spPr>
        <p:txBody>
          <a:bodyPr>
            <a:normAutofit fontScale="85000" lnSpcReduction="10000"/>
          </a:bodyPr>
          <a:lstStyle/>
          <a:p>
            <a:r>
              <a:rPr lang="fr-FR" sz="2800" i="1" dirty="0">
                <a:latin typeface="Cambria" pitchFamily="18" charset="0"/>
              </a:rPr>
              <a:t>Le cœur est un muscle creux comportant:</a:t>
            </a:r>
          </a:p>
          <a:p>
            <a:pPr lvl="1"/>
            <a:r>
              <a:rPr lang="fr-FR" sz="2800" i="1" dirty="0" smtClean="0">
                <a:solidFill>
                  <a:schemeClr val="tx1"/>
                </a:solidFill>
                <a:latin typeface="Cambria" pitchFamily="18" charset="0"/>
              </a:rPr>
              <a:t>Quatre cavités :</a:t>
            </a:r>
          </a:p>
          <a:p>
            <a:pPr lvl="2"/>
            <a:r>
              <a:rPr lang="fr-FR" sz="2800" i="1" dirty="0">
                <a:latin typeface="Cambria" pitchFamily="18" charset="0"/>
              </a:rPr>
              <a:t>Deux ventricules</a:t>
            </a:r>
          </a:p>
          <a:p>
            <a:pPr lvl="2"/>
            <a:r>
              <a:rPr lang="fr-FR" sz="2800" i="1" dirty="0">
                <a:latin typeface="Cambria" pitchFamily="18" charset="0"/>
              </a:rPr>
              <a:t>Deux oreillettes ou atriums</a:t>
            </a:r>
          </a:p>
          <a:p>
            <a:pPr lvl="1"/>
            <a:r>
              <a:rPr lang="fr-FR" sz="2800" i="1" dirty="0" smtClean="0">
                <a:solidFill>
                  <a:schemeClr val="tx1"/>
                </a:solidFill>
                <a:latin typeface="Cambria" pitchFamily="18" charset="0"/>
              </a:rPr>
              <a:t>Cinq gros vaisseaux:</a:t>
            </a:r>
          </a:p>
          <a:p>
            <a:pPr lvl="2"/>
            <a:r>
              <a:rPr lang="fr-FR" sz="2800" i="1" dirty="0">
                <a:latin typeface="Cambria" pitchFamily="18" charset="0"/>
              </a:rPr>
              <a:t>Deux grosses artères: </a:t>
            </a:r>
          </a:p>
          <a:p>
            <a:pPr lvl="2">
              <a:buNone/>
            </a:pPr>
            <a:r>
              <a:rPr lang="fr-FR" sz="2800" b="1" i="1" dirty="0">
                <a:latin typeface="Cambria" pitchFamily="18" charset="0"/>
              </a:rPr>
              <a:t>	Aorte </a:t>
            </a:r>
            <a:r>
              <a:rPr lang="fr-FR" sz="2800" i="1" dirty="0">
                <a:latin typeface="Cambria" pitchFamily="18" charset="0"/>
              </a:rPr>
              <a:t>et </a:t>
            </a:r>
            <a:r>
              <a:rPr lang="fr-FR" sz="2800" b="1" i="1" dirty="0">
                <a:latin typeface="Cambria" pitchFamily="18" charset="0"/>
              </a:rPr>
              <a:t>Tronc pulmonaire </a:t>
            </a:r>
          </a:p>
          <a:p>
            <a:pPr lvl="2"/>
            <a:r>
              <a:rPr lang="fr-FR" sz="2800" i="1" dirty="0" smtClean="0">
                <a:latin typeface="Cambria" pitchFamily="18" charset="0"/>
              </a:rPr>
              <a:t>Trois  </a:t>
            </a:r>
            <a:r>
              <a:rPr lang="fr-FR" sz="2800" i="1" dirty="0">
                <a:latin typeface="Cambria" pitchFamily="18" charset="0"/>
              </a:rPr>
              <a:t>grosses veines : </a:t>
            </a:r>
            <a:r>
              <a:rPr lang="fr-FR" sz="2800" b="1" i="1" dirty="0">
                <a:latin typeface="Cambria" pitchFamily="18" charset="0"/>
              </a:rPr>
              <a:t>veine </a:t>
            </a:r>
            <a:r>
              <a:rPr lang="fr-FR" sz="2800" b="1" i="1" dirty="0" smtClean="0">
                <a:latin typeface="Cambria" pitchFamily="18" charset="0"/>
              </a:rPr>
              <a:t>pulmonaire et les veines cave </a:t>
            </a:r>
            <a:r>
              <a:rPr lang="fr-FR" sz="2800" b="1" i="1" dirty="0">
                <a:latin typeface="Cambria" pitchFamily="18" charset="0"/>
              </a:rPr>
              <a:t>supérieur </a:t>
            </a:r>
            <a:r>
              <a:rPr lang="fr-FR" sz="2800" i="1" dirty="0">
                <a:latin typeface="Cambria" pitchFamily="18" charset="0"/>
              </a:rPr>
              <a:t>et</a:t>
            </a:r>
            <a:r>
              <a:rPr lang="fr-FR" sz="2800" b="1" i="1" dirty="0">
                <a:latin typeface="Cambria" pitchFamily="18" charset="0"/>
              </a:rPr>
              <a:t> </a:t>
            </a:r>
            <a:r>
              <a:rPr lang="fr-FR" sz="2800" b="1" i="1" dirty="0" smtClean="0">
                <a:latin typeface="Cambria" pitchFamily="18" charset="0"/>
              </a:rPr>
              <a:t>inférieur</a:t>
            </a:r>
            <a:endParaRPr lang="fr-FR" sz="2800" b="1" i="1" dirty="0">
              <a:latin typeface="Cambria" pitchFamily="18" charset="0"/>
            </a:endParaRPr>
          </a:p>
          <a:p>
            <a:endParaRPr lang="fr-FR" i="1" dirty="0">
              <a:solidFill>
                <a:schemeClr val="tx1"/>
              </a:solidFill>
              <a:latin typeface="Cambria" pitchFamily="18" charset="0"/>
            </a:endParaRPr>
          </a:p>
        </p:txBody>
      </p:sp>
      <p:pic>
        <p:nvPicPr>
          <p:cNvPr id="3" name="Espace réservé du contenu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67514" y="1523034"/>
            <a:ext cx="5133928" cy="4652623"/>
          </a:xfrm>
        </p:spPr>
      </p:pic>
    </p:spTree>
    <p:extLst>
      <p:ext uri="{BB962C8B-B14F-4D97-AF65-F5344CB8AC3E}">
        <p14:creationId xmlns:p14="http://schemas.microsoft.com/office/powerpoint/2010/main" val="221846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9">
                                            <p:txEl>
                                              <p:pRg st="5" end="5"/>
                                            </p:txEl>
                                          </p:spTgt>
                                        </p:tgtEl>
                                        <p:attrNameLst>
                                          <p:attrName>style.visibility</p:attrName>
                                        </p:attrNameLst>
                                      </p:cBhvr>
                                      <p:to>
                                        <p:strVal val="visible"/>
                                      </p:to>
                                    </p:set>
                                    <p:anim calcmode="lin" valueType="num">
                                      <p:cBhvr additive="base">
                                        <p:cTn id="24" dur="500" fill="hold"/>
                                        <p:tgtEl>
                                          <p:spTgt spid="9">
                                            <p:txEl>
                                              <p:pRg st="5" end="5"/>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9">
                                            <p:txEl>
                                              <p:pRg st="5" end="5"/>
                                            </p:txEl>
                                          </p:spTgt>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9">
                                            <p:txEl>
                                              <p:pRg st="6" end="6"/>
                                            </p:txEl>
                                          </p:spTgt>
                                        </p:tgtEl>
                                        <p:attrNameLst>
                                          <p:attrName>style.visibility</p:attrName>
                                        </p:attrNameLst>
                                      </p:cBhvr>
                                      <p:to>
                                        <p:strVal val="visible"/>
                                      </p:to>
                                    </p:set>
                                    <p:anim calcmode="lin" valueType="num">
                                      <p:cBhvr additive="base">
                                        <p:cTn id="28" dur="500" fill="hold"/>
                                        <p:tgtEl>
                                          <p:spTgt spid="9">
                                            <p:txEl>
                                              <p:pRg st="6" end="6"/>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9">
                                            <p:txEl>
                                              <p:pRg st="7" end="7"/>
                                            </p:txEl>
                                          </p:spTgt>
                                        </p:tgtEl>
                                        <p:attrNameLst>
                                          <p:attrName>style.visibility</p:attrName>
                                        </p:attrNameLst>
                                      </p:cBhvr>
                                      <p:to>
                                        <p:strVal val="visible"/>
                                      </p:to>
                                    </p:set>
                                    <p:anim calcmode="lin" valueType="num">
                                      <p:cBhvr additive="base">
                                        <p:cTn id="34" dur="500" fill="hold"/>
                                        <p:tgtEl>
                                          <p:spTgt spid="9">
                                            <p:txEl>
                                              <p:pRg st="7" end="7"/>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847529" y="476672"/>
            <a:ext cx="8573975" cy="5760640"/>
          </a:xfrm>
          <a:prstGeom prst="rect">
            <a:avLst/>
          </a:prstGeom>
          <a:noFill/>
          <a:ln w="9525">
            <a:noFill/>
            <a:miter lim="800000"/>
            <a:headEnd/>
            <a:tailEnd/>
          </a:ln>
        </p:spPr>
      </p:pic>
      <p:sp>
        <p:nvSpPr>
          <p:cNvPr id="4" name="Ellipse 3"/>
          <p:cNvSpPr/>
          <p:nvPr/>
        </p:nvSpPr>
        <p:spPr>
          <a:xfrm>
            <a:off x="5375920" y="4077072"/>
            <a:ext cx="792088" cy="7200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5807968" y="4149080"/>
            <a:ext cx="2160240" cy="576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5303912" y="1412776"/>
            <a:ext cx="792088" cy="7200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7392144" y="2060848"/>
            <a:ext cx="792088" cy="7200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7464152" y="3789040"/>
            <a:ext cx="792088" cy="7200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rot="5400000">
            <a:off x="4439816" y="2852936"/>
            <a:ext cx="2592288" cy="576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rot="5400000">
            <a:off x="6924092" y="2960948"/>
            <a:ext cx="1800200" cy="576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rot="1389741">
            <a:off x="5835130" y="1223400"/>
            <a:ext cx="2160240" cy="9469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7176120" y="476672"/>
            <a:ext cx="3491880" cy="707886"/>
          </a:xfrm>
          <a:prstGeom prst="rect">
            <a:avLst/>
          </a:prstGeom>
          <a:noFill/>
        </p:spPr>
        <p:txBody>
          <a:bodyPr wrap="square" rtlCol="0">
            <a:spAutoFit/>
          </a:bodyPr>
          <a:lstStyle/>
          <a:p>
            <a:r>
              <a:rPr lang="fr-FR" sz="2000" b="1" i="1" dirty="0">
                <a:solidFill>
                  <a:schemeClr val="bg1"/>
                </a:solidFill>
                <a:latin typeface="Cambria" pitchFamily="18" charset="0"/>
              </a:rPr>
              <a:t>VTD</a:t>
            </a:r>
            <a:r>
              <a:rPr lang="fr-FR" sz="2000" i="1" dirty="0">
                <a:solidFill>
                  <a:schemeClr val="bg1"/>
                </a:solidFill>
                <a:latin typeface="Cambria" pitchFamily="18" charset="0"/>
              </a:rPr>
              <a:t>: Volume Télé Diastolique</a:t>
            </a:r>
          </a:p>
          <a:p>
            <a:r>
              <a:rPr lang="fr-FR" sz="2000" b="1" i="1" dirty="0">
                <a:solidFill>
                  <a:schemeClr val="bg1"/>
                </a:solidFill>
                <a:latin typeface="Cambria" pitchFamily="18" charset="0"/>
              </a:rPr>
              <a:t> VTS</a:t>
            </a:r>
            <a:r>
              <a:rPr lang="fr-FR" sz="2000" i="1" dirty="0">
                <a:solidFill>
                  <a:schemeClr val="bg1"/>
                </a:solidFill>
                <a:latin typeface="Cambria" pitchFamily="18" charset="0"/>
              </a:rPr>
              <a:t>: Volume Télé Systolique</a:t>
            </a:r>
          </a:p>
        </p:txBody>
      </p:sp>
    </p:spTree>
    <p:extLst>
      <p:ext uri="{BB962C8B-B14F-4D97-AF65-F5344CB8AC3E}">
        <p14:creationId xmlns:p14="http://schemas.microsoft.com/office/powerpoint/2010/main" val="129927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7"/>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10"/>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2" nodeType="clickEffect">
                                  <p:stCondLst>
                                    <p:cond delay="0"/>
                                  </p:stCondLst>
                                  <p:childTnLst>
                                    <p:set>
                                      <p:cBhvr>
                                        <p:cTn id="7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animBg="1"/>
      <p:bldP spid="5"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293406"/>
            <a:ext cx="10353761" cy="1326321"/>
          </a:xfrm>
        </p:spPr>
        <p:txBody>
          <a:bodyPr>
            <a:normAutofit fontScale="90000"/>
          </a:bodyPr>
          <a:lstStyle/>
          <a:p>
            <a:pPr algn="ctr"/>
            <a:r>
              <a:rPr lang="fr-FR" b="1" i="1" dirty="0" smtClean="0">
                <a:solidFill>
                  <a:schemeClr val="accent5">
                    <a:lumMod val="60000"/>
                    <a:lumOff val="40000"/>
                  </a:schemeClr>
                </a:solidFill>
                <a:latin typeface="Cambria" pitchFamily="18" charset="0"/>
              </a:rPr>
              <a:t>Relation longueur-tension</a:t>
            </a:r>
            <a:r>
              <a:rPr lang="fr-FR" i="1" dirty="0" smtClean="0">
                <a:solidFill>
                  <a:schemeClr val="accent5">
                    <a:lumMod val="60000"/>
                    <a:lumOff val="40000"/>
                  </a:schemeClr>
                </a:solidFill>
                <a:latin typeface="Cambria" pitchFamily="18" charset="0"/>
              </a:rPr>
              <a:t> </a:t>
            </a:r>
            <a:br>
              <a:rPr lang="fr-FR" i="1" dirty="0" smtClean="0">
                <a:solidFill>
                  <a:schemeClr val="accent5">
                    <a:lumMod val="60000"/>
                    <a:lumOff val="40000"/>
                  </a:schemeClr>
                </a:solidFill>
                <a:latin typeface="Cambria" pitchFamily="18" charset="0"/>
              </a:rPr>
            </a:br>
            <a:r>
              <a:rPr lang="fr-FR" i="1" dirty="0" smtClean="0">
                <a:solidFill>
                  <a:schemeClr val="accent5">
                    <a:lumMod val="60000"/>
                    <a:lumOff val="40000"/>
                  </a:schemeClr>
                </a:solidFill>
                <a:latin typeface="Cambria" pitchFamily="18" charset="0"/>
              </a:rPr>
              <a:t>(</a:t>
            </a:r>
            <a:r>
              <a:rPr lang="fr-FR" b="1" i="1" dirty="0" smtClean="0">
                <a:solidFill>
                  <a:schemeClr val="accent5">
                    <a:lumMod val="60000"/>
                    <a:lumOff val="40000"/>
                  </a:schemeClr>
                </a:solidFill>
                <a:latin typeface="Cambria" pitchFamily="18" charset="0"/>
              </a:rPr>
              <a:t>relation </a:t>
            </a:r>
            <a:r>
              <a:rPr lang="fr-FR" b="1" i="1" dirty="0" smtClean="0">
                <a:solidFill>
                  <a:schemeClr val="accent5">
                    <a:lumMod val="60000"/>
                    <a:lumOff val="40000"/>
                  </a:schemeClr>
                </a:solidFill>
                <a:latin typeface="Cambria" pitchFamily="18" charset="0"/>
              </a:rPr>
              <a:t>Frank-</a:t>
            </a:r>
            <a:r>
              <a:rPr lang="fr-FR" b="1" i="1" dirty="0" err="1" smtClean="0">
                <a:solidFill>
                  <a:schemeClr val="accent5">
                    <a:lumMod val="60000"/>
                    <a:lumOff val="40000"/>
                  </a:schemeClr>
                </a:solidFill>
                <a:latin typeface="Cambria" pitchFamily="18" charset="0"/>
              </a:rPr>
              <a:t>Starling</a:t>
            </a:r>
            <a:r>
              <a:rPr lang="fr-FR" b="1" i="1" dirty="0" smtClean="0">
                <a:solidFill>
                  <a:schemeClr val="accent5">
                    <a:lumMod val="60000"/>
                    <a:lumOff val="40000"/>
                  </a:schemeClr>
                </a:solidFill>
                <a:latin typeface="Cambria" pitchFamily="18" charset="0"/>
              </a:rPr>
              <a:t>)</a:t>
            </a:r>
            <a:r>
              <a:rPr lang="fr-FR" i="1" dirty="0" smtClean="0">
                <a:solidFill>
                  <a:schemeClr val="accent5">
                    <a:lumMod val="60000"/>
                    <a:lumOff val="40000"/>
                  </a:schemeClr>
                </a:solidFill>
                <a:latin typeface="Cambria" pitchFamily="18" charset="0"/>
              </a:rPr>
              <a:t/>
            </a:r>
            <a:br>
              <a:rPr lang="fr-FR" i="1" dirty="0" smtClean="0">
                <a:solidFill>
                  <a:schemeClr val="accent5">
                    <a:lumMod val="60000"/>
                    <a:lumOff val="40000"/>
                  </a:schemeClr>
                </a:solidFill>
                <a:latin typeface="Cambria" pitchFamily="18" charset="0"/>
              </a:rPr>
            </a:br>
            <a:endParaRPr lang="fr-FR" i="1" dirty="0">
              <a:solidFill>
                <a:schemeClr val="accent5">
                  <a:lumMod val="60000"/>
                  <a:lumOff val="40000"/>
                </a:schemeClr>
              </a:solidFill>
              <a:latin typeface="Cambria" pitchFamily="18" charset="0"/>
            </a:endParaRPr>
          </a:p>
        </p:txBody>
      </p:sp>
      <p:sp>
        <p:nvSpPr>
          <p:cNvPr id="5" name="Espace réservé du contenu 4"/>
          <p:cNvSpPr>
            <a:spLocks noGrp="1"/>
          </p:cNvSpPr>
          <p:nvPr>
            <p:ph sz="half" idx="2"/>
          </p:nvPr>
        </p:nvSpPr>
        <p:spPr>
          <a:xfrm>
            <a:off x="358923" y="1571588"/>
            <a:ext cx="5579883" cy="5286412"/>
          </a:xfrm>
        </p:spPr>
        <p:txBody>
          <a:bodyPr>
            <a:normAutofit/>
          </a:bodyPr>
          <a:lstStyle/>
          <a:p>
            <a:r>
              <a:rPr lang="fr-FR" sz="2400" i="1" dirty="0" smtClean="0">
                <a:solidFill>
                  <a:schemeClr val="tx1"/>
                </a:solidFill>
                <a:latin typeface="Cambria" pitchFamily="18" charset="0"/>
              </a:rPr>
              <a:t>Décrit </a:t>
            </a:r>
            <a:r>
              <a:rPr lang="fr-FR" sz="2400" i="1" dirty="0" smtClean="0">
                <a:solidFill>
                  <a:schemeClr val="tx1"/>
                </a:solidFill>
                <a:latin typeface="Cambria" pitchFamily="18" charset="0"/>
              </a:rPr>
              <a:t>l’effet de la longueur des cellules ventriculaires sur la force de contraction. </a:t>
            </a:r>
          </a:p>
          <a:p>
            <a:r>
              <a:rPr lang="fr-FR" sz="2400" i="1" dirty="0" smtClean="0">
                <a:solidFill>
                  <a:schemeClr val="tx1"/>
                </a:solidFill>
                <a:latin typeface="Cambria" pitchFamily="18" charset="0"/>
              </a:rPr>
              <a:t>La longueur du sarcomère </a:t>
            </a:r>
            <a:r>
              <a:rPr lang="fr-FR" sz="2400" i="1" dirty="0" smtClean="0">
                <a:solidFill>
                  <a:schemeClr val="tx1"/>
                </a:solidFill>
                <a:latin typeface="Cambria" pitchFamily="18" charset="0"/>
              </a:rPr>
              <a:t>est déterminée par </a:t>
            </a:r>
            <a:r>
              <a:rPr lang="fr-FR" sz="2400" i="1" dirty="0" smtClean="0">
                <a:solidFill>
                  <a:schemeClr val="tx1"/>
                </a:solidFill>
                <a:latin typeface="Cambria" pitchFamily="18" charset="0"/>
              </a:rPr>
              <a:t>le nombre maximal de ponts qui peuvent être formés entre les différentes fibres </a:t>
            </a:r>
            <a:r>
              <a:rPr lang="fr-FR" sz="2400" i="1" dirty="0" smtClean="0">
                <a:solidFill>
                  <a:schemeClr val="tx1"/>
                </a:solidFill>
                <a:latin typeface="Cambria" pitchFamily="18" charset="0"/>
              </a:rPr>
              <a:t>myocardiques. </a:t>
            </a:r>
          </a:p>
          <a:p>
            <a:r>
              <a:rPr lang="fr-FR" sz="2400" i="1" dirty="0" smtClean="0">
                <a:solidFill>
                  <a:schemeClr val="tx1"/>
                </a:solidFill>
                <a:latin typeface="Cambria" pitchFamily="18" charset="0"/>
              </a:rPr>
              <a:t>La </a:t>
            </a:r>
            <a:r>
              <a:rPr lang="fr-FR" sz="2400" i="1" dirty="0" smtClean="0">
                <a:solidFill>
                  <a:schemeClr val="tx1"/>
                </a:solidFill>
                <a:latin typeface="Cambria" pitchFamily="18" charset="0"/>
              </a:rPr>
              <a:t>tension maximale (force de contraction) </a:t>
            </a:r>
            <a:r>
              <a:rPr lang="fr-FR" sz="2400" i="1" dirty="0" smtClean="0">
                <a:solidFill>
                  <a:schemeClr val="tx1"/>
                </a:solidFill>
                <a:latin typeface="Cambria" pitchFamily="18" charset="0"/>
              </a:rPr>
              <a:t>engendrée dépend de la longueur du sarcomère.</a:t>
            </a:r>
            <a:endParaRPr lang="fr-FR" sz="2400" i="1" dirty="0" smtClean="0">
              <a:solidFill>
                <a:schemeClr val="tx1"/>
              </a:solidFill>
              <a:latin typeface="Cambria" pitchFamily="18" charset="0"/>
            </a:endParaRPr>
          </a:p>
          <a:p>
            <a:endParaRPr lang="fr-FR" sz="2400" dirty="0"/>
          </a:p>
        </p:txBody>
      </p:sp>
      <p:pic>
        <p:nvPicPr>
          <p:cNvPr id="6" name="Espace réservé du contenu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938806" y="1619727"/>
            <a:ext cx="6069668" cy="4441949"/>
          </a:xfrm>
        </p:spPr>
      </p:pic>
    </p:spTree>
    <p:extLst>
      <p:ext uri="{BB962C8B-B14F-4D97-AF65-F5344CB8AC3E}">
        <p14:creationId xmlns:p14="http://schemas.microsoft.com/office/powerpoint/2010/main" val="146531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4801" y="293406"/>
            <a:ext cx="10353761" cy="1326321"/>
          </a:xfrm>
        </p:spPr>
        <p:txBody>
          <a:bodyPr>
            <a:normAutofit fontScale="90000"/>
          </a:bodyPr>
          <a:lstStyle/>
          <a:p>
            <a:pPr algn="ctr"/>
            <a:r>
              <a:rPr lang="fr-FR" b="1" i="1" dirty="0" smtClean="0">
                <a:solidFill>
                  <a:schemeClr val="accent5">
                    <a:lumMod val="60000"/>
                    <a:lumOff val="40000"/>
                  </a:schemeClr>
                </a:solidFill>
                <a:latin typeface="Cambria" pitchFamily="18" charset="0"/>
              </a:rPr>
              <a:t>Relation longueur-tension</a:t>
            </a:r>
            <a:r>
              <a:rPr lang="fr-FR" i="1" dirty="0" smtClean="0">
                <a:solidFill>
                  <a:schemeClr val="accent5">
                    <a:lumMod val="60000"/>
                    <a:lumOff val="40000"/>
                  </a:schemeClr>
                </a:solidFill>
                <a:latin typeface="Cambria" pitchFamily="18" charset="0"/>
              </a:rPr>
              <a:t> </a:t>
            </a:r>
            <a:br>
              <a:rPr lang="fr-FR" i="1" dirty="0" smtClean="0">
                <a:solidFill>
                  <a:schemeClr val="accent5">
                    <a:lumMod val="60000"/>
                    <a:lumOff val="40000"/>
                  </a:schemeClr>
                </a:solidFill>
                <a:latin typeface="Cambria" pitchFamily="18" charset="0"/>
              </a:rPr>
            </a:br>
            <a:r>
              <a:rPr lang="fr-FR" i="1" dirty="0" smtClean="0">
                <a:solidFill>
                  <a:schemeClr val="accent5">
                    <a:lumMod val="60000"/>
                    <a:lumOff val="40000"/>
                  </a:schemeClr>
                </a:solidFill>
                <a:latin typeface="Cambria" pitchFamily="18" charset="0"/>
              </a:rPr>
              <a:t>(</a:t>
            </a:r>
            <a:r>
              <a:rPr lang="fr-FR" b="1" i="1" dirty="0" smtClean="0">
                <a:solidFill>
                  <a:schemeClr val="accent5">
                    <a:lumMod val="60000"/>
                    <a:lumOff val="40000"/>
                  </a:schemeClr>
                </a:solidFill>
                <a:latin typeface="Cambria" pitchFamily="18" charset="0"/>
              </a:rPr>
              <a:t>relation Frank </a:t>
            </a:r>
            <a:r>
              <a:rPr lang="fr-FR" b="1" i="1" dirty="0" err="1" smtClean="0">
                <a:solidFill>
                  <a:schemeClr val="accent5">
                    <a:lumMod val="60000"/>
                    <a:lumOff val="40000"/>
                  </a:schemeClr>
                </a:solidFill>
                <a:latin typeface="Cambria" pitchFamily="18" charset="0"/>
              </a:rPr>
              <a:t>Starling</a:t>
            </a:r>
            <a:r>
              <a:rPr lang="fr-FR" b="1" i="1" dirty="0" smtClean="0">
                <a:solidFill>
                  <a:schemeClr val="accent5">
                    <a:lumMod val="60000"/>
                    <a:lumOff val="40000"/>
                  </a:schemeClr>
                </a:solidFill>
                <a:latin typeface="Cambria" pitchFamily="18" charset="0"/>
              </a:rPr>
              <a:t>)</a:t>
            </a:r>
            <a:r>
              <a:rPr lang="fr-FR" i="1" dirty="0" smtClean="0">
                <a:solidFill>
                  <a:schemeClr val="accent5">
                    <a:lumMod val="60000"/>
                    <a:lumOff val="40000"/>
                  </a:schemeClr>
                </a:solidFill>
                <a:latin typeface="Cambria" pitchFamily="18" charset="0"/>
              </a:rPr>
              <a:t/>
            </a:r>
            <a:br>
              <a:rPr lang="fr-FR" i="1" dirty="0" smtClean="0">
                <a:solidFill>
                  <a:schemeClr val="accent5">
                    <a:lumMod val="60000"/>
                    <a:lumOff val="40000"/>
                  </a:schemeClr>
                </a:solidFill>
                <a:latin typeface="Cambria" pitchFamily="18" charset="0"/>
              </a:rPr>
            </a:br>
            <a:endParaRPr lang="fr-FR" i="1" dirty="0">
              <a:solidFill>
                <a:schemeClr val="accent5">
                  <a:lumMod val="60000"/>
                  <a:lumOff val="40000"/>
                </a:schemeClr>
              </a:solidFill>
              <a:latin typeface="Cambria" pitchFamily="18" charset="0"/>
            </a:endParaRPr>
          </a:p>
        </p:txBody>
      </p:sp>
      <p:pic>
        <p:nvPicPr>
          <p:cNvPr id="4" name="Espace réservé du contenu 3" descr="frankstar.gif"/>
          <p:cNvPicPr>
            <a:picLocks noGrp="1" noChangeAspect="1"/>
          </p:cNvPicPr>
          <p:nvPr>
            <p:ph sz="half" idx="1"/>
          </p:nvPr>
        </p:nvPicPr>
        <p:blipFill>
          <a:blip r:embed="rId2"/>
          <a:stretch>
            <a:fillRect/>
          </a:stretch>
        </p:blipFill>
        <p:spPr>
          <a:xfrm>
            <a:off x="5836777" y="1995374"/>
            <a:ext cx="5867967" cy="3870799"/>
          </a:xfrm>
        </p:spPr>
      </p:pic>
      <p:sp>
        <p:nvSpPr>
          <p:cNvPr id="5" name="Espace réservé du contenu 4"/>
          <p:cNvSpPr>
            <a:spLocks noGrp="1"/>
          </p:cNvSpPr>
          <p:nvPr>
            <p:ph sz="half" idx="2"/>
          </p:nvPr>
        </p:nvSpPr>
        <p:spPr>
          <a:xfrm>
            <a:off x="584598" y="1309095"/>
            <a:ext cx="5252179" cy="5429264"/>
          </a:xfrm>
        </p:spPr>
        <p:txBody>
          <a:bodyPr>
            <a:normAutofit/>
          </a:bodyPr>
          <a:lstStyle/>
          <a:p>
            <a:endParaRPr lang="fr-FR" sz="2400" i="1" dirty="0" smtClean="0">
              <a:latin typeface="Cambria" pitchFamily="18" charset="0"/>
            </a:endParaRPr>
          </a:p>
          <a:p>
            <a:r>
              <a:rPr lang="fr-FR" sz="2400" i="1" dirty="0" smtClean="0">
                <a:latin typeface="Cambria" pitchFamily="18" charset="0"/>
              </a:rPr>
              <a:t>La </a:t>
            </a:r>
            <a:r>
              <a:rPr lang="fr-FR" sz="2400" i="1" dirty="0">
                <a:latin typeface="Cambria" pitchFamily="18" charset="0"/>
              </a:rPr>
              <a:t>relation </a:t>
            </a:r>
            <a:r>
              <a:rPr lang="fr-FR" sz="2400" b="1" i="1" dirty="0" smtClean="0">
                <a:latin typeface="Cambria" pitchFamily="18" charset="0"/>
              </a:rPr>
              <a:t>Frank-</a:t>
            </a:r>
            <a:r>
              <a:rPr lang="fr-FR" sz="2400" b="1" i="1" dirty="0" err="1" smtClean="0">
                <a:latin typeface="Cambria" pitchFamily="18" charset="0"/>
              </a:rPr>
              <a:t>Starling</a:t>
            </a:r>
            <a:r>
              <a:rPr lang="fr-FR" sz="2400" b="1" i="1" dirty="0" smtClean="0">
                <a:latin typeface="Cambria" pitchFamily="18" charset="0"/>
              </a:rPr>
              <a:t> </a:t>
            </a:r>
            <a:r>
              <a:rPr lang="fr-FR" sz="2400" i="1" dirty="0">
                <a:latin typeface="Cambria" pitchFamily="18" charset="0"/>
              </a:rPr>
              <a:t>est le mécanisme qui adapte le débit cardiaque au retour veineux. </a:t>
            </a:r>
            <a:endParaRPr lang="fr-FR" sz="2400" i="1" dirty="0" smtClean="0">
              <a:solidFill>
                <a:schemeClr val="tx1"/>
              </a:solidFill>
              <a:latin typeface="Cambria" pitchFamily="18" charset="0"/>
            </a:endParaRPr>
          </a:p>
          <a:p>
            <a:r>
              <a:rPr lang="fr-FR" sz="2400" i="1" dirty="0" smtClean="0">
                <a:solidFill>
                  <a:schemeClr val="tx1"/>
                </a:solidFill>
                <a:latin typeface="Cambria" pitchFamily="18" charset="0"/>
              </a:rPr>
              <a:t>Elle </a:t>
            </a:r>
            <a:r>
              <a:rPr lang="fr-FR" sz="2400" i="1" dirty="0" smtClean="0">
                <a:solidFill>
                  <a:schemeClr val="tx1"/>
                </a:solidFill>
                <a:latin typeface="Cambria" pitchFamily="18" charset="0"/>
              </a:rPr>
              <a:t>décrit l’augmentation du débit cardiaque </a:t>
            </a:r>
            <a:r>
              <a:rPr lang="fr-FR" sz="2400" i="1" dirty="0" smtClean="0">
                <a:solidFill>
                  <a:schemeClr val="tx1"/>
                </a:solidFill>
                <a:latin typeface="Cambria" pitchFamily="18" charset="0"/>
              </a:rPr>
              <a:t>(ou volume </a:t>
            </a:r>
            <a:r>
              <a:rPr lang="fr-FR" sz="2400" i="1" dirty="0" smtClean="0">
                <a:solidFill>
                  <a:schemeClr val="tx1"/>
                </a:solidFill>
                <a:latin typeface="Cambria" pitchFamily="18" charset="0"/>
              </a:rPr>
              <a:t>d’éjection) qui se produit en </a:t>
            </a:r>
            <a:r>
              <a:rPr lang="fr-FR" sz="2400" i="1" dirty="0" smtClean="0">
                <a:solidFill>
                  <a:schemeClr val="tx1"/>
                </a:solidFill>
                <a:latin typeface="Cambria" pitchFamily="18" charset="0"/>
              </a:rPr>
              <a:t>réponse </a:t>
            </a:r>
            <a:r>
              <a:rPr lang="fr-FR" sz="2400" i="1" dirty="0" smtClean="0">
                <a:solidFill>
                  <a:schemeClr val="tx1"/>
                </a:solidFill>
                <a:latin typeface="Cambria" pitchFamily="18" charset="0"/>
              </a:rPr>
              <a:t>à une augmentation de la pression veineuse de remplissage </a:t>
            </a:r>
            <a:r>
              <a:rPr lang="fr-FR" sz="2400" i="1" dirty="0" smtClean="0">
                <a:solidFill>
                  <a:schemeClr val="tx1"/>
                </a:solidFill>
                <a:latin typeface="Cambria" pitchFamily="18" charset="0"/>
              </a:rPr>
              <a:t>(ou volume </a:t>
            </a:r>
            <a:r>
              <a:rPr lang="fr-FR" sz="2400" i="1" dirty="0" err="1" smtClean="0">
                <a:solidFill>
                  <a:schemeClr val="tx1"/>
                </a:solidFill>
                <a:latin typeface="Cambria" pitchFamily="18" charset="0"/>
              </a:rPr>
              <a:t>télédiastolique</a:t>
            </a:r>
            <a:r>
              <a:rPr lang="fr-FR" sz="2400" i="1" dirty="0" smtClean="0">
                <a:solidFill>
                  <a:schemeClr val="tx1"/>
                </a:solidFill>
                <a:latin typeface="Cambria" pitchFamily="18" charset="0"/>
              </a:rPr>
              <a:t>). </a:t>
            </a:r>
          </a:p>
          <a:p>
            <a:endParaRPr lang="fr-FR" dirty="0"/>
          </a:p>
        </p:txBody>
      </p:sp>
    </p:spTree>
    <p:extLst>
      <p:ext uri="{BB962C8B-B14F-4D97-AF65-F5344CB8AC3E}">
        <p14:creationId xmlns:p14="http://schemas.microsoft.com/office/powerpoint/2010/main" val="349735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2918" y="301951"/>
            <a:ext cx="10353761" cy="1326321"/>
          </a:xfrm>
        </p:spPr>
        <p:txBody>
          <a:bodyPr>
            <a:normAutofit fontScale="90000"/>
          </a:bodyPr>
          <a:lstStyle/>
          <a:p>
            <a:pPr algn="ctr"/>
            <a:r>
              <a:rPr lang="fr-FR" b="1" i="1" dirty="0" smtClean="0">
                <a:solidFill>
                  <a:schemeClr val="accent5">
                    <a:lumMod val="60000"/>
                    <a:lumOff val="40000"/>
                  </a:schemeClr>
                </a:solidFill>
                <a:latin typeface="Cambria" pitchFamily="18" charset="0"/>
              </a:rPr>
              <a:t>Relation longueur-tension</a:t>
            </a:r>
            <a:r>
              <a:rPr lang="fr-FR" i="1" dirty="0" smtClean="0">
                <a:solidFill>
                  <a:schemeClr val="accent5">
                    <a:lumMod val="60000"/>
                    <a:lumOff val="40000"/>
                  </a:schemeClr>
                </a:solidFill>
                <a:latin typeface="Cambria" pitchFamily="18" charset="0"/>
              </a:rPr>
              <a:t> </a:t>
            </a:r>
            <a:br>
              <a:rPr lang="fr-FR" i="1" dirty="0" smtClean="0">
                <a:solidFill>
                  <a:schemeClr val="accent5">
                    <a:lumMod val="60000"/>
                    <a:lumOff val="40000"/>
                  </a:schemeClr>
                </a:solidFill>
                <a:latin typeface="Cambria" pitchFamily="18" charset="0"/>
              </a:rPr>
            </a:br>
            <a:r>
              <a:rPr lang="fr-FR" i="1" dirty="0" smtClean="0">
                <a:solidFill>
                  <a:schemeClr val="accent5">
                    <a:lumMod val="60000"/>
                    <a:lumOff val="40000"/>
                  </a:schemeClr>
                </a:solidFill>
                <a:latin typeface="Cambria" pitchFamily="18" charset="0"/>
              </a:rPr>
              <a:t>(</a:t>
            </a:r>
            <a:r>
              <a:rPr lang="fr-FR" b="1" i="1" dirty="0" smtClean="0">
                <a:solidFill>
                  <a:schemeClr val="accent5">
                    <a:lumMod val="60000"/>
                    <a:lumOff val="40000"/>
                  </a:schemeClr>
                </a:solidFill>
                <a:latin typeface="Cambria" pitchFamily="18" charset="0"/>
              </a:rPr>
              <a:t>relation Frank </a:t>
            </a:r>
            <a:r>
              <a:rPr lang="fr-FR" b="1" i="1" dirty="0" err="1" smtClean="0">
                <a:solidFill>
                  <a:schemeClr val="accent5">
                    <a:lumMod val="60000"/>
                    <a:lumOff val="40000"/>
                  </a:schemeClr>
                </a:solidFill>
                <a:latin typeface="Cambria" pitchFamily="18" charset="0"/>
              </a:rPr>
              <a:t>Starling</a:t>
            </a:r>
            <a:r>
              <a:rPr lang="fr-FR" b="1" i="1" dirty="0" smtClean="0">
                <a:solidFill>
                  <a:schemeClr val="accent5">
                    <a:lumMod val="60000"/>
                    <a:lumOff val="40000"/>
                  </a:schemeClr>
                </a:solidFill>
                <a:latin typeface="Cambria" pitchFamily="18" charset="0"/>
              </a:rPr>
              <a:t>)</a:t>
            </a:r>
            <a:r>
              <a:rPr lang="fr-FR" i="1" dirty="0" smtClean="0">
                <a:solidFill>
                  <a:schemeClr val="accent5">
                    <a:lumMod val="60000"/>
                    <a:lumOff val="40000"/>
                  </a:schemeClr>
                </a:solidFill>
                <a:latin typeface="Cambria" pitchFamily="18" charset="0"/>
              </a:rPr>
              <a:t/>
            </a:r>
            <a:br>
              <a:rPr lang="fr-FR" i="1" dirty="0" smtClean="0">
                <a:solidFill>
                  <a:schemeClr val="accent5">
                    <a:lumMod val="60000"/>
                    <a:lumOff val="40000"/>
                  </a:schemeClr>
                </a:solidFill>
                <a:latin typeface="Cambria" pitchFamily="18" charset="0"/>
              </a:rPr>
            </a:br>
            <a:endParaRPr lang="fr-FR" i="1" dirty="0">
              <a:solidFill>
                <a:schemeClr val="accent5">
                  <a:lumMod val="60000"/>
                  <a:lumOff val="40000"/>
                </a:schemeClr>
              </a:solidFill>
              <a:latin typeface="Cambria" pitchFamily="18" charset="0"/>
            </a:endParaRPr>
          </a:p>
        </p:txBody>
      </p:sp>
      <p:sp>
        <p:nvSpPr>
          <p:cNvPr id="5" name="Espace réservé du contenu 4"/>
          <p:cNvSpPr>
            <a:spLocks noGrp="1"/>
          </p:cNvSpPr>
          <p:nvPr>
            <p:ph sz="half" idx="1"/>
          </p:nvPr>
        </p:nvSpPr>
        <p:spPr>
          <a:xfrm>
            <a:off x="205099" y="1486969"/>
            <a:ext cx="5660876" cy="5281300"/>
          </a:xfrm>
        </p:spPr>
        <p:txBody>
          <a:bodyPr>
            <a:normAutofit/>
          </a:bodyPr>
          <a:lstStyle/>
          <a:p>
            <a:r>
              <a:rPr lang="fr-FR" sz="2400" i="1" dirty="0" smtClean="0">
                <a:latin typeface="Cambria" pitchFamily="18" charset="0"/>
              </a:rPr>
              <a:t>Sachant </a:t>
            </a:r>
            <a:r>
              <a:rPr lang="fr-FR" sz="2400" i="1" dirty="0">
                <a:latin typeface="Cambria" pitchFamily="18" charset="0"/>
              </a:rPr>
              <a:t>que les ventricules ne se vident pas de leur sang pendant la contraction, une contraction plus puissante peut augmenter le volume d’éjection en augmentant la vidange ventriculaire. </a:t>
            </a:r>
            <a:endParaRPr lang="fr-FR" sz="2400" i="1" dirty="0" smtClean="0">
              <a:latin typeface="Cambria" pitchFamily="18" charset="0"/>
            </a:endParaRPr>
          </a:p>
          <a:p>
            <a:endParaRPr lang="fr-FR" sz="2400" i="1" dirty="0" smtClean="0">
              <a:solidFill>
                <a:schemeClr val="tx1"/>
              </a:solidFill>
              <a:latin typeface="Cambria" pitchFamily="18" charset="0"/>
            </a:endParaRPr>
          </a:p>
          <a:p>
            <a:r>
              <a:rPr lang="fr-FR" sz="2400" i="1" dirty="0" smtClean="0">
                <a:solidFill>
                  <a:schemeClr val="tx1"/>
                </a:solidFill>
                <a:latin typeface="Cambria" pitchFamily="18" charset="0"/>
              </a:rPr>
              <a:t>Le </a:t>
            </a:r>
            <a:r>
              <a:rPr lang="fr-FR" sz="2400" i="1" dirty="0" smtClean="0">
                <a:solidFill>
                  <a:schemeClr val="tx1"/>
                </a:solidFill>
                <a:latin typeface="Cambria" pitchFamily="18" charset="0"/>
              </a:rPr>
              <a:t>ventricule se </a:t>
            </a:r>
            <a:r>
              <a:rPr lang="fr-FR" sz="2400" i="1" dirty="0" smtClean="0">
                <a:solidFill>
                  <a:schemeClr val="tx1"/>
                </a:solidFill>
                <a:latin typeface="Cambria" pitchFamily="18" charset="0"/>
              </a:rPr>
              <a:t>contracte </a:t>
            </a:r>
            <a:r>
              <a:rPr lang="fr-FR" sz="2400" i="1" dirty="0" smtClean="0">
                <a:solidFill>
                  <a:schemeClr val="tx1"/>
                </a:solidFill>
                <a:latin typeface="Cambria" pitchFamily="18" charset="0"/>
              </a:rPr>
              <a:t>plus intensément en systole lorsque son remplissage a été plus important pendant la diastole précédente</a:t>
            </a:r>
            <a:r>
              <a:rPr lang="fr-FR" sz="2400" i="1" dirty="0" smtClean="0">
                <a:solidFill>
                  <a:schemeClr val="tx1"/>
                </a:solidFill>
                <a:latin typeface="Cambria" pitchFamily="18" charset="0"/>
              </a:rPr>
              <a:t>.</a:t>
            </a:r>
            <a:endParaRPr lang="fr-FR" sz="2400" i="1" dirty="0" smtClean="0">
              <a:solidFill>
                <a:schemeClr val="tx1"/>
              </a:solidFill>
              <a:latin typeface="Cambria" pitchFamily="18" charset="0"/>
            </a:endParaRPr>
          </a:p>
        </p:txBody>
      </p:sp>
      <p:pic>
        <p:nvPicPr>
          <p:cNvPr id="6" name="Espace réservé du contenu 3" descr="frankstar.gif"/>
          <p:cNvPicPr>
            <a:picLocks noGrp="1" noChangeAspect="1"/>
          </p:cNvPicPr>
          <p:nvPr>
            <p:ph sz="half" idx="2"/>
          </p:nvPr>
        </p:nvPicPr>
        <p:blipFill>
          <a:blip r:embed="rId2"/>
          <a:stretch>
            <a:fillRect/>
          </a:stretch>
        </p:blipFill>
        <p:spPr>
          <a:xfrm>
            <a:off x="6019798" y="1830366"/>
            <a:ext cx="5963214" cy="3933629"/>
          </a:xfrm>
        </p:spPr>
      </p:pic>
    </p:spTree>
    <p:extLst>
      <p:ext uri="{BB962C8B-B14F-4D97-AF65-F5344CB8AC3E}">
        <p14:creationId xmlns:p14="http://schemas.microsoft.com/office/powerpoint/2010/main" val="75021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2918" y="301951"/>
            <a:ext cx="10353761" cy="1326321"/>
          </a:xfrm>
        </p:spPr>
        <p:txBody>
          <a:bodyPr>
            <a:normAutofit fontScale="90000"/>
          </a:bodyPr>
          <a:lstStyle/>
          <a:p>
            <a:pPr algn="ctr"/>
            <a:r>
              <a:rPr lang="fr-FR" b="1" i="1" dirty="0" smtClean="0">
                <a:solidFill>
                  <a:schemeClr val="accent5">
                    <a:lumMod val="60000"/>
                    <a:lumOff val="40000"/>
                  </a:schemeClr>
                </a:solidFill>
                <a:latin typeface="Cambria" pitchFamily="18" charset="0"/>
              </a:rPr>
              <a:t>Relation longueur-tension</a:t>
            </a:r>
            <a:r>
              <a:rPr lang="fr-FR" i="1" dirty="0" smtClean="0">
                <a:solidFill>
                  <a:schemeClr val="accent5">
                    <a:lumMod val="60000"/>
                    <a:lumOff val="40000"/>
                  </a:schemeClr>
                </a:solidFill>
                <a:latin typeface="Cambria" pitchFamily="18" charset="0"/>
              </a:rPr>
              <a:t> </a:t>
            </a:r>
            <a:br>
              <a:rPr lang="fr-FR" i="1" dirty="0" smtClean="0">
                <a:solidFill>
                  <a:schemeClr val="accent5">
                    <a:lumMod val="60000"/>
                    <a:lumOff val="40000"/>
                  </a:schemeClr>
                </a:solidFill>
                <a:latin typeface="Cambria" pitchFamily="18" charset="0"/>
              </a:rPr>
            </a:br>
            <a:r>
              <a:rPr lang="fr-FR" i="1" dirty="0" smtClean="0">
                <a:solidFill>
                  <a:schemeClr val="accent5">
                    <a:lumMod val="60000"/>
                    <a:lumOff val="40000"/>
                  </a:schemeClr>
                </a:solidFill>
                <a:latin typeface="Cambria" pitchFamily="18" charset="0"/>
              </a:rPr>
              <a:t>(</a:t>
            </a:r>
            <a:r>
              <a:rPr lang="fr-FR" b="1" i="1" dirty="0" smtClean="0">
                <a:solidFill>
                  <a:schemeClr val="accent5">
                    <a:lumMod val="60000"/>
                    <a:lumOff val="40000"/>
                  </a:schemeClr>
                </a:solidFill>
                <a:latin typeface="Cambria" pitchFamily="18" charset="0"/>
              </a:rPr>
              <a:t>relation Frank </a:t>
            </a:r>
            <a:r>
              <a:rPr lang="fr-FR" b="1" i="1" dirty="0" err="1" smtClean="0">
                <a:solidFill>
                  <a:schemeClr val="accent5">
                    <a:lumMod val="60000"/>
                    <a:lumOff val="40000"/>
                  </a:schemeClr>
                </a:solidFill>
                <a:latin typeface="Cambria" pitchFamily="18" charset="0"/>
              </a:rPr>
              <a:t>Starling</a:t>
            </a:r>
            <a:r>
              <a:rPr lang="fr-FR" b="1" i="1" dirty="0" smtClean="0">
                <a:solidFill>
                  <a:schemeClr val="accent5">
                    <a:lumMod val="60000"/>
                    <a:lumOff val="40000"/>
                  </a:schemeClr>
                </a:solidFill>
                <a:latin typeface="Cambria" pitchFamily="18" charset="0"/>
              </a:rPr>
              <a:t>)</a:t>
            </a:r>
            <a:r>
              <a:rPr lang="fr-FR" i="1" dirty="0" smtClean="0">
                <a:solidFill>
                  <a:schemeClr val="accent5">
                    <a:lumMod val="60000"/>
                    <a:lumOff val="40000"/>
                  </a:schemeClr>
                </a:solidFill>
                <a:latin typeface="Cambria" pitchFamily="18" charset="0"/>
              </a:rPr>
              <a:t/>
            </a:r>
            <a:br>
              <a:rPr lang="fr-FR" i="1" dirty="0" smtClean="0">
                <a:solidFill>
                  <a:schemeClr val="accent5">
                    <a:lumMod val="60000"/>
                    <a:lumOff val="40000"/>
                  </a:schemeClr>
                </a:solidFill>
                <a:latin typeface="Cambria" pitchFamily="18" charset="0"/>
              </a:rPr>
            </a:br>
            <a:endParaRPr lang="fr-FR" i="1" dirty="0">
              <a:solidFill>
                <a:schemeClr val="accent5">
                  <a:lumMod val="60000"/>
                  <a:lumOff val="40000"/>
                </a:schemeClr>
              </a:solidFill>
              <a:latin typeface="Cambria" pitchFamily="18" charset="0"/>
            </a:endParaRPr>
          </a:p>
        </p:txBody>
      </p:sp>
      <p:sp>
        <p:nvSpPr>
          <p:cNvPr id="5" name="Espace réservé du contenu 4"/>
          <p:cNvSpPr>
            <a:spLocks noGrp="1"/>
          </p:cNvSpPr>
          <p:nvPr>
            <p:ph sz="half" idx="1"/>
          </p:nvPr>
        </p:nvSpPr>
        <p:spPr>
          <a:xfrm>
            <a:off x="205099" y="1486969"/>
            <a:ext cx="5660876" cy="3815553"/>
          </a:xfrm>
        </p:spPr>
        <p:txBody>
          <a:bodyPr>
            <a:normAutofit/>
          </a:bodyPr>
          <a:lstStyle/>
          <a:p>
            <a:r>
              <a:rPr lang="fr-FR" sz="2400" i="1" dirty="0" smtClean="0">
                <a:solidFill>
                  <a:schemeClr val="tx1"/>
                </a:solidFill>
                <a:latin typeface="Cambria" pitchFamily="18" charset="0"/>
              </a:rPr>
              <a:t>Elle </a:t>
            </a:r>
            <a:r>
              <a:rPr lang="fr-FR" sz="2400" i="1" dirty="0" smtClean="0">
                <a:solidFill>
                  <a:schemeClr val="tx1"/>
                </a:solidFill>
                <a:latin typeface="Cambria" pitchFamily="18" charset="0"/>
              </a:rPr>
              <a:t>repose sur la relation longueur-tension de telle sorte que toute augmentation  du VTD entraine une augmentation de la longueur des fibres et par conséquent l’augmentation de la tension engendrée (force de contraction</a:t>
            </a:r>
            <a:r>
              <a:rPr lang="fr-FR" sz="2400" i="1" dirty="0" smtClean="0">
                <a:solidFill>
                  <a:schemeClr val="tx1"/>
                </a:solidFill>
                <a:latin typeface="Cambria" pitchFamily="18" charset="0"/>
              </a:rPr>
              <a:t>) et donc du volume d’éjection.</a:t>
            </a:r>
            <a:endParaRPr lang="fr-FR" sz="2400" i="1" dirty="0" smtClean="0">
              <a:solidFill>
                <a:schemeClr val="tx1"/>
              </a:solidFill>
              <a:latin typeface="Cambria" pitchFamily="18" charset="0"/>
            </a:endParaRPr>
          </a:p>
        </p:txBody>
      </p:sp>
      <p:pic>
        <p:nvPicPr>
          <p:cNvPr id="6" name="Espace réservé du contenu 3" descr="frankstar.gif"/>
          <p:cNvPicPr>
            <a:picLocks noGrp="1" noChangeAspect="1"/>
          </p:cNvPicPr>
          <p:nvPr>
            <p:ph sz="half" idx="2"/>
          </p:nvPr>
        </p:nvPicPr>
        <p:blipFill>
          <a:blip r:embed="rId2"/>
          <a:stretch>
            <a:fillRect/>
          </a:stretch>
        </p:blipFill>
        <p:spPr>
          <a:xfrm>
            <a:off x="6019798" y="1368893"/>
            <a:ext cx="5963214" cy="3933629"/>
          </a:xfrm>
        </p:spPr>
      </p:pic>
      <p:sp>
        <p:nvSpPr>
          <p:cNvPr id="3" name="Rectangle à coins arrondis 2"/>
          <p:cNvSpPr/>
          <p:nvPr/>
        </p:nvSpPr>
        <p:spPr>
          <a:xfrm>
            <a:off x="1206737" y="5924942"/>
            <a:ext cx="1828800" cy="640934"/>
          </a:xfrm>
          <a:prstGeom prst="roundRect">
            <a:avLst/>
          </a:prstGeom>
          <a:solidFill>
            <a:schemeClr val="accent3">
              <a:lumMod val="40000"/>
              <a:lumOff val="60000"/>
            </a:schemeClr>
          </a:solidFill>
          <a:ln w="38100">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i="1" dirty="0" smtClean="0">
                <a:solidFill>
                  <a:schemeClr val="bg1"/>
                </a:solidFill>
                <a:latin typeface="Cambria" panose="02040503050406030204" pitchFamily="18" charset="0"/>
                <a:ea typeface="Cambria" panose="02040503050406030204" pitchFamily="18" charset="0"/>
              </a:rPr>
              <a:t>VTD</a:t>
            </a:r>
            <a:endParaRPr lang="fr-FR" sz="2400" b="1" i="1" dirty="0">
              <a:solidFill>
                <a:schemeClr val="bg1"/>
              </a:solidFill>
              <a:latin typeface="Cambria" panose="02040503050406030204" pitchFamily="18" charset="0"/>
              <a:ea typeface="Cambria" panose="02040503050406030204" pitchFamily="18" charset="0"/>
            </a:endParaRPr>
          </a:p>
        </p:txBody>
      </p:sp>
      <p:sp>
        <p:nvSpPr>
          <p:cNvPr id="7" name="Rectangle à coins arrondis 6"/>
          <p:cNvSpPr/>
          <p:nvPr/>
        </p:nvSpPr>
        <p:spPr>
          <a:xfrm>
            <a:off x="3853089" y="5919103"/>
            <a:ext cx="1828800" cy="640934"/>
          </a:xfrm>
          <a:prstGeom prst="roundRect">
            <a:avLst/>
          </a:prstGeom>
          <a:solidFill>
            <a:schemeClr val="accent5">
              <a:lumMod val="20000"/>
              <a:lumOff val="80000"/>
            </a:schemeClr>
          </a:solidFill>
          <a:ln w="38100">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dirty="0" smtClean="0">
                <a:solidFill>
                  <a:schemeClr val="bg1"/>
                </a:solidFill>
                <a:latin typeface="Cambria" panose="02040503050406030204" pitchFamily="18" charset="0"/>
                <a:ea typeface="Cambria" panose="02040503050406030204" pitchFamily="18" charset="0"/>
              </a:rPr>
              <a:t>Longueur </a:t>
            </a:r>
          </a:p>
          <a:p>
            <a:pPr algn="ctr"/>
            <a:r>
              <a:rPr lang="fr-FR" sz="2000" b="1" i="1" dirty="0" smtClean="0">
                <a:solidFill>
                  <a:schemeClr val="bg1"/>
                </a:solidFill>
                <a:latin typeface="Cambria" panose="02040503050406030204" pitchFamily="18" charset="0"/>
                <a:ea typeface="Cambria" panose="02040503050406030204" pitchFamily="18" charset="0"/>
              </a:rPr>
              <a:t>de fibres</a:t>
            </a:r>
            <a:endParaRPr lang="fr-FR" sz="2000" b="1" i="1" dirty="0">
              <a:solidFill>
                <a:schemeClr val="bg1"/>
              </a:solidFill>
              <a:latin typeface="Cambria" panose="02040503050406030204" pitchFamily="18" charset="0"/>
              <a:ea typeface="Cambria" panose="02040503050406030204" pitchFamily="18" charset="0"/>
            </a:endParaRPr>
          </a:p>
        </p:txBody>
      </p:sp>
      <p:sp>
        <p:nvSpPr>
          <p:cNvPr id="8" name="Rectangle à coins arrondis 7"/>
          <p:cNvSpPr/>
          <p:nvPr/>
        </p:nvSpPr>
        <p:spPr>
          <a:xfrm>
            <a:off x="6483406" y="5919103"/>
            <a:ext cx="1828800" cy="640934"/>
          </a:xfrm>
          <a:prstGeom prst="roundRect">
            <a:avLst/>
          </a:prstGeom>
          <a:solidFill>
            <a:schemeClr val="accent4">
              <a:lumMod val="20000"/>
              <a:lumOff val="80000"/>
            </a:schemeClr>
          </a:solidFill>
          <a:ln w="38100">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dirty="0" smtClean="0">
                <a:solidFill>
                  <a:schemeClr val="bg1"/>
                </a:solidFill>
                <a:latin typeface="Cambria" panose="02040503050406030204" pitchFamily="18" charset="0"/>
                <a:ea typeface="Cambria" panose="02040503050406030204" pitchFamily="18" charset="0"/>
              </a:rPr>
              <a:t>Force de      contraction</a:t>
            </a:r>
            <a:endParaRPr lang="fr-FR" sz="2000" b="1" i="1" dirty="0">
              <a:solidFill>
                <a:schemeClr val="bg1"/>
              </a:solidFill>
              <a:latin typeface="Cambria" panose="02040503050406030204" pitchFamily="18" charset="0"/>
              <a:ea typeface="Cambria" panose="02040503050406030204" pitchFamily="18" charset="0"/>
            </a:endParaRPr>
          </a:p>
        </p:txBody>
      </p:sp>
      <p:sp>
        <p:nvSpPr>
          <p:cNvPr id="9" name="Rectangle à coins arrondis 8"/>
          <p:cNvSpPr/>
          <p:nvPr/>
        </p:nvSpPr>
        <p:spPr>
          <a:xfrm>
            <a:off x="9129758" y="5924942"/>
            <a:ext cx="1828800" cy="640934"/>
          </a:xfrm>
          <a:prstGeom prst="roundRect">
            <a:avLst/>
          </a:prstGeom>
          <a:solidFill>
            <a:schemeClr val="accent6">
              <a:lumMod val="20000"/>
              <a:lumOff val="80000"/>
            </a:schemeClr>
          </a:solidFill>
          <a:ln w="38100">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dirty="0" smtClean="0">
                <a:solidFill>
                  <a:schemeClr val="bg1"/>
                </a:solidFill>
                <a:latin typeface="Cambria" panose="02040503050406030204" pitchFamily="18" charset="0"/>
                <a:ea typeface="Cambria" panose="02040503050406030204" pitchFamily="18" charset="0"/>
              </a:rPr>
              <a:t>Volume d’</a:t>
            </a:r>
            <a:r>
              <a:rPr lang="fr-FR" sz="2000" b="1" i="1" dirty="0">
                <a:solidFill>
                  <a:schemeClr val="bg1"/>
                </a:solidFill>
                <a:latin typeface="Cambria" panose="02040503050406030204" pitchFamily="18" charset="0"/>
                <a:ea typeface="Cambria" panose="02040503050406030204" pitchFamily="18" charset="0"/>
              </a:rPr>
              <a:t>é</a:t>
            </a:r>
            <a:r>
              <a:rPr lang="fr-FR" sz="2000" b="1" i="1" dirty="0" smtClean="0">
                <a:solidFill>
                  <a:schemeClr val="bg1"/>
                </a:solidFill>
                <a:latin typeface="Cambria" panose="02040503050406030204" pitchFamily="18" charset="0"/>
                <a:ea typeface="Cambria" panose="02040503050406030204" pitchFamily="18" charset="0"/>
              </a:rPr>
              <a:t>jection</a:t>
            </a:r>
            <a:endParaRPr lang="fr-FR" sz="2000" b="1" i="1" dirty="0">
              <a:solidFill>
                <a:schemeClr val="bg1"/>
              </a:solidFill>
              <a:latin typeface="Cambria" panose="02040503050406030204" pitchFamily="18" charset="0"/>
              <a:ea typeface="Cambria" panose="02040503050406030204" pitchFamily="18" charset="0"/>
            </a:endParaRPr>
          </a:p>
        </p:txBody>
      </p:sp>
      <p:cxnSp>
        <p:nvCxnSpPr>
          <p:cNvPr id="11" name="Connecteur droit avec flèche 10"/>
          <p:cNvCxnSpPr/>
          <p:nvPr/>
        </p:nvCxnSpPr>
        <p:spPr>
          <a:xfrm>
            <a:off x="8345496" y="6239570"/>
            <a:ext cx="734938" cy="8545"/>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5715178" y="6248115"/>
            <a:ext cx="734938" cy="8545"/>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3057800" y="6239570"/>
            <a:ext cx="734938" cy="8545"/>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5" name="Flèche vers le haut 14"/>
          <p:cNvSpPr/>
          <p:nvPr/>
        </p:nvSpPr>
        <p:spPr>
          <a:xfrm>
            <a:off x="1410056" y="5967600"/>
            <a:ext cx="300883" cy="512747"/>
          </a:xfrm>
          <a:prstGeom prs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vers le haut 15"/>
          <p:cNvSpPr/>
          <p:nvPr/>
        </p:nvSpPr>
        <p:spPr>
          <a:xfrm>
            <a:off x="6506984" y="5987326"/>
            <a:ext cx="300883" cy="512747"/>
          </a:xfrm>
          <a:prstGeom prs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vers le haut 16"/>
          <p:cNvSpPr/>
          <p:nvPr/>
        </p:nvSpPr>
        <p:spPr>
          <a:xfrm>
            <a:off x="3892613" y="5967600"/>
            <a:ext cx="300883" cy="512747"/>
          </a:xfrm>
          <a:prstGeom prs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vers le haut 17"/>
          <p:cNvSpPr/>
          <p:nvPr/>
        </p:nvSpPr>
        <p:spPr>
          <a:xfrm>
            <a:off x="9205236" y="5983196"/>
            <a:ext cx="300883" cy="512747"/>
          </a:xfrm>
          <a:prstGeom prs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3297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animBg="1"/>
      <p:bldP spid="7" grpId="0" animBg="1"/>
      <p:bldP spid="8" grpId="0" animBg="1"/>
      <p:bldP spid="9" grpId="0" animBg="1"/>
      <p:bldP spid="15" grpId="0" animBg="1"/>
      <p:bldP spid="16" grpId="0" animBg="1"/>
      <p:bldP spid="17" grpId="0" animBg="1"/>
      <p:bldP spid="18"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9831" y="177739"/>
            <a:ext cx="10353761" cy="1326321"/>
          </a:xfrm>
        </p:spPr>
        <p:txBody>
          <a:bodyPr>
            <a:normAutofit fontScale="90000"/>
          </a:bodyPr>
          <a:lstStyle/>
          <a:p>
            <a:pPr algn="ctr"/>
            <a:r>
              <a:rPr lang="fr-FR" b="1" i="1" dirty="0" smtClean="0">
                <a:solidFill>
                  <a:schemeClr val="accent5">
                    <a:lumMod val="60000"/>
                    <a:lumOff val="40000"/>
                  </a:schemeClr>
                </a:solidFill>
                <a:latin typeface="Cambria" pitchFamily="18" charset="0"/>
              </a:rPr>
              <a:t>Relation longueur-tension</a:t>
            </a:r>
            <a:r>
              <a:rPr lang="fr-FR" i="1" dirty="0" smtClean="0">
                <a:solidFill>
                  <a:schemeClr val="accent5">
                    <a:lumMod val="60000"/>
                    <a:lumOff val="40000"/>
                  </a:schemeClr>
                </a:solidFill>
                <a:latin typeface="Cambria" pitchFamily="18" charset="0"/>
              </a:rPr>
              <a:t> </a:t>
            </a:r>
            <a:br>
              <a:rPr lang="fr-FR" i="1" dirty="0" smtClean="0">
                <a:solidFill>
                  <a:schemeClr val="accent5">
                    <a:lumMod val="60000"/>
                    <a:lumOff val="40000"/>
                  </a:schemeClr>
                </a:solidFill>
                <a:latin typeface="Cambria" pitchFamily="18" charset="0"/>
              </a:rPr>
            </a:br>
            <a:r>
              <a:rPr lang="fr-FR" i="1" dirty="0" smtClean="0">
                <a:solidFill>
                  <a:schemeClr val="accent5">
                    <a:lumMod val="60000"/>
                    <a:lumOff val="40000"/>
                  </a:schemeClr>
                </a:solidFill>
                <a:latin typeface="Cambria" pitchFamily="18" charset="0"/>
              </a:rPr>
              <a:t>(</a:t>
            </a:r>
            <a:r>
              <a:rPr lang="fr-FR" b="1" i="1" dirty="0" smtClean="0">
                <a:solidFill>
                  <a:schemeClr val="accent5">
                    <a:lumMod val="60000"/>
                    <a:lumOff val="40000"/>
                  </a:schemeClr>
                </a:solidFill>
                <a:latin typeface="Cambria" pitchFamily="18" charset="0"/>
              </a:rPr>
              <a:t>relation Frank </a:t>
            </a:r>
            <a:r>
              <a:rPr lang="fr-FR" b="1" i="1" dirty="0" err="1" smtClean="0">
                <a:solidFill>
                  <a:schemeClr val="accent5">
                    <a:lumMod val="60000"/>
                    <a:lumOff val="40000"/>
                  </a:schemeClr>
                </a:solidFill>
                <a:latin typeface="Cambria" pitchFamily="18" charset="0"/>
              </a:rPr>
              <a:t>Starling</a:t>
            </a:r>
            <a:r>
              <a:rPr lang="fr-FR" b="1" i="1" dirty="0" smtClean="0">
                <a:solidFill>
                  <a:schemeClr val="accent5">
                    <a:lumMod val="60000"/>
                    <a:lumOff val="40000"/>
                  </a:schemeClr>
                </a:solidFill>
                <a:latin typeface="Cambria" pitchFamily="18" charset="0"/>
              </a:rPr>
              <a:t>)</a:t>
            </a:r>
            <a:r>
              <a:rPr lang="fr-FR" i="1" dirty="0" smtClean="0">
                <a:solidFill>
                  <a:schemeClr val="accent5">
                    <a:lumMod val="60000"/>
                    <a:lumOff val="40000"/>
                  </a:schemeClr>
                </a:solidFill>
                <a:latin typeface="Cambria" pitchFamily="18" charset="0"/>
              </a:rPr>
              <a:t/>
            </a:r>
            <a:br>
              <a:rPr lang="fr-FR" i="1" dirty="0" smtClean="0">
                <a:solidFill>
                  <a:schemeClr val="accent5">
                    <a:lumMod val="60000"/>
                    <a:lumOff val="40000"/>
                  </a:schemeClr>
                </a:solidFill>
                <a:latin typeface="Cambria" pitchFamily="18" charset="0"/>
              </a:rPr>
            </a:br>
            <a:endParaRPr lang="fr-FR" i="1" dirty="0">
              <a:solidFill>
                <a:schemeClr val="accent5">
                  <a:lumMod val="60000"/>
                  <a:lumOff val="40000"/>
                </a:schemeClr>
              </a:solidFill>
              <a:latin typeface="Cambria" pitchFamily="18" charset="0"/>
            </a:endParaRPr>
          </a:p>
        </p:txBody>
      </p:sp>
      <p:sp>
        <p:nvSpPr>
          <p:cNvPr id="5" name="Espace réservé du contenu 4"/>
          <p:cNvSpPr>
            <a:spLocks noGrp="1"/>
          </p:cNvSpPr>
          <p:nvPr>
            <p:ph sz="half" idx="1"/>
          </p:nvPr>
        </p:nvSpPr>
        <p:spPr>
          <a:xfrm>
            <a:off x="521293" y="1504060"/>
            <a:ext cx="5498507" cy="5139650"/>
          </a:xfrm>
        </p:spPr>
        <p:txBody>
          <a:bodyPr>
            <a:normAutofit lnSpcReduction="10000"/>
          </a:bodyPr>
          <a:lstStyle/>
          <a:p>
            <a:r>
              <a:rPr lang="fr-FR" sz="2400" b="1" i="1" dirty="0" smtClean="0">
                <a:solidFill>
                  <a:schemeClr val="tx2"/>
                </a:solidFill>
                <a:latin typeface="Cambria" pitchFamily="18" charset="0"/>
              </a:rPr>
              <a:t>L’augmentation de la contractilité (</a:t>
            </a:r>
            <a:r>
              <a:rPr lang="fr-FR" sz="2400" b="1" i="1" dirty="0" err="1" smtClean="0">
                <a:solidFill>
                  <a:schemeClr val="tx2"/>
                </a:solidFill>
                <a:latin typeface="Cambria" pitchFamily="18" charset="0"/>
              </a:rPr>
              <a:t>inotropisme</a:t>
            </a:r>
            <a:r>
              <a:rPr lang="fr-FR" sz="2400" b="1" i="1" dirty="0" smtClean="0">
                <a:solidFill>
                  <a:schemeClr val="tx2"/>
                </a:solidFill>
                <a:latin typeface="Cambria" pitchFamily="18" charset="0"/>
              </a:rPr>
              <a:t> positif): </a:t>
            </a:r>
            <a:r>
              <a:rPr lang="fr-FR" sz="2400" i="1" dirty="0" smtClean="0">
                <a:solidFill>
                  <a:schemeClr val="tx1"/>
                </a:solidFill>
                <a:latin typeface="Cambria" pitchFamily="18" charset="0"/>
              </a:rPr>
              <a:t>entraine une augmentation du débit cardiaque pour toute valeur de la pression veineuse, la pression auriculaire droite ou du VTD</a:t>
            </a:r>
          </a:p>
          <a:p>
            <a:endParaRPr lang="fr-FR" sz="2400" i="1" dirty="0" smtClean="0">
              <a:solidFill>
                <a:schemeClr val="tx1"/>
              </a:solidFill>
              <a:latin typeface="Cambria" pitchFamily="18" charset="0"/>
            </a:endParaRPr>
          </a:p>
          <a:p>
            <a:r>
              <a:rPr lang="fr-FR" sz="2400" b="1" i="1" dirty="0" smtClean="0">
                <a:solidFill>
                  <a:schemeClr val="tx2"/>
                </a:solidFill>
                <a:latin typeface="Cambria" pitchFamily="18" charset="0"/>
              </a:rPr>
              <a:t>La diminution </a:t>
            </a:r>
            <a:r>
              <a:rPr lang="fr-FR" sz="2400" b="1" i="1" dirty="0">
                <a:solidFill>
                  <a:schemeClr val="tx2"/>
                </a:solidFill>
                <a:latin typeface="Cambria" pitchFamily="18" charset="0"/>
              </a:rPr>
              <a:t>de la contractilité (</a:t>
            </a:r>
            <a:r>
              <a:rPr lang="fr-FR" sz="2400" b="1" i="1" dirty="0" err="1">
                <a:solidFill>
                  <a:schemeClr val="tx2"/>
                </a:solidFill>
                <a:latin typeface="Cambria" pitchFamily="18" charset="0"/>
              </a:rPr>
              <a:t>inotropisme</a:t>
            </a:r>
            <a:r>
              <a:rPr lang="fr-FR" sz="2400" b="1" i="1" dirty="0">
                <a:solidFill>
                  <a:schemeClr val="tx2"/>
                </a:solidFill>
                <a:latin typeface="Cambria" pitchFamily="18" charset="0"/>
              </a:rPr>
              <a:t> </a:t>
            </a:r>
            <a:r>
              <a:rPr lang="fr-FR" sz="2400" b="1" i="1" dirty="0" smtClean="0">
                <a:solidFill>
                  <a:schemeClr val="tx2"/>
                </a:solidFill>
                <a:latin typeface="Cambria" pitchFamily="18" charset="0"/>
              </a:rPr>
              <a:t>négatif</a:t>
            </a:r>
            <a:r>
              <a:rPr lang="fr-FR" sz="2400" b="1" i="1" dirty="0">
                <a:solidFill>
                  <a:schemeClr val="tx2"/>
                </a:solidFill>
                <a:latin typeface="Cambria" pitchFamily="18" charset="0"/>
              </a:rPr>
              <a:t>): </a:t>
            </a:r>
            <a:r>
              <a:rPr lang="fr-FR" sz="2400" i="1" dirty="0">
                <a:latin typeface="Cambria" pitchFamily="18" charset="0"/>
              </a:rPr>
              <a:t>entraine une </a:t>
            </a:r>
            <a:r>
              <a:rPr lang="fr-FR" sz="2400" i="1" dirty="0" smtClean="0">
                <a:latin typeface="Cambria" pitchFamily="18" charset="0"/>
              </a:rPr>
              <a:t>baisse </a:t>
            </a:r>
            <a:r>
              <a:rPr lang="fr-FR" sz="2400" i="1" dirty="0">
                <a:latin typeface="Cambria" pitchFamily="18" charset="0"/>
              </a:rPr>
              <a:t>du débit cardiaque pour toute valeur de la pression veineuse, la pression auriculaire droite ou du VTD</a:t>
            </a:r>
          </a:p>
          <a:p>
            <a:endParaRPr lang="fr-FR" i="1" dirty="0" smtClean="0">
              <a:solidFill>
                <a:schemeClr val="tx1"/>
              </a:solidFill>
              <a:latin typeface="Cambria" pitchFamily="18" charset="0"/>
            </a:endParaRPr>
          </a:p>
        </p:txBody>
      </p:sp>
      <p:pic>
        <p:nvPicPr>
          <p:cNvPr id="6" name="Espace réservé du contenu 5" descr="frankstar.gif"/>
          <p:cNvPicPr>
            <a:picLocks noGrp="1" noChangeAspect="1"/>
          </p:cNvPicPr>
          <p:nvPr>
            <p:ph sz="half" idx="2"/>
          </p:nvPr>
        </p:nvPicPr>
        <p:blipFill>
          <a:blip r:embed="rId2"/>
          <a:stretch>
            <a:fillRect/>
          </a:stretch>
        </p:blipFill>
        <p:spPr>
          <a:xfrm>
            <a:off x="5865985" y="1935921"/>
            <a:ext cx="5973964" cy="3940720"/>
          </a:xfrm>
        </p:spPr>
      </p:pic>
    </p:spTree>
    <p:extLst>
      <p:ext uri="{BB962C8B-B14F-4D97-AF65-F5344CB8AC3E}">
        <p14:creationId xmlns:p14="http://schemas.microsoft.com/office/powerpoint/2010/main" val="62114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4" y="169193"/>
            <a:ext cx="10353761" cy="1326321"/>
          </a:xfrm>
        </p:spPr>
        <p:txBody>
          <a:bodyPr>
            <a:normAutofit fontScale="90000"/>
          </a:bodyPr>
          <a:lstStyle/>
          <a:p>
            <a:pPr algn="ctr"/>
            <a:r>
              <a:rPr lang="fr-FR" b="1" i="1" dirty="0" smtClean="0">
                <a:solidFill>
                  <a:schemeClr val="accent5">
                    <a:lumMod val="60000"/>
                    <a:lumOff val="40000"/>
                  </a:schemeClr>
                </a:solidFill>
                <a:latin typeface="Cambria" pitchFamily="18" charset="0"/>
              </a:rPr>
              <a:t>Relation longueur-tension</a:t>
            </a:r>
            <a:r>
              <a:rPr lang="fr-FR" i="1" dirty="0" smtClean="0">
                <a:solidFill>
                  <a:schemeClr val="accent5">
                    <a:lumMod val="60000"/>
                    <a:lumOff val="40000"/>
                  </a:schemeClr>
                </a:solidFill>
                <a:latin typeface="Cambria" pitchFamily="18" charset="0"/>
              </a:rPr>
              <a:t> </a:t>
            </a:r>
            <a:br>
              <a:rPr lang="fr-FR" i="1" dirty="0" smtClean="0">
                <a:solidFill>
                  <a:schemeClr val="accent5">
                    <a:lumMod val="60000"/>
                    <a:lumOff val="40000"/>
                  </a:schemeClr>
                </a:solidFill>
                <a:latin typeface="Cambria" pitchFamily="18" charset="0"/>
              </a:rPr>
            </a:br>
            <a:r>
              <a:rPr lang="fr-FR" i="1" dirty="0" smtClean="0">
                <a:solidFill>
                  <a:schemeClr val="accent5">
                    <a:lumMod val="60000"/>
                    <a:lumOff val="40000"/>
                  </a:schemeClr>
                </a:solidFill>
                <a:latin typeface="Cambria" pitchFamily="18" charset="0"/>
              </a:rPr>
              <a:t>(</a:t>
            </a:r>
            <a:r>
              <a:rPr lang="fr-FR" b="1" i="1" dirty="0" smtClean="0">
                <a:solidFill>
                  <a:schemeClr val="accent5">
                    <a:lumMod val="60000"/>
                    <a:lumOff val="40000"/>
                  </a:schemeClr>
                </a:solidFill>
                <a:latin typeface="Cambria" pitchFamily="18" charset="0"/>
              </a:rPr>
              <a:t>relation Frank </a:t>
            </a:r>
            <a:r>
              <a:rPr lang="fr-FR" b="1" i="1" dirty="0" err="1" smtClean="0">
                <a:solidFill>
                  <a:schemeClr val="accent5">
                    <a:lumMod val="60000"/>
                    <a:lumOff val="40000"/>
                  </a:schemeClr>
                </a:solidFill>
                <a:latin typeface="Cambria" pitchFamily="18" charset="0"/>
              </a:rPr>
              <a:t>Starling</a:t>
            </a:r>
            <a:r>
              <a:rPr lang="fr-FR" b="1" i="1" dirty="0" smtClean="0">
                <a:solidFill>
                  <a:schemeClr val="accent5">
                    <a:lumMod val="60000"/>
                    <a:lumOff val="40000"/>
                  </a:schemeClr>
                </a:solidFill>
                <a:latin typeface="Cambria" pitchFamily="18" charset="0"/>
              </a:rPr>
              <a:t>)</a:t>
            </a:r>
            <a:r>
              <a:rPr lang="fr-FR" i="1" dirty="0" smtClean="0">
                <a:solidFill>
                  <a:schemeClr val="accent5">
                    <a:lumMod val="60000"/>
                    <a:lumOff val="40000"/>
                  </a:schemeClr>
                </a:solidFill>
                <a:latin typeface="Cambria" pitchFamily="18" charset="0"/>
              </a:rPr>
              <a:t/>
            </a:r>
            <a:br>
              <a:rPr lang="fr-FR" i="1" dirty="0" smtClean="0">
                <a:solidFill>
                  <a:schemeClr val="accent5">
                    <a:lumMod val="60000"/>
                    <a:lumOff val="40000"/>
                  </a:schemeClr>
                </a:solidFill>
                <a:latin typeface="Cambria" pitchFamily="18" charset="0"/>
              </a:rPr>
            </a:br>
            <a:endParaRPr lang="fr-FR" i="1" dirty="0">
              <a:solidFill>
                <a:schemeClr val="accent5">
                  <a:lumMod val="60000"/>
                  <a:lumOff val="40000"/>
                </a:schemeClr>
              </a:solidFill>
              <a:latin typeface="Cambria" pitchFamily="18" charset="0"/>
            </a:endParaRPr>
          </a:p>
        </p:txBody>
      </p:sp>
      <p:sp>
        <p:nvSpPr>
          <p:cNvPr id="5" name="Espace réservé du contenu 4"/>
          <p:cNvSpPr>
            <a:spLocks noGrp="1"/>
          </p:cNvSpPr>
          <p:nvPr>
            <p:ph sz="half" idx="1"/>
          </p:nvPr>
        </p:nvSpPr>
        <p:spPr>
          <a:xfrm>
            <a:off x="179461" y="1495514"/>
            <a:ext cx="5845324" cy="5139650"/>
          </a:xfrm>
        </p:spPr>
        <p:txBody>
          <a:bodyPr>
            <a:noAutofit/>
          </a:bodyPr>
          <a:lstStyle/>
          <a:p>
            <a:r>
              <a:rPr lang="fr-FR" sz="2400" b="1" i="1" dirty="0" smtClean="0">
                <a:solidFill>
                  <a:schemeClr val="tx2"/>
                </a:solidFill>
                <a:latin typeface="Cambria" pitchFamily="18" charset="0"/>
              </a:rPr>
              <a:t>La </a:t>
            </a:r>
            <a:r>
              <a:rPr lang="fr-FR" sz="2400" b="1" i="1" dirty="0" err="1" smtClean="0">
                <a:solidFill>
                  <a:schemeClr val="tx2"/>
                </a:solidFill>
                <a:latin typeface="Cambria" pitchFamily="18" charset="0"/>
              </a:rPr>
              <a:t>précharge</a:t>
            </a:r>
            <a:r>
              <a:rPr lang="fr-FR" sz="2400" b="1" i="1" dirty="0" smtClean="0">
                <a:solidFill>
                  <a:schemeClr val="tx2"/>
                </a:solidFill>
                <a:latin typeface="Cambria" pitchFamily="18" charset="0"/>
              </a:rPr>
              <a:t> </a:t>
            </a:r>
            <a:r>
              <a:rPr lang="fr-FR" sz="2400" i="1" dirty="0" smtClean="0">
                <a:solidFill>
                  <a:schemeClr val="tx1"/>
                </a:solidFill>
                <a:latin typeface="Cambria" pitchFamily="18" charset="0"/>
              </a:rPr>
              <a:t>du muscle ventriculaire</a:t>
            </a:r>
            <a:r>
              <a:rPr lang="fr-FR" sz="2400" b="1" i="1" dirty="0" smtClean="0">
                <a:solidFill>
                  <a:schemeClr val="tx1"/>
                </a:solidFill>
                <a:latin typeface="Cambria" pitchFamily="18" charset="0"/>
              </a:rPr>
              <a:t> : </a:t>
            </a:r>
            <a:r>
              <a:rPr lang="fr-FR" sz="2400" i="1" dirty="0" smtClean="0">
                <a:solidFill>
                  <a:schemeClr val="tx1"/>
                </a:solidFill>
                <a:latin typeface="Cambria" pitchFamily="18" charset="0"/>
              </a:rPr>
              <a:t>est équivalente au volume </a:t>
            </a:r>
            <a:r>
              <a:rPr lang="fr-FR" sz="2400" i="1" dirty="0" err="1" smtClean="0">
                <a:solidFill>
                  <a:schemeClr val="tx1"/>
                </a:solidFill>
                <a:latin typeface="Cambria" pitchFamily="18" charset="0"/>
              </a:rPr>
              <a:t>télédiastolique</a:t>
            </a:r>
            <a:r>
              <a:rPr lang="fr-FR" sz="2400" i="1" dirty="0" smtClean="0">
                <a:solidFill>
                  <a:schemeClr val="tx1"/>
                </a:solidFill>
                <a:latin typeface="Cambria" pitchFamily="18" charset="0"/>
              </a:rPr>
              <a:t> ou à la pression veineuse de remplissage. </a:t>
            </a:r>
          </a:p>
          <a:p>
            <a:r>
              <a:rPr lang="fr-FR" sz="2400" b="1" i="1" dirty="0" smtClean="0">
                <a:solidFill>
                  <a:schemeClr val="tx2"/>
                </a:solidFill>
                <a:latin typeface="Cambria" pitchFamily="18" charset="0"/>
              </a:rPr>
              <a:t>La </a:t>
            </a:r>
            <a:r>
              <a:rPr lang="fr-FR" sz="2400" b="1" i="1" dirty="0" err="1" smtClean="0">
                <a:solidFill>
                  <a:schemeClr val="tx2"/>
                </a:solidFill>
                <a:latin typeface="Cambria" pitchFamily="18" charset="0"/>
              </a:rPr>
              <a:t>postcharge</a:t>
            </a:r>
            <a:r>
              <a:rPr lang="fr-FR" sz="2400" b="1" i="1" dirty="0" smtClean="0">
                <a:solidFill>
                  <a:schemeClr val="tx1"/>
                </a:solidFill>
                <a:latin typeface="Cambria" pitchFamily="18" charset="0"/>
              </a:rPr>
              <a:t> : </a:t>
            </a:r>
            <a:r>
              <a:rPr lang="fr-FR" sz="2400" i="1" dirty="0" smtClean="0">
                <a:solidFill>
                  <a:schemeClr val="tx1"/>
                </a:solidFill>
                <a:latin typeface="Cambria" pitchFamily="18" charset="0"/>
              </a:rPr>
              <a:t>est équivalente  la pression aortique, elle s’oppose </a:t>
            </a:r>
            <a:r>
              <a:rPr lang="fr-FR" sz="2400" i="1" dirty="0" smtClean="0">
                <a:solidFill>
                  <a:schemeClr val="tx1"/>
                </a:solidFill>
                <a:latin typeface="Cambria" pitchFamily="18" charset="0"/>
              </a:rPr>
              <a:t>à </a:t>
            </a:r>
            <a:r>
              <a:rPr lang="fr-FR" sz="2400" i="1" dirty="0" smtClean="0">
                <a:solidFill>
                  <a:schemeClr val="tx1"/>
                </a:solidFill>
                <a:latin typeface="Cambria" pitchFamily="18" charset="0"/>
              </a:rPr>
              <a:t>l’écoulement sanguin et augmente quand la pression aortique augmente. </a:t>
            </a:r>
          </a:p>
          <a:p>
            <a:r>
              <a:rPr lang="fr-FR" sz="2400" b="1" i="1" dirty="0" smtClean="0">
                <a:solidFill>
                  <a:schemeClr val="tx2"/>
                </a:solidFill>
                <a:latin typeface="Cambria" pitchFamily="18" charset="0"/>
              </a:rPr>
              <a:t>La vitesse de contraction </a:t>
            </a:r>
            <a:r>
              <a:rPr lang="fr-FR" sz="2400" i="1" dirty="0" smtClean="0">
                <a:solidFill>
                  <a:schemeClr val="tx1"/>
                </a:solidFill>
                <a:latin typeface="Cambria" pitchFamily="18" charset="0"/>
              </a:rPr>
              <a:t>à une longueur donnée du myocarde est maximale quand il n y a pas de </a:t>
            </a:r>
            <a:r>
              <a:rPr lang="fr-FR" sz="2400" i="1" dirty="0" err="1" smtClean="0">
                <a:solidFill>
                  <a:schemeClr val="tx1"/>
                </a:solidFill>
                <a:latin typeface="Cambria" pitchFamily="18" charset="0"/>
              </a:rPr>
              <a:t>postcharge</a:t>
            </a:r>
            <a:endParaRPr lang="fr-FR" sz="2400" i="1" dirty="0">
              <a:solidFill>
                <a:schemeClr val="tx1"/>
              </a:solidFill>
              <a:latin typeface="Cambria" pitchFamily="18" charset="0"/>
            </a:endParaRPr>
          </a:p>
        </p:txBody>
      </p:sp>
      <p:pic>
        <p:nvPicPr>
          <p:cNvPr id="6" name="Espace réservé du contenu 5" descr="frankstar.gif"/>
          <p:cNvPicPr>
            <a:picLocks noGrp="1" noChangeAspect="1"/>
          </p:cNvPicPr>
          <p:nvPr>
            <p:ph sz="half" idx="2"/>
          </p:nvPr>
        </p:nvPicPr>
        <p:blipFill>
          <a:blip r:embed="rId2"/>
          <a:stretch>
            <a:fillRect/>
          </a:stretch>
        </p:blipFill>
        <p:spPr>
          <a:xfrm>
            <a:off x="6090675" y="2025355"/>
            <a:ext cx="5948053" cy="3923628"/>
          </a:xfrm>
        </p:spPr>
      </p:pic>
    </p:spTree>
    <p:extLst>
      <p:ext uri="{BB962C8B-B14F-4D97-AF65-F5344CB8AC3E}">
        <p14:creationId xmlns:p14="http://schemas.microsoft.com/office/powerpoint/2010/main" val="207214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759970" y="96852"/>
            <a:ext cx="10353761" cy="1326321"/>
          </a:xfrm>
        </p:spPr>
        <p:txBody>
          <a:bodyPr>
            <a:normAutofit/>
          </a:bodyPr>
          <a:lstStyle/>
          <a:p>
            <a:r>
              <a:rPr lang="fr-FR" sz="3600" i="1" dirty="0" smtClean="0">
                <a:solidFill>
                  <a:schemeClr val="accent5">
                    <a:lumMod val="60000"/>
                    <a:lumOff val="40000"/>
                  </a:schemeClr>
                </a:solidFill>
                <a:latin typeface="Cambria" panose="02040503050406030204" pitchFamily="18" charset="0"/>
                <a:ea typeface="Cambria" panose="02040503050406030204" pitchFamily="18" charset="0"/>
              </a:rPr>
              <a:t>Courbes fonctionnelles </a:t>
            </a:r>
            <a:endParaRPr lang="fr-FR" sz="3600" i="1" dirty="0">
              <a:solidFill>
                <a:schemeClr val="accent5">
                  <a:lumMod val="60000"/>
                  <a:lumOff val="40000"/>
                </a:schemeClr>
              </a:solidFill>
              <a:latin typeface="Cambria" panose="02040503050406030204" pitchFamily="18" charset="0"/>
              <a:ea typeface="Cambria" panose="02040503050406030204" pitchFamily="18" charset="0"/>
            </a:endParaRPr>
          </a:p>
        </p:txBody>
      </p:sp>
      <p:sp>
        <p:nvSpPr>
          <p:cNvPr id="2" name="Espace réservé du contenu 1"/>
          <p:cNvSpPr>
            <a:spLocks noGrp="1"/>
          </p:cNvSpPr>
          <p:nvPr>
            <p:ph sz="half" idx="1"/>
          </p:nvPr>
        </p:nvSpPr>
        <p:spPr>
          <a:xfrm>
            <a:off x="272860" y="1951586"/>
            <a:ext cx="5106004" cy="3702881"/>
          </a:xfrm>
        </p:spPr>
        <p:txBody>
          <a:bodyPr>
            <a:normAutofit/>
          </a:bodyPr>
          <a:lstStyle/>
          <a:p>
            <a:r>
              <a:rPr lang="fr-FR" sz="2800" i="1" dirty="0" smtClean="0">
                <a:effectLst/>
                <a:latin typeface="Cambria" panose="02040503050406030204" pitchFamily="18" charset="0"/>
                <a:ea typeface="Cambria" panose="02040503050406030204" pitchFamily="18" charset="0"/>
              </a:rPr>
              <a:t>Ce s</a:t>
            </a:r>
            <a:r>
              <a:rPr lang="fr-FR" sz="2800" i="1" dirty="0" smtClean="0">
                <a:effectLst/>
                <a:latin typeface="Cambria" panose="02040503050406030204" pitchFamily="18" charset="0"/>
                <a:ea typeface="Cambria" panose="02040503050406030204" pitchFamily="18" charset="0"/>
              </a:rPr>
              <a:t>ont </a:t>
            </a:r>
            <a:r>
              <a:rPr lang="fr-FR" sz="2800" i="1" dirty="0">
                <a:effectLst/>
                <a:latin typeface="Cambria" panose="02040503050406030204" pitchFamily="18" charset="0"/>
                <a:ea typeface="Cambria" panose="02040503050406030204" pitchFamily="18" charset="0"/>
              </a:rPr>
              <a:t>des représentations simultanées du débit cardiaque et du retour veineux en fonction de la pression auriculaire droite et du volume </a:t>
            </a:r>
            <a:r>
              <a:rPr lang="fr-FR" sz="2800" i="1" dirty="0" err="1">
                <a:effectLst/>
                <a:latin typeface="Cambria" panose="02040503050406030204" pitchFamily="18" charset="0"/>
                <a:ea typeface="Cambria" panose="02040503050406030204" pitchFamily="18" charset="0"/>
              </a:rPr>
              <a:t>télédiastolique</a:t>
            </a:r>
            <a:r>
              <a:rPr lang="fr-FR" sz="2800" i="1" dirty="0" smtClean="0">
                <a:effectLst/>
                <a:latin typeface="Cambria" panose="02040503050406030204" pitchFamily="18" charset="0"/>
                <a:ea typeface="Cambria" panose="02040503050406030204" pitchFamily="18" charset="0"/>
              </a:rPr>
              <a:t>.</a:t>
            </a:r>
            <a:endParaRPr lang="fr-FR" sz="2800" i="1" dirty="0">
              <a:effectLst/>
              <a:latin typeface="Cambria" panose="02040503050406030204" pitchFamily="18" charset="0"/>
              <a:ea typeface="Cambria" panose="02040503050406030204" pitchFamily="18" charset="0"/>
            </a:endParaRPr>
          </a:p>
        </p:txBody>
      </p:sp>
      <p:pic>
        <p:nvPicPr>
          <p:cNvPr id="4" name="Espace réservé du contenu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563312" y="1749224"/>
            <a:ext cx="6183327" cy="4381069"/>
          </a:xfrm>
        </p:spPr>
      </p:pic>
    </p:spTree>
    <p:extLst>
      <p:ext uri="{BB962C8B-B14F-4D97-AF65-F5344CB8AC3E}">
        <p14:creationId xmlns:p14="http://schemas.microsoft.com/office/powerpoint/2010/main" val="366270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42918" y="0"/>
            <a:ext cx="10353761" cy="1326321"/>
          </a:xfrm>
        </p:spPr>
        <p:txBody>
          <a:bodyPr>
            <a:normAutofit/>
          </a:bodyPr>
          <a:lstStyle/>
          <a:p>
            <a:r>
              <a:rPr lang="fr-FR" sz="3600" i="1" dirty="0" smtClean="0">
                <a:solidFill>
                  <a:schemeClr val="accent5">
                    <a:lumMod val="60000"/>
                    <a:lumOff val="40000"/>
                  </a:schemeClr>
                </a:solidFill>
                <a:latin typeface="Cambria" panose="02040503050406030204" pitchFamily="18" charset="0"/>
                <a:ea typeface="Cambria" panose="02040503050406030204" pitchFamily="18" charset="0"/>
              </a:rPr>
              <a:t>Courbes fonctionnelles </a:t>
            </a:r>
            <a:endParaRPr lang="fr-FR" sz="3600" i="1" dirty="0">
              <a:solidFill>
                <a:schemeClr val="accent5">
                  <a:lumMod val="60000"/>
                  <a:lumOff val="40000"/>
                </a:schemeClr>
              </a:solidFill>
              <a:latin typeface="Cambria" panose="02040503050406030204" pitchFamily="18" charset="0"/>
              <a:ea typeface="Cambria" panose="02040503050406030204" pitchFamily="18" charset="0"/>
            </a:endParaRPr>
          </a:p>
        </p:txBody>
      </p:sp>
      <p:sp>
        <p:nvSpPr>
          <p:cNvPr id="2" name="Espace réservé du contenu 1"/>
          <p:cNvSpPr>
            <a:spLocks noGrp="1"/>
          </p:cNvSpPr>
          <p:nvPr>
            <p:ph sz="half" idx="1"/>
          </p:nvPr>
        </p:nvSpPr>
        <p:spPr>
          <a:xfrm>
            <a:off x="418744" y="2088319"/>
            <a:ext cx="5601055" cy="4423576"/>
          </a:xfrm>
        </p:spPr>
        <p:txBody>
          <a:bodyPr>
            <a:normAutofit fontScale="92500" lnSpcReduction="10000"/>
          </a:bodyPr>
          <a:lstStyle/>
          <a:p>
            <a:r>
              <a:rPr lang="fr-FR" sz="2400" i="1" dirty="0" smtClean="0">
                <a:effectLst/>
                <a:latin typeface="Cambria" panose="02040503050406030204" pitchFamily="18" charset="0"/>
                <a:ea typeface="Cambria" panose="02040503050406030204" pitchFamily="18" charset="0"/>
              </a:rPr>
              <a:t>Décrit </a:t>
            </a:r>
            <a:r>
              <a:rPr lang="fr-FR" sz="2400" i="1" dirty="0">
                <a:effectLst/>
                <a:latin typeface="Cambria" panose="02040503050406030204" pitchFamily="18" charset="0"/>
                <a:ea typeface="Cambria" panose="02040503050406030204" pitchFamily="18" charset="0"/>
              </a:rPr>
              <a:t>la relation de </a:t>
            </a:r>
            <a:r>
              <a:rPr lang="fr-FR" sz="2400" i="1" dirty="0" smtClean="0">
                <a:effectLst/>
                <a:latin typeface="Cambria" panose="02040503050406030204" pitchFamily="18" charset="0"/>
                <a:ea typeface="Cambria" panose="02040503050406030204" pitchFamily="18" charset="0"/>
              </a:rPr>
              <a:t>Frank-</a:t>
            </a:r>
            <a:r>
              <a:rPr lang="fr-FR" sz="2400" i="1" dirty="0" err="1" smtClean="0">
                <a:effectLst/>
                <a:latin typeface="Cambria" panose="02040503050406030204" pitchFamily="18" charset="0"/>
                <a:ea typeface="Cambria" panose="02040503050406030204" pitchFamily="18" charset="0"/>
              </a:rPr>
              <a:t>Starling</a:t>
            </a:r>
            <a:r>
              <a:rPr lang="fr-FR" sz="2400" i="1" dirty="0" smtClean="0">
                <a:effectLst/>
                <a:latin typeface="Cambria" panose="02040503050406030204" pitchFamily="18" charset="0"/>
                <a:ea typeface="Cambria" panose="02040503050406030204" pitchFamily="18" charset="0"/>
              </a:rPr>
              <a:t> </a:t>
            </a:r>
            <a:r>
              <a:rPr lang="fr-FR" sz="2400" i="1" dirty="0">
                <a:effectLst/>
                <a:latin typeface="Cambria" panose="02040503050406030204" pitchFamily="18" charset="0"/>
                <a:ea typeface="Cambria" panose="02040503050406030204" pitchFamily="18" charset="0"/>
              </a:rPr>
              <a:t>pour le ventricule </a:t>
            </a:r>
          </a:p>
          <a:p>
            <a:r>
              <a:rPr lang="fr-FR" sz="2400" i="1" dirty="0">
                <a:effectLst/>
                <a:latin typeface="Cambria" panose="02040503050406030204" pitchFamily="18" charset="0"/>
                <a:ea typeface="Cambria" panose="02040503050406030204" pitchFamily="18" charset="0"/>
              </a:rPr>
              <a:t>Montre que le débit cardiaque augmente en fonction du volume </a:t>
            </a:r>
            <a:r>
              <a:rPr lang="fr-FR" sz="2400" i="1" dirty="0" err="1">
                <a:effectLst/>
                <a:latin typeface="Cambria" panose="02040503050406030204" pitchFamily="18" charset="0"/>
                <a:ea typeface="Cambria" panose="02040503050406030204" pitchFamily="18" charset="0"/>
              </a:rPr>
              <a:t>télédiastolique</a:t>
            </a:r>
            <a:r>
              <a:rPr lang="fr-FR" sz="2400" i="1" dirty="0">
                <a:effectLst/>
                <a:latin typeface="Cambria" panose="02040503050406030204" pitchFamily="18" charset="0"/>
                <a:ea typeface="Cambria" panose="02040503050406030204" pitchFamily="18" charset="0"/>
              </a:rPr>
              <a:t>,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C’est </a:t>
            </a:r>
            <a:r>
              <a:rPr lang="fr-FR" sz="2400" i="1" dirty="0">
                <a:effectLst/>
                <a:latin typeface="Cambria" panose="02040503050406030204" pitchFamily="18" charset="0"/>
                <a:ea typeface="Cambria" panose="02040503050406030204" pitchFamily="18" charset="0"/>
              </a:rPr>
              <a:t>une conséquence de la relation longueur-tension dans les fibres musculaires cardiaques.</a:t>
            </a:r>
          </a:p>
          <a:p>
            <a:r>
              <a:rPr lang="fr-FR" sz="2400" i="1" dirty="0">
                <a:effectLst/>
                <a:latin typeface="Cambria" panose="02040503050406030204" pitchFamily="18" charset="0"/>
                <a:ea typeface="Cambria" panose="02040503050406030204" pitchFamily="18" charset="0"/>
              </a:rPr>
              <a:t>Les changements du volume </a:t>
            </a:r>
            <a:r>
              <a:rPr lang="fr-FR" sz="2400" i="1" dirty="0" err="1">
                <a:effectLst/>
                <a:latin typeface="Cambria" panose="02040503050406030204" pitchFamily="18" charset="0"/>
                <a:ea typeface="Cambria" panose="02040503050406030204" pitchFamily="18" charset="0"/>
              </a:rPr>
              <a:t>télédiastolique</a:t>
            </a:r>
            <a:r>
              <a:rPr lang="fr-FR" sz="2400" i="1" dirty="0">
                <a:effectLst/>
                <a:latin typeface="Cambria" panose="02040503050406030204" pitchFamily="18" charset="0"/>
                <a:ea typeface="Cambria" panose="02040503050406030204" pitchFamily="18" charset="0"/>
              </a:rPr>
              <a:t> sont un mécanisme majeur de modification du débit cardiaque.</a:t>
            </a:r>
          </a:p>
          <a:p>
            <a:endParaRPr lang="fr-FR" dirty="0"/>
          </a:p>
        </p:txBody>
      </p:sp>
      <p:pic>
        <p:nvPicPr>
          <p:cNvPr id="4" name="Espace réservé du contenu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092549" y="2269814"/>
            <a:ext cx="5731004" cy="4060585"/>
          </a:xfrm>
        </p:spPr>
      </p:pic>
      <p:sp>
        <p:nvSpPr>
          <p:cNvPr id="3" name="ZoneTexte 2"/>
          <p:cNvSpPr txBox="1"/>
          <p:nvPr/>
        </p:nvSpPr>
        <p:spPr>
          <a:xfrm>
            <a:off x="1101693" y="963274"/>
            <a:ext cx="9836209" cy="1354217"/>
          </a:xfrm>
          <a:prstGeom prst="rect">
            <a:avLst/>
          </a:prstGeom>
          <a:noFill/>
        </p:spPr>
        <p:txBody>
          <a:bodyPr wrap="square" rtlCol="0">
            <a:spAutoFit/>
          </a:bodyPr>
          <a:lstStyle/>
          <a:p>
            <a:pPr lvl="0" algn="ctr"/>
            <a:r>
              <a:rPr lang="fr-FR" sz="3200" b="1" i="1" dirty="0" smtClean="0">
                <a:solidFill>
                  <a:schemeClr val="accent6">
                    <a:lumMod val="40000"/>
                    <a:lumOff val="60000"/>
                  </a:schemeClr>
                </a:solidFill>
                <a:latin typeface="Cambria" panose="02040503050406030204" pitchFamily="18" charset="0"/>
                <a:ea typeface="Cambria" panose="02040503050406030204" pitchFamily="18" charset="0"/>
              </a:rPr>
              <a:t>La </a:t>
            </a:r>
            <a:r>
              <a:rPr lang="fr-FR" sz="3200" b="1" i="1" dirty="0">
                <a:solidFill>
                  <a:schemeClr val="accent6">
                    <a:lumMod val="40000"/>
                    <a:lumOff val="60000"/>
                  </a:schemeClr>
                </a:solidFill>
                <a:latin typeface="Cambria" panose="02040503050406030204" pitchFamily="18" charset="0"/>
                <a:ea typeface="Cambria" panose="02040503050406030204" pitchFamily="18" charset="0"/>
              </a:rPr>
              <a:t>courbe fonctionnelle cardiaque </a:t>
            </a:r>
            <a:endParaRPr lang="fr-FR" sz="3200" b="1" i="1" dirty="0" smtClean="0">
              <a:solidFill>
                <a:schemeClr val="accent6">
                  <a:lumMod val="40000"/>
                  <a:lumOff val="60000"/>
                </a:schemeClr>
              </a:solidFill>
              <a:latin typeface="Cambria" panose="02040503050406030204" pitchFamily="18" charset="0"/>
              <a:ea typeface="Cambria" panose="02040503050406030204" pitchFamily="18" charset="0"/>
            </a:endParaRPr>
          </a:p>
          <a:p>
            <a:pPr lvl="0" algn="ctr"/>
            <a:r>
              <a:rPr lang="fr-FR" sz="3200" b="1" i="1" dirty="0" smtClean="0">
                <a:solidFill>
                  <a:schemeClr val="accent6">
                    <a:lumMod val="40000"/>
                    <a:lumOff val="60000"/>
                  </a:schemeClr>
                </a:solidFill>
                <a:latin typeface="Cambria" panose="02040503050406030204" pitchFamily="18" charset="0"/>
                <a:ea typeface="Cambria" panose="02040503050406030204" pitchFamily="18" charset="0"/>
              </a:rPr>
              <a:t>(</a:t>
            </a:r>
            <a:r>
              <a:rPr lang="fr-FR" sz="3200" b="1" i="1" dirty="0">
                <a:solidFill>
                  <a:schemeClr val="accent6">
                    <a:lumMod val="40000"/>
                    <a:lumOff val="60000"/>
                  </a:schemeClr>
                </a:solidFill>
                <a:latin typeface="Cambria" panose="02040503050406030204" pitchFamily="18" charset="0"/>
                <a:ea typeface="Cambria" panose="02040503050406030204" pitchFamily="18" charset="0"/>
              </a:rPr>
              <a:t>débit cardiaque)</a:t>
            </a:r>
            <a:endParaRPr lang="fr-FR" sz="3200" i="1" dirty="0">
              <a:solidFill>
                <a:schemeClr val="accent6">
                  <a:lumMod val="40000"/>
                  <a:lumOff val="60000"/>
                </a:schemeClr>
              </a:solidFill>
              <a:latin typeface="Cambria" panose="02040503050406030204" pitchFamily="18" charset="0"/>
              <a:ea typeface="Cambria" panose="02040503050406030204" pitchFamily="18" charset="0"/>
            </a:endParaRPr>
          </a:p>
          <a:p>
            <a:endParaRPr lang="fr-FR" dirty="0"/>
          </a:p>
        </p:txBody>
      </p:sp>
    </p:spTree>
    <p:extLst>
      <p:ext uri="{BB962C8B-B14F-4D97-AF65-F5344CB8AC3E}">
        <p14:creationId xmlns:p14="http://schemas.microsoft.com/office/powerpoint/2010/main" val="58675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42918" y="0"/>
            <a:ext cx="10353761" cy="1326321"/>
          </a:xfrm>
        </p:spPr>
        <p:txBody>
          <a:bodyPr>
            <a:normAutofit/>
          </a:bodyPr>
          <a:lstStyle/>
          <a:p>
            <a:r>
              <a:rPr lang="fr-FR" sz="3600" i="1" dirty="0" smtClean="0">
                <a:solidFill>
                  <a:schemeClr val="accent5">
                    <a:lumMod val="60000"/>
                    <a:lumOff val="40000"/>
                  </a:schemeClr>
                </a:solidFill>
                <a:latin typeface="Cambria" panose="02040503050406030204" pitchFamily="18" charset="0"/>
                <a:ea typeface="Cambria" panose="02040503050406030204" pitchFamily="18" charset="0"/>
              </a:rPr>
              <a:t>Courbes fonctionnelles </a:t>
            </a:r>
            <a:endParaRPr lang="fr-FR" sz="3600" i="1" dirty="0">
              <a:solidFill>
                <a:schemeClr val="accent5">
                  <a:lumMod val="60000"/>
                  <a:lumOff val="40000"/>
                </a:schemeClr>
              </a:solidFill>
              <a:latin typeface="Cambria" panose="02040503050406030204" pitchFamily="18" charset="0"/>
              <a:ea typeface="Cambria" panose="02040503050406030204" pitchFamily="18" charset="0"/>
            </a:endParaRPr>
          </a:p>
        </p:txBody>
      </p:sp>
      <p:sp>
        <p:nvSpPr>
          <p:cNvPr id="2" name="Espace réservé du contenu 1"/>
          <p:cNvSpPr>
            <a:spLocks noGrp="1"/>
          </p:cNvSpPr>
          <p:nvPr>
            <p:ph sz="half" idx="1"/>
          </p:nvPr>
        </p:nvSpPr>
        <p:spPr>
          <a:xfrm>
            <a:off x="435230" y="2134655"/>
            <a:ext cx="5106004" cy="3702881"/>
          </a:xfrm>
        </p:spPr>
        <p:txBody>
          <a:bodyPr/>
          <a:lstStyle/>
          <a:p>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Décrit </a:t>
            </a:r>
            <a:r>
              <a:rPr lang="fr-FR" sz="2800" i="1" dirty="0">
                <a:effectLst/>
                <a:latin typeface="Cambria" panose="02040503050406030204" pitchFamily="18" charset="0"/>
                <a:ea typeface="Cambria" panose="02040503050406030204" pitchFamily="18" charset="0"/>
              </a:rPr>
              <a:t>la relation entre le débit à travers le système vasculaire (ou retour veineux) et la pression auriculaire droite.</a:t>
            </a:r>
          </a:p>
          <a:p>
            <a:endParaRPr lang="fr-FR" dirty="0"/>
          </a:p>
        </p:txBody>
      </p:sp>
      <p:pic>
        <p:nvPicPr>
          <p:cNvPr id="4" name="Espace réservé du contenu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751321" y="2134655"/>
            <a:ext cx="5815858" cy="4120706"/>
          </a:xfrm>
        </p:spPr>
      </p:pic>
      <p:sp>
        <p:nvSpPr>
          <p:cNvPr id="3" name="ZoneTexte 2"/>
          <p:cNvSpPr txBox="1"/>
          <p:nvPr/>
        </p:nvSpPr>
        <p:spPr>
          <a:xfrm>
            <a:off x="2718245" y="1015790"/>
            <a:ext cx="6603105" cy="861774"/>
          </a:xfrm>
          <a:prstGeom prst="rect">
            <a:avLst/>
          </a:prstGeom>
          <a:noFill/>
        </p:spPr>
        <p:txBody>
          <a:bodyPr wrap="square" rtlCol="0">
            <a:spAutoFit/>
          </a:bodyPr>
          <a:lstStyle/>
          <a:p>
            <a:pPr lvl="0" algn="ctr"/>
            <a:r>
              <a:rPr lang="fr-FR" sz="3200" b="1" i="1" dirty="0" smtClean="0">
                <a:solidFill>
                  <a:schemeClr val="accent6">
                    <a:lumMod val="40000"/>
                    <a:lumOff val="60000"/>
                  </a:schemeClr>
                </a:solidFill>
                <a:latin typeface="Cambria" panose="02040503050406030204" pitchFamily="18" charset="0"/>
                <a:ea typeface="Cambria" panose="02040503050406030204" pitchFamily="18" charset="0"/>
              </a:rPr>
              <a:t>La </a:t>
            </a:r>
            <a:r>
              <a:rPr lang="fr-FR" sz="3200" b="1" i="1" dirty="0">
                <a:solidFill>
                  <a:schemeClr val="accent6">
                    <a:lumMod val="40000"/>
                    <a:lumOff val="60000"/>
                  </a:schemeClr>
                </a:solidFill>
                <a:latin typeface="Cambria" panose="02040503050406030204" pitchFamily="18" charset="0"/>
                <a:ea typeface="Cambria" panose="02040503050406030204" pitchFamily="18" charset="0"/>
              </a:rPr>
              <a:t>courbe fonctionnelle vasculaire</a:t>
            </a:r>
            <a:endParaRPr lang="fr-FR" sz="3200" i="1" dirty="0">
              <a:solidFill>
                <a:schemeClr val="accent6">
                  <a:lumMod val="40000"/>
                  <a:lumOff val="60000"/>
                </a:schemeClr>
              </a:solidFill>
              <a:latin typeface="Cambria" panose="02040503050406030204" pitchFamily="18" charset="0"/>
              <a:ea typeface="Cambria" panose="02040503050406030204" pitchFamily="18" charset="0"/>
            </a:endParaRPr>
          </a:p>
          <a:p>
            <a:endParaRPr lang="fr-FR" dirty="0"/>
          </a:p>
        </p:txBody>
      </p:sp>
    </p:spTree>
    <p:extLst>
      <p:ext uri="{BB962C8B-B14F-4D97-AF65-F5344CB8AC3E}">
        <p14:creationId xmlns:p14="http://schemas.microsoft.com/office/powerpoint/2010/main" val="384326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847681" y="30989"/>
            <a:ext cx="10353761" cy="1326321"/>
          </a:xfrm>
        </p:spPr>
        <p:txBody>
          <a:bodyPr>
            <a:normAutofit/>
          </a:bodyPr>
          <a:lstStyle/>
          <a:p>
            <a:pPr algn="ctr"/>
            <a:r>
              <a:rPr lang="fr-FR" sz="4000" b="1" i="1" dirty="0" smtClean="0">
                <a:solidFill>
                  <a:schemeClr val="accent5">
                    <a:lumMod val="60000"/>
                    <a:lumOff val="40000"/>
                  </a:schemeClr>
                </a:solidFill>
                <a:latin typeface="Cambria" pitchFamily="18" charset="0"/>
              </a:rPr>
              <a:t>Le cœur </a:t>
            </a:r>
            <a:endParaRPr lang="fr-FR" sz="4000" b="1" i="1" dirty="0">
              <a:solidFill>
                <a:schemeClr val="accent5">
                  <a:lumMod val="60000"/>
                  <a:lumOff val="40000"/>
                </a:schemeClr>
              </a:solidFill>
              <a:latin typeface="Cambria" pitchFamily="18" charset="0"/>
            </a:endParaRPr>
          </a:p>
        </p:txBody>
      </p:sp>
      <p:sp>
        <p:nvSpPr>
          <p:cNvPr id="9" name="Espace réservé du contenu 8"/>
          <p:cNvSpPr>
            <a:spLocks noGrp="1"/>
          </p:cNvSpPr>
          <p:nvPr>
            <p:ph sz="half" idx="2"/>
          </p:nvPr>
        </p:nvSpPr>
        <p:spPr>
          <a:xfrm>
            <a:off x="737786" y="874993"/>
            <a:ext cx="4859709" cy="5786454"/>
          </a:xfrm>
        </p:spPr>
        <p:txBody>
          <a:bodyPr>
            <a:noAutofit/>
          </a:bodyPr>
          <a:lstStyle/>
          <a:p>
            <a:r>
              <a:rPr lang="fr-FR" sz="2400" i="1" dirty="0">
                <a:latin typeface="Cambria" pitchFamily="18" charset="0"/>
              </a:rPr>
              <a:t>Divisé longitudinalement par le septum </a:t>
            </a:r>
            <a:r>
              <a:rPr lang="fr-FR" sz="2400" i="1" dirty="0" err="1" smtClean="0">
                <a:latin typeface="Cambria" pitchFamily="18" charset="0"/>
              </a:rPr>
              <a:t>inter-ventriculaire</a:t>
            </a:r>
            <a:r>
              <a:rPr lang="fr-FR" sz="2400" i="1" dirty="0" smtClean="0">
                <a:latin typeface="Cambria" pitchFamily="18" charset="0"/>
              </a:rPr>
              <a:t> </a:t>
            </a:r>
            <a:r>
              <a:rPr lang="fr-FR" sz="2400" i="1" dirty="0">
                <a:latin typeface="Cambria" pitchFamily="18" charset="0"/>
              </a:rPr>
              <a:t>en deux parties fonctionnelles : </a:t>
            </a:r>
          </a:p>
          <a:p>
            <a:pPr lvl="1"/>
            <a:r>
              <a:rPr lang="fr-FR" sz="2400" b="1" i="1" dirty="0" smtClean="0">
                <a:solidFill>
                  <a:schemeClr val="tx1"/>
                </a:solidFill>
                <a:latin typeface="Cambria" pitchFamily="18" charset="0"/>
              </a:rPr>
              <a:t>Cœur droit </a:t>
            </a:r>
            <a:r>
              <a:rPr lang="fr-FR" sz="2400" i="1" dirty="0" smtClean="0">
                <a:solidFill>
                  <a:schemeClr val="tx1"/>
                </a:solidFill>
                <a:latin typeface="Cambria" pitchFamily="18" charset="0"/>
              </a:rPr>
              <a:t>: reçoit le sang systémique désoxygéné par les veines caves supérieurs et inferieurs et l’envoie vers les poumons  par l’artère pulmonaire</a:t>
            </a:r>
          </a:p>
          <a:p>
            <a:pPr lvl="1"/>
            <a:r>
              <a:rPr lang="fr-FR" sz="2400" b="1" i="1" dirty="0" smtClean="0">
                <a:solidFill>
                  <a:schemeClr val="tx1"/>
                </a:solidFill>
                <a:latin typeface="Cambria" pitchFamily="18" charset="0"/>
              </a:rPr>
              <a:t>Cœur gauche</a:t>
            </a:r>
            <a:r>
              <a:rPr lang="fr-FR" sz="2400" i="1" dirty="0" smtClean="0">
                <a:solidFill>
                  <a:schemeClr val="tx1"/>
                </a:solidFill>
                <a:latin typeface="Cambria" pitchFamily="18" charset="0"/>
              </a:rPr>
              <a:t>:  reçoit le sang oxygéné des poumons par </a:t>
            </a:r>
            <a:r>
              <a:rPr lang="fr-FR" sz="2400" i="1" dirty="0" smtClean="0">
                <a:latin typeface="Cambria" pitchFamily="18" charset="0"/>
              </a:rPr>
              <a:t>la</a:t>
            </a:r>
            <a:r>
              <a:rPr lang="fr-FR" sz="2400" i="1" dirty="0" smtClean="0">
                <a:solidFill>
                  <a:schemeClr val="tx1"/>
                </a:solidFill>
                <a:latin typeface="Cambria" pitchFamily="18" charset="0"/>
              </a:rPr>
              <a:t> veine pulmonaire  et l’envoie vers les organes par l’aorte</a:t>
            </a:r>
          </a:p>
        </p:txBody>
      </p:sp>
      <p:pic>
        <p:nvPicPr>
          <p:cNvPr id="3" name="Espace réservé du contenu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810283" y="1662929"/>
            <a:ext cx="5178370" cy="4692899"/>
          </a:xfrm>
        </p:spPr>
      </p:pic>
    </p:spTree>
    <p:extLst>
      <p:ext uri="{BB962C8B-B14F-4D97-AF65-F5344CB8AC3E}">
        <p14:creationId xmlns:p14="http://schemas.microsoft.com/office/powerpoint/2010/main" val="337791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996907" y="0"/>
            <a:ext cx="10353761" cy="1326321"/>
          </a:xfrm>
        </p:spPr>
        <p:txBody>
          <a:bodyPr>
            <a:normAutofit/>
          </a:bodyPr>
          <a:lstStyle/>
          <a:p>
            <a:r>
              <a:rPr lang="fr-FR" sz="3600" i="1" dirty="0" smtClean="0">
                <a:solidFill>
                  <a:schemeClr val="accent5">
                    <a:lumMod val="60000"/>
                    <a:lumOff val="40000"/>
                  </a:schemeClr>
                </a:solidFill>
                <a:latin typeface="Cambria" panose="02040503050406030204" pitchFamily="18" charset="0"/>
                <a:ea typeface="Cambria" panose="02040503050406030204" pitchFamily="18" charset="0"/>
              </a:rPr>
              <a:t>Courbes fonctionnelles </a:t>
            </a:r>
            <a:endParaRPr lang="fr-FR" sz="3600" i="1" dirty="0">
              <a:solidFill>
                <a:schemeClr val="accent5">
                  <a:lumMod val="60000"/>
                  <a:lumOff val="40000"/>
                </a:schemeClr>
              </a:solidFill>
              <a:latin typeface="Cambria" panose="02040503050406030204" pitchFamily="18" charset="0"/>
              <a:ea typeface="Cambria" panose="02040503050406030204" pitchFamily="18" charset="0"/>
            </a:endParaRPr>
          </a:p>
        </p:txBody>
      </p:sp>
      <p:sp>
        <p:nvSpPr>
          <p:cNvPr id="2" name="Espace réservé du contenu 1"/>
          <p:cNvSpPr>
            <a:spLocks noGrp="1"/>
          </p:cNvSpPr>
          <p:nvPr>
            <p:ph sz="half" idx="1"/>
          </p:nvPr>
        </p:nvSpPr>
        <p:spPr>
          <a:xfrm>
            <a:off x="461473" y="2088319"/>
            <a:ext cx="5558326" cy="4449214"/>
          </a:xfrm>
        </p:spPr>
        <p:txBody>
          <a:bodyPr>
            <a:normAutofit lnSpcReduction="10000"/>
          </a:bodyPr>
          <a:lstStyle/>
          <a:p>
            <a:r>
              <a:rPr lang="fr-FR" i="1" dirty="0" smtClean="0">
                <a:effectLst/>
                <a:latin typeface="Cambria" panose="02040503050406030204" pitchFamily="18" charset="0"/>
                <a:ea typeface="Cambria" panose="02040503050406030204" pitchFamily="18" charset="0"/>
              </a:rPr>
              <a:t>Mesurée </a:t>
            </a:r>
            <a:r>
              <a:rPr lang="fr-FR" i="1" dirty="0">
                <a:effectLst/>
                <a:latin typeface="Cambria" panose="02040503050406030204" pitchFamily="18" charset="0"/>
                <a:ea typeface="Cambria" panose="02040503050406030204" pitchFamily="18" charset="0"/>
              </a:rPr>
              <a:t>quand le cœur est arrêté expérimentalement. </a:t>
            </a:r>
            <a:endParaRPr lang="fr-FR" i="1" dirty="0" smtClean="0">
              <a:effectLst/>
              <a:latin typeface="Cambria" panose="02040503050406030204" pitchFamily="18" charset="0"/>
              <a:ea typeface="Cambria" panose="02040503050406030204" pitchFamily="18" charset="0"/>
            </a:endParaRPr>
          </a:p>
          <a:p>
            <a:r>
              <a:rPr lang="fr-FR" i="1" dirty="0" smtClean="0">
                <a:effectLst/>
                <a:latin typeface="Cambria" panose="02040503050406030204" pitchFamily="18" charset="0"/>
                <a:ea typeface="Cambria" panose="02040503050406030204" pitchFamily="18" charset="0"/>
              </a:rPr>
              <a:t>Elle </a:t>
            </a:r>
            <a:r>
              <a:rPr lang="fr-FR" i="1" dirty="0">
                <a:effectLst/>
                <a:latin typeface="Cambria" panose="02040503050406030204" pitchFamily="18" charset="0"/>
                <a:ea typeface="Cambria" panose="02040503050406030204" pitchFamily="18" charset="0"/>
              </a:rPr>
              <a:t>est égale à la pression auriculaire droite quand il n y a pas d’écoulement dans le système cardiovasculaire. </a:t>
            </a:r>
          </a:p>
          <a:p>
            <a:r>
              <a:rPr lang="fr-FR" i="1" dirty="0">
                <a:effectLst/>
                <a:latin typeface="Cambria" panose="02040503050406030204" pitchFamily="18" charset="0"/>
                <a:ea typeface="Cambria" panose="02040503050406030204" pitchFamily="18" charset="0"/>
              </a:rPr>
              <a:t>Dans ces conditions le débit cardiaque et le retour veineux sont nuls et la pression est la même dans tout le système cardio-vasculaire.</a:t>
            </a:r>
          </a:p>
          <a:p>
            <a:r>
              <a:rPr lang="fr-FR" i="1" dirty="0">
                <a:effectLst/>
                <a:latin typeface="Cambria" panose="02040503050406030204" pitchFamily="18" charset="0"/>
                <a:ea typeface="Cambria" panose="02040503050406030204" pitchFamily="18" charset="0"/>
              </a:rPr>
              <a:t>Elle est accrue par toute augmentation du volume sanguin et est diminuée par toute diminution du volume sanguin.</a:t>
            </a:r>
            <a:endParaRPr lang="fr-FR" i="1" dirty="0">
              <a:latin typeface="Cambria" panose="02040503050406030204" pitchFamily="18" charset="0"/>
              <a:ea typeface="Cambria" panose="02040503050406030204" pitchFamily="18" charset="0"/>
            </a:endParaRPr>
          </a:p>
        </p:txBody>
      </p:sp>
      <p:pic>
        <p:nvPicPr>
          <p:cNvPr id="4" name="Espace réservé du contenu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01698" y="2088319"/>
            <a:ext cx="5858588" cy="4150982"/>
          </a:xfrm>
        </p:spPr>
      </p:pic>
      <p:sp>
        <p:nvSpPr>
          <p:cNvPr id="6" name="ZoneTexte 5"/>
          <p:cNvSpPr txBox="1"/>
          <p:nvPr/>
        </p:nvSpPr>
        <p:spPr>
          <a:xfrm>
            <a:off x="2718245" y="1015790"/>
            <a:ext cx="6603105" cy="861774"/>
          </a:xfrm>
          <a:prstGeom prst="rect">
            <a:avLst/>
          </a:prstGeom>
          <a:noFill/>
        </p:spPr>
        <p:txBody>
          <a:bodyPr wrap="square" rtlCol="0">
            <a:spAutoFit/>
          </a:bodyPr>
          <a:lstStyle/>
          <a:p>
            <a:pPr algn="ctr"/>
            <a:r>
              <a:rPr lang="fr-FR" sz="3200" b="1" i="1" dirty="0">
                <a:solidFill>
                  <a:schemeClr val="accent6">
                    <a:lumMod val="40000"/>
                    <a:lumOff val="60000"/>
                  </a:schemeClr>
                </a:solidFill>
                <a:latin typeface="Cambria" panose="02040503050406030204" pitchFamily="18" charset="0"/>
                <a:ea typeface="Cambria" panose="02040503050406030204" pitchFamily="18" charset="0"/>
              </a:rPr>
              <a:t>La pression systémique moyenne</a:t>
            </a:r>
            <a:endParaRPr lang="fr-FR" sz="3200" i="1" dirty="0">
              <a:solidFill>
                <a:schemeClr val="accent6">
                  <a:lumMod val="40000"/>
                  <a:lumOff val="60000"/>
                </a:schemeClr>
              </a:solidFill>
              <a:latin typeface="Cambria" panose="02040503050406030204" pitchFamily="18" charset="0"/>
              <a:ea typeface="Cambria" panose="02040503050406030204" pitchFamily="18" charset="0"/>
            </a:endParaRPr>
          </a:p>
          <a:p>
            <a:endParaRPr lang="fr-FR" dirty="0"/>
          </a:p>
        </p:txBody>
      </p:sp>
    </p:spTree>
    <p:extLst>
      <p:ext uri="{BB962C8B-B14F-4D97-AF65-F5344CB8AC3E}">
        <p14:creationId xmlns:p14="http://schemas.microsoft.com/office/powerpoint/2010/main" val="44459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913795" y="0"/>
            <a:ext cx="10353761" cy="1326321"/>
          </a:xfrm>
        </p:spPr>
        <p:txBody>
          <a:bodyPr>
            <a:normAutofit/>
          </a:bodyPr>
          <a:lstStyle/>
          <a:p>
            <a:r>
              <a:rPr lang="fr-FR" sz="3600" i="1" dirty="0" smtClean="0">
                <a:solidFill>
                  <a:schemeClr val="accent5">
                    <a:lumMod val="60000"/>
                    <a:lumOff val="40000"/>
                  </a:schemeClr>
                </a:solidFill>
                <a:latin typeface="Cambria" panose="02040503050406030204" pitchFamily="18" charset="0"/>
                <a:ea typeface="Cambria" panose="02040503050406030204" pitchFamily="18" charset="0"/>
              </a:rPr>
              <a:t>Courbes fonctionnelles </a:t>
            </a:r>
            <a:endParaRPr lang="fr-FR" sz="3600" i="1" dirty="0">
              <a:solidFill>
                <a:schemeClr val="accent5">
                  <a:lumMod val="60000"/>
                  <a:lumOff val="40000"/>
                </a:schemeClr>
              </a:solidFill>
              <a:latin typeface="Cambria" panose="02040503050406030204" pitchFamily="18" charset="0"/>
              <a:ea typeface="Cambria" panose="02040503050406030204" pitchFamily="18" charset="0"/>
            </a:endParaRPr>
          </a:p>
        </p:txBody>
      </p:sp>
      <p:sp>
        <p:nvSpPr>
          <p:cNvPr id="2" name="Espace réservé du contenu 1"/>
          <p:cNvSpPr>
            <a:spLocks noGrp="1"/>
          </p:cNvSpPr>
          <p:nvPr>
            <p:ph sz="half" idx="1"/>
          </p:nvPr>
        </p:nvSpPr>
        <p:spPr>
          <a:xfrm>
            <a:off x="401652" y="2088319"/>
            <a:ext cx="5618147" cy="4397939"/>
          </a:xfrm>
        </p:spPr>
        <p:txBody>
          <a:bodyPr>
            <a:normAutofit/>
          </a:bodyPr>
          <a:lstStyle/>
          <a:p>
            <a:r>
              <a:rPr lang="fr-FR" i="1" dirty="0" smtClean="0">
                <a:effectLst/>
                <a:latin typeface="Cambria" panose="02040503050406030204" pitchFamily="18" charset="0"/>
                <a:ea typeface="Cambria" panose="02040503050406030204" pitchFamily="18" charset="0"/>
              </a:rPr>
              <a:t>Est </a:t>
            </a:r>
            <a:r>
              <a:rPr lang="fr-FR" i="1" dirty="0">
                <a:effectLst/>
                <a:latin typeface="Cambria" panose="02040503050406030204" pitchFamily="18" charset="0"/>
                <a:ea typeface="Cambria" panose="02040503050406030204" pitchFamily="18" charset="0"/>
              </a:rPr>
              <a:t>déterminée par la résistance dans tout le système vasculaire.</a:t>
            </a:r>
          </a:p>
          <a:p>
            <a:r>
              <a:rPr lang="fr-FR" i="1" dirty="0">
                <a:effectLst/>
                <a:latin typeface="Cambria" panose="02040503050406030204" pitchFamily="18" charset="0"/>
                <a:ea typeface="Cambria" panose="02040503050406030204" pitchFamily="18" charset="0"/>
              </a:rPr>
              <a:t>L’augmentation du retour veineux indique une baisse de la résistance périphérique totale </a:t>
            </a:r>
            <a:r>
              <a:rPr lang="fr-FR" i="1" dirty="0" smtClean="0">
                <a:effectLst/>
                <a:latin typeface="Cambria" panose="02040503050406030204" pitchFamily="18" charset="0"/>
                <a:ea typeface="Cambria" panose="02040503050406030204" pitchFamily="18" charset="0"/>
              </a:rPr>
              <a:t>RPT.</a:t>
            </a:r>
          </a:p>
          <a:p>
            <a:r>
              <a:rPr lang="fr-FR" i="1" dirty="0">
                <a:effectLst/>
                <a:latin typeface="Cambria" panose="02040503050406030204" pitchFamily="18" charset="0"/>
                <a:ea typeface="Cambria" panose="02040503050406030204" pitchFamily="18" charset="0"/>
              </a:rPr>
              <a:t>L</a:t>
            </a:r>
            <a:r>
              <a:rPr lang="fr-FR" i="1" dirty="0" smtClean="0">
                <a:effectLst/>
                <a:latin typeface="Cambria" panose="02040503050406030204" pitchFamily="18" charset="0"/>
                <a:ea typeface="Cambria" panose="02040503050406030204" pitchFamily="18" charset="0"/>
              </a:rPr>
              <a:t>a baise de la RPT (par </a:t>
            </a:r>
            <a:r>
              <a:rPr lang="fr-FR" i="1" dirty="0">
                <a:effectLst/>
                <a:latin typeface="Cambria" panose="02040503050406030204" pitchFamily="18" charset="0"/>
                <a:ea typeface="Cambria" panose="02040503050406030204" pitchFamily="18" charset="0"/>
              </a:rPr>
              <a:t>vasodilatation des artérioles) à pression auriculaire droite constante, </a:t>
            </a:r>
            <a:r>
              <a:rPr lang="fr-FR" i="1" dirty="0" smtClean="0">
                <a:effectLst/>
                <a:latin typeface="Cambria" panose="02040503050406030204" pitchFamily="18" charset="0"/>
                <a:ea typeface="Cambria" panose="02040503050406030204" pitchFamily="18" charset="0"/>
              </a:rPr>
              <a:t>entraine</a:t>
            </a:r>
            <a:r>
              <a:rPr lang="fr-FR" i="1" dirty="0" smtClean="0">
                <a:effectLst/>
                <a:latin typeface="Cambria" panose="02040503050406030204" pitchFamily="18" charset="0"/>
                <a:ea typeface="Cambria" panose="02040503050406030204" pitchFamily="18" charset="0"/>
              </a:rPr>
              <a:t> </a:t>
            </a:r>
            <a:r>
              <a:rPr lang="fr-FR" i="1" dirty="0">
                <a:effectLst/>
                <a:latin typeface="Cambria" panose="02040503050406030204" pitchFamily="18" charset="0"/>
                <a:ea typeface="Cambria" panose="02040503050406030204" pitchFamily="18" charset="0"/>
              </a:rPr>
              <a:t>une augmentation du retour veineux, puisque la vasodilatation des artérioles permet au sang de s’écouler des artères vers les veines et en définitif vers l’oreillette droite.</a:t>
            </a:r>
          </a:p>
          <a:p>
            <a:endParaRPr lang="fr-FR" dirty="0"/>
          </a:p>
        </p:txBody>
      </p:sp>
      <p:pic>
        <p:nvPicPr>
          <p:cNvPr id="4" name="Espace réservé du contenu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019799" y="1950521"/>
            <a:ext cx="5755519" cy="4077954"/>
          </a:xfrm>
        </p:spPr>
      </p:pic>
      <p:sp>
        <p:nvSpPr>
          <p:cNvPr id="6" name="ZoneTexte 5"/>
          <p:cNvSpPr txBox="1"/>
          <p:nvPr/>
        </p:nvSpPr>
        <p:spPr>
          <a:xfrm>
            <a:off x="1128045" y="1015790"/>
            <a:ext cx="9784933" cy="861774"/>
          </a:xfrm>
          <a:prstGeom prst="rect">
            <a:avLst/>
          </a:prstGeom>
          <a:noFill/>
        </p:spPr>
        <p:txBody>
          <a:bodyPr wrap="square" rtlCol="0">
            <a:spAutoFit/>
          </a:bodyPr>
          <a:lstStyle/>
          <a:p>
            <a:pPr algn="ctr"/>
            <a:r>
              <a:rPr lang="fr-FR" sz="3200" b="1" i="1" dirty="0">
                <a:solidFill>
                  <a:schemeClr val="accent6">
                    <a:lumMod val="40000"/>
                    <a:lumOff val="60000"/>
                  </a:schemeClr>
                </a:solidFill>
                <a:latin typeface="Cambria" panose="02040503050406030204" pitchFamily="18" charset="0"/>
                <a:ea typeface="Cambria" panose="02040503050406030204" pitchFamily="18" charset="0"/>
              </a:rPr>
              <a:t>La pente du la courbe fonctionnelle vasculaire</a:t>
            </a:r>
            <a:endParaRPr lang="fr-FR" sz="3200" i="1" dirty="0">
              <a:solidFill>
                <a:schemeClr val="accent6">
                  <a:lumMod val="40000"/>
                  <a:lumOff val="60000"/>
                </a:schemeClr>
              </a:solidFill>
              <a:latin typeface="Cambria" panose="02040503050406030204" pitchFamily="18" charset="0"/>
              <a:ea typeface="Cambria" panose="02040503050406030204" pitchFamily="18" charset="0"/>
            </a:endParaRPr>
          </a:p>
          <a:p>
            <a:endParaRPr lang="fr-FR" i="1" dirty="0">
              <a:solidFill>
                <a:schemeClr val="accent6">
                  <a:lumMod val="40000"/>
                  <a:lumOff val="6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85842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913795" y="0"/>
            <a:ext cx="10353761" cy="1326321"/>
          </a:xfrm>
        </p:spPr>
        <p:txBody>
          <a:bodyPr>
            <a:normAutofit/>
          </a:bodyPr>
          <a:lstStyle/>
          <a:p>
            <a:r>
              <a:rPr lang="fr-FR" sz="3600" i="1" dirty="0" smtClean="0">
                <a:solidFill>
                  <a:schemeClr val="accent5">
                    <a:lumMod val="60000"/>
                    <a:lumOff val="40000"/>
                  </a:schemeClr>
                </a:solidFill>
                <a:latin typeface="Cambria" panose="02040503050406030204" pitchFamily="18" charset="0"/>
                <a:ea typeface="Cambria" panose="02040503050406030204" pitchFamily="18" charset="0"/>
              </a:rPr>
              <a:t>Courbes fonctionnelles </a:t>
            </a:r>
            <a:endParaRPr lang="fr-FR" sz="3600" i="1" dirty="0">
              <a:solidFill>
                <a:schemeClr val="accent5">
                  <a:lumMod val="60000"/>
                  <a:lumOff val="40000"/>
                </a:schemeClr>
              </a:solidFill>
              <a:latin typeface="Cambria" panose="02040503050406030204" pitchFamily="18" charset="0"/>
              <a:ea typeface="Cambria" panose="02040503050406030204" pitchFamily="18" charset="0"/>
            </a:endParaRPr>
          </a:p>
        </p:txBody>
      </p:sp>
      <p:sp>
        <p:nvSpPr>
          <p:cNvPr id="2" name="Espace réservé du contenu 1"/>
          <p:cNvSpPr>
            <a:spLocks noGrp="1"/>
          </p:cNvSpPr>
          <p:nvPr>
            <p:ph sz="half" idx="1"/>
          </p:nvPr>
        </p:nvSpPr>
        <p:spPr>
          <a:xfrm>
            <a:off x="350378" y="2088319"/>
            <a:ext cx="5669421" cy="4415031"/>
          </a:xfrm>
        </p:spPr>
        <p:txBody>
          <a:bodyPr>
            <a:normAutofit fontScale="92500" lnSpcReduction="10000"/>
          </a:bodyPr>
          <a:lstStyle/>
          <a:p>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Le </a:t>
            </a:r>
            <a:r>
              <a:rPr lang="fr-FR" sz="2400" i="1" dirty="0">
                <a:effectLst/>
                <a:latin typeface="Cambria" panose="02040503050406030204" pitchFamily="18" charset="0"/>
                <a:ea typeface="Cambria" panose="02040503050406030204" pitchFamily="18" charset="0"/>
              </a:rPr>
              <a:t>point où les deux courbes se coupent est le point de l’équilibre ou le point de l’état stationnaire.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L’équilibre </a:t>
            </a:r>
            <a:r>
              <a:rPr lang="fr-FR" sz="2400" i="1" dirty="0">
                <a:effectLst/>
                <a:latin typeface="Cambria" panose="02040503050406030204" pitchFamily="18" charset="0"/>
                <a:ea typeface="Cambria" panose="02040503050406030204" pitchFamily="18" charset="0"/>
              </a:rPr>
              <a:t>a lieu quand le retour vineux est égal au débit cardiaque.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Le </a:t>
            </a:r>
            <a:r>
              <a:rPr lang="fr-FR" sz="2400" i="1" dirty="0">
                <a:effectLst/>
                <a:latin typeface="Cambria" panose="02040503050406030204" pitchFamily="18" charset="0"/>
                <a:ea typeface="Cambria" panose="02040503050406030204" pitchFamily="18" charset="0"/>
              </a:rPr>
              <a:t>débit cardiaque peut être changé en modifiant la courbe fonctionnelle cardiaque, la courbe fonctionnelle vasculaire ou les deux à la fois.</a:t>
            </a:r>
            <a:endParaRPr lang="fr-FR" i="1" dirty="0">
              <a:effectLst/>
              <a:latin typeface="Cambria" panose="02040503050406030204" pitchFamily="18" charset="0"/>
              <a:ea typeface="Cambria" panose="02040503050406030204" pitchFamily="18" charset="0"/>
            </a:endParaRPr>
          </a:p>
        </p:txBody>
      </p:sp>
      <p:pic>
        <p:nvPicPr>
          <p:cNvPr id="4" name="Espace réservé du contenu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84396" y="2295451"/>
            <a:ext cx="5646576" cy="4000765"/>
          </a:xfrm>
        </p:spPr>
      </p:pic>
      <p:sp>
        <p:nvSpPr>
          <p:cNvPr id="6" name="ZoneTexte 5"/>
          <p:cNvSpPr txBox="1"/>
          <p:nvPr/>
        </p:nvSpPr>
        <p:spPr>
          <a:xfrm>
            <a:off x="1933487" y="1161069"/>
            <a:ext cx="8314376" cy="1354217"/>
          </a:xfrm>
          <a:prstGeom prst="rect">
            <a:avLst/>
          </a:prstGeom>
          <a:noFill/>
        </p:spPr>
        <p:txBody>
          <a:bodyPr wrap="square" rtlCol="0">
            <a:spAutoFit/>
          </a:bodyPr>
          <a:lstStyle/>
          <a:p>
            <a:pPr lvl="0" algn="ctr"/>
            <a:r>
              <a:rPr lang="fr-FR" sz="3200" b="1" i="1" dirty="0">
                <a:solidFill>
                  <a:schemeClr val="accent6">
                    <a:lumMod val="40000"/>
                    <a:lumOff val="60000"/>
                  </a:schemeClr>
                </a:solidFill>
                <a:latin typeface="Cambria" panose="02040503050406030204" pitchFamily="18" charset="0"/>
                <a:ea typeface="Cambria" panose="02040503050406030204" pitchFamily="18" charset="0"/>
              </a:rPr>
              <a:t>Combinaison des courbes fonctionnelles cardiaque et vasculaire</a:t>
            </a:r>
            <a:endParaRPr lang="fr-FR" sz="3200" i="1" dirty="0">
              <a:solidFill>
                <a:schemeClr val="accent6">
                  <a:lumMod val="40000"/>
                  <a:lumOff val="60000"/>
                </a:schemeClr>
              </a:solidFill>
              <a:latin typeface="Cambria" panose="02040503050406030204" pitchFamily="18" charset="0"/>
              <a:ea typeface="Cambria" panose="02040503050406030204" pitchFamily="18" charset="0"/>
            </a:endParaRPr>
          </a:p>
          <a:p>
            <a:endParaRPr lang="fr-FR" dirty="0"/>
          </a:p>
        </p:txBody>
      </p:sp>
    </p:spTree>
    <p:extLst>
      <p:ext uri="{BB962C8B-B14F-4D97-AF65-F5344CB8AC3E}">
        <p14:creationId xmlns:p14="http://schemas.microsoft.com/office/powerpoint/2010/main" val="324087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913795" y="113944"/>
            <a:ext cx="10353761" cy="1326321"/>
          </a:xfrm>
        </p:spPr>
        <p:txBody>
          <a:bodyPr>
            <a:normAutofit/>
          </a:bodyPr>
          <a:lstStyle/>
          <a:p>
            <a:r>
              <a:rPr lang="fr-FR" sz="3600" i="1" dirty="0" smtClean="0">
                <a:solidFill>
                  <a:schemeClr val="accent5">
                    <a:lumMod val="60000"/>
                    <a:lumOff val="40000"/>
                  </a:schemeClr>
                </a:solidFill>
                <a:latin typeface="Cambria" panose="02040503050406030204" pitchFamily="18" charset="0"/>
                <a:ea typeface="Cambria" panose="02040503050406030204" pitchFamily="18" charset="0"/>
              </a:rPr>
              <a:t>Courbes fonctionnelles </a:t>
            </a:r>
            <a:endParaRPr lang="fr-FR" sz="3600" i="1" dirty="0">
              <a:solidFill>
                <a:schemeClr val="accent5">
                  <a:lumMod val="60000"/>
                  <a:lumOff val="40000"/>
                </a:schemeClr>
              </a:solidFill>
              <a:latin typeface="Cambria" panose="02040503050406030204" pitchFamily="18" charset="0"/>
              <a:ea typeface="Cambria" panose="02040503050406030204" pitchFamily="18" charset="0"/>
            </a:endParaRPr>
          </a:p>
        </p:txBody>
      </p:sp>
      <p:sp>
        <p:nvSpPr>
          <p:cNvPr id="2" name="Espace réservé du contenu 1"/>
          <p:cNvSpPr>
            <a:spLocks noGrp="1"/>
          </p:cNvSpPr>
          <p:nvPr>
            <p:ph sz="half" idx="1"/>
          </p:nvPr>
        </p:nvSpPr>
        <p:spPr>
          <a:xfrm>
            <a:off x="913795" y="4643517"/>
            <a:ext cx="10469203" cy="2176032"/>
          </a:xfrm>
        </p:spPr>
        <p:txBody>
          <a:bodyPr>
            <a:normAutofit/>
          </a:bodyPr>
          <a:lstStyle/>
          <a:p>
            <a:r>
              <a:rPr lang="fr-FR" sz="2400" i="1" dirty="0">
                <a:effectLst/>
                <a:latin typeface="Cambria" panose="02040503050406030204" pitchFamily="18" charset="0"/>
                <a:ea typeface="Cambria" panose="02040503050406030204" pitchFamily="18" charset="0"/>
              </a:rPr>
              <a:t>Les agents inotropes positifs (ex : Digitaline) provoque une augmentation de la contractilité et par conséquent l’augmentation du débit cardiaque.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Le </a:t>
            </a:r>
            <a:r>
              <a:rPr lang="fr-FR" sz="2400" i="1" dirty="0">
                <a:effectLst/>
                <a:latin typeface="Cambria" panose="02040503050406030204" pitchFamily="18" charset="0"/>
                <a:ea typeface="Cambria" panose="02040503050406030204" pitchFamily="18" charset="0"/>
              </a:rPr>
              <a:t>point de l’équilibre se déplace vers un débit cardiaque plus élevé et une pression auriculaire droite correspondante plus basse. </a:t>
            </a:r>
            <a:endParaRPr lang="fr-FR" sz="2400" i="1" dirty="0">
              <a:latin typeface="Cambria" panose="02040503050406030204" pitchFamily="18" charset="0"/>
              <a:ea typeface="Cambria" panose="02040503050406030204" pitchFamily="18" charset="0"/>
            </a:endParaRPr>
          </a:p>
        </p:txBody>
      </p:sp>
      <p:pic>
        <p:nvPicPr>
          <p:cNvPr id="6" name="Espace réservé du contenu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529556" y="1119447"/>
            <a:ext cx="7106273" cy="3249865"/>
          </a:xfrm>
        </p:spPr>
      </p:pic>
    </p:spTree>
    <p:extLst>
      <p:ext uri="{BB962C8B-B14F-4D97-AF65-F5344CB8AC3E}">
        <p14:creationId xmlns:p14="http://schemas.microsoft.com/office/powerpoint/2010/main" val="38324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42918" y="0"/>
            <a:ext cx="10353761" cy="1326321"/>
          </a:xfrm>
        </p:spPr>
        <p:txBody>
          <a:bodyPr>
            <a:normAutofit/>
          </a:bodyPr>
          <a:lstStyle/>
          <a:p>
            <a:r>
              <a:rPr lang="fr-FR" sz="3600" i="1" dirty="0" smtClean="0">
                <a:solidFill>
                  <a:schemeClr val="accent5">
                    <a:lumMod val="60000"/>
                    <a:lumOff val="40000"/>
                  </a:schemeClr>
                </a:solidFill>
                <a:latin typeface="Cambria" panose="02040503050406030204" pitchFamily="18" charset="0"/>
                <a:ea typeface="Cambria" panose="02040503050406030204" pitchFamily="18" charset="0"/>
              </a:rPr>
              <a:t>Courbes fonctionnelles </a:t>
            </a:r>
            <a:endParaRPr lang="fr-FR" sz="3600" i="1" dirty="0">
              <a:solidFill>
                <a:schemeClr val="accent5">
                  <a:lumMod val="60000"/>
                  <a:lumOff val="40000"/>
                </a:schemeClr>
              </a:solidFill>
              <a:latin typeface="Cambria" panose="02040503050406030204" pitchFamily="18" charset="0"/>
              <a:ea typeface="Cambria" panose="02040503050406030204" pitchFamily="18" charset="0"/>
            </a:endParaRPr>
          </a:p>
        </p:txBody>
      </p:sp>
      <p:sp>
        <p:nvSpPr>
          <p:cNvPr id="2" name="Espace réservé du contenu 1"/>
          <p:cNvSpPr>
            <a:spLocks noGrp="1"/>
          </p:cNvSpPr>
          <p:nvPr>
            <p:ph sz="half" idx="1"/>
          </p:nvPr>
        </p:nvSpPr>
        <p:spPr>
          <a:xfrm>
            <a:off x="842918" y="4691640"/>
            <a:ext cx="10282884" cy="2059537"/>
          </a:xfrm>
        </p:spPr>
        <p:txBody>
          <a:bodyPr>
            <a:normAutofit/>
          </a:bodyPr>
          <a:lstStyle/>
          <a:p>
            <a:r>
              <a:rPr lang="fr-FR" sz="2400" i="1" dirty="0">
                <a:effectLst/>
                <a:latin typeface="Cambria" panose="02040503050406030204" pitchFamily="18" charset="0"/>
                <a:ea typeface="Cambria" panose="02040503050406030204" pitchFamily="18" charset="0"/>
              </a:rPr>
              <a:t>La pression auriculaire droite est abaissée parce qu’une quantité plus grande de sang est éjectée en dehors du cœur à chaque battement (augmentation du volume d’éjection).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Les </a:t>
            </a:r>
            <a:r>
              <a:rPr lang="fr-FR" sz="2400" i="1" dirty="0">
                <a:effectLst/>
                <a:latin typeface="Cambria" panose="02040503050406030204" pitchFamily="18" charset="0"/>
                <a:ea typeface="Cambria" panose="02040503050406030204" pitchFamily="18" charset="0"/>
              </a:rPr>
              <a:t>agents inotropes négatifs auront les effets inverses.</a:t>
            </a:r>
          </a:p>
          <a:p>
            <a:endParaRPr lang="fr-FR" dirty="0"/>
          </a:p>
        </p:txBody>
      </p:sp>
      <p:pic>
        <p:nvPicPr>
          <p:cNvPr id="6" name="Espace réservé du contenu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420069" y="1240863"/>
            <a:ext cx="7209239" cy="3296954"/>
          </a:xfrm>
        </p:spPr>
      </p:pic>
    </p:spTree>
    <p:extLst>
      <p:ext uri="{BB962C8B-B14F-4D97-AF65-F5344CB8AC3E}">
        <p14:creationId xmlns:p14="http://schemas.microsoft.com/office/powerpoint/2010/main" val="178299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913795" y="0"/>
            <a:ext cx="10353761" cy="1326321"/>
          </a:xfrm>
        </p:spPr>
        <p:txBody>
          <a:bodyPr>
            <a:normAutofit/>
          </a:bodyPr>
          <a:lstStyle/>
          <a:p>
            <a:r>
              <a:rPr lang="fr-FR" sz="3600" i="1" dirty="0" smtClean="0">
                <a:solidFill>
                  <a:schemeClr val="accent5">
                    <a:lumMod val="60000"/>
                    <a:lumOff val="40000"/>
                  </a:schemeClr>
                </a:solidFill>
                <a:latin typeface="Cambria" panose="02040503050406030204" pitchFamily="18" charset="0"/>
                <a:ea typeface="Cambria" panose="02040503050406030204" pitchFamily="18" charset="0"/>
              </a:rPr>
              <a:t>Courbes fonctionnelles </a:t>
            </a:r>
            <a:endParaRPr lang="fr-FR" sz="3600" i="1" dirty="0">
              <a:solidFill>
                <a:schemeClr val="accent5">
                  <a:lumMod val="60000"/>
                  <a:lumOff val="40000"/>
                </a:schemeClr>
              </a:solidFill>
              <a:latin typeface="Cambria" panose="02040503050406030204" pitchFamily="18" charset="0"/>
              <a:ea typeface="Cambria" panose="02040503050406030204" pitchFamily="18" charset="0"/>
            </a:endParaRPr>
          </a:p>
        </p:txBody>
      </p:sp>
      <p:sp>
        <p:nvSpPr>
          <p:cNvPr id="2" name="Espace réservé du contenu 1"/>
          <p:cNvSpPr>
            <a:spLocks noGrp="1"/>
          </p:cNvSpPr>
          <p:nvPr>
            <p:ph sz="half" idx="1"/>
          </p:nvPr>
        </p:nvSpPr>
        <p:spPr>
          <a:xfrm>
            <a:off x="952005" y="4598304"/>
            <a:ext cx="10443566" cy="1954138"/>
          </a:xfrm>
        </p:spPr>
        <p:txBody>
          <a:bodyPr>
            <a:normAutofit fontScale="92500"/>
          </a:bodyPr>
          <a:lstStyle/>
          <a:p>
            <a:r>
              <a:rPr lang="fr-FR" sz="2400" i="1" dirty="0">
                <a:effectLst/>
                <a:latin typeface="Cambria" panose="02040503050406030204" pitchFamily="18" charset="0"/>
                <a:ea typeface="Cambria" panose="02040503050406030204" pitchFamily="18" charset="0"/>
              </a:rPr>
              <a:t>L’augmentation du volume sanguin augmente la pression systémique moyenne déplaçant la courbe fonctionnelle vasculaire vers la droite parallèlement à elle-même.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Un </a:t>
            </a:r>
            <a:r>
              <a:rPr lang="fr-FR" sz="2400" i="1" dirty="0">
                <a:effectLst/>
                <a:latin typeface="Cambria" panose="02040503050406030204" pitchFamily="18" charset="0"/>
                <a:ea typeface="Cambria" panose="02040503050406030204" pitchFamily="18" charset="0"/>
              </a:rPr>
              <a:t>nouveau point d’équilibre est établi là où la pression auriculaire droite et débit sanguin sont tous deux accrus.</a:t>
            </a:r>
          </a:p>
          <a:p>
            <a:endParaRPr lang="fr-FR" dirty="0"/>
          </a:p>
        </p:txBody>
      </p:sp>
      <p:pic>
        <p:nvPicPr>
          <p:cNvPr id="4" name="Espace réservé du contenu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324119" y="1076771"/>
            <a:ext cx="7311709" cy="3343816"/>
          </a:xfrm>
        </p:spPr>
      </p:pic>
    </p:spTree>
    <p:extLst>
      <p:ext uri="{BB962C8B-B14F-4D97-AF65-F5344CB8AC3E}">
        <p14:creationId xmlns:p14="http://schemas.microsoft.com/office/powerpoint/2010/main" val="306434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913795" y="173764"/>
            <a:ext cx="10353761" cy="1326321"/>
          </a:xfrm>
        </p:spPr>
        <p:txBody>
          <a:bodyPr>
            <a:normAutofit/>
          </a:bodyPr>
          <a:lstStyle/>
          <a:p>
            <a:r>
              <a:rPr lang="fr-FR" sz="3600" i="1" dirty="0" smtClean="0">
                <a:solidFill>
                  <a:schemeClr val="accent5">
                    <a:lumMod val="60000"/>
                    <a:lumOff val="40000"/>
                  </a:schemeClr>
                </a:solidFill>
                <a:latin typeface="Cambria" panose="02040503050406030204" pitchFamily="18" charset="0"/>
                <a:ea typeface="Cambria" panose="02040503050406030204" pitchFamily="18" charset="0"/>
              </a:rPr>
              <a:t>Courbes fonctionnelles </a:t>
            </a:r>
            <a:endParaRPr lang="fr-FR" sz="3600" i="1" dirty="0">
              <a:solidFill>
                <a:schemeClr val="accent5">
                  <a:lumMod val="60000"/>
                  <a:lumOff val="40000"/>
                </a:schemeClr>
              </a:solidFill>
              <a:latin typeface="Cambria" panose="02040503050406030204" pitchFamily="18" charset="0"/>
              <a:ea typeface="Cambria" panose="02040503050406030204" pitchFamily="18" charset="0"/>
            </a:endParaRPr>
          </a:p>
        </p:txBody>
      </p:sp>
      <p:sp>
        <p:nvSpPr>
          <p:cNvPr id="2" name="Espace réservé du contenu 1"/>
          <p:cNvSpPr>
            <a:spLocks noGrp="1"/>
          </p:cNvSpPr>
          <p:nvPr>
            <p:ph sz="half" idx="1"/>
          </p:nvPr>
        </p:nvSpPr>
        <p:spPr>
          <a:xfrm>
            <a:off x="913794" y="4341263"/>
            <a:ext cx="10353761" cy="2389974"/>
          </a:xfrm>
        </p:spPr>
        <p:txBody>
          <a:bodyPr>
            <a:normAutofit lnSpcReduction="10000"/>
          </a:bodyPr>
          <a:lstStyle/>
          <a:p>
            <a:r>
              <a:rPr lang="fr-FR" sz="2400" i="1" dirty="0">
                <a:effectLst/>
                <a:latin typeface="Cambria" panose="02040503050406030204" pitchFamily="18" charset="0"/>
                <a:ea typeface="Cambria" panose="02040503050406030204" pitchFamily="18" charset="0"/>
              </a:rPr>
              <a:t>La diminution du volume sanguin (ex : hémorragie) aurait des effets opposés : baisse de la pression systémique moyennes et déplacement de la courbe fonctionnelle vasculaire vers la gauche parallèlement à elle-même.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Un </a:t>
            </a:r>
            <a:r>
              <a:rPr lang="fr-FR" sz="2400" i="1" dirty="0">
                <a:effectLst/>
                <a:latin typeface="Cambria" panose="02040503050406030204" pitchFamily="18" charset="0"/>
                <a:ea typeface="Cambria" panose="02040503050406030204" pitchFamily="18" charset="0"/>
              </a:rPr>
              <a:t>nouveau point d’équilibre est établi là où la pression auriculaire droite et débit sanguin sont tous deux diminués.</a:t>
            </a:r>
          </a:p>
          <a:p>
            <a:endParaRPr lang="fr-FR" dirty="0"/>
          </a:p>
        </p:txBody>
      </p:sp>
      <p:pic>
        <p:nvPicPr>
          <p:cNvPr id="4" name="Espace réservé du contenu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645570" y="1167903"/>
            <a:ext cx="6938983" cy="3173360"/>
          </a:xfrm>
        </p:spPr>
      </p:pic>
    </p:spTree>
    <p:extLst>
      <p:ext uri="{BB962C8B-B14F-4D97-AF65-F5344CB8AC3E}">
        <p14:creationId xmlns:p14="http://schemas.microsoft.com/office/powerpoint/2010/main" val="270321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96704" y="0"/>
            <a:ext cx="10353761" cy="1326321"/>
          </a:xfrm>
        </p:spPr>
        <p:txBody>
          <a:bodyPr>
            <a:normAutofit/>
          </a:bodyPr>
          <a:lstStyle/>
          <a:p>
            <a:r>
              <a:rPr lang="fr-FR" sz="3600" i="1" dirty="0" smtClean="0">
                <a:solidFill>
                  <a:schemeClr val="accent5">
                    <a:lumMod val="60000"/>
                    <a:lumOff val="40000"/>
                  </a:schemeClr>
                </a:solidFill>
                <a:latin typeface="Cambria" panose="02040503050406030204" pitchFamily="18" charset="0"/>
                <a:ea typeface="Cambria" panose="02040503050406030204" pitchFamily="18" charset="0"/>
              </a:rPr>
              <a:t>Courbes fonctionnelles </a:t>
            </a:r>
            <a:endParaRPr lang="fr-FR" sz="3600" i="1" dirty="0">
              <a:solidFill>
                <a:schemeClr val="accent5">
                  <a:lumMod val="60000"/>
                  <a:lumOff val="40000"/>
                </a:schemeClr>
              </a:solidFill>
              <a:latin typeface="Cambria" panose="02040503050406030204" pitchFamily="18" charset="0"/>
              <a:ea typeface="Cambria" panose="02040503050406030204" pitchFamily="18" charset="0"/>
            </a:endParaRPr>
          </a:p>
        </p:txBody>
      </p:sp>
      <p:sp>
        <p:nvSpPr>
          <p:cNvPr id="2" name="Espace réservé du contenu 1"/>
          <p:cNvSpPr>
            <a:spLocks noGrp="1"/>
          </p:cNvSpPr>
          <p:nvPr>
            <p:ph sz="half" idx="1"/>
          </p:nvPr>
        </p:nvSpPr>
        <p:spPr>
          <a:xfrm>
            <a:off x="836883" y="4207676"/>
            <a:ext cx="10691394" cy="3702881"/>
          </a:xfrm>
        </p:spPr>
        <p:txBody>
          <a:bodyPr>
            <a:normAutofit/>
          </a:bodyPr>
          <a:lstStyle/>
          <a:p>
            <a:r>
              <a:rPr lang="fr-FR" sz="2400" i="1" dirty="0">
                <a:effectLst/>
                <a:latin typeface="Cambria" panose="02040503050406030204" pitchFamily="18" charset="0"/>
                <a:ea typeface="Cambria" panose="02040503050406030204" pitchFamily="18" charset="0"/>
              </a:rPr>
              <a:t>Les changements de la RPT mortifient les deux courbes simultanément.</a:t>
            </a:r>
          </a:p>
          <a:p>
            <a:r>
              <a:rPr lang="fr-FR" sz="2400" i="1" dirty="0">
                <a:effectLst/>
                <a:latin typeface="Cambria" panose="02040503050406030204" pitchFamily="18" charset="0"/>
                <a:ea typeface="Cambria" panose="02040503050406030204" pitchFamily="18" charset="0"/>
              </a:rPr>
              <a:t>L’augmentation de la RPT provoque à la fois une baisse du débit cardiaque et du retour </a:t>
            </a:r>
            <a:r>
              <a:rPr lang="fr-FR" sz="2400" i="1" dirty="0" smtClean="0">
                <a:effectLst/>
                <a:latin typeface="Cambria" panose="02040503050406030204" pitchFamily="18" charset="0"/>
                <a:ea typeface="Cambria" panose="02040503050406030204" pitchFamily="18" charset="0"/>
              </a:rPr>
              <a:t>veineux.</a:t>
            </a:r>
          </a:p>
          <a:p>
            <a:r>
              <a:rPr lang="fr-FR" sz="2400" i="1" dirty="0" smtClean="0">
                <a:effectLst/>
                <a:latin typeface="Cambria" panose="02040503050406030204" pitchFamily="18" charset="0"/>
                <a:ea typeface="Cambria" panose="02040503050406030204" pitchFamily="18" charset="0"/>
              </a:rPr>
              <a:t>Une </a:t>
            </a:r>
            <a:r>
              <a:rPr lang="fr-FR" sz="2400" i="1" dirty="0">
                <a:effectLst/>
                <a:latin typeface="Cambria" panose="02040503050406030204" pitchFamily="18" charset="0"/>
                <a:ea typeface="Cambria" panose="02040503050406030204" pitchFamily="18" charset="0"/>
              </a:rPr>
              <a:t>RPT augmentée (vasoconstriction artériolaire)  about à une baisse du retour veineux puisque le sang est retenu dans le versant artériel. </a:t>
            </a:r>
            <a:endParaRPr lang="fr-FR" sz="2400" dirty="0"/>
          </a:p>
        </p:txBody>
      </p:sp>
      <p:pic>
        <p:nvPicPr>
          <p:cNvPr id="9" name="Espace réservé du contenu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734655" y="1243109"/>
            <a:ext cx="6482430" cy="2964567"/>
          </a:xfrm>
        </p:spPr>
      </p:pic>
    </p:spTree>
    <p:extLst>
      <p:ext uri="{BB962C8B-B14F-4D97-AF65-F5344CB8AC3E}">
        <p14:creationId xmlns:p14="http://schemas.microsoft.com/office/powerpoint/2010/main" val="140146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96704" y="0"/>
            <a:ext cx="10353761" cy="1326321"/>
          </a:xfrm>
        </p:spPr>
        <p:txBody>
          <a:bodyPr>
            <a:normAutofit/>
          </a:bodyPr>
          <a:lstStyle/>
          <a:p>
            <a:r>
              <a:rPr lang="fr-FR" sz="3600" i="1" dirty="0" smtClean="0">
                <a:solidFill>
                  <a:schemeClr val="accent5">
                    <a:lumMod val="60000"/>
                    <a:lumOff val="40000"/>
                  </a:schemeClr>
                </a:solidFill>
                <a:latin typeface="Cambria" panose="02040503050406030204" pitchFamily="18" charset="0"/>
                <a:ea typeface="Cambria" panose="02040503050406030204" pitchFamily="18" charset="0"/>
              </a:rPr>
              <a:t>Courbes fonctionnelles </a:t>
            </a:r>
            <a:endParaRPr lang="fr-FR" sz="3600" i="1" dirty="0">
              <a:solidFill>
                <a:schemeClr val="accent5">
                  <a:lumMod val="60000"/>
                  <a:lumOff val="40000"/>
                </a:schemeClr>
              </a:solidFill>
              <a:latin typeface="Cambria" panose="02040503050406030204" pitchFamily="18" charset="0"/>
              <a:ea typeface="Cambria" panose="02040503050406030204" pitchFamily="18" charset="0"/>
            </a:endParaRPr>
          </a:p>
        </p:txBody>
      </p:sp>
      <p:sp>
        <p:nvSpPr>
          <p:cNvPr id="2" name="Espace réservé du contenu 1"/>
          <p:cNvSpPr>
            <a:spLocks noGrp="1"/>
          </p:cNvSpPr>
          <p:nvPr>
            <p:ph sz="half" idx="1"/>
          </p:nvPr>
        </p:nvSpPr>
        <p:spPr>
          <a:xfrm>
            <a:off x="836883" y="4558053"/>
            <a:ext cx="10691394" cy="3702881"/>
          </a:xfrm>
        </p:spPr>
        <p:txBody>
          <a:bodyPr>
            <a:normAutofit/>
          </a:bodyPr>
          <a:lstStyle/>
          <a:p>
            <a:r>
              <a:rPr lang="fr-FR" sz="2400" i="1" dirty="0" smtClean="0">
                <a:effectLst/>
                <a:latin typeface="Cambria" panose="02040503050406030204" pitchFamily="18" charset="0"/>
                <a:ea typeface="Cambria" panose="02040503050406030204" pitchFamily="18" charset="0"/>
              </a:rPr>
              <a:t>L’augmentation </a:t>
            </a:r>
            <a:r>
              <a:rPr lang="fr-FR" sz="2400" i="1" dirty="0">
                <a:effectLst/>
                <a:latin typeface="Cambria" panose="02040503050406030204" pitchFamily="18" charset="0"/>
                <a:ea typeface="Cambria" panose="02040503050406030204" pitchFamily="18" charset="0"/>
              </a:rPr>
              <a:t>de la pression aortique (augmentation de la post charge)  entraine un déplacement vers le bas de la courbe fonctionnelle cardiaque, puisque le cœur pompe du sang contre une plus forte pression. </a:t>
            </a:r>
          </a:p>
          <a:p>
            <a:endParaRPr lang="fr-FR" dirty="0"/>
          </a:p>
        </p:txBody>
      </p:sp>
      <p:pic>
        <p:nvPicPr>
          <p:cNvPr id="9" name="Espace réservé du contenu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734655" y="1243109"/>
            <a:ext cx="6482430" cy="2964567"/>
          </a:xfrm>
        </p:spPr>
      </p:pic>
    </p:spTree>
    <p:extLst>
      <p:ext uri="{BB962C8B-B14F-4D97-AF65-F5344CB8AC3E}">
        <p14:creationId xmlns:p14="http://schemas.microsoft.com/office/powerpoint/2010/main" val="252196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36883" y="0"/>
            <a:ext cx="10353761" cy="1326321"/>
          </a:xfrm>
        </p:spPr>
        <p:txBody>
          <a:bodyPr>
            <a:normAutofit/>
          </a:bodyPr>
          <a:lstStyle/>
          <a:p>
            <a:r>
              <a:rPr lang="fr-FR" sz="3600" i="1" dirty="0" smtClean="0">
                <a:solidFill>
                  <a:schemeClr val="accent5">
                    <a:lumMod val="60000"/>
                    <a:lumOff val="40000"/>
                  </a:schemeClr>
                </a:solidFill>
                <a:latin typeface="Cambria" panose="02040503050406030204" pitchFamily="18" charset="0"/>
                <a:ea typeface="Cambria" panose="02040503050406030204" pitchFamily="18" charset="0"/>
              </a:rPr>
              <a:t>Courbes fonctionnelles </a:t>
            </a:r>
            <a:endParaRPr lang="fr-FR" sz="3600" i="1" dirty="0">
              <a:solidFill>
                <a:schemeClr val="accent5">
                  <a:lumMod val="60000"/>
                  <a:lumOff val="40000"/>
                </a:schemeClr>
              </a:solidFill>
              <a:latin typeface="Cambria" panose="02040503050406030204" pitchFamily="18" charset="0"/>
              <a:ea typeface="Cambria" panose="02040503050406030204" pitchFamily="18" charset="0"/>
            </a:endParaRPr>
          </a:p>
        </p:txBody>
      </p:sp>
      <p:sp>
        <p:nvSpPr>
          <p:cNvPr id="2" name="Espace réservé du contenu 1"/>
          <p:cNvSpPr>
            <a:spLocks noGrp="1"/>
          </p:cNvSpPr>
          <p:nvPr>
            <p:ph sz="half" idx="1"/>
          </p:nvPr>
        </p:nvSpPr>
        <p:spPr>
          <a:xfrm>
            <a:off x="768516" y="4173492"/>
            <a:ext cx="10353761" cy="3702881"/>
          </a:xfrm>
        </p:spPr>
        <p:txBody>
          <a:bodyPr>
            <a:normAutofit/>
          </a:bodyPr>
          <a:lstStyle/>
          <a:p>
            <a:r>
              <a:rPr lang="fr-FR" sz="2400" i="1" dirty="0">
                <a:effectLst/>
                <a:latin typeface="Cambria" panose="02040503050406030204" pitchFamily="18" charset="0"/>
                <a:ea typeface="Cambria" panose="02040503050406030204" pitchFamily="18" charset="0"/>
              </a:rPr>
              <a:t>La diminution de la RPT provoque à la fois une hausse du débit cardiaque et du retour veineux.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Une </a:t>
            </a:r>
            <a:r>
              <a:rPr lang="fr-FR" sz="2400" i="1" dirty="0">
                <a:effectLst/>
                <a:latin typeface="Cambria" panose="02040503050406030204" pitchFamily="18" charset="0"/>
                <a:ea typeface="Cambria" panose="02040503050406030204" pitchFamily="18" charset="0"/>
              </a:rPr>
              <a:t>RPT abaissée (vasodilatation artériolaire)  about à une augmentation du retour veineux puisque le sang s’écoule facilement du versant artériel au versant veineux et en définitif vers l’oreillette droite</a:t>
            </a:r>
            <a:r>
              <a:rPr lang="fr-FR" sz="1800" i="1" dirty="0">
                <a:effectLst/>
                <a:latin typeface="Cambria" panose="02040503050406030204" pitchFamily="18" charset="0"/>
                <a:ea typeface="Cambria" panose="02040503050406030204" pitchFamily="18" charset="0"/>
              </a:rPr>
              <a:t>. </a:t>
            </a:r>
            <a:endParaRPr lang="fr-FR" sz="1800" i="1" dirty="0" smtClean="0">
              <a:effectLst/>
              <a:latin typeface="Cambria" panose="02040503050406030204" pitchFamily="18" charset="0"/>
              <a:ea typeface="Cambria" panose="02040503050406030204" pitchFamily="18" charset="0"/>
            </a:endParaRPr>
          </a:p>
        </p:txBody>
      </p:sp>
      <p:pic>
        <p:nvPicPr>
          <p:cNvPr id="4" name="Espace réservé du contenu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390858" y="922947"/>
            <a:ext cx="6956262" cy="3181262"/>
          </a:xfrm>
        </p:spPr>
      </p:pic>
    </p:spTree>
    <p:extLst>
      <p:ext uri="{BB962C8B-B14F-4D97-AF65-F5344CB8AC3E}">
        <p14:creationId xmlns:p14="http://schemas.microsoft.com/office/powerpoint/2010/main" val="189903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853975" y="79761"/>
            <a:ext cx="10353761" cy="1326321"/>
          </a:xfrm>
        </p:spPr>
        <p:txBody>
          <a:bodyPr/>
          <a:lstStyle/>
          <a:p>
            <a:pPr algn="ctr"/>
            <a:r>
              <a:rPr lang="fr-FR" b="1" dirty="0" smtClean="0">
                <a:solidFill>
                  <a:schemeClr val="accent5">
                    <a:lumMod val="60000"/>
                    <a:lumOff val="40000"/>
                  </a:schemeClr>
                </a:solidFill>
                <a:latin typeface="Cambria" pitchFamily="18" charset="0"/>
              </a:rPr>
              <a:t>Système valvulaire</a:t>
            </a:r>
            <a:endParaRPr lang="fr-FR" b="1" dirty="0">
              <a:solidFill>
                <a:schemeClr val="accent5">
                  <a:lumMod val="60000"/>
                  <a:lumOff val="40000"/>
                </a:schemeClr>
              </a:solidFill>
              <a:latin typeface="Cambria" pitchFamily="18" charset="0"/>
            </a:endParaRPr>
          </a:p>
        </p:txBody>
      </p:sp>
      <p:pic>
        <p:nvPicPr>
          <p:cNvPr id="7" name="Espace réservé du contenu 6" descr="G12_03_1200_1200_Modele-anatomique-du-coeur-humain-agrandi-2-fois-en-4-parties.jpg"/>
          <p:cNvPicPr>
            <a:picLocks noGrp="1" noChangeAspect="1"/>
          </p:cNvPicPr>
          <p:nvPr>
            <p:ph sz="half" idx="1"/>
          </p:nvPr>
        </p:nvPicPr>
        <p:blipFill>
          <a:blip r:embed="rId2" cstate="print"/>
          <a:stretch>
            <a:fillRect/>
          </a:stretch>
        </p:blipFill>
        <p:spPr>
          <a:xfrm>
            <a:off x="6213239" y="1527415"/>
            <a:ext cx="4742470" cy="4742470"/>
          </a:xfrm>
        </p:spPr>
      </p:pic>
      <p:sp>
        <p:nvSpPr>
          <p:cNvPr id="5" name="Espace réservé du contenu 4"/>
          <p:cNvSpPr>
            <a:spLocks noGrp="1"/>
          </p:cNvSpPr>
          <p:nvPr>
            <p:ph sz="half" idx="2"/>
          </p:nvPr>
        </p:nvSpPr>
        <p:spPr>
          <a:xfrm>
            <a:off x="752030" y="1320712"/>
            <a:ext cx="5381225" cy="5669747"/>
          </a:xfrm>
        </p:spPr>
        <p:txBody>
          <a:bodyPr>
            <a:noAutofit/>
          </a:bodyPr>
          <a:lstStyle/>
          <a:p>
            <a:r>
              <a:rPr lang="fr-FR" sz="2400" i="1" dirty="0" smtClean="0">
                <a:solidFill>
                  <a:schemeClr val="tx1"/>
                </a:solidFill>
                <a:latin typeface="Cambria" pitchFamily="18" charset="0"/>
              </a:rPr>
              <a:t>Les atriums sont séparés des ventricules par </a:t>
            </a:r>
            <a:r>
              <a:rPr lang="fr-FR" sz="2400" b="1" i="1" dirty="0" smtClean="0">
                <a:solidFill>
                  <a:schemeClr val="tx1"/>
                </a:solidFill>
                <a:latin typeface="Cambria" pitchFamily="18" charset="0"/>
              </a:rPr>
              <a:t>les valves </a:t>
            </a:r>
            <a:r>
              <a:rPr lang="fr-FR" sz="2400" b="1" i="1" dirty="0" err="1" smtClean="0">
                <a:solidFill>
                  <a:schemeClr val="tx1"/>
                </a:solidFill>
                <a:latin typeface="Cambria" pitchFamily="18" charset="0"/>
              </a:rPr>
              <a:t>atrio</a:t>
            </a:r>
            <a:r>
              <a:rPr lang="fr-FR" sz="2400" b="1" i="1" dirty="0" smtClean="0">
                <a:solidFill>
                  <a:schemeClr val="tx1"/>
                </a:solidFill>
                <a:latin typeface="Cambria" pitchFamily="18" charset="0"/>
              </a:rPr>
              <a:t>-ventriculaires</a:t>
            </a:r>
            <a:endParaRPr lang="fr-FR" sz="2400" i="1" dirty="0" smtClean="0">
              <a:solidFill>
                <a:schemeClr val="tx1"/>
              </a:solidFill>
              <a:latin typeface="Cambria" pitchFamily="18" charset="0"/>
            </a:endParaRPr>
          </a:p>
          <a:p>
            <a:r>
              <a:rPr lang="fr-FR" sz="2400" i="1" dirty="0" smtClean="0">
                <a:solidFill>
                  <a:schemeClr val="tx1"/>
                </a:solidFill>
                <a:latin typeface="Cambria" pitchFamily="18" charset="0"/>
              </a:rPr>
              <a:t>La valve </a:t>
            </a:r>
            <a:r>
              <a:rPr lang="fr-FR" sz="2400" i="1" dirty="0" err="1" smtClean="0">
                <a:solidFill>
                  <a:schemeClr val="tx1"/>
                </a:solidFill>
                <a:latin typeface="Cambria" pitchFamily="18" charset="0"/>
              </a:rPr>
              <a:t>atrio</a:t>
            </a:r>
            <a:r>
              <a:rPr lang="fr-FR" sz="2400" i="1" dirty="0" smtClean="0">
                <a:solidFill>
                  <a:schemeClr val="tx1"/>
                </a:solidFill>
                <a:latin typeface="Cambria" pitchFamily="18" charset="0"/>
              </a:rPr>
              <a:t>-ventriculaire droite ou valve </a:t>
            </a:r>
            <a:r>
              <a:rPr lang="fr-FR" sz="2400" b="1" i="1" dirty="0" smtClean="0">
                <a:solidFill>
                  <a:schemeClr val="tx1"/>
                </a:solidFill>
                <a:latin typeface="Cambria" pitchFamily="18" charset="0"/>
              </a:rPr>
              <a:t>tricuspide</a:t>
            </a:r>
          </a:p>
          <a:p>
            <a:r>
              <a:rPr lang="fr-FR" sz="2400" i="1" dirty="0" smtClean="0">
                <a:solidFill>
                  <a:schemeClr val="tx1"/>
                </a:solidFill>
                <a:latin typeface="Cambria" pitchFamily="18" charset="0"/>
              </a:rPr>
              <a:t>La valve </a:t>
            </a:r>
            <a:r>
              <a:rPr lang="fr-FR" sz="2400" i="1" dirty="0" err="1" smtClean="0">
                <a:solidFill>
                  <a:schemeClr val="tx1"/>
                </a:solidFill>
                <a:latin typeface="Cambria" pitchFamily="18" charset="0"/>
              </a:rPr>
              <a:t>atrio</a:t>
            </a:r>
            <a:r>
              <a:rPr lang="fr-FR" sz="2400" i="1" dirty="0" smtClean="0">
                <a:solidFill>
                  <a:schemeClr val="tx1"/>
                </a:solidFill>
                <a:latin typeface="Cambria" pitchFamily="18" charset="0"/>
              </a:rPr>
              <a:t>-ventriculaire gauche ou </a:t>
            </a:r>
            <a:r>
              <a:rPr lang="fr-FR" sz="2400" b="1" i="1" dirty="0" smtClean="0">
                <a:solidFill>
                  <a:schemeClr val="tx1"/>
                </a:solidFill>
                <a:latin typeface="Cambria" pitchFamily="18" charset="0"/>
              </a:rPr>
              <a:t>bicuspide</a:t>
            </a:r>
            <a:r>
              <a:rPr lang="fr-FR" sz="2400" i="1" dirty="0" smtClean="0">
                <a:solidFill>
                  <a:schemeClr val="tx1"/>
                </a:solidFill>
                <a:latin typeface="Cambria" pitchFamily="18" charset="0"/>
              </a:rPr>
              <a:t> ou valve </a:t>
            </a:r>
            <a:r>
              <a:rPr lang="fr-FR" sz="2400" b="1" i="1" dirty="0" smtClean="0">
                <a:solidFill>
                  <a:schemeClr val="tx1"/>
                </a:solidFill>
                <a:latin typeface="Cambria" pitchFamily="18" charset="0"/>
              </a:rPr>
              <a:t>mitrale</a:t>
            </a:r>
          </a:p>
          <a:p>
            <a:r>
              <a:rPr lang="fr-FR" sz="2400" i="1" dirty="0" smtClean="0">
                <a:solidFill>
                  <a:schemeClr val="tx1"/>
                </a:solidFill>
                <a:latin typeface="Cambria" pitchFamily="18" charset="0"/>
              </a:rPr>
              <a:t>Ces valves contrôlent le passage du sang des atriums vers les ventricules et empêchent sa régurgitation.</a:t>
            </a:r>
            <a:endParaRPr lang="fr-FR" sz="2400" b="1" i="1" dirty="0">
              <a:solidFill>
                <a:schemeClr val="tx1"/>
              </a:solidFill>
              <a:latin typeface="Cambria" pitchFamily="18" charset="0"/>
            </a:endParaRPr>
          </a:p>
        </p:txBody>
      </p:sp>
    </p:spTree>
    <p:extLst>
      <p:ext uri="{BB962C8B-B14F-4D97-AF65-F5344CB8AC3E}">
        <p14:creationId xmlns:p14="http://schemas.microsoft.com/office/powerpoint/2010/main" val="291227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36883" y="0"/>
            <a:ext cx="10353761" cy="1326321"/>
          </a:xfrm>
        </p:spPr>
        <p:txBody>
          <a:bodyPr>
            <a:normAutofit/>
          </a:bodyPr>
          <a:lstStyle/>
          <a:p>
            <a:r>
              <a:rPr lang="fr-FR" sz="3600" i="1" dirty="0" smtClean="0">
                <a:solidFill>
                  <a:schemeClr val="accent5">
                    <a:lumMod val="60000"/>
                    <a:lumOff val="40000"/>
                  </a:schemeClr>
                </a:solidFill>
                <a:latin typeface="Cambria" panose="02040503050406030204" pitchFamily="18" charset="0"/>
                <a:ea typeface="Cambria" panose="02040503050406030204" pitchFamily="18" charset="0"/>
              </a:rPr>
              <a:t>Courbes fonctionnelles </a:t>
            </a:r>
            <a:endParaRPr lang="fr-FR" sz="3600" i="1" dirty="0">
              <a:solidFill>
                <a:schemeClr val="accent5">
                  <a:lumMod val="60000"/>
                  <a:lumOff val="40000"/>
                </a:schemeClr>
              </a:solidFill>
              <a:latin typeface="Cambria" panose="02040503050406030204" pitchFamily="18" charset="0"/>
              <a:ea typeface="Cambria" panose="02040503050406030204" pitchFamily="18" charset="0"/>
            </a:endParaRPr>
          </a:p>
        </p:txBody>
      </p:sp>
      <p:sp>
        <p:nvSpPr>
          <p:cNvPr id="2" name="Espace réservé du contenu 1"/>
          <p:cNvSpPr>
            <a:spLocks noGrp="1"/>
          </p:cNvSpPr>
          <p:nvPr>
            <p:ph sz="half" idx="1"/>
          </p:nvPr>
        </p:nvSpPr>
        <p:spPr>
          <a:xfrm>
            <a:off x="768516" y="4173492"/>
            <a:ext cx="10353761" cy="3702881"/>
          </a:xfrm>
        </p:spPr>
        <p:txBody>
          <a:bodyPr>
            <a:normAutofit/>
          </a:bodyPr>
          <a:lstStyle/>
          <a:p>
            <a:r>
              <a:rPr lang="fr-FR" sz="2400" i="1" dirty="0" smtClean="0">
                <a:effectLst/>
                <a:latin typeface="Cambria" panose="02040503050406030204" pitchFamily="18" charset="0"/>
                <a:ea typeface="Cambria" panose="02040503050406030204" pitchFamily="18" charset="0"/>
              </a:rPr>
              <a:t>La </a:t>
            </a:r>
            <a:r>
              <a:rPr lang="fr-FR" sz="2400" i="1" dirty="0">
                <a:effectLst/>
                <a:latin typeface="Cambria" panose="02040503050406030204" pitchFamily="18" charset="0"/>
                <a:ea typeface="Cambria" panose="02040503050406030204" pitchFamily="18" charset="0"/>
              </a:rPr>
              <a:t>baisse de la pression aortique (baisse de la post charge)  entraine un déplacement vers le haut de la courbe fonctionnelle cardiaque, puisque le cœur pompe du sang contre une plus faible pression. </a:t>
            </a:r>
          </a:p>
          <a:p>
            <a:r>
              <a:rPr lang="fr-FR" sz="2400" i="1" dirty="0">
                <a:effectLst/>
                <a:latin typeface="Cambria" panose="02040503050406030204" pitchFamily="18" charset="0"/>
                <a:ea typeface="Cambria" panose="02040503050406030204" pitchFamily="18" charset="0"/>
              </a:rPr>
              <a:t>Du fait de ces modifications simultanées un nouveau point d’équilibre est établi là où le débit cardiaque et retour veineux sont tous les deux augmentés </a:t>
            </a:r>
            <a:endParaRPr lang="fr-FR" sz="2400" i="1" dirty="0">
              <a:latin typeface="Cambria" panose="02040503050406030204" pitchFamily="18" charset="0"/>
              <a:ea typeface="Cambria" panose="02040503050406030204" pitchFamily="18" charset="0"/>
            </a:endParaRPr>
          </a:p>
        </p:txBody>
      </p:sp>
      <p:pic>
        <p:nvPicPr>
          <p:cNvPr id="4" name="Espace réservé du contenu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390858" y="922947"/>
            <a:ext cx="6956262" cy="3181262"/>
          </a:xfrm>
        </p:spPr>
      </p:pic>
    </p:spTree>
    <p:extLst>
      <p:ext uri="{BB962C8B-B14F-4D97-AF65-F5344CB8AC3E}">
        <p14:creationId xmlns:p14="http://schemas.microsoft.com/office/powerpoint/2010/main" val="38707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9485" y="246071"/>
            <a:ext cx="8686800" cy="841248"/>
          </a:xfrm>
        </p:spPr>
        <p:txBody>
          <a:bodyPr/>
          <a:lstStyle/>
          <a:p>
            <a:pPr algn="l"/>
            <a:r>
              <a:rPr lang="fr-FR" b="1" i="1" dirty="0" smtClean="0">
                <a:solidFill>
                  <a:schemeClr val="accent5">
                    <a:lumMod val="60000"/>
                    <a:lumOff val="40000"/>
                  </a:schemeClr>
                </a:solidFill>
                <a:latin typeface="Cambria" pitchFamily="18" charset="0"/>
              </a:rPr>
              <a:t>	Cycle cardiaque</a:t>
            </a:r>
            <a:endParaRPr lang="fr-FR" i="1" dirty="0">
              <a:solidFill>
                <a:schemeClr val="accent5">
                  <a:lumMod val="60000"/>
                  <a:lumOff val="40000"/>
                </a:schemeClr>
              </a:solidFill>
              <a:latin typeface="Cambria" pitchFamily="18" charset="0"/>
            </a:endParaRPr>
          </a:p>
        </p:txBody>
      </p:sp>
      <p:sp>
        <p:nvSpPr>
          <p:cNvPr id="3" name="Espace réservé du contenu 2"/>
          <p:cNvSpPr>
            <a:spLocks noGrp="1"/>
          </p:cNvSpPr>
          <p:nvPr>
            <p:ph sz="half" idx="1"/>
          </p:nvPr>
        </p:nvSpPr>
        <p:spPr>
          <a:xfrm>
            <a:off x="913795" y="1256233"/>
            <a:ext cx="5106004" cy="4534968"/>
          </a:xfrm>
        </p:spPr>
        <p:txBody>
          <a:bodyPr>
            <a:normAutofit fontScale="92500"/>
          </a:bodyPr>
          <a:lstStyle/>
          <a:p>
            <a:endParaRPr lang="fr-FR" i="1" dirty="0" smtClean="0">
              <a:solidFill>
                <a:schemeClr val="tx1"/>
              </a:solidFill>
              <a:latin typeface="Cambria" pitchFamily="18" charset="0"/>
            </a:endParaRPr>
          </a:p>
          <a:p>
            <a:r>
              <a:rPr lang="fr-FR" sz="2800" i="1" dirty="0" smtClean="0">
                <a:solidFill>
                  <a:schemeClr val="tx1"/>
                </a:solidFill>
                <a:latin typeface="Cambria" pitchFamily="18" charset="0"/>
              </a:rPr>
              <a:t>Il décrit les différents événements électriques et mécaniques qui se produisent dans le cœur d’une manière cyclique.</a:t>
            </a:r>
          </a:p>
          <a:p>
            <a:endParaRPr lang="fr-FR" sz="2800" i="1" dirty="0" smtClean="0">
              <a:solidFill>
                <a:schemeClr val="tx1"/>
              </a:solidFill>
              <a:latin typeface="Cambria" pitchFamily="18" charset="0"/>
            </a:endParaRPr>
          </a:p>
          <a:p>
            <a:r>
              <a:rPr lang="fr-FR" sz="2800" i="1" dirty="0" smtClean="0">
                <a:solidFill>
                  <a:schemeClr val="tx1"/>
                </a:solidFill>
                <a:latin typeface="Cambria" pitchFamily="18" charset="0"/>
              </a:rPr>
              <a:t>Les lignes verticales indiquent sept phases :</a:t>
            </a:r>
          </a:p>
          <a:p>
            <a:endParaRPr lang="fr-FR" sz="2800" dirty="0"/>
          </a:p>
        </p:txBody>
      </p:sp>
      <p:pic>
        <p:nvPicPr>
          <p:cNvPr id="1026" name="Picture 2" descr="C:\Users\Toshiba\Desktop\cardioogie\images (1).png"/>
          <p:cNvPicPr>
            <a:picLocks noGrp="1" noChangeAspect="1" noChangeArrowheads="1"/>
          </p:cNvPicPr>
          <p:nvPr>
            <p:ph sz="half" idx="2"/>
          </p:nvPr>
        </p:nvPicPr>
        <p:blipFill>
          <a:blip r:embed="rId2"/>
          <a:srcRect/>
          <a:stretch>
            <a:fillRect/>
          </a:stretch>
        </p:blipFill>
        <p:spPr bwMode="auto">
          <a:xfrm>
            <a:off x="6752019" y="184176"/>
            <a:ext cx="5032872" cy="6488872"/>
          </a:xfrm>
          <a:prstGeom prst="rect">
            <a:avLst/>
          </a:prstGeom>
          <a:noFill/>
        </p:spPr>
      </p:pic>
    </p:spTree>
    <p:extLst>
      <p:ext uri="{BB962C8B-B14F-4D97-AF65-F5344CB8AC3E}">
        <p14:creationId xmlns:p14="http://schemas.microsoft.com/office/powerpoint/2010/main" val="29448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4692" y="294116"/>
            <a:ext cx="10353761" cy="1326321"/>
          </a:xfrm>
        </p:spPr>
        <p:txBody>
          <a:bodyPr/>
          <a:lstStyle/>
          <a:p>
            <a:pPr algn="l"/>
            <a:r>
              <a:rPr lang="fr-FR" b="1" i="1" dirty="0" smtClean="0">
                <a:solidFill>
                  <a:schemeClr val="accent5">
                    <a:lumMod val="60000"/>
                    <a:lumOff val="40000"/>
                  </a:schemeClr>
                </a:solidFill>
                <a:latin typeface="Cambria" pitchFamily="18" charset="0"/>
              </a:rPr>
              <a:t>Cycle cardiaque</a:t>
            </a:r>
            <a:endParaRPr lang="fr-FR" dirty="0">
              <a:solidFill>
                <a:schemeClr val="accent5">
                  <a:lumMod val="60000"/>
                  <a:lumOff val="40000"/>
                </a:schemeClr>
              </a:solidFill>
            </a:endParaRPr>
          </a:p>
        </p:txBody>
      </p:sp>
      <p:sp>
        <p:nvSpPr>
          <p:cNvPr id="3" name="Espace réservé du contenu 2"/>
          <p:cNvSpPr>
            <a:spLocks noGrp="1"/>
          </p:cNvSpPr>
          <p:nvPr>
            <p:ph sz="half" idx="1"/>
          </p:nvPr>
        </p:nvSpPr>
        <p:spPr/>
        <p:txBody>
          <a:bodyPr>
            <a:normAutofit/>
          </a:bodyPr>
          <a:lstStyle/>
          <a:p>
            <a:pPr>
              <a:buNone/>
            </a:pPr>
            <a:r>
              <a:rPr lang="fr-FR" b="1" i="1" dirty="0" smtClean="0">
                <a:solidFill>
                  <a:schemeClr val="tx2"/>
                </a:solidFill>
                <a:latin typeface="Cambria" pitchFamily="18" charset="0"/>
              </a:rPr>
              <a:t>La systole auriculaire </a:t>
            </a:r>
          </a:p>
          <a:p>
            <a:pPr>
              <a:buNone/>
            </a:pPr>
            <a:endParaRPr lang="fr-FR" i="1" dirty="0" smtClean="0">
              <a:solidFill>
                <a:schemeClr val="tx1"/>
              </a:solidFill>
              <a:latin typeface="Cambria" pitchFamily="18" charset="0"/>
            </a:endParaRPr>
          </a:p>
          <a:p>
            <a:r>
              <a:rPr lang="fr-FR" i="1" dirty="0" smtClean="0">
                <a:solidFill>
                  <a:schemeClr val="tx1"/>
                </a:solidFill>
                <a:latin typeface="Cambria" pitchFamily="18" charset="0"/>
              </a:rPr>
              <a:t>Fait suite à l’onde P</a:t>
            </a:r>
          </a:p>
          <a:p>
            <a:r>
              <a:rPr lang="fr-FR" i="1" dirty="0" smtClean="0">
                <a:solidFill>
                  <a:schemeClr val="tx1"/>
                </a:solidFill>
                <a:latin typeface="Cambria" pitchFamily="18" charset="0"/>
              </a:rPr>
              <a:t>Contribue au remplissage ventriculaire mais ne lui ai pas indispensable.</a:t>
            </a:r>
          </a:p>
          <a:p>
            <a:r>
              <a:rPr lang="fr-FR" i="1" dirty="0" smtClean="0">
                <a:solidFill>
                  <a:schemeClr val="tx1"/>
                </a:solidFill>
                <a:latin typeface="Cambria" pitchFamily="18" charset="0"/>
              </a:rPr>
              <a:t>Le remplissage du ventricule par la systole auriculaire est  l’origine du quatrième bruit du cœur inaudible chez l’adulte normal.</a:t>
            </a:r>
          </a:p>
          <a:p>
            <a:endParaRPr lang="fr-FR" dirty="0"/>
          </a:p>
        </p:txBody>
      </p:sp>
      <p:pic>
        <p:nvPicPr>
          <p:cNvPr id="5" name="Picture 2" descr="C:\Users\Toshiba\Desktop\cardioogie\images (1).png"/>
          <p:cNvPicPr>
            <a:picLocks noGrp="1" noChangeAspect="1" noChangeArrowheads="1"/>
          </p:cNvPicPr>
          <p:nvPr>
            <p:ph sz="half" idx="2"/>
          </p:nvPr>
        </p:nvPicPr>
        <p:blipFill>
          <a:blip r:embed="rId2"/>
          <a:srcRect/>
          <a:stretch>
            <a:fillRect/>
          </a:stretch>
        </p:blipFill>
        <p:spPr bwMode="auto">
          <a:xfrm>
            <a:off x="6870819" y="294116"/>
            <a:ext cx="4612964" cy="6258953"/>
          </a:xfrm>
          <a:prstGeom prst="rect">
            <a:avLst/>
          </a:prstGeom>
          <a:noFill/>
        </p:spPr>
      </p:pic>
    </p:spTree>
    <p:extLst>
      <p:ext uri="{BB962C8B-B14F-4D97-AF65-F5344CB8AC3E}">
        <p14:creationId xmlns:p14="http://schemas.microsoft.com/office/powerpoint/2010/main" val="285979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8337" y="148127"/>
            <a:ext cx="10353761" cy="1326321"/>
          </a:xfrm>
        </p:spPr>
        <p:txBody>
          <a:bodyPr/>
          <a:lstStyle/>
          <a:p>
            <a:pPr algn="l"/>
            <a:r>
              <a:rPr lang="fr-FR" b="1" i="1" dirty="0" smtClean="0">
                <a:solidFill>
                  <a:schemeClr val="accent5">
                    <a:lumMod val="60000"/>
                    <a:lumOff val="40000"/>
                  </a:schemeClr>
                </a:solidFill>
                <a:latin typeface="Cambria" pitchFamily="18" charset="0"/>
              </a:rPr>
              <a:t>Cycle cardiaque</a:t>
            </a:r>
            <a:endParaRPr lang="fr-FR" dirty="0">
              <a:solidFill>
                <a:schemeClr val="accent5">
                  <a:lumMod val="60000"/>
                  <a:lumOff val="40000"/>
                </a:schemeClr>
              </a:solidFill>
            </a:endParaRPr>
          </a:p>
        </p:txBody>
      </p:sp>
      <p:sp>
        <p:nvSpPr>
          <p:cNvPr id="3" name="Espace réservé du contenu 2"/>
          <p:cNvSpPr>
            <a:spLocks noGrp="1"/>
          </p:cNvSpPr>
          <p:nvPr>
            <p:ph sz="half" idx="1"/>
          </p:nvPr>
        </p:nvSpPr>
        <p:spPr>
          <a:xfrm>
            <a:off x="350378" y="1357298"/>
            <a:ext cx="5888498" cy="5286412"/>
          </a:xfrm>
        </p:spPr>
        <p:txBody>
          <a:bodyPr>
            <a:normAutofit fontScale="92500"/>
          </a:bodyPr>
          <a:lstStyle/>
          <a:p>
            <a:pPr>
              <a:buNone/>
            </a:pPr>
            <a:r>
              <a:rPr lang="fr-FR" b="1" i="1" dirty="0" smtClean="0">
                <a:solidFill>
                  <a:schemeClr val="tx2"/>
                </a:solidFill>
                <a:latin typeface="Cambria" pitchFamily="18" charset="0"/>
              </a:rPr>
              <a:t>La contraction ventriculaire </a:t>
            </a:r>
            <a:r>
              <a:rPr lang="fr-FR" b="1" i="1" dirty="0" err="1" smtClean="0">
                <a:solidFill>
                  <a:schemeClr val="tx2"/>
                </a:solidFill>
                <a:latin typeface="Cambria" pitchFamily="18" charset="0"/>
              </a:rPr>
              <a:t>isovolumique</a:t>
            </a:r>
            <a:endParaRPr lang="fr-FR" i="1" dirty="0" smtClean="0">
              <a:solidFill>
                <a:schemeClr val="tx2"/>
              </a:solidFill>
              <a:latin typeface="Cambria" pitchFamily="18" charset="0"/>
            </a:endParaRPr>
          </a:p>
          <a:p>
            <a:r>
              <a:rPr lang="fr-FR" i="1" dirty="0" smtClean="0">
                <a:solidFill>
                  <a:schemeClr val="tx1"/>
                </a:solidFill>
                <a:latin typeface="Cambria" pitchFamily="18" charset="0"/>
              </a:rPr>
              <a:t>Commence après le début du complexe QRS.</a:t>
            </a:r>
          </a:p>
          <a:p>
            <a:r>
              <a:rPr lang="fr-FR" i="1" dirty="0" smtClean="0">
                <a:solidFill>
                  <a:schemeClr val="tx1"/>
                </a:solidFill>
                <a:latin typeface="Cambria" pitchFamily="18" charset="0"/>
              </a:rPr>
              <a:t>Dès que la pression ventriculaire devient supérieur à la pression auriculaire les valves </a:t>
            </a:r>
            <a:r>
              <a:rPr lang="fr-FR" i="1" dirty="0" err="1" smtClean="0">
                <a:solidFill>
                  <a:schemeClr val="tx1"/>
                </a:solidFill>
                <a:latin typeface="Cambria" pitchFamily="18" charset="0"/>
              </a:rPr>
              <a:t>atrio</a:t>
            </a:r>
            <a:r>
              <a:rPr lang="fr-FR" i="1" dirty="0" smtClean="0">
                <a:solidFill>
                  <a:schemeClr val="tx1"/>
                </a:solidFill>
                <a:latin typeface="Cambria" pitchFamily="18" charset="0"/>
              </a:rPr>
              <a:t>-ventriculaires se ferment. </a:t>
            </a:r>
          </a:p>
          <a:p>
            <a:r>
              <a:rPr lang="fr-FR" i="1" dirty="0" smtClean="0">
                <a:solidFill>
                  <a:schemeClr val="tx1"/>
                </a:solidFill>
                <a:latin typeface="Cambria" pitchFamily="18" charset="0"/>
              </a:rPr>
              <a:t>Leur fermeture correspond au premier bruit du cœur. </a:t>
            </a:r>
          </a:p>
          <a:p>
            <a:r>
              <a:rPr lang="fr-FR" i="1" dirty="0" smtClean="0">
                <a:solidFill>
                  <a:schemeClr val="tx1"/>
                </a:solidFill>
                <a:latin typeface="Cambria" pitchFamily="18" charset="0"/>
              </a:rPr>
              <a:t>La valve mitrale se ferme avant la valve tricuspide, le premier bruit du cœur du cœur peut ainsi être dédoublé. </a:t>
            </a:r>
          </a:p>
          <a:p>
            <a:r>
              <a:rPr lang="fr-FR" i="1" dirty="0" smtClean="0">
                <a:solidFill>
                  <a:schemeClr val="tx1"/>
                </a:solidFill>
                <a:latin typeface="Cambria" pitchFamily="18" charset="0"/>
              </a:rPr>
              <a:t>La pression ventriculaire augmente de façon </a:t>
            </a:r>
            <a:r>
              <a:rPr lang="fr-FR" i="1" dirty="0" err="1" smtClean="0">
                <a:solidFill>
                  <a:schemeClr val="tx1"/>
                </a:solidFill>
                <a:latin typeface="Cambria" pitchFamily="18" charset="0"/>
              </a:rPr>
              <a:t>isovolumique</a:t>
            </a:r>
            <a:r>
              <a:rPr lang="fr-FR" i="1" dirty="0" smtClean="0">
                <a:solidFill>
                  <a:schemeClr val="tx1"/>
                </a:solidFill>
                <a:latin typeface="Cambria" pitchFamily="18" charset="0"/>
              </a:rPr>
              <a:t> du fait de la contraction mais le sang n’est pas éjecté puisque la valve aortique est reste fermée.</a:t>
            </a:r>
          </a:p>
          <a:p>
            <a:endParaRPr lang="fr-FR" dirty="0"/>
          </a:p>
        </p:txBody>
      </p:sp>
      <p:pic>
        <p:nvPicPr>
          <p:cNvPr id="5" name="Picture 2" descr="C:\Users\Toshiba\Desktop\cardioogie\images (1).png"/>
          <p:cNvPicPr>
            <a:picLocks noGrp="1" noChangeAspect="1" noChangeArrowheads="1"/>
          </p:cNvPicPr>
          <p:nvPr>
            <p:ph sz="half" idx="2"/>
          </p:nvPr>
        </p:nvPicPr>
        <p:blipFill>
          <a:blip r:embed="rId2"/>
          <a:srcRect/>
          <a:stretch>
            <a:fillRect/>
          </a:stretch>
        </p:blipFill>
        <p:spPr bwMode="auto">
          <a:xfrm>
            <a:off x="6603821" y="148127"/>
            <a:ext cx="4805055" cy="6479233"/>
          </a:xfrm>
          <a:prstGeom prst="rect">
            <a:avLst/>
          </a:prstGeom>
          <a:noFill/>
        </p:spPr>
      </p:pic>
    </p:spTree>
    <p:extLst>
      <p:ext uri="{BB962C8B-B14F-4D97-AF65-F5344CB8AC3E}">
        <p14:creationId xmlns:p14="http://schemas.microsoft.com/office/powerpoint/2010/main" val="44901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2919" y="156673"/>
            <a:ext cx="10353761" cy="1326321"/>
          </a:xfrm>
        </p:spPr>
        <p:txBody>
          <a:bodyPr/>
          <a:lstStyle/>
          <a:p>
            <a:pPr algn="l"/>
            <a:r>
              <a:rPr lang="fr-FR" b="1" i="1" dirty="0" smtClean="0">
                <a:solidFill>
                  <a:schemeClr val="accent5">
                    <a:lumMod val="60000"/>
                    <a:lumOff val="40000"/>
                  </a:schemeClr>
                </a:solidFill>
                <a:latin typeface="Cambria" pitchFamily="18" charset="0"/>
              </a:rPr>
              <a:t>Cycle cardiaque</a:t>
            </a:r>
            <a:endParaRPr lang="fr-FR" dirty="0">
              <a:solidFill>
                <a:schemeClr val="accent5">
                  <a:lumMod val="60000"/>
                  <a:lumOff val="40000"/>
                </a:schemeClr>
              </a:solidFill>
            </a:endParaRPr>
          </a:p>
        </p:txBody>
      </p:sp>
      <p:sp>
        <p:nvSpPr>
          <p:cNvPr id="3" name="Espace réservé du contenu 2"/>
          <p:cNvSpPr>
            <a:spLocks noGrp="1"/>
          </p:cNvSpPr>
          <p:nvPr>
            <p:ph sz="half" idx="1"/>
          </p:nvPr>
        </p:nvSpPr>
        <p:spPr>
          <a:xfrm>
            <a:off x="534841" y="1214422"/>
            <a:ext cx="5484959" cy="5357850"/>
          </a:xfrm>
        </p:spPr>
        <p:txBody>
          <a:bodyPr>
            <a:normAutofit lnSpcReduction="10000"/>
          </a:bodyPr>
          <a:lstStyle/>
          <a:p>
            <a:pPr>
              <a:buNone/>
            </a:pPr>
            <a:r>
              <a:rPr lang="fr-FR" b="1" i="1" dirty="0" smtClean="0">
                <a:solidFill>
                  <a:schemeClr val="tx2"/>
                </a:solidFill>
                <a:latin typeface="Cambria" pitchFamily="18" charset="0"/>
              </a:rPr>
              <a:t>Ejection ventriculaire rapide</a:t>
            </a:r>
            <a:endParaRPr lang="fr-FR" i="1" dirty="0" smtClean="0">
              <a:solidFill>
                <a:schemeClr val="tx2"/>
              </a:solidFill>
              <a:latin typeface="Cambria" pitchFamily="18" charset="0"/>
            </a:endParaRPr>
          </a:p>
          <a:p>
            <a:r>
              <a:rPr lang="fr-FR" i="1" dirty="0" smtClean="0">
                <a:solidFill>
                  <a:schemeClr val="tx1"/>
                </a:solidFill>
                <a:latin typeface="Cambria" pitchFamily="18" charset="0"/>
              </a:rPr>
              <a:t>La pression ventriculaire atteint sa valeur maximale.</a:t>
            </a:r>
          </a:p>
          <a:p>
            <a:r>
              <a:rPr lang="fr-FR" i="1" dirty="0" smtClean="0">
                <a:solidFill>
                  <a:schemeClr val="tx1"/>
                </a:solidFill>
                <a:latin typeface="Cambria" pitchFamily="18" charset="0"/>
              </a:rPr>
              <a:t>Dès que la pression ventriculaire devient supérieure à la pression aortique la valvule aortique s’ouvre. </a:t>
            </a:r>
          </a:p>
          <a:p>
            <a:r>
              <a:rPr lang="fr-FR" i="1" dirty="0" smtClean="0">
                <a:solidFill>
                  <a:schemeClr val="tx1"/>
                </a:solidFill>
                <a:latin typeface="Cambria" pitchFamily="18" charset="0"/>
              </a:rPr>
              <a:t>Le gradient de pression entre le ventricule et la valve aortique provoque une éjection rapide du sang  dans l’aorte.</a:t>
            </a:r>
          </a:p>
          <a:p>
            <a:r>
              <a:rPr lang="fr-FR" i="1" u="sng" dirty="0" smtClean="0">
                <a:solidFill>
                  <a:schemeClr val="tx1"/>
                </a:solidFill>
                <a:latin typeface="Cambria" pitchFamily="18" charset="0"/>
              </a:rPr>
              <a:t>Le remplissage auriculaire commence.</a:t>
            </a:r>
          </a:p>
          <a:p>
            <a:r>
              <a:rPr lang="fr-FR" i="1" dirty="0" smtClean="0">
                <a:solidFill>
                  <a:schemeClr val="tx1"/>
                </a:solidFill>
                <a:latin typeface="Cambria" pitchFamily="18" charset="0"/>
              </a:rPr>
              <a:t>Le début de l’onde T marque la fin de la contraction et la fin de l’éjection ventriculaire rapide.</a:t>
            </a:r>
          </a:p>
          <a:p>
            <a:endParaRPr lang="fr-FR" dirty="0"/>
          </a:p>
        </p:txBody>
      </p:sp>
      <p:pic>
        <p:nvPicPr>
          <p:cNvPr id="5" name="Picture 2" descr="C:\Users\Toshiba\Desktop\cardioogie\images (1).png"/>
          <p:cNvPicPr>
            <a:picLocks noGrp="1" noChangeAspect="1" noChangeArrowheads="1"/>
          </p:cNvPicPr>
          <p:nvPr>
            <p:ph sz="half" idx="2"/>
          </p:nvPr>
        </p:nvPicPr>
        <p:blipFill>
          <a:blip r:embed="rId2"/>
          <a:srcRect/>
          <a:stretch>
            <a:fillRect/>
          </a:stretch>
        </p:blipFill>
        <p:spPr bwMode="auto">
          <a:xfrm>
            <a:off x="6944034" y="367469"/>
            <a:ext cx="4560724" cy="6279375"/>
          </a:xfrm>
          <a:prstGeom prst="rect">
            <a:avLst/>
          </a:prstGeom>
          <a:noFill/>
        </p:spPr>
      </p:pic>
    </p:spTree>
    <p:extLst>
      <p:ext uri="{BB962C8B-B14F-4D97-AF65-F5344CB8AC3E}">
        <p14:creationId xmlns:p14="http://schemas.microsoft.com/office/powerpoint/2010/main" val="221766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2918" y="190856"/>
            <a:ext cx="10353761" cy="1326321"/>
          </a:xfrm>
        </p:spPr>
        <p:txBody>
          <a:bodyPr/>
          <a:lstStyle/>
          <a:p>
            <a:pPr algn="l"/>
            <a:r>
              <a:rPr lang="fr-FR" b="1" i="1" dirty="0" smtClean="0">
                <a:solidFill>
                  <a:schemeClr val="accent5">
                    <a:lumMod val="60000"/>
                    <a:lumOff val="40000"/>
                  </a:schemeClr>
                </a:solidFill>
                <a:latin typeface="Cambria" pitchFamily="18" charset="0"/>
              </a:rPr>
              <a:t>Cycle cardiaque</a:t>
            </a:r>
            <a:endParaRPr lang="fr-FR" dirty="0">
              <a:solidFill>
                <a:schemeClr val="accent5">
                  <a:lumMod val="60000"/>
                  <a:lumOff val="40000"/>
                </a:schemeClr>
              </a:solidFill>
            </a:endParaRPr>
          </a:p>
        </p:txBody>
      </p:sp>
      <p:sp>
        <p:nvSpPr>
          <p:cNvPr id="3" name="Espace réservé du contenu 2"/>
          <p:cNvSpPr>
            <a:spLocks noGrp="1"/>
          </p:cNvSpPr>
          <p:nvPr>
            <p:ph sz="half" idx="1"/>
          </p:nvPr>
        </p:nvSpPr>
        <p:spPr/>
        <p:txBody>
          <a:bodyPr>
            <a:normAutofit lnSpcReduction="10000"/>
          </a:bodyPr>
          <a:lstStyle/>
          <a:p>
            <a:pPr>
              <a:buNone/>
            </a:pPr>
            <a:r>
              <a:rPr lang="fr-FR" b="1" i="1" dirty="0" smtClean="0">
                <a:solidFill>
                  <a:schemeClr val="tx2"/>
                </a:solidFill>
                <a:latin typeface="Cambria" pitchFamily="18" charset="0"/>
              </a:rPr>
              <a:t>Ejection ventriculaire lente </a:t>
            </a:r>
            <a:endParaRPr lang="fr-FR" i="1" dirty="0" smtClean="0">
              <a:solidFill>
                <a:schemeClr val="tx2"/>
              </a:solidFill>
              <a:latin typeface="Cambria" pitchFamily="18" charset="0"/>
            </a:endParaRPr>
          </a:p>
          <a:p>
            <a:r>
              <a:rPr lang="fr-FR" i="1" dirty="0" smtClean="0">
                <a:solidFill>
                  <a:schemeClr val="tx1"/>
                </a:solidFill>
                <a:latin typeface="Cambria" pitchFamily="18" charset="0"/>
              </a:rPr>
              <a:t>Le ventricule continu à éjecter du sang mais de façon plus lente </a:t>
            </a:r>
          </a:p>
          <a:p>
            <a:r>
              <a:rPr lang="fr-FR" i="1" dirty="0" smtClean="0">
                <a:solidFill>
                  <a:schemeClr val="tx1"/>
                </a:solidFill>
                <a:latin typeface="Cambria" pitchFamily="18" charset="0"/>
              </a:rPr>
              <a:t>La pression ventriculaire commence à chuter </a:t>
            </a:r>
          </a:p>
          <a:p>
            <a:r>
              <a:rPr lang="fr-FR" i="1" dirty="0" smtClean="0">
                <a:solidFill>
                  <a:schemeClr val="tx1"/>
                </a:solidFill>
                <a:latin typeface="Cambria" pitchFamily="18" charset="0"/>
              </a:rPr>
              <a:t>La pression aortique chute aussi parce que le sang s’écoule rapidement des grosses artères vers les plus petites.</a:t>
            </a:r>
          </a:p>
          <a:p>
            <a:r>
              <a:rPr lang="fr-FR" i="1" dirty="0" smtClean="0">
                <a:solidFill>
                  <a:schemeClr val="tx1"/>
                </a:solidFill>
                <a:latin typeface="Cambria" pitchFamily="18" charset="0"/>
              </a:rPr>
              <a:t>Le remplissage auriculaire continue.</a:t>
            </a:r>
          </a:p>
          <a:p>
            <a:endParaRPr lang="fr-FR" dirty="0"/>
          </a:p>
        </p:txBody>
      </p:sp>
      <p:pic>
        <p:nvPicPr>
          <p:cNvPr id="5" name="Picture 2" descr="C:\Users\Toshiba\Desktop\cardioogie\images (1).png"/>
          <p:cNvPicPr>
            <a:picLocks noGrp="1" noChangeAspect="1" noChangeArrowheads="1"/>
          </p:cNvPicPr>
          <p:nvPr>
            <p:ph sz="half" idx="2"/>
          </p:nvPr>
        </p:nvPicPr>
        <p:blipFill>
          <a:blip r:embed="rId2"/>
          <a:srcRect/>
          <a:stretch>
            <a:fillRect/>
          </a:stretch>
        </p:blipFill>
        <p:spPr bwMode="auto">
          <a:xfrm>
            <a:off x="6863436" y="273466"/>
            <a:ext cx="4759086" cy="6350750"/>
          </a:xfrm>
          <a:prstGeom prst="rect">
            <a:avLst/>
          </a:prstGeom>
          <a:noFill/>
        </p:spPr>
      </p:pic>
    </p:spTree>
    <p:extLst>
      <p:ext uri="{BB962C8B-B14F-4D97-AF65-F5344CB8AC3E}">
        <p14:creationId xmlns:p14="http://schemas.microsoft.com/office/powerpoint/2010/main" val="364087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2919" y="139581"/>
            <a:ext cx="10353761" cy="1326321"/>
          </a:xfrm>
        </p:spPr>
        <p:txBody>
          <a:bodyPr/>
          <a:lstStyle/>
          <a:p>
            <a:pPr algn="l"/>
            <a:r>
              <a:rPr lang="fr-FR" b="1" i="1" dirty="0" smtClean="0">
                <a:solidFill>
                  <a:schemeClr val="accent5">
                    <a:lumMod val="60000"/>
                    <a:lumOff val="40000"/>
                  </a:schemeClr>
                </a:solidFill>
                <a:latin typeface="Cambria" pitchFamily="18" charset="0"/>
              </a:rPr>
              <a:t>Cycle cardiaque</a:t>
            </a:r>
            <a:endParaRPr lang="fr-FR" dirty="0">
              <a:solidFill>
                <a:schemeClr val="accent5">
                  <a:lumMod val="60000"/>
                  <a:lumOff val="40000"/>
                </a:schemeClr>
              </a:solidFill>
            </a:endParaRPr>
          </a:p>
        </p:txBody>
      </p:sp>
      <p:sp>
        <p:nvSpPr>
          <p:cNvPr id="3" name="Espace réservé du contenu 2"/>
          <p:cNvSpPr>
            <a:spLocks noGrp="1"/>
          </p:cNvSpPr>
          <p:nvPr>
            <p:ph sz="half" idx="1"/>
          </p:nvPr>
        </p:nvSpPr>
        <p:spPr>
          <a:xfrm>
            <a:off x="630723" y="1157673"/>
            <a:ext cx="5660877" cy="5572140"/>
          </a:xfrm>
        </p:spPr>
        <p:txBody>
          <a:bodyPr>
            <a:normAutofit/>
          </a:bodyPr>
          <a:lstStyle/>
          <a:p>
            <a:pPr>
              <a:buNone/>
            </a:pPr>
            <a:r>
              <a:rPr lang="fr-FR" b="1" i="1" dirty="0" smtClean="0">
                <a:solidFill>
                  <a:schemeClr val="tx2"/>
                </a:solidFill>
                <a:latin typeface="Cambria" pitchFamily="18" charset="0"/>
              </a:rPr>
              <a:t>La relaxation ventriculaire </a:t>
            </a:r>
            <a:r>
              <a:rPr lang="fr-FR" b="1" i="1" dirty="0" err="1" smtClean="0">
                <a:solidFill>
                  <a:schemeClr val="tx2"/>
                </a:solidFill>
                <a:latin typeface="Cambria" pitchFamily="18" charset="0"/>
              </a:rPr>
              <a:t>isovolumique</a:t>
            </a:r>
            <a:endParaRPr lang="fr-FR" i="1" dirty="0" smtClean="0">
              <a:solidFill>
                <a:schemeClr val="tx2"/>
              </a:solidFill>
              <a:latin typeface="Cambria" pitchFamily="18" charset="0"/>
            </a:endParaRPr>
          </a:p>
          <a:p>
            <a:r>
              <a:rPr lang="fr-FR" i="1" dirty="0" smtClean="0">
                <a:solidFill>
                  <a:schemeClr val="tx1"/>
                </a:solidFill>
                <a:latin typeface="Cambria" pitchFamily="18" charset="0"/>
              </a:rPr>
              <a:t>La </a:t>
            </a:r>
            <a:r>
              <a:rPr lang="fr-FR" i="1" dirty="0" err="1" smtClean="0">
                <a:solidFill>
                  <a:schemeClr val="tx1"/>
                </a:solidFill>
                <a:latin typeface="Cambria" pitchFamily="18" charset="0"/>
              </a:rPr>
              <a:t>repolarisation</a:t>
            </a:r>
            <a:r>
              <a:rPr lang="fr-FR" i="1" dirty="0" smtClean="0">
                <a:solidFill>
                  <a:schemeClr val="tx1"/>
                </a:solidFill>
                <a:latin typeface="Cambria" pitchFamily="18" charset="0"/>
              </a:rPr>
              <a:t> des ventricules est achevée.</a:t>
            </a:r>
          </a:p>
          <a:p>
            <a:r>
              <a:rPr lang="fr-FR" i="1" dirty="0" smtClean="0">
                <a:solidFill>
                  <a:schemeClr val="tx1"/>
                </a:solidFill>
                <a:latin typeface="Cambria" pitchFamily="18" charset="0"/>
              </a:rPr>
              <a:t>La valve aortique se ferme suivi par la fermeture de la valve pulmonaire. </a:t>
            </a:r>
          </a:p>
          <a:p>
            <a:r>
              <a:rPr lang="fr-FR" i="1" dirty="0" smtClean="0">
                <a:solidFill>
                  <a:schemeClr val="tx1"/>
                </a:solidFill>
                <a:latin typeface="Cambria" pitchFamily="18" charset="0"/>
              </a:rPr>
              <a:t>La fermeture des deux valves </a:t>
            </a:r>
            <a:r>
              <a:rPr lang="fr-FR" i="1" dirty="0" err="1" smtClean="0">
                <a:solidFill>
                  <a:schemeClr val="tx1"/>
                </a:solidFill>
                <a:latin typeface="Cambria" pitchFamily="18" charset="0"/>
              </a:rPr>
              <a:t>semi-lumaire</a:t>
            </a:r>
            <a:r>
              <a:rPr lang="fr-FR" i="1" dirty="0" smtClean="0">
                <a:solidFill>
                  <a:schemeClr val="tx1"/>
                </a:solidFill>
                <a:latin typeface="Cambria" pitchFamily="18" charset="0"/>
              </a:rPr>
              <a:t> correspond au deuxième bruit du cœur. </a:t>
            </a:r>
          </a:p>
          <a:p>
            <a:r>
              <a:rPr lang="fr-FR" i="1" dirty="0" smtClean="0">
                <a:solidFill>
                  <a:schemeClr val="tx1"/>
                </a:solidFill>
                <a:latin typeface="Cambria" pitchFamily="18" charset="0"/>
              </a:rPr>
              <a:t>Les valves </a:t>
            </a:r>
            <a:r>
              <a:rPr lang="fr-FR" i="1" dirty="0" err="1" smtClean="0">
                <a:solidFill>
                  <a:schemeClr val="tx1"/>
                </a:solidFill>
                <a:latin typeface="Cambria" pitchFamily="18" charset="0"/>
              </a:rPr>
              <a:t>atrio</a:t>
            </a:r>
            <a:r>
              <a:rPr lang="fr-FR" i="1" dirty="0" smtClean="0">
                <a:solidFill>
                  <a:schemeClr val="tx1"/>
                </a:solidFill>
                <a:latin typeface="Cambria" pitchFamily="18" charset="0"/>
              </a:rPr>
              <a:t>-ventriculaires restent fermées.</a:t>
            </a:r>
          </a:p>
          <a:p>
            <a:r>
              <a:rPr lang="fr-FR" i="1" dirty="0" smtClean="0">
                <a:solidFill>
                  <a:schemeClr val="tx1"/>
                </a:solidFill>
                <a:latin typeface="Cambria" pitchFamily="18" charset="0"/>
              </a:rPr>
              <a:t>La pression ventriculaire  chute rapidement car le ventricule est maintenant relâché. </a:t>
            </a:r>
          </a:p>
          <a:p>
            <a:r>
              <a:rPr lang="fr-FR" i="1" dirty="0" smtClean="0">
                <a:solidFill>
                  <a:schemeClr val="tx1"/>
                </a:solidFill>
                <a:latin typeface="Cambria" pitchFamily="18" charset="0"/>
              </a:rPr>
              <a:t>Et le volume ventriculaire reste constant parce que les valves restent fermées.</a:t>
            </a:r>
          </a:p>
          <a:p>
            <a:endParaRPr lang="fr-FR" dirty="0"/>
          </a:p>
        </p:txBody>
      </p:sp>
      <p:pic>
        <p:nvPicPr>
          <p:cNvPr id="5" name="Picture 2" descr="C:\Users\Toshiba\Desktop\cardioogie\images (1).png"/>
          <p:cNvPicPr>
            <a:picLocks noGrp="1" noChangeAspect="1" noChangeArrowheads="1"/>
          </p:cNvPicPr>
          <p:nvPr>
            <p:ph sz="half" idx="2"/>
          </p:nvPr>
        </p:nvPicPr>
        <p:blipFill>
          <a:blip r:embed="rId2"/>
          <a:srcRect/>
          <a:stretch>
            <a:fillRect/>
          </a:stretch>
        </p:blipFill>
        <p:spPr bwMode="auto">
          <a:xfrm>
            <a:off x="6806767" y="341831"/>
            <a:ext cx="4602109" cy="6224111"/>
          </a:xfrm>
          <a:prstGeom prst="rect">
            <a:avLst/>
          </a:prstGeom>
          <a:noFill/>
        </p:spPr>
      </p:pic>
    </p:spTree>
    <p:extLst>
      <p:ext uri="{BB962C8B-B14F-4D97-AF65-F5344CB8AC3E}">
        <p14:creationId xmlns:p14="http://schemas.microsoft.com/office/powerpoint/2010/main" val="399765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7062" y="156673"/>
            <a:ext cx="10353761" cy="1326321"/>
          </a:xfrm>
        </p:spPr>
        <p:txBody>
          <a:bodyPr/>
          <a:lstStyle/>
          <a:p>
            <a:pPr algn="l"/>
            <a:r>
              <a:rPr lang="fr-FR" b="1" i="1" dirty="0" smtClean="0">
                <a:solidFill>
                  <a:schemeClr val="accent5">
                    <a:lumMod val="60000"/>
                    <a:lumOff val="40000"/>
                  </a:schemeClr>
                </a:solidFill>
                <a:latin typeface="Cambria" pitchFamily="18" charset="0"/>
              </a:rPr>
              <a:t>Cycle cardiaque</a:t>
            </a:r>
            <a:endParaRPr lang="fr-FR" dirty="0">
              <a:solidFill>
                <a:schemeClr val="accent5">
                  <a:lumMod val="60000"/>
                  <a:lumOff val="40000"/>
                </a:schemeClr>
              </a:solidFill>
            </a:endParaRPr>
          </a:p>
        </p:txBody>
      </p:sp>
      <p:sp>
        <p:nvSpPr>
          <p:cNvPr id="3" name="Espace réservé du contenu 2"/>
          <p:cNvSpPr>
            <a:spLocks noGrp="1"/>
          </p:cNvSpPr>
          <p:nvPr>
            <p:ph sz="half" idx="1"/>
          </p:nvPr>
        </p:nvSpPr>
        <p:spPr>
          <a:xfrm>
            <a:off x="546931" y="1615156"/>
            <a:ext cx="5472868" cy="4534968"/>
          </a:xfrm>
        </p:spPr>
        <p:txBody>
          <a:bodyPr>
            <a:normAutofit lnSpcReduction="10000"/>
          </a:bodyPr>
          <a:lstStyle/>
          <a:p>
            <a:pPr>
              <a:buNone/>
            </a:pPr>
            <a:r>
              <a:rPr lang="fr-FR" b="1" i="1" dirty="0" smtClean="0">
                <a:solidFill>
                  <a:schemeClr val="tx2"/>
                </a:solidFill>
                <a:latin typeface="Cambria" pitchFamily="18" charset="0"/>
              </a:rPr>
              <a:t>Le remplissage ventriculaire rapide passif</a:t>
            </a:r>
            <a:endParaRPr lang="fr-FR" i="1" dirty="0" smtClean="0">
              <a:solidFill>
                <a:schemeClr val="tx2"/>
              </a:solidFill>
              <a:latin typeface="Cambria" pitchFamily="18" charset="0"/>
            </a:endParaRPr>
          </a:p>
          <a:p>
            <a:r>
              <a:rPr lang="fr-FR" i="1" dirty="0" smtClean="0">
                <a:solidFill>
                  <a:schemeClr val="tx1"/>
                </a:solidFill>
                <a:latin typeface="Cambria" pitchFamily="18" charset="0"/>
              </a:rPr>
              <a:t>Dès que la pression ventriculaire  chute au dessous de la pression auriculaire, la valve mitrale s’ouvre et le ventricule gauche commence  se remplir.</a:t>
            </a:r>
          </a:p>
          <a:p>
            <a:r>
              <a:rPr lang="fr-FR" i="1" dirty="0" smtClean="0">
                <a:solidFill>
                  <a:schemeClr val="tx1"/>
                </a:solidFill>
                <a:latin typeface="Cambria" pitchFamily="18" charset="0"/>
              </a:rPr>
              <a:t>La pression aortique continue à baisser puisque le sang continue à s’écouler vers les petites artères.</a:t>
            </a:r>
          </a:p>
          <a:p>
            <a:r>
              <a:rPr lang="fr-FR" i="1" dirty="0" smtClean="0">
                <a:solidFill>
                  <a:schemeClr val="tx1"/>
                </a:solidFill>
                <a:latin typeface="Cambria" pitchFamily="18" charset="0"/>
              </a:rPr>
              <a:t>L’écoulement rapide du sang des oreillettes vers les ventricules provoque le troisième bruit du cœur qui physiologique chez l’enfant mais associé à une affection chez l’adule.</a:t>
            </a:r>
          </a:p>
          <a:p>
            <a:endParaRPr lang="fr-FR" dirty="0"/>
          </a:p>
        </p:txBody>
      </p:sp>
      <p:pic>
        <p:nvPicPr>
          <p:cNvPr id="5" name="Picture 2" descr="C:\Users\Toshiba\Desktop\cardioogie\images (1).png"/>
          <p:cNvPicPr>
            <a:picLocks noGrp="1" noChangeAspect="1" noChangeArrowheads="1"/>
          </p:cNvPicPr>
          <p:nvPr>
            <p:ph sz="half" idx="2"/>
          </p:nvPr>
        </p:nvPicPr>
        <p:blipFill>
          <a:blip r:embed="rId2"/>
          <a:srcRect/>
          <a:stretch>
            <a:fillRect/>
          </a:stretch>
        </p:blipFill>
        <p:spPr bwMode="auto">
          <a:xfrm>
            <a:off x="6580697" y="410198"/>
            <a:ext cx="4864334" cy="6133209"/>
          </a:xfrm>
          <a:prstGeom prst="rect">
            <a:avLst/>
          </a:prstGeom>
          <a:noFill/>
        </p:spPr>
      </p:pic>
    </p:spTree>
    <p:extLst>
      <p:ext uri="{BB962C8B-B14F-4D97-AF65-F5344CB8AC3E}">
        <p14:creationId xmlns:p14="http://schemas.microsoft.com/office/powerpoint/2010/main" val="76938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6883" y="182310"/>
            <a:ext cx="10353761" cy="1326321"/>
          </a:xfrm>
        </p:spPr>
        <p:txBody>
          <a:bodyPr/>
          <a:lstStyle/>
          <a:p>
            <a:pPr algn="l"/>
            <a:r>
              <a:rPr lang="fr-FR" b="1" i="1" dirty="0" smtClean="0">
                <a:solidFill>
                  <a:schemeClr val="accent5">
                    <a:lumMod val="60000"/>
                    <a:lumOff val="40000"/>
                  </a:schemeClr>
                </a:solidFill>
                <a:latin typeface="Cambria" pitchFamily="18" charset="0"/>
              </a:rPr>
              <a:t>Cycle cardiaque</a:t>
            </a:r>
            <a:endParaRPr lang="fr-FR" dirty="0">
              <a:solidFill>
                <a:schemeClr val="accent5">
                  <a:lumMod val="60000"/>
                  <a:lumOff val="40000"/>
                </a:schemeClr>
              </a:solidFill>
            </a:endParaRPr>
          </a:p>
        </p:txBody>
      </p:sp>
      <p:sp>
        <p:nvSpPr>
          <p:cNvPr id="3" name="Espace réservé du contenu 2"/>
          <p:cNvSpPr>
            <a:spLocks noGrp="1"/>
          </p:cNvSpPr>
          <p:nvPr>
            <p:ph sz="half" idx="1"/>
          </p:nvPr>
        </p:nvSpPr>
        <p:spPr>
          <a:xfrm>
            <a:off x="572568" y="1643050"/>
            <a:ext cx="5356714" cy="4724400"/>
          </a:xfrm>
        </p:spPr>
        <p:txBody>
          <a:bodyPr>
            <a:normAutofit/>
          </a:bodyPr>
          <a:lstStyle/>
          <a:p>
            <a:pPr>
              <a:buNone/>
            </a:pPr>
            <a:r>
              <a:rPr lang="fr-FR" b="1" i="1" dirty="0" smtClean="0">
                <a:solidFill>
                  <a:schemeClr val="tx2"/>
                </a:solidFill>
                <a:latin typeface="Cambria" pitchFamily="18" charset="0"/>
              </a:rPr>
              <a:t>Le remplissage ventriculaire lent (Diastasis)</a:t>
            </a:r>
            <a:endParaRPr lang="fr-FR" i="1" dirty="0" smtClean="0">
              <a:solidFill>
                <a:schemeClr val="tx2"/>
              </a:solidFill>
              <a:latin typeface="Cambria" pitchFamily="18" charset="0"/>
            </a:endParaRPr>
          </a:p>
          <a:p>
            <a:r>
              <a:rPr lang="fr-FR" i="1" dirty="0" smtClean="0">
                <a:solidFill>
                  <a:schemeClr val="tx1"/>
                </a:solidFill>
                <a:latin typeface="Cambria" pitchFamily="18" charset="0"/>
              </a:rPr>
              <a:t>Le ventricule continue à se remplir mais plus lentement</a:t>
            </a:r>
          </a:p>
          <a:p>
            <a:r>
              <a:rPr lang="fr-FR" i="1" dirty="0" smtClean="0">
                <a:solidFill>
                  <a:schemeClr val="tx1"/>
                </a:solidFill>
                <a:latin typeface="Cambria" pitchFamily="18" charset="0"/>
              </a:rPr>
              <a:t>La durée du diastasis dépend de la fréquence cardiaque. </a:t>
            </a:r>
          </a:p>
          <a:p>
            <a:r>
              <a:rPr lang="fr-FR" i="1" dirty="0" smtClean="0">
                <a:solidFill>
                  <a:schemeClr val="tx1"/>
                </a:solidFill>
                <a:latin typeface="Cambria" pitchFamily="18" charset="0"/>
              </a:rPr>
              <a:t>L’augmentation de la fréquence cardiaque réduit le temps de remplissage ventriculaire.</a:t>
            </a:r>
          </a:p>
          <a:p>
            <a:endParaRPr lang="fr-FR" dirty="0"/>
          </a:p>
        </p:txBody>
      </p:sp>
      <p:pic>
        <p:nvPicPr>
          <p:cNvPr id="5" name="Picture 2" descr="C:\Users\Toshiba\Desktop\cardioogie\images (1).png"/>
          <p:cNvPicPr>
            <a:picLocks noGrp="1" noChangeAspect="1" noChangeArrowheads="1"/>
          </p:cNvPicPr>
          <p:nvPr>
            <p:ph sz="half" idx="2"/>
          </p:nvPr>
        </p:nvPicPr>
        <p:blipFill>
          <a:blip r:embed="rId2"/>
          <a:srcRect/>
          <a:stretch>
            <a:fillRect/>
          </a:stretch>
        </p:blipFill>
        <p:spPr bwMode="auto">
          <a:xfrm>
            <a:off x="6835865" y="507465"/>
            <a:ext cx="4701198" cy="5927518"/>
          </a:xfrm>
          <a:prstGeom prst="rect">
            <a:avLst/>
          </a:prstGeom>
          <a:noFill/>
        </p:spPr>
      </p:pic>
    </p:spTree>
    <p:extLst>
      <p:ext uri="{BB962C8B-B14F-4D97-AF65-F5344CB8AC3E}">
        <p14:creationId xmlns:p14="http://schemas.microsoft.com/office/powerpoint/2010/main" val="400377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913796" y="276314"/>
            <a:ext cx="10353761" cy="1326321"/>
          </a:xfrm>
        </p:spPr>
        <p:txBody>
          <a:bodyPr>
            <a:normAutofit fontScale="90000"/>
          </a:bodyPr>
          <a:lstStyle/>
          <a:p>
            <a:pPr algn="ctr"/>
            <a:r>
              <a:rPr lang="fr-FR" b="1" dirty="0" smtClean="0"/>
              <a:t/>
            </a:r>
            <a:br>
              <a:rPr lang="fr-FR" b="1" dirty="0" smtClean="0"/>
            </a:br>
            <a:r>
              <a:rPr lang="fr-FR" sz="4000" b="1" i="1" dirty="0" smtClean="0">
                <a:solidFill>
                  <a:schemeClr val="accent5">
                    <a:lumMod val="60000"/>
                    <a:lumOff val="40000"/>
                  </a:schemeClr>
                </a:solidFill>
                <a:latin typeface="Cambria" pitchFamily="18" charset="0"/>
              </a:rPr>
              <a:t>Régulation de la pression artérielle </a:t>
            </a:r>
            <a:r>
              <a:rPr lang="fr-FR" sz="4000" i="1" dirty="0" smtClean="0">
                <a:solidFill>
                  <a:schemeClr val="tx1"/>
                </a:solidFill>
                <a:latin typeface="Cambria" pitchFamily="18" charset="0"/>
              </a:rPr>
              <a:t/>
            </a:r>
            <a:br>
              <a:rPr lang="fr-FR" sz="4000" i="1" dirty="0" smtClean="0">
                <a:solidFill>
                  <a:schemeClr val="tx1"/>
                </a:solidFill>
                <a:latin typeface="Cambria" pitchFamily="18" charset="0"/>
              </a:rPr>
            </a:br>
            <a:endParaRPr lang="fr-FR" sz="4000" i="1" dirty="0">
              <a:solidFill>
                <a:schemeClr val="tx1"/>
              </a:solidFill>
              <a:latin typeface="Cambria" pitchFamily="18" charset="0"/>
            </a:endParaRPr>
          </a:p>
        </p:txBody>
      </p:sp>
      <p:sp>
        <p:nvSpPr>
          <p:cNvPr id="6" name="Espace réservé du contenu 5"/>
          <p:cNvSpPr>
            <a:spLocks noGrp="1"/>
          </p:cNvSpPr>
          <p:nvPr>
            <p:ph idx="1"/>
          </p:nvPr>
        </p:nvSpPr>
        <p:spPr>
          <a:xfrm>
            <a:off x="913795" y="2096064"/>
            <a:ext cx="10353762" cy="4150912"/>
          </a:xfrm>
        </p:spPr>
        <p:txBody>
          <a:bodyPr>
            <a:normAutofit/>
          </a:bodyPr>
          <a:lstStyle/>
          <a:p>
            <a:r>
              <a:rPr lang="fr-FR" sz="2800" i="1" dirty="0" smtClean="0">
                <a:solidFill>
                  <a:schemeClr val="tx1"/>
                </a:solidFill>
                <a:latin typeface="Cambria" pitchFamily="18" charset="0"/>
              </a:rPr>
              <a:t>Le </a:t>
            </a:r>
            <a:r>
              <a:rPr lang="fr-FR" sz="2800" i="1" dirty="0" err="1" smtClean="0">
                <a:solidFill>
                  <a:schemeClr val="tx1"/>
                </a:solidFill>
                <a:latin typeface="Cambria" pitchFamily="18" charset="0"/>
              </a:rPr>
              <a:t>baro</a:t>
            </a:r>
            <a:r>
              <a:rPr lang="fr-FR" sz="2800" i="1" dirty="0" smtClean="0">
                <a:solidFill>
                  <a:schemeClr val="tx1"/>
                </a:solidFill>
                <a:latin typeface="Cambria" pitchFamily="18" charset="0"/>
              </a:rPr>
              <a:t>-reflexe </a:t>
            </a:r>
          </a:p>
          <a:p>
            <a:r>
              <a:rPr lang="fr-FR" sz="2800" i="1" dirty="0" smtClean="0">
                <a:solidFill>
                  <a:schemeClr val="tx1"/>
                </a:solidFill>
                <a:latin typeface="Cambria" pitchFamily="18" charset="0"/>
              </a:rPr>
              <a:t>Le système Rénine-Angiotensine-Aldostérone</a:t>
            </a:r>
          </a:p>
          <a:p>
            <a:r>
              <a:rPr lang="fr-FR" sz="2800" i="1" dirty="0" smtClean="0">
                <a:solidFill>
                  <a:schemeClr val="tx1"/>
                </a:solidFill>
                <a:latin typeface="Cambria" pitchFamily="18" charset="0"/>
              </a:rPr>
              <a:t>L’ischémie cérébrale </a:t>
            </a:r>
          </a:p>
          <a:p>
            <a:r>
              <a:rPr lang="fr-FR" sz="2800" i="1" dirty="0" smtClean="0">
                <a:solidFill>
                  <a:schemeClr val="tx1"/>
                </a:solidFill>
                <a:latin typeface="Cambria" pitchFamily="18" charset="0"/>
              </a:rPr>
              <a:t>Les chémorécepteurs carotidiens et aortiques </a:t>
            </a:r>
          </a:p>
          <a:p>
            <a:r>
              <a:rPr lang="fr-FR" sz="2800" i="1" dirty="0" smtClean="0">
                <a:solidFill>
                  <a:schemeClr val="tx1"/>
                </a:solidFill>
                <a:latin typeface="Cambria" pitchFamily="18" charset="0"/>
              </a:rPr>
              <a:t>La vasopressine (hormone antidiurétique ADH)</a:t>
            </a:r>
          </a:p>
          <a:p>
            <a:r>
              <a:rPr lang="fr-FR" sz="2800" i="1" dirty="0" smtClean="0">
                <a:solidFill>
                  <a:schemeClr val="tx1"/>
                </a:solidFill>
                <a:latin typeface="Cambria" pitchFamily="18" charset="0"/>
              </a:rPr>
              <a:t>Le peptide </a:t>
            </a:r>
            <a:r>
              <a:rPr lang="fr-FR" sz="2800" i="1" dirty="0" err="1" smtClean="0">
                <a:solidFill>
                  <a:schemeClr val="tx1"/>
                </a:solidFill>
                <a:latin typeface="Cambria" pitchFamily="18" charset="0"/>
              </a:rPr>
              <a:t>natriurétique</a:t>
            </a:r>
            <a:r>
              <a:rPr lang="fr-FR" sz="2800" i="1" dirty="0" smtClean="0">
                <a:solidFill>
                  <a:schemeClr val="tx1"/>
                </a:solidFill>
                <a:latin typeface="Cambria" pitchFamily="18" charset="0"/>
              </a:rPr>
              <a:t> auriculaire (PNA)</a:t>
            </a:r>
          </a:p>
          <a:p>
            <a:endParaRPr lang="fr-FR" dirty="0"/>
          </a:p>
        </p:txBody>
      </p:sp>
    </p:spTree>
    <p:extLst>
      <p:ext uri="{BB962C8B-B14F-4D97-AF65-F5344CB8AC3E}">
        <p14:creationId xmlns:p14="http://schemas.microsoft.com/office/powerpoint/2010/main" val="408466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linds(horizontal)">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Template>
  <TotalTime>577</TotalTime>
  <Words>4601</Words>
  <Application>Microsoft Office PowerPoint</Application>
  <PresentationFormat>Grand écran</PresentationFormat>
  <Paragraphs>642</Paragraphs>
  <Slides>108</Slides>
  <Notes>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108</vt:i4>
      </vt:variant>
    </vt:vector>
  </HeadingPairs>
  <TitlesOfParts>
    <vt:vector size="117" baseType="lpstr">
      <vt:lpstr>Arial</vt:lpstr>
      <vt:lpstr>Bookman Old Style</vt:lpstr>
      <vt:lpstr>Calibri</vt:lpstr>
      <vt:lpstr>Cambria</vt:lpstr>
      <vt:lpstr>Rockwell</vt:lpstr>
      <vt:lpstr>Times New Roman</vt:lpstr>
      <vt:lpstr>Wingdings</vt:lpstr>
      <vt:lpstr>Wingdings 2</vt:lpstr>
      <vt:lpstr>Damask</vt:lpstr>
      <vt:lpstr>Présentation PowerPoint</vt:lpstr>
      <vt:lpstr>plan</vt:lpstr>
      <vt:lpstr>Présentation de l’appareil cardiovasculaire  </vt:lpstr>
      <vt:lpstr>Présentation de l’appareil  cardiovasculaire </vt:lpstr>
      <vt:lpstr>Présentation de l’appareil  cardiovasculaire </vt:lpstr>
      <vt:lpstr>Présentation PowerPoint</vt:lpstr>
      <vt:lpstr>Le cœur </vt:lpstr>
      <vt:lpstr>Le cœur </vt:lpstr>
      <vt:lpstr>Système valvulaire</vt:lpstr>
      <vt:lpstr>Système valvulaire</vt:lpstr>
      <vt:lpstr>Système valvulaire</vt:lpstr>
      <vt:lpstr>Physiologie des valvules</vt:lpstr>
      <vt:lpstr>Physiologie des valvules</vt:lpstr>
      <vt:lpstr>Tissu nodal et automatisme cardiaque</vt:lpstr>
      <vt:lpstr>Tissu nodal et automatisme cardiaque</vt:lpstr>
      <vt:lpstr>Circulation coronaire</vt:lpstr>
      <vt:lpstr>Circulation coronaire</vt:lpstr>
      <vt:lpstr>Innervation du cœur </vt:lpstr>
      <vt:lpstr> Structure de la paroi du cœur  </vt:lpstr>
      <vt:lpstr>Structure de la paroi du cœur</vt:lpstr>
      <vt:lpstr>Structure de la paroi du cœur</vt:lpstr>
      <vt:lpstr>Structure de la paroi du cœur</vt:lpstr>
      <vt:lpstr>Structure de la paroi du cœur</vt:lpstr>
      <vt:lpstr>les vaisseaux sanguins</vt:lpstr>
      <vt:lpstr>Présentation PowerPoint</vt:lpstr>
      <vt:lpstr>Les vaisseaux sanguins</vt:lpstr>
      <vt:lpstr>Les vaisseaux sanguins</vt:lpstr>
      <vt:lpstr> Paramètres de base </vt:lpstr>
      <vt:lpstr>Vitesse du courant sanguin </vt:lpstr>
      <vt:lpstr>Rythme cardiaque </vt:lpstr>
      <vt:lpstr>fréquence cardiaque</vt:lpstr>
      <vt:lpstr> Débit sanguin </vt:lpstr>
      <vt:lpstr> Résistance vasculaire </vt:lpstr>
      <vt:lpstr>Résistance vasculaire</vt:lpstr>
      <vt:lpstr>Résistance vasculaire</vt:lpstr>
      <vt:lpstr> Modalités d’écoulement </vt:lpstr>
      <vt:lpstr> Compliance ou capacitance </vt:lpstr>
      <vt:lpstr> pression artérielle  </vt:lpstr>
      <vt:lpstr> pression artérielle  </vt:lpstr>
      <vt:lpstr>pression artérielle</vt:lpstr>
      <vt:lpstr>Systole et diastole </vt:lpstr>
      <vt:lpstr>Systole et diastole </vt:lpstr>
      <vt:lpstr>Electrophysiologie cardiaque</vt:lpstr>
      <vt:lpstr>Propriétés électriques du myocarde </vt:lpstr>
      <vt:lpstr>Automaticité</vt:lpstr>
      <vt:lpstr> Excitabilité </vt:lpstr>
      <vt:lpstr> Excitabilité </vt:lpstr>
      <vt:lpstr> Excitabilité </vt:lpstr>
      <vt:lpstr> Conductibilité  </vt:lpstr>
      <vt:lpstr> Contractilité </vt:lpstr>
      <vt:lpstr>Electrocardiogramme</vt:lpstr>
      <vt:lpstr>Electrocardiogramme</vt:lpstr>
      <vt:lpstr>Electrocardiogramme</vt:lpstr>
      <vt:lpstr>Electrocardiogramme</vt:lpstr>
      <vt:lpstr>Electrocardiogramme</vt:lpstr>
      <vt:lpstr> Potentiels d’action cardiaques </vt:lpstr>
      <vt:lpstr> Myocarde et le système de Purkinje.  </vt:lpstr>
      <vt:lpstr> Myocarde et le système de Purkinje.  </vt:lpstr>
      <vt:lpstr> Myocarde et le système de Purkinje. </vt:lpstr>
      <vt:lpstr> Myocarde et le système de Purkinje. </vt:lpstr>
      <vt:lpstr> Myocarde et le système de Purkinje. </vt:lpstr>
      <vt:lpstr>Le nœud sino-oriculaire </vt:lpstr>
      <vt:lpstr>Le nœud sino-oriculaire </vt:lpstr>
      <vt:lpstr>Le nœud sino-oriculaire </vt:lpstr>
      <vt:lpstr>Le nœud sino-oriculaire </vt:lpstr>
      <vt:lpstr>Le nœud sino-auriculaire </vt:lpstr>
      <vt:lpstr>Couplage excitation contraction </vt:lpstr>
      <vt:lpstr>Couplage excitation contraction </vt:lpstr>
      <vt:lpstr>  Révolution cardiaque    </vt:lpstr>
      <vt:lpstr>Présentation PowerPoint</vt:lpstr>
      <vt:lpstr>Relation longueur-tension  (relation Frank-Starling) </vt:lpstr>
      <vt:lpstr>Relation longueur-tension  (relation Frank Starling) </vt:lpstr>
      <vt:lpstr>Relation longueur-tension  (relation Frank Starling) </vt:lpstr>
      <vt:lpstr>Relation longueur-tension  (relation Frank Starling) </vt:lpstr>
      <vt:lpstr>Relation longueur-tension  (relation Frank Starling) </vt:lpstr>
      <vt:lpstr>Relation longueur-tension  (relation Frank Starling) </vt:lpstr>
      <vt:lpstr>Courbes fonctionnelles </vt:lpstr>
      <vt:lpstr>Courbes fonctionnelles </vt:lpstr>
      <vt:lpstr>Courbes fonctionnelles </vt:lpstr>
      <vt:lpstr>Courbes fonctionnelles </vt:lpstr>
      <vt:lpstr>Courbes fonctionnelles </vt:lpstr>
      <vt:lpstr>Courbes fonctionnelles </vt:lpstr>
      <vt:lpstr>Courbes fonctionnelles </vt:lpstr>
      <vt:lpstr>Courbes fonctionnelles </vt:lpstr>
      <vt:lpstr>Courbes fonctionnelles </vt:lpstr>
      <vt:lpstr>Courbes fonctionnelles </vt:lpstr>
      <vt:lpstr>Courbes fonctionnelles </vt:lpstr>
      <vt:lpstr>Courbes fonctionnelles </vt:lpstr>
      <vt:lpstr>Courbes fonctionnelles </vt:lpstr>
      <vt:lpstr>Courbes fonctionnelles </vt:lpstr>
      <vt:lpstr> Cycle cardiaque</vt:lpstr>
      <vt:lpstr>Cycle cardiaque</vt:lpstr>
      <vt:lpstr>Cycle cardiaque</vt:lpstr>
      <vt:lpstr>Cycle cardiaque</vt:lpstr>
      <vt:lpstr>Cycle cardiaque</vt:lpstr>
      <vt:lpstr>Cycle cardiaque</vt:lpstr>
      <vt:lpstr>Cycle cardiaque</vt:lpstr>
      <vt:lpstr>Cycle cardiaque</vt:lpstr>
      <vt:lpstr> Régulation de la pression artérielle  </vt:lpstr>
      <vt:lpstr> Régulation de la pression artérielle  </vt:lpstr>
      <vt:lpstr> Régulation de la pression artérielle  </vt:lpstr>
      <vt:lpstr> Régulation de la pression artérielle  </vt:lpstr>
      <vt:lpstr> Régulation de la pression artérielle  </vt:lpstr>
      <vt:lpstr> Régulation de la pression artérielle  </vt:lpstr>
      <vt:lpstr> Régulation de la pression artérielle  </vt:lpstr>
      <vt:lpstr> Régulation de la pression artérielle  </vt:lpstr>
      <vt:lpstr> Régulation de la pression artérielle  </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dc:creator>
  <cp:lastModifiedBy>admin</cp:lastModifiedBy>
  <cp:revision>107</cp:revision>
  <dcterms:created xsi:type="dcterms:W3CDTF">2021-11-20T20:08:46Z</dcterms:created>
  <dcterms:modified xsi:type="dcterms:W3CDTF">2021-12-11T17:30:58Z</dcterms:modified>
</cp:coreProperties>
</file>